
<file path=[Content_Types].xml><?xml version="1.0" encoding="utf-8"?>
<Types xmlns="http://schemas.openxmlformats.org/package/2006/content-types">
  <Default Extension="png" ContentType="image/png"/>
  <Default Extension="jpeg" ContentType="image/jpeg"/>
  <Default Extension="xls" ContentType="application/vnd.ms-excel"/>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ppt/notesSlides/notesSlide9.xml" ContentType="application/vnd.openxmlformats-officedocument.presentationml.notesSlide+xml"/>
  <Override PartName="/ppt/charts/chart3.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4.xml" ContentType="application/vnd.openxmlformats-officedocument.drawingml.chart+xml"/>
  <Override PartName="/ppt/drawings/drawing2.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theme/themeOverride3.xml" ContentType="application/vnd.openxmlformats-officedocument.themeOverride+xml"/>
  <Override PartName="/ppt/charts/chart8.xml" ContentType="application/vnd.openxmlformats-officedocument.drawingml.chart+xml"/>
  <Override PartName="/ppt/theme/themeOverride4.xml" ContentType="application/vnd.openxmlformats-officedocument.themeOverrid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charts/chart12.xml" ContentType="application/vnd.openxmlformats-officedocument.drawingml.chart+xml"/>
  <Override PartName="/ppt/theme/themeOverride8.xml" ContentType="application/vnd.openxmlformats-officedocument.themeOverride+xml"/>
  <Override PartName="/ppt/charts/chart13.xml" ContentType="application/vnd.openxmlformats-officedocument.drawingml.chart+xml"/>
  <Override PartName="/ppt/theme/themeOverride9.xml" ContentType="application/vnd.openxmlformats-officedocument.themeOverride+xml"/>
  <Override PartName="/ppt/charts/chart14.xml" ContentType="application/vnd.openxmlformats-officedocument.drawingml.chart+xml"/>
  <Override PartName="/ppt/theme/themeOverride10.xml" ContentType="application/vnd.openxmlformats-officedocument.themeOverr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5.xml" ContentType="application/vnd.openxmlformats-officedocument.drawingml.chart+xml"/>
  <Override PartName="/ppt/theme/themeOverride11.xml" ContentType="application/vnd.openxmlformats-officedocument.themeOverride+xml"/>
  <Override PartName="/ppt/drawings/drawing3.xml" ContentType="application/vnd.openxmlformats-officedocument.drawingml.chartshapes+xml"/>
  <Override PartName="/ppt/notesSlides/notesSlide41.xml" ContentType="application/vnd.openxmlformats-officedocument.presentationml.notesSlide+xml"/>
  <Override PartName="/ppt/charts/chart16.xml" ContentType="application/vnd.openxmlformats-officedocument.drawingml.chart+xml"/>
  <Override PartName="/ppt/theme/themeOverride12.xml" ContentType="application/vnd.openxmlformats-officedocument.themeOverride+xml"/>
  <Override PartName="/ppt/charts/chart17.xml" ContentType="application/vnd.openxmlformats-officedocument.drawingml.chart+xml"/>
  <Override PartName="/ppt/theme/themeOverride13.xml" ContentType="application/vnd.openxmlformats-officedocument.themeOverride+xml"/>
  <Override PartName="/ppt/drawings/drawing4.xml" ContentType="application/vnd.openxmlformats-officedocument.drawingml.chartshapes+xml"/>
  <Override PartName="/ppt/charts/chart18.xml" ContentType="application/vnd.openxmlformats-officedocument.drawingml.chart+xml"/>
  <Override PartName="/ppt/theme/themeOverride14.xml" ContentType="application/vnd.openxmlformats-officedocument.themeOverride+xml"/>
  <Override PartName="/ppt/drawings/drawing5.xml" ContentType="application/vnd.openxmlformats-officedocument.drawingml.chartshape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19.xml" ContentType="application/vnd.openxmlformats-officedocument.drawingml.chart+xml"/>
  <Override PartName="/ppt/drawings/drawing6.xml" ContentType="application/vnd.openxmlformats-officedocument.drawingml.chartshapes+xml"/>
  <Override PartName="/ppt/notesSlides/notesSlide44.xml" ContentType="application/vnd.openxmlformats-officedocument.presentationml.notesSlide+xml"/>
  <Override PartName="/ppt/charts/chart20.xml" ContentType="application/vnd.openxmlformats-officedocument.drawingml.chart+xml"/>
  <Override PartName="/ppt/drawings/drawing7.xml" ContentType="application/vnd.openxmlformats-officedocument.drawingml.chartshape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58"/>
  </p:notesMasterIdLst>
  <p:sldIdLst>
    <p:sldId id="257" r:id="rId3"/>
    <p:sldId id="312" r:id="rId4"/>
    <p:sldId id="324" r:id="rId5"/>
    <p:sldId id="325" r:id="rId6"/>
    <p:sldId id="326" r:id="rId7"/>
    <p:sldId id="327" r:id="rId8"/>
    <p:sldId id="310" r:id="rId9"/>
    <p:sldId id="259" r:id="rId10"/>
    <p:sldId id="309" r:id="rId11"/>
    <p:sldId id="263" r:id="rId12"/>
    <p:sldId id="264" r:id="rId13"/>
    <p:sldId id="265" r:id="rId14"/>
    <p:sldId id="266" r:id="rId15"/>
    <p:sldId id="267" r:id="rId16"/>
    <p:sldId id="268" r:id="rId17"/>
    <p:sldId id="269" r:id="rId18"/>
    <p:sldId id="328" r:id="rId19"/>
    <p:sldId id="271" r:id="rId20"/>
    <p:sldId id="321" r:id="rId21"/>
    <p:sldId id="272" r:id="rId22"/>
    <p:sldId id="273" r:id="rId23"/>
    <p:sldId id="274" r:id="rId24"/>
    <p:sldId id="330" r:id="rId25"/>
    <p:sldId id="276" r:id="rId26"/>
    <p:sldId id="277" r:id="rId27"/>
    <p:sldId id="278" r:id="rId28"/>
    <p:sldId id="280" r:id="rId29"/>
    <p:sldId id="281" r:id="rId30"/>
    <p:sldId id="283" r:id="rId31"/>
    <p:sldId id="284" r:id="rId32"/>
    <p:sldId id="285" r:id="rId33"/>
    <p:sldId id="287" r:id="rId34"/>
    <p:sldId id="329" r:id="rId35"/>
    <p:sldId id="289" r:id="rId36"/>
    <p:sldId id="290" r:id="rId37"/>
    <p:sldId id="291" r:id="rId38"/>
    <p:sldId id="316" r:id="rId39"/>
    <p:sldId id="293" r:id="rId40"/>
    <p:sldId id="294" r:id="rId41"/>
    <p:sldId id="295" r:id="rId42"/>
    <p:sldId id="296" r:id="rId43"/>
    <p:sldId id="297" r:id="rId44"/>
    <p:sldId id="318" r:id="rId45"/>
    <p:sldId id="299" r:id="rId46"/>
    <p:sldId id="319" r:id="rId47"/>
    <p:sldId id="320" r:id="rId48"/>
    <p:sldId id="302" r:id="rId49"/>
    <p:sldId id="303" r:id="rId50"/>
    <p:sldId id="304" r:id="rId51"/>
    <p:sldId id="305" r:id="rId52"/>
    <p:sldId id="306" r:id="rId53"/>
    <p:sldId id="322" r:id="rId54"/>
    <p:sldId id="323" r:id="rId55"/>
    <p:sldId id="317" r:id="rId56"/>
    <p:sldId id="307" r:id="rId5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701" autoAdjust="0"/>
  </p:normalViewPr>
  <p:slideViewPr>
    <p:cSldViewPr>
      <p:cViewPr>
        <p:scale>
          <a:sx n="60" d="100"/>
          <a:sy n="60" d="100"/>
        </p:scale>
        <p:origin x="-1128" y="-31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78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Book1\"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E:\Liu%20Chunyan\&#33146;&#30149;&#27602;\&#33146;&#30149;&#27602;&#25991;&#31456;&#25968;&#25454;\2007-2013&#32467;&#26524;&#24635;&#35745;.xls"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pc\Desktop\&#21512;&#29702;&#29992;&#33647;\&#26032;&#24314;%20Microsoft%20Excel%20Worksheet.xlsx" TargetMode="External"/></Relationships>
</file>

<file path=ppt/charts/_rels/chart5.xml.rels><?xml version="1.0" encoding="UTF-8" standalone="yes"?>
<Relationships xmlns="http://schemas.openxmlformats.org/package/2006/relationships"><Relationship Id="rId2" Type="http://schemas.openxmlformats.org/officeDocument/2006/relationships/oleObject" Target="file:///E:\&#24066;&#22330;%20&#22238;&#38899;&#22721;%20&#35745;&#21010;\Book1.xls" TargetMode="External"/><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oleObject" Target="file:///E:\&#24066;&#22330;%20&#22238;&#38899;&#22721;%20&#35745;&#21010;\Book1.xls" TargetMode="External"/><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oleObject" Target="file:///E:\&#24066;&#22330;%20&#22238;&#38899;&#22721;%20&#35745;&#21010;\Book1.xls" TargetMode="External"/><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2" Type="http://schemas.openxmlformats.org/officeDocument/2006/relationships/oleObject" Target="file:///E:\&#24066;&#22330;%20&#22238;&#38899;&#22721;%20&#35745;&#21010;\Book1.xls" TargetMode="External"/><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2" Type="http://schemas.openxmlformats.org/officeDocument/2006/relationships/oleObject" Target="file:///E:\&#24066;&#22330;%20&#22238;&#38899;&#22721;%20&#35745;&#21010;\Book1.xls" TargetMode="External"/><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oleObject" Target="file:///E:\&#24066;&#22330;%20&#22238;&#38899;&#22721;%20&#35745;&#21010;\Book1.xls" TargetMode="External"/><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oleObject" Target="file:///E:\&#24066;&#22330;%20&#22238;&#38899;&#22721;%20&#35745;&#21010;\Book1.xls" TargetMode="External"/><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oleObject" Target="file:///E:\&#24066;&#22330;%20&#22238;&#38899;&#22721;%20&#35745;&#21010;\Book1.xls" TargetMode="External"/><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2" Type="http://schemas.openxmlformats.org/officeDocument/2006/relationships/oleObject" Target="file:///E:\&#24066;&#22330;%20&#22238;&#38899;&#22721;%20&#35745;&#21010;\Book1.xls" TargetMode="External"/><Relationship Id="rId1" Type="http://schemas.openxmlformats.org/officeDocument/2006/relationships/themeOverride" Target="../theme/themeOverride9.xml"/></Relationships>
</file>

<file path=ppt/charts/_rels/chart14.xml.rels><?xml version="1.0" encoding="UTF-8" standalone="yes"?>
<Relationships xmlns="http://schemas.openxmlformats.org/package/2006/relationships"><Relationship Id="rId2" Type="http://schemas.openxmlformats.org/officeDocument/2006/relationships/oleObject" Target="file:///E:\&#24066;&#22330;%20&#22238;&#38899;&#22721;%20&#35745;&#21010;\Book1.xls" TargetMode="External"/><Relationship Id="rId1" Type="http://schemas.openxmlformats.org/officeDocument/2006/relationships/themeOverride" Target="../theme/themeOverride10.xml"/></Relationships>
</file>

<file path=ppt/charts/_rels/chart15.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1.xlsx"/><Relationship Id="rId1" Type="http://schemas.openxmlformats.org/officeDocument/2006/relationships/themeOverride" Target="../theme/themeOverride11.xml"/></Relationships>
</file>

<file path=ppt/charts/_rels/chart16.xml.rels><?xml version="1.0" encoding="UTF-8" standalone="yes"?>
<Relationships xmlns="http://schemas.openxmlformats.org/package/2006/relationships"><Relationship Id="rId2" Type="http://schemas.openxmlformats.org/officeDocument/2006/relationships/oleObject" Target="file:///H:\&#21508;&#20013;&#24515;&#30151;&#29366;&#28040;&#22833;&#26102;&#38388;&#21644;&#25913;&#21892;&#29575;.xls" TargetMode="External"/><Relationship Id="rId1" Type="http://schemas.openxmlformats.org/officeDocument/2006/relationships/themeOverride" Target="../theme/themeOverride12.xml"/></Relationships>
</file>

<file path=ppt/charts/_rels/chart17.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package" Target="../embeddings/Microsoft_Excel_Worksheet2.xlsx"/><Relationship Id="rId1" Type="http://schemas.openxmlformats.org/officeDocument/2006/relationships/themeOverride" Target="../theme/themeOverride13.xml"/></Relationships>
</file>

<file path=ppt/charts/_rels/chart18.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oleObject" Target="file:///C:\Users\Administrator\Desktop\&#32454;&#25903;&#25991;&#31456;\&#21508;&#20013;&#24515;&#30151;&#29366;&#28040;&#22833;&#26102;&#38388;&#21644;&#25913;&#21892;&#29575;&#20462;&#25913;.xls" TargetMode="External"/><Relationship Id="rId1" Type="http://schemas.openxmlformats.org/officeDocument/2006/relationships/themeOverride" Target="../theme/themeOverride14.xml"/></Relationships>
</file>

<file path=ppt/charts/_rels/chart19.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oleObject" Target="file:///C:\Users\Administrator\Desktop\&#32454;&#25903;&#25991;&#31456;\&#21508;&#20013;&#24515;&#30151;&#29366;&#28040;&#22833;&#26102;&#38388;&#21644;&#25913;&#21892;&#29575;\&#21508;&#20013;&#24515;&#30151;&#29366;&#28040;&#22833;&#26102;&#38388;&#21644;&#25913;&#21892;&#29575;&#20462;&#25913;.xls" TargetMode="External"/></Relationships>
</file>

<file path=ppt/charts/_rels/chart20.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oleObject" Target="file:///C:\Users\Administrator\Desktop\&#32454;&#25903;&#25991;&#31456;\&#21508;&#20013;&#24515;&#30151;&#29366;&#28040;&#22833;&#26102;&#38388;&#21644;&#25913;&#21892;&#29575;\&#21508;&#20013;&#24515;&#30151;&#29366;&#28040;&#22833;&#26102;&#38388;&#21644;&#25913;&#21892;&#29575;&#20462;&#25913;.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vertOverflow="ellipsis"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zh-CN" altLang="en-US" sz="1600" b="1" i="0" u="none" strike="noStrike" kern="1200" baseline="0">
                <a:solidFill>
                  <a:prstClr val="black">
                    <a:lumMod val="75000"/>
                    <a:lumOff val="25000"/>
                  </a:prstClr>
                </a:solidFill>
                <a:latin typeface="微软雅黑" pitchFamily="34" charset="-122"/>
                <a:ea typeface="微软雅黑" pitchFamily="34" charset="-122"/>
                <a:cs typeface="Times New Roman" pitchFamily="18" charset="0"/>
              </a:defRPr>
            </a:pPr>
            <a:r>
              <a:rPr lang="en-US" altLang="zh-CN" sz="1200" b="0" dirty="0">
                <a:solidFill>
                  <a:schemeClr val="tx1"/>
                </a:solidFill>
              </a:rPr>
              <a:t>Total </a:t>
            </a:r>
            <a:r>
              <a:rPr lang="en-US" altLang="zh-CN" sz="1200" b="0" dirty="0" smtClean="0">
                <a:solidFill>
                  <a:schemeClr val="tx1"/>
                </a:solidFill>
              </a:rPr>
              <a:t>Detection Rate</a:t>
            </a:r>
            <a:r>
              <a:rPr lang="zh-CN" sz="1200" dirty="0" smtClean="0"/>
              <a:t>（</a:t>
            </a:r>
            <a:r>
              <a:rPr lang="en-US" sz="1200" i="0" baseline="0" dirty="0" smtClean="0"/>
              <a:t>%</a:t>
            </a:r>
            <a:r>
              <a:rPr lang="zh-CN" sz="1200" i="0" baseline="0" dirty="0" smtClean="0"/>
              <a:t>）</a:t>
            </a:r>
          </a:p>
          <a:p>
            <a:pPr marL="0" marR="0" indent="0" algn="ctr" defTabSz="914400" rtl="0" eaLnBrk="1" fontAlgn="auto" latinLnBrk="0" hangingPunct="1">
              <a:lnSpc>
                <a:spcPct val="100000"/>
              </a:lnSpc>
              <a:spcBef>
                <a:spcPts val="0"/>
              </a:spcBef>
              <a:spcAft>
                <a:spcPts val="0"/>
              </a:spcAft>
              <a:buClrTx/>
              <a:buSzTx/>
              <a:buFontTx/>
              <a:buNone/>
              <a:tabLst/>
              <a:defRPr lang="zh-CN" altLang="en-US" sz="1600" b="1" i="0" u="none" strike="noStrike" kern="1200" baseline="0">
                <a:solidFill>
                  <a:prstClr val="black">
                    <a:lumMod val="75000"/>
                    <a:lumOff val="25000"/>
                  </a:prstClr>
                </a:solidFill>
                <a:latin typeface="微软雅黑" pitchFamily="34" charset="-122"/>
                <a:ea typeface="微软雅黑" pitchFamily="34" charset="-122"/>
                <a:cs typeface="Times New Roman" pitchFamily="18" charset="0"/>
              </a:defRPr>
            </a:pPr>
            <a:endParaRPr lang="zh-CN" sz="1400" b="0" dirty="0">
              <a:solidFill>
                <a:schemeClr val="tx1"/>
              </a:solidFill>
            </a:endParaRPr>
          </a:p>
        </c:rich>
      </c:tx>
      <c:layout>
        <c:manualLayout>
          <c:xMode val="edge"/>
          <c:yMode val="edge"/>
          <c:x val="0.27595900197135698"/>
          <c:y val="9.3240964818778697E-3"/>
        </c:manualLayout>
      </c:layout>
      <c:overlay val="0"/>
      <c:spPr>
        <a:noFill/>
        <a:ln>
          <a:noFill/>
        </a:ln>
        <a:effectLst/>
      </c:spPr>
    </c:title>
    <c:autoTitleDeleted val="0"/>
    <c:plotArea>
      <c:layout>
        <c:manualLayout>
          <c:layoutTarget val="inner"/>
          <c:xMode val="edge"/>
          <c:yMode val="edge"/>
          <c:x val="0.24301188756804873"/>
          <c:y val="0.13936351706036701"/>
          <c:w val="0.53369995926379366"/>
          <c:h val="0.76595290172061758"/>
        </c:manualLayout>
      </c:layout>
      <c:barChart>
        <c:barDir val="col"/>
        <c:grouping val="clustered"/>
        <c:varyColors val="0"/>
        <c:ser>
          <c:idx val="0"/>
          <c:order val="0"/>
          <c:tx>
            <c:strRef>
              <c:f>Sheet4!$A$1</c:f>
              <c:strCache>
                <c:ptCount val="1"/>
                <c:pt idx="0">
                  <c:v>门诊</c:v>
                </c:pt>
              </c:strCache>
            </c:strRef>
          </c:tx>
          <c:spPr>
            <a:solidFill>
              <a:srgbClr val="F79646"/>
            </a:solidFill>
            <a:ln>
              <a:noFill/>
            </a:ln>
            <a:effectLst>
              <a:outerShdw blurRad="57150" dist="19050" dir="5400000" rotWithShape="0">
                <a:schemeClr val="dk1">
                  <a:alpha val="63000"/>
                </a:schemeClr>
              </a:outerShdw>
            </a:effectLst>
          </c:spPr>
          <c:invertIfNegative val="0"/>
          <c:cat>
            <c:strRef>
              <c:f>{" "}</c:f>
              <c:strCache>
                <c:ptCount val="1"/>
                <c:pt idx="0">
                  <c:v> </c:v>
                </c:pt>
              </c:strCache>
            </c:strRef>
          </c:cat>
          <c:val>
            <c:numRef>
              <c:f>Sheet4!$A$2</c:f>
              <c:numCache>
                <c:formatCode>0.00%</c:formatCode>
                <c:ptCount val="1"/>
                <c:pt idx="0">
                  <c:v>0.53900000000000003</c:v>
                </c:pt>
              </c:numCache>
            </c:numRef>
          </c:val>
        </c:ser>
        <c:ser>
          <c:idx val="1"/>
          <c:order val="1"/>
          <c:tx>
            <c:strRef>
              <c:f>Sheet4!$B$1</c:f>
              <c:strCache>
                <c:ptCount val="1"/>
                <c:pt idx="0">
                  <c:v>住院</c:v>
                </c:pt>
              </c:strCache>
            </c:strRef>
          </c:tx>
          <c:spPr>
            <a:solidFill>
              <a:srgbClr val="0D3E8B"/>
            </a:solidFill>
            <a:ln>
              <a:noFill/>
            </a:ln>
            <a:effectLst>
              <a:outerShdw blurRad="57150" dist="19050" dir="5400000" rotWithShape="0">
                <a:schemeClr val="dk1">
                  <a:alpha val="63000"/>
                </a:schemeClr>
              </a:outerShdw>
            </a:effectLst>
          </c:spPr>
          <c:invertIfNegative val="0"/>
          <c:cat>
            <c:strRef>
              <c:f>{" "}</c:f>
              <c:strCache>
                <c:ptCount val="1"/>
                <c:pt idx="0">
                  <c:v> </c:v>
                </c:pt>
              </c:strCache>
            </c:strRef>
          </c:cat>
          <c:val>
            <c:numRef>
              <c:f>Sheet4!$B$2</c:f>
              <c:numCache>
                <c:formatCode>0.00%</c:formatCode>
                <c:ptCount val="1"/>
                <c:pt idx="0">
                  <c:v>0.69700000000000195</c:v>
                </c:pt>
              </c:numCache>
            </c:numRef>
          </c:val>
        </c:ser>
        <c:dLbls>
          <c:showLegendKey val="0"/>
          <c:showVal val="0"/>
          <c:showCatName val="0"/>
          <c:showSerName val="0"/>
          <c:showPercent val="0"/>
          <c:showBubbleSize val="0"/>
        </c:dLbls>
        <c:gapWidth val="150"/>
        <c:axId val="74885760"/>
        <c:axId val="74891648"/>
      </c:barChart>
      <c:catAx>
        <c:axId val="74885760"/>
        <c:scaling>
          <c:orientation val="minMax"/>
        </c:scaling>
        <c:delete val="0"/>
        <c:axPos val="b"/>
        <c:numFmt formatCode="General" sourceLinked="0"/>
        <c:majorTickMark val="none"/>
        <c:minorTickMark val="none"/>
        <c:tickLblPos val="nextTo"/>
        <c:spPr>
          <a:noFill/>
          <a:ln>
            <a:solidFill>
              <a:schemeClr val="tx1">
                <a:lumMod val="50000"/>
                <a:lumOff val="50000"/>
              </a:schemeClr>
            </a:solidFill>
          </a:ln>
          <a:effectLst/>
        </c:spPr>
        <c:txPr>
          <a:bodyPr rot="-60000000" spcFirstLastPara="0" vertOverflow="ellipsis" horzOverflow="overflow" vert="horz" wrap="square" anchor="ctr" anchorCtr="1"/>
          <a:lstStyle/>
          <a:p>
            <a:pPr>
              <a:defRPr sz="1000" b="0">
                <a:solidFill>
                  <a:schemeClr val="tx1"/>
                </a:solidFill>
              </a:defRPr>
            </a:pPr>
            <a:endParaRPr lang="zh-CN"/>
          </a:p>
        </c:txPr>
        <c:crossAx val="74891648"/>
        <c:crosses val="autoZero"/>
        <c:auto val="1"/>
        <c:lblAlgn val="ctr"/>
        <c:lblOffset val="100"/>
        <c:tickMarkSkip val="1"/>
        <c:noMultiLvlLbl val="0"/>
      </c:catAx>
      <c:valAx>
        <c:axId val="74891648"/>
        <c:scaling>
          <c:orientation val="minMax"/>
        </c:scaling>
        <c:delete val="0"/>
        <c:axPos val="l"/>
        <c:numFmt formatCode="0%" sourceLinked="0"/>
        <c:majorTickMark val="out"/>
        <c:minorTickMark val="none"/>
        <c:tickLblPos val="nextTo"/>
        <c:spPr>
          <a:noFill/>
          <a:ln>
            <a:solidFill>
              <a:sysClr val="window" lastClr="FFFFFF">
                <a:lumMod val="65000"/>
              </a:sysClr>
            </a:solidFill>
          </a:ln>
          <a:effectLst/>
        </c:spPr>
        <c:txPr>
          <a:bodyPr rot="-60000000" spcFirstLastPara="0" vertOverflow="ellipsis" horzOverflow="overflow" vert="horz" wrap="square" anchor="ctr" anchorCtr="1"/>
          <a:lstStyle/>
          <a:p>
            <a:pPr>
              <a:defRPr sz="1000" b="0">
                <a:solidFill>
                  <a:schemeClr val="tx1"/>
                </a:solidFill>
              </a:defRPr>
            </a:pPr>
            <a:endParaRPr lang="zh-CN"/>
          </a:p>
        </c:txPr>
        <c:crossAx val="74885760"/>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ltLang="en-US" sz="1000" b="0" i="0" u="none" strike="noStrike" kern="1200" baseline="0">
          <a:solidFill>
            <a:schemeClr val="tx1"/>
          </a:solidFill>
          <a:latin typeface="微软雅黑" pitchFamily="34" charset="-122"/>
          <a:ea typeface="微软雅黑" pitchFamily="34" charset="-122"/>
          <a:cs typeface="Times New Roman" pitchFamily="18"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651668520012599"/>
          <c:y val="0.13686535150848261"/>
          <c:w val="0.85031720778890496"/>
          <c:h val="0.78409646374848463"/>
        </c:manualLayout>
      </c:layout>
      <c:barChart>
        <c:barDir val="col"/>
        <c:grouping val="clustered"/>
        <c:varyColors val="0"/>
        <c:ser>
          <c:idx val="0"/>
          <c:order val="0"/>
          <c:tx>
            <c:strRef>
              <c:f>Sheet5!$B$1</c:f>
              <c:strCache>
                <c:ptCount val="1"/>
                <c:pt idx="0">
                  <c:v>门诊(n=1050)</c:v>
                </c:pt>
              </c:strCache>
            </c:strRef>
          </c:tx>
          <c:spPr>
            <a:solidFill>
              <a:srgbClr val="F79646"/>
            </a:solidFill>
            <a:ln>
              <a:noFill/>
            </a:ln>
            <a:effectLst>
              <a:outerShdw blurRad="57150" dist="19050" dir="5400000" rotWithShape="0">
                <a:schemeClr val="dk1">
                  <a:alpha val="63000"/>
                </a:schemeClr>
              </a:outerShdw>
            </a:effectLst>
          </c:spPr>
          <c:invertIfNegative val="0"/>
          <c:dLbls>
            <c:spPr>
              <a:noFill/>
              <a:ln>
                <a:noFill/>
              </a:ln>
              <a:effectLst/>
            </c:spPr>
            <c:txPr>
              <a:bodyPr rot="0" spcFirstLastPara="0" vertOverflow="ellipsis" horzOverflow="overflow" vert="horz" wrap="square" lIns="38100" tIns="19050" rIns="38100" bIns="19050" anchor="ctr" anchorCtr="1">
                <a:spAutoFit/>
              </a:bodyPr>
              <a:lstStyle/>
              <a:p>
                <a:pPr>
                  <a:defRPr sz="900" b="0">
                    <a:solidFill>
                      <a:schemeClr val="tx1"/>
                    </a:solidFill>
                    <a:latin typeface="微软雅黑" pitchFamily="34" charset="-122"/>
                    <a:ea typeface="微软雅黑" pitchFamily="34" charset="-122"/>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Sheet5!$A$2:$A$10</c:f>
              <c:strCache>
                <c:ptCount val="9"/>
                <c:pt idx="0">
                  <c:v>RSV</c:v>
                </c:pt>
                <c:pt idx="1">
                  <c:v>HRV</c:v>
                </c:pt>
                <c:pt idx="2">
                  <c:v>PIV</c:v>
                </c:pt>
                <c:pt idx="3">
                  <c:v>ADV</c:v>
                </c:pt>
                <c:pt idx="4">
                  <c:v>IFV</c:v>
                </c:pt>
                <c:pt idx="5">
                  <c:v>HMPV</c:v>
                </c:pt>
                <c:pt idx="6">
                  <c:v>HCOV</c:v>
                </c:pt>
                <c:pt idx="7">
                  <c:v>HBOV</c:v>
                </c:pt>
                <c:pt idx="8">
                  <c:v>EV</c:v>
                </c:pt>
              </c:strCache>
            </c:strRef>
          </c:cat>
          <c:val>
            <c:numRef>
              <c:f>Sheet5!$B$2:$B$10</c:f>
              <c:numCache>
                <c:formatCode>General</c:formatCode>
                <c:ptCount val="9"/>
                <c:pt idx="0">
                  <c:v>6.3</c:v>
                </c:pt>
                <c:pt idx="1">
                  <c:v>6</c:v>
                </c:pt>
                <c:pt idx="2">
                  <c:v>10.1</c:v>
                </c:pt>
                <c:pt idx="3">
                  <c:v>10.9</c:v>
                </c:pt>
                <c:pt idx="4">
                  <c:v>11</c:v>
                </c:pt>
                <c:pt idx="5">
                  <c:v>3.8</c:v>
                </c:pt>
                <c:pt idx="6">
                  <c:v>3</c:v>
                </c:pt>
                <c:pt idx="7">
                  <c:v>0.9</c:v>
                </c:pt>
                <c:pt idx="8">
                  <c:v>8.9</c:v>
                </c:pt>
              </c:numCache>
            </c:numRef>
          </c:val>
        </c:ser>
        <c:ser>
          <c:idx val="1"/>
          <c:order val="1"/>
          <c:tx>
            <c:strRef>
              <c:f>Sheet5!$C$1</c:f>
              <c:strCache>
                <c:ptCount val="1"/>
                <c:pt idx="0">
                  <c:v>住院(n=1016)</c:v>
                </c:pt>
              </c:strCache>
            </c:strRef>
          </c:tx>
          <c:spPr>
            <a:solidFill>
              <a:srgbClr val="0D3E8B"/>
            </a:solidFill>
            <a:ln>
              <a:noFill/>
            </a:ln>
            <a:effectLst>
              <a:outerShdw blurRad="57150" dist="19050" dir="5400000" rotWithShape="0">
                <a:schemeClr val="dk1">
                  <a:alpha val="63000"/>
                </a:schemeClr>
              </a:outerShdw>
            </a:effectLst>
          </c:spPr>
          <c:invertIfNegative val="0"/>
          <c:dLbls>
            <c:dLbl>
              <c:idx val="3"/>
              <c:delete val="1"/>
              <c:extLst>
                <c:ext xmlns:c15="http://schemas.microsoft.com/office/drawing/2012/chart" uri="{CE6537A1-D6FC-4f65-9D91-7224C49458BB}">
                  <c15:dlblFieldTable/>
                  <c15:showDataLabelsRange val="0"/>
                </c:ext>
              </c:extLst>
            </c:dLbl>
            <c:spPr>
              <a:noFill/>
              <a:ln>
                <a:noFill/>
              </a:ln>
              <a:effectLst/>
            </c:spPr>
            <c:txPr>
              <a:bodyPr rot="0" spcFirstLastPara="0" vertOverflow="ellipsis" horzOverflow="overflow" vert="horz" wrap="square" lIns="38100" tIns="19050" rIns="38100" bIns="19050" anchor="ctr" anchorCtr="1">
                <a:spAutoFit/>
              </a:bodyPr>
              <a:lstStyle/>
              <a:p>
                <a:pPr>
                  <a:defRPr sz="900" b="0">
                    <a:solidFill>
                      <a:schemeClr val="tx1"/>
                    </a:solidFill>
                    <a:latin typeface="微软雅黑" pitchFamily="34" charset="-122"/>
                    <a:ea typeface="微软雅黑" pitchFamily="34" charset="-122"/>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Sheet5!$A$2:$A$10</c:f>
              <c:strCache>
                <c:ptCount val="9"/>
                <c:pt idx="0">
                  <c:v>RSV</c:v>
                </c:pt>
                <c:pt idx="1">
                  <c:v>HRV</c:v>
                </c:pt>
                <c:pt idx="2">
                  <c:v>PIV</c:v>
                </c:pt>
                <c:pt idx="3">
                  <c:v>ADV</c:v>
                </c:pt>
                <c:pt idx="4">
                  <c:v>IFV</c:v>
                </c:pt>
                <c:pt idx="5">
                  <c:v>HMPV</c:v>
                </c:pt>
                <c:pt idx="6">
                  <c:v>HCOV</c:v>
                </c:pt>
                <c:pt idx="7">
                  <c:v>HBOV</c:v>
                </c:pt>
                <c:pt idx="8">
                  <c:v>EV</c:v>
                </c:pt>
              </c:strCache>
            </c:strRef>
          </c:cat>
          <c:val>
            <c:numRef>
              <c:f>Sheet5!$C$2:$C$10</c:f>
              <c:numCache>
                <c:formatCode>General</c:formatCode>
                <c:ptCount val="9"/>
                <c:pt idx="0">
                  <c:v>31.7</c:v>
                </c:pt>
                <c:pt idx="1">
                  <c:v>23.2</c:v>
                </c:pt>
                <c:pt idx="2">
                  <c:v>17.2</c:v>
                </c:pt>
                <c:pt idx="3">
                  <c:v>10.4</c:v>
                </c:pt>
                <c:pt idx="4">
                  <c:v>5.8</c:v>
                </c:pt>
                <c:pt idx="5">
                  <c:v>4.3</c:v>
                </c:pt>
                <c:pt idx="6">
                  <c:v>2.6</c:v>
                </c:pt>
                <c:pt idx="7">
                  <c:v>11.9</c:v>
                </c:pt>
                <c:pt idx="8">
                  <c:v>2.8</c:v>
                </c:pt>
              </c:numCache>
            </c:numRef>
          </c:val>
        </c:ser>
        <c:dLbls>
          <c:showLegendKey val="0"/>
          <c:showVal val="1"/>
          <c:showCatName val="0"/>
          <c:showSerName val="0"/>
          <c:showPercent val="0"/>
          <c:showBubbleSize val="0"/>
        </c:dLbls>
        <c:gapWidth val="75"/>
        <c:axId val="75069312"/>
        <c:axId val="75070848"/>
      </c:barChart>
      <c:catAx>
        <c:axId val="75069312"/>
        <c:scaling>
          <c:orientation val="minMax"/>
        </c:scaling>
        <c:delete val="0"/>
        <c:axPos val="b"/>
        <c:numFmt formatCode="General" sourceLinked="0"/>
        <c:majorTickMark val="none"/>
        <c:minorTickMark val="none"/>
        <c:tickLblPos val="nextTo"/>
        <c:spPr>
          <a:noFill/>
          <a:ln>
            <a:solidFill>
              <a:schemeClr val="tx1">
                <a:lumMod val="50000"/>
                <a:lumOff val="50000"/>
              </a:schemeClr>
            </a:solidFill>
          </a:ln>
          <a:effectLst/>
        </c:spPr>
        <c:txPr>
          <a:bodyPr rot="-60000000" spcFirstLastPara="0" vertOverflow="ellipsis" horzOverflow="overflow" vert="horz" wrap="square" anchor="ctr" anchorCtr="1"/>
          <a:lstStyle/>
          <a:p>
            <a:pPr>
              <a:defRPr sz="1000" b="0">
                <a:solidFill>
                  <a:schemeClr val="tx1"/>
                </a:solidFill>
                <a:latin typeface="微软雅黑" pitchFamily="34" charset="-122"/>
                <a:ea typeface="微软雅黑" pitchFamily="34" charset="-122"/>
              </a:defRPr>
            </a:pPr>
            <a:endParaRPr lang="zh-CN"/>
          </a:p>
        </c:txPr>
        <c:crossAx val="75070848"/>
        <c:crosses val="autoZero"/>
        <c:auto val="1"/>
        <c:lblAlgn val="ctr"/>
        <c:lblOffset val="100"/>
        <c:tickMarkSkip val="1"/>
        <c:noMultiLvlLbl val="0"/>
      </c:catAx>
      <c:valAx>
        <c:axId val="75070848"/>
        <c:scaling>
          <c:orientation val="minMax"/>
        </c:scaling>
        <c:delete val="0"/>
        <c:axPos val="l"/>
        <c:numFmt formatCode="General" sourceLinked="1"/>
        <c:majorTickMark val="out"/>
        <c:minorTickMark val="none"/>
        <c:tickLblPos val="nextTo"/>
        <c:spPr>
          <a:noFill/>
          <a:ln>
            <a:solidFill>
              <a:schemeClr val="tx1">
                <a:lumMod val="50000"/>
                <a:lumOff val="50000"/>
              </a:schemeClr>
            </a:solidFill>
          </a:ln>
          <a:effectLst/>
        </c:spPr>
        <c:txPr>
          <a:bodyPr rot="-60000000" spcFirstLastPara="0" vertOverflow="ellipsis" horzOverflow="overflow" vert="horz" wrap="square" anchor="ctr" anchorCtr="1"/>
          <a:lstStyle/>
          <a:p>
            <a:pPr>
              <a:defRPr sz="1000" b="0">
                <a:solidFill>
                  <a:schemeClr val="tx1"/>
                </a:solidFill>
                <a:latin typeface="微软雅黑" pitchFamily="34" charset="-122"/>
                <a:ea typeface="微软雅黑" pitchFamily="34" charset="-122"/>
              </a:defRPr>
            </a:pPr>
            <a:endParaRPr lang="zh-CN"/>
          </a:p>
        </c:txPr>
        <c:crossAx val="75069312"/>
        <c:crosses val="autoZero"/>
        <c:crossBetween val="between"/>
      </c:valAx>
      <c:spPr>
        <a:noFill/>
        <a:ln>
          <a:noFill/>
        </a:ln>
        <a:effectLst/>
      </c:spPr>
    </c:plotArea>
    <c:legend>
      <c:legendPos val="b"/>
      <c:layout>
        <c:manualLayout>
          <c:xMode val="edge"/>
          <c:yMode val="edge"/>
          <c:x val="0.40634934873643325"/>
          <c:y val="0.17668272263197288"/>
          <c:w val="0.59107736101999153"/>
          <c:h val="6.4813309626619423E-2"/>
        </c:manualLayout>
      </c:layout>
      <c:overlay val="0"/>
      <c:spPr>
        <a:noFill/>
        <a:ln>
          <a:noFill/>
        </a:ln>
        <a:effectLst/>
      </c:spPr>
      <c:txPr>
        <a:bodyPr rot="0" spcFirstLastPara="0" vertOverflow="ellipsis" horzOverflow="overflow" vert="horz" wrap="square" anchor="ctr" anchorCtr="1"/>
        <a:lstStyle/>
        <a:p>
          <a:pPr>
            <a:defRPr sz="1400" b="1">
              <a:solidFill>
                <a:schemeClr val="tx1">
                  <a:lumMod val="65000"/>
                  <a:lumOff val="35000"/>
                </a:schemeClr>
              </a:solidFill>
              <a:latin typeface="微软雅黑" pitchFamily="34" charset="-122"/>
              <a:ea typeface="微软雅黑" pitchFamily="34" charset="-122"/>
            </a:defRPr>
          </a:pPr>
          <a:endParaRPr lang="zh-CN"/>
        </a:p>
      </c:txPr>
    </c:legend>
    <c:plotVisOnly val="1"/>
    <c:dispBlanksAs val="gap"/>
    <c:showDLblsOverMax val="0"/>
  </c:chart>
  <c:spPr>
    <a:noFill/>
    <a:ln>
      <a:noFill/>
    </a:ln>
    <a:effectLst/>
  </c:spPr>
  <c:txPr>
    <a:bodyPr rot="0" spcFirstLastPara="0" vertOverflow="ellipsis" horzOverflow="overflow" vert="horz" wrap="square" anchor="ctr" anchorCtr="1"/>
    <a:lstStyle/>
    <a:p>
      <a:pPr>
        <a:defRPr lang="zh-CN">
          <a:latin typeface="Times New Roman" pitchFamily="18" charset="0"/>
          <a:cs typeface="Times New Roman" pitchFamily="18" charset="0"/>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Sheet4!$B$1</c:f>
              <c:strCache>
                <c:ptCount val="1"/>
                <c:pt idx="0">
                  <c:v>RSV</c:v>
                </c:pt>
              </c:strCache>
            </c:strRef>
          </c:tx>
          <c:spPr>
            <a:solidFill>
              <a:schemeClr val="accent1">
                <a:shade val="76667"/>
              </a:schemeClr>
            </a:solidFill>
            <a:ln>
              <a:noFill/>
            </a:ln>
            <a:effectLst/>
          </c:spPr>
          <c:invertIfNegative val="0"/>
          <c:cat>
            <c:strRef>
              <c:f>Sheet4!$A$2:$A$7</c:f>
              <c:strCache>
                <c:ptCount val="6"/>
                <c:pt idx="0">
                  <c:v>&lt;6m</c:v>
                </c:pt>
                <c:pt idx="1">
                  <c:v>6m~&lt;1y</c:v>
                </c:pt>
                <c:pt idx="2">
                  <c:v>1y~&lt;2y</c:v>
                </c:pt>
                <c:pt idx="3">
                  <c:v>2y~&lt;3y</c:v>
                </c:pt>
                <c:pt idx="4">
                  <c:v>3y~&lt;5y</c:v>
                </c:pt>
                <c:pt idx="5">
                  <c:v>≥5y</c:v>
                </c:pt>
              </c:strCache>
            </c:strRef>
          </c:cat>
          <c:val>
            <c:numRef>
              <c:f>Sheet4!$B$2:$B$7</c:f>
              <c:numCache>
                <c:formatCode>General</c:formatCode>
                <c:ptCount val="6"/>
                <c:pt idx="0">
                  <c:v>661</c:v>
                </c:pt>
                <c:pt idx="1">
                  <c:v>231</c:v>
                </c:pt>
                <c:pt idx="2">
                  <c:v>161</c:v>
                </c:pt>
                <c:pt idx="3">
                  <c:v>54</c:v>
                </c:pt>
                <c:pt idx="4">
                  <c:v>64</c:v>
                </c:pt>
                <c:pt idx="5">
                  <c:v>60</c:v>
                </c:pt>
              </c:numCache>
            </c:numRef>
          </c:val>
        </c:ser>
        <c:ser>
          <c:idx val="1"/>
          <c:order val="1"/>
          <c:tx>
            <c:strRef>
              <c:f>Sheet4!$C$1</c:f>
              <c:strCache>
                <c:ptCount val="1"/>
                <c:pt idx="0">
                  <c:v>HRV</c:v>
                </c:pt>
              </c:strCache>
            </c:strRef>
          </c:tx>
          <c:spPr>
            <a:solidFill>
              <a:schemeClr val="accent2">
                <a:shade val="76667"/>
              </a:schemeClr>
            </a:solidFill>
            <a:ln>
              <a:noFill/>
            </a:ln>
            <a:effectLst/>
          </c:spPr>
          <c:invertIfNegative val="0"/>
          <c:cat>
            <c:strRef>
              <c:f>Sheet4!$A$2:$A$7</c:f>
              <c:strCache>
                <c:ptCount val="6"/>
                <c:pt idx="0">
                  <c:v>&lt;6m</c:v>
                </c:pt>
                <c:pt idx="1">
                  <c:v>6m~&lt;1y</c:v>
                </c:pt>
                <c:pt idx="2">
                  <c:v>1y~&lt;2y</c:v>
                </c:pt>
                <c:pt idx="3">
                  <c:v>2y~&lt;3y</c:v>
                </c:pt>
                <c:pt idx="4">
                  <c:v>3y~&lt;5y</c:v>
                </c:pt>
                <c:pt idx="5">
                  <c:v>≥5y</c:v>
                </c:pt>
              </c:strCache>
            </c:strRef>
          </c:cat>
          <c:val>
            <c:numRef>
              <c:f>Sheet4!$C$2:$C$7</c:f>
              <c:numCache>
                <c:formatCode>General</c:formatCode>
                <c:ptCount val="6"/>
                <c:pt idx="0">
                  <c:v>384</c:v>
                </c:pt>
                <c:pt idx="1">
                  <c:v>188</c:v>
                </c:pt>
                <c:pt idx="2">
                  <c:v>149</c:v>
                </c:pt>
                <c:pt idx="3">
                  <c:v>54</c:v>
                </c:pt>
                <c:pt idx="4">
                  <c:v>66</c:v>
                </c:pt>
                <c:pt idx="5">
                  <c:v>135</c:v>
                </c:pt>
              </c:numCache>
            </c:numRef>
          </c:val>
        </c:ser>
        <c:ser>
          <c:idx val="2"/>
          <c:order val="2"/>
          <c:tx>
            <c:strRef>
              <c:f>Sheet4!$D$1</c:f>
              <c:strCache>
                <c:ptCount val="1"/>
                <c:pt idx="0">
                  <c:v>PIV</c:v>
                </c:pt>
              </c:strCache>
            </c:strRef>
          </c:tx>
          <c:spPr>
            <a:solidFill>
              <a:schemeClr val="accent3">
                <a:shade val="76667"/>
              </a:schemeClr>
            </a:solidFill>
            <a:ln>
              <a:noFill/>
            </a:ln>
            <a:effectLst/>
          </c:spPr>
          <c:invertIfNegative val="0"/>
          <c:cat>
            <c:strRef>
              <c:f>Sheet4!$A$2:$A$7</c:f>
              <c:strCache>
                <c:ptCount val="6"/>
                <c:pt idx="0">
                  <c:v>&lt;6m</c:v>
                </c:pt>
                <c:pt idx="1">
                  <c:v>6m~&lt;1y</c:v>
                </c:pt>
                <c:pt idx="2">
                  <c:v>1y~&lt;2y</c:v>
                </c:pt>
                <c:pt idx="3">
                  <c:v>2y~&lt;3y</c:v>
                </c:pt>
                <c:pt idx="4">
                  <c:v>3y~&lt;5y</c:v>
                </c:pt>
                <c:pt idx="5">
                  <c:v>≥5y</c:v>
                </c:pt>
              </c:strCache>
            </c:strRef>
          </c:cat>
          <c:val>
            <c:numRef>
              <c:f>Sheet4!$D$2:$D$7</c:f>
              <c:numCache>
                <c:formatCode>General</c:formatCode>
                <c:ptCount val="6"/>
                <c:pt idx="0">
                  <c:v>168</c:v>
                </c:pt>
                <c:pt idx="1">
                  <c:v>127</c:v>
                </c:pt>
                <c:pt idx="2">
                  <c:v>104</c:v>
                </c:pt>
                <c:pt idx="3">
                  <c:v>45</c:v>
                </c:pt>
                <c:pt idx="4">
                  <c:v>45</c:v>
                </c:pt>
                <c:pt idx="5">
                  <c:v>59</c:v>
                </c:pt>
              </c:numCache>
            </c:numRef>
          </c:val>
        </c:ser>
        <c:ser>
          <c:idx val="3"/>
          <c:order val="3"/>
          <c:tx>
            <c:strRef>
              <c:f>Sheet4!$E$1</c:f>
              <c:strCache>
                <c:ptCount val="1"/>
                <c:pt idx="0">
                  <c:v>HAdV</c:v>
                </c:pt>
              </c:strCache>
            </c:strRef>
          </c:tx>
          <c:spPr>
            <a:solidFill>
              <a:schemeClr val="accent4">
                <a:shade val="76667"/>
              </a:schemeClr>
            </a:solidFill>
            <a:ln>
              <a:noFill/>
            </a:ln>
            <a:effectLst/>
          </c:spPr>
          <c:invertIfNegative val="0"/>
          <c:cat>
            <c:strRef>
              <c:f>Sheet4!$A$2:$A$7</c:f>
              <c:strCache>
                <c:ptCount val="6"/>
                <c:pt idx="0">
                  <c:v>&lt;6m</c:v>
                </c:pt>
                <c:pt idx="1">
                  <c:v>6m~&lt;1y</c:v>
                </c:pt>
                <c:pt idx="2">
                  <c:v>1y~&lt;2y</c:v>
                </c:pt>
                <c:pt idx="3">
                  <c:v>2y~&lt;3y</c:v>
                </c:pt>
                <c:pt idx="4">
                  <c:v>3y~&lt;5y</c:v>
                </c:pt>
                <c:pt idx="5">
                  <c:v>≥5y</c:v>
                </c:pt>
              </c:strCache>
            </c:strRef>
          </c:cat>
          <c:val>
            <c:numRef>
              <c:f>Sheet4!$E$2:$E$7</c:f>
              <c:numCache>
                <c:formatCode>General</c:formatCode>
                <c:ptCount val="6"/>
                <c:pt idx="0">
                  <c:v>43</c:v>
                </c:pt>
                <c:pt idx="1">
                  <c:v>58</c:v>
                </c:pt>
                <c:pt idx="2">
                  <c:v>67</c:v>
                </c:pt>
                <c:pt idx="3">
                  <c:v>16</c:v>
                </c:pt>
                <c:pt idx="4">
                  <c:v>26</c:v>
                </c:pt>
                <c:pt idx="5">
                  <c:v>28</c:v>
                </c:pt>
              </c:numCache>
            </c:numRef>
          </c:val>
        </c:ser>
        <c:ser>
          <c:idx val="4"/>
          <c:order val="4"/>
          <c:tx>
            <c:strRef>
              <c:f>Sheet4!$F$1</c:f>
              <c:strCache>
                <c:ptCount val="1"/>
                <c:pt idx="0">
                  <c:v>IFV</c:v>
                </c:pt>
              </c:strCache>
            </c:strRef>
          </c:tx>
          <c:spPr>
            <a:solidFill>
              <a:schemeClr val="accent5">
                <a:shade val="76667"/>
              </a:schemeClr>
            </a:solidFill>
            <a:ln>
              <a:noFill/>
            </a:ln>
            <a:effectLst/>
          </c:spPr>
          <c:invertIfNegative val="0"/>
          <c:cat>
            <c:strRef>
              <c:f>Sheet4!$A$2:$A$7</c:f>
              <c:strCache>
                <c:ptCount val="6"/>
                <c:pt idx="0">
                  <c:v>&lt;6m</c:v>
                </c:pt>
                <c:pt idx="1">
                  <c:v>6m~&lt;1y</c:v>
                </c:pt>
                <c:pt idx="2">
                  <c:v>1y~&lt;2y</c:v>
                </c:pt>
                <c:pt idx="3">
                  <c:v>2y~&lt;3y</c:v>
                </c:pt>
                <c:pt idx="4">
                  <c:v>3y~&lt;5y</c:v>
                </c:pt>
                <c:pt idx="5">
                  <c:v>≥5y</c:v>
                </c:pt>
              </c:strCache>
            </c:strRef>
          </c:cat>
          <c:val>
            <c:numRef>
              <c:f>Sheet4!$F$2:$F$7</c:f>
              <c:numCache>
                <c:formatCode>General</c:formatCode>
                <c:ptCount val="6"/>
                <c:pt idx="0">
                  <c:v>44</c:v>
                </c:pt>
                <c:pt idx="1">
                  <c:v>35</c:v>
                </c:pt>
                <c:pt idx="2">
                  <c:v>49</c:v>
                </c:pt>
                <c:pt idx="3">
                  <c:v>26</c:v>
                </c:pt>
                <c:pt idx="4">
                  <c:v>27</c:v>
                </c:pt>
                <c:pt idx="5">
                  <c:v>57</c:v>
                </c:pt>
              </c:numCache>
            </c:numRef>
          </c:val>
        </c:ser>
        <c:ser>
          <c:idx val="5"/>
          <c:order val="5"/>
          <c:tx>
            <c:strRef>
              <c:f>Sheet4!$G$1</c:f>
              <c:strCache>
                <c:ptCount val="1"/>
                <c:pt idx="0">
                  <c:v>HMPV</c:v>
                </c:pt>
              </c:strCache>
            </c:strRef>
          </c:tx>
          <c:spPr>
            <a:solidFill>
              <a:schemeClr val="accent6">
                <a:shade val="76667"/>
              </a:schemeClr>
            </a:solidFill>
            <a:ln>
              <a:noFill/>
            </a:ln>
            <a:effectLst/>
          </c:spPr>
          <c:invertIfNegative val="0"/>
          <c:cat>
            <c:strRef>
              <c:f>Sheet4!$A$2:$A$7</c:f>
              <c:strCache>
                <c:ptCount val="6"/>
                <c:pt idx="0">
                  <c:v>&lt;6m</c:v>
                </c:pt>
                <c:pt idx="1">
                  <c:v>6m~&lt;1y</c:v>
                </c:pt>
                <c:pt idx="2">
                  <c:v>1y~&lt;2y</c:v>
                </c:pt>
                <c:pt idx="3">
                  <c:v>2y~&lt;3y</c:v>
                </c:pt>
                <c:pt idx="4">
                  <c:v>3y~&lt;5y</c:v>
                </c:pt>
                <c:pt idx="5">
                  <c:v>≥5y</c:v>
                </c:pt>
              </c:strCache>
            </c:strRef>
          </c:cat>
          <c:val>
            <c:numRef>
              <c:f>Sheet4!$G$2:$G$7</c:f>
              <c:numCache>
                <c:formatCode>General</c:formatCode>
                <c:ptCount val="6"/>
                <c:pt idx="0">
                  <c:v>43</c:v>
                </c:pt>
                <c:pt idx="1">
                  <c:v>36</c:v>
                </c:pt>
                <c:pt idx="2">
                  <c:v>24</c:v>
                </c:pt>
                <c:pt idx="3">
                  <c:v>14</c:v>
                </c:pt>
                <c:pt idx="4">
                  <c:v>8</c:v>
                </c:pt>
                <c:pt idx="5">
                  <c:v>17</c:v>
                </c:pt>
              </c:numCache>
            </c:numRef>
          </c:val>
        </c:ser>
        <c:ser>
          <c:idx val="6"/>
          <c:order val="6"/>
          <c:tx>
            <c:strRef>
              <c:f>Sheet4!$H$1</c:f>
              <c:strCache>
                <c:ptCount val="1"/>
                <c:pt idx="0">
                  <c:v>HCoV</c:v>
                </c:pt>
              </c:strCache>
            </c:strRef>
          </c:tx>
          <c:spPr>
            <a:solidFill>
              <a:schemeClr val="accent1">
                <a:tint val="76667"/>
              </a:schemeClr>
            </a:solidFill>
            <a:ln>
              <a:noFill/>
            </a:ln>
            <a:effectLst/>
          </c:spPr>
          <c:invertIfNegative val="0"/>
          <c:cat>
            <c:strRef>
              <c:f>Sheet4!$A$2:$A$7</c:f>
              <c:strCache>
                <c:ptCount val="6"/>
                <c:pt idx="0">
                  <c:v>&lt;6m</c:v>
                </c:pt>
                <c:pt idx="1">
                  <c:v>6m~&lt;1y</c:v>
                </c:pt>
                <c:pt idx="2">
                  <c:v>1y~&lt;2y</c:v>
                </c:pt>
                <c:pt idx="3">
                  <c:v>2y~&lt;3y</c:v>
                </c:pt>
                <c:pt idx="4">
                  <c:v>3y~&lt;5y</c:v>
                </c:pt>
                <c:pt idx="5">
                  <c:v>≥5y</c:v>
                </c:pt>
              </c:strCache>
            </c:strRef>
          </c:cat>
          <c:val>
            <c:numRef>
              <c:f>Sheet4!$H$2:$H$7</c:f>
              <c:numCache>
                <c:formatCode>General</c:formatCode>
                <c:ptCount val="6"/>
                <c:pt idx="0">
                  <c:v>43</c:v>
                </c:pt>
                <c:pt idx="1">
                  <c:v>31</c:v>
                </c:pt>
                <c:pt idx="2">
                  <c:v>24</c:v>
                </c:pt>
                <c:pt idx="3">
                  <c:v>8</c:v>
                </c:pt>
                <c:pt idx="4">
                  <c:v>9</c:v>
                </c:pt>
                <c:pt idx="5">
                  <c:v>15</c:v>
                </c:pt>
              </c:numCache>
            </c:numRef>
          </c:val>
        </c:ser>
        <c:ser>
          <c:idx val="7"/>
          <c:order val="7"/>
          <c:tx>
            <c:strRef>
              <c:f>Sheet4!$I$1</c:f>
              <c:strCache>
                <c:ptCount val="1"/>
                <c:pt idx="0">
                  <c:v>HBoV</c:v>
                </c:pt>
              </c:strCache>
            </c:strRef>
          </c:tx>
          <c:spPr>
            <a:solidFill>
              <a:schemeClr val="accent2">
                <a:tint val="76667"/>
              </a:schemeClr>
            </a:solidFill>
            <a:ln>
              <a:noFill/>
            </a:ln>
            <a:effectLst/>
          </c:spPr>
          <c:invertIfNegative val="0"/>
          <c:cat>
            <c:strRef>
              <c:f>Sheet4!$A$2:$A$7</c:f>
              <c:strCache>
                <c:ptCount val="6"/>
                <c:pt idx="0">
                  <c:v>&lt;6m</c:v>
                </c:pt>
                <c:pt idx="1">
                  <c:v>6m~&lt;1y</c:v>
                </c:pt>
                <c:pt idx="2">
                  <c:v>1y~&lt;2y</c:v>
                </c:pt>
                <c:pt idx="3">
                  <c:v>2y~&lt;3y</c:v>
                </c:pt>
                <c:pt idx="4">
                  <c:v>3y~&lt;5y</c:v>
                </c:pt>
                <c:pt idx="5">
                  <c:v>≥5y</c:v>
                </c:pt>
              </c:strCache>
            </c:strRef>
          </c:cat>
          <c:val>
            <c:numRef>
              <c:f>Sheet4!$I$2:$I$7</c:f>
              <c:numCache>
                <c:formatCode>General</c:formatCode>
                <c:ptCount val="6"/>
                <c:pt idx="0">
                  <c:v>48</c:v>
                </c:pt>
                <c:pt idx="1">
                  <c:v>65</c:v>
                </c:pt>
                <c:pt idx="2">
                  <c:v>93</c:v>
                </c:pt>
                <c:pt idx="3">
                  <c:v>21</c:v>
                </c:pt>
                <c:pt idx="4">
                  <c:v>16</c:v>
                </c:pt>
                <c:pt idx="5">
                  <c:v>28</c:v>
                </c:pt>
              </c:numCache>
            </c:numRef>
          </c:val>
        </c:ser>
        <c:ser>
          <c:idx val="8"/>
          <c:order val="8"/>
          <c:tx>
            <c:strRef>
              <c:f>Sheet4!$J$1</c:f>
              <c:strCache>
                <c:ptCount val="1"/>
                <c:pt idx="0">
                  <c:v>EV</c:v>
                </c:pt>
              </c:strCache>
            </c:strRef>
          </c:tx>
          <c:spPr>
            <a:solidFill>
              <a:schemeClr val="accent3">
                <a:tint val="76667"/>
              </a:schemeClr>
            </a:solidFill>
            <a:ln>
              <a:noFill/>
            </a:ln>
            <a:effectLst/>
          </c:spPr>
          <c:invertIfNegative val="0"/>
          <c:cat>
            <c:strRef>
              <c:f>Sheet4!$A$2:$A$7</c:f>
              <c:strCache>
                <c:ptCount val="6"/>
                <c:pt idx="0">
                  <c:v>&lt;6m</c:v>
                </c:pt>
                <c:pt idx="1">
                  <c:v>6m~&lt;1y</c:v>
                </c:pt>
                <c:pt idx="2">
                  <c:v>1y~&lt;2y</c:v>
                </c:pt>
                <c:pt idx="3">
                  <c:v>2y~&lt;3y</c:v>
                </c:pt>
                <c:pt idx="4">
                  <c:v>3y~&lt;5y</c:v>
                </c:pt>
                <c:pt idx="5">
                  <c:v>≥5y</c:v>
                </c:pt>
              </c:strCache>
            </c:strRef>
          </c:cat>
          <c:val>
            <c:numRef>
              <c:f>Sheet4!$J$2:$J$7</c:f>
              <c:numCache>
                <c:formatCode>General</c:formatCode>
                <c:ptCount val="6"/>
                <c:pt idx="0">
                  <c:v>31</c:v>
                </c:pt>
                <c:pt idx="1">
                  <c:v>17</c:v>
                </c:pt>
                <c:pt idx="2">
                  <c:v>9</c:v>
                </c:pt>
                <c:pt idx="3">
                  <c:v>7</c:v>
                </c:pt>
                <c:pt idx="4">
                  <c:v>17</c:v>
                </c:pt>
                <c:pt idx="5">
                  <c:v>12</c:v>
                </c:pt>
              </c:numCache>
            </c:numRef>
          </c:val>
        </c:ser>
        <c:dLbls>
          <c:showLegendKey val="0"/>
          <c:showVal val="0"/>
          <c:showCatName val="0"/>
          <c:showSerName val="0"/>
          <c:showPercent val="0"/>
          <c:showBubbleSize val="0"/>
        </c:dLbls>
        <c:gapWidth val="150"/>
        <c:overlap val="100"/>
        <c:axId val="81615488"/>
        <c:axId val="81621376"/>
      </c:barChart>
      <c:catAx>
        <c:axId val="81615488"/>
        <c:scaling>
          <c:orientation val="minMax"/>
        </c:scaling>
        <c:delete val="0"/>
        <c:axPos val="l"/>
        <c:numFmt formatCode="General" sourceLinked="0"/>
        <c:majorTickMark val="out"/>
        <c:minorTickMark val="none"/>
        <c:tickLblPos val="nextTo"/>
        <c:spPr>
          <a:noFill/>
          <a:ln>
            <a:solidFill>
              <a:schemeClr val="tx1">
                <a:lumMod val="50000"/>
                <a:lumOff val="50000"/>
              </a:schemeClr>
            </a:solidFill>
          </a:ln>
          <a:effectLst/>
        </c:spPr>
        <c:txPr>
          <a:bodyPr rot="-60000000" spcFirstLastPara="0" vertOverflow="ellipsis" horzOverflow="overflow" vert="horz" wrap="square" anchor="ctr" anchorCtr="1"/>
          <a:lstStyle/>
          <a:p>
            <a:pPr>
              <a:defRPr sz="1200" b="0" i="0" baseline="0">
                <a:solidFill>
                  <a:schemeClr val="tx1"/>
                </a:solidFill>
                <a:latin typeface="微软雅黑" pitchFamily="34" charset="-122"/>
                <a:ea typeface="微软雅黑" pitchFamily="34" charset="-122"/>
              </a:defRPr>
            </a:pPr>
            <a:endParaRPr lang="zh-CN"/>
          </a:p>
        </c:txPr>
        <c:crossAx val="81621376"/>
        <c:crosses val="autoZero"/>
        <c:auto val="1"/>
        <c:lblAlgn val="ctr"/>
        <c:lblOffset val="100"/>
        <c:tickMarkSkip val="1"/>
        <c:noMultiLvlLbl val="0"/>
      </c:catAx>
      <c:valAx>
        <c:axId val="81621376"/>
        <c:scaling>
          <c:orientation val="minMax"/>
        </c:scaling>
        <c:delete val="0"/>
        <c:axPos val="b"/>
        <c:majorGridlines>
          <c:spPr>
            <a:ln>
              <a:solidFill>
                <a:schemeClr val="tx1">
                  <a:lumMod val="50000"/>
                  <a:lumOff val="50000"/>
                </a:schemeClr>
              </a:solidFill>
            </a:ln>
            <a:effectLst/>
          </c:spPr>
        </c:majorGridlines>
        <c:numFmt formatCode="0%" sourceLinked="1"/>
        <c:majorTickMark val="out"/>
        <c:minorTickMark val="none"/>
        <c:tickLblPos val="nextTo"/>
        <c:spPr>
          <a:noFill/>
          <a:ln>
            <a:solidFill>
              <a:schemeClr val="tx1">
                <a:lumMod val="50000"/>
                <a:lumOff val="50000"/>
              </a:schemeClr>
            </a:solidFill>
          </a:ln>
          <a:effectLst/>
        </c:spPr>
        <c:txPr>
          <a:bodyPr rot="-60000000" spcFirstLastPara="0" vertOverflow="ellipsis" horzOverflow="overflow" vert="horz" wrap="square" anchor="ctr" anchorCtr="1"/>
          <a:lstStyle/>
          <a:p>
            <a:pPr>
              <a:defRPr sz="1000" b="1" i="0" baseline="0">
                <a:solidFill>
                  <a:schemeClr val="tx1"/>
                </a:solidFill>
                <a:latin typeface="+mn-lt"/>
                <a:ea typeface="+mn-ea"/>
                <a:cs typeface="+mn-cs"/>
              </a:defRPr>
            </a:pPr>
            <a:endParaRPr lang="zh-CN"/>
          </a:p>
        </c:txPr>
        <c:crossAx val="81615488"/>
        <c:crosses val="autoZero"/>
        <c:crossBetween val="between"/>
      </c:valAx>
      <c:spPr>
        <a:noFill/>
        <a:ln>
          <a:noFill/>
        </a:ln>
        <a:effectLst/>
      </c:spPr>
    </c:plotArea>
    <c:legend>
      <c:legendPos val="r"/>
      <c:layout/>
      <c:overlay val="0"/>
      <c:spPr>
        <a:noFill/>
        <a:ln>
          <a:noFill/>
        </a:ln>
        <a:effectLst/>
      </c:spPr>
      <c:txPr>
        <a:bodyPr rot="0" spcFirstLastPara="0" vertOverflow="ellipsis" horzOverflow="overflow" vert="horz" wrap="square" anchor="ctr" anchorCtr="1"/>
        <a:lstStyle/>
        <a:p>
          <a:pPr>
            <a:defRPr sz="1000" b="0" i="0" baseline="0">
              <a:solidFill>
                <a:schemeClr val="tx1"/>
              </a:solidFill>
              <a:latin typeface="微软雅黑" pitchFamily="34" charset="-122"/>
              <a:ea typeface="微软雅黑" pitchFamily="34" charset="-122"/>
              <a:cs typeface="+mn-cs"/>
            </a:defRPr>
          </a:pPr>
          <a:endParaRPr lang="zh-CN"/>
        </a:p>
      </c:txPr>
    </c:legend>
    <c:plotVisOnly val="1"/>
    <c:dispBlanksAs val="gap"/>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98098915405798"/>
          <c:y val="6.8726791699859319E-2"/>
          <c:w val="0.84378493785526287"/>
          <c:h val="0.76669184213138686"/>
        </c:manualLayout>
      </c:layout>
      <c:barChart>
        <c:barDir val="col"/>
        <c:grouping val="clustered"/>
        <c:varyColors val="0"/>
        <c:ser>
          <c:idx val="0"/>
          <c:order val="0"/>
          <c:tx>
            <c:strRef>
              <c:f>Sheet1!$B$58</c:f>
              <c:strCache>
                <c:ptCount val="1"/>
                <c:pt idx="0">
                  <c:v>肺炎相关住院率</c:v>
                </c:pt>
              </c:strCache>
            </c:strRef>
          </c:tx>
          <c:spPr>
            <a:solidFill>
              <a:schemeClr val="accent1"/>
            </a:solidFill>
            <a:ln>
              <a:noFill/>
            </a:ln>
            <a:effectLst>
              <a:outerShdw blurRad="12700" dist="38100" dir="2700000" algn="tl" rotWithShape="0">
                <a:prstClr val="black">
                  <a:alpha val="40000"/>
                </a:prstClr>
              </a:outerShdw>
            </a:effectLst>
            <a:scene3d>
              <a:camera prst="orthographicFront"/>
              <a:lightRig rig="threePt" dir="t"/>
            </a:scene3d>
            <a:sp3d>
              <a:bevelT/>
            </a:sp3d>
          </c:spPr>
          <c:invertIfNegative val="0"/>
          <c:dPt>
            <c:idx val="0"/>
            <c:invertIfNegative val="0"/>
            <c:bubble3D val="0"/>
            <c:spPr>
              <a:solidFill>
                <a:schemeClr val="accent6"/>
              </a:solidFill>
              <a:ln>
                <a:noFill/>
              </a:ln>
              <a:effectLst>
                <a:outerShdw blurRad="12700" dist="38100" dir="2700000" algn="tl" rotWithShape="0">
                  <a:prstClr val="black">
                    <a:alpha val="40000"/>
                  </a:prstClr>
                </a:outerShdw>
              </a:effectLst>
              <a:scene3d>
                <a:camera prst="orthographicFront"/>
                <a:lightRig rig="threePt" dir="t"/>
              </a:scene3d>
              <a:sp3d>
                <a:bevelT/>
              </a:sp3d>
            </c:spPr>
          </c:dPt>
          <c:dPt>
            <c:idx val="1"/>
            <c:invertIfNegative val="0"/>
            <c:bubble3D val="0"/>
            <c:spPr>
              <a:solidFill>
                <a:schemeClr val="accent6"/>
              </a:solidFill>
              <a:ln>
                <a:noFill/>
              </a:ln>
              <a:effectLst>
                <a:outerShdw blurRad="12700" dist="38100" dir="2700000" algn="tl" rotWithShape="0">
                  <a:prstClr val="black">
                    <a:alpha val="40000"/>
                  </a:prstClr>
                </a:outerShdw>
              </a:effectLst>
              <a:scene3d>
                <a:camera prst="orthographicFront"/>
                <a:lightRig rig="threePt" dir="t"/>
              </a:scene3d>
              <a:sp3d>
                <a:bevelT/>
              </a:sp3d>
            </c:spPr>
          </c:dPt>
          <c:cat>
            <c:strRef>
              <c:f>Sheet1!$A$59:$A$62</c:f>
              <c:strCache>
                <c:ptCount val="4"/>
                <c:pt idx="0">
                  <c:v>&lt;2岁</c:v>
                </c:pt>
                <c:pt idx="1">
                  <c:v>2-4岁</c:v>
                </c:pt>
                <c:pt idx="2">
                  <c:v>5-9岁</c:v>
                </c:pt>
                <c:pt idx="3">
                  <c:v>10-17岁</c:v>
                </c:pt>
              </c:strCache>
            </c:strRef>
          </c:cat>
          <c:val>
            <c:numRef>
              <c:f>Sheet1!$B$59:$B$62</c:f>
              <c:numCache>
                <c:formatCode>General</c:formatCode>
                <c:ptCount val="4"/>
                <c:pt idx="0">
                  <c:v>62.2</c:v>
                </c:pt>
                <c:pt idx="1">
                  <c:v>23.8</c:v>
                </c:pt>
                <c:pt idx="2">
                  <c:v>10.1</c:v>
                </c:pt>
                <c:pt idx="3">
                  <c:v>4.2</c:v>
                </c:pt>
              </c:numCache>
            </c:numRef>
          </c:val>
        </c:ser>
        <c:dLbls>
          <c:showLegendKey val="0"/>
          <c:showVal val="0"/>
          <c:showCatName val="0"/>
          <c:showSerName val="0"/>
          <c:showPercent val="0"/>
          <c:showBubbleSize val="0"/>
        </c:dLbls>
        <c:gapWidth val="100"/>
        <c:overlap val="-8"/>
        <c:axId val="81298560"/>
        <c:axId val="81300096"/>
      </c:barChart>
      <c:catAx>
        <c:axId val="8129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horzOverflow="overflow" vert="horz" wrap="square" anchor="ctr" anchorCtr="1"/>
          <a:lstStyle/>
          <a:p>
            <a:pPr>
              <a:defRPr sz="1200" b="1" i="0" u="none" strike="noStrike" kern="1200" baseline="0">
                <a:solidFill>
                  <a:schemeClr val="tx1">
                    <a:lumMod val="65000"/>
                    <a:lumOff val="35000"/>
                  </a:schemeClr>
                </a:solidFill>
                <a:latin typeface="微软雅黑" pitchFamily="34" charset="-122"/>
                <a:ea typeface="微软雅黑" pitchFamily="34" charset="-122"/>
                <a:cs typeface="+mn-cs"/>
              </a:defRPr>
            </a:pPr>
            <a:endParaRPr lang="zh-CN"/>
          </a:p>
        </c:txPr>
        <c:crossAx val="81300096"/>
        <c:crosses val="autoZero"/>
        <c:auto val="1"/>
        <c:lblAlgn val="ctr"/>
        <c:lblOffset val="100"/>
        <c:tickMarkSkip val="1"/>
        <c:noMultiLvlLbl val="0"/>
      </c:catAx>
      <c:valAx>
        <c:axId val="81300096"/>
        <c:scaling>
          <c:orientation val="minMax"/>
        </c:scaling>
        <c:delete val="0"/>
        <c:axPos val="l"/>
        <c:numFmt formatCode="General" sourceLinked="1"/>
        <c:majorTickMark val="out"/>
        <c:minorTickMark val="none"/>
        <c:tickLblPos val="nextTo"/>
        <c:spPr>
          <a:noFill/>
          <a:ln>
            <a:solidFill>
              <a:schemeClr val="bg1">
                <a:lumMod val="85000"/>
              </a:schemeClr>
            </a:solidFill>
          </a:ln>
          <a:effectLst/>
        </c:spPr>
        <c:txPr>
          <a:bodyPr rot="-60000000" spcFirstLastPara="1" vertOverflow="ellipsis" horzOverflow="overflow" vert="horz" wrap="square" anchor="ctr" anchorCtr="1"/>
          <a:lstStyle/>
          <a:p>
            <a:pPr>
              <a:defRPr sz="1050" b="0" i="0" u="none" strike="noStrike" kern="1200" baseline="0">
                <a:solidFill>
                  <a:schemeClr val="bg1">
                    <a:lumMod val="50000"/>
                  </a:schemeClr>
                </a:solidFill>
                <a:latin typeface="微软雅黑" pitchFamily="34" charset="-122"/>
                <a:ea typeface="微软雅黑" pitchFamily="34" charset="-122"/>
                <a:cs typeface="+mn-cs"/>
              </a:defRPr>
            </a:pPr>
            <a:endParaRPr lang="zh-CN"/>
          </a:p>
        </c:txPr>
        <c:crossAx val="81298560"/>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zh-CN" altLang="en-US" dirty="0">
                <a:latin typeface="微软雅黑" panose="020B0503020204020204" pitchFamily="34" charset="-122"/>
              </a:rPr>
              <a:t>雾化</a:t>
            </a:r>
            <a:r>
              <a:rPr lang="en-US" altLang="zh-CN" dirty="0">
                <a:latin typeface="微软雅黑" panose="020B0503020204020204" pitchFamily="34" charset="-122"/>
              </a:rPr>
              <a:t>0.5h</a:t>
            </a:r>
          </a:p>
        </c:rich>
      </c:tx>
      <c:layout/>
      <c:overlay val="0"/>
    </c:title>
    <c:autoTitleDeleted val="0"/>
    <c:plotArea>
      <c:layout>
        <c:manualLayout>
          <c:layoutTarget val="inner"/>
          <c:xMode val="edge"/>
          <c:yMode val="edge"/>
          <c:x val="0.26205687305659942"/>
          <c:y val="0.26929782873074926"/>
          <c:w val="0.64618617089010566"/>
          <c:h val="0.41696412251135107"/>
        </c:manualLayout>
      </c:layout>
      <c:barChart>
        <c:barDir val="col"/>
        <c:grouping val="clustered"/>
        <c:varyColors val="0"/>
        <c:ser>
          <c:idx val="0"/>
          <c:order val="0"/>
          <c:tx>
            <c:v>雾化0.5h</c:v>
          </c:tx>
          <c:invertIfNegative val="0"/>
          <c:cat>
            <c:strRef>
              <c:f>Sheet3!$A$2:$A$6</c:f>
              <c:strCache>
                <c:ptCount val="5"/>
                <c:pt idx="0">
                  <c:v>肺上尖</c:v>
                </c:pt>
                <c:pt idx="1">
                  <c:v>肺中边</c:v>
                </c:pt>
                <c:pt idx="2">
                  <c:v>肺下尖</c:v>
                </c:pt>
                <c:pt idx="3">
                  <c:v>气管</c:v>
                </c:pt>
                <c:pt idx="4">
                  <c:v>支气管</c:v>
                </c:pt>
              </c:strCache>
            </c:strRef>
          </c:cat>
          <c:val>
            <c:numRef>
              <c:f>Sheet3!$B$2:$B$6</c:f>
              <c:numCache>
                <c:formatCode>General</c:formatCode>
                <c:ptCount val="5"/>
                <c:pt idx="0">
                  <c:v>11241</c:v>
                </c:pt>
                <c:pt idx="1">
                  <c:v>3178</c:v>
                </c:pt>
                <c:pt idx="2">
                  <c:v>10282</c:v>
                </c:pt>
                <c:pt idx="3">
                  <c:v>193789</c:v>
                </c:pt>
                <c:pt idx="4">
                  <c:v>30175</c:v>
                </c:pt>
              </c:numCache>
            </c:numRef>
          </c:val>
        </c:ser>
        <c:dLbls>
          <c:showLegendKey val="0"/>
          <c:showVal val="0"/>
          <c:showCatName val="0"/>
          <c:showSerName val="0"/>
          <c:showPercent val="0"/>
          <c:showBubbleSize val="0"/>
        </c:dLbls>
        <c:gapWidth val="150"/>
        <c:axId val="81332480"/>
        <c:axId val="81334272"/>
      </c:barChart>
      <c:catAx>
        <c:axId val="81332480"/>
        <c:scaling>
          <c:orientation val="minMax"/>
        </c:scaling>
        <c:delete val="0"/>
        <c:axPos val="b"/>
        <c:numFmt formatCode="General" sourceLinked="0"/>
        <c:majorTickMark val="out"/>
        <c:minorTickMark val="none"/>
        <c:tickLblPos val="nextTo"/>
        <c:txPr>
          <a:bodyPr rot="0" vert="eaVert"/>
          <a:lstStyle/>
          <a:p>
            <a:pPr>
              <a:defRPr>
                <a:solidFill>
                  <a:schemeClr val="tx1"/>
                </a:solidFill>
              </a:defRPr>
            </a:pPr>
            <a:endParaRPr lang="zh-CN"/>
          </a:p>
        </c:txPr>
        <c:crossAx val="81334272"/>
        <c:crosses val="autoZero"/>
        <c:auto val="1"/>
        <c:lblAlgn val="ctr"/>
        <c:lblOffset val="100"/>
        <c:noMultiLvlLbl val="0"/>
      </c:catAx>
      <c:valAx>
        <c:axId val="81334272"/>
        <c:scaling>
          <c:orientation val="minMax"/>
          <c:max val="300000"/>
        </c:scaling>
        <c:delete val="0"/>
        <c:axPos val="l"/>
        <c:majorGridlines/>
        <c:numFmt formatCode="General" sourceLinked="1"/>
        <c:majorTickMark val="out"/>
        <c:minorTickMark val="none"/>
        <c:tickLblPos val="nextTo"/>
        <c:crossAx val="81332480"/>
        <c:crosses val="autoZero"/>
        <c:crossBetween val="between"/>
        <c:majorUnit val="100000"/>
      </c:valAx>
    </c:plotArea>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zh-CN" altLang="en-US" dirty="0">
                <a:latin typeface="微软雅黑" panose="020B0503020204020204" pitchFamily="34" charset="-122"/>
              </a:rPr>
              <a:t>雾化</a:t>
            </a:r>
            <a:r>
              <a:rPr lang="en-US" altLang="zh-CN" dirty="0">
                <a:latin typeface="微软雅黑" panose="020B0503020204020204" pitchFamily="34" charset="-122"/>
              </a:rPr>
              <a:t>2h</a:t>
            </a:r>
          </a:p>
        </c:rich>
      </c:tx>
      <c:layout>
        <c:manualLayout>
          <c:xMode val="edge"/>
          <c:yMode val="edge"/>
          <c:x val="0.43452407104335483"/>
          <c:y val="0.19869773637682844"/>
        </c:manualLayout>
      </c:layout>
      <c:overlay val="0"/>
    </c:title>
    <c:autoTitleDeleted val="0"/>
    <c:plotArea>
      <c:layout>
        <c:manualLayout>
          <c:layoutTarget val="inner"/>
          <c:xMode val="edge"/>
          <c:yMode val="edge"/>
          <c:x val="8.8672256634771435E-2"/>
          <c:y val="0.2646263187347368"/>
          <c:w val="0.67106365649180821"/>
          <c:h val="0.46782196984349594"/>
        </c:manualLayout>
      </c:layout>
      <c:barChart>
        <c:barDir val="col"/>
        <c:grouping val="clustered"/>
        <c:varyColors val="0"/>
        <c:ser>
          <c:idx val="0"/>
          <c:order val="0"/>
          <c:tx>
            <c:v>雾化2h</c:v>
          </c:tx>
          <c:invertIfNegative val="0"/>
          <c:cat>
            <c:strRef>
              <c:f>Sheet3!$A$2:$A$6</c:f>
              <c:strCache>
                <c:ptCount val="5"/>
                <c:pt idx="0">
                  <c:v>肺上尖</c:v>
                </c:pt>
                <c:pt idx="1">
                  <c:v>肺中边</c:v>
                </c:pt>
                <c:pt idx="2">
                  <c:v>肺下尖</c:v>
                </c:pt>
                <c:pt idx="3">
                  <c:v>气管</c:v>
                </c:pt>
                <c:pt idx="4">
                  <c:v>支气管</c:v>
                </c:pt>
              </c:strCache>
            </c:strRef>
          </c:cat>
          <c:val>
            <c:numRef>
              <c:f>Sheet3!$C$2:$C$6</c:f>
              <c:numCache>
                <c:formatCode>General</c:formatCode>
                <c:ptCount val="5"/>
                <c:pt idx="0">
                  <c:v>46552</c:v>
                </c:pt>
                <c:pt idx="1">
                  <c:v>39709</c:v>
                </c:pt>
                <c:pt idx="2">
                  <c:v>22541</c:v>
                </c:pt>
                <c:pt idx="3">
                  <c:v>98879</c:v>
                </c:pt>
                <c:pt idx="4">
                  <c:v>34068</c:v>
                </c:pt>
              </c:numCache>
            </c:numRef>
          </c:val>
        </c:ser>
        <c:dLbls>
          <c:showLegendKey val="0"/>
          <c:showVal val="0"/>
          <c:showCatName val="0"/>
          <c:showSerName val="0"/>
          <c:showPercent val="0"/>
          <c:showBubbleSize val="0"/>
        </c:dLbls>
        <c:gapWidth val="150"/>
        <c:axId val="81345920"/>
        <c:axId val="81368192"/>
      </c:barChart>
      <c:catAx>
        <c:axId val="81345920"/>
        <c:scaling>
          <c:orientation val="minMax"/>
        </c:scaling>
        <c:delete val="0"/>
        <c:axPos val="b"/>
        <c:numFmt formatCode="General" sourceLinked="1"/>
        <c:majorTickMark val="out"/>
        <c:minorTickMark val="none"/>
        <c:tickLblPos val="nextTo"/>
        <c:txPr>
          <a:bodyPr rot="0" vert="eaVert"/>
          <a:lstStyle/>
          <a:p>
            <a:pPr>
              <a:defRPr/>
            </a:pPr>
            <a:endParaRPr lang="zh-CN"/>
          </a:p>
        </c:txPr>
        <c:crossAx val="81368192"/>
        <c:crosses val="autoZero"/>
        <c:auto val="1"/>
        <c:lblAlgn val="ctr"/>
        <c:lblOffset val="100"/>
        <c:noMultiLvlLbl val="0"/>
      </c:catAx>
      <c:valAx>
        <c:axId val="81368192"/>
        <c:scaling>
          <c:orientation val="minMax"/>
          <c:max val="300000"/>
        </c:scaling>
        <c:delete val="0"/>
        <c:axPos val="l"/>
        <c:majorGridlines/>
        <c:numFmt formatCode="General" sourceLinked="1"/>
        <c:majorTickMark val="in"/>
        <c:minorTickMark val="none"/>
        <c:tickLblPos val="none"/>
        <c:spPr>
          <a:ln/>
        </c:spPr>
        <c:crossAx val="81345920"/>
        <c:crosses val="autoZero"/>
        <c:crossBetween val="between"/>
        <c:majorUnit val="100000"/>
      </c:valAx>
    </c:plotArea>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zh-CN" altLang="en-US" dirty="0">
                <a:latin typeface="微软雅黑" panose="020B0503020204020204" pitchFamily="34" charset="-122"/>
              </a:rPr>
              <a:t>雾化</a:t>
            </a:r>
            <a:r>
              <a:rPr lang="en-US" altLang="zh-CN" dirty="0">
                <a:latin typeface="微软雅黑" panose="020B0503020204020204" pitchFamily="34" charset="-122"/>
              </a:rPr>
              <a:t>4h</a:t>
            </a:r>
          </a:p>
        </c:rich>
      </c:tx>
      <c:layout/>
      <c:overlay val="0"/>
    </c:title>
    <c:autoTitleDeleted val="0"/>
    <c:plotArea>
      <c:layout/>
      <c:barChart>
        <c:barDir val="col"/>
        <c:grouping val="clustered"/>
        <c:varyColors val="0"/>
        <c:ser>
          <c:idx val="0"/>
          <c:order val="0"/>
          <c:tx>
            <c:v>雾化4h</c:v>
          </c:tx>
          <c:invertIfNegative val="0"/>
          <c:cat>
            <c:strRef>
              <c:f>Sheet3!$A$2:$A$8</c:f>
              <c:strCache>
                <c:ptCount val="7"/>
                <c:pt idx="0">
                  <c:v>肺上尖</c:v>
                </c:pt>
                <c:pt idx="1">
                  <c:v>肺中边</c:v>
                </c:pt>
                <c:pt idx="2">
                  <c:v>肺下尖</c:v>
                </c:pt>
                <c:pt idx="3">
                  <c:v>气管</c:v>
                </c:pt>
                <c:pt idx="4">
                  <c:v>支气管</c:v>
                </c:pt>
                <c:pt idx="5">
                  <c:v>肾</c:v>
                </c:pt>
                <c:pt idx="6">
                  <c:v>肝</c:v>
                </c:pt>
              </c:strCache>
            </c:strRef>
          </c:cat>
          <c:val>
            <c:numRef>
              <c:f>Sheet3!$D$2:$D$8</c:f>
              <c:numCache>
                <c:formatCode>General</c:formatCode>
                <c:ptCount val="7"/>
                <c:pt idx="0">
                  <c:v>48083</c:v>
                </c:pt>
                <c:pt idx="1">
                  <c:v>38040</c:v>
                </c:pt>
                <c:pt idx="2">
                  <c:v>24987</c:v>
                </c:pt>
                <c:pt idx="3">
                  <c:v>80421</c:v>
                </c:pt>
                <c:pt idx="4">
                  <c:v>29281</c:v>
                </c:pt>
                <c:pt idx="5">
                  <c:v>15423</c:v>
                </c:pt>
                <c:pt idx="6">
                  <c:v>5768</c:v>
                </c:pt>
              </c:numCache>
            </c:numRef>
          </c:val>
        </c:ser>
        <c:dLbls>
          <c:showLegendKey val="0"/>
          <c:showVal val="0"/>
          <c:showCatName val="0"/>
          <c:showSerName val="0"/>
          <c:showPercent val="0"/>
          <c:showBubbleSize val="0"/>
        </c:dLbls>
        <c:gapWidth val="150"/>
        <c:axId val="81384192"/>
        <c:axId val="81385728"/>
      </c:barChart>
      <c:catAx>
        <c:axId val="81384192"/>
        <c:scaling>
          <c:orientation val="minMax"/>
        </c:scaling>
        <c:delete val="0"/>
        <c:axPos val="b"/>
        <c:numFmt formatCode="General" sourceLinked="1"/>
        <c:majorTickMark val="out"/>
        <c:minorTickMark val="none"/>
        <c:tickLblPos val="nextTo"/>
        <c:txPr>
          <a:bodyPr rot="0" vert="eaVert"/>
          <a:lstStyle/>
          <a:p>
            <a:pPr>
              <a:defRPr/>
            </a:pPr>
            <a:endParaRPr lang="zh-CN"/>
          </a:p>
        </c:txPr>
        <c:crossAx val="81385728"/>
        <c:crosses val="autoZero"/>
        <c:auto val="1"/>
        <c:lblAlgn val="ctr"/>
        <c:lblOffset val="100"/>
        <c:noMultiLvlLbl val="0"/>
      </c:catAx>
      <c:valAx>
        <c:axId val="81385728"/>
        <c:scaling>
          <c:orientation val="minMax"/>
          <c:max val="300000"/>
        </c:scaling>
        <c:delete val="0"/>
        <c:axPos val="l"/>
        <c:majorGridlines/>
        <c:numFmt formatCode="General" sourceLinked="1"/>
        <c:majorTickMark val="in"/>
        <c:minorTickMark val="none"/>
        <c:tickLblPos val="none"/>
        <c:spPr>
          <a:ln/>
        </c:spPr>
        <c:crossAx val="81384192"/>
        <c:crosses val="autoZero"/>
        <c:crossBetween val="between"/>
        <c:majorUnit val="100000"/>
      </c:valAx>
    </c:plotArea>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zh-CN" altLang="en-US" dirty="0">
                <a:latin typeface="微软雅黑" panose="020B0503020204020204" pitchFamily="34" charset="-122"/>
              </a:rPr>
              <a:t>雾化</a:t>
            </a:r>
            <a:r>
              <a:rPr lang="en-US" altLang="zh-CN" dirty="0">
                <a:latin typeface="微软雅黑" panose="020B0503020204020204" pitchFamily="34" charset="-122"/>
              </a:rPr>
              <a:t>8h</a:t>
            </a:r>
          </a:p>
        </c:rich>
      </c:tx>
      <c:layout/>
      <c:overlay val="0"/>
    </c:title>
    <c:autoTitleDeleted val="0"/>
    <c:plotArea>
      <c:layout/>
      <c:barChart>
        <c:barDir val="col"/>
        <c:grouping val="clustered"/>
        <c:varyColors val="0"/>
        <c:ser>
          <c:idx val="0"/>
          <c:order val="0"/>
          <c:tx>
            <c:v>雾化8h</c:v>
          </c:tx>
          <c:invertIfNegative val="0"/>
          <c:cat>
            <c:strRef>
              <c:f>Sheet3!$A$2:$A$8</c:f>
              <c:strCache>
                <c:ptCount val="7"/>
                <c:pt idx="0">
                  <c:v>肺上尖</c:v>
                </c:pt>
                <c:pt idx="1">
                  <c:v>肺中边</c:v>
                </c:pt>
                <c:pt idx="2">
                  <c:v>肺下尖</c:v>
                </c:pt>
                <c:pt idx="3">
                  <c:v>气管</c:v>
                </c:pt>
                <c:pt idx="4">
                  <c:v>支气管</c:v>
                </c:pt>
                <c:pt idx="5">
                  <c:v>肾</c:v>
                </c:pt>
                <c:pt idx="6">
                  <c:v>肝</c:v>
                </c:pt>
              </c:strCache>
            </c:strRef>
          </c:cat>
          <c:val>
            <c:numRef>
              <c:f>Sheet3!$E$2:$E$8</c:f>
              <c:numCache>
                <c:formatCode>General</c:formatCode>
                <c:ptCount val="7"/>
                <c:pt idx="0">
                  <c:v>92465</c:v>
                </c:pt>
                <c:pt idx="1">
                  <c:v>27658</c:v>
                </c:pt>
                <c:pt idx="2">
                  <c:v>28853</c:v>
                </c:pt>
                <c:pt idx="3">
                  <c:v>18126</c:v>
                </c:pt>
                <c:pt idx="4">
                  <c:v>19656</c:v>
                </c:pt>
                <c:pt idx="5">
                  <c:v>31789</c:v>
                </c:pt>
                <c:pt idx="6">
                  <c:v>9094</c:v>
                </c:pt>
              </c:numCache>
            </c:numRef>
          </c:val>
        </c:ser>
        <c:dLbls>
          <c:showLegendKey val="0"/>
          <c:showVal val="0"/>
          <c:showCatName val="0"/>
          <c:showSerName val="0"/>
          <c:showPercent val="0"/>
          <c:showBubbleSize val="0"/>
        </c:dLbls>
        <c:gapWidth val="150"/>
        <c:axId val="74557312"/>
        <c:axId val="74558848"/>
      </c:barChart>
      <c:catAx>
        <c:axId val="74557312"/>
        <c:scaling>
          <c:orientation val="minMax"/>
        </c:scaling>
        <c:delete val="0"/>
        <c:axPos val="b"/>
        <c:numFmt formatCode="General" sourceLinked="1"/>
        <c:majorTickMark val="out"/>
        <c:minorTickMark val="none"/>
        <c:tickLblPos val="nextTo"/>
        <c:txPr>
          <a:bodyPr rot="0" vert="eaVert"/>
          <a:lstStyle/>
          <a:p>
            <a:pPr>
              <a:defRPr/>
            </a:pPr>
            <a:endParaRPr lang="zh-CN"/>
          </a:p>
        </c:txPr>
        <c:crossAx val="74558848"/>
        <c:crosses val="autoZero"/>
        <c:auto val="1"/>
        <c:lblAlgn val="ctr"/>
        <c:lblOffset val="100"/>
        <c:noMultiLvlLbl val="0"/>
      </c:catAx>
      <c:valAx>
        <c:axId val="74558848"/>
        <c:scaling>
          <c:orientation val="minMax"/>
          <c:max val="300000"/>
        </c:scaling>
        <c:delete val="0"/>
        <c:axPos val="l"/>
        <c:majorGridlines/>
        <c:numFmt formatCode="General" sourceLinked="1"/>
        <c:majorTickMark val="in"/>
        <c:minorTickMark val="none"/>
        <c:tickLblPos val="none"/>
        <c:spPr>
          <a:ln/>
        </c:spPr>
        <c:crossAx val="74557312"/>
        <c:crosses val="autoZero"/>
        <c:crossBetween val="between"/>
        <c:majorUnit val="100000"/>
      </c:valAx>
    </c:plotArea>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zh-CN" altLang="en-US" dirty="0">
                <a:latin typeface="微软雅黑" panose="020B0503020204020204" pitchFamily="34" charset="-122"/>
              </a:rPr>
              <a:t>雾化</a:t>
            </a:r>
            <a:r>
              <a:rPr lang="en-US" altLang="zh-CN" dirty="0">
                <a:latin typeface="微软雅黑" panose="020B0503020204020204" pitchFamily="34" charset="-122"/>
              </a:rPr>
              <a:t>12h</a:t>
            </a:r>
          </a:p>
        </c:rich>
      </c:tx>
      <c:layout/>
      <c:overlay val="0"/>
    </c:title>
    <c:autoTitleDeleted val="0"/>
    <c:plotArea>
      <c:layout/>
      <c:barChart>
        <c:barDir val="col"/>
        <c:grouping val="clustered"/>
        <c:varyColors val="0"/>
        <c:ser>
          <c:idx val="0"/>
          <c:order val="0"/>
          <c:tx>
            <c:v>雾化12h</c:v>
          </c:tx>
          <c:invertIfNegative val="0"/>
          <c:cat>
            <c:strRef>
              <c:f>Sheet3!$A$2:$A$8</c:f>
              <c:strCache>
                <c:ptCount val="7"/>
                <c:pt idx="0">
                  <c:v>肺上尖</c:v>
                </c:pt>
                <c:pt idx="1">
                  <c:v>肺中边</c:v>
                </c:pt>
                <c:pt idx="2">
                  <c:v>肺下尖</c:v>
                </c:pt>
                <c:pt idx="3">
                  <c:v>气管</c:v>
                </c:pt>
                <c:pt idx="4">
                  <c:v>支气管</c:v>
                </c:pt>
                <c:pt idx="5">
                  <c:v>肾</c:v>
                </c:pt>
                <c:pt idx="6">
                  <c:v>肝</c:v>
                </c:pt>
              </c:strCache>
            </c:strRef>
          </c:cat>
          <c:val>
            <c:numRef>
              <c:f>Sheet3!$F$2:$F$8</c:f>
              <c:numCache>
                <c:formatCode>General</c:formatCode>
                <c:ptCount val="7"/>
                <c:pt idx="0">
                  <c:v>39595</c:v>
                </c:pt>
                <c:pt idx="1">
                  <c:v>108305</c:v>
                </c:pt>
                <c:pt idx="2">
                  <c:v>10882</c:v>
                </c:pt>
                <c:pt idx="3">
                  <c:v>29347</c:v>
                </c:pt>
                <c:pt idx="4">
                  <c:v>12579</c:v>
                </c:pt>
                <c:pt idx="5">
                  <c:v>12455</c:v>
                </c:pt>
                <c:pt idx="6">
                  <c:v>5054</c:v>
                </c:pt>
              </c:numCache>
            </c:numRef>
          </c:val>
        </c:ser>
        <c:dLbls>
          <c:showLegendKey val="0"/>
          <c:showVal val="0"/>
          <c:showCatName val="0"/>
          <c:showSerName val="0"/>
          <c:showPercent val="0"/>
          <c:showBubbleSize val="0"/>
        </c:dLbls>
        <c:gapWidth val="150"/>
        <c:axId val="74570752"/>
        <c:axId val="74588928"/>
      </c:barChart>
      <c:catAx>
        <c:axId val="74570752"/>
        <c:scaling>
          <c:orientation val="minMax"/>
        </c:scaling>
        <c:delete val="0"/>
        <c:axPos val="b"/>
        <c:numFmt formatCode="General" sourceLinked="1"/>
        <c:majorTickMark val="out"/>
        <c:minorTickMark val="none"/>
        <c:tickLblPos val="nextTo"/>
        <c:txPr>
          <a:bodyPr rot="0" vert="eaVert"/>
          <a:lstStyle/>
          <a:p>
            <a:pPr>
              <a:defRPr/>
            </a:pPr>
            <a:endParaRPr lang="zh-CN"/>
          </a:p>
        </c:txPr>
        <c:crossAx val="74588928"/>
        <c:crosses val="autoZero"/>
        <c:auto val="1"/>
        <c:lblAlgn val="ctr"/>
        <c:lblOffset val="100"/>
        <c:noMultiLvlLbl val="0"/>
      </c:catAx>
      <c:valAx>
        <c:axId val="74588928"/>
        <c:scaling>
          <c:orientation val="minMax"/>
          <c:max val="300000"/>
        </c:scaling>
        <c:delete val="0"/>
        <c:axPos val="l"/>
        <c:majorGridlines/>
        <c:numFmt formatCode="General" sourceLinked="1"/>
        <c:majorTickMark val="out"/>
        <c:minorTickMark val="none"/>
        <c:tickLblPos val="none"/>
        <c:crossAx val="74570752"/>
        <c:crosses val="autoZero"/>
        <c:crossBetween val="between"/>
        <c:majorUnit val="100000"/>
      </c:valAx>
    </c:plotArea>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zh-CN" altLang="en-US" dirty="0">
                <a:latin typeface="微软雅黑" panose="020B0503020204020204" pitchFamily="34" charset="-122"/>
              </a:rPr>
              <a:t>肌注</a:t>
            </a:r>
            <a:r>
              <a:rPr lang="en-US" altLang="zh-CN" dirty="0">
                <a:latin typeface="微软雅黑" panose="020B0503020204020204" pitchFamily="34" charset="-122"/>
              </a:rPr>
              <a:t>4h</a:t>
            </a:r>
          </a:p>
        </c:rich>
      </c:tx>
      <c:layout/>
      <c:overlay val="0"/>
    </c:title>
    <c:autoTitleDeleted val="0"/>
    <c:plotArea>
      <c:layout/>
      <c:barChart>
        <c:barDir val="col"/>
        <c:grouping val="clustered"/>
        <c:varyColors val="0"/>
        <c:ser>
          <c:idx val="0"/>
          <c:order val="0"/>
          <c:tx>
            <c:v>肌注4h</c:v>
          </c:tx>
          <c:invertIfNegative val="0"/>
          <c:cat>
            <c:strRef>
              <c:f>Sheet3!$A$63:$A$69</c:f>
              <c:strCache>
                <c:ptCount val="7"/>
                <c:pt idx="0">
                  <c:v>肺上尖</c:v>
                </c:pt>
                <c:pt idx="1">
                  <c:v>肺中边</c:v>
                </c:pt>
                <c:pt idx="2">
                  <c:v>肺下尖</c:v>
                </c:pt>
                <c:pt idx="3">
                  <c:v>气管</c:v>
                </c:pt>
                <c:pt idx="4">
                  <c:v>支气管</c:v>
                </c:pt>
                <c:pt idx="5">
                  <c:v>肾</c:v>
                </c:pt>
                <c:pt idx="6">
                  <c:v>肝</c:v>
                </c:pt>
              </c:strCache>
            </c:strRef>
          </c:cat>
          <c:val>
            <c:numRef>
              <c:f>Sheet3!$D$63:$D$69</c:f>
              <c:numCache>
                <c:formatCode>General</c:formatCode>
                <c:ptCount val="7"/>
                <c:pt idx="0">
                  <c:v>5831</c:v>
                </c:pt>
                <c:pt idx="1">
                  <c:v>9341</c:v>
                </c:pt>
                <c:pt idx="2">
                  <c:v>9341</c:v>
                </c:pt>
                <c:pt idx="3">
                  <c:v>9978</c:v>
                </c:pt>
                <c:pt idx="4">
                  <c:v>7225</c:v>
                </c:pt>
                <c:pt idx="5">
                  <c:v>256832</c:v>
                </c:pt>
                <c:pt idx="6">
                  <c:v>6660</c:v>
                </c:pt>
              </c:numCache>
            </c:numRef>
          </c:val>
        </c:ser>
        <c:dLbls>
          <c:showLegendKey val="0"/>
          <c:showVal val="0"/>
          <c:showCatName val="0"/>
          <c:showSerName val="0"/>
          <c:showPercent val="0"/>
          <c:showBubbleSize val="0"/>
        </c:dLbls>
        <c:gapWidth val="150"/>
        <c:axId val="74625408"/>
        <c:axId val="74626944"/>
      </c:barChart>
      <c:catAx>
        <c:axId val="74625408"/>
        <c:scaling>
          <c:orientation val="minMax"/>
        </c:scaling>
        <c:delete val="0"/>
        <c:axPos val="b"/>
        <c:numFmt formatCode="General" sourceLinked="1"/>
        <c:majorTickMark val="out"/>
        <c:minorTickMark val="none"/>
        <c:tickLblPos val="nextTo"/>
        <c:txPr>
          <a:bodyPr rot="0" vert="eaVert"/>
          <a:lstStyle/>
          <a:p>
            <a:pPr>
              <a:defRPr/>
            </a:pPr>
            <a:endParaRPr lang="zh-CN"/>
          </a:p>
        </c:txPr>
        <c:crossAx val="74626944"/>
        <c:crosses val="autoZero"/>
        <c:auto val="1"/>
        <c:lblAlgn val="ctr"/>
        <c:lblOffset val="100"/>
        <c:noMultiLvlLbl val="0"/>
      </c:catAx>
      <c:valAx>
        <c:axId val="74626944"/>
        <c:scaling>
          <c:orientation val="minMax"/>
        </c:scaling>
        <c:delete val="0"/>
        <c:axPos val="l"/>
        <c:majorGridlines/>
        <c:numFmt formatCode="General" sourceLinked="1"/>
        <c:majorTickMark val="out"/>
        <c:minorTickMark val="none"/>
        <c:tickLblPos val="none"/>
        <c:crossAx val="74625408"/>
        <c:crosses val="autoZero"/>
        <c:crossBetween val="between"/>
        <c:majorUnit val="100000"/>
      </c:valAx>
    </c:plotArea>
    <c:plotVisOnly val="1"/>
    <c:dispBlanksAs val="gap"/>
    <c:showDLblsOverMax val="0"/>
  </c:chart>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v>肌注0.5h</c:v>
          </c:tx>
          <c:invertIfNegative val="0"/>
          <c:cat>
            <c:strRef>
              <c:f>Sheet3!$A$63:$A$69</c:f>
              <c:strCache>
                <c:ptCount val="7"/>
                <c:pt idx="0">
                  <c:v>肺上尖</c:v>
                </c:pt>
                <c:pt idx="1">
                  <c:v>肺中边</c:v>
                </c:pt>
                <c:pt idx="2">
                  <c:v>肺下尖</c:v>
                </c:pt>
                <c:pt idx="3">
                  <c:v>气管</c:v>
                </c:pt>
                <c:pt idx="4">
                  <c:v>支气管</c:v>
                </c:pt>
                <c:pt idx="5">
                  <c:v>肾</c:v>
                </c:pt>
                <c:pt idx="6">
                  <c:v>肝</c:v>
                </c:pt>
              </c:strCache>
            </c:strRef>
          </c:cat>
          <c:val>
            <c:numRef>
              <c:f>Sheet3!$B$63:$B$69</c:f>
              <c:numCache>
                <c:formatCode>General</c:formatCode>
                <c:ptCount val="7"/>
                <c:pt idx="0">
                  <c:v>2925</c:v>
                </c:pt>
                <c:pt idx="1">
                  <c:v>2862</c:v>
                </c:pt>
                <c:pt idx="2">
                  <c:v>2862</c:v>
                </c:pt>
                <c:pt idx="3">
                  <c:v>2282</c:v>
                </c:pt>
                <c:pt idx="4">
                  <c:v>2792</c:v>
                </c:pt>
                <c:pt idx="5">
                  <c:v>890</c:v>
                </c:pt>
                <c:pt idx="6">
                  <c:v>189</c:v>
                </c:pt>
              </c:numCache>
            </c:numRef>
          </c:val>
        </c:ser>
        <c:dLbls>
          <c:showLegendKey val="0"/>
          <c:showVal val="0"/>
          <c:showCatName val="0"/>
          <c:showSerName val="0"/>
          <c:showPercent val="0"/>
          <c:showBubbleSize val="0"/>
        </c:dLbls>
        <c:gapWidth val="150"/>
        <c:axId val="74651136"/>
        <c:axId val="74652672"/>
      </c:barChart>
      <c:catAx>
        <c:axId val="74651136"/>
        <c:scaling>
          <c:orientation val="minMax"/>
        </c:scaling>
        <c:delete val="0"/>
        <c:axPos val="b"/>
        <c:numFmt formatCode="General" sourceLinked="0"/>
        <c:majorTickMark val="out"/>
        <c:minorTickMark val="none"/>
        <c:tickLblPos val="nextTo"/>
        <c:txPr>
          <a:bodyPr rot="0" vert="eaVert"/>
          <a:lstStyle/>
          <a:p>
            <a:pPr>
              <a:defRPr/>
            </a:pPr>
            <a:endParaRPr lang="zh-CN"/>
          </a:p>
        </c:txPr>
        <c:crossAx val="74652672"/>
        <c:crosses val="autoZero"/>
        <c:auto val="1"/>
        <c:lblAlgn val="ctr"/>
        <c:lblOffset val="100"/>
        <c:noMultiLvlLbl val="0"/>
      </c:catAx>
      <c:valAx>
        <c:axId val="74652672"/>
        <c:scaling>
          <c:orientation val="minMax"/>
          <c:max val="300000"/>
        </c:scaling>
        <c:delete val="0"/>
        <c:axPos val="l"/>
        <c:majorGridlines/>
        <c:numFmt formatCode="General" sourceLinked="1"/>
        <c:majorTickMark val="out"/>
        <c:minorTickMark val="none"/>
        <c:tickLblPos val="nextTo"/>
        <c:crossAx val="74651136"/>
        <c:crosses val="autoZero"/>
        <c:crossBetween val="between"/>
        <c:majorUnit val="100000"/>
      </c:valAx>
    </c:plotArea>
    <c:plotVisOnly val="1"/>
    <c:dispBlanksAs val="gap"/>
    <c:showDLblsOverMax val="0"/>
  </c:chart>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zh-CN" altLang="en-US" dirty="0">
                <a:latin typeface="微软雅黑" panose="020B0503020204020204" pitchFamily="34" charset="-122"/>
              </a:rPr>
              <a:t>肌注</a:t>
            </a:r>
            <a:r>
              <a:rPr lang="en-US" altLang="zh-CN" dirty="0">
                <a:latin typeface="微软雅黑" panose="020B0503020204020204" pitchFamily="34" charset="-122"/>
              </a:rPr>
              <a:t>12h</a:t>
            </a:r>
          </a:p>
        </c:rich>
      </c:tx>
      <c:layout/>
      <c:overlay val="0"/>
    </c:title>
    <c:autoTitleDeleted val="0"/>
    <c:plotArea>
      <c:layout/>
      <c:barChart>
        <c:barDir val="col"/>
        <c:grouping val="clustered"/>
        <c:varyColors val="0"/>
        <c:ser>
          <c:idx val="0"/>
          <c:order val="0"/>
          <c:tx>
            <c:v>肌注12h</c:v>
          </c:tx>
          <c:invertIfNegative val="0"/>
          <c:cat>
            <c:strRef>
              <c:f>Sheet3!$A$63:$A$69</c:f>
              <c:strCache>
                <c:ptCount val="7"/>
                <c:pt idx="0">
                  <c:v>肺上尖</c:v>
                </c:pt>
                <c:pt idx="1">
                  <c:v>肺中边</c:v>
                </c:pt>
                <c:pt idx="2">
                  <c:v>肺下尖</c:v>
                </c:pt>
                <c:pt idx="3">
                  <c:v>气管</c:v>
                </c:pt>
                <c:pt idx="4">
                  <c:v>支气管</c:v>
                </c:pt>
                <c:pt idx="5">
                  <c:v>肾</c:v>
                </c:pt>
                <c:pt idx="6">
                  <c:v>肝</c:v>
                </c:pt>
              </c:strCache>
            </c:strRef>
          </c:cat>
          <c:val>
            <c:numRef>
              <c:f>Sheet3!$F$63:$F$69</c:f>
              <c:numCache>
                <c:formatCode>General</c:formatCode>
                <c:ptCount val="7"/>
                <c:pt idx="0">
                  <c:v>2310</c:v>
                </c:pt>
                <c:pt idx="1">
                  <c:v>2544</c:v>
                </c:pt>
                <c:pt idx="2">
                  <c:v>2544</c:v>
                </c:pt>
                <c:pt idx="3">
                  <c:v>2048</c:v>
                </c:pt>
                <c:pt idx="4">
                  <c:v>2324</c:v>
                </c:pt>
                <c:pt idx="5">
                  <c:v>6157</c:v>
                </c:pt>
                <c:pt idx="6">
                  <c:v>1659</c:v>
                </c:pt>
              </c:numCache>
            </c:numRef>
          </c:val>
        </c:ser>
        <c:dLbls>
          <c:showLegendKey val="0"/>
          <c:showVal val="0"/>
          <c:showCatName val="0"/>
          <c:showSerName val="0"/>
          <c:showPercent val="0"/>
          <c:showBubbleSize val="0"/>
        </c:dLbls>
        <c:gapWidth val="150"/>
        <c:axId val="74688768"/>
        <c:axId val="74690560"/>
      </c:barChart>
      <c:catAx>
        <c:axId val="74688768"/>
        <c:scaling>
          <c:orientation val="minMax"/>
        </c:scaling>
        <c:delete val="0"/>
        <c:axPos val="b"/>
        <c:numFmt formatCode="General" sourceLinked="1"/>
        <c:majorTickMark val="out"/>
        <c:minorTickMark val="none"/>
        <c:tickLblPos val="nextTo"/>
        <c:txPr>
          <a:bodyPr rot="0" vert="eaVert"/>
          <a:lstStyle/>
          <a:p>
            <a:pPr>
              <a:defRPr/>
            </a:pPr>
            <a:endParaRPr lang="zh-CN"/>
          </a:p>
        </c:txPr>
        <c:crossAx val="74690560"/>
        <c:crosses val="autoZero"/>
        <c:auto val="1"/>
        <c:lblAlgn val="ctr"/>
        <c:lblOffset val="100"/>
        <c:noMultiLvlLbl val="0"/>
      </c:catAx>
      <c:valAx>
        <c:axId val="74690560"/>
        <c:scaling>
          <c:orientation val="minMax"/>
          <c:max val="300000"/>
        </c:scaling>
        <c:delete val="0"/>
        <c:axPos val="l"/>
        <c:majorGridlines/>
        <c:numFmt formatCode="General" sourceLinked="1"/>
        <c:majorTickMark val="out"/>
        <c:minorTickMark val="none"/>
        <c:tickLblPos val="none"/>
        <c:crossAx val="74688768"/>
        <c:crosses val="autoZero"/>
        <c:crossBetween val="between"/>
        <c:majorUnit val="100000"/>
      </c:valAx>
    </c:plotArea>
    <c:plotVisOnly val="1"/>
    <c:dispBlanksAs val="gap"/>
    <c:showDLblsOverMax val="0"/>
  </c:chart>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zh-CN" altLang="en-US" dirty="0">
                <a:latin typeface="微软雅黑" panose="020B0503020204020204" pitchFamily="34" charset="-122"/>
              </a:rPr>
              <a:t>肌注</a:t>
            </a:r>
            <a:r>
              <a:rPr lang="en-US" altLang="zh-CN" dirty="0">
                <a:latin typeface="微软雅黑" panose="020B0503020204020204" pitchFamily="34" charset="-122"/>
              </a:rPr>
              <a:t>2h</a:t>
            </a:r>
          </a:p>
        </c:rich>
      </c:tx>
      <c:layout/>
      <c:overlay val="0"/>
    </c:title>
    <c:autoTitleDeleted val="0"/>
    <c:plotArea>
      <c:layout/>
      <c:barChart>
        <c:barDir val="col"/>
        <c:grouping val="clustered"/>
        <c:varyColors val="0"/>
        <c:ser>
          <c:idx val="0"/>
          <c:order val="0"/>
          <c:tx>
            <c:v>肌注2h</c:v>
          </c:tx>
          <c:invertIfNegative val="0"/>
          <c:cat>
            <c:strRef>
              <c:f>Sheet3!$A$63:$A$69</c:f>
              <c:strCache>
                <c:ptCount val="7"/>
                <c:pt idx="0">
                  <c:v>肺上尖</c:v>
                </c:pt>
                <c:pt idx="1">
                  <c:v>肺中边</c:v>
                </c:pt>
                <c:pt idx="2">
                  <c:v>肺下尖</c:v>
                </c:pt>
                <c:pt idx="3">
                  <c:v>气管</c:v>
                </c:pt>
                <c:pt idx="4">
                  <c:v>支气管</c:v>
                </c:pt>
                <c:pt idx="5">
                  <c:v>肾</c:v>
                </c:pt>
                <c:pt idx="6">
                  <c:v>肝</c:v>
                </c:pt>
              </c:strCache>
            </c:strRef>
          </c:cat>
          <c:val>
            <c:numRef>
              <c:f>Sheet3!$C$63:$C$69</c:f>
              <c:numCache>
                <c:formatCode>General</c:formatCode>
                <c:ptCount val="7"/>
                <c:pt idx="0">
                  <c:v>3663</c:v>
                </c:pt>
                <c:pt idx="1">
                  <c:v>4149</c:v>
                </c:pt>
                <c:pt idx="2">
                  <c:v>4149</c:v>
                </c:pt>
                <c:pt idx="3">
                  <c:v>3951</c:v>
                </c:pt>
                <c:pt idx="4">
                  <c:v>3400</c:v>
                </c:pt>
                <c:pt idx="5">
                  <c:v>236058</c:v>
                </c:pt>
                <c:pt idx="6">
                  <c:v>2892</c:v>
                </c:pt>
              </c:numCache>
            </c:numRef>
          </c:val>
        </c:ser>
        <c:dLbls>
          <c:showLegendKey val="0"/>
          <c:showVal val="0"/>
          <c:showCatName val="0"/>
          <c:showSerName val="0"/>
          <c:showPercent val="0"/>
          <c:showBubbleSize val="0"/>
        </c:dLbls>
        <c:gapWidth val="150"/>
        <c:axId val="74698112"/>
        <c:axId val="82203776"/>
      </c:barChart>
      <c:catAx>
        <c:axId val="74698112"/>
        <c:scaling>
          <c:orientation val="minMax"/>
        </c:scaling>
        <c:delete val="0"/>
        <c:axPos val="b"/>
        <c:numFmt formatCode="General" sourceLinked="1"/>
        <c:majorTickMark val="out"/>
        <c:minorTickMark val="none"/>
        <c:tickLblPos val="nextTo"/>
        <c:txPr>
          <a:bodyPr rot="0" vert="eaVert"/>
          <a:lstStyle/>
          <a:p>
            <a:pPr>
              <a:defRPr/>
            </a:pPr>
            <a:endParaRPr lang="zh-CN"/>
          </a:p>
        </c:txPr>
        <c:crossAx val="82203776"/>
        <c:crosses val="autoZero"/>
        <c:auto val="1"/>
        <c:lblAlgn val="ctr"/>
        <c:lblOffset val="100"/>
        <c:noMultiLvlLbl val="0"/>
      </c:catAx>
      <c:valAx>
        <c:axId val="82203776"/>
        <c:scaling>
          <c:orientation val="minMax"/>
          <c:max val="300000"/>
        </c:scaling>
        <c:delete val="0"/>
        <c:axPos val="l"/>
        <c:majorGridlines/>
        <c:numFmt formatCode="General" sourceLinked="1"/>
        <c:majorTickMark val="out"/>
        <c:minorTickMark val="none"/>
        <c:tickLblPos val="none"/>
        <c:crossAx val="74698112"/>
        <c:crosses val="autoZero"/>
        <c:crossBetween val="between"/>
        <c:majorUnit val="100000"/>
      </c:valAx>
    </c:plotArea>
    <c:plotVisOnly val="1"/>
    <c:dispBlanksAs val="gap"/>
    <c:showDLblsOverMax val="0"/>
  </c:chart>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zh-CN" altLang="en-US" dirty="0">
                <a:latin typeface="微软雅黑" panose="020B0503020204020204" pitchFamily="34" charset="-122"/>
              </a:rPr>
              <a:t>肌注</a:t>
            </a:r>
            <a:r>
              <a:rPr lang="en-US" altLang="zh-CN" dirty="0">
                <a:latin typeface="微软雅黑" panose="020B0503020204020204" pitchFamily="34" charset="-122"/>
              </a:rPr>
              <a:t>8h</a:t>
            </a:r>
          </a:p>
        </c:rich>
      </c:tx>
      <c:layout/>
      <c:overlay val="0"/>
    </c:title>
    <c:autoTitleDeleted val="0"/>
    <c:plotArea>
      <c:layout/>
      <c:barChart>
        <c:barDir val="col"/>
        <c:grouping val="clustered"/>
        <c:varyColors val="0"/>
        <c:ser>
          <c:idx val="0"/>
          <c:order val="0"/>
          <c:tx>
            <c:v>肌注8h</c:v>
          </c:tx>
          <c:invertIfNegative val="0"/>
          <c:cat>
            <c:strRef>
              <c:f>Sheet3!$A$63:$A$69</c:f>
              <c:strCache>
                <c:ptCount val="7"/>
                <c:pt idx="0">
                  <c:v>肺上尖</c:v>
                </c:pt>
                <c:pt idx="1">
                  <c:v>肺中边</c:v>
                </c:pt>
                <c:pt idx="2">
                  <c:v>肺下尖</c:v>
                </c:pt>
                <c:pt idx="3">
                  <c:v>气管</c:v>
                </c:pt>
                <c:pt idx="4">
                  <c:v>支气管</c:v>
                </c:pt>
                <c:pt idx="5">
                  <c:v>肾</c:v>
                </c:pt>
                <c:pt idx="6">
                  <c:v>肝</c:v>
                </c:pt>
              </c:strCache>
            </c:strRef>
          </c:cat>
          <c:val>
            <c:numRef>
              <c:f>Sheet3!$E$63:$E$69</c:f>
              <c:numCache>
                <c:formatCode>General</c:formatCode>
                <c:ptCount val="7"/>
                <c:pt idx="0">
                  <c:v>11485</c:v>
                </c:pt>
                <c:pt idx="1">
                  <c:v>11889</c:v>
                </c:pt>
                <c:pt idx="2">
                  <c:v>11889</c:v>
                </c:pt>
                <c:pt idx="3">
                  <c:v>42018</c:v>
                </c:pt>
                <c:pt idx="4">
                  <c:v>17455</c:v>
                </c:pt>
                <c:pt idx="5">
                  <c:v>152092</c:v>
                </c:pt>
                <c:pt idx="6">
                  <c:v>6609</c:v>
                </c:pt>
              </c:numCache>
            </c:numRef>
          </c:val>
        </c:ser>
        <c:dLbls>
          <c:showLegendKey val="0"/>
          <c:showVal val="0"/>
          <c:showCatName val="0"/>
          <c:showSerName val="0"/>
          <c:showPercent val="0"/>
          <c:showBubbleSize val="0"/>
        </c:dLbls>
        <c:gapWidth val="150"/>
        <c:axId val="82244352"/>
        <c:axId val="82245888"/>
      </c:barChart>
      <c:catAx>
        <c:axId val="82244352"/>
        <c:scaling>
          <c:orientation val="minMax"/>
        </c:scaling>
        <c:delete val="0"/>
        <c:axPos val="b"/>
        <c:numFmt formatCode="General" sourceLinked="1"/>
        <c:majorTickMark val="out"/>
        <c:minorTickMark val="none"/>
        <c:tickLblPos val="nextTo"/>
        <c:txPr>
          <a:bodyPr rot="0" vert="eaVert"/>
          <a:lstStyle/>
          <a:p>
            <a:pPr>
              <a:defRPr/>
            </a:pPr>
            <a:endParaRPr lang="zh-CN"/>
          </a:p>
        </c:txPr>
        <c:crossAx val="82245888"/>
        <c:crosses val="autoZero"/>
        <c:auto val="1"/>
        <c:lblAlgn val="ctr"/>
        <c:lblOffset val="100"/>
        <c:noMultiLvlLbl val="0"/>
      </c:catAx>
      <c:valAx>
        <c:axId val="82245888"/>
        <c:scaling>
          <c:orientation val="minMax"/>
          <c:max val="300000"/>
        </c:scaling>
        <c:delete val="0"/>
        <c:axPos val="l"/>
        <c:majorGridlines/>
        <c:numFmt formatCode="General" sourceLinked="1"/>
        <c:majorTickMark val="out"/>
        <c:minorTickMark val="none"/>
        <c:tickLblPos val="none"/>
        <c:crossAx val="82244352"/>
        <c:crosses val="autoZero"/>
        <c:crossBetween val="between"/>
        <c:majorUnit val="100000"/>
      </c:valAx>
    </c:plotArea>
    <c:plotVisOnly val="1"/>
    <c:dispBlanksAs val="gap"/>
    <c:showDLblsOverMax val="0"/>
  </c:chart>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703018372703678"/>
          <c:y val="0.17334008155158359"/>
          <c:w val="0.61745734908135386"/>
          <c:h val="0.70709740671065768"/>
        </c:manualLayout>
      </c:layout>
      <c:barChart>
        <c:barDir val="col"/>
        <c:grouping val="clustered"/>
        <c:varyColors val="0"/>
        <c:ser>
          <c:idx val="0"/>
          <c:order val="0"/>
          <c:tx>
            <c:strRef>
              <c:f>按剂量组分析!$O$231</c:f>
              <c:strCache>
                <c:ptCount val="1"/>
                <c:pt idx="0">
                  <c:v>对照组</c:v>
                </c:pt>
              </c:strCache>
            </c:strRef>
          </c:tx>
          <c:spPr>
            <a:solidFill>
              <a:schemeClr val="tx2">
                <a:lumMod val="40000"/>
                <a:lumOff val="60000"/>
              </a:schemeClr>
            </a:solidFill>
          </c:spPr>
          <c:invertIfNegative val="0"/>
          <c:errBars>
            <c:errBarType val="both"/>
            <c:errValType val="cust"/>
            <c:noEndCap val="0"/>
            <c:plus>
              <c:numRef>
                <c:f>按剂量组分析!$O$238</c:f>
                <c:numCache>
                  <c:formatCode>General</c:formatCode>
                  <c:ptCount val="1"/>
                  <c:pt idx="0">
                    <c:v>3.3000000000000002E-2</c:v>
                  </c:pt>
                </c:numCache>
              </c:numRef>
            </c:plus>
            <c:minus>
              <c:numRef>
                <c:f>按剂量组分析!$O$238:$Q$238</c:f>
                <c:numCache>
                  <c:formatCode>General</c:formatCode>
                  <c:ptCount val="3"/>
                  <c:pt idx="0">
                    <c:v>3.3000000000000002E-2</c:v>
                  </c:pt>
                  <c:pt idx="1">
                    <c:v>1.8000000000000023E-2</c:v>
                  </c:pt>
                  <c:pt idx="2">
                    <c:v>2.1000000000000015E-2</c:v>
                  </c:pt>
                </c:numCache>
              </c:numRef>
            </c:minus>
            <c:spPr>
              <a:solidFill>
                <a:schemeClr val="bg1">
                  <a:lumMod val="75000"/>
                </a:schemeClr>
              </a:solidFill>
              <a:ln>
                <a:solidFill>
                  <a:schemeClr val="tx1"/>
                </a:solidFill>
              </a:ln>
            </c:spPr>
          </c:errBars>
          <c:cat>
            <c:strRef>
              <c:f>按剂量组分析!$N$232:$N$233</c:f>
              <c:strCache>
                <c:ptCount val="2"/>
                <c:pt idx="0">
                  <c:v>所有疗效指标</c:v>
                </c:pt>
                <c:pt idx="1">
                  <c:v>主要疗效指标</c:v>
                </c:pt>
              </c:strCache>
            </c:strRef>
          </c:cat>
          <c:val>
            <c:numRef>
              <c:f>按剂量组分析!$O$232:$O$233</c:f>
              <c:numCache>
                <c:formatCode>0.00%</c:formatCode>
                <c:ptCount val="2"/>
                <c:pt idx="0" formatCode="0.0%">
                  <c:v>0.85310000000000064</c:v>
                </c:pt>
                <c:pt idx="1">
                  <c:v>0.85100000000000064</c:v>
                </c:pt>
              </c:numCache>
            </c:numRef>
          </c:val>
        </c:ser>
        <c:ser>
          <c:idx val="1"/>
          <c:order val="1"/>
          <c:tx>
            <c:strRef>
              <c:f>按剂量组分析!$P$231</c:f>
              <c:strCache>
                <c:ptCount val="1"/>
                <c:pt idx="0">
                  <c:v>低剂量组</c:v>
                </c:pt>
              </c:strCache>
            </c:strRef>
          </c:tx>
          <c:spPr>
            <a:solidFill>
              <a:schemeClr val="accent3">
                <a:lumMod val="60000"/>
                <a:lumOff val="40000"/>
              </a:schemeClr>
            </a:solidFill>
          </c:spPr>
          <c:invertIfNegative val="0"/>
          <c:errBars>
            <c:errBarType val="both"/>
            <c:errValType val="cust"/>
            <c:noEndCap val="0"/>
            <c:plus>
              <c:numRef>
                <c:f>按剂量组分析!$P$238</c:f>
                <c:numCache>
                  <c:formatCode>General</c:formatCode>
                  <c:ptCount val="1"/>
                  <c:pt idx="0">
                    <c:v>1.8000000000000023E-2</c:v>
                  </c:pt>
                </c:numCache>
              </c:numRef>
            </c:plus>
            <c:minus>
              <c:numRef>
                <c:f>按剂量组分析!$P$238</c:f>
                <c:numCache>
                  <c:formatCode>General</c:formatCode>
                  <c:ptCount val="1"/>
                  <c:pt idx="0">
                    <c:v>1.8000000000000023E-2</c:v>
                  </c:pt>
                </c:numCache>
              </c:numRef>
            </c:minus>
            <c:spPr>
              <a:solidFill>
                <a:schemeClr val="bg1">
                  <a:lumMod val="50000"/>
                </a:schemeClr>
              </a:solidFill>
              <a:ln>
                <a:solidFill>
                  <a:schemeClr val="tx1"/>
                </a:solidFill>
              </a:ln>
            </c:spPr>
          </c:errBars>
          <c:cat>
            <c:strRef>
              <c:f>按剂量组分析!$N$232:$N$233</c:f>
              <c:strCache>
                <c:ptCount val="2"/>
                <c:pt idx="0">
                  <c:v>所有疗效指标</c:v>
                </c:pt>
                <c:pt idx="1">
                  <c:v>主要疗效指标</c:v>
                </c:pt>
              </c:strCache>
            </c:strRef>
          </c:cat>
          <c:val>
            <c:numRef>
              <c:f>按剂量组分析!$P$232:$P$233</c:f>
              <c:numCache>
                <c:formatCode>0.00%</c:formatCode>
                <c:ptCount val="2"/>
                <c:pt idx="0" formatCode="0.0%">
                  <c:v>0.92300000000000004</c:v>
                </c:pt>
                <c:pt idx="1">
                  <c:v>0.93200000000000005</c:v>
                </c:pt>
              </c:numCache>
            </c:numRef>
          </c:val>
        </c:ser>
        <c:ser>
          <c:idx val="2"/>
          <c:order val="2"/>
          <c:tx>
            <c:strRef>
              <c:f>按剂量组分析!$Q$231</c:f>
              <c:strCache>
                <c:ptCount val="1"/>
                <c:pt idx="0">
                  <c:v>高剂量组</c:v>
                </c:pt>
              </c:strCache>
            </c:strRef>
          </c:tx>
          <c:spPr>
            <a:solidFill>
              <a:srgbClr val="FF0000"/>
            </a:solidFill>
          </c:spPr>
          <c:invertIfNegative val="0"/>
          <c:errBars>
            <c:errBarType val="both"/>
            <c:errValType val="cust"/>
            <c:noEndCap val="0"/>
            <c:plus>
              <c:numRef>
                <c:f>按剂量组分析!$Q$238</c:f>
                <c:numCache>
                  <c:formatCode>General</c:formatCode>
                  <c:ptCount val="1"/>
                  <c:pt idx="0">
                    <c:v>2.1000000000000015E-2</c:v>
                  </c:pt>
                </c:numCache>
              </c:numRef>
            </c:plus>
            <c:minus>
              <c:numRef>
                <c:f>按剂量组分析!$Q$238</c:f>
                <c:numCache>
                  <c:formatCode>General</c:formatCode>
                  <c:ptCount val="1"/>
                  <c:pt idx="0">
                    <c:v>2.1000000000000015E-2</c:v>
                  </c:pt>
                </c:numCache>
              </c:numRef>
            </c:minus>
          </c:errBars>
          <c:cat>
            <c:strRef>
              <c:f>按剂量组分析!$N$232:$N$233</c:f>
              <c:strCache>
                <c:ptCount val="2"/>
                <c:pt idx="0">
                  <c:v>所有疗效指标</c:v>
                </c:pt>
                <c:pt idx="1">
                  <c:v>主要疗效指标</c:v>
                </c:pt>
              </c:strCache>
            </c:strRef>
          </c:cat>
          <c:val>
            <c:numRef>
              <c:f>按剂量组分析!$Q$232:$Q$233</c:f>
              <c:numCache>
                <c:formatCode>0.00%</c:formatCode>
                <c:ptCount val="2"/>
                <c:pt idx="0" formatCode="0.0%">
                  <c:v>0.95000000000000062</c:v>
                </c:pt>
                <c:pt idx="1">
                  <c:v>0.97900000000000065</c:v>
                </c:pt>
              </c:numCache>
            </c:numRef>
          </c:val>
        </c:ser>
        <c:dLbls>
          <c:showLegendKey val="0"/>
          <c:showVal val="0"/>
          <c:showCatName val="0"/>
          <c:showSerName val="0"/>
          <c:showPercent val="0"/>
          <c:showBubbleSize val="0"/>
        </c:dLbls>
        <c:gapWidth val="150"/>
        <c:axId val="146795904"/>
        <c:axId val="146670720"/>
      </c:barChart>
      <c:catAx>
        <c:axId val="146795904"/>
        <c:scaling>
          <c:orientation val="minMax"/>
        </c:scaling>
        <c:delete val="1"/>
        <c:axPos val="b"/>
        <c:numFmt formatCode="General" sourceLinked="1"/>
        <c:majorTickMark val="out"/>
        <c:minorTickMark val="none"/>
        <c:tickLblPos val="none"/>
        <c:crossAx val="146670720"/>
        <c:crosses val="autoZero"/>
        <c:auto val="1"/>
        <c:lblAlgn val="ctr"/>
        <c:lblOffset val="100"/>
        <c:noMultiLvlLbl val="0"/>
      </c:catAx>
      <c:valAx>
        <c:axId val="146670720"/>
        <c:scaling>
          <c:orientation val="minMax"/>
          <c:max val="1"/>
          <c:min val="0.75000000000000899"/>
        </c:scaling>
        <c:delete val="0"/>
        <c:axPos val="l"/>
        <c:numFmt formatCode="0.0%" sourceLinked="1"/>
        <c:majorTickMark val="out"/>
        <c:minorTickMark val="none"/>
        <c:tickLblPos val="nextTo"/>
        <c:spPr>
          <a:ln w="15875">
            <a:solidFill>
              <a:srgbClr val="000000"/>
            </a:solidFill>
          </a:ln>
        </c:spPr>
        <c:txPr>
          <a:bodyPr/>
          <a:lstStyle/>
          <a:p>
            <a:pPr>
              <a:defRPr sz="1400"/>
            </a:pPr>
            <a:endParaRPr lang="zh-CN"/>
          </a:p>
        </c:txPr>
        <c:crossAx val="146795904"/>
        <c:crosses val="autoZero"/>
        <c:crossBetween val="between"/>
      </c:valAx>
    </c:plotArea>
    <c:plotVisOnly val="1"/>
    <c:dispBlanksAs val="gap"/>
    <c:showDLblsOverMax val="0"/>
  </c:chart>
  <c:spPr>
    <a:noFill/>
    <a:ln>
      <a:noFill/>
    </a:ln>
  </c:spPr>
  <c:externalData r:id="rId2">
    <c:autoUpdate val="0"/>
  </c:externalData>
  <c:userShapes r:id="rId3"/>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980617332212341"/>
          <c:y val="3.0892562325116352E-2"/>
          <c:w val="0.72277617423248564"/>
          <c:h val="0.67613983547283563"/>
        </c:manualLayout>
      </c:layout>
      <c:lineChart>
        <c:grouping val="standard"/>
        <c:varyColors val="0"/>
        <c:ser>
          <c:idx val="2"/>
          <c:order val="0"/>
          <c:tx>
            <c:strRef>
              <c:f>三凹!$B$207</c:f>
              <c:strCache>
                <c:ptCount val="1"/>
                <c:pt idx="0">
                  <c:v>对照组</c:v>
                </c:pt>
              </c:strCache>
            </c:strRef>
          </c:tx>
          <c:spPr>
            <a:ln w="28575">
              <a:solidFill>
                <a:schemeClr val="tx2">
                  <a:lumMod val="40000"/>
                  <a:lumOff val="60000"/>
                </a:schemeClr>
              </a:solidFill>
              <a:prstDash val="solid"/>
            </a:ln>
          </c:spPr>
          <c:marker>
            <c:spPr>
              <a:solidFill>
                <a:schemeClr val="tx2">
                  <a:lumMod val="40000"/>
                  <a:lumOff val="60000"/>
                </a:schemeClr>
              </a:solidFill>
              <a:ln>
                <a:solidFill>
                  <a:schemeClr val="tx2">
                    <a:lumMod val="40000"/>
                    <a:lumOff val="60000"/>
                  </a:schemeClr>
                </a:solidFill>
                <a:prstDash val="solid"/>
              </a:ln>
            </c:spPr>
          </c:marker>
          <c:cat>
            <c:strRef>
              <c:f>三凹!$C$204:$J$204</c:f>
              <c:strCache>
                <c:ptCount val="8"/>
                <c:pt idx="0">
                  <c:v>治疗前</c:v>
                </c:pt>
                <c:pt idx="1">
                  <c:v>第1天</c:v>
                </c:pt>
                <c:pt idx="2">
                  <c:v>第2天</c:v>
                </c:pt>
                <c:pt idx="3">
                  <c:v>第3天</c:v>
                </c:pt>
                <c:pt idx="4">
                  <c:v>第4天</c:v>
                </c:pt>
                <c:pt idx="5">
                  <c:v>第5天</c:v>
                </c:pt>
                <c:pt idx="6">
                  <c:v>第6天</c:v>
                </c:pt>
                <c:pt idx="7">
                  <c:v>第7天</c:v>
                </c:pt>
              </c:strCache>
            </c:strRef>
          </c:cat>
          <c:val>
            <c:numRef>
              <c:f>三凹!$C$207:$J$207</c:f>
              <c:numCache>
                <c:formatCode>0.00_ </c:formatCode>
                <c:ptCount val="8"/>
                <c:pt idx="0">
                  <c:v>1.3</c:v>
                </c:pt>
                <c:pt idx="1">
                  <c:v>1.05</c:v>
                </c:pt>
                <c:pt idx="2">
                  <c:v>0.88</c:v>
                </c:pt>
                <c:pt idx="3">
                  <c:v>0.67000000000000826</c:v>
                </c:pt>
                <c:pt idx="4">
                  <c:v>0.49000000000000032</c:v>
                </c:pt>
                <c:pt idx="5">
                  <c:v>0.36000000000000032</c:v>
                </c:pt>
                <c:pt idx="6">
                  <c:v>0.21000000000000021</c:v>
                </c:pt>
                <c:pt idx="7">
                  <c:v>0.15000000000000024</c:v>
                </c:pt>
              </c:numCache>
            </c:numRef>
          </c:val>
          <c:smooth val="0"/>
        </c:ser>
        <c:ser>
          <c:idx val="0"/>
          <c:order val="1"/>
          <c:tx>
            <c:strRef>
              <c:f>三凹!$B$205</c:f>
              <c:strCache>
                <c:ptCount val="1"/>
                <c:pt idx="0">
                  <c:v>低剂量组</c:v>
                </c:pt>
              </c:strCache>
            </c:strRef>
          </c:tx>
          <c:spPr>
            <a:ln w="28575">
              <a:solidFill>
                <a:schemeClr val="accent3">
                  <a:lumMod val="60000"/>
                  <a:lumOff val="40000"/>
                </a:schemeClr>
              </a:solidFill>
              <a:prstDash val="solid"/>
            </a:ln>
          </c:spPr>
          <c:marker>
            <c:spPr>
              <a:solidFill>
                <a:schemeClr val="accent3">
                  <a:lumMod val="60000"/>
                  <a:lumOff val="40000"/>
                </a:schemeClr>
              </a:solidFill>
              <a:ln>
                <a:solidFill>
                  <a:schemeClr val="accent3">
                    <a:lumMod val="60000"/>
                    <a:lumOff val="40000"/>
                  </a:schemeClr>
                </a:solidFill>
                <a:prstDash val="solid"/>
              </a:ln>
            </c:spPr>
          </c:marker>
          <c:cat>
            <c:strRef>
              <c:f>三凹!$C$204:$J$204</c:f>
              <c:strCache>
                <c:ptCount val="8"/>
                <c:pt idx="0">
                  <c:v>治疗前</c:v>
                </c:pt>
                <c:pt idx="1">
                  <c:v>第1天</c:v>
                </c:pt>
                <c:pt idx="2">
                  <c:v>第2天</c:v>
                </c:pt>
                <c:pt idx="3">
                  <c:v>第3天</c:v>
                </c:pt>
                <c:pt idx="4">
                  <c:v>第4天</c:v>
                </c:pt>
                <c:pt idx="5">
                  <c:v>第5天</c:v>
                </c:pt>
                <c:pt idx="6">
                  <c:v>第6天</c:v>
                </c:pt>
                <c:pt idx="7">
                  <c:v>第7天</c:v>
                </c:pt>
              </c:strCache>
            </c:strRef>
          </c:cat>
          <c:val>
            <c:numRef>
              <c:f>三凹!$C$205:$J$205</c:f>
              <c:numCache>
                <c:formatCode>0.00_ </c:formatCode>
                <c:ptCount val="8"/>
                <c:pt idx="0">
                  <c:v>1.3</c:v>
                </c:pt>
                <c:pt idx="1">
                  <c:v>1</c:v>
                </c:pt>
                <c:pt idx="2">
                  <c:v>0.56999999999999995</c:v>
                </c:pt>
                <c:pt idx="3">
                  <c:v>0.4</c:v>
                </c:pt>
                <c:pt idx="4">
                  <c:v>0.22</c:v>
                </c:pt>
                <c:pt idx="5">
                  <c:v>0.13</c:v>
                </c:pt>
                <c:pt idx="6">
                  <c:v>6.0000000000000032E-2</c:v>
                </c:pt>
                <c:pt idx="7">
                  <c:v>1.0000000000000005E-2</c:v>
                </c:pt>
              </c:numCache>
            </c:numRef>
          </c:val>
          <c:smooth val="0"/>
        </c:ser>
        <c:ser>
          <c:idx val="1"/>
          <c:order val="2"/>
          <c:tx>
            <c:strRef>
              <c:f>三凹!$B$206</c:f>
              <c:strCache>
                <c:ptCount val="1"/>
                <c:pt idx="0">
                  <c:v>高剂量组</c:v>
                </c:pt>
              </c:strCache>
            </c:strRef>
          </c:tx>
          <c:spPr>
            <a:ln w="28575">
              <a:solidFill>
                <a:schemeClr val="accent3">
                  <a:lumMod val="75000"/>
                </a:schemeClr>
              </a:solidFill>
              <a:prstDash val="solid"/>
            </a:ln>
          </c:spPr>
          <c:marker>
            <c:spPr>
              <a:solidFill>
                <a:schemeClr val="accent3">
                  <a:lumMod val="75000"/>
                </a:schemeClr>
              </a:solidFill>
              <a:ln>
                <a:solidFill>
                  <a:schemeClr val="accent3">
                    <a:lumMod val="75000"/>
                  </a:schemeClr>
                </a:solidFill>
                <a:prstDash val="solid"/>
              </a:ln>
            </c:spPr>
          </c:marker>
          <c:cat>
            <c:strRef>
              <c:f>三凹!$C$204:$J$204</c:f>
              <c:strCache>
                <c:ptCount val="8"/>
                <c:pt idx="0">
                  <c:v>治疗前</c:v>
                </c:pt>
                <c:pt idx="1">
                  <c:v>第1天</c:v>
                </c:pt>
                <c:pt idx="2">
                  <c:v>第2天</c:v>
                </c:pt>
                <c:pt idx="3">
                  <c:v>第3天</c:v>
                </c:pt>
                <c:pt idx="4">
                  <c:v>第4天</c:v>
                </c:pt>
                <c:pt idx="5">
                  <c:v>第5天</c:v>
                </c:pt>
                <c:pt idx="6">
                  <c:v>第6天</c:v>
                </c:pt>
                <c:pt idx="7">
                  <c:v>第7天</c:v>
                </c:pt>
              </c:strCache>
            </c:strRef>
          </c:cat>
          <c:val>
            <c:numRef>
              <c:f>三凹!$C$206:$J$206</c:f>
              <c:numCache>
                <c:formatCode>0.00_ </c:formatCode>
                <c:ptCount val="8"/>
                <c:pt idx="0">
                  <c:v>1.3</c:v>
                </c:pt>
                <c:pt idx="1">
                  <c:v>0.96000000000000063</c:v>
                </c:pt>
                <c:pt idx="2">
                  <c:v>0.42000000000000032</c:v>
                </c:pt>
                <c:pt idx="3">
                  <c:v>0.21000000000000021</c:v>
                </c:pt>
                <c:pt idx="4">
                  <c:v>0.12000000000000002</c:v>
                </c:pt>
                <c:pt idx="5">
                  <c:v>8.0000000000000043E-2</c:v>
                </c:pt>
                <c:pt idx="6">
                  <c:v>3.0000000000000002E-2</c:v>
                </c:pt>
                <c:pt idx="7">
                  <c:v>0</c:v>
                </c:pt>
              </c:numCache>
            </c:numRef>
          </c:val>
          <c:smooth val="0"/>
        </c:ser>
        <c:dLbls>
          <c:showLegendKey val="0"/>
          <c:showVal val="0"/>
          <c:showCatName val="0"/>
          <c:showSerName val="0"/>
          <c:showPercent val="0"/>
          <c:showBubbleSize val="0"/>
        </c:dLbls>
        <c:marker val="1"/>
        <c:smooth val="0"/>
        <c:axId val="82149760"/>
        <c:axId val="82151680"/>
      </c:lineChart>
      <c:catAx>
        <c:axId val="82149760"/>
        <c:scaling>
          <c:orientation val="minMax"/>
        </c:scaling>
        <c:delete val="0"/>
        <c:axPos val="b"/>
        <c:numFmt formatCode="General" sourceLinked="1"/>
        <c:majorTickMark val="out"/>
        <c:minorTickMark val="none"/>
        <c:tickLblPos val="nextTo"/>
        <c:spPr>
          <a:ln w="19050">
            <a:solidFill>
              <a:sysClr val="windowText" lastClr="000000"/>
            </a:solidFill>
          </a:ln>
        </c:spPr>
        <c:txPr>
          <a:bodyPr rot="0" vert="wordArtVertRtl"/>
          <a:lstStyle/>
          <a:p>
            <a:pPr>
              <a:defRPr sz="1000" b="0" i="0" u="none" strike="noStrike" baseline="0">
                <a:solidFill>
                  <a:srgbClr val="000000"/>
                </a:solidFill>
                <a:latin typeface="微软雅黑"/>
                <a:ea typeface="微软雅黑"/>
                <a:cs typeface="微软雅黑"/>
              </a:defRPr>
            </a:pPr>
            <a:endParaRPr lang="zh-CN"/>
          </a:p>
        </c:txPr>
        <c:crossAx val="82151680"/>
        <c:crosses val="autoZero"/>
        <c:auto val="1"/>
        <c:lblAlgn val="ctr"/>
        <c:lblOffset val="100"/>
        <c:noMultiLvlLbl val="0"/>
      </c:catAx>
      <c:valAx>
        <c:axId val="82151680"/>
        <c:scaling>
          <c:orientation val="minMax"/>
        </c:scaling>
        <c:delete val="0"/>
        <c:axPos val="l"/>
        <c:numFmt formatCode="#,##0.0_);\(#,##0.0\)" sourceLinked="0"/>
        <c:majorTickMark val="out"/>
        <c:minorTickMark val="none"/>
        <c:tickLblPos val="nextTo"/>
        <c:spPr>
          <a:ln w="19050">
            <a:solidFill>
              <a:schemeClr val="tx1"/>
            </a:solidFill>
          </a:ln>
        </c:spPr>
        <c:txPr>
          <a:bodyPr/>
          <a:lstStyle/>
          <a:p>
            <a:pPr>
              <a:defRPr sz="1200"/>
            </a:pPr>
            <a:endParaRPr lang="zh-CN"/>
          </a:p>
        </c:txPr>
        <c:crossAx val="82149760"/>
        <c:crosses val="autoZero"/>
        <c:crossBetween val="between"/>
      </c:valAx>
      <c:spPr>
        <a:noFill/>
        <a:ln w="25400">
          <a:noFill/>
        </a:ln>
      </c:spPr>
    </c:plotArea>
    <c:plotVisOnly val="1"/>
    <c:dispBlanksAs val="gap"/>
    <c:showDLblsOverMax val="0"/>
  </c:chart>
  <c:spPr>
    <a:noFill/>
    <a:ln w="9525">
      <a:noFill/>
    </a:ln>
  </c:sp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537434053998139"/>
          <c:y val="7.7589488934203407E-2"/>
          <c:w val="0.71025137064239163"/>
          <c:h val="0.66005544142511818"/>
        </c:manualLayout>
      </c:layout>
      <c:lineChart>
        <c:grouping val="standard"/>
        <c:varyColors val="0"/>
        <c:ser>
          <c:idx val="2"/>
          <c:order val="0"/>
          <c:tx>
            <c:strRef>
              <c:f>喘息!$H$172</c:f>
              <c:strCache>
                <c:ptCount val="1"/>
                <c:pt idx="0">
                  <c:v>对照组</c:v>
                </c:pt>
              </c:strCache>
            </c:strRef>
          </c:tx>
          <c:spPr>
            <a:ln w="31750">
              <a:solidFill>
                <a:srgbClr val="8EB4E3"/>
              </a:solidFill>
            </a:ln>
          </c:spPr>
          <c:marker>
            <c:symbol val="triangle"/>
            <c:size val="7"/>
            <c:spPr>
              <a:solidFill>
                <a:schemeClr val="tx2">
                  <a:lumMod val="40000"/>
                  <a:lumOff val="60000"/>
                </a:schemeClr>
              </a:solidFill>
              <a:ln>
                <a:solidFill>
                  <a:srgbClr val="8EB4E3"/>
                </a:solidFill>
              </a:ln>
            </c:spPr>
          </c:marker>
          <c:cat>
            <c:strRef>
              <c:f>喘息!$I$169:$P$169</c:f>
              <c:strCache>
                <c:ptCount val="8"/>
                <c:pt idx="0">
                  <c:v>治疗前</c:v>
                </c:pt>
                <c:pt idx="1">
                  <c:v>第1天</c:v>
                </c:pt>
                <c:pt idx="2">
                  <c:v>第2天</c:v>
                </c:pt>
                <c:pt idx="3">
                  <c:v>第3天</c:v>
                </c:pt>
                <c:pt idx="4">
                  <c:v>第4天</c:v>
                </c:pt>
                <c:pt idx="5">
                  <c:v>第5天</c:v>
                </c:pt>
                <c:pt idx="6">
                  <c:v>第6天</c:v>
                </c:pt>
                <c:pt idx="7">
                  <c:v>第7天</c:v>
                </c:pt>
              </c:strCache>
            </c:strRef>
          </c:cat>
          <c:val>
            <c:numRef>
              <c:f>喘息!$I$172:$P$172</c:f>
              <c:numCache>
                <c:formatCode>0.00_ </c:formatCode>
                <c:ptCount val="8"/>
                <c:pt idx="0">
                  <c:v>2.1257142857142859</c:v>
                </c:pt>
                <c:pt idx="1">
                  <c:v>2.0105882352941178</c:v>
                </c:pt>
                <c:pt idx="2">
                  <c:v>1.85</c:v>
                </c:pt>
                <c:pt idx="3">
                  <c:v>1.6700000000000021</c:v>
                </c:pt>
                <c:pt idx="4">
                  <c:v>1.36</c:v>
                </c:pt>
                <c:pt idx="5">
                  <c:v>1.01</c:v>
                </c:pt>
                <c:pt idx="6">
                  <c:v>0.75428571428572322</c:v>
                </c:pt>
                <c:pt idx="7">
                  <c:v>0.48000000000000032</c:v>
                </c:pt>
              </c:numCache>
            </c:numRef>
          </c:val>
          <c:smooth val="0"/>
        </c:ser>
        <c:ser>
          <c:idx val="0"/>
          <c:order val="1"/>
          <c:tx>
            <c:strRef>
              <c:f>喘息!$H$170</c:f>
              <c:strCache>
                <c:ptCount val="1"/>
                <c:pt idx="0">
                  <c:v>低剂量组</c:v>
                </c:pt>
              </c:strCache>
            </c:strRef>
          </c:tx>
          <c:spPr>
            <a:ln w="31750">
              <a:solidFill>
                <a:srgbClr val="C3D69B"/>
              </a:solidFill>
            </a:ln>
          </c:spPr>
          <c:marker>
            <c:symbol val="diamond"/>
            <c:size val="8"/>
            <c:spPr>
              <a:solidFill>
                <a:schemeClr val="accent3">
                  <a:lumMod val="60000"/>
                  <a:lumOff val="40000"/>
                </a:schemeClr>
              </a:solidFill>
              <a:ln>
                <a:solidFill>
                  <a:srgbClr val="C3D69B"/>
                </a:solidFill>
              </a:ln>
            </c:spPr>
          </c:marker>
          <c:cat>
            <c:strRef>
              <c:f>喘息!$I$169:$P$169</c:f>
              <c:strCache>
                <c:ptCount val="8"/>
                <c:pt idx="0">
                  <c:v>治疗前</c:v>
                </c:pt>
                <c:pt idx="1">
                  <c:v>第1天</c:v>
                </c:pt>
                <c:pt idx="2">
                  <c:v>第2天</c:v>
                </c:pt>
                <c:pt idx="3">
                  <c:v>第3天</c:v>
                </c:pt>
                <c:pt idx="4">
                  <c:v>第4天</c:v>
                </c:pt>
                <c:pt idx="5">
                  <c:v>第5天</c:v>
                </c:pt>
                <c:pt idx="6">
                  <c:v>第6天</c:v>
                </c:pt>
                <c:pt idx="7">
                  <c:v>第7天</c:v>
                </c:pt>
              </c:strCache>
            </c:strRef>
          </c:cat>
          <c:val>
            <c:numRef>
              <c:f>喘息!$I$170:$P$170</c:f>
              <c:numCache>
                <c:formatCode>0.00_ </c:formatCode>
                <c:ptCount val="8"/>
                <c:pt idx="0">
                  <c:v>2.1315789473684208</c:v>
                </c:pt>
                <c:pt idx="1">
                  <c:v>1.9100000000000001</c:v>
                </c:pt>
                <c:pt idx="2">
                  <c:v>1.6800000000000141</c:v>
                </c:pt>
                <c:pt idx="3">
                  <c:v>1.26</c:v>
                </c:pt>
                <c:pt idx="4">
                  <c:v>1.01</c:v>
                </c:pt>
                <c:pt idx="5">
                  <c:v>0.64864864864866711</c:v>
                </c:pt>
                <c:pt idx="6">
                  <c:v>0.45</c:v>
                </c:pt>
                <c:pt idx="7">
                  <c:v>0.2</c:v>
                </c:pt>
              </c:numCache>
            </c:numRef>
          </c:val>
          <c:smooth val="0"/>
        </c:ser>
        <c:ser>
          <c:idx val="1"/>
          <c:order val="2"/>
          <c:tx>
            <c:strRef>
              <c:f>喘息!$H$171</c:f>
              <c:strCache>
                <c:ptCount val="1"/>
                <c:pt idx="0">
                  <c:v>高剂量组</c:v>
                </c:pt>
              </c:strCache>
            </c:strRef>
          </c:tx>
          <c:spPr>
            <a:ln w="31750">
              <a:solidFill>
                <a:srgbClr val="77933C"/>
              </a:solidFill>
            </a:ln>
          </c:spPr>
          <c:marker>
            <c:symbol val="square"/>
            <c:size val="7"/>
            <c:spPr>
              <a:solidFill>
                <a:schemeClr val="accent3">
                  <a:lumMod val="75000"/>
                </a:schemeClr>
              </a:solidFill>
              <a:ln>
                <a:solidFill>
                  <a:srgbClr val="77933C"/>
                </a:solidFill>
              </a:ln>
            </c:spPr>
          </c:marker>
          <c:cat>
            <c:strRef>
              <c:f>喘息!$I$169:$P$169</c:f>
              <c:strCache>
                <c:ptCount val="8"/>
                <c:pt idx="0">
                  <c:v>治疗前</c:v>
                </c:pt>
                <c:pt idx="1">
                  <c:v>第1天</c:v>
                </c:pt>
                <c:pt idx="2">
                  <c:v>第2天</c:v>
                </c:pt>
                <c:pt idx="3">
                  <c:v>第3天</c:v>
                </c:pt>
                <c:pt idx="4">
                  <c:v>第4天</c:v>
                </c:pt>
                <c:pt idx="5">
                  <c:v>第5天</c:v>
                </c:pt>
                <c:pt idx="6">
                  <c:v>第6天</c:v>
                </c:pt>
                <c:pt idx="7">
                  <c:v>第7天</c:v>
                </c:pt>
              </c:strCache>
            </c:strRef>
          </c:cat>
          <c:val>
            <c:numRef>
              <c:f>喘息!$I$171:$P$171</c:f>
              <c:numCache>
                <c:formatCode>0.00_ </c:formatCode>
                <c:ptCount val="8"/>
                <c:pt idx="0">
                  <c:v>2.1322580645161167</c:v>
                </c:pt>
                <c:pt idx="1">
                  <c:v>1.9100000000000001</c:v>
                </c:pt>
                <c:pt idx="2">
                  <c:v>1.49</c:v>
                </c:pt>
                <c:pt idx="3">
                  <c:v>1.1000000000000001</c:v>
                </c:pt>
                <c:pt idx="4">
                  <c:v>0.84000000000000064</c:v>
                </c:pt>
                <c:pt idx="5">
                  <c:v>0.55000000000000004</c:v>
                </c:pt>
                <c:pt idx="6">
                  <c:v>0.4</c:v>
                </c:pt>
                <c:pt idx="7">
                  <c:v>0.16666666666666666</c:v>
                </c:pt>
              </c:numCache>
            </c:numRef>
          </c:val>
          <c:smooth val="0"/>
        </c:ser>
        <c:dLbls>
          <c:showLegendKey val="0"/>
          <c:showVal val="0"/>
          <c:showCatName val="0"/>
          <c:showSerName val="0"/>
          <c:showPercent val="0"/>
          <c:showBubbleSize val="0"/>
        </c:dLbls>
        <c:marker val="1"/>
        <c:smooth val="0"/>
        <c:axId val="82172544"/>
        <c:axId val="82178816"/>
      </c:lineChart>
      <c:catAx>
        <c:axId val="82172544"/>
        <c:scaling>
          <c:orientation val="minMax"/>
        </c:scaling>
        <c:delete val="0"/>
        <c:axPos val="b"/>
        <c:numFmt formatCode="General" sourceLinked="1"/>
        <c:majorTickMark val="out"/>
        <c:minorTickMark val="none"/>
        <c:tickLblPos val="nextTo"/>
        <c:spPr>
          <a:ln w="19050">
            <a:solidFill>
              <a:srgbClr val="000000"/>
            </a:solidFill>
          </a:ln>
        </c:spPr>
        <c:txPr>
          <a:bodyPr rot="0" vert="wordArtVertRtl"/>
          <a:lstStyle/>
          <a:p>
            <a:pPr>
              <a:defRPr sz="1000">
                <a:latin typeface="微软雅黑" pitchFamily="34" charset="-122"/>
                <a:ea typeface="微软雅黑" pitchFamily="34" charset="-122"/>
              </a:defRPr>
            </a:pPr>
            <a:endParaRPr lang="zh-CN"/>
          </a:p>
        </c:txPr>
        <c:crossAx val="82178816"/>
        <c:crosses val="autoZero"/>
        <c:auto val="0"/>
        <c:lblAlgn val="ctr"/>
        <c:lblOffset val="100"/>
        <c:noMultiLvlLbl val="0"/>
      </c:catAx>
      <c:valAx>
        <c:axId val="82178816"/>
        <c:scaling>
          <c:orientation val="minMax"/>
        </c:scaling>
        <c:delete val="0"/>
        <c:axPos val="l"/>
        <c:numFmt formatCode="#,##0.0_);\(#,##0.0\)" sourceLinked="0"/>
        <c:majorTickMark val="out"/>
        <c:minorTickMark val="none"/>
        <c:tickLblPos val="nextTo"/>
        <c:spPr>
          <a:ln w="19050">
            <a:solidFill>
              <a:srgbClr val="000000"/>
            </a:solidFill>
          </a:ln>
        </c:spPr>
        <c:txPr>
          <a:bodyPr/>
          <a:lstStyle/>
          <a:p>
            <a:pPr>
              <a:defRPr sz="1200"/>
            </a:pPr>
            <a:endParaRPr lang="zh-CN"/>
          </a:p>
        </c:txPr>
        <c:crossAx val="82172544"/>
        <c:crosses val="autoZero"/>
        <c:crossBetween val="between"/>
      </c:valAx>
    </c:plotArea>
    <c:plotVisOnly val="1"/>
    <c:dispBlanksAs val="gap"/>
    <c:showDLblsOverMax val="0"/>
  </c:chart>
  <c:spPr>
    <a:ln>
      <a:noFill/>
    </a:ln>
  </c:spPr>
  <c:externalData r:id="rId2">
    <c:autoUpdate val="0"/>
  </c:externalData>
  <c:userShapes r:id="rId3"/>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839653820173414"/>
          <c:y val="4.6698295205212896E-2"/>
          <c:w val="0.72642504756030901"/>
          <c:h val="0.67138012656140078"/>
        </c:manualLayout>
      </c:layout>
      <c:lineChart>
        <c:grouping val="standard"/>
        <c:varyColors val="0"/>
        <c:ser>
          <c:idx val="2"/>
          <c:order val="0"/>
          <c:tx>
            <c:strRef>
              <c:f>喘鸣!$B$207</c:f>
              <c:strCache>
                <c:ptCount val="1"/>
                <c:pt idx="0">
                  <c:v>对照组</c:v>
                </c:pt>
              </c:strCache>
            </c:strRef>
          </c:tx>
          <c:spPr>
            <a:ln w="31750">
              <a:solidFill>
                <a:schemeClr val="tx2">
                  <a:lumMod val="40000"/>
                  <a:lumOff val="60000"/>
                </a:schemeClr>
              </a:solidFill>
            </a:ln>
          </c:spPr>
          <c:marker>
            <c:symbol val="triangle"/>
            <c:size val="7"/>
            <c:spPr>
              <a:solidFill>
                <a:schemeClr val="tx2">
                  <a:lumMod val="40000"/>
                  <a:lumOff val="60000"/>
                </a:schemeClr>
              </a:solidFill>
              <a:ln>
                <a:solidFill>
                  <a:schemeClr val="tx2">
                    <a:lumMod val="40000"/>
                    <a:lumOff val="60000"/>
                  </a:schemeClr>
                </a:solidFill>
              </a:ln>
            </c:spPr>
          </c:marker>
          <c:cat>
            <c:strRef>
              <c:f>喘鸣!$C$204:$J$204</c:f>
              <c:strCache>
                <c:ptCount val="8"/>
                <c:pt idx="0">
                  <c:v>治疗前</c:v>
                </c:pt>
                <c:pt idx="1">
                  <c:v>第1天</c:v>
                </c:pt>
                <c:pt idx="2">
                  <c:v>第2天</c:v>
                </c:pt>
                <c:pt idx="3">
                  <c:v>第3天</c:v>
                </c:pt>
                <c:pt idx="4">
                  <c:v>第4天</c:v>
                </c:pt>
                <c:pt idx="5">
                  <c:v>第5天</c:v>
                </c:pt>
                <c:pt idx="6">
                  <c:v>第6天</c:v>
                </c:pt>
                <c:pt idx="7">
                  <c:v>第7天</c:v>
                </c:pt>
              </c:strCache>
            </c:strRef>
          </c:cat>
          <c:val>
            <c:numRef>
              <c:f>喘鸣!$C$207:$J$207</c:f>
              <c:numCache>
                <c:formatCode>0.00_ </c:formatCode>
                <c:ptCount val="8"/>
                <c:pt idx="0">
                  <c:v>1.9091666666666665</c:v>
                </c:pt>
                <c:pt idx="1">
                  <c:v>1.79</c:v>
                </c:pt>
                <c:pt idx="2">
                  <c:v>1.6400000000000001</c:v>
                </c:pt>
                <c:pt idx="3">
                  <c:v>1.3900000000000001</c:v>
                </c:pt>
                <c:pt idx="4">
                  <c:v>1.1800000000000141</c:v>
                </c:pt>
                <c:pt idx="5">
                  <c:v>0.89</c:v>
                </c:pt>
                <c:pt idx="6">
                  <c:v>0.61000000000000065</c:v>
                </c:pt>
                <c:pt idx="7">
                  <c:v>0.37000000000000038</c:v>
                </c:pt>
              </c:numCache>
            </c:numRef>
          </c:val>
          <c:smooth val="0"/>
        </c:ser>
        <c:ser>
          <c:idx val="1"/>
          <c:order val="1"/>
          <c:tx>
            <c:strRef>
              <c:f>喘鸣!$B$206</c:f>
              <c:strCache>
                <c:ptCount val="1"/>
                <c:pt idx="0">
                  <c:v>低剂量组</c:v>
                </c:pt>
              </c:strCache>
            </c:strRef>
          </c:tx>
          <c:spPr>
            <a:ln w="31750">
              <a:solidFill>
                <a:srgbClr val="C3D69B"/>
              </a:solidFill>
            </a:ln>
          </c:spPr>
          <c:marker>
            <c:symbol val="diamond"/>
            <c:size val="7"/>
            <c:spPr>
              <a:solidFill>
                <a:schemeClr val="accent3">
                  <a:lumMod val="60000"/>
                  <a:lumOff val="40000"/>
                </a:schemeClr>
              </a:solidFill>
              <a:ln>
                <a:solidFill>
                  <a:schemeClr val="accent3">
                    <a:lumMod val="60000"/>
                    <a:lumOff val="40000"/>
                  </a:schemeClr>
                </a:solidFill>
              </a:ln>
            </c:spPr>
          </c:marker>
          <c:cat>
            <c:strRef>
              <c:f>喘鸣!$C$204:$J$204</c:f>
              <c:strCache>
                <c:ptCount val="8"/>
                <c:pt idx="0">
                  <c:v>治疗前</c:v>
                </c:pt>
                <c:pt idx="1">
                  <c:v>第1天</c:v>
                </c:pt>
                <c:pt idx="2">
                  <c:v>第2天</c:v>
                </c:pt>
                <c:pt idx="3">
                  <c:v>第3天</c:v>
                </c:pt>
                <c:pt idx="4">
                  <c:v>第4天</c:v>
                </c:pt>
                <c:pt idx="5">
                  <c:v>第5天</c:v>
                </c:pt>
                <c:pt idx="6">
                  <c:v>第6天</c:v>
                </c:pt>
                <c:pt idx="7">
                  <c:v>第7天</c:v>
                </c:pt>
              </c:strCache>
            </c:strRef>
          </c:cat>
          <c:val>
            <c:numRef>
              <c:f>喘鸣!$C$206:$J$206</c:f>
              <c:numCache>
                <c:formatCode>0.00_ </c:formatCode>
                <c:ptCount val="8"/>
                <c:pt idx="0">
                  <c:v>1.914285714285743</c:v>
                </c:pt>
                <c:pt idx="1">
                  <c:v>1.77</c:v>
                </c:pt>
                <c:pt idx="2">
                  <c:v>1.4</c:v>
                </c:pt>
                <c:pt idx="3">
                  <c:v>1.088235294117647</c:v>
                </c:pt>
                <c:pt idx="4">
                  <c:v>0.82000000000000062</c:v>
                </c:pt>
                <c:pt idx="5">
                  <c:v>0.60000000000000064</c:v>
                </c:pt>
                <c:pt idx="6">
                  <c:v>0.37000000000000038</c:v>
                </c:pt>
                <c:pt idx="7">
                  <c:v>0.16666666666666666</c:v>
                </c:pt>
              </c:numCache>
            </c:numRef>
          </c:val>
          <c:smooth val="0"/>
        </c:ser>
        <c:ser>
          <c:idx val="0"/>
          <c:order val="2"/>
          <c:tx>
            <c:strRef>
              <c:f>喘鸣!$B$205</c:f>
              <c:strCache>
                <c:ptCount val="1"/>
                <c:pt idx="0">
                  <c:v>高剂量组</c:v>
                </c:pt>
              </c:strCache>
            </c:strRef>
          </c:tx>
          <c:spPr>
            <a:ln w="31750">
              <a:solidFill>
                <a:schemeClr val="accent3">
                  <a:lumMod val="75000"/>
                </a:schemeClr>
              </a:solidFill>
            </a:ln>
          </c:spPr>
          <c:marker>
            <c:symbol val="square"/>
            <c:size val="7"/>
            <c:spPr>
              <a:solidFill>
                <a:schemeClr val="accent3">
                  <a:lumMod val="75000"/>
                </a:schemeClr>
              </a:solidFill>
              <a:ln>
                <a:solidFill>
                  <a:schemeClr val="accent3">
                    <a:lumMod val="75000"/>
                  </a:schemeClr>
                </a:solidFill>
              </a:ln>
            </c:spPr>
          </c:marker>
          <c:cat>
            <c:strRef>
              <c:f>喘鸣!$C$204:$J$204</c:f>
              <c:strCache>
                <c:ptCount val="8"/>
                <c:pt idx="0">
                  <c:v>治疗前</c:v>
                </c:pt>
                <c:pt idx="1">
                  <c:v>第1天</c:v>
                </c:pt>
                <c:pt idx="2">
                  <c:v>第2天</c:v>
                </c:pt>
                <c:pt idx="3">
                  <c:v>第3天</c:v>
                </c:pt>
                <c:pt idx="4">
                  <c:v>第4天</c:v>
                </c:pt>
                <c:pt idx="5">
                  <c:v>第5天</c:v>
                </c:pt>
                <c:pt idx="6">
                  <c:v>第6天</c:v>
                </c:pt>
                <c:pt idx="7">
                  <c:v>第7天</c:v>
                </c:pt>
              </c:strCache>
            </c:strRef>
          </c:cat>
          <c:val>
            <c:numRef>
              <c:f>喘鸣!$C$205:$J$205</c:f>
              <c:numCache>
                <c:formatCode>0.00_ </c:formatCode>
                <c:ptCount val="8"/>
                <c:pt idx="0">
                  <c:v>1.9063157894737</c:v>
                </c:pt>
                <c:pt idx="1">
                  <c:v>1.7</c:v>
                </c:pt>
                <c:pt idx="2">
                  <c:v>1.26</c:v>
                </c:pt>
                <c:pt idx="3">
                  <c:v>0.95894736842105266</c:v>
                </c:pt>
                <c:pt idx="4">
                  <c:v>0.71000000000000063</c:v>
                </c:pt>
                <c:pt idx="5">
                  <c:v>0.4</c:v>
                </c:pt>
                <c:pt idx="6">
                  <c:v>0.2466666666666667</c:v>
                </c:pt>
                <c:pt idx="7">
                  <c:v>8.8333333333333347E-2</c:v>
                </c:pt>
              </c:numCache>
            </c:numRef>
          </c:val>
          <c:smooth val="0"/>
        </c:ser>
        <c:dLbls>
          <c:showLegendKey val="0"/>
          <c:showVal val="0"/>
          <c:showCatName val="0"/>
          <c:showSerName val="0"/>
          <c:showPercent val="0"/>
          <c:showBubbleSize val="0"/>
        </c:dLbls>
        <c:marker val="1"/>
        <c:smooth val="0"/>
        <c:axId val="83682432"/>
        <c:axId val="83684352"/>
      </c:lineChart>
      <c:catAx>
        <c:axId val="83682432"/>
        <c:scaling>
          <c:orientation val="minMax"/>
        </c:scaling>
        <c:delete val="0"/>
        <c:axPos val="b"/>
        <c:numFmt formatCode="#,##0.0_);\(#,##0.0\)" sourceLinked="0"/>
        <c:majorTickMark val="out"/>
        <c:minorTickMark val="none"/>
        <c:tickLblPos val="nextTo"/>
        <c:spPr>
          <a:ln w="15875">
            <a:solidFill>
              <a:srgbClr val="000000"/>
            </a:solidFill>
          </a:ln>
        </c:spPr>
        <c:txPr>
          <a:bodyPr rot="0" vert="wordArtVertRtl"/>
          <a:lstStyle/>
          <a:p>
            <a:pPr>
              <a:defRPr sz="1000">
                <a:latin typeface="微软雅黑" pitchFamily="34" charset="-122"/>
                <a:ea typeface="微软雅黑" pitchFamily="34" charset="-122"/>
              </a:defRPr>
            </a:pPr>
            <a:endParaRPr lang="zh-CN"/>
          </a:p>
        </c:txPr>
        <c:crossAx val="83684352"/>
        <c:crosses val="autoZero"/>
        <c:auto val="1"/>
        <c:lblAlgn val="ctr"/>
        <c:lblOffset val="100"/>
        <c:noMultiLvlLbl val="0"/>
      </c:catAx>
      <c:valAx>
        <c:axId val="83684352"/>
        <c:scaling>
          <c:orientation val="minMax"/>
          <c:max val="2.5"/>
        </c:scaling>
        <c:delete val="0"/>
        <c:axPos val="l"/>
        <c:numFmt formatCode="#,##0.0_);\(#,##0.0\)" sourceLinked="0"/>
        <c:majorTickMark val="out"/>
        <c:minorTickMark val="none"/>
        <c:tickLblPos val="nextTo"/>
        <c:spPr>
          <a:ln w="15875">
            <a:solidFill>
              <a:srgbClr val="000000"/>
            </a:solidFill>
          </a:ln>
        </c:spPr>
        <c:txPr>
          <a:bodyPr/>
          <a:lstStyle/>
          <a:p>
            <a:pPr>
              <a:defRPr sz="1200"/>
            </a:pPr>
            <a:endParaRPr lang="zh-CN"/>
          </a:p>
        </c:txPr>
        <c:crossAx val="83682432"/>
        <c:crosses val="autoZero"/>
        <c:crossBetween val="between"/>
      </c:valAx>
      <c:spPr>
        <a:noFill/>
        <a:ln w="25400">
          <a:noFill/>
        </a:ln>
      </c:spPr>
    </c:plotArea>
    <c:plotVisOnly val="1"/>
    <c:dispBlanksAs val="gap"/>
    <c:showDLblsOverMax val="0"/>
  </c:chart>
  <c:spPr>
    <a:ln>
      <a:noFill/>
    </a:ln>
  </c:spPr>
  <c:externalData r:id="rId2">
    <c:autoUpdate val="0"/>
  </c:externalData>
  <c:userShapes r:id="rId3"/>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211061398119"/>
          <c:y val="8.4098458687425728E-2"/>
          <c:w val="0.71606775161412495"/>
          <c:h val="0.77307575964491648"/>
        </c:manualLayout>
      </c:layout>
      <c:barChart>
        <c:barDir val="col"/>
        <c:grouping val="clustered"/>
        <c:varyColors val="0"/>
        <c:ser>
          <c:idx val="0"/>
          <c:order val="0"/>
          <c:tx>
            <c:strRef>
              <c:f>按剂量组分析!$O$235</c:f>
              <c:strCache>
                <c:ptCount val="1"/>
                <c:pt idx="0">
                  <c:v>对照组</c:v>
                </c:pt>
              </c:strCache>
            </c:strRef>
          </c:tx>
          <c:spPr>
            <a:solidFill>
              <a:schemeClr val="tx2">
                <a:lumMod val="40000"/>
                <a:lumOff val="60000"/>
              </a:schemeClr>
            </a:solidFill>
            <a:ln>
              <a:solidFill>
                <a:schemeClr val="tx2">
                  <a:lumMod val="40000"/>
                  <a:lumOff val="60000"/>
                </a:schemeClr>
              </a:solidFill>
            </a:ln>
            <a:effectLst/>
          </c:spPr>
          <c:invertIfNegative val="0"/>
          <c:errBars>
            <c:errBarType val="both"/>
            <c:errValType val="cust"/>
            <c:noEndCap val="0"/>
            <c:plus>
              <c:numRef>
                <c:f>按剂量组分析!$O$238</c:f>
                <c:numCache>
                  <c:formatCode>General</c:formatCode>
                  <c:ptCount val="1"/>
                  <c:pt idx="0">
                    <c:v>2.3E-2</c:v>
                  </c:pt>
                </c:numCache>
              </c:numRef>
            </c:plus>
            <c:minus>
              <c:numRef>
                <c:f>按剂量组分析!$O$238</c:f>
                <c:numCache>
                  <c:formatCode>General</c:formatCode>
                  <c:ptCount val="1"/>
                  <c:pt idx="0">
                    <c:v>2.3E-2</c:v>
                  </c:pt>
                </c:numCache>
              </c:numRef>
            </c:minus>
            <c:spPr>
              <a:solidFill>
                <a:schemeClr val="bg1">
                  <a:lumMod val="85000"/>
                </a:schemeClr>
              </a:solidFill>
              <a:ln w="9525" cap="flat" cmpd="sng" algn="ctr">
                <a:solidFill>
                  <a:sysClr val="windowText" lastClr="000000"/>
                </a:solidFill>
                <a:prstDash val="solid"/>
              </a:ln>
              <a:effectLst/>
            </c:spPr>
          </c:errBars>
          <c:cat>
            <c:strRef>
              <c:f>按剂量组分析!$N$236:$N$237</c:f>
              <c:strCache>
                <c:ptCount val="2"/>
                <c:pt idx="0">
                  <c:v>发病72小时内用药</c:v>
                </c:pt>
                <c:pt idx="1">
                  <c:v>发病72小时后用药</c:v>
                </c:pt>
              </c:strCache>
            </c:strRef>
          </c:cat>
          <c:val>
            <c:numRef>
              <c:f>按剂量组分析!$O$236:$O$237</c:f>
              <c:numCache>
                <c:formatCode>0.00%</c:formatCode>
                <c:ptCount val="2"/>
                <c:pt idx="0">
                  <c:v>0.84200000000000164</c:v>
                </c:pt>
                <c:pt idx="1">
                  <c:v>0.85400000000000165</c:v>
                </c:pt>
              </c:numCache>
            </c:numRef>
          </c:val>
        </c:ser>
        <c:ser>
          <c:idx val="1"/>
          <c:order val="1"/>
          <c:tx>
            <c:strRef>
              <c:f>按剂量组分析!$P$235</c:f>
              <c:strCache>
                <c:ptCount val="1"/>
                <c:pt idx="0">
                  <c:v>2µg 组</c:v>
                </c:pt>
              </c:strCache>
            </c:strRef>
          </c:tx>
          <c:spPr>
            <a:solidFill>
              <a:schemeClr val="accent3">
                <a:lumMod val="60000"/>
                <a:lumOff val="40000"/>
              </a:schemeClr>
            </a:solidFill>
            <a:ln>
              <a:solidFill>
                <a:schemeClr val="accent3">
                  <a:lumMod val="60000"/>
                  <a:lumOff val="40000"/>
                </a:schemeClr>
              </a:solidFill>
            </a:ln>
            <a:effectLst/>
          </c:spPr>
          <c:invertIfNegative val="0"/>
          <c:errBars>
            <c:errBarType val="both"/>
            <c:errValType val="cust"/>
            <c:noEndCap val="0"/>
            <c:plus>
              <c:numRef>
                <c:f>按剂量组分析!$P$238</c:f>
                <c:numCache>
                  <c:formatCode>General</c:formatCode>
                  <c:ptCount val="1"/>
                  <c:pt idx="0">
                    <c:v>1.4E-2</c:v>
                  </c:pt>
                </c:numCache>
              </c:numRef>
            </c:plus>
            <c:minus>
              <c:numRef>
                <c:f>按剂量组分析!$P$238</c:f>
                <c:numCache>
                  <c:formatCode>General</c:formatCode>
                  <c:ptCount val="1"/>
                  <c:pt idx="0">
                    <c:v>1.4E-2</c:v>
                  </c:pt>
                </c:numCache>
              </c:numRef>
            </c:minus>
            <c:spPr>
              <a:solidFill>
                <a:schemeClr val="bg1">
                  <a:lumMod val="65000"/>
                </a:schemeClr>
              </a:solidFill>
              <a:ln w="9525" cap="flat" cmpd="sng" algn="ctr">
                <a:solidFill>
                  <a:schemeClr val="tx1"/>
                </a:solidFill>
                <a:prstDash val="solid"/>
              </a:ln>
              <a:effectLst/>
            </c:spPr>
          </c:errBars>
          <c:cat>
            <c:strRef>
              <c:f>按剂量组分析!$N$236:$N$237</c:f>
              <c:strCache>
                <c:ptCount val="2"/>
                <c:pt idx="0">
                  <c:v>发病72小时内用药</c:v>
                </c:pt>
                <c:pt idx="1">
                  <c:v>发病72小时后用药</c:v>
                </c:pt>
              </c:strCache>
            </c:strRef>
          </c:cat>
          <c:val>
            <c:numRef>
              <c:f>按剂量组分析!$P$236:$P$237</c:f>
              <c:numCache>
                <c:formatCode>0.00%</c:formatCode>
                <c:ptCount val="2"/>
                <c:pt idx="0">
                  <c:v>0.93200000000000005</c:v>
                </c:pt>
                <c:pt idx="1">
                  <c:v>0.91400000000000003</c:v>
                </c:pt>
              </c:numCache>
            </c:numRef>
          </c:val>
        </c:ser>
        <c:ser>
          <c:idx val="2"/>
          <c:order val="2"/>
          <c:tx>
            <c:strRef>
              <c:f>按剂量组分析!$Q$235</c:f>
              <c:strCache>
                <c:ptCount val="1"/>
                <c:pt idx="0">
                  <c:v>4µg 组</c:v>
                </c:pt>
              </c:strCache>
            </c:strRef>
          </c:tx>
          <c:spPr>
            <a:solidFill>
              <a:schemeClr val="accent3">
                <a:lumMod val="75000"/>
              </a:schemeClr>
            </a:solidFill>
            <a:ln>
              <a:solidFill>
                <a:schemeClr val="accent3">
                  <a:lumMod val="75000"/>
                </a:schemeClr>
              </a:solidFill>
            </a:ln>
            <a:effectLst/>
          </c:spPr>
          <c:invertIfNegative val="0"/>
          <c:errBars>
            <c:errBarType val="both"/>
            <c:errValType val="cust"/>
            <c:noEndCap val="0"/>
            <c:plus>
              <c:numRef>
                <c:f>按剂量组分析!$Q$238</c:f>
                <c:numCache>
                  <c:formatCode>General</c:formatCode>
                  <c:ptCount val="1"/>
                  <c:pt idx="0">
                    <c:v>1.2E-2</c:v>
                  </c:pt>
                </c:numCache>
              </c:numRef>
            </c:plus>
            <c:minus>
              <c:numRef>
                <c:f>按剂量组分析!$Q$238</c:f>
                <c:numCache>
                  <c:formatCode>General</c:formatCode>
                  <c:ptCount val="1"/>
                  <c:pt idx="0">
                    <c:v>1.2E-2</c:v>
                  </c:pt>
                </c:numCache>
              </c:numRef>
            </c:minus>
            <c:spPr>
              <a:noFill/>
              <a:ln w="9525" cap="flat" cmpd="sng" algn="ctr">
                <a:solidFill>
                  <a:schemeClr val="tx1"/>
                </a:solidFill>
                <a:prstDash val="solid"/>
              </a:ln>
              <a:effectLst/>
            </c:spPr>
          </c:errBars>
          <c:cat>
            <c:strRef>
              <c:f>按剂量组分析!$N$236:$N$237</c:f>
              <c:strCache>
                <c:ptCount val="2"/>
                <c:pt idx="0">
                  <c:v>发病72小时内用药</c:v>
                </c:pt>
                <c:pt idx="1">
                  <c:v>发病72小时后用药</c:v>
                </c:pt>
              </c:strCache>
            </c:strRef>
          </c:cat>
          <c:val>
            <c:numRef>
              <c:f>按剂量组分析!$Q$236:$Q$237</c:f>
              <c:numCache>
                <c:formatCode>0.00%</c:formatCode>
                <c:ptCount val="2"/>
                <c:pt idx="0">
                  <c:v>0.96700000000000164</c:v>
                </c:pt>
                <c:pt idx="1">
                  <c:v>0.93300000000000005</c:v>
                </c:pt>
              </c:numCache>
            </c:numRef>
          </c:val>
        </c:ser>
        <c:dLbls>
          <c:showLegendKey val="0"/>
          <c:showVal val="0"/>
          <c:showCatName val="0"/>
          <c:showSerName val="0"/>
          <c:showPercent val="0"/>
          <c:showBubbleSize val="0"/>
        </c:dLbls>
        <c:gapWidth val="150"/>
        <c:axId val="88898560"/>
        <c:axId val="88900352"/>
      </c:barChart>
      <c:catAx>
        <c:axId val="88898560"/>
        <c:scaling>
          <c:orientation val="minMax"/>
        </c:scaling>
        <c:delete val="0"/>
        <c:axPos val="b"/>
        <c:numFmt formatCode="General" sourceLinked="1"/>
        <c:majorTickMark val="out"/>
        <c:minorTickMark val="none"/>
        <c:tickLblPos val="nextTo"/>
        <c:spPr>
          <a:noFill/>
          <a:ln>
            <a:solidFill>
              <a:schemeClr val="tx1">
                <a:lumMod val="50000"/>
                <a:lumOff val="50000"/>
              </a:schemeClr>
            </a:solidFill>
          </a:ln>
          <a:effectLst/>
        </c:spPr>
        <c:txPr>
          <a:bodyPr rot="-60000000" spcFirstLastPara="0" vertOverflow="ellipsis" horzOverflow="overflow" vert="horz" wrap="square" anchor="ctr" anchorCtr="1"/>
          <a:lstStyle/>
          <a:p>
            <a:pPr>
              <a:defRPr sz="1400" b="1">
                <a:solidFill>
                  <a:schemeClr val="tx1"/>
                </a:solidFill>
                <a:latin typeface="Times New Roman" pitchFamily="18" charset="0"/>
                <a:ea typeface="微软雅黑" pitchFamily="34" charset="-122"/>
                <a:cs typeface="Times New Roman" pitchFamily="18" charset="0"/>
              </a:defRPr>
            </a:pPr>
            <a:endParaRPr lang="zh-CN"/>
          </a:p>
        </c:txPr>
        <c:crossAx val="88900352"/>
        <c:crosses val="autoZero"/>
        <c:auto val="1"/>
        <c:lblAlgn val="ctr"/>
        <c:lblOffset val="100"/>
        <c:tickMarkSkip val="1"/>
        <c:noMultiLvlLbl val="0"/>
      </c:catAx>
      <c:valAx>
        <c:axId val="88900352"/>
        <c:scaling>
          <c:orientation val="minMax"/>
          <c:max val="1"/>
          <c:min val="0.75000000000000611"/>
        </c:scaling>
        <c:delete val="0"/>
        <c:axPos val="l"/>
        <c:numFmt formatCode="0.0%" sourceLinked="0"/>
        <c:majorTickMark val="out"/>
        <c:minorTickMark val="none"/>
        <c:tickLblPos val="nextTo"/>
        <c:spPr>
          <a:noFill/>
          <a:ln>
            <a:solidFill>
              <a:schemeClr val="tx1">
                <a:lumMod val="50000"/>
                <a:lumOff val="50000"/>
              </a:schemeClr>
            </a:solidFill>
          </a:ln>
          <a:effectLst/>
        </c:spPr>
        <c:txPr>
          <a:bodyPr rot="-60000000" spcFirstLastPara="0" vertOverflow="ellipsis" horzOverflow="overflow" vert="horz" wrap="square" anchor="ctr" anchorCtr="1"/>
          <a:lstStyle/>
          <a:p>
            <a:pPr>
              <a:defRPr sz="1200" b="1">
                <a:solidFill>
                  <a:schemeClr val="tx1"/>
                </a:solidFill>
                <a:latin typeface="+mn-lt"/>
                <a:ea typeface="+mn-ea"/>
                <a:cs typeface="+mn-cs"/>
              </a:defRPr>
            </a:pPr>
            <a:endParaRPr lang="zh-CN"/>
          </a:p>
        </c:txPr>
        <c:crossAx val="88898560"/>
        <c:crosses val="autoZero"/>
        <c:crossBetween val="between"/>
      </c:valAx>
      <c:spPr>
        <a:noFill/>
        <a:ln w="25400">
          <a:noFill/>
        </a:ln>
        <a:effectLst/>
      </c:spPr>
    </c:plotArea>
    <c:legend>
      <c:legendPos val="r"/>
      <c:layout>
        <c:manualLayout>
          <c:xMode val="edge"/>
          <c:yMode val="edge"/>
          <c:x val="0.815173534993619"/>
          <c:y val="8.6209902777147698E-2"/>
          <c:w val="0.1848264781314593"/>
          <c:h val="0.25615895105634701"/>
        </c:manualLayout>
      </c:layout>
      <c:overlay val="0"/>
      <c:spPr>
        <a:noFill/>
        <a:ln>
          <a:noFill/>
        </a:ln>
        <a:effectLst/>
      </c:spPr>
      <c:txPr>
        <a:bodyPr rot="0" spcFirstLastPara="0" vertOverflow="ellipsis" horzOverflow="overflow" vert="horz" wrap="square" anchor="ctr" anchorCtr="1"/>
        <a:lstStyle/>
        <a:p>
          <a:pPr>
            <a:defRPr sz="1800" b="1">
              <a:solidFill>
                <a:schemeClr val="tx1"/>
              </a:solidFill>
              <a:latin typeface="微软雅黑" pitchFamily="34" charset="-122"/>
              <a:ea typeface="微软雅黑" pitchFamily="34" charset="-122"/>
              <a:cs typeface="Times New Roman" pitchFamily="18" charset="0"/>
            </a:defRPr>
          </a:pPr>
          <a:endParaRPr lang="zh-CN"/>
        </a:p>
      </c:txPr>
    </c:legend>
    <c:plotVisOnly val="1"/>
    <c:dispBlanksAs val="gap"/>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1">
    <c:autoUpdate val="0"/>
  </c:externalData>
  <c:userShapes r:id="rId2"/>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03018372703634"/>
          <c:y val="0.15196238781554652"/>
          <c:w val="0.66745734908136456"/>
          <c:h val="0.71840738695309503"/>
        </c:manualLayout>
      </c:layout>
      <c:barChart>
        <c:barDir val="col"/>
        <c:grouping val="clustered"/>
        <c:varyColors val="0"/>
        <c:ser>
          <c:idx val="0"/>
          <c:order val="0"/>
          <c:tx>
            <c:strRef>
              <c:f>按剂量组分析!$F$309</c:f>
              <c:strCache>
                <c:ptCount val="1"/>
                <c:pt idx="0">
                  <c:v>对照组</c:v>
                </c:pt>
              </c:strCache>
            </c:strRef>
          </c:tx>
          <c:spPr>
            <a:solidFill>
              <a:schemeClr val="tx2">
                <a:lumMod val="40000"/>
                <a:lumOff val="60000"/>
              </a:schemeClr>
            </a:solidFill>
            <a:ln>
              <a:solidFill>
                <a:schemeClr val="tx2">
                  <a:lumMod val="40000"/>
                  <a:lumOff val="60000"/>
                </a:schemeClr>
              </a:solidFill>
            </a:ln>
            <a:effectLst/>
          </c:spPr>
          <c:invertIfNegative val="0"/>
          <c:errBars>
            <c:errBarType val="both"/>
            <c:errValType val="cust"/>
            <c:noEndCap val="0"/>
            <c:plus>
              <c:numRef>
                <c:f>按剂量组分析!$F$312</c:f>
                <c:numCache>
                  <c:formatCode>General</c:formatCode>
                  <c:ptCount val="1"/>
                  <c:pt idx="0">
                    <c:v>2.1999999999999999E-2</c:v>
                  </c:pt>
                </c:numCache>
              </c:numRef>
            </c:plus>
            <c:minus>
              <c:numRef>
                <c:f>按剂量组分析!$F$312</c:f>
                <c:numCache>
                  <c:formatCode>General</c:formatCode>
                  <c:ptCount val="1"/>
                  <c:pt idx="0">
                    <c:v>2.1999999999999999E-2</c:v>
                  </c:pt>
                </c:numCache>
              </c:numRef>
            </c:minus>
            <c:spPr>
              <a:solidFill>
                <a:schemeClr val="bg1">
                  <a:lumMod val="75000"/>
                </a:schemeClr>
              </a:solidFill>
              <a:ln w="9525" cap="flat" cmpd="sng" algn="ctr">
                <a:solidFill>
                  <a:schemeClr val="tx1"/>
                </a:solidFill>
                <a:prstDash val="solid"/>
              </a:ln>
              <a:effectLst/>
            </c:spPr>
          </c:errBars>
          <c:cat>
            <c:strRef>
              <c:f>按剂量组分析!$E$310:$E$311</c:f>
              <c:strCache>
                <c:ptCount val="2"/>
                <c:pt idx="0">
                  <c:v>RSV阳性</c:v>
                </c:pt>
                <c:pt idx="1">
                  <c:v>RSV阴性</c:v>
                </c:pt>
              </c:strCache>
            </c:strRef>
          </c:cat>
          <c:val>
            <c:numRef>
              <c:f>按剂量组分析!$F$310:$F$311</c:f>
              <c:numCache>
                <c:formatCode>0.0%</c:formatCode>
                <c:ptCount val="2"/>
                <c:pt idx="0">
                  <c:v>0.84500000000000164</c:v>
                </c:pt>
                <c:pt idx="1">
                  <c:v>0.85900000000000165</c:v>
                </c:pt>
              </c:numCache>
            </c:numRef>
          </c:val>
        </c:ser>
        <c:ser>
          <c:idx val="1"/>
          <c:order val="1"/>
          <c:tx>
            <c:strRef>
              <c:f>按剂量组分析!$G$309</c:f>
              <c:strCache>
                <c:ptCount val="1"/>
                <c:pt idx="0">
                  <c:v>2µg 组</c:v>
                </c:pt>
              </c:strCache>
            </c:strRef>
          </c:tx>
          <c:spPr>
            <a:solidFill>
              <a:schemeClr val="accent3">
                <a:lumMod val="60000"/>
                <a:lumOff val="40000"/>
              </a:schemeClr>
            </a:solidFill>
            <a:ln>
              <a:solidFill>
                <a:schemeClr val="accent3">
                  <a:lumMod val="60000"/>
                  <a:lumOff val="40000"/>
                </a:schemeClr>
              </a:solidFill>
            </a:ln>
            <a:effectLst/>
          </c:spPr>
          <c:invertIfNegative val="0"/>
          <c:errBars>
            <c:errBarType val="both"/>
            <c:errValType val="cust"/>
            <c:noEndCap val="0"/>
            <c:plus>
              <c:numRef>
                <c:f>按剂量组分析!$G$312</c:f>
                <c:numCache>
                  <c:formatCode>General</c:formatCode>
                  <c:ptCount val="1"/>
                  <c:pt idx="0">
                    <c:v>1.2999999999999998E-2</c:v>
                  </c:pt>
                </c:numCache>
              </c:numRef>
            </c:plus>
            <c:minus>
              <c:numRef>
                <c:f>按剂量组分析!$G$312</c:f>
                <c:numCache>
                  <c:formatCode>General</c:formatCode>
                  <c:ptCount val="1"/>
                  <c:pt idx="0">
                    <c:v>1.2999999999999998E-2</c:v>
                  </c:pt>
                </c:numCache>
              </c:numRef>
            </c:minus>
            <c:spPr>
              <a:solidFill>
                <a:schemeClr val="bg1">
                  <a:lumMod val="50000"/>
                </a:schemeClr>
              </a:solidFill>
              <a:ln w="9525" cap="flat" cmpd="sng" algn="ctr">
                <a:solidFill>
                  <a:schemeClr val="tx1"/>
                </a:solidFill>
                <a:prstDash val="solid"/>
              </a:ln>
              <a:effectLst/>
            </c:spPr>
          </c:errBars>
          <c:cat>
            <c:strRef>
              <c:f>按剂量组分析!$E$310:$E$311</c:f>
              <c:strCache>
                <c:ptCount val="2"/>
                <c:pt idx="0">
                  <c:v>RSV阳性</c:v>
                </c:pt>
                <c:pt idx="1">
                  <c:v>RSV阴性</c:v>
                </c:pt>
              </c:strCache>
            </c:strRef>
          </c:cat>
          <c:val>
            <c:numRef>
              <c:f>按剂量组分析!$G$310:$G$311</c:f>
              <c:numCache>
                <c:formatCode>0.0%</c:formatCode>
                <c:ptCount val="2"/>
                <c:pt idx="0">
                  <c:v>0.93500000000000005</c:v>
                </c:pt>
                <c:pt idx="1">
                  <c:v>0.90800000000000003</c:v>
                </c:pt>
              </c:numCache>
            </c:numRef>
          </c:val>
        </c:ser>
        <c:ser>
          <c:idx val="2"/>
          <c:order val="2"/>
          <c:tx>
            <c:strRef>
              <c:f>按剂量组分析!$H$309</c:f>
              <c:strCache>
                <c:ptCount val="1"/>
                <c:pt idx="0">
                  <c:v>4µg 组</c:v>
                </c:pt>
              </c:strCache>
            </c:strRef>
          </c:tx>
          <c:spPr>
            <a:solidFill>
              <a:schemeClr val="accent3">
                <a:lumMod val="75000"/>
              </a:schemeClr>
            </a:solidFill>
            <a:ln>
              <a:solidFill>
                <a:schemeClr val="accent3">
                  <a:lumMod val="75000"/>
                </a:schemeClr>
              </a:solidFill>
            </a:ln>
            <a:effectLst/>
          </c:spPr>
          <c:invertIfNegative val="0"/>
          <c:errBars>
            <c:errBarType val="both"/>
            <c:errValType val="cust"/>
            <c:noEndCap val="0"/>
            <c:plus>
              <c:numRef>
                <c:f>按剂量组分析!$H$312</c:f>
                <c:numCache>
                  <c:formatCode>General</c:formatCode>
                  <c:ptCount val="1"/>
                  <c:pt idx="0">
                    <c:v>1.0999999999999998E-2</c:v>
                  </c:pt>
                </c:numCache>
              </c:numRef>
            </c:plus>
            <c:minus>
              <c:numRef>
                <c:f>按剂量组分析!$H$312</c:f>
                <c:numCache>
                  <c:formatCode>General</c:formatCode>
                  <c:ptCount val="1"/>
                  <c:pt idx="0">
                    <c:v>1.0999999999999998E-2</c:v>
                  </c:pt>
                </c:numCache>
              </c:numRef>
            </c:minus>
            <c:spPr>
              <a:noFill/>
              <a:ln w="9525" cap="flat" cmpd="sng" algn="ctr">
                <a:solidFill>
                  <a:schemeClr val="tx1"/>
                </a:solidFill>
                <a:prstDash val="solid"/>
              </a:ln>
              <a:effectLst/>
            </c:spPr>
          </c:errBars>
          <c:cat>
            <c:strRef>
              <c:f>按剂量组分析!$E$310:$E$311</c:f>
              <c:strCache>
                <c:ptCount val="2"/>
                <c:pt idx="0">
                  <c:v>RSV阳性</c:v>
                </c:pt>
                <c:pt idx="1">
                  <c:v>RSV阴性</c:v>
                </c:pt>
              </c:strCache>
            </c:strRef>
          </c:cat>
          <c:val>
            <c:numRef>
              <c:f>按剂量组分析!$H$310:$H$311</c:f>
              <c:numCache>
                <c:formatCode>0.0%</c:formatCode>
                <c:ptCount val="2"/>
                <c:pt idx="0">
                  <c:v>0.97900000000000165</c:v>
                </c:pt>
                <c:pt idx="1">
                  <c:v>0.92700000000000005</c:v>
                </c:pt>
              </c:numCache>
            </c:numRef>
          </c:val>
        </c:ser>
        <c:dLbls>
          <c:showLegendKey val="0"/>
          <c:showVal val="0"/>
          <c:showCatName val="0"/>
          <c:showSerName val="0"/>
          <c:showPercent val="0"/>
          <c:showBubbleSize val="0"/>
        </c:dLbls>
        <c:gapWidth val="150"/>
        <c:axId val="81735680"/>
        <c:axId val="81737216"/>
      </c:barChart>
      <c:catAx>
        <c:axId val="81735680"/>
        <c:scaling>
          <c:orientation val="minMax"/>
        </c:scaling>
        <c:delete val="0"/>
        <c:axPos val="b"/>
        <c:numFmt formatCode="General" sourceLinked="1"/>
        <c:majorTickMark val="out"/>
        <c:minorTickMark val="none"/>
        <c:tickLblPos val="nextTo"/>
        <c:spPr>
          <a:noFill/>
          <a:ln>
            <a:solidFill>
              <a:schemeClr val="tx1">
                <a:lumMod val="50000"/>
                <a:lumOff val="50000"/>
              </a:schemeClr>
            </a:solidFill>
          </a:ln>
          <a:effectLst/>
        </c:spPr>
        <c:txPr>
          <a:bodyPr rot="-60000000" spcFirstLastPara="0" vertOverflow="ellipsis" horzOverflow="overflow" vert="horz" wrap="square" anchor="ctr" anchorCtr="1"/>
          <a:lstStyle/>
          <a:p>
            <a:pPr>
              <a:defRPr sz="1400" b="1">
                <a:solidFill>
                  <a:schemeClr val="tx1"/>
                </a:solidFill>
                <a:latin typeface="微软雅黑" pitchFamily="34" charset="-122"/>
                <a:ea typeface="微软雅黑" pitchFamily="34" charset="-122"/>
              </a:defRPr>
            </a:pPr>
            <a:endParaRPr lang="zh-CN"/>
          </a:p>
        </c:txPr>
        <c:crossAx val="81737216"/>
        <c:crosses val="autoZero"/>
        <c:auto val="1"/>
        <c:lblAlgn val="ctr"/>
        <c:lblOffset val="100"/>
        <c:tickMarkSkip val="1"/>
        <c:noMultiLvlLbl val="0"/>
      </c:catAx>
      <c:valAx>
        <c:axId val="81737216"/>
        <c:scaling>
          <c:orientation val="minMax"/>
          <c:max val="1"/>
          <c:min val="0.70000000000000095"/>
        </c:scaling>
        <c:delete val="0"/>
        <c:axPos val="l"/>
        <c:numFmt formatCode="0.0%" sourceLinked="1"/>
        <c:majorTickMark val="out"/>
        <c:minorTickMark val="none"/>
        <c:tickLblPos val="nextTo"/>
        <c:spPr>
          <a:noFill/>
          <a:ln>
            <a:solidFill>
              <a:schemeClr val="tx1">
                <a:lumMod val="50000"/>
                <a:lumOff val="50000"/>
              </a:schemeClr>
            </a:solidFill>
          </a:ln>
          <a:effectLst/>
        </c:spPr>
        <c:txPr>
          <a:bodyPr rot="-60000000" spcFirstLastPara="0" vertOverflow="ellipsis" horzOverflow="overflow" vert="horz" wrap="square" anchor="ctr" anchorCtr="1"/>
          <a:lstStyle/>
          <a:p>
            <a:pPr>
              <a:defRPr sz="1200" b="1">
                <a:solidFill>
                  <a:schemeClr val="tx1"/>
                </a:solidFill>
                <a:latin typeface="+mn-lt"/>
                <a:ea typeface="+mn-ea"/>
                <a:cs typeface="+mn-cs"/>
              </a:defRPr>
            </a:pPr>
            <a:endParaRPr lang="zh-CN"/>
          </a:p>
        </c:txPr>
        <c:crossAx val="81735680"/>
        <c:crosses val="autoZero"/>
        <c:crossBetween val="between"/>
      </c:valAx>
      <c:spPr>
        <a:noFill/>
        <a:ln>
          <a:noFill/>
        </a:ln>
        <a:effectLst/>
      </c:spPr>
    </c:plotArea>
    <c:legend>
      <c:legendPos val="r"/>
      <c:layout>
        <c:manualLayout>
          <c:xMode val="edge"/>
          <c:yMode val="edge"/>
          <c:x val="0.78537317253891203"/>
          <c:y val="0.15464474835382427"/>
          <c:w val="0.21267289954287324"/>
          <c:h val="0.28162453377538332"/>
        </c:manualLayout>
      </c:layout>
      <c:overlay val="0"/>
      <c:spPr>
        <a:noFill/>
        <a:ln>
          <a:noFill/>
        </a:ln>
        <a:effectLst/>
      </c:spPr>
      <c:txPr>
        <a:bodyPr rot="0" spcFirstLastPara="0" vertOverflow="ellipsis" horzOverflow="overflow" vert="horz" wrap="square" anchor="ctr" anchorCtr="1"/>
        <a:lstStyle/>
        <a:p>
          <a:pPr>
            <a:defRPr sz="1800" b="1">
              <a:solidFill>
                <a:schemeClr val="tx1"/>
              </a:solidFill>
              <a:latin typeface="Arial" pitchFamily="34" charset="0"/>
              <a:ea typeface="微软雅黑" pitchFamily="34" charset="-122"/>
              <a:cs typeface="Arial" pitchFamily="34" charset="0"/>
            </a:defRPr>
          </a:pPr>
          <a:endParaRPr lang="zh-CN"/>
        </a:p>
      </c:txPr>
    </c:legend>
    <c:plotVisOnly val="1"/>
    <c:dispBlanksAs val="gap"/>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3EB392-85BC-44ED-9B19-D6956FF6817E}" type="doc">
      <dgm:prSet loTypeId="urn:microsoft.com/office/officeart/2005/8/layout/vProcess5" loCatId="process" qsTypeId="urn:microsoft.com/office/officeart/2005/8/quickstyle/simple3" qsCatId="simple" csTypeId="urn:microsoft.com/office/officeart/2005/8/colors/colorful5" csCatId="colorful" phldr="1"/>
      <dgm:spPr/>
      <dgm:t>
        <a:bodyPr/>
        <a:lstStyle/>
        <a:p>
          <a:endParaRPr lang="zh-CN" altLang="en-US"/>
        </a:p>
      </dgm:t>
    </dgm:pt>
    <dgm:pt modelId="{A9D4E132-B27E-48B0-B6BB-8DB3002CB209}">
      <dgm:prSet phldrT="[文本]" custT="1"/>
      <dgm:spPr/>
      <dgm:t>
        <a:bodyPr/>
        <a:lstStyle/>
        <a:p>
          <a:r>
            <a:rPr lang="en-US" sz="1050" b="0" i="0" dirty="0" smtClean="0">
              <a:latin typeface="微软雅黑" panose="020B0503020204020204" pitchFamily="34" charset="-122"/>
              <a:ea typeface="微软雅黑" panose="020B0503020204020204" pitchFamily="34" charset="-122"/>
            </a:rPr>
            <a:t>Inhalation  method can be traced back to 4000 years ago in India. However , the truly inhalation treatment was origin in German in 19th century by the invention of  </a:t>
          </a:r>
          <a:r>
            <a:rPr lang="en-US" sz="1050" b="0" i="0" dirty="0" err="1" smtClean="0">
              <a:latin typeface="微软雅黑" panose="020B0503020204020204" pitchFamily="34" charset="-122"/>
              <a:ea typeface="微软雅黑" panose="020B0503020204020204" pitchFamily="34" charset="-122"/>
            </a:rPr>
            <a:t>Siegle</a:t>
          </a:r>
          <a:r>
            <a:rPr lang="en-US" sz="1050" b="0" i="0" dirty="0" smtClean="0">
              <a:latin typeface="微软雅黑" panose="020B0503020204020204" pitchFamily="34" charset="-122"/>
              <a:ea typeface="微软雅黑" panose="020B0503020204020204" pitchFamily="34" charset="-122"/>
            </a:rPr>
            <a:t> steam atomizing inhaler.</a:t>
          </a:r>
          <a:endParaRPr lang="zh-CN" altLang="en-US" sz="1050" b="1" dirty="0">
            <a:latin typeface="微软雅黑" panose="020B0503020204020204" pitchFamily="34" charset="-122"/>
            <a:ea typeface="微软雅黑" panose="020B0503020204020204" pitchFamily="34" charset="-122"/>
          </a:endParaRPr>
        </a:p>
      </dgm:t>
    </dgm:pt>
    <dgm:pt modelId="{0EAAFDB9-BEE9-4551-855C-935C5085BE2D}" type="parTrans" cxnId="{1F47FC89-6F00-4EDE-B657-A1F161C49571}">
      <dgm:prSet/>
      <dgm:spPr/>
      <dgm:t>
        <a:bodyPr/>
        <a:lstStyle/>
        <a:p>
          <a:endParaRPr lang="zh-CN" altLang="en-US" sz="1400"/>
        </a:p>
      </dgm:t>
    </dgm:pt>
    <dgm:pt modelId="{918ED9E8-D681-4C23-9923-A0A370DA92CA}" type="sibTrans" cxnId="{1F47FC89-6F00-4EDE-B657-A1F161C49571}">
      <dgm:prSet custT="1"/>
      <dgm:spPr>
        <a:solidFill>
          <a:srgbClr val="92D050">
            <a:alpha val="90000"/>
          </a:srgbClr>
        </a:solidFill>
      </dgm:spPr>
      <dgm:t>
        <a:bodyPr/>
        <a:lstStyle/>
        <a:p>
          <a:endParaRPr lang="zh-CN" altLang="en-US" sz="1200"/>
        </a:p>
      </dgm:t>
    </dgm:pt>
    <dgm:pt modelId="{8F73F382-04FA-4CF1-8C72-EDA32380A0DF}">
      <dgm:prSet phldrT="[文本]" custT="1"/>
      <dgm:spPr/>
      <dgm:t>
        <a:bodyPr/>
        <a:lstStyle/>
        <a:p>
          <a:r>
            <a:rPr lang="en-US" sz="1100" b="0" i="0" dirty="0" smtClean="0">
              <a:latin typeface="微软雅黑" panose="020B0503020204020204" pitchFamily="34" charset="-122"/>
              <a:ea typeface="微软雅黑" panose="020B0503020204020204" pitchFamily="34" charset="-122"/>
            </a:rPr>
            <a:t>After 1950s, inhalation was used for asthma prevention and treatment in U.K. and developed rapidly since then.</a:t>
          </a:r>
          <a:endParaRPr lang="zh-CN" altLang="en-US" sz="1100" b="1" dirty="0">
            <a:latin typeface="微软雅黑" panose="020B0503020204020204" pitchFamily="34" charset="-122"/>
            <a:ea typeface="微软雅黑" panose="020B0503020204020204" pitchFamily="34" charset="-122"/>
          </a:endParaRPr>
        </a:p>
      </dgm:t>
    </dgm:pt>
    <dgm:pt modelId="{E94EAFCD-5106-4B3E-ABEC-2F2DB6229D80}" type="parTrans" cxnId="{8071B543-599A-4269-A76B-C8FED9C1A08D}">
      <dgm:prSet/>
      <dgm:spPr/>
      <dgm:t>
        <a:bodyPr/>
        <a:lstStyle/>
        <a:p>
          <a:endParaRPr lang="zh-CN" altLang="en-US" sz="1400"/>
        </a:p>
      </dgm:t>
    </dgm:pt>
    <dgm:pt modelId="{0C9B94E7-035A-45D8-80C3-6DF3BA04B5EC}" type="sibTrans" cxnId="{8071B543-599A-4269-A76B-C8FED9C1A08D}">
      <dgm:prSet custT="1"/>
      <dgm:spPr>
        <a:solidFill>
          <a:srgbClr val="FFC000">
            <a:alpha val="90000"/>
          </a:srgbClr>
        </a:solidFill>
      </dgm:spPr>
      <dgm:t>
        <a:bodyPr/>
        <a:lstStyle/>
        <a:p>
          <a:endParaRPr lang="zh-CN" altLang="en-US" sz="1200"/>
        </a:p>
      </dgm:t>
    </dgm:pt>
    <dgm:pt modelId="{BE91F198-E28D-4F76-B814-3037C939415B}">
      <dgm:prSet phldrT="[文本]" custT="1"/>
      <dgm:spPr/>
      <dgm:t>
        <a:bodyPr/>
        <a:lstStyle/>
        <a:p>
          <a:r>
            <a:rPr lang="en-US" sz="1200" b="0" i="0" dirty="0" smtClean="0">
              <a:latin typeface="微软雅黑" panose="020B0503020204020204" pitchFamily="34" charset="-122"/>
              <a:ea typeface="微软雅黑" panose="020B0503020204020204" pitchFamily="34" charset="-122"/>
            </a:rPr>
            <a:t> </a:t>
          </a:r>
          <a:r>
            <a:rPr lang="en-US" sz="1400" b="0" i="0" dirty="0" smtClean="0">
              <a:latin typeface="微软雅黑" panose="020B0503020204020204" pitchFamily="34" charset="-122"/>
              <a:ea typeface="微软雅黑" panose="020B0503020204020204" pitchFamily="34" charset="-122"/>
            </a:rPr>
            <a:t>Inhaled therapy is widely used by the GINA guidelines </a:t>
          </a:r>
          <a:r>
            <a:rPr lang="en-US" sz="1400" b="0" i="0" dirty="0" smtClean="0"/>
            <a:t> </a:t>
          </a:r>
          <a:endParaRPr lang="zh-CN" altLang="en-US" sz="1400" b="0" dirty="0"/>
        </a:p>
      </dgm:t>
    </dgm:pt>
    <dgm:pt modelId="{6219C799-58A5-43F9-BAB3-B47BFBECC4B5}" type="parTrans" cxnId="{B6BB60D1-51EC-4C66-A102-E4F86B2F73ED}">
      <dgm:prSet/>
      <dgm:spPr/>
      <dgm:t>
        <a:bodyPr/>
        <a:lstStyle/>
        <a:p>
          <a:endParaRPr lang="zh-CN" altLang="en-US" sz="1400"/>
        </a:p>
      </dgm:t>
    </dgm:pt>
    <dgm:pt modelId="{FBEA70AF-BDAA-4B93-B6DD-0577531636D8}" type="sibTrans" cxnId="{B6BB60D1-51EC-4C66-A102-E4F86B2F73ED}">
      <dgm:prSet custT="1"/>
      <dgm:spPr>
        <a:solidFill>
          <a:srgbClr val="C00000">
            <a:alpha val="90000"/>
          </a:srgbClr>
        </a:solidFill>
      </dgm:spPr>
      <dgm:t>
        <a:bodyPr/>
        <a:lstStyle/>
        <a:p>
          <a:endParaRPr lang="zh-CN" altLang="en-US" sz="1200"/>
        </a:p>
      </dgm:t>
    </dgm:pt>
    <dgm:pt modelId="{C64B63BD-EC6A-4649-B202-A076BD621BFE}">
      <dgm:prSet phldrT="[文本]" custT="1"/>
      <dgm:spPr/>
      <dgm:t>
        <a:bodyPr/>
        <a:lstStyle/>
        <a:p>
          <a:pPr>
            <a:lnSpc>
              <a:spcPct val="100000"/>
            </a:lnSpc>
          </a:pPr>
          <a:r>
            <a:rPr lang="en-US" sz="1200" b="1" i="0" dirty="0" smtClean="0">
              <a:latin typeface="微软雅黑" panose="020B0503020204020204" pitchFamily="34" charset="-122"/>
              <a:ea typeface="微软雅黑" panose="020B0503020204020204" pitchFamily="34" charset="-122"/>
            </a:rPr>
            <a:t>Two Chinese guidelines recommended inhalation therapy as the first choice for asthma treatment since 2003</a:t>
          </a:r>
          <a:r>
            <a:rPr lang="en-US" sz="1100" b="0" i="0" dirty="0" smtClean="0">
              <a:latin typeface="微软雅黑" panose="020B0503020204020204" pitchFamily="34" charset="-122"/>
              <a:ea typeface="微软雅黑" panose="020B0503020204020204" pitchFamily="34" charset="-122"/>
            </a:rPr>
            <a:t>. </a:t>
          </a:r>
          <a:endParaRPr lang="zh-CN" altLang="en-US" sz="1100" b="1" dirty="0">
            <a:latin typeface="微软雅黑" panose="020B0503020204020204" pitchFamily="34" charset="-122"/>
            <a:ea typeface="微软雅黑" panose="020B0503020204020204" pitchFamily="34" charset="-122"/>
          </a:endParaRPr>
        </a:p>
      </dgm:t>
    </dgm:pt>
    <dgm:pt modelId="{E8760ED7-B6D3-402C-AEE7-4FD383743EC0}" type="parTrans" cxnId="{8968C18E-5DD2-4545-94EF-E002E5ABB2F4}">
      <dgm:prSet/>
      <dgm:spPr/>
      <dgm:t>
        <a:bodyPr/>
        <a:lstStyle/>
        <a:p>
          <a:endParaRPr lang="zh-CN" altLang="en-US" sz="1400"/>
        </a:p>
      </dgm:t>
    </dgm:pt>
    <dgm:pt modelId="{D905AFA2-A235-48D9-8D97-A057992D8D05}" type="sibTrans" cxnId="{8968C18E-5DD2-4545-94EF-E002E5ABB2F4}">
      <dgm:prSet/>
      <dgm:spPr/>
      <dgm:t>
        <a:bodyPr/>
        <a:lstStyle/>
        <a:p>
          <a:endParaRPr lang="zh-CN" altLang="en-US" sz="1400"/>
        </a:p>
      </dgm:t>
    </dgm:pt>
    <dgm:pt modelId="{77F93554-3E6B-4E09-843A-EDBA8C220516}" type="pres">
      <dgm:prSet presAssocID="{963EB392-85BC-44ED-9B19-D6956FF6817E}" presName="outerComposite" presStyleCnt="0">
        <dgm:presLayoutVars>
          <dgm:chMax val="5"/>
          <dgm:dir/>
          <dgm:resizeHandles val="exact"/>
        </dgm:presLayoutVars>
      </dgm:prSet>
      <dgm:spPr/>
      <dgm:t>
        <a:bodyPr/>
        <a:lstStyle/>
        <a:p>
          <a:endParaRPr lang="zh-CN" altLang="en-US"/>
        </a:p>
      </dgm:t>
    </dgm:pt>
    <dgm:pt modelId="{686B16AB-F557-4832-87B3-1A5AFEE879FB}" type="pres">
      <dgm:prSet presAssocID="{963EB392-85BC-44ED-9B19-D6956FF6817E}" presName="dummyMaxCanvas" presStyleCnt="0">
        <dgm:presLayoutVars/>
      </dgm:prSet>
      <dgm:spPr/>
      <dgm:t>
        <a:bodyPr/>
        <a:lstStyle/>
        <a:p>
          <a:endParaRPr lang="zh-CN" altLang="en-US"/>
        </a:p>
      </dgm:t>
    </dgm:pt>
    <dgm:pt modelId="{2A601617-3C5A-4A4E-B380-9CB2EE5669CB}" type="pres">
      <dgm:prSet presAssocID="{963EB392-85BC-44ED-9B19-D6956FF6817E}" presName="FourNodes_1" presStyleLbl="node1" presStyleIdx="0" presStyleCnt="4" custScaleX="115496" custLinFactNeighborX="7660" custLinFactNeighborY="6692">
        <dgm:presLayoutVars>
          <dgm:bulletEnabled val="1"/>
        </dgm:presLayoutVars>
      </dgm:prSet>
      <dgm:spPr/>
      <dgm:t>
        <a:bodyPr/>
        <a:lstStyle/>
        <a:p>
          <a:endParaRPr lang="zh-CN" altLang="en-US"/>
        </a:p>
      </dgm:t>
    </dgm:pt>
    <dgm:pt modelId="{15226610-D2BA-42E8-B6DF-6160C4D3C93E}" type="pres">
      <dgm:prSet presAssocID="{963EB392-85BC-44ED-9B19-D6956FF6817E}" presName="FourNodes_2" presStyleLbl="node1" presStyleIdx="1" presStyleCnt="4" custScaleX="102633">
        <dgm:presLayoutVars>
          <dgm:bulletEnabled val="1"/>
        </dgm:presLayoutVars>
      </dgm:prSet>
      <dgm:spPr/>
      <dgm:t>
        <a:bodyPr/>
        <a:lstStyle/>
        <a:p>
          <a:endParaRPr lang="zh-CN" altLang="en-US"/>
        </a:p>
      </dgm:t>
    </dgm:pt>
    <dgm:pt modelId="{34F12788-0907-484F-A808-3A1B806007A6}" type="pres">
      <dgm:prSet presAssocID="{963EB392-85BC-44ED-9B19-D6956FF6817E}" presName="FourNodes_3" presStyleLbl="node1" presStyleIdx="2" presStyleCnt="4" custScaleX="110923" custLinFactNeighborX="306" custLinFactNeighborY="-1261">
        <dgm:presLayoutVars>
          <dgm:bulletEnabled val="1"/>
        </dgm:presLayoutVars>
      </dgm:prSet>
      <dgm:spPr/>
      <dgm:t>
        <a:bodyPr/>
        <a:lstStyle/>
        <a:p>
          <a:endParaRPr lang="zh-CN" altLang="en-US"/>
        </a:p>
      </dgm:t>
    </dgm:pt>
    <dgm:pt modelId="{6DE8EB19-7847-454A-AFE3-5D91EBC201F3}" type="pres">
      <dgm:prSet presAssocID="{963EB392-85BC-44ED-9B19-D6956FF6817E}" presName="FourNodes_4" presStyleLbl="node1" presStyleIdx="3" presStyleCnt="4" custScaleX="103401">
        <dgm:presLayoutVars>
          <dgm:bulletEnabled val="1"/>
        </dgm:presLayoutVars>
      </dgm:prSet>
      <dgm:spPr/>
      <dgm:t>
        <a:bodyPr/>
        <a:lstStyle/>
        <a:p>
          <a:endParaRPr lang="zh-CN" altLang="en-US"/>
        </a:p>
      </dgm:t>
    </dgm:pt>
    <dgm:pt modelId="{1C317D67-703B-4993-B25B-DFE698858D40}" type="pres">
      <dgm:prSet presAssocID="{963EB392-85BC-44ED-9B19-D6956FF6817E}" presName="FourConn_1-2" presStyleLbl="fgAccFollowNode1" presStyleIdx="0" presStyleCnt="3">
        <dgm:presLayoutVars>
          <dgm:bulletEnabled val="1"/>
        </dgm:presLayoutVars>
      </dgm:prSet>
      <dgm:spPr/>
      <dgm:t>
        <a:bodyPr/>
        <a:lstStyle/>
        <a:p>
          <a:endParaRPr lang="zh-CN" altLang="en-US"/>
        </a:p>
      </dgm:t>
    </dgm:pt>
    <dgm:pt modelId="{528880E2-805D-4910-932D-B2845FBE2843}" type="pres">
      <dgm:prSet presAssocID="{963EB392-85BC-44ED-9B19-D6956FF6817E}" presName="FourConn_2-3" presStyleLbl="fgAccFollowNode1" presStyleIdx="1" presStyleCnt="3">
        <dgm:presLayoutVars>
          <dgm:bulletEnabled val="1"/>
        </dgm:presLayoutVars>
      </dgm:prSet>
      <dgm:spPr/>
      <dgm:t>
        <a:bodyPr/>
        <a:lstStyle/>
        <a:p>
          <a:endParaRPr lang="zh-CN" altLang="en-US"/>
        </a:p>
      </dgm:t>
    </dgm:pt>
    <dgm:pt modelId="{5C79FD9B-6E27-4128-B3D6-F3ADB55A8D9E}" type="pres">
      <dgm:prSet presAssocID="{963EB392-85BC-44ED-9B19-D6956FF6817E}" presName="FourConn_3-4" presStyleLbl="fgAccFollowNode1" presStyleIdx="2" presStyleCnt="3">
        <dgm:presLayoutVars>
          <dgm:bulletEnabled val="1"/>
        </dgm:presLayoutVars>
      </dgm:prSet>
      <dgm:spPr/>
      <dgm:t>
        <a:bodyPr/>
        <a:lstStyle/>
        <a:p>
          <a:endParaRPr lang="zh-CN" altLang="en-US"/>
        </a:p>
      </dgm:t>
    </dgm:pt>
    <dgm:pt modelId="{43076F56-77EF-438C-9169-4C352D072EF9}" type="pres">
      <dgm:prSet presAssocID="{963EB392-85BC-44ED-9B19-D6956FF6817E}" presName="FourNodes_1_text" presStyleLbl="node1" presStyleIdx="3" presStyleCnt="4">
        <dgm:presLayoutVars>
          <dgm:bulletEnabled val="1"/>
        </dgm:presLayoutVars>
      </dgm:prSet>
      <dgm:spPr/>
      <dgm:t>
        <a:bodyPr/>
        <a:lstStyle/>
        <a:p>
          <a:endParaRPr lang="zh-CN" altLang="en-US"/>
        </a:p>
      </dgm:t>
    </dgm:pt>
    <dgm:pt modelId="{C92C65EA-63FB-48E5-995A-9987267A624B}" type="pres">
      <dgm:prSet presAssocID="{963EB392-85BC-44ED-9B19-D6956FF6817E}" presName="FourNodes_2_text" presStyleLbl="node1" presStyleIdx="3" presStyleCnt="4">
        <dgm:presLayoutVars>
          <dgm:bulletEnabled val="1"/>
        </dgm:presLayoutVars>
      </dgm:prSet>
      <dgm:spPr/>
      <dgm:t>
        <a:bodyPr/>
        <a:lstStyle/>
        <a:p>
          <a:endParaRPr lang="zh-CN" altLang="en-US"/>
        </a:p>
      </dgm:t>
    </dgm:pt>
    <dgm:pt modelId="{B4FBF836-5D6B-40CB-AFE9-79B9F987D7C0}" type="pres">
      <dgm:prSet presAssocID="{963EB392-85BC-44ED-9B19-D6956FF6817E}" presName="FourNodes_3_text" presStyleLbl="node1" presStyleIdx="3" presStyleCnt="4">
        <dgm:presLayoutVars>
          <dgm:bulletEnabled val="1"/>
        </dgm:presLayoutVars>
      </dgm:prSet>
      <dgm:spPr/>
      <dgm:t>
        <a:bodyPr/>
        <a:lstStyle/>
        <a:p>
          <a:endParaRPr lang="zh-CN" altLang="en-US"/>
        </a:p>
      </dgm:t>
    </dgm:pt>
    <dgm:pt modelId="{EC7A5265-B58E-43C1-92F4-E70C692B07D0}" type="pres">
      <dgm:prSet presAssocID="{963EB392-85BC-44ED-9B19-D6956FF6817E}" presName="FourNodes_4_text" presStyleLbl="node1" presStyleIdx="3" presStyleCnt="4">
        <dgm:presLayoutVars>
          <dgm:bulletEnabled val="1"/>
        </dgm:presLayoutVars>
      </dgm:prSet>
      <dgm:spPr/>
      <dgm:t>
        <a:bodyPr/>
        <a:lstStyle/>
        <a:p>
          <a:endParaRPr lang="zh-CN" altLang="en-US"/>
        </a:p>
      </dgm:t>
    </dgm:pt>
  </dgm:ptLst>
  <dgm:cxnLst>
    <dgm:cxn modelId="{6F1E3B78-518F-4A35-AECD-EEEBF609B927}" type="presOf" srcId="{8F73F382-04FA-4CF1-8C72-EDA32380A0DF}" destId="{C92C65EA-63FB-48E5-995A-9987267A624B}" srcOrd="1" destOrd="0" presId="urn:microsoft.com/office/officeart/2005/8/layout/vProcess5"/>
    <dgm:cxn modelId="{726266D9-D114-42CA-8309-15AB74192964}" type="presOf" srcId="{BE91F198-E28D-4F76-B814-3037C939415B}" destId="{34F12788-0907-484F-A808-3A1B806007A6}" srcOrd="0" destOrd="0" presId="urn:microsoft.com/office/officeart/2005/8/layout/vProcess5"/>
    <dgm:cxn modelId="{FC66908F-E48E-44D7-818F-EDAA04E01F09}" type="presOf" srcId="{C64B63BD-EC6A-4649-B202-A076BD621BFE}" destId="{EC7A5265-B58E-43C1-92F4-E70C692B07D0}" srcOrd="1" destOrd="0" presId="urn:microsoft.com/office/officeart/2005/8/layout/vProcess5"/>
    <dgm:cxn modelId="{18ED1471-0362-4647-91A0-66EAB4C00AE9}" type="presOf" srcId="{0C9B94E7-035A-45D8-80C3-6DF3BA04B5EC}" destId="{528880E2-805D-4910-932D-B2845FBE2843}" srcOrd="0" destOrd="0" presId="urn:microsoft.com/office/officeart/2005/8/layout/vProcess5"/>
    <dgm:cxn modelId="{1F47FC89-6F00-4EDE-B657-A1F161C49571}" srcId="{963EB392-85BC-44ED-9B19-D6956FF6817E}" destId="{A9D4E132-B27E-48B0-B6BB-8DB3002CB209}" srcOrd="0" destOrd="0" parTransId="{0EAAFDB9-BEE9-4551-855C-935C5085BE2D}" sibTransId="{918ED9E8-D681-4C23-9923-A0A370DA92CA}"/>
    <dgm:cxn modelId="{24D8DE8E-0CBF-48B5-A8B7-23319001CAEC}" type="presOf" srcId="{918ED9E8-D681-4C23-9923-A0A370DA92CA}" destId="{1C317D67-703B-4993-B25B-DFE698858D40}" srcOrd="0" destOrd="0" presId="urn:microsoft.com/office/officeart/2005/8/layout/vProcess5"/>
    <dgm:cxn modelId="{A01B2A46-2F1D-445B-BE6B-92044117E485}" type="presOf" srcId="{8F73F382-04FA-4CF1-8C72-EDA32380A0DF}" destId="{15226610-D2BA-42E8-B6DF-6160C4D3C93E}" srcOrd="0" destOrd="0" presId="urn:microsoft.com/office/officeart/2005/8/layout/vProcess5"/>
    <dgm:cxn modelId="{2C7210CD-002C-4F28-90B6-3BDF8E257541}" type="presOf" srcId="{A9D4E132-B27E-48B0-B6BB-8DB3002CB209}" destId="{2A601617-3C5A-4A4E-B380-9CB2EE5669CB}" srcOrd="0" destOrd="0" presId="urn:microsoft.com/office/officeart/2005/8/layout/vProcess5"/>
    <dgm:cxn modelId="{367C870C-FBB2-456C-B20D-057C1B6353D8}" type="presOf" srcId="{A9D4E132-B27E-48B0-B6BB-8DB3002CB209}" destId="{43076F56-77EF-438C-9169-4C352D072EF9}" srcOrd="1" destOrd="0" presId="urn:microsoft.com/office/officeart/2005/8/layout/vProcess5"/>
    <dgm:cxn modelId="{8968C18E-5DD2-4545-94EF-E002E5ABB2F4}" srcId="{963EB392-85BC-44ED-9B19-D6956FF6817E}" destId="{C64B63BD-EC6A-4649-B202-A076BD621BFE}" srcOrd="3" destOrd="0" parTransId="{E8760ED7-B6D3-402C-AEE7-4FD383743EC0}" sibTransId="{D905AFA2-A235-48D9-8D97-A057992D8D05}"/>
    <dgm:cxn modelId="{F1F52437-2CD6-4470-8EAA-EFAA7CCA608B}" type="presOf" srcId="{963EB392-85BC-44ED-9B19-D6956FF6817E}" destId="{77F93554-3E6B-4E09-843A-EDBA8C220516}" srcOrd="0" destOrd="0" presId="urn:microsoft.com/office/officeart/2005/8/layout/vProcess5"/>
    <dgm:cxn modelId="{9398134F-B1DE-4842-A5D6-3134C70C6343}" type="presOf" srcId="{C64B63BD-EC6A-4649-B202-A076BD621BFE}" destId="{6DE8EB19-7847-454A-AFE3-5D91EBC201F3}" srcOrd="0" destOrd="0" presId="urn:microsoft.com/office/officeart/2005/8/layout/vProcess5"/>
    <dgm:cxn modelId="{20E8F56E-E0BE-4131-BAC4-5B5A943B208B}" type="presOf" srcId="{FBEA70AF-BDAA-4B93-B6DD-0577531636D8}" destId="{5C79FD9B-6E27-4128-B3D6-F3ADB55A8D9E}" srcOrd="0" destOrd="0" presId="urn:microsoft.com/office/officeart/2005/8/layout/vProcess5"/>
    <dgm:cxn modelId="{A1201C2F-FB61-4A30-9D39-C8E1A699FA74}" type="presOf" srcId="{BE91F198-E28D-4F76-B814-3037C939415B}" destId="{B4FBF836-5D6B-40CB-AFE9-79B9F987D7C0}" srcOrd="1" destOrd="0" presId="urn:microsoft.com/office/officeart/2005/8/layout/vProcess5"/>
    <dgm:cxn modelId="{8071B543-599A-4269-A76B-C8FED9C1A08D}" srcId="{963EB392-85BC-44ED-9B19-D6956FF6817E}" destId="{8F73F382-04FA-4CF1-8C72-EDA32380A0DF}" srcOrd="1" destOrd="0" parTransId="{E94EAFCD-5106-4B3E-ABEC-2F2DB6229D80}" sibTransId="{0C9B94E7-035A-45D8-80C3-6DF3BA04B5EC}"/>
    <dgm:cxn modelId="{B6BB60D1-51EC-4C66-A102-E4F86B2F73ED}" srcId="{963EB392-85BC-44ED-9B19-D6956FF6817E}" destId="{BE91F198-E28D-4F76-B814-3037C939415B}" srcOrd="2" destOrd="0" parTransId="{6219C799-58A5-43F9-BAB3-B47BFBECC4B5}" sibTransId="{FBEA70AF-BDAA-4B93-B6DD-0577531636D8}"/>
    <dgm:cxn modelId="{65476735-C623-4E41-AEC1-1A344FCE0523}" type="presParOf" srcId="{77F93554-3E6B-4E09-843A-EDBA8C220516}" destId="{686B16AB-F557-4832-87B3-1A5AFEE879FB}" srcOrd="0" destOrd="0" presId="urn:microsoft.com/office/officeart/2005/8/layout/vProcess5"/>
    <dgm:cxn modelId="{8125C9C6-380A-40D2-B1FE-9452A6D8A280}" type="presParOf" srcId="{77F93554-3E6B-4E09-843A-EDBA8C220516}" destId="{2A601617-3C5A-4A4E-B380-9CB2EE5669CB}" srcOrd="1" destOrd="0" presId="urn:microsoft.com/office/officeart/2005/8/layout/vProcess5"/>
    <dgm:cxn modelId="{91D92761-C3D3-4831-A756-79A96EF61F11}" type="presParOf" srcId="{77F93554-3E6B-4E09-843A-EDBA8C220516}" destId="{15226610-D2BA-42E8-B6DF-6160C4D3C93E}" srcOrd="2" destOrd="0" presId="urn:microsoft.com/office/officeart/2005/8/layout/vProcess5"/>
    <dgm:cxn modelId="{5A382F69-78C7-4198-8AA5-A1DDE7E8535C}" type="presParOf" srcId="{77F93554-3E6B-4E09-843A-EDBA8C220516}" destId="{34F12788-0907-484F-A808-3A1B806007A6}" srcOrd="3" destOrd="0" presId="urn:microsoft.com/office/officeart/2005/8/layout/vProcess5"/>
    <dgm:cxn modelId="{B74DB40D-E465-42B6-BEFA-DED72D9A7DAB}" type="presParOf" srcId="{77F93554-3E6B-4E09-843A-EDBA8C220516}" destId="{6DE8EB19-7847-454A-AFE3-5D91EBC201F3}" srcOrd="4" destOrd="0" presId="urn:microsoft.com/office/officeart/2005/8/layout/vProcess5"/>
    <dgm:cxn modelId="{C0AD0B9C-4C8E-472C-9244-E88904818524}" type="presParOf" srcId="{77F93554-3E6B-4E09-843A-EDBA8C220516}" destId="{1C317D67-703B-4993-B25B-DFE698858D40}" srcOrd="5" destOrd="0" presId="urn:microsoft.com/office/officeart/2005/8/layout/vProcess5"/>
    <dgm:cxn modelId="{B429C4A4-F2D1-44D0-873D-9B31BF9DC5AB}" type="presParOf" srcId="{77F93554-3E6B-4E09-843A-EDBA8C220516}" destId="{528880E2-805D-4910-932D-B2845FBE2843}" srcOrd="6" destOrd="0" presId="urn:microsoft.com/office/officeart/2005/8/layout/vProcess5"/>
    <dgm:cxn modelId="{0E35FA9E-9A03-4713-8132-A47CF5D24590}" type="presParOf" srcId="{77F93554-3E6B-4E09-843A-EDBA8C220516}" destId="{5C79FD9B-6E27-4128-B3D6-F3ADB55A8D9E}" srcOrd="7" destOrd="0" presId="urn:microsoft.com/office/officeart/2005/8/layout/vProcess5"/>
    <dgm:cxn modelId="{FCA3BC6B-202C-4759-BCD0-4F271669008A}" type="presParOf" srcId="{77F93554-3E6B-4E09-843A-EDBA8C220516}" destId="{43076F56-77EF-438C-9169-4C352D072EF9}" srcOrd="8" destOrd="0" presId="urn:microsoft.com/office/officeart/2005/8/layout/vProcess5"/>
    <dgm:cxn modelId="{D9C9445D-92C5-415B-857C-2C50445729F9}" type="presParOf" srcId="{77F93554-3E6B-4E09-843A-EDBA8C220516}" destId="{C92C65EA-63FB-48E5-995A-9987267A624B}" srcOrd="9" destOrd="0" presId="urn:microsoft.com/office/officeart/2005/8/layout/vProcess5"/>
    <dgm:cxn modelId="{E23E4E3F-6ABA-4FEA-B561-56AEDEF5AA7E}" type="presParOf" srcId="{77F93554-3E6B-4E09-843A-EDBA8C220516}" destId="{B4FBF836-5D6B-40CB-AFE9-79B9F987D7C0}" srcOrd="10" destOrd="0" presId="urn:microsoft.com/office/officeart/2005/8/layout/vProcess5"/>
    <dgm:cxn modelId="{04508D97-51D8-4B94-B4B1-941231DF0CAB}" type="presParOf" srcId="{77F93554-3E6B-4E09-843A-EDBA8C220516}" destId="{EC7A5265-B58E-43C1-92F4-E70C692B07D0}"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601617-3C5A-4A4E-B380-9CB2EE5669CB}">
      <dsp:nvSpPr>
        <dsp:cNvPr id="0" name=""/>
        <dsp:cNvSpPr/>
      </dsp:nvSpPr>
      <dsp:spPr>
        <a:xfrm>
          <a:off x="148341" y="47883"/>
          <a:ext cx="5835951" cy="715539"/>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l" defTabSz="466725">
            <a:lnSpc>
              <a:spcPct val="90000"/>
            </a:lnSpc>
            <a:spcBef>
              <a:spcPct val="0"/>
            </a:spcBef>
            <a:spcAft>
              <a:spcPct val="35000"/>
            </a:spcAft>
          </a:pPr>
          <a:r>
            <a:rPr lang="en-US" sz="1050" b="0" i="0" kern="1200" dirty="0" smtClean="0">
              <a:latin typeface="微软雅黑" panose="020B0503020204020204" pitchFamily="34" charset="-122"/>
              <a:ea typeface="微软雅黑" panose="020B0503020204020204" pitchFamily="34" charset="-122"/>
            </a:rPr>
            <a:t>Inhalation  method can be traced back to 4000 years ago in India. However , the truly inhalation treatment was origin in German in 19th century by the invention of  </a:t>
          </a:r>
          <a:r>
            <a:rPr lang="en-US" sz="1050" b="0" i="0" kern="1200" dirty="0" err="1" smtClean="0">
              <a:latin typeface="微软雅黑" panose="020B0503020204020204" pitchFamily="34" charset="-122"/>
              <a:ea typeface="微软雅黑" panose="020B0503020204020204" pitchFamily="34" charset="-122"/>
            </a:rPr>
            <a:t>Siegle</a:t>
          </a:r>
          <a:r>
            <a:rPr lang="en-US" sz="1050" b="0" i="0" kern="1200" dirty="0" smtClean="0">
              <a:latin typeface="微软雅黑" panose="020B0503020204020204" pitchFamily="34" charset="-122"/>
              <a:ea typeface="微软雅黑" panose="020B0503020204020204" pitchFamily="34" charset="-122"/>
            </a:rPr>
            <a:t> steam atomizing inhaler.</a:t>
          </a:r>
          <a:endParaRPr lang="zh-CN" altLang="en-US" sz="1050" b="1" kern="1200" dirty="0">
            <a:latin typeface="微软雅黑" panose="020B0503020204020204" pitchFamily="34" charset="-122"/>
            <a:ea typeface="微软雅黑" panose="020B0503020204020204" pitchFamily="34" charset="-122"/>
          </a:endParaRPr>
        </a:p>
      </dsp:txBody>
      <dsp:txXfrm>
        <a:off x="169298" y="68840"/>
        <a:ext cx="4880843" cy="673625"/>
      </dsp:txXfrm>
    </dsp:sp>
    <dsp:sp modelId="{15226610-D2BA-42E8-B6DF-6160C4D3C93E}">
      <dsp:nvSpPr>
        <dsp:cNvPr id="0" name=""/>
        <dsp:cNvSpPr/>
      </dsp:nvSpPr>
      <dsp:spPr>
        <a:xfrm>
          <a:off x="509450" y="845638"/>
          <a:ext cx="5185991" cy="715539"/>
        </a:xfrm>
        <a:prstGeom prst="roundRect">
          <a:avLst>
            <a:gd name="adj" fmla="val 10000"/>
          </a:avLst>
        </a:prstGeom>
        <a:gradFill rotWithShape="0">
          <a:gsLst>
            <a:gs pos="0">
              <a:schemeClr val="accent5">
                <a:hueOff val="-3311292"/>
                <a:satOff val="13270"/>
                <a:lumOff val="2876"/>
                <a:alphaOff val="0"/>
                <a:tint val="50000"/>
                <a:satMod val="300000"/>
              </a:schemeClr>
            </a:gs>
            <a:gs pos="35000">
              <a:schemeClr val="accent5">
                <a:hueOff val="-3311292"/>
                <a:satOff val="13270"/>
                <a:lumOff val="2876"/>
                <a:alphaOff val="0"/>
                <a:tint val="37000"/>
                <a:satMod val="300000"/>
              </a:schemeClr>
            </a:gs>
            <a:gs pos="100000">
              <a:schemeClr val="accent5">
                <a:hueOff val="-3311292"/>
                <a:satOff val="13270"/>
                <a:lumOff val="287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en-US" sz="1100" b="0" i="0" kern="1200" dirty="0" smtClean="0">
              <a:latin typeface="微软雅黑" panose="020B0503020204020204" pitchFamily="34" charset="-122"/>
              <a:ea typeface="微软雅黑" panose="020B0503020204020204" pitchFamily="34" charset="-122"/>
            </a:rPr>
            <a:t>After 1950s, inhalation was used for asthma prevention and treatment in U.K. and developed rapidly since then.</a:t>
          </a:r>
          <a:endParaRPr lang="zh-CN" altLang="en-US" sz="1100" b="1" kern="1200" dirty="0">
            <a:latin typeface="微软雅黑" panose="020B0503020204020204" pitchFamily="34" charset="-122"/>
            <a:ea typeface="微软雅黑" panose="020B0503020204020204" pitchFamily="34" charset="-122"/>
          </a:endParaRPr>
        </a:p>
      </dsp:txBody>
      <dsp:txXfrm>
        <a:off x="530407" y="866595"/>
        <a:ext cx="4232403" cy="673625"/>
      </dsp:txXfrm>
    </dsp:sp>
    <dsp:sp modelId="{34F12788-0907-484F-A808-3A1B806007A6}">
      <dsp:nvSpPr>
        <dsp:cNvPr id="0" name=""/>
        <dsp:cNvSpPr/>
      </dsp:nvSpPr>
      <dsp:spPr>
        <a:xfrm>
          <a:off x="716874" y="1682253"/>
          <a:ext cx="5604880" cy="715539"/>
        </a:xfrm>
        <a:prstGeom prst="roundRect">
          <a:avLst>
            <a:gd name="adj" fmla="val 10000"/>
          </a:avLst>
        </a:prstGeom>
        <a:gradFill rotWithShape="0">
          <a:gsLst>
            <a:gs pos="0">
              <a:schemeClr val="accent5">
                <a:hueOff val="-6622584"/>
                <a:satOff val="26541"/>
                <a:lumOff val="5752"/>
                <a:alphaOff val="0"/>
                <a:tint val="50000"/>
                <a:satMod val="300000"/>
              </a:schemeClr>
            </a:gs>
            <a:gs pos="35000">
              <a:schemeClr val="accent5">
                <a:hueOff val="-6622584"/>
                <a:satOff val="26541"/>
                <a:lumOff val="5752"/>
                <a:alphaOff val="0"/>
                <a:tint val="37000"/>
                <a:satMod val="300000"/>
              </a:schemeClr>
            </a:gs>
            <a:gs pos="100000">
              <a:schemeClr val="accent5">
                <a:hueOff val="-6622584"/>
                <a:satOff val="26541"/>
                <a:lumOff val="5752"/>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US" sz="1200" b="0" i="0" kern="1200" dirty="0" smtClean="0">
              <a:latin typeface="微软雅黑" panose="020B0503020204020204" pitchFamily="34" charset="-122"/>
              <a:ea typeface="微软雅黑" panose="020B0503020204020204" pitchFamily="34" charset="-122"/>
            </a:rPr>
            <a:t> </a:t>
          </a:r>
          <a:r>
            <a:rPr lang="en-US" sz="1400" b="0" i="0" kern="1200" dirty="0" smtClean="0">
              <a:latin typeface="微软雅黑" panose="020B0503020204020204" pitchFamily="34" charset="-122"/>
              <a:ea typeface="微软雅黑" panose="020B0503020204020204" pitchFamily="34" charset="-122"/>
            </a:rPr>
            <a:t>Inhaled therapy is widely used by the GINA guidelines </a:t>
          </a:r>
          <a:r>
            <a:rPr lang="en-US" sz="1400" b="0" i="0" kern="1200" dirty="0" smtClean="0"/>
            <a:t> </a:t>
          </a:r>
          <a:endParaRPr lang="zh-CN" altLang="en-US" sz="1400" b="0" kern="1200" dirty="0"/>
        </a:p>
      </dsp:txBody>
      <dsp:txXfrm>
        <a:off x="737831" y="1703210"/>
        <a:ext cx="4584660" cy="673625"/>
      </dsp:txXfrm>
    </dsp:sp>
    <dsp:sp modelId="{6DE8EB19-7847-454A-AFE3-5D91EBC201F3}">
      <dsp:nvSpPr>
        <dsp:cNvPr id="0" name=""/>
        <dsp:cNvSpPr/>
      </dsp:nvSpPr>
      <dsp:spPr>
        <a:xfrm>
          <a:off x="1330099" y="2536914"/>
          <a:ext cx="5224797" cy="715539"/>
        </a:xfrm>
        <a:prstGeom prst="roundRect">
          <a:avLst>
            <a:gd name="adj" fmla="val 10000"/>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l" defTabSz="533400">
            <a:lnSpc>
              <a:spcPct val="100000"/>
            </a:lnSpc>
            <a:spcBef>
              <a:spcPct val="0"/>
            </a:spcBef>
            <a:spcAft>
              <a:spcPct val="35000"/>
            </a:spcAft>
          </a:pPr>
          <a:r>
            <a:rPr lang="en-US" sz="1200" b="1" i="0" kern="1200" dirty="0" smtClean="0">
              <a:latin typeface="微软雅黑" panose="020B0503020204020204" pitchFamily="34" charset="-122"/>
              <a:ea typeface="微软雅黑" panose="020B0503020204020204" pitchFamily="34" charset="-122"/>
            </a:rPr>
            <a:t>Two Chinese guidelines recommended inhalation therapy as the first choice for asthma treatment since 2003</a:t>
          </a:r>
          <a:r>
            <a:rPr lang="en-US" sz="1100" b="0" i="0" kern="1200" dirty="0" smtClean="0">
              <a:latin typeface="微软雅黑" panose="020B0503020204020204" pitchFamily="34" charset="-122"/>
              <a:ea typeface="微软雅黑" panose="020B0503020204020204" pitchFamily="34" charset="-122"/>
            </a:rPr>
            <a:t>. </a:t>
          </a:r>
          <a:endParaRPr lang="zh-CN" altLang="en-US" sz="1100" b="1" kern="1200" dirty="0">
            <a:latin typeface="微软雅黑" panose="020B0503020204020204" pitchFamily="34" charset="-122"/>
            <a:ea typeface="微软雅黑" panose="020B0503020204020204" pitchFamily="34" charset="-122"/>
          </a:endParaRPr>
        </a:p>
      </dsp:txBody>
      <dsp:txXfrm>
        <a:off x="1351056" y="2557871"/>
        <a:ext cx="4264388" cy="673625"/>
      </dsp:txXfrm>
    </dsp:sp>
    <dsp:sp modelId="{1C317D67-703B-4993-B25B-DFE698858D40}">
      <dsp:nvSpPr>
        <dsp:cNvPr id="0" name=""/>
        <dsp:cNvSpPr/>
      </dsp:nvSpPr>
      <dsp:spPr>
        <a:xfrm>
          <a:off x="4740634" y="548038"/>
          <a:ext cx="465100" cy="465100"/>
        </a:xfrm>
        <a:prstGeom prst="downArrow">
          <a:avLst>
            <a:gd name="adj1" fmla="val 55000"/>
            <a:gd name="adj2" fmla="val 45000"/>
          </a:avLst>
        </a:prstGeom>
        <a:solidFill>
          <a:srgbClr val="92D050">
            <a:alpha val="90000"/>
          </a:srgb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endParaRPr lang="zh-CN" altLang="en-US" sz="1200" kern="1200"/>
        </a:p>
      </dsp:txBody>
      <dsp:txXfrm>
        <a:off x="4845282" y="548038"/>
        <a:ext cx="255805" cy="349988"/>
      </dsp:txXfrm>
    </dsp:sp>
    <dsp:sp modelId="{528880E2-805D-4910-932D-B2845FBE2843}">
      <dsp:nvSpPr>
        <dsp:cNvPr id="0" name=""/>
        <dsp:cNvSpPr/>
      </dsp:nvSpPr>
      <dsp:spPr>
        <a:xfrm>
          <a:off x="5163819" y="1393676"/>
          <a:ext cx="465100" cy="465100"/>
        </a:xfrm>
        <a:prstGeom prst="downArrow">
          <a:avLst>
            <a:gd name="adj1" fmla="val 55000"/>
            <a:gd name="adj2" fmla="val 45000"/>
          </a:avLst>
        </a:prstGeom>
        <a:solidFill>
          <a:srgbClr val="FFC000">
            <a:alpha val="90000"/>
          </a:srgb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endParaRPr lang="zh-CN" altLang="en-US" sz="1200" kern="1200"/>
        </a:p>
      </dsp:txBody>
      <dsp:txXfrm>
        <a:off x="5268467" y="1393676"/>
        <a:ext cx="255805" cy="349988"/>
      </dsp:txXfrm>
    </dsp:sp>
    <dsp:sp modelId="{5C79FD9B-6E27-4128-B3D6-F3ADB55A8D9E}">
      <dsp:nvSpPr>
        <dsp:cNvPr id="0" name=""/>
        <dsp:cNvSpPr/>
      </dsp:nvSpPr>
      <dsp:spPr>
        <a:xfrm>
          <a:off x="5580687" y="2239314"/>
          <a:ext cx="465100" cy="465100"/>
        </a:xfrm>
        <a:prstGeom prst="downArrow">
          <a:avLst>
            <a:gd name="adj1" fmla="val 55000"/>
            <a:gd name="adj2" fmla="val 45000"/>
          </a:avLst>
        </a:prstGeom>
        <a:solidFill>
          <a:srgbClr val="C00000">
            <a:alpha val="90000"/>
          </a:srgb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endParaRPr lang="zh-CN" altLang="en-US" sz="1200" kern="1200"/>
        </a:p>
      </dsp:txBody>
      <dsp:txXfrm>
        <a:off x="5685335" y="2239314"/>
        <a:ext cx="255805" cy="349988"/>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4.xml.rels><?xml version="1.0" encoding="UTF-8" standalone="yes"?>
<Relationships xmlns="http://schemas.openxmlformats.org/package/2006/relationships"><Relationship Id="rId1" Type="http://schemas.openxmlformats.org/officeDocument/2006/relationships/image" Target="../media/image67.png"/></Relationships>
</file>

<file path=ppt/drawings/_rels/drawing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image" Target="../media/image67.png"/></Relationships>
</file>

<file path=ppt/drawings/_rels/vmlDrawing1.v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drawing1.xml><?xml version="1.0" encoding="utf-8"?>
<c:userShapes xmlns:c="http://schemas.openxmlformats.org/drawingml/2006/chart">
  <cdr:relSizeAnchor xmlns:cdr="http://schemas.openxmlformats.org/drawingml/2006/chartDrawing">
    <cdr:from>
      <cdr:x>0.3166</cdr:x>
      <cdr:y>0.04678</cdr:y>
    </cdr:from>
    <cdr:to>
      <cdr:x>1</cdr:x>
      <cdr:y>0.14624</cdr:y>
    </cdr:to>
    <cdr:sp macro="" textlink="">
      <cdr:nvSpPr>
        <cdr:cNvPr id="2" name="矩形 1"/>
        <cdr:cNvSpPr/>
      </cdr:nvSpPr>
      <cdr:spPr>
        <a:xfrm xmlns:a="http://schemas.openxmlformats.org/drawingml/2006/main">
          <a:off x="1868217" y="161686"/>
          <a:ext cx="3493183" cy="343772"/>
        </a:xfrm>
        <a:prstGeom xmlns:a="http://schemas.openxmlformats.org/drawingml/2006/main" prst="rect">
          <a:avLst/>
        </a:prstGeom>
      </cdr:spPr>
      <cdr:txBody>
        <a:bodyPr xmlns:a="http://schemas.openxmlformats.org/drawingml/2006/main" vertOverflow="clip" vert="horz" wrap="none" lIns="45720" tIns="45720" rIns="45720" bIns="45720" rtlCol="0" anchor="t" anchorCtr="0">
          <a:normAutofit lnSpcReduction="20000"/>
        </a:bodyPr>
        <a:lstStyle xmlns:a="http://schemas.openxmlformats.org/drawingml/2006/main"/>
        <a:p xmlns:a="http://schemas.openxmlformats.org/drawingml/2006/main">
          <a:pPr marL="0" marR="0" indent="0" defTabSz="914400" rtl="0" eaLnBrk="1" latinLnBrk="0" hangingPunct="1">
            <a:spcBef>
              <a:spcPts val="0"/>
            </a:spcBef>
            <a:spcAft>
              <a:spcPts val="0"/>
            </a:spcAft>
            <a:buClrTx/>
            <a:buSzTx/>
            <a:buFontTx/>
            <a:buNone/>
            <a:defRPr/>
          </a:pPr>
          <a:r>
            <a:rPr lang="en-US" altLang="zh-CN" sz="1400" dirty="0" smtClean="0">
              <a:solidFill>
                <a:schemeClr val="tx1"/>
              </a:solidFill>
              <a:latin typeface="微软雅黑" pitchFamily="34" charset="-122"/>
              <a:ea typeface="微软雅黑" pitchFamily="34" charset="-122"/>
            </a:rPr>
            <a:t>Detection Rate by Virus Type</a:t>
          </a:r>
          <a:r>
            <a:rPr lang="zh-CN" altLang="en-US" sz="1400" dirty="0" smtClean="0">
              <a:solidFill>
                <a:schemeClr val="tx1"/>
              </a:solidFill>
              <a:latin typeface="微软雅黑" pitchFamily="34" charset="-122"/>
              <a:ea typeface="微软雅黑" pitchFamily="34" charset="-122"/>
            </a:rPr>
            <a:t>（</a:t>
          </a:r>
          <a:r>
            <a:rPr lang="en-US" altLang="zh-CN" sz="1400" i="0" baseline="0" dirty="0" smtClean="0">
              <a:solidFill>
                <a:schemeClr val="tx1"/>
              </a:solidFill>
              <a:latin typeface="微软雅黑" pitchFamily="34" charset="-122"/>
              <a:ea typeface="微软雅黑" pitchFamily="34" charset="-122"/>
            </a:rPr>
            <a:t>%</a:t>
          </a:r>
          <a:r>
            <a:rPr lang="zh-CN" altLang="en-US" sz="1400" i="0" baseline="0" dirty="0" smtClean="0">
              <a:solidFill>
                <a:schemeClr val="tx1"/>
              </a:solidFill>
              <a:latin typeface="微软雅黑" pitchFamily="34" charset="-122"/>
              <a:ea typeface="微软雅黑" pitchFamily="34" charset="-122"/>
            </a:rPr>
            <a:t>）</a:t>
          </a:r>
          <a:endParaRPr lang="zh-CN" altLang="zh-CN" sz="1400" i="0" baseline="0" dirty="0">
            <a:solidFill>
              <a:schemeClr val="tx1"/>
            </a:solidFill>
            <a:latin typeface="微软雅黑" pitchFamily="34" charset="-122"/>
            <a:ea typeface="微软雅黑" pitchFamily="34" charset="-122"/>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0.89557</cdr:x>
      <cdr:y>0.87863</cdr:y>
    </cdr:from>
    <cdr:to>
      <cdr:x>0.96998</cdr:x>
      <cdr:y>0.97966</cdr:y>
    </cdr:to>
    <cdr:sp macro="" textlink="">
      <cdr:nvSpPr>
        <cdr:cNvPr id="2" name="矩形 1"/>
        <cdr:cNvSpPr/>
      </cdr:nvSpPr>
      <cdr:spPr>
        <a:xfrm xmlns:a="http://schemas.openxmlformats.org/drawingml/2006/main">
          <a:off x="2933759" y="2589040"/>
          <a:ext cx="243757" cy="297702"/>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noAutofit/>
        </a:bodyPr>
        <a:lstStyle xmlns:a="http://schemas.openxmlformats.org/drawingml/2006/main">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altLang="zh-CN" sz="1200" b="1" dirty="0">
              <a:solidFill>
                <a:schemeClr val="tx1"/>
              </a:solidFill>
              <a:latin typeface="微软雅黑" panose="020B0503020204020204" pitchFamily="34" charset="-122"/>
              <a:ea typeface="微软雅黑" panose="020B0503020204020204" pitchFamily="34" charset="-122"/>
            </a:rPr>
            <a:t>Y</a:t>
          </a:r>
          <a:endParaRPr lang="zh-CN" altLang="en-US" sz="1200" b="1" dirty="0">
            <a:solidFill>
              <a:schemeClr val="tx1"/>
            </a:solidFill>
            <a:latin typeface="微软雅黑" panose="020B0503020204020204" pitchFamily="34" charset="-122"/>
            <a:ea typeface="微软雅黑" panose="020B0503020204020204" pitchFamily="34" charset="-122"/>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0.19757</cdr:x>
      <cdr:y>0.19451</cdr:y>
    </cdr:from>
    <cdr:to>
      <cdr:x>0.34882</cdr:x>
      <cdr:y>0.24141</cdr:y>
    </cdr:to>
    <cdr:sp macro="" textlink="">
      <cdr:nvSpPr>
        <cdr:cNvPr id="2" name="左大括号 1"/>
        <cdr:cNvSpPr/>
      </cdr:nvSpPr>
      <cdr:spPr>
        <a:xfrm xmlns:a="http://schemas.openxmlformats.org/drawingml/2006/main" rot="5400000">
          <a:off x="1173566" y="347561"/>
          <a:ext cx="149113" cy="690978"/>
        </a:xfrm>
        <a:prstGeom xmlns:a="http://schemas.openxmlformats.org/drawingml/2006/main" prst="leftBrace">
          <a:avLst>
            <a:gd name="adj1" fmla="val 13641"/>
            <a:gd name="adj2" fmla="val 48015"/>
          </a:avLst>
        </a:prstGeom>
        <a:noFill xmlns:a="http://schemas.openxmlformats.org/drawingml/2006/main"/>
        <a:ln xmlns:a="http://schemas.openxmlformats.org/drawingml/2006/main" w="9525" cap="flat" cmpd="sng" algn="ctr">
          <a:solidFill>
            <a:sysClr val="windowText" lastClr="000000"/>
          </a:solidFill>
          <a:prstDash val="solid"/>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zh-CN" altLang="en-US" dirty="0">
            <a:latin typeface="微软雅黑" panose="020B0503020204020204" pitchFamily="34" charset="-122"/>
            <a:ea typeface="微软雅黑" panose="020B0503020204020204" pitchFamily="34" charset="-122"/>
          </a:endParaRPr>
        </a:p>
      </cdr:txBody>
    </cdr:sp>
  </cdr:relSizeAnchor>
  <cdr:relSizeAnchor xmlns:cdr="http://schemas.openxmlformats.org/drawingml/2006/chartDrawing">
    <cdr:from>
      <cdr:x>0.50662</cdr:x>
      <cdr:y>0.25829</cdr:y>
    </cdr:from>
    <cdr:to>
      <cdr:x>0.58876</cdr:x>
      <cdr:y>0.29427</cdr:y>
    </cdr:to>
    <cdr:sp macro="" textlink="">
      <cdr:nvSpPr>
        <cdr:cNvPr id="3" name="左大括号 2"/>
        <cdr:cNvSpPr/>
      </cdr:nvSpPr>
      <cdr:spPr>
        <a:xfrm xmlns:a="http://schemas.openxmlformats.org/drawingml/2006/main" rot="5400000">
          <a:off x="2444997" y="690848"/>
          <a:ext cx="114423" cy="375268"/>
        </a:xfrm>
        <a:prstGeom xmlns:a="http://schemas.openxmlformats.org/drawingml/2006/main" prst="leftBrace">
          <a:avLst>
            <a:gd name="adj1" fmla="val 13641"/>
            <a:gd name="adj2" fmla="val 48015"/>
          </a:avLst>
        </a:prstGeom>
        <a:noFill xmlns:a="http://schemas.openxmlformats.org/drawingml/2006/main"/>
        <a:ln xmlns:a="http://schemas.openxmlformats.org/drawingml/2006/main" w="9525" cap="flat" cmpd="sng" algn="ctr">
          <a:solidFill>
            <a:sysClr val="windowText" lastClr="000000"/>
          </a:solidFill>
          <a:prstDash val="solid"/>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zh-CN" altLang="en-US" dirty="0">
            <a:latin typeface="微软雅黑" panose="020B0503020204020204" pitchFamily="34" charset="-122"/>
            <a:ea typeface="微软雅黑" panose="020B0503020204020204" pitchFamily="34" charset="-122"/>
          </a:endParaRPr>
        </a:p>
      </cdr:txBody>
    </cdr:sp>
  </cdr:relSizeAnchor>
  <cdr:relSizeAnchor xmlns:cdr="http://schemas.openxmlformats.org/drawingml/2006/chartDrawing">
    <cdr:from>
      <cdr:x>0.19267</cdr:x>
      <cdr:y>0.30209</cdr:y>
    </cdr:from>
    <cdr:to>
      <cdr:x>0.2791</cdr:x>
      <cdr:y>0.33304</cdr:y>
    </cdr:to>
    <cdr:sp macro="" textlink="">
      <cdr:nvSpPr>
        <cdr:cNvPr id="4" name="左大括号 3"/>
        <cdr:cNvSpPr/>
      </cdr:nvSpPr>
      <cdr:spPr>
        <a:xfrm xmlns:a="http://schemas.openxmlformats.org/drawingml/2006/main" rot="5400000">
          <a:off x="1028470" y="812311"/>
          <a:ext cx="98397" cy="394894"/>
        </a:xfrm>
        <a:prstGeom xmlns:a="http://schemas.openxmlformats.org/drawingml/2006/main" prst="leftBrace">
          <a:avLst>
            <a:gd name="adj1" fmla="val 13641"/>
            <a:gd name="adj2" fmla="val 48015"/>
          </a:avLst>
        </a:prstGeom>
        <a:noFill xmlns:a="http://schemas.openxmlformats.org/drawingml/2006/main"/>
        <a:ln xmlns:a="http://schemas.openxmlformats.org/drawingml/2006/main" w="9525" cap="flat" cmpd="sng" algn="ctr">
          <a:solidFill>
            <a:sysClr val="windowText" lastClr="000000"/>
          </a:solidFill>
          <a:prstDash val="solid"/>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zh-CN" altLang="en-US" dirty="0">
            <a:latin typeface="微软雅黑" panose="020B0503020204020204" pitchFamily="34" charset="-122"/>
            <a:ea typeface="微软雅黑" panose="020B0503020204020204" pitchFamily="34" charset="-122"/>
          </a:endParaRPr>
        </a:p>
      </cdr:txBody>
    </cdr:sp>
  </cdr:relSizeAnchor>
  <cdr:relSizeAnchor xmlns:cdr="http://schemas.openxmlformats.org/drawingml/2006/chartDrawing">
    <cdr:from>
      <cdr:x>0.50908</cdr:x>
      <cdr:y>0.0652</cdr:y>
    </cdr:from>
    <cdr:to>
      <cdr:x>0.66277</cdr:x>
      <cdr:y>0.11454</cdr:y>
    </cdr:to>
    <cdr:sp macro="" textlink="">
      <cdr:nvSpPr>
        <cdr:cNvPr id="5" name="左大括号 4"/>
        <cdr:cNvSpPr/>
      </cdr:nvSpPr>
      <cdr:spPr>
        <a:xfrm xmlns:a="http://schemas.openxmlformats.org/drawingml/2006/main" rot="5400000">
          <a:off x="2598423" y="-65333"/>
          <a:ext cx="156885" cy="702170"/>
        </a:xfrm>
        <a:prstGeom xmlns:a="http://schemas.openxmlformats.org/drawingml/2006/main" prst="leftBrace">
          <a:avLst>
            <a:gd name="adj1" fmla="val 13641"/>
            <a:gd name="adj2" fmla="val 48015"/>
          </a:avLst>
        </a:prstGeom>
        <a:noFill xmlns:a="http://schemas.openxmlformats.org/drawingml/2006/main"/>
        <a:ln xmlns:a="http://schemas.openxmlformats.org/drawingml/2006/main" w="9525" cap="flat" cmpd="sng" algn="ctr">
          <a:solidFill>
            <a:sysClr val="windowText" lastClr="000000"/>
          </a:solidFill>
          <a:prstDash val="solid"/>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zh-CN" altLang="en-US" dirty="0">
            <a:latin typeface="微软雅黑" panose="020B0503020204020204" pitchFamily="34" charset="-122"/>
            <a:ea typeface="微软雅黑" panose="020B0503020204020204" pitchFamily="34" charset="-122"/>
          </a:endParaRPr>
        </a:p>
      </cdr:txBody>
    </cdr:sp>
  </cdr:relSizeAnchor>
  <cdr:relSizeAnchor xmlns:cdr="http://schemas.openxmlformats.org/drawingml/2006/chartDrawing">
    <cdr:from>
      <cdr:x>0.57285</cdr:x>
      <cdr:y>0.13924</cdr:y>
    </cdr:from>
    <cdr:to>
      <cdr:x>0.66143</cdr:x>
      <cdr:y>0.16388</cdr:y>
    </cdr:to>
    <cdr:sp macro="" textlink="">
      <cdr:nvSpPr>
        <cdr:cNvPr id="6" name="左大括号 5"/>
        <cdr:cNvSpPr/>
      </cdr:nvSpPr>
      <cdr:spPr>
        <a:xfrm xmlns:a="http://schemas.openxmlformats.org/drawingml/2006/main" rot="5400000">
          <a:off x="2780306" y="279553"/>
          <a:ext cx="78351" cy="404695"/>
        </a:xfrm>
        <a:prstGeom xmlns:a="http://schemas.openxmlformats.org/drawingml/2006/main" prst="leftBrace">
          <a:avLst>
            <a:gd name="adj1" fmla="val 13641"/>
            <a:gd name="adj2" fmla="val 48015"/>
          </a:avLst>
        </a:prstGeom>
        <a:noFill xmlns:a="http://schemas.openxmlformats.org/drawingml/2006/main"/>
        <a:ln xmlns:a="http://schemas.openxmlformats.org/drawingml/2006/main" w="9525" cap="flat" cmpd="sng" algn="ctr">
          <a:solidFill>
            <a:sysClr val="windowText" lastClr="000000"/>
          </a:solidFill>
          <a:prstDash val="solid"/>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zh-CN" altLang="en-US" dirty="0">
            <a:latin typeface="微软雅黑" panose="020B0503020204020204" pitchFamily="34" charset="-122"/>
            <a:ea typeface="微软雅黑" panose="020B0503020204020204" pitchFamily="34" charset="-122"/>
          </a:endParaRPr>
        </a:p>
      </cdr:txBody>
    </cdr:sp>
  </cdr:relSizeAnchor>
  <cdr:relSizeAnchor xmlns:cdr="http://schemas.openxmlformats.org/drawingml/2006/chartDrawing">
    <cdr:from>
      <cdr:x>0.2078</cdr:x>
      <cdr:y>0.2414</cdr:y>
    </cdr:from>
    <cdr:to>
      <cdr:x>0.28783</cdr:x>
      <cdr:y>0.33909</cdr:y>
    </cdr:to>
    <cdr:sp macro="" textlink="">
      <cdr:nvSpPr>
        <cdr:cNvPr id="7" name="TextBox 5"/>
        <cdr:cNvSpPr txBox="1"/>
      </cdr:nvSpPr>
      <cdr:spPr>
        <a:xfrm xmlns:a="http://schemas.openxmlformats.org/drawingml/2006/main">
          <a:off x="949380" y="767581"/>
          <a:ext cx="365628" cy="310622"/>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altLang="zh-CN" sz="1600" b="0" i="0" u="none" strike="noStrike" dirty="0">
              <a:solidFill>
                <a:sysClr val="windowText" lastClr="000000"/>
              </a:solidFill>
              <a:latin typeface="微软雅黑" panose="020B0503020204020204" pitchFamily="34" charset="-122"/>
              <a:ea typeface="微软雅黑" panose="020B0503020204020204" pitchFamily="34" charset="-122"/>
            </a:rPr>
            <a:t>*</a:t>
          </a:r>
          <a:r>
            <a:rPr lang="zh-CN" altLang="en-US" sz="1600" b="0" dirty="0">
              <a:latin typeface="微软雅黑" panose="020B0503020204020204" pitchFamily="34" charset="-122"/>
              <a:ea typeface="微软雅黑" panose="020B0503020204020204" pitchFamily="34" charset="-122"/>
            </a:rPr>
            <a:t> </a:t>
          </a:r>
        </a:p>
      </cdr:txBody>
    </cdr:sp>
  </cdr:relSizeAnchor>
  <cdr:relSizeAnchor xmlns:cdr="http://schemas.openxmlformats.org/drawingml/2006/chartDrawing">
    <cdr:from>
      <cdr:x>0.56667</cdr:x>
      <cdr:y>0.01613</cdr:y>
    </cdr:from>
    <cdr:to>
      <cdr:x>0.64547</cdr:x>
      <cdr:y>0.11309</cdr:y>
    </cdr:to>
    <cdr:sp macro="" textlink="">
      <cdr:nvSpPr>
        <cdr:cNvPr id="8" name="TextBox 5"/>
        <cdr:cNvSpPr txBox="1"/>
      </cdr:nvSpPr>
      <cdr:spPr>
        <a:xfrm xmlns:a="http://schemas.openxmlformats.org/drawingml/2006/main">
          <a:off x="3886200" y="76200"/>
          <a:ext cx="540410" cy="458078"/>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altLang="zh-CN" sz="1600" b="0" i="0" u="none" strike="noStrike" dirty="0">
              <a:solidFill>
                <a:sysClr val="windowText" lastClr="000000"/>
              </a:solidFill>
              <a:latin typeface="微软雅黑" panose="020B0503020204020204" pitchFamily="34" charset="-122"/>
              <a:ea typeface="微软雅黑" panose="020B0503020204020204" pitchFamily="34" charset="-122"/>
            </a:rPr>
            <a:t>*</a:t>
          </a:r>
          <a:r>
            <a:rPr lang="zh-CN" altLang="en-US" sz="1600" b="0" dirty="0">
              <a:latin typeface="微软雅黑" panose="020B0503020204020204" pitchFamily="34" charset="-122"/>
              <a:ea typeface="微软雅黑" panose="020B0503020204020204" pitchFamily="34" charset="-122"/>
            </a:rPr>
            <a:t> </a:t>
          </a:r>
        </a:p>
      </cdr:txBody>
    </cdr:sp>
  </cdr:relSizeAnchor>
  <cdr:relSizeAnchor xmlns:cdr="http://schemas.openxmlformats.org/drawingml/2006/chartDrawing">
    <cdr:from>
      <cdr:x>0.59171</cdr:x>
      <cdr:y>0.08634</cdr:y>
    </cdr:from>
    <cdr:to>
      <cdr:x>0.66115</cdr:x>
      <cdr:y>0.14626</cdr:y>
    </cdr:to>
    <cdr:sp macro="" textlink="">
      <cdr:nvSpPr>
        <cdr:cNvPr id="9" name="TextBox 5"/>
        <cdr:cNvSpPr txBox="1"/>
      </cdr:nvSpPr>
      <cdr:spPr>
        <a:xfrm xmlns:a="http://schemas.openxmlformats.org/drawingml/2006/main">
          <a:off x="2703331" y="274545"/>
          <a:ext cx="317214" cy="190500"/>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altLang="zh-CN" sz="1600" b="0" i="0" u="none" strike="noStrike" dirty="0">
              <a:solidFill>
                <a:sysClr val="windowText" lastClr="000000"/>
              </a:solidFill>
              <a:latin typeface="微软雅黑" panose="020B0503020204020204" pitchFamily="34" charset="-122"/>
              <a:ea typeface="微软雅黑" panose="020B0503020204020204" pitchFamily="34" charset="-122"/>
            </a:rPr>
            <a:t>*</a:t>
          </a:r>
          <a:r>
            <a:rPr lang="zh-CN" altLang="en-US" sz="1600" b="0" dirty="0">
              <a:latin typeface="微软雅黑" panose="020B0503020204020204" pitchFamily="34" charset="-122"/>
              <a:ea typeface="微软雅黑" panose="020B0503020204020204" pitchFamily="34" charset="-122"/>
            </a:rPr>
            <a:t> </a:t>
          </a:r>
        </a:p>
      </cdr:txBody>
    </cdr:sp>
  </cdr:relSizeAnchor>
  <cdr:relSizeAnchor xmlns:cdr="http://schemas.openxmlformats.org/drawingml/2006/chartDrawing">
    <cdr:from>
      <cdr:x>0.52642</cdr:x>
      <cdr:y>0.20453</cdr:y>
    </cdr:from>
    <cdr:to>
      <cdr:x>0.60523</cdr:x>
      <cdr:y>0.30246</cdr:y>
    </cdr:to>
    <cdr:sp macro="" textlink="">
      <cdr:nvSpPr>
        <cdr:cNvPr id="10" name="TextBox 5"/>
        <cdr:cNvSpPr txBox="1"/>
      </cdr:nvSpPr>
      <cdr:spPr>
        <a:xfrm xmlns:a="http://schemas.openxmlformats.org/drawingml/2006/main">
          <a:off x="2405041" y="650343"/>
          <a:ext cx="360034" cy="311392"/>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altLang="zh-CN" sz="1600" b="0" i="0" u="none" strike="noStrike" dirty="0">
              <a:solidFill>
                <a:sysClr val="windowText" lastClr="000000"/>
              </a:solidFill>
              <a:latin typeface="微软雅黑" panose="020B0503020204020204" pitchFamily="34" charset="-122"/>
              <a:ea typeface="微软雅黑" panose="020B0503020204020204" pitchFamily="34" charset="-122"/>
            </a:rPr>
            <a:t>*</a:t>
          </a:r>
          <a:r>
            <a:rPr lang="zh-CN" altLang="en-US" sz="1600" b="0" dirty="0">
              <a:latin typeface="微软雅黑" panose="020B0503020204020204" pitchFamily="34" charset="-122"/>
              <a:ea typeface="微软雅黑" panose="020B0503020204020204" pitchFamily="34" charset="-122"/>
            </a:rPr>
            <a:t> </a:t>
          </a:r>
        </a:p>
      </cdr:txBody>
    </cdr:sp>
  </cdr:relSizeAnchor>
  <cdr:relSizeAnchor xmlns:cdr="http://schemas.openxmlformats.org/drawingml/2006/chartDrawing">
    <cdr:from>
      <cdr:x>0.2505</cdr:x>
      <cdr:y>0.14382</cdr:y>
    </cdr:from>
    <cdr:to>
      <cdr:x>0.33029</cdr:x>
      <cdr:y>0.24151</cdr:y>
    </cdr:to>
    <cdr:sp macro="" textlink="">
      <cdr:nvSpPr>
        <cdr:cNvPr id="11" name="TextBox 5"/>
        <cdr:cNvSpPr txBox="1"/>
      </cdr:nvSpPr>
      <cdr:spPr>
        <a:xfrm xmlns:a="http://schemas.openxmlformats.org/drawingml/2006/main">
          <a:off x="1144461" y="457286"/>
          <a:ext cx="364531" cy="310622"/>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altLang="zh-CN" sz="1600" b="0" i="0" u="none" strike="noStrike" dirty="0">
              <a:solidFill>
                <a:sysClr val="windowText" lastClr="000000"/>
              </a:solidFill>
              <a:latin typeface="微软雅黑" panose="020B0503020204020204" pitchFamily="34" charset="-122"/>
              <a:ea typeface="微软雅黑" panose="020B0503020204020204" pitchFamily="34" charset="-122"/>
            </a:rPr>
            <a:t>*</a:t>
          </a:r>
          <a:r>
            <a:rPr lang="zh-CN" altLang="en-US" sz="1600" b="0" dirty="0">
              <a:latin typeface="微软雅黑" panose="020B0503020204020204" pitchFamily="34" charset="-122"/>
              <a:ea typeface="微软雅黑" panose="020B0503020204020204" pitchFamily="34" charset="-122"/>
            </a:rPr>
            <a:t> </a:t>
          </a:r>
        </a:p>
      </cdr:txBody>
    </cdr:sp>
  </cdr:relSizeAnchor>
</c:userShapes>
</file>

<file path=ppt/drawings/drawing4.xml><?xml version="1.0" encoding="utf-8"?>
<c:userShapes xmlns:c="http://schemas.openxmlformats.org/drawingml/2006/chart">
  <cdr:relSizeAnchor xmlns:cdr="http://schemas.openxmlformats.org/drawingml/2006/chartDrawing">
    <cdr:from>
      <cdr:x>0.50404</cdr:x>
      <cdr:y>0.073</cdr:y>
    </cdr:from>
    <cdr:to>
      <cdr:x>0.59715</cdr:x>
      <cdr:y>0.25546</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559215" y="230486"/>
          <a:ext cx="288030" cy="576064"/>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0.55167</cdr:x>
      <cdr:y>0.0354</cdr:y>
    </cdr:from>
    <cdr:to>
      <cdr:x>0.64586</cdr:x>
      <cdr:y>0.22495</cdr:y>
    </cdr:to>
    <cdr:pic>
      <cdr:nvPicPr>
        <cdr:cNvPr id="10"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785146" y="107723"/>
          <a:ext cx="304788" cy="576732"/>
        </a:xfrm>
        <a:prstGeom xmlns:a="http://schemas.openxmlformats.org/drawingml/2006/main" prst="rect">
          <a:avLst/>
        </a:prstGeom>
      </cdr:spPr>
    </cdr:pic>
  </cdr:relSizeAnchor>
  <cdr:relSizeAnchor xmlns:cdr="http://schemas.openxmlformats.org/drawingml/2006/chartDrawing">
    <cdr:from>
      <cdr:x>0.11774</cdr:x>
      <cdr:y>0.74012</cdr:y>
    </cdr:from>
    <cdr:to>
      <cdr:x>0.89344</cdr:x>
      <cdr:y>0.9789</cdr:y>
    </cdr:to>
    <cdr:pic>
      <cdr:nvPicPr>
        <cdr:cNvPr id="3" name="图片 2" descr="360截图20141011145602371.jpg"/>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380994" y="2251927"/>
          <a:ext cx="2510081" cy="726507"/>
        </a:xfrm>
        <a:prstGeom xmlns:a="http://schemas.openxmlformats.org/drawingml/2006/main" prst="rect">
          <a:avLst/>
        </a:prstGeom>
      </cdr:spPr>
    </cdr:pic>
  </cdr:relSizeAnchor>
  <cdr:relSizeAnchor xmlns:cdr="http://schemas.openxmlformats.org/drawingml/2006/chartDrawing">
    <cdr:from>
      <cdr:x>0.13344</cdr:x>
      <cdr:y>0.75682</cdr:y>
    </cdr:from>
    <cdr:to>
      <cdr:x>0.90914</cdr:x>
      <cdr:y>0.9956</cdr:y>
    </cdr:to>
    <cdr:pic>
      <cdr:nvPicPr>
        <cdr:cNvPr id="4" name="图片 3" descr="360截图20141011145602371.jpg"/>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431794" y="2302714"/>
          <a:ext cx="2510081" cy="726520"/>
        </a:xfrm>
        <a:prstGeom xmlns:a="http://schemas.openxmlformats.org/drawingml/2006/main" prst="rect">
          <a:avLst/>
        </a:prstGeom>
      </cdr:spPr>
    </cdr:pic>
  </cdr:relSizeAnchor>
</c:userShapes>
</file>

<file path=ppt/drawings/drawing6.xml><?xml version="1.0" encoding="utf-8"?>
<c:userShapes xmlns:c="http://schemas.openxmlformats.org/drawingml/2006/chart">
  <cdr:relSizeAnchor xmlns:cdr="http://schemas.openxmlformats.org/drawingml/2006/chartDrawing">
    <cdr:from>
      <cdr:x>0.23098</cdr:x>
      <cdr:y>0.24366</cdr:y>
    </cdr:from>
    <cdr:to>
      <cdr:x>0.3065</cdr:x>
      <cdr:y>0.26699</cdr:y>
    </cdr:to>
    <cdr:sp macro="" textlink="">
      <cdr:nvSpPr>
        <cdr:cNvPr id="2" name="左大括号 1"/>
        <cdr:cNvSpPr/>
      </cdr:nvSpPr>
      <cdr:spPr>
        <a:xfrm xmlns:a="http://schemas.openxmlformats.org/drawingml/2006/main" rot="5400000">
          <a:off x="1690523" y="737232"/>
          <a:ext cx="89645" cy="487685"/>
        </a:xfrm>
        <a:prstGeom xmlns:a="http://schemas.openxmlformats.org/drawingml/2006/main" prst="leftBrace">
          <a:avLst>
            <a:gd name="adj1" fmla="val 13641"/>
            <a:gd name="adj2" fmla="val 48015"/>
          </a:avLst>
        </a:prstGeom>
        <a:noFill xmlns:a="http://schemas.openxmlformats.org/drawingml/2006/main"/>
        <a:ln xmlns:a="http://schemas.openxmlformats.org/drawingml/2006/main" w="9525" cap="flat" cmpd="sng" algn="ctr">
          <a:solidFill>
            <a:schemeClr val="tx1"/>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horz" wrap="none" lIns="45720" tIns="45720" rIns="45720" bIns="45720" anchor="t" anchorCtr="0">
          <a:normAutofit/>
        </a:bodyPr>
        <a:lstStyle xmlns:a="http://schemas.openxmlformats.org/drawingml/2006/main"/>
        <a:p xmlns:a="http://schemas.openxmlformats.org/drawingml/2006/main">
          <a:endParaRPr lang="zh-CN" altLang="en-US" dirty="0">
            <a:latin typeface="微软雅黑" pitchFamily="34" charset="-122"/>
            <a:ea typeface="微软雅黑" pitchFamily="34" charset="-122"/>
          </a:endParaRPr>
        </a:p>
      </cdr:txBody>
    </cdr:sp>
  </cdr:relSizeAnchor>
  <cdr:relSizeAnchor xmlns:cdr="http://schemas.openxmlformats.org/drawingml/2006/chartDrawing">
    <cdr:from>
      <cdr:x>0.58152</cdr:x>
      <cdr:y>0.28571</cdr:y>
    </cdr:from>
    <cdr:to>
      <cdr:x>0.6721</cdr:x>
      <cdr:y>0.31948</cdr:y>
    </cdr:to>
    <cdr:sp macro="" textlink="">
      <cdr:nvSpPr>
        <cdr:cNvPr id="3" name="左大括号 2"/>
        <cdr:cNvSpPr/>
      </cdr:nvSpPr>
      <cdr:spPr>
        <a:xfrm xmlns:a="http://schemas.openxmlformats.org/drawingml/2006/main" rot="5400000">
          <a:off x="3982683" y="870257"/>
          <a:ext cx="129753" cy="584941"/>
        </a:xfrm>
        <a:prstGeom xmlns:a="http://schemas.openxmlformats.org/drawingml/2006/main" prst="leftBrace">
          <a:avLst>
            <a:gd name="adj1" fmla="val 13641"/>
            <a:gd name="adj2" fmla="val 48015"/>
          </a:avLst>
        </a:prstGeom>
        <a:noFill xmlns:a="http://schemas.openxmlformats.org/drawingml/2006/main"/>
        <a:ln xmlns:a="http://schemas.openxmlformats.org/drawingml/2006/main" w="9525" cap="flat" cmpd="sng" algn="ctr">
          <a:solidFill>
            <a:schemeClr val="tx1"/>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horz" wrap="none" lIns="45720" tIns="45720" rIns="45720" bIns="45720" anchor="t" anchorCtr="0">
          <a:normAutofit/>
        </a:bodyPr>
        <a:lstStyle xmlns:a="http://schemas.openxmlformats.org/drawingml/2006/main"/>
        <a:p xmlns:a="http://schemas.openxmlformats.org/drawingml/2006/main">
          <a:endParaRPr lang="zh-CN" altLang="en-US" dirty="0">
            <a:latin typeface="微软雅黑" pitchFamily="34" charset="-122"/>
            <a:ea typeface="微软雅黑" pitchFamily="34" charset="-122"/>
          </a:endParaRPr>
        </a:p>
      </cdr:txBody>
    </cdr:sp>
  </cdr:relSizeAnchor>
  <cdr:relSizeAnchor xmlns:cdr="http://schemas.openxmlformats.org/drawingml/2006/chartDrawing">
    <cdr:from>
      <cdr:x>0.24545</cdr:x>
      <cdr:y>0.19825</cdr:y>
    </cdr:from>
    <cdr:to>
      <cdr:x>0.3107</cdr:x>
      <cdr:y>0.26822</cdr:y>
    </cdr:to>
    <cdr:sp macro="" textlink="">
      <cdr:nvSpPr>
        <cdr:cNvPr id="4" name="矩形 3"/>
        <cdr:cNvSpPr/>
      </cdr:nvSpPr>
      <cdr:spPr>
        <a:xfrm xmlns:a="http://schemas.openxmlformats.org/drawingml/2006/main">
          <a:off x="1584954" y="761775"/>
          <a:ext cx="421345" cy="26886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altLang="zh-CN" sz="1100" b="0" i="0" u="none" strike="noStrike" dirty="0" smtClean="0">
              <a:solidFill>
                <a:sysClr val="windowText" lastClr="000000"/>
              </a:solidFill>
              <a:latin typeface="微软雅黑" pitchFamily="34" charset="-122"/>
              <a:ea typeface="微软雅黑" pitchFamily="34" charset="-122"/>
            </a:rPr>
            <a:t>*</a:t>
          </a:r>
          <a:r>
            <a:rPr lang="zh-CN" altLang="en-US" sz="1100" b="0" dirty="0" smtClean="0">
              <a:latin typeface="微软雅黑" pitchFamily="34" charset="-122"/>
              <a:ea typeface="微软雅黑" pitchFamily="34" charset="-122"/>
            </a:rPr>
            <a:t> </a:t>
          </a:r>
          <a:endParaRPr lang="zh-CN" altLang="en-US" sz="1100" b="0" dirty="0">
            <a:latin typeface="微软雅黑" pitchFamily="34" charset="-122"/>
            <a:ea typeface="微软雅黑" pitchFamily="34" charset="-122"/>
          </a:endParaRPr>
        </a:p>
      </cdr:txBody>
    </cdr:sp>
  </cdr:relSizeAnchor>
  <cdr:relSizeAnchor xmlns:cdr="http://schemas.openxmlformats.org/drawingml/2006/chartDrawing">
    <cdr:from>
      <cdr:x>0.60802</cdr:x>
      <cdr:y>0.23033</cdr:y>
    </cdr:from>
    <cdr:to>
      <cdr:x>0.67328</cdr:x>
      <cdr:y>0.3003</cdr:y>
    </cdr:to>
    <cdr:sp macro="" textlink="">
      <cdr:nvSpPr>
        <cdr:cNvPr id="5" name="矩形 4"/>
        <cdr:cNvSpPr/>
      </cdr:nvSpPr>
      <cdr:spPr>
        <a:xfrm xmlns:a="http://schemas.openxmlformats.org/drawingml/2006/main">
          <a:off x="3926233" y="885033"/>
          <a:ext cx="421409" cy="26886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altLang="zh-CN" sz="1100" b="0" i="0" u="none" strike="noStrike" dirty="0">
              <a:solidFill>
                <a:sysClr val="windowText" lastClr="000000"/>
              </a:solidFill>
              <a:latin typeface="微软雅黑" pitchFamily="34" charset="-122"/>
              <a:ea typeface="微软雅黑" pitchFamily="34" charset="-122"/>
            </a:rPr>
            <a:t>*</a:t>
          </a:r>
          <a:r>
            <a:rPr lang="zh-CN" altLang="en-US" sz="1100" b="0" dirty="0">
              <a:latin typeface="微软雅黑" pitchFamily="34" charset="-122"/>
              <a:ea typeface="微软雅黑" pitchFamily="34" charset="-122"/>
            </a:rPr>
            <a:t> </a:t>
          </a:r>
        </a:p>
      </cdr:txBody>
    </cdr:sp>
  </cdr:relSizeAnchor>
  <cdr:relSizeAnchor xmlns:cdr="http://schemas.openxmlformats.org/drawingml/2006/chartDrawing">
    <cdr:from>
      <cdr:x>0.23944</cdr:x>
      <cdr:y>0.08511</cdr:y>
    </cdr:from>
    <cdr:to>
      <cdr:x>0.40257</cdr:x>
      <cdr:y>0.10421</cdr:y>
    </cdr:to>
    <cdr:sp macro="" textlink="">
      <cdr:nvSpPr>
        <cdr:cNvPr id="6" name="左大括号 5"/>
        <cdr:cNvSpPr/>
      </cdr:nvSpPr>
      <cdr:spPr>
        <a:xfrm xmlns:a="http://schemas.openxmlformats.org/drawingml/2006/main" rot="5400000">
          <a:off x="1608822" y="-96654"/>
          <a:ext cx="64642" cy="834014"/>
        </a:xfrm>
        <a:prstGeom xmlns:a="http://schemas.openxmlformats.org/drawingml/2006/main" prst="leftBrace">
          <a:avLst>
            <a:gd name="adj1" fmla="val 13641"/>
            <a:gd name="adj2" fmla="val 48015"/>
          </a:avLst>
        </a:prstGeom>
        <a:noFill xmlns:a="http://schemas.openxmlformats.org/drawingml/2006/main"/>
        <a:ln xmlns:a="http://schemas.openxmlformats.org/drawingml/2006/main" w="9525" cap="flat" cmpd="sng" algn="ctr">
          <a:solidFill>
            <a:schemeClr val="tx1"/>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horz" wrap="none" lIns="45720" tIns="45720" rIns="45720" bIns="45720" anchor="t" anchorCtr="0">
          <a:normAutofit/>
        </a:bodyPr>
        <a:lstStyle xmlns:a="http://schemas.openxmlformats.org/drawingml/2006/main"/>
        <a:p xmlns:a="http://schemas.openxmlformats.org/drawingml/2006/main">
          <a:endParaRPr lang="zh-CN" altLang="en-US" dirty="0">
            <a:latin typeface="微软雅黑" pitchFamily="34" charset="-122"/>
            <a:ea typeface="微软雅黑" pitchFamily="34" charset="-122"/>
          </a:endParaRPr>
        </a:p>
      </cdr:txBody>
    </cdr:sp>
  </cdr:relSizeAnchor>
  <cdr:relSizeAnchor xmlns:cdr="http://schemas.openxmlformats.org/drawingml/2006/chartDrawing">
    <cdr:from>
      <cdr:x>0.29577</cdr:x>
      <cdr:y>0.02128</cdr:y>
    </cdr:from>
    <cdr:to>
      <cdr:x>0.36102</cdr:x>
      <cdr:y>0.09125</cdr:y>
    </cdr:to>
    <cdr:sp macro="" textlink="">
      <cdr:nvSpPr>
        <cdr:cNvPr id="7" name="矩形 6"/>
        <cdr:cNvSpPr/>
      </cdr:nvSpPr>
      <cdr:spPr>
        <a:xfrm xmlns:a="http://schemas.openxmlformats.org/drawingml/2006/main">
          <a:off x="1512168" y="72008"/>
          <a:ext cx="333595" cy="23680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altLang="zh-CN" sz="1100" b="0" dirty="0" smtClean="0">
              <a:latin typeface="微软雅黑" pitchFamily="34" charset="-122"/>
              <a:ea typeface="微软雅黑" pitchFamily="34" charset="-122"/>
            </a:rPr>
            <a:t>*</a:t>
          </a:r>
          <a:endParaRPr lang="zh-CN" altLang="en-US" sz="1100" b="0" dirty="0">
            <a:latin typeface="微软雅黑" pitchFamily="34" charset="-122"/>
            <a:ea typeface="微软雅黑" pitchFamily="34" charset="-122"/>
          </a:endParaRPr>
        </a:p>
      </cdr:txBody>
    </cdr:sp>
  </cdr:relSizeAnchor>
  <cdr:relSizeAnchor xmlns:cdr="http://schemas.openxmlformats.org/drawingml/2006/chartDrawing">
    <cdr:from>
      <cdr:x>0.64902</cdr:x>
      <cdr:y>0.09915</cdr:y>
    </cdr:from>
    <cdr:to>
      <cdr:x>0.71427</cdr:x>
      <cdr:y>0.16912</cdr:y>
    </cdr:to>
    <cdr:sp macro="" textlink="">
      <cdr:nvSpPr>
        <cdr:cNvPr id="8" name="矩形 7"/>
        <cdr:cNvSpPr/>
      </cdr:nvSpPr>
      <cdr:spPr>
        <a:xfrm xmlns:a="http://schemas.openxmlformats.org/drawingml/2006/main">
          <a:off x="4190984" y="380991"/>
          <a:ext cx="421344" cy="2688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altLang="zh-CN" sz="1100" b="0" i="0" u="none" strike="noStrike" dirty="0">
              <a:solidFill>
                <a:sysClr val="windowText" lastClr="000000"/>
              </a:solidFill>
              <a:latin typeface="微软雅黑" pitchFamily="34" charset="-122"/>
              <a:ea typeface="微软雅黑" pitchFamily="34" charset="-122"/>
            </a:rPr>
            <a:t>*</a:t>
          </a:r>
          <a:r>
            <a:rPr lang="zh-CN" altLang="en-US" sz="1100" b="0" dirty="0">
              <a:latin typeface="微软雅黑" pitchFamily="34" charset="-122"/>
              <a:ea typeface="微软雅黑" pitchFamily="34" charset="-122"/>
            </a:rPr>
            <a:t> </a:t>
          </a:r>
        </a:p>
      </cdr:txBody>
    </cdr:sp>
  </cdr:relSizeAnchor>
  <cdr:relSizeAnchor xmlns:cdr="http://schemas.openxmlformats.org/drawingml/2006/chartDrawing">
    <cdr:from>
      <cdr:x>0.58499</cdr:x>
      <cdr:y>0.162</cdr:y>
    </cdr:from>
    <cdr:to>
      <cdr:x>0.75065</cdr:x>
      <cdr:y>0.197</cdr:y>
    </cdr:to>
    <cdr:sp macro="" textlink="">
      <cdr:nvSpPr>
        <cdr:cNvPr id="9" name="左大括号 8"/>
        <cdr:cNvSpPr/>
      </cdr:nvSpPr>
      <cdr:spPr>
        <a:xfrm xmlns:a="http://schemas.openxmlformats.org/drawingml/2006/main" rot="5400000">
          <a:off x="4245136" y="154851"/>
          <a:ext cx="134471" cy="1069743"/>
        </a:xfrm>
        <a:prstGeom xmlns:a="http://schemas.openxmlformats.org/drawingml/2006/main" prst="leftBrace">
          <a:avLst>
            <a:gd name="adj1" fmla="val 13641"/>
            <a:gd name="adj2" fmla="val 48015"/>
          </a:avLst>
        </a:prstGeom>
        <a:noFill xmlns:a="http://schemas.openxmlformats.org/drawingml/2006/main"/>
        <a:ln xmlns:a="http://schemas.openxmlformats.org/drawingml/2006/main" w="9525" cap="flat" cmpd="sng" algn="ctr">
          <a:solidFill>
            <a:schemeClr val="tx1"/>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horz" wrap="none" lIns="45720" tIns="45720" rIns="45720" bIns="45720" anchor="t" anchorCtr="0">
          <a:normAutofit/>
        </a:bodyPr>
        <a:lstStyle xmlns:a="http://schemas.openxmlformats.org/drawingml/2006/main"/>
        <a:p xmlns:a="http://schemas.openxmlformats.org/drawingml/2006/main">
          <a:endParaRPr lang="zh-CN" altLang="en-US" dirty="0">
            <a:latin typeface="微软雅黑" pitchFamily="34" charset="-122"/>
            <a:ea typeface="微软雅黑" pitchFamily="34" charset="-122"/>
          </a:endParaRPr>
        </a:p>
      </cdr:txBody>
    </cdr:sp>
  </cdr:relSizeAnchor>
  <cdr:relSizeAnchor xmlns:cdr="http://schemas.openxmlformats.org/drawingml/2006/chartDrawing">
    <cdr:from>
      <cdr:x>0.30986</cdr:x>
      <cdr:y>0.10204</cdr:y>
    </cdr:from>
    <cdr:to>
      <cdr:x>0.37511</cdr:x>
      <cdr:y>0.17201</cdr:y>
    </cdr:to>
    <cdr:sp macro="" textlink="">
      <cdr:nvSpPr>
        <cdr:cNvPr id="10" name="矩形 9"/>
        <cdr:cNvSpPr/>
      </cdr:nvSpPr>
      <cdr:spPr>
        <a:xfrm xmlns:a="http://schemas.openxmlformats.org/drawingml/2006/main">
          <a:off x="1584176" y="360040"/>
          <a:ext cx="333595" cy="24688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altLang="zh-CN" sz="1100" b="0" i="0" u="none" strike="noStrike" dirty="0">
              <a:solidFill>
                <a:sysClr val="windowText" lastClr="000000"/>
              </a:solidFill>
              <a:latin typeface="微软雅黑" pitchFamily="34" charset="-122"/>
              <a:ea typeface="微软雅黑" pitchFamily="34" charset="-122"/>
            </a:rPr>
            <a:t>*</a:t>
          </a:r>
          <a:r>
            <a:rPr lang="zh-CN" altLang="en-US" sz="1100" b="0" dirty="0">
              <a:latin typeface="微软雅黑" pitchFamily="34" charset="-122"/>
              <a:ea typeface="微软雅黑" pitchFamily="34" charset="-122"/>
            </a:rPr>
            <a:t> </a:t>
          </a:r>
        </a:p>
      </cdr:txBody>
    </cdr:sp>
  </cdr:relSizeAnchor>
  <cdr:relSizeAnchor xmlns:cdr="http://schemas.openxmlformats.org/drawingml/2006/chartDrawing">
    <cdr:from>
      <cdr:x>0.29577</cdr:x>
      <cdr:y>0.14286</cdr:y>
    </cdr:from>
    <cdr:to>
      <cdr:x>0.38774</cdr:x>
      <cdr:y>0.17071</cdr:y>
    </cdr:to>
    <cdr:sp macro="" textlink="">
      <cdr:nvSpPr>
        <cdr:cNvPr id="11" name="左大括号 10"/>
        <cdr:cNvSpPr/>
      </cdr:nvSpPr>
      <cdr:spPr>
        <a:xfrm xmlns:a="http://schemas.openxmlformats.org/drawingml/2006/main" rot="5400000">
          <a:off x="1698137" y="318087"/>
          <a:ext cx="98265" cy="470203"/>
        </a:xfrm>
        <a:prstGeom xmlns:a="http://schemas.openxmlformats.org/drawingml/2006/main" prst="leftBrace">
          <a:avLst>
            <a:gd name="adj1" fmla="val 13641"/>
            <a:gd name="adj2" fmla="val 48015"/>
          </a:avLst>
        </a:prstGeom>
        <a:noFill xmlns:a="http://schemas.openxmlformats.org/drawingml/2006/main"/>
        <a:ln xmlns:a="http://schemas.openxmlformats.org/drawingml/2006/main" w="9525" cap="flat" cmpd="sng" algn="ctr">
          <a:solidFill>
            <a:schemeClr val="tx1"/>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horz" wrap="none" lIns="45720" tIns="45720" rIns="45720" bIns="45720" anchor="t" anchorCtr="0">
          <a:normAutofit/>
        </a:bodyPr>
        <a:lstStyle xmlns:a="http://schemas.openxmlformats.org/drawingml/2006/main"/>
        <a:p xmlns:a="http://schemas.openxmlformats.org/drawingml/2006/main">
          <a:endParaRPr lang="zh-CN" altLang="en-US" dirty="0">
            <a:latin typeface="微软雅黑" pitchFamily="34" charset="-122"/>
            <a:ea typeface="微软雅黑" pitchFamily="34" charset="-122"/>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0.23284</cdr:x>
      <cdr:y>0.17759</cdr:y>
    </cdr:from>
    <cdr:to>
      <cdr:x>0.31622</cdr:x>
      <cdr:y>0.25393</cdr:y>
    </cdr:to>
    <cdr:sp macro="" textlink="">
      <cdr:nvSpPr>
        <cdr:cNvPr id="2" name="矩形 1"/>
        <cdr:cNvSpPr/>
      </cdr:nvSpPr>
      <cdr:spPr>
        <a:xfrm xmlns:a="http://schemas.openxmlformats.org/drawingml/2006/main">
          <a:off x="1064025" y="545289"/>
          <a:ext cx="381027" cy="23439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altLang="zh-CN" sz="1100" b="0" i="0" u="none" strike="noStrike" dirty="0">
              <a:solidFill>
                <a:sysClr val="windowText" lastClr="000000"/>
              </a:solidFill>
              <a:latin typeface="微软雅黑" pitchFamily="34" charset="-122"/>
              <a:ea typeface="微软雅黑" pitchFamily="34" charset="-122"/>
            </a:rPr>
            <a:t>*</a:t>
          </a:r>
          <a:r>
            <a:rPr lang="zh-CN" altLang="en-US" sz="1100" b="0" dirty="0">
              <a:latin typeface="微软雅黑" pitchFamily="34" charset="-122"/>
              <a:ea typeface="微软雅黑" pitchFamily="34" charset="-122"/>
            </a:rPr>
            <a:t> </a:t>
          </a:r>
        </a:p>
      </cdr:txBody>
    </cdr:sp>
  </cdr:relSizeAnchor>
  <cdr:relSizeAnchor xmlns:cdr="http://schemas.openxmlformats.org/drawingml/2006/chartDrawing">
    <cdr:from>
      <cdr:x>0.2206</cdr:x>
      <cdr:y>0.23221</cdr:y>
    </cdr:from>
    <cdr:to>
      <cdr:x>0.29173</cdr:x>
      <cdr:y>0.25451</cdr:y>
    </cdr:to>
    <cdr:sp macro="" textlink="">
      <cdr:nvSpPr>
        <cdr:cNvPr id="3" name="左大括号 2"/>
        <cdr:cNvSpPr/>
      </cdr:nvSpPr>
      <cdr:spPr>
        <a:xfrm xmlns:a="http://schemas.openxmlformats.org/drawingml/2006/main" rot="5400000">
          <a:off x="1136361" y="584678"/>
          <a:ext cx="68471" cy="325047"/>
        </a:xfrm>
        <a:prstGeom xmlns:a="http://schemas.openxmlformats.org/drawingml/2006/main" prst="leftBrace">
          <a:avLst>
            <a:gd name="adj1" fmla="val 13641"/>
            <a:gd name="adj2" fmla="val 48015"/>
          </a:avLst>
        </a:prstGeom>
        <a:noFill xmlns:a="http://schemas.openxmlformats.org/drawingml/2006/main"/>
        <a:ln xmlns:a="http://schemas.openxmlformats.org/drawingml/2006/main" w="9525" cap="flat" cmpd="sng" algn="ctr">
          <a:solidFill>
            <a:sysClr val="windowText" lastClr="000000"/>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horz" wrap="none" lIns="45720" tIns="45720" rIns="45720" bIns="45720" anchor="t" anchorCtr="0">
          <a:normAutofit/>
        </a:bodyPr>
        <a:lstStyle xmlns:a="http://schemas.openxmlformats.org/drawingml/2006/main"/>
        <a:p xmlns:a="http://schemas.openxmlformats.org/drawingml/2006/main">
          <a:endParaRPr lang="zh-CN" altLang="en-US" dirty="0">
            <a:latin typeface="微软雅黑" pitchFamily="34" charset="-122"/>
            <a:ea typeface="微软雅黑" pitchFamily="34" charset="-122"/>
          </a:endParaRPr>
        </a:p>
      </cdr:txBody>
    </cdr:sp>
  </cdr:relSizeAnchor>
  <cdr:relSizeAnchor xmlns:cdr="http://schemas.openxmlformats.org/drawingml/2006/chartDrawing">
    <cdr:from>
      <cdr:x>0.55147</cdr:x>
      <cdr:y>0.15964</cdr:y>
    </cdr:from>
    <cdr:to>
      <cdr:x>0.70349</cdr:x>
      <cdr:y>0.19148</cdr:y>
    </cdr:to>
    <cdr:sp macro="" textlink="">
      <cdr:nvSpPr>
        <cdr:cNvPr id="4" name="左大括号 3"/>
        <cdr:cNvSpPr/>
      </cdr:nvSpPr>
      <cdr:spPr>
        <a:xfrm xmlns:a="http://schemas.openxmlformats.org/drawingml/2006/main" rot="5400000">
          <a:off x="2818562" y="191702"/>
          <a:ext cx="97762" cy="694695"/>
        </a:xfrm>
        <a:prstGeom xmlns:a="http://schemas.openxmlformats.org/drawingml/2006/main" prst="leftBrace">
          <a:avLst>
            <a:gd name="adj1" fmla="val 13641"/>
            <a:gd name="adj2" fmla="val 48015"/>
          </a:avLst>
        </a:prstGeom>
        <a:noFill xmlns:a="http://schemas.openxmlformats.org/drawingml/2006/main"/>
        <a:ln xmlns:a="http://schemas.openxmlformats.org/drawingml/2006/main" w="9525" cap="flat" cmpd="sng" algn="ctr">
          <a:solidFill>
            <a:sysClr val="windowText" lastClr="000000"/>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horz" wrap="none" lIns="45720" tIns="45720" rIns="45720" bIns="45720" anchor="t" anchorCtr="0">
          <a:normAutofit/>
        </a:bodyPr>
        <a:lstStyle xmlns:a="http://schemas.openxmlformats.org/drawingml/2006/main"/>
        <a:p xmlns:a="http://schemas.openxmlformats.org/drawingml/2006/main">
          <a:endParaRPr lang="zh-CN" altLang="en-US" dirty="0">
            <a:latin typeface="微软雅黑" pitchFamily="34" charset="-122"/>
            <a:ea typeface="微软雅黑" pitchFamily="34" charset="-122"/>
          </a:endParaRPr>
        </a:p>
      </cdr:txBody>
    </cdr:sp>
  </cdr:relSizeAnchor>
  <cdr:relSizeAnchor xmlns:cdr="http://schemas.openxmlformats.org/drawingml/2006/chartDrawing">
    <cdr:from>
      <cdr:x>0.55199</cdr:x>
      <cdr:y>0.24431</cdr:y>
    </cdr:from>
    <cdr:to>
      <cdr:x>0.62506</cdr:x>
      <cdr:y>0.27614</cdr:y>
    </cdr:to>
    <cdr:sp macro="" textlink="">
      <cdr:nvSpPr>
        <cdr:cNvPr id="5" name="左大括号 4"/>
        <cdr:cNvSpPr/>
      </cdr:nvSpPr>
      <cdr:spPr>
        <a:xfrm xmlns:a="http://schemas.openxmlformats.org/drawingml/2006/main" rot="5400000">
          <a:off x="2633372" y="749124"/>
          <a:ext cx="112062" cy="333917"/>
        </a:xfrm>
        <a:prstGeom xmlns:a="http://schemas.openxmlformats.org/drawingml/2006/main" prst="leftBrace">
          <a:avLst>
            <a:gd name="adj1" fmla="val 13641"/>
            <a:gd name="adj2" fmla="val 48015"/>
          </a:avLst>
        </a:prstGeom>
        <a:noFill xmlns:a="http://schemas.openxmlformats.org/drawingml/2006/main"/>
        <a:ln xmlns:a="http://schemas.openxmlformats.org/drawingml/2006/main" w="9525" cap="flat" cmpd="sng" algn="ctr">
          <a:solidFill>
            <a:sysClr val="windowText" lastClr="000000"/>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horz" wrap="none" lIns="45720" tIns="45720" rIns="45720" bIns="45720" anchor="t" anchorCtr="0">
          <a:normAutofit/>
        </a:bodyPr>
        <a:lstStyle xmlns:a="http://schemas.openxmlformats.org/drawingml/2006/main"/>
        <a:p xmlns:a="http://schemas.openxmlformats.org/drawingml/2006/main">
          <a:endParaRPr lang="zh-CN" altLang="en-US" dirty="0">
            <a:latin typeface="微软雅黑" pitchFamily="34" charset="-122"/>
            <a:ea typeface="微软雅黑" pitchFamily="34" charset="-122"/>
          </a:endParaRPr>
        </a:p>
      </cdr:txBody>
    </cdr:sp>
  </cdr:relSizeAnchor>
  <cdr:relSizeAnchor xmlns:cdr="http://schemas.openxmlformats.org/drawingml/2006/chartDrawing">
    <cdr:from>
      <cdr:x>0.22339</cdr:x>
      <cdr:y>0.06183</cdr:y>
    </cdr:from>
    <cdr:to>
      <cdr:x>0.3628</cdr:x>
      <cdr:y>0.08965</cdr:y>
    </cdr:to>
    <cdr:sp macro="" textlink="">
      <cdr:nvSpPr>
        <cdr:cNvPr id="6" name="左大括号 5"/>
        <cdr:cNvSpPr/>
      </cdr:nvSpPr>
      <cdr:spPr>
        <a:xfrm xmlns:a="http://schemas.openxmlformats.org/drawingml/2006/main" rot="5400000">
          <a:off x="1296665" y="-85977"/>
          <a:ext cx="85418" cy="637071"/>
        </a:xfrm>
        <a:prstGeom xmlns:a="http://schemas.openxmlformats.org/drawingml/2006/main" prst="leftBrace">
          <a:avLst>
            <a:gd name="adj1" fmla="val 13641"/>
            <a:gd name="adj2" fmla="val 48015"/>
          </a:avLst>
        </a:prstGeom>
        <a:noFill xmlns:a="http://schemas.openxmlformats.org/drawingml/2006/main"/>
        <a:ln xmlns:a="http://schemas.openxmlformats.org/drawingml/2006/main" w="9525" cap="flat" cmpd="sng" algn="ctr">
          <a:solidFill>
            <a:sysClr val="windowText" lastClr="000000"/>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horz" wrap="none" lIns="45720" tIns="45720" rIns="45720" bIns="45720" anchor="t" anchorCtr="0">
          <a:normAutofit/>
        </a:bodyPr>
        <a:lstStyle xmlns:a="http://schemas.openxmlformats.org/drawingml/2006/main"/>
        <a:p xmlns:a="http://schemas.openxmlformats.org/drawingml/2006/main">
          <a:endParaRPr lang="zh-CN" altLang="en-US" dirty="0">
            <a:latin typeface="微软雅黑" pitchFamily="34" charset="-122"/>
            <a:ea typeface="微软雅黑" pitchFamily="34" charset="-122"/>
          </a:endParaRPr>
        </a:p>
      </cdr:txBody>
    </cdr:sp>
  </cdr:relSizeAnchor>
  <cdr:relSizeAnchor xmlns:cdr="http://schemas.openxmlformats.org/drawingml/2006/chartDrawing">
    <cdr:from>
      <cdr:x>0.26961</cdr:x>
      <cdr:y>0.01087</cdr:y>
    </cdr:from>
    <cdr:to>
      <cdr:x>0.35297</cdr:x>
      <cdr:y>0.08722</cdr:y>
    </cdr:to>
    <cdr:sp macro="" textlink="">
      <cdr:nvSpPr>
        <cdr:cNvPr id="7" name="矩形 6"/>
        <cdr:cNvSpPr/>
      </cdr:nvSpPr>
      <cdr:spPr>
        <a:xfrm xmlns:a="http://schemas.openxmlformats.org/drawingml/2006/main">
          <a:off x="1232063" y="33380"/>
          <a:ext cx="380935" cy="23442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altLang="zh-CN" sz="1100" b="0" i="0" u="none" strike="noStrike" dirty="0">
              <a:solidFill>
                <a:sysClr val="windowText" lastClr="000000"/>
              </a:solidFill>
              <a:latin typeface="微软雅黑" pitchFamily="34" charset="-122"/>
              <a:ea typeface="微软雅黑" pitchFamily="34" charset="-122"/>
            </a:rPr>
            <a:t>*</a:t>
          </a:r>
          <a:r>
            <a:rPr lang="zh-CN" altLang="en-US" sz="1100" b="0" dirty="0">
              <a:latin typeface="微软雅黑" pitchFamily="34" charset="-122"/>
              <a:ea typeface="微软雅黑" pitchFamily="34" charset="-122"/>
            </a:rPr>
            <a:t> </a:t>
          </a:r>
        </a:p>
      </cdr:txBody>
    </cdr:sp>
  </cdr:relSizeAnchor>
  <cdr:relSizeAnchor xmlns:cdr="http://schemas.openxmlformats.org/drawingml/2006/chartDrawing">
    <cdr:from>
      <cdr:x>0.60785</cdr:x>
      <cdr:y>0.0996</cdr:y>
    </cdr:from>
    <cdr:to>
      <cdr:x>0.69121</cdr:x>
      <cdr:y>0.17594</cdr:y>
    </cdr:to>
    <cdr:sp macro="" textlink="">
      <cdr:nvSpPr>
        <cdr:cNvPr id="8" name="矩形 7"/>
        <cdr:cNvSpPr/>
      </cdr:nvSpPr>
      <cdr:spPr>
        <a:xfrm xmlns:a="http://schemas.openxmlformats.org/drawingml/2006/main">
          <a:off x="2777728" y="305819"/>
          <a:ext cx="380935" cy="23439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altLang="zh-CN" sz="1100" b="0" i="0" u="none" strike="noStrike" dirty="0">
              <a:solidFill>
                <a:sysClr val="windowText" lastClr="000000"/>
              </a:solidFill>
              <a:latin typeface="微软雅黑" pitchFamily="34" charset="-122"/>
              <a:ea typeface="微软雅黑" pitchFamily="34" charset="-122"/>
            </a:rPr>
            <a:t>*</a:t>
          </a:r>
          <a:r>
            <a:rPr lang="zh-CN" altLang="en-US" sz="1100" b="0" dirty="0">
              <a:latin typeface="微软雅黑" pitchFamily="34" charset="-122"/>
              <a:ea typeface="微软雅黑" pitchFamily="34" charset="-122"/>
            </a:rPr>
            <a:t> </a:t>
          </a:r>
        </a:p>
      </cdr:txBody>
    </cdr:sp>
  </cdr:relSizeAnchor>
  <cdr:relSizeAnchor xmlns:cdr="http://schemas.openxmlformats.org/drawingml/2006/chartDrawing">
    <cdr:from>
      <cdr:x>0.55882</cdr:x>
      <cdr:y>0.19747</cdr:y>
    </cdr:from>
    <cdr:to>
      <cdr:x>0.64218</cdr:x>
      <cdr:y>0.27382</cdr:y>
    </cdr:to>
    <cdr:sp macro="" textlink="">
      <cdr:nvSpPr>
        <cdr:cNvPr id="9" name="矩形 8"/>
        <cdr:cNvSpPr/>
      </cdr:nvSpPr>
      <cdr:spPr>
        <a:xfrm xmlns:a="http://schemas.openxmlformats.org/drawingml/2006/main">
          <a:off x="2553678" y="695166"/>
          <a:ext cx="380935" cy="26877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altLang="zh-CN" sz="1100" b="0" i="0" u="none" strike="noStrike" dirty="0">
              <a:solidFill>
                <a:sysClr val="windowText" lastClr="000000"/>
              </a:solidFill>
              <a:latin typeface="微软雅黑" pitchFamily="34" charset="-122"/>
              <a:ea typeface="微软雅黑" pitchFamily="34" charset="-122"/>
            </a:rPr>
            <a:t>*</a:t>
          </a:r>
          <a:r>
            <a:rPr lang="zh-CN" altLang="en-US" sz="1100" b="0" dirty="0">
              <a:latin typeface="微软雅黑" pitchFamily="34" charset="-122"/>
              <a:ea typeface="微软雅黑" pitchFamily="34" charset="-122"/>
            </a:rPr>
            <a:t> </a:t>
          </a:r>
        </a:p>
      </cdr:txBody>
    </cdr:sp>
  </cdr:relSizeAnchor>
  <cdr:relSizeAnchor xmlns:cdr="http://schemas.openxmlformats.org/drawingml/2006/chartDrawing">
    <cdr:from>
      <cdr:x>0.28936</cdr:x>
      <cdr:y>0.13504</cdr:y>
    </cdr:from>
    <cdr:to>
      <cdr:x>0.36049</cdr:x>
      <cdr:y>0.15734</cdr:y>
    </cdr:to>
    <cdr:sp macro="" textlink="">
      <cdr:nvSpPr>
        <cdr:cNvPr id="10" name="左大括号 9"/>
        <cdr:cNvSpPr/>
      </cdr:nvSpPr>
      <cdr:spPr>
        <a:xfrm xmlns:a="http://schemas.openxmlformats.org/drawingml/2006/main" rot="5400000">
          <a:off x="1450582" y="286330"/>
          <a:ext cx="68471" cy="325047"/>
        </a:xfrm>
        <a:prstGeom xmlns:a="http://schemas.openxmlformats.org/drawingml/2006/main" prst="leftBrace">
          <a:avLst>
            <a:gd name="adj1" fmla="val 13641"/>
            <a:gd name="adj2" fmla="val 48015"/>
          </a:avLst>
        </a:prstGeom>
        <a:noFill xmlns:a="http://schemas.openxmlformats.org/drawingml/2006/main"/>
        <a:ln xmlns:a="http://schemas.openxmlformats.org/drawingml/2006/main" w="9525" cap="flat" cmpd="sng" algn="ctr">
          <a:solidFill>
            <a:sysClr val="windowText" lastClr="000000"/>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horz" wrap="none" lIns="45720" tIns="45720" rIns="45720" bIns="45720" anchor="t" anchorCtr="0">
          <a:normAutofit/>
        </a:bodyPr>
        <a:lstStyle xmlns:a="http://schemas.openxmlformats.org/drawingml/2006/main"/>
        <a:p xmlns:a="http://schemas.openxmlformats.org/drawingml/2006/main">
          <a:endParaRPr lang="zh-CN" altLang="en-US" dirty="0">
            <a:latin typeface="微软雅黑" pitchFamily="34" charset="-122"/>
            <a:ea typeface="微软雅黑" pitchFamily="34" charset="-122"/>
          </a:endParaRPr>
        </a:p>
      </cdr:txBody>
    </cdr:sp>
  </cdr:relSizeAnchor>
  <cdr:relSizeAnchor xmlns:cdr="http://schemas.openxmlformats.org/drawingml/2006/chartDrawing">
    <cdr:from>
      <cdr:x>0.30407</cdr:x>
      <cdr:y>0.08029</cdr:y>
    </cdr:from>
    <cdr:to>
      <cdr:x>0.38745</cdr:x>
      <cdr:y>0.15663</cdr:y>
    </cdr:to>
    <cdr:sp macro="" textlink="">
      <cdr:nvSpPr>
        <cdr:cNvPr id="11" name="矩形 10"/>
        <cdr:cNvSpPr/>
      </cdr:nvSpPr>
      <cdr:spPr>
        <a:xfrm xmlns:a="http://schemas.openxmlformats.org/drawingml/2006/main">
          <a:off x="1389530" y="246530"/>
          <a:ext cx="381027" cy="23439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square" lIns="45720" tIns="45720" rIns="45720" bIns="45720" rtlCol="0" anchor="t" anchorCtr="0">
          <a:norm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altLang="zh-CN" sz="1100" b="0" i="0" u="none" strike="noStrike" dirty="0">
              <a:solidFill>
                <a:sysClr val="windowText" lastClr="000000"/>
              </a:solidFill>
              <a:latin typeface="微软雅黑" pitchFamily="34" charset="-122"/>
              <a:ea typeface="微软雅黑" pitchFamily="34" charset="-122"/>
            </a:rPr>
            <a:t>*</a:t>
          </a:r>
          <a:r>
            <a:rPr lang="zh-CN" altLang="en-US" sz="1100" b="0" dirty="0">
              <a:latin typeface="微软雅黑" pitchFamily="34" charset="-122"/>
              <a:ea typeface="微软雅黑" pitchFamily="34" charset="-122"/>
            </a:rPr>
            <a:t> </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微软雅黑" panose="020B0503020204020204" pitchFamily="34" charset="-122"/>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微软雅黑" panose="020B0503020204020204" pitchFamily="34" charset="-122"/>
                <a:ea typeface="微软雅黑" panose="020B0503020204020204" pitchFamily="34" charset="-122"/>
              </a:defRPr>
            </a:lvl1pPr>
          </a:lstStyle>
          <a:p>
            <a:fld id="{AC52472F-79F9-4BD9-A2DA-2131AA1C5836}" type="datetimeFigureOut">
              <a:rPr lang="zh-CN" altLang="en-US" smtClean="0"/>
              <a:pPr/>
              <a:t>2016/3/10</a:t>
            </a:fld>
            <a:endParaRPr lang="zh-CN" altLang="en-US" dirty="0"/>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微软雅黑" panose="020B0503020204020204" pitchFamily="34" charset="-122"/>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微软雅黑" panose="020B0503020204020204" pitchFamily="34" charset="-122"/>
                <a:ea typeface="微软雅黑" panose="020B0503020204020204" pitchFamily="34" charset="-122"/>
              </a:defRPr>
            </a:lvl1pPr>
          </a:lstStyle>
          <a:p>
            <a:fld id="{C073BEFB-56E9-40F6-A194-DD5C696B9E88}" type="slidenum">
              <a:rPr lang="zh-CN" altLang="en-US" smtClean="0"/>
              <a:pPr/>
              <a:t>‹#›</a:t>
            </a:fld>
            <a:endParaRPr lang="zh-CN" altLang="en-US" dirty="0"/>
          </a:p>
        </p:txBody>
      </p:sp>
    </p:spTree>
    <p:extLst>
      <p:ext uri="{BB962C8B-B14F-4D97-AF65-F5344CB8AC3E}">
        <p14:creationId xmlns:p14="http://schemas.microsoft.com/office/powerpoint/2010/main" val="518979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1pPr>
    <a:lvl2pPr marL="4572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2</a:t>
            </a:fld>
            <a:endParaRPr lang="zh-CN" altLang="en-US"/>
          </a:p>
        </p:txBody>
      </p:sp>
    </p:spTree>
    <p:extLst>
      <p:ext uri="{BB962C8B-B14F-4D97-AF65-F5344CB8AC3E}">
        <p14:creationId xmlns:p14="http://schemas.microsoft.com/office/powerpoint/2010/main" val="880167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a:xfrm>
            <a:off x="1141413" y="754063"/>
            <a:ext cx="4391025" cy="3294062"/>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备注占位符 2"/>
          <p:cNvSpPr>
            <a:spLocks noGrp="1"/>
          </p:cNvSpPr>
          <p:nvPr>
            <p:ph type="body" idx="1"/>
          </p:nvPr>
        </p:nvSpPr>
        <p:spPr>
          <a:extLst>
            <a:ext uri="{909E8E84-426E-40DD-AFC4-6F175D3DCCD1}">
              <a14:hiddenFill xmlns:a14="http://schemas.microsoft.com/office/drawing/2010/main">
                <a:solidFill>
                  <a:srgbClr val="FFFFFF"/>
                </a:solidFill>
              </a14:hiddenFill>
            </a:ext>
          </a:extLst>
        </p:spPr>
        <p:txBody>
          <a:bodyPr/>
          <a:lstStyle/>
          <a:p>
            <a:pPr>
              <a:defRPr/>
            </a:pPr>
            <a:r>
              <a:rPr lang="en-US" altLang="zh-CN" dirty="0" smtClean="0"/>
              <a:t>(From the graphs we can see that China has the third largest land area in the planet which is approximately 9.6 million square kilometers. But we’re holding the largest population which is 1.36 billion people, accounting for 18.84% of world’s population. </a:t>
            </a:r>
          </a:p>
          <a:p>
            <a:pPr marL="171450" indent="-171450" eaLnBrk="1" hangingPunct="1">
              <a:spcBef>
                <a:spcPct val="0"/>
              </a:spcBef>
              <a:buFontTx/>
              <a:buChar char="•"/>
              <a:defRPr/>
            </a:pPr>
            <a:r>
              <a:rPr lang="en-US" altLang="zh-CN" dirty="0" smtClean="0"/>
              <a:t>And by the end of 2014, </a:t>
            </a:r>
            <a:r>
              <a:rPr lang="en-US" altLang="zh-CN" dirty="0" smtClean="0">
                <a:solidFill>
                  <a:srgbClr val="002060"/>
                </a:solidFill>
                <a:cs typeface="Arial" pitchFamily="34" charset="0"/>
              </a:rPr>
              <a:t>China's GDP could top 61.1 trillion yuan (about 10 trillion dollars), making China the world's second-largest economy.</a:t>
            </a:r>
          </a:p>
          <a:p>
            <a:pPr marL="171450" indent="-171450">
              <a:buFontTx/>
              <a:buChar char="•"/>
              <a:defRPr/>
            </a:pPr>
            <a:endParaRPr lang="en-US" altLang="zh-CN" dirty="0" smtClean="0"/>
          </a:p>
        </p:txBody>
      </p:sp>
      <p:sp>
        <p:nvSpPr>
          <p:cNvPr id="66564"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Lst>
        </p:spPr>
        <p:txBody>
          <a:bodyPr/>
          <a:lstStyle>
            <a:lvl1pPr>
              <a:spcBef>
                <a:spcPct val="30000"/>
              </a:spcBef>
              <a:defRPr sz="1200">
                <a:solidFill>
                  <a:schemeClr val="tx1"/>
                </a:solidFill>
                <a:latin typeface="Calibri" pitchFamily="34" charset="0"/>
                <a:ea typeface="宋体" pitchFamily="2" charset="-122"/>
              </a:defRPr>
            </a:lvl1pPr>
            <a:lvl2pPr marL="742950" indent="-285750">
              <a:spcBef>
                <a:spcPct val="30000"/>
              </a:spcBef>
              <a:defRPr sz="1200">
                <a:solidFill>
                  <a:schemeClr val="tx1"/>
                </a:solidFill>
                <a:latin typeface="Calibri" pitchFamily="34" charset="0"/>
                <a:ea typeface="宋体" pitchFamily="2" charset="-122"/>
              </a:defRPr>
            </a:lvl2pPr>
            <a:lvl3pPr marL="1143000" indent="-228600">
              <a:spcBef>
                <a:spcPct val="30000"/>
              </a:spcBef>
              <a:defRPr sz="1200">
                <a:solidFill>
                  <a:schemeClr val="tx1"/>
                </a:solidFill>
                <a:latin typeface="Calibri" pitchFamily="34" charset="0"/>
                <a:ea typeface="宋体" pitchFamily="2" charset="-122"/>
              </a:defRPr>
            </a:lvl3pPr>
            <a:lvl4pPr marL="1600200" indent="-228600">
              <a:spcBef>
                <a:spcPct val="30000"/>
              </a:spcBef>
              <a:defRPr sz="1200">
                <a:solidFill>
                  <a:schemeClr val="tx1"/>
                </a:solidFill>
                <a:latin typeface="Calibri" pitchFamily="34" charset="0"/>
                <a:ea typeface="宋体" pitchFamily="2" charset="-122"/>
              </a:defRPr>
            </a:lvl4pPr>
            <a:lvl5pPr marL="2057400" indent="-228600">
              <a:spcBef>
                <a:spcPct val="30000"/>
              </a:spcBef>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pPr>
              <a:spcBef>
                <a:spcPct val="0"/>
              </a:spcBef>
              <a:buFontTx/>
              <a:buNone/>
            </a:pPr>
            <a:fld id="{BD3AB6EC-C525-42C9-BEEA-FC531FC56664}" type="slidenum">
              <a:rPr lang="zh-CN" altLang="en-US" smtClean="0">
                <a:latin typeface="Arial" pitchFamily="34" charset="0"/>
              </a:rPr>
              <a:pPr>
                <a:spcBef>
                  <a:spcPct val="0"/>
                </a:spcBef>
                <a:buFontTx/>
                <a:buNone/>
              </a:pPr>
              <a:t>3</a:t>
            </a:fld>
            <a:endParaRPr lang="zh-CN" alt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a:xfrm>
            <a:off x="1141413" y="754063"/>
            <a:ext cx="4391025" cy="3294062"/>
          </a:xfrm>
        </p:spPr>
      </p:sp>
      <p:sp>
        <p:nvSpPr>
          <p:cNvPr id="67587" name="备注占位符 2"/>
          <p:cNvSpPr>
            <a:spLocks noGrp="1"/>
          </p:cNvSpPr>
          <p:nvPr>
            <p:ph type="body" idx="1"/>
          </p:nvPr>
        </p:nvSpPr>
        <p:spPr>
          <a:noFill/>
        </p:spPr>
        <p:txBody>
          <a:bodyPr/>
          <a:lstStyle/>
          <a:p>
            <a:r>
              <a:rPr lang="en-US" altLang="zh-CN" smtClean="0"/>
              <a:t>There is huge children’s population in China, 300 millions of 0-18 years which accounting for the 22.5% of China’s total population. </a:t>
            </a:r>
            <a:endParaRPr lang="zh-CN" altLang="en-US" smtClean="0"/>
          </a:p>
        </p:txBody>
      </p:sp>
      <p:sp>
        <p:nvSpPr>
          <p:cNvPr id="67588" name="灯片编号占位符 3"/>
          <p:cNvSpPr>
            <a:spLocks noGrp="1"/>
          </p:cNvSpPr>
          <p:nvPr>
            <p:ph type="sldNum" sz="quarter" idx="5"/>
          </p:nvPr>
        </p:nvSpPr>
        <p:spPr>
          <a:noFill/>
        </p:spPr>
        <p:txBody>
          <a:bodyPr/>
          <a:lstStyle>
            <a:lvl1pPr>
              <a:defRPr sz="2000">
                <a:solidFill>
                  <a:schemeClr val="tx1"/>
                </a:solidFill>
                <a:latin typeface="Arial" pitchFamily="34" charset="0"/>
                <a:ea typeface="宋体" pitchFamily="2" charset="-122"/>
              </a:defRPr>
            </a:lvl1pPr>
            <a:lvl2pPr marL="742950" indent="-285750">
              <a:defRPr sz="2000">
                <a:solidFill>
                  <a:schemeClr val="tx1"/>
                </a:solidFill>
                <a:latin typeface="Arial" pitchFamily="34" charset="0"/>
                <a:ea typeface="宋体" pitchFamily="2" charset="-122"/>
              </a:defRPr>
            </a:lvl2pPr>
            <a:lvl3pPr marL="1143000" indent="-228600">
              <a:defRPr sz="2000">
                <a:solidFill>
                  <a:schemeClr val="tx1"/>
                </a:solidFill>
                <a:latin typeface="Arial" pitchFamily="34" charset="0"/>
                <a:ea typeface="宋体" pitchFamily="2" charset="-122"/>
              </a:defRPr>
            </a:lvl3pPr>
            <a:lvl4pPr marL="1600200" indent="-228600">
              <a:defRPr sz="2000">
                <a:solidFill>
                  <a:schemeClr val="tx1"/>
                </a:solidFill>
                <a:latin typeface="Arial" pitchFamily="34" charset="0"/>
                <a:ea typeface="宋体" pitchFamily="2" charset="-122"/>
              </a:defRPr>
            </a:lvl4pPr>
            <a:lvl5pPr marL="2057400" indent="-228600">
              <a:defRPr sz="2000">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sz="2000">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sz="2000">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sz="2000">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sz="2000">
                <a:solidFill>
                  <a:schemeClr val="tx1"/>
                </a:solidFill>
                <a:latin typeface="Arial" pitchFamily="34" charset="0"/>
                <a:ea typeface="宋体" pitchFamily="2" charset="-122"/>
              </a:defRPr>
            </a:lvl9pPr>
          </a:lstStyle>
          <a:p>
            <a:fld id="{914D7F0D-635A-4376-9872-50772958E7FB}" type="slidenum">
              <a:rPr lang="zh-CN" altLang="en-US" sz="1200" smtClean="0"/>
              <a:pPr/>
              <a:t>4</a:t>
            </a:fld>
            <a:endParaRPr lang="en-US" altLang="zh-CN" sz="12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Lst>
        </p:spPr>
        <p:txBody>
          <a:bodyPr/>
          <a:lstStyle>
            <a:lvl1pPr>
              <a:spcBef>
                <a:spcPct val="30000"/>
              </a:spcBef>
              <a:defRPr sz="1200">
                <a:solidFill>
                  <a:schemeClr val="tx1"/>
                </a:solidFill>
                <a:latin typeface="Calibri" pitchFamily="34" charset="0"/>
                <a:ea typeface="宋体" pitchFamily="2" charset="-122"/>
              </a:defRPr>
            </a:lvl1pPr>
            <a:lvl2pPr marL="742950" indent="-285750">
              <a:spcBef>
                <a:spcPct val="30000"/>
              </a:spcBef>
              <a:defRPr sz="1200">
                <a:solidFill>
                  <a:schemeClr val="tx1"/>
                </a:solidFill>
                <a:latin typeface="Calibri" pitchFamily="34" charset="0"/>
                <a:ea typeface="宋体" pitchFamily="2" charset="-122"/>
              </a:defRPr>
            </a:lvl2pPr>
            <a:lvl3pPr marL="1143000" indent="-228600">
              <a:spcBef>
                <a:spcPct val="30000"/>
              </a:spcBef>
              <a:defRPr sz="1200">
                <a:solidFill>
                  <a:schemeClr val="tx1"/>
                </a:solidFill>
                <a:latin typeface="Calibri" pitchFamily="34" charset="0"/>
                <a:ea typeface="宋体" pitchFamily="2" charset="-122"/>
              </a:defRPr>
            </a:lvl3pPr>
            <a:lvl4pPr marL="1600200" indent="-228600">
              <a:spcBef>
                <a:spcPct val="30000"/>
              </a:spcBef>
              <a:defRPr sz="1200">
                <a:solidFill>
                  <a:schemeClr val="tx1"/>
                </a:solidFill>
                <a:latin typeface="Calibri" pitchFamily="34" charset="0"/>
                <a:ea typeface="宋体" pitchFamily="2" charset="-122"/>
              </a:defRPr>
            </a:lvl4pPr>
            <a:lvl5pPr marL="2057400" indent="-228600">
              <a:spcBef>
                <a:spcPct val="30000"/>
              </a:spcBef>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pPr>
              <a:spcBef>
                <a:spcPct val="0"/>
              </a:spcBef>
              <a:buFontTx/>
              <a:buNone/>
            </a:pPr>
            <a:fld id="{37DEB179-6528-477A-AA25-FDC0D3CE5373}" type="slidenum">
              <a:rPr lang="en-US" altLang="zh-CN" smtClean="0">
                <a:latin typeface="Arial" pitchFamily="34" charset="0"/>
              </a:rPr>
              <a:pPr>
                <a:spcBef>
                  <a:spcPct val="0"/>
                </a:spcBef>
                <a:buFontTx/>
                <a:buNone/>
              </a:pPr>
              <a:t>5</a:t>
            </a:fld>
            <a:endParaRPr lang="en-US" altLang="zh-CN" smtClean="0">
              <a:latin typeface="Arial" pitchFamily="34" charset="0"/>
            </a:endParaRPr>
          </a:p>
        </p:txBody>
      </p:sp>
      <p:sp>
        <p:nvSpPr>
          <p:cNvPr id="68611" name="Rectangle 2"/>
          <p:cNvSpPr>
            <a:spLocks noRot="1" noChangeArrowheads="1" noTextEdit="1"/>
          </p:cNvSpPr>
          <p:nvPr>
            <p:ph type="sldImg"/>
          </p:nvPr>
        </p:nvSpPr>
        <p:spPr>
          <a:xfrm>
            <a:off x="1141413" y="754063"/>
            <a:ext cx="4391025" cy="3294062"/>
          </a:xfrm>
        </p:spPr>
      </p:sp>
      <p:sp>
        <p:nvSpPr>
          <p:cNvPr id="68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eaLnBrk="1" hangingPunct="1">
              <a:lnSpc>
                <a:spcPct val="125000"/>
              </a:lnSpc>
            </a:pPr>
            <a:endParaRPr lang="zh-CN" altLang="en-US" sz="1300" b="1"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en-US" sz="1200" kern="1200" dirty="0" smtClean="0">
                <a:solidFill>
                  <a:schemeClr val="tx1"/>
                </a:solidFill>
                <a:ea typeface="+mn-ea"/>
                <a:cs typeface="+mn-cs"/>
              </a:rPr>
              <a:t>P5: </a:t>
            </a:r>
            <a:r>
              <a:rPr lang="zh-CN" altLang="en-US" sz="1200" kern="1200" dirty="0" smtClean="0">
                <a:solidFill>
                  <a:schemeClr val="tx1"/>
                </a:solidFill>
                <a:cs typeface="+mn-cs"/>
              </a:rPr>
              <a:t>同时，病毒也是危害儿童健康乃至生命的最主要的威胁。包括肺炎、腹泻等。</a:t>
            </a:r>
          </a:p>
          <a:p>
            <a:r>
              <a:rPr lang="en-US" sz="1200" kern="1200" dirty="0" smtClean="0">
                <a:solidFill>
                  <a:schemeClr val="tx1"/>
                </a:solidFill>
                <a:ea typeface="+mn-ea"/>
                <a:cs typeface="+mn-cs"/>
              </a:rPr>
              <a:t>At the same time, the virus is also a major threat to children's health and even life, including pneumonia, diarrhea and so on.</a:t>
            </a:r>
            <a:endParaRPr lang="zh-CN" altLang="en-US" sz="1200" kern="1200" dirty="0" smtClean="0">
              <a:solidFill>
                <a:schemeClr val="tx1"/>
              </a:solidFill>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97E7F000-C4AA-4BE4-886D-112361A5DE97}" type="slidenum">
              <a:rPr lang="zh-CN" altLang="en-US" smtClean="0">
                <a:solidFill>
                  <a:prstClr val="black"/>
                </a:solidFill>
              </a:rPr>
              <a:pPr>
                <a:defRPr/>
              </a:pPr>
              <a:t>7</a:t>
            </a:fld>
            <a:endParaRPr lang="zh-CN" altLang="en-US">
              <a:solidFill>
                <a:prstClr val="black"/>
              </a:solidFill>
            </a:endParaRPr>
          </a:p>
        </p:txBody>
      </p:sp>
    </p:spTree>
    <p:extLst>
      <p:ext uri="{BB962C8B-B14F-4D97-AF65-F5344CB8AC3E}">
        <p14:creationId xmlns:p14="http://schemas.microsoft.com/office/powerpoint/2010/main" val="825558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en-US" altLang="zh-CN" sz="1200" kern="1200" dirty="0" smtClean="0">
                <a:solidFill>
                  <a:schemeClr val="tx1"/>
                </a:solidFill>
                <a:cs typeface="+mn-cs"/>
              </a:rPr>
              <a:t>P3  </a:t>
            </a:r>
            <a:r>
              <a:rPr lang="zh-CN" altLang="en-US" sz="1200" kern="1200" dirty="0" smtClean="0">
                <a:solidFill>
                  <a:schemeClr val="tx1"/>
                </a:solidFill>
                <a:cs typeface="+mn-cs"/>
              </a:rPr>
              <a:t>从中国儿童疾病谱来看，呼吸道、消化道疾病和传染病是最常见的三类儿科疾病，约占全部儿童疾病的</a:t>
            </a:r>
            <a:r>
              <a:rPr lang="en-US" sz="1200" kern="1200" dirty="0" smtClean="0">
                <a:solidFill>
                  <a:schemeClr val="tx1"/>
                </a:solidFill>
                <a:ea typeface="+mn-ea"/>
                <a:cs typeface="+mn-cs"/>
              </a:rPr>
              <a:t>94%</a:t>
            </a:r>
            <a:r>
              <a:rPr lang="zh-CN" altLang="en-US" sz="1200" kern="1200" dirty="0" smtClean="0">
                <a:solidFill>
                  <a:schemeClr val="tx1"/>
                </a:solidFill>
                <a:cs typeface="+mn-cs"/>
              </a:rPr>
              <a:t>，其中呼吸系统疾病将近</a:t>
            </a:r>
            <a:r>
              <a:rPr lang="en-US" sz="1200" kern="1200" dirty="0" smtClean="0">
                <a:solidFill>
                  <a:schemeClr val="tx1"/>
                </a:solidFill>
                <a:ea typeface="+mn-ea"/>
                <a:cs typeface="+mn-cs"/>
              </a:rPr>
              <a:t>80%</a:t>
            </a:r>
            <a:r>
              <a:rPr lang="zh-CN" altLang="en-US" sz="1200" kern="1200" dirty="0" smtClean="0">
                <a:solidFill>
                  <a:schemeClr val="tx1"/>
                </a:solidFill>
                <a:cs typeface="+mn-cs"/>
              </a:rPr>
              <a:t>。</a:t>
            </a:r>
          </a:p>
          <a:p>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a typeface="+mn-ea"/>
                <a:cs typeface="+mn-cs"/>
              </a:rPr>
              <a:t>According to diseases spectrum, respiratory disorder, digestive </a:t>
            </a:r>
            <a:r>
              <a:rPr lang="en-US" sz="1200" kern="1200" dirty="0" err="1" smtClean="0">
                <a:solidFill>
                  <a:schemeClr val="tx1"/>
                </a:solidFill>
                <a:ea typeface="+mn-ea"/>
                <a:cs typeface="+mn-cs"/>
              </a:rPr>
              <a:t>digestive</a:t>
            </a:r>
            <a:r>
              <a:rPr lang="en-US" sz="1200" kern="1200" baseline="0" dirty="0" smtClean="0">
                <a:solidFill>
                  <a:schemeClr val="tx1"/>
                </a:solidFill>
                <a:ea typeface="+mn-ea"/>
                <a:cs typeface="+mn-cs"/>
              </a:rPr>
              <a:t> disease and </a:t>
            </a:r>
            <a:r>
              <a:rPr lang="en-US" sz="1200" kern="1200" dirty="0" smtClean="0">
                <a:solidFill>
                  <a:schemeClr val="tx1"/>
                </a:solidFill>
                <a:ea typeface="+mn-ea"/>
                <a:cs typeface="+mn-cs"/>
              </a:rPr>
              <a:t>infectious diseases are the top 3 common types of pediatric diseases in China, accounting for 94% total children’s cases. Among</a:t>
            </a:r>
            <a:r>
              <a:rPr lang="en-US" sz="1200" kern="1200" baseline="0" dirty="0" smtClean="0">
                <a:solidFill>
                  <a:schemeClr val="tx1"/>
                </a:solidFill>
                <a:ea typeface="+mn-ea"/>
                <a:cs typeface="+mn-cs"/>
              </a:rPr>
              <a:t> of them , respiratory disease is the most frequent disease and related to nearly 80% of all cases. </a:t>
            </a:r>
            <a:r>
              <a:rPr lang="en-US" sz="1200" kern="1200" dirty="0" smtClean="0">
                <a:solidFill>
                  <a:schemeClr val="tx1"/>
                </a:solidFill>
                <a:ea typeface="+mn-ea"/>
                <a:cs typeface="+mn-cs"/>
              </a:rPr>
              <a:t> </a:t>
            </a:r>
            <a:endParaRPr lang="zh-CN" altLang="en-US" sz="1200" kern="1200" dirty="0" smtClean="0">
              <a:solidFill>
                <a:schemeClr val="tx1"/>
              </a:solidFill>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97E7F000-C4AA-4BE4-886D-112361A5DE97}" type="slidenum">
              <a:rPr lang="zh-CN" altLang="en-US" smtClean="0">
                <a:solidFill>
                  <a:prstClr val="black"/>
                </a:solidFill>
              </a:rPr>
              <a:pPr>
                <a:defRPr/>
              </a:pPr>
              <a:t>8</a:t>
            </a:fld>
            <a:endParaRPr lang="zh-CN" altLang="en-US">
              <a:solidFill>
                <a:prstClr val="black"/>
              </a:solidFill>
            </a:endParaRPr>
          </a:p>
        </p:txBody>
      </p:sp>
    </p:spTree>
    <p:extLst>
      <p:ext uri="{BB962C8B-B14F-4D97-AF65-F5344CB8AC3E}">
        <p14:creationId xmlns:p14="http://schemas.microsoft.com/office/powerpoint/2010/main" val="972965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a:ln/>
        </p:spPr>
      </p:sp>
      <p:sp>
        <p:nvSpPr>
          <p:cNvPr id="48131"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p>
            <a:r>
              <a:rPr lang="en-US" altLang="zh-CN" dirty="0" smtClean="0"/>
              <a:t>P4  </a:t>
            </a:r>
            <a:r>
              <a:rPr lang="zh-CN" altLang="en-US" dirty="0" smtClean="0"/>
              <a:t>中国每年因病在门急诊就诊的患儿达到</a:t>
            </a:r>
            <a:r>
              <a:rPr lang="en-US" altLang="zh-CN" dirty="0" smtClean="0"/>
              <a:t>2</a:t>
            </a:r>
            <a:r>
              <a:rPr lang="zh-CN" altLang="en-US" dirty="0" smtClean="0"/>
              <a:t>亿</a:t>
            </a:r>
            <a:r>
              <a:rPr lang="en-US" altLang="zh-CN" dirty="0" smtClean="0"/>
              <a:t>4000</a:t>
            </a:r>
            <a:r>
              <a:rPr lang="zh-CN" altLang="en-US" dirty="0" smtClean="0"/>
              <a:t>万人次，住院</a:t>
            </a:r>
            <a:r>
              <a:rPr lang="en-US" altLang="zh-CN" dirty="0" smtClean="0"/>
              <a:t>1350</a:t>
            </a:r>
            <a:r>
              <a:rPr lang="zh-CN" altLang="en-US" dirty="0" smtClean="0"/>
              <a:t>万人次。其中呼吸道感染性疾病均超过</a:t>
            </a:r>
            <a:r>
              <a:rPr lang="en-US" altLang="zh-CN" dirty="0" smtClean="0"/>
              <a:t>60%.</a:t>
            </a:r>
          </a:p>
          <a:p>
            <a:r>
              <a:rPr lang="en-US" altLang="zh-CN" dirty="0" smtClean="0"/>
              <a:t>(</a:t>
            </a:r>
            <a:r>
              <a:rPr lang="zh-CN" altLang="en-US" dirty="0" smtClean="0"/>
              <a:t>黑色的数字代表门急诊患儿数，红色的数字表示住院的患儿数</a:t>
            </a:r>
            <a:r>
              <a:rPr lang="en-US" altLang="zh-CN" dirty="0" smtClean="0"/>
              <a:t>)</a:t>
            </a:r>
          </a:p>
          <a:p>
            <a:r>
              <a:rPr lang="zh-CN" altLang="en-US" dirty="0" smtClean="0"/>
              <a:t>在上感人群中，因病毒感染引起门急诊和住院的比例分别为</a:t>
            </a:r>
            <a:r>
              <a:rPr lang="en-US" altLang="zh-CN" dirty="0" smtClean="0"/>
              <a:t>63%</a:t>
            </a:r>
            <a:r>
              <a:rPr lang="zh-CN" altLang="en-US" dirty="0" smtClean="0"/>
              <a:t>和</a:t>
            </a:r>
            <a:r>
              <a:rPr lang="en-US" altLang="zh-CN" dirty="0" smtClean="0"/>
              <a:t>38%</a:t>
            </a:r>
            <a:r>
              <a:rPr lang="zh-CN" altLang="en-US" dirty="0" smtClean="0"/>
              <a:t>，分别为</a:t>
            </a:r>
            <a:r>
              <a:rPr lang="en-US" altLang="zh-CN" dirty="0" smtClean="0"/>
              <a:t>5000</a:t>
            </a:r>
            <a:r>
              <a:rPr lang="zh-CN" altLang="en-US" dirty="0" smtClean="0"/>
              <a:t>万和</a:t>
            </a:r>
            <a:r>
              <a:rPr lang="en-US" altLang="zh-CN" dirty="0" smtClean="0"/>
              <a:t>100</a:t>
            </a:r>
            <a:r>
              <a:rPr lang="zh-CN" altLang="en-US" dirty="0" smtClean="0"/>
              <a:t>万人次</a:t>
            </a:r>
            <a:endParaRPr lang="en-US" altLang="zh-CN" dirty="0" smtClean="0"/>
          </a:p>
          <a:p>
            <a:r>
              <a:rPr lang="zh-CN" altLang="en-US" dirty="0" smtClean="0"/>
              <a:t>而在下呼吸道感染患儿人群中，这个数字分别为</a:t>
            </a:r>
            <a:r>
              <a:rPr lang="en-US" altLang="zh-CN" dirty="0" smtClean="0"/>
              <a:t>2600</a:t>
            </a:r>
            <a:r>
              <a:rPr lang="zh-CN" altLang="en-US" dirty="0" smtClean="0"/>
              <a:t>万和</a:t>
            </a:r>
            <a:r>
              <a:rPr lang="en-US" altLang="zh-CN" dirty="0" smtClean="0"/>
              <a:t>240</a:t>
            </a:r>
            <a:r>
              <a:rPr lang="zh-CN" altLang="en-US" dirty="0" smtClean="0"/>
              <a:t>万人次。</a:t>
            </a:r>
            <a:endParaRPr lang="en-US" altLang="zh-CN" dirty="0" smtClean="0"/>
          </a:p>
          <a:p>
            <a:endParaRPr lang="en-US" altLang="zh-CN" dirty="0" smtClean="0"/>
          </a:p>
          <a:p>
            <a:r>
              <a:rPr lang="zh-CN" altLang="en-US" dirty="0" smtClean="0"/>
              <a:t>这样在中国，每年有大约</a:t>
            </a:r>
            <a:r>
              <a:rPr lang="en-US" altLang="zh-CN" dirty="0" smtClean="0"/>
              <a:t>8000</a:t>
            </a:r>
            <a:r>
              <a:rPr lang="zh-CN" altLang="en-US" dirty="0" smtClean="0"/>
              <a:t>万儿童由于病毒引起的呼吸道感染而接受门诊或住院治疗。</a:t>
            </a:r>
            <a:endParaRPr lang="en-US" altLang="zh-CN" dirty="0" smtClean="0"/>
          </a:p>
          <a:p>
            <a:endParaRPr lang="en-US" altLang="zh-CN" dirty="0" smtClean="0"/>
          </a:p>
          <a:p>
            <a:pPr rtl="0"/>
            <a:r>
              <a:rPr lang="en-US" dirty="0" smtClean="0"/>
              <a:t>For</a:t>
            </a:r>
            <a:r>
              <a:rPr lang="en-US" baseline="0" dirty="0" smtClean="0"/>
              <a:t> e</a:t>
            </a:r>
            <a:r>
              <a:rPr lang="en-US" dirty="0" smtClean="0"/>
              <a:t>ach </a:t>
            </a:r>
            <a:r>
              <a:rPr lang="en-US" dirty="0" err="1" smtClean="0"/>
              <a:t>year,there</a:t>
            </a:r>
            <a:r>
              <a:rPr lang="en-US" baseline="0" dirty="0" smtClean="0"/>
              <a:t> are </a:t>
            </a:r>
            <a:r>
              <a:rPr lang="en-US" dirty="0" smtClean="0"/>
              <a:t> 240  and 13.5 Million person-time</a:t>
            </a:r>
            <a:r>
              <a:rPr lang="en-US" baseline="0" dirty="0" smtClean="0"/>
              <a:t> children accept treatment </a:t>
            </a:r>
            <a:r>
              <a:rPr lang="en-US" dirty="0" smtClean="0"/>
              <a:t>in outpatient and hospitalizaiton,respectively.</a:t>
            </a:r>
            <a:r>
              <a:rPr lang="en-US" baseline="0" dirty="0" smtClean="0"/>
              <a:t> More than 65% of them due to respiratory tract infection .</a:t>
            </a:r>
          </a:p>
          <a:p>
            <a:pPr rtl="0"/>
            <a:r>
              <a:rPr lang="en-US" baseline="0" dirty="0" smtClean="0"/>
              <a:t>(</a:t>
            </a:r>
            <a:r>
              <a:rPr lang="zh-CN" altLang="en-US" baseline="0" dirty="0" smtClean="0"/>
              <a:t> </a:t>
            </a:r>
            <a:r>
              <a:rPr lang="en-US" altLang="zh-CN" baseline="0" dirty="0" smtClean="0"/>
              <a:t>the number of outpatient is indicated in black and the hospitalization is in red)</a:t>
            </a:r>
            <a:endParaRPr lang="en-US" baseline="0" dirty="0" smtClean="0"/>
          </a:p>
          <a:p>
            <a:pPr rtl="0"/>
            <a:endParaRPr lang="en-US" dirty="0" smtClean="0"/>
          </a:p>
          <a:p>
            <a:pPr rtl="0"/>
            <a:r>
              <a:rPr lang="en-US" dirty="0" smtClean="0"/>
              <a:t>In those who have upper respiratory tract infection, 63% outpatient</a:t>
            </a:r>
            <a:r>
              <a:rPr lang="en-US" baseline="0" dirty="0" smtClean="0"/>
              <a:t> and 38% hospitalization cases are caused by viruses and the  number reaches 50 million and 1.0 million , respectively . </a:t>
            </a:r>
            <a:endParaRPr lang="en-US" dirty="0" smtClean="0"/>
          </a:p>
          <a:p>
            <a:pPr rtl="0"/>
            <a:endParaRPr lang="en-US" dirty="0" smtClean="0"/>
          </a:p>
          <a:p>
            <a:pPr rtl="0"/>
            <a:r>
              <a:rPr lang="en-US" dirty="0" smtClean="0"/>
              <a:t>In children with lower respiratory tract infection ,the figures are  26 million and 2.4 million ,</a:t>
            </a:r>
            <a:r>
              <a:rPr lang="en-US" dirty="0" err="1" smtClean="0"/>
              <a:t>repectively</a:t>
            </a:r>
            <a:r>
              <a:rPr lang="en-US" dirty="0" smtClean="0"/>
              <a:t>.</a:t>
            </a:r>
          </a:p>
          <a:p>
            <a:pPr rtl="0"/>
            <a:endParaRPr lang="en-US" dirty="0" smtClean="0"/>
          </a:p>
          <a:p>
            <a:pPr rtl="0"/>
            <a:r>
              <a:rPr lang="en-US" baseline="0" dirty="0" smtClean="0"/>
              <a:t>Totally ,for each year, t</a:t>
            </a:r>
            <a:r>
              <a:rPr lang="en-US" dirty="0" smtClean="0"/>
              <a:t>here </a:t>
            </a:r>
            <a:r>
              <a:rPr lang="en-US" baseline="0" dirty="0" smtClean="0"/>
              <a:t>are nearly 80 million children </a:t>
            </a:r>
            <a:r>
              <a:rPr lang="en-US" altLang="zh-CN" baseline="0" dirty="0" smtClean="0"/>
              <a:t>in China</a:t>
            </a:r>
            <a:r>
              <a:rPr lang="en-US" baseline="0" dirty="0" smtClean="0"/>
              <a:t> needed treatment either in outpatient or hospitalization because of viruses infection in their respiratory tracts.</a:t>
            </a:r>
            <a:endParaRPr lang="en-US" dirty="0" smtClean="0"/>
          </a:p>
          <a:p>
            <a:pPr>
              <a:defRPr/>
            </a:pPr>
            <a:r>
              <a:rPr lang="en-US" altLang="zh-CN" sz="1200" b="1" dirty="0" smtClean="0">
                <a:solidFill>
                  <a:srgbClr val="C00000"/>
                </a:solidFill>
                <a:latin typeface="华文楷体" panose="02010600040101010101" pitchFamily="2" charset="-122"/>
                <a:ea typeface="华文楷体" panose="02010600040101010101" pitchFamily="2" charset="-122"/>
              </a:rPr>
              <a:t>Basic estimation assumption</a:t>
            </a:r>
            <a:r>
              <a:rPr lang="zh-CN" altLang="en-US" sz="1200" b="1" dirty="0" smtClean="0">
                <a:solidFill>
                  <a:srgbClr val="C0504D"/>
                </a:solidFill>
                <a:latin typeface="华文楷体" panose="02010600040101010101" pitchFamily="2" charset="-122"/>
                <a:ea typeface="华文楷体" panose="02010600040101010101" pitchFamily="2" charset="-122"/>
              </a:rPr>
              <a:t>：</a:t>
            </a:r>
            <a:endParaRPr lang="en-US" altLang="zh-CN" sz="1200" b="1" dirty="0" smtClean="0">
              <a:solidFill>
                <a:prstClr val="black"/>
              </a:solidFill>
              <a:latin typeface="华文楷体" panose="02010600040101010101" pitchFamily="2" charset="-122"/>
              <a:ea typeface="华文楷体" panose="02010600040101010101" pitchFamily="2" charset="-122"/>
            </a:endParaRPr>
          </a:p>
          <a:p>
            <a:pPr marL="107950" indent="-107950">
              <a:defRPr/>
            </a:pPr>
            <a:r>
              <a:rPr lang="zh-CN" altLang="en-US" sz="1200" b="1" dirty="0" smtClean="0">
                <a:solidFill>
                  <a:prstClr val="black"/>
                </a:solidFill>
                <a:latin typeface="华文楷体" panose="02010600040101010101" pitchFamily="2" charset="-122"/>
                <a:ea typeface="华文楷体" panose="02010600040101010101" pitchFamily="2" charset="-122"/>
              </a:rPr>
              <a:t>   </a:t>
            </a:r>
            <a:r>
              <a:rPr lang="en-US" altLang="zh-CN" sz="1200" b="1" dirty="0" smtClean="0">
                <a:solidFill>
                  <a:prstClr val="black"/>
                </a:solidFill>
                <a:latin typeface="华文楷体" panose="02010600040101010101" pitchFamily="2" charset="-122"/>
                <a:ea typeface="华文楷体" panose="02010600040101010101" pitchFamily="2" charset="-122"/>
              </a:rPr>
              <a:t>Outpatient/hospitalization disease spectrum/morbidity data refer to the data of the literature specific areas related to the </a:t>
            </a:r>
            <a:r>
              <a:rPr lang="en-US" altLang="zh-CN" sz="1200" b="1" dirty="0" err="1" smtClean="0">
                <a:solidFill>
                  <a:prstClr val="black"/>
                </a:solidFill>
                <a:latin typeface="华文楷体" panose="02010600040101010101" pitchFamily="2" charset="-122"/>
                <a:ea typeface="华文楷体" panose="02010600040101010101" pitchFamily="2" charset="-122"/>
              </a:rPr>
              <a:t>hospital,without</a:t>
            </a:r>
            <a:r>
              <a:rPr lang="en-US" altLang="zh-CN" sz="1200" b="1" dirty="0" smtClean="0">
                <a:solidFill>
                  <a:prstClr val="black"/>
                </a:solidFill>
                <a:latin typeface="华文楷体" panose="02010600040101010101" pitchFamily="2" charset="-122"/>
                <a:ea typeface="华文楷体" panose="02010600040101010101" pitchFamily="2" charset="-122"/>
              </a:rPr>
              <a:t> the consideration of </a:t>
            </a:r>
            <a:r>
              <a:rPr lang="en-US" altLang="zh-CN" sz="1200" b="1" dirty="0" err="1" smtClean="0">
                <a:solidFill>
                  <a:prstClr val="black"/>
                </a:solidFill>
                <a:latin typeface="华文楷体" panose="02010600040101010101" pitchFamily="2" charset="-122"/>
                <a:ea typeface="华文楷体" panose="02010600040101010101" pitchFamily="2" charset="-122"/>
              </a:rPr>
              <a:t>patients'age</a:t>
            </a:r>
            <a:r>
              <a:rPr lang="en-US" altLang="zh-CN" sz="1200" b="1" dirty="0" smtClean="0">
                <a:solidFill>
                  <a:prstClr val="black"/>
                </a:solidFill>
                <a:latin typeface="华文楷体" panose="02010600040101010101" pitchFamily="2" charset="-122"/>
                <a:ea typeface="华文楷体" panose="02010600040101010101" pitchFamily="2" charset="-122"/>
              </a:rPr>
              <a:t>/sick time/geographic </a:t>
            </a:r>
            <a:r>
              <a:rPr lang="en-US" altLang="zh-CN" sz="1200" b="1" dirty="0" err="1" smtClean="0">
                <a:solidFill>
                  <a:prstClr val="black"/>
                </a:solidFill>
                <a:latin typeface="华文楷体" panose="02010600040101010101" pitchFamily="2" charset="-122"/>
                <a:ea typeface="华文楷体" panose="02010600040101010101" pitchFamily="2" charset="-122"/>
              </a:rPr>
              <a:t>viration</a:t>
            </a:r>
            <a:r>
              <a:rPr lang="en-US" altLang="zh-CN" sz="1200" b="1" dirty="0" smtClean="0">
                <a:solidFill>
                  <a:prstClr val="black"/>
                </a:solidFill>
                <a:latin typeface="华文楷体" panose="02010600040101010101" pitchFamily="2" charset="-122"/>
                <a:ea typeface="华文楷体" panose="02010600040101010101" pitchFamily="2" charset="-122"/>
              </a:rPr>
              <a:t>.</a:t>
            </a:r>
          </a:p>
          <a:p>
            <a:pPr>
              <a:defRPr/>
            </a:pPr>
            <a:r>
              <a:rPr lang="en-US" altLang="zh-CN" sz="1200" b="1" dirty="0" smtClean="0">
                <a:solidFill>
                  <a:prstClr val="black">
                    <a:lumMod val="75000"/>
                    <a:lumOff val="25000"/>
                  </a:prstClr>
                </a:solidFill>
                <a:latin typeface="华文楷体" panose="02010600040101010101" pitchFamily="2" charset="-122"/>
                <a:ea typeface="华文楷体" panose="02010600040101010101" pitchFamily="2" charset="-122"/>
                <a:cs typeface="Times New Roman" pitchFamily="18" charset="0"/>
              </a:rPr>
              <a:t>1.1.2013 China Health Statistics Yearbook (demographic indicators / Medical Services)</a:t>
            </a:r>
          </a:p>
          <a:p>
            <a:pPr>
              <a:defRPr/>
            </a:pPr>
            <a:r>
              <a:rPr lang="en-US" altLang="zh-CN" sz="1200" b="1" dirty="0" smtClean="0">
                <a:solidFill>
                  <a:prstClr val="black">
                    <a:lumMod val="75000"/>
                    <a:lumOff val="25000"/>
                  </a:prstClr>
                </a:solidFill>
                <a:latin typeface="华文楷体" panose="02010600040101010101" pitchFamily="2" charset="-122"/>
                <a:ea typeface="华文楷体" panose="02010600040101010101" pitchFamily="2" charset="-122"/>
                <a:cs typeface="Times New Roman" pitchFamily="18" charset="0"/>
              </a:rPr>
              <a:t>2. China Practical Medicine .2014,41 (14): 56.</a:t>
            </a:r>
          </a:p>
          <a:p>
            <a:pPr>
              <a:defRPr/>
            </a:pPr>
            <a:r>
              <a:rPr lang="en-US" altLang="zh-CN" sz="1200" b="1" dirty="0" smtClean="0">
                <a:solidFill>
                  <a:prstClr val="black">
                    <a:lumMod val="75000"/>
                    <a:lumOff val="25000"/>
                  </a:prstClr>
                </a:solidFill>
                <a:latin typeface="华文楷体" panose="02010600040101010101" pitchFamily="2" charset="-122"/>
                <a:ea typeface="华文楷体" panose="02010600040101010101" pitchFamily="2" charset="-122"/>
                <a:cs typeface="Times New Roman" pitchFamily="18" charset="0"/>
              </a:rPr>
              <a:t>3. Applied Clinical Pediatrics .2010,25 (19): 1453.</a:t>
            </a:r>
          </a:p>
          <a:p>
            <a:pPr>
              <a:defRPr/>
            </a:pPr>
            <a:r>
              <a:rPr lang="en-US" altLang="zh-CN" sz="1200" b="1" dirty="0" smtClean="0">
                <a:solidFill>
                  <a:prstClr val="black">
                    <a:lumMod val="75000"/>
                    <a:lumOff val="25000"/>
                  </a:prstClr>
                </a:solidFill>
                <a:latin typeface="华文楷体" panose="02010600040101010101" pitchFamily="2" charset="-122"/>
                <a:ea typeface="华文楷体" panose="02010600040101010101" pitchFamily="2" charset="-122"/>
                <a:cs typeface="Times New Roman" pitchFamily="18" charset="0"/>
              </a:rPr>
              <a:t>4. China Primary Health Care .2014,28 (6): 63.</a:t>
            </a:r>
          </a:p>
          <a:p>
            <a:pPr>
              <a:defRPr/>
            </a:pPr>
            <a:r>
              <a:rPr lang="en-US" altLang="zh-CN" sz="1200" b="1" dirty="0" smtClean="0">
                <a:solidFill>
                  <a:prstClr val="black">
                    <a:lumMod val="75000"/>
                    <a:lumOff val="25000"/>
                  </a:prstClr>
                </a:solidFill>
                <a:latin typeface="华文楷体" panose="02010600040101010101" pitchFamily="2" charset="-122"/>
                <a:ea typeface="华文楷体" panose="02010600040101010101" pitchFamily="2" charset="-122"/>
                <a:cs typeface="Times New Roman" pitchFamily="18" charset="0"/>
              </a:rPr>
              <a:t>5. Chinese Journal of Health Laboratory .2008,18 (7): 1263.</a:t>
            </a:r>
          </a:p>
          <a:p>
            <a:pPr>
              <a:defRPr/>
            </a:pPr>
            <a:r>
              <a:rPr lang="en-US" altLang="zh-CN" sz="1200" b="1" dirty="0" smtClean="0">
                <a:solidFill>
                  <a:prstClr val="black">
                    <a:lumMod val="75000"/>
                    <a:lumOff val="25000"/>
                  </a:prstClr>
                </a:solidFill>
                <a:latin typeface="华文楷体" panose="02010600040101010101" pitchFamily="2" charset="-122"/>
                <a:ea typeface="华文楷体" panose="02010600040101010101" pitchFamily="2" charset="-122"/>
                <a:cs typeface="Times New Roman" pitchFamily="18" charset="0"/>
              </a:rPr>
              <a:t>6. Applied Clinical Pediatrics .2010,25 (22): 1689.</a:t>
            </a:r>
          </a:p>
          <a:p>
            <a:pPr>
              <a:defRPr/>
            </a:pPr>
            <a:r>
              <a:rPr lang="en-US" altLang="zh-CN" sz="1200" b="1" dirty="0" smtClean="0">
                <a:solidFill>
                  <a:prstClr val="black">
                    <a:lumMod val="75000"/>
                    <a:lumOff val="25000"/>
                  </a:prstClr>
                </a:solidFill>
                <a:latin typeface="华文楷体" panose="02010600040101010101" pitchFamily="2" charset="-122"/>
                <a:ea typeface="华文楷体" panose="02010600040101010101" pitchFamily="2" charset="-122"/>
                <a:cs typeface="Times New Roman" pitchFamily="18" charset="0"/>
              </a:rPr>
              <a:t>7. National Center for Disease Control: 2014 National Notifiable infectious diseases cases</a:t>
            </a:r>
          </a:p>
          <a:p>
            <a:pPr>
              <a:defRPr/>
            </a:pPr>
            <a:r>
              <a:rPr lang="en-US" altLang="zh-CN" sz="1200" b="1" dirty="0" smtClean="0">
                <a:solidFill>
                  <a:prstClr val="black">
                    <a:lumMod val="75000"/>
                    <a:lumOff val="25000"/>
                  </a:prstClr>
                </a:solidFill>
                <a:latin typeface="华文楷体" panose="02010600040101010101" pitchFamily="2" charset="-122"/>
                <a:ea typeface="华文楷体" panose="02010600040101010101" pitchFamily="2" charset="-122"/>
                <a:cs typeface="Times New Roman" pitchFamily="18" charset="0"/>
              </a:rPr>
              <a:t>8. Yangtze University (Natural Science) .2011,12 (8): 180.</a:t>
            </a:r>
          </a:p>
          <a:p>
            <a:pPr>
              <a:defRPr/>
            </a:pPr>
            <a:r>
              <a:rPr lang="en-US" altLang="zh-CN" sz="1200" b="1" dirty="0" smtClean="0">
                <a:solidFill>
                  <a:prstClr val="black">
                    <a:lumMod val="75000"/>
                    <a:lumOff val="25000"/>
                  </a:prstClr>
                </a:solidFill>
                <a:latin typeface="华文楷体" panose="02010600040101010101" pitchFamily="2" charset="-122"/>
                <a:ea typeface="华文楷体" panose="02010600040101010101" pitchFamily="2" charset="-122"/>
                <a:cs typeface="Times New Roman" pitchFamily="18" charset="0"/>
              </a:rPr>
              <a:t>M: million</a:t>
            </a:r>
          </a:p>
          <a:p>
            <a:pPr marL="107950" indent="-107950">
              <a:defRPr/>
            </a:pPr>
            <a:endParaRPr lang="en-US" altLang="zh-CN" sz="1200" b="1" dirty="0" smtClean="0">
              <a:solidFill>
                <a:prstClr val="black"/>
              </a:solidFill>
              <a:latin typeface="微软雅黑" pitchFamily="34" charset="-122"/>
              <a:ea typeface="微软雅黑" pitchFamily="34" charset="-122"/>
            </a:endParaRPr>
          </a:p>
          <a:p>
            <a:endParaRPr lang="zh-CN" altLang="en-US" dirty="0" smtClean="0"/>
          </a:p>
        </p:txBody>
      </p:sp>
    </p:spTree>
    <p:extLst>
      <p:ext uri="{BB962C8B-B14F-4D97-AF65-F5344CB8AC3E}">
        <p14:creationId xmlns:p14="http://schemas.microsoft.com/office/powerpoint/2010/main" val="1056835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kern="1200" dirty="0" smtClean="0">
                <a:solidFill>
                  <a:schemeClr val="tx1"/>
                </a:solidFill>
                <a:ea typeface="+mn-ea"/>
                <a:cs typeface="+mn-cs"/>
              </a:rPr>
              <a:t>P6: </a:t>
            </a:r>
            <a:r>
              <a:rPr lang="zh-CN" altLang="en-US" sz="1200" kern="1200" dirty="0" smtClean="0">
                <a:solidFill>
                  <a:schemeClr val="tx1"/>
                </a:solidFill>
                <a:cs typeface="+mn-cs"/>
              </a:rPr>
              <a:t>对病毒种类进一步研究发现，北京地区，呼吸道感染的住院患儿中，病毒总检出率将近</a:t>
            </a:r>
            <a:r>
              <a:rPr lang="en-US" sz="1200" kern="1200" dirty="0" smtClean="0">
                <a:solidFill>
                  <a:schemeClr val="tx1"/>
                </a:solidFill>
                <a:ea typeface="+mn-ea"/>
                <a:cs typeface="+mn-cs"/>
              </a:rPr>
              <a:t>70%</a:t>
            </a:r>
            <a:r>
              <a:rPr lang="zh-CN" altLang="en-US" sz="1200" kern="1200" dirty="0" smtClean="0">
                <a:solidFill>
                  <a:schemeClr val="tx1"/>
                </a:solidFill>
                <a:cs typeface="+mn-cs"/>
              </a:rPr>
              <a:t>，检出病毒的前三位依次是</a:t>
            </a:r>
            <a:r>
              <a:rPr lang="en-US" sz="1200" kern="1200" dirty="0" smtClean="0">
                <a:solidFill>
                  <a:schemeClr val="tx1"/>
                </a:solidFill>
                <a:ea typeface="+mn-ea"/>
                <a:cs typeface="+mn-cs"/>
              </a:rPr>
              <a:t>RSV</a:t>
            </a:r>
            <a:r>
              <a:rPr lang="zh-CN" altLang="en-US" sz="1200" kern="1200" dirty="0" smtClean="0">
                <a:solidFill>
                  <a:schemeClr val="tx1"/>
                </a:solidFill>
                <a:cs typeface="+mn-cs"/>
              </a:rPr>
              <a:t>、</a:t>
            </a:r>
            <a:r>
              <a:rPr lang="en-US" sz="1200" kern="1200" dirty="0" smtClean="0">
                <a:solidFill>
                  <a:schemeClr val="tx1"/>
                </a:solidFill>
                <a:ea typeface="+mn-ea"/>
                <a:cs typeface="+mn-cs"/>
              </a:rPr>
              <a:t>HRV</a:t>
            </a:r>
            <a:r>
              <a:rPr lang="zh-CN" altLang="en-US" sz="1200" kern="1200" dirty="0" smtClean="0">
                <a:solidFill>
                  <a:schemeClr val="tx1"/>
                </a:solidFill>
                <a:cs typeface="+mn-cs"/>
              </a:rPr>
              <a:t>和</a:t>
            </a:r>
            <a:r>
              <a:rPr lang="en-US" sz="1200" kern="1200" dirty="0" smtClean="0">
                <a:solidFill>
                  <a:schemeClr val="tx1"/>
                </a:solidFill>
                <a:ea typeface="+mn-ea"/>
                <a:cs typeface="+mn-cs"/>
              </a:rPr>
              <a:t>PIV</a:t>
            </a:r>
            <a:r>
              <a:rPr lang="zh-CN" altLang="en-US" sz="1200" kern="1200" dirty="0" smtClean="0">
                <a:solidFill>
                  <a:schemeClr val="tx1"/>
                </a:solidFill>
                <a:cs typeface="+mn-cs"/>
              </a:rPr>
              <a:t>。</a:t>
            </a:r>
          </a:p>
          <a:p>
            <a:r>
              <a:rPr lang="zh-CN" altLang="en-US" sz="1200" kern="1200" dirty="0" smtClean="0">
                <a:solidFill>
                  <a:schemeClr val="tx1"/>
                </a:solidFill>
                <a:cs typeface="+mn-cs"/>
              </a:rPr>
              <a:t>进一步表明病毒感染是导致我国呼吸道感染儿童住院的主要原因，其中</a:t>
            </a:r>
            <a:r>
              <a:rPr lang="en-US" sz="1200" kern="1200" dirty="0" smtClean="0">
                <a:solidFill>
                  <a:schemeClr val="tx1"/>
                </a:solidFill>
                <a:ea typeface="+mn-ea"/>
                <a:cs typeface="+mn-cs"/>
              </a:rPr>
              <a:t>RSV</a:t>
            </a:r>
            <a:r>
              <a:rPr lang="zh-CN" altLang="en-US" sz="1200" kern="1200" dirty="0" smtClean="0">
                <a:solidFill>
                  <a:schemeClr val="tx1"/>
                </a:solidFill>
                <a:cs typeface="+mn-cs"/>
              </a:rPr>
              <a:t>是最常见的病毒种类。</a:t>
            </a:r>
          </a:p>
          <a:p>
            <a:endParaRPr lang="en-US" sz="1200" kern="1200" dirty="0" smtClean="0">
              <a:solidFill>
                <a:schemeClr val="tx1"/>
              </a:solidFill>
              <a:ea typeface="+mn-ea"/>
              <a:cs typeface="+mn-cs"/>
            </a:endParaRPr>
          </a:p>
          <a:p>
            <a:r>
              <a:rPr lang="en-US" dirty="0" smtClean="0"/>
              <a:t>An epidemiological study </a:t>
            </a:r>
            <a:r>
              <a:rPr lang="en-US" sz="1200" kern="1200" baseline="0" dirty="0" smtClean="0">
                <a:solidFill>
                  <a:schemeClr val="tx1"/>
                </a:solidFill>
                <a:ea typeface="+mn-ea"/>
                <a:cs typeface="+mn-cs"/>
              </a:rPr>
              <a:t>show that , </a:t>
            </a:r>
            <a:r>
              <a:rPr lang="en-US" sz="1200" kern="1200" dirty="0" smtClean="0">
                <a:solidFill>
                  <a:schemeClr val="tx1"/>
                </a:solidFill>
                <a:ea typeface="+mn-ea"/>
                <a:cs typeface="+mn-cs"/>
              </a:rPr>
              <a:t>in Beijing area , the total virus detection rate is about 70% and 50% for those children who</a:t>
            </a:r>
            <a:r>
              <a:rPr lang="en-US" sz="1200" kern="1200" baseline="0" dirty="0" smtClean="0">
                <a:solidFill>
                  <a:schemeClr val="tx1"/>
                </a:solidFill>
                <a:ea typeface="+mn-ea"/>
                <a:cs typeface="+mn-cs"/>
              </a:rPr>
              <a:t> were in outpatient or </a:t>
            </a:r>
            <a:r>
              <a:rPr lang="en-US" sz="1200" kern="1200" dirty="0" smtClean="0">
                <a:solidFill>
                  <a:schemeClr val="tx1"/>
                </a:solidFill>
                <a:ea typeface="+mn-ea"/>
                <a:cs typeface="+mn-cs"/>
              </a:rPr>
              <a:t>hospitalization due</a:t>
            </a:r>
            <a:r>
              <a:rPr lang="en-US" sz="1200" kern="1200" baseline="0" dirty="0" smtClean="0">
                <a:solidFill>
                  <a:schemeClr val="tx1"/>
                </a:solidFill>
                <a:ea typeface="+mn-ea"/>
                <a:cs typeface="+mn-cs"/>
              </a:rPr>
              <a:t> to </a:t>
            </a:r>
            <a:r>
              <a:rPr lang="en-US" sz="1200" kern="1200" dirty="0" smtClean="0">
                <a:solidFill>
                  <a:schemeClr val="tx1"/>
                </a:solidFill>
                <a:ea typeface="+mn-ea"/>
                <a:cs typeface="+mn-cs"/>
              </a:rPr>
              <a:t>respiratory tract infections, and the top 3 viruses</a:t>
            </a:r>
            <a:r>
              <a:rPr lang="en-US" sz="1200" kern="1200" baseline="0" dirty="0" smtClean="0">
                <a:solidFill>
                  <a:schemeClr val="tx1"/>
                </a:solidFill>
                <a:ea typeface="+mn-ea"/>
                <a:cs typeface="+mn-cs"/>
              </a:rPr>
              <a:t> which cause serious illness </a:t>
            </a:r>
            <a:r>
              <a:rPr lang="en-US" sz="1200" kern="1200" dirty="0" smtClean="0">
                <a:solidFill>
                  <a:schemeClr val="tx1"/>
                </a:solidFill>
                <a:ea typeface="+mn-ea"/>
                <a:cs typeface="+mn-cs"/>
              </a:rPr>
              <a:t>are RSV, HRV and PIV. </a:t>
            </a:r>
            <a:r>
              <a:rPr lang="en-US" sz="1200" kern="1200" baseline="0" dirty="0" smtClean="0">
                <a:solidFill>
                  <a:schemeClr val="tx1"/>
                </a:solidFill>
                <a:ea typeface="+mn-ea"/>
                <a:cs typeface="+mn-cs"/>
              </a:rPr>
              <a:t> </a:t>
            </a:r>
            <a:endParaRPr lang="zh-CN" altLang="en-US" sz="1200" kern="1200" dirty="0" smtClean="0">
              <a:solidFill>
                <a:schemeClr val="tx1"/>
              </a:solidFill>
              <a:cs typeface="+mn-cs"/>
            </a:endParaRPr>
          </a:p>
          <a:p>
            <a:r>
              <a:rPr lang="en-US" sz="1200" kern="1200" dirty="0" smtClean="0">
                <a:solidFill>
                  <a:schemeClr val="tx1"/>
                </a:solidFill>
                <a:ea typeface="+mn-ea"/>
                <a:cs typeface="+mn-cs"/>
              </a:rPr>
              <a:t>It is further indicated that the virus infection is the main cause of respiratory tract infection in China among which RSV is the most common type of virus causing</a:t>
            </a:r>
            <a:r>
              <a:rPr lang="en-US" sz="1200" kern="1200" baseline="0" dirty="0" smtClean="0">
                <a:solidFill>
                  <a:schemeClr val="tx1"/>
                </a:solidFill>
                <a:ea typeface="+mn-ea"/>
                <a:cs typeface="+mn-cs"/>
              </a:rPr>
              <a:t> hospitalization</a:t>
            </a:r>
            <a:r>
              <a:rPr lang="en-US" sz="1200" kern="1200" dirty="0" smtClean="0">
                <a:solidFill>
                  <a:schemeClr val="tx1"/>
                </a:solidFill>
                <a:ea typeface="+mn-ea"/>
                <a:cs typeface="+mn-cs"/>
              </a:rPr>
              <a:t>.</a:t>
            </a:r>
            <a:endParaRPr lang="zh-CN" altLang="en-US" sz="1200" kern="1200" dirty="0">
              <a:solidFill>
                <a:schemeClr val="tx1"/>
              </a:solidFill>
              <a:cs typeface="+mn-cs"/>
            </a:endParaRPr>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10</a:t>
            </a:fld>
            <a:endParaRPr lang="zh-CN" altLang="en-US"/>
          </a:p>
        </p:txBody>
      </p:sp>
    </p:spTree>
    <p:extLst>
      <p:ext uri="{BB962C8B-B14F-4D97-AF65-F5344CB8AC3E}">
        <p14:creationId xmlns:p14="http://schemas.microsoft.com/office/powerpoint/2010/main" val="1804553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kern="1200" dirty="0" smtClean="0">
                <a:solidFill>
                  <a:schemeClr val="tx1"/>
                </a:solidFill>
                <a:ea typeface="+mn-ea"/>
                <a:cs typeface="+mn-cs"/>
              </a:rPr>
              <a:t>P7: </a:t>
            </a:r>
            <a:r>
              <a:rPr lang="zh-CN" altLang="en-US" sz="1200" kern="1200" dirty="0" smtClean="0">
                <a:solidFill>
                  <a:schemeClr val="tx1"/>
                </a:solidFill>
                <a:cs typeface="+mn-cs"/>
              </a:rPr>
              <a:t>在另一项更为长期的研究发现，在</a:t>
            </a:r>
            <a:r>
              <a:rPr lang="en-US" sz="1200" kern="1200" dirty="0" smtClean="0">
                <a:solidFill>
                  <a:schemeClr val="tx1"/>
                </a:solidFill>
                <a:ea typeface="+mn-ea"/>
                <a:cs typeface="+mn-cs"/>
              </a:rPr>
              <a:t>3870</a:t>
            </a:r>
            <a:r>
              <a:rPr lang="zh-CN" altLang="en-US" sz="1200" kern="1200" dirty="0" smtClean="0">
                <a:solidFill>
                  <a:schemeClr val="tx1"/>
                </a:solidFill>
                <a:cs typeface="+mn-cs"/>
              </a:rPr>
              <a:t>例由于急性下呼吸道感染而就诊的患儿中，</a:t>
            </a:r>
            <a:r>
              <a:rPr lang="en-US" altLang="zh-CN" sz="1200" kern="1200" dirty="0" smtClean="0">
                <a:solidFill>
                  <a:schemeClr val="tx1"/>
                </a:solidFill>
                <a:cs typeface="+mn-cs"/>
              </a:rPr>
              <a:t>2601</a:t>
            </a:r>
            <a:r>
              <a:rPr lang="zh-CN" altLang="en-US" sz="1200" kern="1200" dirty="0" smtClean="0">
                <a:solidFill>
                  <a:schemeClr val="tx1"/>
                </a:solidFill>
                <a:cs typeface="+mn-cs"/>
              </a:rPr>
              <a:t>例检出病毒阳性，总的病毒检出率为</a:t>
            </a:r>
            <a:r>
              <a:rPr lang="en-US" sz="1200" kern="1200" dirty="0" smtClean="0">
                <a:solidFill>
                  <a:schemeClr val="tx1"/>
                </a:solidFill>
                <a:ea typeface="+mn-ea"/>
                <a:cs typeface="+mn-cs"/>
              </a:rPr>
              <a:t>67.2 % </a:t>
            </a:r>
            <a:r>
              <a:rPr lang="zh-CN" altLang="en-US" sz="1200" kern="1200" dirty="0" smtClean="0">
                <a:solidFill>
                  <a:schemeClr val="tx1"/>
                </a:solidFill>
                <a:cs typeface="+mn-cs"/>
              </a:rPr>
              <a:t>，</a:t>
            </a:r>
            <a:r>
              <a:rPr lang="en-US" sz="1200" kern="1200" dirty="0" smtClean="0">
                <a:solidFill>
                  <a:schemeClr val="tx1"/>
                </a:solidFill>
                <a:ea typeface="+mn-ea"/>
                <a:cs typeface="+mn-cs"/>
              </a:rPr>
              <a:t>42%</a:t>
            </a:r>
            <a:r>
              <a:rPr lang="zh-CN" altLang="en-US" sz="1200" kern="1200" dirty="0" smtClean="0">
                <a:solidFill>
                  <a:schemeClr val="tx1"/>
                </a:solidFill>
                <a:cs typeface="+mn-cs"/>
              </a:rPr>
              <a:t>为单一病毒感染，超过</a:t>
            </a:r>
            <a:r>
              <a:rPr lang="en-US" sz="1200" kern="1200" dirty="0" smtClean="0">
                <a:solidFill>
                  <a:schemeClr val="tx1"/>
                </a:solidFill>
                <a:ea typeface="+mn-ea"/>
                <a:cs typeface="+mn-cs"/>
              </a:rPr>
              <a:t>24%</a:t>
            </a:r>
            <a:r>
              <a:rPr lang="zh-CN" altLang="en-US" sz="1200" kern="1200" dirty="0" smtClean="0">
                <a:solidFill>
                  <a:schemeClr val="tx1"/>
                </a:solidFill>
                <a:cs typeface="+mn-cs"/>
              </a:rPr>
              <a:t>的检出了一种以上的病毒混合感染。</a:t>
            </a:r>
          </a:p>
          <a:p>
            <a:r>
              <a:rPr lang="zh-CN" altLang="en-US" sz="1200" kern="1200" dirty="0" smtClean="0">
                <a:solidFill>
                  <a:schemeClr val="tx1"/>
                </a:solidFill>
                <a:cs typeface="+mn-cs"/>
              </a:rPr>
              <a:t>对于</a:t>
            </a:r>
            <a:r>
              <a:rPr lang="en-US" sz="1200" kern="1200" dirty="0" smtClean="0">
                <a:solidFill>
                  <a:schemeClr val="tx1"/>
                </a:solidFill>
                <a:ea typeface="+mn-ea"/>
                <a:cs typeface="+mn-cs"/>
              </a:rPr>
              <a:t>5</a:t>
            </a:r>
            <a:r>
              <a:rPr lang="zh-CN" altLang="en-US" sz="1200" kern="1200" dirty="0" smtClean="0">
                <a:solidFill>
                  <a:schemeClr val="tx1"/>
                </a:solidFill>
                <a:cs typeface="+mn-cs"/>
              </a:rPr>
              <a:t>岁以下，各种年龄组患儿，</a:t>
            </a:r>
            <a:r>
              <a:rPr lang="en-US" sz="1200" kern="1200" dirty="0" smtClean="0">
                <a:solidFill>
                  <a:schemeClr val="tx1"/>
                </a:solidFill>
                <a:ea typeface="+mn-ea"/>
                <a:cs typeface="+mn-cs"/>
              </a:rPr>
              <a:t>RSV</a:t>
            </a:r>
            <a:r>
              <a:rPr lang="zh-CN" altLang="en-US" sz="1200" kern="1200" dirty="0" smtClean="0">
                <a:solidFill>
                  <a:schemeClr val="tx1"/>
                </a:solidFill>
                <a:cs typeface="+mn-cs"/>
              </a:rPr>
              <a:t>均为检出第一位的病毒种类（蓝色标记）。尤其是</a:t>
            </a:r>
            <a:r>
              <a:rPr lang="en-US" altLang="zh-CN" sz="1200" kern="1200" dirty="0" smtClean="0">
                <a:solidFill>
                  <a:schemeClr val="tx1"/>
                </a:solidFill>
                <a:cs typeface="+mn-cs"/>
              </a:rPr>
              <a:t>6</a:t>
            </a:r>
            <a:r>
              <a:rPr lang="zh-CN" altLang="en-US" sz="1200" kern="1200" dirty="0" smtClean="0">
                <a:solidFill>
                  <a:schemeClr val="tx1"/>
                </a:solidFill>
                <a:cs typeface="+mn-cs"/>
              </a:rPr>
              <a:t>个月以下的小婴儿，</a:t>
            </a:r>
            <a:r>
              <a:rPr lang="en-US" altLang="zh-CN" sz="1200" kern="1200" dirty="0" smtClean="0">
                <a:solidFill>
                  <a:schemeClr val="tx1"/>
                </a:solidFill>
                <a:cs typeface="+mn-cs"/>
              </a:rPr>
              <a:t>RSV</a:t>
            </a:r>
            <a:r>
              <a:rPr lang="zh-CN" altLang="en-US" sz="1200" kern="1200" dirty="0" smtClean="0">
                <a:solidFill>
                  <a:schemeClr val="tx1"/>
                </a:solidFill>
                <a:cs typeface="+mn-cs"/>
              </a:rPr>
              <a:t>的比例占到</a:t>
            </a:r>
            <a:r>
              <a:rPr lang="en-US" altLang="zh-CN" sz="1200" kern="1200" dirty="0" smtClean="0">
                <a:solidFill>
                  <a:schemeClr val="tx1"/>
                </a:solidFill>
                <a:cs typeface="+mn-cs"/>
              </a:rPr>
              <a:t>45%</a:t>
            </a:r>
            <a:r>
              <a:rPr lang="zh-CN" altLang="en-US" sz="1200" kern="1200" dirty="0" smtClean="0">
                <a:solidFill>
                  <a:schemeClr val="tx1"/>
                </a:solidFill>
                <a:cs typeface="+mn-cs"/>
              </a:rPr>
              <a:t>以上。其次</a:t>
            </a:r>
            <a:r>
              <a:rPr lang="en-US" sz="1200" kern="1200" dirty="0" smtClean="0">
                <a:solidFill>
                  <a:schemeClr val="tx1"/>
                </a:solidFill>
                <a:ea typeface="+mn-ea"/>
                <a:cs typeface="+mn-cs"/>
              </a:rPr>
              <a:t>HRV</a:t>
            </a:r>
            <a:r>
              <a:rPr lang="zh-CN" altLang="en-US" sz="1200" kern="1200" dirty="0" smtClean="0">
                <a:solidFill>
                  <a:schemeClr val="tx1"/>
                </a:solidFill>
                <a:cs typeface="+mn-cs"/>
              </a:rPr>
              <a:t>和</a:t>
            </a:r>
            <a:r>
              <a:rPr lang="en-US" sz="1200" kern="1200" dirty="0" smtClean="0">
                <a:solidFill>
                  <a:schemeClr val="tx1"/>
                </a:solidFill>
                <a:ea typeface="+mn-ea"/>
                <a:cs typeface="+mn-cs"/>
              </a:rPr>
              <a:t>PIV</a:t>
            </a:r>
            <a:r>
              <a:rPr lang="zh-CN" altLang="en-US" sz="1200" kern="1200" dirty="0" smtClean="0">
                <a:solidFill>
                  <a:schemeClr val="tx1"/>
                </a:solidFill>
                <a:cs typeface="+mn-cs"/>
              </a:rPr>
              <a:t>均有较高比例的检出。</a:t>
            </a:r>
          </a:p>
          <a:p>
            <a:r>
              <a:rPr lang="en-US" sz="1200" kern="1200" dirty="0" smtClean="0">
                <a:solidFill>
                  <a:schemeClr val="tx1"/>
                </a:solidFill>
                <a:ea typeface="+mn-ea"/>
                <a:cs typeface="+mn-cs"/>
              </a:rPr>
              <a:t>In another long-term study we found that in 3870 cases of the children who suffered from acute infection of the lower respiratory tract, the virus detection rate was 67.2%, 42% were single virus infection, over 24% of the detected had more than one type of virus.</a:t>
            </a:r>
            <a:endParaRPr lang="zh-CN" altLang="en-US" sz="1200" kern="1200" dirty="0" smtClean="0">
              <a:solidFill>
                <a:schemeClr val="tx1"/>
              </a:solidFill>
              <a:cs typeface="+mn-cs"/>
            </a:endParaRPr>
          </a:p>
          <a:p>
            <a:r>
              <a:rPr lang="en-US" sz="1200" kern="1200" dirty="0" smtClean="0">
                <a:solidFill>
                  <a:schemeClr val="tx1"/>
                </a:solidFill>
                <a:ea typeface="+mn-ea"/>
                <a:cs typeface="+mn-cs"/>
              </a:rPr>
              <a:t>For children under 5 years of age, RSV were detected in the first virus type (blue label), followed by PIV and HRV have a higher proportion of detection.</a:t>
            </a:r>
            <a:endParaRPr lang="zh-CN" altLang="en-US" sz="1200" kern="1200" dirty="0" smtClean="0">
              <a:solidFill>
                <a:schemeClr val="tx1"/>
              </a:solidFill>
              <a:cs typeface="+mn-cs"/>
            </a:endParaRPr>
          </a:p>
          <a:p>
            <a:r>
              <a:rPr lang="en-US" sz="1200" kern="1200" dirty="0" smtClean="0">
                <a:solidFill>
                  <a:schemeClr val="tx1"/>
                </a:solidFill>
                <a:ea typeface="+mn-ea"/>
                <a:cs typeface="+mn-cs"/>
              </a:rPr>
              <a:t> </a:t>
            </a:r>
            <a:endParaRPr lang="zh-CN" altLang="en-US" sz="1200" kern="1200" dirty="0">
              <a:solidFill>
                <a:schemeClr val="tx1"/>
              </a:solidFill>
              <a:cs typeface="+mn-cs"/>
            </a:endParaRPr>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11</a:t>
            </a:fld>
            <a:endParaRPr lang="zh-CN" altLang="en-US"/>
          </a:p>
        </p:txBody>
      </p:sp>
    </p:spTree>
    <p:extLst>
      <p:ext uri="{BB962C8B-B14F-4D97-AF65-F5344CB8AC3E}">
        <p14:creationId xmlns:p14="http://schemas.microsoft.com/office/powerpoint/2010/main" val="597361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kern="1200" dirty="0" smtClean="0">
                <a:solidFill>
                  <a:schemeClr val="tx1"/>
                </a:solidFill>
                <a:ea typeface="+mn-ea"/>
                <a:cs typeface="+mn-cs"/>
              </a:rPr>
              <a:t>P8: RSV</a:t>
            </a:r>
            <a:r>
              <a:rPr lang="zh-CN" altLang="en-US" sz="1200" kern="1200" dirty="0" smtClean="0">
                <a:solidFill>
                  <a:schemeClr val="tx1"/>
                </a:solidFill>
                <a:cs typeface="+mn-cs"/>
              </a:rPr>
              <a:t>在各种呼吸道病毒中阳性率最高，感染具有明显的季节性分布特点，其流行高峰在冬春季节；</a:t>
            </a:r>
            <a:r>
              <a:rPr lang="en-US" sz="1200" kern="1200" dirty="0" smtClean="0">
                <a:solidFill>
                  <a:schemeClr val="tx1"/>
                </a:solidFill>
                <a:ea typeface="+mn-ea"/>
                <a:cs typeface="+mn-cs"/>
              </a:rPr>
              <a:t>IFV</a:t>
            </a:r>
            <a:r>
              <a:rPr lang="zh-CN" altLang="en-US" sz="1200" kern="1200" dirty="0" smtClean="0">
                <a:solidFill>
                  <a:schemeClr val="tx1"/>
                </a:solidFill>
                <a:cs typeface="+mn-cs"/>
              </a:rPr>
              <a:t>的流行高峰在冬季；</a:t>
            </a:r>
            <a:r>
              <a:rPr lang="en-US" sz="1200" kern="1200" dirty="0" smtClean="0">
                <a:solidFill>
                  <a:schemeClr val="tx1"/>
                </a:solidFill>
                <a:ea typeface="+mn-ea"/>
                <a:cs typeface="+mn-cs"/>
              </a:rPr>
              <a:t>HMPV</a:t>
            </a:r>
            <a:r>
              <a:rPr lang="zh-CN" altLang="en-US" sz="1200" kern="1200" dirty="0" smtClean="0">
                <a:solidFill>
                  <a:schemeClr val="tx1"/>
                </a:solidFill>
                <a:cs typeface="+mn-cs"/>
              </a:rPr>
              <a:t>整体检出率较低，也主要集中在冬春季节，并且呈现出两年一次流行特征；其他病毒缺乏明显季节分布特点。</a:t>
            </a:r>
          </a:p>
          <a:p>
            <a:r>
              <a:rPr lang="en-US" sz="1200" kern="1200" dirty="0" smtClean="0">
                <a:solidFill>
                  <a:schemeClr val="tx1"/>
                </a:solidFill>
                <a:ea typeface="+mn-ea"/>
                <a:cs typeface="+mn-cs"/>
              </a:rPr>
              <a:t>The positive rate of RSV in various respiratory virus had the highest infection .RSV has obvious seasonal distribution characteristics and the epidemic peak is in winter and spring; IFV epidemic peaked in winter; the overall detection rate of HMPV is low, it mainly concentrated in the winter season, and presents two years a popular feature; other viruses is lack of obvious seasonal distribution characteristics.</a:t>
            </a:r>
            <a:endParaRPr lang="zh-CN" altLang="en-US" sz="1200" kern="1200" dirty="0">
              <a:solidFill>
                <a:schemeClr val="tx1"/>
              </a:solidFill>
              <a:cs typeface="+mn-cs"/>
            </a:endParaRPr>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12</a:t>
            </a:fld>
            <a:endParaRPr lang="zh-CN" altLang="en-US"/>
          </a:p>
        </p:txBody>
      </p:sp>
    </p:spTree>
    <p:extLst>
      <p:ext uri="{BB962C8B-B14F-4D97-AF65-F5344CB8AC3E}">
        <p14:creationId xmlns:p14="http://schemas.microsoft.com/office/powerpoint/2010/main" val="3494327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kern="1200" dirty="0" smtClean="0">
                <a:solidFill>
                  <a:schemeClr val="tx1"/>
                </a:solidFill>
                <a:ea typeface="+mn-ea"/>
                <a:cs typeface="+mn-cs"/>
              </a:rPr>
              <a:t>P9: 2015</a:t>
            </a:r>
            <a:r>
              <a:rPr lang="zh-CN" altLang="en-US" sz="1200" kern="1200" dirty="0" smtClean="0">
                <a:solidFill>
                  <a:schemeClr val="tx1"/>
                </a:solidFill>
                <a:cs typeface="+mn-cs"/>
              </a:rPr>
              <a:t>年</a:t>
            </a:r>
            <a:r>
              <a:rPr lang="en-US" sz="1200" kern="1200" dirty="0" smtClean="0">
                <a:solidFill>
                  <a:schemeClr val="tx1"/>
                </a:solidFill>
                <a:ea typeface="+mn-ea"/>
                <a:cs typeface="+mn-cs"/>
              </a:rPr>
              <a:t>2</a:t>
            </a:r>
            <a:r>
              <a:rPr lang="zh-CN" altLang="en-US" sz="1200" kern="1200" dirty="0" smtClean="0">
                <a:solidFill>
                  <a:schemeClr val="tx1"/>
                </a:solidFill>
                <a:cs typeface="+mn-cs"/>
              </a:rPr>
              <a:t>月，</a:t>
            </a:r>
            <a:r>
              <a:rPr lang="en-US" altLang="zh-CN" sz="1200" kern="1200" dirty="0" smtClean="0">
                <a:solidFill>
                  <a:schemeClr val="tx1"/>
                </a:solidFill>
                <a:cs typeface="+mn-cs"/>
              </a:rPr>
              <a:t>《</a:t>
            </a:r>
            <a:r>
              <a:rPr lang="zh-CN" altLang="en-US" sz="1200" kern="1200" dirty="0" smtClean="0">
                <a:solidFill>
                  <a:schemeClr val="tx1"/>
                </a:solidFill>
                <a:cs typeface="+mn-cs"/>
              </a:rPr>
              <a:t>新英格兰医学杂志</a:t>
            </a:r>
            <a:r>
              <a:rPr lang="en-US" altLang="zh-CN" sz="1200" kern="1200" dirty="0" smtClean="0">
                <a:solidFill>
                  <a:schemeClr val="tx1"/>
                </a:solidFill>
                <a:cs typeface="+mn-cs"/>
              </a:rPr>
              <a:t>》</a:t>
            </a:r>
            <a:r>
              <a:rPr lang="zh-CN" altLang="en-US" sz="1200" kern="1200" dirty="0" smtClean="0">
                <a:solidFill>
                  <a:schemeClr val="tx1"/>
                </a:solidFill>
                <a:cs typeface="+mn-cs"/>
              </a:rPr>
              <a:t>发表一篇</a:t>
            </a:r>
            <a:r>
              <a:rPr lang="en-US" altLang="zh-CN" sz="1200" kern="1200" dirty="0" smtClean="0">
                <a:solidFill>
                  <a:schemeClr val="tx1"/>
                </a:solidFill>
                <a:cs typeface="+mn-cs"/>
              </a:rPr>
              <a:t>《</a:t>
            </a:r>
            <a:r>
              <a:rPr lang="zh-CN" altLang="en-US" sz="1200" kern="1200" dirty="0" smtClean="0">
                <a:solidFill>
                  <a:schemeClr val="tx1"/>
                </a:solidFill>
                <a:cs typeface="+mn-cs"/>
              </a:rPr>
              <a:t>对美国儿童社区获得性肺炎需要住院治疗病例的研究</a:t>
            </a:r>
            <a:r>
              <a:rPr lang="en-US" altLang="zh-CN" sz="1200" kern="1200" dirty="0" smtClean="0">
                <a:solidFill>
                  <a:schemeClr val="tx1"/>
                </a:solidFill>
                <a:cs typeface="+mn-cs"/>
              </a:rPr>
              <a:t>》</a:t>
            </a:r>
            <a:r>
              <a:rPr lang="zh-CN" altLang="en-US" sz="1200" kern="1200" dirty="0" smtClean="0">
                <a:solidFill>
                  <a:schemeClr val="tx1"/>
                </a:solidFill>
                <a:cs typeface="+mn-cs"/>
              </a:rPr>
              <a:t>，对美国儿童社区获得性肺炎住院患者，进行了一项非常有意义的流行病学研究。</a:t>
            </a:r>
          </a:p>
          <a:p>
            <a:r>
              <a:rPr lang="en-US" sz="1200" kern="1200" dirty="0" smtClean="0">
                <a:solidFill>
                  <a:schemeClr val="tx1"/>
                </a:solidFill>
                <a:ea typeface="+mn-ea"/>
                <a:cs typeface="+mn-cs"/>
              </a:rPr>
              <a:t>February 2015, &lt; New England Journal of Medicine &gt;published a paper named &lt; children of America community get pneumonia in hospitalized patients of &gt;, which engaged in a very meaningful epidemiological study of the hospitalized children patients with acquired pneumonia in American community.</a:t>
            </a:r>
            <a:endParaRPr lang="zh-CN" altLang="en-US" sz="1200" kern="1200" dirty="0">
              <a:solidFill>
                <a:schemeClr val="tx1"/>
              </a:solidFill>
              <a:cs typeface="+mn-cs"/>
            </a:endParaRPr>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13</a:t>
            </a:fld>
            <a:endParaRPr lang="zh-CN" altLang="en-US"/>
          </a:p>
        </p:txBody>
      </p:sp>
    </p:spTree>
    <p:extLst>
      <p:ext uri="{BB962C8B-B14F-4D97-AF65-F5344CB8AC3E}">
        <p14:creationId xmlns:p14="http://schemas.microsoft.com/office/powerpoint/2010/main" val="2602301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en-US" sz="1200" kern="1200" dirty="0" smtClean="0">
                <a:solidFill>
                  <a:schemeClr val="tx1"/>
                </a:solidFill>
                <a:ea typeface="+mn-ea"/>
                <a:cs typeface="+mn-cs"/>
              </a:rPr>
              <a:t>P10: </a:t>
            </a:r>
            <a:r>
              <a:rPr lang="zh-CN" altLang="en-US" sz="1200" kern="1200" dirty="0" smtClean="0">
                <a:solidFill>
                  <a:schemeClr val="tx1"/>
                </a:solidFill>
                <a:cs typeface="+mn-cs"/>
              </a:rPr>
              <a:t>研究对比了</a:t>
            </a:r>
            <a:r>
              <a:rPr lang="en-US" sz="1200" kern="1200" dirty="0" smtClean="0">
                <a:solidFill>
                  <a:schemeClr val="tx1"/>
                </a:solidFill>
                <a:ea typeface="+mn-ea"/>
                <a:cs typeface="+mn-cs"/>
              </a:rPr>
              <a:t>CAP</a:t>
            </a:r>
            <a:r>
              <a:rPr lang="zh-CN" altLang="en-US" sz="1200" kern="1200" dirty="0" smtClean="0">
                <a:solidFill>
                  <a:schemeClr val="tx1"/>
                </a:solidFill>
                <a:cs typeface="+mn-cs"/>
              </a:rPr>
              <a:t>患儿呼吸道样本、血液样本中的病原感染分布情况，结果发现，儿童</a:t>
            </a:r>
            <a:r>
              <a:rPr lang="en-US" sz="1200" kern="1200" dirty="0" smtClean="0">
                <a:solidFill>
                  <a:schemeClr val="tx1"/>
                </a:solidFill>
                <a:ea typeface="+mn-ea"/>
                <a:cs typeface="+mn-cs"/>
              </a:rPr>
              <a:t>CAP</a:t>
            </a:r>
            <a:r>
              <a:rPr lang="zh-CN" altLang="en-US" sz="1200" kern="1200" dirty="0" smtClean="0">
                <a:solidFill>
                  <a:schemeClr val="tx1"/>
                </a:solidFill>
                <a:cs typeface="+mn-cs"/>
              </a:rPr>
              <a:t>住院患者，病毒检出率高达</a:t>
            </a:r>
            <a:r>
              <a:rPr lang="en-US" sz="1200" kern="1200" dirty="0" smtClean="0">
                <a:solidFill>
                  <a:schemeClr val="tx1"/>
                </a:solidFill>
                <a:ea typeface="+mn-ea"/>
                <a:cs typeface="+mn-cs"/>
              </a:rPr>
              <a:t>66%</a:t>
            </a:r>
            <a:r>
              <a:rPr lang="zh-CN" altLang="en-US" sz="1200" kern="1200" dirty="0" smtClean="0">
                <a:solidFill>
                  <a:schemeClr val="tx1"/>
                </a:solidFill>
                <a:cs typeface="+mn-cs"/>
              </a:rPr>
              <a:t>，尤其是</a:t>
            </a:r>
            <a:r>
              <a:rPr lang="en-US" sz="1200" kern="1200" dirty="0" smtClean="0">
                <a:solidFill>
                  <a:schemeClr val="tx1"/>
                </a:solidFill>
                <a:ea typeface="+mn-ea"/>
                <a:cs typeface="+mn-cs"/>
              </a:rPr>
              <a:t>5</a:t>
            </a:r>
            <a:r>
              <a:rPr lang="zh-CN" altLang="en-US" sz="1200" kern="1200" dirty="0" smtClean="0">
                <a:solidFill>
                  <a:schemeClr val="tx1"/>
                </a:solidFill>
                <a:cs typeface="+mn-cs"/>
              </a:rPr>
              <a:t>岁以下的低龄儿童，病毒检出率更高；</a:t>
            </a:r>
          </a:p>
          <a:p>
            <a:r>
              <a:rPr lang="zh-CN" altLang="en-US" sz="1200" kern="1200" dirty="0" smtClean="0">
                <a:solidFill>
                  <a:schemeClr val="tx1"/>
                </a:solidFill>
                <a:cs typeface="+mn-cs"/>
              </a:rPr>
              <a:t>同时，低龄儿童的住院率也显著高于</a:t>
            </a:r>
            <a:r>
              <a:rPr lang="en-US" sz="1200" kern="1200" dirty="0" smtClean="0">
                <a:solidFill>
                  <a:schemeClr val="tx1"/>
                </a:solidFill>
                <a:ea typeface="+mn-ea"/>
                <a:cs typeface="+mn-cs"/>
              </a:rPr>
              <a:t>5</a:t>
            </a:r>
            <a:r>
              <a:rPr lang="zh-CN" altLang="en-US" sz="1200" kern="1200" dirty="0" smtClean="0">
                <a:solidFill>
                  <a:schemeClr val="tx1"/>
                </a:solidFill>
                <a:cs typeface="+mn-cs"/>
              </a:rPr>
              <a:t>岁以上的儿童。表明：患者因病毒感染，尤其是低龄儿童，大大增加了</a:t>
            </a:r>
            <a:r>
              <a:rPr lang="en-US" sz="1200" kern="1200" dirty="0" smtClean="0">
                <a:solidFill>
                  <a:schemeClr val="tx1"/>
                </a:solidFill>
                <a:ea typeface="+mn-ea"/>
                <a:cs typeface="+mn-cs"/>
              </a:rPr>
              <a:t>CAP</a:t>
            </a:r>
            <a:r>
              <a:rPr lang="zh-CN" altLang="en-US" sz="1200" kern="1200" dirty="0" smtClean="0">
                <a:solidFill>
                  <a:schemeClr val="tx1"/>
                </a:solidFill>
                <a:cs typeface="+mn-cs"/>
              </a:rPr>
              <a:t>儿童的住院率。</a:t>
            </a:r>
          </a:p>
          <a:p>
            <a:r>
              <a:rPr lang="en-US" sz="1200" kern="1200" dirty="0" smtClean="0">
                <a:solidFill>
                  <a:schemeClr val="tx1"/>
                </a:solidFill>
                <a:ea typeface="+mn-ea"/>
                <a:cs typeface="+mn-cs"/>
              </a:rPr>
              <a:t>The study of CAP in children with respiratory tract samples and blood samples compares the </a:t>
            </a:r>
            <a:r>
              <a:rPr lang="en-US" sz="1200" kern="1200" dirty="0" err="1" smtClean="0">
                <a:solidFill>
                  <a:schemeClr val="tx1"/>
                </a:solidFill>
                <a:ea typeface="+mn-ea"/>
                <a:cs typeface="+mn-cs"/>
              </a:rPr>
              <a:t>sitiation</a:t>
            </a:r>
            <a:r>
              <a:rPr lang="en-US" sz="1200" kern="1200" dirty="0" smtClean="0">
                <a:solidFill>
                  <a:schemeClr val="tx1"/>
                </a:solidFill>
                <a:ea typeface="+mn-ea"/>
                <a:cs typeface="+mn-cs"/>
              </a:rPr>
              <a:t> of pathogenic infection distribution. It was found, CAP in children hospitalized patients, virus detection rate is as high as 66%, especially young children under 5 years of age, virus detection rate is higher.</a:t>
            </a:r>
            <a:endParaRPr lang="zh-CN" altLang="en-US" sz="1200" kern="1200" dirty="0" smtClean="0">
              <a:solidFill>
                <a:schemeClr val="tx1"/>
              </a:solidFill>
              <a:cs typeface="+mn-cs"/>
            </a:endParaRPr>
          </a:p>
          <a:p>
            <a:r>
              <a:rPr lang="en-US" sz="1200" kern="1200" dirty="0" smtClean="0">
                <a:solidFill>
                  <a:schemeClr val="tx1"/>
                </a:solidFill>
                <a:ea typeface="+mn-ea"/>
                <a:cs typeface="+mn-cs"/>
              </a:rPr>
              <a:t>At the same time, young children hospitalization rate was also significantly higher than 5 years of age or older children. The results show that: patient because of a virus infection, especially young children, greatly increased the rate of hospitalization of cap in children.</a:t>
            </a:r>
            <a:endParaRPr lang="zh-CN" altLang="en-US" sz="1200" kern="1200" dirty="0" smtClean="0">
              <a:solidFill>
                <a:schemeClr val="tx1"/>
              </a:solidFill>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97E7F000-C4AA-4BE4-886D-112361A5DE97}" type="slidenum">
              <a:rPr lang="zh-CN" altLang="en-US" smtClean="0">
                <a:solidFill>
                  <a:prstClr val="black"/>
                </a:solidFill>
              </a:rPr>
              <a:pPr>
                <a:defRPr/>
              </a:pPr>
              <a:t>14</a:t>
            </a:fld>
            <a:endParaRPr lang="zh-CN" altLang="en-US">
              <a:solidFill>
                <a:prstClr val="black"/>
              </a:solidFill>
            </a:endParaRPr>
          </a:p>
        </p:txBody>
      </p:sp>
    </p:spTree>
    <p:extLst>
      <p:ext uri="{BB962C8B-B14F-4D97-AF65-F5344CB8AC3E}">
        <p14:creationId xmlns:p14="http://schemas.microsoft.com/office/powerpoint/2010/main" val="38300615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en-US" sz="1200" kern="1200" dirty="0" smtClean="0">
                <a:solidFill>
                  <a:schemeClr val="tx1"/>
                </a:solidFill>
                <a:ea typeface="+mn-ea"/>
                <a:cs typeface="+mn-cs"/>
              </a:rPr>
              <a:t>P11: </a:t>
            </a:r>
            <a:r>
              <a:rPr lang="zh-CN" altLang="en-US" sz="1200" kern="1200" dirty="0" smtClean="0">
                <a:solidFill>
                  <a:schemeClr val="tx1"/>
                </a:solidFill>
                <a:cs typeface="+mn-cs"/>
              </a:rPr>
              <a:t>深入分析表明，检出率最高的病原体是</a:t>
            </a:r>
            <a:r>
              <a:rPr lang="en-US" sz="1200" kern="1200" dirty="0" smtClean="0">
                <a:solidFill>
                  <a:schemeClr val="tx1"/>
                </a:solidFill>
                <a:ea typeface="+mn-ea"/>
                <a:cs typeface="+mn-cs"/>
              </a:rPr>
              <a:t>RSV</a:t>
            </a:r>
            <a:r>
              <a:rPr lang="zh-CN" altLang="en-US" sz="1200" kern="1200" dirty="0" smtClean="0">
                <a:solidFill>
                  <a:schemeClr val="tx1"/>
                </a:solidFill>
                <a:cs typeface="+mn-cs"/>
              </a:rPr>
              <a:t>，另外鼻病毒（</a:t>
            </a:r>
            <a:r>
              <a:rPr lang="en-US" sz="1200" kern="1200" dirty="0" smtClean="0">
                <a:solidFill>
                  <a:schemeClr val="tx1"/>
                </a:solidFill>
                <a:ea typeface="+mn-ea"/>
                <a:cs typeface="+mn-cs"/>
              </a:rPr>
              <a:t>HRV</a:t>
            </a:r>
            <a:r>
              <a:rPr lang="zh-CN" altLang="en-US" sz="1200" kern="1200" dirty="0" smtClean="0">
                <a:solidFill>
                  <a:schemeClr val="tx1"/>
                </a:solidFill>
                <a:cs typeface="+mn-cs"/>
              </a:rPr>
              <a:t>）、偏肺病毒（</a:t>
            </a:r>
            <a:r>
              <a:rPr lang="en-US" sz="1200" kern="1200" dirty="0" smtClean="0">
                <a:solidFill>
                  <a:schemeClr val="tx1"/>
                </a:solidFill>
                <a:ea typeface="+mn-ea"/>
                <a:cs typeface="+mn-cs"/>
              </a:rPr>
              <a:t>HMPV</a:t>
            </a:r>
            <a:r>
              <a:rPr lang="zh-CN" altLang="en-US" sz="1200" kern="1200" dirty="0" smtClean="0">
                <a:solidFill>
                  <a:schemeClr val="tx1"/>
                </a:solidFill>
                <a:cs typeface="+mn-cs"/>
              </a:rPr>
              <a:t>）、腺病毒（</a:t>
            </a:r>
            <a:r>
              <a:rPr lang="en-US" sz="1200" kern="1200" dirty="0" err="1" smtClean="0">
                <a:solidFill>
                  <a:schemeClr val="tx1"/>
                </a:solidFill>
                <a:ea typeface="+mn-ea"/>
                <a:cs typeface="+mn-cs"/>
              </a:rPr>
              <a:t>AdV</a:t>
            </a:r>
            <a:r>
              <a:rPr lang="zh-CN" altLang="en-US" sz="1200" kern="1200" dirty="0" smtClean="0">
                <a:solidFill>
                  <a:schemeClr val="tx1"/>
                </a:solidFill>
                <a:cs typeface="+mn-cs"/>
              </a:rPr>
              <a:t>）等也是非常常见的引起</a:t>
            </a:r>
            <a:r>
              <a:rPr lang="en-US" sz="1200" kern="1200" dirty="0" smtClean="0">
                <a:solidFill>
                  <a:schemeClr val="tx1"/>
                </a:solidFill>
                <a:ea typeface="+mn-ea"/>
                <a:cs typeface="+mn-cs"/>
              </a:rPr>
              <a:t>CAP</a:t>
            </a:r>
            <a:r>
              <a:rPr lang="zh-CN" altLang="en-US" sz="1200" kern="1200" dirty="0" smtClean="0">
                <a:solidFill>
                  <a:schemeClr val="tx1"/>
                </a:solidFill>
                <a:cs typeface="+mn-cs"/>
              </a:rPr>
              <a:t>患儿住院的主要原因。</a:t>
            </a:r>
          </a:p>
          <a:p>
            <a:r>
              <a:rPr lang="en-US" sz="1200" kern="1200" dirty="0" smtClean="0">
                <a:solidFill>
                  <a:schemeClr val="tx1"/>
                </a:solidFill>
                <a:ea typeface="+mn-ea"/>
                <a:cs typeface="+mn-cs"/>
              </a:rPr>
              <a:t>A detailed analysis showed that the highest detection rate of the pathogen is RSV, in addition to the nasal virus (HRV), partial lung virus (HMPV), adenovirus (</a:t>
            </a:r>
            <a:r>
              <a:rPr lang="en-US" sz="1200" kern="1200" dirty="0" err="1" smtClean="0">
                <a:solidFill>
                  <a:schemeClr val="tx1"/>
                </a:solidFill>
                <a:ea typeface="+mn-ea"/>
                <a:cs typeface="+mn-cs"/>
              </a:rPr>
              <a:t>AdV</a:t>
            </a:r>
            <a:r>
              <a:rPr lang="en-US" sz="1200" kern="1200" dirty="0" smtClean="0">
                <a:solidFill>
                  <a:schemeClr val="tx1"/>
                </a:solidFill>
                <a:ea typeface="+mn-ea"/>
                <a:cs typeface="+mn-cs"/>
              </a:rPr>
              <a:t>) and so on are also very common causes of CAP in children hospitalized.</a:t>
            </a:r>
            <a:endParaRPr lang="zh-CN" altLang="en-US" sz="1200" kern="1200" dirty="0" smtClean="0">
              <a:solidFill>
                <a:schemeClr val="tx1"/>
              </a:solidFill>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97E7F000-C4AA-4BE4-886D-112361A5DE97}" type="slidenum">
              <a:rPr lang="zh-CN" altLang="en-US" smtClean="0">
                <a:solidFill>
                  <a:prstClr val="black"/>
                </a:solidFill>
              </a:rPr>
              <a:pPr>
                <a:defRPr/>
              </a:pPr>
              <a:t>15</a:t>
            </a:fld>
            <a:endParaRPr lang="zh-CN" altLang="en-US">
              <a:solidFill>
                <a:prstClr val="black"/>
              </a:solidFill>
            </a:endParaRPr>
          </a:p>
        </p:txBody>
      </p:sp>
    </p:spTree>
    <p:extLst>
      <p:ext uri="{BB962C8B-B14F-4D97-AF65-F5344CB8AC3E}">
        <p14:creationId xmlns:p14="http://schemas.microsoft.com/office/powerpoint/2010/main" val="4146362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Rectangle 3"/>
          <p:cNvSpPr>
            <a:spLocks noGrp="1" noChangeArrowheads="1"/>
          </p:cNvSpPr>
          <p:nvPr>
            <p:ph type="body" idx="1"/>
          </p:nvPr>
        </p:nvSpPr>
        <p:spPr bwMode="auto">
          <a:xfrm>
            <a:off x="685800" y="4343400"/>
            <a:ext cx="5486400" cy="411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20000"/>
          </a:bodyPr>
          <a:lstStyle/>
          <a:p>
            <a:r>
              <a:rPr lang="en-US" sz="1200" kern="1200" dirty="0" smtClean="0">
                <a:solidFill>
                  <a:schemeClr val="tx1"/>
                </a:solidFill>
                <a:ea typeface="+mn-ea"/>
                <a:cs typeface="+mn-cs"/>
              </a:rPr>
              <a:t>P12:</a:t>
            </a:r>
            <a:endParaRPr lang="zh-CN" altLang="en-US" sz="1200" kern="1200" dirty="0" smtClean="0">
              <a:solidFill>
                <a:schemeClr val="tx1"/>
              </a:solidFill>
              <a:cs typeface="+mn-cs"/>
            </a:endParaRPr>
          </a:p>
          <a:p>
            <a:pPr marL="457200" marR="0" lvl="1" indent="0" algn="l" defTabSz="914400" rtl="0" eaLnBrk="1" fontAlgn="auto" latinLnBrk="0" hangingPunct="1">
              <a:lnSpc>
                <a:spcPct val="125000"/>
              </a:lnSpc>
              <a:spcBef>
                <a:spcPct val="20000"/>
              </a:spcBef>
              <a:spcAft>
                <a:spcPts val="0"/>
              </a:spcAft>
              <a:buClrTx/>
              <a:buSzTx/>
              <a:buFont typeface="Wingdings" pitchFamily="2" charset="2"/>
              <a:buChar char="u"/>
              <a:tabLst/>
              <a:defRPr/>
            </a:pPr>
            <a:r>
              <a:rPr lang="zh-CN" altLang="en-US" sz="1200" kern="1200" dirty="0" smtClean="0">
                <a:solidFill>
                  <a:schemeClr val="tx1"/>
                </a:solidFill>
                <a:cs typeface="+mn-cs"/>
              </a:rPr>
              <a:t>由此可见，</a:t>
            </a:r>
            <a:r>
              <a:rPr kumimoji="0" lang="zh-CN" altLang="en-US" sz="2800" i="0" u="none" strike="noStrike" kern="1200" cap="none" spc="0" normalizeH="0" baseline="0" noProof="0" dirty="0" smtClean="0">
                <a:ln>
                  <a:noFill/>
                </a:ln>
                <a:solidFill>
                  <a:schemeClr val="tx1"/>
                </a:solidFill>
                <a:effectLst/>
                <a:uLnTx/>
                <a:uFillTx/>
                <a:latin typeface="华文新魏" pitchFamily="2" charset="-122"/>
                <a:ea typeface="华文新魏" pitchFamily="2" charset="-122"/>
              </a:rPr>
              <a:t>病毒性疾病严重危害中国乃至全球儿童的身体健康</a:t>
            </a:r>
            <a:endParaRPr kumimoji="0" lang="en-US" altLang="zh-CN" sz="2800" i="0" u="none" strike="noStrike" kern="1200" cap="none" spc="0" normalizeH="0" baseline="0" noProof="0" dirty="0" smtClean="0">
              <a:ln>
                <a:noFill/>
              </a:ln>
              <a:solidFill>
                <a:schemeClr val="tx1"/>
              </a:solidFill>
              <a:effectLst/>
              <a:uLnTx/>
              <a:uFillTx/>
              <a:latin typeface="华文新魏" pitchFamily="2" charset="-122"/>
              <a:ea typeface="华文新魏" pitchFamily="2" charset="-122"/>
            </a:endParaRPr>
          </a:p>
          <a:p>
            <a:pPr marL="457200" marR="0" lvl="1" indent="0" algn="l" defTabSz="914400" rtl="0" eaLnBrk="1" fontAlgn="auto" latinLnBrk="0" hangingPunct="1">
              <a:lnSpc>
                <a:spcPct val="125000"/>
              </a:lnSpc>
              <a:spcBef>
                <a:spcPct val="20000"/>
              </a:spcBef>
              <a:spcAft>
                <a:spcPts val="0"/>
              </a:spcAft>
              <a:buClrTx/>
              <a:buSzTx/>
              <a:buFont typeface="Wingdings" pitchFamily="2" charset="2"/>
              <a:buChar char="u"/>
              <a:tabLst/>
              <a:defRPr/>
            </a:pPr>
            <a:r>
              <a:rPr kumimoji="0" lang="zh-CN" altLang="en-US" sz="2800" i="0" u="none" strike="noStrike" kern="1200" cap="none" spc="0" normalizeH="0" baseline="0" noProof="0" dirty="0" smtClean="0">
                <a:ln>
                  <a:noFill/>
                </a:ln>
                <a:solidFill>
                  <a:schemeClr val="tx1"/>
                </a:solidFill>
                <a:effectLst/>
                <a:uLnTx/>
                <a:uFillTx/>
                <a:latin typeface="华文新魏" pitchFamily="2" charset="-122"/>
                <a:ea typeface="华文新魏" pitchFamily="2" charset="-122"/>
              </a:rPr>
              <a:t>病毒感染是儿童呼吸道疾病的首要病原</a:t>
            </a:r>
            <a:endParaRPr kumimoji="0" lang="en-US" altLang="zh-CN" sz="2800" i="0" u="none" strike="noStrike" kern="1200" cap="none" spc="0" normalizeH="0" baseline="0" noProof="0" dirty="0" smtClean="0">
              <a:ln>
                <a:noFill/>
              </a:ln>
              <a:solidFill>
                <a:schemeClr val="tx1"/>
              </a:solidFill>
              <a:effectLst/>
              <a:uLnTx/>
              <a:uFillTx/>
              <a:latin typeface="华文新魏" pitchFamily="2" charset="-122"/>
              <a:ea typeface="华文新魏" pitchFamily="2" charset="-122"/>
            </a:endParaRPr>
          </a:p>
          <a:p>
            <a:pPr marL="457200" marR="0" lvl="1" indent="0" algn="l" defTabSz="914400" rtl="0" eaLnBrk="1" fontAlgn="auto" latinLnBrk="0" hangingPunct="1">
              <a:lnSpc>
                <a:spcPct val="125000"/>
              </a:lnSpc>
              <a:spcBef>
                <a:spcPct val="20000"/>
              </a:spcBef>
              <a:spcAft>
                <a:spcPts val="0"/>
              </a:spcAft>
              <a:buClrTx/>
              <a:buSzTx/>
              <a:buFont typeface="Wingdings" pitchFamily="2" charset="2"/>
              <a:buChar char="u"/>
              <a:tabLst/>
              <a:defRPr/>
            </a:pPr>
            <a:r>
              <a:rPr kumimoji="0" lang="en-US" altLang="zh-CN" sz="2800" i="0" u="none" strike="noStrike" kern="1200" cap="none" spc="0" normalizeH="0" baseline="0" noProof="0" dirty="0" smtClean="0">
                <a:ln>
                  <a:noFill/>
                </a:ln>
                <a:solidFill>
                  <a:schemeClr val="tx1"/>
                </a:solidFill>
                <a:effectLst/>
                <a:uLnTx/>
                <a:uFillTx/>
                <a:latin typeface="华文新魏" pitchFamily="2" charset="-122"/>
                <a:ea typeface="华文新魏" pitchFamily="2" charset="-122"/>
              </a:rPr>
              <a:t>RSV</a:t>
            </a:r>
            <a:r>
              <a:rPr lang="zh-CN" altLang="en-US" sz="2800" dirty="0" smtClean="0">
                <a:latin typeface="华文新魏" pitchFamily="2" charset="-122"/>
                <a:ea typeface="华文新魏" pitchFamily="2" charset="-122"/>
              </a:rPr>
              <a:t>是造成儿童，尤其低龄儿童呼吸道感染</a:t>
            </a:r>
            <a:r>
              <a:rPr kumimoji="0" lang="zh-CN" altLang="en-US" sz="2800" i="0" u="none" strike="noStrike" kern="1200" cap="none" spc="0" normalizeH="0" baseline="0" noProof="0" dirty="0" smtClean="0">
                <a:ln>
                  <a:noFill/>
                </a:ln>
                <a:solidFill>
                  <a:schemeClr val="tx1"/>
                </a:solidFill>
                <a:effectLst/>
                <a:uLnTx/>
                <a:uFillTx/>
                <a:latin typeface="华文新魏" pitchFamily="2" charset="-122"/>
                <a:ea typeface="华文新魏" pitchFamily="2" charset="-122"/>
              </a:rPr>
              <a:t>住院的首要病原</a:t>
            </a:r>
            <a:endParaRPr kumimoji="0" lang="en-US" altLang="zh-CN" sz="2800" i="0" u="none" strike="noStrike" kern="1200" cap="none" spc="0" normalizeH="0" baseline="0" noProof="0" dirty="0" smtClean="0">
              <a:ln>
                <a:noFill/>
              </a:ln>
              <a:solidFill>
                <a:schemeClr val="tx1"/>
              </a:solidFill>
              <a:effectLst/>
              <a:uLnTx/>
              <a:uFillTx/>
              <a:latin typeface="华文新魏" pitchFamily="2" charset="-122"/>
              <a:ea typeface="华文新魏" pitchFamily="2" charset="-122"/>
            </a:endParaRPr>
          </a:p>
          <a:p>
            <a:pPr lvl="0"/>
            <a:r>
              <a:rPr lang="zh-CN" altLang="en-US" sz="1200" kern="1200" dirty="0" smtClean="0">
                <a:solidFill>
                  <a:schemeClr val="tx1"/>
                </a:solidFill>
                <a:cs typeface="+mn-cs"/>
              </a:rPr>
              <a:t>。</a:t>
            </a:r>
          </a:p>
          <a:p>
            <a:pPr lvl="0"/>
            <a:r>
              <a:rPr lang="en-US" sz="1200" kern="1200" dirty="0" smtClean="0">
                <a:solidFill>
                  <a:schemeClr val="tx1"/>
                </a:solidFill>
                <a:ea typeface="+mn-ea"/>
                <a:cs typeface="+mn-cs"/>
              </a:rPr>
              <a:t>It can be seen that, both in China and the whole world, respiratory disease is still the primary disease endangering the health of children.</a:t>
            </a:r>
            <a:endParaRPr lang="zh-CN" altLang="en-US" sz="1200" kern="1200" dirty="0" smtClean="0">
              <a:solidFill>
                <a:schemeClr val="tx1"/>
              </a:solidFill>
              <a:cs typeface="+mn-cs"/>
            </a:endParaRPr>
          </a:p>
          <a:p>
            <a:pPr lvl="0"/>
            <a:r>
              <a:rPr lang="en-US" sz="1200" kern="1200" dirty="0" smtClean="0">
                <a:solidFill>
                  <a:schemeClr val="tx1"/>
                </a:solidFill>
                <a:ea typeface="+mn-ea"/>
                <a:cs typeface="+mn-cs"/>
              </a:rPr>
              <a:t>Virus is the main pathogen of respiratory system diseases.</a:t>
            </a:r>
            <a:endParaRPr lang="zh-CN" altLang="en-US" sz="1200" kern="1200" dirty="0" smtClean="0">
              <a:solidFill>
                <a:schemeClr val="tx1"/>
              </a:solidFill>
              <a:cs typeface="+mn-cs"/>
            </a:endParaRPr>
          </a:p>
          <a:p>
            <a:pPr lvl="0"/>
            <a:r>
              <a:rPr lang="en-US" sz="1200" kern="1200" dirty="0" smtClean="0">
                <a:solidFill>
                  <a:schemeClr val="tx1"/>
                </a:solidFill>
                <a:ea typeface="+mn-ea"/>
                <a:cs typeface="+mn-cs"/>
              </a:rPr>
              <a:t>The RSV which is caused by the children, especially the primary pathogen under the age of 5 young children in hospital.</a:t>
            </a:r>
            <a:endParaRPr lang="zh-CN" altLang="en-US" sz="1200" kern="1200" dirty="0" smtClean="0">
              <a:solidFill>
                <a:schemeClr val="tx1"/>
              </a:solidFill>
              <a:cs typeface="+mn-cs"/>
            </a:endParaRPr>
          </a:p>
          <a:p>
            <a:pPr marL="228600" indent="-228600">
              <a:buFontTx/>
              <a:buNone/>
            </a:pPr>
            <a:endParaRPr lang="zh-CN" altLang="el-GR" dirty="0" smtClean="0">
              <a:latin typeface="微软雅黑" panose="020B0503020204020204" pitchFamily="34" charset="-122"/>
              <a:ea typeface="黑体" panose="02010609060101010101" pitchFamily="49" charset="-122"/>
            </a:endParaRPr>
          </a:p>
        </p:txBody>
      </p:sp>
    </p:spTree>
    <p:extLst>
      <p:ext uri="{BB962C8B-B14F-4D97-AF65-F5344CB8AC3E}">
        <p14:creationId xmlns:p14="http://schemas.microsoft.com/office/powerpoint/2010/main" val="1716795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17</a:t>
            </a:fld>
            <a:endParaRPr lang="zh-CN" altLang="en-US"/>
          </a:p>
        </p:txBody>
      </p:sp>
    </p:spTree>
    <p:extLst>
      <p:ext uri="{BB962C8B-B14F-4D97-AF65-F5344CB8AC3E}">
        <p14:creationId xmlns:p14="http://schemas.microsoft.com/office/powerpoint/2010/main" val="880167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Rectangle 3"/>
          <p:cNvSpPr>
            <a:spLocks noGrp="1" noChangeArrowheads="1"/>
          </p:cNvSpPr>
          <p:nvPr>
            <p:ph type="body" idx="1"/>
          </p:nvPr>
        </p:nvSpPr>
        <p:spPr bwMode="auto">
          <a:xfrm>
            <a:off x="685800" y="4343400"/>
            <a:ext cx="5486400" cy="411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a:bodyPr>
          <a:lstStyle/>
          <a:p>
            <a:r>
              <a:rPr lang="en-US" sz="1200" kern="1200" dirty="0" smtClean="0">
                <a:solidFill>
                  <a:schemeClr val="tx1"/>
                </a:solidFill>
                <a:ea typeface="+mn-ea"/>
                <a:cs typeface="+mn-cs"/>
              </a:rPr>
              <a:t>P14: </a:t>
            </a:r>
            <a:r>
              <a:rPr lang="zh-CN" altLang="en-US" sz="1200" kern="1200" dirty="0" smtClean="0">
                <a:solidFill>
                  <a:schemeClr val="tx1"/>
                </a:solidFill>
                <a:cs typeface="+mn-cs"/>
              </a:rPr>
              <a:t>尽管</a:t>
            </a:r>
            <a:r>
              <a:rPr lang="en-US" sz="1200" kern="1200" dirty="0" smtClean="0">
                <a:solidFill>
                  <a:schemeClr val="tx1"/>
                </a:solidFill>
                <a:ea typeface="+mn-ea"/>
                <a:cs typeface="+mn-cs"/>
              </a:rPr>
              <a:t>RSV</a:t>
            </a:r>
            <a:r>
              <a:rPr lang="zh-CN" altLang="en-US" sz="1200" kern="1200" dirty="0" smtClean="0">
                <a:solidFill>
                  <a:schemeClr val="tx1"/>
                </a:solidFill>
                <a:cs typeface="+mn-cs"/>
              </a:rPr>
              <a:t>的危害如此严重，但针对</a:t>
            </a:r>
            <a:r>
              <a:rPr lang="en-US" sz="1200" kern="1200" dirty="0" smtClean="0">
                <a:solidFill>
                  <a:schemeClr val="tx1"/>
                </a:solidFill>
                <a:ea typeface="+mn-ea"/>
                <a:cs typeface="+mn-cs"/>
              </a:rPr>
              <a:t>RSV</a:t>
            </a:r>
            <a:r>
              <a:rPr lang="zh-CN" altLang="en-US" sz="1200" kern="1200" dirty="0" smtClean="0">
                <a:solidFill>
                  <a:schemeClr val="tx1"/>
                </a:solidFill>
                <a:cs typeface="+mn-cs"/>
              </a:rPr>
              <a:t>的特效防治手段却仍旧缺乏。</a:t>
            </a:r>
            <a:r>
              <a:rPr lang="en-US" sz="1200" kern="1200" dirty="0" err="1" smtClean="0">
                <a:solidFill>
                  <a:schemeClr val="tx1"/>
                </a:solidFill>
                <a:ea typeface="+mn-ea"/>
                <a:cs typeface="+mn-cs"/>
              </a:rPr>
              <a:t>Palivizumab</a:t>
            </a:r>
            <a:r>
              <a:rPr lang="en-US" sz="1200" kern="1200" dirty="0" smtClean="0">
                <a:solidFill>
                  <a:schemeClr val="tx1"/>
                </a:solidFill>
                <a:ea typeface="+mn-ea"/>
                <a:cs typeface="+mn-cs"/>
              </a:rPr>
              <a:t>(Anti-F protein of RSV)</a:t>
            </a:r>
            <a:r>
              <a:rPr lang="zh-CN" altLang="en-US" sz="1200" kern="1200" dirty="0" smtClean="0">
                <a:solidFill>
                  <a:schemeClr val="tx1"/>
                </a:solidFill>
                <a:cs typeface="+mn-cs"/>
              </a:rPr>
              <a:t>帕利珠单抗 只用于早产、先心病患儿的预防性使用，而且中国也没有进口。 抗</a:t>
            </a:r>
            <a:r>
              <a:rPr lang="en-US" sz="1200" kern="1200" dirty="0" smtClean="0">
                <a:solidFill>
                  <a:schemeClr val="tx1"/>
                </a:solidFill>
                <a:ea typeface="+mn-ea"/>
                <a:cs typeface="+mn-cs"/>
              </a:rPr>
              <a:t>RSV</a:t>
            </a:r>
            <a:r>
              <a:rPr lang="zh-CN" altLang="en-US" sz="1200" kern="1200" dirty="0" smtClean="0">
                <a:solidFill>
                  <a:schemeClr val="tx1"/>
                </a:solidFill>
                <a:cs typeface="+mn-cs"/>
              </a:rPr>
              <a:t>的疫苗至今也没有取得有成效的进展。</a:t>
            </a:r>
          </a:p>
          <a:p>
            <a:r>
              <a:rPr lang="zh-CN" altLang="en-US" sz="1200" kern="1200" dirty="0" smtClean="0">
                <a:solidFill>
                  <a:schemeClr val="tx1"/>
                </a:solidFill>
                <a:cs typeface="+mn-cs"/>
              </a:rPr>
              <a:t>因此需要一种抗</a:t>
            </a:r>
            <a:r>
              <a:rPr lang="en-US" sz="1200" kern="1200" dirty="0" smtClean="0">
                <a:solidFill>
                  <a:schemeClr val="tx1"/>
                </a:solidFill>
                <a:ea typeface="+mn-ea"/>
                <a:cs typeface="+mn-cs"/>
              </a:rPr>
              <a:t>RSV</a:t>
            </a:r>
            <a:r>
              <a:rPr lang="zh-CN" altLang="en-US" sz="1200" kern="1200" dirty="0" smtClean="0">
                <a:solidFill>
                  <a:schemeClr val="tx1"/>
                </a:solidFill>
                <a:cs typeface="+mn-cs"/>
              </a:rPr>
              <a:t>，甚至能够对多种病毒感染都有治疗作用的安全有效的治疗方法。</a:t>
            </a:r>
          </a:p>
          <a:p>
            <a:r>
              <a:rPr lang="en-US" sz="1200" kern="1200" dirty="0" smtClean="0">
                <a:solidFill>
                  <a:schemeClr val="tx1"/>
                </a:solidFill>
                <a:ea typeface="+mn-ea"/>
                <a:cs typeface="+mn-cs"/>
              </a:rPr>
              <a:t>Despite the RSV's harm is so serious, the control method of RSV is still lack of effectiveness. </a:t>
            </a:r>
            <a:r>
              <a:rPr lang="en-US" sz="1200" kern="1200" dirty="0" err="1" smtClean="0">
                <a:solidFill>
                  <a:schemeClr val="tx1"/>
                </a:solidFill>
                <a:ea typeface="+mn-ea"/>
                <a:cs typeface="+mn-cs"/>
              </a:rPr>
              <a:t>Palivizumab</a:t>
            </a:r>
            <a:r>
              <a:rPr lang="en-US" sz="1200" kern="1200" dirty="0" smtClean="0">
                <a:solidFill>
                  <a:schemeClr val="tx1"/>
                </a:solidFill>
                <a:ea typeface="+mn-ea"/>
                <a:cs typeface="+mn-cs"/>
              </a:rPr>
              <a:t>(Anti-F protein of RSV) is only used in the prevention of premature birth, congenital heart disease in children, and China has not imported for now. Anti RSV vaccine has not made effective progress. Therefore, it needs a safe and effective treatment for RSV, and even for many kinds of virus infection.</a:t>
            </a:r>
            <a:endParaRPr lang="zh-CN" altLang="en-US" sz="1200" kern="1200" dirty="0" smtClean="0">
              <a:solidFill>
                <a:schemeClr val="tx1"/>
              </a:solidFill>
              <a:cs typeface="+mn-cs"/>
            </a:endParaRPr>
          </a:p>
          <a:p>
            <a:r>
              <a:rPr lang="zh-CN" altLang="en-US" sz="1200" kern="1200" dirty="0" smtClean="0">
                <a:solidFill>
                  <a:schemeClr val="tx1"/>
                </a:solidFill>
                <a:cs typeface="+mn-cs"/>
              </a:rPr>
              <a:t>干扰素</a:t>
            </a:r>
            <a:r>
              <a:rPr lang="en-US" sz="1200" kern="1200" dirty="0" smtClean="0">
                <a:solidFill>
                  <a:schemeClr val="tx1"/>
                </a:solidFill>
                <a:ea typeface="+mn-ea"/>
                <a:cs typeface="+mn-cs"/>
                <a:sym typeface="Symbol"/>
              </a:rPr>
              <a:t></a:t>
            </a:r>
            <a:r>
              <a:rPr lang="zh-CN" altLang="en-US" sz="1200" kern="1200" dirty="0" smtClean="0">
                <a:solidFill>
                  <a:schemeClr val="tx1"/>
                </a:solidFill>
                <a:cs typeface="+mn-cs"/>
              </a:rPr>
              <a:t>是一种广泛存在于哺乳动物体内细胞因子，是天然免疫的重要成分。具有抗病毒、抗增殖和免疫调节三种主要的生物学功能。尤其是抗病毒作用具有广谱性，即对于多种病毒均有抑制作用。</a:t>
            </a:r>
          </a:p>
          <a:p>
            <a:r>
              <a:rPr lang="en-US" sz="1200" kern="1200" dirty="0" smtClean="0">
                <a:solidFill>
                  <a:schemeClr val="tx1"/>
                </a:solidFill>
                <a:ea typeface="+mn-ea"/>
                <a:cs typeface="+mn-cs"/>
              </a:rPr>
              <a:t>Interferon-</a:t>
            </a:r>
            <a:r>
              <a:rPr lang="en-US" sz="1200" b="1" kern="1200" dirty="0" smtClean="0">
                <a:solidFill>
                  <a:schemeClr val="tx1"/>
                </a:solidFill>
                <a:ea typeface="+mn-ea"/>
                <a:cs typeface="+mn-cs"/>
                <a:sym typeface="Symbol"/>
              </a:rPr>
              <a:t></a:t>
            </a:r>
            <a:r>
              <a:rPr lang="en-US" sz="1200" kern="1200" dirty="0" smtClean="0">
                <a:solidFill>
                  <a:schemeClr val="tx1"/>
                </a:solidFill>
                <a:ea typeface="+mn-ea"/>
                <a:cs typeface="+mn-cs"/>
              </a:rPr>
              <a:t> is a widely existing in cytokine of mammal, and it is an important component of innate immunity. With antiviral, three main biological function of anti proliferation and immune regulation. Especially antiviral effect of IFN-</a:t>
            </a:r>
            <a:r>
              <a:rPr lang="en-US" sz="1200" b="1" kern="1200" dirty="0" smtClean="0">
                <a:solidFill>
                  <a:schemeClr val="tx1"/>
                </a:solidFill>
                <a:ea typeface="+mn-ea"/>
                <a:cs typeface="+mn-cs"/>
                <a:sym typeface="Symbol"/>
              </a:rPr>
              <a:t></a:t>
            </a:r>
            <a:r>
              <a:rPr lang="en-US" sz="1200" kern="1200" dirty="0" smtClean="0">
                <a:solidFill>
                  <a:schemeClr val="tx1"/>
                </a:solidFill>
                <a:ea typeface="+mn-ea"/>
                <a:cs typeface="+mn-cs"/>
              </a:rPr>
              <a:t> has broad spectrum, which means it has inhibitory effects on a variety of viruses</a:t>
            </a:r>
            <a:endParaRPr lang="zh-CN" altLang="en-US" sz="1200" kern="1200" dirty="0" smtClean="0">
              <a:solidFill>
                <a:schemeClr val="tx1"/>
              </a:solidFill>
              <a:cs typeface="+mn-cs"/>
            </a:endParaRPr>
          </a:p>
          <a:p>
            <a:r>
              <a:rPr lang="zh-CN" altLang="en-US" sz="1200" kern="1200" dirty="0" smtClean="0">
                <a:solidFill>
                  <a:schemeClr val="tx1"/>
                </a:solidFill>
                <a:cs typeface="+mn-cs"/>
              </a:rPr>
              <a:t>有三种亚型的干扰素</a:t>
            </a:r>
            <a:r>
              <a:rPr lang="en-US" sz="1200" kern="1200" dirty="0" smtClean="0">
                <a:solidFill>
                  <a:schemeClr val="tx1"/>
                </a:solidFill>
                <a:ea typeface="+mn-ea"/>
                <a:cs typeface="+mn-cs"/>
                <a:sym typeface="Symbol"/>
              </a:rPr>
              <a:t></a:t>
            </a:r>
            <a:r>
              <a:rPr lang="zh-CN" altLang="en-US" sz="1200" kern="1200" dirty="0" smtClean="0">
                <a:solidFill>
                  <a:schemeClr val="tx1"/>
                </a:solidFill>
                <a:cs typeface="+mn-cs"/>
              </a:rPr>
              <a:t>被批准上市：</a:t>
            </a:r>
            <a:r>
              <a:rPr lang="en-US" sz="1200" kern="1200" dirty="0" smtClean="0">
                <a:solidFill>
                  <a:schemeClr val="tx1"/>
                </a:solidFill>
                <a:ea typeface="+mn-ea"/>
                <a:cs typeface="+mn-cs"/>
              </a:rPr>
              <a:t>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1b</a:t>
            </a:r>
            <a:r>
              <a:rPr lang="zh-CN" altLang="en-US" sz="1200" kern="1200" dirty="0" smtClean="0">
                <a:solidFill>
                  <a:schemeClr val="tx1"/>
                </a:solidFill>
                <a:cs typeface="+mn-cs"/>
              </a:rPr>
              <a:t>、</a:t>
            </a:r>
            <a:r>
              <a:rPr lang="en-US" sz="1200" kern="1200" dirty="0" smtClean="0">
                <a:solidFill>
                  <a:schemeClr val="tx1"/>
                </a:solidFill>
                <a:ea typeface="+mn-ea"/>
                <a:cs typeface="+mn-cs"/>
              </a:rPr>
              <a:t>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2a </a:t>
            </a:r>
            <a:r>
              <a:rPr lang="zh-CN" altLang="en-US" sz="1200" kern="1200" dirty="0" smtClean="0">
                <a:solidFill>
                  <a:schemeClr val="tx1"/>
                </a:solidFill>
                <a:cs typeface="+mn-cs"/>
              </a:rPr>
              <a:t>和 </a:t>
            </a:r>
            <a:r>
              <a:rPr lang="en-US" sz="1200" kern="1200" dirty="0" smtClean="0">
                <a:solidFill>
                  <a:schemeClr val="tx1"/>
                </a:solidFill>
                <a:ea typeface="+mn-ea"/>
                <a:cs typeface="+mn-cs"/>
              </a:rPr>
              <a:t>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2b. </a:t>
            </a:r>
            <a:r>
              <a:rPr lang="zh-CN" altLang="en-US" sz="1200" kern="1200" dirty="0" smtClean="0">
                <a:solidFill>
                  <a:schemeClr val="tx1"/>
                </a:solidFill>
                <a:cs typeface="+mn-cs"/>
              </a:rPr>
              <a:t>其中</a:t>
            </a:r>
            <a:r>
              <a:rPr lang="en-US" sz="1200" kern="1200" dirty="0" smtClean="0">
                <a:solidFill>
                  <a:schemeClr val="tx1"/>
                </a:solidFill>
                <a:ea typeface="+mn-ea"/>
                <a:cs typeface="+mn-cs"/>
              </a:rPr>
              <a:t>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2a </a:t>
            </a:r>
            <a:r>
              <a:rPr lang="zh-CN" altLang="en-US" sz="1200" kern="1200" dirty="0" smtClean="0">
                <a:solidFill>
                  <a:schemeClr val="tx1"/>
                </a:solidFill>
                <a:cs typeface="+mn-cs"/>
              </a:rPr>
              <a:t>和 </a:t>
            </a:r>
            <a:r>
              <a:rPr lang="en-US" sz="1200" kern="1200" dirty="0" smtClean="0">
                <a:solidFill>
                  <a:schemeClr val="tx1"/>
                </a:solidFill>
                <a:ea typeface="+mn-ea"/>
                <a:cs typeface="+mn-cs"/>
              </a:rPr>
              <a:t>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2b</a:t>
            </a:r>
            <a:r>
              <a:rPr lang="zh-CN" altLang="en-US" sz="1200" kern="1200" dirty="0" smtClean="0">
                <a:solidFill>
                  <a:schemeClr val="tx1"/>
                </a:solidFill>
                <a:cs typeface="+mn-cs"/>
              </a:rPr>
              <a:t>的基因来源于西方人，</a:t>
            </a:r>
            <a:r>
              <a:rPr lang="en-US" sz="1200" kern="1200" dirty="0" smtClean="0">
                <a:solidFill>
                  <a:schemeClr val="tx1"/>
                </a:solidFill>
                <a:ea typeface="+mn-ea"/>
                <a:cs typeface="+mn-cs"/>
              </a:rPr>
              <a:t>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1b</a:t>
            </a:r>
            <a:r>
              <a:rPr lang="zh-CN" altLang="en-US" sz="1200" kern="1200" dirty="0" smtClean="0">
                <a:solidFill>
                  <a:schemeClr val="tx1"/>
                </a:solidFill>
                <a:cs typeface="+mn-cs"/>
              </a:rPr>
              <a:t>的基因来源于健康中国的脐带血白细胞，在使用过程中也显示了一定的特点。</a:t>
            </a:r>
          </a:p>
          <a:p>
            <a:r>
              <a:rPr lang="en-US" sz="1200" kern="1200" dirty="0" smtClean="0">
                <a:solidFill>
                  <a:schemeClr val="tx1"/>
                </a:solidFill>
                <a:ea typeface="+mn-ea"/>
                <a:cs typeface="+mn-cs"/>
              </a:rPr>
              <a:t>There are three subtypes of interferon-</a:t>
            </a:r>
            <a:r>
              <a:rPr lang="en-US" sz="1200" b="1" kern="1200" dirty="0" smtClean="0">
                <a:solidFill>
                  <a:schemeClr val="tx1"/>
                </a:solidFill>
                <a:ea typeface="+mn-ea"/>
                <a:cs typeface="+mn-cs"/>
                <a:sym typeface="Symbol"/>
              </a:rPr>
              <a:t> approved</a:t>
            </a:r>
            <a:r>
              <a:rPr lang="en-US" sz="1200" b="1" kern="1200" baseline="0" dirty="0" smtClean="0">
                <a:solidFill>
                  <a:schemeClr val="tx1"/>
                </a:solidFill>
                <a:ea typeface="+mn-ea"/>
                <a:cs typeface="+mn-cs"/>
                <a:sym typeface="Symbol"/>
              </a:rPr>
              <a:t> for </a:t>
            </a:r>
            <a:r>
              <a:rPr lang="en-US" sz="1200" b="1" kern="1200" baseline="0" dirty="0" err="1" smtClean="0">
                <a:solidFill>
                  <a:schemeClr val="tx1"/>
                </a:solidFill>
                <a:ea typeface="+mn-ea"/>
                <a:cs typeface="+mn-cs"/>
                <a:sym typeface="Symbol"/>
              </a:rPr>
              <a:t>lauching</a:t>
            </a:r>
            <a:r>
              <a:rPr lang="en-US" sz="1200" kern="1200" dirty="0" smtClean="0">
                <a:solidFill>
                  <a:schemeClr val="tx1"/>
                </a:solidFill>
                <a:ea typeface="+mn-ea"/>
                <a:cs typeface="+mn-cs"/>
              </a:rPr>
              <a:t>: 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1b</a:t>
            </a:r>
            <a:r>
              <a:rPr lang="zh-CN" altLang="en-US" sz="1200" b="1" kern="1200" dirty="0" smtClean="0">
                <a:solidFill>
                  <a:schemeClr val="tx1"/>
                </a:solidFill>
                <a:cs typeface="+mn-cs"/>
              </a:rPr>
              <a:t>、</a:t>
            </a:r>
            <a:r>
              <a:rPr lang="en-US" sz="1200" kern="1200" dirty="0" smtClean="0">
                <a:solidFill>
                  <a:schemeClr val="tx1"/>
                </a:solidFill>
                <a:ea typeface="+mn-ea"/>
                <a:cs typeface="+mn-cs"/>
              </a:rPr>
              <a:t>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2a</a:t>
            </a:r>
            <a:r>
              <a:rPr lang="en-US" sz="1200" b="1" kern="1200" dirty="0" smtClean="0">
                <a:solidFill>
                  <a:schemeClr val="tx1"/>
                </a:solidFill>
                <a:ea typeface="+mn-ea"/>
                <a:cs typeface="+mn-cs"/>
              </a:rPr>
              <a:t> and </a:t>
            </a:r>
            <a:r>
              <a:rPr lang="en-US" sz="1200" kern="1200" dirty="0" smtClean="0">
                <a:solidFill>
                  <a:schemeClr val="tx1"/>
                </a:solidFill>
                <a:ea typeface="+mn-ea"/>
                <a:cs typeface="+mn-cs"/>
              </a:rPr>
              <a:t>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2b. The gene of</a:t>
            </a:r>
            <a:r>
              <a:rPr lang="en-US" sz="1200" b="1" kern="1200" dirty="0" smtClean="0">
                <a:solidFill>
                  <a:schemeClr val="tx1"/>
                </a:solidFill>
                <a:ea typeface="+mn-ea"/>
                <a:cs typeface="+mn-cs"/>
              </a:rPr>
              <a:t> </a:t>
            </a:r>
            <a:r>
              <a:rPr lang="en-US" sz="1200" kern="1200" dirty="0" smtClean="0">
                <a:solidFill>
                  <a:schemeClr val="tx1"/>
                </a:solidFill>
                <a:ea typeface="+mn-ea"/>
                <a:cs typeface="+mn-cs"/>
              </a:rPr>
              <a:t>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2a</a:t>
            </a:r>
            <a:r>
              <a:rPr lang="en-US" sz="1200" b="1" kern="1200" dirty="0" smtClean="0">
                <a:solidFill>
                  <a:schemeClr val="tx1"/>
                </a:solidFill>
                <a:ea typeface="+mn-ea"/>
                <a:cs typeface="+mn-cs"/>
              </a:rPr>
              <a:t> </a:t>
            </a:r>
            <a:r>
              <a:rPr lang="en-US" sz="1200" kern="1200" dirty="0" smtClean="0">
                <a:solidFill>
                  <a:schemeClr val="tx1"/>
                </a:solidFill>
                <a:ea typeface="+mn-ea"/>
                <a:cs typeface="+mn-cs"/>
              </a:rPr>
              <a:t>and</a:t>
            </a:r>
            <a:r>
              <a:rPr lang="en-US" sz="1200" b="1" kern="1200" dirty="0" smtClean="0">
                <a:solidFill>
                  <a:schemeClr val="tx1"/>
                </a:solidFill>
                <a:ea typeface="+mn-ea"/>
                <a:cs typeface="+mn-cs"/>
              </a:rPr>
              <a:t> </a:t>
            </a:r>
            <a:r>
              <a:rPr lang="en-US" sz="1200" kern="1200" dirty="0" smtClean="0">
                <a:solidFill>
                  <a:schemeClr val="tx1"/>
                </a:solidFill>
                <a:ea typeface="+mn-ea"/>
                <a:cs typeface="+mn-cs"/>
              </a:rPr>
              <a:t>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2b is from the west, while gene of</a:t>
            </a:r>
            <a:r>
              <a:rPr lang="en-US" sz="1200" kern="1200" baseline="0" dirty="0" smtClean="0">
                <a:solidFill>
                  <a:schemeClr val="tx1"/>
                </a:solidFill>
                <a:ea typeface="+mn-ea"/>
                <a:cs typeface="+mn-cs"/>
              </a:rPr>
              <a:t> </a:t>
            </a:r>
            <a:r>
              <a:rPr lang="en-US" sz="1200" kern="1200" dirty="0" smtClean="0">
                <a:solidFill>
                  <a:schemeClr val="tx1"/>
                </a:solidFill>
                <a:ea typeface="+mn-ea"/>
                <a:cs typeface="+mn-cs"/>
              </a:rPr>
              <a:t>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1b is from health Chinese Umbilical cord blood leukocyte.</a:t>
            </a:r>
            <a:endParaRPr lang="zh-CN" altLang="en-US" sz="1200" kern="1200" dirty="0" smtClean="0">
              <a:solidFill>
                <a:schemeClr val="tx1"/>
              </a:solidFill>
              <a:cs typeface="+mn-cs"/>
            </a:endParaRPr>
          </a:p>
          <a:p>
            <a:pPr marL="228600" indent="-228600">
              <a:buFontTx/>
              <a:buAutoNum type="circleNumDbPlain"/>
            </a:pPr>
            <a:endParaRPr lang="zh-CN" altLang="el-GR" dirty="0" smtClean="0">
              <a:latin typeface="微软雅黑" panose="020B0503020204020204" pitchFamily="34" charset="-122"/>
              <a:ea typeface="黑体" panose="02010609060101010101" pitchFamily="49" charset="-122"/>
            </a:endParaRPr>
          </a:p>
        </p:txBody>
      </p:sp>
    </p:spTree>
    <p:extLst>
      <p:ext uri="{BB962C8B-B14F-4D97-AF65-F5344CB8AC3E}">
        <p14:creationId xmlns:p14="http://schemas.microsoft.com/office/powerpoint/2010/main" val="13306474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b="1" dirty="0" smtClean="0">
                <a:solidFill>
                  <a:schemeClr val="tx2"/>
                </a:solidFill>
              </a:rPr>
              <a:t>P15  </a:t>
            </a:r>
            <a:r>
              <a:rPr lang="zh-CN" altLang="en-US" sz="1200" b="1" dirty="0" smtClean="0">
                <a:solidFill>
                  <a:schemeClr val="tx2"/>
                </a:solidFill>
              </a:rPr>
              <a:t>作为广谱的抗病毒药物，</a:t>
            </a:r>
            <a:r>
              <a:rPr lang="en-US" altLang="zh-CN" sz="1200" b="1" dirty="0" smtClean="0">
                <a:solidFill>
                  <a:schemeClr val="tx2"/>
                </a:solidFill>
              </a:rPr>
              <a:t>IFN-</a:t>
            </a:r>
            <a:r>
              <a:rPr lang="en-US" sz="1200" b="1" dirty="0" smtClean="0">
                <a:solidFill>
                  <a:schemeClr val="tx2"/>
                </a:solidFill>
              </a:rPr>
              <a:t>α</a:t>
            </a:r>
            <a:r>
              <a:rPr lang="zh-CN" altLang="en-US" sz="1200" b="1" dirty="0" smtClean="0">
                <a:solidFill>
                  <a:schemeClr val="tx2"/>
                </a:solidFill>
              </a:rPr>
              <a:t>对于近年来新发现的病毒也显示了作用。</a:t>
            </a:r>
            <a:endParaRPr lang="en-US" altLang="zh-CN" sz="1200" b="1" dirty="0" smtClean="0">
              <a:solidFill>
                <a:schemeClr val="tx2"/>
              </a:solidFill>
            </a:endParaRPr>
          </a:p>
          <a:p>
            <a:r>
              <a:rPr lang="zh-CN" altLang="en-US" sz="1200" b="1" kern="1200" dirty="0" smtClean="0">
                <a:solidFill>
                  <a:schemeClr val="tx2"/>
                </a:solidFill>
                <a:cs typeface="+mn-cs"/>
              </a:rPr>
              <a:t>研究表明，接受</a:t>
            </a:r>
            <a:r>
              <a:rPr lang="en-US" altLang="zh-CN" sz="1200" b="1" dirty="0" smtClean="0">
                <a:solidFill>
                  <a:schemeClr val="tx2"/>
                </a:solidFill>
              </a:rPr>
              <a:t>IFN-</a:t>
            </a:r>
            <a:r>
              <a:rPr lang="en-US" sz="1200" b="1" dirty="0" smtClean="0">
                <a:solidFill>
                  <a:schemeClr val="tx2"/>
                </a:solidFill>
              </a:rPr>
              <a:t>α</a:t>
            </a:r>
            <a:r>
              <a:rPr lang="zh-CN" altLang="en-US" sz="1200" b="1" dirty="0" smtClean="0">
                <a:solidFill>
                  <a:schemeClr val="tx2"/>
                </a:solidFill>
              </a:rPr>
              <a:t>联合利巴韦林治疗的</a:t>
            </a:r>
            <a:r>
              <a:rPr lang="en-US" altLang="zh-CN" sz="1200" b="1" dirty="0" smtClean="0">
                <a:solidFill>
                  <a:schemeClr val="tx2"/>
                </a:solidFill>
              </a:rPr>
              <a:t>20</a:t>
            </a:r>
            <a:r>
              <a:rPr lang="zh-CN" altLang="en-US" sz="1200" b="1" dirty="0" smtClean="0">
                <a:solidFill>
                  <a:schemeClr val="tx2"/>
                </a:solidFill>
              </a:rPr>
              <a:t>名</a:t>
            </a:r>
            <a:r>
              <a:rPr lang="en-US" altLang="zh-CN" sz="1200" b="1" dirty="0" smtClean="0">
                <a:solidFill>
                  <a:schemeClr val="tx2"/>
                </a:solidFill>
              </a:rPr>
              <a:t>MERS-</a:t>
            </a:r>
            <a:r>
              <a:rPr lang="en-US" altLang="zh-CN" sz="1200" b="1" dirty="0" err="1" smtClean="0">
                <a:solidFill>
                  <a:schemeClr val="tx2"/>
                </a:solidFill>
              </a:rPr>
              <a:t>CoV</a:t>
            </a:r>
            <a:r>
              <a:rPr lang="zh-CN" altLang="en-US" sz="1200" b="1" dirty="0" smtClean="0">
                <a:solidFill>
                  <a:schemeClr val="tx2"/>
                </a:solidFill>
              </a:rPr>
              <a:t>感染重症患者中，其</a:t>
            </a:r>
            <a:r>
              <a:rPr lang="en-US" altLang="zh-CN" sz="1200" b="1" dirty="0" smtClean="0">
                <a:solidFill>
                  <a:schemeClr val="tx2"/>
                </a:solidFill>
              </a:rPr>
              <a:t>14</a:t>
            </a:r>
            <a:r>
              <a:rPr lang="zh-CN" altLang="en-US" sz="1200" b="1" dirty="0" smtClean="0">
                <a:solidFill>
                  <a:schemeClr val="tx2"/>
                </a:solidFill>
              </a:rPr>
              <a:t>天生存率达到</a:t>
            </a:r>
            <a:r>
              <a:rPr lang="en-US" altLang="zh-CN" sz="1200" b="1" dirty="0" smtClean="0">
                <a:solidFill>
                  <a:schemeClr val="tx2"/>
                </a:solidFill>
              </a:rPr>
              <a:t>70%</a:t>
            </a:r>
            <a:r>
              <a:rPr lang="zh-CN" altLang="en-US" sz="1200" b="1" dirty="0" smtClean="0">
                <a:solidFill>
                  <a:schemeClr val="tx2"/>
                </a:solidFill>
              </a:rPr>
              <a:t>，而对照组只有</a:t>
            </a:r>
            <a:r>
              <a:rPr lang="en-US" altLang="zh-CN" sz="1200" b="1" dirty="0" smtClean="0">
                <a:solidFill>
                  <a:schemeClr val="tx2"/>
                </a:solidFill>
              </a:rPr>
              <a:t>29%</a:t>
            </a:r>
            <a:r>
              <a:rPr lang="zh-CN" altLang="en-US" sz="1200" b="1" dirty="0" smtClean="0">
                <a:solidFill>
                  <a:schemeClr val="tx2"/>
                </a:solidFill>
              </a:rPr>
              <a:t>，具有统计学差异。而第</a:t>
            </a:r>
            <a:r>
              <a:rPr lang="en-US" altLang="zh-CN" sz="1200" b="1" dirty="0" smtClean="0">
                <a:solidFill>
                  <a:schemeClr val="tx2"/>
                </a:solidFill>
              </a:rPr>
              <a:t>28</a:t>
            </a:r>
            <a:r>
              <a:rPr lang="zh-CN" altLang="en-US" sz="1200" b="1" dirty="0" smtClean="0">
                <a:solidFill>
                  <a:schemeClr val="tx2"/>
                </a:solidFill>
              </a:rPr>
              <a:t>天的比较结果无统计学差异。提示</a:t>
            </a:r>
            <a:r>
              <a:rPr lang="en-US" altLang="zh-CN" sz="1200" b="1" dirty="0" smtClean="0">
                <a:solidFill>
                  <a:schemeClr val="tx2"/>
                </a:solidFill>
              </a:rPr>
              <a:t>IFN-</a:t>
            </a:r>
            <a:r>
              <a:rPr lang="en-US" sz="1200" b="1" dirty="0" smtClean="0">
                <a:solidFill>
                  <a:schemeClr val="tx2"/>
                </a:solidFill>
              </a:rPr>
              <a:t>α</a:t>
            </a:r>
            <a:r>
              <a:rPr lang="zh-CN" altLang="en-US" sz="1200" b="1" dirty="0" smtClean="0">
                <a:solidFill>
                  <a:schemeClr val="tx2"/>
                </a:solidFill>
              </a:rPr>
              <a:t>对于</a:t>
            </a:r>
            <a:r>
              <a:rPr lang="en-US" altLang="zh-CN" sz="1200" b="1" dirty="0" smtClean="0">
                <a:solidFill>
                  <a:schemeClr val="tx2"/>
                </a:solidFill>
              </a:rPr>
              <a:t>MERS-</a:t>
            </a:r>
            <a:r>
              <a:rPr lang="en-US" altLang="zh-CN" sz="1200" b="1" dirty="0" err="1" smtClean="0">
                <a:solidFill>
                  <a:schemeClr val="tx2"/>
                </a:solidFill>
              </a:rPr>
              <a:t>CoV</a:t>
            </a:r>
            <a:r>
              <a:rPr lang="zh-CN" altLang="en-US" sz="1200" b="1" dirty="0" smtClean="0">
                <a:solidFill>
                  <a:schemeClr val="tx2"/>
                </a:solidFill>
              </a:rPr>
              <a:t>具有一定的作用。</a:t>
            </a:r>
            <a:endParaRPr lang="zh-CN" altLang="en-US" sz="1200" kern="1200" dirty="0">
              <a:solidFill>
                <a:schemeClr val="tx1"/>
              </a:solidFill>
              <a:cs typeface="+mn-cs"/>
            </a:endParaRPr>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19</a:t>
            </a:fld>
            <a:endParaRPr lang="zh-CN" altLang="en-US"/>
          </a:p>
        </p:txBody>
      </p:sp>
    </p:spTree>
    <p:extLst>
      <p:ext uri="{BB962C8B-B14F-4D97-AF65-F5344CB8AC3E}">
        <p14:creationId xmlns:p14="http://schemas.microsoft.com/office/powerpoint/2010/main" val="28903564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kern="1200" dirty="0" smtClean="0">
                <a:solidFill>
                  <a:schemeClr val="tx1"/>
                </a:solidFill>
                <a:ea typeface="+mn-ea"/>
                <a:cs typeface="+mn-cs"/>
              </a:rPr>
              <a:t>P16: 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1b</a:t>
            </a:r>
            <a:r>
              <a:rPr lang="zh-CN" altLang="en-US" sz="1200" kern="1200" dirty="0" smtClean="0">
                <a:solidFill>
                  <a:schemeClr val="tx1"/>
                </a:solidFill>
                <a:cs typeface="+mn-cs"/>
              </a:rPr>
              <a:t>是中国人在受到病毒感染后，出现最早和丰度最高的干扰素亚型，</a:t>
            </a:r>
          </a:p>
          <a:p>
            <a:r>
              <a:rPr lang="zh-CN" altLang="en-US" sz="1200" kern="1200" dirty="0" smtClean="0">
                <a:solidFill>
                  <a:schemeClr val="tx1"/>
                </a:solidFill>
                <a:cs typeface="+mn-cs"/>
              </a:rPr>
              <a:t>也是自然状态下，中国人母婴传递最主要的干扰素亚型，是中国第一个基因工程一类新药，</a:t>
            </a:r>
            <a:r>
              <a:rPr lang="en-US" sz="1200" kern="1200" dirty="0" smtClean="0">
                <a:solidFill>
                  <a:schemeClr val="tx1"/>
                </a:solidFill>
                <a:ea typeface="+mn-ea"/>
                <a:cs typeface="+mn-cs"/>
              </a:rPr>
              <a:t>1999</a:t>
            </a:r>
            <a:r>
              <a:rPr lang="zh-CN" altLang="en-US" sz="1200" kern="1200" dirty="0" smtClean="0">
                <a:solidFill>
                  <a:schemeClr val="tx1"/>
                </a:solidFill>
                <a:cs typeface="+mn-cs"/>
              </a:rPr>
              <a:t>年上市。这位就是</a:t>
            </a:r>
            <a:r>
              <a:rPr lang="en-US" sz="1200" kern="1200" dirty="0" smtClean="0">
                <a:solidFill>
                  <a:schemeClr val="tx1"/>
                </a:solidFill>
                <a:ea typeface="+mn-ea"/>
                <a:cs typeface="+mn-cs"/>
              </a:rPr>
              <a:t>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1b</a:t>
            </a:r>
            <a:r>
              <a:rPr lang="zh-CN" altLang="en-US" sz="1200" kern="1200" dirty="0" smtClean="0">
                <a:solidFill>
                  <a:schemeClr val="tx1"/>
                </a:solidFill>
                <a:cs typeface="+mn-cs"/>
              </a:rPr>
              <a:t>的发明人，侯云德院士。</a:t>
            </a:r>
          </a:p>
          <a:p>
            <a:r>
              <a:rPr lang="en-US" sz="1200" kern="1200" dirty="0" smtClean="0">
                <a:solidFill>
                  <a:schemeClr val="tx1"/>
                </a:solidFill>
                <a:ea typeface="+mn-ea"/>
                <a:cs typeface="+mn-cs"/>
              </a:rPr>
              <a:t>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1b is the earliest and the highest abundance of interferon subtype when Chinese is </a:t>
            </a:r>
            <a:r>
              <a:rPr lang="en-US" sz="1200" kern="1200" dirty="0" err="1" smtClean="0">
                <a:solidFill>
                  <a:schemeClr val="tx1"/>
                </a:solidFill>
                <a:ea typeface="+mn-ea"/>
                <a:cs typeface="+mn-cs"/>
              </a:rPr>
              <a:t>infected,It</a:t>
            </a:r>
            <a:r>
              <a:rPr lang="en-US" sz="1200" kern="1200" dirty="0" smtClean="0">
                <a:solidFill>
                  <a:schemeClr val="tx1"/>
                </a:solidFill>
                <a:ea typeface="+mn-ea"/>
                <a:cs typeface="+mn-cs"/>
              </a:rPr>
              <a:t> is also the most important subtype of interferon by Chinese mother infant transmission in a natural </a:t>
            </a:r>
            <a:r>
              <a:rPr lang="en-US" sz="1200" kern="1200" dirty="0" err="1" smtClean="0">
                <a:solidFill>
                  <a:schemeClr val="tx1"/>
                </a:solidFill>
                <a:ea typeface="+mn-ea"/>
                <a:cs typeface="+mn-cs"/>
              </a:rPr>
              <a:t>state.And</a:t>
            </a:r>
            <a:r>
              <a:rPr lang="en-US" sz="1200" kern="1200" dirty="0" smtClean="0">
                <a:solidFill>
                  <a:schemeClr val="tx1"/>
                </a:solidFill>
                <a:ea typeface="+mn-ea"/>
                <a:cs typeface="+mn-cs"/>
              </a:rPr>
              <a:t> it is China's first genetically engineered new drugs, listed in 1999.This is the inventor of 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1b academician </a:t>
            </a:r>
            <a:r>
              <a:rPr lang="en-US" sz="1200" kern="1200" dirty="0" err="1" smtClean="0">
                <a:solidFill>
                  <a:schemeClr val="tx1"/>
                </a:solidFill>
                <a:ea typeface="+mn-ea"/>
                <a:cs typeface="+mn-cs"/>
              </a:rPr>
              <a:t>Yunde</a:t>
            </a:r>
            <a:r>
              <a:rPr lang="en-US" sz="1200" kern="1200" dirty="0" smtClean="0">
                <a:solidFill>
                  <a:schemeClr val="tx1"/>
                </a:solidFill>
                <a:ea typeface="+mn-ea"/>
                <a:cs typeface="+mn-cs"/>
              </a:rPr>
              <a:t> </a:t>
            </a:r>
            <a:r>
              <a:rPr lang="en-US" sz="1200" kern="1200" dirty="0" err="1" smtClean="0">
                <a:solidFill>
                  <a:schemeClr val="tx1"/>
                </a:solidFill>
                <a:ea typeface="+mn-ea"/>
                <a:cs typeface="+mn-cs"/>
              </a:rPr>
              <a:t>Hou</a:t>
            </a:r>
            <a:r>
              <a:rPr lang="en-US" sz="1200" kern="1200" dirty="0" smtClean="0">
                <a:solidFill>
                  <a:schemeClr val="tx1"/>
                </a:solidFill>
                <a:ea typeface="+mn-ea"/>
                <a:cs typeface="+mn-cs"/>
              </a:rPr>
              <a:t>.</a:t>
            </a:r>
            <a:endParaRPr lang="zh-CN" altLang="en-US" sz="1200" kern="1200" dirty="0" smtClean="0">
              <a:solidFill>
                <a:schemeClr val="tx1"/>
              </a:solidFill>
              <a:cs typeface="+mn-cs"/>
            </a:endParaRPr>
          </a:p>
          <a:p>
            <a:r>
              <a:rPr lang="en-US" sz="1200" kern="1200" dirty="0" smtClean="0">
                <a:solidFill>
                  <a:schemeClr val="tx1"/>
                </a:solidFill>
                <a:ea typeface="+mn-ea"/>
                <a:cs typeface="+mn-cs"/>
              </a:rPr>
              <a:t> </a:t>
            </a:r>
            <a:endParaRPr lang="zh-CN" altLang="en-US" sz="1200" kern="1200" dirty="0">
              <a:solidFill>
                <a:schemeClr val="tx1"/>
              </a:solidFill>
              <a:cs typeface="+mn-cs"/>
            </a:endParaRPr>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20</a:t>
            </a:fld>
            <a:endParaRPr lang="zh-CN" altLang="en-US"/>
          </a:p>
        </p:txBody>
      </p:sp>
    </p:spTree>
    <p:extLst>
      <p:ext uri="{BB962C8B-B14F-4D97-AF65-F5344CB8AC3E}">
        <p14:creationId xmlns:p14="http://schemas.microsoft.com/office/powerpoint/2010/main" val="28903564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653D844-C6EB-4E57-AC3A-A77BC6DDC67B}" type="slidenum">
              <a:rPr lang="zh-CN" altLang="en-US" sz="1200">
                <a:latin typeface="微软雅黑" panose="020B0503020204020204" pitchFamily="34" charset="-122"/>
                <a:ea typeface="微软雅黑" panose="020B0503020204020204" pitchFamily="34" charset="-122"/>
              </a:rPr>
              <a:pPr algn="r"/>
              <a:t>21</a:t>
            </a:fld>
            <a:endParaRPr lang="en-US" altLang="zh-CN" sz="1200" dirty="0">
              <a:latin typeface="微软雅黑" panose="020B0503020204020204" pitchFamily="34" charset="-122"/>
              <a:ea typeface="微软雅黑" panose="020B0503020204020204" pitchFamily="34" charset="-122"/>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r>
              <a:rPr lang="en-US" sz="1200" kern="1200" dirty="0" smtClean="0">
                <a:solidFill>
                  <a:schemeClr val="tx1"/>
                </a:solidFill>
                <a:ea typeface="+mn-ea"/>
                <a:cs typeface="+mn-cs"/>
              </a:rPr>
              <a:t>P17:</a:t>
            </a:r>
            <a:r>
              <a:rPr lang="en-US" sz="1200" b="1" kern="1200" dirty="0" smtClean="0">
                <a:solidFill>
                  <a:schemeClr val="tx1"/>
                </a:solidFill>
                <a:ea typeface="+mn-ea"/>
                <a:cs typeface="+mn-cs"/>
              </a:rPr>
              <a:t> </a:t>
            </a:r>
            <a:r>
              <a:rPr lang="en-US" sz="1200" kern="1200" dirty="0" smtClean="0">
                <a:solidFill>
                  <a:schemeClr val="tx1"/>
                </a:solidFill>
                <a:ea typeface="+mn-ea"/>
                <a:cs typeface="+mn-cs"/>
              </a:rPr>
              <a:t>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1b</a:t>
            </a:r>
            <a:r>
              <a:rPr lang="zh-CN" altLang="en-US" sz="1200" kern="1200" dirty="0" smtClean="0">
                <a:solidFill>
                  <a:schemeClr val="tx1"/>
                </a:solidFill>
                <a:cs typeface="+mn-cs"/>
              </a:rPr>
              <a:t>的广谱抗病毒作用是通过两种作用机制实现的，</a:t>
            </a:r>
            <a:r>
              <a:rPr lang="en-US" sz="1200" kern="1200" dirty="0" smtClean="0">
                <a:solidFill>
                  <a:schemeClr val="tx1"/>
                </a:solidFill>
                <a:ea typeface="+mn-ea"/>
                <a:cs typeface="+mn-cs"/>
              </a:rPr>
              <a:t>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1b</a:t>
            </a:r>
            <a:r>
              <a:rPr lang="zh-CN" altLang="en-US" sz="1200" kern="1200" dirty="0" smtClean="0">
                <a:solidFill>
                  <a:schemeClr val="tx1"/>
                </a:solidFill>
                <a:cs typeface="+mn-cs"/>
              </a:rPr>
              <a:t>与细胞表面的干扰素受体结合后，一方面，诱生多种抗病毒蛋白，在病毒生命周期的多个环节发挥作用，从而抑制病毒在细胞内的复制；另一方面，增强机体的细胞免疫作用，例如</a:t>
            </a:r>
            <a:r>
              <a:rPr lang="en-US" sz="1200" kern="1200" dirty="0" smtClean="0">
                <a:solidFill>
                  <a:schemeClr val="tx1"/>
                </a:solidFill>
                <a:ea typeface="+mn-ea"/>
                <a:cs typeface="+mn-cs"/>
              </a:rPr>
              <a:t>CTL</a:t>
            </a:r>
            <a:r>
              <a:rPr lang="zh-CN" altLang="en-US" sz="1200" kern="1200" dirty="0" smtClean="0">
                <a:solidFill>
                  <a:schemeClr val="tx1"/>
                </a:solidFill>
                <a:cs typeface="+mn-cs"/>
              </a:rPr>
              <a:t>、</a:t>
            </a:r>
            <a:r>
              <a:rPr lang="en-US" sz="1200" kern="1200" dirty="0" smtClean="0">
                <a:solidFill>
                  <a:schemeClr val="tx1"/>
                </a:solidFill>
                <a:ea typeface="+mn-ea"/>
                <a:cs typeface="+mn-cs"/>
              </a:rPr>
              <a:t>NK</a:t>
            </a:r>
            <a:r>
              <a:rPr lang="zh-CN" altLang="en-US" sz="1200" kern="1200" dirty="0" smtClean="0">
                <a:solidFill>
                  <a:schemeClr val="tx1"/>
                </a:solidFill>
                <a:cs typeface="+mn-cs"/>
              </a:rPr>
              <a:t>、巨噬细胞的作用，加速对病毒的吞噬作用。</a:t>
            </a:r>
          </a:p>
          <a:p>
            <a:r>
              <a:rPr lang="en-US" sz="1200" kern="1200" dirty="0" smtClean="0">
                <a:solidFill>
                  <a:schemeClr val="tx1"/>
                </a:solidFill>
                <a:ea typeface="+mn-ea"/>
                <a:cs typeface="+mn-cs"/>
              </a:rPr>
              <a:t>The broad spectrum antiviral effect of 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1b is achieved through two mechanisms, after the combination of interferon receptor</a:t>
            </a:r>
            <a:r>
              <a:rPr lang="zh-CN" altLang="en-US" sz="1200" kern="1200" dirty="0" smtClean="0">
                <a:solidFill>
                  <a:schemeClr val="tx1"/>
                </a:solidFill>
                <a:cs typeface="+mn-cs"/>
              </a:rPr>
              <a:t>，</a:t>
            </a:r>
            <a:r>
              <a:rPr lang="en-US" sz="1200" kern="1200" dirty="0" smtClean="0">
                <a:solidFill>
                  <a:schemeClr val="tx1"/>
                </a:solidFill>
                <a:ea typeface="+mn-ea"/>
                <a:cs typeface="+mn-cs"/>
              </a:rPr>
              <a:t>On the one hand, to induce a variety of antiviral protein and to play a role in the virus life cycle of a number of links, thereby inhibiting the virus in the cell replication;</a:t>
            </a:r>
            <a:endParaRPr lang="zh-CN" altLang="en-US" sz="1200" kern="1200" dirty="0" smtClean="0">
              <a:solidFill>
                <a:schemeClr val="tx1"/>
              </a:solidFill>
              <a:cs typeface="+mn-cs"/>
            </a:endParaRPr>
          </a:p>
          <a:p>
            <a:r>
              <a:rPr lang="en-US" sz="1200" kern="1200" dirty="0" smtClean="0">
                <a:solidFill>
                  <a:schemeClr val="tx1"/>
                </a:solidFill>
                <a:ea typeface="+mn-ea"/>
                <a:cs typeface="+mn-cs"/>
              </a:rPr>
              <a:t>On the other hand, enhance the cellular immune function of the body, such as NK, CTL, macrophage, accelerate the </a:t>
            </a:r>
            <a:r>
              <a:rPr lang="en-US" sz="1200" kern="1200" dirty="0" err="1" smtClean="0">
                <a:solidFill>
                  <a:schemeClr val="tx1"/>
                </a:solidFill>
                <a:ea typeface="+mn-ea"/>
                <a:cs typeface="+mn-cs"/>
              </a:rPr>
              <a:t>phagocytosis</a:t>
            </a:r>
            <a:r>
              <a:rPr lang="en-US" sz="1200" kern="1200" dirty="0" smtClean="0">
                <a:solidFill>
                  <a:schemeClr val="tx1"/>
                </a:solidFill>
                <a:ea typeface="+mn-ea"/>
                <a:cs typeface="+mn-cs"/>
              </a:rPr>
              <a:t> of the virus</a:t>
            </a:r>
            <a:endParaRPr lang="zh-CN" altLang="en-US" sz="1200" kern="1200" dirty="0" smtClean="0">
              <a:solidFill>
                <a:schemeClr val="tx1"/>
              </a:solidFill>
              <a:cs typeface="+mn-cs"/>
            </a:endParaRPr>
          </a:p>
          <a:p>
            <a:endParaRPr lang="zh-CN" altLang="en-US" dirty="0" smtClean="0"/>
          </a:p>
        </p:txBody>
      </p:sp>
    </p:spTree>
    <p:extLst>
      <p:ext uri="{BB962C8B-B14F-4D97-AF65-F5344CB8AC3E}">
        <p14:creationId xmlns:p14="http://schemas.microsoft.com/office/powerpoint/2010/main" val="23041294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bwMode="auto">
          <a:noFill/>
          <a:ln>
            <a:solidFill>
              <a:srgbClr val="000000"/>
            </a:solidFill>
            <a:miter lim="800000"/>
            <a:headEnd/>
            <a:tailEnd/>
          </a:ln>
        </p:spPr>
      </p:sp>
      <p:sp>
        <p:nvSpPr>
          <p:cNvPr id="55299" name="备注占位符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smtClean="0">
                <a:solidFill>
                  <a:schemeClr val="tx1"/>
                </a:solidFill>
                <a:ea typeface="+mn-ea"/>
                <a:cs typeface="+mn-cs"/>
              </a:rPr>
              <a:t>P18: </a:t>
            </a:r>
            <a:r>
              <a:rPr lang="zh-CN" altLang="en-US" sz="1200" kern="1200" dirty="0" smtClean="0">
                <a:solidFill>
                  <a:schemeClr val="tx1"/>
                </a:solidFill>
                <a:cs typeface="+mn-cs"/>
              </a:rPr>
              <a:t>细胞实验也证实，</a:t>
            </a:r>
            <a:r>
              <a:rPr lang="en-US" sz="1200" kern="1200" dirty="0" smtClean="0">
                <a:solidFill>
                  <a:schemeClr val="tx1"/>
                </a:solidFill>
                <a:ea typeface="+mn-ea"/>
                <a:cs typeface="+mn-cs"/>
              </a:rPr>
              <a:t>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1b</a:t>
            </a:r>
            <a:r>
              <a:rPr lang="zh-CN" altLang="en-US" sz="1200" kern="1200" dirty="0" smtClean="0">
                <a:solidFill>
                  <a:schemeClr val="tx1"/>
                </a:solidFill>
                <a:cs typeface="+mn-cs"/>
              </a:rPr>
              <a:t>对于多种呼吸道常见病毒均有显著的抑制作用。</a:t>
            </a:r>
          </a:p>
          <a:p>
            <a:r>
              <a:rPr lang="zh-CN" altLang="en-US" sz="1200" kern="1200" dirty="0" smtClean="0">
                <a:solidFill>
                  <a:schemeClr val="tx1"/>
                </a:solidFill>
                <a:cs typeface="+mn-cs"/>
              </a:rPr>
              <a:t>其中，对</a:t>
            </a:r>
            <a:r>
              <a:rPr lang="en-US" sz="1200" kern="1200" dirty="0" smtClean="0">
                <a:solidFill>
                  <a:schemeClr val="tx1"/>
                </a:solidFill>
                <a:ea typeface="+mn-ea"/>
                <a:cs typeface="+mn-cs"/>
              </a:rPr>
              <a:t>RSV</a:t>
            </a:r>
            <a:r>
              <a:rPr lang="zh-CN" altLang="en-US" sz="1200" kern="1200" dirty="0" smtClean="0">
                <a:solidFill>
                  <a:schemeClr val="tx1"/>
                </a:solidFill>
                <a:cs typeface="+mn-cs"/>
              </a:rPr>
              <a:t>病毒的抑制作用最强，体外</a:t>
            </a:r>
            <a:r>
              <a:rPr lang="en-US" sz="1200" kern="1200" dirty="0" smtClean="0">
                <a:solidFill>
                  <a:schemeClr val="tx1"/>
                </a:solidFill>
                <a:ea typeface="+mn-ea"/>
                <a:cs typeface="+mn-cs"/>
              </a:rPr>
              <a:t>IC50</a:t>
            </a:r>
            <a:r>
              <a:rPr lang="zh-CN" altLang="en-US" sz="1200" kern="1200" dirty="0" smtClean="0">
                <a:solidFill>
                  <a:schemeClr val="tx1"/>
                </a:solidFill>
                <a:cs typeface="+mn-cs"/>
              </a:rPr>
              <a:t>只有</a:t>
            </a:r>
            <a:r>
              <a:rPr lang="en-US" sz="1200" kern="1200" dirty="0" smtClean="0">
                <a:solidFill>
                  <a:schemeClr val="tx1"/>
                </a:solidFill>
                <a:ea typeface="+mn-ea"/>
                <a:cs typeface="+mn-cs"/>
              </a:rPr>
              <a:t>10.4ng/ml.</a:t>
            </a:r>
            <a:endParaRPr lang="zh-CN" altLang="en-US" sz="1200" kern="1200" dirty="0" smtClean="0">
              <a:solidFill>
                <a:schemeClr val="tx1"/>
              </a:solidFill>
              <a:cs typeface="+mn-cs"/>
            </a:endParaRPr>
          </a:p>
          <a:p>
            <a:r>
              <a:rPr lang="en-US" sz="1200" kern="1200" dirty="0" smtClean="0">
                <a:solidFill>
                  <a:schemeClr val="tx1"/>
                </a:solidFill>
                <a:ea typeface="+mn-ea"/>
                <a:cs typeface="+mn-cs"/>
              </a:rPr>
              <a:t>Cell experiments also confirmed that IFN 1b for a variety of common respiratory virus has obvious inhibitory effect.</a:t>
            </a:r>
            <a:endParaRPr lang="zh-CN" altLang="en-US" sz="1200" kern="1200" dirty="0" smtClean="0">
              <a:solidFill>
                <a:schemeClr val="tx1"/>
              </a:solidFill>
              <a:cs typeface="+mn-cs"/>
            </a:endParaRPr>
          </a:p>
          <a:p>
            <a:r>
              <a:rPr lang="en-US" sz="1200" kern="1200" dirty="0" smtClean="0">
                <a:solidFill>
                  <a:schemeClr val="tx1"/>
                </a:solidFill>
                <a:ea typeface="+mn-ea"/>
                <a:cs typeface="+mn-cs"/>
              </a:rPr>
              <a:t>Among them, the inhibitory effect of RSV virus is the strongest, there is 10.4ng/ml only IC50 in vitro</a:t>
            </a:r>
            <a:endParaRPr lang="zh-CN" altLang="en-US" sz="1200" kern="1200" dirty="0" smtClean="0">
              <a:solidFill>
                <a:schemeClr val="tx1"/>
              </a:solidFill>
              <a:cs typeface="+mn-cs"/>
            </a:endParaRPr>
          </a:p>
          <a:p>
            <a:endParaRPr lang="zh-CN" altLang="en-US" dirty="0" smtClean="0"/>
          </a:p>
        </p:txBody>
      </p:sp>
      <p:sp>
        <p:nvSpPr>
          <p:cNvPr id="55300" name="灯片编号占位符 3"/>
          <p:cNvSpPr>
            <a:spLocks noGrp="1"/>
          </p:cNvSpPr>
          <p:nvPr>
            <p:ph type="sldNum" sz="quarter" idx="5"/>
          </p:nvPr>
        </p:nvSpPr>
        <p:spPr bwMode="auto">
          <a:noFill/>
          <a:ln>
            <a:miter lim="800000"/>
            <a:headEnd/>
            <a:tailEnd/>
          </a:ln>
        </p:spPr>
        <p:txBody>
          <a:bodyPr/>
          <a:lstStyle/>
          <a:p>
            <a:fld id="{5ECC5F74-2B79-4B3F-B3A9-E8437B936159}" type="slidenum">
              <a:rPr lang="zh-CN" altLang="en-US" smtClean="0"/>
              <a:pPr/>
              <a:t>22</a:t>
            </a:fld>
            <a:endParaRPr lang="zh-CN" altLang="en-US" smtClean="0"/>
          </a:p>
        </p:txBody>
      </p:sp>
    </p:spTree>
    <p:extLst>
      <p:ext uri="{BB962C8B-B14F-4D97-AF65-F5344CB8AC3E}">
        <p14:creationId xmlns:p14="http://schemas.microsoft.com/office/powerpoint/2010/main" val="4799980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23</a:t>
            </a:fld>
            <a:endParaRPr lang="zh-CN" altLang="en-US"/>
          </a:p>
        </p:txBody>
      </p:sp>
    </p:spTree>
    <p:extLst>
      <p:ext uri="{BB962C8B-B14F-4D97-AF65-F5344CB8AC3E}">
        <p14:creationId xmlns:p14="http://schemas.microsoft.com/office/powerpoint/2010/main" val="8801678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kern="1200" dirty="0" smtClean="0">
                <a:solidFill>
                  <a:schemeClr val="tx1"/>
                </a:solidFill>
                <a:ea typeface="+mn-ea"/>
                <a:cs typeface="+mn-cs"/>
              </a:rPr>
              <a:t>P20</a:t>
            </a:r>
            <a:r>
              <a:rPr lang="en-US" sz="1200" kern="1200" baseline="0" dirty="0" smtClean="0">
                <a:solidFill>
                  <a:schemeClr val="tx1"/>
                </a:solidFill>
                <a:ea typeface="+mn-ea"/>
                <a:cs typeface="+mn-cs"/>
              </a:rPr>
              <a:t> </a:t>
            </a:r>
            <a:r>
              <a:rPr lang="en-US" sz="1200" kern="1200" dirty="0" smtClean="0">
                <a:solidFill>
                  <a:schemeClr val="tx1"/>
                </a:solidFill>
                <a:ea typeface="+mn-ea"/>
                <a:cs typeface="+mn-cs"/>
              </a:rPr>
              <a:t>:</a:t>
            </a:r>
            <a:r>
              <a:rPr lang="zh-CN" altLang="en-US" sz="1200" kern="1200" dirty="0" smtClean="0">
                <a:solidFill>
                  <a:schemeClr val="tx1"/>
                </a:solidFill>
                <a:cs typeface="+mn-cs"/>
              </a:rPr>
              <a:t>雾化吸入治疗的发展历史可追溯到</a:t>
            </a:r>
            <a:r>
              <a:rPr lang="en-US" sz="1200" kern="1200" dirty="0" smtClean="0">
                <a:solidFill>
                  <a:schemeClr val="tx1"/>
                </a:solidFill>
                <a:ea typeface="+mn-ea"/>
                <a:cs typeface="+mn-cs"/>
              </a:rPr>
              <a:t>4000</a:t>
            </a:r>
            <a:r>
              <a:rPr lang="zh-CN" altLang="en-US" sz="1200" kern="1200" dirty="0" smtClean="0">
                <a:solidFill>
                  <a:schemeClr val="tx1"/>
                </a:solidFill>
                <a:cs typeface="+mn-cs"/>
              </a:rPr>
              <a:t>年前，在</a:t>
            </a:r>
            <a:r>
              <a:rPr lang="en-US" sz="1200" kern="1200" dirty="0" smtClean="0">
                <a:solidFill>
                  <a:schemeClr val="tx1"/>
                </a:solidFill>
                <a:ea typeface="+mn-ea"/>
                <a:cs typeface="+mn-cs"/>
              </a:rPr>
              <a:t>20</a:t>
            </a:r>
            <a:r>
              <a:rPr lang="zh-CN" altLang="en-US" sz="1200" kern="1200" dirty="0" smtClean="0">
                <a:solidFill>
                  <a:schemeClr val="tx1"/>
                </a:solidFill>
                <a:cs typeface="+mn-cs"/>
              </a:rPr>
              <a:t>世纪中后期得到快速发展，而吸入疗法也被中、美等国家推荐为治疗哮喘的首选疗法。</a:t>
            </a:r>
          </a:p>
          <a:p>
            <a:r>
              <a:rPr lang="zh-CN" altLang="en-US" sz="1200" kern="1200" dirty="0" smtClean="0">
                <a:solidFill>
                  <a:schemeClr val="tx1"/>
                </a:solidFill>
                <a:cs typeface="+mn-cs"/>
              </a:rPr>
              <a:t>雾化吸入的特点：起效快，缩短病程，药物用量少，作用范围广泛等。</a:t>
            </a:r>
          </a:p>
          <a:p>
            <a:r>
              <a:rPr lang="en-US" sz="1200" kern="1200" dirty="0" smtClean="0">
                <a:solidFill>
                  <a:schemeClr val="tx1"/>
                </a:solidFill>
                <a:ea typeface="+mn-ea"/>
                <a:cs typeface="+mn-cs"/>
              </a:rPr>
              <a:t>The development history of aerosol inhalation treatment can be traced back to 4000 years ago, in the middle of 20th Century getting a rapid development, and inhalation therapy is also recommended for the first choice of asthma treatment in China and the United States and other countries.</a:t>
            </a:r>
            <a:endParaRPr lang="zh-CN" altLang="en-US" sz="1200" kern="1200" dirty="0" smtClean="0">
              <a:solidFill>
                <a:schemeClr val="tx1"/>
              </a:solidFill>
              <a:cs typeface="+mn-cs"/>
            </a:endParaRPr>
          </a:p>
          <a:p>
            <a:r>
              <a:rPr lang="en-US" sz="1200" kern="1200" dirty="0" smtClean="0">
                <a:solidFill>
                  <a:schemeClr val="tx1"/>
                </a:solidFill>
                <a:ea typeface="+mn-ea"/>
                <a:cs typeface="+mn-cs"/>
              </a:rPr>
              <a:t>The characteristics of aerosol inhalation: rapid onset, shorten the course of disease, the amount of drugs, the role of a wide range.</a:t>
            </a:r>
            <a:endParaRPr lang="zh-CN" altLang="en-US" sz="1200" kern="1200" dirty="0">
              <a:solidFill>
                <a:schemeClr val="tx1"/>
              </a:solidFill>
              <a:cs typeface="+mn-cs"/>
            </a:endParaRPr>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24</a:t>
            </a:fld>
            <a:endParaRPr lang="zh-CN" altLang="en-US"/>
          </a:p>
        </p:txBody>
      </p:sp>
    </p:spTree>
    <p:extLst>
      <p:ext uri="{BB962C8B-B14F-4D97-AF65-F5344CB8AC3E}">
        <p14:creationId xmlns:p14="http://schemas.microsoft.com/office/powerpoint/2010/main" val="20289560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Rectangle 2"/>
          <p:cNvSpPr>
            <a:spLocks noGrp="1" noRot="1" noChangeAspect="1" noChangeArrowheads="1" noTextEdit="1"/>
          </p:cNvSpPr>
          <p:nvPr>
            <p:ph type="sldImg"/>
          </p:nvPr>
        </p:nvSpPr>
        <p:spPr bwMode="auto">
          <a:xfrm>
            <a:off x="1298575" y="798513"/>
            <a:ext cx="4260850" cy="3195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6" name="Rectangle 3"/>
          <p:cNvSpPr>
            <a:spLocks noGrp="1" noChangeArrowheads="1"/>
          </p:cNvSpPr>
          <p:nvPr>
            <p:ph type="body" idx="1"/>
          </p:nvPr>
        </p:nvSpPr>
        <p:spPr bwMode="auto">
          <a:xfrm>
            <a:off x="914400" y="4357688"/>
            <a:ext cx="5029200" cy="41354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a typeface="+mn-ea"/>
                <a:cs typeface="+mn-cs"/>
              </a:rPr>
              <a:t>P21: </a:t>
            </a:r>
            <a:r>
              <a:rPr lang="zh-CN" altLang="en-US" sz="1200" kern="1200" dirty="0" smtClean="0">
                <a:solidFill>
                  <a:schemeClr val="tx1"/>
                </a:solidFill>
                <a:cs typeface="+mn-cs"/>
              </a:rPr>
              <a:t>目前市场上吸入装置的种类较多，而其中临床应用最广泛的为雾化器。</a:t>
            </a:r>
          </a:p>
          <a:p>
            <a:r>
              <a:rPr lang="en-US" sz="1200" kern="1200" dirty="0" smtClean="0">
                <a:solidFill>
                  <a:schemeClr val="tx1"/>
                </a:solidFill>
                <a:ea typeface="+mn-ea"/>
                <a:cs typeface="+mn-cs"/>
              </a:rPr>
              <a:t>Currently, there are different types of inhalation devices on the market,. And the most widely used in clinical </a:t>
            </a:r>
            <a:r>
              <a:rPr lang="en-US" sz="1200" kern="1200" dirty="0" err="1" smtClean="0">
                <a:solidFill>
                  <a:schemeClr val="tx1"/>
                </a:solidFill>
                <a:ea typeface="+mn-ea"/>
                <a:cs typeface="+mn-cs"/>
              </a:rPr>
              <a:t>applicationl</a:t>
            </a:r>
            <a:r>
              <a:rPr lang="en-US" sz="1200" kern="1200" dirty="0" smtClean="0">
                <a:solidFill>
                  <a:schemeClr val="tx1"/>
                </a:solidFill>
                <a:ea typeface="+mn-ea"/>
                <a:cs typeface="+mn-cs"/>
              </a:rPr>
              <a:t> is </a:t>
            </a:r>
            <a:r>
              <a:rPr lang="en-US" sz="1200" b="1" kern="1200" dirty="0" smtClean="0">
                <a:solidFill>
                  <a:schemeClr val="tx1"/>
                </a:solidFill>
                <a:ea typeface="+mn-ea"/>
                <a:cs typeface="+mn-cs"/>
              </a:rPr>
              <a:t>Nebulizer.</a:t>
            </a:r>
            <a:endParaRPr lang="zh-CN" altLang="en-US" sz="1200" kern="1200" dirty="0" smtClean="0">
              <a:solidFill>
                <a:schemeClr val="tx1"/>
              </a:solidFill>
              <a:cs typeface="+mn-cs"/>
            </a:endParaRPr>
          </a:p>
          <a:p>
            <a:pPr eaLnBrk="1" hangingPunct="1">
              <a:spcBef>
                <a:spcPct val="0"/>
              </a:spcBef>
            </a:pPr>
            <a:endParaRPr lang="en-US" altLang="zh-CN" dirty="0" smtClean="0"/>
          </a:p>
          <a:p>
            <a:pPr lvl="0" algn="l" rtl="0"/>
            <a:r>
              <a:rPr lang="zh-CN" altLang="en-US" sz="1200" dirty="0" smtClean="0"/>
              <a:t>药物经过雾化被人体吸入后，直接作用于气道粘膜，局部作用</a:t>
            </a:r>
            <a:r>
              <a:rPr lang="zh-CN" altLang="en-US" sz="1200" b="0" dirty="0" smtClean="0"/>
              <a:t>强：起效快，且全身副作用小，尤其适合儿童使用。</a:t>
            </a:r>
            <a:endParaRPr lang="en-US" altLang="zh-CN" sz="1200" b="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smtClean="0"/>
              <a:t>The medicine can directly act on the respiratory tract mucosa and has the advantages of strong targeting, high curative effect, good safety, easy operation and high compliance of children. </a:t>
            </a:r>
            <a:endParaRPr lang="zh-CN" altLang="en-US" dirty="0" smtClean="0">
              <a:solidFill>
                <a:srgbClr val="000000"/>
              </a:solidFill>
              <a:sym typeface="宋体" pitchFamily="2" charset="-122"/>
            </a:endParaRPr>
          </a:p>
          <a:p>
            <a:pPr lvl="0" algn="l" rtl="0"/>
            <a:endParaRPr lang="zh-CN" altLang="en-US" b="0" dirty="0" smtClean="0"/>
          </a:p>
        </p:txBody>
      </p:sp>
    </p:spTree>
    <p:extLst>
      <p:ext uri="{BB962C8B-B14F-4D97-AF65-F5344CB8AC3E}">
        <p14:creationId xmlns:p14="http://schemas.microsoft.com/office/powerpoint/2010/main" val="12061361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5842" name="幻灯片图像占位符 1"/>
          <p:cNvSpPr>
            <a:spLocks noGrp="1" noRot="1" noChangeAspect="1" noChangeArrowheads="1" noTextEdit="1"/>
          </p:cNvSpPr>
          <p:nvPr>
            <p:ph type="sldImg" idx="4294967295"/>
          </p:nvPr>
        </p:nvSpPr>
        <p:spPr>
          <a:xfrm>
            <a:off x="-3238500" y="0"/>
            <a:ext cx="7766050" cy="5824538"/>
          </a:xfrm>
          <a:ln>
            <a:solidFill>
              <a:srgbClr val="000000"/>
            </a:solidFill>
          </a:ln>
        </p:spPr>
      </p:sp>
      <p:sp>
        <p:nvSpPr>
          <p:cNvPr id="35843" name="备注占位符 2"/>
          <p:cNvSpPr>
            <a:spLocks noGrp="1" noRot="1" noChangeAspect="1" noChangeArrowheads="1"/>
          </p:cNvSpPr>
          <p:nvPr>
            <p:ph type="body" idx="1"/>
          </p:nvPr>
        </p:nvSpPr>
        <p:spPr bwMode="auto">
          <a:xfrm>
            <a:off x="374650" y="1693863"/>
            <a:ext cx="8229600" cy="4525962"/>
          </a:xfrm>
          <a:prstGeom prst="rect">
            <a:avLst/>
          </a:prstGeom>
          <a:noFill/>
          <a:ln>
            <a:miter lim="800000"/>
          </a:ln>
        </p:spPr>
        <p:txBody>
          <a:bodyPr/>
          <a:lstStyle/>
          <a:p>
            <a:r>
              <a:rPr lang="en-US" sz="1200" kern="1200" dirty="0" smtClean="0">
                <a:solidFill>
                  <a:schemeClr val="tx1"/>
                </a:solidFill>
                <a:ea typeface="+mn-ea"/>
                <a:cs typeface="+mn-cs"/>
              </a:rPr>
              <a:t>P22: </a:t>
            </a:r>
          </a:p>
          <a:p>
            <a:r>
              <a:rPr lang="zh-CN" altLang="en-US" sz="1200" kern="1200" dirty="0" smtClean="0">
                <a:solidFill>
                  <a:schemeClr val="tx1"/>
                </a:solidFill>
                <a:cs typeface="+mn-cs"/>
              </a:rPr>
              <a:t>目前完成了</a:t>
            </a:r>
            <a:r>
              <a:rPr lang="en-US" sz="1200" kern="1200" dirty="0" smtClean="0">
                <a:solidFill>
                  <a:schemeClr val="tx1"/>
                </a:solidFill>
                <a:ea typeface="+mn-ea"/>
                <a:cs typeface="+mn-cs"/>
              </a:rPr>
              <a:t>IFN-</a:t>
            </a:r>
            <a:r>
              <a:rPr lang="el-GR" sz="1200" kern="1200" dirty="0" smtClean="0">
                <a:solidFill>
                  <a:schemeClr val="tx1"/>
                </a:solidFill>
                <a:ea typeface="+mn-ea"/>
                <a:cs typeface="+mn-cs"/>
              </a:rPr>
              <a:t>α1</a:t>
            </a:r>
            <a:r>
              <a:rPr lang="en-US" sz="1200" kern="1200" dirty="0" smtClean="0">
                <a:solidFill>
                  <a:schemeClr val="tx1"/>
                </a:solidFill>
                <a:ea typeface="+mn-ea"/>
                <a:cs typeface="+mn-cs"/>
              </a:rPr>
              <a:t>b</a:t>
            </a:r>
            <a:r>
              <a:rPr lang="zh-CN" altLang="en-US" sz="1200" kern="1200" dirty="0" smtClean="0">
                <a:solidFill>
                  <a:schemeClr val="tx1"/>
                </a:solidFill>
                <a:cs typeface="+mn-cs"/>
              </a:rPr>
              <a:t>雾化吸入抗</a:t>
            </a:r>
            <a:r>
              <a:rPr lang="en-US" altLang="zh-CN" sz="1200" kern="1200" dirty="0" smtClean="0">
                <a:solidFill>
                  <a:schemeClr val="tx1"/>
                </a:solidFill>
                <a:cs typeface="+mn-cs"/>
              </a:rPr>
              <a:t>RSV</a:t>
            </a:r>
            <a:r>
              <a:rPr lang="zh-CN" altLang="en-US" sz="1200" kern="1200" dirty="0" smtClean="0">
                <a:solidFill>
                  <a:schemeClr val="tx1"/>
                </a:solidFill>
                <a:cs typeface="+mn-cs"/>
              </a:rPr>
              <a:t>感染的动物药代动力学、药效学、多中心的临床研究</a:t>
            </a:r>
            <a:r>
              <a:rPr lang="en-US" altLang="zh-CN" sz="1200" kern="1200" dirty="0" smtClean="0">
                <a:solidFill>
                  <a:schemeClr val="tx1"/>
                </a:solidFill>
                <a:cs typeface="+mn-cs"/>
              </a:rPr>
              <a:t>,</a:t>
            </a:r>
            <a:r>
              <a:rPr lang="zh-CN" altLang="en-US" sz="1200" kern="1200" dirty="0" smtClean="0">
                <a:solidFill>
                  <a:schemeClr val="tx1"/>
                </a:solidFill>
                <a:cs typeface="+mn-cs"/>
              </a:rPr>
              <a:t>从多方面证明</a:t>
            </a:r>
            <a:r>
              <a:rPr lang="en-US" sz="1200" kern="1200" dirty="0" smtClean="0">
                <a:solidFill>
                  <a:schemeClr val="tx1"/>
                </a:solidFill>
                <a:latin typeface="微软雅黑" panose="020B0503020204020204" pitchFamily="34" charset="-122"/>
                <a:ea typeface="微软雅黑" panose="020B0503020204020204" pitchFamily="34" charset="-122"/>
                <a:cs typeface="+mn-cs"/>
              </a:rPr>
              <a:t>IFN-</a:t>
            </a:r>
            <a:r>
              <a:rPr lang="el-GR" sz="1200" kern="1200" dirty="0" smtClean="0">
                <a:solidFill>
                  <a:schemeClr val="tx1"/>
                </a:solidFill>
                <a:latin typeface="微软雅黑" panose="020B0503020204020204" pitchFamily="34" charset="-122"/>
                <a:ea typeface="微软雅黑" panose="020B0503020204020204" pitchFamily="34" charset="-122"/>
                <a:cs typeface="+mn-cs"/>
              </a:rPr>
              <a:t>α1</a:t>
            </a:r>
            <a:r>
              <a:rPr lang="en-US" sz="1200" kern="1200" dirty="0" smtClean="0">
                <a:solidFill>
                  <a:schemeClr val="tx1"/>
                </a:solidFill>
                <a:latin typeface="微软雅黑" panose="020B0503020204020204" pitchFamily="34" charset="-122"/>
                <a:ea typeface="微软雅黑" panose="020B0503020204020204" pitchFamily="34" charset="-122"/>
                <a:cs typeface="+mn-cs"/>
              </a:rPr>
              <a:t>b</a:t>
            </a:r>
            <a:r>
              <a:rPr lang="zh-CN" altLang="en-US" sz="1200" kern="1200" dirty="0" smtClean="0">
                <a:solidFill>
                  <a:schemeClr val="tx1"/>
                </a:solidFill>
                <a:cs typeface="+mn-cs"/>
              </a:rPr>
              <a:t>雾化吸入抗</a:t>
            </a:r>
            <a:r>
              <a:rPr lang="en-US" altLang="zh-CN" sz="1200" kern="1200" dirty="0" smtClean="0">
                <a:solidFill>
                  <a:schemeClr val="tx1"/>
                </a:solidFill>
                <a:cs typeface="+mn-cs"/>
              </a:rPr>
              <a:t>RSV</a:t>
            </a:r>
            <a:r>
              <a:rPr lang="zh-CN" altLang="en-US" sz="1200" kern="1200" dirty="0" smtClean="0">
                <a:solidFill>
                  <a:schemeClr val="tx1"/>
                </a:solidFill>
                <a:cs typeface="+mn-cs"/>
              </a:rPr>
              <a:t>的有效性和安全性。因此在</a:t>
            </a:r>
            <a:r>
              <a:rPr lang="en-US" altLang="zh-CN" sz="1200" kern="1200" dirty="0" smtClean="0">
                <a:solidFill>
                  <a:schemeClr val="tx1"/>
                </a:solidFill>
                <a:cs typeface="+mn-cs"/>
              </a:rPr>
              <a:t>2015</a:t>
            </a:r>
            <a:r>
              <a:rPr lang="zh-CN" altLang="en-US" sz="1200" kern="1200" dirty="0" smtClean="0">
                <a:solidFill>
                  <a:schemeClr val="tx1"/>
                </a:solidFill>
                <a:cs typeface="+mn-cs"/>
              </a:rPr>
              <a:t>年的发表的一份有关</a:t>
            </a:r>
            <a:r>
              <a:rPr lang="en-US" altLang="zh-CN" sz="1200" kern="1200" dirty="0" smtClean="0">
                <a:solidFill>
                  <a:schemeClr val="tx1"/>
                </a:solidFill>
                <a:cs typeface="+mn-cs"/>
              </a:rPr>
              <a:t>《</a:t>
            </a:r>
            <a:r>
              <a:rPr lang="zh-CN" altLang="en-US" sz="1200" kern="1200" dirty="0" smtClean="0">
                <a:solidFill>
                  <a:schemeClr val="tx1"/>
                </a:solidFill>
                <a:cs typeface="+mn-cs"/>
              </a:rPr>
              <a:t>重组人干扰素</a:t>
            </a:r>
            <a:r>
              <a:rPr lang="el-GR" sz="1200" kern="1200" dirty="0" smtClean="0">
                <a:solidFill>
                  <a:schemeClr val="tx1"/>
                </a:solidFill>
                <a:latin typeface="微软雅黑" panose="020B0503020204020204" pitchFamily="34" charset="-122"/>
                <a:ea typeface="微软雅黑" panose="020B0503020204020204" pitchFamily="34" charset="-122"/>
                <a:cs typeface="+mn-cs"/>
              </a:rPr>
              <a:t>α1</a:t>
            </a:r>
            <a:r>
              <a:rPr lang="en-US" sz="1200" kern="1200" dirty="0" smtClean="0">
                <a:solidFill>
                  <a:schemeClr val="tx1"/>
                </a:solidFill>
                <a:latin typeface="微软雅黑" panose="020B0503020204020204" pitchFamily="34" charset="-122"/>
                <a:ea typeface="微软雅黑" panose="020B0503020204020204" pitchFamily="34" charset="-122"/>
                <a:cs typeface="+mn-cs"/>
              </a:rPr>
              <a:t>b</a:t>
            </a:r>
            <a:r>
              <a:rPr lang="zh-CN" altLang="en-US" sz="1200" kern="1200" dirty="0" smtClean="0">
                <a:solidFill>
                  <a:schemeClr val="tx1"/>
                </a:solidFill>
                <a:latin typeface="微软雅黑" panose="020B0503020204020204" pitchFamily="34" charset="-122"/>
                <a:ea typeface="微软雅黑" panose="020B0503020204020204" pitchFamily="34" charset="-122"/>
                <a:cs typeface="+mn-cs"/>
              </a:rPr>
              <a:t>儿科应用的专家共识</a:t>
            </a:r>
            <a:r>
              <a:rPr lang="en-US" altLang="zh-CN" sz="1200" kern="1200" dirty="0" smtClean="0">
                <a:solidFill>
                  <a:schemeClr val="tx1"/>
                </a:solidFill>
                <a:cs typeface="+mn-cs"/>
              </a:rPr>
              <a:t>》</a:t>
            </a:r>
            <a:r>
              <a:rPr lang="zh-CN" altLang="en-US" sz="1200" kern="1200" dirty="0" smtClean="0">
                <a:solidFill>
                  <a:schemeClr val="tx1"/>
                </a:solidFill>
                <a:cs typeface="+mn-cs"/>
              </a:rPr>
              <a:t>中，将雾化吸入作为</a:t>
            </a:r>
            <a:r>
              <a:rPr lang="en-US" sz="1200" kern="1200" dirty="0" smtClean="0">
                <a:solidFill>
                  <a:schemeClr val="tx1"/>
                </a:solidFill>
                <a:latin typeface="微软雅黑" panose="020B0503020204020204" pitchFamily="34" charset="-122"/>
                <a:ea typeface="微软雅黑" panose="020B0503020204020204" pitchFamily="34" charset="-122"/>
                <a:cs typeface="+mn-cs"/>
              </a:rPr>
              <a:t>IFN-</a:t>
            </a:r>
            <a:r>
              <a:rPr lang="el-GR" sz="1200" kern="1200" dirty="0" smtClean="0">
                <a:solidFill>
                  <a:schemeClr val="tx1"/>
                </a:solidFill>
                <a:latin typeface="微软雅黑" panose="020B0503020204020204" pitchFamily="34" charset="-122"/>
                <a:ea typeface="微软雅黑" panose="020B0503020204020204" pitchFamily="34" charset="-122"/>
                <a:cs typeface="+mn-cs"/>
              </a:rPr>
              <a:t>α1</a:t>
            </a:r>
            <a:r>
              <a:rPr lang="en-US" sz="1200" kern="1200" dirty="0" smtClean="0">
                <a:solidFill>
                  <a:schemeClr val="tx1"/>
                </a:solidFill>
                <a:latin typeface="微软雅黑" panose="020B0503020204020204" pitchFamily="34" charset="-122"/>
                <a:ea typeface="微软雅黑" panose="020B0503020204020204" pitchFamily="34" charset="-122"/>
                <a:cs typeface="+mn-cs"/>
              </a:rPr>
              <a:t>b</a:t>
            </a:r>
            <a:r>
              <a:rPr lang="zh-CN" altLang="en-US" sz="1200" kern="1200" dirty="0" smtClean="0">
                <a:solidFill>
                  <a:schemeClr val="tx1"/>
                </a:solidFill>
                <a:latin typeface="微软雅黑" panose="020B0503020204020204" pitchFamily="34" charset="-122"/>
                <a:ea typeface="微软雅黑" panose="020B0503020204020204" pitchFamily="34" charset="-122"/>
                <a:cs typeface="+mn-cs"/>
              </a:rPr>
              <a:t>治疗儿童呼吸系统感染的常规给药方式。</a:t>
            </a:r>
            <a:endParaRPr lang="en-US" altLang="zh-CN" sz="1200" kern="1200" dirty="0" smtClean="0">
              <a:solidFill>
                <a:schemeClr val="tx1"/>
              </a:solidFill>
              <a:cs typeface="+mn-cs"/>
            </a:endParaRPr>
          </a:p>
          <a:p>
            <a:endParaRPr lang="zh-CN" altLang="en-US" sz="1200" kern="1200" dirty="0" smtClean="0">
              <a:solidFill>
                <a:schemeClr val="tx1"/>
              </a:solidFill>
              <a:cs typeface="+mn-cs"/>
            </a:endParaRPr>
          </a:p>
          <a:p>
            <a:r>
              <a:rPr lang="en-US" sz="1200" kern="1200" dirty="0" smtClean="0">
                <a:solidFill>
                  <a:schemeClr val="tx1"/>
                </a:solidFill>
                <a:ea typeface="+mn-ea"/>
                <a:cs typeface="+mn-cs"/>
              </a:rPr>
              <a:t>Currently we have carried out studies </a:t>
            </a:r>
            <a:r>
              <a:rPr lang="en-US" sz="1200" kern="1200" baseline="0" dirty="0" smtClean="0">
                <a:solidFill>
                  <a:schemeClr val="tx1"/>
                </a:solidFill>
                <a:ea typeface="+mn-ea"/>
                <a:cs typeface="+mn-cs"/>
              </a:rPr>
              <a:t>of inhaled </a:t>
            </a:r>
            <a:r>
              <a:rPr lang="en-US" sz="1200" kern="1200" dirty="0" smtClean="0">
                <a:solidFill>
                  <a:schemeClr val="tx1"/>
                </a:solidFill>
                <a:ea typeface="+mn-ea"/>
                <a:cs typeface="+mn-cs"/>
              </a:rPr>
              <a:t>IFN-</a:t>
            </a:r>
            <a:r>
              <a:rPr lang="el-GR" sz="1200" kern="1200" dirty="0" smtClean="0">
                <a:solidFill>
                  <a:schemeClr val="tx1"/>
                </a:solidFill>
                <a:ea typeface="+mn-ea"/>
                <a:cs typeface="+mn-cs"/>
              </a:rPr>
              <a:t>α1</a:t>
            </a:r>
            <a:r>
              <a:rPr lang="en-US" sz="1200" kern="1200" dirty="0" smtClean="0">
                <a:solidFill>
                  <a:schemeClr val="tx1"/>
                </a:solidFill>
                <a:ea typeface="+mn-ea"/>
                <a:cs typeface="+mn-cs"/>
              </a:rPr>
              <a:t>b for treatment</a:t>
            </a:r>
            <a:r>
              <a:rPr lang="en-US" sz="1200" kern="1200" baseline="0" dirty="0" smtClean="0">
                <a:solidFill>
                  <a:schemeClr val="tx1"/>
                </a:solidFill>
                <a:ea typeface="+mn-ea"/>
                <a:cs typeface="+mn-cs"/>
              </a:rPr>
              <a:t> of RSV infection including </a:t>
            </a:r>
            <a:r>
              <a:rPr lang="en-US" sz="1200" kern="1200" dirty="0" smtClean="0">
                <a:solidFill>
                  <a:schemeClr val="tx1"/>
                </a:solidFill>
                <a:ea typeface="+mn-ea"/>
                <a:cs typeface="+mn-cs"/>
              </a:rPr>
              <a:t> PK</a:t>
            </a:r>
            <a:r>
              <a:rPr lang="zh-CN" altLang="en-US" sz="1200" kern="1200" dirty="0" smtClean="0">
                <a:solidFill>
                  <a:schemeClr val="tx1"/>
                </a:solidFill>
                <a:cs typeface="+mn-cs"/>
              </a:rPr>
              <a:t>、</a:t>
            </a:r>
            <a:r>
              <a:rPr lang="en-US" altLang="zh-CN" sz="1200" kern="1200" dirty="0" smtClean="0">
                <a:solidFill>
                  <a:schemeClr val="tx1"/>
                </a:solidFill>
                <a:cs typeface="+mn-cs"/>
              </a:rPr>
              <a:t>PD</a:t>
            </a:r>
            <a:r>
              <a:rPr lang="en-US" altLang="zh-CN" sz="1200" kern="1200" baseline="0" dirty="0" smtClean="0">
                <a:solidFill>
                  <a:schemeClr val="tx1"/>
                </a:solidFill>
                <a:cs typeface="+mn-cs"/>
              </a:rPr>
              <a:t> and clinical research</a:t>
            </a:r>
            <a:r>
              <a:rPr lang="en-US" sz="1200" kern="1200" baseline="0" dirty="0" smtClean="0">
                <a:solidFill>
                  <a:schemeClr val="tx1"/>
                </a:solidFill>
                <a:ea typeface="+mn-ea"/>
                <a:cs typeface="+mn-cs"/>
              </a:rPr>
              <a:t> </a:t>
            </a:r>
            <a:endParaRPr lang="zh-CN" altLang="en-US" sz="1200" kern="1200" dirty="0" smtClean="0">
              <a:solidFill>
                <a:schemeClr val="tx1"/>
              </a:solidFill>
              <a:cs typeface="+mn-cs"/>
            </a:endParaRPr>
          </a:p>
          <a:p>
            <a:endParaRPr lang="zh-CN" altLang="en-US" dirty="0" smtClean="0"/>
          </a:p>
        </p:txBody>
      </p:sp>
    </p:spTree>
    <p:extLst>
      <p:ext uri="{BB962C8B-B14F-4D97-AF65-F5344CB8AC3E}">
        <p14:creationId xmlns:p14="http://schemas.microsoft.com/office/powerpoint/2010/main" val="3813718302"/>
      </p:ext>
    </p:extLst>
  </p:cSld>
  <p:clrMapOvr>
    <a:overrideClrMapping bg1="lt1" tx1="dk1" bg2="lt2" tx2="dk2" accent1="accent1" accent2="accent2" accent3="accent3" accent4="accent4" accent5="accent5" accent6="accent6" hlink="hlink" folHlink="folHlink"/>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headEnd/>
            <a:tailEnd/>
          </a:ln>
        </p:spPr>
      </p:sp>
      <p:sp>
        <p:nvSpPr>
          <p:cNvPr id="57347" name="备注占位符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smtClean="0">
                <a:solidFill>
                  <a:schemeClr val="tx1"/>
                </a:solidFill>
                <a:ea typeface="+mn-ea"/>
                <a:cs typeface="+mn-cs"/>
              </a:rPr>
              <a:t>P23: </a:t>
            </a:r>
            <a:r>
              <a:rPr lang="zh-CN" altLang="en-US" sz="1200" kern="1200" dirty="0" smtClean="0">
                <a:solidFill>
                  <a:schemeClr val="tx1"/>
                </a:solidFill>
                <a:cs typeface="+mn-cs"/>
              </a:rPr>
              <a:t>具体实验方案设计及目的</a:t>
            </a:r>
          </a:p>
          <a:p>
            <a:r>
              <a:rPr lang="en-US" sz="1200" kern="1200" dirty="0" smtClean="0">
                <a:solidFill>
                  <a:schemeClr val="tx1"/>
                </a:solidFill>
                <a:ea typeface="+mn-ea"/>
                <a:cs typeface="+mn-cs"/>
              </a:rPr>
              <a:t>Specific experimental design and purpose</a:t>
            </a:r>
            <a:endParaRPr lang="zh-CN" altLang="en-US" sz="1200" kern="1200" dirty="0" smtClean="0">
              <a:solidFill>
                <a:schemeClr val="tx1"/>
              </a:solidFill>
              <a:cs typeface="+mn-cs"/>
            </a:endParaRPr>
          </a:p>
          <a:p>
            <a:endParaRPr lang="zh-CN" altLang="en-US" dirty="0" smtClean="0"/>
          </a:p>
        </p:txBody>
      </p:sp>
      <p:sp>
        <p:nvSpPr>
          <p:cNvPr id="57348" name="灯片编号占位符 3"/>
          <p:cNvSpPr>
            <a:spLocks noGrp="1"/>
          </p:cNvSpPr>
          <p:nvPr>
            <p:ph type="sldNum" sz="quarter" idx="5"/>
          </p:nvPr>
        </p:nvSpPr>
        <p:spPr bwMode="auto">
          <a:noFill/>
          <a:ln>
            <a:miter lim="800000"/>
            <a:headEnd/>
            <a:tailEnd/>
          </a:ln>
        </p:spPr>
        <p:txBody>
          <a:bodyPr/>
          <a:lstStyle/>
          <a:p>
            <a:fld id="{9AFAF9DB-BDE7-4139-B46A-B446D073F492}" type="slidenum">
              <a:rPr lang="zh-CN" altLang="en-US" smtClean="0"/>
              <a:pPr/>
              <a:t>27</a:t>
            </a:fld>
            <a:endParaRPr lang="zh-CN" altLang="en-US" smtClean="0"/>
          </a:p>
        </p:txBody>
      </p:sp>
    </p:spTree>
    <p:extLst>
      <p:ext uri="{BB962C8B-B14F-4D97-AF65-F5344CB8AC3E}">
        <p14:creationId xmlns:p14="http://schemas.microsoft.com/office/powerpoint/2010/main" val="22868857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8371" name="备注占位符 2"/>
          <p:cNvSpPr>
            <a:spLocks noGrp="1"/>
          </p:cNvSpPr>
          <p:nvPr>
            <p:ph type="body" idx="1"/>
          </p:nvPr>
        </p:nvSpPr>
        <p:spPr bwMode="auto">
          <a:noFill/>
        </p:spPr>
        <p:txBody>
          <a:bodyPr wrap="square" numCol="1" anchor="t" anchorCtr="0" compatLnSpc="1">
            <a:prstTxWarp prst="textNoShape">
              <a:avLst/>
            </a:prstTxWarp>
            <a:normAutofit fontScale="77500" lnSpcReduction="20000"/>
          </a:bodyPr>
          <a:lstStyle/>
          <a:p>
            <a:r>
              <a:rPr lang="en-US" sz="1200" kern="1200" dirty="0" smtClean="0">
                <a:solidFill>
                  <a:schemeClr val="tx1"/>
                </a:solidFill>
                <a:ea typeface="+mn-ea"/>
                <a:cs typeface="+mn-cs"/>
              </a:rPr>
              <a:t>P24: </a:t>
            </a:r>
            <a:r>
              <a:rPr lang="zh-CN" altLang="en-US" sz="1200" kern="1200" dirty="0" smtClean="0">
                <a:solidFill>
                  <a:schemeClr val="tx1"/>
                </a:solidFill>
                <a:cs typeface="+mn-cs"/>
              </a:rPr>
              <a:t>雾化吸入</a:t>
            </a:r>
            <a:r>
              <a:rPr lang="en-US" sz="1200" kern="1200" dirty="0" smtClean="0">
                <a:solidFill>
                  <a:schemeClr val="tx1"/>
                </a:solidFill>
                <a:ea typeface="+mn-ea"/>
                <a:cs typeface="+mn-cs"/>
              </a:rPr>
              <a:t>0.5h</a:t>
            </a:r>
            <a:r>
              <a:rPr lang="zh-CN" altLang="en-US" sz="1200" kern="1200" dirty="0" smtClean="0">
                <a:solidFill>
                  <a:schemeClr val="tx1"/>
                </a:solidFill>
                <a:cs typeface="+mn-cs"/>
              </a:rPr>
              <a:t>，药物即迅速并大量汇集在肺组织中，其中又以气管分布量最大。</a:t>
            </a:r>
          </a:p>
          <a:p>
            <a:r>
              <a:rPr lang="zh-CN" altLang="en-US" sz="1200" kern="1200" dirty="0" smtClean="0">
                <a:solidFill>
                  <a:schemeClr val="tx1"/>
                </a:solidFill>
                <a:cs typeface="+mn-cs"/>
              </a:rPr>
              <a:t>雾化吸入</a:t>
            </a:r>
            <a:r>
              <a:rPr lang="en-US" sz="1200" kern="1200" dirty="0" smtClean="0">
                <a:solidFill>
                  <a:schemeClr val="tx1"/>
                </a:solidFill>
                <a:ea typeface="+mn-ea"/>
                <a:cs typeface="+mn-cs"/>
              </a:rPr>
              <a:t>2h</a:t>
            </a:r>
            <a:r>
              <a:rPr lang="zh-CN" altLang="en-US" sz="1200" kern="1200" dirty="0" smtClean="0">
                <a:solidFill>
                  <a:schemeClr val="tx1"/>
                </a:solidFill>
                <a:cs typeface="+mn-cs"/>
              </a:rPr>
              <a:t>，成像显示药物通过气管向肺组织其它部位扩散。放射检测显示药物可以扩散至肺的边缘。</a:t>
            </a:r>
          </a:p>
          <a:p>
            <a:r>
              <a:rPr lang="zh-CN" altLang="en-US" sz="1200" kern="1200" dirty="0" smtClean="0">
                <a:solidFill>
                  <a:schemeClr val="tx1"/>
                </a:solidFill>
                <a:cs typeface="+mn-cs"/>
              </a:rPr>
              <a:t>雾化吸入</a:t>
            </a:r>
            <a:r>
              <a:rPr lang="en-US" sz="1200" kern="1200" dirty="0" smtClean="0">
                <a:solidFill>
                  <a:schemeClr val="tx1"/>
                </a:solidFill>
                <a:ea typeface="+mn-ea"/>
                <a:cs typeface="+mn-cs"/>
              </a:rPr>
              <a:t>4h</a:t>
            </a:r>
            <a:r>
              <a:rPr lang="zh-CN" altLang="en-US" sz="1200" kern="1200" dirty="0" smtClean="0">
                <a:solidFill>
                  <a:schemeClr val="tx1"/>
                </a:solidFill>
                <a:cs typeface="+mn-cs"/>
              </a:rPr>
              <a:t>，进一步显示药物可以到达肺部的末端组织。成像结果可以看到肾组织中的少量分布。</a:t>
            </a:r>
          </a:p>
          <a:p>
            <a:r>
              <a:rPr lang="zh-CN" altLang="en-US" sz="1200" kern="1200" dirty="0" smtClean="0">
                <a:solidFill>
                  <a:schemeClr val="tx1"/>
                </a:solidFill>
                <a:cs typeface="+mn-cs"/>
              </a:rPr>
              <a:t>雾化吸入</a:t>
            </a:r>
            <a:r>
              <a:rPr lang="en-US" sz="1200" kern="1200" dirty="0" smtClean="0">
                <a:solidFill>
                  <a:schemeClr val="tx1"/>
                </a:solidFill>
                <a:ea typeface="+mn-ea"/>
                <a:cs typeface="+mn-cs"/>
              </a:rPr>
              <a:t>8h</a:t>
            </a:r>
            <a:r>
              <a:rPr lang="zh-CN" altLang="en-US" sz="1200" kern="1200" dirty="0" smtClean="0">
                <a:solidFill>
                  <a:schemeClr val="tx1"/>
                </a:solidFill>
                <a:cs typeface="+mn-cs"/>
              </a:rPr>
              <a:t>，肺组织中仍有大量的药物分布。而肾脏中可看到只有少量的药物分布。</a:t>
            </a:r>
          </a:p>
          <a:p>
            <a:r>
              <a:rPr lang="zh-CN" altLang="en-US" sz="1200" kern="1200" dirty="0" smtClean="0">
                <a:solidFill>
                  <a:schemeClr val="tx1"/>
                </a:solidFill>
                <a:cs typeface="+mn-cs"/>
              </a:rPr>
              <a:t>雾化吸入</a:t>
            </a:r>
            <a:r>
              <a:rPr lang="en-US" sz="1200" kern="1200" dirty="0" smtClean="0">
                <a:solidFill>
                  <a:schemeClr val="tx1"/>
                </a:solidFill>
                <a:ea typeface="+mn-ea"/>
                <a:cs typeface="+mn-cs"/>
              </a:rPr>
              <a:t>12h</a:t>
            </a:r>
            <a:r>
              <a:rPr lang="zh-CN" altLang="en-US" sz="1200" kern="1200" dirty="0" smtClean="0">
                <a:solidFill>
                  <a:schemeClr val="tx1"/>
                </a:solidFill>
                <a:cs typeface="+mn-cs"/>
              </a:rPr>
              <a:t>，仍然可以看到肺部明显的药物分布。肾中还维持着较低浓度的，与</a:t>
            </a:r>
            <a:r>
              <a:rPr lang="en-US" sz="1200" kern="1200" dirty="0" smtClean="0">
                <a:solidFill>
                  <a:schemeClr val="tx1"/>
                </a:solidFill>
                <a:ea typeface="+mn-ea"/>
                <a:cs typeface="+mn-cs"/>
              </a:rPr>
              <a:t>4h</a:t>
            </a:r>
            <a:r>
              <a:rPr lang="zh-CN" altLang="en-US" sz="1200" kern="1200" dirty="0" smtClean="0">
                <a:solidFill>
                  <a:schemeClr val="tx1"/>
                </a:solidFill>
                <a:cs typeface="+mn-cs"/>
              </a:rPr>
              <a:t>和</a:t>
            </a:r>
            <a:r>
              <a:rPr lang="en-US" sz="1200" kern="1200" dirty="0" smtClean="0">
                <a:solidFill>
                  <a:schemeClr val="tx1"/>
                </a:solidFill>
                <a:ea typeface="+mn-ea"/>
                <a:cs typeface="+mn-cs"/>
              </a:rPr>
              <a:t>8h</a:t>
            </a:r>
            <a:r>
              <a:rPr lang="zh-CN" altLang="en-US" sz="1200" kern="1200" dirty="0" smtClean="0">
                <a:solidFill>
                  <a:schemeClr val="tx1"/>
                </a:solidFill>
                <a:cs typeface="+mn-cs"/>
              </a:rPr>
              <a:t>没有特别显著的差异。</a:t>
            </a:r>
          </a:p>
          <a:p>
            <a:r>
              <a:rPr lang="en-US" sz="1200" kern="1200" dirty="0" smtClean="0">
                <a:solidFill>
                  <a:schemeClr val="tx1"/>
                </a:solidFill>
                <a:ea typeface="+mn-ea"/>
                <a:cs typeface="+mn-cs"/>
              </a:rPr>
              <a:t>Atomizing inhalation of 0.5h, drug that is rapidly and a large number of pooled in the lung tissue, which is the largest distribution of the trachea.</a:t>
            </a:r>
            <a:endParaRPr lang="zh-CN" altLang="en-US" sz="1200" kern="1200" dirty="0" smtClean="0">
              <a:solidFill>
                <a:schemeClr val="tx1"/>
              </a:solidFill>
              <a:cs typeface="+mn-cs"/>
            </a:endParaRPr>
          </a:p>
          <a:p>
            <a:r>
              <a:rPr lang="en-US" sz="1200" kern="1200" dirty="0" smtClean="0">
                <a:solidFill>
                  <a:schemeClr val="tx1"/>
                </a:solidFill>
                <a:ea typeface="+mn-ea"/>
                <a:cs typeface="+mn-cs"/>
              </a:rPr>
              <a:t>Aerosol inhalation of 2h, imaging shows that the drug through the trachea to other parts of the lung tissue diffusion. Radiation detection shows that drugs can diffuse to the edge of the lung.</a:t>
            </a:r>
            <a:endParaRPr lang="zh-CN" altLang="en-US" sz="1200" kern="1200" dirty="0" smtClean="0">
              <a:solidFill>
                <a:schemeClr val="tx1"/>
              </a:solidFill>
              <a:cs typeface="+mn-cs"/>
            </a:endParaRPr>
          </a:p>
          <a:p>
            <a:r>
              <a:rPr lang="en-US" sz="1200" kern="1200" dirty="0" smtClean="0">
                <a:solidFill>
                  <a:schemeClr val="tx1"/>
                </a:solidFill>
                <a:ea typeface="+mn-ea"/>
                <a:cs typeface="+mn-cs"/>
              </a:rPr>
              <a:t>Aerosol inhalation of 4h, further showing that the drug can reach the end of the lung tissue. Imaging results can be seen in a small amount of kidney tissue distribution.</a:t>
            </a:r>
            <a:endParaRPr lang="zh-CN" altLang="en-US" sz="1200" kern="1200" dirty="0" smtClean="0">
              <a:solidFill>
                <a:schemeClr val="tx1"/>
              </a:solidFill>
              <a:cs typeface="+mn-cs"/>
            </a:endParaRPr>
          </a:p>
          <a:p>
            <a:r>
              <a:rPr lang="en-US" sz="1200" kern="1200" dirty="0" smtClean="0">
                <a:solidFill>
                  <a:schemeClr val="tx1"/>
                </a:solidFill>
                <a:ea typeface="+mn-ea"/>
                <a:cs typeface="+mn-cs"/>
              </a:rPr>
              <a:t>Aerosol inhalation of 8h, lung tissue is still a large number of drug distribution, while the kidneys can be seen only a small amount of drug distribution.</a:t>
            </a:r>
            <a:endParaRPr lang="zh-CN" altLang="en-US" sz="1200" kern="1200" dirty="0" smtClean="0">
              <a:solidFill>
                <a:schemeClr val="tx1"/>
              </a:solidFill>
              <a:cs typeface="+mn-cs"/>
            </a:endParaRPr>
          </a:p>
          <a:p>
            <a:r>
              <a:rPr lang="en-US" sz="1200" kern="1200" dirty="0" smtClean="0">
                <a:solidFill>
                  <a:schemeClr val="tx1"/>
                </a:solidFill>
                <a:ea typeface="+mn-ea"/>
                <a:cs typeface="+mn-cs"/>
              </a:rPr>
              <a:t>Aerosol inhalation of 12h, can still see the drug distribution in the lungs, also maintained a low concentration, and there is no significant difference between 4h and 8h.</a:t>
            </a:r>
            <a:endParaRPr lang="zh-CN" altLang="en-US" sz="1200" kern="1200" dirty="0" smtClean="0">
              <a:solidFill>
                <a:schemeClr val="tx1"/>
              </a:solidFill>
              <a:cs typeface="+mn-cs"/>
            </a:endParaRPr>
          </a:p>
          <a:p>
            <a:r>
              <a:rPr lang="zh-CN" altLang="en-US" sz="1200" kern="1200" dirty="0" smtClean="0">
                <a:solidFill>
                  <a:schemeClr val="tx1"/>
                </a:solidFill>
                <a:cs typeface="+mn-cs"/>
              </a:rPr>
              <a:t>肌肉注射</a:t>
            </a:r>
            <a:r>
              <a:rPr lang="en-US" sz="1200" kern="1200" dirty="0" smtClean="0">
                <a:solidFill>
                  <a:schemeClr val="tx1"/>
                </a:solidFill>
                <a:ea typeface="+mn-ea"/>
                <a:cs typeface="+mn-cs"/>
              </a:rPr>
              <a:t>0.5h</a:t>
            </a:r>
            <a:r>
              <a:rPr lang="zh-CN" altLang="en-US" sz="1200" kern="1200" dirty="0" smtClean="0">
                <a:solidFill>
                  <a:schemeClr val="tx1"/>
                </a:solidFill>
                <a:cs typeface="+mn-cs"/>
              </a:rPr>
              <a:t>，肺部组织通过成像法检测不到药物存在，</a:t>
            </a:r>
            <a:r>
              <a:rPr lang="en-US" altLang="zh-CN" sz="1200" kern="1200" dirty="0" smtClean="0">
                <a:solidFill>
                  <a:schemeClr val="tx1"/>
                </a:solidFill>
                <a:cs typeface="+mn-cs"/>
              </a:rPr>
              <a:t>γ</a:t>
            </a:r>
            <a:r>
              <a:rPr lang="zh-CN" altLang="en-US" sz="1200" kern="1200" dirty="0" smtClean="0">
                <a:solidFill>
                  <a:schemeClr val="tx1"/>
                </a:solidFill>
                <a:cs typeface="+mn-cs"/>
              </a:rPr>
              <a:t>计数检测显示肺组织中药物浓度非常低。</a:t>
            </a:r>
          </a:p>
          <a:p>
            <a:r>
              <a:rPr lang="zh-CN" altLang="en-US" sz="1200" kern="1200" dirty="0" smtClean="0">
                <a:solidFill>
                  <a:schemeClr val="tx1"/>
                </a:solidFill>
                <a:cs typeface="+mn-cs"/>
              </a:rPr>
              <a:t>肌肉注射</a:t>
            </a:r>
            <a:r>
              <a:rPr lang="en-US" sz="1200" kern="1200" dirty="0" smtClean="0">
                <a:solidFill>
                  <a:schemeClr val="tx1"/>
                </a:solidFill>
                <a:ea typeface="+mn-ea"/>
                <a:cs typeface="+mn-cs"/>
              </a:rPr>
              <a:t>2h</a:t>
            </a:r>
            <a:r>
              <a:rPr lang="zh-CN" altLang="en-US" sz="1200" kern="1200" dirty="0" smtClean="0">
                <a:solidFill>
                  <a:schemeClr val="tx1"/>
                </a:solidFill>
                <a:cs typeface="+mn-cs"/>
              </a:rPr>
              <a:t>，组织成像仍然检测不到肺组织中药物的存在，而在肾组织中有大量药物聚集，说明在较短的时间内就通过肾脏代谢。</a:t>
            </a:r>
          </a:p>
          <a:p>
            <a:r>
              <a:rPr lang="zh-CN" altLang="en-US" sz="1200" kern="1200" dirty="0" smtClean="0">
                <a:solidFill>
                  <a:schemeClr val="tx1"/>
                </a:solidFill>
                <a:cs typeface="+mn-cs"/>
              </a:rPr>
              <a:t>肌肉注射</a:t>
            </a:r>
            <a:r>
              <a:rPr lang="en-US" sz="1200" kern="1200" dirty="0" smtClean="0">
                <a:solidFill>
                  <a:schemeClr val="tx1"/>
                </a:solidFill>
                <a:ea typeface="+mn-ea"/>
                <a:cs typeface="+mn-cs"/>
              </a:rPr>
              <a:t>4h</a:t>
            </a:r>
            <a:r>
              <a:rPr lang="zh-CN" altLang="en-US" sz="1200" kern="1200" dirty="0" smtClean="0">
                <a:solidFill>
                  <a:schemeClr val="tx1"/>
                </a:solidFill>
                <a:cs typeface="+mn-cs"/>
              </a:rPr>
              <a:t>，肺组织中有较低分布。药物大量聚集在肾组织，其他组织检测不到信号。</a:t>
            </a:r>
          </a:p>
          <a:p>
            <a:r>
              <a:rPr lang="zh-CN" altLang="en-US" sz="1200" kern="1200" dirty="0" smtClean="0">
                <a:solidFill>
                  <a:schemeClr val="tx1"/>
                </a:solidFill>
                <a:cs typeface="+mn-cs"/>
              </a:rPr>
              <a:t>肌肉注射</a:t>
            </a:r>
            <a:r>
              <a:rPr lang="en-US" sz="1200" kern="1200" dirty="0" smtClean="0">
                <a:solidFill>
                  <a:schemeClr val="tx1"/>
                </a:solidFill>
                <a:ea typeface="+mn-ea"/>
                <a:cs typeface="+mn-cs"/>
              </a:rPr>
              <a:t>8h</a:t>
            </a:r>
            <a:r>
              <a:rPr lang="zh-CN" altLang="en-US" sz="1200" kern="1200" dirty="0" smtClean="0">
                <a:solidFill>
                  <a:schemeClr val="tx1"/>
                </a:solidFill>
                <a:cs typeface="+mn-cs"/>
              </a:rPr>
              <a:t>，药物仍然在肾组织中有较高含量，肺组织中可检测到药物的信号，说明肌注后药物非常缓慢的进入肺，且浓度较低。</a:t>
            </a:r>
          </a:p>
          <a:p>
            <a:r>
              <a:rPr lang="zh-CN" altLang="en-US" sz="1200" kern="1200" dirty="0" smtClean="0">
                <a:solidFill>
                  <a:schemeClr val="tx1"/>
                </a:solidFill>
                <a:cs typeface="+mn-cs"/>
              </a:rPr>
              <a:t>肌肉注射</a:t>
            </a:r>
            <a:r>
              <a:rPr lang="en-US" sz="1200" kern="1200" dirty="0" smtClean="0">
                <a:solidFill>
                  <a:schemeClr val="tx1"/>
                </a:solidFill>
                <a:ea typeface="+mn-ea"/>
                <a:cs typeface="+mn-cs"/>
              </a:rPr>
              <a:t>12h</a:t>
            </a:r>
            <a:r>
              <a:rPr lang="zh-CN" altLang="en-US" sz="1200" kern="1200" dirty="0" smtClean="0">
                <a:solidFill>
                  <a:schemeClr val="tx1"/>
                </a:solidFill>
                <a:cs typeface="+mn-cs"/>
              </a:rPr>
              <a:t>，在肝、肾和肺组织中均检测不到药物信号。说明大部分药物已经通过肾脏代谢出体内。</a:t>
            </a:r>
          </a:p>
          <a:p>
            <a:r>
              <a:rPr lang="en-US" sz="1200" kern="1200" dirty="0" smtClean="0">
                <a:solidFill>
                  <a:schemeClr val="tx1"/>
                </a:solidFill>
                <a:ea typeface="+mn-ea"/>
                <a:cs typeface="+mn-cs"/>
              </a:rPr>
              <a:t>0.5h after Intramuscular injection, lung tissue through the imaging method can not detect the presence of drugs, gamma count test shows that the drug concentration in lung tissue is very low.</a:t>
            </a:r>
            <a:endParaRPr lang="zh-CN" altLang="en-US" sz="1200" kern="1200" dirty="0" smtClean="0">
              <a:solidFill>
                <a:schemeClr val="tx1"/>
              </a:solidFill>
              <a:cs typeface="+mn-cs"/>
            </a:endParaRPr>
          </a:p>
          <a:p>
            <a:r>
              <a:rPr lang="en-US" sz="1200" kern="1200" dirty="0" smtClean="0">
                <a:solidFill>
                  <a:schemeClr val="tx1"/>
                </a:solidFill>
                <a:ea typeface="+mn-ea"/>
                <a:cs typeface="+mn-cs"/>
              </a:rPr>
              <a:t>2h after Intramuscular injection, tissue imaging is still not detected in the presence of drugs in the lung tissue, while there is a large number of drug accumulation in kidney tissue, which shows that in a relatively short period of time through renal metabolism.</a:t>
            </a:r>
            <a:endParaRPr lang="zh-CN" altLang="en-US" sz="1200" kern="1200" dirty="0" smtClean="0">
              <a:solidFill>
                <a:schemeClr val="tx1"/>
              </a:solidFill>
              <a:cs typeface="+mn-cs"/>
            </a:endParaRPr>
          </a:p>
          <a:p>
            <a:r>
              <a:rPr lang="en-US" sz="1200" kern="1200" dirty="0" smtClean="0">
                <a:solidFill>
                  <a:schemeClr val="tx1"/>
                </a:solidFill>
                <a:ea typeface="+mn-ea"/>
                <a:cs typeface="+mn-cs"/>
              </a:rPr>
              <a:t>4h after Intramuscular injection, the lung tissue has a lower distribution. Drugs are gathered in a large number of kidney tissue, other organizations can not detect the signal.</a:t>
            </a:r>
            <a:endParaRPr lang="zh-CN" altLang="en-US" sz="1200" kern="1200" dirty="0" smtClean="0">
              <a:solidFill>
                <a:schemeClr val="tx1"/>
              </a:solidFill>
              <a:cs typeface="+mn-cs"/>
            </a:endParaRPr>
          </a:p>
          <a:p>
            <a:r>
              <a:rPr lang="en-US" sz="1200" kern="1200" dirty="0" smtClean="0">
                <a:solidFill>
                  <a:schemeClr val="tx1"/>
                </a:solidFill>
                <a:ea typeface="+mn-ea"/>
                <a:cs typeface="+mn-cs"/>
              </a:rPr>
              <a:t>8h after Intramuscular injection, the drug is still in the renal tissue have higher content and lung tissue can be detected drug signal that after intramuscular injection of drugs very slowly into the lungs, and low concentration.</a:t>
            </a:r>
            <a:endParaRPr lang="zh-CN" altLang="en-US" sz="1200" kern="1200" dirty="0" smtClean="0">
              <a:solidFill>
                <a:schemeClr val="tx1"/>
              </a:solidFill>
              <a:cs typeface="+mn-cs"/>
            </a:endParaRPr>
          </a:p>
          <a:p>
            <a:r>
              <a:rPr lang="en-US" sz="1200" kern="1200" dirty="0" smtClean="0">
                <a:solidFill>
                  <a:schemeClr val="tx1"/>
                </a:solidFill>
                <a:ea typeface="+mn-ea"/>
                <a:cs typeface="+mn-cs"/>
              </a:rPr>
              <a:t>12h after Intramuscular injection, in the liver, kidney and lung tissue are not detected in drug signals, indicating that most of the drugs have been through the kidneys to metabolism in vivo.</a:t>
            </a:r>
            <a:endParaRPr lang="zh-CN" altLang="en-US" sz="1200" kern="1200" dirty="0" smtClean="0">
              <a:solidFill>
                <a:schemeClr val="tx1"/>
              </a:solidFill>
              <a:cs typeface="+mn-cs"/>
            </a:endParaRPr>
          </a:p>
          <a:p>
            <a:endParaRPr lang="en-US" altLang="zh-CN" dirty="0" smtClean="0">
              <a:solidFill>
                <a:srgbClr val="000000"/>
              </a:solidFill>
              <a:latin typeface="微软雅黑" panose="020B0503020204020204" pitchFamily="34" charset="-122"/>
            </a:endParaRPr>
          </a:p>
          <a:p>
            <a:endParaRPr lang="en-US" altLang="zh-CN" dirty="0" smtClean="0">
              <a:solidFill>
                <a:srgbClr val="000000"/>
              </a:solidFill>
              <a:latin typeface="微软雅黑" panose="020B0503020204020204" pitchFamily="34" charset="-122"/>
            </a:endParaRPr>
          </a:p>
          <a:p>
            <a:endParaRPr lang="en-US" altLang="zh-CN" dirty="0" smtClean="0">
              <a:solidFill>
                <a:srgbClr val="000000"/>
              </a:solidFill>
              <a:latin typeface="微软雅黑" panose="020B0503020204020204" pitchFamily="34" charset="-122"/>
            </a:endParaRPr>
          </a:p>
          <a:p>
            <a:endParaRPr lang="zh-CN" altLang="zh-CN" dirty="0" smtClean="0">
              <a:latin typeface="微软雅黑" panose="020B0503020204020204" pitchFamily="34" charset="-122"/>
            </a:endParaRPr>
          </a:p>
          <a:p>
            <a:endParaRPr lang="en-US" altLang="zh-CN" dirty="0" smtClean="0">
              <a:solidFill>
                <a:srgbClr val="000000"/>
              </a:solidFill>
              <a:latin typeface="微软雅黑" panose="020B0503020204020204" pitchFamily="34" charset="-122"/>
            </a:endParaRPr>
          </a:p>
          <a:p>
            <a:endParaRPr lang="en-US" altLang="zh-CN" dirty="0" smtClean="0">
              <a:solidFill>
                <a:srgbClr val="000000"/>
              </a:solidFill>
              <a:latin typeface="微软雅黑" panose="020B0503020204020204" pitchFamily="34" charset="-122"/>
            </a:endParaRPr>
          </a:p>
          <a:p>
            <a:endParaRPr lang="zh-CN" altLang="en-US" dirty="0" smtClean="0">
              <a:latin typeface="微软雅黑" panose="020B0503020204020204" pitchFamily="34" charset="-122"/>
            </a:endParaRPr>
          </a:p>
        </p:txBody>
      </p:sp>
      <p:sp>
        <p:nvSpPr>
          <p:cNvPr id="58372" name="灯片编号占位符 3"/>
          <p:cNvSpPr>
            <a:spLocks noGrp="1"/>
          </p:cNvSpPr>
          <p:nvPr>
            <p:ph type="sldNum" sz="quarter" idx="5"/>
          </p:nvPr>
        </p:nvSpPr>
        <p:spPr bwMode="auto">
          <a:noFill/>
          <a:ln>
            <a:miter lim="800000"/>
            <a:headEnd/>
            <a:tailEnd/>
          </a:ln>
        </p:spPr>
        <p:txBody>
          <a:bodyPr/>
          <a:lstStyle/>
          <a:p>
            <a:fld id="{4CE242BE-6350-4772-A38E-B1969453A922}" type="slidenum">
              <a:rPr lang="en-US" altLang="zh-CN" smtClean="0">
                <a:latin typeface="微软雅黑" panose="020B0503020204020204" pitchFamily="34" charset="-122"/>
              </a:rPr>
              <a:pPr/>
              <a:t>28</a:t>
            </a:fld>
            <a:endParaRPr lang="en-US" altLang="zh-CN" dirty="0" smtClean="0">
              <a:latin typeface="微软雅黑" panose="020B0503020204020204" pitchFamily="34" charset="-122"/>
            </a:endParaRPr>
          </a:p>
        </p:txBody>
      </p:sp>
    </p:spTree>
    <p:extLst>
      <p:ext uri="{BB962C8B-B14F-4D97-AF65-F5344CB8AC3E}">
        <p14:creationId xmlns:p14="http://schemas.microsoft.com/office/powerpoint/2010/main" val="42282735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kern="1200" dirty="0" smtClean="0">
                <a:solidFill>
                  <a:schemeClr val="tx1"/>
                </a:solidFill>
                <a:ea typeface="+mn-ea"/>
                <a:cs typeface="+mn-cs"/>
              </a:rPr>
              <a:t>P25</a:t>
            </a:r>
            <a:r>
              <a:rPr lang="zh-CN" altLang="en-US" sz="1200" kern="1200" dirty="0" smtClean="0">
                <a:solidFill>
                  <a:schemeClr val="tx1"/>
                </a:solidFill>
                <a:cs typeface="+mn-cs"/>
              </a:rPr>
              <a:t>：</a:t>
            </a:r>
            <a:r>
              <a:rPr lang="en-US" sz="1200" kern="1200" dirty="0" smtClean="0">
                <a:solidFill>
                  <a:schemeClr val="tx1"/>
                </a:solidFill>
                <a:ea typeface="+mn-ea"/>
                <a:cs typeface="+mn-cs"/>
              </a:rPr>
              <a:t>IFN-</a:t>
            </a:r>
            <a:r>
              <a:rPr lang="el-GR" sz="1200" kern="1200" dirty="0" smtClean="0">
                <a:solidFill>
                  <a:schemeClr val="tx1"/>
                </a:solidFill>
                <a:ea typeface="+mn-ea"/>
                <a:cs typeface="+mn-cs"/>
              </a:rPr>
              <a:t>α1</a:t>
            </a:r>
            <a:r>
              <a:rPr lang="en-US" sz="1200" kern="1200" dirty="0" smtClean="0">
                <a:solidFill>
                  <a:schemeClr val="tx1"/>
                </a:solidFill>
                <a:ea typeface="+mn-ea"/>
                <a:cs typeface="+mn-cs"/>
              </a:rPr>
              <a:t>b</a:t>
            </a:r>
            <a:r>
              <a:rPr lang="zh-CN" altLang="en-US" sz="1200" kern="1200" dirty="0" smtClean="0">
                <a:solidFill>
                  <a:schemeClr val="tx1"/>
                </a:solidFill>
                <a:cs typeface="+mn-cs"/>
              </a:rPr>
              <a:t>雾化吸入抗</a:t>
            </a:r>
            <a:r>
              <a:rPr lang="en-US" sz="1200" kern="1200" dirty="0" smtClean="0">
                <a:solidFill>
                  <a:schemeClr val="tx1"/>
                </a:solidFill>
                <a:ea typeface="+mn-ea"/>
                <a:cs typeface="+mn-cs"/>
              </a:rPr>
              <a:t>RSV</a:t>
            </a:r>
            <a:r>
              <a:rPr lang="zh-CN" altLang="en-US" sz="1200" kern="1200" dirty="0" smtClean="0">
                <a:solidFill>
                  <a:schemeClr val="tx1"/>
                </a:solidFill>
                <a:cs typeface="+mn-cs"/>
              </a:rPr>
              <a:t>感染动物实验方案</a:t>
            </a:r>
          </a:p>
          <a:p>
            <a:r>
              <a:rPr lang="en-US" sz="1200" kern="1200" dirty="0" smtClean="0">
                <a:solidFill>
                  <a:schemeClr val="tx1"/>
                </a:solidFill>
                <a:ea typeface="+mn-ea"/>
                <a:cs typeface="+mn-cs"/>
              </a:rPr>
              <a:t>IFN-</a:t>
            </a:r>
            <a:r>
              <a:rPr lang="el-GR" sz="1200" kern="1200" dirty="0" smtClean="0">
                <a:solidFill>
                  <a:schemeClr val="tx1"/>
                </a:solidFill>
                <a:ea typeface="+mn-ea"/>
                <a:cs typeface="+mn-cs"/>
              </a:rPr>
              <a:t>α1</a:t>
            </a:r>
            <a:r>
              <a:rPr lang="en-US" sz="1200" kern="1200" dirty="0" smtClean="0">
                <a:solidFill>
                  <a:schemeClr val="tx1"/>
                </a:solidFill>
                <a:ea typeface="+mn-ea"/>
                <a:cs typeface="+mn-cs"/>
              </a:rPr>
              <a:t>b aerosol inhalation of anti RSV infection in animal experimental program</a:t>
            </a:r>
            <a:endParaRPr lang="zh-CN" altLang="en-US" sz="1200" kern="1200" dirty="0" smtClean="0">
              <a:solidFill>
                <a:schemeClr val="tx1"/>
              </a:solidFill>
              <a:cs typeface="+mn-cs"/>
            </a:endParaRPr>
          </a:p>
          <a:p>
            <a:endParaRPr lang="zh-CN" altLang="en-US" dirty="0"/>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29</a:t>
            </a:fld>
            <a:endParaRPr lang="zh-CN" altLang="en-US"/>
          </a:p>
        </p:txBody>
      </p:sp>
    </p:spTree>
    <p:extLst>
      <p:ext uri="{BB962C8B-B14F-4D97-AF65-F5344CB8AC3E}">
        <p14:creationId xmlns:p14="http://schemas.microsoft.com/office/powerpoint/2010/main" val="42266898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headEnd/>
            <a:tailEnd/>
          </a:ln>
        </p:spPr>
      </p:sp>
      <p:sp>
        <p:nvSpPr>
          <p:cNvPr id="60419" name="备注占位符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smtClean="0">
                <a:solidFill>
                  <a:schemeClr val="tx1"/>
                </a:solidFill>
                <a:ea typeface="+mn-ea"/>
                <a:cs typeface="+mn-cs"/>
              </a:rPr>
              <a:t>P26</a:t>
            </a:r>
            <a:r>
              <a:rPr lang="zh-CN" altLang="en-US" sz="1200" kern="1200" dirty="0" smtClean="0">
                <a:solidFill>
                  <a:schemeClr val="tx1"/>
                </a:solidFill>
                <a:cs typeface="+mn-cs"/>
              </a:rPr>
              <a:t>：肺组织病理学结果可见，随着雾化吸入剂量的增加，小鼠肺组织病例炎症损伤逐渐减轻。</a:t>
            </a:r>
            <a:r>
              <a:rPr lang="en-US" altLang="zh-CN" sz="1200" kern="1200" dirty="0" smtClean="0">
                <a:solidFill>
                  <a:schemeClr val="tx1"/>
                </a:solidFill>
                <a:cs typeface="+mn-cs"/>
              </a:rPr>
              <a:t>50</a:t>
            </a:r>
            <a:r>
              <a:rPr lang="zh-CN" altLang="en-US" sz="1200" kern="1200" dirty="0" smtClean="0">
                <a:solidFill>
                  <a:schemeClr val="tx1"/>
                </a:solidFill>
                <a:cs typeface="+mn-cs"/>
              </a:rPr>
              <a:t>微克组趋近正常，优于利巴韦林</a:t>
            </a:r>
          </a:p>
          <a:p>
            <a:r>
              <a:rPr lang="en-US" sz="1200" kern="1200" dirty="0" smtClean="0">
                <a:solidFill>
                  <a:schemeClr val="tx1"/>
                </a:solidFill>
                <a:ea typeface="+mn-ea"/>
                <a:cs typeface="+mn-cs"/>
              </a:rPr>
              <a:t>The pathological results of lung tissue showed that, with the increase of the dose of aerosol inhalation, the inflammatory damage in the lung tissue of mice was gradually reduced.</a:t>
            </a:r>
            <a:endParaRPr lang="zh-CN" altLang="en-US" sz="1200" kern="1200" dirty="0">
              <a:solidFill>
                <a:schemeClr val="tx1"/>
              </a:solidFill>
              <a:cs typeface="+mn-cs"/>
            </a:endParaRPr>
          </a:p>
        </p:txBody>
      </p:sp>
      <p:sp>
        <p:nvSpPr>
          <p:cNvPr id="60420" name="灯片编号占位符 3"/>
          <p:cNvSpPr>
            <a:spLocks noGrp="1"/>
          </p:cNvSpPr>
          <p:nvPr>
            <p:ph type="sldNum" sz="quarter" idx="5"/>
          </p:nvPr>
        </p:nvSpPr>
        <p:spPr bwMode="auto">
          <a:noFill/>
          <a:ln>
            <a:miter lim="800000"/>
            <a:headEnd/>
            <a:tailEnd/>
          </a:ln>
        </p:spPr>
        <p:txBody>
          <a:bodyPr/>
          <a:lstStyle/>
          <a:p>
            <a:fld id="{916CDAF3-6D21-444E-B74B-0E2C5CEDC5CC}" type="slidenum">
              <a:rPr lang="zh-CN" altLang="en-US" smtClean="0">
                <a:latin typeface="微软雅黑" panose="020B0503020204020204" pitchFamily="34" charset="-122"/>
              </a:rPr>
              <a:pPr/>
              <a:t>30</a:t>
            </a:fld>
            <a:endParaRPr lang="en-US" altLang="zh-CN" dirty="0" smtClean="0">
              <a:latin typeface="微软雅黑" panose="020B0503020204020204" pitchFamily="34" charset="-122"/>
            </a:endParaRPr>
          </a:p>
        </p:txBody>
      </p:sp>
    </p:spTree>
    <p:extLst>
      <p:ext uri="{BB962C8B-B14F-4D97-AF65-F5344CB8AC3E}">
        <p14:creationId xmlns:p14="http://schemas.microsoft.com/office/powerpoint/2010/main" val="27134440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headEnd/>
            <a:tailEnd/>
          </a:ln>
        </p:spPr>
      </p:sp>
      <p:sp>
        <p:nvSpPr>
          <p:cNvPr id="61443" name="备注占位符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smtClean="0">
                <a:solidFill>
                  <a:schemeClr val="tx1"/>
                </a:solidFill>
                <a:ea typeface="+mn-ea"/>
                <a:cs typeface="+mn-cs"/>
              </a:rPr>
              <a:t>P27</a:t>
            </a:r>
            <a:r>
              <a:rPr lang="zh-CN" altLang="en-US" sz="1200" kern="1200" dirty="0" smtClean="0">
                <a:solidFill>
                  <a:schemeClr val="tx1"/>
                </a:solidFill>
                <a:cs typeface="+mn-cs"/>
              </a:rPr>
              <a:t>：</a:t>
            </a:r>
            <a:r>
              <a:rPr lang="en-US" sz="1200" kern="1200" dirty="0" smtClean="0">
                <a:solidFill>
                  <a:schemeClr val="tx1"/>
                </a:solidFill>
                <a:ea typeface="+mn-ea"/>
                <a:cs typeface="+mn-cs"/>
              </a:rPr>
              <a:t>IFN</a:t>
            </a:r>
            <a:r>
              <a:rPr lang="en-US" sz="1200" kern="1200" dirty="0" smtClean="0">
                <a:solidFill>
                  <a:schemeClr val="tx1"/>
                </a:solidFill>
                <a:ea typeface="+mn-ea"/>
                <a:cs typeface="+mn-cs"/>
                <a:sym typeface="Symbol"/>
              </a:rPr>
              <a:t></a:t>
            </a:r>
            <a:r>
              <a:rPr lang="en-US" sz="1200" kern="1200" dirty="0" smtClean="0">
                <a:solidFill>
                  <a:schemeClr val="tx1"/>
                </a:solidFill>
                <a:ea typeface="+mn-ea"/>
                <a:cs typeface="+mn-cs"/>
              </a:rPr>
              <a:t>1b 50</a:t>
            </a:r>
            <a:r>
              <a:rPr lang="zh-CN" altLang="en-US" sz="1200" kern="1200" dirty="0" smtClean="0">
                <a:solidFill>
                  <a:schemeClr val="tx1"/>
                </a:solidFill>
                <a:cs typeface="+mn-cs"/>
              </a:rPr>
              <a:t>微克雾化吸入能够降低肺脏组织局部的病毒载量</a:t>
            </a:r>
            <a:endParaRPr lang="en-US" altLang="zh-CN" sz="1200" kern="1200" dirty="0" smtClean="0">
              <a:solidFill>
                <a:schemeClr val="tx1"/>
              </a:solidFill>
              <a:cs typeface="+mn-cs"/>
            </a:endParaRPr>
          </a:p>
          <a:p>
            <a:endParaRPr lang="en-US" altLang="zh-CN" sz="1200" kern="1200" dirty="0" smtClean="0">
              <a:solidFill>
                <a:schemeClr val="tx1"/>
              </a:solidFill>
              <a:cs typeface="+mn-cs"/>
            </a:endParaRPr>
          </a:p>
          <a:p>
            <a:r>
              <a:rPr lang="en-US" altLang="zh-CN" sz="1200" kern="1200" dirty="0" smtClean="0">
                <a:solidFill>
                  <a:schemeClr val="tx1"/>
                </a:solidFill>
                <a:cs typeface="+mn-cs"/>
              </a:rPr>
              <a:t>The virus</a:t>
            </a:r>
            <a:r>
              <a:rPr lang="en-US" altLang="zh-CN" sz="1200" kern="1200" baseline="0" dirty="0" smtClean="0">
                <a:solidFill>
                  <a:schemeClr val="tx1"/>
                </a:solidFill>
                <a:cs typeface="+mn-cs"/>
              </a:rPr>
              <a:t> loading in lung tissue was decreased in </a:t>
            </a:r>
            <a:r>
              <a:rPr lang="en-US" altLang="zh-CN" sz="1200" b="1" dirty="0" smtClean="0">
                <a:latin typeface="华文新魏" pitchFamily="2" charset="-122"/>
                <a:ea typeface="华文新魏" pitchFamily="2" charset="-122"/>
                <a:sym typeface="Arial Unicode MS" pitchFamily="34" charset="-122"/>
              </a:rPr>
              <a:t>IFN-</a:t>
            </a:r>
            <a:r>
              <a:rPr lang="en-US" altLang="zh-CN" sz="1200" dirty="0" smtClean="0">
                <a:latin typeface="Comic Sans MS" pitchFamily="66" charset="0"/>
                <a:sym typeface="Comic Sans MS" pitchFamily="66" charset="0"/>
              </a:rPr>
              <a:t>α</a:t>
            </a:r>
            <a:r>
              <a:rPr lang="en-US" altLang="zh-CN" sz="1200" b="1" dirty="0" smtClean="0">
                <a:latin typeface="华文新魏" pitchFamily="2" charset="-122"/>
                <a:ea typeface="华文新魏" pitchFamily="2" charset="-122"/>
                <a:sym typeface="Arial Unicode MS" pitchFamily="34" charset="-122"/>
              </a:rPr>
              <a:t>1b </a:t>
            </a:r>
            <a:r>
              <a:rPr lang="en-US" sz="1200" kern="100" dirty="0" smtClean="0">
                <a:ea typeface="华文楷体" panose="02010600040101010101" pitchFamily="2" charset="-122"/>
                <a:cs typeface="Times New Roman" panose="02020603050405020304" pitchFamily="18" charset="0"/>
              </a:rPr>
              <a:t>50μg group.</a:t>
            </a:r>
            <a:endParaRPr lang="zh-CN" altLang="en-US" sz="1200" kern="1200" dirty="0" smtClean="0">
              <a:solidFill>
                <a:schemeClr val="tx1"/>
              </a:solidFill>
              <a:cs typeface="+mn-cs"/>
            </a:endParaRPr>
          </a:p>
          <a:p>
            <a:endParaRPr lang="zh-CN" altLang="en-US" dirty="0" smtClean="0">
              <a:solidFill>
                <a:srgbClr val="FF0000"/>
              </a:solidFill>
            </a:endParaRPr>
          </a:p>
        </p:txBody>
      </p:sp>
      <p:sp>
        <p:nvSpPr>
          <p:cNvPr id="61444" name="灯片编号占位符 3"/>
          <p:cNvSpPr>
            <a:spLocks noGrp="1"/>
          </p:cNvSpPr>
          <p:nvPr>
            <p:ph type="sldNum" sz="quarter" idx="5"/>
          </p:nvPr>
        </p:nvSpPr>
        <p:spPr bwMode="auto">
          <a:noFill/>
          <a:ln>
            <a:miter lim="800000"/>
            <a:headEnd/>
            <a:tailEnd/>
          </a:ln>
        </p:spPr>
        <p:txBody>
          <a:bodyPr/>
          <a:lstStyle/>
          <a:p>
            <a:fld id="{804BB60C-944A-4023-A7E4-6A4054AAE00D}" type="slidenum">
              <a:rPr lang="zh-CN" altLang="en-US" smtClean="0"/>
              <a:pPr/>
              <a:t>31</a:t>
            </a:fld>
            <a:endParaRPr lang="zh-CN" altLang="en-US" smtClean="0"/>
          </a:p>
        </p:txBody>
      </p:sp>
    </p:spTree>
    <p:extLst>
      <p:ext uri="{BB962C8B-B14F-4D97-AF65-F5344CB8AC3E}">
        <p14:creationId xmlns:p14="http://schemas.microsoft.com/office/powerpoint/2010/main" val="33086245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P28</a:t>
            </a:r>
            <a:endParaRPr lang="zh-CN" altLang="en-US" dirty="0"/>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32</a:t>
            </a:fld>
            <a:endParaRPr lang="zh-CN" altLang="en-US" dirty="0"/>
          </a:p>
        </p:txBody>
      </p:sp>
    </p:spTree>
    <p:extLst>
      <p:ext uri="{BB962C8B-B14F-4D97-AF65-F5344CB8AC3E}">
        <p14:creationId xmlns:p14="http://schemas.microsoft.com/office/powerpoint/2010/main" val="10613067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33</a:t>
            </a:fld>
            <a:endParaRPr lang="zh-CN" altLang="en-US"/>
          </a:p>
        </p:txBody>
      </p:sp>
    </p:spTree>
    <p:extLst>
      <p:ext uri="{BB962C8B-B14F-4D97-AF65-F5344CB8AC3E}">
        <p14:creationId xmlns:p14="http://schemas.microsoft.com/office/powerpoint/2010/main" val="8801678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kern="1200" dirty="0" smtClean="0">
                <a:solidFill>
                  <a:schemeClr val="tx1"/>
                </a:solidFill>
                <a:ea typeface="+mn-ea"/>
                <a:cs typeface="+mn-cs"/>
              </a:rPr>
              <a:t>P30: </a:t>
            </a:r>
            <a:r>
              <a:rPr lang="zh-CN" altLang="en-US" sz="1200" kern="1200" dirty="0" smtClean="0">
                <a:solidFill>
                  <a:schemeClr val="tx1"/>
                </a:solidFill>
                <a:cs typeface="+mn-cs"/>
              </a:rPr>
              <a:t>毛细支气管炎是一种婴幼儿较常见的急性下呼吸道感染</a:t>
            </a:r>
            <a:r>
              <a:rPr lang="en-US" sz="1200" kern="1200" dirty="0" smtClean="0">
                <a:solidFill>
                  <a:schemeClr val="tx1"/>
                </a:solidFill>
                <a:ea typeface="+mn-ea"/>
                <a:cs typeface="+mn-cs"/>
              </a:rPr>
              <a:t>,</a:t>
            </a:r>
            <a:r>
              <a:rPr lang="zh-CN" altLang="en-US" sz="1200" kern="1200" dirty="0" smtClean="0">
                <a:solidFill>
                  <a:schemeClr val="tx1"/>
                </a:solidFill>
                <a:cs typeface="+mn-cs"/>
              </a:rPr>
              <a:t>其病变主要发生在肺部的细小支气管，毛细支气管炎最常见的病因是病毒感染。此病多发生在</a:t>
            </a:r>
            <a:r>
              <a:rPr lang="en-US" sz="1200" kern="1200" dirty="0" smtClean="0">
                <a:solidFill>
                  <a:schemeClr val="tx1"/>
                </a:solidFill>
                <a:ea typeface="+mn-ea"/>
                <a:cs typeface="+mn-cs"/>
              </a:rPr>
              <a:t>2.5</a:t>
            </a:r>
            <a:r>
              <a:rPr lang="zh-CN" altLang="en-US" sz="1200" kern="1200" dirty="0" smtClean="0">
                <a:solidFill>
                  <a:schemeClr val="tx1"/>
                </a:solidFill>
                <a:cs typeface="+mn-cs"/>
              </a:rPr>
              <a:t>岁以下的小儿，</a:t>
            </a:r>
            <a:r>
              <a:rPr lang="en-US" sz="1200" kern="1200" dirty="0" smtClean="0">
                <a:solidFill>
                  <a:schemeClr val="tx1"/>
                </a:solidFill>
                <a:ea typeface="+mn-ea"/>
                <a:cs typeface="+mn-cs"/>
              </a:rPr>
              <a:t>80%</a:t>
            </a:r>
            <a:r>
              <a:rPr lang="zh-CN" altLang="en-US" sz="1200" kern="1200" dirty="0" smtClean="0">
                <a:solidFill>
                  <a:schemeClr val="tx1"/>
                </a:solidFill>
                <a:cs typeface="+mn-cs"/>
              </a:rPr>
              <a:t>在</a:t>
            </a:r>
            <a:r>
              <a:rPr lang="en-US" sz="1200" kern="1200" dirty="0" smtClean="0">
                <a:solidFill>
                  <a:schemeClr val="tx1"/>
                </a:solidFill>
                <a:ea typeface="+mn-ea"/>
                <a:cs typeface="+mn-cs"/>
              </a:rPr>
              <a:t>1</a:t>
            </a:r>
            <a:r>
              <a:rPr lang="zh-CN" altLang="en-US" sz="1200" kern="1200" dirty="0" smtClean="0">
                <a:solidFill>
                  <a:schemeClr val="tx1"/>
                </a:solidFill>
                <a:cs typeface="+mn-cs"/>
              </a:rPr>
              <a:t>岁以内，多数是</a:t>
            </a:r>
            <a:r>
              <a:rPr lang="en-US" sz="1200" kern="1200" dirty="0" smtClean="0">
                <a:solidFill>
                  <a:schemeClr val="tx1"/>
                </a:solidFill>
                <a:ea typeface="+mn-ea"/>
                <a:cs typeface="+mn-cs"/>
              </a:rPr>
              <a:t>6</a:t>
            </a:r>
            <a:r>
              <a:rPr lang="zh-CN" altLang="en-US" sz="1200" kern="1200" dirty="0" smtClean="0">
                <a:solidFill>
                  <a:schemeClr val="tx1"/>
                </a:solidFill>
                <a:cs typeface="+mn-cs"/>
              </a:rPr>
              <a:t>个月以下的小儿。</a:t>
            </a:r>
          </a:p>
          <a:p>
            <a:r>
              <a:rPr lang="en-US" sz="1200" kern="1200" dirty="0" smtClean="0">
                <a:solidFill>
                  <a:schemeClr val="tx1"/>
                </a:solidFill>
                <a:ea typeface="+mn-ea"/>
                <a:cs typeface="+mn-cs"/>
              </a:rPr>
              <a:t>Bronchiolitis is a common acute lower respiratory tract infection for infant. The lesions occurred mainly in pulmonary bronchiole and bronchiolitis is the most common cause is infected with the virus. The disease occurred in children under 5 years old in, 80% within 1 year, mostly children under 6 months.</a:t>
            </a:r>
            <a:endParaRPr lang="zh-CN" altLang="en-US" sz="1200" kern="1200" dirty="0" smtClean="0">
              <a:solidFill>
                <a:schemeClr val="tx1"/>
              </a:solidFill>
              <a:cs typeface="+mn-cs"/>
            </a:endParaRPr>
          </a:p>
          <a:p>
            <a:endParaRPr lang="zh-CN" altLang="en-US" dirty="0"/>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34</a:t>
            </a:fld>
            <a:endParaRPr lang="zh-CN" altLang="en-US"/>
          </a:p>
        </p:txBody>
      </p:sp>
    </p:spTree>
    <p:extLst>
      <p:ext uri="{BB962C8B-B14F-4D97-AF65-F5344CB8AC3E}">
        <p14:creationId xmlns:p14="http://schemas.microsoft.com/office/powerpoint/2010/main" val="17485524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kern="1200" dirty="0" smtClean="0">
                <a:solidFill>
                  <a:schemeClr val="tx1"/>
                </a:solidFill>
                <a:ea typeface="+mn-ea"/>
                <a:cs typeface="+mn-cs"/>
              </a:rPr>
              <a:t>P31: </a:t>
            </a:r>
            <a:r>
              <a:rPr lang="zh-CN" altLang="en-US" sz="1200" kern="1200" dirty="0" smtClean="0">
                <a:solidFill>
                  <a:schemeClr val="tx1"/>
                </a:solidFill>
                <a:cs typeface="+mn-cs"/>
              </a:rPr>
              <a:t>毛细支气管炎的临床表现与病理基础。</a:t>
            </a:r>
          </a:p>
          <a:p>
            <a:r>
              <a:rPr lang="en-US" sz="1200" kern="1200" dirty="0" smtClean="0">
                <a:solidFill>
                  <a:schemeClr val="tx1"/>
                </a:solidFill>
                <a:ea typeface="+mn-ea"/>
                <a:cs typeface="+mn-cs"/>
              </a:rPr>
              <a:t>The clinical manifestation and pathological basis of capillary bronchitis.</a:t>
            </a:r>
            <a:endParaRPr lang="zh-CN" altLang="en-US" sz="1200" kern="1200" dirty="0" smtClean="0">
              <a:solidFill>
                <a:schemeClr val="tx1"/>
              </a:solidFill>
              <a:cs typeface="+mn-cs"/>
            </a:endParaRPr>
          </a:p>
          <a:p>
            <a:endParaRPr lang="zh-CN" altLang="en-US" dirty="0"/>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35</a:t>
            </a:fld>
            <a:endParaRPr lang="zh-CN" altLang="en-US"/>
          </a:p>
        </p:txBody>
      </p:sp>
    </p:spTree>
    <p:extLst>
      <p:ext uri="{BB962C8B-B14F-4D97-AF65-F5344CB8AC3E}">
        <p14:creationId xmlns:p14="http://schemas.microsoft.com/office/powerpoint/2010/main" val="13468335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kern="1200" dirty="0" smtClean="0">
                <a:solidFill>
                  <a:schemeClr val="tx1"/>
                </a:solidFill>
                <a:ea typeface="+mn-ea"/>
                <a:cs typeface="+mn-cs"/>
              </a:rPr>
              <a:t> </a:t>
            </a:r>
            <a:endParaRPr lang="zh-CN" altLang="en-US" sz="1200" kern="1200" dirty="0" smtClean="0">
              <a:solidFill>
                <a:schemeClr val="tx1"/>
              </a:solidFill>
              <a:cs typeface="+mn-cs"/>
            </a:endParaRPr>
          </a:p>
          <a:p>
            <a:r>
              <a:rPr lang="en-US" sz="1200" kern="1200" dirty="0" smtClean="0">
                <a:solidFill>
                  <a:schemeClr val="tx1"/>
                </a:solidFill>
                <a:ea typeface="+mn-ea"/>
                <a:cs typeface="+mn-cs"/>
              </a:rPr>
              <a:t>P32: </a:t>
            </a:r>
            <a:r>
              <a:rPr lang="zh-CN" altLang="en-US" sz="1200" kern="1200" dirty="0" smtClean="0">
                <a:solidFill>
                  <a:schemeClr val="tx1"/>
                </a:solidFill>
                <a:cs typeface="+mn-cs"/>
              </a:rPr>
              <a:t>病原主要为呼吸道合胞病毒、腺病毒、副流感病毒等，少数病例可由肺炎支原体引起。</a:t>
            </a:r>
          </a:p>
          <a:p>
            <a:r>
              <a:rPr lang="en-US" sz="1200" kern="1200" dirty="0" smtClean="0">
                <a:solidFill>
                  <a:schemeClr val="tx1"/>
                </a:solidFill>
                <a:ea typeface="+mn-ea"/>
                <a:cs typeface="+mn-cs"/>
              </a:rPr>
              <a:t>The main pathogen of respiratory tract is RSV, adenovirus, influenza virus and so on, a few cases can be caused by </a:t>
            </a:r>
            <a:r>
              <a:rPr lang="en-US" sz="1200" kern="1200" dirty="0" err="1" smtClean="0">
                <a:solidFill>
                  <a:schemeClr val="tx1"/>
                </a:solidFill>
                <a:ea typeface="+mn-ea"/>
                <a:cs typeface="+mn-cs"/>
              </a:rPr>
              <a:t>Mycoplasma</a:t>
            </a:r>
            <a:r>
              <a:rPr lang="en-US" sz="1200" kern="1200" dirty="0" smtClean="0">
                <a:solidFill>
                  <a:schemeClr val="tx1"/>
                </a:solidFill>
                <a:ea typeface="+mn-ea"/>
                <a:cs typeface="+mn-cs"/>
              </a:rPr>
              <a:t> </a:t>
            </a:r>
            <a:r>
              <a:rPr lang="en-US" sz="1200" kern="1200" dirty="0" err="1" smtClean="0">
                <a:solidFill>
                  <a:schemeClr val="tx1"/>
                </a:solidFill>
                <a:ea typeface="+mn-ea"/>
                <a:cs typeface="+mn-cs"/>
              </a:rPr>
              <a:t>pneumoniae</a:t>
            </a:r>
            <a:r>
              <a:rPr lang="en-US" sz="1200" kern="1200" dirty="0" smtClean="0">
                <a:solidFill>
                  <a:schemeClr val="tx1"/>
                </a:solidFill>
                <a:ea typeface="+mn-ea"/>
                <a:cs typeface="+mn-cs"/>
              </a:rPr>
              <a:t>.</a:t>
            </a:r>
            <a:endParaRPr lang="zh-CN" altLang="en-US" sz="1200" kern="1200" dirty="0" smtClean="0">
              <a:solidFill>
                <a:schemeClr val="tx1"/>
              </a:solidFill>
              <a:cs typeface="+mn-cs"/>
            </a:endParaRPr>
          </a:p>
          <a:p>
            <a:endParaRPr lang="zh-CN" altLang="en-US" dirty="0"/>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36</a:t>
            </a:fld>
            <a:endParaRPr lang="zh-CN" altLang="en-US"/>
          </a:p>
        </p:txBody>
      </p:sp>
    </p:spTree>
    <p:extLst>
      <p:ext uri="{BB962C8B-B14F-4D97-AF65-F5344CB8AC3E}">
        <p14:creationId xmlns:p14="http://schemas.microsoft.com/office/powerpoint/2010/main" val="11388192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P33 </a:t>
            </a:r>
            <a:r>
              <a:rPr lang="zh-CN" altLang="en-US" dirty="0" smtClean="0"/>
              <a:t>下面要介绍的是一项干扰素</a:t>
            </a:r>
            <a:r>
              <a:rPr lang="en-US" altLang="zh-CN" dirty="0" smtClean="0"/>
              <a:t>a1b</a:t>
            </a:r>
            <a:r>
              <a:rPr lang="zh-CN" altLang="en-US" dirty="0" smtClean="0"/>
              <a:t>雾化吸入治疗儿童毛细支气管炎的疗效和安全性评价，这是一项前瞻性的，随机对照，多中心临床研究。共有全国十一家儿科临床研究机构参与了此项研究。</a:t>
            </a:r>
            <a:endParaRPr lang="en-US" altLang="zh-CN" dirty="0" smtClean="0"/>
          </a:p>
          <a:p>
            <a:endParaRPr lang="en-US" altLang="zh-CN" dirty="0" smtClean="0"/>
          </a:p>
          <a:p>
            <a:r>
              <a:rPr lang="en-US" altLang="zh-CN" dirty="0" smtClean="0"/>
              <a:t>Next</a:t>
            </a:r>
            <a:r>
              <a:rPr lang="en-US" altLang="zh-CN" baseline="0" dirty="0" smtClean="0"/>
              <a:t> I will introduce an efficacy and safety evaluation of inhaled IFN-a1b for bronchiolitis in Children .  It is a prospective ,random, controlled ,multicenter clinical study involving 11 pediatric hospital or institute. </a:t>
            </a:r>
            <a:endParaRPr lang="zh-CN" altLang="en-US" dirty="0"/>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37</a:t>
            </a:fld>
            <a:endParaRPr lang="zh-CN" altLang="en-US" dirty="0"/>
          </a:p>
        </p:txBody>
      </p:sp>
    </p:spTree>
    <p:extLst>
      <p:ext uri="{BB962C8B-B14F-4D97-AF65-F5344CB8AC3E}">
        <p14:creationId xmlns:p14="http://schemas.microsoft.com/office/powerpoint/2010/main" val="14278343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headEnd/>
            <a:tailEnd/>
          </a:ln>
        </p:spPr>
      </p:sp>
      <p:sp>
        <p:nvSpPr>
          <p:cNvPr id="68611" name="备注占位符 2"/>
          <p:cNvSpPr>
            <a:spLocks noGrp="1"/>
          </p:cNvSpPr>
          <p:nvPr>
            <p:ph type="body" idx="1"/>
          </p:nvPr>
        </p:nvSpPr>
        <p:spPr bwMode="auto">
          <a:noFill/>
        </p:spPr>
        <p:txBody>
          <a:bodyPr wrap="square" numCol="1" anchor="t" anchorCtr="0" compatLnSpc="1">
            <a:prstTxWarp prst="textNoShape">
              <a:avLst/>
            </a:prstTxWarp>
          </a:bodyPr>
          <a:lstStyle/>
          <a:p>
            <a:r>
              <a:rPr lang="en-US" altLang="zh-CN" dirty="0" smtClean="0"/>
              <a:t>P34 </a:t>
            </a:r>
            <a:r>
              <a:rPr lang="zh-CN" altLang="en-US" dirty="0" smtClean="0"/>
              <a:t>入排标准</a:t>
            </a:r>
            <a:endParaRPr lang="en-US" altLang="zh-CN" dirty="0" smtClean="0"/>
          </a:p>
          <a:p>
            <a:endParaRPr lang="en-US" altLang="zh-CN" dirty="0" smtClean="0"/>
          </a:p>
          <a:p>
            <a:r>
              <a:rPr lang="en-US" altLang="zh-CN" dirty="0" smtClean="0"/>
              <a:t>Inclusion and</a:t>
            </a:r>
            <a:r>
              <a:rPr lang="en-US" altLang="zh-CN" baseline="0" dirty="0" smtClean="0"/>
              <a:t> exclusion critria</a:t>
            </a:r>
            <a:endParaRPr lang="zh-CN" altLang="en-US" dirty="0" smtClean="0"/>
          </a:p>
        </p:txBody>
      </p:sp>
      <p:sp>
        <p:nvSpPr>
          <p:cNvPr id="52228" name="灯片编号占位符 3"/>
          <p:cNvSpPr>
            <a:spLocks noGrp="1"/>
          </p:cNvSpPr>
          <p:nvPr>
            <p:ph type="sldNum" sz="quarter" idx="5"/>
          </p:nvPr>
        </p:nvSpPr>
        <p:spPr/>
        <p:txBody>
          <a:bodyPr/>
          <a:lstStyle/>
          <a:p>
            <a:pPr>
              <a:defRPr/>
            </a:pPr>
            <a:fld id="{7A740B25-5378-4A0F-84B8-11B6103B397E}" type="slidenum">
              <a:rPr lang="en-US" altLang="zh-CN" smtClean="0"/>
              <a:pPr>
                <a:defRPr/>
              </a:pPr>
              <a:t>38</a:t>
            </a:fld>
            <a:endParaRPr lang="en-US" altLang="zh-CN" dirty="0" smtClean="0"/>
          </a:p>
        </p:txBody>
      </p:sp>
    </p:spTree>
    <p:extLst>
      <p:ext uri="{BB962C8B-B14F-4D97-AF65-F5344CB8AC3E}">
        <p14:creationId xmlns:p14="http://schemas.microsoft.com/office/powerpoint/2010/main" val="20038771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kern="1200" dirty="0" smtClean="0">
                <a:solidFill>
                  <a:schemeClr val="tx1"/>
                </a:solidFill>
                <a:ea typeface="+mn-ea"/>
                <a:cs typeface="+mn-cs"/>
              </a:rPr>
              <a:t>P35: </a:t>
            </a:r>
            <a:r>
              <a:rPr lang="zh-CN" altLang="en-US" sz="1200" kern="1200" dirty="0" smtClean="0">
                <a:solidFill>
                  <a:schemeClr val="tx1"/>
                </a:solidFill>
                <a:cs typeface="+mn-cs"/>
              </a:rPr>
              <a:t>获得入选标准的患儿按启动顺序随机分配，按病例入组的的时间进行顺序随机入选，分为三组。</a:t>
            </a:r>
          </a:p>
          <a:p>
            <a:r>
              <a:rPr lang="en-US" sz="1200" kern="1200" dirty="0" smtClean="0">
                <a:solidFill>
                  <a:schemeClr val="tx1"/>
                </a:solidFill>
                <a:ea typeface="+mn-ea"/>
                <a:cs typeface="+mn-cs"/>
              </a:rPr>
              <a:t>The selected patients were randomly assigned according to the start-up sequence and  divided into three groups </a:t>
            </a:r>
            <a:r>
              <a:rPr lang="en-US" sz="1200" kern="1200" dirty="0" smtClean="0">
                <a:solidFill>
                  <a:schemeClr val="tx1"/>
                </a:solidFill>
                <a:latin typeface="微软雅黑" panose="020B0503020204020204" pitchFamily="34" charset="-122"/>
                <a:ea typeface="微软雅黑" panose="020B0503020204020204" pitchFamily="34" charset="-122"/>
                <a:cs typeface="+mn-cs"/>
              </a:rPr>
              <a:t>randomly</a:t>
            </a:r>
            <a:r>
              <a:rPr lang="en-US" sz="1200" kern="1200" dirty="0" smtClean="0">
                <a:solidFill>
                  <a:schemeClr val="tx1"/>
                </a:solidFill>
                <a:ea typeface="+mn-ea"/>
                <a:cs typeface="+mn-cs"/>
              </a:rPr>
              <a:t>.</a:t>
            </a:r>
          </a:p>
          <a:p>
            <a:endParaRPr lang="en-US" altLang="zh-CN" sz="1200" kern="1200" dirty="0" smtClean="0">
              <a:solidFill>
                <a:schemeClr val="tx1"/>
              </a:solidFill>
              <a:cs typeface="+mn-cs"/>
            </a:endParaRPr>
          </a:p>
          <a:p>
            <a:pPr eaLnBrk="1" hangingPunct="1">
              <a:lnSpc>
                <a:spcPct val="150000"/>
              </a:lnSpc>
              <a:buClr>
                <a:srgbClr val="558ED5"/>
              </a:buClr>
              <a:buFont typeface="Wingdings" pitchFamily="2" charset="2"/>
              <a:buChar char="Ø"/>
            </a:pPr>
            <a:r>
              <a:rPr lang="en-US" sz="1200" kern="1200" dirty="0" smtClean="0">
                <a:solidFill>
                  <a:schemeClr val="tx1"/>
                </a:solidFill>
                <a:ea typeface="+mn-ea"/>
                <a:cs typeface="+mn-cs"/>
              </a:rPr>
              <a:t>Patients in control</a:t>
            </a:r>
            <a:r>
              <a:rPr lang="en-US" sz="1200" kern="1200" baseline="0" dirty="0" smtClean="0">
                <a:solidFill>
                  <a:schemeClr val="tx1"/>
                </a:solidFill>
                <a:ea typeface="+mn-ea"/>
                <a:cs typeface="+mn-cs"/>
              </a:rPr>
              <a:t> group accept basic management including </a:t>
            </a:r>
            <a:r>
              <a:rPr lang="en-US" altLang="zh-CN" sz="1200" dirty="0" smtClean="0">
                <a:latin typeface="微软雅黑" panose="020B0503020204020204" pitchFamily="34" charset="-122"/>
                <a:ea typeface="微软雅黑" panose="020B0503020204020204" pitchFamily="34" charset="-122"/>
                <a:cs typeface="Times New Roman" pitchFamily="18" charset="0"/>
              </a:rPr>
              <a:t>5%</a:t>
            </a:r>
            <a:r>
              <a:rPr lang="en-US" altLang="zh-CN" sz="1200" dirty="0" smtClean="0"/>
              <a:t> </a:t>
            </a:r>
            <a:r>
              <a:rPr lang="en-US" altLang="zh-CN" sz="1200" dirty="0" err="1" smtClean="0"/>
              <a:t>salbutamol</a:t>
            </a:r>
            <a:r>
              <a:rPr lang="en-US" altLang="zh-CN" sz="1200" dirty="0" smtClean="0"/>
              <a:t> </a:t>
            </a:r>
            <a:r>
              <a:rPr lang="en-US" altLang="zh-CN" sz="1200" dirty="0" smtClean="0">
                <a:latin typeface="微软雅黑" panose="020B0503020204020204" pitchFamily="34" charset="-122"/>
                <a:ea typeface="微软雅黑" panose="020B0503020204020204" pitchFamily="34" charset="-122"/>
                <a:cs typeface="Times New Roman" pitchFamily="18" charset="0"/>
              </a:rPr>
              <a:t>0.25ml, </a:t>
            </a:r>
            <a:r>
              <a:rPr lang="en-US" altLang="zh-CN" sz="1200" dirty="0" err="1" smtClean="0"/>
              <a:t>budesonide</a:t>
            </a:r>
            <a:r>
              <a:rPr lang="en-US" altLang="zh-CN" sz="1200" dirty="0" smtClean="0"/>
              <a:t> </a:t>
            </a:r>
            <a:r>
              <a:rPr lang="en-US" altLang="zh-CN" sz="1200" dirty="0" smtClean="0">
                <a:latin typeface="微软雅黑" panose="020B0503020204020204" pitchFamily="34" charset="-122"/>
                <a:ea typeface="微软雅黑" panose="020B0503020204020204" pitchFamily="34" charset="-122"/>
                <a:cs typeface="Times New Roman" pitchFamily="18" charset="0"/>
              </a:rPr>
              <a:t>0.5mg, </a:t>
            </a:r>
            <a:r>
              <a:rPr lang="en-US" altLang="zh-CN" sz="1200" dirty="0" smtClean="0">
                <a:latin typeface="微软雅黑" panose="020B0503020204020204" pitchFamily="34" charset="-122"/>
                <a:ea typeface="微软雅黑" panose="020B0503020204020204" pitchFamily="34" charset="-122"/>
              </a:rPr>
              <a:t>atomization inhalation;</a:t>
            </a:r>
          </a:p>
          <a:p>
            <a:pPr marL="0" indent="0" eaLnBrk="1" hangingPunct="1">
              <a:lnSpc>
                <a:spcPct val="150000"/>
              </a:lnSpc>
              <a:buClr>
                <a:srgbClr val="558ED5"/>
              </a:buClr>
              <a:buFont typeface="Wingdings" pitchFamily="2" charset="2"/>
              <a:buChar char="Ø"/>
            </a:pPr>
            <a:r>
              <a:rPr lang="en-US" altLang="zh-CN" sz="1200" kern="1200" dirty="0" smtClean="0">
                <a:solidFill>
                  <a:schemeClr val="tx1"/>
                </a:solidFill>
                <a:latin typeface="微软雅黑" panose="020B0503020204020204" pitchFamily="34" charset="-122"/>
                <a:ea typeface="微软雅黑" panose="020B0503020204020204" pitchFamily="34" charset="-122"/>
                <a:cs typeface="+mn-cs"/>
              </a:rPr>
              <a:t>Besides basic treatment, the  patients of</a:t>
            </a:r>
            <a:r>
              <a:rPr lang="en-US" altLang="zh-CN" sz="1200" kern="1200" baseline="0" dirty="0" smtClean="0">
                <a:solidFill>
                  <a:schemeClr val="tx1"/>
                </a:solidFill>
                <a:latin typeface="微软雅黑" panose="020B0503020204020204" pitchFamily="34" charset="-122"/>
                <a:ea typeface="微软雅黑" panose="020B0503020204020204" pitchFamily="34" charset="-122"/>
                <a:cs typeface="+mn-cs"/>
              </a:rPr>
              <a:t> </a:t>
            </a:r>
            <a:r>
              <a:rPr lang="en-US" altLang="zh-CN" sz="1200" kern="1200" dirty="0" smtClean="0">
                <a:solidFill>
                  <a:schemeClr val="tx1"/>
                </a:solidFill>
                <a:latin typeface="微软雅黑" panose="020B0503020204020204" pitchFamily="34" charset="-122"/>
                <a:ea typeface="微软雅黑" panose="020B0503020204020204" pitchFamily="34" charset="-122"/>
                <a:cs typeface="+mn-cs"/>
              </a:rPr>
              <a:t> observation group accept IFN-a1b </a:t>
            </a:r>
            <a:r>
              <a:rPr lang="en-US" altLang="zh-CN" sz="1200" dirty="0" smtClean="0">
                <a:latin typeface="微软雅黑" panose="020B0503020204020204" pitchFamily="34" charset="-122"/>
                <a:ea typeface="微软雅黑" panose="020B0503020204020204" pitchFamily="34" charset="-122"/>
              </a:rPr>
              <a:t>atomization inhalation </a:t>
            </a:r>
            <a:r>
              <a:rPr lang="en-US" altLang="zh-CN" sz="1200" b="1" dirty="0" smtClean="0">
                <a:solidFill>
                  <a:srgbClr val="FF0000"/>
                </a:solidFill>
                <a:latin typeface="微软雅黑" panose="020B0503020204020204" pitchFamily="34" charset="-122"/>
                <a:ea typeface="微软雅黑" panose="020B0503020204020204" pitchFamily="34" charset="-122"/>
                <a:cs typeface="Times New Roman" pitchFamily="18" charset="0"/>
              </a:rPr>
              <a:t>2.0μg/kg/time or 4.0μg/kg/time  ,</a:t>
            </a:r>
            <a:r>
              <a:rPr lang="en-US" altLang="zh-CN" sz="1200" b="1" dirty="0" smtClean="0">
                <a:solidFill>
                  <a:srgbClr val="C00000"/>
                </a:solidFill>
                <a:ea typeface="微软雅黑" panose="020B0503020204020204" pitchFamily="34" charset="-122"/>
                <a:cs typeface="Times New Roman" pitchFamily="18" charset="0"/>
              </a:rPr>
              <a:t> bid.,  5-7 days </a:t>
            </a:r>
            <a:endParaRPr lang="zh-CN" altLang="en-US" sz="1200" kern="1200" dirty="0" smtClean="0">
              <a:solidFill>
                <a:schemeClr val="tx1"/>
              </a:solidFill>
              <a:cs typeface="+mn-cs"/>
            </a:endParaRPr>
          </a:p>
          <a:p>
            <a:endParaRPr lang="zh-CN" altLang="en-US" dirty="0"/>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39</a:t>
            </a:fld>
            <a:endParaRPr lang="zh-CN" altLang="en-US"/>
          </a:p>
        </p:txBody>
      </p:sp>
    </p:spTree>
    <p:extLst>
      <p:ext uri="{BB962C8B-B14F-4D97-AF65-F5344CB8AC3E}">
        <p14:creationId xmlns:p14="http://schemas.microsoft.com/office/powerpoint/2010/main" val="41868059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kern="1200" dirty="0" smtClean="0">
                <a:solidFill>
                  <a:schemeClr val="tx1"/>
                </a:solidFill>
                <a:ea typeface="+mn-ea"/>
                <a:cs typeface="+mn-cs"/>
              </a:rPr>
              <a:t>P36: </a:t>
            </a:r>
            <a:r>
              <a:rPr lang="zh-CN" altLang="en-US" sz="1200" kern="1200" dirty="0" smtClean="0">
                <a:solidFill>
                  <a:schemeClr val="tx1"/>
                </a:solidFill>
                <a:cs typeface="+mn-cs"/>
              </a:rPr>
              <a:t>临床症状和体征程度分级基于</a:t>
            </a:r>
            <a:r>
              <a:rPr lang="en-US" altLang="zh-CN" sz="1200" kern="1200" dirty="0" smtClean="0">
                <a:solidFill>
                  <a:schemeClr val="tx1"/>
                </a:solidFill>
                <a:cs typeface="+mn-cs"/>
              </a:rPr>
              <a:t>《</a:t>
            </a:r>
            <a:r>
              <a:rPr lang="zh-CN" altLang="en-US" sz="1200" kern="1200" dirty="0" smtClean="0">
                <a:solidFill>
                  <a:schemeClr val="tx1"/>
                </a:solidFill>
                <a:cs typeface="+mn-cs"/>
              </a:rPr>
              <a:t>中药新药临床研究指导原则（试行）</a:t>
            </a:r>
            <a:r>
              <a:rPr lang="en-US" altLang="zh-CN" sz="1200" kern="1200" dirty="0" smtClean="0">
                <a:solidFill>
                  <a:schemeClr val="tx1"/>
                </a:solidFill>
                <a:cs typeface="+mn-cs"/>
              </a:rPr>
              <a:t>》</a:t>
            </a:r>
            <a:r>
              <a:rPr lang="zh-CN" altLang="en-US" sz="1200" kern="1200" dirty="0" smtClean="0">
                <a:solidFill>
                  <a:schemeClr val="tx1"/>
                </a:solidFill>
                <a:cs typeface="+mn-cs"/>
              </a:rPr>
              <a:t>。四级分度评分标准：</a:t>
            </a:r>
            <a:r>
              <a:rPr lang="en-US" sz="1200" kern="1200" dirty="0" smtClean="0">
                <a:solidFill>
                  <a:schemeClr val="tx1"/>
                </a:solidFill>
                <a:ea typeface="+mn-ea"/>
                <a:cs typeface="+mn-cs"/>
              </a:rPr>
              <a:t>0-</a:t>
            </a:r>
            <a:r>
              <a:rPr lang="zh-CN" altLang="en-US" sz="1200" kern="1200" dirty="0" smtClean="0">
                <a:solidFill>
                  <a:schemeClr val="tx1"/>
                </a:solidFill>
                <a:cs typeface="+mn-cs"/>
              </a:rPr>
              <a:t>无咳嗽、喘息和肺部体征；</a:t>
            </a:r>
            <a:r>
              <a:rPr lang="en-US" sz="1200" kern="1200" dirty="0" smtClean="0">
                <a:solidFill>
                  <a:schemeClr val="tx1"/>
                </a:solidFill>
                <a:ea typeface="+mn-ea"/>
                <a:cs typeface="+mn-cs"/>
              </a:rPr>
              <a:t>1-</a:t>
            </a:r>
            <a:r>
              <a:rPr lang="zh-CN" altLang="en-US" sz="1200" kern="1200" dirty="0" smtClean="0">
                <a:solidFill>
                  <a:schemeClr val="tx1"/>
                </a:solidFill>
                <a:cs typeface="+mn-cs"/>
              </a:rPr>
              <a:t>轻度；</a:t>
            </a:r>
            <a:r>
              <a:rPr lang="en-US" sz="1200" kern="1200" dirty="0" smtClean="0">
                <a:solidFill>
                  <a:schemeClr val="tx1"/>
                </a:solidFill>
                <a:ea typeface="+mn-ea"/>
                <a:cs typeface="+mn-cs"/>
              </a:rPr>
              <a:t>2-</a:t>
            </a:r>
            <a:r>
              <a:rPr lang="zh-CN" altLang="en-US" sz="1200" kern="1200" dirty="0" smtClean="0">
                <a:solidFill>
                  <a:schemeClr val="tx1"/>
                </a:solidFill>
                <a:cs typeface="+mn-cs"/>
              </a:rPr>
              <a:t>中度；</a:t>
            </a:r>
            <a:r>
              <a:rPr lang="en-US" sz="1200" kern="1200" dirty="0" smtClean="0">
                <a:solidFill>
                  <a:schemeClr val="tx1"/>
                </a:solidFill>
                <a:ea typeface="+mn-ea"/>
                <a:cs typeface="+mn-cs"/>
              </a:rPr>
              <a:t>3-</a:t>
            </a:r>
            <a:r>
              <a:rPr lang="zh-CN" altLang="en-US" sz="1200" kern="1200" dirty="0" smtClean="0">
                <a:solidFill>
                  <a:schemeClr val="tx1"/>
                </a:solidFill>
                <a:cs typeface="+mn-cs"/>
              </a:rPr>
              <a:t>重度。</a:t>
            </a:r>
          </a:p>
          <a:p>
            <a:r>
              <a:rPr lang="en-US" sz="1200" kern="1200" dirty="0" smtClean="0">
                <a:solidFill>
                  <a:schemeClr val="tx1"/>
                </a:solidFill>
                <a:ea typeface="+mn-ea"/>
                <a:cs typeface="+mn-cs"/>
              </a:rPr>
              <a:t>Clinical symptoms and signs of classification based on &lt; Chinese medicine clinical research guiding principle (for Trial Implementation)&gt;. Four levels of indexing criteria: 0 - no coughing, wheezing and lung signs; 1 mild; 2 - or moderate - severe.</a:t>
            </a:r>
            <a:endParaRPr lang="zh-CN" altLang="en-US" sz="1200" kern="1200" dirty="0" smtClean="0">
              <a:solidFill>
                <a:schemeClr val="tx1"/>
              </a:solidFill>
              <a:cs typeface="+mn-cs"/>
            </a:endParaRPr>
          </a:p>
          <a:p>
            <a:endParaRPr lang="zh-CN" altLang="en-US" dirty="0"/>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40</a:t>
            </a:fld>
            <a:endParaRPr lang="zh-CN" altLang="en-US"/>
          </a:p>
        </p:txBody>
      </p:sp>
    </p:spTree>
    <p:extLst>
      <p:ext uri="{BB962C8B-B14F-4D97-AF65-F5344CB8AC3E}">
        <p14:creationId xmlns:p14="http://schemas.microsoft.com/office/powerpoint/2010/main" val="5435718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bwMode="auto">
          <a:noFill/>
          <a:ln>
            <a:solidFill>
              <a:srgbClr val="000000"/>
            </a:solidFill>
            <a:miter lim="800000"/>
            <a:headEnd/>
            <a:tailEnd/>
          </a:ln>
        </p:spPr>
      </p:sp>
      <p:sp>
        <p:nvSpPr>
          <p:cNvPr id="69635" name="备注占位符 2"/>
          <p:cNvSpPr>
            <a:spLocks noGrp="1"/>
          </p:cNvSpPr>
          <p:nvPr>
            <p:ph type="body" idx="1"/>
          </p:nvPr>
        </p:nvSpPr>
        <p:spPr bwMode="auto">
          <a:noFill/>
        </p:spPr>
        <p:txBody>
          <a:bodyPr wrap="square" numCol="1" anchor="t" anchorCtr="0" compatLnSpc="1">
            <a:prstTxWarp prst="textNoShape">
              <a:avLst/>
            </a:prstTxWarp>
          </a:bodyPr>
          <a:lstStyle/>
          <a:p>
            <a:r>
              <a:rPr lang="en-US" altLang="zh-CN" dirty="0" smtClean="0"/>
              <a:t>P37  </a:t>
            </a:r>
            <a:r>
              <a:rPr lang="zh-CN" altLang="en-US" dirty="0" smtClean="0"/>
              <a:t>各组见患儿的年龄、体重、发病时间以及治疗前评分具有可比性。</a:t>
            </a:r>
            <a:endParaRPr lang="en-US" altLang="zh-CN" dirty="0" smtClean="0"/>
          </a:p>
          <a:p>
            <a:endParaRPr lang="en-US" altLang="zh-CN" dirty="0" smtClean="0"/>
          </a:p>
          <a:p>
            <a:r>
              <a:rPr lang="en-US" altLang="zh-CN" dirty="0" smtClean="0"/>
              <a:t>The</a:t>
            </a:r>
            <a:r>
              <a:rPr lang="en-US" altLang="zh-CN" baseline="0" dirty="0" smtClean="0"/>
              <a:t> </a:t>
            </a:r>
            <a:r>
              <a:rPr lang="en-US" altLang="zh-CN" sz="1200" b="1" baseline="0" dirty="0" smtClean="0">
                <a:solidFill>
                  <a:schemeClr val="tx2"/>
                </a:solidFill>
                <a:ea typeface="微软雅黑" pitchFamily="34" charset="-122"/>
              </a:rPr>
              <a:t>b</a:t>
            </a:r>
            <a:r>
              <a:rPr lang="en-US" altLang="zh-CN" sz="1200" b="1" dirty="0" smtClean="0">
                <a:solidFill>
                  <a:schemeClr val="tx2"/>
                </a:solidFill>
                <a:ea typeface="微软雅黑" pitchFamily="34" charset="-122"/>
              </a:rPr>
              <a:t>aseline of  age, body weight, onset time and pre-treatment score of </a:t>
            </a:r>
            <a:r>
              <a:rPr lang="en-US" altLang="zh-CN" dirty="0" smtClean="0"/>
              <a:t>patients</a:t>
            </a:r>
            <a:r>
              <a:rPr lang="en-US" altLang="zh-CN" baseline="0" dirty="0" smtClean="0"/>
              <a:t> among groups are similar.</a:t>
            </a:r>
            <a:endParaRPr lang="zh-CN" altLang="en-US" dirty="0" smtClean="0"/>
          </a:p>
        </p:txBody>
      </p:sp>
      <p:sp>
        <p:nvSpPr>
          <p:cNvPr id="69636"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24068F9F-D46E-423D-9C90-6928F43DCD38}" type="slidenum">
              <a:rPr lang="en-US" altLang="zh-CN" sz="1200">
                <a:latin typeface="微软雅黑" panose="020B0503020204020204" pitchFamily="34" charset="-122"/>
                <a:ea typeface="微软雅黑" panose="020B0503020204020204" pitchFamily="34" charset="-122"/>
              </a:rPr>
              <a:pPr algn="r"/>
              <a:t>41</a:t>
            </a:fld>
            <a:endParaRPr lang="en-US" altLang="zh-CN"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053348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kern="1200" dirty="0" smtClean="0">
                <a:solidFill>
                  <a:schemeClr val="tx1"/>
                </a:solidFill>
                <a:ea typeface="+mn-ea"/>
                <a:cs typeface="+mn-cs"/>
              </a:rPr>
              <a:t>P38: </a:t>
            </a:r>
            <a:r>
              <a:rPr lang="zh-CN" altLang="en-US" sz="1200" kern="1200" dirty="0" smtClean="0">
                <a:solidFill>
                  <a:schemeClr val="tx1"/>
                </a:solidFill>
                <a:cs typeface="+mn-cs"/>
              </a:rPr>
              <a:t>治疗结束时，低剂量组和高剂量组的所有疗效指标的总改善率均优于对照组；分析主要疗效指标的总改善率，高剂量组优于低剂量组，低剂量组优于对照组。</a:t>
            </a:r>
          </a:p>
          <a:p>
            <a:r>
              <a:rPr lang="en-US" sz="1200" kern="1200" dirty="0" smtClean="0">
                <a:solidFill>
                  <a:schemeClr val="tx1"/>
                </a:solidFill>
                <a:ea typeface="+mn-ea"/>
                <a:cs typeface="+mn-cs"/>
              </a:rPr>
              <a:t>At the end of the treatment, the total improvement rate of the low dose group and high dose group was better than that of the control group. The total improvement rate of the primary efficacy was higher than that of the low dose group, and the low dose group was better than the control group.</a:t>
            </a:r>
            <a:endParaRPr lang="zh-CN" altLang="en-US" sz="1200" kern="1200" dirty="0">
              <a:solidFill>
                <a:schemeClr val="tx1"/>
              </a:solidFill>
              <a:cs typeface="+mn-cs"/>
            </a:endParaRPr>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42</a:t>
            </a:fld>
            <a:endParaRPr lang="zh-CN" altLang="en-US"/>
          </a:p>
        </p:txBody>
      </p:sp>
    </p:spTree>
    <p:extLst>
      <p:ext uri="{BB962C8B-B14F-4D97-AF65-F5344CB8AC3E}">
        <p14:creationId xmlns:p14="http://schemas.microsoft.com/office/powerpoint/2010/main" val="18946314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p:cNvSpPr>
            <a:spLocks noGrp="1" noRot="1" noChangeAspect="1" noTextEdit="1"/>
          </p:cNvSpPr>
          <p:nvPr>
            <p:ph type="sldImg"/>
          </p:nvPr>
        </p:nvSpPr>
        <p:spPr bwMode="auto">
          <a:noFill/>
          <a:ln>
            <a:solidFill>
              <a:srgbClr val="000000"/>
            </a:solidFill>
            <a:miter lim="800000"/>
            <a:headEnd/>
            <a:tailEnd/>
          </a:ln>
        </p:spPr>
      </p:sp>
      <p:sp>
        <p:nvSpPr>
          <p:cNvPr id="70659" name="备注占位符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smtClean="0">
                <a:solidFill>
                  <a:schemeClr val="tx1"/>
                </a:solidFill>
                <a:ea typeface="+mn-ea"/>
                <a:cs typeface="+mn-cs"/>
              </a:rPr>
              <a:t>P39: </a:t>
            </a:r>
            <a:r>
              <a:rPr lang="zh-CN" altLang="en-US" sz="1200" kern="1200" dirty="0" smtClean="0">
                <a:solidFill>
                  <a:schemeClr val="tx1"/>
                </a:solidFill>
                <a:cs typeface="+mn-cs"/>
              </a:rPr>
              <a:t>在整个治疗过程中，用药组主要疗效指标评分下降较快，三凹症尤为明显。治疗第</a:t>
            </a:r>
            <a:r>
              <a:rPr lang="en-US" sz="1200" kern="1200" dirty="0" smtClean="0">
                <a:solidFill>
                  <a:schemeClr val="tx1"/>
                </a:solidFill>
                <a:ea typeface="+mn-ea"/>
                <a:cs typeface="+mn-cs"/>
              </a:rPr>
              <a:t>3~4</a:t>
            </a:r>
            <a:r>
              <a:rPr lang="zh-CN" altLang="en-US" sz="1200" kern="1200" dirty="0" smtClean="0">
                <a:solidFill>
                  <a:schemeClr val="tx1"/>
                </a:solidFill>
                <a:cs typeface="+mn-cs"/>
              </a:rPr>
              <a:t>天时，用药组疗效指标改善最为明显。治疗结束时，用药组的改善率仍显著优于对照组（</a:t>
            </a:r>
            <a:r>
              <a:rPr lang="en-US" sz="1200" i="1" kern="1200" dirty="0" smtClean="0">
                <a:solidFill>
                  <a:schemeClr val="tx1"/>
                </a:solidFill>
                <a:ea typeface="+mn-ea"/>
                <a:cs typeface="+mn-cs"/>
              </a:rPr>
              <a:t>P</a:t>
            </a:r>
            <a:r>
              <a:rPr lang="en-US" sz="1200" kern="1200" dirty="0" smtClean="0">
                <a:solidFill>
                  <a:schemeClr val="tx1"/>
                </a:solidFill>
                <a:ea typeface="+mn-ea"/>
                <a:cs typeface="+mn-cs"/>
              </a:rPr>
              <a:t>&lt;0.05</a:t>
            </a:r>
            <a:r>
              <a:rPr lang="zh-CN" altLang="en-US" sz="1200" kern="1200" dirty="0" smtClean="0">
                <a:solidFill>
                  <a:schemeClr val="tx1"/>
                </a:solidFill>
                <a:cs typeface="+mn-cs"/>
              </a:rPr>
              <a:t>）。</a:t>
            </a:r>
          </a:p>
          <a:p>
            <a:r>
              <a:rPr lang="en-US" sz="1200" kern="1200" dirty="0" smtClean="0">
                <a:solidFill>
                  <a:schemeClr val="tx1"/>
                </a:solidFill>
                <a:ea typeface="+mn-ea"/>
                <a:cs typeface="+mn-cs"/>
              </a:rPr>
              <a:t>In the whole course of treatment, the treatment group curative effect index score decreased rapidly, the three depressions disease is particularly evident. Treatment of 3 to 4 days, effect of medication group indicators improved the most obviously. At the end of treatment, the treatment group improved rate is significantly better than the control group (P &lt; 0.05).</a:t>
            </a:r>
            <a:endParaRPr lang="zh-CN" altLang="en-US" sz="1200" kern="1200" dirty="0" smtClean="0">
              <a:solidFill>
                <a:schemeClr val="tx1"/>
              </a:solidFill>
              <a:cs typeface="+mn-cs"/>
            </a:endParaRPr>
          </a:p>
          <a:p>
            <a:endParaRPr lang="zh-CN" altLang="en-US" dirty="0" smtClean="0"/>
          </a:p>
        </p:txBody>
      </p:sp>
      <p:sp>
        <p:nvSpPr>
          <p:cNvPr id="54276" name="灯片编号占位符 3"/>
          <p:cNvSpPr>
            <a:spLocks noGrp="1"/>
          </p:cNvSpPr>
          <p:nvPr>
            <p:ph type="sldNum" sz="quarter" idx="5"/>
          </p:nvPr>
        </p:nvSpPr>
        <p:spPr/>
        <p:txBody>
          <a:bodyPr/>
          <a:lstStyle/>
          <a:p>
            <a:pPr>
              <a:defRPr/>
            </a:pPr>
            <a:fld id="{F889F7A8-C88A-4C78-BCE9-3780AA9639C4}" type="slidenum">
              <a:rPr lang="en-US" altLang="zh-CN" smtClean="0">
                <a:solidFill>
                  <a:prstClr val="black"/>
                </a:solidFill>
              </a:rPr>
              <a:pPr>
                <a:defRPr/>
              </a:pPr>
              <a:t>43</a:t>
            </a:fld>
            <a:endParaRPr lang="en-US" altLang="zh-CN" smtClean="0">
              <a:solidFill>
                <a:prstClr val="black"/>
              </a:solidFill>
            </a:endParaRPr>
          </a:p>
        </p:txBody>
      </p:sp>
    </p:spTree>
    <p:extLst>
      <p:ext uri="{BB962C8B-B14F-4D97-AF65-F5344CB8AC3E}">
        <p14:creationId xmlns:p14="http://schemas.microsoft.com/office/powerpoint/2010/main" val="7027130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bwMode="auto">
          <a:noFill/>
          <a:ln>
            <a:solidFill>
              <a:srgbClr val="000000"/>
            </a:solidFill>
            <a:miter lim="800000"/>
            <a:headEnd/>
            <a:tailEnd/>
          </a:ln>
        </p:spPr>
      </p:sp>
      <p:sp>
        <p:nvSpPr>
          <p:cNvPr id="71683" name="备注占位符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smtClean="0">
                <a:solidFill>
                  <a:schemeClr val="tx1"/>
                </a:solidFill>
                <a:ea typeface="+mn-ea"/>
                <a:cs typeface="+mn-cs"/>
              </a:rPr>
              <a:t>P40: </a:t>
            </a:r>
            <a:r>
              <a:rPr lang="zh-CN" altLang="en-US" sz="1200" kern="1200" dirty="0" smtClean="0">
                <a:solidFill>
                  <a:schemeClr val="tx1"/>
                </a:solidFill>
                <a:cs typeface="+mn-cs"/>
              </a:rPr>
              <a:t>观察组所有疗效指标消失时间明显缩短，其中三凹征消失时间缩短最明显（</a:t>
            </a:r>
            <a:r>
              <a:rPr lang="en-US" sz="1200" kern="1200" dirty="0" smtClean="0">
                <a:solidFill>
                  <a:schemeClr val="tx1"/>
                </a:solidFill>
                <a:ea typeface="+mn-ea"/>
                <a:cs typeface="+mn-cs"/>
              </a:rPr>
              <a:t>P</a:t>
            </a:r>
            <a:r>
              <a:rPr lang="zh-CN" altLang="en-US" sz="1200" kern="1200" dirty="0" smtClean="0">
                <a:solidFill>
                  <a:schemeClr val="tx1"/>
                </a:solidFill>
                <a:cs typeface="+mn-cs"/>
              </a:rPr>
              <a:t>＜</a:t>
            </a:r>
            <a:r>
              <a:rPr lang="en-US" sz="1200" kern="1200" dirty="0" smtClean="0">
                <a:solidFill>
                  <a:schemeClr val="tx1"/>
                </a:solidFill>
                <a:ea typeface="+mn-ea"/>
                <a:cs typeface="+mn-cs"/>
              </a:rPr>
              <a:t>0.01</a:t>
            </a:r>
            <a:r>
              <a:rPr lang="zh-CN" altLang="en-US" sz="1200" kern="1200" dirty="0" smtClean="0">
                <a:solidFill>
                  <a:schemeClr val="tx1"/>
                </a:solidFill>
                <a:cs typeface="+mn-cs"/>
              </a:rPr>
              <a:t>）。主要疗效指标的改善在高、低剂量组之间的差异具有统计学意义（</a:t>
            </a:r>
            <a:r>
              <a:rPr lang="en-US" sz="1200" kern="1200" dirty="0" smtClean="0">
                <a:solidFill>
                  <a:schemeClr val="tx1"/>
                </a:solidFill>
                <a:ea typeface="+mn-ea"/>
                <a:cs typeface="+mn-cs"/>
              </a:rPr>
              <a:t>P&lt;0.05</a:t>
            </a:r>
            <a:r>
              <a:rPr lang="zh-CN" altLang="en-US" sz="1200" kern="1200" dirty="0" smtClean="0">
                <a:solidFill>
                  <a:schemeClr val="tx1"/>
                </a:solidFill>
                <a:cs typeface="+mn-cs"/>
              </a:rPr>
              <a:t>）</a:t>
            </a:r>
            <a:r>
              <a:rPr lang="en-US" sz="1200" kern="1200" dirty="0" smtClean="0">
                <a:solidFill>
                  <a:schemeClr val="tx1"/>
                </a:solidFill>
                <a:ea typeface="+mn-ea"/>
                <a:cs typeface="+mn-cs"/>
              </a:rPr>
              <a:t>,</a:t>
            </a:r>
            <a:r>
              <a:rPr lang="zh-CN" altLang="en-US" sz="1200" kern="1200" dirty="0" smtClean="0">
                <a:solidFill>
                  <a:schemeClr val="tx1"/>
                </a:solidFill>
                <a:cs typeface="+mn-cs"/>
              </a:rPr>
              <a:t>高剂量组病程更短；次要疗效指标具有同样的趋势。</a:t>
            </a:r>
          </a:p>
          <a:p>
            <a:r>
              <a:rPr lang="en-US" sz="1200" kern="1200" dirty="0" smtClean="0">
                <a:solidFill>
                  <a:schemeClr val="tx1"/>
                </a:solidFill>
                <a:ea typeface="+mn-ea"/>
                <a:cs typeface="+mn-cs"/>
              </a:rPr>
              <a:t>Observation group for all outcomes disappeared time was shortened, and the time of the three depressions sign disappeared was shortened obviously(P &lt; 0.01). Primary outcome measures improvement between the high and low dose group showed statistically significant difference (P &lt; 0.05), high dose group had shorter disease duration; secondary efficacy was variables with the same trend.</a:t>
            </a:r>
            <a:endParaRPr lang="zh-CN" altLang="en-US" sz="1200" kern="1200" dirty="0" smtClean="0">
              <a:solidFill>
                <a:schemeClr val="tx1"/>
              </a:solidFill>
              <a:cs typeface="+mn-cs"/>
            </a:endParaRPr>
          </a:p>
          <a:p>
            <a:endParaRPr lang="zh-CN" altLang="en-US" dirty="0" smtClean="0"/>
          </a:p>
        </p:txBody>
      </p:sp>
      <p:sp>
        <p:nvSpPr>
          <p:cNvPr id="55300" name="灯片编号占位符 3"/>
          <p:cNvSpPr>
            <a:spLocks noGrp="1"/>
          </p:cNvSpPr>
          <p:nvPr>
            <p:ph type="sldNum" sz="quarter" idx="5"/>
          </p:nvPr>
        </p:nvSpPr>
        <p:spPr/>
        <p:txBody>
          <a:bodyPr/>
          <a:lstStyle/>
          <a:p>
            <a:pPr>
              <a:defRPr/>
            </a:pPr>
            <a:fld id="{83E35767-439D-4880-AC40-6DAAD52C9635}" type="slidenum">
              <a:rPr lang="en-US" altLang="zh-CN" smtClean="0"/>
              <a:pPr>
                <a:defRPr/>
              </a:pPr>
              <a:t>44</a:t>
            </a:fld>
            <a:endParaRPr lang="en-US" altLang="zh-CN" smtClean="0"/>
          </a:p>
        </p:txBody>
      </p:sp>
    </p:spTree>
    <p:extLst>
      <p:ext uri="{BB962C8B-B14F-4D97-AF65-F5344CB8AC3E}">
        <p14:creationId xmlns:p14="http://schemas.microsoft.com/office/powerpoint/2010/main" val="11790042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p:cNvSpPr>
            <a:spLocks noGrp="1" noRot="1" noChangeAspect="1" noTextEdit="1"/>
          </p:cNvSpPr>
          <p:nvPr>
            <p:ph type="sldImg"/>
          </p:nvPr>
        </p:nvSpPr>
        <p:spPr bwMode="auto">
          <a:noFill/>
          <a:ln>
            <a:solidFill>
              <a:srgbClr val="000000"/>
            </a:solidFill>
            <a:miter lim="800000"/>
          </a:ln>
        </p:spPr>
      </p:sp>
      <p:sp>
        <p:nvSpPr>
          <p:cNvPr id="72707" name="备注占位符 2"/>
          <p:cNvSpPr>
            <a:spLocks noGrp="1"/>
          </p:cNvSpPr>
          <p:nvPr>
            <p:ph type="body" idx="1"/>
          </p:nvPr>
        </p:nvSpPr>
        <p:spPr bwMode="auto">
          <a:noFill/>
        </p:spPr>
        <p:txBody>
          <a:bodyPr wrap="square" numCol="1" anchor="t" anchorCtr="0" compatLnSpc="1"/>
          <a:lstStyle/>
          <a:p>
            <a:r>
              <a:rPr lang="en-US" sz="1200" kern="1200" dirty="0" smtClean="0">
                <a:solidFill>
                  <a:schemeClr val="tx1"/>
                </a:solidFill>
                <a:ea typeface="+mn-ea"/>
                <a:cs typeface="+mn-cs"/>
              </a:rPr>
              <a:t>P41: </a:t>
            </a:r>
            <a:r>
              <a:rPr lang="zh-CN" altLang="en-US" sz="1200" kern="1200" dirty="0" smtClean="0">
                <a:solidFill>
                  <a:schemeClr val="tx1"/>
                </a:solidFill>
                <a:cs typeface="+mn-cs"/>
              </a:rPr>
              <a:t>以从发病到就诊治疗</a:t>
            </a:r>
            <a:r>
              <a:rPr lang="en-US" sz="1200" kern="1200" dirty="0" smtClean="0">
                <a:solidFill>
                  <a:schemeClr val="tx1"/>
                </a:solidFill>
                <a:ea typeface="+mn-ea"/>
                <a:cs typeface="+mn-cs"/>
              </a:rPr>
              <a:t>72</a:t>
            </a:r>
            <a:r>
              <a:rPr lang="zh-CN" altLang="en-US" sz="1200" kern="1200" dirty="0" smtClean="0">
                <a:solidFill>
                  <a:schemeClr val="tx1"/>
                </a:solidFill>
                <a:cs typeface="+mn-cs"/>
              </a:rPr>
              <a:t>小时为界限，对总体改善率进行分层分析结果见图表，发病</a:t>
            </a:r>
            <a:r>
              <a:rPr lang="en-US" sz="1200" kern="1200" dirty="0" smtClean="0">
                <a:solidFill>
                  <a:schemeClr val="tx1"/>
                </a:solidFill>
                <a:ea typeface="+mn-ea"/>
                <a:cs typeface="+mn-cs"/>
              </a:rPr>
              <a:t>72</a:t>
            </a:r>
            <a:r>
              <a:rPr lang="zh-CN" altLang="en-US" sz="1200" kern="1200" dirty="0" smtClean="0">
                <a:solidFill>
                  <a:schemeClr val="tx1"/>
                </a:solidFill>
                <a:cs typeface="+mn-cs"/>
              </a:rPr>
              <a:t>小时内用药和发病</a:t>
            </a:r>
            <a:r>
              <a:rPr lang="en-US" sz="1200" kern="1200" dirty="0" smtClean="0">
                <a:solidFill>
                  <a:schemeClr val="tx1"/>
                </a:solidFill>
                <a:ea typeface="+mn-ea"/>
                <a:cs typeface="+mn-cs"/>
              </a:rPr>
              <a:t>72</a:t>
            </a:r>
            <a:r>
              <a:rPr lang="zh-CN" altLang="en-US" sz="1200" kern="1200" dirty="0" smtClean="0">
                <a:solidFill>
                  <a:schemeClr val="tx1"/>
                </a:solidFill>
                <a:cs typeface="+mn-cs"/>
              </a:rPr>
              <a:t>小时后用药都显示出良好的治疗效果，无论是否超过</a:t>
            </a:r>
            <a:r>
              <a:rPr lang="en-US" sz="1200" kern="1200" dirty="0" smtClean="0">
                <a:solidFill>
                  <a:schemeClr val="tx1"/>
                </a:solidFill>
                <a:ea typeface="+mn-ea"/>
                <a:cs typeface="+mn-cs"/>
              </a:rPr>
              <a:t>72</a:t>
            </a:r>
            <a:r>
              <a:rPr lang="zh-CN" altLang="en-US" sz="1200" kern="1200" dirty="0" smtClean="0">
                <a:solidFill>
                  <a:schemeClr val="tx1"/>
                </a:solidFill>
                <a:cs typeface="+mn-cs"/>
              </a:rPr>
              <a:t>小时，用药组的改善率均显著高于对照组，但发病</a:t>
            </a:r>
            <a:r>
              <a:rPr lang="en-US" sz="1200" kern="1200" dirty="0" smtClean="0">
                <a:solidFill>
                  <a:schemeClr val="tx1"/>
                </a:solidFill>
                <a:ea typeface="+mn-ea"/>
                <a:cs typeface="+mn-cs"/>
              </a:rPr>
              <a:t>72</a:t>
            </a:r>
            <a:r>
              <a:rPr lang="zh-CN" altLang="en-US" sz="1200" kern="1200" dirty="0" smtClean="0">
                <a:solidFill>
                  <a:schemeClr val="tx1"/>
                </a:solidFill>
                <a:cs typeface="+mn-cs"/>
              </a:rPr>
              <a:t>小时内治疗的用药组改善率更佳。</a:t>
            </a:r>
          </a:p>
          <a:p>
            <a:r>
              <a:rPr lang="en-US" sz="1200" kern="1200" dirty="0" smtClean="0">
                <a:solidFill>
                  <a:schemeClr val="tx1"/>
                </a:solidFill>
                <a:ea typeface="+mn-ea"/>
                <a:cs typeface="+mn-cs"/>
              </a:rPr>
              <a:t>From onset to treatment for 72 hours to the limit , total improvement rate of stratified analysis results are shown on the graph , within 72 hours of onset of medication and the incidence of 72 hours after treatment showed a good therapeutic effect on, whether or not more than 72 hours, the treatment group improved rate were significantly higher than those in the control group, but within 72 hours of onset treatment of treatment group improve better rate.</a:t>
            </a:r>
            <a:endParaRPr lang="zh-CN" altLang="en-US" sz="1200" kern="1200" dirty="0" smtClean="0">
              <a:solidFill>
                <a:schemeClr val="tx1"/>
              </a:solidFill>
              <a:cs typeface="+mn-cs"/>
            </a:endParaRPr>
          </a:p>
          <a:p>
            <a:endParaRPr lang="zh-CN" altLang="en-US" dirty="0" smtClean="0"/>
          </a:p>
        </p:txBody>
      </p:sp>
      <p:sp>
        <p:nvSpPr>
          <p:cNvPr id="56324" name="灯片编号占位符 3"/>
          <p:cNvSpPr>
            <a:spLocks noGrp="1"/>
          </p:cNvSpPr>
          <p:nvPr>
            <p:ph type="sldNum" sz="quarter" idx="5"/>
          </p:nvPr>
        </p:nvSpPr>
        <p:spPr/>
        <p:txBody>
          <a:bodyPr/>
          <a:lstStyle/>
          <a:p>
            <a:pPr>
              <a:defRPr/>
            </a:pPr>
            <a:fld id="{FC58C94F-AC55-4B4A-A8D7-5C4DC6B8EA28}" type="slidenum">
              <a:rPr lang="en-US" altLang="zh-CN" smtClean="0">
                <a:solidFill>
                  <a:prstClr val="black"/>
                </a:solidFill>
              </a:rPr>
              <a:pPr>
                <a:defRPr/>
              </a:pPr>
              <a:t>45</a:t>
            </a:fld>
            <a:endParaRPr lang="en-US" altLang="zh-CN" smtClean="0">
              <a:solidFill>
                <a:prstClr val="black"/>
              </a:solidFill>
            </a:endParaRPr>
          </a:p>
        </p:txBody>
      </p:sp>
    </p:spTree>
    <p:extLst>
      <p:ext uri="{BB962C8B-B14F-4D97-AF65-F5344CB8AC3E}">
        <p14:creationId xmlns:p14="http://schemas.microsoft.com/office/powerpoint/2010/main" val="761914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TextEdit="1"/>
          </p:cNvSpPr>
          <p:nvPr>
            <p:ph type="sldImg"/>
          </p:nvPr>
        </p:nvSpPr>
        <p:spPr bwMode="auto">
          <a:noFill/>
          <a:ln>
            <a:solidFill>
              <a:srgbClr val="000000"/>
            </a:solidFill>
            <a:miter lim="800000"/>
          </a:ln>
        </p:spPr>
      </p:sp>
      <p:sp>
        <p:nvSpPr>
          <p:cNvPr id="73731" name="备注占位符 2"/>
          <p:cNvSpPr>
            <a:spLocks noGrp="1"/>
          </p:cNvSpPr>
          <p:nvPr>
            <p:ph type="body" idx="1"/>
          </p:nvPr>
        </p:nvSpPr>
        <p:spPr bwMode="auto">
          <a:noFill/>
        </p:spPr>
        <p:txBody>
          <a:bodyPr wrap="square" numCol="1" anchor="t" anchorCtr="0" compatLnSpc="1"/>
          <a:lstStyle/>
          <a:p>
            <a:r>
              <a:rPr lang="en-US" sz="1200" kern="1200" dirty="0" smtClean="0">
                <a:solidFill>
                  <a:schemeClr val="tx1"/>
                </a:solidFill>
                <a:ea typeface="+mn-ea"/>
                <a:cs typeface="+mn-cs"/>
              </a:rPr>
              <a:t>P42: </a:t>
            </a:r>
            <a:r>
              <a:rPr lang="zh-CN" altLang="en-US" sz="1200" kern="1200" dirty="0" smtClean="0">
                <a:solidFill>
                  <a:schemeClr val="tx1"/>
                </a:solidFill>
                <a:cs typeface="+mn-cs"/>
              </a:rPr>
              <a:t>共</a:t>
            </a:r>
            <a:r>
              <a:rPr lang="en-US" sz="1200" kern="1200" dirty="0" smtClean="0">
                <a:solidFill>
                  <a:schemeClr val="tx1"/>
                </a:solidFill>
                <a:ea typeface="+mn-ea"/>
                <a:cs typeface="+mn-cs"/>
              </a:rPr>
              <a:t>150</a:t>
            </a:r>
            <a:r>
              <a:rPr lang="zh-CN" altLang="en-US" sz="1200" kern="1200" dirty="0" smtClean="0">
                <a:solidFill>
                  <a:schemeClr val="tx1"/>
                </a:solidFill>
                <a:cs typeface="+mn-cs"/>
              </a:rPr>
              <a:t>例患儿在治疗前进行了</a:t>
            </a:r>
            <a:r>
              <a:rPr lang="en-US" sz="1200" kern="1200" dirty="0" smtClean="0">
                <a:solidFill>
                  <a:schemeClr val="tx1"/>
                </a:solidFill>
                <a:ea typeface="+mn-ea"/>
                <a:cs typeface="+mn-cs"/>
              </a:rPr>
              <a:t>RSV</a:t>
            </a:r>
            <a:r>
              <a:rPr lang="zh-CN" altLang="en-US" sz="1200" kern="1200" dirty="0" smtClean="0">
                <a:solidFill>
                  <a:schemeClr val="tx1"/>
                </a:solidFill>
                <a:cs typeface="+mn-cs"/>
              </a:rPr>
              <a:t>病毒学检测，</a:t>
            </a:r>
            <a:r>
              <a:rPr lang="en-US" sz="1200" kern="1200" dirty="0" smtClean="0">
                <a:solidFill>
                  <a:schemeClr val="tx1"/>
                </a:solidFill>
                <a:ea typeface="+mn-ea"/>
                <a:cs typeface="+mn-cs"/>
              </a:rPr>
              <a:t>RSV</a:t>
            </a:r>
            <a:r>
              <a:rPr lang="zh-CN" altLang="en-US" sz="1200" kern="1200" dirty="0" smtClean="0">
                <a:solidFill>
                  <a:schemeClr val="tx1"/>
                </a:solidFill>
                <a:cs typeface="+mn-cs"/>
              </a:rPr>
              <a:t>阳性检出率为</a:t>
            </a:r>
            <a:r>
              <a:rPr lang="en-US" sz="1200" kern="1200" dirty="0" smtClean="0">
                <a:solidFill>
                  <a:schemeClr val="tx1"/>
                </a:solidFill>
                <a:ea typeface="+mn-ea"/>
                <a:cs typeface="+mn-cs"/>
              </a:rPr>
              <a:t>42.7%</a:t>
            </a:r>
            <a:r>
              <a:rPr lang="zh-CN" altLang="en-US" sz="1200" kern="1200" dirty="0" smtClean="0">
                <a:solidFill>
                  <a:schemeClr val="tx1"/>
                </a:solidFill>
                <a:cs typeface="+mn-cs"/>
              </a:rPr>
              <a:t>。分层分析 </a:t>
            </a:r>
            <a:r>
              <a:rPr lang="en-US" sz="1200" kern="1200" dirty="0" smtClean="0">
                <a:solidFill>
                  <a:schemeClr val="tx1"/>
                </a:solidFill>
                <a:ea typeface="+mn-ea"/>
                <a:cs typeface="+mn-cs"/>
              </a:rPr>
              <a:t>RSV</a:t>
            </a:r>
            <a:r>
              <a:rPr lang="zh-CN" altLang="en-US" sz="1200" kern="1200" dirty="0" smtClean="0">
                <a:solidFill>
                  <a:schemeClr val="tx1"/>
                </a:solidFill>
                <a:cs typeface="+mn-cs"/>
              </a:rPr>
              <a:t>阳性和</a:t>
            </a:r>
            <a:r>
              <a:rPr lang="en-US" sz="1200" kern="1200" dirty="0" smtClean="0">
                <a:solidFill>
                  <a:schemeClr val="tx1"/>
                </a:solidFill>
                <a:ea typeface="+mn-ea"/>
                <a:cs typeface="+mn-cs"/>
              </a:rPr>
              <a:t>RSV</a:t>
            </a:r>
            <a:r>
              <a:rPr lang="zh-CN" altLang="en-US" sz="1200" kern="1200" dirty="0" smtClean="0">
                <a:solidFill>
                  <a:schemeClr val="tx1"/>
                </a:solidFill>
                <a:cs typeface="+mn-cs"/>
              </a:rPr>
              <a:t>阴性患儿的主要疗效指标的总改善率，结果如图所示，</a:t>
            </a:r>
            <a:r>
              <a:rPr lang="en-US" sz="1200" kern="1200" dirty="0" smtClean="0">
                <a:solidFill>
                  <a:schemeClr val="tx1"/>
                </a:solidFill>
                <a:ea typeface="+mn-ea"/>
                <a:cs typeface="+mn-cs"/>
              </a:rPr>
              <a:t>RSV</a:t>
            </a:r>
            <a:r>
              <a:rPr lang="zh-CN" altLang="en-US" sz="1200" kern="1200" dirty="0" smtClean="0">
                <a:solidFill>
                  <a:schemeClr val="tx1"/>
                </a:solidFill>
                <a:cs typeface="+mn-cs"/>
              </a:rPr>
              <a:t>阳性患儿的总改善率显著高于</a:t>
            </a:r>
            <a:r>
              <a:rPr lang="en-US" sz="1200" kern="1200" dirty="0" smtClean="0">
                <a:solidFill>
                  <a:schemeClr val="tx1"/>
                </a:solidFill>
                <a:ea typeface="+mn-ea"/>
                <a:cs typeface="+mn-cs"/>
              </a:rPr>
              <a:t>RSV</a:t>
            </a:r>
            <a:r>
              <a:rPr lang="zh-CN" altLang="en-US" sz="1200" kern="1200" dirty="0" smtClean="0">
                <a:solidFill>
                  <a:schemeClr val="tx1"/>
                </a:solidFill>
                <a:cs typeface="+mn-cs"/>
              </a:rPr>
              <a:t>阴性患儿，而对照组的水平无显著差异（</a:t>
            </a:r>
            <a:r>
              <a:rPr lang="en-US" sz="1200" i="1" kern="1200" dirty="0" smtClean="0">
                <a:solidFill>
                  <a:schemeClr val="tx1"/>
                </a:solidFill>
                <a:ea typeface="+mn-ea"/>
                <a:cs typeface="+mn-cs"/>
              </a:rPr>
              <a:t>P</a:t>
            </a:r>
            <a:r>
              <a:rPr lang="en-US" sz="1200" kern="1200" dirty="0" smtClean="0">
                <a:solidFill>
                  <a:schemeClr val="tx1"/>
                </a:solidFill>
                <a:ea typeface="+mn-ea"/>
                <a:cs typeface="+mn-cs"/>
              </a:rPr>
              <a:t>&gt;0.05</a:t>
            </a:r>
            <a:r>
              <a:rPr lang="zh-CN" altLang="en-US" sz="1200" kern="1200" dirty="0" smtClean="0">
                <a:solidFill>
                  <a:schemeClr val="tx1"/>
                </a:solidFill>
                <a:cs typeface="+mn-cs"/>
              </a:rPr>
              <a:t>）。但无论是否确诊为</a:t>
            </a:r>
            <a:r>
              <a:rPr lang="en-US" sz="1200" kern="1200" dirty="0" smtClean="0">
                <a:solidFill>
                  <a:schemeClr val="tx1"/>
                </a:solidFill>
                <a:ea typeface="+mn-ea"/>
                <a:cs typeface="+mn-cs"/>
              </a:rPr>
              <a:t>RSV</a:t>
            </a:r>
            <a:r>
              <a:rPr lang="zh-CN" altLang="en-US" sz="1200" kern="1200" dirty="0" smtClean="0">
                <a:solidFill>
                  <a:schemeClr val="tx1"/>
                </a:solidFill>
                <a:cs typeface="+mn-cs"/>
              </a:rPr>
              <a:t>感染，用药组的总改善率均明显高于对照组（</a:t>
            </a:r>
            <a:r>
              <a:rPr lang="en-US" sz="1200" i="1" kern="1200" dirty="0" smtClean="0">
                <a:solidFill>
                  <a:schemeClr val="tx1"/>
                </a:solidFill>
                <a:ea typeface="+mn-ea"/>
                <a:cs typeface="+mn-cs"/>
              </a:rPr>
              <a:t>P</a:t>
            </a:r>
            <a:r>
              <a:rPr lang="en-US" sz="1200" kern="1200" dirty="0" smtClean="0">
                <a:solidFill>
                  <a:schemeClr val="tx1"/>
                </a:solidFill>
                <a:ea typeface="+mn-ea"/>
                <a:cs typeface="+mn-cs"/>
              </a:rPr>
              <a:t>&lt;0.05</a:t>
            </a:r>
            <a:r>
              <a:rPr lang="zh-CN" altLang="en-US" sz="1200" kern="1200" dirty="0" smtClean="0">
                <a:solidFill>
                  <a:schemeClr val="tx1"/>
                </a:solidFill>
                <a:cs typeface="+mn-cs"/>
              </a:rPr>
              <a:t>）。</a:t>
            </a:r>
          </a:p>
          <a:p>
            <a:r>
              <a:rPr lang="en-US" sz="1200" kern="1200" dirty="0" smtClean="0">
                <a:solidFill>
                  <a:schemeClr val="tx1"/>
                </a:solidFill>
                <a:ea typeface="+mn-ea"/>
                <a:cs typeface="+mn-cs"/>
              </a:rPr>
              <a:t>A total of 150 cases of children before the treatment of RSV detection of virus, RSV positive rate was 42.7%. Stratification analysis of the primary endpoint of the total improvement rate about RSV positive and RSV negative patients, results are shown in graph, which shows, RSV positive patients of the total improvement rate was significantly higher than that in children with RSV negative, while the control group no significant difference (P &gt; 0.05). But whether or not a definitive diagnosis of RSV infection, treatment group the total improvement rate was significantly higher than that of the control group (P &lt; 0.05).</a:t>
            </a:r>
            <a:endParaRPr lang="zh-CN" altLang="en-US" sz="1200" kern="1200" dirty="0" smtClean="0">
              <a:solidFill>
                <a:schemeClr val="tx1"/>
              </a:solidFill>
              <a:cs typeface="+mn-cs"/>
            </a:endParaRPr>
          </a:p>
          <a:p>
            <a:endParaRPr lang="en-US" altLang="zh-CN" dirty="0" smtClean="0"/>
          </a:p>
        </p:txBody>
      </p:sp>
      <p:sp>
        <p:nvSpPr>
          <p:cNvPr id="57348" name="灯片编号占位符 3"/>
          <p:cNvSpPr>
            <a:spLocks noGrp="1"/>
          </p:cNvSpPr>
          <p:nvPr>
            <p:ph type="sldNum" sz="quarter" idx="5"/>
          </p:nvPr>
        </p:nvSpPr>
        <p:spPr/>
        <p:txBody>
          <a:bodyPr/>
          <a:lstStyle/>
          <a:p>
            <a:pPr>
              <a:defRPr/>
            </a:pPr>
            <a:fld id="{094EC21D-58C1-40F8-9347-FF4DA11689E8}" type="slidenum">
              <a:rPr lang="en-US" altLang="zh-CN" smtClean="0">
                <a:solidFill>
                  <a:prstClr val="black"/>
                </a:solidFill>
              </a:rPr>
              <a:pPr>
                <a:defRPr/>
              </a:pPr>
              <a:t>46</a:t>
            </a:fld>
            <a:endParaRPr lang="en-US" altLang="zh-CN" smtClean="0">
              <a:solidFill>
                <a:prstClr val="black"/>
              </a:solidFill>
            </a:endParaRPr>
          </a:p>
        </p:txBody>
      </p:sp>
    </p:spTree>
    <p:extLst>
      <p:ext uri="{BB962C8B-B14F-4D97-AF65-F5344CB8AC3E}">
        <p14:creationId xmlns:p14="http://schemas.microsoft.com/office/powerpoint/2010/main" val="16425054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TextEdit="1"/>
          </p:cNvSpPr>
          <p:nvPr>
            <p:ph type="sldImg"/>
          </p:nvPr>
        </p:nvSpPr>
        <p:spPr bwMode="auto">
          <a:noFill/>
          <a:ln>
            <a:solidFill>
              <a:srgbClr val="000000"/>
            </a:solidFill>
            <a:miter lim="800000"/>
            <a:headEnd/>
            <a:tailEnd/>
          </a:ln>
        </p:spPr>
      </p:sp>
      <p:sp>
        <p:nvSpPr>
          <p:cNvPr id="74755" name="备注占位符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smtClean="0">
                <a:solidFill>
                  <a:schemeClr val="tx1"/>
                </a:solidFill>
                <a:ea typeface="+mn-ea"/>
                <a:cs typeface="+mn-cs"/>
              </a:rPr>
              <a:t>P43: </a:t>
            </a:r>
            <a:r>
              <a:rPr lang="zh-CN" altLang="en-US" sz="1200" kern="1200" dirty="0" smtClean="0">
                <a:solidFill>
                  <a:schemeClr val="tx1"/>
                </a:solidFill>
                <a:cs typeface="+mn-cs"/>
              </a:rPr>
              <a:t>治疗过程中，所有</a:t>
            </a:r>
            <a:r>
              <a:rPr lang="en-US" sz="1200" kern="1200" dirty="0" smtClean="0">
                <a:solidFill>
                  <a:schemeClr val="tx1"/>
                </a:solidFill>
                <a:ea typeface="+mn-ea"/>
                <a:cs typeface="+mn-cs"/>
              </a:rPr>
              <a:t>330</a:t>
            </a:r>
            <a:r>
              <a:rPr lang="zh-CN" altLang="en-US" sz="1200" kern="1200" dirty="0" smtClean="0">
                <a:solidFill>
                  <a:schemeClr val="tx1"/>
                </a:solidFill>
                <a:cs typeface="+mn-cs"/>
              </a:rPr>
              <a:t>例患儿均未发生严重不良事件。患儿的体温、呼吸、心率等生命体征，在用药前、用药期间和用药结束时均稳定，用药前后的心电图、尿常规、便常规检查未见异常。给药前、后的血液生化检测指标均在正常范围内。所有患儿的呼吸道局部及鼻粘膜检查均未见刺激症状。</a:t>
            </a:r>
          </a:p>
          <a:p>
            <a:r>
              <a:rPr lang="en-US" sz="1200" kern="1200" dirty="0" smtClean="0">
                <a:solidFill>
                  <a:schemeClr val="tx1"/>
                </a:solidFill>
                <a:ea typeface="+mn-ea"/>
                <a:cs typeface="+mn-cs"/>
              </a:rPr>
              <a:t>In the course of treatment, all 330 cases showed no serious adverse events. Children's body temperature, respiration, heart rate and other vital signs, before treatment, during treatment and medication at the end of the were stable, before and after treatment, electrocardiogram (ECG), urine routine and routine examination were no abnormal. Before administration and after, the blood biochemical indicators were in the normal range. All the children of the local respiratory tract and examination of nasal mucous membrane showed no irritation.</a:t>
            </a:r>
            <a:endParaRPr lang="zh-CN" altLang="en-US" sz="1200" kern="1200" dirty="0" smtClean="0">
              <a:solidFill>
                <a:schemeClr val="tx1"/>
              </a:solidFill>
              <a:cs typeface="+mn-cs"/>
            </a:endParaRPr>
          </a:p>
          <a:p>
            <a:endParaRPr lang="zh-CN" altLang="en-US" dirty="0" smtClean="0"/>
          </a:p>
        </p:txBody>
      </p:sp>
      <p:sp>
        <p:nvSpPr>
          <p:cNvPr id="58372" name="灯片编号占位符 3"/>
          <p:cNvSpPr>
            <a:spLocks noGrp="1"/>
          </p:cNvSpPr>
          <p:nvPr>
            <p:ph type="sldNum" sz="quarter" idx="5"/>
          </p:nvPr>
        </p:nvSpPr>
        <p:spPr/>
        <p:txBody>
          <a:bodyPr/>
          <a:lstStyle/>
          <a:p>
            <a:pPr>
              <a:defRPr/>
            </a:pPr>
            <a:fld id="{FCE4A18E-24A7-4784-81C6-2CA4B6E38AB4}" type="slidenum">
              <a:rPr lang="en-US" altLang="zh-CN" smtClean="0"/>
              <a:pPr>
                <a:defRPr/>
              </a:pPr>
              <a:t>47</a:t>
            </a:fld>
            <a:endParaRPr lang="en-US" altLang="zh-CN" smtClean="0"/>
          </a:p>
        </p:txBody>
      </p:sp>
    </p:spTree>
    <p:extLst>
      <p:ext uri="{BB962C8B-B14F-4D97-AF65-F5344CB8AC3E}">
        <p14:creationId xmlns:p14="http://schemas.microsoft.com/office/powerpoint/2010/main" val="35025854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TextEdit="1"/>
          </p:cNvSpPr>
          <p:nvPr>
            <p:ph type="sldImg"/>
          </p:nvPr>
        </p:nvSpPr>
        <p:spPr bwMode="auto">
          <a:noFill/>
          <a:ln>
            <a:solidFill>
              <a:srgbClr val="000000"/>
            </a:solidFill>
            <a:miter lim="800000"/>
            <a:headEnd/>
            <a:tailEnd/>
          </a:ln>
        </p:spPr>
      </p:sp>
      <p:sp>
        <p:nvSpPr>
          <p:cNvPr id="75779"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zh-CN" dirty="0" smtClean="0"/>
          </a:p>
          <a:p>
            <a:r>
              <a:rPr lang="en-US" sz="1200" kern="1200" dirty="0" smtClean="0">
                <a:solidFill>
                  <a:schemeClr val="tx1"/>
                </a:solidFill>
                <a:ea typeface="+mn-ea"/>
                <a:cs typeface="+mn-cs"/>
              </a:rPr>
              <a:t>P44: </a:t>
            </a:r>
            <a:r>
              <a:rPr lang="zh-CN" altLang="en-US" sz="1200" kern="1200" dirty="0" smtClean="0">
                <a:solidFill>
                  <a:schemeClr val="tx1"/>
                </a:solidFill>
                <a:cs typeface="+mn-cs"/>
              </a:rPr>
              <a:t>用药前后常规检测指标均无较大差异，治疗前后检查结果未见异常。</a:t>
            </a:r>
          </a:p>
          <a:p>
            <a:r>
              <a:rPr lang="en-US" sz="1200" kern="1200" dirty="0" smtClean="0">
                <a:solidFill>
                  <a:schemeClr val="tx1"/>
                </a:solidFill>
                <a:ea typeface="+mn-ea"/>
                <a:cs typeface="+mn-cs"/>
              </a:rPr>
              <a:t>Before and after treatment, there were no significant differences in routine test indexes, and there were no abnormal findings before and after treatment.</a:t>
            </a:r>
            <a:endParaRPr lang="zh-CN" altLang="en-US" sz="1200" kern="1200" dirty="0" smtClean="0">
              <a:solidFill>
                <a:schemeClr val="tx1"/>
              </a:solidFill>
              <a:cs typeface="+mn-cs"/>
            </a:endParaRPr>
          </a:p>
          <a:p>
            <a:endParaRPr lang="zh-CN" altLang="en-US" dirty="0" smtClean="0"/>
          </a:p>
        </p:txBody>
      </p:sp>
      <p:sp>
        <p:nvSpPr>
          <p:cNvPr id="75780"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DE53C2C9-15F7-4168-BA6F-232AAB09D3C5}" type="slidenum">
              <a:rPr lang="en-US" altLang="zh-CN" sz="1200">
                <a:latin typeface="微软雅黑" panose="020B0503020204020204" pitchFamily="34" charset="-122"/>
                <a:ea typeface="微软雅黑" panose="020B0503020204020204" pitchFamily="34" charset="-122"/>
              </a:rPr>
              <a:pPr algn="r"/>
              <a:t>48</a:t>
            </a:fld>
            <a:endParaRPr lang="en-US" altLang="zh-CN"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791378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bwMode="auto">
          <a:noFill/>
          <a:ln>
            <a:solidFill>
              <a:srgbClr val="000000"/>
            </a:solidFill>
            <a:miter lim="800000"/>
            <a:headEnd/>
            <a:tailEnd/>
          </a:ln>
        </p:spPr>
      </p:sp>
      <p:sp>
        <p:nvSpPr>
          <p:cNvPr id="76803" name="备注占位符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smtClean="0">
                <a:solidFill>
                  <a:schemeClr val="tx1"/>
                </a:solidFill>
                <a:ea typeface="+mn-ea"/>
                <a:cs typeface="+mn-cs"/>
              </a:rPr>
              <a:t>P45: </a:t>
            </a:r>
            <a:r>
              <a:rPr lang="zh-CN" altLang="en-US" sz="1200" kern="1200" dirty="0" smtClean="0">
                <a:solidFill>
                  <a:schemeClr val="tx1"/>
                </a:solidFill>
                <a:cs typeface="+mn-cs"/>
              </a:rPr>
              <a:t>不良事件统计见表，用药组不良事件发生率为</a:t>
            </a:r>
            <a:r>
              <a:rPr lang="en-US" sz="1200" kern="1200" dirty="0" smtClean="0">
                <a:solidFill>
                  <a:schemeClr val="tx1"/>
                </a:solidFill>
                <a:ea typeface="+mn-ea"/>
                <a:cs typeface="+mn-cs"/>
              </a:rPr>
              <a:t>2.7%</a:t>
            </a:r>
            <a:r>
              <a:rPr lang="zh-CN" altLang="en-US" sz="1200" kern="1200" dirty="0" smtClean="0">
                <a:solidFill>
                  <a:schemeClr val="tx1"/>
                </a:solidFill>
                <a:cs typeface="+mn-cs"/>
              </a:rPr>
              <a:t>，对照组为</a:t>
            </a:r>
            <a:r>
              <a:rPr lang="en-US" sz="1200" kern="1200" dirty="0" smtClean="0">
                <a:solidFill>
                  <a:schemeClr val="tx1"/>
                </a:solidFill>
                <a:ea typeface="+mn-ea"/>
                <a:cs typeface="+mn-cs"/>
              </a:rPr>
              <a:t>4.5%</a:t>
            </a:r>
            <a:r>
              <a:rPr lang="zh-CN" altLang="en-US" sz="1200" kern="1200" dirty="0" smtClean="0">
                <a:solidFill>
                  <a:schemeClr val="tx1"/>
                </a:solidFill>
                <a:cs typeface="+mn-cs"/>
              </a:rPr>
              <a:t>。治疗过程中，对照组有</a:t>
            </a:r>
            <a:r>
              <a:rPr lang="en-US" sz="1200" kern="1200" dirty="0" smtClean="0">
                <a:solidFill>
                  <a:schemeClr val="tx1"/>
                </a:solidFill>
                <a:ea typeface="+mn-ea"/>
                <a:cs typeface="+mn-cs"/>
              </a:rPr>
              <a:t>2</a:t>
            </a:r>
            <a:r>
              <a:rPr lang="zh-CN" altLang="en-US" sz="1200" kern="1200" dirty="0" smtClean="0">
                <a:solidFill>
                  <a:schemeClr val="tx1"/>
                </a:solidFill>
                <a:cs typeface="+mn-cs"/>
              </a:rPr>
              <a:t>例患儿由治疗前体温正常转为中度发热，低、高剂量组也各有</a:t>
            </a:r>
            <a:r>
              <a:rPr lang="en-US" sz="1200" kern="1200" dirty="0" smtClean="0">
                <a:solidFill>
                  <a:schemeClr val="tx1"/>
                </a:solidFill>
                <a:ea typeface="+mn-ea"/>
                <a:cs typeface="+mn-cs"/>
              </a:rPr>
              <a:t>1</a:t>
            </a:r>
            <a:r>
              <a:rPr lang="zh-CN" altLang="en-US" sz="1200" kern="1200" dirty="0" smtClean="0">
                <a:solidFill>
                  <a:schemeClr val="tx1"/>
                </a:solidFill>
                <a:cs typeface="+mn-cs"/>
              </a:rPr>
              <a:t>例患儿的体温出现相同情况，给予退热药治疗后，体温恢复正常，记为不良事件。治疗前体温异常的患儿，在治疗过程中发热程度逐渐减轻或维持原程度未再加重的，均不记为不良事件。治疗过程中，高剂量组</a:t>
            </a:r>
            <a:r>
              <a:rPr lang="en-US" sz="1200" kern="1200" dirty="0" smtClean="0">
                <a:solidFill>
                  <a:schemeClr val="tx1"/>
                </a:solidFill>
                <a:ea typeface="+mn-ea"/>
                <a:cs typeface="+mn-cs"/>
              </a:rPr>
              <a:t>1</a:t>
            </a:r>
            <a:r>
              <a:rPr lang="zh-CN" altLang="en-US" sz="1200" kern="1200" dirty="0" smtClean="0">
                <a:solidFill>
                  <a:schemeClr val="tx1"/>
                </a:solidFill>
                <a:cs typeface="+mn-cs"/>
              </a:rPr>
              <a:t>例患儿曾出现轻度的一过性中性粒细胞下降，未采取针对性治疗措施，也未停止干扰素治疗，该名患儿于次日检测恢复正常。各组患儿均未见呼吸道局部及鼻粘膜刺激症状。</a:t>
            </a:r>
          </a:p>
          <a:p>
            <a:r>
              <a:rPr lang="en-US" sz="1200" kern="1200" dirty="0" smtClean="0">
                <a:solidFill>
                  <a:schemeClr val="tx1"/>
                </a:solidFill>
                <a:ea typeface="+mn-ea"/>
                <a:cs typeface="+mn-cs"/>
              </a:rPr>
              <a:t>The adverse event statistics is in Table , treatment group the incidence of adverse events was 2.7%, the control group was 4.5%. in the course of treatment, 2 cases in the control group were normal before treatment by the temperature was moderate fever, low dose and high dose group of each have one case that had fever. After giving antipyretics during treatment, the body temperature returned to normal, written as adverse events. Before the treatment of abnormal body temperature in the process in the treatment of fever gradually reduce or maintain the original degree did not increase, are not recorded as adverse events. The course of treatment, high dose group, one patient had mild transient in </a:t>
            </a:r>
            <a:r>
              <a:rPr lang="en-US" sz="1200" kern="1200" dirty="0" err="1" smtClean="0">
                <a:solidFill>
                  <a:schemeClr val="tx1"/>
                </a:solidFill>
                <a:ea typeface="+mn-ea"/>
                <a:cs typeface="+mn-cs"/>
              </a:rPr>
              <a:t>neutrophil</a:t>
            </a:r>
            <a:r>
              <a:rPr lang="en-US" sz="1200" kern="1200" dirty="0" smtClean="0">
                <a:solidFill>
                  <a:schemeClr val="tx1"/>
                </a:solidFill>
                <a:ea typeface="+mn-ea"/>
                <a:cs typeface="+mn-cs"/>
              </a:rPr>
              <a:t> decline, we did not take targeted treatment </a:t>
            </a:r>
            <a:r>
              <a:rPr lang="en-US" sz="1200" kern="1200" dirty="0" err="1" smtClean="0">
                <a:solidFill>
                  <a:schemeClr val="tx1"/>
                </a:solidFill>
                <a:ea typeface="+mn-ea"/>
                <a:cs typeface="+mn-cs"/>
              </a:rPr>
              <a:t>measures,and</a:t>
            </a:r>
            <a:r>
              <a:rPr lang="en-US" sz="1200" kern="1200" dirty="0" smtClean="0">
                <a:solidFill>
                  <a:schemeClr val="tx1"/>
                </a:solidFill>
                <a:ea typeface="+mn-ea"/>
                <a:cs typeface="+mn-cs"/>
              </a:rPr>
              <a:t> did not stop the interferon treatment. The next day the patient from test groups were normal. No local respiratory tract and nasal mucosal irritation was detected.</a:t>
            </a:r>
            <a:endParaRPr lang="zh-CN" altLang="en-US" sz="1200" kern="1200" dirty="0" smtClean="0">
              <a:solidFill>
                <a:schemeClr val="tx1"/>
              </a:solidFill>
              <a:cs typeface="+mn-cs"/>
            </a:endParaRPr>
          </a:p>
          <a:p>
            <a:endParaRPr lang="zh-CN" altLang="en-US" dirty="0" smtClean="0"/>
          </a:p>
        </p:txBody>
      </p:sp>
      <p:sp>
        <p:nvSpPr>
          <p:cNvPr id="60420" name="灯片编号占位符 3"/>
          <p:cNvSpPr>
            <a:spLocks noGrp="1"/>
          </p:cNvSpPr>
          <p:nvPr>
            <p:ph type="sldNum" sz="quarter" idx="5"/>
          </p:nvPr>
        </p:nvSpPr>
        <p:spPr/>
        <p:txBody>
          <a:bodyPr/>
          <a:lstStyle/>
          <a:p>
            <a:pPr>
              <a:defRPr/>
            </a:pPr>
            <a:fld id="{2C701353-322D-47C6-91D8-089E238D29C6}" type="slidenum">
              <a:rPr lang="en-US" altLang="zh-CN" smtClean="0"/>
              <a:pPr>
                <a:defRPr/>
              </a:pPr>
              <a:t>49</a:t>
            </a:fld>
            <a:endParaRPr lang="en-US" altLang="zh-CN" smtClean="0"/>
          </a:p>
        </p:txBody>
      </p:sp>
    </p:spTree>
    <p:extLst>
      <p:ext uri="{BB962C8B-B14F-4D97-AF65-F5344CB8AC3E}">
        <p14:creationId xmlns:p14="http://schemas.microsoft.com/office/powerpoint/2010/main" val="8429859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TextEdit="1"/>
          </p:cNvSpPr>
          <p:nvPr>
            <p:ph type="sldImg"/>
          </p:nvPr>
        </p:nvSpPr>
        <p:spPr bwMode="auto">
          <a:noFill/>
          <a:ln>
            <a:solidFill>
              <a:srgbClr val="000000"/>
            </a:solidFill>
            <a:miter lim="800000"/>
            <a:headEnd/>
            <a:tailEnd/>
          </a:ln>
        </p:spPr>
      </p:sp>
      <p:sp>
        <p:nvSpPr>
          <p:cNvPr id="77827"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dirty="0" smtClean="0"/>
          </a:p>
        </p:txBody>
      </p:sp>
      <p:sp>
        <p:nvSpPr>
          <p:cNvPr id="61444" name="灯片编号占位符 3"/>
          <p:cNvSpPr>
            <a:spLocks noGrp="1"/>
          </p:cNvSpPr>
          <p:nvPr>
            <p:ph type="sldNum" sz="quarter" idx="5"/>
          </p:nvPr>
        </p:nvSpPr>
        <p:spPr/>
        <p:txBody>
          <a:bodyPr/>
          <a:lstStyle/>
          <a:p>
            <a:pPr>
              <a:defRPr/>
            </a:pPr>
            <a:fld id="{903D95EC-328E-476B-888D-3C0E001AD8C2}" type="slidenum">
              <a:rPr lang="en-US" altLang="zh-CN" smtClean="0"/>
              <a:pPr>
                <a:defRPr/>
              </a:pPr>
              <a:t>50</a:t>
            </a:fld>
            <a:endParaRPr lang="en-US" altLang="zh-CN" dirty="0" smtClean="0"/>
          </a:p>
        </p:txBody>
      </p:sp>
    </p:spTree>
    <p:extLst>
      <p:ext uri="{BB962C8B-B14F-4D97-AF65-F5344CB8AC3E}">
        <p14:creationId xmlns:p14="http://schemas.microsoft.com/office/powerpoint/2010/main" val="33861307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51</a:t>
            </a:fld>
            <a:endParaRPr lang="zh-CN" altLang="en-US"/>
          </a:p>
        </p:txBody>
      </p:sp>
    </p:spTree>
    <p:extLst>
      <p:ext uri="{BB962C8B-B14F-4D97-AF65-F5344CB8AC3E}">
        <p14:creationId xmlns:p14="http://schemas.microsoft.com/office/powerpoint/2010/main" val="31934576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52</a:t>
            </a:fld>
            <a:endParaRPr lang="zh-CN" altLang="en-US"/>
          </a:p>
        </p:txBody>
      </p:sp>
    </p:spTree>
    <p:extLst>
      <p:ext uri="{BB962C8B-B14F-4D97-AF65-F5344CB8AC3E}">
        <p14:creationId xmlns:p14="http://schemas.microsoft.com/office/powerpoint/2010/main" val="31934576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53</a:t>
            </a:fld>
            <a:endParaRPr lang="zh-CN" altLang="en-US"/>
          </a:p>
        </p:txBody>
      </p:sp>
    </p:spTree>
    <p:extLst>
      <p:ext uri="{BB962C8B-B14F-4D97-AF65-F5344CB8AC3E}">
        <p14:creationId xmlns:p14="http://schemas.microsoft.com/office/powerpoint/2010/main" val="31934576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073BEFB-56E9-40F6-A194-DD5C696B9E88}" type="slidenum">
              <a:rPr lang="zh-CN" altLang="en-US" smtClean="0"/>
              <a:pPr/>
              <a:t>54</a:t>
            </a:fld>
            <a:endParaRPr lang="zh-CN" altLang="en-US" dirty="0"/>
          </a:p>
        </p:txBody>
      </p:sp>
    </p:spTree>
    <p:extLst>
      <p:ext uri="{BB962C8B-B14F-4D97-AF65-F5344CB8AC3E}">
        <p14:creationId xmlns:p14="http://schemas.microsoft.com/office/powerpoint/2010/main" val="14278343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9288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jpeg"/><Relationship Id="rId4"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87A9D8B-16B1-4A5A-B123-54F066760D7C}" type="datetimeFigureOut">
              <a:rPr lang="zh-CN" altLang="en-US" smtClean="0"/>
              <a:pPr/>
              <a:t>2016/3/10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CC2CA7-3B56-4884-B23C-4C474C6B7068}"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87A9D8B-16B1-4A5A-B123-54F066760D7C}" type="datetimeFigureOut">
              <a:rPr lang="zh-CN" altLang="en-US" smtClean="0"/>
              <a:pPr/>
              <a:t>2016/3/10</a:t>
            </a:fld>
            <a:endParaRPr lang="zh-CN" altLang="en-US" dirty="0"/>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01CC2CA7-3B56-4884-B23C-4C474C6B7068}" type="slidenum">
              <a:rPr lang="zh-CN" altLang="en-US" smtClean="0"/>
              <a:pPr/>
              <a:t>‹#›</a:t>
            </a:fld>
            <a:endParaRPr lang="zh-CN" altLang="en-US" dirty="0"/>
          </a:p>
        </p:txBody>
      </p:sp>
    </p:spTree>
    <p:extLst>
      <p:ext uri="{BB962C8B-B14F-4D97-AF65-F5344CB8AC3E}">
        <p14:creationId xmlns:p14="http://schemas.microsoft.com/office/powerpoint/2010/main" val="406336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87A9D8B-16B1-4A5A-B123-54F066760D7C}" type="datetimeFigureOut">
              <a:rPr lang="zh-CN" altLang="en-US" smtClean="0"/>
              <a:pPr/>
              <a:t>2016/3/10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CC2CA7-3B56-4884-B23C-4C474C6B7068}"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172" y="4193"/>
            <a:ext cx="9167340" cy="6858000"/>
          </a:xfrm>
          <a:prstGeom prst="rect">
            <a:avLst/>
          </a:prstGeom>
        </p:spPr>
      </p:pic>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87A9D8B-16B1-4A5A-B123-54F066760D7C}" type="datetimeFigureOut">
              <a:rPr lang="zh-CN" altLang="en-US" smtClean="0"/>
              <a:pPr/>
              <a:t>2016/3/10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CC2CA7-3B56-4884-B23C-4C474C6B7068}"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87A9D8B-16B1-4A5A-B123-54F066760D7C}" type="datetimeFigureOut">
              <a:rPr lang="zh-CN" altLang="en-US" smtClean="0"/>
              <a:pPr/>
              <a:t>2016/3/10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1CC2CA7-3B56-4884-B23C-4C474C6B7068}"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87A9D8B-16B1-4A5A-B123-54F066760D7C}" type="datetimeFigureOut">
              <a:rPr lang="zh-CN" altLang="en-US" smtClean="0"/>
              <a:pPr/>
              <a:t>2016/3/10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1CC2CA7-3B56-4884-B23C-4C474C6B7068}"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87A9D8B-16B1-4A5A-B123-54F066760D7C}" type="datetimeFigureOut">
              <a:rPr lang="zh-CN" altLang="en-US" smtClean="0"/>
              <a:pPr/>
              <a:t>2016/3/10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1CC2CA7-3B56-4884-B23C-4C474C6B7068}"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87A9D8B-16B1-4A5A-B123-54F066760D7C}" type="datetimeFigureOut">
              <a:rPr lang="zh-CN" altLang="en-US" smtClean="0"/>
              <a:pPr/>
              <a:t>2016/3/10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1CC2CA7-3B56-4884-B23C-4C474C6B7068}"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87A9D8B-16B1-4A5A-B123-54F066760D7C}" type="datetimeFigureOut">
              <a:rPr lang="zh-CN" altLang="en-US" smtClean="0"/>
              <a:pPr/>
              <a:t>2016/3/10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1CC2CA7-3B56-4884-B23C-4C474C6B7068}"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87A9D8B-16B1-4A5A-B123-54F066760D7C}" type="datetimeFigureOut">
              <a:rPr lang="zh-CN" altLang="en-US" smtClean="0"/>
              <a:pPr/>
              <a:t>2016/3/10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1CC2CA7-3B56-4884-B23C-4C474C6B7068}"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87A9D8B-16B1-4A5A-B123-54F066760D7C}" type="datetimeFigureOut">
              <a:rPr lang="zh-CN" altLang="en-US" smtClean="0"/>
              <a:pPr/>
              <a:t>2016/3/10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CC2CA7-3B56-4884-B23C-4C474C6B7068}"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87A9D8B-16B1-4A5A-B123-54F066760D7C}" type="datetimeFigureOut">
              <a:rPr lang="zh-CN" altLang="en-US" smtClean="0"/>
              <a:pPr/>
              <a:t>2016/3/10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CC2CA7-3B56-4884-B23C-4C474C6B7068}" type="slidenum">
              <a:rPr lang="zh-CN" altLang="en-US" smtClean="0"/>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ivider slide">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91"/>
            <a:ext cx="9144000" cy="6851217"/>
          </a:xfrm>
          <a:prstGeom prst="rect">
            <a:avLst/>
          </a:prstGeom>
        </p:spPr>
      </p:pic>
      <p:pic>
        <p:nvPicPr>
          <p:cNvPr id="4" name="图片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471988"/>
            <a:ext cx="9144000" cy="238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7"/>
          <p:cNvPicPr>
            <a:picLocks noChangeAspect="1"/>
          </p:cNvPicPr>
          <p:nvPr/>
        </p:nvPicPr>
        <p:blipFill>
          <a:blip r:embed="rId4" cstate="print">
            <a:extLst>
              <a:ext uri="{28A0092B-C50C-407E-A947-70E740481C1C}">
                <a14:useLocalDpi xmlns:a14="http://schemas.microsoft.com/office/drawing/2010/main" val="0"/>
              </a:ext>
            </a:extLst>
          </a:blip>
          <a:srcRect b="54201"/>
          <a:stretch>
            <a:fillRect/>
          </a:stretch>
        </p:blipFill>
        <p:spPr bwMode="auto">
          <a:xfrm>
            <a:off x="0" y="0"/>
            <a:ext cx="9144000" cy="31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ctrTitle"/>
          </p:nvPr>
        </p:nvSpPr>
        <p:spPr>
          <a:xfrm>
            <a:off x="685800" y="1412778"/>
            <a:ext cx="7772400" cy="1470025"/>
          </a:xfrm>
        </p:spPr>
        <p:txBody>
          <a:bodyPr/>
          <a:lstStyle>
            <a:lvl1pPr algn="ctr">
              <a:defRPr sz="4800" b="0">
                <a:solidFill>
                  <a:schemeClr val="tx1"/>
                </a:solidFill>
                <a:latin typeface="隶书" panose="02010509060101010101" pitchFamily="49" charset="-122"/>
                <a:ea typeface="隶书" panose="02010509060101010101" pitchFamily="49" charset="-122"/>
              </a:defRPr>
            </a:lvl1pPr>
          </a:lstStyle>
          <a:p>
            <a:r>
              <a:rPr lang="zh-CN" altLang="en-US" smtClean="0"/>
              <a:t>单击此处编辑母版标题样式</a:t>
            </a:r>
            <a:endParaRPr lang="zh-CN" altLang="en-US" dirty="0"/>
          </a:p>
        </p:txBody>
      </p:sp>
      <p:sp>
        <p:nvSpPr>
          <p:cNvPr id="11" name="内容占位符 2"/>
          <p:cNvSpPr>
            <a:spLocks noGrp="1"/>
          </p:cNvSpPr>
          <p:nvPr>
            <p:ph idx="1"/>
          </p:nvPr>
        </p:nvSpPr>
        <p:spPr>
          <a:xfrm>
            <a:off x="1835697" y="3501008"/>
            <a:ext cx="5472608" cy="2348880"/>
          </a:xfrm>
        </p:spPr>
        <p:txBody>
          <a:bodyPr/>
          <a:lstStyle>
            <a:lvl1pPr marL="514350" indent="-514350">
              <a:buFont typeface="+mj-lt"/>
              <a:buAutoNum type="arabicPeriod"/>
              <a:defRPr sz="2800">
                <a:solidFill>
                  <a:schemeClr val="tx1"/>
                </a:solidFill>
              </a:defRPr>
            </a:lvl1pPr>
            <a:lvl2pPr marL="914400" indent="-457200">
              <a:buFont typeface="+mj-lt"/>
              <a:buAutoNum type="arabicPeriod"/>
              <a:defRPr sz="2400">
                <a:solidFill>
                  <a:schemeClr val="tx1"/>
                </a:solidFill>
              </a:defRPr>
            </a:lvl2pPr>
            <a:lvl3pPr marL="1371600" indent="-457200">
              <a:buFont typeface="+mj-lt"/>
              <a:buAutoNum type="arabicPeriod"/>
              <a:defRPr sz="2000">
                <a:solidFill>
                  <a:schemeClr val="tx1"/>
                </a:solidFill>
              </a:defRPr>
            </a:lvl3pPr>
            <a:lvl4pPr marL="1714500" indent="-342900">
              <a:buFont typeface="+mj-lt"/>
              <a:buAutoNum type="arabicPeriod"/>
              <a:defRPr sz="1800">
                <a:solidFill>
                  <a:schemeClr val="tx1"/>
                </a:solidFill>
              </a:defRPr>
            </a:lvl4pPr>
            <a:lvl5pPr marL="2171700" indent="-342900">
              <a:buFont typeface="+mj-lt"/>
              <a:buAutoNum type="arabicPeriod"/>
              <a:defRPr sz="1800">
                <a:solidFill>
                  <a:schemeClr val="tx1"/>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6" name="日期占位符 3"/>
          <p:cNvSpPr>
            <a:spLocks noGrp="1"/>
          </p:cNvSpPr>
          <p:nvPr>
            <p:ph type="dt" sz="half" idx="10"/>
          </p:nvPr>
        </p:nvSpPr>
        <p:spPr/>
        <p:txBody>
          <a:bodyPr/>
          <a:lstStyle>
            <a:lvl1pPr>
              <a:defRPr/>
            </a:lvl1pPr>
          </a:lstStyle>
          <a:p>
            <a:pPr>
              <a:defRPr/>
            </a:pPr>
            <a:fld id="{AE153F17-0BC5-49A4-B661-1012C628B80C}" type="datetime1">
              <a:rPr lang="zh-CN" altLang="en-US" smtClean="0">
                <a:solidFill>
                  <a:prstClr val="black">
                    <a:tint val="75000"/>
                  </a:prstClr>
                </a:solidFill>
              </a:rPr>
              <a:pPr>
                <a:defRPr/>
              </a:pPr>
              <a:t>2016/3/10</a:t>
            </a:fld>
            <a:endParaRPr lang="en-US" altLang="zh-CN">
              <a:solidFill>
                <a:prstClr val="black">
                  <a:tint val="75000"/>
                </a:prstClr>
              </a:solidFill>
            </a:endParaRPr>
          </a:p>
        </p:txBody>
      </p:sp>
      <p:sp>
        <p:nvSpPr>
          <p:cNvPr id="7" name="页脚占位符 4"/>
          <p:cNvSpPr>
            <a:spLocks noGrp="1"/>
          </p:cNvSpPr>
          <p:nvPr>
            <p:ph type="ftr" sz="quarter" idx="11"/>
          </p:nvPr>
        </p:nvSpPr>
        <p:spPr/>
        <p:txBody>
          <a:bodyPr/>
          <a:lstStyle>
            <a:lvl1pPr>
              <a:defRPr/>
            </a:lvl1pPr>
          </a:lstStyle>
          <a:p>
            <a:pPr>
              <a:defRPr/>
            </a:pPr>
            <a:endParaRPr lang="en-US" altLang="zh-CN">
              <a:solidFill>
                <a:prstClr val="black">
                  <a:tint val="75000"/>
                </a:prstClr>
              </a:solidFill>
            </a:endParaRPr>
          </a:p>
        </p:txBody>
      </p:sp>
      <p:sp>
        <p:nvSpPr>
          <p:cNvPr id="8" name="灯片编号占位符 5"/>
          <p:cNvSpPr>
            <a:spLocks noGrp="1"/>
          </p:cNvSpPr>
          <p:nvPr>
            <p:ph type="sldNum" sz="quarter" idx="12"/>
          </p:nvPr>
        </p:nvSpPr>
        <p:spPr/>
        <p:txBody>
          <a:bodyPr/>
          <a:lstStyle>
            <a:lvl1pPr>
              <a:defRPr>
                <a:solidFill>
                  <a:schemeClr val="bg1"/>
                </a:solidFill>
              </a:defRPr>
            </a:lvl1pPr>
          </a:lstStyle>
          <a:p>
            <a:pPr>
              <a:defRPr/>
            </a:pPr>
            <a:fld id="{451FDD41-370A-4FC5-B70D-91FEAFCA3589}" type="slidenum">
              <a:rPr lang="en-US" altLang="zh-CN">
                <a:solidFill>
                  <a:prstClr val="white"/>
                </a:solidFill>
              </a:rPr>
              <a:pPr>
                <a:defRPr/>
              </a:pPr>
              <a:t>‹#›</a:t>
            </a:fld>
            <a:endParaRPr lang="en-US" altLang="zh-CN">
              <a:solidFill>
                <a:prstClr val="white"/>
              </a:solidFill>
            </a:endParaRPr>
          </a:p>
        </p:txBody>
      </p:sp>
      <p:pic>
        <p:nvPicPr>
          <p:cNvPr id="10" name="Picture 6" descr="C:\Documents and Settings\Administrator\桌面\院徽\院徽.jp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452320" y="82453"/>
            <a:ext cx="1560513"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078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750EF85A-F31D-436C-BC6C-A01256792E37}" type="datetimeFigureOut">
              <a:rPr lang="zh-CN" altLang="en-US" smtClean="0"/>
              <a:pPr/>
              <a:t>2016/3/10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3E7087-A928-49F5-A4A2-8D2034FBAAB7}" type="slidenum">
              <a:rPr lang="zh-CN" altLang="en-US" smtClean="0"/>
              <a:pPr/>
              <a:t>‹#›</a:t>
            </a:fld>
            <a:endParaRPr lang="zh-CN" altLang="en-US"/>
          </a:p>
        </p:txBody>
      </p:sp>
    </p:spTree>
    <p:extLst>
      <p:ext uri="{BB962C8B-B14F-4D97-AF65-F5344CB8AC3E}">
        <p14:creationId xmlns:p14="http://schemas.microsoft.com/office/powerpoint/2010/main" val="36480211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50EF85A-F31D-436C-BC6C-A01256792E37}" type="datetimeFigureOut">
              <a:rPr lang="zh-CN" altLang="en-US" smtClean="0"/>
              <a:pPr/>
              <a:t>2016/3/10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3E7087-A928-49F5-A4A2-8D2034FBAAB7}" type="slidenum">
              <a:rPr lang="zh-CN" altLang="en-US" smtClean="0"/>
              <a:pPr/>
              <a:t>‹#›</a:t>
            </a:fld>
            <a:endParaRPr lang="zh-CN" altLang="en-US"/>
          </a:p>
        </p:txBody>
      </p:sp>
    </p:spTree>
    <p:extLst>
      <p:ext uri="{BB962C8B-B14F-4D97-AF65-F5344CB8AC3E}">
        <p14:creationId xmlns:p14="http://schemas.microsoft.com/office/powerpoint/2010/main" val="7092079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750EF85A-F31D-436C-BC6C-A01256792E37}" type="datetimeFigureOut">
              <a:rPr lang="zh-CN" altLang="en-US" smtClean="0"/>
              <a:pPr/>
              <a:t>2016/3/10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3E7087-A928-49F5-A4A2-8D2034FBAAB7}" type="slidenum">
              <a:rPr lang="zh-CN" altLang="en-US" smtClean="0"/>
              <a:pPr/>
              <a:t>‹#›</a:t>
            </a:fld>
            <a:endParaRPr lang="zh-CN" altLang="en-US"/>
          </a:p>
        </p:txBody>
      </p:sp>
    </p:spTree>
    <p:extLst>
      <p:ext uri="{BB962C8B-B14F-4D97-AF65-F5344CB8AC3E}">
        <p14:creationId xmlns:p14="http://schemas.microsoft.com/office/powerpoint/2010/main" val="35577449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825625"/>
            <a:ext cx="386715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825625"/>
            <a:ext cx="386715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50EF85A-F31D-436C-BC6C-A01256792E37}" type="datetimeFigureOut">
              <a:rPr lang="zh-CN" altLang="en-US" smtClean="0"/>
              <a:pPr/>
              <a:t>2016/3/10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A3E7087-A928-49F5-A4A2-8D2034FBAAB7}" type="slidenum">
              <a:rPr lang="zh-CN" altLang="en-US" smtClean="0"/>
              <a:pPr/>
              <a:t>‹#›</a:t>
            </a:fld>
            <a:endParaRPr lang="zh-CN" altLang="en-US"/>
          </a:p>
        </p:txBody>
      </p:sp>
    </p:spTree>
    <p:extLst>
      <p:ext uri="{BB962C8B-B14F-4D97-AF65-F5344CB8AC3E}">
        <p14:creationId xmlns:p14="http://schemas.microsoft.com/office/powerpoint/2010/main" val="32551235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50EF85A-F31D-436C-BC6C-A01256792E37}" type="datetimeFigureOut">
              <a:rPr lang="zh-CN" altLang="en-US" smtClean="0"/>
              <a:pPr/>
              <a:t>2016/3/10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A3E7087-A928-49F5-A4A2-8D2034FBAAB7}" type="slidenum">
              <a:rPr lang="zh-CN" altLang="en-US" smtClean="0"/>
              <a:pPr/>
              <a:t>‹#›</a:t>
            </a:fld>
            <a:endParaRPr lang="zh-CN" altLang="en-US"/>
          </a:p>
        </p:txBody>
      </p:sp>
    </p:spTree>
    <p:extLst>
      <p:ext uri="{BB962C8B-B14F-4D97-AF65-F5344CB8AC3E}">
        <p14:creationId xmlns:p14="http://schemas.microsoft.com/office/powerpoint/2010/main" val="6478250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50EF85A-F31D-436C-BC6C-A01256792E37}" type="datetimeFigureOut">
              <a:rPr lang="zh-CN" altLang="en-US" smtClean="0"/>
              <a:pPr/>
              <a:t>2016/3/10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A3E7087-A928-49F5-A4A2-8D2034FBAAB7}" type="slidenum">
              <a:rPr lang="zh-CN" altLang="en-US" smtClean="0"/>
              <a:pPr/>
              <a:t>‹#›</a:t>
            </a:fld>
            <a:endParaRPr lang="zh-CN" altLang="en-US"/>
          </a:p>
        </p:txBody>
      </p:sp>
    </p:spTree>
    <p:extLst>
      <p:ext uri="{BB962C8B-B14F-4D97-AF65-F5344CB8AC3E}">
        <p14:creationId xmlns:p14="http://schemas.microsoft.com/office/powerpoint/2010/main" val="3058082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50EF85A-F31D-436C-BC6C-A01256792E37}" type="datetimeFigureOut">
              <a:rPr lang="zh-CN" altLang="en-US" smtClean="0"/>
              <a:pPr/>
              <a:t>2016/3/10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A3E7087-A928-49F5-A4A2-8D2034FBAAB7}" type="slidenum">
              <a:rPr lang="zh-CN" altLang="en-US" smtClean="0"/>
              <a:pPr/>
              <a:t>‹#›</a:t>
            </a:fld>
            <a:endParaRPr lang="zh-CN" altLang="en-US"/>
          </a:p>
        </p:txBody>
      </p:sp>
    </p:spTree>
    <p:extLst>
      <p:ext uri="{BB962C8B-B14F-4D97-AF65-F5344CB8AC3E}">
        <p14:creationId xmlns:p14="http://schemas.microsoft.com/office/powerpoint/2010/main" val="24249936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50EF85A-F31D-436C-BC6C-A01256792E37}" type="datetimeFigureOut">
              <a:rPr lang="zh-CN" altLang="en-US" smtClean="0"/>
              <a:pPr/>
              <a:t>2016/3/10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A3E7087-A928-49F5-A4A2-8D2034FBAAB7}" type="slidenum">
              <a:rPr lang="zh-CN" altLang="en-US" smtClean="0"/>
              <a:pPr/>
              <a:t>‹#›</a:t>
            </a:fld>
            <a:endParaRPr lang="zh-CN" altLang="en-US"/>
          </a:p>
        </p:txBody>
      </p:sp>
    </p:spTree>
    <p:extLst>
      <p:ext uri="{BB962C8B-B14F-4D97-AF65-F5344CB8AC3E}">
        <p14:creationId xmlns:p14="http://schemas.microsoft.com/office/powerpoint/2010/main" val="6549184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50EF85A-F31D-436C-BC6C-A01256792E37}" type="datetimeFigureOut">
              <a:rPr lang="zh-CN" altLang="en-US" smtClean="0"/>
              <a:pPr/>
              <a:t>2016/3/10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A3E7087-A928-49F5-A4A2-8D2034FBAAB7}" type="slidenum">
              <a:rPr lang="zh-CN" altLang="en-US" smtClean="0"/>
              <a:pPr/>
              <a:t>‹#›</a:t>
            </a:fld>
            <a:endParaRPr lang="zh-CN" altLang="en-US"/>
          </a:p>
        </p:txBody>
      </p:sp>
    </p:spTree>
    <p:extLst>
      <p:ext uri="{BB962C8B-B14F-4D97-AF65-F5344CB8AC3E}">
        <p14:creationId xmlns:p14="http://schemas.microsoft.com/office/powerpoint/2010/main" val="36870304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50EF85A-F31D-436C-BC6C-A01256792E37}" type="datetimeFigureOut">
              <a:rPr lang="zh-CN" altLang="en-US" smtClean="0"/>
              <a:pPr/>
              <a:t>2016/3/10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3E7087-A928-49F5-A4A2-8D2034FBAAB7}" type="slidenum">
              <a:rPr lang="zh-CN" altLang="en-US" smtClean="0"/>
              <a:pPr/>
              <a:t>‹#›</a:t>
            </a:fld>
            <a:endParaRPr lang="zh-CN" altLang="en-US"/>
          </a:p>
        </p:txBody>
      </p:sp>
    </p:spTree>
    <p:extLst>
      <p:ext uri="{BB962C8B-B14F-4D97-AF65-F5344CB8AC3E}">
        <p14:creationId xmlns:p14="http://schemas.microsoft.com/office/powerpoint/2010/main" val="23745852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365125"/>
            <a:ext cx="5762625"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50EF85A-F31D-436C-BC6C-A01256792E37}" type="datetimeFigureOut">
              <a:rPr lang="zh-CN" altLang="en-US" smtClean="0"/>
              <a:pPr/>
              <a:t>2016/3/10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3E7087-A928-49F5-A4A2-8D2034FBAAB7}" type="slidenum">
              <a:rPr lang="zh-CN" altLang="en-US" smtClean="0"/>
              <a:pPr/>
              <a:t>‹#›</a:t>
            </a:fld>
            <a:endParaRPr lang="zh-CN" altLang="en-US"/>
          </a:p>
        </p:txBody>
      </p:sp>
    </p:spTree>
    <p:extLst>
      <p:ext uri="{BB962C8B-B14F-4D97-AF65-F5344CB8AC3E}">
        <p14:creationId xmlns:p14="http://schemas.microsoft.com/office/powerpoint/2010/main" val="31300945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divider slide">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91"/>
            <a:ext cx="9144000" cy="6851217"/>
          </a:xfrm>
          <a:prstGeom prst="rect">
            <a:avLst/>
          </a:prstGeom>
        </p:spPr>
      </p:pic>
      <p:pic>
        <p:nvPicPr>
          <p:cNvPr id="4" name="图片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471988"/>
            <a:ext cx="9144000" cy="238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7"/>
          <p:cNvPicPr>
            <a:picLocks noChangeAspect="1"/>
          </p:cNvPicPr>
          <p:nvPr/>
        </p:nvPicPr>
        <p:blipFill>
          <a:blip r:embed="rId4" cstate="print">
            <a:extLst>
              <a:ext uri="{28A0092B-C50C-407E-A947-70E740481C1C}">
                <a14:useLocalDpi xmlns:a14="http://schemas.microsoft.com/office/drawing/2010/main" val="0"/>
              </a:ext>
            </a:extLst>
          </a:blip>
          <a:srcRect b="54201"/>
          <a:stretch>
            <a:fillRect/>
          </a:stretch>
        </p:blipFill>
        <p:spPr bwMode="auto">
          <a:xfrm>
            <a:off x="0" y="0"/>
            <a:ext cx="9144000" cy="31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ctrTitle"/>
          </p:nvPr>
        </p:nvSpPr>
        <p:spPr>
          <a:xfrm>
            <a:off x="685800" y="1412778"/>
            <a:ext cx="7772400" cy="1470025"/>
          </a:xfrm>
        </p:spPr>
        <p:txBody>
          <a:bodyPr/>
          <a:lstStyle>
            <a:lvl1pPr algn="ctr">
              <a:defRPr sz="4800" b="0">
                <a:solidFill>
                  <a:schemeClr val="tx1"/>
                </a:solidFill>
                <a:latin typeface="隶书" panose="02010509060101010101" pitchFamily="49" charset="-122"/>
                <a:ea typeface="隶书" panose="02010509060101010101" pitchFamily="49" charset="-122"/>
              </a:defRPr>
            </a:lvl1pPr>
          </a:lstStyle>
          <a:p>
            <a:r>
              <a:rPr lang="zh-CN" altLang="en-US" smtClean="0"/>
              <a:t>单击此处编辑母版标题样式</a:t>
            </a:r>
            <a:endParaRPr lang="zh-CN" altLang="en-US" dirty="0"/>
          </a:p>
        </p:txBody>
      </p:sp>
      <p:sp>
        <p:nvSpPr>
          <p:cNvPr id="11" name="内容占位符 2"/>
          <p:cNvSpPr>
            <a:spLocks noGrp="1"/>
          </p:cNvSpPr>
          <p:nvPr>
            <p:ph idx="1"/>
          </p:nvPr>
        </p:nvSpPr>
        <p:spPr>
          <a:xfrm>
            <a:off x="1835697" y="3501008"/>
            <a:ext cx="5472608" cy="2348880"/>
          </a:xfrm>
        </p:spPr>
        <p:txBody>
          <a:bodyPr/>
          <a:lstStyle>
            <a:lvl1pPr marL="514350" indent="-514350">
              <a:buFont typeface="+mj-lt"/>
              <a:buAutoNum type="arabicPeriod"/>
              <a:defRPr sz="2800">
                <a:solidFill>
                  <a:schemeClr val="tx1"/>
                </a:solidFill>
              </a:defRPr>
            </a:lvl1pPr>
            <a:lvl2pPr marL="914400" indent="-457200">
              <a:buFont typeface="+mj-lt"/>
              <a:buAutoNum type="arabicPeriod"/>
              <a:defRPr sz="2400">
                <a:solidFill>
                  <a:schemeClr val="tx1"/>
                </a:solidFill>
              </a:defRPr>
            </a:lvl2pPr>
            <a:lvl3pPr marL="1371600" indent="-457200">
              <a:buFont typeface="+mj-lt"/>
              <a:buAutoNum type="arabicPeriod"/>
              <a:defRPr sz="2000">
                <a:solidFill>
                  <a:schemeClr val="tx1"/>
                </a:solidFill>
              </a:defRPr>
            </a:lvl3pPr>
            <a:lvl4pPr marL="1714500" indent="-342900">
              <a:buFont typeface="+mj-lt"/>
              <a:buAutoNum type="arabicPeriod"/>
              <a:defRPr sz="1800">
                <a:solidFill>
                  <a:schemeClr val="tx1"/>
                </a:solidFill>
              </a:defRPr>
            </a:lvl4pPr>
            <a:lvl5pPr marL="2171700" indent="-342900">
              <a:buFont typeface="+mj-lt"/>
              <a:buAutoNum type="arabicPeriod"/>
              <a:defRPr sz="1800">
                <a:solidFill>
                  <a:schemeClr val="tx1"/>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6" name="日期占位符 3"/>
          <p:cNvSpPr>
            <a:spLocks noGrp="1"/>
          </p:cNvSpPr>
          <p:nvPr>
            <p:ph type="dt" sz="half" idx="10"/>
          </p:nvPr>
        </p:nvSpPr>
        <p:spPr/>
        <p:txBody>
          <a:bodyPr/>
          <a:lstStyle>
            <a:lvl1pPr>
              <a:defRPr/>
            </a:lvl1pPr>
          </a:lstStyle>
          <a:p>
            <a:pPr>
              <a:defRPr/>
            </a:pPr>
            <a:fld id="{AE153F17-0BC5-49A4-B661-1012C628B80C}" type="datetime1">
              <a:rPr lang="zh-CN" altLang="en-US" smtClean="0">
                <a:solidFill>
                  <a:prstClr val="black">
                    <a:tint val="75000"/>
                  </a:prstClr>
                </a:solidFill>
              </a:rPr>
              <a:pPr>
                <a:defRPr/>
              </a:pPr>
              <a:t>2016/3/10</a:t>
            </a:fld>
            <a:endParaRPr lang="en-US" altLang="zh-CN">
              <a:solidFill>
                <a:prstClr val="black">
                  <a:tint val="75000"/>
                </a:prstClr>
              </a:solidFill>
            </a:endParaRPr>
          </a:p>
        </p:txBody>
      </p:sp>
      <p:sp>
        <p:nvSpPr>
          <p:cNvPr id="7" name="页脚占位符 4"/>
          <p:cNvSpPr>
            <a:spLocks noGrp="1"/>
          </p:cNvSpPr>
          <p:nvPr>
            <p:ph type="ftr" sz="quarter" idx="11"/>
          </p:nvPr>
        </p:nvSpPr>
        <p:spPr/>
        <p:txBody>
          <a:bodyPr/>
          <a:lstStyle>
            <a:lvl1pPr>
              <a:defRPr/>
            </a:lvl1pPr>
          </a:lstStyle>
          <a:p>
            <a:pPr>
              <a:defRPr/>
            </a:pPr>
            <a:endParaRPr lang="en-US" altLang="zh-CN">
              <a:solidFill>
                <a:prstClr val="black">
                  <a:tint val="75000"/>
                </a:prstClr>
              </a:solidFill>
            </a:endParaRPr>
          </a:p>
        </p:txBody>
      </p:sp>
      <p:sp>
        <p:nvSpPr>
          <p:cNvPr id="8" name="灯片编号占位符 5"/>
          <p:cNvSpPr>
            <a:spLocks noGrp="1"/>
          </p:cNvSpPr>
          <p:nvPr>
            <p:ph type="sldNum" sz="quarter" idx="12"/>
          </p:nvPr>
        </p:nvSpPr>
        <p:spPr/>
        <p:txBody>
          <a:bodyPr/>
          <a:lstStyle>
            <a:lvl1pPr>
              <a:defRPr>
                <a:solidFill>
                  <a:schemeClr val="bg1"/>
                </a:solidFill>
              </a:defRPr>
            </a:lvl1pPr>
          </a:lstStyle>
          <a:p>
            <a:pPr>
              <a:defRPr/>
            </a:pPr>
            <a:fld id="{451FDD41-370A-4FC5-B70D-91FEAFCA3589}" type="slidenum">
              <a:rPr lang="en-US" altLang="zh-CN">
                <a:solidFill>
                  <a:prstClr val="white"/>
                </a:solidFill>
              </a:rPr>
              <a:pPr>
                <a:defRPr/>
              </a:pPr>
              <a:t>‹#›</a:t>
            </a:fld>
            <a:endParaRPr lang="en-US" altLang="zh-CN">
              <a:solidFill>
                <a:prstClr val="white"/>
              </a:solidFill>
            </a:endParaRPr>
          </a:p>
        </p:txBody>
      </p:sp>
      <p:pic>
        <p:nvPicPr>
          <p:cNvPr id="10" name="Picture 6" descr="C:\Documents and Settings\Administrator\桌面\院徽\院徽.jp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452320" y="82453"/>
            <a:ext cx="1560513"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078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27377" y="1"/>
            <a:ext cx="9171377" cy="6885384"/>
          </a:xfrm>
          <a:prstGeom prst="rect">
            <a:avLst/>
          </a:prstGeom>
        </p:spPr>
      </p:pic>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pitchFamily="34" charset="-122"/>
                <a:ea typeface="微软雅黑" panose="020B0503020204020204" pitchFamily="34" charset="-122"/>
              </a:defRPr>
            </a:lvl1pPr>
          </a:lstStyle>
          <a:p>
            <a:fld id="{887A9D8B-16B1-4A5A-B123-54F066760D7C}" type="datetimeFigureOut">
              <a:rPr lang="zh-CN" altLang="en-US" smtClean="0"/>
              <a:pPr/>
              <a:t>2016/3/10</a:t>
            </a:fld>
            <a:endParaRPr lang="zh-CN" altLang="en-US" dirty="0"/>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pitchFamily="34" charset="-122"/>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微软雅黑" panose="020B0503020204020204" pitchFamily="34" charset="-122"/>
                <a:ea typeface="微软雅黑" panose="020B0503020204020204" pitchFamily="34" charset="-122"/>
              </a:defRPr>
            </a:lvl1pPr>
          </a:lstStyle>
          <a:p>
            <a:fld id="{01CC2CA7-3B56-4884-B23C-4C474C6B7068}" type="slidenum">
              <a:rPr lang="zh-CN" altLang="en-US" smtClean="0"/>
              <a:pPr/>
              <a:t>‹#›</a:t>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75"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73" r:id="rId13"/>
  </p:sldLayoutIdLst>
  <p:txStyles>
    <p:titleStyle>
      <a:lvl1pPr algn="ctr" defTabSz="914400" rtl="0" eaLnBrk="1" latinLnBrk="0" hangingPunct="1">
        <a:spcBef>
          <a:spcPct val="0"/>
        </a:spcBef>
        <a:buNone/>
        <a:defRPr sz="4400" kern="1200">
          <a:solidFill>
            <a:schemeClr val="tx1"/>
          </a:solidFill>
          <a:latin typeface="微软雅黑" panose="020B0503020204020204" pitchFamily="34" charset="-122"/>
          <a:ea typeface="微软雅黑" panose="020B0503020204020204" pitchFamily="34" charset="-122"/>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2008" y="0"/>
            <a:ext cx="9252520" cy="6851217"/>
          </a:xfrm>
          <a:prstGeom prst="rect">
            <a:avLst/>
          </a:prstGeom>
        </p:spPr>
      </p:pic>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pitchFamily="34" charset="-122"/>
                <a:ea typeface="微软雅黑" panose="020B0503020204020204" pitchFamily="34" charset="-122"/>
              </a:defRPr>
            </a:lvl1pPr>
          </a:lstStyle>
          <a:p>
            <a:fld id="{750EF85A-F31D-436C-BC6C-A01256792E37}" type="datetimeFigureOut">
              <a:rPr lang="zh-CN" altLang="en-US" smtClean="0"/>
              <a:pPr/>
              <a:t>2016/3/10</a:t>
            </a:fld>
            <a:endParaRPr lang="zh-CN" altLang="en-US" dirty="0"/>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pitchFamily="34" charset="-122"/>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latin typeface="微软雅黑" panose="020B0503020204020204" pitchFamily="34" charset="-122"/>
                <a:ea typeface="微软雅黑" panose="020B0503020204020204" pitchFamily="34" charset="-122"/>
              </a:defRPr>
            </a:lvl1pPr>
          </a:lstStyle>
          <a:p>
            <a:fld id="{1A3E7087-A928-49F5-A4A2-8D2034FBAAB7}" type="slidenum">
              <a:rPr lang="zh-CN" altLang="en-US" smtClean="0"/>
              <a:pPr/>
              <a:t>‹#›</a:t>
            </a:fld>
            <a:endParaRPr lang="zh-CN" altLang="en-US" dirty="0"/>
          </a:p>
        </p:txBody>
      </p:sp>
    </p:spTree>
    <p:extLst>
      <p:ext uri="{BB962C8B-B14F-4D97-AF65-F5344CB8AC3E}">
        <p14:creationId xmlns:p14="http://schemas.microsoft.com/office/powerpoint/2010/main" val="289336787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9.png"/><Relationship Id="rId2" Type="http://schemas.openxmlformats.org/officeDocument/2006/relationships/slideLayout" Target="../slideLayouts/slideLayout15.xml"/><Relationship Id="rId1" Type="http://schemas.openxmlformats.org/officeDocument/2006/relationships/vmlDrawing" Target="../drawings/vmlDrawing1.vml"/><Relationship Id="rId6" Type="http://schemas.openxmlformats.org/officeDocument/2006/relationships/oleObject" Target="../embeddings/Microsoft_Excel_Chart2.xls"/><Relationship Id="rId5" Type="http://schemas.openxmlformats.org/officeDocument/2006/relationships/image" Target="../media/image8.png"/><Relationship Id="rId4" Type="http://schemas.openxmlformats.org/officeDocument/2006/relationships/oleObject" Target="../embeddings/Microsoft_Excel_Chart1.xls"/></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oleObject" Target="../embeddings/Microsoft_Excel_Chart3.xls"/><Relationship Id="rId2" Type="http://schemas.openxmlformats.org/officeDocument/2006/relationships/slideLayout" Target="../slideLayouts/slideLayout20.xml"/><Relationship Id="rId1" Type="http://schemas.openxmlformats.org/officeDocument/2006/relationships/vmlDrawing" Target="../drawings/vmlDrawing2.vml"/><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6.jpeg"/><Relationship Id="rId4" Type="http://schemas.openxmlformats.org/officeDocument/2006/relationships/image" Target="../media/image12.gi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emf"/><Relationship Id="rId7" Type="http://schemas.openxmlformats.org/officeDocument/2006/relationships/image" Target="../media/image19.emf"/><Relationship Id="rId12" Type="http://schemas.openxmlformats.org/officeDocument/2006/relationships/image" Target="../media/image24.emf"/><Relationship Id="rId2" Type="http://schemas.openxmlformats.org/officeDocument/2006/relationships/notesSlide" Target="../notesSlides/notesSlide10.xml"/><Relationship Id="rId16"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emf"/><Relationship Id="rId15" Type="http://schemas.openxmlformats.org/officeDocument/2006/relationships/image" Target="../media/image6.jpeg"/><Relationship Id="rId10" Type="http://schemas.openxmlformats.org/officeDocument/2006/relationships/image" Target="../media/image22.emf"/><Relationship Id="rId4" Type="http://schemas.openxmlformats.org/officeDocument/2006/relationships/image" Target="../media/image16.emf"/><Relationship Id="rId9" Type="http://schemas.openxmlformats.org/officeDocument/2006/relationships/image" Target="../media/image21.emf"/><Relationship Id="rId14" Type="http://schemas.openxmlformats.org/officeDocument/2006/relationships/image" Target="../media/image26.emf"/></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6.jpeg"/><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8" Type="http://schemas.openxmlformats.org/officeDocument/2006/relationships/hyperlink" Target="http://www.ncbi.nlm.nih.gov/pubmed/?term=Bahloul%20A%5bAuthor%5d&amp;cauthor=true&amp;cauthor_uid=25278221" TargetMode="External"/><Relationship Id="rId13" Type="http://schemas.openxmlformats.org/officeDocument/2006/relationships/hyperlink" Target="http://www.ncbi.nlm.nih.gov/pubmed/?term=Memish%20ZA%5bAuthor%5d&amp;cauthor=true&amp;cauthor_uid=25278221" TargetMode="External"/><Relationship Id="rId3" Type="http://schemas.openxmlformats.org/officeDocument/2006/relationships/image" Target="../media/image6.jpeg"/><Relationship Id="rId7" Type="http://schemas.openxmlformats.org/officeDocument/2006/relationships/hyperlink" Target="http://www.ncbi.nlm.nih.gov/pubmed/?term=Baig%20K%5bAuthor%5d&amp;cauthor=true&amp;cauthor_uid=25278221" TargetMode="External"/><Relationship Id="rId12" Type="http://schemas.openxmlformats.org/officeDocument/2006/relationships/hyperlink" Target="http://www.ncbi.nlm.nih.gov/pubmed/?term=Albarrak%20MM%5bAuthor%5d&amp;cauthor=true&amp;cauthor_uid=25278221"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hyperlink" Target="http://www.ncbi.nlm.nih.gov/pubmed/?term=Saad%20MM%5bAuthor%5d&amp;cauthor=true&amp;cauthor_uid=25278221" TargetMode="External"/><Relationship Id="rId11" Type="http://schemas.openxmlformats.org/officeDocument/2006/relationships/hyperlink" Target="http://www.ncbi.nlm.nih.gov/pubmed/?term=Almakhlafi%20GA%5bAuthor%5d&amp;cauthor=true&amp;cauthor_uid=25278221" TargetMode="External"/><Relationship Id="rId5" Type="http://schemas.openxmlformats.org/officeDocument/2006/relationships/hyperlink" Target="http://www.ncbi.nlm.nih.gov/pubmed/?term=Omrani%20AS%5bAuthor%5d&amp;cauthor=true&amp;cauthor_uid=25278221" TargetMode="External"/><Relationship Id="rId10" Type="http://schemas.openxmlformats.org/officeDocument/2006/relationships/hyperlink" Target="http://www.ncbi.nlm.nih.gov/pubmed/?term=Alaidaroos%20AY%5bAuthor%5d&amp;cauthor=true&amp;cauthor_uid=25278221" TargetMode="External"/><Relationship Id="rId4" Type="http://schemas.openxmlformats.org/officeDocument/2006/relationships/hyperlink" Target="http://www.ncbi.nlm.nih.gov/pubmed/25278221" TargetMode="External"/><Relationship Id="rId9" Type="http://schemas.openxmlformats.org/officeDocument/2006/relationships/hyperlink" Target="http://www.ncbi.nlm.nih.gov/pubmed/?term=Abdul-Matin%20M%5bAuthor%5d&amp;cauthor=true&amp;cauthor_uid=25278221" TargetMode="External"/><Relationship Id="rId14" Type="http://schemas.openxmlformats.org/officeDocument/2006/relationships/hyperlink" Target="http://www.ncbi.nlm.nih.gov/pubmed/?term=Albarrak%20AM%5bAuthor%5d&amp;cauthor=true&amp;cauthor_uid=25278221"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36.png"/><Relationship Id="rId5" Type="http://schemas.openxmlformats.org/officeDocument/2006/relationships/diagramQuickStyle" Target="../diagrams/quickStyle1.xml"/><Relationship Id="rId10" Type="http://schemas.openxmlformats.org/officeDocument/2006/relationships/image" Target="../media/image6.jpeg"/><Relationship Id="rId4" Type="http://schemas.openxmlformats.org/officeDocument/2006/relationships/diagramLayout" Target="../diagrams/layout1.xml"/><Relationship Id="rId9"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chart" Target="../charts/chart10.xml"/><Relationship Id="rId13" Type="http://schemas.openxmlformats.org/officeDocument/2006/relationships/image" Target="../media/image38.png"/><Relationship Id="rId3" Type="http://schemas.openxmlformats.org/officeDocument/2006/relationships/chart" Target="../charts/chart5.xml"/><Relationship Id="rId7" Type="http://schemas.openxmlformats.org/officeDocument/2006/relationships/chart" Target="../charts/chart9.xml"/><Relationship Id="rId12" Type="http://schemas.openxmlformats.org/officeDocument/2006/relationships/chart" Target="../charts/chart14.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chart" Target="../charts/chart8.xml"/><Relationship Id="rId11" Type="http://schemas.openxmlformats.org/officeDocument/2006/relationships/chart" Target="../charts/chart13.xml"/><Relationship Id="rId5" Type="http://schemas.openxmlformats.org/officeDocument/2006/relationships/chart" Target="../charts/chart7.xml"/><Relationship Id="rId15" Type="http://schemas.openxmlformats.org/officeDocument/2006/relationships/image" Target="../media/image6.jpeg"/><Relationship Id="rId10" Type="http://schemas.openxmlformats.org/officeDocument/2006/relationships/chart" Target="../charts/chart12.xml"/><Relationship Id="rId4" Type="http://schemas.openxmlformats.org/officeDocument/2006/relationships/chart" Target="../charts/chart6.xml"/><Relationship Id="rId9" Type="http://schemas.openxmlformats.org/officeDocument/2006/relationships/chart" Target="../charts/chart11.xml"/><Relationship Id="rId1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41.jpeg"/><Relationship Id="rId4" Type="http://schemas.openxmlformats.org/officeDocument/2006/relationships/hyperlink" Target="http://images.google.com.hk/imgres?imgurl=http://1heckofaguy.com/wp-content/photos/mouse%20injection.jpg&amp;imgrefurl=http://1heckofaguy.com/2007/11/19/lord-of-leisure-vs-semliki-forest-virus/&amp;usg=__SXwCtImkV4UD_xTZNB_LMuMULnE=&amp;h=184&amp;w=154&amp;sz=7&amp;hl=zh-CN&amp;start=117&amp;itbs=1&amp;tbnid=n1bL2LprOkPVpM:&amp;tbnh=102&amp;tbnw=85&amp;prev=/images?q=Mice+intranasal+instillation&amp;start=100&amp;hl=zh-CN&amp;newwindow=1&amp;safe=strict&amp;sa=N&amp;gbv=2&amp;ndsp=20&amp;tbs=isch:1"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51.jpeg"/></Relationships>
</file>

<file path=ppt/slides/_rels/slide3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37.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pn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2.png"/><Relationship Id="rId2" Type="http://schemas.openxmlformats.org/officeDocument/2006/relationships/notesSlide" Target="../notesSlides/notesSlide35.xml"/><Relationship Id="rId1" Type="http://schemas.openxmlformats.org/officeDocument/2006/relationships/slideLayout" Target="../slideLayouts/slideLayout8.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jpeg"/><Relationship Id="rId4" Type="http://schemas.openxmlformats.org/officeDocument/2006/relationships/image" Target="../media/image54.png"/><Relationship Id="rId9" Type="http://schemas.openxmlformats.org/officeDocument/2006/relationships/image" Target="../media/image59.png"/><Relationship Id="rId14" Type="http://schemas.openxmlformats.org/officeDocument/2006/relationships/image" Target="../media/image64.png"/></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image" Target="../media/image66.png"/><Relationship Id="rId4" Type="http://schemas.openxmlformats.org/officeDocument/2006/relationships/image" Target="../media/image6.jpeg"/></Relationships>
</file>

<file path=ppt/slides/_rels/slide4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chart" Target="../charts/chart16.xml"/><Relationship Id="rId7" Type="http://schemas.openxmlformats.org/officeDocument/2006/relationships/image" Target="../media/image68.jpeg"/><Relationship Id="rId2" Type="http://schemas.openxmlformats.org/officeDocument/2006/relationships/notesSlide" Target="../notesSlides/notesSlide41.xml"/><Relationship Id="rId1" Type="http://schemas.openxmlformats.org/officeDocument/2006/relationships/slideLayout" Target="../slideLayouts/slideLayout8.xml"/><Relationship Id="rId6" Type="http://schemas.openxmlformats.org/officeDocument/2006/relationships/image" Target="../media/image67.png"/><Relationship Id="rId5" Type="http://schemas.openxmlformats.org/officeDocument/2006/relationships/chart" Target="../charts/chart18.xml"/><Relationship Id="rId4" Type="http://schemas.openxmlformats.org/officeDocument/2006/relationships/chart" Target="../charts/chart17.xml"/></Relationships>
</file>

<file path=ppt/slides/_rels/slide4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3.xml"/><Relationship Id="rId1" Type="http://schemas.openxmlformats.org/officeDocument/2006/relationships/slideLayout" Target="../slideLayouts/slideLayout3.xml"/><Relationship Id="rId5" Type="http://schemas.openxmlformats.org/officeDocument/2006/relationships/image" Target="../media/image68.jpeg"/><Relationship Id="rId4" Type="http://schemas.openxmlformats.org/officeDocument/2006/relationships/chart" Target="../charts/chart19.xml"/></Relationships>
</file>

<file path=ppt/slides/_rels/slide4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4.xml"/><Relationship Id="rId1" Type="http://schemas.openxmlformats.org/officeDocument/2006/relationships/slideLayout" Target="../slideLayouts/slideLayout3.xml"/><Relationship Id="rId5" Type="http://schemas.openxmlformats.org/officeDocument/2006/relationships/image" Target="../media/image68.jpeg"/><Relationship Id="rId4" Type="http://schemas.openxmlformats.org/officeDocument/2006/relationships/chart" Target="../charts/chart20.xml"/></Relationships>
</file>

<file path=ppt/slides/_rels/slide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8" Type="http://schemas.openxmlformats.org/officeDocument/2006/relationships/image" Target="../media/image74.jpeg"/><Relationship Id="rId13" Type="http://schemas.openxmlformats.org/officeDocument/2006/relationships/image" Target="../media/image79.jpeg"/><Relationship Id="rId3" Type="http://schemas.openxmlformats.org/officeDocument/2006/relationships/image" Target="../media/image69.jpeg"/><Relationship Id="rId7" Type="http://schemas.openxmlformats.org/officeDocument/2006/relationships/image" Target="../media/image73.jpeg"/><Relationship Id="rId12" Type="http://schemas.openxmlformats.org/officeDocument/2006/relationships/image" Target="../media/image78.jpeg"/><Relationship Id="rId2" Type="http://schemas.openxmlformats.org/officeDocument/2006/relationships/notesSlide" Target="../notesSlides/notesSlide52.xml"/><Relationship Id="rId1" Type="http://schemas.openxmlformats.org/officeDocument/2006/relationships/slideLayout" Target="../slideLayouts/slideLayout8.xml"/><Relationship Id="rId6" Type="http://schemas.openxmlformats.org/officeDocument/2006/relationships/image" Target="../media/image72.jpeg"/><Relationship Id="rId11" Type="http://schemas.openxmlformats.org/officeDocument/2006/relationships/image" Target="../media/image77.jpeg"/><Relationship Id="rId5" Type="http://schemas.openxmlformats.org/officeDocument/2006/relationships/image" Target="../media/image71.jpeg"/><Relationship Id="rId15" Type="http://schemas.openxmlformats.org/officeDocument/2006/relationships/image" Target="../media/image81.png"/><Relationship Id="rId10" Type="http://schemas.openxmlformats.org/officeDocument/2006/relationships/image" Target="../media/image76.jpeg"/><Relationship Id="rId4" Type="http://schemas.openxmlformats.org/officeDocument/2006/relationships/image" Target="../media/image70.png"/><Relationship Id="rId9" Type="http://schemas.openxmlformats.org/officeDocument/2006/relationships/image" Target="../media/image75.jpeg"/><Relationship Id="rId14" Type="http://schemas.openxmlformats.org/officeDocument/2006/relationships/image" Target="../media/image80.jpeg"/></Relationships>
</file>

<file path=ppt/slides/_rels/slide5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3.xml"/><Relationship Id="rId1" Type="http://schemas.openxmlformats.org/officeDocument/2006/relationships/slideLayout" Target="../slideLayouts/slideLayout20.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ctrTitle" idx="4294967295"/>
          </p:nvPr>
        </p:nvSpPr>
        <p:spPr bwMode="auto">
          <a:xfrm>
            <a:off x="239867" y="1598934"/>
            <a:ext cx="8461375" cy="1470025"/>
          </a:xfrm>
          <a:noFill/>
          <a:ln>
            <a:miter lim="800000"/>
            <a:headEnd/>
            <a:tailEnd/>
          </a:ln>
        </p:spPr>
        <p:txBody>
          <a:bodyPr vert="horz" wrap="square" lIns="91440" tIns="45720" rIns="91440" bIns="45720" numCol="1" anchor="t" anchorCtr="0" compatLnSpc="1">
            <a:prstTxWarp prst="textNoShape">
              <a:avLst/>
            </a:prstTxWarp>
            <a:normAutofit/>
          </a:bodyPr>
          <a:lstStyle/>
          <a:p>
            <a:pPr algn="ctr">
              <a:lnSpc>
                <a:spcPct val="100000"/>
              </a:lnSpc>
            </a:pPr>
            <a:r>
              <a:rPr lang="it-IT" sz="3600" b="1" dirty="0" smtClean="0">
                <a:solidFill>
                  <a:schemeClr val="accent1">
                    <a:lumMod val="75000"/>
                  </a:schemeClr>
                </a:solidFill>
                <a:latin typeface="Verdana" pitchFamily="34" charset="0"/>
                <a:ea typeface="Verdana" pitchFamily="34" charset="0"/>
                <a:cs typeface="Verdana" pitchFamily="34" charset="0"/>
              </a:rPr>
              <a:t>Inhaled IFN-α1b for RSV </a:t>
            </a:r>
            <a:r>
              <a:rPr lang="en-US" altLang="zh-CN" sz="3600" b="1" dirty="0" smtClean="0">
                <a:solidFill>
                  <a:schemeClr val="accent1">
                    <a:lumMod val="75000"/>
                  </a:schemeClr>
                </a:solidFill>
                <a:latin typeface="Verdana" pitchFamily="34" charset="0"/>
                <a:ea typeface="Verdana" pitchFamily="34" charset="0"/>
                <a:cs typeface="Verdana" pitchFamily="34" charset="0"/>
              </a:rPr>
              <a:t>B</a:t>
            </a:r>
            <a:r>
              <a:rPr lang="it-IT" sz="3600" b="1" dirty="0" smtClean="0">
                <a:solidFill>
                  <a:schemeClr val="accent1">
                    <a:lumMod val="75000"/>
                  </a:schemeClr>
                </a:solidFill>
                <a:latin typeface="Verdana" pitchFamily="34" charset="0"/>
                <a:ea typeface="Verdana" pitchFamily="34" charset="0"/>
                <a:cs typeface="Verdana" pitchFamily="34" charset="0"/>
              </a:rPr>
              <a:t>ronchiolitis</a:t>
            </a:r>
            <a:endParaRPr lang="zh-CN" altLang="en-US" sz="3600" b="1" dirty="0" smtClean="0">
              <a:solidFill>
                <a:schemeClr val="accent1">
                  <a:lumMod val="75000"/>
                </a:schemeClr>
              </a:solidFill>
              <a:latin typeface="Verdana" pitchFamily="34" charset="0"/>
              <a:cs typeface="Verdana" pitchFamily="34" charset="0"/>
            </a:endParaRPr>
          </a:p>
        </p:txBody>
      </p:sp>
      <p:sp>
        <p:nvSpPr>
          <p:cNvPr id="7171" name="副标题 2"/>
          <p:cNvSpPr>
            <a:spLocks noGrp="1"/>
          </p:cNvSpPr>
          <p:nvPr>
            <p:ph type="subTitle" idx="4294967295"/>
          </p:nvPr>
        </p:nvSpPr>
        <p:spPr bwMode="auto">
          <a:xfrm>
            <a:off x="456923" y="3128978"/>
            <a:ext cx="8230153" cy="1752600"/>
          </a:xfrm>
          <a:noFill/>
          <a:ln>
            <a:miter lim="800000"/>
            <a:headEnd/>
            <a:tailEnd/>
          </a:ln>
        </p:spPr>
        <p:txBody>
          <a:bodyPr vert="horz" wrap="square" lIns="91440" tIns="45720" rIns="91440" bIns="45720" numCol="1" anchor="t" anchorCtr="0" compatLnSpc="1">
            <a:prstTxWarp prst="textNoShape">
              <a:avLst/>
            </a:prstTxWarp>
            <a:normAutofit fontScale="77500" lnSpcReduction="20000"/>
          </a:bodyPr>
          <a:lstStyle/>
          <a:p>
            <a:pPr marL="0" indent="0" algn="ctr">
              <a:buNone/>
            </a:pPr>
            <a:r>
              <a:rPr lang="en-US" altLang="zh-CN" sz="3600" b="1" dirty="0" err="1">
                <a:cs typeface="Arial Unicode MS" pitchFamily="34" charset="-122"/>
              </a:rPr>
              <a:t>Kunling</a:t>
            </a:r>
            <a:r>
              <a:rPr lang="en-US" altLang="zh-CN" sz="3600" b="1" dirty="0">
                <a:cs typeface="Arial Unicode MS" pitchFamily="34" charset="-122"/>
              </a:rPr>
              <a:t> Shen  MD.</a:t>
            </a:r>
          </a:p>
          <a:p>
            <a:pPr marL="0" indent="0" algn="ctr">
              <a:lnSpc>
                <a:spcPct val="220000"/>
              </a:lnSpc>
              <a:buNone/>
            </a:pPr>
            <a:r>
              <a:rPr lang="en-US" altLang="zh-CN" sz="2300" dirty="0" smtClean="0">
                <a:solidFill>
                  <a:schemeClr val="tx1"/>
                </a:solidFill>
                <a:latin typeface="微软雅黑" panose="020B0503020204020204" pitchFamily="34" charset="-122"/>
                <a:ea typeface="微软雅黑" panose="020B0503020204020204" pitchFamily="34" charset="-122"/>
                <a:cs typeface="Arial Unicode MS" pitchFamily="34" charset="-122"/>
              </a:rPr>
              <a:t> </a:t>
            </a:r>
            <a:r>
              <a:rPr lang="en-US" altLang="zh-CN" sz="2300" b="1" dirty="0" smtClean="0">
                <a:cs typeface="Arial Unicode MS" pitchFamily="34" charset="-122"/>
              </a:rPr>
              <a:t>President</a:t>
            </a:r>
            <a:r>
              <a:rPr lang="en-US" altLang="zh-CN" sz="2300" b="1" dirty="0" smtClean="0">
                <a:solidFill>
                  <a:schemeClr val="tx1"/>
                </a:solidFill>
                <a:latin typeface="微软雅黑" panose="020B0503020204020204" pitchFamily="34" charset="-122"/>
                <a:ea typeface="微软雅黑" panose="020B0503020204020204" pitchFamily="34" charset="-122"/>
                <a:cs typeface="Arial Unicode MS" pitchFamily="34" charset="-122"/>
              </a:rPr>
              <a:t>, Chinese Pediatric Society, Chinese Medical Association</a:t>
            </a:r>
          </a:p>
          <a:p>
            <a:pPr marL="0" indent="0" algn="ctr">
              <a:lnSpc>
                <a:spcPct val="170000"/>
              </a:lnSpc>
              <a:buNone/>
            </a:pPr>
            <a:r>
              <a:rPr lang="en-US" altLang="zh-CN" sz="2300" b="1" dirty="0" smtClean="0">
                <a:solidFill>
                  <a:schemeClr val="tx1"/>
                </a:solidFill>
                <a:latin typeface="微软雅黑" panose="020B0503020204020204" pitchFamily="34" charset="-122"/>
                <a:ea typeface="微软雅黑" panose="020B0503020204020204" pitchFamily="34" charset="-122"/>
                <a:cs typeface="Arial Unicode MS" pitchFamily="34" charset="-122"/>
              </a:rPr>
              <a:t>Professor , </a:t>
            </a:r>
            <a:r>
              <a:rPr lang="en-US" altLang="zh-CN" sz="2300" b="1" dirty="0" smtClean="0">
                <a:cs typeface="Arial Unicode MS" pitchFamily="34" charset="-122"/>
              </a:rPr>
              <a:t>Beijing Children’s Hospital, Capital </a:t>
            </a:r>
            <a:r>
              <a:rPr lang="en-US" altLang="zh-CN" sz="2300" b="1" dirty="0" smtClean="0">
                <a:solidFill>
                  <a:schemeClr val="tx1"/>
                </a:solidFill>
                <a:latin typeface="微软雅黑" panose="020B0503020204020204" pitchFamily="34" charset="-122"/>
                <a:ea typeface="微软雅黑" panose="020B0503020204020204" pitchFamily="34" charset="-122"/>
                <a:cs typeface="Arial Unicode MS" pitchFamily="34" charset="-122"/>
              </a:rPr>
              <a:t>Medical University </a:t>
            </a:r>
            <a:endParaRPr lang="zh-CN" altLang="en-US" b="1" dirty="0" smtClean="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5206" y="71414"/>
            <a:ext cx="1688354" cy="1357322"/>
          </a:xfrm>
          <a:prstGeom prst="rect">
            <a:avLst/>
          </a:prstGeom>
          <a:ln>
            <a:noFill/>
          </a:ln>
          <a:effectLst>
            <a:softEdge rad="112500"/>
          </a:effectLst>
        </p:spPr>
      </p:pic>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t="48668" r="388"/>
          <a:stretch/>
        </p:blipFill>
        <p:spPr>
          <a:xfrm>
            <a:off x="0" y="5000636"/>
            <a:ext cx="9361040" cy="2088232"/>
          </a:xfrm>
          <a:prstGeom prst="rect">
            <a:avLst/>
          </a:prstGeom>
          <a:ln>
            <a:noFill/>
          </a:ln>
          <a:effectLst>
            <a:softEdge rad="112500"/>
          </a:effectLst>
        </p:spPr>
      </p:pic>
    </p:spTree>
    <p:extLst>
      <p:ext uri="{BB962C8B-B14F-4D97-AF65-F5344CB8AC3E}">
        <p14:creationId xmlns:p14="http://schemas.microsoft.com/office/powerpoint/2010/main" val="3632367550"/>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54360" y="1571612"/>
            <a:ext cx="8989640" cy="801778"/>
          </a:xfrm>
          <a:prstGeom prst="roundRect">
            <a:avLst/>
          </a:prstGeom>
          <a:gradFill>
            <a:gsLst>
              <a:gs pos="0">
                <a:schemeClr val="accent1">
                  <a:tint val="50000"/>
                  <a:satMod val="300000"/>
                </a:schemeClr>
              </a:gs>
              <a:gs pos="35000">
                <a:schemeClr val="accent1">
                  <a:tint val="37000"/>
                  <a:satMod val="300000"/>
                </a:schemeClr>
              </a:gs>
              <a:gs pos="100000">
                <a:schemeClr val="accent1">
                  <a:tint val="15000"/>
                  <a:satMod val="350000"/>
                </a:schemeClr>
              </a:gs>
            </a:gsLst>
          </a:gradFill>
          <a:ln>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 name="标题 1"/>
          <p:cNvSpPr>
            <a:spLocks noGrp="1"/>
          </p:cNvSpPr>
          <p:nvPr>
            <p:ph type="ctrTitle"/>
          </p:nvPr>
        </p:nvSpPr>
        <p:spPr>
          <a:xfrm>
            <a:off x="489246" y="1061805"/>
            <a:ext cx="8319868" cy="4156545"/>
          </a:xfrm>
        </p:spPr>
        <p:txBody>
          <a:bodyPr>
            <a:noAutofit/>
          </a:bodyPr>
          <a:lstStyle/>
          <a:p>
            <a:pPr algn="l">
              <a:lnSpc>
                <a:spcPct val="200000"/>
              </a:lnSpc>
            </a:pPr>
            <a:r>
              <a:rPr lang="en-US" altLang="zh-CN" sz="2400" b="1" dirty="0" smtClean="0">
                <a:latin typeface="微软雅黑" panose="020B0503020204020204" pitchFamily="34" charset="-122"/>
              </a:rPr>
              <a:t/>
            </a:r>
            <a:br>
              <a:rPr lang="en-US" altLang="zh-CN" sz="2400" b="1" dirty="0" smtClean="0">
                <a:latin typeface="微软雅黑" panose="020B0503020204020204" pitchFamily="34" charset="-122"/>
              </a:rPr>
            </a:br>
            <a:r>
              <a:rPr lang="en-US" altLang="zh-CN" sz="2200" b="1" dirty="0" smtClean="0">
                <a:latin typeface="微软雅黑" pitchFamily="34" charset="-122"/>
                <a:ea typeface="微软雅黑" pitchFamily="34" charset="-122"/>
              </a:rPr>
              <a:t>1. </a:t>
            </a:r>
            <a:r>
              <a:rPr lang="en-US" altLang="zh-CN" sz="2200" b="1" dirty="0">
                <a:latin typeface="微软雅黑" pitchFamily="34" charset="-122"/>
                <a:ea typeface="微软雅黑" pitchFamily="34" charset="-122"/>
              </a:rPr>
              <a:t>Pediatric respiratory viral </a:t>
            </a:r>
            <a:r>
              <a:rPr lang="en-US" altLang="zh-CN" sz="2200" b="1" dirty="0" smtClean="0">
                <a:latin typeface="微软雅黑" pitchFamily="34" charset="-122"/>
                <a:ea typeface="微软雅黑" pitchFamily="34" charset="-122"/>
              </a:rPr>
              <a:t>diseases  in China </a:t>
            </a:r>
            <a:r>
              <a:rPr lang="en-US" altLang="zh-CN" sz="2200" b="1" dirty="0">
                <a:latin typeface="微软雅黑" pitchFamily="34" charset="-122"/>
                <a:ea typeface="微软雅黑" pitchFamily="34" charset="-122"/>
              </a:rPr>
              <a:t/>
            </a:r>
            <a:br>
              <a:rPr lang="en-US" altLang="zh-CN" sz="2200" b="1" dirty="0">
                <a:latin typeface="微软雅黑" pitchFamily="34" charset="-122"/>
                <a:ea typeface="微软雅黑" pitchFamily="34" charset="-122"/>
              </a:rPr>
            </a:br>
            <a:r>
              <a:rPr lang="en-US" altLang="zh-CN" sz="2200" b="1" dirty="0" smtClean="0">
                <a:latin typeface="微软雅黑" pitchFamily="34" charset="-122"/>
                <a:ea typeface="微软雅黑" pitchFamily="34" charset="-122"/>
              </a:rPr>
              <a:t>2. Interferon</a:t>
            </a:r>
            <a:r>
              <a:rPr lang="en-US" altLang="zh-CN" sz="2200" b="1" dirty="0">
                <a:latin typeface="微软雅黑" pitchFamily="34" charset="-122"/>
                <a:ea typeface="微软雅黑" pitchFamily="34" charset="-122"/>
              </a:rPr>
              <a:t> </a:t>
            </a:r>
            <a:r>
              <a:rPr lang="en-US" altLang="zh-CN" sz="2200" b="1" dirty="0" smtClean="0">
                <a:latin typeface="微软雅黑" pitchFamily="34" charset="-122"/>
                <a:ea typeface="微软雅黑" pitchFamily="34" charset="-122"/>
              </a:rPr>
              <a:t>and antiviral mechanism</a:t>
            </a:r>
            <a:r>
              <a:rPr lang="en-US" altLang="zh-CN" sz="2200" b="1" dirty="0">
                <a:latin typeface="微软雅黑" pitchFamily="34" charset="-122"/>
                <a:ea typeface="微软雅黑" pitchFamily="34" charset="-122"/>
              </a:rPr>
              <a:t/>
            </a:r>
            <a:br>
              <a:rPr lang="en-US" altLang="zh-CN" sz="2200" b="1" dirty="0">
                <a:latin typeface="微软雅黑" pitchFamily="34" charset="-122"/>
                <a:ea typeface="微软雅黑" pitchFamily="34" charset="-122"/>
              </a:rPr>
            </a:br>
            <a:r>
              <a:rPr lang="en-US" altLang="zh-CN" sz="2200" b="1" dirty="0" smtClean="0">
                <a:latin typeface="微软雅黑" pitchFamily="34" charset="-122"/>
                <a:ea typeface="微软雅黑" pitchFamily="34" charset="-122"/>
              </a:rPr>
              <a:t>3. </a:t>
            </a:r>
            <a:r>
              <a:rPr lang="it-IT" altLang="zh-CN" sz="2200" b="1" dirty="0" smtClean="0">
                <a:latin typeface="微软雅黑" pitchFamily="34" charset="-122"/>
                <a:ea typeface="微软雅黑" pitchFamily="34" charset="-122"/>
              </a:rPr>
              <a:t>IFN-α1b </a:t>
            </a:r>
            <a:r>
              <a:rPr lang="en-US" altLang="zh-CN" sz="2200" b="1" dirty="0" smtClean="0">
                <a:latin typeface="微软雅黑" pitchFamily="34" charset="-122"/>
                <a:ea typeface="微软雅黑" pitchFamily="34" charset="-122"/>
              </a:rPr>
              <a:t>aerosol inhalation for RSV inhibition</a:t>
            </a:r>
            <a:br>
              <a:rPr lang="en-US" altLang="zh-CN" sz="2200" b="1" dirty="0" smtClean="0">
                <a:latin typeface="微软雅黑" pitchFamily="34" charset="-122"/>
                <a:ea typeface="微软雅黑" pitchFamily="34" charset="-122"/>
              </a:rPr>
            </a:br>
            <a:r>
              <a:rPr lang="en-US" altLang="zh-CN" sz="2200" b="1" dirty="0" smtClean="0">
                <a:latin typeface="微软雅黑" pitchFamily="34" charset="-122"/>
                <a:ea typeface="微软雅黑" pitchFamily="34" charset="-122"/>
              </a:rPr>
              <a:t>4. Clinical trial of </a:t>
            </a:r>
            <a:r>
              <a:rPr lang="en-US" altLang="zh-CN" sz="2200" b="1" dirty="0" smtClean="0">
                <a:latin typeface="微软雅黑" pitchFamily="34" charset="-122"/>
                <a:ea typeface="微软雅黑" pitchFamily="34" charset="-122"/>
                <a:cs typeface="Times New Roman" pitchFamily="18" charset="0"/>
              </a:rPr>
              <a:t>inhaled </a:t>
            </a:r>
            <a:r>
              <a:rPr lang="it-IT" altLang="zh-CN" sz="2200" b="1" dirty="0">
                <a:latin typeface="微软雅黑" pitchFamily="34" charset="-122"/>
                <a:ea typeface="微软雅黑" pitchFamily="34" charset="-122"/>
              </a:rPr>
              <a:t>IFN-α1b</a:t>
            </a:r>
            <a:r>
              <a:rPr lang="en-US" altLang="zh-CN" sz="2200" b="1" dirty="0">
                <a:latin typeface="微软雅黑" pitchFamily="34" charset="-122"/>
                <a:ea typeface="微软雅黑" pitchFamily="34" charset="-122"/>
                <a:cs typeface="Times New Roman" pitchFamily="18" charset="0"/>
              </a:rPr>
              <a:t> for </a:t>
            </a:r>
            <a:r>
              <a:rPr lang="en-US" altLang="zh-CN" sz="2200" b="1" dirty="0" smtClean="0">
                <a:latin typeface="微软雅黑" pitchFamily="34" charset="-122"/>
                <a:ea typeface="微软雅黑" pitchFamily="34" charset="-122"/>
                <a:cs typeface="Times New Roman" pitchFamily="18" charset="0"/>
              </a:rPr>
              <a:t>bronchiolitis- </a:t>
            </a:r>
            <a:r>
              <a:rPr lang="en-US" altLang="zh-CN" sz="2200" b="1" dirty="0" smtClean="0">
                <a:latin typeface="微软雅黑" pitchFamily="34" charset="-122"/>
                <a:ea typeface="微软雅黑" pitchFamily="34" charset="-122"/>
              </a:rPr>
              <a:t>  </a:t>
            </a:r>
            <a:br>
              <a:rPr lang="en-US" altLang="zh-CN" sz="2200" b="1" dirty="0" smtClean="0">
                <a:latin typeface="微软雅黑" pitchFamily="34" charset="-122"/>
                <a:ea typeface="微软雅黑" pitchFamily="34" charset="-122"/>
              </a:rPr>
            </a:br>
            <a:r>
              <a:rPr lang="en-US" altLang="zh-CN" sz="2200" b="1" dirty="0">
                <a:latin typeface="微软雅黑" pitchFamily="34" charset="-122"/>
                <a:ea typeface="微软雅黑" pitchFamily="34" charset="-122"/>
              </a:rPr>
              <a:t> </a:t>
            </a:r>
            <a:r>
              <a:rPr lang="en-US" altLang="zh-CN" sz="2200" b="1" dirty="0" smtClean="0">
                <a:latin typeface="微软雅黑" pitchFamily="34" charset="-122"/>
                <a:ea typeface="微软雅黑" pitchFamily="34" charset="-122"/>
              </a:rPr>
              <a:t>                                                              </a:t>
            </a:r>
            <a:r>
              <a:rPr lang="en-US" altLang="zh-CN" sz="2200" b="1" dirty="0" smtClean="0">
                <a:latin typeface="微软雅黑" pitchFamily="34" charset="-122"/>
                <a:ea typeface="微软雅黑" pitchFamily="34" charset="-122"/>
              </a:rPr>
              <a:t>e</a:t>
            </a:r>
            <a:r>
              <a:rPr lang="en-US" altLang="zh-CN" sz="2200" b="1" dirty="0" smtClean="0">
                <a:latin typeface="微软雅黑" pitchFamily="34" charset="-122"/>
                <a:ea typeface="微软雅黑" pitchFamily="34" charset="-122"/>
                <a:cs typeface="Times New Roman" pitchFamily="18" charset="0"/>
              </a:rPr>
              <a:t>fficacy </a:t>
            </a:r>
            <a:r>
              <a:rPr lang="en-US" altLang="zh-CN" sz="2200" b="1" dirty="0" smtClean="0">
                <a:latin typeface="微软雅黑" pitchFamily="34" charset="-122"/>
                <a:ea typeface="微软雅黑" pitchFamily="34" charset="-122"/>
                <a:cs typeface="Times New Roman" pitchFamily="18" charset="0"/>
              </a:rPr>
              <a:t>and safety </a:t>
            </a:r>
            <a:endParaRPr lang="zh-CN" altLang="en-US" sz="2200" b="1" dirty="0">
              <a:latin typeface="微软雅黑" pitchFamily="34" charset="-122"/>
              <a:ea typeface="微软雅黑" pitchFamily="34" charset="-122"/>
            </a:endParaRPr>
          </a:p>
        </p:txBody>
      </p:sp>
      <p:sp>
        <p:nvSpPr>
          <p:cNvPr id="5" name="TextBox 4"/>
          <p:cNvSpPr txBox="1"/>
          <p:nvPr/>
        </p:nvSpPr>
        <p:spPr>
          <a:xfrm>
            <a:off x="3071802" y="714356"/>
            <a:ext cx="2046907"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Content</a:t>
            </a:r>
            <a:endParaRPr lang="zh-CN" altLang="en-US" sz="3600" b="1" dirty="0">
              <a:latin typeface="微软雅黑" panose="020B0503020204020204" pitchFamily="34" charset="-122"/>
              <a:ea typeface="微软雅黑" panose="020B0503020204020204" pitchFamily="34" charset="-122"/>
            </a:endParaRPr>
          </a:p>
        </p:txBody>
      </p:sp>
      <p:sp>
        <p:nvSpPr>
          <p:cNvPr id="6" name="灯片编号占位符 5"/>
          <p:cNvSpPr>
            <a:spLocks noGrp="1"/>
          </p:cNvSpPr>
          <p:nvPr>
            <p:ph type="sldNum" sz="quarter" idx="12"/>
          </p:nvPr>
        </p:nvSpPr>
        <p:spPr/>
        <p:txBody>
          <a:bodyPr/>
          <a:lstStyle/>
          <a:p>
            <a:pPr>
              <a:defRPr/>
            </a:pPr>
            <a:fld id="{451FDD41-370A-4FC5-B70D-91FEAFCA3589}" type="slidenum">
              <a:rPr lang="en-US" altLang="zh-CN" smtClean="0">
                <a:solidFill>
                  <a:prstClr val="white"/>
                </a:solidFill>
              </a:rPr>
              <a:pPr>
                <a:defRPr/>
              </a:pPr>
              <a:t>2</a:t>
            </a:fld>
            <a:endParaRPr lang="en-US" altLang="zh-CN">
              <a:solidFill>
                <a:prstClr val="white"/>
              </a:solidFill>
            </a:endParaRPr>
          </a:p>
        </p:txBody>
      </p:sp>
    </p:spTree>
    <p:extLst>
      <p:ext uri="{BB962C8B-B14F-4D97-AF65-F5344CB8AC3E}">
        <p14:creationId xmlns:p14="http://schemas.microsoft.com/office/powerpoint/2010/main" val="21605458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
          <p:cNvSpPr>
            <a:spLocks noGrp="1"/>
          </p:cNvSpPr>
          <p:nvPr>
            <p:ph type="title"/>
          </p:nvPr>
        </p:nvSpPr>
        <p:spPr/>
        <p:txBody>
          <a:bodyPr anchor="t"/>
          <a:lstStyle/>
          <a:p>
            <a:r>
              <a:rPr lang="en-US" altLang="zh-CN" dirty="0" smtClean="0"/>
              <a:t>China’s Country </a:t>
            </a:r>
            <a:r>
              <a:rPr lang="en-US" altLang="zh-CN" dirty="0" smtClean="0"/>
              <a:t>Background</a:t>
            </a:r>
            <a:endParaRPr lang="zh-CN" altLang="en-US" dirty="0" smtClean="0"/>
          </a:p>
        </p:txBody>
      </p:sp>
      <p:graphicFrame>
        <p:nvGraphicFramePr>
          <p:cNvPr id="12291" name="图表 3"/>
          <p:cNvGraphicFramePr>
            <a:graphicFrameLocks/>
          </p:cNvGraphicFramePr>
          <p:nvPr/>
        </p:nvGraphicFramePr>
        <p:xfrm>
          <a:off x="273050" y="1362075"/>
          <a:ext cx="4062413" cy="3589338"/>
        </p:xfrm>
        <a:graphic>
          <a:graphicData uri="http://schemas.openxmlformats.org/presentationml/2006/ole">
            <mc:AlternateContent xmlns:mc="http://schemas.openxmlformats.org/markup-compatibility/2006">
              <mc:Choice xmlns:v="urn:schemas-microsoft-com:vml" Requires="v">
                <p:oleObj spid="_x0000_s1042" r:id="rId4" imgW="4060288" imgH="3590855" progId="Excel.Chart.8">
                  <p:embed/>
                </p:oleObj>
              </mc:Choice>
              <mc:Fallback>
                <p:oleObj r:id="rId4" imgW="4060288" imgH="3590855"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3050" y="1362075"/>
                        <a:ext cx="4062413" cy="358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292" name="图表 4"/>
          <p:cNvGraphicFramePr>
            <a:graphicFrameLocks/>
          </p:cNvGraphicFramePr>
          <p:nvPr/>
        </p:nvGraphicFramePr>
        <p:xfrm>
          <a:off x="4089400" y="1217613"/>
          <a:ext cx="4926013" cy="4165600"/>
        </p:xfrm>
        <a:graphic>
          <a:graphicData uri="http://schemas.openxmlformats.org/presentationml/2006/ole">
            <mc:AlternateContent xmlns:mc="http://schemas.openxmlformats.org/markup-compatibility/2006">
              <mc:Choice xmlns:v="urn:schemas-microsoft-com:vml" Requires="v">
                <p:oleObj spid="_x0000_s1043" r:id="rId6" imgW="4925995" imgH="4163929" progId="Excel.Chart.8">
                  <p:embed/>
                </p:oleObj>
              </mc:Choice>
              <mc:Fallback>
                <p:oleObj r:id="rId6" imgW="4925995" imgH="4163929" progId="Excel.Chart.8">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89400" y="1217613"/>
                        <a:ext cx="4926013"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93" name="矩形 5"/>
          <p:cNvSpPr>
            <a:spLocks noChangeArrowheads="1"/>
          </p:cNvSpPr>
          <p:nvPr/>
        </p:nvSpPr>
        <p:spPr bwMode="auto">
          <a:xfrm>
            <a:off x="755650" y="5084763"/>
            <a:ext cx="75612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itchFamily="2" charset="2"/>
              <a:buChar char="n"/>
              <a:defRPr sz="2800" b="1">
                <a:solidFill>
                  <a:schemeClr val="tx1"/>
                </a:solidFill>
                <a:latin typeface="Arial" pitchFamily="34" charset="0"/>
                <a:ea typeface="宋体" pitchFamily="2" charset="-122"/>
              </a:defRPr>
            </a:lvl1pPr>
            <a:lvl2pPr marL="742950" indent="-285750">
              <a:spcBef>
                <a:spcPct val="20000"/>
              </a:spcBef>
              <a:buClr>
                <a:schemeClr val="accent2"/>
              </a:buClr>
              <a:buSzPct val="80000"/>
              <a:buFont typeface="Wingdings" pitchFamily="2" charset="2"/>
              <a:buChar char="¨"/>
              <a:defRPr sz="2400">
                <a:solidFill>
                  <a:schemeClr val="tx1"/>
                </a:solidFill>
                <a:latin typeface="Arial" pitchFamily="34" charset="0"/>
                <a:ea typeface="宋体" pitchFamily="2" charset="-122"/>
              </a:defRPr>
            </a:lvl2pPr>
            <a:lvl3pPr marL="1143000" indent="-228600">
              <a:spcBef>
                <a:spcPct val="20000"/>
              </a:spcBef>
              <a:buClr>
                <a:schemeClr val="bg2"/>
              </a:buClr>
              <a:buSzPct val="65000"/>
              <a:buFont typeface="Wingdings" pitchFamily="2" charset="2"/>
              <a:buChar char="n"/>
              <a:defRPr sz="2000">
                <a:solidFill>
                  <a:schemeClr val="tx1"/>
                </a:solidFill>
                <a:latin typeface="Arial" pitchFamily="34" charset="0"/>
                <a:ea typeface="宋体" pitchFamily="2" charset="-122"/>
              </a:defRPr>
            </a:lvl3pPr>
            <a:lvl4pPr marL="1600200" indent="-228600">
              <a:spcBef>
                <a:spcPct val="20000"/>
              </a:spcBef>
              <a:buClr>
                <a:schemeClr val="accent2"/>
              </a:buClr>
              <a:buSzPct val="70000"/>
              <a:buFont typeface="Wingdings" pitchFamily="2" charset="2"/>
              <a:buChar char="¨"/>
              <a:defRPr>
                <a:solidFill>
                  <a:schemeClr val="tx1"/>
                </a:solidFill>
                <a:latin typeface="Arial" pitchFamily="34" charset="0"/>
                <a:ea typeface="宋体" pitchFamily="2" charset="-122"/>
              </a:defRPr>
            </a:lvl4pPr>
            <a:lvl5pPr marL="2057400" indent="-228600">
              <a:spcBef>
                <a:spcPct val="20000"/>
              </a:spcBef>
              <a:buClr>
                <a:schemeClr val="bg2"/>
              </a:buClr>
              <a:buFont typeface="Wingdings" pitchFamily="2" charset="2"/>
              <a:buChar char="§"/>
              <a:defRPr sz="1600" b="1">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lr>
                <a:schemeClr val="bg2"/>
              </a:buClr>
              <a:buFont typeface="Wingdings" pitchFamily="2" charset="2"/>
              <a:buChar char="§"/>
              <a:defRPr sz="1600" b="1">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lr>
                <a:schemeClr val="bg2"/>
              </a:buClr>
              <a:buFont typeface="Wingdings" pitchFamily="2" charset="2"/>
              <a:buChar char="§"/>
              <a:defRPr sz="1600" b="1">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lr>
                <a:schemeClr val="bg2"/>
              </a:buClr>
              <a:buFont typeface="Wingdings" pitchFamily="2" charset="2"/>
              <a:buChar char="§"/>
              <a:defRPr sz="1600" b="1">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lr>
                <a:schemeClr val="bg2"/>
              </a:buClr>
              <a:buFont typeface="Wingdings" pitchFamily="2" charset="2"/>
              <a:buChar char="§"/>
              <a:defRPr sz="1600" b="1">
                <a:solidFill>
                  <a:schemeClr val="tx1"/>
                </a:solidFill>
                <a:latin typeface="Arial" pitchFamily="34" charset="0"/>
                <a:ea typeface="宋体" pitchFamily="2" charset="-122"/>
              </a:defRPr>
            </a:lvl9pPr>
          </a:lstStyle>
          <a:p>
            <a:pPr eaLnBrk="1" hangingPunct="1">
              <a:spcBef>
                <a:spcPct val="0"/>
              </a:spcBef>
              <a:buClrTx/>
              <a:buSzTx/>
              <a:buFont typeface="Arial" pitchFamily="34" charset="0"/>
              <a:buChar char="•"/>
            </a:pPr>
            <a:r>
              <a:rPr lang="en-US" altLang="zh-CN" sz="2400" b="0">
                <a:solidFill>
                  <a:srgbClr val="002060"/>
                </a:solidFill>
                <a:cs typeface="Arial" pitchFamily="34" charset="0"/>
              </a:rPr>
              <a:t>China's GDP could top 61.1 trillion yuan (about 10 trillion dollars) by the end of 2014, making China the world's second-largest economy.</a:t>
            </a:r>
          </a:p>
        </p:txBody>
      </p:sp>
    </p:spTree>
    <p:extLst>
      <p:ext uri="{BB962C8B-B14F-4D97-AF65-F5344CB8AC3E}">
        <p14:creationId xmlns:p14="http://schemas.microsoft.com/office/powerpoint/2010/main" val="10998317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
          <p:cNvSpPr>
            <a:spLocks noGrp="1"/>
          </p:cNvSpPr>
          <p:nvPr>
            <p:ph type="title" idx="4294967295"/>
          </p:nvPr>
        </p:nvSpPr>
        <p:spPr>
          <a:xfrm>
            <a:off x="0" y="274638"/>
            <a:ext cx="9036050" cy="1143000"/>
          </a:xfrm>
        </p:spPr>
        <p:txBody>
          <a:bodyPr anchor="t"/>
          <a:lstStyle/>
          <a:p>
            <a:pPr eaLnBrk="1" hangingPunct="1"/>
            <a:r>
              <a:rPr lang="en-US" altLang="zh-CN" sz="3600" b="1" smtClean="0"/>
              <a:t>Huge children’s population, steady growth</a:t>
            </a:r>
            <a:r>
              <a:rPr lang="zh-CN" altLang="zh-CN" sz="3600" b="1" smtClean="0">
                <a:latin typeface="黑体" pitchFamily="49" charset="-122"/>
                <a:ea typeface="黑体" pitchFamily="49" charset="-122"/>
              </a:rPr>
              <a:t/>
            </a:r>
            <a:br>
              <a:rPr lang="zh-CN" altLang="zh-CN" sz="3600" b="1" smtClean="0">
                <a:latin typeface="黑体" pitchFamily="49" charset="-122"/>
                <a:ea typeface="黑体" pitchFamily="49" charset="-122"/>
              </a:rPr>
            </a:br>
            <a:endParaRPr lang="zh-CN" altLang="zh-CN" sz="3600" b="1" smtClean="0">
              <a:latin typeface="黑体" pitchFamily="49" charset="-122"/>
              <a:ea typeface="黑体" pitchFamily="49" charset="-122"/>
            </a:endParaRPr>
          </a:p>
        </p:txBody>
      </p:sp>
      <p:sp>
        <p:nvSpPr>
          <p:cNvPr id="18435" name="内容占位符 2"/>
          <p:cNvSpPr>
            <a:spLocks noGrp="1"/>
          </p:cNvSpPr>
          <p:nvPr>
            <p:ph idx="4294967295"/>
          </p:nvPr>
        </p:nvSpPr>
        <p:spPr>
          <a:xfrm>
            <a:off x="490538" y="1052513"/>
            <a:ext cx="8229600" cy="5256212"/>
          </a:xfrm>
        </p:spPr>
        <p:txBody>
          <a:bodyPr/>
          <a:lstStyle/>
          <a:p>
            <a:pPr lvl="1">
              <a:spcBef>
                <a:spcPct val="50000"/>
              </a:spcBef>
              <a:buFont typeface="Arial" pitchFamily="34" charset="0"/>
              <a:buChar char="•"/>
              <a:defRPr/>
            </a:pPr>
            <a:r>
              <a:rPr lang="en-US" altLang="zh-CN" dirty="0"/>
              <a:t>Huge base: the sixth national census (2010</a:t>
            </a:r>
            <a:r>
              <a:rPr lang="en-US" altLang="zh-CN" dirty="0" smtClean="0"/>
              <a:t>)</a:t>
            </a:r>
          </a:p>
          <a:p>
            <a:pPr lvl="2">
              <a:defRPr/>
            </a:pPr>
            <a:r>
              <a:rPr lang="en-US" altLang="zh-CN" sz="2000" dirty="0" smtClean="0"/>
              <a:t>0-6 </a:t>
            </a:r>
            <a:r>
              <a:rPr lang="en-US" altLang="zh-CN" sz="2000" dirty="0"/>
              <a:t>years: over 100 million, accounting for </a:t>
            </a:r>
            <a:r>
              <a:rPr lang="en-US" altLang="zh-CN" sz="2000" b="1" dirty="0"/>
              <a:t>1/5</a:t>
            </a:r>
            <a:r>
              <a:rPr lang="en-US" altLang="zh-CN" sz="2000" dirty="0"/>
              <a:t> of the world population of the same age</a:t>
            </a:r>
            <a:endParaRPr lang="zh-CN" altLang="zh-CN" sz="2000" dirty="0"/>
          </a:p>
          <a:p>
            <a:pPr lvl="2">
              <a:defRPr/>
            </a:pPr>
            <a:r>
              <a:rPr lang="en-US" altLang="zh-CN" sz="2000" dirty="0"/>
              <a:t>0-14 years: 222 million</a:t>
            </a:r>
            <a:r>
              <a:rPr lang="en-US" altLang="zh-CN" sz="2000" dirty="0" smtClean="0"/>
              <a:t>, accounting </a:t>
            </a:r>
            <a:r>
              <a:rPr lang="en-US" altLang="zh-CN" sz="2000" dirty="0"/>
              <a:t>for 16.6% of China’s total population</a:t>
            </a:r>
            <a:endParaRPr lang="zh-CN" altLang="zh-CN" sz="2000" dirty="0"/>
          </a:p>
          <a:p>
            <a:pPr lvl="2">
              <a:defRPr/>
            </a:pPr>
            <a:r>
              <a:rPr lang="en-US" altLang="zh-CN" sz="2000" dirty="0"/>
              <a:t>0-18 years</a:t>
            </a:r>
            <a:r>
              <a:rPr lang="en-US" altLang="zh-CN" sz="2000" dirty="0" smtClean="0"/>
              <a:t>: about </a:t>
            </a:r>
            <a:r>
              <a:rPr lang="en-US" altLang="zh-CN" sz="2000" dirty="0"/>
              <a:t>300 million, accounting for </a:t>
            </a:r>
            <a:r>
              <a:rPr lang="en-US" altLang="zh-CN" sz="2000" dirty="0" smtClean="0"/>
              <a:t>22.5%of China’s </a:t>
            </a:r>
            <a:r>
              <a:rPr lang="en-US" altLang="zh-CN" sz="2000" dirty="0"/>
              <a:t>total population</a:t>
            </a:r>
          </a:p>
          <a:p>
            <a:pPr marL="914400" lvl="2" indent="0">
              <a:spcBef>
                <a:spcPct val="50000"/>
              </a:spcBef>
              <a:buFont typeface="Arial" pitchFamily="34" charset="0"/>
              <a:buNone/>
              <a:defRPr/>
            </a:pPr>
            <a:r>
              <a:rPr lang="en-US" altLang="zh-CN" sz="2000" b="1" i="1" dirty="0" smtClean="0">
                <a:solidFill>
                  <a:srgbClr val="FF3300"/>
                </a:solidFill>
              </a:rPr>
              <a:t>                              </a:t>
            </a:r>
            <a:r>
              <a:rPr lang="en-US" altLang="zh-CN" sz="2000" i="1" dirty="0"/>
              <a:t> </a:t>
            </a:r>
            <a:endParaRPr lang="en-US" altLang="zh-CN" sz="2000" b="1" i="1" dirty="0" smtClean="0">
              <a:solidFill>
                <a:srgbClr val="FF3300"/>
              </a:solidFill>
            </a:endParaRPr>
          </a:p>
          <a:p>
            <a:pPr lvl="1">
              <a:spcBef>
                <a:spcPct val="50000"/>
              </a:spcBef>
              <a:buFont typeface="Arial" pitchFamily="34" charset="0"/>
              <a:buChar char="•"/>
              <a:defRPr/>
            </a:pPr>
            <a:r>
              <a:rPr lang="en-US" altLang="zh-CN" dirty="0"/>
              <a:t>Steady growth, especially after the release of two-child policy</a:t>
            </a:r>
            <a:endParaRPr lang="zh-CN" altLang="zh-CN" dirty="0"/>
          </a:p>
          <a:p>
            <a:pPr lvl="2">
              <a:defRPr/>
            </a:pPr>
            <a:r>
              <a:rPr lang="en-US" altLang="zh-CN" sz="2000" dirty="0"/>
              <a:t>New-born population of about </a:t>
            </a:r>
            <a:r>
              <a:rPr lang="en-US" altLang="zh-CN" sz="2000" b="1" dirty="0"/>
              <a:t>20 million</a:t>
            </a:r>
            <a:r>
              <a:rPr lang="en-US" altLang="zh-CN" sz="2000" dirty="0"/>
              <a:t> per year</a:t>
            </a:r>
            <a:endParaRPr lang="zh-CN" altLang="zh-CN" sz="2000" dirty="0"/>
          </a:p>
          <a:p>
            <a:pPr lvl="2">
              <a:defRPr/>
            </a:pPr>
            <a:r>
              <a:rPr lang="en-US" altLang="zh-CN" sz="2000" dirty="0"/>
              <a:t>New birth rate: </a:t>
            </a:r>
            <a:r>
              <a:rPr lang="en-US" altLang="zh-CN" sz="2000" b="1" dirty="0"/>
              <a:t>1 baby/4.15 seconds</a:t>
            </a:r>
            <a:endParaRPr lang="zh-CN" altLang="zh-CN" sz="2000" dirty="0"/>
          </a:p>
          <a:p>
            <a:pPr lvl="2">
              <a:defRPr/>
            </a:pPr>
            <a:r>
              <a:rPr lang="en-US" altLang="zh-CN" sz="2000" dirty="0"/>
              <a:t>The number of births in 2010 was</a:t>
            </a:r>
            <a:r>
              <a:rPr lang="en-US" altLang="zh-CN" sz="2000" b="1" dirty="0"/>
              <a:t> 3 times</a:t>
            </a:r>
            <a:r>
              <a:rPr lang="en-US" altLang="zh-CN" sz="2000" dirty="0"/>
              <a:t> the number 8 years </a:t>
            </a:r>
            <a:r>
              <a:rPr lang="en-US" altLang="zh-CN" sz="2000" dirty="0" smtClean="0"/>
              <a:t>ago</a:t>
            </a:r>
            <a:endParaRPr lang="zh-CN" altLang="en-US" sz="2000" b="1" dirty="0" smtClean="0"/>
          </a:p>
        </p:txBody>
      </p:sp>
    </p:spTree>
    <p:extLst>
      <p:ext uri="{BB962C8B-B14F-4D97-AF65-F5344CB8AC3E}">
        <p14:creationId xmlns:p14="http://schemas.microsoft.com/office/powerpoint/2010/main" val="18956115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831850" y="993775"/>
            <a:ext cx="7473950" cy="423863"/>
          </a:xfrm>
        </p:spPr>
        <p:txBody>
          <a:bodyPr>
            <a:normAutofit fontScale="90000"/>
          </a:bodyPr>
          <a:lstStyle/>
          <a:p>
            <a:pPr eaLnBrk="1" hangingPunct="1"/>
            <a:r>
              <a:rPr lang="en-US" altLang="zh-CN" sz="3600" b="1" smtClean="0">
                <a:latin typeface="Times New Roman" pitchFamily="18" charset="0"/>
                <a:ea typeface="微软雅黑" pitchFamily="34" charset="-122"/>
                <a:cs typeface="Times New Roman" pitchFamily="18" charset="0"/>
              </a:rPr>
              <a:t>Remarkable Improvement of Health Level of Children</a:t>
            </a:r>
            <a:r>
              <a:rPr lang="zh-CN" altLang="en-US" sz="3600" b="1" smtClean="0">
                <a:latin typeface="Times New Roman" pitchFamily="18" charset="0"/>
                <a:ea typeface="微软雅黑" pitchFamily="34" charset="-122"/>
                <a:cs typeface="Times New Roman" pitchFamily="18" charset="0"/>
              </a:rPr>
              <a:t/>
            </a:r>
            <a:br>
              <a:rPr lang="zh-CN" altLang="en-US" sz="3600" b="1" smtClean="0">
                <a:latin typeface="Times New Roman" pitchFamily="18" charset="0"/>
                <a:ea typeface="微软雅黑" pitchFamily="34" charset="-122"/>
                <a:cs typeface="Times New Roman" pitchFamily="18" charset="0"/>
              </a:rPr>
            </a:br>
            <a:endParaRPr lang="zh-CN" altLang="en-US" sz="3600" b="1" smtClean="0">
              <a:latin typeface="Times New Roman" pitchFamily="18" charset="0"/>
              <a:ea typeface="微软雅黑" pitchFamily="34" charset="-122"/>
              <a:cs typeface="Times New Roman" pitchFamily="18" charset="0"/>
            </a:endParaRPr>
          </a:p>
        </p:txBody>
      </p:sp>
      <p:sp>
        <p:nvSpPr>
          <p:cNvPr id="14339" name="Rectangle 3"/>
          <p:cNvSpPr>
            <a:spLocks noGrp="1" noChangeArrowheads="1"/>
          </p:cNvSpPr>
          <p:nvPr>
            <p:ph type="body" idx="4294967295"/>
          </p:nvPr>
        </p:nvSpPr>
        <p:spPr>
          <a:xfrm>
            <a:off x="685800" y="1700213"/>
            <a:ext cx="7620000" cy="4038600"/>
          </a:xfrm>
          <a:noFill/>
        </p:spPr>
        <p:txBody>
          <a:bodyPr/>
          <a:lstStyle/>
          <a:p>
            <a:pPr algn="just" eaLnBrk="1" hangingPunct="1">
              <a:lnSpc>
                <a:spcPct val="125000"/>
              </a:lnSpc>
            </a:pPr>
            <a:r>
              <a:rPr lang="en-US" altLang="zh-CN" sz="2400" b="1" dirty="0" smtClean="0">
                <a:latin typeface="Arial" pitchFamily="34" charset="0"/>
              </a:rPr>
              <a:t>MDG 4 called for a two-thirds reduction in the under-5 mortality rate between 1990 and 2015.</a:t>
            </a:r>
            <a:endParaRPr lang="en-US" altLang="zh-CN" sz="2400" b="1" dirty="0" smtClean="0">
              <a:latin typeface="Times New Roman" pitchFamily="18" charset="0"/>
              <a:ea typeface="微软雅黑" pitchFamily="34" charset="-122"/>
              <a:cs typeface="Times New Roman" pitchFamily="18" charset="0"/>
            </a:endParaRPr>
          </a:p>
          <a:p>
            <a:pPr algn="just" eaLnBrk="1" hangingPunct="1">
              <a:lnSpc>
                <a:spcPct val="125000"/>
              </a:lnSpc>
            </a:pPr>
            <a:r>
              <a:rPr lang="en-US" altLang="zh-CN" sz="2400" b="1" dirty="0" smtClean="0">
                <a:latin typeface="Times New Roman" pitchFamily="18" charset="0"/>
                <a:ea typeface="微软雅黑" pitchFamily="34" charset="-122"/>
                <a:cs typeface="Times New Roman" pitchFamily="18" charset="0"/>
              </a:rPr>
              <a:t>Mortality of infants and children under 5 decreased by 82.3% and 80.8% respectively, from 50.2‰</a:t>
            </a:r>
            <a:r>
              <a:rPr lang="zh-CN" altLang="en-US" sz="2400" b="1" dirty="0" smtClean="0">
                <a:latin typeface="Times New Roman" pitchFamily="18" charset="0"/>
                <a:ea typeface="微软雅黑" pitchFamily="34" charset="-122"/>
                <a:cs typeface="Times New Roman" pitchFamily="18" charset="0"/>
              </a:rPr>
              <a:t> </a:t>
            </a:r>
            <a:r>
              <a:rPr lang="en-US" altLang="zh-CN" sz="2400" b="1" dirty="0" smtClean="0">
                <a:latin typeface="Times New Roman" pitchFamily="18" charset="0"/>
                <a:ea typeface="微软雅黑" pitchFamily="34" charset="-122"/>
                <a:cs typeface="Times New Roman" pitchFamily="18" charset="0"/>
              </a:rPr>
              <a:t>and 61.0‰  in 1991 to 8.9‰</a:t>
            </a:r>
            <a:r>
              <a:rPr lang="zh-CN" altLang="en-US" sz="2400" b="1" dirty="0" smtClean="0">
                <a:latin typeface="Times New Roman" pitchFamily="18" charset="0"/>
                <a:ea typeface="微软雅黑" pitchFamily="34" charset="-122"/>
                <a:cs typeface="Times New Roman" pitchFamily="18" charset="0"/>
              </a:rPr>
              <a:t> </a:t>
            </a:r>
            <a:r>
              <a:rPr lang="en-US" altLang="zh-CN" sz="2400" b="1" dirty="0" smtClean="0">
                <a:latin typeface="Times New Roman" pitchFamily="18" charset="0"/>
                <a:ea typeface="微软雅黑" pitchFamily="34" charset="-122"/>
                <a:cs typeface="Times New Roman" pitchFamily="18" charset="0"/>
              </a:rPr>
              <a:t>and </a:t>
            </a:r>
            <a:r>
              <a:rPr lang="en-US" altLang="zh-CN" sz="2400" b="1" dirty="0" smtClean="0">
                <a:latin typeface="Times New Roman" pitchFamily="18" charset="0"/>
                <a:ea typeface="微软雅黑" pitchFamily="34" charset="-122"/>
                <a:cs typeface="Times New Roman" pitchFamily="18" charset="0"/>
              </a:rPr>
              <a:t>11.7‰ in 2014</a:t>
            </a:r>
            <a:r>
              <a:rPr lang="en-US" altLang="zh-CN" sz="2400" b="1" dirty="0" smtClean="0">
                <a:latin typeface="Times New Roman" pitchFamily="18" charset="0"/>
                <a:ea typeface="微软雅黑" pitchFamily="34" charset="-122"/>
                <a:cs typeface="Times New Roman" pitchFamily="18" charset="0"/>
              </a:rPr>
              <a:t>. China reached MDG4 target ahead of time. </a:t>
            </a:r>
            <a:endParaRPr lang="zh-CN" altLang="en-US" sz="2400" b="1" dirty="0" smtClean="0">
              <a:latin typeface="Times New Roman" pitchFamily="18" charset="0"/>
              <a:ea typeface="微软雅黑" pitchFamily="34" charset="-122"/>
              <a:cs typeface="Times New Roman" pitchFamily="18" charset="0"/>
            </a:endParaRPr>
          </a:p>
        </p:txBody>
      </p:sp>
      <p:sp>
        <p:nvSpPr>
          <p:cNvPr id="14340" name="灯片编号占位符 1"/>
          <p:cNvSpPr>
            <a:spLocks noGrp="1"/>
          </p:cNvSpPr>
          <p:nvPr>
            <p:ph type="sldNum" sz="quarter" idx="12"/>
          </p:nvPr>
        </p:nvSpPr>
        <p:spPr bwMode="gray">
          <a:xfrm>
            <a:off x="304800" y="6537325"/>
            <a:ext cx="533400" cy="244475"/>
          </a:xfrm>
          <a:noFill/>
        </p:spPr>
        <p:txBody>
          <a:bodyPr anchor="t"/>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l">
              <a:spcBef>
                <a:spcPct val="0"/>
              </a:spcBef>
              <a:buFontTx/>
              <a:buNone/>
            </a:pPr>
            <a:fld id="{14D655FF-91CD-4257-99DB-7333B97667B9}" type="slidenum">
              <a:rPr lang="en-US" altLang="zh-CN" sz="1000" smtClean="0">
                <a:solidFill>
                  <a:schemeClr val="bg1"/>
                </a:solidFill>
                <a:latin typeface="Times New Roman" pitchFamily="18" charset="0"/>
                <a:ea typeface="微软雅黑" pitchFamily="34" charset="-122"/>
                <a:cs typeface="Times New Roman" pitchFamily="18" charset="0"/>
              </a:rPr>
              <a:pPr algn="l">
                <a:spcBef>
                  <a:spcPct val="0"/>
                </a:spcBef>
                <a:buFontTx/>
                <a:buNone/>
              </a:pPr>
              <a:t>5</a:t>
            </a:fld>
            <a:endParaRPr lang="en-US" altLang="zh-CN" sz="1000" smtClean="0">
              <a:solidFill>
                <a:schemeClr val="bg1"/>
              </a:solidFill>
              <a:latin typeface="Times New Roman" pitchFamily="18" charset="0"/>
              <a:ea typeface="微软雅黑" pitchFamily="34" charset="-122"/>
              <a:cs typeface="Times New Roman" pitchFamily="18" charset="0"/>
            </a:endParaRPr>
          </a:p>
        </p:txBody>
      </p:sp>
    </p:spTree>
    <p:extLst>
      <p:ext uri="{BB962C8B-B14F-4D97-AF65-F5344CB8AC3E}">
        <p14:creationId xmlns:p14="http://schemas.microsoft.com/office/powerpoint/2010/main" val="1748940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对象 1"/>
          <p:cNvGraphicFramePr>
            <a:graphicFrameLocks noChangeAspect="1"/>
          </p:cNvGraphicFramePr>
          <p:nvPr/>
        </p:nvGraphicFramePr>
        <p:xfrm>
          <a:off x="-133350" y="685800"/>
          <a:ext cx="8843963" cy="5435600"/>
        </p:xfrm>
        <a:graphic>
          <a:graphicData uri="http://schemas.openxmlformats.org/presentationml/2006/ole">
            <mc:AlternateContent xmlns:mc="http://schemas.openxmlformats.org/markup-compatibility/2006">
              <mc:Choice xmlns:v="urn:schemas-microsoft-com:vml" Requires="v">
                <p:oleObj spid="_x0000_s2058" name="图表" r:id="rId3" imgW="5057910" imgH="3105240" progId="Excel.Chart.8">
                  <p:embed/>
                </p:oleObj>
              </mc:Choice>
              <mc:Fallback>
                <p:oleObj name="图表" r:id="rId3" imgW="5057910" imgH="3105240"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350" y="685800"/>
                        <a:ext cx="8843963" cy="543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63" name="TextBox 3"/>
          <p:cNvSpPr txBox="1">
            <a:spLocks noChangeArrowheads="1"/>
          </p:cNvSpPr>
          <p:nvPr/>
        </p:nvSpPr>
        <p:spPr bwMode="auto">
          <a:xfrm>
            <a:off x="899592" y="898525"/>
            <a:ext cx="6457950" cy="4619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r>
              <a:rPr lang="en-US" altLang="zh-CN" sz="2400" b="1">
                <a:solidFill>
                  <a:schemeClr val="bg2"/>
                </a:solidFill>
                <a:latin typeface="Times New Roman" pitchFamily="18" charset="0"/>
                <a:cs typeface="Times New Roman" pitchFamily="18" charset="0"/>
              </a:rPr>
              <a:t>Infant Mortality in China During 1991-2014</a:t>
            </a:r>
            <a:endParaRPr lang="zh-CN" altLang="en-US" sz="2400" b="1">
              <a:solidFill>
                <a:schemeClr val="bg2"/>
              </a:solidFill>
              <a:latin typeface="Times New Roman" pitchFamily="18" charset="0"/>
              <a:cs typeface="Times New Roman" pitchFamily="18" charset="0"/>
            </a:endParaRPr>
          </a:p>
        </p:txBody>
      </p:sp>
      <p:sp>
        <p:nvSpPr>
          <p:cNvPr id="15364" name="TextBox 4"/>
          <p:cNvSpPr txBox="1">
            <a:spLocks noChangeArrowheads="1"/>
          </p:cNvSpPr>
          <p:nvPr/>
        </p:nvSpPr>
        <p:spPr bwMode="auto">
          <a:xfrm>
            <a:off x="7848600" y="5141913"/>
            <a:ext cx="1295400" cy="36988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r>
              <a:rPr lang="en-US" altLang="zh-CN" sz="1800">
                <a:solidFill>
                  <a:schemeClr val="bg2"/>
                </a:solidFill>
                <a:latin typeface="Times New Roman" pitchFamily="18" charset="0"/>
                <a:cs typeface="Times New Roman" pitchFamily="18" charset="0"/>
              </a:rPr>
              <a:t>Year</a:t>
            </a:r>
            <a:endParaRPr lang="zh-CN" altLang="en-US" sz="1800">
              <a:solidFill>
                <a:schemeClr val="bg2"/>
              </a:solidFill>
              <a:latin typeface="Times New Roman" pitchFamily="18" charset="0"/>
              <a:cs typeface="Times New Roman" pitchFamily="18" charset="0"/>
            </a:endParaRPr>
          </a:p>
        </p:txBody>
      </p:sp>
      <p:sp>
        <p:nvSpPr>
          <p:cNvPr id="15365" name="TextBox 4"/>
          <p:cNvSpPr txBox="1">
            <a:spLocks noChangeArrowheads="1"/>
          </p:cNvSpPr>
          <p:nvPr/>
        </p:nvSpPr>
        <p:spPr bwMode="auto">
          <a:xfrm>
            <a:off x="8039100" y="2514600"/>
            <a:ext cx="914400" cy="12922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r" eaLnBrk="1" hangingPunct="1">
              <a:lnSpc>
                <a:spcPct val="200000"/>
              </a:lnSpc>
              <a:spcBef>
                <a:spcPct val="0"/>
              </a:spcBef>
              <a:buFontTx/>
              <a:buNone/>
            </a:pPr>
            <a:r>
              <a:rPr lang="en-US" altLang="zh-CN" sz="1400">
                <a:solidFill>
                  <a:schemeClr val="bg2"/>
                </a:solidFill>
                <a:latin typeface="Times New Roman" pitchFamily="18" charset="0"/>
                <a:cs typeface="Times New Roman" pitchFamily="18" charset="0"/>
              </a:rPr>
              <a:t>Overall</a:t>
            </a:r>
          </a:p>
          <a:p>
            <a:pPr algn="r" eaLnBrk="1" hangingPunct="1">
              <a:lnSpc>
                <a:spcPct val="200000"/>
              </a:lnSpc>
              <a:spcBef>
                <a:spcPct val="0"/>
              </a:spcBef>
              <a:buFontTx/>
              <a:buNone/>
            </a:pPr>
            <a:r>
              <a:rPr lang="en-US" altLang="zh-CN" sz="1400">
                <a:solidFill>
                  <a:schemeClr val="bg2"/>
                </a:solidFill>
                <a:latin typeface="Times New Roman" pitchFamily="18" charset="0"/>
                <a:cs typeface="Times New Roman" pitchFamily="18" charset="0"/>
              </a:rPr>
              <a:t>Urban Area</a:t>
            </a:r>
          </a:p>
          <a:p>
            <a:pPr algn="r" eaLnBrk="1" hangingPunct="1">
              <a:lnSpc>
                <a:spcPct val="200000"/>
              </a:lnSpc>
              <a:spcBef>
                <a:spcPct val="0"/>
              </a:spcBef>
              <a:buFontTx/>
              <a:buNone/>
            </a:pPr>
            <a:r>
              <a:rPr lang="en-US" altLang="zh-CN" sz="1400">
                <a:solidFill>
                  <a:schemeClr val="bg2"/>
                </a:solidFill>
                <a:latin typeface="Times New Roman" pitchFamily="18" charset="0"/>
                <a:cs typeface="Times New Roman" pitchFamily="18" charset="0"/>
              </a:rPr>
              <a:t>Rural Area</a:t>
            </a:r>
            <a:endParaRPr lang="zh-CN" altLang="en-US" sz="1400">
              <a:solidFill>
                <a:schemeClr val="bg2"/>
              </a:solidFill>
              <a:latin typeface="Times New Roman" pitchFamily="18" charset="0"/>
              <a:cs typeface="Times New Roman" pitchFamily="18" charset="0"/>
            </a:endParaRPr>
          </a:p>
        </p:txBody>
      </p:sp>
    </p:spTree>
    <p:extLst>
      <p:ext uri="{BB962C8B-B14F-4D97-AF65-F5344CB8AC3E}">
        <p14:creationId xmlns:p14="http://schemas.microsoft.com/office/powerpoint/2010/main" val="80524011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2"/>
          <p:cNvSpPr>
            <a:spLocks noGrp="1"/>
          </p:cNvSpPr>
          <p:nvPr>
            <p:ph type="title"/>
          </p:nvPr>
        </p:nvSpPr>
        <p:spPr>
          <a:xfrm>
            <a:off x="-32" y="295615"/>
            <a:ext cx="8215370" cy="490099"/>
          </a:xfrm>
          <a:solidFill>
            <a:schemeClr val="bg1"/>
          </a:solidFill>
        </p:spPr>
        <p:txBody>
          <a:bodyPr>
            <a:noAutofit/>
          </a:bodyPr>
          <a:lstStyle/>
          <a:p>
            <a:r>
              <a:rPr lang="en-US" altLang="zh-CN" sz="2200" b="1" dirty="0" smtClean="0"/>
              <a:t>The Leading </a:t>
            </a:r>
            <a:r>
              <a:rPr lang="en-US" altLang="zh-CN" sz="2200" b="1" dirty="0"/>
              <a:t>C</a:t>
            </a:r>
            <a:r>
              <a:rPr lang="en-US" altLang="zh-CN" sz="2200" b="1" dirty="0" smtClean="0"/>
              <a:t>auses of Mortality </a:t>
            </a:r>
            <a:r>
              <a:rPr lang="en-US" altLang="zh-CN" sz="2200" b="1" dirty="0"/>
              <a:t>U</a:t>
            </a:r>
            <a:r>
              <a:rPr lang="en-US" altLang="zh-CN" sz="2200" b="1" dirty="0" smtClean="0"/>
              <a:t>nder </a:t>
            </a:r>
            <a:r>
              <a:rPr lang="en-US" altLang="zh-CN" sz="2200" b="1" dirty="0" smtClean="0"/>
              <a:t>Five in the World</a:t>
            </a:r>
            <a:endParaRPr lang="zh-CN" altLang="en-US" sz="2200" b="1" dirty="0" smtClean="0"/>
          </a:p>
        </p:txBody>
      </p:sp>
      <p:grpSp>
        <p:nvGrpSpPr>
          <p:cNvPr id="2" name="文本占位符 3"/>
          <p:cNvGrpSpPr>
            <a:grpSpLocks noGrp="1"/>
          </p:cNvGrpSpPr>
          <p:nvPr/>
        </p:nvGrpSpPr>
        <p:grpSpPr bwMode="auto">
          <a:xfrm>
            <a:off x="799727" y="2818918"/>
            <a:ext cx="7128792" cy="3312368"/>
            <a:chOff x="1979712" y="4077072"/>
            <a:chExt cx="5184576" cy="2448272"/>
          </a:xfrm>
        </p:grpSpPr>
        <p:pic>
          <p:nvPicPr>
            <p:cNvPr id="12310" name="Picture 3" descr="E:\倒文件(旧笔记本电脑)\E盘\工作\沛儿\沛儿--POA资料\Folder-儿科\Folder（终稿 1 10）\Folder 0110\2-01.jpg"/>
            <p:cNvPicPr>
              <a:picLocks noChangeAspect="1" noChangeArrowheads="1"/>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rcRect l="17081" t="31145" r="22406" b="52785"/>
            <a:stretch>
              <a:fillRect/>
            </a:stretch>
          </p:blipFill>
          <p:spPr bwMode="auto">
            <a:xfrm>
              <a:off x="1979712" y="4077072"/>
              <a:ext cx="5184576" cy="244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1" name="TextBox 26"/>
            <p:cNvSpPr txBox="1">
              <a:spLocks noChangeArrowheads="1"/>
            </p:cNvSpPr>
            <p:nvPr/>
          </p:nvSpPr>
          <p:spPr bwMode="auto">
            <a:xfrm>
              <a:off x="3708547" y="5372435"/>
              <a:ext cx="302180" cy="20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2800">
                  <a:solidFill>
                    <a:schemeClr val="tx1"/>
                  </a:solidFill>
                  <a:latin typeface="Times New Roman" pitchFamily="18" charset="0"/>
                  <a:ea typeface="华文楷体" panose="02010600040101010101" pitchFamily="2" charset="-122"/>
                  <a:cs typeface="Times New Roman" pitchFamily="18" charset="0"/>
                </a:defRPr>
              </a:lvl1pPr>
              <a:lvl2pPr marL="742950" indent="-285750">
                <a:spcBef>
                  <a:spcPct val="20000"/>
                </a:spcBef>
                <a:buFont typeface="Arial" pitchFamily="34" charset="0"/>
                <a:buChar char="–"/>
                <a:defRPr sz="2400">
                  <a:solidFill>
                    <a:schemeClr val="tx1"/>
                  </a:solidFill>
                  <a:latin typeface="Times New Roman" pitchFamily="18" charset="0"/>
                  <a:ea typeface="华文楷体" panose="02010600040101010101" pitchFamily="2" charset="-122"/>
                  <a:cs typeface="Times New Roman" pitchFamily="18" charset="0"/>
                </a:defRPr>
              </a:lvl2pPr>
              <a:lvl3pPr marL="1143000" indent="-228600">
                <a:spcBef>
                  <a:spcPct val="20000"/>
                </a:spcBef>
                <a:buFont typeface="Arial" pitchFamily="34" charset="0"/>
                <a:buChar char="•"/>
                <a:defRPr sz="2000">
                  <a:solidFill>
                    <a:schemeClr val="tx1"/>
                  </a:solidFill>
                  <a:latin typeface="Times New Roman" pitchFamily="18" charset="0"/>
                  <a:ea typeface="华文楷体" panose="02010600040101010101" pitchFamily="2" charset="-122"/>
                  <a:cs typeface="Times New Roman" pitchFamily="18" charset="0"/>
                </a:defRPr>
              </a:lvl3pPr>
              <a:lvl4pPr marL="1600200" indent="-228600">
                <a:spcBef>
                  <a:spcPct val="20000"/>
                </a:spcBef>
                <a:buFont typeface="Arial" pitchFamily="34" charset="0"/>
                <a:buChar char="–"/>
                <a:defRPr>
                  <a:solidFill>
                    <a:schemeClr val="tx1"/>
                  </a:solidFill>
                  <a:latin typeface="Times New Roman" pitchFamily="18" charset="0"/>
                  <a:ea typeface="华文楷体" panose="02010600040101010101" pitchFamily="2" charset="-122"/>
                  <a:cs typeface="Times New Roman" pitchFamily="18" charset="0"/>
                </a:defRPr>
              </a:lvl4pPr>
              <a:lvl5pPr marL="2057400" indent="-228600">
                <a:spcBef>
                  <a:spcPct val="20000"/>
                </a:spcBef>
                <a:buFont typeface="Arial" pitchFamily="34" charset="0"/>
                <a:buChar char="»"/>
                <a:defRPr>
                  <a:solidFill>
                    <a:schemeClr val="tx1"/>
                  </a:solidFill>
                  <a:latin typeface="Times New Roman" pitchFamily="18" charset="0"/>
                  <a:ea typeface="华文楷体" panose="02010600040101010101" pitchFamily="2" charset="-122"/>
                  <a:cs typeface="Times New Roman" pitchFamily="18" charset="0"/>
                </a:defRPr>
              </a:lvl5pPr>
              <a:lvl6pPr marL="2514600" indent="-228600" eaLnBrk="0" fontAlgn="base" hangingPunct="0">
                <a:spcBef>
                  <a:spcPct val="20000"/>
                </a:spcBef>
                <a:spcAft>
                  <a:spcPct val="0"/>
                </a:spcAft>
                <a:buFont typeface="Arial" pitchFamily="34" charset="0"/>
                <a:buChar char="»"/>
                <a:defRPr>
                  <a:solidFill>
                    <a:schemeClr val="tx1"/>
                  </a:solidFill>
                  <a:latin typeface="Times New Roman" pitchFamily="18" charset="0"/>
                  <a:ea typeface="华文楷体" panose="02010600040101010101" pitchFamily="2" charset="-122"/>
                  <a:cs typeface="Times New Roman" pitchFamily="18" charset="0"/>
                </a:defRPr>
              </a:lvl6pPr>
              <a:lvl7pPr marL="2971800" indent="-228600" eaLnBrk="0" fontAlgn="base" hangingPunct="0">
                <a:spcBef>
                  <a:spcPct val="20000"/>
                </a:spcBef>
                <a:spcAft>
                  <a:spcPct val="0"/>
                </a:spcAft>
                <a:buFont typeface="Arial" pitchFamily="34" charset="0"/>
                <a:buChar char="»"/>
                <a:defRPr>
                  <a:solidFill>
                    <a:schemeClr val="tx1"/>
                  </a:solidFill>
                  <a:latin typeface="Times New Roman" pitchFamily="18" charset="0"/>
                  <a:ea typeface="华文楷体" panose="02010600040101010101" pitchFamily="2" charset="-122"/>
                  <a:cs typeface="Times New Roman" pitchFamily="18" charset="0"/>
                </a:defRPr>
              </a:lvl7pPr>
              <a:lvl8pPr marL="3429000" indent="-228600" eaLnBrk="0" fontAlgn="base" hangingPunct="0">
                <a:spcBef>
                  <a:spcPct val="20000"/>
                </a:spcBef>
                <a:spcAft>
                  <a:spcPct val="0"/>
                </a:spcAft>
                <a:buFont typeface="Arial" pitchFamily="34" charset="0"/>
                <a:buChar char="»"/>
                <a:defRPr>
                  <a:solidFill>
                    <a:schemeClr val="tx1"/>
                  </a:solidFill>
                  <a:latin typeface="Times New Roman" pitchFamily="18" charset="0"/>
                  <a:ea typeface="华文楷体" panose="02010600040101010101" pitchFamily="2" charset="-122"/>
                  <a:cs typeface="Times New Roman" pitchFamily="18" charset="0"/>
                </a:defRPr>
              </a:lvl8pPr>
              <a:lvl9pPr marL="3886200" indent="-228600" eaLnBrk="0" fontAlgn="base" hangingPunct="0">
                <a:spcBef>
                  <a:spcPct val="20000"/>
                </a:spcBef>
                <a:spcAft>
                  <a:spcPct val="0"/>
                </a:spcAft>
                <a:buFont typeface="Arial" pitchFamily="34" charset="0"/>
                <a:buChar char="»"/>
                <a:defRPr>
                  <a:solidFill>
                    <a:schemeClr val="tx1"/>
                  </a:solidFill>
                  <a:latin typeface="Times New Roman" pitchFamily="18" charset="0"/>
                  <a:ea typeface="华文楷体" panose="02010600040101010101" pitchFamily="2" charset="-122"/>
                  <a:cs typeface="Times New Roman" pitchFamily="18" charset="0"/>
                </a:defRPr>
              </a:lvl9pPr>
            </a:lstStyle>
            <a:p>
              <a:pPr>
                <a:spcBef>
                  <a:spcPct val="0"/>
                </a:spcBef>
                <a:buFontTx/>
                <a:buNone/>
              </a:pPr>
              <a:r>
                <a:rPr lang="en-US" altLang="zh-CN" sz="1200" b="1" dirty="0">
                  <a:latin typeface="黑体" pitchFamily="49" charset="-122"/>
                  <a:ea typeface="黑体" pitchFamily="49" charset="-122"/>
                </a:rPr>
                <a:t>18%</a:t>
              </a:r>
              <a:endParaRPr lang="zh-CN" altLang="en-US" sz="1200" b="1" dirty="0">
                <a:latin typeface="黑体" pitchFamily="49" charset="-122"/>
                <a:ea typeface="黑体" pitchFamily="49" charset="-122"/>
              </a:endParaRPr>
            </a:p>
          </p:txBody>
        </p:sp>
      </p:grpSp>
      <p:sp>
        <p:nvSpPr>
          <p:cNvPr id="53" name="矩形 27"/>
          <p:cNvSpPr>
            <a:spLocks noChangeArrowheads="1"/>
          </p:cNvSpPr>
          <p:nvPr/>
        </p:nvSpPr>
        <p:spPr bwMode="auto">
          <a:xfrm>
            <a:off x="0" y="1185533"/>
            <a:ext cx="9144000" cy="1338828"/>
          </a:xfrm>
          <a:prstGeom prst="rect">
            <a:avLst/>
          </a:prstGeom>
          <a:noFill/>
        </p:spPr>
        <p:txBody>
          <a:bodyPr wrap="square">
            <a:spAutoFit/>
          </a:bodyPr>
          <a:lstStyle/>
          <a:p>
            <a:pPr marL="285750" indent="-285750">
              <a:lnSpc>
                <a:spcPct val="150000"/>
              </a:lnSpc>
              <a:buFontTx/>
              <a:buBlip>
                <a:blip r:embed="rId4"/>
              </a:buBlip>
            </a:pPr>
            <a:r>
              <a:rPr lang="en-US" altLang="zh-CN" b="1" dirty="0" smtClean="0">
                <a:latin typeface="微软雅黑" panose="020B0503020204020204" pitchFamily="34" charset="-122"/>
                <a:ea typeface="微软雅黑" panose="020B0503020204020204" pitchFamily="34" charset="-122"/>
              </a:rPr>
              <a:t>Pneumonia, diarrhea and infectious diseases are the main health threats to children &lt; 5 </a:t>
            </a:r>
            <a:r>
              <a:rPr lang="en-US" altLang="zh-CN" b="1" dirty="0" smtClean="0">
                <a:latin typeface="微软雅黑" panose="020B0503020204020204" pitchFamily="34" charset="-122"/>
                <a:ea typeface="微软雅黑" panose="020B0503020204020204" pitchFamily="34" charset="-122"/>
              </a:rPr>
              <a:t>yrs.</a:t>
            </a:r>
            <a:endParaRPr lang="en-US" altLang="zh-CN" b="1" dirty="0" smtClean="0">
              <a:latin typeface="微软雅黑" panose="020B0503020204020204" pitchFamily="34" charset="-122"/>
              <a:ea typeface="微软雅黑" panose="020B0503020204020204" pitchFamily="34" charset="-122"/>
            </a:endParaRPr>
          </a:p>
          <a:p>
            <a:pPr marL="285750" indent="-285750">
              <a:lnSpc>
                <a:spcPct val="150000"/>
              </a:lnSpc>
              <a:buFontTx/>
              <a:buBlip>
                <a:blip r:embed="rId4"/>
              </a:buBlip>
            </a:pPr>
            <a:r>
              <a:rPr lang="en-US" altLang="zh-CN" b="1" dirty="0" smtClean="0">
                <a:latin typeface="微软雅黑" panose="020B0503020204020204" pitchFamily="34" charset="-122"/>
                <a:ea typeface="微软雅黑" panose="020B0503020204020204" pitchFamily="34" charset="-122"/>
              </a:rPr>
              <a:t>Pneumonia </a:t>
            </a:r>
            <a:r>
              <a:rPr lang="en-US" altLang="zh-CN" b="1" dirty="0">
                <a:latin typeface="微软雅黑" panose="020B0503020204020204" pitchFamily="34" charset="-122"/>
                <a:ea typeface="微软雅黑" panose="020B0503020204020204" pitchFamily="34" charset="-122"/>
              </a:rPr>
              <a:t>is the leading cause of death in children </a:t>
            </a:r>
            <a:r>
              <a:rPr lang="en-US" altLang="zh-CN" b="1" dirty="0" smtClean="0">
                <a:latin typeface="微软雅黑" panose="020B0503020204020204" pitchFamily="34" charset="-122"/>
                <a:ea typeface="微软雅黑" panose="020B0503020204020204" pitchFamily="34" charset="-122"/>
              </a:rPr>
              <a:t>&lt; </a:t>
            </a:r>
            <a:r>
              <a:rPr lang="en-US" altLang="zh-CN" b="1" dirty="0">
                <a:latin typeface="微软雅黑" panose="020B0503020204020204" pitchFamily="34" charset="-122"/>
                <a:ea typeface="微软雅黑" panose="020B0503020204020204" pitchFamily="34" charset="-122"/>
              </a:rPr>
              <a:t>5 </a:t>
            </a:r>
            <a:r>
              <a:rPr lang="en-US" altLang="zh-CN" b="1" dirty="0" smtClean="0">
                <a:latin typeface="微软雅黑" panose="020B0503020204020204" pitchFamily="34" charset="-122"/>
                <a:ea typeface="微软雅黑" panose="020B0503020204020204" pitchFamily="34" charset="-122"/>
              </a:rPr>
              <a:t>yrs</a:t>
            </a:r>
            <a:r>
              <a:rPr lang="en-US" altLang="zh-CN" b="1" dirty="0">
                <a:latin typeface="微软雅黑" panose="020B0503020204020204" pitchFamily="34" charset="-122"/>
                <a:ea typeface="微软雅黑" panose="020B0503020204020204" pitchFamily="34" charset="-122"/>
              </a:rPr>
              <a:t>.</a:t>
            </a:r>
            <a:endParaRPr lang="en-US" altLang="zh-CN" b="1" dirty="0" smtClean="0">
              <a:latin typeface="微软雅黑" panose="020B0503020204020204" pitchFamily="34" charset="-122"/>
              <a:ea typeface="微软雅黑" panose="020B0503020204020204" pitchFamily="34" charset="-122"/>
            </a:endParaRPr>
          </a:p>
        </p:txBody>
      </p:sp>
      <p:sp>
        <p:nvSpPr>
          <p:cNvPr id="3" name="矩形 2"/>
          <p:cNvSpPr/>
          <p:nvPr/>
        </p:nvSpPr>
        <p:spPr>
          <a:xfrm>
            <a:off x="4809690" y="2993765"/>
            <a:ext cx="1464081" cy="3005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100" b="1" dirty="0" smtClean="0">
                <a:solidFill>
                  <a:schemeClr val="tx1"/>
                </a:solidFill>
                <a:latin typeface="微软雅黑" panose="020B0503020204020204" pitchFamily="34" charset="-122"/>
                <a:ea typeface="微软雅黑" panose="020B0503020204020204" pitchFamily="34" charset="-122"/>
              </a:rPr>
              <a:t>Pneumonia 18%</a:t>
            </a:r>
            <a:endParaRPr lang="zh-CN" altLang="en-US" sz="1100" b="1" dirty="0">
              <a:solidFill>
                <a:schemeClr val="tx1"/>
              </a:solidFill>
              <a:latin typeface="微软雅黑" panose="020B0503020204020204" pitchFamily="34" charset="-122"/>
              <a:ea typeface="微软雅黑" panose="020B0503020204020204" pitchFamily="34" charset="-122"/>
            </a:endParaRPr>
          </a:p>
        </p:txBody>
      </p:sp>
      <p:sp>
        <p:nvSpPr>
          <p:cNvPr id="9" name="矩形 8"/>
          <p:cNvSpPr/>
          <p:nvPr/>
        </p:nvSpPr>
        <p:spPr>
          <a:xfrm>
            <a:off x="6683571" y="2967853"/>
            <a:ext cx="1227902" cy="306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100" b="1" dirty="0" err="1" smtClean="0">
                <a:solidFill>
                  <a:schemeClr val="tx1"/>
                </a:solidFill>
                <a:latin typeface="微软雅黑" panose="020B0503020204020204" pitchFamily="34" charset="-122"/>
                <a:ea typeface="微软雅黑" panose="020B0503020204020204" pitchFamily="34" charset="-122"/>
              </a:rPr>
              <a:t>Diarrhoea</a:t>
            </a:r>
            <a:r>
              <a:rPr lang="en-US" altLang="zh-CN" sz="1100" b="1" dirty="0" smtClean="0">
                <a:solidFill>
                  <a:schemeClr val="tx1"/>
                </a:solidFill>
                <a:latin typeface="微软雅黑" panose="020B0503020204020204" pitchFamily="34" charset="-122"/>
                <a:ea typeface="微软雅黑" panose="020B0503020204020204" pitchFamily="34" charset="-122"/>
              </a:rPr>
              <a:t> 15%</a:t>
            </a:r>
            <a:endParaRPr lang="zh-CN" altLang="en-US" sz="1100" b="1" dirty="0">
              <a:solidFill>
                <a:schemeClr val="tx1"/>
              </a:solidFill>
              <a:latin typeface="微软雅黑" panose="020B0503020204020204" pitchFamily="34" charset="-122"/>
              <a:ea typeface="微软雅黑" panose="020B0503020204020204" pitchFamily="34" charset="-122"/>
            </a:endParaRPr>
          </a:p>
        </p:txBody>
      </p:sp>
      <p:sp>
        <p:nvSpPr>
          <p:cNvPr id="4" name="矩形 3"/>
          <p:cNvSpPr/>
          <p:nvPr/>
        </p:nvSpPr>
        <p:spPr>
          <a:xfrm>
            <a:off x="4780961" y="3331495"/>
            <a:ext cx="1655075" cy="430887"/>
          </a:xfrm>
          <a:prstGeom prst="rect">
            <a:avLst/>
          </a:prstGeom>
          <a:solidFill>
            <a:schemeClr val="bg1"/>
          </a:solidFill>
        </p:spPr>
        <p:txBody>
          <a:bodyPr wrap="square">
            <a:spAutoFit/>
          </a:bodyPr>
          <a:lstStyle/>
          <a:p>
            <a:r>
              <a:rPr lang="en-US" altLang="zh-CN" sz="1100" b="1" dirty="0" smtClean="0">
                <a:latin typeface="微软雅黑" panose="020B0503020204020204" pitchFamily="34" charset="-122"/>
                <a:ea typeface="微软雅黑" panose="020B0503020204020204" pitchFamily="34" charset="-122"/>
              </a:rPr>
              <a:t>Complications </a:t>
            </a:r>
            <a:r>
              <a:rPr lang="en-US" altLang="zh-CN" sz="1100" b="1" dirty="0">
                <a:latin typeface="微软雅黑" panose="020B0503020204020204" pitchFamily="34" charset="-122"/>
                <a:ea typeface="微软雅黑" panose="020B0503020204020204" pitchFamily="34" charset="-122"/>
              </a:rPr>
              <a:t>of </a:t>
            </a:r>
            <a:r>
              <a:rPr lang="en-US" altLang="zh-CN" sz="1100" b="1" dirty="0" smtClean="0">
                <a:latin typeface="微软雅黑" panose="020B0503020204020204" pitchFamily="34" charset="-122"/>
                <a:ea typeface="微软雅黑" panose="020B0503020204020204" pitchFamily="34" charset="-122"/>
              </a:rPr>
              <a:t>  </a:t>
            </a:r>
            <a:r>
              <a:rPr lang="en-US" altLang="zh-CN" sz="1100" b="1" dirty="0" err="1" smtClean="0">
                <a:latin typeface="微软雅黑" panose="020B0503020204020204" pitchFamily="34" charset="-122"/>
                <a:ea typeface="微软雅黑" panose="020B0503020204020204" pitchFamily="34" charset="-122"/>
              </a:rPr>
              <a:t>preterminfants</a:t>
            </a:r>
            <a:r>
              <a:rPr lang="en-US" altLang="zh-CN" sz="1100" b="1" dirty="0">
                <a:latin typeface="微软雅黑" panose="020B0503020204020204" pitchFamily="34" charset="-122"/>
                <a:ea typeface="微软雅黑" panose="020B0503020204020204" pitchFamily="34" charset="-122"/>
              </a:rPr>
              <a:t> </a:t>
            </a:r>
            <a:r>
              <a:rPr lang="en-US" altLang="zh-CN" sz="1100" b="1" dirty="0" smtClean="0">
                <a:latin typeface="微软雅黑" panose="020B0503020204020204" pitchFamily="34" charset="-122"/>
                <a:ea typeface="微软雅黑" panose="020B0503020204020204" pitchFamily="34" charset="-122"/>
              </a:rPr>
              <a:t>12%</a:t>
            </a:r>
            <a:endParaRPr lang="zh-CN" altLang="en-US" sz="1100" b="1" dirty="0">
              <a:latin typeface="微软雅黑" panose="020B0503020204020204" pitchFamily="34" charset="-122"/>
              <a:ea typeface="微软雅黑" panose="020B0503020204020204" pitchFamily="34" charset="-122"/>
            </a:endParaRPr>
          </a:p>
        </p:txBody>
      </p:sp>
      <p:sp>
        <p:nvSpPr>
          <p:cNvPr id="11" name="矩形 10"/>
          <p:cNvSpPr/>
          <p:nvPr/>
        </p:nvSpPr>
        <p:spPr>
          <a:xfrm>
            <a:off x="6709637" y="3375386"/>
            <a:ext cx="1176161" cy="310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100" b="1" dirty="0">
                <a:solidFill>
                  <a:schemeClr val="tx1"/>
                </a:solidFill>
                <a:latin typeface="微软雅黑" panose="020B0503020204020204" pitchFamily="34" charset="-122"/>
                <a:ea typeface="微软雅黑" panose="020B0503020204020204" pitchFamily="34" charset="-122"/>
              </a:rPr>
              <a:t>M</a:t>
            </a:r>
            <a:r>
              <a:rPr lang="en-US" altLang="zh-CN" sz="1100" b="1" dirty="0" smtClean="0">
                <a:solidFill>
                  <a:schemeClr val="tx1"/>
                </a:solidFill>
                <a:latin typeface="微软雅黑" panose="020B0503020204020204" pitchFamily="34" charset="-122"/>
                <a:ea typeface="微软雅黑" panose="020B0503020204020204" pitchFamily="34" charset="-122"/>
              </a:rPr>
              <a:t>easles 1%</a:t>
            </a:r>
            <a:endParaRPr lang="zh-CN" altLang="en-US" sz="1100" b="1" dirty="0">
              <a:solidFill>
                <a:schemeClr val="tx1"/>
              </a:solidFill>
              <a:latin typeface="微软雅黑" panose="020B0503020204020204" pitchFamily="34" charset="-122"/>
              <a:ea typeface="微软雅黑" panose="020B0503020204020204" pitchFamily="34" charset="-122"/>
            </a:endParaRPr>
          </a:p>
        </p:txBody>
      </p:sp>
      <p:sp>
        <p:nvSpPr>
          <p:cNvPr id="12" name="矩形 11"/>
          <p:cNvSpPr/>
          <p:nvPr/>
        </p:nvSpPr>
        <p:spPr>
          <a:xfrm>
            <a:off x="4809690" y="3760645"/>
            <a:ext cx="1570192" cy="430887"/>
          </a:xfrm>
          <a:prstGeom prst="rect">
            <a:avLst/>
          </a:prstGeom>
          <a:solidFill>
            <a:schemeClr val="bg1"/>
          </a:solidFill>
        </p:spPr>
        <p:txBody>
          <a:bodyPr wrap="square">
            <a:spAutoFit/>
          </a:bodyPr>
          <a:lstStyle/>
          <a:p>
            <a:r>
              <a:rPr lang="en-US" altLang="zh-CN" sz="1100" b="1" dirty="0" smtClean="0">
                <a:latin typeface="微软雅黑" panose="020B0503020204020204" pitchFamily="34" charset="-122"/>
                <a:ea typeface="微软雅黑" panose="020B0503020204020204" pitchFamily="34" charset="-122"/>
              </a:rPr>
              <a:t>Asphyxia </a:t>
            </a:r>
            <a:r>
              <a:rPr lang="en-US" altLang="zh-CN" sz="1100" b="1" dirty="0" err="1" smtClean="0">
                <a:latin typeface="微软雅黑" panose="020B0503020204020204" pitchFamily="34" charset="-122"/>
                <a:ea typeface="微软雅黑" panose="020B0503020204020204" pitchFamily="34" charset="-122"/>
              </a:rPr>
              <a:t>neonatorum</a:t>
            </a:r>
            <a:r>
              <a:rPr lang="en-US" altLang="zh-CN" sz="1100" b="1" dirty="0" smtClean="0">
                <a:latin typeface="微软雅黑" panose="020B0503020204020204" pitchFamily="34" charset="-122"/>
                <a:ea typeface="微软雅黑" panose="020B0503020204020204" pitchFamily="34" charset="-122"/>
              </a:rPr>
              <a:t> 9%</a:t>
            </a:r>
            <a:endParaRPr lang="zh-CN" altLang="en-US" sz="1100" b="1" dirty="0">
              <a:latin typeface="微软雅黑" panose="020B0503020204020204" pitchFamily="34" charset="-122"/>
              <a:ea typeface="微软雅黑" panose="020B0503020204020204" pitchFamily="34" charset="-122"/>
            </a:endParaRPr>
          </a:p>
        </p:txBody>
      </p:sp>
      <p:sp>
        <p:nvSpPr>
          <p:cNvPr id="13" name="矩形 12"/>
          <p:cNvSpPr/>
          <p:nvPr/>
        </p:nvSpPr>
        <p:spPr>
          <a:xfrm>
            <a:off x="6705098" y="3702033"/>
            <a:ext cx="1499691" cy="3719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100" b="1" dirty="0" smtClean="0">
                <a:solidFill>
                  <a:schemeClr val="tx1"/>
                </a:solidFill>
                <a:latin typeface="微软雅黑" panose="020B0503020204020204" pitchFamily="34" charset="-122"/>
                <a:ea typeface="微软雅黑" panose="020B0503020204020204" pitchFamily="34" charset="-122"/>
              </a:rPr>
              <a:t>Damage 3%</a:t>
            </a:r>
          </a:p>
        </p:txBody>
      </p:sp>
      <p:sp>
        <p:nvSpPr>
          <p:cNvPr id="14" name="矩形 13"/>
          <p:cNvSpPr/>
          <p:nvPr/>
        </p:nvSpPr>
        <p:spPr>
          <a:xfrm>
            <a:off x="4829872" y="4162584"/>
            <a:ext cx="1124828" cy="345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100" b="1" dirty="0" err="1">
                <a:solidFill>
                  <a:schemeClr val="tx1"/>
                </a:solidFill>
                <a:latin typeface="微软雅黑" panose="020B0503020204020204" pitchFamily="34" charset="-122"/>
                <a:ea typeface="微软雅黑" panose="020B0503020204020204" pitchFamily="34" charset="-122"/>
              </a:rPr>
              <a:t>Pyemia</a:t>
            </a:r>
            <a:r>
              <a:rPr lang="en-US" altLang="zh-CN" sz="1100" b="1" dirty="0" smtClean="0">
                <a:solidFill>
                  <a:schemeClr val="tx1"/>
                </a:solidFill>
                <a:latin typeface="微软雅黑" panose="020B0503020204020204" pitchFamily="34" charset="-122"/>
                <a:ea typeface="微软雅黑" panose="020B0503020204020204" pitchFamily="34" charset="-122"/>
              </a:rPr>
              <a:t>   6%</a:t>
            </a:r>
            <a:endParaRPr lang="zh-CN" altLang="en-US" sz="1100" b="1" dirty="0">
              <a:solidFill>
                <a:schemeClr val="tx1"/>
              </a:solidFill>
              <a:latin typeface="微软雅黑" panose="020B0503020204020204" pitchFamily="34" charset="-122"/>
              <a:ea typeface="微软雅黑" panose="020B0503020204020204" pitchFamily="34" charset="-122"/>
            </a:endParaRPr>
          </a:p>
        </p:txBody>
      </p:sp>
      <p:sp>
        <p:nvSpPr>
          <p:cNvPr id="15" name="矩形 14"/>
          <p:cNvSpPr/>
          <p:nvPr/>
        </p:nvSpPr>
        <p:spPr>
          <a:xfrm>
            <a:off x="6693261" y="4124714"/>
            <a:ext cx="1232500" cy="341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100" b="1" dirty="0">
                <a:solidFill>
                  <a:schemeClr val="tx1"/>
                </a:solidFill>
                <a:latin typeface="微软雅黑" panose="020B0503020204020204" pitchFamily="34" charset="-122"/>
                <a:ea typeface="微软雅黑" panose="020B0503020204020204" pitchFamily="34" charset="-122"/>
              </a:rPr>
              <a:t>M</a:t>
            </a:r>
            <a:r>
              <a:rPr lang="en-US" altLang="zh-CN" sz="1100" b="1" dirty="0" smtClean="0">
                <a:solidFill>
                  <a:schemeClr val="tx1"/>
                </a:solidFill>
                <a:latin typeface="微软雅黑" panose="020B0503020204020204" pitchFamily="34" charset="-122"/>
                <a:ea typeface="微软雅黑" panose="020B0503020204020204" pitchFamily="34" charset="-122"/>
              </a:rPr>
              <a:t>alaria  8%</a:t>
            </a:r>
            <a:endParaRPr lang="zh-CN" altLang="en-US" sz="1100" b="1" dirty="0">
              <a:solidFill>
                <a:schemeClr val="tx1"/>
              </a:solidFill>
              <a:latin typeface="微软雅黑" panose="020B0503020204020204" pitchFamily="34" charset="-122"/>
              <a:ea typeface="微软雅黑" panose="020B0503020204020204" pitchFamily="34" charset="-122"/>
            </a:endParaRPr>
          </a:p>
        </p:txBody>
      </p:sp>
      <p:sp>
        <p:nvSpPr>
          <p:cNvPr id="16" name="矩形 15"/>
          <p:cNvSpPr/>
          <p:nvPr/>
        </p:nvSpPr>
        <p:spPr>
          <a:xfrm>
            <a:off x="4819655" y="4563526"/>
            <a:ext cx="1264513" cy="2849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100" b="1" dirty="0" smtClean="0">
                <a:solidFill>
                  <a:schemeClr val="tx1"/>
                </a:solidFill>
                <a:latin typeface="微软雅黑" panose="020B0503020204020204" pitchFamily="34" charset="-122"/>
                <a:ea typeface="微软雅黑" panose="020B0503020204020204" pitchFamily="34" charset="-122"/>
              </a:rPr>
              <a:t>Others  5%</a:t>
            </a:r>
            <a:endParaRPr lang="zh-CN" altLang="en-US" sz="1100" b="1" dirty="0">
              <a:solidFill>
                <a:schemeClr val="tx1"/>
              </a:solidFill>
              <a:latin typeface="微软雅黑" panose="020B0503020204020204" pitchFamily="34" charset="-122"/>
              <a:ea typeface="微软雅黑" panose="020B0503020204020204" pitchFamily="34" charset="-122"/>
            </a:endParaRPr>
          </a:p>
        </p:txBody>
      </p:sp>
      <p:sp>
        <p:nvSpPr>
          <p:cNvPr id="17" name="矩形 16"/>
          <p:cNvSpPr/>
          <p:nvPr/>
        </p:nvSpPr>
        <p:spPr>
          <a:xfrm>
            <a:off x="6692522" y="4588702"/>
            <a:ext cx="919779" cy="259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100" b="1" dirty="0" smtClean="0">
                <a:solidFill>
                  <a:schemeClr val="tx1"/>
                </a:solidFill>
                <a:latin typeface="微软雅黑" panose="020B0503020204020204" pitchFamily="34" charset="-122"/>
                <a:ea typeface="微软雅黑" panose="020B0503020204020204" pitchFamily="34" charset="-122"/>
              </a:rPr>
              <a:t>AIDS  2%</a:t>
            </a:r>
            <a:endParaRPr lang="zh-CN" altLang="en-US" sz="1100" b="1" dirty="0">
              <a:solidFill>
                <a:schemeClr val="tx1"/>
              </a:solidFill>
              <a:latin typeface="微软雅黑" panose="020B0503020204020204" pitchFamily="34" charset="-122"/>
              <a:ea typeface="微软雅黑" panose="020B0503020204020204" pitchFamily="34" charset="-122"/>
            </a:endParaRPr>
          </a:p>
        </p:txBody>
      </p:sp>
      <p:sp>
        <p:nvSpPr>
          <p:cNvPr id="18" name="矩形 17"/>
          <p:cNvSpPr/>
          <p:nvPr/>
        </p:nvSpPr>
        <p:spPr>
          <a:xfrm>
            <a:off x="4819655" y="4929942"/>
            <a:ext cx="1493057" cy="430887"/>
          </a:xfrm>
          <a:prstGeom prst="rect">
            <a:avLst/>
          </a:prstGeom>
          <a:solidFill>
            <a:schemeClr val="bg1"/>
          </a:solidFill>
        </p:spPr>
        <p:txBody>
          <a:bodyPr wrap="square">
            <a:spAutoFit/>
          </a:bodyPr>
          <a:lstStyle/>
          <a:p>
            <a:r>
              <a:rPr lang="en-US" altLang="zh-CN" sz="1100" b="1" dirty="0">
                <a:latin typeface="微软雅黑" panose="020B0503020204020204" pitchFamily="34" charset="-122"/>
                <a:ea typeface="微软雅黑" panose="020B0503020204020204" pitchFamily="34" charset="-122"/>
              </a:rPr>
              <a:t>C</a:t>
            </a:r>
            <a:r>
              <a:rPr lang="en-US" altLang="zh-CN" sz="1100" b="1" dirty="0" smtClean="0">
                <a:latin typeface="微软雅黑" panose="020B0503020204020204" pitchFamily="34" charset="-122"/>
                <a:ea typeface="微软雅黑" panose="020B0503020204020204" pitchFamily="34" charset="-122"/>
              </a:rPr>
              <a:t>ongenital malformation </a:t>
            </a:r>
            <a:r>
              <a:rPr lang="en-US" altLang="zh-CN" sz="1100" b="1" dirty="0">
                <a:latin typeface="微软雅黑" panose="020B0503020204020204" pitchFamily="34" charset="-122"/>
                <a:ea typeface="微软雅黑" panose="020B0503020204020204" pitchFamily="34" charset="-122"/>
              </a:rPr>
              <a:t> 3</a:t>
            </a:r>
            <a:r>
              <a:rPr lang="en-US" altLang="zh-CN" sz="1100" b="1" dirty="0" smtClean="0">
                <a:latin typeface="微软雅黑" panose="020B0503020204020204" pitchFamily="34" charset="-122"/>
                <a:ea typeface="微软雅黑" panose="020B0503020204020204" pitchFamily="34" charset="-122"/>
              </a:rPr>
              <a:t>%</a:t>
            </a:r>
            <a:endParaRPr lang="zh-CN" altLang="en-US" sz="1100" b="1" dirty="0">
              <a:latin typeface="微软雅黑" panose="020B0503020204020204" pitchFamily="34" charset="-122"/>
              <a:ea typeface="微软雅黑" panose="020B0503020204020204" pitchFamily="34" charset="-122"/>
            </a:endParaRPr>
          </a:p>
        </p:txBody>
      </p:sp>
      <p:sp>
        <p:nvSpPr>
          <p:cNvPr id="19" name="矩形 18"/>
          <p:cNvSpPr/>
          <p:nvPr/>
        </p:nvSpPr>
        <p:spPr>
          <a:xfrm>
            <a:off x="6694661" y="4968164"/>
            <a:ext cx="1191137" cy="3039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100" b="1" dirty="0">
                <a:solidFill>
                  <a:schemeClr val="tx1"/>
                </a:solidFill>
                <a:latin typeface="微软雅黑" panose="020B0503020204020204" pitchFamily="34" charset="-122"/>
                <a:ea typeface="微软雅黑" panose="020B0503020204020204" pitchFamily="34" charset="-122"/>
              </a:rPr>
              <a:t>P</a:t>
            </a:r>
            <a:r>
              <a:rPr lang="en-US" altLang="zh-CN" sz="1100" b="1" dirty="0" smtClean="0">
                <a:solidFill>
                  <a:schemeClr val="tx1"/>
                </a:solidFill>
                <a:latin typeface="微软雅黑" panose="020B0503020204020204" pitchFamily="34" charset="-122"/>
                <a:ea typeface="微软雅黑" panose="020B0503020204020204" pitchFamily="34" charset="-122"/>
              </a:rPr>
              <a:t>ertussis 2%</a:t>
            </a:r>
            <a:endParaRPr lang="zh-CN" altLang="en-US" sz="1100" b="1" dirty="0">
              <a:solidFill>
                <a:schemeClr val="tx1"/>
              </a:solidFill>
              <a:latin typeface="微软雅黑" panose="020B0503020204020204" pitchFamily="34" charset="-122"/>
              <a:ea typeface="微软雅黑" panose="020B0503020204020204" pitchFamily="34" charset="-122"/>
            </a:endParaRPr>
          </a:p>
        </p:txBody>
      </p:sp>
      <p:sp>
        <p:nvSpPr>
          <p:cNvPr id="20" name="矩形 19"/>
          <p:cNvSpPr/>
          <p:nvPr/>
        </p:nvSpPr>
        <p:spPr>
          <a:xfrm>
            <a:off x="4823547" y="5383419"/>
            <a:ext cx="1131153" cy="2936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100" b="1" dirty="0">
                <a:solidFill>
                  <a:schemeClr val="tx1"/>
                </a:solidFill>
                <a:latin typeface="微软雅黑" panose="020B0503020204020204" pitchFamily="34" charset="-122"/>
                <a:ea typeface="微软雅黑" panose="020B0503020204020204" pitchFamily="34" charset="-122"/>
              </a:rPr>
              <a:t>T</a:t>
            </a:r>
            <a:r>
              <a:rPr lang="en-US" altLang="zh-CN" sz="1100" b="1" dirty="0" smtClean="0">
                <a:solidFill>
                  <a:schemeClr val="tx1"/>
                </a:solidFill>
                <a:latin typeface="微软雅黑" panose="020B0503020204020204" pitchFamily="34" charset="-122"/>
                <a:ea typeface="微软雅黑" panose="020B0503020204020204" pitchFamily="34" charset="-122"/>
              </a:rPr>
              <a:t>etanus 1%</a:t>
            </a:r>
            <a:endParaRPr lang="zh-CN" altLang="en-US" sz="1100" b="1" dirty="0">
              <a:solidFill>
                <a:schemeClr val="tx1"/>
              </a:solidFill>
              <a:latin typeface="微软雅黑" panose="020B0503020204020204" pitchFamily="34" charset="-122"/>
              <a:ea typeface="微软雅黑" panose="020B0503020204020204" pitchFamily="34" charset="-122"/>
            </a:endParaRPr>
          </a:p>
        </p:txBody>
      </p:sp>
      <p:sp>
        <p:nvSpPr>
          <p:cNvPr id="5" name="矩形 4"/>
          <p:cNvSpPr/>
          <p:nvPr/>
        </p:nvSpPr>
        <p:spPr>
          <a:xfrm>
            <a:off x="4929190" y="6286520"/>
            <a:ext cx="3372667" cy="366579"/>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bg1"/>
                </a:solidFill>
                <a:latin typeface="微软雅黑" panose="020B0503020204020204" pitchFamily="34" charset="-122"/>
                <a:ea typeface="微软雅黑" panose="020B0503020204020204" pitchFamily="34" charset="-122"/>
              </a:rPr>
              <a:t>(</a:t>
            </a:r>
            <a:r>
              <a:rPr lang="en-US" altLang="zh-CN" sz="1400" b="1" dirty="0" smtClean="0">
                <a:solidFill>
                  <a:schemeClr val="bg1"/>
                </a:solidFill>
                <a:latin typeface="微软雅黑" panose="020B0503020204020204" pitchFamily="34" charset="-122"/>
                <a:ea typeface="微软雅黑" panose="020B0503020204020204" pitchFamily="34" charset="-122"/>
              </a:rPr>
              <a:t>2008 </a:t>
            </a:r>
            <a:r>
              <a:rPr lang="en-US" altLang="zh-CN" sz="1400" b="1" dirty="0">
                <a:solidFill>
                  <a:schemeClr val="bg1"/>
                </a:solidFill>
                <a:latin typeface="微软雅黑" panose="020B0503020204020204" pitchFamily="34" charset="-122"/>
                <a:ea typeface="微软雅黑" panose="020B0503020204020204" pitchFamily="34" charset="-122"/>
              </a:rPr>
              <a:t>data, including </a:t>
            </a:r>
            <a:r>
              <a:rPr lang="en-US" altLang="zh-CN" sz="1400" b="1" dirty="0" smtClean="0">
                <a:solidFill>
                  <a:schemeClr val="bg1"/>
                </a:solidFill>
                <a:latin typeface="微软雅黑" panose="020B0503020204020204" pitchFamily="34" charset="-122"/>
                <a:ea typeface="微软雅黑" panose="020B0503020204020204" pitchFamily="34" charset="-122"/>
              </a:rPr>
              <a:t>China)</a:t>
            </a:r>
            <a:r>
              <a:rPr lang="en-US" altLang="zh-CN" sz="1400" b="1" dirty="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2" name="灯片编号占位符 21"/>
          <p:cNvSpPr>
            <a:spLocks noGrp="1"/>
          </p:cNvSpPr>
          <p:nvPr>
            <p:ph type="sldNum" sz="quarter" idx="12"/>
          </p:nvPr>
        </p:nvSpPr>
        <p:spPr/>
        <p:txBody>
          <a:bodyPr/>
          <a:lstStyle/>
          <a:p>
            <a:fld id="{01CC2CA7-3B56-4884-B23C-4C474C6B7068}" type="slidenum">
              <a:rPr lang="zh-CN" altLang="en-US" smtClean="0"/>
              <a:pPr/>
              <a:t>7</a:t>
            </a:fld>
            <a:endParaRPr lang="zh-CN" altLang="en-US"/>
          </a:p>
        </p:txBody>
      </p:sp>
      <p:sp>
        <p:nvSpPr>
          <p:cNvPr id="57" name="矩形 21"/>
          <p:cNvSpPr/>
          <p:nvPr/>
        </p:nvSpPr>
        <p:spPr>
          <a:xfrm>
            <a:off x="4548881" y="2965607"/>
            <a:ext cx="3376880" cy="359802"/>
          </a:xfrm>
          <a:prstGeom prst="rect">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00392" y="135067"/>
            <a:ext cx="864096" cy="783619"/>
          </a:xfrm>
          <a:prstGeom prst="rect">
            <a:avLst/>
          </a:prstGeom>
          <a:noFill/>
          <a:ln>
            <a:noFill/>
          </a:ln>
        </p:spPr>
      </p:pic>
      <p:sp>
        <p:nvSpPr>
          <p:cNvPr id="24" name="TextBox 23"/>
          <p:cNvSpPr txBox="1"/>
          <p:nvPr/>
        </p:nvSpPr>
        <p:spPr>
          <a:xfrm>
            <a:off x="5643570" y="5715016"/>
            <a:ext cx="2571768" cy="369332"/>
          </a:xfrm>
          <a:prstGeom prst="rect">
            <a:avLst/>
          </a:prstGeom>
          <a:solidFill>
            <a:schemeClr val="bg1"/>
          </a:solidFill>
        </p:spPr>
        <p:txBody>
          <a:bodyPr wrap="square" rtlCol="0">
            <a:spAutoFit/>
          </a:bodyPr>
          <a:lstStyle/>
          <a:p>
            <a:endParaRPr lang="zh-CN" altLang="en-US" dirty="0"/>
          </a:p>
        </p:txBody>
      </p:sp>
    </p:spTree>
    <p:extLst>
      <p:ext uri="{BB962C8B-B14F-4D97-AF65-F5344CB8AC3E}">
        <p14:creationId xmlns:p14="http://schemas.microsoft.com/office/powerpoint/2010/main" val="15556063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1+#ppt_w/2"/>
                                          </p:val>
                                        </p:tav>
                                        <p:tav tm="100000">
                                          <p:val>
                                            <p:strVal val="#ppt_x"/>
                                          </p:val>
                                        </p:tav>
                                      </p:tavLst>
                                    </p:anim>
                                    <p:anim calcmode="lin" valueType="num">
                                      <p:cBhvr additive="base">
                                        <p:cTn id="8"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2"/>
          <p:cNvSpPr>
            <a:spLocks noGrp="1"/>
          </p:cNvSpPr>
          <p:nvPr>
            <p:ph type="title" idx="4294967295"/>
          </p:nvPr>
        </p:nvSpPr>
        <p:spPr>
          <a:xfrm>
            <a:off x="0" y="-35396"/>
            <a:ext cx="9144000" cy="679177"/>
          </a:xfrm>
          <a:solidFill>
            <a:schemeClr val="bg1"/>
          </a:solidFill>
        </p:spPr>
        <p:txBody>
          <a:bodyPr>
            <a:noAutofit/>
          </a:bodyPr>
          <a:lstStyle/>
          <a:p>
            <a:r>
              <a:rPr lang="en-US" altLang="zh-CN" sz="2000" b="1" dirty="0" smtClean="0"/>
              <a:t/>
            </a:r>
            <a:br>
              <a:rPr lang="en-US" altLang="zh-CN" sz="2000" b="1" dirty="0" smtClean="0"/>
            </a:br>
            <a:r>
              <a:rPr lang="en-US" altLang="zh-CN" sz="2800" b="1" dirty="0" smtClean="0"/>
              <a:t>Spectrum of Pediatric Disease </a:t>
            </a:r>
            <a:r>
              <a:rPr lang="en-US" altLang="zh-CN" sz="2800" b="1" dirty="0"/>
              <a:t>in China</a:t>
            </a:r>
            <a:r>
              <a:rPr lang="en-US" altLang="zh-CN" sz="2000" b="1" dirty="0"/>
              <a:t>.</a:t>
            </a:r>
            <a:endParaRPr lang="zh-CN" altLang="en-US" sz="2000" b="1" dirty="0" smtClean="0"/>
          </a:p>
        </p:txBody>
      </p:sp>
      <p:graphicFrame>
        <p:nvGraphicFramePr>
          <p:cNvPr id="5" name="表格 4"/>
          <p:cNvGraphicFramePr>
            <a:graphicFrameLocks noGrp="1"/>
          </p:cNvGraphicFramePr>
          <p:nvPr>
            <p:extLst>
              <p:ext uri="{D42A27DB-BD31-4B8C-83A1-F6EECF244321}">
                <p14:modId xmlns:p14="http://schemas.microsoft.com/office/powerpoint/2010/main" val="786622889"/>
              </p:ext>
            </p:extLst>
          </p:nvPr>
        </p:nvGraphicFramePr>
        <p:xfrm>
          <a:off x="439614" y="1124744"/>
          <a:ext cx="7632848" cy="3980492"/>
        </p:xfrm>
        <a:graphic>
          <a:graphicData uri="http://schemas.openxmlformats.org/drawingml/2006/table">
            <a:tbl>
              <a:tblPr/>
              <a:tblGrid>
                <a:gridCol w="629753"/>
                <a:gridCol w="1865938"/>
                <a:gridCol w="1259507"/>
                <a:gridCol w="725966"/>
                <a:gridCol w="1364466"/>
                <a:gridCol w="795939"/>
                <a:gridCol w="991279"/>
              </a:tblGrid>
              <a:tr h="282642">
                <a:tc>
                  <a:txBody>
                    <a:bodyPr/>
                    <a:lstStyle/>
                    <a:p>
                      <a:pPr algn="ctr" fontAlgn="ctr"/>
                      <a:r>
                        <a:rPr lang="en-US" sz="900" b="1" i="0" u="none" strike="noStrike" dirty="0">
                          <a:solidFill>
                            <a:srgbClr val="FFFFFF"/>
                          </a:solidFill>
                          <a:effectLst/>
                          <a:latin typeface="微软雅黑" pitchFamily="34" charset="-122"/>
                          <a:ea typeface="微软雅黑" pitchFamily="34" charset="-122"/>
                        </a:rPr>
                        <a:t>Ranking</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80"/>
                    </a:solidFill>
                  </a:tcPr>
                </a:tc>
                <a:tc>
                  <a:txBody>
                    <a:bodyPr/>
                    <a:lstStyle/>
                    <a:p>
                      <a:pPr algn="ctr" fontAlgn="ctr"/>
                      <a:r>
                        <a:rPr lang="en-US" sz="900" b="1" i="0" u="none" strike="noStrike" dirty="0">
                          <a:solidFill>
                            <a:srgbClr val="FFFFFF"/>
                          </a:solidFill>
                          <a:effectLst/>
                          <a:latin typeface="微软雅黑" pitchFamily="34" charset="-122"/>
                          <a:ea typeface="微软雅黑" pitchFamily="34" charset="-122"/>
                        </a:rPr>
                        <a:t> Category</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80"/>
                    </a:solidFill>
                  </a:tcPr>
                </a:tc>
                <a:tc>
                  <a:txBody>
                    <a:bodyPr/>
                    <a:lstStyle/>
                    <a:p>
                      <a:pPr algn="ctr" fontAlgn="ctr"/>
                      <a:r>
                        <a:rPr lang="en-US" sz="800" b="1" i="0" u="none" strike="noStrike">
                          <a:solidFill>
                            <a:srgbClr val="FFFFFF"/>
                          </a:solidFill>
                          <a:effectLst/>
                          <a:latin typeface="微软雅黑" pitchFamily="34" charset="-122"/>
                          <a:ea typeface="微软雅黑" pitchFamily="34" charset="-122"/>
                        </a:rPr>
                        <a:t>Prevalence of aged 0-4（‰）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80"/>
                    </a:solidFill>
                  </a:tcPr>
                </a:tc>
                <a:tc>
                  <a:txBody>
                    <a:bodyPr/>
                    <a:lstStyle/>
                    <a:p>
                      <a:pPr algn="ctr" fontAlgn="ctr"/>
                      <a:r>
                        <a:rPr lang="en-US" sz="800" b="1" i="0" u="none" strike="noStrike">
                          <a:solidFill>
                            <a:srgbClr val="FFFFFF"/>
                          </a:solidFill>
                          <a:effectLst/>
                          <a:latin typeface="微软雅黑" pitchFamily="34" charset="-122"/>
                          <a:ea typeface="微软雅黑" pitchFamily="34" charset="-122"/>
                        </a:rPr>
                        <a:t>Distribution proportion</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80"/>
                    </a:solidFill>
                  </a:tcPr>
                </a:tc>
                <a:tc>
                  <a:txBody>
                    <a:bodyPr/>
                    <a:lstStyle/>
                    <a:p>
                      <a:pPr algn="ctr" fontAlgn="ctr"/>
                      <a:r>
                        <a:rPr lang="en-US" sz="800" b="1" i="0" u="none" strike="noStrike">
                          <a:solidFill>
                            <a:srgbClr val="FFFFFF"/>
                          </a:solidFill>
                          <a:effectLst/>
                          <a:latin typeface="微软雅黑" pitchFamily="34" charset="-122"/>
                          <a:ea typeface="微软雅黑" pitchFamily="34" charset="-122"/>
                        </a:rPr>
                        <a:t>Prevalence of  aged 5-14（‰）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80"/>
                    </a:solidFill>
                  </a:tcPr>
                </a:tc>
                <a:tc>
                  <a:txBody>
                    <a:bodyPr/>
                    <a:lstStyle/>
                    <a:p>
                      <a:pPr algn="ctr" fontAlgn="ctr"/>
                      <a:r>
                        <a:rPr lang="en-US" sz="800" b="1" i="0" u="none" strike="noStrike">
                          <a:solidFill>
                            <a:srgbClr val="FFFFFF"/>
                          </a:solidFill>
                          <a:effectLst/>
                          <a:latin typeface="微软雅黑" pitchFamily="34" charset="-122"/>
                          <a:ea typeface="微软雅黑" pitchFamily="34" charset="-122"/>
                        </a:rPr>
                        <a:t>Distribution proportion</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80"/>
                    </a:solidFill>
                  </a:tcPr>
                </a:tc>
                <a:tc>
                  <a:txBody>
                    <a:bodyPr/>
                    <a:lstStyle/>
                    <a:p>
                      <a:pPr algn="ctr" fontAlgn="ctr"/>
                      <a:r>
                        <a:rPr lang="en-US" sz="800" b="1" i="0" u="none" strike="noStrike">
                          <a:solidFill>
                            <a:srgbClr val="FFFFFF"/>
                          </a:solidFill>
                          <a:effectLst/>
                          <a:latin typeface="微软雅黑" pitchFamily="34" charset="-122"/>
                          <a:ea typeface="微软雅黑" pitchFamily="34" charset="-122"/>
                        </a:rPr>
                        <a:t>sick numbers of 2007y（10k）</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80"/>
                    </a:solidFill>
                  </a:tcPr>
                </a:tc>
              </a:tr>
              <a:tr h="125619">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Respiratory Disorders</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160.91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79.82%</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74.41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73.96%</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2335.1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750">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2</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Digestive Disease</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20.43</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10.13%</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9.15</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9.09%</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291.4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5619">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3</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Infectious Disease</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5.9</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2.93%</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4.8</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4.77%</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120.7</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1238">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 Diseases of the skin and subcutaneous tissue </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dirty="0">
                          <a:solidFill>
                            <a:srgbClr val="333399"/>
                          </a:solidFill>
                          <a:effectLst/>
                          <a:latin typeface="微软雅黑" pitchFamily="34" charset="-122"/>
                          <a:ea typeface="微软雅黑" pitchFamily="34" charset="-122"/>
                        </a:rPr>
                        <a:t>5.37</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2.66%</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2.54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2.52%</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78.9</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5619">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5</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Trauma and Toxicosis</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2.2</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1.09%</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2.01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2.00%</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48.8</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5619">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6</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Ocular disorders</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1.5</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0.74%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2.24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2.23%</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48</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5619">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7</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Unknown</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1.14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0.57%</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0.74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0.74%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20.2</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5619">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8</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Nerve system disease</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0.88</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0.44%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0.71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0.71%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dirty="0">
                          <a:solidFill>
                            <a:srgbClr val="333399"/>
                          </a:solidFill>
                          <a:effectLst/>
                          <a:latin typeface="微软雅黑" pitchFamily="34" charset="-122"/>
                          <a:ea typeface="微软雅黑" pitchFamily="34" charset="-122"/>
                        </a:rPr>
                        <a:t>17.9</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5619">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9</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Otitis mastoidea</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0.53</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0.26%</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0.61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0.61%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13.9</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5619">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10</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Urogenital disease</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0.62</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0.31%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0.51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0.51%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12.8</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5619">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Desmosis </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0.44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0.22%</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0.53</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0.53%</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11.9</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5619">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12</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dirty="0">
                          <a:solidFill>
                            <a:srgbClr val="333399"/>
                          </a:solidFill>
                          <a:effectLst/>
                          <a:latin typeface="微软雅黑" pitchFamily="34" charset="-122"/>
                          <a:ea typeface="微软雅黑" pitchFamily="34" charset="-122"/>
                        </a:rPr>
                        <a:t>Circulation problem</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0.44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0.22%</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0.41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0.41%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9.9</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7370">
                <a:tc>
                  <a:txBody>
                    <a:bodyPr/>
                    <a:lstStyle/>
                    <a:p>
                      <a:pPr algn="ctr" fontAlgn="ctr"/>
                      <a:r>
                        <a:rPr lang="en-US" altLang="zh-CN" sz="900" b="1" i="0" u="none" strike="noStrike" dirty="0">
                          <a:solidFill>
                            <a:srgbClr val="333399"/>
                          </a:solidFill>
                          <a:effectLst/>
                          <a:latin typeface="微软雅黑" pitchFamily="34" charset="-122"/>
                          <a:ea typeface="微软雅黑" pitchFamily="34" charset="-122"/>
                        </a:rPr>
                        <a:t>13</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Metabolic and immune diseas</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0.44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0.22%</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0.38</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0.38%</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9.4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5619">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Parasitosis</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0.09</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0.04%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0.41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0.41%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7.6</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5619">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15</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hematopoietic disease</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0.09</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0.04%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0.33</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0.33%</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6.2</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5619">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16</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Others</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0.18</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0.09%</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0.23</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0.23%</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5.1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5619">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17</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Congenital Anomaly</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0.18</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0.09%</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0.13</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0.13%</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3.4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5619">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18</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Mental Disorder</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0.09</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0.04%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0.15</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0.15%</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3.1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5619">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19</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Benign Tumor</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0.00%</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0.15</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0.15%</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2.5</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5619">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20</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Malignant Tumor</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0.09</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0.04%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0.00%</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0.6</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7370">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21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Pregnancy, childbirth and puerperium complication</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0.09</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0.04%</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0.00%</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0.6</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5619">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22</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333399"/>
                          </a:solidFill>
                          <a:effectLst/>
                          <a:latin typeface="微软雅黑" pitchFamily="34" charset="-122"/>
                          <a:ea typeface="微软雅黑" pitchFamily="34" charset="-122"/>
                        </a:rPr>
                        <a:t>Perinatal diseases</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0.00%</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0.03</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0.03%</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0.5</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5619">
                <a:tc gridSpan="2">
                  <a:txBody>
                    <a:bodyPr/>
                    <a:lstStyle/>
                    <a:p>
                      <a:pPr algn="ctr" fontAlgn="ctr"/>
                      <a:r>
                        <a:rPr lang="en-US" sz="900" b="1" i="0" u="none" strike="noStrike" dirty="0">
                          <a:solidFill>
                            <a:srgbClr val="333399"/>
                          </a:solidFill>
                          <a:effectLst/>
                          <a:latin typeface="微软雅黑" pitchFamily="34" charset="-122"/>
                          <a:ea typeface="微软雅黑" pitchFamily="34" charset="-122"/>
                        </a:rPr>
                        <a:t>All</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hMerge="1">
                  <a:txBody>
                    <a:bodyPr/>
                    <a:lstStyle/>
                    <a:p>
                      <a:endParaRPr lang="zh-CN"/>
                    </a:p>
                  </a:txBody>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201.6</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100.00%</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100.61</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en-US" altLang="zh-CN" sz="900" b="1" i="0" u="none" strike="noStrike">
                          <a:solidFill>
                            <a:srgbClr val="333399"/>
                          </a:solidFill>
                          <a:effectLst/>
                          <a:latin typeface="微软雅黑" pitchFamily="34" charset="-122"/>
                          <a:ea typeface="微软雅黑" pitchFamily="34" charset="-122"/>
                        </a:rPr>
                        <a:t>100.00%</a:t>
                      </a: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fld id="{4CC53761-EC7B-4B83-8F2E-371D60732EEE}" type="slidenum">
                        <a:rPr lang="en-US" altLang="zh-CN" sz="900" b="1" i="0" u="none" strike="noStrike" smtClean="0">
                          <a:solidFill>
                            <a:srgbClr val="333399"/>
                          </a:solidFill>
                          <a:effectLst/>
                          <a:latin typeface="微软雅黑" pitchFamily="34" charset="-122"/>
                          <a:ea typeface="微软雅黑" pitchFamily="34" charset="-122"/>
                        </a:rPr>
                        <a:pPr algn="ctr" fontAlgn="ctr"/>
                        <a:t>8</a:t>
                      </a:fld>
                      <a:endParaRPr lang="en-US" altLang="zh-CN" sz="900" b="1" i="0" u="none" strike="noStrike" dirty="0">
                        <a:solidFill>
                          <a:srgbClr val="333399"/>
                        </a:solidFill>
                        <a:effectLst/>
                        <a:latin typeface="微软雅黑" pitchFamily="34" charset="-122"/>
                        <a:ea typeface="微软雅黑" pitchFamily="34" charset="-122"/>
                      </a:endParaRPr>
                    </a:p>
                  </a:txBody>
                  <a:tcPr marL="8120" marR="8120" marT="81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r>
            </a:tbl>
          </a:graphicData>
        </a:graphic>
      </p:graphicFrame>
      <p:sp>
        <p:nvSpPr>
          <p:cNvPr id="25" name="矩形 24"/>
          <p:cNvSpPr/>
          <p:nvPr/>
        </p:nvSpPr>
        <p:spPr>
          <a:xfrm>
            <a:off x="179512" y="1428736"/>
            <a:ext cx="8640960" cy="576064"/>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834262" y="6277302"/>
            <a:ext cx="7238200" cy="461665"/>
          </a:xfrm>
          <a:prstGeom prst="rect">
            <a:avLst/>
          </a:prstGeom>
          <a:noFill/>
        </p:spPr>
        <p:txBody>
          <a:bodyPr wrap="none" rtlCol="0">
            <a:spAutoFit/>
          </a:bodyPr>
          <a:lstStyle/>
          <a:p>
            <a:pPr algn="r"/>
            <a:r>
              <a:rPr lang="en-US" sz="1200" dirty="0" smtClean="0">
                <a:solidFill>
                  <a:schemeClr val="bg1"/>
                </a:solidFill>
                <a:latin typeface="微软雅黑" panose="020B0503020204020204" pitchFamily="34" charset="-122"/>
              </a:rPr>
              <a:t>An Analysis Report of the Second National Health Services Survey in 1998 by Ministry of Health.</a:t>
            </a:r>
          </a:p>
          <a:p>
            <a:pPr algn="r"/>
            <a:r>
              <a:rPr lang="en-US" sz="1200" dirty="0" smtClean="0">
                <a:solidFill>
                  <a:schemeClr val="bg1"/>
                </a:solidFill>
                <a:latin typeface="微软雅黑" panose="020B0503020204020204" pitchFamily="34" charset="-122"/>
              </a:rPr>
              <a:t>China Health Statistics Abstract 2008</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7" name="灯片编号占位符 6"/>
          <p:cNvSpPr>
            <a:spLocks noGrp="1"/>
          </p:cNvSpPr>
          <p:nvPr>
            <p:ph type="sldNum" sz="quarter" idx="12"/>
          </p:nvPr>
        </p:nvSpPr>
        <p:spPr/>
        <p:txBody>
          <a:bodyPr/>
          <a:lstStyle/>
          <a:p>
            <a:fld id="{01CC2CA7-3B56-4884-B23C-4C474C6B7068}" type="slidenum">
              <a:rPr lang="zh-CN" altLang="en-US" smtClean="0"/>
              <a:pPr/>
              <a:t>8</a:t>
            </a:fld>
            <a:endParaRPr lang="zh-CN" altLang="en-US"/>
          </a:p>
        </p:txBody>
      </p:sp>
      <p:sp>
        <p:nvSpPr>
          <p:cNvPr id="2" name="矩形 1"/>
          <p:cNvSpPr/>
          <p:nvPr/>
        </p:nvSpPr>
        <p:spPr>
          <a:xfrm>
            <a:off x="27112" y="5030806"/>
            <a:ext cx="8964488" cy="1477328"/>
          </a:xfrm>
          <a:prstGeom prst="rect">
            <a:avLst/>
          </a:prstGeom>
        </p:spPr>
        <p:txBody>
          <a:bodyPr wrap="square">
            <a:spAutoFit/>
          </a:bodyPr>
          <a:lstStyle/>
          <a:p>
            <a:pPr>
              <a:defRPr/>
            </a:pPr>
            <a:r>
              <a:rPr lang="en-US" altLang="zh-CN" b="1" dirty="0"/>
              <a:t>According to </a:t>
            </a:r>
            <a:r>
              <a:rPr lang="en-US" altLang="zh-CN" b="1" dirty="0" smtClean="0"/>
              <a:t>the national data</a:t>
            </a:r>
            <a:r>
              <a:rPr lang="en-US" altLang="zh-CN" b="1" dirty="0" smtClean="0"/>
              <a:t>, </a:t>
            </a:r>
            <a:r>
              <a:rPr lang="en-US" altLang="zh-CN" b="1" dirty="0"/>
              <a:t>respiratory </a:t>
            </a:r>
            <a:r>
              <a:rPr lang="en-US" altLang="zh-CN" b="1" dirty="0" smtClean="0"/>
              <a:t>, GI and </a:t>
            </a:r>
            <a:r>
              <a:rPr lang="en-US" altLang="zh-CN" b="1" dirty="0"/>
              <a:t>infectious diseases are the top 3 common types of pediatric </a:t>
            </a:r>
            <a:r>
              <a:rPr lang="en-US" altLang="zh-CN" b="1" dirty="0" smtClean="0"/>
              <a:t>disease spectrum in </a:t>
            </a:r>
            <a:r>
              <a:rPr lang="en-US" altLang="zh-CN" b="1" dirty="0"/>
              <a:t>China, accounting for 94</a:t>
            </a:r>
            <a:r>
              <a:rPr lang="en-US" altLang="zh-CN" b="1" dirty="0" smtClean="0"/>
              <a:t>% of </a:t>
            </a:r>
            <a:r>
              <a:rPr lang="en-US" altLang="zh-CN" b="1" dirty="0"/>
              <a:t>total children’s cases. Among of them , respiratory disease is the most frequent disease and related to nearly 80% of all cases</a:t>
            </a:r>
            <a:r>
              <a:rPr lang="en-US" altLang="zh-CN" dirty="0"/>
              <a:t>.  </a:t>
            </a:r>
            <a:endParaRPr lang="zh-CN" altLang="en-US" dirty="0"/>
          </a:p>
          <a:p>
            <a:endParaRPr lang="zh-CN" altLang="en-US" dirty="0"/>
          </a:p>
        </p:txBody>
      </p:sp>
    </p:spTree>
    <p:extLst>
      <p:ext uri="{BB962C8B-B14F-4D97-AF65-F5344CB8AC3E}">
        <p14:creationId xmlns:p14="http://schemas.microsoft.com/office/powerpoint/2010/main" val="15779058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Line 4"/>
          <p:cNvSpPr>
            <a:spLocks noChangeShapeType="1"/>
          </p:cNvSpPr>
          <p:nvPr/>
        </p:nvSpPr>
        <p:spPr bwMode="auto">
          <a:xfrm flipV="1">
            <a:off x="1524000" y="152400"/>
            <a:ext cx="0" cy="2286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7108" name="Line 9"/>
          <p:cNvSpPr>
            <a:spLocks noChangeShapeType="1"/>
          </p:cNvSpPr>
          <p:nvPr/>
        </p:nvSpPr>
        <p:spPr bwMode="auto">
          <a:xfrm flipV="1">
            <a:off x="1524000" y="152400"/>
            <a:ext cx="0" cy="2286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7109" name="Rectangle 10"/>
          <p:cNvSpPr>
            <a:spLocks noGrp="1" noChangeArrowheads="1"/>
          </p:cNvSpPr>
          <p:nvPr>
            <p:ph type="title"/>
          </p:nvPr>
        </p:nvSpPr>
        <p:spPr>
          <a:xfrm>
            <a:off x="-170040" y="187325"/>
            <a:ext cx="9347200" cy="590550"/>
          </a:xfrm>
        </p:spPr>
        <p:txBody>
          <a:bodyPr>
            <a:noAutofit/>
          </a:bodyPr>
          <a:lstStyle/>
          <a:p>
            <a:r>
              <a:rPr lang="en-US" altLang="zh-CN" sz="2800" b="1" dirty="0" smtClean="0"/>
              <a:t>Respiratory Tract </a:t>
            </a:r>
            <a:r>
              <a:rPr lang="en-US" altLang="zh-CN" sz="2800" b="1" dirty="0" smtClean="0"/>
              <a:t> </a:t>
            </a:r>
            <a:r>
              <a:rPr lang="en-US" altLang="zh-CN" sz="2800" b="1" dirty="0" smtClean="0"/>
              <a:t>Infection  in </a:t>
            </a:r>
            <a:r>
              <a:rPr lang="en-US" altLang="zh-CN" sz="2800" b="1" dirty="0"/>
              <a:t>China</a:t>
            </a:r>
            <a:r>
              <a:rPr lang="en-US" altLang="zh-CN" sz="2200" b="1" dirty="0"/>
              <a:t> </a:t>
            </a:r>
            <a:endParaRPr lang="en-US" altLang="zh-CN" sz="2200" b="1" dirty="0" smtClean="0"/>
          </a:p>
        </p:txBody>
      </p:sp>
      <p:sp>
        <p:nvSpPr>
          <p:cNvPr id="64521" name="Freeform 24"/>
          <p:cNvSpPr>
            <a:spLocks/>
          </p:cNvSpPr>
          <p:nvPr/>
        </p:nvSpPr>
        <p:spPr bwMode="auto">
          <a:xfrm>
            <a:off x="367453" y="1654970"/>
            <a:ext cx="6408712" cy="4429125"/>
          </a:xfrm>
          <a:custGeom>
            <a:avLst/>
            <a:gdLst>
              <a:gd name="T0" fmla="*/ 0 w 2833"/>
              <a:gd name="T1" fmla="*/ 0 h 2107"/>
              <a:gd name="T2" fmla="*/ 2147483647 w 2833"/>
              <a:gd name="T3" fmla="*/ 2147483647 h 2107"/>
              <a:gd name="T4" fmla="*/ 2147483647 w 2833"/>
              <a:gd name="T5" fmla="*/ 2147483647 h 2107"/>
              <a:gd name="T6" fmla="*/ 2147483647 w 2833"/>
              <a:gd name="T7" fmla="*/ 2147483647 h 2107"/>
              <a:gd name="T8" fmla="*/ 2147483647 w 2833"/>
              <a:gd name="T9" fmla="*/ 2147483647 h 2107"/>
              <a:gd name="T10" fmla="*/ 2147483647 w 2833"/>
              <a:gd name="T11" fmla="*/ 0 h 2107"/>
              <a:gd name="T12" fmla="*/ 0 60000 65536"/>
              <a:gd name="T13" fmla="*/ 0 60000 65536"/>
              <a:gd name="T14" fmla="*/ 0 60000 65536"/>
              <a:gd name="T15" fmla="*/ 0 60000 65536"/>
              <a:gd name="T16" fmla="*/ 0 60000 65536"/>
              <a:gd name="T17" fmla="*/ 0 60000 65536"/>
              <a:gd name="T18" fmla="*/ 0 w 2833"/>
              <a:gd name="T19" fmla="*/ 0 h 2107"/>
              <a:gd name="T20" fmla="*/ 2833 w 2833"/>
              <a:gd name="T21" fmla="*/ 2107 h 2107"/>
            </a:gdLst>
            <a:ahLst/>
            <a:cxnLst>
              <a:cxn ang="T12">
                <a:pos x="T0" y="T1"/>
              </a:cxn>
              <a:cxn ang="T13">
                <a:pos x="T2" y="T3"/>
              </a:cxn>
              <a:cxn ang="T14">
                <a:pos x="T4" y="T5"/>
              </a:cxn>
              <a:cxn ang="T15">
                <a:pos x="T6" y="T7"/>
              </a:cxn>
              <a:cxn ang="T16">
                <a:pos x="T8" y="T9"/>
              </a:cxn>
              <a:cxn ang="T17">
                <a:pos x="T10" y="T11"/>
              </a:cxn>
            </a:cxnLst>
            <a:rect l="T18" t="T19" r="T20" b="T21"/>
            <a:pathLst>
              <a:path w="2833" h="2107">
                <a:moveTo>
                  <a:pt x="0" y="0"/>
                </a:moveTo>
                <a:lnTo>
                  <a:pt x="407" y="1160"/>
                </a:lnTo>
                <a:lnTo>
                  <a:pt x="407" y="2100"/>
                </a:lnTo>
                <a:lnTo>
                  <a:pt x="2420" y="2107"/>
                </a:lnTo>
                <a:lnTo>
                  <a:pt x="2420" y="1167"/>
                </a:lnTo>
                <a:lnTo>
                  <a:pt x="2833" y="0"/>
                </a:lnTo>
              </a:path>
            </a:pathLst>
          </a:custGeom>
          <a:noFill/>
          <a:ln w="25400">
            <a:solidFill>
              <a:schemeClr val="bg1">
                <a:lumMod val="75000"/>
              </a:schemeClr>
            </a:solidFill>
            <a:round/>
            <a:headEnd/>
            <a:tailEnd/>
          </a:ln>
        </p:spPr>
        <p:txBody>
          <a:bodyPr wrap="none" lIns="0" tIns="0" rIns="0" bIns="0" anchor="ctr"/>
          <a:lstStyle/>
          <a:p>
            <a:pPr>
              <a:defRPr/>
            </a:pPr>
            <a:endParaRPr lang="zh-CN" altLang="en-US" dirty="0">
              <a:latin typeface="微软雅黑" panose="020B0503020204020204" pitchFamily="34" charset="-122"/>
              <a:ea typeface="微软雅黑" panose="020B0503020204020204" pitchFamily="34" charset="-122"/>
            </a:endParaRPr>
          </a:p>
        </p:txBody>
      </p:sp>
      <p:sp>
        <p:nvSpPr>
          <p:cNvPr id="47118" name="Line 40"/>
          <p:cNvSpPr>
            <a:spLocks noChangeShapeType="1"/>
          </p:cNvSpPr>
          <p:nvPr/>
        </p:nvSpPr>
        <p:spPr bwMode="auto">
          <a:xfrm>
            <a:off x="850848" y="1887525"/>
            <a:ext cx="5580063" cy="0"/>
          </a:xfrm>
          <a:prstGeom prst="line">
            <a:avLst/>
          </a:prstGeom>
          <a:noFill/>
          <a:ln w="6350">
            <a:solidFill>
              <a:schemeClr val="tx1"/>
            </a:solidFill>
            <a:prstDash val="dash"/>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zh-CN" altLang="en-US" dirty="0">
              <a:latin typeface="微软雅黑" panose="020B0503020204020204" pitchFamily="34" charset="-122"/>
              <a:ea typeface="微软雅黑" panose="020B0503020204020204" pitchFamily="34" charset="-122"/>
            </a:endParaRPr>
          </a:p>
        </p:txBody>
      </p:sp>
      <p:sp>
        <p:nvSpPr>
          <p:cNvPr id="47119" name="Text Box 36"/>
          <p:cNvSpPr txBox="1">
            <a:spLocks noChangeArrowheads="1"/>
          </p:cNvSpPr>
          <p:nvPr/>
        </p:nvSpPr>
        <p:spPr bwMode="auto">
          <a:xfrm>
            <a:off x="2084312" y="3010820"/>
            <a:ext cx="340868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400" b="1" dirty="0" smtClean="0">
                <a:latin typeface="微软雅黑" panose="020B0503020204020204" pitchFamily="34" charset="-122"/>
                <a:ea typeface="微软雅黑" panose="020B0503020204020204" pitchFamily="34" charset="-122"/>
              </a:rPr>
              <a:t>Respiratory tract infectious disease </a:t>
            </a:r>
          </a:p>
          <a:p>
            <a:pPr algn="ctr"/>
            <a:r>
              <a:rPr lang="zh-CN" altLang="en-US" sz="1600" b="1" dirty="0" smtClean="0">
                <a:latin typeface="微软雅黑" panose="020B0503020204020204" pitchFamily="34" charset="-122"/>
                <a:ea typeface="微软雅黑" panose="020B0503020204020204" pitchFamily="34" charset="-122"/>
              </a:rPr>
              <a:t>（</a:t>
            </a:r>
            <a:r>
              <a:rPr lang="en-US" altLang="zh-CN" sz="1600" b="1" dirty="0">
                <a:solidFill>
                  <a:srgbClr val="FF0000"/>
                </a:solidFill>
                <a:latin typeface="微软雅黑" panose="020B0503020204020204" pitchFamily="34" charset="-122"/>
                <a:ea typeface="微软雅黑" panose="020B0503020204020204" pitchFamily="34" charset="-122"/>
              </a:rPr>
              <a:t>68%</a:t>
            </a:r>
            <a:r>
              <a:rPr lang="en-US" altLang="zh-CN" sz="1600" b="1" baseline="30000" dirty="0">
                <a:latin typeface="微软雅黑" panose="020B0503020204020204" pitchFamily="34" charset="-122"/>
                <a:ea typeface="微软雅黑" panose="020B0503020204020204" pitchFamily="34" charset="-122"/>
              </a:rPr>
              <a:t> 2 </a:t>
            </a:r>
            <a:r>
              <a:rPr lang="en-US" altLang="zh-CN" sz="1600" b="1" dirty="0">
                <a:latin typeface="微软雅黑" panose="020B0503020204020204" pitchFamily="34" charset="-122"/>
                <a:ea typeface="微软雅黑" panose="020B0503020204020204" pitchFamily="34" charset="-122"/>
              </a:rPr>
              <a:t>/</a:t>
            </a:r>
            <a:r>
              <a:rPr lang="en-US" altLang="zh-CN" sz="1600" b="1" dirty="0">
                <a:solidFill>
                  <a:srgbClr val="3333FF"/>
                </a:solidFill>
                <a:latin typeface="微软雅黑" panose="020B0503020204020204" pitchFamily="34" charset="-122"/>
                <a:ea typeface="微软雅黑" panose="020B0503020204020204" pitchFamily="34" charset="-122"/>
              </a:rPr>
              <a:t>65%</a:t>
            </a:r>
            <a:r>
              <a:rPr lang="en-US" altLang="zh-CN" sz="1600" b="1" baseline="30000" dirty="0">
                <a:latin typeface="微软雅黑" panose="020B0503020204020204" pitchFamily="34" charset="-122"/>
                <a:ea typeface="微软雅黑" panose="020B0503020204020204" pitchFamily="34" charset="-122"/>
              </a:rPr>
              <a:t>8</a:t>
            </a:r>
            <a:r>
              <a:rPr lang="en-US" altLang="zh-CN" sz="1600" b="1" dirty="0">
                <a:latin typeface="微软雅黑" panose="020B0503020204020204" pitchFamily="34" charset="-122"/>
                <a:ea typeface="微软雅黑" panose="020B0503020204020204" pitchFamily="34" charset="-122"/>
              </a:rPr>
              <a:t> </a:t>
            </a:r>
            <a:r>
              <a:rPr lang="zh-CN" altLang="en-US" sz="1600" b="1" dirty="0">
                <a:latin typeface="微软雅黑" panose="020B0503020204020204" pitchFamily="34" charset="-122"/>
                <a:ea typeface="微软雅黑" panose="020B0503020204020204" pitchFamily="34" charset="-122"/>
              </a:rPr>
              <a:t>）</a:t>
            </a:r>
            <a:endParaRPr lang="en-US" altLang="zh-CN" sz="1600" b="1" dirty="0">
              <a:latin typeface="微软雅黑" panose="020B0503020204020204" pitchFamily="34" charset="-122"/>
              <a:ea typeface="微软雅黑" panose="020B0503020204020204" pitchFamily="34" charset="-122"/>
            </a:endParaRPr>
          </a:p>
        </p:txBody>
      </p:sp>
      <p:sp>
        <p:nvSpPr>
          <p:cNvPr id="47122" name="Line 40"/>
          <p:cNvSpPr>
            <a:spLocks noChangeShapeType="1"/>
          </p:cNvSpPr>
          <p:nvPr/>
        </p:nvSpPr>
        <p:spPr bwMode="auto">
          <a:xfrm>
            <a:off x="1089105" y="2702574"/>
            <a:ext cx="5075237" cy="0"/>
          </a:xfrm>
          <a:prstGeom prst="line">
            <a:avLst/>
          </a:prstGeom>
          <a:noFill/>
          <a:ln w="6350">
            <a:solidFill>
              <a:schemeClr val="tx1"/>
            </a:solidFill>
            <a:prstDash val="dash"/>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zh-CN" altLang="en-US"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1433382" y="1181896"/>
            <a:ext cx="4478224" cy="4552273"/>
            <a:chOff x="1318917" y="1245434"/>
            <a:chExt cx="4478224" cy="4552273"/>
          </a:xfrm>
        </p:grpSpPr>
        <p:sp>
          <p:nvSpPr>
            <p:cNvPr id="47126" name="Text Box 36"/>
            <p:cNvSpPr txBox="1">
              <a:spLocks noChangeArrowheads="1"/>
            </p:cNvSpPr>
            <p:nvPr/>
          </p:nvSpPr>
          <p:spPr bwMode="auto">
            <a:xfrm>
              <a:off x="3766200" y="3967742"/>
              <a:ext cx="20309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400" b="1" dirty="0" smtClean="0">
                  <a:latin typeface="微软雅黑" panose="020B0503020204020204" pitchFamily="34" charset="-122"/>
                  <a:ea typeface="微软雅黑" panose="020B0503020204020204" pitchFamily="34" charset="-122"/>
                </a:rPr>
                <a:t>low </a:t>
              </a:r>
              <a:r>
                <a:rPr lang="en-US" altLang="zh-CN" sz="1400" b="1" dirty="0">
                  <a:latin typeface="微软雅黑" panose="020B0503020204020204" pitchFamily="34" charset="-122"/>
                  <a:ea typeface="微软雅黑" panose="020B0503020204020204" pitchFamily="34" charset="-122"/>
                </a:rPr>
                <a:t>respiratory </a:t>
              </a:r>
              <a:r>
                <a:rPr lang="en-US" altLang="zh-CN" sz="1400" b="1" dirty="0" smtClean="0">
                  <a:latin typeface="微软雅黑" panose="020B0503020204020204" pitchFamily="34" charset="-122"/>
                  <a:ea typeface="微软雅黑" panose="020B0503020204020204" pitchFamily="34" charset="-122"/>
                </a:rPr>
                <a:t>tract</a:t>
              </a:r>
            </a:p>
            <a:p>
              <a:pPr algn="ctr"/>
              <a:r>
                <a:rPr lang="zh-CN" altLang="en-US" sz="1400" b="1" dirty="0" smtClean="0">
                  <a:latin typeface="微软雅黑" panose="020B0503020204020204" pitchFamily="34" charset="-122"/>
                  <a:ea typeface="微软雅黑" panose="020B0503020204020204" pitchFamily="34" charset="-122"/>
                </a:rPr>
                <a:t>（</a:t>
              </a:r>
              <a:r>
                <a:rPr lang="en-US" altLang="zh-CN" sz="1400" b="1" dirty="0">
                  <a:solidFill>
                    <a:srgbClr val="FF0000"/>
                  </a:solidFill>
                  <a:latin typeface="微软雅黑" panose="020B0503020204020204" pitchFamily="34" charset="-122"/>
                  <a:ea typeface="微软雅黑" panose="020B0503020204020204" pitchFamily="34" charset="-122"/>
                </a:rPr>
                <a:t>42%</a:t>
              </a:r>
              <a:r>
                <a:rPr lang="en-US" altLang="zh-CN" sz="1400" b="1" baseline="30000" dirty="0">
                  <a:latin typeface="微软雅黑" panose="020B0503020204020204" pitchFamily="34" charset="-122"/>
                  <a:ea typeface="微软雅黑" panose="020B0503020204020204" pitchFamily="34" charset="-122"/>
                </a:rPr>
                <a:t>4</a:t>
              </a:r>
              <a:r>
                <a:rPr lang="en-US" altLang="zh-CN" sz="1400" b="1" dirty="0">
                  <a:latin typeface="微软雅黑" panose="020B0503020204020204" pitchFamily="34" charset="-122"/>
                  <a:ea typeface="微软雅黑" panose="020B0503020204020204" pitchFamily="34" charset="-122"/>
                </a:rPr>
                <a:t>/</a:t>
              </a:r>
              <a:r>
                <a:rPr lang="en-US" altLang="zh-CN" sz="1400" b="1" dirty="0">
                  <a:solidFill>
                    <a:srgbClr val="3333FF"/>
                  </a:solidFill>
                  <a:latin typeface="微软雅黑" panose="020B0503020204020204" pitchFamily="34" charset="-122"/>
                  <a:ea typeface="微软雅黑" panose="020B0503020204020204" pitchFamily="34" charset="-122"/>
                </a:rPr>
                <a:t>69%</a:t>
              </a:r>
              <a:r>
                <a:rPr lang="en-US" altLang="zh-CN" sz="1400" b="1" baseline="30000" dirty="0">
                  <a:latin typeface="微软雅黑" panose="020B0503020204020204" pitchFamily="34" charset="-122"/>
                  <a:ea typeface="微软雅黑" panose="020B0503020204020204" pitchFamily="34" charset="-122"/>
                </a:rPr>
                <a:t>8</a:t>
              </a:r>
              <a:r>
                <a:rPr lang="en-US" altLang="zh-CN" sz="1400" b="1" dirty="0">
                  <a:latin typeface="微软雅黑" panose="020B0503020204020204" pitchFamily="34" charset="-122"/>
                  <a:ea typeface="微软雅黑" panose="020B0503020204020204" pitchFamily="34" charset="-122"/>
                </a:rPr>
                <a:t>)</a:t>
              </a:r>
              <a:endParaRPr lang="en-US" altLang="zh-CN" sz="1400" b="1" baseline="30000" dirty="0">
                <a:latin typeface="微软雅黑" panose="020B0503020204020204" pitchFamily="34" charset="-122"/>
                <a:ea typeface="微软雅黑" panose="020B0503020204020204" pitchFamily="34" charset="-122"/>
              </a:endParaRPr>
            </a:p>
          </p:txBody>
        </p:sp>
        <p:sp>
          <p:nvSpPr>
            <p:cNvPr id="47111" name="Text Box 29"/>
            <p:cNvSpPr txBox="1">
              <a:spLocks noChangeArrowheads="1"/>
            </p:cNvSpPr>
            <p:nvPr/>
          </p:nvSpPr>
          <p:spPr bwMode="auto">
            <a:xfrm>
              <a:off x="2933905" y="1245434"/>
              <a:ext cx="1268413"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b="1" dirty="0">
                  <a:solidFill>
                    <a:schemeClr val="bg1"/>
                  </a:solidFill>
                  <a:latin typeface="微软雅黑" panose="020B0503020204020204" pitchFamily="34" charset="-122"/>
                  <a:ea typeface="微软雅黑" panose="020B0503020204020204" pitchFamily="34" charset="-122"/>
                </a:rPr>
                <a:t>Pediatric infectious disease </a:t>
              </a:r>
              <a:r>
                <a:rPr lang="en-US" altLang="zh-CN" sz="1600" b="1" dirty="0" smtClean="0">
                  <a:solidFill>
                    <a:schemeClr val="bg1"/>
                  </a:solidFill>
                  <a:latin typeface="微软雅黑" panose="020B0503020204020204" pitchFamily="34" charset="-122"/>
                  <a:ea typeface="微软雅黑" panose="020B0503020204020204" pitchFamily="34" charset="-122"/>
                </a:rPr>
                <a:t>population</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47112" name="AutoShape 30"/>
            <p:cNvSpPr>
              <a:spLocks noChangeArrowheads="1"/>
            </p:cNvSpPr>
            <p:nvPr/>
          </p:nvSpPr>
          <p:spPr bwMode="auto">
            <a:xfrm flipV="1">
              <a:off x="2837068" y="1492598"/>
              <a:ext cx="128" cy="550247"/>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dirty="0">
                <a:latin typeface="微软雅黑" panose="020B0503020204020204" pitchFamily="34" charset="-122"/>
                <a:ea typeface="微软雅黑" panose="020B0503020204020204" pitchFamily="34" charset="-122"/>
              </a:endParaRPr>
            </a:p>
          </p:txBody>
        </p:sp>
        <p:sp>
          <p:nvSpPr>
            <p:cNvPr id="47114" name="Text Box 31"/>
            <p:cNvSpPr txBox="1">
              <a:spLocks noChangeArrowheads="1"/>
            </p:cNvSpPr>
            <p:nvPr/>
          </p:nvSpPr>
          <p:spPr bwMode="auto">
            <a:xfrm>
              <a:off x="2381344" y="1341292"/>
              <a:ext cx="27444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Wingdings" panose="05000000000000000000" pitchFamily="2" charset="2"/>
                <a:buNone/>
              </a:pPr>
              <a:r>
                <a:rPr lang="en-US" altLang="zh-CN" sz="1400" b="1" dirty="0" smtClean="0">
                  <a:latin typeface="微软雅黑" panose="020B0503020204020204" pitchFamily="34" charset="-122"/>
                  <a:ea typeface="微软雅黑" panose="020B0503020204020204" pitchFamily="34" charset="-122"/>
                </a:rPr>
                <a:t>The Population of Children </a:t>
              </a:r>
              <a:r>
                <a:rPr lang="en-US" altLang="zh-CN" sz="1600" b="1" baseline="30000" dirty="0" smtClean="0">
                  <a:latin typeface="微软雅黑" panose="020B0503020204020204" pitchFamily="34" charset="-122"/>
                  <a:ea typeface="微软雅黑" panose="020B0503020204020204" pitchFamily="34" charset="-122"/>
                </a:rPr>
                <a:t>1</a:t>
              </a:r>
            </a:p>
            <a:p>
              <a:pPr algn="ctr" eaLnBrk="1" hangingPunct="1">
                <a:buFont typeface="Wingdings" panose="05000000000000000000" pitchFamily="2" charset="2"/>
                <a:buNone/>
              </a:pPr>
              <a:r>
                <a:rPr lang="en-US" altLang="zh-CN" sz="1600" b="1" dirty="0" smtClean="0">
                  <a:latin typeface="微软雅黑" panose="020B0503020204020204" pitchFamily="34" charset="-122"/>
                  <a:ea typeface="微软雅黑" panose="020B0503020204020204" pitchFamily="34" charset="-122"/>
                </a:rPr>
                <a:t>220 M</a:t>
              </a:r>
              <a:endParaRPr lang="en-US" altLang="zh-CN" sz="1600" b="1" dirty="0">
                <a:latin typeface="微软雅黑" panose="020B0503020204020204" pitchFamily="34" charset="-122"/>
                <a:ea typeface="微软雅黑" panose="020B0503020204020204" pitchFamily="34" charset="-122"/>
              </a:endParaRPr>
            </a:p>
          </p:txBody>
        </p:sp>
        <p:sp>
          <p:nvSpPr>
            <p:cNvPr id="47117" name="AutoShape 35"/>
            <p:cNvSpPr>
              <a:spLocks noChangeArrowheads="1"/>
            </p:cNvSpPr>
            <p:nvPr/>
          </p:nvSpPr>
          <p:spPr bwMode="auto">
            <a:xfrm flipV="1">
              <a:off x="2635730" y="2013501"/>
              <a:ext cx="1983835" cy="110885"/>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dirty="0">
                <a:latin typeface="微软雅黑" panose="020B0503020204020204" pitchFamily="34" charset="-122"/>
                <a:ea typeface="微软雅黑" panose="020B0503020204020204" pitchFamily="34" charset="-122"/>
              </a:endParaRPr>
            </a:p>
          </p:txBody>
        </p:sp>
        <p:sp>
          <p:nvSpPr>
            <p:cNvPr id="47120" name="Text Box 34"/>
            <p:cNvSpPr txBox="1">
              <a:spLocks noChangeArrowheads="1"/>
            </p:cNvSpPr>
            <p:nvPr/>
          </p:nvSpPr>
          <p:spPr bwMode="auto">
            <a:xfrm>
              <a:off x="2044416" y="2156341"/>
              <a:ext cx="304551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400" b="1" dirty="0" smtClean="0">
                  <a:latin typeface="微软雅黑" panose="020B0503020204020204" pitchFamily="34" charset="-122"/>
                  <a:ea typeface="微软雅黑" panose="020B0503020204020204" pitchFamily="34" charset="-122"/>
                </a:rPr>
                <a:t>     Outpatient</a:t>
              </a:r>
              <a:r>
                <a:rPr lang="en-US" altLang="zh-CN" sz="1400" b="1" dirty="0" smtClean="0">
                  <a:solidFill>
                    <a:srgbClr val="1F497D"/>
                  </a:solidFill>
                  <a:latin typeface="微软雅黑" pitchFamily="34" charset="-122"/>
                  <a:ea typeface="微软雅黑" pitchFamily="34" charset="-122"/>
                </a:rPr>
                <a:t>/</a:t>
              </a:r>
              <a:r>
                <a:rPr lang="en-US" altLang="zh-CN" sz="1400" b="1" dirty="0" smtClean="0">
                  <a:solidFill>
                    <a:srgbClr val="FF0000"/>
                  </a:solidFill>
                  <a:latin typeface="微软雅黑" panose="020B0503020204020204" pitchFamily="34" charset="-122"/>
                  <a:ea typeface="微软雅黑" panose="020B0503020204020204" pitchFamily="34" charset="-122"/>
                </a:rPr>
                <a:t>hospitalization</a:t>
              </a:r>
              <a:r>
                <a:rPr lang="en-US" altLang="zh-CN" sz="1400" b="1" dirty="0" smtClean="0">
                  <a:latin typeface="微软雅黑" panose="020B0503020204020204" pitchFamily="34" charset="-122"/>
                  <a:ea typeface="微软雅黑" panose="020B0503020204020204" pitchFamily="34" charset="-122"/>
                </a:rPr>
                <a:t> </a:t>
              </a:r>
              <a:r>
                <a:rPr lang="zh-CN" altLang="en-US" sz="1400" b="1" dirty="0" smtClean="0">
                  <a:solidFill>
                    <a:srgbClr val="1F497D"/>
                  </a:solidFill>
                  <a:latin typeface="微软雅黑" pitchFamily="34" charset="-122"/>
                  <a:ea typeface="微软雅黑" pitchFamily="34" charset="-122"/>
                </a:rPr>
                <a:t> </a:t>
              </a:r>
              <a:r>
                <a:rPr lang="en-US" altLang="zh-CN" sz="1600" b="1" baseline="30000" dirty="0" smtClean="0">
                  <a:solidFill>
                    <a:schemeClr val="tx2"/>
                  </a:solidFill>
                  <a:latin typeface="微软雅黑" panose="020B0503020204020204" pitchFamily="34" charset="-122"/>
                  <a:ea typeface="微软雅黑" panose="020B0503020204020204" pitchFamily="34" charset="-122"/>
                </a:rPr>
                <a:t>1</a:t>
              </a:r>
            </a:p>
            <a:p>
              <a:pPr algn="ctr"/>
              <a:r>
                <a:rPr lang="en-US" altLang="zh-CN" sz="1600" b="1" dirty="0" smtClean="0">
                  <a:latin typeface="微软雅黑" panose="020B0503020204020204" pitchFamily="34" charset="-122"/>
                  <a:ea typeface="微软雅黑" panose="020B0503020204020204" pitchFamily="34" charset="-122"/>
                </a:rPr>
                <a:t>240 M</a:t>
              </a:r>
              <a:r>
                <a:rPr lang="en-US" altLang="zh-CN" sz="1600" b="1" dirty="0" smtClean="0">
                  <a:solidFill>
                    <a:schemeClr val="tx2"/>
                  </a:solidFill>
                  <a:latin typeface="微软雅黑" panose="020B0503020204020204" pitchFamily="34" charset="-122"/>
                  <a:ea typeface="微软雅黑" panose="020B0503020204020204" pitchFamily="34" charset="-122"/>
                </a:rPr>
                <a:t>/</a:t>
              </a:r>
              <a:r>
                <a:rPr lang="en-US" altLang="zh-CN" sz="1600" b="1" dirty="0" smtClean="0">
                  <a:solidFill>
                    <a:srgbClr val="FF0000"/>
                  </a:solidFill>
                  <a:latin typeface="微软雅黑" panose="020B0503020204020204" pitchFamily="34" charset="-122"/>
                  <a:ea typeface="微软雅黑" panose="020B0503020204020204" pitchFamily="34" charset="-122"/>
                </a:rPr>
                <a:t>13.5 M</a:t>
              </a:r>
              <a:endParaRPr lang="en-US" altLang="zh-CN" sz="1600" b="1" dirty="0">
                <a:solidFill>
                  <a:srgbClr val="FF0000"/>
                </a:solidFill>
                <a:latin typeface="微软雅黑" panose="020B0503020204020204" pitchFamily="34" charset="-122"/>
                <a:ea typeface="微软雅黑" panose="020B0503020204020204" pitchFamily="34" charset="-122"/>
              </a:endParaRPr>
            </a:p>
          </p:txBody>
        </p:sp>
        <p:sp>
          <p:nvSpPr>
            <p:cNvPr id="47125" name="Text Box 36"/>
            <p:cNvSpPr txBox="1">
              <a:spLocks noChangeArrowheads="1"/>
            </p:cNvSpPr>
            <p:nvPr/>
          </p:nvSpPr>
          <p:spPr bwMode="auto">
            <a:xfrm>
              <a:off x="1318917" y="3954407"/>
              <a:ext cx="22441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400" b="1" dirty="0">
                  <a:latin typeface="微软雅黑" panose="020B0503020204020204" pitchFamily="34" charset="-122"/>
                  <a:ea typeface="微软雅黑" panose="020B0503020204020204" pitchFamily="34" charset="-122"/>
                </a:rPr>
                <a:t>upper respiratory </a:t>
              </a:r>
              <a:r>
                <a:rPr lang="en-US" altLang="zh-CN" sz="1400" b="1" dirty="0" smtClean="0">
                  <a:latin typeface="微软雅黑" panose="020B0503020204020204" pitchFamily="34" charset="-122"/>
                  <a:ea typeface="微软雅黑" panose="020B0503020204020204" pitchFamily="34" charset="-122"/>
                </a:rPr>
                <a:t>tract</a:t>
              </a:r>
            </a:p>
            <a:p>
              <a:pPr algn="ctr"/>
              <a:r>
                <a:rPr lang="zh-CN" altLang="en-US" sz="1400" b="1" dirty="0" smtClean="0">
                  <a:latin typeface="微软雅黑" panose="020B0503020204020204" pitchFamily="34" charset="-122"/>
                  <a:ea typeface="微软雅黑" panose="020B0503020204020204" pitchFamily="34" charset="-122"/>
                </a:rPr>
                <a:t>（</a:t>
              </a:r>
              <a:r>
                <a:rPr lang="en-US" altLang="zh-CN" sz="1400" b="1" dirty="0">
                  <a:solidFill>
                    <a:srgbClr val="FF0000"/>
                  </a:solidFill>
                  <a:latin typeface="微软雅黑" panose="020B0503020204020204" pitchFamily="34" charset="-122"/>
                  <a:ea typeface="微软雅黑" panose="020B0503020204020204" pitchFamily="34" charset="-122"/>
                </a:rPr>
                <a:t>50%</a:t>
              </a:r>
              <a:r>
                <a:rPr lang="en-US" altLang="zh-CN" sz="1400" b="1" baseline="30000" dirty="0">
                  <a:latin typeface="微软雅黑" panose="020B0503020204020204" pitchFamily="34" charset="-122"/>
                  <a:ea typeface="微软雅黑" panose="020B0503020204020204" pitchFamily="34" charset="-122"/>
                </a:rPr>
                <a:t>4</a:t>
              </a:r>
              <a:r>
                <a:rPr lang="en-US" altLang="zh-CN" sz="1400" b="1" dirty="0">
                  <a:latin typeface="微软雅黑" panose="020B0503020204020204" pitchFamily="34" charset="-122"/>
                  <a:ea typeface="微软雅黑" panose="020B0503020204020204" pitchFamily="34" charset="-122"/>
                </a:rPr>
                <a:t>/</a:t>
              </a:r>
              <a:r>
                <a:rPr lang="en-US" altLang="zh-CN" sz="1400" b="1" dirty="0">
                  <a:solidFill>
                    <a:srgbClr val="3333FF"/>
                  </a:solidFill>
                  <a:latin typeface="微软雅黑" panose="020B0503020204020204" pitchFamily="34" charset="-122"/>
                  <a:ea typeface="微软雅黑" panose="020B0503020204020204" pitchFamily="34" charset="-122"/>
                </a:rPr>
                <a:t>31%</a:t>
              </a:r>
              <a:r>
                <a:rPr lang="en-US" altLang="zh-CN" sz="1400" b="1" baseline="30000" dirty="0">
                  <a:latin typeface="微软雅黑" panose="020B0503020204020204" pitchFamily="34" charset="-122"/>
                  <a:ea typeface="微软雅黑" panose="020B0503020204020204" pitchFamily="34" charset="-122"/>
                </a:rPr>
                <a:t>8</a:t>
              </a:r>
              <a:r>
                <a:rPr lang="en-US" altLang="zh-CN" sz="1400" b="1" dirty="0">
                  <a:latin typeface="微软雅黑" panose="020B0503020204020204" pitchFamily="34" charset="-122"/>
                  <a:ea typeface="微软雅黑" panose="020B0503020204020204" pitchFamily="34" charset="-122"/>
                </a:rPr>
                <a:t>)</a:t>
              </a:r>
              <a:endParaRPr lang="en-US" altLang="zh-CN" sz="1400" b="1" baseline="30000" dirty="0">
                <a:latin typeface="微软雅黑" panose="020B0503020204020204" pitchFamily="34" charset="-122"/>
                <a:ea typeface="微软雅黑" panose="020B0503020204020204" pitchFamily="34" charset="-122"/>
              </a:endParaRPr>
            </a:p>
          </p:txBody>
        </p:sp>
        <p:sp>
          <p:nvSpPr>
            <p:cNvPr id="10271" name="Text Box 36"/>
            <p:cNvSpPr txBox="1">
              <a:spLocks noChangeArrowheads="1"/>
            </p:cNvSpPr>
            <p:nvPr/>
          </p:nvSpPr>
          <p:spPr bwMode="auto">
            <a:xfrm>
              <a:off x="1907250" y="4565159"/>
              <a:ext cx="1181734" cy="276999"/>
            </a:xfrm>
            <a:prstGeom prst="rect">
              <a:avLst/>
            </a:prstGeom>
            <a:noFill/>
            <a:ln w="6350">
              <a:noFill/>
              <a:miter lim="800000"/>
              <a:headEnd/>
              <a:tailEnd/>
            </a:ln>
          </p:spPr>
          <p:txBody>
            <a:bodyPr wrap="none">
              <a:spAutoFit/>
            </a:bodyPr>
            <a:lstStyle/>
            <a:p>
              <a:pPr algn="ctr" eaLnBrk="1" hangingPunct="1">
                <a:buFont typeface="Wingdings" pitchFamily="2" charset="2"/>
                <a:buNone/>
                <a:defRPr/>
              </a:pPr>
              <a:r>
                <a:rPr lang="en-US" altLang="zh-CN" sz="1200" b="1" dirty="0" smtClean="0">
                  <a:solidFill>
                    <a:srgbClr val="FF0000"/>
                  </a:solidFill>
                  <a:latin typeface="微软雅黑" panose="020B0503020204020204" pitchFamily="34" charset="-122"/>
                  <a:ea typeface="微软雅黑" panose="020B0503020204020204" pitchFamily="34" charset="-122"/>
                </a:rPr>
                <a:t>80 M</a:t>
              </a:r>
              <a:r>
                <a:rPr lang="zh-CN" altLang="en-US" sz="1200" b="1" dirty="0" smtClean="0">
                  <a:solidFill>
                    <a:srgbClr val="FF0000"/>
                  </a:solidFill>
                  <a:latin typeface="微软雅黑" panose="020B0503020204020204" pitchFamily="34" charset="-122"/>
                  <a:ea typeface="微软雅黑" panose="020B0503020204020204" pitchFamily="34" charset="-122"/>
                </a:rPr>
                <a:t> </a:t>
              </a:r>
              <a:r>
                <a:rPr lang="en-US" altLang="zh-CN" sz="1200" b="1" dirty="0" smtClean="0">
                  <a:latin typeface="微软雅黑" panose="020B0503020204020204" pitchFamily="34" charset="-122"/>
                  <a:ea typeface="微软雅黑" panose="020B0503020204020204" pitchFamily="34" charset="-122"/>
                </a:rPr>
                <a:t>/ </a:t>
              </a:r>
              <a:r>
                <a:rPr lang="en-US" altLang="zh-CN" sz="1200" b="1" dirty="0" smtClean="0">
                  <a:solidFill>
                    <a:srgbClr val="3333FF"/>
                  </a:solidFill>
                  <a:latin typeface="微软雅黑" panose="020B0503020204020204" pitchFamily="34" charset="-122"/>
                  <a:ea typeface="微软雅黑" panose="020B0503020204020204" pitchFamily="34" charset="-122"/>
                </a:rPr>
                <a:t>2.7 M</a:t>
              </a:r>
              <a:endParaRPr lang="en-US" altLang="zh-CN" sz="1200" b="1" dirty="0">
                <a:solidFill>
                  <a:srgbClr val="3333FF"/>
                </a:solidFill>
                <a:latin typeface="微软雅黑" panose="020B0503020204020204" pitchFamily="34" charset="-122"/>
                <a:ea typeface="微软雅黑" panose="020B0503020204020204" pitchFamily="34" charset="-122"/>
              </a:endParaRPr>
            </a:p>
          </p:txBody>
        </p:sp>
        <p:sp>
          <p:nvSpPr>
            <p:cNvPr id="10272" name="Text Box 36"/>
            <p:cNvSpPr txBox="1">
              <a:spLocks noChangeArrowheads="1"/>
            </p:cNvSpPr>
            <p:nvPr/>
          </p:nvSpPr>
          <p:spPr bwMode="auto">
            <a:xfrm>
              <a:off x="4382098" y="4558241"/>
              <a:ext cx="904415" cy="276999"/>
            </a:xfrm>
            <a:prstGeom prst="rect">
              <a:avLst/>
            </a:prstGeom>
            <a:noFill/>
            <a:ln w="6350">
              <a:noFill/>
              <a:miter lim="800000"/>
              <a:headEnd/>
              <a:tailEnd/>
            </a:ln>
          </p:spPr>
          <p:txBody>
            <a:bodyPr wrap="none">
              <a:spAutoFit/>
            </a:bodyPr>
            <a:lstStyle/>
            <a:p>
              <a:pPr algn="ctr" eaLnBrk="1" hangingPunct="1">
                <a:buFont typeface="Wingdings" pitchFamily="2" charset="2"/>
                <a:buNone/>
                <a:defRPr/>
              </a:pPr>
              <a:r>
                <a:rPr lang="en-US" altLang="zh-CN" sz="1200" b="1" dirty="0" smtClean="0">
                  <a:solidFill>
                    <a:srgbClr val="FF0000"/>
                  </a:solidFill>
                  <a:latin typeface="微软雅黑" panose="020B0503020204020204" pitchFamily="34" charset="-122"/>
                  <a:ea typeface="微软雅黑" panose="020B0503020204020204" pitchFamily="34" charset="-122"/>
                </a:rPr>
                <a:t>67M</a:t>
              </a:r>
              <a:r>
                <a:rPr lang="en-US" altLang="zh-CN" sz="1200" b="1" dirty="0" smtClean="0">
                  <a:latin typeface="微软雅黑" panose="020B0503020204020204" pitchFamily="34" charset="-122"/>
                  <a:ea typeface="微软雅黑" panose="020B0503020204020204" pitchFamily="34" charset="-122"/>
                </a:rPr>
                <a:t>/ </a:t>
              </a:r>
              <a:r>
                <a:rPr lang="en-US" altLang="zh-CN" sz="1200" b="1" dirty="0" smtClean="0">
                  <a:solidFill>
                    <a:srgbClr val="3333FF"/>
                  </a:solidFill>
                  <a:latin typeface="微软雅黑" panose="020B0503020204020204" pitchFamily="34" charset="-122"/>
                  <a:ea typeface="微软雅黑" panose="020B0503020204020204" pitchFamily="34" charset="-122"/>
                </a:rPr>
                <a:t>6M</a:t>
              </a:r>
              <a:endParaRPr lang="en-US" altLang="zh-CN" sz="1200" b="1" dirty="0">
                <a:solidFill>
                  <a:srgbClr val="3333FF"/>
                </a:solidFill>
                <a:latin typeface="微软雅黑" panose="020B0503020204020204" pitchFamily="34" charset="-122"/>
                <a:ea typeface="微软雅黑" panose="020B0503020204020204" pitchFamily="34" charset="-122"/>
              </a:endParaRPr>
            </a:p>
          </p:txBody>
        </p:sp>
        <p:sp>
          <p:nvSpPr>
            <p:cNvPr id="47129" name="Text Box 36"/>
            <p:cNvSpPr txBox="1">
              <a:spLocks noChangeArrowheads="1"/>
            </p:cNvSpPr>
            <p:nvPr/>
          </p:nvSpPr>
          <p:spPr bwMode="auto">
            <a:xfrm>
              <a:off x="1727753" y="5011633"/>
              <a:ext cx="15183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dirty="0" smtClean="0">
                  <a:latin typeface="微软雅黑" panose="020B0503020204020204" pitchFamily="34" charset="-122"/>
                  <a:ea typeface="微软雅黑" panose="020B0503020204020204" pitchFamily="34" charset="-122"/>
                </a:rPr>
                <a:t>Viral(</a:t>
              </a:r>
              <a:r>
                <a:rPr lang="en-US" altLang="zh-CN" sz="1200" b="1" dirty="0" smtClean="0">
                  <a:solidFill>
                    <a:srgbClr val="FF0000"/>
                  </a:solidFill>
                  <a:latin typeface="微软雅黑" panose="020B0503020204020204" pitchFamily="34" charset="-122"/>
                  <a:ea typeface="微软雅黑" panose="020B0503020204020204" pitchFamily="34" charset="-122"/>
                </a:rPr>
                <a:t>63%</a:t>
              </a:r>
              <a:r>
                <a:rPr lang="en-US" altLang="zh-CN" sz="1200" b="1" baseline="30000" dirty="0" smtClean="0">
                  <a:latin typeface="微软雅黑" panose="020B0503020204020204" pitchFamily="34" charset="-122"/>
                  <a:ea typeface="微软雅黑" panose="020B0503020204020204" pitchFamily="34" charset="-122"/>
                </a:rPr>
                <a:t>5</a:t>
              </a:r>
              <a:r>
                <a:rPr lang="en-US" altLang="zh-CN" sz="1200" b="1" dirty="0" smtClean="0">
                  <a:latin typeface="微软雅黑" panose="020B0503020204020204" pitchFamily="34" charset="-122"/>
                  <a:ea typeface="微软雅黑" panose="020B0503020204020204" pitchFamily="34" charset="-122"/>
                </a:rPr>
                <a:t>/</a:t>
              </a:r>
              <a:r>
                <a:rPr lang="en-US" altLang="zh-CN" sz="1200" b="1" dirty="0" smtClean="0">
                  <a:solidFill>
                    <a:srgbClr val="3333FF"/>
                  </a:solidFill>
                  <a:latin typeface="微软雅黑" panose="020B0503020204020204" pitchFamily="34" charset="-122"/>
                  <a:ea typeface="微软雅黑" panose="020B0503020204020204" pitchFamily="34" charset="-122"/>
                </a:rPr>
                <a:t>38%</a:t>
              </a:r>
              <a:r>
                <a:rPr lang="en-US" altLang="zh-CN" sz="1200" b="1" baseline="30000" dirty="0" smtClean="0">
                  <a:latin typeface="微软雅黑" panose="020B0503020204020204" pitchFamily="34" charset="-122"/>
                  <a:ea typeface="微软雅黑" panose="020B0503020204020204" pitchFamily="34" charset="-122"/>
                </a:rPr>
                <a:t>6</a:t>
              </a:r>
              <a:r>
                <a:rPr lang="en-US" altLang="zh-CN" sz="1200" b="1" dirty="0">
                  <a:latin typeface="微软雅黑" panose="020B0503020204020204" pitchFamily="34" charset="-122"/>
                  <a:ea typeface="微软雅黑" panose="020B0503020204020204" pitchFamily="34" charset="-122"/>
                </a:rPr>
                <a:t>)</a:t>
              </a:r>
            </a:p>
          </p:txBody>
        </p:sp>
        <p:sp>
          <p:nvSpPr>
            <p:cNvPr id="47130" name="Text Box 36"/>
            <p:cNvSpPr txBox="1">
              <a:spLocks noChangeArrowheads="1"/>
            </p:cNvSpPr>
            <p:nvPr/>
          </p:nvSpPr>
          <p:spPr bwMode="auto">
            <a:xfrm>
              <a:off x="4053746" y="5025340"/>
              <a:ext cx="14558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Wingdings" panose="05000000000000000000" pitchFamily="2" charset="2"/>
                <a:buNone/>
              </a:pPr>
              <a:r>
                <a:rPr lang="en-US" altLang="zh-CN" sz="1200" b="1" dirty="0" smtClean="0">
                  <a:latin typeface="微软雅黑" panose="020B0503020204020204" pitchFamily="34" charset="-122"/>
                  <a:ea typeface="微软雅黑" panose="020B0503020204020204" pitchFamily="34" charset="-122"/>
                </a:rPr>
                <a:t>Viral(</a:t>
              </a:r>
              <a:r>
                <a:rPr lang="en-US" altLang="zh-CN" sz="1200" b="1" dirty="0" smtClean="0">
                  <a:solidFill>
                    <a:srgbClr val="FF0000"/>
                  </a:solidFill>
                  <a:latin typeface="微软雅黑" panose="020B0503020204020204" pitchFamily="34" charset="-122"/>
                  <a:ea typeface="微软雅黑" panose="020B0503020204020204" pitchFamily="34" charset="-122"/>
                </a:rPr>
                <a:t>40</a:t>
              </a:r>
              <a:r>
                <a:rPr lang="en-US" altLang="zh-CN" sz="1200" b="1" dirty="0">
                  <a:solidFill>
                    <a:srgbClr val="FF0000"/>
                  </a:solidFill>
                  <a:latin typeface="微软雅黑" panose="020B0503020204020204" pitchFamily="34" charset="-122"/>
                  <a:ea typeface="微软雅黑" panose="020B0503020204020204" pitchFamily="34" charset="-122"/>
                </a:rPr>
                <a:t>%</a:t>
              </a:r>
              <a:r>
                <a:rPr lang="en-US" altLang="zh-CN" sz="1200" b="1" dirty="0">
                  <a:latin typeface="微软雅黑" panose="020B0503020204020204" pitchFamily="34" charset="-122"/>
                  <a:ea typeface="微软雅黑" panose="020B0503020204020204" pitchFamily="34" charset="-122"/>
                </a:rPr>
                <a:t>/</a:t>
              </a:r>
              <a:r>
                <a:rPr lang="en-US" altLang="zh-CN" sz="1200" b="1" dirty="0">
                  <a:solidFill>
                    <a:srgbClr val="3333FF"/>
                  </a:solidFill>
                  <a:latin typeface="微软雅黑" panose="020B0503020204020204" pitchFamily="34" charset="-122"/>
                  <a:ea typeface="微软雅黑" panose="020B0503020204020204" pitchFamily="34" charset="-122"/>
                </a:rPr>
                <a:t>40%</a:t>
              </a:r>
              <a:r>
                <a:rPr lang="en-US" altLang="zh-CN" sz="1200" b="1" dirty="0">
                  <a:latin typeface="微软雅黑" panose="020B0503020204020204" pitchFamily="34" charset="-122"/>
                  <a:ea typeface="微软雅黑" panose="020B0503020204020204" pitchFamily="34" charset="-122"/>
                </a:rPr>
                <a:t>)</a:t>
              </a:r>
              <a:r>
                <a:rPr lang="en-US" altLang="zh-CN" sz="1200" b="1" baseline="30000" dirty="0">
                  <a:latin typeface="微软雅黑" panose="020B0503020204020204" pitchFamily="34" charset="-122"/>
                  <a:ea typeface="微软雅黑" panose="020B0503020204020204" pitchFamily="34" charset="-122"/>
                </a:rPr>
                <a:t>6</a:t>
              </a:r>
              <a:endParaRPr lang="en-US" altLang="zh-CN" sz="1200" b="1" dirty="0">
                <a:latin typeface="微软雅黑" panose="020B0503020204020204" pitchFamily="34" charset="-122"/>
                <a:ea typeface="微软雅黑" panose="020B0503020204020204" pitchFamily="34" charset="-122"/>
              </a:endParaRPr>
            </a:p>
          </p:txBody>
        </p:sp>
        <p:sp>
          <p:nvSpPr>
            <p:cNvPr id="47132" name="Line 40"/>
            <p:cNvSpPr>
              <a:spLocks noChangeShapeType="1"/>
            </p:cNvSpPr>
            <p:nvPr/>
          </p:nvSpPr>
          <p:spPr bwMode="auto">
            <a:xfrm flipV="1">
              <a:off x="1789760" y="4515171"/>
              <a:ext cx="3527425" cy="1588"/>
            </a:xfrm>
            <a:prstGeom prst="line">
              <a:avLst/>
            </a:prstGeom>
            <a:noFill/>
            <a:ln w="6350">
              <a:solidFill>
                <a:schemeClr val="tx1"/>
              </a:solidFill>
              <a:prstDash val="dash"/>
              <a:round/>
              <a:headEnd/>
              <a:tailEnd/>
            </a:ln>
            <a:extLst>
              <a:ext uri="{909E8E84-426E-40DD-AFC4-6F175D3DCCD1}">
                <a14:hiddenFill xmlns:a14="http://schemas.microsoft.com/office/drawing/2010/main">
                  <a:noFill/>
                </a14:hiddenFill>
              </a:ext>
            </a:extLst>
          </p:spPr>
          <p:txBody>
            <a:bodyPr lIns="0" tIns="0" rIns="0" bIns="0" anchor="ctr">
              <a:spAutoFit/>
            </a:bodyPr>
            <a:lstStyle/>
            <a:p>
              <a:endParaRPr lang="zh-CN" altLang="en-US" dirty="0">
                <a:latin typeface="微软雅黑" panose="020B0503020204020204" pitchFamily="34" charset="-122"/>
                <a:ea typeface="微软雅黑" panose="020B0503020204020204" pitchFamily="34" charset="-122"/>
              </a:endParaRPr>
            </a:p>
          </p:txBody>
        </p:sp>
        <p:sp>
          <p:nvSpPr>
            <p:cNvPr id="43" name="等腰三角形 42"/>
            <p:cNvSpPr/>
            <p:nvPr/>
          </p:nvSpPr>
          <p:spPr bwMode="auto">
            <a:xfrm rot="10800000">
              <a:off x="2186194" y="4862311"/>
              <a:ext cx="509588" cy="7143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微软雅黑" panose="020B0503020204020204" pitchFamily="34" charset="-122"/>
                <a:ea typeface="微软雅黑" panose="020B0503020204020204" pitchFamily="34" charset="-122"/>
              </a:endParaRPr>
            </a:p>
          </p:txBody>
        </p:sp>
        <p:sp>
          <p:nvSpPr>
            <p:cNvPr id="51" name="等腰三角形 50"/>
            <p:cNvSpPr/>
            <p:nvPr/>
          </p:nvSpPr>
          <p:spPr bwMode="auto">
            <a:xfrm rot="10800000">
              <a:off x="2171520" y="5349284"/>
              <a:ext cx="509588" cy="730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微软雅黑" panose="020B0503020204020204" pitchFamily="34" charset="-122"/>
                <a:ea typeface="微软雅黑" panose="020B0503020204020204" pitchFamily="34" charset="-122"/>
              </a:endParaRPr>
            </a:p>
          </p:txBody>
        </p:sp>
        <p:sp>
          <p:nvSpPr>
            <p:cNvPr id="52" name="等腰三角形 51"/>
            <p:cNvSpPr/>
            <p:nvPr/>
          </p:nvSpPr>
          <p:spPr bwMode="auto">
            <a:xfrm rot="10800000">
              <a:off x="4561886" y="5368056"/>
              <a:ext cx="509587" cy="5266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微软雅黑" panose="020B0503020204020204" pitchFamily="34" charset="-122"/>
                <a:ea typeface="微软雅黑" panose="020B0503020204020204" pitchFamily="34" charset="-122"/>
              </a:endParaRPr>
            </a:p>
          </p:txBody>
        </p:sp>
        <p:sp>
          <p:nvSpPr>
            <p:cNvPr id="47139" name="矩形 3"/>
            <p:cNvSpPr>
              <a:spLocks noChangeArrowheads="1"/>
            </p:cNvSpPr>
            <p:nvPr/>
          </p:nvSpPr>
          <p:spPr bwMode="auto">
            <a:xfrm>
              <a:off x="4336412" y="5507178"/>
              <a:ext cx="9957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dirty="0" smtClean="0">
                  <a:solidFill>
                    <a:srgbClr val="FF0000"/>
                  </a:solidFill>
                  <a:latin typeface="微软雅黑" panose="020B0503020204020204" pitchFamily="34" charset="-122"/>
                  <a:ea typeface="微软雅黑" panose="020B0503020204020204" pitchFamily="34" charset="-122"/>
                </a:rPr>
                <a:t>26M/</a:t>
              </a:r>
              <a:r>
                <a:rPr lang="en-US" altLang="zh-CN" sz="1200" b="1" dirty="0" smtClean="0">
                  <a:solidFill>
                    <a:srgbClr val="0070C0"/>
                  </a:solidFill>
                  <a:latin typeface="微软雅黑" panose="020B0503020204020204" pitchFamily="34" charset="-122"/>
                  <a:ea typeface="微软雅黑" panose="020B0503020204020204" pitchFamily="34" charset="-122"/>
                </a:rPr>
                <a:t>2.4M</a:t>
              </a:r>
              <a:endParaRPr lang="en-US" altLang="zh-CN" sz="1200" b="1" dirty="0">
                <a:solidFill>
                  <a:srgbClr val="0070C0"/>
                </a:solidFill>
                <a:latin typeface="微软雅黑" panose="020B0503020204020204" pitchFamily="34" charset="-122"/>
                <a:ea typeface="微软雅黑" panose="020B0503020204020204" pitchFamily="34" charset="-122"/>
              </a:endParaRPr>
            </a:p>
          </p:txBody>
        </p:sp>
        <p:sp>
          <p:nvSpPr>
            <p:cNvPr id="47140" name="矩形 4"/>
            <p:cNvSpPr>
              <a:spLocks noChangeArrowheads="1"/>
            </p:cNvSpPr>
            <p:nvPr/>
          </p:nvSpPr>
          <p:spPr bwMode="auto">
            <a:xfrm>
              <a:off x="1814386" y="5520708"/>
              <a:ext cx="11396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dirty="0" smtClean="0">
                  <a:solidFill>
                    <a:srgbClr val="FF0000"/>
                  </a:solidFill>
                  <a:latin typeface="微软雅黑" panose="020B0503020204020204" pitchFamily="34" charset="-122"/>
                  <a:ea typeface="微软雅黑" panose="020B0503020204020204" pitchFamily="34" charset="-122"/>
                </a:rPr>
                <a:t>     50M/</a:t>
              </a:r>
              <a:r>
                <a:rPr lang="en-US" altLang="zh-CN" sz="1200" b="1" dirty="0" smtClean="0">
                  <a:solidFill>
                    <a:srgbClr val="0070C0"/>
                  </a:solidFill>
                  <a:latin typeface="微软雅黑" panose="020B0503020204020204" pitchFamily="34" charset="-122"/>
                  <a:ea typeface="微软雅黑" panose="020B0503020204020204" pitchFamily="34" charset="-122"/>
                </a:rPr>
                <a:t>1M</a:t>
              </a:r>
              <a:endParaRPr lang="en-US" altLang="zh-CN" sz="1200" b="1" dirty="0">
                <a:solidFill>
                  <a:srgbClr val="0070C0"/>
                </a:solidFill>
                <a:latin typeface="微软雅黑" panose="020B0503020204020204" pitchFamily="34" charset="-122"/>
                <a:ea typeface="微软雅黑" panose="020B0503020204020204" pitchFamily="34" charset="-122"/>
              </a:endParaRPr>
            </a:p>
          </p:txBody>
        </p:sp>
        <p:sp>
          <p:nvSpPr>
            <p:cNvPr id="47141" name="Line 40"/>
            <p:cNvSpPr>
              <a:spLocks noChangeShapeType="1"/>
            </p:cNvSpPr>
            <p:nvPr/>
          </p:nvSpPr>
          <p:spPr bwMode="auto">
            <a:xfrm flipV="1">
              <a:off x="1334208" y="3640962"/>
              <a:ext cx="4356100" cy="1588"/>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0" tIns="0" rIns="0" bIns="0" anchor="ctr">
              <a:spAutoFit/>
            </a:bodyPr>
            <a:lstStyle/>
            <a:p>
              <a:endParaRPr lang="zh-CN" altLang="en-US" dirty="0">
                <a:latin typeface="微软雅黑" panose="020B0503020204020204" pitchFamily="34" charset="-122"/>
                <a:ea typeface="微软雅黑" panose="020B0503020204020204" pitchFamily="34" charset="-122"/>
              </a:endParaRPr>
            </a:p>
          </p:txBody>
        </p:sp>
      </p:grpSp>
      <p:sp>
        <p:nvSpPr>
          <p:cNvPr id="44" name="文本框 3"/>
          <p:cNvSpPr txBox="1">
            <a:spLocks noChangeArrowheads="1"/>
          </p:cNvSpPr>
          <p:nvPr/>
        </p:nvSpPr>
        <p:spPr bwMode="auto">
          <a:xfrm>
            <a:off x="5967466" y="636332"/>
            <a:ext cx="3131839" cy="5509200"/>
          </a:xfrm>
          <a:prstGeom prst="rect">
            <a:avLst/>
          </a:prstGeom>
          <a:noFill/>
          <a:ln w="9525">
            <a:noFill/>
            <a:miter lim="800000"/>
          </a:ln>
        </p:spPr>
        <p:txBody>
          <a:bodyPr wrap="square">
            <a:spAutoFit/>
          </a:bodyPr>
          <a:lstStyle/>
          <a:p>
            <a:r>
              <a:rPr lang="en-US" altLang="zh-CN" sz="1600" b="1" dirty="0" smtClean="0"/>
              <a:t>@For </a:t>
            </a:r>
            <a:r>
              <a:rPr lang="en-US" altLang="zh-CN" sz="1600" b="1" dirty="0"/>
              <a:t>each year</a:t>
            </a:r>
            <a:r>
              <a:rPr lang="en-US" altLang="zh-CN" sz="1600" b="1" dirty="0" smtClean="0"/>
              <a:t>,  there </a:t>
            </a:r>
            <a:r>
              <a:rPr lang="en-US" altLang="zh-CN" sz="1600" b="1" dirty="0"/>
              <a:t>are  240  and 13.5 </a:t>
            </a:r>
            <a:r>
              <a:rPr lang="en-US" altLang="zh-CN" sz="1600" b="1" dirty="0" smtClean="0"/>
              <a:t>million </a:t>
            </a:r>
            <a:r>
              <a:rPr lang="en-US" altLang="zh-CN" sz="1600" b="1" dirty="0"/>
              <a:t>person-time children accept treatment in outpatient and </a:t>
            </a:r>
            <a:r>
              <a:rPr lang="en-US" altLang="zh-CN" sz="1600" b="1" dirty="0" smtClean="0"/>
              <a:t>inpatient</a:t>
            </a:r>
            <a:r>
              <a:rPr lang="en-US" altLang="zh-CN" sz="1600" b="1" dirty="0" smtClean="0"/>
              <a:t> </a:t>
            </a:r>
            <a:r>
              <a:rPr lang="en-US" altLang="zh-CN" sz="1600" b="1" dirty="0" smtClean="0"/>
              <a:t>respectively</a:t>
            </a:r>
            <a:r>
              <a:rPr lang="en-US" altLang="zh-CN" sz="1600" b="1" dirty="0"/>
              <a:t>. More than 65% of them due to respiratory tract infection </a:t>
            </a:r>
            <a:r>
              <a:rPr lang="en-US" altLang="zh-CN" sz="1600" b="1" dirty="0" smtClean="0"/>
              <a:t>.</a:t>
            </a:r>
            <a:endParaRPr lang="en-US" altLang="zh-CN" sz="1600" b="1" dirty="0"/>
          </a:p>
          <a:p>
            <a:r>
              <a:rPr lang="en-US" altLang="zh-CN" sz="1600" b="1" dirty="0" smtClean="0"/>
              <a:t>@In </a:t>
            </a:r>
            <a:r>
              <a:rPr lang="en-US" altLang="zh-CN" sz="1600" b="1" dirty="0"/>
              <a:t>those </a:t>
            </a:r>
            <a:r>
              <a:rPr lang="en-US" altLang="zh-CN" sz="1600" b="1" dirty="0" smtClean="0"/>
              <a:t>with </a:t>
            </a:r>
            <a:r>
              <a:rPr lang="en-US" altLang="zh-CN" sz="1600" b="1" dirty="0" smtClean="0"/>
              <a:t>upper </a:t>
            </a:r>
            <a:r>
              <a:rPr lang="en-US" altLang="zh-CN" sz="1600" b="1" dirty="0"/>
              <a:t>respiratory tract infection, 63% outpatient and 38% </a:t>
            </a:r>
            <a:r>
              <a:rPr lang="en-US" altLang="zh-CN" sz="1600" b="1" dirty="0" smtClean="0"/>
              <a:t>inpatient</a:t>
            </a:r>
            <a:r>
              <a:rPr lang="en-US" altLang="zh-CN" sz="1600" b="1" dirty="0" smtClean="0"/>
              <a:t> </a:t>
            </a:r>
            <a:r>
              <a:rPr lang="en-US" altLang="zh-CN" sz="1600" b="1" dirty="0"/>
              <a:t>cases are caused by viruses and the  number reaches 50 million and 1.0 million , respectively . </a:t>
            </a:r>
          </a:p>
          <a:p>
            <a:r>
              <a:rPr lang="en-US" altLang="zh-CN" sz="1600" b="1" dirty="0"/>
              <a:t>In children with lower respiratory tract infection ,the figures are  26 million and 2.4 </a:t>
            </a:r>
            <a:r>
              <a:rPr lang="en-US" altLang="zh-CN" sz="1600" b="1" dirty="0" smtClean="0"/>
              <a:t>million, respectively</a:t>
            </a:r>
            <a:r>
              <a:rPr lang="en-US" altLang="zh-CN" sz="1600" b="1" dirty="0" smtClean="0"/>
              <a:t>.</a:t>
            </a:r>
            <a:endParaRPr lang="en-US" altLang="zh-CN" sz="1600" b="1" dirty="0"/>
          </a:p>
          <a:p>
            <a:r>
              <a:rPr lang="en-US" altLang="zh-CN" sz="1600" b="1" dirty="0" smtClean="0"/>
              <a:t>@Totally </a:t>
            </a:r>
            <a:r>
              <a:rPr lang="en-US" altLang="zh-CN" sz="1600" b="1" dirty="0"/>
              <a:t>,for each year, there are nearly 80 million children in China needed treatment either in outpatient or </a:t>
            </a:r>
            <a:r>
              <a:rPr lang="en-US" altLang="zh-CN" sz="1600" b="1" dirty="0" smtClean="0"/>
              <a:t>inpatient </a:t>
            </a:r>
            <a:r>
              <a:rPr lang="en-US" altLang="zh-CN" sz="1600" b="1" dirty="0" smtClean="0"/>
              <a:t>because respiratory </a:t>
            </a:r>
            <a:r>
              <a:rPr lang="en-US" altLang="zh-CN" sz="1600" b="1" dirty="0" smtClean="0"/>
              <a:t>viruses infection.</a:t>
            </a:r>
            <a:endParaRPr lang="en-US" altLang="zh-CN" sz="1600" b="1" dirty="0">
              <a:solidFill>
                <a:prstClr val="black"/>
              </a:solidFill>
              <a:latin typeface="微软雅黑" pitchFamily="34" charset="-122"/>
              <a:ea typeface="微软雅黑" pitchFamily="34" charset="-122"/>
            </a:endParaRPr>
          </a:p>
        </p:txBody>
      </p:sp>
      <p:sp>
        <p:nvSpPr>
          <p:cNvPr id="33" name="等腰三角形 32"/>
          <p:cNvSpPr/>
          <p:nvPr/>
        </p:nvSpPr>
        <p:spPr bwMode="auto">
          <a:xfrm rot="10800000">
            <a:off x="4676351" y="4778447"/>
            <a:ext cx="509588" cy="7143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微软雅黑" panose="020B0503020204020204" pitchFamily="34" charset="-122"/>
              <a:ea typeface="微软雅黑" panose="020B0503020204020204" pitchFamily="34" charset="-122"/>
            </a:endParaRPr>
          </a:p>
        </p:txBody>
      </p:sp>
      <p:sp>
        <p:nvSpPr>
          <p:cNvPr id="34" name="AutoShape 35"/>
          <p:cNvSpPr>
            <a:spLocks noChangeArrowheads="1"/>
          </p:cNvSpPr>
          <p:nvPr/>
        </p:nvSpPr>
        <p:spPr bwMode="auto">
          <a:xfrm flipV="1">
            <a:off x="2750195" y="2753954"/>
            <a:ext cx="1983835" cy="110885"/>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dirty="0">
              <a:latin typeface="微软雅黑" panose="020B0503020204020204" pitchFamily="34" charset="-122"/>
              <a:ea typeface="微软雅黑" panose="020B0503020204020204" pitchFamily="34" charset="-122"/>
            </a:endParaRPr>
          </a:p>
        </p:txBody>
      </p:sp>
      <p:sp>
        <p:nvSpPr>
          <p:cNvPr id="35" name="AutoShape 35"/>
          <p:cNvSpPr>
            <a:spLocks noChangeArrowheads="1"/>
          </p:cNvSpPr>
          <p:nvPr/>
        </p:nvSpPr>
        <p:spPr bwMode="auto">
          <a:xfrm flipV="1">
            <a:off x="2749358" y="3613218"/>
            <a:ext cx="1983835" cy="110885"/>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86079013"/>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2"/>
          <p:cNvSpPr>
            <a:spLocks noGrp="1"/>
          </p:cNvSpPr>
          <p:nvPr/>
        </p:nvSpPr>
        <p:spPr>
          <a:xfrm>
            <a:off x="70297" y="116632"/>
            <a:ext cx="9073703" cy="764704"/>
          </a:xfrm>
          <a:prstGeom prst="rect">
            <a:avLst/>
          </a:prstGeom>
          <a:solidFill>
            <a:schemeClr val="bg1"/>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altLang="zh-CN" sz="2400" b="1" dirty="0" smtClean="0">
                <a:latin typeface="微软雅黑" panose="020B0503020204020204" pitchFamily="34" charset="-122"/>
                <a:ea typeface="微软雅黑" panose="020B0503020204020204" pitchFamily="34" charset="-122"/>
              </a:rPr>
              <a:t>Virus  </a:t>
            </a:r>
            <a:r>
              <a:rPr lang="en-US" altLang="zh-CN" sz="2400" b="1" dirty="0">
                <a:latin typeface="微软雅黑" panose="020B0503020204020204" pitchFamily="34" charset="-122"/>
                <a:ea typeface="微软雅黑" panose="020B0503020204020204" pitchFamily="34" charset="-122"/>
              </a:rPr>
              <a:t>is the M</a:t>
            </a:r>
            <a:r>
              <a:rPr lang="en-US" altLang="zh-CN" sz="2400" b="1" dirty="0" smtClean="0">
                <a:latin typeface="微软雅黑" panose="020B0503020204020204" pitchFamily="34" charset="-122"/>
                <a:ea typeface="微软雅黑" panose="020B0503020204020204" pitchFamily="34" charset="-122"/>
              </a:rPr>
              <a:t>ain Pathogen of ARTI in China </a:t>
            </a:r>
            <a:endParaRPr lang="zh-CN" altLang="en-US" sz="2400" b="1" dirty="0" smtClean="0">
              <a:solidFill>
                <a:schemeClr val="accent6">
                  <a:lumMod val="75000"/>
                </a:schemeClr>
              </a:solidFill>
              <a:latin typeface="微软雅黑" panose="020B0503020204020204" pitchFamily="34" charset="-122"/>
              <a:ea typeface="微软雅黑" panose="020B0503020204020204" pitchFamily="34" charset="-122"/>
            </a:endParaRPr>
          </a:p>
        </p:txBody>
      </p:sp>
      <p:graphicFrame>
        <p:nvGraphicFramePr>
          <p:cNvPr id="7" name="图表 6"/>
          <p:cNvGraphicFramePr/>
          <p:nvPr>
            <p:extLst>
              <p:ext uri="{D42A27DB-BD31-4B8C-83A1-F6EECF244321}">
                <p14:modId xmlns:p14="http://schemas.microsoft.com/office/powerpoint/2010/main" val="3746138135"/>
              </p:ext>
            </p:extLst>
          </p:nvPr>
        </p:nvGraphicFramePr>
        <p:xfrm>
          <a:off x="571472" y="1142984"/>
          <a:ext cx="3240360" cy="357382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图表 7"/>
          <p:cNvGraphicFramePr/>
          <p:nvPr>
            <p:extLst>
              <p:ext uri="{D42A27DB-BD31-4B8C-83A1-F6EECF244321}">
                <p14:modId xmlns:p14="http://schemas.microsoft.com/office/powerpoint/2010/main" val="936746211"/>
              </p:ext>
            </p:extLst>
          </p:nvPr>
        </p:nvGraphicFramePr>
        <p:xfrm>
          <a:off x="3203848" y="1052736"/>
          <a:ext cx="5440117" cy="3528392"/>
        </p:xfrm>
        <a:graphic>
          <a:graphicData uri="http://schemas.openxmlformats.org/drawingml/2006/chart">
            <c:chart xmlns:c="http://schemas.openxmlformats.org/drawingml/2006/chart" xmlns:r="http://schemas.openxmlformats.org/officeDocument/2006/relationships" r:id="rId4"/>
          </a:graphicData>
        </a:graphic>
      </p:graphicFrame>
      <p:sp>
        <p:nvSpPr>
          <p:cNvPr id="2" name="矩形 1"/>
          <p:cNvSpPr/>
          <p:nvPr/>
        </p:nvSpPr>
        <p:spPr>
          <a:xfrm>
            <a:off x="5786446" y="1714488"/>
            <a:ext cx="128588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1200" dirty="0" smtClean="0">
                <a:solidFill>
                  <a:schemeClr val="tx1"/>
                </a:solidFill>
                <a:latin typeface="微软雅黑" panose="020B0503020204020204" pitchFamily="34" charset="-122"/>
                <a:ea typeface="微软雅黑" panose="020B0503020204020204" pitchFamily="34" charset="-122"/>
              </a:rPr>
              <a:t>Outpatient (n=1050)</a:t>
            </a:r>
            <a:endParaRPr lang="zh-CN" altLang="en-US" sz="1200" dirty="0">
              <a:solidFill>
                <a:schemeClr val="tx1"/>
              </a:solidFill>
              <a:latin typeface="微软雅黑" panose="020B0503020204020204" pitchFamily="34" charset="-122"/>
              <a:ea typeface="微软雅黑" panose="020B0503020204020204" pitchFamily="34" charset="-122"/>
            </a:endParaRPr>
          </a:p>
        </p:txBody>
      </p:sp>
      <p:sp>
        <p:nvSpPr>
          <p:cNvPr id="3" name="矩形 2"/>
          <p:cNvSpPr/>
          <p:nvPr/>
        </p:nvSpPr>
        <p:spPr>
          <a:xfrm>
            <a:off x="7286644" y="1603295"/>
            <a:ext cx="1360573" cy="613694"/>
          </a:xfrm>
          <a:prstGeom prst="rect">
            <a:avLst/>
          </a:prstGeom>
          <a:solidFill>
            <a:schemeClr val="bg1"/>
          </a:solidFill>
        </p:spPr>
        <p:txBody>
          <a:bodyPr wrap="square">
            <a:spAutoFit/>
          </a:bodyPr>
          <a:lstStyle/>
          <a:p>
            <a:pPr>
              <a:lnSpc>
                <a:spcPct val="150000"/>
              </a:lnSpc>
            </a:pPr>
            <a:r>
              <a:rPr lang="en-US" altLang="zh-CN" sz="1200" dirty="0" smtClean="0">
                <a:latin typeface="微软雅黑" panose="020B0503020204020204" pitchFamily="34" charset="-122"/>
                <a:ea typeface="微软雅黑" panose="020B0503020204020204" pitchFamily="34" charset="-122"/>
              </a:rPr>
              <a:t>Hospitalization</a:t>
            </a:r>
          </a:p>
          <a:p>
            <a:pPr>
              <a:lnSpc>
                <a:spcPct val="150000"/>
              </a:lnSpc>
            </a:pPr>
            <a:r>
              <a:rPr lang="en-US" altLang="zh-CN" sz="1200" dirty="0" smtClean="0">
                <a:latin typeface="微软雅黑" panose="020B0503020204020204" pitchFamily="34" charset="-122"/>
                <a:ea typeface="微软雅黑" panose="020B0503020204020204" pitchFamily="34" charset="-122"/>
              </a:rPr>
              <a:t>      (n=1016)</a:t>
            </a:r>
            <a:endParaRPr lang="zh-CN" altLang="en-US" sz="1200" dirty="0">
              <a:latin typeface="微软雅黑" panose="020B0503020204020204" pitchFamily="34" charset="-122"/>
              <a:ea typeface="微软雅黑" panose="020B0503020204020204" pitchFamily="34" charset="-122"/>
            </a:endParaRPr>
          </a:p>
        </p:txBody>
      </p:sp>
      <p:sp>
        <p:nvSpPr>
          <p:cNvPr id="9" name="灯片编号占位符 8"/>
          <p:cNvSpPr>
            <a:spLocks noGrp="1"/>
          </p:cNvSpPr>
          <p:nvPr>
            <p:ph type="sldNum" sz="quarter" idx="12"/>
          </p:nvPr>
        </p:nvSpPr>
        <p:spPr/>
        <p:txBody>
          <a:bodyPr/>
          <a:lstStyle/>
          <a:p>
            <a:fld id="{01CC2CA7-3B56-4884-B23C-4C474C6B7068}" type="slidenum">
              <a:rPr lang="zh-CN" altLang="en-US" smtClean="0"/>
              <a:pPr/>
              <a:t>10</a:t>
            </a:fld>
            <a:endParaRPr lang="zh-CN" altLang="en-US"/>
          </a:p>
        </p:txBody>
      </p:sp>
      <p:sp>
        <p:nvSpPr>
          <p:cNvPr id="10" name="TextBox 9"/>
          <p:cNvSpPr txBox="1"/>
          <p:nvPr/>
        </p:nvSpPr>
        <p:spPr>
          <a:xfrm>
            <a:off x="0" y="5750004"/>
            <a:ext cx="6134842" cy="738664"/>
          </a:xfrm>
          <a:prstGeom prst="rect">
            <a:avLst/>
          </a:prstGeom>
          <a:noFill/>
        </p:spPr>
        <p:txBody>
          <a:bodyPr wrap="square" rtlCol="0">
            <a:spAutoFit/>
          </a:bodyPr>
          <a:lstStyle/>
          <a:p>
            <a:pPr>
              <a:lnSpc>
                <a:spcPct val="150000"/>
              </a:lnSpc>
            </a:pPr>
            <a:r>
              <a:rPr lang="en-US" altLang="zh-CN" sz="1600" dirty="0" smtClean="0">
                <a:latin typeface="微软雅黑" pitchFamily="34" charset="-122"/>
                <a:ea typeface="微软雅黑" pitchFamily="34" charset="-122"/>
                <a:cs typeface="Times New Roman" pitchFamily="18" charset="0"/>
              </a:rPr>
              <a:t>Sample : NPS</a:t>
            </a:r>
            <a:r>
              <a:rPr lang="en-US" altLang="zh-CN" sz="1600" dirty="0">
                <a:latin typeface="微软雅黑" pitchFamily="34" charset="-122"/>
                <a:ea typeface="微软雅黑" pitchFamily="34" charset="-122"/>
                <a:cs typeface="Times New Roman" pitchFamily="18" charset="0"/>
              </a:rPr>
              <a:t> </a:t>
            </a:r>
            <a:r>
              <a:rPr lang="en-US" altLang="zh-CN" sz="1600" dirty="0" smtClean="0">
                <a:latin typeface="微软雅黑" pitchFamily="34" charset="-122"/>
                <a:ea typeface="微软雅黑" pitchFamily="34" charset="-122"/>
                <a:cs typeface="Times New Roman" pitchFamily="18" charset="0"/>
              </a:rPr>
              <a:t>     Test Method: RT-PCR</a:t>
            </a:r>
            <a:endParaRPr lang="zh-CN" altLang="en-US" sz="1600" dirty="0" smtClean="0">
              <a:latin typeface="微软雅黑" pitchFamily="34" charset="-122"/>
              <a:ea typeface="微软雅黑" pitchFamily="34" charset="-122"/>
              <a:cs typeface="Times New Roman" pitchFamily="18" charset="0"/>
            </a:endParaRPr>
          </a:p>
          <a:p>
            <a:endParaRPr lang="zh-CN" altLang="en-US" dirty="0"/>
          </a:p>
        </p:txBody>
      </p:sp>
      <p:sp>
        <p:nvSpPr>
          <p:cNvPr id="11" name="TextBox 10"/>
          <p:cNvSpPr txBox="1"/>
          <p:nvPr/>
        </p:nvSpPr>
        <p:spPr>
          <a:xfrm>
            <a:off x="126030" y="6357958"/>
            <a:ext cx="8217121" cy="461665"/>
          </a:xfrm>
          <a:prstGeom prst="rect">
            <a:avLst/>
          </a:prstGeom>
          <a:noFill/>
        </p:spPr>
        <p:txBody>
          <a:bodyPr wrap="none" rtlCol="0">
            <a:spAutoFit/>
          </a:bodyPr>
          <a:lstStyle/>
          <a:p>
            <a:pPr algn="r"/>
            <a:r>
              <a:rPr lang="en-US" altLang="zh-CN" sz="1200" b="1" dirty="0" smtClean="0">
                <a:solidFill>
                  <a:schemeClr val="bg1"/>
                </a:solidFill>
                <a:latin typeface="微软雅黑" pitchFamily="34" charset="-122"/>
                <a:ea typeface="微软雅黑" pitchFamily="34" charset="-122"/>
              </a:rPr>
              <a:t>Liu CY, </a:t>
            </a:r>
            <a:r>
              <a:rPr lang="en-US" altLang="zh-CN" sz="1200" b="1" dirty="0" err="1" smtClean="0">
                <a:solidFill>
                  <a:schemeClr val="bg1"/>
                </a:solidFill>
                <a:latin typeface="微软雅黑" pitchFamily="34" charset="-122"/>
                <a:ea typeface="微软雅黑" pitchFamily="34" charset="-122"/>
              </a:rPr>
              <a:t>Shen</a:t>
            </a:r>
            <a:r>
              <a:rPr lang="en-US" altLang="zh-CN" sz="1200" b="1" dirty="0" smtClean="0">
                <a:solidFill>
                  <a:schemeClr val="bg1"/>
                </a:solidFill>
                <a:latin typeface="微软雅黑" pitchFamily="34" charset="-122"/>
                <a:ea typeface="微软雅黑" pitchFamily="34" charset="-122"/>
              </a:rPr>
              <a:t> </a:t>
            </a:r>
            <a:r>
              <a:rPr lang="en-US" altLang="zh-CN" sz="1200" b="1" dirty="0" err="1" smtClean="0">
                <a:solidFill>
                  <a:schemeClr val="bg1"/>
                </a:solidFill>
                <a:latin typeface="微软雅黑" pitchFamily="34" charset="-122"/>
                <a:ea typeface="微软雅黑" pitchFamily="34" charset="-122"/>
              </a:rPr>
              <a:t>KL,et</a:t>
            </a:r>
            <a:r>
              <a:rPr lang="en-US" altLang="zh-CN" sz="1200" b="1" dirty="0" smtClean="0">
                <a:solidFill>
                  <a:schemeClr val="bg1"/>
                </a:solidFill>
                <a:latin typeface="微软雅黑" pitchFamily="34" charset="-122"/>
                <a:ea typeface="微软雅黑" pitchFamily="34" charset="-122"/>
              </a:rPr>
              <a:t> al. Pathogen analysis from ARTI children outpatient and hospitalization in 2010-2012.</a:t>
            </a:r>
          </a:p>
          <a:p>
            <a:pPr algn="r"/>
            <a:r>
              <a:rPr lang="en-US" altLang="zh-CN" sz="1200" b="1" dirty="0" smtClean="0">
                <a:solidFill>
                  <a:schemeClr val="bg1"/>
                </a:solidFill>
                <a:latin typeface="微软雅黑" pitchFamily="34" charset="-122"/>
                <a:ea typeface="微软雅黑" pitchFamily="34" charset="-122"/>
              </a:rPr>
              <a:t>Chin J </a:t>
            </a:r>
            <a:r>
              <a:rPr lang="en-US" altLang="zh-CN" sz="1200" b="1" dirty="0" err="1" smtClean="0">
                <a:solidFill>
                  <a:schemeClr val="bg1"/>
                </a:solidFill>
                <a:latin typeface="微软雅黑" pitchFamily="34" charset="-122"/>
                <a:ea typeface="微软雅黑" pitchFamily="34" charset="-122"/>
              </a:rPr>
              <a:t>Pediatr</a:t>
            </a:r>
            <a:r>
              <a:rPr lang="en-US" altLang="zh-CN" sz="1200" b="1" dirty="0" smtClean="0">
                <a:solidFill>
                  <a:schemeClr val="bg1"/>
                </a:solidFill>
                <a:latin typeface="微软雅黑" pitchFamily="34" charset="-122"/>
                <a:ea typeface="微软雅黑" pitchFamily="34" charset="-122"/>
              </a:rPr>
              <a:t>. </a:t>
            </a:r>
            <a:r>
              <a:rPr lang="en-US" altLang="zh-CN" sz="1200" b="1" dirty="0" smtClean="0">
                <a:solidFill>
                  <a:schemeClr val="bg1"/>
                </a:solidFill>
                <a:latin typeface="微软雅黑" pitchFamily="34" charset="-122"/>
                <a:ea typeface="微软雅黑" pitchFamily="34" charset="-122"/>
                <a:cs typeface="Times New Roman" pitchFamily="18" charset="0"/>
              </a:rPr>
              <a:t>2013, 51(4):255-259</a:t>
            </a:r>
            <a:r>
              <a:rPr lang="en-US" altLang="zh-CN" sz="1200" b="1" dirty="0" smtClean="0">
                <a:solidFill>
                  <a:schemeClr val="bg1"/>
                </a:solidFill>
                <a:latin typeface="微软雅黑" pitchFamily="34" charset="-122"/>
                <a:ea typeface="微软雅黑" pitchFamily="34" charset="-122"/>
              </a:rPr>
              <a:t> </a:t>
            </a:r>
            <a:endParaRPr lang="zh-CN" altLang="en-US" sz="1200" b="1" dirty="0">
              <a:solidFill>
                <a:schemeClr val="bg1"/>
              </a:solidFill>
              <a:latin typeface="微软雅黑" pitchFamily="34" charset="-122"/>
              <a:ea typeface="微软雅黑" pitchFamily="34" charset="-122"/>
            </a:endParaRPr>
          </a:p>
        </p:txBody>
      </p:sp>
      <p:sp>
        <p:nvSpPr>
          <p:cNvPr id="4" name="矩形 3"/>
          <p:cNvSpPr/>
          <p:nvPr/>
        </p:nvSpPr>
        <p:spPr>
          <a:xfrm>
            <a:off x="89792" y="4549675"/>
            <a:ext cx="9073703" cy="1200329"/>
          </a:xfrm>
          <a:prstGeom prst="rect">
            <a:avLst/>
          </a:prstGeom>
        </p:spPr>
        <p:txBody>
          <a:bodyPr wrap="square">
            <a:spAutoFit/>
          </a:bodyPr>
          <a:lstStyle/>
          <a:p>
            <a:r>
              <a:rPr lang="en-US" altLang="zh-CN" b="1" dirty="0" smtClean="0"/>
              <a:t>The total </a:t>
            </a:r>
            <a:r>
              <a:rPr lang="en-US" altLang="zh-CN" b="1" dirty="0"/>
              <a:t>virus detection rate </a:t>
            </a:r>
            <a:r>
              <a:rPr lang="en-US" altLang="zh-CN" b="1" dirty="0" smtClean="0"/>
              <a:t>is </a:t>
            </a:r>
            <a:r>
              <a:rPr lang="en-US" altLang="zh-CN" b="1" dirty="0"/>
              <a:t>50</a:t>
            </a:r>
            <a:r>
              <a:rPr lang="en-US" altLang="zh-CN" b="1" dirty="0" smtClean="0"/>
              <a:t>% and 70</a:t>
            </a:r>
            <a:r>
              <a:rPr lang="en-US" altLang="zh-CN" b="1" dirty="0"/>
              <a:t>% </a:t>
            </a:r>
            <a:r>
              <a:rPr lang="en-US" altLang="zh-CN" b="1" dirty="0" smtClean="0"/>
              <a:t>for </a:t>
            </a:r>
            <a:r>
              <a:rPr lang="en-US" altLang="zh-CN" b="1" dirty="0" smtClean="0"/>
              <a:t>outpatient </a:t>
            </a:r>
            <a:r>
              <a:rPr lang="en-US" altLang="zh-CN" b="1" dirty="0" smtClean="0"/>
              <a:t>and</a:t>
            </a:r>
            <a:r>
              <a:rPr lang="en-US" altLang="zh-CN" b="1" dirty="0" smtClean="0"/>
              <a:t> </a:t>
            </a:r>
            <a:r>
              <a:rPr lang="en-US" altLang="zh-CN" b="1" dirty="0" smtClean="0"/>
              <a:t>inpatient</a:t>
            </a:r>
            <a:r>
              <a:rPr lang="en-US" altLang="zh-CN" b="1" dirty="0"/>
              <a:t> </a:t>
            </a:r>
            <a:r>
              <a:rPr lang="en-US" altLang="zh-CN" b="1" dirty="0" smtClean="0"/>
              <a:t>due </a:t>
            </a:r>
            <a:r>
              <a:rPr lang="en-US" altLang="zh-CN" b="1" dirty="0"/>
              <a:t>to respiratory tract </a:t>
            </a:r>
            <a:r>
              <a:rPr lang="en-US" altLang="zh-CN" b="1" dirty="0" smtClean="0"/>
              <a:t>infection, </a:t>
            </a:r>
            <a:r>
              <a:rPr lang="en-US" altLang="zh-CN" b="1" dirty="0"/>
              <a:t>and the top 3 viruses </a:t>
            </a:r>
            <a:r>
              <a:rPr lang="en-US" altLang="zh-CN" b="1" dirty="0" smtClean="0"/>
              <a:t> </a:t>
            </a:r>
            <a:r>
              <a:rPr lang="en-US" altLang="zh-CN" b="1" dirty="0"/>
              <a:t>are RSV, HRV and PIV.  </a:t>
            </a:r>
            <a:endParaRPr lang="zh-CN" altLang="en-US" b="1" dirty="0"/>
          </a:p>
          <a:p>
            <a:r>
              <a:rPr lang="en-US" altLang="zh-CN" b="1" dirty="0"/>
              <a:t>It is further indicated that the virus infection is the main cause of respiratory tract infection in China among which RSV is the most common type of virus causing hospitalization.</a:t>
            </a:r>
            <a:endParaRPr lang="zh-CN" altLang="en-US" b="1" dirty="0"/>
          </a:p>
        </p:txBody>
      </p:sp>
    </p:spTree>
    <p:extLst>
      <p:ext uri="{BB962C8B-B14F-4D97-AF65-F5344CB8AC3E}">
        <p14:creationId xmlns:p14="http://schemas.microsoft.com/office/powerpoint/2010/main" val="42740282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srcRect/>
          <a:stretch>
            <a:fillRect/>
          </a:stretch>
        </p:blipFill>
        <p:spPr bwMode="auto">
          <a:xfrm>
            <a:off x="733286" y="1214422"/>
            <a:ext cx="4124466" cy="1857388"/>
          </a:xfrm>
          <a:prstGeom prst="rect">
            <a:avLst/>
          </a:prstGeom>
          <a:noFill/>
          <a:ln w="9525">
            <a:noFill/>
            <a:miter lim="800000"/>
            <a:headEnd/>
            <a:tailEnd/>
          </a:ln>
          <a:effectLst/>
        </p:spPr>
      </p:pic>
      <p:sp>
        <p:nvSpPr>
          <p:cNvPr id="4" name="内容占位符 3"/>
          <p:cNvSpPr>
            <a:spLocks noGrp="1"/>
          </p:cNvSpPr>
          <p:nvPr>
            <p:ph idx="1"/>
          </p:nvPr>
        </p:nvSpPr>
        <p:spPr>
          <a:xfrm>
            <a:off x="1071538" y="3000372"/>
            <a:ext cx="3643338" cy="336389"/>
          </a:xfrm>
        </p:spPr>
        <p:txBody>
          <a:bodyPr>
            <a:noAutofit/>
          </a:bodyPr>
          <a:lstStyle/>
          <a:p>
            <a:pPr marL="0" indent="0">
              <a:buNone/>
            </a:pPr>
            <a:r>
              <a:rPr lang="en-US" altLang="zh-CN" sz="1200" dirty="0" smtClean="0">
                <a:cs typeface="Arial Unicode MS" pitchFamily="34" charset="-122"/>
              </a:rPr>
              <a:t>N= 3870; M</a:t>
            </a:r>
            <a:r>
              <a:rPr lang="zh-CN" altLang="en-US" sz="1200" dirty="0" smtClean="0">
                <a:cs typeface="Arial Unicode MS" pitchFamily="34" charset="-122"/>
              </a:rPr>
              <a:t>：</a:t>
            </a:r>
            <a:r>
              <a:rPr lang="en-US" altLang="zh-CN" sz="1200" dirty="0" smtClean="0">
                <a:cs typeface="Arial Unicode MS" pitchFamily="34" charset="-122"/>
              </a:rPr>
              <a:t>F  =</a:t>
            </a:r>
            <a:r>
              <a:rPr lang="en-US" sz="1200" dirty="0" smtClean="0">
                <a:ea typeface="微软雅黑" panose="020B0503020204020204" pitchFamily="34" charset="-122"/>
                <a:cs typeface="Arial Unicode MS" pitchFamily="34" charset="-122"/>
              </a:rPr>
              <a:t> 1.64:1,  median age </a:t>
            </a:r>
            <a:r>
              <a:rPr lang="en-US" altLang="zh-CN" sz="1200" dirty="0" smtClean="0">
                <a:ea typeface="微软雅黑" panose="020B0503020204020204" pitchFamily="34" charset="-122"/>
                <a:cs typeface="Arial Unicode MS" pitchFamily="34" charset="-122"/>
              </a:rPr>
              <a:t>= 1 yr</a:t>
            </a:r>
            <a:endParaRPr lang="zh-CN" altLang="en-US" sz="1200" dirty="0">
              <a:ea typeface="微软雅黑" panose="020B0503020204020204" pitchFamily="34" charset="-122"/>
              <a:cs typeface="Arial Unicode MS" pitchFamily="34" charset="-122"/>
            </a:endParaRPr>
          </a:p>
        </p:txBody>
      </p:sp>
      <p:sp>
        <p:nvSpPr>
          <p:cNvPr id="6" name="内容占位符 2"/>
          <p:cNvSpPr txBox="1"/>
          <p:nvPr/>
        </p:nvSpPr>
        <p:spPr>
          <a:xfrm>
            <a:off x="4929190" y="3024104"/>
            <a:ext cx="3635691" cy="285752"/>
          </a:xfrm>
          <a:prstGeom prst="rect">
            <a:avLst/>
          </a:prstGeom>
        </p:spPr>
        <p:txBody>
          <a:bodyPr/>
          <a:lstStyle/>
          <a:p>
            <a:pPr marR="0" lvl="0" algn="l" defTabSz="914400" rtl="0" eaLnBrk="1" latinLnBrk="0" hangingPunct="1">
              <a:spcBef>
                <a:spcPct val="20000"/>
              </a:spcBef>
              <a:spcAft>
                <a:spcPts val="0"/>
              </a:spcAft>
              <a:buClrTx/>
              <a:buSzTx/>
              <a:defRPr/>
            </a:pPr>
            <a:r>
              <a:rPr kumimoji="0" lang="en-US" altLang="zh-CN" sz="120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Arial Unicode MS" pitchFamily="34" charset="-122"/>
              </a:rPr>
              <a:t>total positive detection </a:t>
            </a:r>
            <a:r>
              <a:rPr kumimoji="0" lang="zh-CN" altLang="en-US" sz="120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Arial Unicode MS" pitchFamily="34" charset="-122"/>
              </a:rPr>
              <a:t>：</a:t>
            </a:r>
            <a:r>
              <a:rPr kumimoji="0" lang="en-US" altLang="zh-CN" sz="120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Arial Unicode MS" pitchFamily="34" charset="-122"/>
              </a:rPr>
              <a:t> 67.2%. (2601/3870)</a:t>
            </a:r>
            <a:endParaRPr kumimoji="0" lang="zh-CN" altLang="en-US" sz="120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Arial Unicode MS" pitchFamily="34" charset="-122"/>
            </a:endParaRPr>
          </a:p>
        </p:txBody>
      </p:sp>
      <p:graphicFrame>
        <p:nvGraphicFramePr>
          <p:cNvPr id="8" name="图表 7"/>
          <p:cNvGraphicFramePr/>
          <p:nvPr>
            <p:extLst>
              <p:ext uri="{D42A27DB-BD31-4B8C-83A1-F6EECF244321}">
                <p14:modId xmlns:p14="http://schemas.microsoft.com/office/powerpoint/2010/main" val="1798761001"/>
              </p:ext>
            </p:extLst>
          </p:nvPr>
        </p:nvGraphicFramePr>
        <p:xfrm>
          <a:off x="785786" y="3429000"/>
          <a:ext cx="8001056" cy="2229538"/>
        </p:xfrm>
        <a:graphic>
          <a:graphicData uri="http://schemas.openxmlformats.org/drawingml/2006/chart">
            <c:chart xmlns:c="http://schemas.openxmlformats.org/drawingml/2006/chart" xmlns:r="http://schemas.openxmlformats.org/officeDocument/2006/relationships" r:id="rId4"/>
          </a:graphicData>
        </a:graphic>
      </p:graphicFrame>
      <p:sp>
        <p:nvSpPr>
          <p:cNvPr id="9" name="标题 1"/>
          <p:cNvSpPr>
            <a:spLocks noGrp="1"/>
          </p:cNvSpPr>
          <p:nvPr/>
        </p:nvSpPr>
        <p:spPr>
          <a:xfrm>
            <a:off x="631525" y="5574394"/>
            <a:ext cx="8512475" cy="34972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dirty="0" smtClean="0">
                <a:latin typeface="微软雅黑" panose="020B0503020204020204" pitchFamily="34" charset="-122"/>
                <a:ea typeface="微软雅黑" panose="020B0503020204020204" pitchFamily="34" charset="-122"/>
                <a:cs typeface="Arial Unicode MS" pitchFamily="34" charset="-122"/>
              </a:rPr>
              <a:t>R</a:t>
            </a:r>
            <a:r>
              <a:rPr lang="zh-CN" altLang="en-US" sz="1800" dirty="0" smtClean="0">
                <a:latin typeface="微软雅黑" panose="020B0503020204020204" pitchFamily="34" charset="-122"/>
                <a:ea typeface="微软雅黑" panose="020B0503020204020204" pitchFamily="34" charset="-122"/>
                <a:cs typeface="Arial Unicode MS" pitchFamily="34" charset="-122"/>
              </a:rPr>
              <a:t>espiratory </a:t>
            </a:r>
            <a:r>
              <a:rPr lang="en-US" altLang="zh-CN" sz="1800" dirty="0" smtClean="0">
                <a:latin typeface="微软雅黑" panose="020B0503020204020204" pitchFamily="34" charset="-122"/>
                <a:ea typeface="微软雅黑" panose="020B0503020204020204" pitchFamily="34" charset="-122"/>
                <a:cs typeface="Arial Unicode MS" pitchFamily="34" charset="-122"/>
              </a:rPr>
              <a:t>V</a:t>
            </a:r>
            <a:r>
              <a:rPr lang="zh-CN" altLang="en-US" sz="1800" dirty="0" smtClean="0">
                <a:latin typeface="微软雅黑" panose="020B0503020204020204" pitchFamily="34" charset="-122"/>
                <a:ea typeface="微软雅黑" panose="020B0503020204020204" pitchFamily="34" charset="-122"/>
                <a:cs typeface="Arial Unicode MS" pitchFamily="34" charset="-122"/>
              </a:rPr>
              <a:t>iruses </a:t>
            </a:r>
            <a:r>
              <a:rPr lang="en-US" altLang="zh-CN" sz="1800" dirty="0" smtClean="0">
                <a:latin typeface="微软雅黑" panose="020B0503020204020204" pitchFamily="34" charset="-122"/>
                <a:ea typeface="微软雅黑" panose="020B0503020204020204" pitchFamily="34" charset="-122"/>
                <a:cs typeface="Arial Unicode MS" pitchFamily="34" charset="-122"/>
              </a:rPr>
              <a:t>Type Analysis by Age</a:t>
            </a:r>
            <a:endParaRPr lang="zh-CN" altLang="en-US" sz="1800" dirty="0" smtClean="0">
              <a:latin typeface="微软雅黑" panose="020B0503020204020204" pitchFamily="34" charset="-122"/>
              <a:ea typeface="微软雅黑" panose="020B0503020204020204" pitchFamily="34" charset="-122"/>
              <a:cs typeface="Arial Unicode MS" pitchFamily="34" charset="-122"/>
            </a:endParaRPr>
          </a:p>
        </p:txBody>
      </p:sp>
      <p:sp>
        <p:nvSpPr>
          <p:cNvPr id="10" name="灯片编号占位符 9"/>
          <p:cNvSpPr>
            <a:spLocks noGrp="1"/>
          </p:cNvSpPr>
          <p:nvPr>
            <p:ph type="sldNum" sz="quarter" idx="12"/>
          </p:nvPr>
        </p:nvSpPr>
        <p:spPr/>
        <p:txBody>
          <a:bodyPr/>
          <a:lstStyle/>
          <a:p>
            <a:fld id="{01CC2CA7-3B56-4884-B23C-4C474C6B7068}" type="slidenum">
              <a:rPr lang="zh-CN" altLang="en-US" smtClean="0"/>
              <a:pPr/>
              <a:t>11</a:t>
            </a:fld>
            <a:endParaRPr lang="zh-CN" altLang="en-US"/>
          </a:p>
        </p:txBody>
      </p:sp>
      <p:sp>
        <p:nvSpPr>
          <p:cNvPr id="3" name="文本框 2"/>
          <p:cNvSpPr txBox="1"/>
          <p:nvPr/>
        </p:nvSpPr>
        <p:spPr>
          <a:xfrm>
            <a:off x="-42035" y="285728"/>
            <a:ext cx="9186035" cy="461665"/>
          </a:xfrm>
          <a:prstGeom prst="rect">
            <a:avLst/>
          </a:prstGeom>
          <a:noFill/>
        </p:spPr>
        <p:txBody>
          <a:bodyPr wrap="square" rtlCol="0">
            <a:spAutoFit/>
          </a:bodyPr>
          <a:lstStyle/>
          <a:p>
            <a:pPr algn="ctr"/>
            <a:r>
              <a:rPr lang="en-US" altLang="zh-CN" sz="2400" b="1" dirty="0">
                <a:latin typeface="微软雅黑" panose="020B0503020204020204" pitchFamily="34" charset="-122"/>
                <a:ea typeface="微软雅黑" panose="020B0503020204020204" pitchFamily="34" charset="-122"/>
              </a:rPr>
              <a:t>ALRTI  </a:t>
            </a:r>
            <a:r>
              <a:rPr lang="en-US" altLang="zh-CN" sz="2400" b="1" dirty="0" smtClean="0">
                <a:latin typeface="微软雅黑" panose="020B0503020204020204" pitchFamily="34" charset="-122"/>
                <a:ea typeface="微软雅黑" panose="020B0503020204020204" pitchFamily="34" charset="-122"/>
              </a:rPr>
              <a:t>Viruses Detection in China</a:t>
            </a:r>
            <a:r>
              <a:rPr lang="zh-CN" altLang="en-US" sz="2400" b="1" dirty="0" smtClean="0">
                <a:latin typeface="微软雅黑" panose="020B0503020204020204" pitchFamily="34" charset="-122"/>
                <a:ea typeface="微软雅黑" panose="020B0503020204020204" pitchFamily="34" charset="-122"/>
              </a:rPr>
              <a:t>（</a:t>
            </a:r>
            <a:r>
              <a:rPr lang="en-US" altLang="zh-CN" sz="2400" b="1" dirty="0" smtClean="0">
                <a:latin typeface="微软雅黑" panose="020B0503020204020204" pitchFamily="34" charset="-122"/>
                <a:ea typeface="微软雅黑" panose="020B0503020204020204" pitchFamily="34" charset="-122"/>
              </a:rPr>
              <a:t>2007~2013</a:t>
            </a:r>
            <a:r>
              <a:rPr lang="zh-CN" altLang="en-US" sz="2400" b="1" dirty="0" smtClean="0">
                <a:latin typeface="微软雅黑" panose="020B0503020204020204" pitchFamily="34" charset="-122"/>
                <a:ea typeface="微软雅黑" panose="020B0503020204020204" pitchFamily="34" charset="-122"/>
              </a:rPr>
              <a:t>）</a:t>
            </a:r>
            <a:endParaRPr lang="zh-CN" altLang="en-US" sz="2400" b="1"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57620" y="1142984"/>
            <a:ext cx="4857784" cy="1973167"/>
          </a:xfrm>
          <a:prstGeom prst="rect">
            <a:avLst/>
          </a:prstGeom>
        </p:spPr>
      </p:pic>
      <p:sp>
        <p:nvSpPr>
          <p:cNvPr id="5" name="矩形 4"/>
          <p:cNvSpPr/>
          <p:nvPr/>
        </p:nvSpPr>
        <p:spPr>
          <a:xfrm>
            <a:off x="-62605" y="5836703"/>
            <a:ext cx="9186034" cy="1292662"/>
          </a:xfrm>
          <a:prstGeom prst="rect">
            <a:avLst/>
          </a:prstGeom>
        </p:spPr>
        <p:txBody>
          <a:bodyPr wrap="square">
            <a:spAutoFit/>
          </a:bodyPr>
          <a:lstStyle/>
          <a:p>
            <a:r>
              <a:rPr lang="en-US" altLang="zh-CN" sz="2000" b="1" dirty="0">
                <a:solidFill>
                  <a:srgbClr val="FF0000"/>
                </a:solidFill>
              </a:rPr>
              <a:t>V</a:t>
            </a:r>
            <a:r>
              <a:rPr lang="en-US" altLang="zh-CN" sz="2000" b="1" dirty="0" smtClean="0">
                <a:solidFill>
                  <a:srgbClr val="FF0000"/>
                </a:solidFill>
              </a:rPr>
              <a:t>irus </a:t>
            </a:r>
            <a:r>
              <a:rPr lang="en-US" altLang="zh-CN" sz="2000" b="1" dirty="0">
                <a:solidFill>
                  <a:srgbClr val="FF0000"/>
                </a:solidFill>
              </a:rPr>
              <a:t>detection rate was </a:t>
            </a:r>
            <a:r>
              <a:rPr lang="en-US" altLang="zh-CN" sz="2000" b="1" dirty="0" smtClean="0">
                <a:solidFill>
                  <a:srgbClr val="FF0000"/>
                </a:solidFill>
              </a:rPr>
              <a:t>67.2%, 42</a:t>
            </a:r>
            <a:r>
              <a:rPr lang="en-US" altLang="zh-CN" sz="2000" b="1" dirty="0">
                <a:solidFill>
                  <a:srgbClr val="FF0000"/>
                </a:solidFill>
              </a:rPr>
              <a:t>% were single </a:t>
            </a:r>
            <a:r>
              <a:rPr lang="en-US" altLang="zh-CN" sz="2000" b="1" dirty="0" smtClean="0">
                <a:solidFill>
                  <a:srgbClr val="FF0000"/>
                </a:solidFill>
              </a:rPr>
              <a:t>virus,  </a:t>
            </a:r>
            <a:r>
              <a:rPr lang="en-US" altLang="zh-CN" sz="2000" b="1" dirty="0">
                <a:solidFill>
                  <a:srgbClr val="FF0000"/>
                </a:solidFill>
              </a:rPr>
              <a:t>24% of the detected had more than one type of </a:t>
            </a:r>
            <a:r>
              <a:rPr lang="en-US" altLang="zh-CN" sz="2000" b="1" dirty="0" smtClean="0">
                <a:solidFill>
                  <a:srgbClr val="FF0000"/>
                </a:solidFill>
              </a:rPr>
              <a:t>virus.</a:t>
            </a:r>
            <a:r>
              <a:rPr lang="zh-CN" altLang="en-US" sz="2000" b="1" dirty="0" smtClean="0">
                <a:solidFill>
                  <a:srgbClr val="FF0000"/>
                </a:solidFill>
              </a:rPr>
              <a:t> </a:t>
            </a:r>
            <a:r>
              <a:rPr lang="en-US" altLang="zh-CN" sz="2000" b="1" dirty="0" smtClean="0">
                <a:solidFill>
                  <a:srgbClr val="FF0000"/>
                </a:solidFill>
              </a:rPr>
              <a:t>For </a:t>
            </a:r>
            <a:r>
              <a:rPr lang="en-US" altLang="zh-CN" sz="2000" b="1" dirty="0">
                <a:solidFill>
                  <a:srgbClr val="FF0000"/>
                </a:solidFill>
              </a:rPr>
              <a:t>children under </a:t>
            </a:r>
            <a:r>
              <a:rPr lang="en-US" altLang="zh-CN" sz="2000" b="1" dirty="0" smtClean="0">
                <a:solidFill>
                  <a:srgbClr val="FF0000"/>
                </a:solidFill>
              </a:rPr>
              <a:t>5, </a:t>
            </a:r>
            <a:r>
              <a:rPr lang="en-US" altLang="zh-CN" sz="2000" b="1" dirty="0">
                <a:solidFill>
                  <a:srgbClr val="FF0000"/>
                </a:solidFill>
              </a:rPr>
              <a:t>RSV were detected </a:t>
            </a:r>
            <a:r>
              <a:rPr lang="en-US" altLang="zh-CN" sz="2000" b="1" dirty="0" smtClean="0">
                <a:solidFill>
                  <a:srgbClr val="FF0000"/>
                </a:solidFill>
              </a:rPr>
              <a:t>as the No. 1  virus, </a:t>
            </a:r>
            <a:r>
              <a:rPr lang="en-US" altLang="zh-CN" sz="2000" b="1" dirty="0">
                <a:solidFill>
                  <a:srgbClr val="FF0000"/>
                </a:solidFill>
              </a:rPr>
              <a:t>followed by </a:t>
            </a:r>
            <a:r>
              <a:rPr lang="en-US" altLang="zh-CN" sz="2000" b="1" dirty="0">
                <a:solidFill>
                  <a:srgbClr val="FF0000"/>
                </a:solidFill>
              </a:rPr>
              <a:t> </a:t>
            </a:r>
            <a:r>
              <a:rPr lang="en-US" altLang="zh-CN" sz="2000" b="1" dirty="0" smtClean="0">
                <a:solidFill>
                  <a:srgbClr val="FF0000"/>
                </a:solidFill>
              </a:rPr>
              <a:t>HRV and PIV.</a:t>
            </a:r>
            <a:endParaRPr lang="zh-CN" altLang="en-US" sz="2000" b="1" dirty="0">
              <a:solidFill>
                <a:srgbClr val="FF0000"/>
              </a:solidFill>
            </a:endParaRPr>
          </a:p>
          <a:p>
            <a:r>
              <a:rPr lang="en-US" altLang="zh-CN" b="1" dirty="0">
                <a:solidFill>
                  <a:srgbClr val="FF0000"/>
                </a:solidFill>
              </a:rPr>
              <a:t> </a:t>
            </a:r>
            <a:endParaRPr lang="zh-CN" altLang="en-US" b="1" dirty="0">
              <a:solidFill>
                <a:srgbClr val="FF0000"/>
              </a:solidFill>
            </a:endParaRPr>
          </a:p>
        </p:txBody>
      </p:sp>
    </p:spTree>
    <p:extLst>
      <p:ext uri="{BB962C8B-B14F-4D97-AF65-F5344CB8AC3E}">
        <p14:creationId xmlns:p14="http://schemas.microsoft.com/office/powerpoint/2010/main" val="18441989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214282" y="142852"/>
            <a:ext cx="8229600" cy="785818"/>
          </a:xfrm>
        </p:spPr>
        <p:txBody>
          <a:bodyPr>
            <a:normAutofit/>
          </a:bodyPr>
          <a:lstStyle/>
          <a:p>
            <a:r>
              <a:rPr lang="en-US" altLang="zh-CN" sz="2400" b="1" dirty="0" smtClean="0">
                <a:latin typeface="微软雅黑" panose="020B0503020204020204" pitchFamily="34" charset="-122"/>
                <a:ea typeface="微软雅黑" panose="020B0503020204020204" pitchFamily="34" charset="-122"/>
                <a:cs typeface="Arial Unicode MS" pitchFamily="34" charset="-122"/>
              </a:rPr>
              <a:t>V</a:t>
            </a:r>
            <a:r>
              <a:rPr lang="zh-CN" altLang="en-US" sz="2400" b="1" dirty="0" smtClean="0">
                <a:latin typeface="微软雅黑" panose="020B0503020204020204" pitchFamily="34" charset="-122"/>
                <a:ea typeface="微软雅黑" panose="020B0503020204020204" pitchFamily="34" charset="-122"/>
                <a:cs typeface="Arial Unicode MS" pitchFamily="34" charset="-122"/>
              </a:rPr>
              <a:t>iral </a:t>
            </a:r>
            <a:r>
              <a:rPr lang="en-US" altLang="zh-CN" sz="2400" b="1" dirty="0" smtClean="0">
                <a:latin typeface="微软雅黑" panose="020B0503020204020204" pitchFamily="34" charset="-122"/>
                <a:ea typeface="微软雅黑" panose="020B0503020204020204" pitchFamily="34" charset="-122"/>
                <a:cs typeface="Arial Unicode MS" pitchFamily="34" charset="-122"/>
              </a:rPr>
              <a:t>Type</a:t>
            </a:r>
            <a:r>
              <a:rPr lang="en-US" altLang="zh-CN" sz="2400" b="1" dirty="0" smtClean="0">
                <a:cs typeface="Arial Unicode MS" pitchFamily="34" charset="-122"/>
              </a:rPr>
              <a:t> </a:t>
            </a:r>
            <a:r>
              <a:rPr lang="en-US" altLang="zh-CN" sz="2400" b="1" dirty="0" smtClean="0">
                <a:cs typeface="Arial Unicode MS" pitchFamily="34" charset="-122"/>
              </a:rPr>
              <a:t>by </a:t>
            </a:r>
            <a:r>
              <a:rPr lang="en-US" altLang="zh-CN" sz="2400" b="1" dirty="0" smtClean="0">
                <a:cs typeface="Arial Unicode MS" pitchFamily="34" charset="-122"/>
              </a:rPr>
              <a:t>S</a:t>
            </a:r>
            <a:r>
              <a:rPr lang="en-US" altLang="zh-CN" sz="2400" b="1" dirty="0" smtClean="0">
                <a:latin typeface="微软雅黑" panose="020B0503020204020204" pitchFamily="34" charset="-122"/>
                <a:ea typeface="微软雅黑" panose="020B0503020204020204" pitchFamily="34" charset="-122"/>
                <a:cs typeface="Arial Unicode MS" pitchFamily="34" charset="-122"/>
              </a:rPr>
              <a:t>easons</a:t>
            </a:r>
            <a:endParaRPr lang="en-US" altLang="zh-CN" sz="2400" b="1" dirty="0" smtClean="0">
              <a:latin typeface="微软雅黑" panose="020B0503020204020204" pitchFamily="34" charset="-122"/>
              <a:ea typeface="微软雅黑" panose="020B0503020204020204" pitchFamily="34" charset="-122"/>
              <a:cs typeface="Arial Unicode MS" pitchFamily="34" charset="-122"/>
            </a:endParaRPr>
          </a:p>
        </p:txBody>
      </p:sp>
      <p:pic>
        <p:nvPicPr>
          <p:cNvPr id="8" name="图片 7"/>
          <p:cNvPicPr/>
          <p:nvPr/>
        </p:nvPicPr>
        <p:blipFill>
          <a:blip r:embed="rId3"/>
          <a:srcRect/>
          <a:stretch>
            <a:fillRect/>
          </a:stretch>
        </p:blipFill>
        <p:spPr bwMode="auto">
          <a:xfrm>
            <a:off x="500034" y="4714884"/>
            <a:ext cx="4170230" cy="1368466"/>
          </a:xfrm>
          <a:prstGeom prst="rect">
            <a:avLst/>
          </a:prstGeom>
          <a:noFill/>
          <a:ln w="9525">
            <a:noFill/>
            <a:miter lim="800000"/>
            <a:headEnd/>
            <a:tailEnd/>
          </a:ln>
        </p:spPr>
      </p:pic>
      <p:sp>
        <p:nvSpPr>
          <p:cNvPr id="17" name="矩形 16"/>
          <p:cNvSpPr/>
          <p:nvPr/>
        </p:nvSpPr>
        <p:spPr>
          <a:xfrm>
            <a:off x="2258281" y="5874725"/>
            <a:ext cx="783704" cy="114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Time (month)</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pic>
        <p:nvPicPr>
          <p:cNvPr id="12" name="图片 11"/>
          <p:cNvPicPr/>
          <p:nvPr/>
        </p:nvPicPr>
        <p:blipFill>
          <a:blip r:embed="rId4"/>
          <a:srcRect/>
          <a:stretch>
            <a:fillRect/>
          </a:stretch>
        </p:blipFill>
        <p:spPr bwMode="auto">
          <a:xfrm>
            <a:off x="4720612" y="4860759"/>
            <a:ext cx="4099547" cy="1254445"/>
          </a:xfrm>
          <a:prstGeom prst="rect">
            <a:avLst/>
          </a:prstGeom>
          <a:noFill/>
          <a:ln w="9525">
            <a:noFill/>
            <a:miter lim="800000"/>
            <a:headEnd/>
            <a:tailEnd/>
          </a:ln>
        </p:spPr>
      </p:pic>
      <p:sp>
        <p:nvSpPr>
          <p:cNvPr id="16" name="矩形 15"/>
          <p:cNvSpPr/>
          <p:nvPr/>
        </p:nvSpPr>
        <p:spPr>
          <a:xfrm>
            <a:off x="6343193" y="5889122"/>
            <a:ext cx="783704" cy="114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Time (month)</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357158" y="1232271"/>
            <a:ext cx="8603910" cy="4839935"/>
            <a:chOff x="284837" y="1097444"/>
            <a:chExt cx="8603910" cy="4625621"/>
          </a:xfrm>
        </p:grpSpPr>
        <p:sp>
          <p:nvSpPr>
            <p:cNvPr id="22" name="矩形 21"/>
            <p:cNvSpPr/>
            <p:nvPr/>
          </p:nvSpPr>
          <p:spPr>
            <a:xfrm>
              <a:off x="4530008" y="4790477"/>
              <a:ext cx="168600" cy="9325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Positive Rate(%)</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sp>
          <p:nvSpPr>
            <p:cNvPr id="31" name="矩形 30"/>
            <p:cNvSpPr/>
            <p:nvPr/>
          </p:nvSpPr>
          <p:spPr>
            <a:xfrm>
              <a:off x="526619" y="4929820"/>
              <a:ext cx="105049" cy="557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Positive Cases</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443794" y="1116806"/>
              <a:ext cx="4206136" cy="1235083"/>
              <a:chOff x="392305" y="595738"/>
              <a:chExt cx="4251133" cy="1547378"/>
            </a:xfrm>
          </p:grpSpPr>
          <p:pic>
            <p:nvPicPr>
              <p:cNvPr id="4" name="图片 3"/>
              <p:cNvPicPr/>
              <p:nvPr/>
            </p:nvPicPr>
            <p:blipFill>
              <a:blip r:embed="rId5"/>
              <a:srcRect/>
              <a:stretch>
                <a:fillRect/>
              </a:stretch>
            </p:blipFill>
            <p:spPr bwMode="auto">
              <a:xfrm>
                <a:off x="428596" y="642918"/>
                <a:ext cx="4214842" cy="1500198"/>
              </a:xfrm>
              <a:prstGeom prst="rect">
                <a:avLst/>
              </a:prstGeom>
              <a:noFill/>
              <a:ln w="9525">
                <a:noFill/>
                <a:miter lim="800000"/>
                <a:headEnd/>
                <a:tailEnd/>
              </a:ln>
            </p:spPr>
          </p:pic>
          <p:sp>
            <p:nvSpPr>
              <p:cNvPr id="2" name="矩形 1"/>
              <p:cNvSpPr/>
              <p:nvPr/>
            </p:nvSpPr>
            <p:spPr>
              <a:xfrm>
                <a:off x="2123728" y="1988840"/>
                <a:ext cx="79208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Time (month)</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sp>
            <p:nvSpPr>
              <p:cNvPr id="20" name="矩形 19"/>
              <p:cNvSpPr/>
              <p:nvPr/>
            </p:nvSpPr>
            <p:spPr>
              <a:xfrm>
                <a:off x="4396517" y="642294"/>
                <a:ext cx="214883" cy="1185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Positive Rate(%)</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sp>
            <p:nvSpPr>
              <p:cNvPr id="34" name="矩形 33"/>
              <p:cNvSpPr/>
              <p:nvPr/>
            </p:nvSpPr>
            <p:spPr>
              <a:xfrm>
                <a:off x="392305" y="915746"/>
                <a:ext cx="106173" cy="6986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Positive Cases</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pic>
            <p:nvPicPr>
              <p:cNvPr id="35" name="图片 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2866" y="595738"/>
                <a:ext cx="1190272" cy="237235"/>
              </a:xfrm>
              <a:prstGeom prst="rect">
                <a:avLst/>
              </a:prstGeom>
            </p:spPr>
          </p:pic>
        </p:grpSp>
        <p:grpSp>
          <p:nvGrpSpPr>
            <p:cNvPr id="44" name="组合 43"/>
            <p:cNvGrpSpPr/>
            <p:nvPr/>
          </p:nvGrpSpPr>
          <p:grpSpPr>
            <a:xfrm>
              <a:off x="284837" y="2401088"/>
              <a:ext cx="4488297" cy="1197425"/>
              <a:chOff x="214282" y="2214554"/>
              <a:chExt cx="4536312" cy="1500198"/>
            </a:xfrm>
          </p:grpSpPr>
          <p:pic>
            <p:nvPicPr>
              <p:cNvPr id="6" name="图片 5"/>
              <p:cNvPicPr/>
              <p:nvPr/>
            </p:nvPicPr>
            <p:blipFill>
              <a:blip r:embed="rId7"/>
              <a:srcRect/>
              <a:stretch>
                <a:fillRect/>
              </a:stretch>
            </p:blipFill>
            <p:spPr bwMode="auto">
              <a:xfrm>
                <a:off x="214282" y="2214554"/>
                <a:ext cx="4500594" cy="1500198"/>
              </a:xfrm>
              <a:prstGeom prst="rect">
                <a:avLst/>
              </a:prstGeom>
              <a:noFill/>
              <a:ln w="9525">
                <a:noFill/>
                <a:miter lim="800000"/>
                <a:headEnd/>
                <a:tailEnd/>
              </a:ln>
            </p:spPr>
          </p:pic>
          <p:sp>
            <p:nvSpPr>
              <p:cNvPr id="19" name="矩形 18"/>
              <p:cNvSpPr/>
              <p:nvPr/>
            </p:nvSpPr>
            <p:spPr>
              <a:xfrm>
                <a:off x="2095296" y="3498134"/>
                <a:ext cx="79208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Time (month)</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sp>
            <p:nvSpPr>
              <p:cNvPr id="5" name="矩形 4"/>
              <p:cNvSpPr/>
              <p:nvPr/>
            </p:nvSpPr>
            <p:spPr>
              <a:xfrm>
                <a:off x="4535711" y="2292202"/>
                <a:ext cx="214883" cy="10402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Positive Rate(%)</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sp>
            <p:nvSpPr>
              <p:cNvPr id="33" name="矩形 32"/>
              <p:cNvSpPr/>
              <p:nvPr/>
            </p:nvSpPr>
            <p:spPr>
              <a:xfrm>
                <a:off x="321854" y="2384614"/>
                <a:ext cx="106173" cy="6986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Positive Cases</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pic>
            <p:nvPicPr>
              <p:cNvPr id="43" name="图片 4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97135" y="2234817"/>
                <a:ext cx="2129717" cy="599635"/>
              </a:xfrm>
              <a:prstGeom prst="rect">
                <a:avLst/>
              </a:prstGeom>
            </p:spPr>
          </p:pic>
        </p:grpSp>
        <p:pic>
          <p:nvPicPr>
            <p:cNvPr id="7" name="图片 6"/>
            <p:cNvPicPr/>
            <p:nvPr/>
          </p:nvPicPr>
          <p:blipFill>
            <a:blip r:embed="rId9"/>
            <a:srcRect/>
            <a:stretch>
              <a:fillRect/>
            </a:stretch>
          </p:blipFill>
          <p:spPr bwMode="auto">
            <a:xfrm>
              <a:off x="409019" y="3492293"/>
              <a:ext cx="4311593" cy="1311465"/>
            </a:xfrm>
            <a:prstGeom prst="rect">
              <a:avLst/>
            </a:prstGeom>
            <a:noFill/>
            <a:ln w="9525">
              <a:noFill/>
              <a:miter lim="800000"/>
              <a:headEnd/>
              <a:tailEnd/>
            </a:ln>
          </p:spPr>
        </p:pic>
        <p:sp>
          <p:nvSpPr>
            <p:cNvPr id="18" name="矩形 17"/>
            <p:cNvSpPr/>
            <p:nvPr/>
          </p:nvSpPr>
          <p:spPr>
            <a:xfrm>
              <a:off x="2102281" y="4641419"/>
              <a:ext cx="783704" cy="114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Time (month)</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sp>
          <p:nvSpPr>
            <p:cNvPr id="21" name="矩形 20"/>
            <p:cNvSpPr/>
            <p:nvPr/>
          </p:nvSpPr>
          <p:spPr>
            <a:xfrm>
              <a:off x="4507850" y="3583313"/>
              <a:ext cx="191739" cy="8863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Positive Rate(%)</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sp>
          <p:nvSpPr>
            <p:cNvPr id="32" name="矩形 31"/>
            <p:cNvSpPr/>
            <p:nvPr/>
          </p:nvSpPr>
          <p:spPr>
            <a:xfrm>
              <a:off x="406934" y="3690413"/>
              <a:ext cx="105049" cy="557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Positive Cases</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4720611" y="1097444"/>
              <a:ext cx="4154003" cy="1368485"/>
              <a:chOff x="4714875" y="571480"/>
              <a:chExt cx="4198442" cy="1714512"/>
            </a:xfrm>
          </p:grpSpPr>
          <p:pic>
            <p:nvPicPr>
              <p:cNvPr id="9" name="图片 8"/>
              <p:cNvPicPr/>
              <p:nvPr/>
            </p:nvPicPr>
            <p:blipFill>
              <a:blip r:embed="rId10"/>
              <a:srcRect/>
              <a:stretch>
                <a:fillRect/>
              </a:stretch>
            </p:blipFill>
            <p:spPr bwMode="auto">
              <a:xfrm>
                <a:off x="4714876" y="571480"/>
                <a:ext cx="4143404" cy="1714512"/>
              </a:xfrm>
              <a:prstGeom prst="rect">
                <a:avLst/>
              </a:prstGeom>
              <a:noFill/>
              <a:ln w="9525">
                <a:noFill/>
                <a:miter lim="800000"/>
                <a:headEnd/>
                <a:tailEnd/>
              </a:ln>
            </p:spPr>
          </p:pic>
          <p:sp>
            <p:nvSpPr>
              <p:cNvPr id="13" name="矩形 12"/>
              <p:cNvSpPr/>
              <p:nvPr/>
            </p:nvSpPr>
            <p:spPr>
              <a:xfrm>
                <a:off x="6228184" y="2131131"/>
                <a:ext cx="79208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Time (month)</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sp>
            <p:nvSpPr>
              <p:cNvPr id="26" name="矩形 25"/>
              <p:cNvSpPr/>
              <p:nvPr/>
            </p:nvSpPr>
            <p:spPr>
              <a:xfrm>
                <a:off x="8641258" y="753328"/>
                <a:ext cx="272059" cy="11297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Positive Rate(%)</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sp>
            <p:nvSpPr>
              <p:cNvPr id="27" name="矩形 26"/>
              <p:cNvSpPr/>
              <p:nvPr/>
            </p:nvSpPr>
            <p:spPr>
              <a:xfrm>
                <a:off x="4714875" y="842067"/>
                <a:ext cx="106173" cy="6986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Positive Cases</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pic>
            <p:nvPicPr>
              <p:cNvPr id="49" name="图片 4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356893" y="677801"/>
                <a:ext cx="2118305" cy="393045"/>
              </a:xfrm>
              <a:prstGeom prst="rect">
                <a:avLst/>
              </a:prstGeom>
            </p:spPr>
          </p:pic>
        </p:grpSp>
        <p:grpSp>
          <p:nvGrpSpPr>
            <p:cNvPr id="52" name="组合 51"/>
            <p:cNvGrpSpPr/>
            <p:nvPr/>
          </p:nvGrpSpPr>
          <p:grpSpPr>
            <a:xfrm>
              <a:off x="4720612" y="2326344"/>
              <a:ext cx="4072340" cy="1337011"/>
              <a:chOff x="4714876" y="2111111"/>
              <a:chExt cx="4115905" cy="1675079"/>
            </a:xfrm>
          </p:grpSpPr>
          <p:pic>
            <p:nvPicPr>
              <p:cNvPr id="10" name="图片 9"/>
              <p:cNvPicPr/>
              <p:nvPr/>
            </p:nvPicPr>
            <p:blipFill>
              <a:blip r:embed="rId12"/>
              <a:srcRect/>
              <a:stretch>
                <a:fillRect/>
              </a:stretch>
            </p:blipFill>
            <p:spPr bwMode="auto">
              <a:xfrm>
                <a:off x="4714876" y="2214554"/>
                <a:ext cx="4071966" cy="1571636"/>
              </a:xfrm>
              <a:prstGeom prst="rect">
                <a:avLst/>
              </a:prstGeom>
              <a:noFill/>
              <a:ln w="9525">
                <a:noFill/>
                <a:miter lim="800000"/>
                <a:headEnd/>
                <a:tailEnd/>
              </a:ln>
            </p:spPr>
          </p:pic>
          <p:sp>
            <p:nvSpPr>
              <p:cNvPr id="14" name="矩形 13"/>
              <p:cNvSpPr/>
              <p:nvPr/>
            </p:nvSpPr>
            <p:spPr>
              <a:xfrm>
                <a:off x="6300192" y="3642150"/>
                <a:ext cx="79208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Time (month)</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sp>
            <p:nvSpPr>
              <p:cNvPr id="25" name="矩形 24"/>
              <p:cNvSpPr/>
              <p:nvPr/>
            </p:nvSpPr>
            <p:spPr>
              <a:xfrm>
                <a:off x="8662777" y="2241049"/>
                <a:ext cx="168004" cy="11008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Positive Rate(%)</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sp>
            <p:nvSpPr>
              <p:cNvPr id="28" name="矩形 27"/>
              <p:cNvSpPr/>
              <p:nvPr/>
            </p:nvSpPr>
            <p:spPr>
              <a:xfrm>
                <a:off x="4767961" y="2485141"/>
                <a:ext cx="106173" cy="6986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Positive Cases</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pic>
            <p:nvPicPr>
              <p:cNvPr id="51" name="图片 5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310238" y="2111111"/>
                <a:ext cx="2341848" cy="304479"/>
              </a:xfrm>
              <a:prstGeom prst="rect">
                <a:avLst/>
              </a:prstGeom>
            </p:spPr>
          </p:pic>
        </p:grpSp>
        <p:grpSp>
          <p:nvGrpSpPr>
            <p:cNvPr id="54" name="组合 53"/>
            <p:cNvGrpSpPr/>
            <p:nvPr/>
          </p:nvGrpSpPr>
          <p:grpSpPr>
            <a:xfrm>
              <a:off x="4649930" y="3606334"/>
              <a:ext cx="4170229" cy="1254445"/>
              <a:chOff x="4643438" y="3714752"/>
              <a:chExt cx="4214842" cy="1571636"/>
            </a:xfrm>
          </p:grpSpPr>
          <p:pic>
            <p:nvPicPr>
              <p:cNvPr id="11" name="图片 10"/>
              <p:cNvPicPr/>
              <p:nvPr/>
            </p:nvPicPr>
            <p:blipFill>
              <a:blip r:embed="rId14"/>
              <a:srcRect/>
              <a:stretch>
                <a:fillRect/>
              </a:stretch>
            </p:blipFill>
            <p:spPr bwMode="auto">
              <a:xfrm>
                <a:off x="4643438" y="3714752"/>
                <a:ext cx="4214842" cy="1571636"/>
              </a:xfrm>
              <a:prstGeom prst="rect">
                <a:avLst/>
              </a:prstGeom>
              <a:noFill/>
              <a:ln w="9525">
                <a:noFill/>
                <a:miter lim="800000"/>
                <a:headEnd/>
                <a:tailEnd/>
              </a:ln>
            </p:spPr>
          </p:pic>
          <p:sp>
            <p:nvSpPr>
              <p:cNvPr id="15" name="矩形 14"/>
              <p:cNvSpPr/>
              <p:nvPr/>
            </p:nvSpPr>
            <p:spPr>
              <a:xfrm>
                <a:off x="6354815" y="5054294"/>
                <a:ext cx="79208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Time (month)</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sp>
            <p:nvSpPr>
              <p:cNvPr id="24" name="矩形 23"/>
              <p:cNvSpPr/>
              <p:nvPr/>
            </p:nvSpPr>
            <p:spPr>
              <a:xfrm>
                <a:off x="8701147" y="3715792"/>
                <a:ext cx="119402" cy="11015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Positive Rate(%)</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sp>
            <p:nvSpPr>
              <p:cNvPr id="29" name="矩形 28"/>
              <p:cNvSpPr/>
              <p:nvPr/>
            </p:nvSpPr>
            <p:spPr>
              <a:xfrm>
                <a:off x="4714874" y="3891828"/>
                <a:ext cx="106173" cy="6986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Positive Cases</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grpSp>
        <p:sp>
          <p:nvSpPr>
            <p:cNvPr id="23" name="矩形 22"/>
            <p:cNvSpPr/>
            <p:nvPr/>
          </p:nvSpPr>
          <p:spPr>
            <a:xfrm>
              <a:off x="8645776" y="4803758"/>
              <a:ext cx="242971" cy="8701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Positive Rate(%)</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sp>
          <p:nvSpPr>
            <p:cNvPr id="30" name="矩形 29"/>
            <p:cNvSpPr/>
            <p:nvPr/>
          </p:nvSpPr>
          <p:spPr>
            <a:xfrm>
              <a:off x="4773135" y="5040566"/>
              <a:ext cx="105049" cy="557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sz="700" b="1" dirty="0" smtClean="0">
                  <a:solidFill>
                    <a:schemeClr val="tx1"/>
                  </a:solidFill>
                  <a:latin typeface="微软雅黑" panose="020B0503020204020204" pitchFamily="34" charset="-122"/>
                  <a:ea typeface="微软雅黑" panose="020B0503020204020204" pitchFamily="34" charset="-122"/>
                </a:rPr>
                <a:t>Positive Cases</a:t>
              </a:r>
              <a:endParaRPr lang="zh-CN" altLang="en-US" sz="700" b="1" dirty="0">
                <a:solidFill>
                  <a:schemeClr val="tx1"/>
                </a:solidFill>
                <a:latin typeface="微软雅黑" panose="020B0503020204020204" pitchFamily="34" charset="-122"/>
                <a:ea typeface="微软雅黑" panose="020B0503020204020204" pitchFamily="34" charset="-122"/>
              </a:endParaRPr>
            </a:p>
          </p:txBody>
        </p:sp>
      </p:grpSp>
      <p:sp>
        <p:nvSpPr>
          <p:cNvPr id="58" name="灯片编号占位符 57"/>
          <p:cNvSpPr>
            <a:spLocks noGrp="1"/>
          </p:cNvSpPr>
          <p:nvPr>
            <p:ph type="sldNum" sz="quarter" idx="12"/>
          </p:nvPr>
        </p:nvSpPr>
        <p:spPr/>
        <p:txBody>
          <a:bodyPr/>
          <a:lstStyle/>
          <a:p>
            <a:fld id="{01CC2CA7-3B56-4884-B23C-4C474C6B7068}" type="slidenum">
              <a:rPr lang="zh-CN" altLang="en-US" smtClean="0"/>
              <a:pPr/>
              <a:t>12</a:t>
            </a:fld>
            <a:endParaRPr lang="zh-CN" altLang="en-US"/>
          </a:p>
        </p:txBody>
      </p:sp>
      <p:pic>
        <p:nvPicPr>
          <p:cNvPr id="59" name="图片 5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911473" y="135067"/>
            <a:ext cx="1053015" cy="783619"/>
          </a:xfrm>
          <a:prstGeom prst="rect">
            <a:avLst/>
          </a:prstGeom>
          <a:noFill/>
          <a:ln>
            <a:noFill/>
          </a:ln>
        </p:spPr>
      </p:pic>
      <p:pic>
        <p:nvPicPr>
          <p:cNvPr id="57" name="图片 5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285852" y="4714884"/>
            <a:ext cx="2405744" cy="303434"/>
          </a:xfrm>
          <a:prstGeom prst="rect">
            <a:avLst/>
          </a:prstGeom>
        </p:spPr>
      </p:pic>
      <p:sp>
        <p:nvSpPr>
          <p:cNvPr id="60" name="TextBox 59"/>
          <p:cNvSpPr txBox="1"/>
          <p:nvPr/>
        </p:nvSpPr>
        <p:spPr>
          <a:xfrm>
            <a:off x="1643042" y="4786322"/>
            <a:ext cx="508473" cy="276999"/>
          </a:xfrm>
          <a:prstGeom prst="rect">
            <a:avLst/>
          </a:prstGeom>
          <a:solidFill>
            <a:schemeClr val="bg1"/>
          </a:solidFill>
        </p:spPr>
        <p:txBody>
          <a:bodyPr wrap="none" rtlCol="0">
            <a:spAutoFit/>
          </a:bodyPr>
          <a:lstStyle/>
          <a:p>
            <a:r>
              <a:rPr lang="en-US" altLang="zh-CN" sz="1200" dirty="0" smtClean="0">
                <a:latin typeface="微软雅黑" pitchFamily="34" charset="-122"/>
                <a:ea typeface="微软雅黑" pitchFamily="34" charset="-122"/>
              </a:rPr>
              <a:t>HRV</a:t>
            </a:r>
            <a:endParaRPr lang="zh-CN" altLang="en-US" sz="1200" dirty="0">
              <a:latin typeface="微软雅黑" pitchFamily="34" charset="-122"/>
              <a:ea typeface="微软雅黑" pitchFamily="34" charset="-122"/>
            </a:endParaRPr>
          </a:p>
        </p:txBody>
      </p:sp>
      <p:pic>
        <p:nvPicPr>
          <p:cNvPr id="61" name="图片 60"/>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357818" y="3787036"/>
            <a:ext cx="2405744" cy="356344"/>
          </a:xfrm>
          <a:prstGeom prst="rect">
            <a:avLst/>
          </a:prstGeom>
        </p:spPr>
      </p:pic>
      <p:sp>
        <p:nvSpPr>
          <p:cNvPr id="62" name="TextBox 61"/>
          <p:cNvSpPr txBox="1"/>
          <p:nvPr/>
        </p:nvSpPr>
        <p:spPr>
          <a:xfrm>
            <a:off x="5715008" y="3866381"/>
            <a:ext cx="601447" cy="276999"/>
          </a:xfrm>
          <a:prstGeom prst="rect">
            <a:avLst/>
          </a:prstGeom>
          <a:solidFill>
            <a:schemeClr val="bg1"/>
          </a:solidFill>
        </p:spPr>
        <p:txBody>
          <a:bodyPr wrap="none" rtlCol="0">
            <a:spAutoFit/>
          </a:bodyPr>
          <a:lstStyle/>
          <a:p>
            <a:r>
              <a:rPr lang="en-US" altLang="zh-CN" sz="1200" dirty="0" err="1" smtClean="0">
                <a:latin typeface="微软雅黑" pitchFamily="34" charset="-122"/>
                <a:ea typeface="微软雅黑" pitchFamily="34" charset="-122"/>
              </a:rPr>
              <a:t>HBoV</a:t>
            </a:r>
            <a:endParaRPr lang="zh-CN" altLang="en-US" sz="1200" dirty="0">
              <a:latin typeface="微软雅黑" pitchFamily="34" charset="-122"/>
              <a:ea typeface="微软雅黑" pitchFamily="34" charset="-122"/>
            </a:endParaRPr>
          </a:p>
        </p:txBody>
      </p:sp>
      <p:pic>
        <p:nvPicPr>
          <p:cNvPr id="63" name="图片 6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285852" y="3644160"/>
            <a:ext cx="2405744" cy="356344"/>
          </a:xfrm>
          <a:prstGeom prst="rect">
            <a:avLst/>
          </a:prstGeom>
        </p:spPr>
      </p:pic>
      <p:pic>
        <p:nvPicPr>
          <p:cNvPr id="64" name="图片 63"/>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357818" y="4786322"/>
            <a:ext cx="2428892" cy="356344"/>
          </a:xfrm>
          <a:prstGeom prst="rect">
            <a:avLst/>
          </a:prstGeom>
        </p:spPr>
      </p:pic>
      <p:sp>
        <p:nvSpPr>
          <p:cNvPr id="65" name="TextBox 64"/>
          <p:cNvSpPr txBox="1"/>
          <p:nvPr/>
        </p:nvSpPr>
        <p:spPr>
          <a:xfrm>
            <a:off x="5715008" y="4857760"/>
            <a:ext cx="607859" cy="276999"/>
          </a:xfrm>
          <a:prstGeom prst="rect">
            <a:avLst/>
          </a:prstGeom>
          <a:solidFill>
            <a:schemeClr val="bg1"/>
          </a:solidFill>
        </p:spPr>
        <p:txBody>
          <a:bodyPr wrap="none" rtlCol="0">
            <a:spAutoFit/>
          </a:bodyPr>
          <a:lstStyle/>
          <a:p>
            <a:r>
              <a:rPr lang="en-US" altLang="zh-CN" sz="1200" dirty="0" err="1" smtClean="0">
                <a:latin typeface="微软雅黑" pitchFamily="34" charset="-122"/>
                <a:ea typeface="微软雅黑" pitchFamily="34" charset="-122"/>
              </a:rPr>
              <a:t>HCoV</a:t>
            </a:r>
            <a:endParaRPr lang="zh-CN" altLang="en-US" sz="1200" dirty="0">
              <a:latin typeface="微软雅黑" pitchFamily="34" charset="-122"/>
              <a:ea typeface="微软雅黑" pitchFamily="34" charset="-122"/>
            </a:endParaRPr>
          </a:p>
        </p:txBody>
      </p:sp>
      <p:pic>
        <p:nvPicPr>
          <p:cNvPr id="66" name="图片 6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429256" y="1285860"/>
            <a:ext cx="2405744" cy="356344"/>
          </a:xfrm>
          <a:prstGeom prst="rect">
            <a:avLst/>
          </a:prstGeom>
        </p:spPr>
      </p:pic>
      <p:sp>
        <p:nvSpPr>
          <p:cNvPr id="67" name="TextBox 66"/>
          <p:cNvSpPr txBox="1"/>
          <p:nvPr/>
        </p:nvSpPr>
        <p:spPr>
          <a:xfrm>
            <a:off x="5786446" y="1366172"/>
            <a:ext cx="500066" cy="276999"/>
          </a:xfrm>
          <a:prstGeom prst="rect">
            <a:avLst/>
          </a:prstGeom>
          <a:solidFill>
            <a:schemeClr val="bg1"/>
          </a:solidFill>
        </p:spPr>
        <p:txBody>
          <a:bodyPr wrap="square" rtlCol="0">
            <a:spAutoFit/>
          </a:bodyPr>
          <a:lstStyle/>
          <a:p>
            <a:r>
              <a:rPr lang="en-US" altLang="zh-CN" sz="1200" dirty="0" smtClean="0">
                <a:latin typeface="微软雅黑" pitchFamily="34" charset="-122"/>
                <a:ea typeface="微软雅黑" pitchFamily="34" charset="-122"/>
              </a:rPr>
              <a:t>PIV</a:t>
            </a:r>
            <a:endParaRPr lang="zh-CN" altLang="en-US" sz="1200" dirty="0">
              <a:latin typeface="微软雅黑" pitchFamily="34" charset="-122"/>
              <a:ea typeface="微软雅黑" pitchFamily="34" charset="-122"/>
            </a:endParaRPr>
          </a:p>
        </p:txBody>
      </p:sp>
      <p:pic>
        <p:nvPicPr>
          <p:cNvPr id="68" name="图片 6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28662" y="1071546"/>
            <a:ext cx="2405744" cy="356344"/>
          </a:xfrm>
          <a:prstGeom prst="rect">
            <a:avLst/>
          </a:prstGeom>
        </p:spPr>
      </p:pic>
      <p:sp>
        <p:nvSpPr>
          <p:cNvPr id="69" name="TextBox 68"/>
          <p:cNvSpPr txBox="1"/>
          <p:nvPr/>
        </p:nvSpPr>
        <p:spPr>
          <a:xfrm>
            <a:off x="1285852" y="1150814"/>
            <a:ext cx="500066" cy="276999"/>
          </a:xfrm>
          <a:prstGeom prst="rect">
            <a:avLst/>
          </a:prstGeom>
          <a:solidFill>
            <a:schemeClr val="bg1"/>
          </a:solidFill>
        </p:spPr>
        <p:txBody>
          <a:bodyPr wrap="square" rtlCol="0">
            <a:spAutoFit/>
          </a:bodyPr>
          <a:lstStyle/>
          <a:p>
            <a:r>
              <a:rPr lang="en-US" altLang="zh-CN" sz="1200" dirty="0" smtClean="0">
                <a:latin typeface="微软雅黑" pitchFamily="34" charset="-122"/>
                <a:ea typeface="微软雅黑" pitchFamily="34" charset="-122"/>
              </a:rPr>
              <a:t>RSV</a:t>
            </a:r>
            <a:endParaRPr lang="zh-CN" altLang="en-US" sz="1200" dirty="0">
              <a:latin typeface="微软雅黑" pitchFamily="34" charset="-122"/>
              <a:ea typeface="微软雅黑" pitchFamily="34" charset="-122"/>
            </a:endParaRPr>
          </a:p>
        </p:txBody>
      </p:sp>
      <p:sp>
        <p:nvSpPr>
          <p:cNvPr id="36" name="矩形 35"/>
          <p:cNvSpPr/>
          <p:nvPr/>
        </p:nvSpPr>
        <p:spPr>
          <a:xfrm>
            <a:off x="-94056" y="6115204"/>
            <a:ext cx="9144000" cy="646331"/>
          </a:xfrm>
          <a:prstGeom prst="rect">
            <a:avLst/>
          </a:prstGeom>
        </p:spPr>
        <p:txBody>
          <a:bodyPr wrap="square">
            <a:spAutoFit/>
          </a:bodyPr>
          <a:lstStyle/>
          <a:p>
            <a:r>
              <a:rPr lang="en-US" altLang="zh-CN" b="1" dirty="0" smtClean="0">
                <a:solidFill>
                  <a:schemeClr val="bg1"/>
                </a:solidFill>
              </a:rPr>
              <a:t>RSV </a:t>
            </a:r>
            <a:r>
              <a:rPr lang="en-US" altLang="zh-CN" b="1" dirty="0">
                <a:solidFill>
                  <a:schemeClr val="bg1"/>
                </a:solidFill>
              </a:rPr>
              <a:t>has obvious seasonal distribution </a:t>
            </a:r>
            <a:r>
              <a:rPr lang="en-US" altLang="zh-CN" b="1" dirty="0" smtClean="0">
                <a:solidFill>
                  <a:schemeClr val="bg1"/>
                </a:solidFill>
              </a:rPr>
              <a:t>with </a:t>
            </a:r>
            <a:r>
              <a:rPr lang="en-US" altLang="zh-CN" b="1" dirty="0" smtClean="0">
                <a:solidFill>
                  <a:schemeClr val="bg1"/>
                </a:solidFill>
              </a:rPr>
              <a:t>peak in </a:t>
            </a:r>
            <a:r>
              <a:rPr lang="en-US" altLang="zh-CN" b="1" dirty="0">
                <a:solidFill>
                  <a:schemeClr val="bg1"/>
                </a:solidFill>
              </a:rPr>
              <a:t>winter and spring; </a:t>
            </a:r>
            <a:r>
              <a:rPr lang="en-US" altLang="zh-CN" b="1" dirty="0" smtClean="0">
                <a:solidFill>
                  <a:schemeClr val="bg1"/>
                </a:solidFill>
              </a:rPr>
              <a:t>The other common viruses, </a:t>
            </a:r>
            <a:r>
              <a:rPr lang="en-US" altLang="zh-CN" b="1" dirty="0">
                <a:solidFill>
                  <a:schemeClr val="bg1"/>
                </a:solidFill>
              </a:rPr>
              <a:t>HRV </a:t>
            </a:r>
            <a:r>
              <a:rPr lang="en-US" altLang="zh-CN" b="1" dirty="0" smtClean="0">
                <a:solidFill>
                  <a:schemeClr val="bg1"/>
                </a:solidFill>
              </a:rPr>
              <a:t>and PIV </a:t>
            </a:r>
            <a:r>
              <a:rPr lang="en-US" altLang="zh-CN" b="1" dirty="0" smtClean="0">
                <a:solidFill>
                  <a:schemeClr val="bg1"/>
                </a:solidFill>
              </a:rPr>
              <a:t>lack </a:t>
            </a:r>
            <a:r>
              <a:rPr lang="en-US" altLang="zh-CN" b="1" dirty="0">
                <a:solidFill>
                  <a:schemeClr val="bg1"/>
                </a:solidFill>
              </a:rPr>
              <a:t>of obvious seasonal distribution characteristics</a:t>
            </a:r>
            <a:r>
              <a:rPr lang="en-US" altLang="zh-CN" b="1" dirty="0"/>
              <a:t>.</a:t>
            </a:r>
            <a:endParaRPr lang="zh-CN" altLang="en-US" b="1" dirty="0"/>
          </a:p>
        </p:txBody>
      </p:sp>
    </p:spTree>
    <p:extLst>
      <p:ext uri="{BB962C8B-B14F-4D97-AF65-F5344CB8AC3E}">
        <p14:creationId xmlns:p14="http://schemas.microsoft.com/office/powerpoint/2010/main" val="6612274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2"/>
          <p:cNvSpPr>
            <a:spLocks noGrp="1"/>
          </p:cNvSpPr>
          <p:nvPr>
            <p:ph type="title"/>
          </p:nvPr>
        </p:nvSpPr>
        <p:spPr>
          <a:xfrm>
            <a:off x="0" y="172566"/>
            <a:ext cx="9144000" cy="592138"/>
          </a:xfrm>
          <a:solidFill>
            <a:schemeClr val="bg1"/>
          </a:solidFill>
        </p:spPr>
        <p:txBody>
          <a:bodyPr>
            <a:noAutofit/>
          </a:bodyPr>
          <a:lstStyle/>
          <a:p>
            <a:r>
              <a:rPr lang="en-US" altLang="zh-CN" sz="2200" b="1" dirty="0" smtClean="0"/>
              <a:t>Pathogen Analysis of  </a:t>
            </a:r>
            <a:r>
              <a:rPr lang="en-US" altLang="zh-CN" sz="2200" b="1" dirty="0" smtClean="0"/>
              <a:t>CAP </a:t>
            </a:r>
            <a:r>
              <a:rPr lang="en-US" altLang="zh-CN" sz="2200" b="1" dirty="0" smtClean="0"/>
              <a:t>Requiring Hospitalization in U.S.</a:t>
            </a:r>
            <a:endParaRPr lang="zh-CN" altLang="en-US" sz="2200" b="1" dirty="0" smtClean="0">
              <a:ea typeface="微软雅黑" panose="020B0503020204020204" pitchFamily="34" charset="-122"/>
            </a:endParaRPr>
          </a:p>
        </p:txBody>
      </p:sp>
      <p:pic>
        <p:nvPicPr>
          <p:cNvPr id="6" name="图片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3826" y="1052737"/>
            <a:ext cx="6376487" cy="3024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1052736"/>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灯片编号占位符 8"/>
          <p:cNvSpPr>
            <a:spLocks noGrp="1"/>
          </p:cNvSpPr>
          <p:nvPr>
            <p:ph type="sldNum" sz="quarter" idx="12"/>
          </p:nvPr>
        </p:nvSpPr>
        <p:spPr/>
        <p:txBody>
          <a:bodyPr/>
          <a:lstStyle/>
          <a:p>
            <a:fld id="{01CC2CA7-3B56-4884-B23C-4C474C6B7068}" type="slidenum">
              <a:rPr lang="zh-CN" altLang="en-US" smtClean="0"/>
              <a:pPr/>
              <a:t>13</a:t>
            </a:fld>
            <a:endParaRPr lang="zh-CN" altLang="en-US"/>
          </a:p>
        </p:txBody>
      </p:sp>
    </p:spTree>
    <p:extLst>
      <p:ext uri="{BB962C8B-B14F-4D97-AF65-F5344CB8AC3E}">
        <p14:creationId xmlns:p14="http://schemas.microsoft.com/office/powerpoint/2010/main" val="8789029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2"/>
          <p:cNvSpPr>
            <a:spLocks noGrp="1"/>
          </p:cNvSpPr>
          <p:nvPr>
            <p:ph type="title"/>
          </p:nvPr>
        </p:nvSpPr>
        <p:spPr>
          <a:xfrm>
            <a:off x="571472" y="390998"/>
            <a:ext cx="7143799" cy="488190"/>
          </a:xfrm>
          <a:solidFill>
            <a:schemeClr val="bg1"/>
          </a:solidFill>
        </p:spPr>
        <p:txBody>
          <a:bodyPr>
            <a:noAutofit/>
          </a:bodyPr>
          <a:lstStyle/>
          <a:p>
            <a:pPr>
              <a:lnSpc>
                <a:spcPct val="80000"/>
              </a:lnSpc>
            </a:pPr>
            <a:r>
              <a:rPr lang="en-US" altLang="zh-CN" sz="2800" b="1" dirty="0" smtClean="0"/>
              <a:t>High Virus </a:t>
            </a:r>
            <a:r>
              <a:rPr lang="en-US" altLang="zh-CN" sz="2800" b="1" dirty="0" smtClean="0"/>
              <a:t>Detection Rate </a:t>
            </a:r>
            <a:r>
              <a:rPr lang="zh-CN" altLang="en-US" sz="2800" dirty="0" smtClean="0"/>
              <a:t> </a:t>
            </a:r>
            <a:r>
              <a:rPr lang="en-US" altLang="zh-CN" sz="2800" dirty="0" smtClean="0"/>
              <a:t/>
            </a:r>
            <a:br>
              <a:rPr lang="en-US" altLang="zh-CN" sz="2800" dirty="0" smtClean="0"/>
            </a:br>
            <a:r>
              <a:rPr lang="zh-CN" altLang="en-US" sz="1400" dirty="0" smtClean="0"/>
              <a:t>N </a:t>
            </a:r>
            <a:r>
              <a:rPr lang="zh-CN" altLang="en-US" sz="1400" dirty="0"/>
              <a:t>Engl J Med 2015;372:835-45</a:t>
            </a:r>
            <a:r>
              <a:rPr lang="en-US" altLang="zh-CN" sz="1400" b="1" dirty="0" smtClean="0"/>
              <a:t> </a:t>
            </a:r>
            <a:endParaRPr lang="zh-CN" altLang="en-US" sz="1400" b="1" dirty="0"/>
          </a:p>
        </p:txBody>
      </p:sp>
      <p:grpSp>
        <p:nvGrpSpPr>
          <p:cNvPr id="2" name="组合 22"/>
          <p:cNvGrpSpPr/>
          <p:nvPr/>
        </p:nvGrpSpPr>
        <p:grpSpPr bwMode="auto">
          <a:xfrm>
            <a:off x="0" y="1142984"/>
            <a:ext cx="5151546" cy="3714776"/>
            <a:chOff x="603074" y="666420"/>
            <a:chExt cx="7282175" cy="5394246"/>
          </a:xfrm>
        </p:grpSpPr>
        <p:pic>
          <p:nvPicPr>
            <p:cNvPr id="22"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3758" y="1164887"/>
              <a:ext cx="7011491" cy="4895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矩形 22"/>
            <p:cNvSpPr/>
            <p:nvPr/>
          </p:nvSpPr>
          <p:spPr>
            <a:xfrm>
              <a:off x="2682355" y="2471869"/>
              <a:ext cx="882691" cy="2699961"/>
            </a:xfrm>
            <a:prstGeom prst="rect">
              <a:avLst/>
            </a:prstGeom>
            <a:no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4" name="矩形 23"/>
            <p:cNvSpPr/>
            <p:nvPr/>
          </p:nvSpPr>
          <p:spPr>
            <a:xfrm>
              <a:off x="3579335" y="2717137"/>
              <a:ext cx="847765" cy="2447964"/>
            </a:xfrm>
            <a:prstGeom prst="rect">
              <a:avLst/>
            </a:prstGeom>
            <a:no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6" name="矩形 25"/>
            <p:cNvSpPr/>
            <p:nvPr/>
          </p:nvSpPr>
          <p:spPr>
            <a:xfrm>
              <a:off x="4441387" y="3449266"/>
              <a:ext cx="865228" cy="1720775"/>
            </a:xfrm>
            <a:prstGeom prst="rect">
              <a:avLst/>
            </a:prstGeom>
            <a:no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8" name="矩形 27"/>
            <p:cNvSpPr/>
            <p:nvPr/>
          </p:nvSpPr>
          <p:spPr>
            <a:xfrm>
              <a:off x="5320903" y="3926117"/>
              <a:ext cx="731872" cy="1241982"/>
            </a:xfrm>
            <a:prstGeom prst="rect">
              <a:avLst/>
            </a:prstGeom>
            <a:no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9" name="矩形 28"/>
            <p:cNvSpPr/>
            <p:nvPr/>
          </p:nvSpPr>
          <p:spPr>
            <a:xfrm>
              <a:off x="1926670" y="2898936"/>
              <a:ext cx="741398" cy="2275167"/>
            </a:xfrm>
            <a:prstGeom prst="rect">
              <a:avLst/>
            </a:prstGeom>
            <a:no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35" name="矩形 34"/>
            <p:cNvSpPr/>
            <p:nvPr/>
          </p:nvSpPr>
          <p:spPr>
            <a:xfrm>
              <a:off x="603074" y="666420"/>
              <a:ext cx="6913885" cy="829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dirty="0">
                  <a:solidFill>
                    <a:schemeClr val="tx1"/>
                  </a:solidFill>
                  <a:latin typeface="微软雅黑" panose="020B0503020204020204" pitchFamily="34" charset="-122"/>
                  <a:ea typeface="微软雅黑" panose="020B0503020204020204" pitchFamily="34" charset="-122"/>
                </a:rPr>
                <a:t>Distribution of P</a:t>
              </a:r>
              <a:r>
                <a:rPr lang="en-US" altLang="zh-CN" sz="1600" dirty="0" smtClean="0">
                  <a:solidFill>
                    <a:schemeClr val="tx1"/>
                  </a:solidFill>
                  <a:latin typeface="微软雅黑" panose="020B0503020204020204" pitchFamily="34" charset="-122"/>
                  <a:ea typeface="微软雅黑" panose="020B0503020204020204" pitchFamily="34" charset="-122"/>
                </a:rPr>
                <a:t>athogens by Age</a:t>
              </a:r>
              <a:r>
                <a:rPr lang="en-US" altLang="zh-CN" sz="1600" dirty="0">
                  <a:solidFill>
                    <a:schemeClr val="tx1"/>
                  </a:solidFill>
                  <a:latin typeface="微软雅黑" panose="020B0503020204020204" pitchFamily="34" charset="-122"/>
                  <a:ea typeface="微软雅黑" panose="020B0503020204020204" pitchFamily="34" charset="-122"/>
                </a:rPr>
                <a:t> </a:t>
              </a:r>
              <a:endParaRPr lang="zh-CN" altLang="en-US" sz="1600" dirty="0">
                <a:solidFill>
                  <a:schemeClr val="tx1"/>
                </a:solidFill>
                <a:latin typeface="微软雅黑" pitchFamily="34" charset="-122"/>
                <a:ea typeface="微软雅黑" pitchFamily="34" charset="-122"/>
              </a:endParaRPr>
            </a:p>
          </p:txBody>
        </p:sp>
      </p:grpSp>
      <p:cxnSp>
        <p:nvCxnSpPr>
          <p:cNvPr id="36" name="直接箭头连接符 35"/>
          <p:cNvCxnSpPr/>
          <p:nvPr/>
        </p:nvCxnSpPr>
        <p:spPr>
          <a:xfrm>
            <a:off x="1241506" y="1785255"/>
            <a:ext cx="2484000" cy="1476000"/>
          </a:xfrm>
          <a:prstGeom prst="straightConnector1">
            <a:avLst/>
          </a:prstGeom>
          <a:ln w="28575">
            <a:solidFill>
              <a:schemeClr val="accent6"/>
            </a:solidFill>
            <a:headEnd type="stealth" w="med" len="lg"/>
            <a:tailEnd type="none" w="med" len="lg"/>
          </a:ln>
        </p:spPr>
        <p:style>
          <a:lnRef idx="1">
            <a:schemeClr val="accent1"/>
          </a:lnRef>
          <a:fillRef idx="0">
            <a:schemeClr val="accent1"/>
          </a:fillRef>
          <a:effectRef idx="0">
            <a:schemeClr val="accent1"/>
          </a:effectRef>
          <a:fontRef idx="minor">
            <a:schemeClr val="tx1"/>
          </a:fontRef>
        </p:style>
      </p:cxnSp>
      <p:graphicFrame>
        <p:nvGraphicFramePr>
          <p:cNvPr id="25" name="图表 24"/>
          <p:cNvGraphicFramePr/>
          <p:nvPr>
            <p:extLst>
              <p:ext uri="{D42A27DB-BD31-4B8C-83A1-F6EECF244321}">
                <p14:modId xmlns:p14="http://schemas.microsoft.com/office/powerpoint/2010/main" val="2890602441"/>
              </p:ext>
            </p:extLst>
          </p:nvPr>
        </p:nvGraphicFramePr>
        <p:xfrm>
          <a:off x="5286380" y="1714488"/>
          <a:ext cx="3653809" cy="3143272"/>
        </p:xfrm>
        <a:graphic>
          <a:graphicData uri="http://schemas.openxmlformats.org/drawingml/2006/chart">
            <c:chart xmlns:c="http://schemas.openxmlformats.org/drawingml/2006/chart" xmlns:r="http://schemas.openxmlformats.org/officeDocument/2006/relationships" r:id="rId4"/>
          </a:graphicData>
        </a:graphic>
      </p:graphicFrame>
      <p:sp>
        <p:nvSpPr>
          <p:cNvPr id="38" name="文本框 37"/>
          <p:cNvSpPr txBox="1"/>
          <p:nvPr/>
        </p:nvSpPr>
        <p:spPr>
          <a:xfrm>
            <a:off x="5572132" y="1181385"/>
            <a:ext cx="3571868" cy="461665"/>
          </a:xfrm>
          <a:prstGeom prst="rect">
            <a:avLst/>
          </a:prstGeom>
          <a:solidFill>
            <a:schemeClr val="bg1">
              <a:alpha val="0"/>
            </a:schemeClr>
          </a:solidFill>
          <a:ln>
            <a:noFill/>
          </a:ln>
          <a:effectLst/>
        </p:spPr>
        <p:txBody>
          <a:bodyPr wrap="square">
            <a:spAutoFit/>
          </a:bodyPr>
          <a:lstStyle/>
          <a:p>
            <a:pPr>
              <a:lnSpc>
                <a:spcPct val="150000"/>
              </a:lnSpc>
              <a:defRPr/>
            </a:pPr>
            <a:r>
              <a:rPr lang="en-US" altLang="zh-CN" sz="1600" b="1" dirty="0" smtClean="0">
                <a:latin typeface="微软雅黑" panose="020B0503020204020204" pitchFamily="34" charset="-122"/>
                <a:ea typeface="微软雅黑" panose="020B0503020204020204" pitchFamily="34" charset="-122"/>
              </a:rPr>
              <a:t>   </a:t>
            </a:r>
            <a:r>
              <a:rPr lang="en-US" altLang="zh-CN" sz="1600" dirty="0" smtClean="0">
                <a:latin typeface="微软雅黑" panose="020B0503020204020204" pitchFamily="34" charset="-122"/>
                <a:ea typeface="微软雅黑" panose="020B0503020204020204" pitchFamily="34" charset="-122"/>
              </a:rPr>
              <a:t>Admission rate  (cases/10000</a:t>
            </a:r>
            <a:r>
              <a:rPr lang="zh-CN" altLang="en-US" sz="1600" dirty="0" smtClean="0">
                <a:latin typeface="微软雅黑" pitchFamily="34" charset="-122"/>
                <a:ea typeface="微软雅黑" pitchFamily="34" charset="-122"/>
              </a:rPr>
              <a:t>）</a:t>
            </a:r>
            <a:endParaRPr lang="en-US" altLang="zh-CN" sz="1600" dirty="0">
              <a:latin typeface="微软雅黑" pitchFamily="34" charset="-122"/>
              <a:ea typeface="微软雅黑" pitchFamily="34" charset="-122"/>
            </a:endParaRPr>
          </a:p>
        </p:txBody>
      </p:sp>
      <p:sp>
        <p:nvSpPr>
          <p:cNvPr id="3" name="矩形 2"/>
          <p:cNvSpPr/>
          <p:nvPr/>
        </p:nvSpPr>
        <p:spPr>
          <a:xfrm>
            <a:off x="6135685" y="4500570"/>
            <a:ext cx="229068"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solidFill>
                  <a:schemeClr val="tx1"/>
                </a:solidFill>
                <a:latin typeface="微软雅黑" panose="020B0503020204020204" pitchFamily="34" charset="-122"/>
                <a:ea typeface="微软雅黑" panose="020B0503020204020204" pitchFamily="34" charset="-122"/>
              </a:rPr>
              <a:t>Y</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39" name="矩形 38"/>
          <p:cNvSpPr/>
          <p:nvPr/>
        </p:nvSpPr>
        <p:spPr>
          <a:xfrm>
            <a:off x="6929454" y="4500570"/>
            <a:ext cx="229068"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solidFill>
                  <a:schemeClr val="tx1"/>
                </a:solidFill>
                <a:latin typeface="微软雅黑" panose="020B0503020204020204" pitchFamily="34" charset="-122"/>
                <a:ea typeface="微软雅黑" panose="020B0503020204020204" pitchFamily="34" charset="-122"/>
              </a:rPr>
              <a:t>Y</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40" name="矩形 39"/>
          <p:cNvSpPr/>
          <p:nvPr/>
        </p:nvSpPr>
        <p:spPr>
          <a:xfrm>
            <a:off x="7683589" y="4500570"/>
            <a:ext cx="229068"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solidFill>
                  <a:schemeClr val="tx1"/>
                </a:solidFill>
                <a:latin typeface="微软雅黑" panose="020B0503020204020204" pitchFamily="34" charset="-122"/>
                <a:ea typeface="微软雅黑" panose="020B0503020204020204" pitchFamily="34" charset="-122"/>
              </a:rPr>
              <a:t>Y</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20" name="灯片编号占位符 19"/>
          <p:cNvSpPr>
            <a:spLocks noGrp="1"/>
          </p:cNvSpPr>
          <p:nvPr>
            <p:ph type="sldNum" sz="quarter" idx="12"/>
          </p:nvPr>
        </p:nvSpPr>
        <p:spPr/>
        <p:txBody>
          <a:bodyPr/>
          <a:lstStyle/>
          <a:p>
            <a:fld id="{01CC2CA7-3B56-4884-B23C-4C474C6B7068}" type="slidenum">
              <a:rPr lang="zh-CN" altLang="en-US" smtClean="0"/>
              <a:pPr/>
              <a:t>14</a:t>
            </a:fld>
            <a:endParaRPr lang="zh-CN" altLang="en-US"/>
          </a:p>
        </p:txBody>
      </p:sp>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11473" y="135067"/>
            <a:ext cx="1053015" cy="783619"/>
          </a:xfrm>
          <a:prstGeom prst="rect">
            <a:avLst/>
          </a:prstGeom>
          <a:noFill/>
          <a:ln>
            <a:noFill/>
          </a:ln>
        </p:spPr>
      </p:pic>
      <p:sp>
        <p:nvSpPr>
          <p:cNvPr id="4" name="矩形 3"/>
          <p:cNvSpPr/>
          <p:nvPr/>
        </p:nvSpPr>
        <p:spPr>
          <a:xfrm>
            <a:off x="42831" y="4715148"/>
            <a:ext cx="9126569" cy="1908215"/>
          </a:xfrm>
          <a:prstGeom prst="rect">
            <a:avLst/>
          </a:prstGeom>
        </p:spPr>
        <p:txBody>
          <a:bodyPr wrap="square">
            <a:spAutoFit/>
          </a:bodyPr>
          <a:lstStyle/>
          <a:p>
            <a:r>
              <a:rPr lang="en-US" altLang="zh-CN" sz="2000" b="1" dirty="0">
                <a:solidFill>
                  <a:schemeClr val="tx1">
                    <a:lumMod val="85000"/>
                    <a:lumOff val="15000"/>
                  </a:schemeClr>
                </a:solidFill>
              </a:rPr>
              <a:t>@ </a:t>
            </a:r>
            <a:r>
              <a:rPr lang="en-US" altLang="zh-CN" sz="2000" b="1" dirty="0" smtClean="0">
                <a:solidFill>
                  <a:schemeClr val="tx1">
                    <a:lumMod val="85000"/>
                    <a:lumOff val="15000"/>
                  </a:schemeClr>
                </a:solidFill>
              </a:rPr>
              <a:t> Distribution of pathogens by age </a:t>
            </a:r>
            <a:r>
              <a:rPr lang="en-US" altLang="zh-CN" sz="2000" b="1" dirty="0">
                <a:solidFill>
                  <a:schemeClr val="tx1">
                    <a:lumMod val="85000"/>
                    <a:lumOff val="15000"/>
                  </a:schemeClr>
                </a:solidFill>
              </a:rPr>
              <a:t>showed  </a:t>
            </a:r>
            <a:r>
              <a:rPr lang="en-US" altLang="zh-CN" sz="2000" b="1" dirty="0" smtClean="0">
                <a:solidFill>
                  <a:schemeClr val="tx1">
                    <a:lumMod val="85000"/>
                    <a:lumOff val="15000"/>
                  </a:schemeClr>
                </a:solidFill>
              </a:rPr>
              <a:t>that </a:t>
            </a:r>
            <a:r>
              <a:rPr lang="en-US" altLang="zh-CN" sz="2000" b="1" dirty="0" smtClean="0">
                <a:solidFill>
                  <a:schemeClr val="tx1">
                    <a:lumMod val="85000"/>
                    <a:lumOff val="15000"/>
                  </a:schemeClr>
                </a:solidFill>
              </a:rPr>
              <a:t>in hospitalized CAP, virus </a:t>
            </a:r>
            <a:r>
              <a:rPr lang="en-US" altLang="zh-CN" sz="2000" b="1" dirty="0">
                <a:solidFill>
                  <a:schemeClr val="tx1">
                    <a:lumMod val="85000"/>
                    <a:lumOff val="15000"/>
                  </a:schemeClr>
                </a:solidFill>
              </a:rPr>
              <a:t>detection rate is as high as 66%, especially </a:t>
            </a:r>
            <a:r>
              <a:rPr lang="en-US" altLang="zh-CN" sz="2000" b="1" dirty="0" smtClean="0">
                <a:solidFill>
                  <a:schemeClr val="tx1">
                    <a:lumMod val="85000"/>
                    <a:lumOff val="15000"/>
                  </a:schemeClr>
                </a:solidFill>
              </a:rPr>
              <a:t>in young </a:t>
            </a:r>
            <a:r>
              <a:rPr lang="en-US" altLang="zh-CN" sz="2000" b="1" dirty="0">
                <a:solidFill>
                  <a:schemeClr val="tx1">
                    <a:lumMod val="85000"/>
                    <a:lumOff val="15000"/>
                  </a:schemeClr>
                </a:solidFill>
              </a:rPr>
              <a:t>children under </a:t>
            </a:r>
            <a:r>
              <a:rPr lang="en-US" altLang="zh-CN" sz="2000" b="1" dirty="0" smtClean="0">
                <a:solidFill>
                  <a:schemeClr val="tx1">
                    <a:lumMod val="85000"/>
                    <a:lumOff val="15000"/>
                  </a:schemeClr>
                </a:solidFill>
              </a:rPr>
              <a:t>5</a:t>
            </a:r>
            <a:r>
              <a:rPr lang="en-US" altLang="zh-CN" sz="2000" b="1" dirty="0" smtClean="0">
                <a:solidFill>
                  <a:schemeClr val="tx1">
                    <a:lumMod val="85000"/>
                    <a:lumOff val="15000"/>
                  </a:schemeClr>
                </a:solidFill>
              </a:rPr>
              <a:t>,  </a:t>
            </a:r>
            <a:r>
              <a:rPr lang="en-US" altLang="zh-CN" sz="2000" b="1" dirty="0">
                <a:solidFill>
                  <a:schemeClr val="tx1">
                    <a:lumMod val="85000"/>
                    <a:lumOff val="15000"/>
                  </a:schemeClr>
                </a:solidFill>
              </a:rPr>
              <a:t>virus detection rate is higher</a:t>
            </a:r>
            <a:r>
              <a:rPr lang="en-US" altLang="zh-CN" sz="2000" b="1" dirty="0" smtClean="0">
                <a:solidFill>
                  <a:schemeClr val="tx1">
                    <a:lumMod val="85000"/>
                    <a:lumOff val="15000"/>
                  </a:schemeClr>
                </a:solidFill>
              </a:rPr>
              <a:t>.</a:t>
            </a:r>
            <a:r>
              <a:rPr lang="zh-CN" altLang="en-US" sz="2000" b="1" dirty="0">
                <a:solidFill>
                  <a:schemeClr val="tx1">
                    <a:lumMod val="85000"/>
                    <a:lumOff val="15000"/>
                  </a:schemeClr>
                </a:solidFill>
              </a:rPr>
              <a:t> </a:t>
            </a:r>
            <a:r>
              <a:rPr lang="en-US" altLang="zh-CN" sz="2000" b="1" dirty="0" smtClean="0">
                <a:solidFill>
                  <a:schemeClr val="tx1">
                    <a:lumMod val="85000"/>
                    <a:lumOff val="15000"/>
                  </a:schemeClr>
                </a:solidFill>
              </a:rPr>
              <a:t>@ Young children </a:t>
            </a:r>
            <a:r>
              <a:rPr lang="en-US" altLang="zh-CN" sz="2000" b="1" dirty="0">
                <a:solidFill>
                  <a:schemeClr val="tx1">
                    <a:lumMod val="85000"/>
                    <a:lumOff val="15000"/>
                  </a:schemeClr>
                </a:solidFill>
              </a:rPr>
              <a:t>hospitalization rate was also significantly higher than 5 years </a:t>
            </a:r>
            <a:r>
              <a:rPr lang="en-US" altLang="zh-CN" sz="2000" b="1" dirty="0" smtClean="0">
                <a:solidFill>
                  <a:schemeClr val="tx1">
                    <a:lumMod val="85000"/>
                    <a:lumOff val="15000"/>
                  </a:schemeClr>
                </a:solidFill>
              </a:rPr>
              <a:t> </a:t>
            </a:r>
            <a:r>
              <a:rPr lang="en-US" altLang="zh-CN" sz="2000" b="1" dirty="0">
                <a:solidFill>
                  <a:schemeClr val="tx1">
                    <a:lumMod val="85000"/>
                    <a:lumOff val="15000"/>
                  </a:schemeClr>
                </a:solidFill>
              </a:rPr>
              <a:t>or older children. The results show </a:t>
            </a:r>
            <a:r>
              <a:rPr lang="en-US" altLang="zh-CN" sz="2000" b="1" dirty="0" smtClean="0">
                <a:solidFill>
                  <a:schemeClr val="tx1">
                    <a:lumMod val="85000"/>
                    <a:lumOff val="15000"/>
                  </a:schemeClr>
                </a:solidFill>
              </a:rPr>
              <a:t>that virus </a:t>
            </a:r>
            <a:r>
              <a:rPr lang="en-US" altLang="zh-CN" sz="2000" b="1" dirty="0">
                <a:solidFill>
                  <a:schemeClr val="tx1">
                    <a:lumMod val="85000"/>
                    <a:lumOff val="15000"/>
                  </a:schemeClr>
                </a:solidFill>
              </a:rPr>
              <a:t>infection, especially </a:t>
            </a:r>
            <a:r>
              <a:rPr lang="en-US" altLang="zh-CN" sz="2000" b="1" dirty="0" smtClean="0">
                <a:solidFill>
                  <a:schemeClr val="tx1">
                    <a:lumMod val="85000"/>
                    <a:lumOff val="15000"/>
                  </a:schemeClr>
                </a:solidFill>
              </a:rPr>
              <a:t>in young </a:t>
            </a:r>
            <a:r>
              <a:rPr lang="en-US" altLang="zh-CN" sz="2000" b="1" dirty="0">
                <a:solidFill>
                  <a:schemeClr val="tx1">
                    <a:lumMod val="85000"/>
                    <a:lumOff val="15000"/>
                  </a:schemeClr>
                </a:solidFill>
              </a:rPr>
              <a:t>children, greatly increased the rate of </a:t>
            </a:r>
            <a:r>
              <a:rPr lang="en-US" altLang="zh-CN" sz="2000" b="1" dirty="0" smtClean="0">
                <a:solidFill>
                  <a:schemeClr val="tx1">
                    <a:lumMod val="85000"/>
                    <a:lumOff val="15000"/>
                  </a:schemeClr>
                </a:solidFill>
              </a:rPr>
              <a:t>hospitalization.</a:t>
            </a:r>
            <a:endParaRPr lang="zh-CN" altLang="en-US" sz="2000" b="1" dirty="0">
              <a:solidFill>
                <a:schemeClr val="tx1">
                  <a:lumMod val="85000"/>
                  <a:lumOff val="15000"/>
                </a:schemeClr>
              </a:solidFill>
            </a:endParaRPr>
          </a:p>
          <a:p>
            <a:endParaRPr lang="zh-CN" altLang="en-US" dirty="0">
              <a:solidFill>
                <a:schemeClr val="tx1">
                  <a:lumMod val="85000"/>
                  <a:lumOff val="15000"/>
                </a:schemeClr>
              </a:solidFill>
            </a:endParaRPr>
          </a:p>
        </p:txBody>
      </p:sp>
    </p:spTree>
    <p:extLst>
      <p:ext uri="{BB962C8B-B14F-4D97-AF65-F5344CB8AC3E}">
        <p14:creationId xmlns:p14="http://schemas.microsoft.com/office/powerpoint/2010/main" val="2965154968"/>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2"/>
          <p:cNvSpPr>
            <a:spLocks noGrp="1"/>
          </p:cNvSpPr>
          <p:nvPr>
            <p:ph type="title"/>
          </p:nvPr>
        </p:nvSpPr>
        <p:spPr>
          <a:xfrm>
            <a:off x="250825" y="172566"/>
            <a:ext cx="8713788" cy="592138"/>
          </a:xfrm>
          <a:solidFill>
            <a:schemeClr val="bg1"/>
          </a:solidFill>
        </p:spPr>
        <p:txBody>
          <a:bodyPr>
            <a:noAutofit/>
          </a:bodyPr>
          <a:lstStyle/>
          <a:p>
            <a:r>
              <a:rPr lang="en-US" altLang="zh-CN" sz="2200" b="1" dirty="0" smtClean="0"/>
              <a:t>RSV is  </a:t>
            </a:r>
            <a:r>
              <a:rPr lang="en-US" altLang="zh-CN" sz="2200" b="1" dirty="0"/>
              <a:t>the </a:t>
            </a:r>
            <a:r>
              <a:rPr lang="en-US" altLang="zh-CN" sz="2200" b="1" dirty="0" smtClean="0"/>
              <a:t>most common pathogen of Pediatric CAP </a:t>
            </a:r>
            <a:endParaRPr lang="zh-CN" altLang="en-US" sz="2200" b="1" dirty="0" smtClean="0"/>
          </a:p>
        </p:txBody>
      </p:sp>
      <p:grpSp>
        <p:nvGrpSpPr>
          <p:cNvPr id="2" name="组合 23"/>
          <p:cNvGrpSpPr/>
          <p:nvPr/>
        </p:nvGrpSpPr>
        <p:grpSpPr bwMode="auto">
          <a:xfrm>
            <a:off x="1000100" y="1116493"/>
            <a:ext cx="6120680" cy="3817570"/>
            <a:chOff x="1003538" y="1283246"/>
            <a:chExt cx="6553260" cy="4419600"/>
          </a:xfrm>
        </p:grpSpPr>
        <p:pic>
          <p:nvPicPr>
            <p:cNvPr id="32821" name="图片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3648" y="1283246"/>
              <a:ext cx="615315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p:cNvSpPr txBox="1"/>
            <p:nvPr/>
          </p:nvSpPr>
          <p:spPr>
            <a:xfrm>
              <a:off x="1003538" y="1845469"/>
              <a:ext cx="400054" cy="2070100"/>
            </a:xfrm>
            <a:prstGeom prst="rect">
              <a:avLst/>
            </a:prstGeom>
            <a:noFill/>
          </p:spPr>
          <p:txBody>
            <a:bodyPr vert="eaVert">
              <a:spAutoFit/>
            </a:bodyPr>
            <a:lstStyle/>
            <a:p>
              <a:pPr>
                <a:defRPr/>
              </a:pPr>
              <a:r>
                <a:rPr lang="zh-CN" altLang="en-US" sz="1400" spc="120" dirty="0">
                  <a:solidFill>
                    <a:prstClr val="white">
                      <a:lumMod val="50000"/>
                    </a:prstClr>
                  </a:solidFill>
                  <a:latin typeface="微软雅黑" pitchFamily="34" charset="-122"/>
                  <a:ea typeface="微软雅黑" pitchFamily="34" charset="-122"/>
                </a:rPr>
                <a:t>病原体阳性病例（</a:t>
              </a:r>
              <a:r>
                <a:rPr lang="en-US" altLang="zh-CN" sz="1400" spc="120" dirty="0">
                  <a:solidFill>
                    <a:prstClr val="white">
                      <a:lumMod val="50000"/>
                    </a:prstClr>
                  </a:solidFill>
                  <a:latin typeface="微软雅黑" pitchFamily="34" charset="-122"/>
                  <a:ea typeface="微软雅黑" pitchFamily="34" charset="-122"/>
                </a:rPr>
                <a:t>%</a:t>
              </a:r>
              <a:r>
                <a:rPr lang="zh-CN" altLang="en-US" sz="1400" spc="120" dirty="0">
                  <a:solidFill>
                    <a:prstClr val="white">
                      <a:lumMod val="50000"/>
                    </a:prstClr>
                  </a:solidFill>
                  <a:latin typeface="微软雅黑" pitchFamily="34" charset="-122"/>
                  <a:ea typeface="微软雅黑" pitchFamily="34" charset="-122"/>
                </a:rPr>
                <a:t>）</a:t>
              </a:r>
            </a:p>
          </p:txBody>
        </p:sp>
      </p:grpSp>
      <p:sp>
        <p:nvSpPr>
          <p:cNvPr id="33" name="矩形 32"/>
          <p:cNvSpPr/>
          <p:nvPr/>
        </p:nvSpPr>
        <p:spPr>
          <a:xfrm>
            <a:off x="1709846" y="1178311"/>
            <a:ext cx="482006" cy="3240088"/>
          </a:xfrm>
          <a:prstGeom prst="rect">
            <a:avLst/>
          </a:prstGeom>
          <a:solidFill>
            <a:schemeClr val="accent6">
              <a:alpha val="30000"/>
            </a:schemeClr>
          </a:solid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5214942" y="1785926"/>
            <a:ext cx="2874119" cy="738664"/>
          </a:xfrm>
          <a:prstGeom prst="rect">
            <a:avLst/>
          </a:prstGeom>
          <a:gradFill flip="none" rotWithShape="1">
            <a:gsLst>
              <a:gs pos="0">
                <a:schemeClr val="accent1">
                  <a:lumMod val="0"/>
                  <a:lumOff val="100000"/>
                </a:schemeClr>
              </a:gs>
              <a:gs pos="49000">
                <a:schemeClr val="accent1">
                  <a:lumMod val="0"/>
                  <a:lumOff val="100000"/>
                </a:schemeClr>
              </a:gs>
              <a:gs pos="100000">
                <a:schemeClr val="accent1">
                  <a:lumMod val="100000"/>
                </a:schemeClr>
              </a:gs>
            </a:gsLst>
            <a:lin ang="5400000" scaled="0"/>
            <a:tileRect/>
          </a:gradFill>
        </p:spPr>
        <p:txBody>
          <a:bodyPr wrap="square">
            <a:spAutoFit/>
          </a:bodyPr>
          <a:lstStyle/>
          <a:p>
            <a:pPr>
              <a:lnSpc>
                <a:spcPct val="150000"/>
              </a:lnSpc>
              <a:defRPr/>
            </a:pPr>
            <a:r>
              <a:rPr lang="en-US" altLang="zh-CN" sz="1400" dirty="0" smtClean="0">
                <a:solidFill>
                  <a:srgbClr val="FF0000"/>
                </a:solidFill>
                <a:latin typeface="微软雅黑" panose="020B0503020204020204" pitchFamily="34" charset="-122"/>
                <a:ea typeface="微软雅黑" panose="020B0503020204020204" pitchFamily="34" charset="-122"/>
              </a:rPr>
              <a:t>Light  </a:t>
            </a:r>
            <a:r>
              <a:rPr lang="en-US" altLang="zh-CN" sz="1400" dirty="0">
                <a:latin typeface="微软雅黑" panose="020B0503020204020204" pitchFamily="34" charset="-122"/>
                <a:ea typeface="微软雅黑" panose="020B0503020204020204" pitchFamily="34" charset="-122"/>
              </a:rPr>
              <a:t>column: </a:t>
            </a:r>
            <a:r>
              <a:rPr lang="en-US" altLang="zh-CN" sz="1400" dirty="0" smtClean="0">
                <a:latin typeface="微软雅黑" panose="020B0503020204020204" pitchFamily="34" charset="-122"/>
                <a:ea typeface="微软雅黑" panose="020B0503020204020204" pitchFamily="34" charset="-122"/>
              </a:rPr>
              <a:t>co-infection </a:t>
            </a:r>
          </a:p>
          <a:p>
            <a:pPr>
              <a:lnSpc>
                <a:spcPct val="150000"/>
              </a:lnSpc>
              <a:defRPr/>
            </a:pPr>
            <a:r>
              <a:rPr lang="en-US" altLang="zh-CN" sz="1400" dirty="0" smtClean="0">
                <a:solidFill>
                  <a:srgbClr val="FF0000"/>
                </a:solidFill>
                <a:latin typeface="微软雅黑" panose="020B0503020204020204" pitchFamily="34" charset="-122"/>
                <a:ea typeface="微软雅黑" panose="020B0503020204020204" pitchFamily="34" charset="-122"/>
              </a:rPr>
              <a:t>Dark</a:t>
            </a:r>
            <a:r>
              <a:rPr lang="en-US" altLang="zh-CN" sz="1400" dirty="0" smtClean="0">
                <a:latin typeface="微软雅黑" panose="020B0503020204020204" pitchFamily="34" charset="-122"/>
                <a:ea typeface="微软雅黑" panose="020B0503020204020204" pitchFamily="34" charset="-122"/>
              </a:rPr>
              <a:t> </a:t>
            </a:r>
            <a:r>
              <a:rPr lang="en-US" altLang="zh-CN" sz="1400" dirty="0">
                <a:latin typeface="微软雅黑" panose="020B0503020204020204" pitchFamily="34" charset="-122"/>
                <a:ea typeface="微软雅黑" panose="020B0503020204020204" pitchFamily="34" charset="-122"/>
              </a:rPr>
              <a:t>column</a:t>
            </a:r>
            <a:r>
              <a:rPr lang="en-US" altLang="zh-CN" sz="1400" dirty="0" smtClean="0">
                <a:latin typeface="微软雅黑" panose="020B0503020204020204" pitchFamily="34" charset="-122"/>
                <a:ea typeface="微软雅黑" panose="020B0503020204020204" pitchFamily="34" charset="-122"/>
              </a:rPr>
              <a:t>:  single infection</a:t>
            </a:r>
            <a:endParaRPr lang="en-US" altLang="zh-CN" sz="1400" dirty="0">
              <a:solidFill>
                <a:prstClr val="black"/>
              </a:solidFill>
              <a:latin typeface="微软雅黑" pitchFamily="34" charset="-122"/>
              <a:ea typeface="微软雅黑" pitchFamily="34" charset="-122"/>
            </a:endParaRPr>
          </a:p>
        </p:txBody>
      </p:sp>
      <p:sp>
        <p:nvSpPr>
          <p:cNvPr id="11" name="矩形 10"/>
          <p:cNvSpPr/>
          <p:nvPr/>
        </p:nvSpPr>
        <p:spPr>
          <a:xfrm>
            <a:off x="-285784" y="6290337"/>
            <a:ext cx="8893175" cy="430887"/>
          </a:xfrm>
          <a:prstGeom prst="rect">
            <a:avLst/>
          </a:prstGeom>
        </p:spPr>
        <p:txBody>
          <a:bodyPr wrap="square">
            <a:spAutoFit/>
          </a:bodyPr>
          <a:lstStyle/>
          <a:p>
            <a:pPr algn="r"/>
            <a:r>
              <a:rPr lang="en-US" altLang="zh-CN" sz="1100" dirty="0">
                <a:solidFill>
                  <a:schemeClr val="bg1"/>
                </a:solidFill>
                <a:latin typeface="微软雅黑" panose="020B0503020204020204" pitchFamily="34" charset="-122"/>
                <a:ea typeface="微软雅黑" panose="020B0503020204020204" pitchFamily="34" charset="-122"/>
              </a:rPr>
              <a:t>Jain </a:t>
            </a:r>
            <a:r>
              <a:rPr lang="en-US" altLang="zh-CN" sz="1100" dirty="0" err="1">
                <a:solidFill>
                  <a:schemeClr val="bg1"/>
                </a:solidFill>
                <a:latin typeface="微软雅黑" panose="020B0503020204020204" pitchFamily="34" charset="-122"/>
                <a:ea typeface="微软雅黑" panose="020B0503020204020204" pitchFamily="34" charset="-122"/>
              </a:rPr>
              <a:t>S,et</a:t>
            </a:r>
            <a:r>
              <a:rPr lang="en-US" altLang="zh-CN" sz="1100" dirty="0">
                <a:solidFill>
                  <a:schemeClr val="bg1"/>
                </a:solidFill>
                <a:latin typeface="微软雅黑" panose="020B0503020204020204" pitchFamily="34" charset="-122"/>
                <a:ea typeface="微软雅黑" panose="020B0503020204020204" pitchFamily="34" charset="-122"/>
              </a:rPr>
              <a:t> al</a:t>
            </a:r>
            <a:r>
              <a:rPr lang="en-US" altLang="zh-CN" sz="1100" dirty="0" smtClean="0">
                <a:solidFill>
                  <a:schemeClr val="bg1"/>
                </a:solidFill>
                <a:latin typeface="微软雅黑" panose="020B0503020204020204" pitchFamily="34" charset="-122"/>
                <a:ea typeface="微软雅黑" panose="020B0503020204020204" pitchFamily="34" charset="-122"/>
              </a:rPr>
              <a:t>.</a:t>
            </a:r>
            <a:r>
              <a:rPr lang="en-US" altLang="zh-CN" sz="1100" dirty="0">
                <a:solidFill>
                  <a:schemeClr val="bg1"/>
                </a:solidFill>
                <a:latin typeface="微软雅黑" panose="020B0503020204020204" pitchFamily="34" charset="-122"/>
                <a:ea typeface="微软雅黑" panose="020B0503020204020204" pitchFamily="34" charset="-122"/>
              </a:rPr>
              <a:t> Community-acquired pneumonia requiring hospitalization among U.S. </a:t>
            </a:r>
            <a:r>
              <a:rPr lang="en-US" altLang="zh-CN" sz="1100" dirty="0" smtClean="0">
                <a:solidFill>
                  <a:schemeClr val="bg1"/>
                </a:solidFill>
                <a:latin typeface="微软雅黑" panose="020B0503020204020204" pitchFamily="34" charset="-122"/>
                <a:ea typeface="微软雅黑" panose="020B0503020204020204" pitchFamily="34" charset="-122"/>
              </a:rPr>
              <a:t>children. </a:t>
            </a:r>
          </a:p>
          <a:p>
            <a:pPr algn="r"/>
            <a:r>
              <a:rPr lang="zh-CN" altLang="en-US" sz="1100" dirty="0" smtClean="0">
                <a:solidFill>
                  <a:schemeClr val="bg1"/>
                </a:solidFill>
                <a:latin typeface="微软雅黑" panose="020B0503020204020204" pitchFamily="34" charset="-122"/>
                <a:ea typeface="微软雅黑" panose="020B0503020204020204" pitchFamily="34" charset="-122"/>
              </a:rPr>
              <a:t>N </a:t>
            </a:r>
            <a:r>
              <a:rPr lang="zh-CN" altLang="en-US" sz="1100" dirty="0">
                <a:solidFill>
                  <a:schemeClr val="bg1"/>
                </a:solidFill>
                <a:latin typeface="微软雅黑" panose="020B0503020204020204" pitchFamily="34" charset="-122"/>
                <a:ea typeface="微软雅黑" panose="020B0503020204020204" pitchFamily="34" charset="-122"/>
              </a:rPr>
              <a:t>Engl J Med 2015;</a:t>
            </a:r>
            <a:r>
              <a:rPr lang="zh-CN" altLang="en-US" sz="1100" dirty="0" smtClean="0">
                <a:solidFill>
                  <a:schemeClr val="bg1"/>
                </a:solidFill>
                <a:latin typeface="微软雅黑" panose="020B0503020204020204" pitchFamily="34" charset="-122"/>
                <a:ea typeface="微软雅黑" panose="020B0503020204020204" pitchFamily="34" charset="-122"/>
              </a:rPr>
              <a:t>372</a:t>
            </a:r>
            <a:r>
              <a:rPr lang="zh-CN" altLang="en-US" sz="1100" dirty="0">
                <a:solidFill>
                  <a:schemeClr val="bg1"/>
                </a:solidFill>
                <a:latin typeface="微软雅黑" panose="020B0503020204020204" pitchFamily="34" charset="-122"/>
                <a:ea typeface="微软雅黑" panose="020B0503020204020204" pitchFamily="34" charset="-122"/>
              </a:rPr>
              <a:t>:835-45.</a:t>
            </a:r>
          </a:p>
        </p:txBody>
      </p:sp>
      <p:sp>
        <p:nvSpPr>
          <p:cNvPr id="3" name="矩形 2"/>
          <p:cNvSpPr/>
          <p:nvPr/>
        </p:nvSpPr>
        <p:spPr>
          <a:xfrm>
            <a:off x="814109" y="1645438"/>
            <a:ext cx="504716" cy="191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sz="1600" b="1" dirty="0">
                <a:solidFill>
                  <a:schemeClr val="tx1"/>
                </a:solidFill>
                <a:latin typeface="微软雅黑" panose="020B0503020204020204" pitchFamily="34" charset="-122"/>
                <a:ea typeface="微软雅黑" panose="020B0503020204020204" pitchFamily="34" charset="-122"/>
              </a:rPr>
              <a:t>Pathogen positive cases </a:t>
            </a:r>
            <a:r>
              <a:rPr lang="en-US" altLang="zh-CN" sz="1600" b="1" dirty="0" smtClean="0">
                <a:solidFill>
                  <a:schemeClr val="tx1"/>
                </a:solidFill>
                <a:latin typeface="微软雅黑" panose="020B0503020204020204" pitchFamily="34" charset="-122"/>
                <a:ea typeface="微软雅黑" panose="020B0503020204020204" pitchFamily="34" charset="-122"/>
              </a:rPr>
              <a:t>(%)</a:t>
            </a:r>
            <a:endParaRPr lang="zh-CN" altLang="en-US" sz="1600" b="1" dirty="0">
              <a:solidFill>
                <a:schemeClr val="tx1"/>
              </a:solidFill>
              <a:latin typeface="微软雅黑" panose="020B0503020204020204" pitchFamily="34" charset="-122"/>
              <a:ea typeface="微软雅黑" panose="020B0503020204020204" pitchFamily="34" charset="-122"/>
            </a:endParaRPr>
          </a:p>
        </p:txBody>
      </p:sp>
      <p:sp>
        <p:nvSpPr>
          <p:cNvPr id="12" name="灯片编号占位符 11"/>
          <p:cNvSpPr>
            <a:spLocks noGrp="1"/>
          </p:cNvSpPr>
          <p:nvPr>
            <p:ph type="sldNum" sz="quarter" idx="12"/>
          </p:nvPr>
        </p:nvSpPr>
        <p:spPr/>
        <p:txBody>
          <a:bodyPr/>
          <a:lstStyle/>
          <a:p>
            <a:fld id="{01CC2CA7-3B56-4884-B23C-4C474C6B7068}" type="slidenum">
              <a:rPr lang="zh-CN" altLang="en-US" smtClean="0"/>
              <a:pPr/>
              <a:t>15</a:t>
            </a:fld>
            <a:endParaRPr lang="zh-CN" altLang="en-US"/>
          </a:p>
        </p:txBody>
      </p:sp>
      <p:sp>
        <p:nvSpPr>
          <p:cNvPr id="4" name="矩形 3"/>
          <p:cNvSpPr/>
          <p:nvPr/>
        </p:nvSpPr>
        <p:spPr>
          <a:xfrm>
            <a:off x="179512" y="4797152"/>
            <a:ext cx="8964488" cy="1938992"/>
          </a:xfrm>
          <a:prstGeom prst="rect">
            <a:avLst/>
          </a:prstGeom>
        </p:spPr>
        <p:txBody>
          <a:bodyPr wrap="square">
            <a:spAutoFit/>
          </a:bodyPr>
          <a:lstStyle/>
          <a:p>
            <a:r>
              <a:rPr lang="en-US" altLang="zh-CN" sz="2000" b="1" dirty="0"/>
              <a:t>A detailed analysis showed that the highest detection rate of the pathogen is RSV, </a:t>
            </a:r>
            <a:r>
              <a:rPr lang="en-US" altLang="zh-CN" sz="2000" b="1" dirty="0" smtClean="0"/>
              <a:t>followed by </a:t>
            </a:r>
            <a:r>
              <a:rPr lang="en-US" altLang="zh-CN" sz="2000" b="1" dirty="0" smtClean="0"/>
              <a:t>HRV, HMPV and Adenovirus </a:t>
            </a:r>
            <a:r>
              <a:rPr lang="en-US" altLang="zh-CN" sz="2000" b="1" dirty="0"/>
              <a:t>(</a:t>
            </a:r>
            <a:r>
              <a:rPr lang="en-US" altLang="zh-CN" sz="2000" b="1" dirty="0" err="1"/>
              <a:t>AdV</a:t>
            </a:r>
            <a:r>
              <a:rPr lang="en-US" altLang="zh-CN" sz="2000" b="1" dirty="0"/>
              <a:t>) </a:t>
            </a:r>
            <a:r>
              <a:rPr lang="en-US" altLang="zh-CN" sz="2000" b="1" dirty="0" smtClean="0"/>
              <a:t>in pediatric CAP hospitalized.</a:t>
            </a:r>
          </a:p>
          <a:p>
            <a:r>
              <a:rPr lang="en-US" altLang="zh-CN" sz="2000" b="1" dirty="0" smtClean="0"/>
              <a:t>Detection rate:     66%;            RSV, HRV, HMPV, </a:t>
            </a:r>
            <a:r>
              <a:rPr lang="en-US" altLang="zh-CN" sz="2000" b="1" dirty="0" err="1" smtClean="0"/>
              <a:t>AdV</a:t>
            </a:r>
            <a:r>
              <a:rPr lang="en-US" altLang="zh-CN" sz="2000" b="1" dirty="0" smtClean="0"/>
              <a:t>        USA</a:t>
            </a:r>
            <a:endParaRPr lang="zh-CN" altLang="en-US" sz="2000" b="1" dirty="0"/>
          </a:p>
          <a:p>
            <a:r>
              <a:rPr lang="en-US" altLang="zh-CN" sz="2000" b="1" dirty="0" smtClean="0"/>
              <a:t>                                  67%            RSV</a:t>
            </a:r>
            <a:r>
              <a:rPr lang="en-US" altLang="zh-CN" sz="2000" b="1" dirty="0"/>
              <a:t>, HRV, </a:t>
            </a:r>
            <a:r>
              <a:rPr lang="en-US" altLang="zh-CN" sz="2000" b="1" dirty="0" smtClean="0"/>
              <a:t>PIV, </a:t>
            </a:r>
            <a:r>
              <a:rPr lang="en-US" altLang="zh-CN" sz="2000" b="1" dirty="0" err="1"/>
              <a:t>AdV</a:t>
            </a:r>
            <a:r>
              <a:rPr lang="en-US" altLang="zh-CN" sz="2000" b="1" dirty="0"/>
              <a:t>   </a:t>
            </a:r>
            <a:r>
              <a:rPr lang="en-US" altLang="zh-CN" sz="2000" b="1" dirty="0" smtClean="0"/>
              <a:t>          China  </a:t>
            </a:r>
            <a:endParaRPr lang="zh-CN" altLang="en-US" sz="2000" b="1" dirty="0"/>
          </a:p>
          <a:p>
            <a:endParaRPr lang="zh-CN" altLang="en-US" sz="2000" b="1" dirty="0"/>
          </a:p>
          <a:p>
            <a:endParaRPr lang="zh-CN" altLang="en-US" sz="2000" b="1" dirty="0"/>
          </a:p>
        </p:txBody>
      </p:sp>
    </p:spTree>
    <p:extLst>
      <p:ext uri="{BB962C8B-B14F-4D97-AF65-F5344CB8AC3E}">
        <p14:creationId xmlns:p14="http://schemas.microsoft.com/office/powerpoint/2010/main" val="2688473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2"/>
          <p:cNvSpPr txBox="1">
            <a:spLocks/>
          </p:cNvSpPr>
          <p:nvPr/>
        </p:nvSpPr>
        <p:spPr>
          <a:xfrm>
            <a:off x="539552" y="260648"/>
            <a:ext cx="7772400" cy="667764"/>
          </a:xfrm>
          <a:prstGeom prst="rect">
            <a:avLst/>
          </a:prstGeom>
        </p:spPr>
        <p:txBody>
          <a:bodyPr vert="horz" lIns="91440" tIns="45720" rIns="91440" bIns="45720" rtlCol="0" anchor="ctr">
            <a:normAutofit fontScale="97500"/>
          </a:bodyPr>
          <a:lstStyle/>
          <a:p>
            <a:pPr lvl="0">
              <a:spcBef>
                <a:spcPct val="0"/>
              </a:spcBef>
              <a:defRPr/>
            </a:pPr>
            <a:r>
              <a:rPr lang="en-US" altLang="zh-CN" sz="2800" b="1" dirty="0" smtClean="0">
                <a:solidFill>
                  <a:srgbClr val="C00000"/>
                </a:solidFill>
                <a:latin typeface="微软雅黑" panose="020B0503020204020204" pitchFamily="34" charset="-122"/>
                <a:ea typeface="微软雅黑" panose="020B0503020204020204" pitchFamily="34" charset="-122"/>
              </a:rPr>
              <a:t>Summary </a:t>
            </a:r>
            <a:endParaRPr kumimoji="0" lang="zh-CN" altLang="en-US" sz="2800" b="1" i="0" u="none" strike="noStrike" kern="120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cs typeface="+mj-cs"/>
            </a:endParaRPr>
          </a:p>
        </p:txBody>
      </p:sp>
      <p:sp>
        <p:nvSpPr>
          <p:cNvPr id="9" name="内容占位符 4"/>
          <p:cNvSpPr txBox="1">
            <a:spLocks/>
          </p:cNvSpPr>
          <p:nvPr/>
        </p:nvSpPr>
        <p:spPr>
          <a:xfrm>
            <a:off x="71406" y="1643050"/>
            <a:ext cx="9072594" cy="4090206"/>
          </a:xfrm>
          <a:prstGeom prst="rect">
            <a:avLst/>
          </a:prstGeom>
        </p:spPr>
        <p:txBody>
          <a:bodyPr>
            <a:noAutofit/>
          </a:bodyPr>
          <a:lstStyle/>
          <a:p>
            <a:pPr lvl="1">
              <a:lnSpc>
                <a:spcPct val="150000"/>
              </a:lnSpc>
              <a:spcBef>
                <a:spcPts val="1200"/>
              </a:spcBef>
              <a:buFont typeface="Wingdings" pitchFamily="2" charset="2"/>
              <a:buChar char="u"/>
              <a:defRPr/>
            </a:pPr>
            <a:r>
              <a:rPr lang="en-US" altLang="zh-CN" sz="2200" b="1" dirty="0" smtClean="0">
                <a:latin typeface="微软雅黑" panose="020B0503020204020204" pitchFamily="34" charset="-122"/>
                <a:ea typeface="微软雅黑" panose="020B0503020204020204" pitchFamily="34" charset="-122"/>
              </a:rPr>
              <a:t>Virus is the most common pathogen of pediatric  respiratory tract diseases.</a:t>
            </a:r>
          </a:p>
          <a:p>
            <a:pPr lvl="1">
              <a:lnSpc>
                <a:spcPct val="150000"/>
              </a:lnSpc>
              <a:spcBef>
                <a:spcPts val="1200"/>
              </a:spcBef>
              <a:buFont typeface="Wingdings" pitchFamily="2" charset="2"/>
              <a:buChar char="u"/>
              <a:defRPr/>
            </a:pPr>
            <a:r>
              <a:rPr lang="en-US" altLang="zh-CN" sz="2200" b="1" dirty="0" smtClean="0">
                <a:latin typeface="微软雅黑" panose="020B0503020204020204" pitchFamily="34" charset="-122"/>
                <a:ea typeface="微软雅黑" panose="020B0503020204020204" pitchFamily="34" charset="-122"/>
              </a:rPr>
              <a:t> RSV is the most common </a:t>
            </a:r>
            <a:r>
              <a:rPr lang="en-US" altLang="zh-CN" sz="2200" b="1" dirty="0" smtClean="0">
                <a:latin typeface="微软雅黑" panose="020B0503020204020204" pitchFamily="34" charset="-122"/>
                <a:ea typeface="微软雅黑" panose="020B0503020204020204" pitchFamily="34" charset="-122"/>
              </a:rPr>
              <a:t>respiratory virus </a:t>
            </a:r>
            <a:r>
              <a:rPr lang="en-US" altLang="zh-CN" sz="2200" b="1" dirty="0" smtClean="0">
                <a:latin typeface="微软雅黑" panose="020B0503020204020204" pitchFamily="34" charset="-122"/>
                <a:ea typeface="微软雅黑" panose="020B0503020204020204" pitchFamily="34" charset="-122"/>
              </a:rPr>
              <a:t>leading hospitalization for children, especially those under 5 yrs.</a:t>
            </a:r>
          </a:p>
          <a:p>
            <a:pPr lvl="1">
              <a:lnSpc>
                <a:spcPct val="150000"/>
              </a:lnSpc>
              <a:spcBef>
                <a:spcPts val="1200"/>
              </a:spcBef>
              <a:buFont typeface="Wingdings" pitchFamily="2" charset="2"/>
              <a:buChar char="u"/>
              <a:defRPr/>
            </a:pPr>
            <a:r>
              <a:rPr lang="en-US" altLang="zh-CN" sz="2200" b="1" dirty="0">
                <a:latin typeface="微软雅黑" panose="020B0503020204020204" pitchFamily="34" charset="-122"/>
                <a:ea typeface="微软雅黑" panose="020B0503020204020204" pitchFamily="34" charset="-122"/>
              </a:rPr>
              <a:t> Viral disease seriously harms the health </a:t>
            </a:r>
            <a:r>
              <a:rPr lang="en-US" altLang="zh-CN" sz="2200" b="1" dirty="0" smtClean="0">
                <a:latin typeface="微软雅黑" panose="020B0503020204020204" pitchFamily="34" charset="-122"/>
                <a:ea typeface="微软雅黑" panose="020B0503020204020204" pitchFamily="34" charset="-122"/>
              </a:rPr>
              <a:t>of children.</a:t>
            </a:r>
            <a:endParaRPr lang="en-US" altLang="zh-CN" sz="2200" b="1" dirty="0">
              <a:latin typeface="微软雅黑" panose="020B0503020204020204" pitchFamily="34" charset="-122"/>
              <a:ea typeface="微软雅黑" panose="020B0503020204020204" pitchFamily="34" charset="-122"/>
            </a:endParaRPr>
          </a:p>
          <a:p>
            <a:pPr lvl="1">
              <a:lnSpc>
                <a:spcPct val="150000"/>
              </a:lnSpc>
              <a:spcBef>
                <a:spcPts val="1200"/>
              </a:spcBef>
              <a:defRPr/>
            </a:pPr>
            <a:endParaRPr lang="en-US" altLang="zh-CN" sz="2200" dirty="0" smtClean="0">
              <a:latin typeface="微软雅黑" panose="020B0503020204020204" pitchFamily="34" charset="-122"/>
              <a:ea typeface="微软雅黑" panose="020B0503020204020204" pitchFamily="34" charset="-122"/>
            </a:endParaRPr>
          </a:p>
          <a:p>
            <a:pPr lvl="1">
              <a:lnSpc>
                <a:spcPct val="150000"/>
              </a:lnSpc>
              <a:spcBef>
                <a:spcPts val="1200"/>
              </a:spcBef>
              <a:buFont typeface="Wingdings" pitchFamily="2" charset="2"/>
              <a:buChar char="u"/>
              <a:defRPr/>
            </a:pPr>
            <a:endParaRPr kumimoji="0" lang="en-US" altLang="zh-CN" sz="22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4" name="灯片编号占位符 3"/>
          <p:cNvSpPr>
            <a:spLocks noGrp="1"/>
          </p:cNvSpPr>
          <p:nvPr>
            <p:ph type="sldNum" sz="quarter" idx="12"/>
          </p:nvPr>
        </p:nvSpPr>
        <p:spPr/>
        <p:txBody>
          <a:bodyPr/>
          <a:lstStyle/>
          <a:p>
            <a:fld id="{01CC2CA7-3B56-4884-B23C-4C474C6B7068}" type="slidenum">
              <a:rPr lang="zh-CN" altLang="en-US" smtClean="0"/>
              <a:pPr/>
              <a:t>16</a:t>
            </a:fld>
            <a:endParaRPr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3006" y="41568"/>
            <a:ext cx="1068503" cy="795144"/>
          </a:xfrm>
          <a:prstGeom prst="rect">
            <a:avLst/>
          </a:prstGeom>
        </p:spPr>
      </p:pic>
    </p:spTree>
    <p:extLst>
      <p:ext uri="{BB962C8B-B14F-4D97-AF65-F5344CB8AC3E}">
        <p14:creationId xmlns:p14="http://schemas.microsoft.com/office/powerpoint/2010/main" val="224028450"/>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67420" y="2492896"/>
            <a:ext cx="8989640" cy="801778"/>
          </a:xfrm>
          <a:prstGeom prst="roundRect">
            <a:avLst/>
          </a:prstGeom>
          <a:gradFill>
            <a:gsLst>
              <a:gs pos="0">
                <a:schemeClr val="accent1">
                  <a:tint val="50000"/>
                  <a:satMod val="300000"/>
                </a:schemeClr>
              </a:gs>
              <a:gs pos="35000">
                <a:schemeClr val="accent1">
                  <a:tint val="37000"/>
                  <a:satMod val="300000"/>
                </a:schemeClr>
              </a:gs>
              <a:gs pos="100000">
                <a:schemeClr val="accent1">
                  <a:tint val="15000"/>
                  <a:satMod val="350000"/>
                </a:schemeClr>
              </a:gs>
            </a:gsLst>
          </a:gradFill>
          <a:ln>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 name="标题 1"/>
          <p:cNvSpPr>
            <a:spLocks noGrp="1"/>
          </p:cNvSpPr>
          <p:nvPr>
            <p:ph type="ctrTitle"/>
          </p:nvPr>
        </p:nvSpPr>
        <p:spPr>
          <a:xfrm>
            <a:off x="489246" y="1061805"/>
            <a:ext cx="8319868" cy="4156545"/>
          </a:xfrm>
        </p:spPr>
        <p:txBody>
          <a:bodyPr>
            <a:noAutofit/>
          </a:bodyPr>
          <a:lstStyle/>
          <a:p>
            <a:pPr algn="l">
              <a:lnSpc>
                <a:spcPct val="200000"/>
              </a:lnSpc>
            </a:pPr>
            <a:r>
              <a:rPr lang="en-US" altLang="zh-CN" sz="2400" b="1" dirty="0" smtClean="0">
                <a:latin typeface="微软雅黑" panose="020B0503020204020204" pitchFamily="34" charset="-122"/>
              </a:rPr>
              <a:t/>
            </a:r>
            <a:br>
              <a:rPr lang="en-US" altLang="zh-CN" sz="2400" b="1" dirty="0" smtClean="0">
                <a:latin typeface="微软雅黑" panose="020B0503020204020204" pitchFamily="34" charset="-122"/>
              </a:rPr>
            </a:br>
            <a:r>
              <a:rPr lang="en-US" altLang="zh-CN" sz="2200" b="1" dirty="0" smtClean="0">
                <a:latin typeface="微软雅黑" pitchFamily="34" charset="-122"/>
                <a:ea typeface="微软雅黑" pitchFamily="34" charset="-122"/>
              </a:rPr>
              <a:t>1. </a:t>
            </a:r>
            <a:r>
              <a:rPr lang="en-US" altLang="zh-CN" sz="2200" b="1" dirty="0">
                <a:latin typeface="微软雅黑" pitchFamily="34" charset="-122"/>
                <a:ea typeface="微软雅黑" pitchFamily="34" charset="-122"/>
              </a:rPr>
              <a:t>Pediatric respiratory viral </a:t>
            </a:r>
            <a:r>
              <a:rPr lang="en-US" altLang="zh-CN" sz="2200" b="1" dirty="0" smtClean="0">
                <a:latin typeface="微软雅黑" pitchFamily="34" charset="-122"/>
                <a:ea typeface="微软雅黑" pitchFamily="34" charset="-122"/>
              </a:rPr>
              <a:t>diseases  in China </a:t>
            </a:r>
            <a:r>
              <a:rPr lang="en-US" altLang="zh-CN" sz="2200" b="1" dirty="0">
                <a:latin typeface="微软雅黑" pitchFamily="34" charset="-122"/>
                <a:ea typeface="微软雅黑" pitchFamily="34" charset="-122"/>
              </a:rPr>
              <a:t/>
            </a:r>
            <a:br>
              <a:rPr lang="en-US" altLang="zh-CN" sz="2200" b="1" dirty="0">
                <a:latin typeface="微软雅黑" pitchFamily="34" charset="-122"/>
                <a:ea typeface="微软雅黑" pitchFamily="34" charset="-122"/>
              </a:rPr>
            </a:br>
            <a:r>
              <a:rPr lang="en-US" altLang="zh-CN" sz="2200" b="1" dirty="0" smtClean="0">
                <a:latin typeface="微软雅黑" pitchFamily="34" charset="-122"/>
                <a:ea typeface="微软雅黑" pitchFamily="34" charset="-122"/>
              </a:rPr>
              <a:t>2. Interferon</a:t>
            </a:r>
            <a:r>
              <a:rPr lang="en-US" altLang="zh-CN" sz="2200" b="1" dirty="0">
                <a:latin typeface="微软雅黑" pitchFamily="34" charset="-122"/>
                <a:ea typeface="微软雅黑" pitchFamily="34" charset="-122"/>
              </a:rPr>
              <a:t> </a:t>
            </a:r>
            <a:r>
              <a:rPr lang="en-US" altLang="zh-CN" sz="2200" b="1" dirty="0" smtClean="0">
                <a:latin typeface="微软雅黑" pitchFamily="34" charset="-122"/>
                <a:ea typeface="微软雅黑" pitchFamily="34" charset="-122"/>
              </a:rPr>
              <a:t>and antiviral mechanism</a:t>
            </a:r>
            <a:r>
              <a:rPr lang="en-US" altLang="zh-CN" sz="2200" b="1" dirty="0">
                <a:latin typeface="微软雅黑" pitchFamily="34" charset="-122"/>
                <a:ea typeface="微软雅黑" pitchFamily="34" charset="-122"/>
              </a:rPr>
              <a:t/>
            </a:r>
            <a:br>
              <a:rPr lang="en-US" altLang="zh-CN" sz="2200" b="1" dirty="0">
                <a:latin typeface="微软雅黑" pitchFamily="34" charset="-122"/>
                <a:ea typeface="微软雅黑" pitchFamily="34" charset="-122"/>
              </a:rPr>
            </a:br>
            <a:r>
              <a:rPr lang="en-US" altLang="zh-CN" sz="2200" b="1" dirty="0" smtClean="0">
                <a:latin typeface="微软雅黑" pitchFamily="34" charset="-122"/>
                <a:ea typeface="微软雅黑" pitchFamily="34" charset="-122"/>
              </a:rPr>
              <a:t>3. </a:t>
            </a:r>
            <a:r>
              <a:rPr lang="it-IT" altLang="zh-CN" sz="2200" b="1" dirty="0" smtClean="0">
                <a:latin typeface="微软雅黑" pitchFamily="34" charset="-122"/>
                <a:ea typeface="微软雅黑" pitchFamily="34" charset="-122"/>
              </a:rPr>
              <a:t>IFN-α1b </a:t>
            </a:r>
            <a:r>
              <a:rPr lang="en-US" altLang="zh-CN" sz="2200" b="1" dirty="0" smtClean="0">
                <a:latin typeface="微软雅黑" pitchFamily="34" charset="-122"/>
                <a:ea typeface="微软雅黑" pitchFamily="34" charset="-122"/>
              </a:rPr>
              <a:t>aerosol inhalation for RSV inhibition</a:t>
            </a:r>
            <a:br>
              <a:rPr lang="en-US" altLang="zh-CN" sz="2200" b="1" dirty="0" smtClean="0">
                <a:latin typeface="微软雅黑" pitchFamily="34" charset="-122"/>
                <a:ea typeface="微软雅黑" pitchFamily="34" charset="-122"/>
              </a:rPr>
            </a:br>
            <a:r>
              <a:rPr lang="en-US" altLang="zh-CN" sz="2200" b="1" dirty="0" smtClean="0">
                <a:latin typeface="微软雅黑" pitchFamily="34" charset="-122"/>
                <a:ea typeface="微软雅黑" pitchFamily="34" charset="-122"/>
              </a:rPr>
              <a:t>4. Clinical trial of </a:t>
            </a:r>
            <a:r>
              <a:rPr lang="en-US" altLang="zh-CN" sz="2200" b="1" dirty="0" smtClean="0">
                <a:latin typeface="微软雅黑" pitchFamily="34" charset="-122"/>
                <a:ea typeface="微软雅黑" pitchFamily="34" charset="-122"/>
                <a:cs typeface="Times New Roman" pitchFamily="18" charset="0"/>
              </a:rPr>
              <a:t>inhaled </a:t>
            </a:r>
            <a:r>
              <a:rPr lang="it-IT" altLang="zh-CN" sz="2200" b="1" dirty="0">
                <a:latin typeface="微软雅黑" pitchFamily="34" charset="-122"/>
                <a:ea typeface="微软雅黑" pitchFamily="34" charset="-122"/>
              </a:rPr>
              <a:t>IFN-α1b</a:t>
            </a:r>
            <a:r>
              <a:rPr lang="en-US" altLang="zh-CN" sz="2200" b="1" dirty="0">
                <a:latin typeface="微软雅黑" pitchFamily="34" charset="-122"/>
                <a:ea typeface="微软雅黑" pitchFamily="34" charset="-122"/>
                <a:cs typeface="Times New Roman" pitchFamily="18" charset="0"/>
              </a:rPr>
              <a:t> for </a:t>
            </a:r>
            <a:r>
              <a:rPr lang="en-US" altLang="zh-CN" sz="2200" b="1" dirty="0" smtClean="0">
                <a:latin typeface="微软雅黑" pitchFamily="34" charset="-122"/>
                <a:ea typeface="微软雅黑" pitchFamily="34" charset="-122"/>
                <a:cs typeface="Times New Roman" pitchFamily="18" charset="0"/>
              </a:rPr>
              <a:t>bronchiolitis- </a:t>
            </a:r>
            <a:r>
              <a:rPr lang="en-US" altLang="zh-CN" sz="2200" b="1" dirty="0" smtClean="0">
                <a:latin typeface="微软雅黑" pitchFamily="34" charset="-122"/>
                <a:ea typeface="微软雅黑" pitchFamily="34" charset="-122"/>
              </a:rPr>
              <a:t>  </a:t>
            </a:r>
            <a:br>
              <a:rPr lang="en-US" altLang="zh-CN" sz="2200" b="1" dirty="0" smtClean="0">
                <a:latin typeface="微软雅黑" pitchFamily="34" charset="-122"/>
                <a:ea typeface="微软雅黑" pitchFamily="34" charset="-122"/>
              </a:rPr>
            </a:br>
            <a:r>
              <a:rPr lang="en-US" altLang="zh-CN" sz="2200" b="1" dirty="0">
                <a:latin typeface="微软雅黑" pitchFamily="34" charset="-122"/>
                <a:ea typeface="微软雅黑" pitchFamily="34" charset="-122"/>
              </a:rPr>
              <a:t> </a:t>
            </a:r>
            <a:r>
              <a:rPr lang="en-US" altLang="zh-CN" sz="2200" b="1" dirty="0" smtClean="0">
                <a:latin typeface="微软雅黑" pitchFamily="34" charset="-122"/>
                <a:ea typeface="微软雅黑" pitchFamily="34" charset="-122"/>
              </a:rPr>
              <a:t>                                                              </a:t>
            </a:r>
            <a:r>
              <a:rPr lang="en-US" altLang="zh-CN" sz="2200" b="1" dirty="0" smtClean="0">
                <a:latin typeface="微软雅黑" pitchFamily="34" charset="-122"/>
                <a:ea typeface="微软雅黑" pitchFamily="34" charset="-122"/>
              </a:rPr>
              <a:t>e</a:t>
            </a:r>
            <a:r>
              <a:rPr lang="en-US" altLang="zh-CN" sz="2200" b="1" dirty="0" smtClean="0">
                <a:latin typeface="微软雅黑" pitchFamily="34" charset="-122"/>
                <a:ea typeface="微软雅黑" pitchFamily="34" charset="-122"/>
                <a:cs typeface="Times New Roman" pitchFamily="18" charset="0"/>
              </a:rPr>
              <a:t>fficacy </a:t>
            </a:r>
            <a:r>
              <a:rPr lang="en-US" altLang="zh-CN" sz="2200" b="1" dirty="0" smtClean="0">
                <a:latin typeface="微软雅黑" pitchFamily="34" charset="-122"/>
                <a:ea typeface="微软雅黑" pitchFamily="34" charset="-122"/>
                <a:cs typeface="Times New Roman" pitchFamily="18" charset="0"/>
              </a:rPr>
              <a:t>and safety </a:t>
            </a:r>
            <a:endParaRPr lang="zh-CN" altLang="en-US" sz="2200" b="1" dirty="0">
              <a:latin typeface="微软雅黑" pitchFamily="34" charset="-122"/>
              <a:ea typeface="微软雅黑" pitchFamily="34" charset="-122"/>
            </a:endParaRPr>
          </a:p>
        </p:txBody>
      </p:sp>
      <p:sp>
        <p:nvSpPr>
          <p:cNvPr id="5" name="TextBox 4"/>
          <p:cNvSpPr txBox="1"/>
          <p:nvPr/>
        </p:nvSpPr>
        <p:spPr>
          <a:xfrm>
            <a:off x="3071802" y="714356"/>
            <a:ext cx="2046907"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Content</a:t>
            </a:r>
            <a:endParaRPr lang="zh-CN" altLang="en-US" sz="3600" b="1" dirty="0">
              <a:latin typeface="微软雅黑" panose="020B0503020204020204" pitchFamily="34" charset="-122"/>
              <a:ea typeface="微软雅黑" panose="020B0503020204020204" pitchFamily="34" charset="-122"/>
            </a:endParaRPr>
          </a:p>
        </p:txBody>
      </p:sp>
      <p:sp>
        <p:nvSpPr>
          <p:cNvPr id="6" name="灯片编号占位符 5"/>
          <p:cNvSpPr>
            <a:spLocks noGrp="1"/>
          </p:cNvSpPr>
          <p:nvPr>
            <p:ph type="sldNum" sz="quarter" idx="12"/>
          </p:nvPr>
        </p:nvSpPr>
        <p:spPr/>
        <p:txBody>
          <a:bodyPr/>
          <a:lstStyle/>
          <a:p>
            <a:pPr>
              <a:defRPr/>
            </a:pPr>
            <a:fld id="{451FDD41-370A-4FC5-B70D-91FEAFCA3589}" type="slidenum">
              <a:rPr lang="en-US" altLang="zh-CN" smtClean="0">
                <a:solidFill>
                  <a:prstClr val="white"/>
                </a:solidFill>
              </a:rPr>
              <a:pPr>
                <a:defRPr/>
              </a:pPr>
              <a:t>17</a:t>
            </a:fld>
            <a:endParaRPr lang="en-US" altLang="zh-CN">
              <a:solidFill>
                <a:prstClr val="white"/>
              </a:solidFill>
            </a:endParaRPr>
          </a:p>
        </p:txBody>
      </p:sp>
    </p:spTree>
    <p:extLst>
      <p:ext uri="{BB962C8B-B14F-4D97-AF65-F5344CB8AC3E}">
        <p14:creationId xmlns:p14="http://schemas.microsoft.com/office/powerpoint/2010/main" val="24794665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1163" y="34836"/>
            <a:ext cx="8229600" cy="1143000"/>
          </a:xfrm>
        </p:spPr>
        <p:txBody>
          <a:bodyPr>
            <a:normAutofit/>
          </a:bodyPr>
          <a:lstStyle/>
          <a:p>
            <a:r>
              <a:rPr lang="en-US" altLang="zh-CN" sz="3200" b="1" dirty="0">
                <a:cs typeface="Arial" pitchFamily="34" charset="0"/>
              </a:rPr>
              <a:t>Interferon</a:t>
            </a:r>
            <a:r>
              <a:rPr lang="en-US" altLang="zh-CN" sz="3200" b="1" dirty="0">
                <a:solidFill>
                  <a:srgbClr val="FF0000"/>
                </a:solidFill>
              </a:rPr>
              <a:t> </a:t>
            </a:r>
            <a:endParaRPr lang="zh-CN" altLang="en-US" sz="3200" b="1" dirty="0" smtClean="0"/>
          </a:p>
        </p:txBody>
      </p:sp>
      <p:sp>
        <p:nvSpPr>
          <p:cNvPr id="23556" name="Rectangle 4"/>
          <p:cNvSpPr>
            <a:spLocks noChangeArrowheads="1"/>
          </p:cNvSpPr>
          <p:nvPr/>
        </p:nvSpPr>
        <p:spPr bwMode="auto">
          <a:xfrm>
            <a:off x="755650" y="1541463"/>
            <a:ext cx="8208963" cy="437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Font typeface="Arial" panose="020B0604020202020204" pitchFamily="34" charset="0"/>
              <a:buChar char="•"/>
              <a:defRPr sz="2800">
                <a:solidFill>
                  <a:schemeClr val="tx1"/>
                </a:solidFill>
                <a:latin typeface="Times New Roman" panose="02020603050405020304" pitchFamily="18" charset="0"/>
                <a:ea typeface="华文楷体" panose="02010600040101010101" pitchFamily="2" charset="-122"/>
                <a:cs typeface="Times New Roman" panose="02020603050405020304" pitchFamily="18" charset="0"/>
              </a:defRPr>
            </a:lvl1pPr>
            <a:lvl2pPr marL="742950" indent="-285750">
              <a:spcBef>
                <a:spcPct val="20000"/>
              </a:spcBef>
              <a:buFont typeface="Arial" panose="020B0604020202020204" pitchFamily="34" charset="0"/>
              <a:buChar char="–"/>
              <a:defRPr sz="2400">
                <a:solidFill>
                  <a:schemeClr val="tx1"/>
                </a:solidFill>
                <a:latin typeface="Times New Roman" panose="02020603050405020304" pitchFamily="18" charset="0"/>
                <a:ea typeface="华文楷体" panose="02010600040101010101" pitchFamily="2" charset="-122"/>
                <a:cs typeface="Times New Roman" panose="02020603050405020304" pitchFamily="18" charset="0"/>
              </a:defRPr>
            </a:lvl2pPr>
            <a:lvl3pPr marL="11430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华文楷体" panose="02010600040101010101" pitchFamily="2" charset="-122"/>
                <a:cs typeface="Times New Roman" panose="02020603050405020304" pitchFamily="18" charset="0"/>
              </a:defRPr>
            </a:lvl3pPr>
            <a:lvl4pPr marL="1600200" indent="-228600">
              <a:spcBef>
                <a:spcPct val="20000"/>
              </a:spcBef>
              <a:buFont typeface="Arial" panose="020B0604020202020204" pitchFamily="34" charset="0"/>
              <a:buChar char="–"/>
              <a:defRPr>
                <a:solidFill>
                  <a:schemeClr val="tx1"/>
                </a:solidFill>
                <a:latin typeface="Times New Roman" panose="02020603050405020304" pitchFamily="18" charset="0"/>
                <a:ea typeface="华文楷体" panose="02010600040101010101" pitchFamily="2" charset="-122"/>
                <a:cs typeface="Times New Roman" panose="02020603050405020304" pitchFamily="18" charset="0"/>
              </a:defRPr>
            </a:lvl4pPr>
            <a:lvl5pPr marL="2057400" indent="-228600">
              <a:spcBef>
                <a:spcPct val="20000"/>
              </a:spcBef>
              <a:buFont typeface="Arial" panose="020B0604020202020204" pitchFamily="34" charset="0"/>
              <a:buChar char="»"/>
              <a:defRPr>
                <a:solidFill>
                  <a:schemeClr val="tx1"/>
                </a:solidFill>
                <a:latin typeface="Times New Roman" panose="02020603050405020304" pitchFamily="18" charset="0"/>
                <a:ea typeface="华文楷体" panose="02010600040101010101" pitchFamily="2" charset="-122"/>
                <a:cs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Times New Roman" panose="02020603050405020304" pitchFamily="18" charset="0"/>
                <a:ea typeface="华文楷体" panose="02010600040101010101" pitchFamily="2" charset="-122"/>
                <a:cs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Times New Roman" panose="02020603050405020304" pitchFamily="18" charset="0"/>
                <a:ea typeface="华文楷体" panose="02010600040101010101" pitchFamily="2" charset="-122"/>
                <a:cs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Times New Roman" panose="02020603050405020304" pitchFamily="18" charset="0"/>
                <a:ea typeface="华文楷体" panose="02010600040101010101" pitchFamily="2" charset="-122"/>
                <a:cs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Times New Roman" panose="02020603050405020304" pitchFamily="18" charset="0"/>
                <a:ea typeface="华文楷体" panose="02010600040101010101" pitchFamily="2" charset="-122"/>
                <a:cs typeface="Times New Roman" panose="02020603050405020304" pitchFamily="18" charset="0"/>
              </a:defRPr>
            </a:lvl9pPr>
          </a:lstStyle>
          <a:p>
            <a:pPr>
              <a:lnSpc>
                <a:spcPct val="90000"/>
              </a:lnSpc>
              <a:buFontTx/>
              <a:buNone/>
            </a:pPr>
            <a:endParaRPr lang="zh-CN" altLang="en-US" dirty="0" smtClean="0">
              <a:solidFill>
                <a:prstClr val="black"/>
              </a:solidFill>
              <a:latin typeface="微软雅黑" panose="020B0503020204020204" pitchFamily="34" charset="-122"/>
              <a:sym typeface="Wingdings 2" panose="05020102010507070707" pitchFamily="18" charset="2"/>
            </a:endParaRPr>
          </a:p>
          <a:p>
            <a:pPr>
              <a:lnSpc>
                <a:spcPct val="90000"/>
              </a:lnSpc>
              <a:buFontTx/>
              <a:buNone/>
            </a:pPr>
            <a:r>
              <a:rPr lang="zh-CN" altLang="en-US" dirty="0" smtClean="0">
                <a:solidFill>
                  <a:prstClr val="black"/>
                </a:solidFill>
                <a:latin typeface="微软雅黑" panose="020B0503020204020204" pitchFamily="34" charset="-122"/>
                <a:sym typeface="Wingdings 2" panose="05020102010507070707" pitchFamily="18" charset="2"/>
              </a:rPr>
              <a:t>          </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2076"/>
            <a:ext cx="2214578" cy="1146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Group 3"/>
          <p:cNvGraphicFramePr>
            <a:graphicFrameLocks/>
          </p:cNvGraphicFramePr>
          <p:nvPr>
            <p:extLst>
              <p:ext uri="{D42A27DB-BD31-4B8C-83A1-F6EECF244321}">
                <p14:modId xmlns:p14="http://schemas.microsoft.com/office/powerpoint/2010/main" val="4197796673"/>
              </p:ext>
            </p:extLst>
          </p:nvPr>
        </p:nvGraphicFramePr>
        <p:xfrm>
          <a:off x="107505" y="4437114"/>
          <a:ext cx="7776864" cy="1865612"/>
        </p:xfrm>
        <a:graphic>
          <a:graphicData uri="http://schemas.openxmlformats.org/drawingml/2006/table">
            <a:tbl>
              <a:tblPr/>
              <a:tblGrid>
                <a:gridCol w="1867344"/>
                <a:gridCol w="2021087"/>
                <a:gridCol w="1907533"/>
                <a:gridCol w="1980900"/>
              </a:tblGrid>
              <a:tr h="393567">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rPr>
                        <a:t>Subtype</a:t>
                      </a:r>
                      <a:endParaRPr kumimoji="0" lang="zh-CN" sz="16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endParaRPr>
                    </a:p>
                  </a:txBody>
                  <a:tcPr marL="81280" marR="8128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rPr>
                        <a:t>α1b</a:t>
                      </a:r>
                      <a:endParaRPr kumimoji="0" lang="zh-CN" altLang="en-US" sz="1600" b="0"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endParaRPr>
                    </a:p>
                  </a:txBody>
                  <a:tcPr marL="81280" marR="8128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rPr>
                        <a:t>α2a</a:t>
                      </a:r>
                    </a:p>
                  </a:txBody>
                  <a:tcPr marL="81280" marR="8128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rPr>
                        <a:t>α2b</a:t>
                      </a:r>
                    </a:p>
                  </a:txBody>
                  <a:tcPr marL="81280" marR="8128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r h="488064">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rPr>
                        <a:t>Gene  Source</a:t>
                      </a:r>
                      <a:endParaRPr kumimoji="0" lang="zh-CN" altLang="zh-CN" sz="16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endParaRPr>
                    </a:p>
                  </a:txBody>
                  <a:tcPr marL="81280" marR="8128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lang="en-US" altLang="zh-CN" sz="1600" b="0" i="0" kern="1200" dirty="0" smtClean="0">
                          <a:solidFill>
                            <a:schemeClr val="tx1"/>
                          </a:solidFill>
                          <a:latin typeface="微软雅黑" panose="020B0503020204020204" pitchFamily="34" charset="-122"/>
                          <a:ea typeface="微软雅黑" panose="020B0503020204020204" pitchFamily="34" charset="-122"/>
                          <a:cs typeface="+mn-cs"/>
                        </a:rPr>
                        <a:t> </a:t>
                      </a:r>
                      <a:r>
                        <a:rPr lang="en-US" altLang="zh-CN" sz="1600" b="0" i="0" kern="1200" dirty="0" smtClean="0">
                          <a:solidFill>
                            <a:schemeClr val="tx1"/>
                          </a:solidFill>
                          <a:latin typeface="微软雅黑" panose="020B0503020204020204" pitchFamily="34" charset="-122"/>
                          <a:ea typeface="微软雅黑" panose="020B0503020204020204" pitchFamily="34" charset="-122"/>
                          <a:cs typeface="+mn-cs"/>
                        </a:rPr>
                        <a:t>Leukocyte </a:t>
                      </a:r>
                      <a:r>
                        <a:rPr lang="en-US" altLang="zh-CN" sz="1600" b="0" i="0" kern="1200" dirty="0" smtClean="0">
                          <a:solidFill>
                            <a:schemeClr val="tx1"/>
                          </a:solidFill>
                          <a:latin typeface="微软雅黑" panose="020B0503020204020204" pitchFamily="34" charset="-122"/>
                          <a:ea typeface="微软雅黑" panose="020B0503020204020204" pitchFamily="34" charset="-122"/>
                          <a:cs typeface="+mn-cs"/>
                        </a:rPr>
                        <a:t>of Healthy</a:t>
                      </a:r>
                      <a:r>
                        <a:rPr lang="en-US" altLang="zh-CN" sz="1600" b="0" i="0" kern="1200" baseline="0" dirty="0" smtClean="0">
                          <a:solidFill>
                            <a:schemeClr val="tx1"/>
                          </a:solidFill>
                          <a:latin typeface="微软雅黑" panose="020B0503020204020204" pitchFamily="34" charset="-122"/>
                          <a:ea typeface="微软雅黑" panose="020B0503020204020204" pitchFamily="34" charset="-122"/>
                          <a:cs typeface="+mn-cs"/>
                        </a:rPr>
                        <a:t> </a:t>
                      </a:r>
                      <a:r>
                        <a:rPr lang="en-US" altLang="zh-CN" sz="1600" b="0" i="0" kern="1200" baseline="0" dirty="0" smtClean="0">
                          <a:solidFill>
                            <a:srgbClr val="FF0000"/>
                          </a:solidFill>
                          <a:latin typeface="微软雅黑" panose="020B0503020204020204" pitchFamily="34" charset="-122"/>
                          <a:ea typeface="微软雅黑" panose="020B0503020204020204" pitchFamily="34" charset="-122"/>
                          <a:cs typeface="+mn-cs"/>
                        </a:rPr>
                        <a:t>Chinese</a:t>
                      </a:r>
                      <a:endParaRPr kumimoji="0" lang="zh-CN" sz="1600" b="0"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endParaRPr>
                    </a:p>
                  </a:txBody>
                  <a:tcPr marL="81280" marR="8128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lang="en-US" altLang="zh-CN" sz="1600" b="0" i="0" kern="1200" dirty="0" smtClean="0">
                          <a:solidFill>
                            <a:schemeClr val="tx1"/>
                          </a:solidFill>
                          <a:latin typeface="微软雅黑" panose="020B0503020204020204" pitchFamily="34" charset="-122"/>
                          <a:ea typeface="微软雅黑" panose="020B0503020204020204" pitchFamily="34" charset="-122"/>
                          <a:cs typeface="+mn-cs"/>
                        </a:rPr>
                        <a:t>Myeloma Cells </a:t>
                      </a:r>
                      <a:r>
                        <a:rPr lang="en-US" altLang="zh-CN" sz="1600" b="0" i="0" kern="1200" dirty="0" smtClean="0">
                          <a:solidFill>
                            <a:schemeClr val="tx1"/>
                          </a:solidFill>
                          <a:latin typeface="微软雅黑" panose="020B0503020204020204" pitchFamily="34" charset="-122"/>
                          <a:ea typeface="微软雅黑" panose="020B0503020204020204" pitchFamily="34" charset="-122"/>
                          <a:cs typeface="+mn-cs"/>
                        </a:rPr>
                        <a:t>of </a:t>
                      </a:r>
                      <a:r>
                        <a:rPr lang="en-US" altLang="zh-CN" sz="1600" b="0" i="0" kern="1200" dirty="0" smtClean="0">
                          <a:solidFill>
                            <a:schemeClr val="tx1"/>
                          </a:solidFill>
                          <a:latin typeface="微软雅黑" panose="020B0503020204020204" pitchFamily="34" charset="-122"/>
                          <a:ea typeface="微软雅黑" panose="020B0503020204020204" pitchFamily="34" charset="-122"/>
                          <a:cs typeface="+mn-cs"/>
                        </a:rPr>
                        <a:t>Caucasian</a:t>
                      </a:r>
                      <a:endParaRPr lang="zh-CN" altLang="zh-CN" sz="1600" b="0" i="0" kern="1200" dirty="0" smtClean="0">
                        <a:solidFill>
                          <a:schemeClr val="tx1"/>
                        </a:solidFill>
                        <a:latin typeface="微软雅黑" panose="020B0503020204020204" pitchFamily="34" charset="-122"/>
                        <a:ea typeface="微软雅黑" panose="020B0503020204020204" pitchFamily="34" charset="-122"/>
                        <a:cs typeface="+mn-cs"/>
                      </a:endParaRPr>
                    </a:p>
                  </a:txBody>
                  <a:tcPr marL="81280" marR="8128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lang="en-US" altLang="zh-CN" sz="1600" b="0" i="0" kern="1200" dirty="0" smtClean="0">
                          <a:solidFill>
                            <a:schemeClr val="tx1"/>
                          </a:solidFill>
                          <a:latin typeface="微软雅黑" panose="020B0503020204020204" pitchFamily="34" charset="-122"/>
                          <a:ea typeface="微软雅黑" panose="020B0503020204020204" pitchFamily="34" charset="-122"/>
                          <a:cs typeface="+mn-cs"/>
                        </a:rPr>
                        <a:t> </a:t>
                      </a:r>
                      <a:r>
                        <a:rPr lang="en-US" altLang="zh-CN" sz="1600" b="0" i="0" kern="1200" dirty="0" smtClean="0">
                          <a:solidFill>
                            <a:schemeClr val="tx1"/>
                          </a:solidFill>
                          <a:latin typeface="微软雅黑" panose="020B0503020204020204" pitchFamily="34" charset="-122"/>
                          <a:ea typeface="微软雅黑" panose="020B0503020204020204" pitchFamily="34" charset="-122"/>
                          <a:cs typeface="+mn-cs"/>
                        </a:rPr>
                        <a:t>Leukocyte </a:t>
                      </a:r>
                      <a:r>
                        <a:rPr lang="en-US" altLang="zh-CN" sz="1600" b="0" i="0" kern="1200" dirty="0" smtClean="0">
                          <a:solidFill>
                            <a:schemeClr val="tx1"/>
                          </a:solidFill>
                          <a:latin typeface="微软雅黑" panose="020B0503020204020204" pitchFamily="34" charset="-122"/>
                          <a:ea typeface="微软雅黑" panose="020B0503020204020204" pitchFamily="34" charset="-122"/>
                          <a:cs typeface="+mn-cs"/>
                        </a:rPr>
                        <a:t>of </a:t>
                      </a:r>
                      <a:r>
                        <a:rPr lang="en-US" altLang="zh-CN" sz="1600" b="0" i="0" kern="1200" dirty="0" smtClean="0">
                          <a:solidFill>
                            <a:schemeClr val="tx1"/>
                          </a:solidFill>
                          <a:latin typeface="微软雅黑" panose="020B0503020204020204" pitchFamily="34" charset="-122"/>
                          <a:ea typeface="微软雅黑" panose="020B0503020204020204" pitchFamily="34" charset="-122"/>
                          <a:cs typeface="+mn-cs"/>
                        </a:rPr>
                        <a:t>Caucasian</a:t>
                      </a:r>
                      <a:endParaRPr lang="zh-CN" altLang="zh-CN" sz="1600" b="0" i="0" kern="1200" dirty="0" smtClean="0">
                        <a:solidFill>
                          <a:schemeClr val="tx1"/>
                        </a:solidFill>
                        <a:latin typeface="微软雅黑" panose="020B0503020204020204" pitchFamily="34" charset="-122"/>
                        <a:ea typeface="微软雅黑" panose="020B0503020204020204" pitchFamily="34" charset="-122"/>
                        <a:cs typeface="+mn-cs"/>
                      </a:endParaRPr>
                    </a:p>
                  </a:txBody>
                  <a:tcPr marL="81280" marR="8128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r h="439258">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rPr>
                        <a:t> </a:t>
                      </a:r>
                      <a:r>
                        <a:rPr kumimoji="0" lang="en-US" altLang="zh-CN" sz="1600" b="0" i="0" u="none" strike="noStrike" kern="1200" cap="none" normalizeH="0" baseline="0" dirty="0" err="1" smtClean="0">
                          <a:ln>
                            <a:noFill/>
                          </a:ln>
                          <a:solidFill>
                            <a:schemeClr val="tx1"/>
                          </a:solidFill>
                          <a:effectLst/>
                          <a:latin typeface="微软雅黑" panose="020B0503020204020204" pitchFamily="34" charset="-122"/>
                          <a:ea typeface="微软雅黑" panose="020B0503020204020204" pitchFamily="34" charset="-122"/>
                          <a:cs typeface="+mn-cs"/>
                        </a:rPr>
                        <a:t>NAb</a:t>
                      </a:r>
                      <a:endParaRPr kumimoji="0" lang="en-US" altLang="zh-CN" sz="16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endParaRPr>
                    </a:p>
                  </a:txBody>
                  <a:tcPr marL="81280" marR="8128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2.94 %</a:t>
                      </a:r>
                    </a:p>
                  </a:txBody>
                  <a:tcPr marL="81280" marR="8128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20.9 %</a:t>
                      </a:r>
                    </a:p>
                  </a:txBody>
                  <a:tcPr marL="81280" marR="8128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6.9 %</a:t>
                      </a:r>
                    </a:p>
                  </a:txBody>
                  <a:tcPr marL="81280" marR="8128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r h="453667">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rPr>
                        <a:t>ADR</a:t>
                      </a:r>
                      <a:endParaRPr kumimoji="0" lang="zh-CN" altLang="zh-CN" sz="1600" b="0" i="0"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endParaRPr>
                    </a:p>
                  </a:txBody>
                  <a:tcPr marL="81280" marR="8128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34%</a:t>
                      </a:r>
                    </a:p>
                  </a:txBody>
                  <a:tcPr marL="81280" marR="8128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97%</a:t>
                      </a:r>
                    </a:p>
                  </a:txBody>
                  <a:tcPr marL="81280" marR="8128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 80%</a:t>
                      </a:r>
                    </a:p>
                  </a:txBody>
                  <a:tcPr marL="81280" marR="8128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10" name="Rectangle 4"/>
          <p:cNvSpPr>
            <a:spLocks noChangeArrowheads="1"/>
          </p:cNvSpPr>
          <p:nvPr/>
        </p:nvSpPr>
        <p:spPr bwMode="auto">
          <a:xfrm>
            <a:off x="0" y="1082700"/>
            <a:ext cx="8964612" cy="2808312"/>
          </a:xfrm>
          <a:prstGeom prst="rect">
            <a:avLst/>
          </a:prstGeom>
          <a:noFill/>
          <a:ln>
            <a:noFill/>
          </a:ln>
          <a:extLst/>
        </p:spPr>
        <p:txBody>
          <a:bodyPr/>
          <a:lstStyle/>
          <a:p>
            <a:r>
              <a:rPr lang="en-US" altLang="zh-CN" sz="2000" b="1" dirty="0" smtClean="0"/>
              <a:t>@The </a:t>
            </a:r>
            <a:r>
              <a:rPr lang="en-US" altLang="zh-CN" sz="2000" b="1" dirty="0" smtClean="0"/>
              <a:t>control of </a:t>
            </a:r>
            <a:r>
              <a:rPr lang="en-US" altLang="zh-CN" sz="2000" b="1" dirty="0"/>
              <a:t>RSV is </a:t>
            </a:r>
            <a:r>
              <a:rPr lang="en-US" altLang="zh-CN" sz="2000" b="1" dirty="0" smtClean="0"/>
              <a:t> still </a:t>
            </a:r>
            <a:r>
              <a:rPr lang="en-US" altLang="zh-CN" sz="2000" b="1" dirty="0"/>
              <a:t>lack of effectiveness. </a:t>
            </a:r>
            <a:r>
              <a:rPr lang="en-US" altLang="zh-CN" sz="2000" b="1" dirty="0" err="1" smtClean="0"/>
              <a:t>Palivizumab</a:t>
            </a:r>
            <a:r>
              <a:rPr lang="en-US" altLang="zh-CN" sz="2000" b="1" dirty="0"/>
              <a:t> </a:t>
            </a:r>
            <a:r>
              <a:rPr lang="en-US" altLang="zh-CN" sz="2000" b="1" dirty="0" smtClean="0"/>
              <a:t> </a:t>
            </a:r>
            <a:r>
              <a:rPr lang="en-US" altLang="zh-CN" sz="2000" b="1" dirty="0"/>
              <a:t>is only used in the prevention </a:t>
            </a:r>
            <a:r>
              <a:rPr lang="en-US" altLang="zh-CN" sz="2000" b="1" dirty="0" smtClean="0"/>
              <a:t>in high risk patients. Not available in China. </a:t>
            </a:r>
            <a:r>
              <a:rPr lang="en-US" altLang="zh-CN" sz="2000" b="1" dirty="0"/>
              <a:t>Anti RSV vaccine has not made effective progress. Therefore, it needs a safe and effective treatment for </a:t>
            </a:r>
            <a:r>
              <a:rPr lang="en-US" altLang="zh-CN" sz="2000" b="1" dirty="0" smtClean="0"/>
              <a:t>RSV</a:t>
            </a:r>
            <a:r>
              <a:rPr lang="en-US" altLang="zh-CN" sz="2000" b="1" dirty="0"/>
              <a:t> </a:t>
            </a:r>
            <a:r>
              <a:rPr lang="en-US" altLang="zh-CN" sz="2000" b="1" dirty="0" smtClean="0"/>
              <a:t>and other respiratory </a:t>
            </a:r>
            <a:r>
              <a:rPr lang="en-US" altLang="zh-CN" sz="2000" b="1" dirty="0" smtClean="0"/>
              <a:t>viruses.  </a:t>
            </a:r>
          </a:p>
          <a:p>
            <a:r>
              <a:rPr lang="en-US" altLang="zh-CN" sz="2000" b="1" dirty="0" smtClean="0"/>
              <a:t>@Interferon-</a:t>
            </a:r>
            <a:r>
              <a:rPr lang="en-US" altLang="zh-CN" sz="2000" b="1" dirty="0">
                <a:sym typeface="Symbol"/>
              </a:rPr>
              <a:t></a:t>
            </a:r>
            <a:r>
              <a:rPr lang="en-US" altLang="zh-CN" sz="2000" b="1" dirty="0"/>
              <a:t> is a widely existing </a:t>
            </a:r>
            <a:r>
              <a:rPr lang="en-US" altLang="zh-CN" sz="2000" b="1" dirty="0" smtClean="0"/>
              <a:t>cytokine of the  mammals, </a:t>
            </a:r>
            <a:r>
              <a:rPr lang="en-US" altLang="zh-CN" sz="2000" b="1" dirty="0" smtClean="0"/>
              <a:t>an</a:t>
            </a:r>
            <a:r>
              <a:rPr lang="en-US" altLang="zh-CN" sz="2000" b="1" dirty="0" smtClean="0"/>
              <a:t> </a:t>
            </a:r>
            <a:r>
              <a:rPr lang="en-US" altLang="zh-CN" sz="2000" b="1" dirty="0"/>
              <a:t>important component of </a:t>
            </a:r>
            <a:r>
              <a:rPr lang="en-US" altLang="zh-CN" sz="2000" b="1" dirty="0" err="1" smtClean="0"/>
              <a:t>innative</a:t>
            </a:r>
            <a:r>
              <a:rPr lang="en-US" altLang="zh-CN" sz="2000" b="1" dirty="0" smtClean="0"/>
              <a:t> immunity</a:t>
            </a:r>
            <a:r>
              <a:rPr lang="en-US" altLang="zh-CN" sz="2000" b="1" dirty="0"/>
              <a:t>. </a:t>
            </a:r>
            <a:r>
              <a:rPr lang="en-US" altLang="zh-CN" sz="2000" b="1" dirty="0" smtClean="0"/>
              <a:t>Having </a:t>
            </a:r>
            <a:r>
              <a:rPr lang="en-US" altLang="zh-CN" sz="2000" b="1" dirty="0" smtClean="0"/>
              <a:t>broad </a:t>
            </a:r>
            <a:r>
              <a:rPr lang="en-US" altLang="zh-CN" sz="2000" b="1" dirty="0" smtClean="0"/>
              <a:t>spectrum antiviral and </a:t>
            </a:r>
            <a:r>
              <a:rPr lang="en-US" altLang="zh-CN" sz="2000" b="1" dirty="0"/>
              <a:t>immune </a:t>
            </a:r>
            <a:r>
              <a:rPr lang="en-US" altLang="zh-CN" sz="2000" b="1" dirty="0" smtClean="0"/>
              <a:t>regulation function.</a:t>
            </a:r>
            <a:endParaRPr lang="en-US" altLang="zh-CN" sz="2000" b="1" dirty="0" smtClean="0"/>
          </a:p>
          <a:p>
            <a:r>
              <a:rPr lang="en-US" altLang="zh-CN" sz="2000" b="1" dirty="0" smtClean="0"/>
              <a:t>@Three </a:t>
            </a:r>
            <a:r>
              <a:rPr lang="en-US" altLang="zh-CN" sz="2000" b="1" dirty="0" smtClean="0"/>
              <a:t>subtypes </a:t>
            </a:r>
            <a:r>
              <a:rPr lang="en-US" altLang="zh-CN" sz="2000" b="1" dirty="0"/>
              <a:t>of interferon-</a:t>
            </a:r>
            <a:r>
              <a:rPr lang="en-US" altLang="zh-CN" sz="2000" b="1" dirty="0">
                <a:sym typeface="Symbol"/>
              </a:rPr>
              <a:t> approved for </a:t>
            </a:r>
            <a:r>
              <a:rPr lang="en-US" altLang="zh-CN" sz="2000" b="1" dirty="0" err="1">
                <a:sym typeface="Symbol"/>
              </a:rPr>
              <a:t>lauching</a:t>
            </a:r>
            <a:r>
              <a:rPr lang="en-US" altLang="zh-CN" sz="2000" b="1" dirty="0" smtClean="0"/>
              <a:t>:</a:t>
            </a:r>
          </a:p>
          <a:p>
            <a:r>
              <a:rPr lang="en-US" altLang="zh-CN" sz="2000" b="1" dirty="0" smtClean="0"/>
              <a:t>                       IFN</a:t>
            </a:r>
            <a:r>
              <a:rPr lang="en-US" altLang="zh-CN" sz="2000" b="1" dirty="0">
                <a:sym typeface="Symbol"/>
              </a:rPr>
              <a:t></a:t>
            </a:r>
            <a:r>
              <a:rPr lang="en-US" altLang="zh-CN" sz="2000" b="1" dirty="0"/>
              <a:t>1b</a:t>
            </a:r>
            <a:r>
              <a:rPr lang="zh-CN" altLang="en-US" sz="2000" b="1" dirty="0"/>
              <a:t>、</a:t>
            </a:r>
            <a:r>
              <a:rPr lang="en-US" altLang="zh-CN" sz="2000" b="1" dirty="0"/>
              <a:t>IFN</a:t>
            </a:r>
            <a:r>
              <a:rPr lang="en-US" altLang="zh-CN" sz="2000" b="1" dirty="0">
                <a:sym typeface="Symbol"/>
              </a:rPr>
              <a:t></a:t>
            </a:r>
            <a:r>
              <a:rPr lang="en-US" altLang="zh-CN" sz="2000" b="1" dirty="0"/>
              <a:t>2a and IFN</a:t>
            </a:r>
            <a:r>
              <a:rPr lang="en-US" altLang="zh-CN" sz="2000" b="1" dirty="0">
                <a:sym typeface="Symbol"/>
              </a:rPr>
              <a:t></a:t>
            </a:r>
            <a:r>
              <a:rPr lang="en-US" altLang="zh-CN" sz="2000" b="1" dirty="0"/>
              <a:t>2b. </a:t>
            </a:r>
            <a:endParaRPr lang="en-US" altLang="zh-CN" sz="2000" b="1" dirty="0" smtClean="0"/>
          </a:p>
          <a:p>
            <a:r>
              <a:rPr lang="en-US" altLang="zh-CN" sz="2000" b="1" dirty="0" smtClean="0"/>
              <a:t>@The </a:t>
            </a:r>
            <a:r>
              <a:rPr lang="en-US" altLang="zh-CN" sz="2000" b="1" dirty="0"/>
              <a:t>gene of IFN</a:t>
            </a:r>
            <a:r>
              <a:rPr lang="en-US" altLang="zh-CN" sz="2000" b="1" dirty="0">
                <a:sym typeface="Symbol"/>
              </a:rPr>
              <a:t></a:t>
            </a:r>
            <a:r>
              <a:rPr lang="en-US" altLang="zh-CN" sz="2000" b="1" dirty="0"/>
              <a:t>2a and IFN</a:t>
            </a:r>
            <a:r>
              <a:rPr lang="en-US" altLang="zh-CN" sz="2000" b="1" dirty="0">
                <a:sym typeface="Symbol"/>
              </a:rPr>
              <a:t></a:t>
            </a:r>
            <a:r>
              <a:rPr lang="en-US" altLang="zh-CN" sz="2000" b="1" dirty="0"/>
              <a:t>2b is from </a:t>
            </a:r>
            <a:r>
              <a:rPr lang="en-US" altLang="zh-CN" sz="2000" b="1" dirty="0" smtClean="0"/>
              <a:t>Caucasian</a:t>
            </a:r>
            <a:r>
              <a:rPr lang="en-US" altLang="zh-CN" sz="2000" b="1" dirty="0" smtClean="0"/>
              <a:t> , </a:t>
            </a:r>
            <a:r>
              <a:rPr lang="en-US" altLang="zh-CN" sz="2000" b="1" dirty="0"/>
              <a:t>while gene of IFN</a:t>
            </a:r>
            <a:r>
              <a:rPr lang="en-US" altLang="zh-CN" sz="2000" b="1" dirty="0">
                <a:sym typeface="Symbol"/>
              </a:rPr>
              <a:t></a:t>
            </a:r>
            <a:r>
              <a:rPr lang="en-US" altLang="zh-CN" sz="2000" b="1" dirty="0"/>
              <a:t>1b is from </a:t>
            </a:r>
            <a:r>
              <a:rPr lang="en-US" altLang="zh-CN" sz="2000" b="1" dirty="0" smtClean="0"/>
              <a:t>healthy </a:t>
            </a:r>
            <a:r>
              <a:rPr lang="en-US" altLang="zh-CN" sz="2000" b="1" dirty="0"/>
              <a:t>Chinese </a:t>
            </a:r>
            <a:r>
              <a:rPr lang="en-US" altLang="zh-CN" sz="2000" b="1" dirty="0" smtClean="0"/>
              <a:t>umbilical </a:t>
            </a:r>
            <a:r>
              <a:rPr lang="en-US" altLang="zh-CN" sz="2000" b="1" dirty="0"/>
              <a:t>cord blood leukocyte.</a:t>
            </a:r>
            <a:endParaRPr lang="zh-CN" altLang="en-US" sz="2000" b="1" dirty="0"/>
          </a:p>
          <a:p>
            <a:pPr marL="228600" indent="-228600">
              <a:buFontTx/>
              <a:buAutoNum type="circleNumDbPlain"/>
            </a:pPr>
            <a:endParaRPr lang="zh-CN" altLang="el-GR" sz="2000" b="1" dirty="0">
              <a:latin typeface="微软雅黑" panose="020B0503020204020204" pitchFamily="34" charset="-122"/>
              <a:ea typeface="黑体" panose="02010609060101010101" pitchFamily="49" charset="-122"/>
            </a:endParaRPr>
          </a:p>
        </p:txBody>
      </p:sp>
      <p:sp>
        <p:nvSpPr>
          <p:cNvPr id="7" name="灯片编号占位符 6"/>
          <p:cNvSpPr>
            <a:spLocks noGrp="1"/>
          </p:cNvSpPr>
          <p:nvPr>
            <p:ph type="sldNum" sz="quarter" idx="12"/>
          </p:nvPr>
        </p:nvSpPr>
        <p:spPr/>
        <p:txBody>
          <a:bodyPr/>
          <a:lstStyle/>
          <a:p>
            <a:fld id="{01CC2CA7-3B56-4884-B23C-4C474C6B7068}" type="slidenum">
              <a:rPr lang="zh-CN" altLang="en-US" smtClean="0"/>
              <a:pPr/>
              <a:t>18</a:t>
            </a:fld>
            <a:endParaRPr lang="zh-CN" altLang="en-US"/>
          </a:p>
        </p:txBody>
      </p:sp>
      <p:sp>
        <p:nvSpPr>
          <p:cNvPr id="8" name="Text Box 3"/>
          <p:cNvSpPr txBox="1">
            <a:spLocks noChangeArrowheads="1"/>
          </p:cNvSpPr>
          <p:nvPr/>
        </p:nvSpPr>
        <p:spPr bwMode="auto">
          <a:xfrm>
            <a:off x="2192130" y="6396335"/>
            <a:ext cx="6924908" cy="461665"/>
          </a:xfrm>
          <a:prstGeom prst="rect">
            <a:avLst/>
          </a:prstGeom>
          <a:noFill/>
          <a:ln w="9525">
            <a:noFill/>
            <a:miter lim="800000"/>
            <a:headEnd/>
            <a:tailEnd/>
          </a:ln>
        </p:spPr>
        <p:txBody>
          <a:bodyPr wrap="square">
            <a:spAutoFit/>
          </a:bodyPr>
          <a:lstStyle/>
          <a:p>
            <a:pPr algn="r"/>
            <a:r>
              <a:rPr lang="en-US" altLang="zh-CN" sz="1200" dirty="0" err="1" smtClean="0">
                <a:solidFill>
                  <a:schemeClr val="bg1"/>
                </a:solidFill>
                <a:latin typeface="微软雅黑" panose="020B0503020204020204" pitchFamily="34" charset="-122"/>
                <a:ea typeface="华文细黑" pitchFamily="2" charset="-122"/>
              </a:rPr>
              <a:t>Yunde</a:t>
            </a:r>
            <a:r>
              <a:rPr lang="en-US" altLang="zh-CN" sz="1200" dirty="0" smtClean="0">
                <a:solidFill>
                  <a:schemeClr val="bg1"/>
                </a:solidFill>
                <a:latin typeface="微软雅黑" panose="020B0503020204020204" pitchFamily="34" charset="-122"/>
                <a:ea typeface="华文细黑" pitchFamily="2" charset="-122"/>
              </a:rPr>
              <a:t> </a:t>
            </a:r>
            <a:r>
              <a:rPr lang="en-US" altLang="zh-CN" sz="1200" dirty="0" err="1" smtClean="0">
                <a:solidFill>
                  <a:schemeClr val="bg1"/>
                </a:solidFill>
                <a:latin typeface="微软雅黑" panose="020B0503020204020204" pitchFamily="34" charset="-122"/>
                <a:ea typeface="华文细黑" pitchFamily="2" charset="-122"/>
              </a:rPr>
              <a:t>Hou</a:t>
            </a:r>
            <a:r>
              <a:rPr lang="en-US" altLang="zh-CN" sz="1200" dirty="0" smtClean="0">
                <a:solidFill>
                  <a:schemeClr val="bg1"/>
                </a:solidFill>
                <a:latin typeface="微软雅黑" panose="020B0503020204020204" pitchFamily="34" charset="-122"/>
                <a:ea typeface="华文细黑" pitchFamily="2" charset="-122"/>
              </a:rPr>
              <a:t>.  The 1</a:t>
            </a:r>
            <a:r>
              <a:rPr lang="en-US" altLang="zh-CN" sz="1200" baseline="30000" dirty="0" smtClean="0">
                <a:solidFill>
                  <a:schemeClr val="bg1"/>
                </a:solidFill>
                <a:latin typeface="微软雅黑" panose="020B0503020204020204" pitchFamily="34" charset="-122"/>
                <a:ea typeface="华文细黑" pitchFamily="2" charset="-122"/>
              </a:rPr>
              <a:t>st</a:t>
            </a:r>
            <a:r>
              <a:rPr lang="en-US" altLang="zh-CN" sz="1200" dirty="0" smtClean="0">
                <a:solidFill>
                  <a:schemeClr val="bg1"/>
                </a:solidFill>
                <a:latin typeface="微软雅黑" panose="020B0503020204020204" pitchFamily="34" charset="-122"/>
                <a:ea typeface="华文细黑" pitchFamily="2" charset="-122"/>
              </a:rPr>
              <a:t>  </a:t>
            </a:r>
            <a:r>
              <a:rPr lang="en-US" altLang="zh-CN" sz="1200" dirty="0" smtClean="0">
                <a:solidFill>
                  <a:schemeClr val="bg1"/>
                </a:solidFill>
                <a:latin typeface="微软雅黑" panose="020B0503020204020204" pitchFamily="34" charset="-122"/>
                <a:ea typeface="微软雅黑" panose="020B0503020204020204" pitchFamily="34" charset="-122"/>
              </a:rPr>
              <a:t> national symposia on  clinical application of genetic engineering interferon.   Shenzhen, 1992</a:t>
            </a:r>
            <a:endParaRPr lang="zh-CN" altLang="en-US" sz="1200" dirty="0">
              <a:solidFill>
                <a:schemeClr val="bg1"/>
              </a:solidFill>
              <a:latin typeface="微软雅黑" panose="020B0503020204020204" pitchFamily="34" charset="-122"/>
              <a:ea typeface="华文细黑" pitchFamily="2" charset="-122"/>
            </a:endParaRPr>
          </a:p>
        </p:txBody>
      </p:sp>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6511" y="82449"/>
            <a:ext cx="1068503" cy="795144"/>
          </a:xfrm>
          <a:prstGeom prst="rect">
            <a:avLst/>
          </a:prstGeom>
        </p:spPr>
      </p:pic>
    </p:spTree>
    <p:extLst>
      <p:ext uri="{BB962C8B-B14F-4D97-AF65-F5344CB8AC3E}">
        <p14:creationId xmlns:p14="http://schemas.microsoft.com/office/powerpoint/2010/main" val="309411096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23850" y="44450"/>
            <a:ext cx="8229600" cy="1008063"/>
          </a:xfrm>
        </p:spPr>
        <p:txBody>
          <a:bodyPr>
            <a:normAutofit/>
          </a:bodyPr>
          <a:lstStyle/>
          <a:p>
            <a:pPr algn="l"/>
            <a:r>
              <a:rPr lang="en-US" altLang="zh-CN" sz="2400" b="1" dirty="0" smtClean="0">
                <a:solidFill>
                  <a:schemeClr val="tx2"/>
                </a:solidFill>
              </a:rPr>
              <a:t>IFN-</a:t>
            </a:r>
            <a:r>
              <a:rPr lang="en-US" sz="2400" b="1" dirty="0" smtClean="0">
                <a:solidFill>
                  <a:schemeClr val="tx2"/>
                </a:solidFill>
              </a:rPr>
              <a:t>α for MERS-</a:t>
            </a:r>
            <a:r>
              <a:rPr lang="en-US" sz="2400" b="1" dirty="0" err="1" smtClean="0">
                <a:solidFill>
                  <a:schemeClr val="tx2"/>
                </a:solidFill>
              </a:rPr>
              <a:t>CoV</a:t>
            </a:r>
            <a:r>
              <a:rPr lang="en-US" sz="2400" b="1" dirty="0" smtClean="0">
                <a:solidFill>
                  <a:schemeClr val="tx2"/>
                </a:solidFill>
              </a:rPr>
              <a:t> Infection</a:t>
            </a:r>
            <a:endParaRPr lang="zh-CN" altLang="en-US" sz="2200" b="1" dirty="0" smtClean="0">
              <a:solidFill>
                <a:schemeClr val="tx2"/>
              </a:solidFill>
            </a:endParaRPr>
          </a:p>
        </p:txBody>
      </p:sp>
      <p:sp>
        <p:nvSpPr>
          <p:cNvPr id="8" name="灯片编号占位符 7"/>
          <p:cNvSpPr>
            <a:spLocks noGrp="1"/>
          </p:cNvSpPr>
          <p:nvPr>
            <p:ph type="sldNum" sz="quarter" idx="12"/>
          </p:nvPr>
        </p:nvSpPr>
        <p:spPr/>
        <p:txBody>
          <a:bodyPr/>
          <a:lstStyle/>
          <a:p>
            <a:fld id="{01CC2CA7-3B56-4884-B23C-4C474C6B7068}" type="slidenum">
              <a:rPr lang="zh-CN" altLang="en-US" smtClean="0"/>
              <a:pPr/>
              <a:t>19</a:t>
            </a:fld>
            <a:endParaRPr lang="zh-CN" altLang="en-US"/>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2611" y="32405"/>
            <a:ext cx="1068503" cy="795144"/>
          </a:xfrm>
          <a:prstGeom prst="rect">
            <a:avLst/>
          </a:prstGeom>
        </p:spPr>
      </p:pic>
      <p:sp>
        <p:nvSpPr>
          <p:cNvPr id="6" name="矩形 5"/>
          <p:cNvSpPr/>
          <p:nvPr/>
        </p:nvSpPr>
        <p:spPr>
          <a:xfrm>
            <a:off x="0" y="1214422"/>
            <a:ext cx="9144000" cy="1631216"/>
          </a:xfrm>
          <a:prstGeom prst="rect">
            <a:avLst/>
          </a:prstGeom>
        </p:spPr>
        <p:txBody>
          <a:bodyPr wrap="square">
            <a:spAutoFit/>
          </a:bodyPr>
          <a:lstStyle/>
          <a:p>
            <a:pPr>
              <a:lnSpc>
                <a:spcPts val="2400"/>
              </a:lnSpc>
            </a:pPr>
            <a:r>
              <a:rPr lang="en-US" sz="1600" dirty="0" smtClean="0">
                <a:latin typeface="微软雅黑" pitchFamily="34" charset="-122"/>
                <a:ea typeface="微软雅黑" pitchFamily="34" charset="-122"/>
                <a:hlinkClick r:id="rId4" tooltip="The Lancet. Infectious diseases."/>
              </a:rPr>
              <a:t>Lancet Infect Dis.</a:t>
            </a:r>
            <a:r>
              <a:rPr lang="en-US" sz="1600" dirty="0" smtClean="0">
                <a:latin typeface="微软雅黑" pitchFamily="34" charset="-122"/>
                <a:ea typeface="微软雅黑" pitchFamily="34" charset="-122"/>
              </a:rPr>
              <a:t> 2014 Nov;14(11):1090-5</a:t>
            </a:r>
            <a:r>
              <a:rPr lang="en-US" sz="2400" dirty="0" smtClean="0"/>
              <a:t>. </a:t>
            </a:r>
          </a:p>
          <a:p>
            <a:pPr>
              <a:lnSpc>
                <a:spcPts val="2400"/>
              </a:lnSpc>
            </a:pPr>
            <a:r>
              <a:rPr lang="en-US" sz="2400" b="1" dirty="0" err="1" smtClean="0"/>
              <a:t>Ribavirin</a:t>
            </a:r>
            <a:r>
              <a:rPr lang="en-US" sz="2400" b="1" dirty="0" smtClean="0"/>
              <a:t> and interferon alfa-2a for severe Middle East respiratory syndrome </a:t>
            </a:r>
            <a:r>
              <a:rPr lang="en-US" sz="2400" b="1" dirty="0" err="1" smtClean="0"/>
              <a:t>coronavirus</a:t>
            </a:r>
            <a:r>
              <a:rPr lang="en-US" sz="2400" b="1" dirty="0" smtClean="0"/>
              <a:t> infection: a retrospective cohort study.</a:t>
            </a:r>
          </a:p>
          <a:p>
            <a:pPr>
              <a:lnSpc>
                <a:spcPts val="2400"/>
              </a:lnSpc>
            </a:pPr>
            <a:r>
              <a:rPr lang="en-US" sz="1600" dirty="0" err="1" smtClean="0">
                <a:latin typeface="微软雅黑" pitchFamily="34" charset="-122"/>
                <a:ea typeface="微软雅黑" pitchFamily="34" charset="-122"/>
                <a:hlinkClick r:id="rId5"/>
              </a:rPr>
              <a:t>Omrani</a:t>
            </a:r>
            <a:r>
              <a:rPr lang="en-US" sz="1600" dirty="0" smtClean="0">
                <a:latin typeface="微软雅黑" pitchFamily="34" charset="-122"/>
                <a:ea typeface="微软雅黑" pitchFamily="34" charset="-122"/>
                <a:hlinkClick r:id="rId5"/>
              </a:rPr>
              <a:t> AS</a:t>
            </a:r>
            <a:r>
              <a:rPr lang="en-US" sz="1600" baseline="30000" dirty="0" smtClean="0">
                <a:latin typeface="微软雅黑" pitchFamily="34" charset="-122"/>
                <a:ea typeface="微软雅黑" pitchFamily="34" charset="-122"/>
              </a:rPr>
              <a:t>1</a:t>
            </a:r>
            <a:r>
              <a:rPr lang="en-US" sz="1600" dirty="0" smtClean="0">
                <a:latin typeface="微软雅黑" pitchFamily="34" charset="-122"/>
                <a:ea typeface="微软雅黑" pitchFamily="34" charset="-122"/>
              </a:rPr>
              <a:t>, </a:t>
            </a:r>
            <a:r>
              <a:rPr lang="en-US" sz="1600" dirty="0" err="1" smtClean="0">
                <a:latin typeface="微软雅黑" pitchFamily="34" charset="-122"/>
                <a:ea typeface="微软雅黑" pitchFamily="34" charset="-122"/>
                <a:hlinkClick r:id="rId6"/>
              </a:rPr>
              <a:t>Saad</a:t>
            </a:r>
            <a:r>
              <a:rPr lang="en-US" sz="1600" dirty="0" smtClean="0">
                <a:latin typeface="微软雅黑" pitchFamily="34" charset="-122"/>
                <a:ea typeface="微软雅黑" pitchFamily="34" charset="-122"/>
                <a:hlinkClick r:id="rId6"/>
              </a:rPr>
              <a:t> MM</a:t>
            </a:r>
            <a:r>
              <a:rPr lang="en-US" sz="1600" baseline="30000" dirty="0" smtClean="0">
                <a:latin typeface="微软雅黑" pitchFamily="34" charset="-122"/>
                <a:ea typeface="微软雅黑" pitchFamily="34" charset="-122"/>
              </a:rPr>
              <a:t>1</a:t>
            </a:r>
            <a:r>
              <a:rPr lang="en-US" sz="1600" dirty="0" smtClean="0">
                <a:latin typeface="微软雅黑" pitchFamily="34" charset="-122"/>
                <a:ea typeface="微软雅黑" pitchFamily="34" charset="-122"/>
              </a:rPr>
              <a:t>, </a:t>
            </a:r>
            <a:r>
              <a:rPr lang="en-US" sz="1600" dirty="0" err="1" smtClean="0">
                <a:latin typeface="微软雅黑" pitchFamily="34" charset="-122"/>
                <a:ea typeface="微软雅黑" pitchFamily="34" charset="-122"/>
                <a:hlinkClick r:id="rId7"/>
              </a:rPr>
              <a:t>Baig</a:t>
            </a:r>
            <a:r>
              <a:rPr lang="en-US" sz="1600" dirty="0" smtClean="0">
                <a:latin typeface="微软雅黑" pitchFamily="34" charset="-122"/>
                <a:ea typeface="微软雅黑" pitchFamily="34" charset="-122"/>
                <a:hlinkClick r:id="rId7"/>
              </a:rPr>
              <a:t> K</a:t>
            </a:r>
            <a:r>
              <a:rPr lang="en-US" sz="1600" baseline="30000" dirty="0" smtClean="0">
                <a:latin typeface="微软雅黑" pitchFamily="34" charset="-122"/>
                <a:ea typeface="微软雅黑" pitchFamily="34" charset="-122"/>
              </a:rPr>
              <a:t>2</a:t>
            </a:r>
            <a:r>
              <a:rPr lang="en-US" sz="1600" dirty="0" smtClean="0">
                <a:latin typeface="微软雅黑" pitchFamily="34" charset="-122"/>
                <a:ea typeface="微软雅黑" pitchFamily="34" charset="-122"/>
              </a:rPr>
              <a:t>, </a:t>
            </a:r>
            <a:r>
              <a:rPr lang="en-US" sz="1600" dirty="0" err="1" smtClean="0">
                <a:latin typeface="微软雅黑" pitchFamily="34" charset="-122"/>
                <a:ea typeface="微软雅黑" pitchFamily="34" charset="-122"/>
                <a:hlinkClick r:id="rId8"/>
              </a:rPr>
              <a:t>Bahloul</a:t>
            </a:r>
            <a:r>
              <a:rPr lang="en-US" sz="1600" dirty="0" smtClean="0">
                <a:latin typeface="微软雅黑" pitchFamily="34" charset="-122"/>
                <a:ea typeface="微软雅黑" pitchFamily="34" charset="-122"/>
                <a:hlinkClick r:id="rId8"/>
              </a:rPr>
              <a:t> A</a:t>
            </a:r>
            <a:r>
              <a:rPr lang="en-US" sz="1600" baseline="30000" dirty="0" smtClean="0">
                <a:latin typeface="微软雅黑" pitchFamily="34" charset="-122"/>
                <a:ea typeface="微软雅黑" pitchFamily="34" charset="-122"/>
              </a:rPr>
              <a:t>1</a:t>
            </a:r>
            <a:r>
              <a:rPr lang="en-US" sz="1600" dirty="0" smtClean="0">
                <a:latin typeface="微软雅黑" pitchFamily="34" charset="-122"/>
                <a:ea typeface="微软雅黑" pitchFamily="34" charset="-122"/>
              </a:rPr>
              <a:t>, </a:t>
            </a:r>
            <a:r>
              <a:rPr lang="en-US" sz="1600" dirty="0" smtClean="0">
                <a:latin typeface="微软雅黑" pitchFamily="34" charset="-122"/>
                <a:ea typeface="微软雅黑" pitchFamily="34" charset="-122"/>
                <a:hlinkClick r:id="rId9"/>
              </a:rPr>
              <a:t>Abdul-</a:t>
            </a:r>
            <a:r>
              <a:rPr lang="en-US" sz="1600" dirty="0" err="1" smtClean="0">
                <a:latin typeface="微软雅黑" pitchFamily="34" charset="-122"/>
                <a:ea typeface="微软雅黑" pitchFamily="34" charset="-122"/>
                <a:hlinkClick r:id="rId9"/>
              </a:rPr>
              <a:t>Matin</a:t>
            </a:r>
            <a:r>
              <a:rPr lang="en-US" sz="1600" dirty="0" smtClean="0">
                <a:latin typeface="微软雅黑" pitchFamily="34" charset="-122"/>
                <a:ea typeface="微软雅黑" pitchFamily="34" charset="-122"/>
                <a:hlinkClick r:id="rId9"/>
              </a:rPr>
              <a:t> M</a:t>
            </a:r>
            <a:r>
              <a:rPr lang="en-US" sz="1600" baseline="30000" dirty="0" smtClean="0">
                <a:latin typeface="微软雅黑" pitchFamily="34" charset="-122"/>
                <a:ea typeface="微软雅黑" pitchFamily="34" charset="-122"/>
              </a:rPr>
              <a:t>3</a:t>
            </a:r>
            <a:r>
              <a:rPr lang="en-US" sz="1600" dirty="0" smtClean="0">
                <a:latin typeface="微软雅黑" pitchFamily="34" charset="-122"/>
                <a:ea typeface="微软雅黑" pitchFamily="34" charset="-122"/>
              </a:rPr>
              <a:t>, </a:t>
            </a:r>
            <a:r>
              <a:rPr lang="en-US" sz="1600" dirty="0" err="1" smtClean="0">
                <a:latin typeface="微软雅黑" pitchFamily="34" charset="-122"/>
                <a:ea typeface="微软雅黑" pitchFamily="34" charset="-122"/>
                <a:hlinkClick r:id="rId10"/>
              </a:rPr>
              <a:t>Alaidaroos</a:t>
            </a:r>
            <a:r>
              <a:rPr lang="en-US" sz="1600" dirty="0" smtClean="0">
                <a:latin typeface="微软雅黑" pitchFamily="34" charset="-122"/>
                <a:ea typeface="微软雅黑" pitchFamily="34" charset="-122"/>
                <a:hlinkClick r:id="rId10"/>
              </a:rPr>
              <a:t> AY</a:t>
            </a:r>
            <a:r>
              <a:rPr lang="en-US" sz="1600" baseline="30000" dirty="0" smtClean="0">
                <a:latin typeface="微软雅黑" pitchFamily="34" charset="-122"/>
                <a:ea typeface="微软雅黑" pitchFamily="34" charset="-122"/>
              </a:rPr>
              <a:t>4</a:t>
            </a:r>
            <a:r>
              <a:rPr lang="en-US" sz="1600" dirty="0" smtClean="0">
                <a:latin typeface="微软雅黑" pitchFamily="34" charset="-122"/>
                <a:ea typeface="微软雅黑" pitchFamily="34" charset="-122"/>
              </a:rPr>
              <a:t>, </a:t>
            </a:r>
            <a:r>
              <a:rPr lang="en-US" sz="1600" dirty="0" err="1" smtClean="0">
                <a:latin typeface="微软雅黑" pitchFamily="34" charset="-122"/>
                <a:ea typeface="微软雅黑" pitchFamily="34" charset="-122"/>
                <a:hlinkClick r:id="rId11"/>
              </a:rPr>
              <a:t>Almakhlafi</a:t>
            </a:r>
            <a:r>
              <a:rPr lang="en-US" sz="1600" dirty="0" smtClean="0">
                <a:latin typeface="微软雅黑" pitchFamily="34" charset="-122"/>
                <a:ea typeface="微软雅黑" pitchFamily="34" charset="-122"/>
                <a:hlinkClick r:id="rId11"/>
              </a:rPr>
              <a:t> GA</a:t>
            </a:r>
            <a:r>
              <a:rPr lang="en-US" sz="1600" baseline="30000" dirty="0" smtClean="0">
                <a:latin typeface="微软雅黑" pitchFamily="34" charset="-122"/>
                <a:ea typeface="微软雅黑" pitchFamily="34" charset="-122"/>
              </a:rPr>
              <a:t>5</a:t>
            </a:r>
            <a:r>
              <a:rPr lang="en-US" sz="1600" dirty="0" smtClean="0">
                <a:latin typeface="微软雅黑" pitchFamily="34" charset="-122"/>
                <a:ea typeface="微软雅黑" pitchFamily="34" charset="-122"/>
              </a:rPr>
              <a:t>, </a:t>
            </a:r>
            <a:r>
              <a:rPr lang="en-US" sz="1600" dirty="0" err="1" smtClean="0">
                <a:latin typeface="微软雅黑" pitchFamily="34" charset="-122"/>
                <a:ea typeface="微软雅黑" pitchFamily="34" charset="-122"/>
                <a:hlinkClick r:id="rId12"/>
              </a:rPr>
              <a:t>Albarrak</a:t>
            </a:r>
            <a:r>
              <a:rPr lang="en-US" sz="1600" dirty="0" smtClean="0">
                <a:latin typeface="微软雅黑" pitchFamily="34" charset="-122"/>
                <a:ea typeface="微软雅黑" pitchFamily="34" charset="-122"/>
                <a:hlinkClick r:id="rId12"/>
              </a:rPr>
              <a:t> MM</a:t>
            </a:r>
            <a:r>
              <a:rPr lang="en-US" sz="1600" baseline="30000" dirty="0" smtClean="0">
                <a:latin typeface="微软雅黑" pitchFamily="34" charset="-122"/>
                <a:ea typeface="微软雅黑" pitchFamily="34" charset="-122"/>
              </a:rPr>
              <a:t>5</a:t>
            </a:r>
            <a:r>
              <a:rPr lang="en-US" sz="1600" dirty="0" smtClean="0">
                <a:latin typeface="微软雅黑" pitchFamily="34" charset="-122"/>
                <a:ea typeface="微软雅黑" pitchFamily="34" charset="-122"/>
              </a:rPr>
              <a:t>, </a:t>
            </a:r>
            <a:r>
              <a:rPr lang="en-US" sz="1600" dirty="0" err="1" smtClean="0">
                <a:latin typeface="微软雅黑" pitchFamily="34" charset="-122"/>
                <a:ea typeface="微软雅黑" pitchFamily="34" charset="-122"/>
                <a:hlinkClick r:id="rId13"/>
              </a:rPr>
              <a:t>Memish</a:t>
            </a:r>
            <a:r>
              <a:rPr lang="en-US" sz="1600" dirty="0" smtClean="0">
                <a:latin typeface="微软雅黑" pitchFamily="34" charset="-122"/>
                <a:ea typeface="微软雅黑" pitchFamily="34" charset="-122"/>
                <a:hlinkClick r:id="rId13"/>
              </a:rPr>
              <a:t> ZA</a:t>
            </a:r>
            <a:r>
              <a:rPr lang="en-US" sz="1600" baseline="30000" dirty="0" smtClean="0">
                <a:latin typeface="微软雅黑" pitchFamily="34" charset="-122"/>
                <a:ea typeface="微软雅黑" pitchFamily="34" charset="-122"/>
              </a:rPr>
              <a:t>6</a:t>
            </a:r>
            <a:r>
              <a:rPr lang="en-US" sz="1600" dirty="0" smtClean="0">
                <a:latin typeface="微软雅黑" pitchFamily="34" charset="-122"/>
                <a:ea typeface="微软雅黑" pitchFamily="34" charset="-122"/>
              </a:rPr>
              <a:t>, </a:t>
            </a:r>
            <a:r>
              <a:rPr lang="en-US" sz="1600" dirty="0" err="1" smtClean="0">
                <a:latin typeface="微软雅黑" pitchFamily="34" charset="-122"/>
                <a:ea typeface="微软雅黑" pitchFamily="34" charset="-122"/>
                <a:hlinkClick r:id="rId14"/>
              </a:rPr>
              <a:t>Albarrak</a:t>
            </a:r>
            <a:r>
              <a:rPr lang="en-US" sz="1600" dirty="0" smtClean="0">
                <a:latin typeface="微软雅黑" pitchFamily="34" charset="-122"/>
                <a:ea typeface="微软雅黑" pitchFamily="34" charset="-122"/>
                <a:hlinkClick r:id="rId14"/>
              </a:rPr>
              <a:t> AM</a:t>
            </a:r>
            <a:r>
              <a:rPr lang="en-US" sz="1600" baseline="30000" dirty="0" smtClean="0">
                <a:latin typeface="微软雅黑" pitchFamily="34" charset="-122"/>
                <a:ea typeface="微软雅黑" pitchFamily="34" charset="-122"/>
              </a:rPr>
              <a:t>1</a:t>
            </a:r>
            <a:r>
              <a:rPr lang="en-US" sz="2400" dirty="0" smtClean="0"/>
              <a:t>.</a:t>
            </a:r>
            <a:endParaRPr lang="en-US" sz="2400" dirty="0"/>
          </a:p>
        </p:txBody>
      </p:sp>
      <p:sp>
        <p:nvSpPr>
          <p:cNvPr id="7" name="矩形 6"/>
          <p:cNvSpPr/>
          <p:nvPr/>
        </p:nvSpPr>
        <p:spPr>
          <a:xfrm>
            <a:off x="0" y="3095668"/>
            <a:ext cx="9036496" cy="1800493"/>
          </a:xfrm>
          <a:prstGeom prst="rect">
            <a:avLst/>
          </a:prstGeom>
        </p:spPr>
        <p:txBody>
          <a:bodyPr wrap="square">
            <a:spAutoFit/>
          </a:bodyPr>
          <a:lstStyle/>
          <a:p>
            <a:pPr algn="just">
              <a:lnSpc>
                <a:spcPct val="150000"/>
              </a:lnSpc>
              <a:spcBef>
                <a:spcPts val="1800"/>
              </a:spcBef>
            </a:pPr>
            <a:r>
              <a:rPr lang="en-US" sz="1600" b="1" dirty="0" smtClean="0">
                <a:latin typeface="微软雅黑" pitchFamily="34" charset="-122"/>
                <a:ea typeface="微软雅黑" pitchFamily="34" charset="-122"/>
              </a:rPr>
              <a:t>FINDINGS: </a:t>
            </a:r>
            <a:r>
              <a:rPr lang="en-US" sz="1600" dirty="0" smtClean="0">
                <a:latin typeface="微软雅黑" pitchFamily="34" charset="-122"/>
                <a:ea typeface="微软雅黑" pitchFamily="34" charset="-122"/>
              </a:rPr>
              <a:t>(70%) of 20 patients in the treatment group had survived after 14 days, compared with seven (29%) of 24 in the comparator group (p=0·004). </a:t>
            </a:r>
          </a:p>
          <a:p>
            <a:pPr algn="just">
              <a:lnSpc>
                <a:spcPct val="150000"/>
              </a:lnSpc>
              <a:spcBef>
                <a:spcPts val="1800"/>
              </a:spcBef>
            </a:pPr>
            <a:r>
              <a:rPr lang="en-US" sz="1600" b="1" dirty="0" smtClean="0">
                <a:latin typeface="微软雅黑" pitchFamily="34" charset="-122"/>
                <a:ea typeface="微软雅黑" pitchFamily="34" charset="-122"/>
              </a:rPr>
              <a:t>INTERPRETATION: </a:t>
            </a:r>
            <a:r>
              <a:rPr lang="en-US" sz="1600" dirty="0" smtClean="0">
                <a:latin typeface="微软雅黑" pitchFamily="34" charset="-122"/>
                <a:ea typeface="微软雅黑" pitchFamily="34" charset="-122"/>
              </a:rPr>
              <a:t>In patients with severe MERS-</a:t>
            </a:r>
            <a:r>
              <a:rPr lang="en-US" sz="1600" dirty="0" err="1" smtClean="0">
                <a:latin typeface="微软雅黑" pitchFamily="34" charset="-122"/>
                <a:ea typeface="微软雅黑" pitchFamily="34" charset="-122"/>
              </a:rPr>
              <a:t>CoV</a:t>
            </a:r>
            <a:r>
              <a:rPr lang="en-US" sz="1600" dirty="0" smtClean="0">
                <a:latin typeface="微软雅黑" pitchFamily="34" charset="-122"/>
                <a:ea typeface="微软雅黑" pitchFamily="34" charset="-122"/>
              </a:rPr>
              <a:t> infection, </a:t>
            </a:r>
            <a:r>
              <a:rPr lang="en-US" sz="1600" dirty="0" err="1" smtClean="0">
                <a:latin typeface="微软雅黑" pitchFamily="34" charset="-122"/>
                <a:ea typeface="微软雅黑" pitchFamily="34" charset="-122"/>
              </a:rPr>
              <a:t>ribavirin</a:t>
            </a:r>
            <a:r>
              <a:rPr lang="en-US" sz="1600" dirty="0" smtClean="0">
                <a:latin typeface="微软雅黑" pitchFamily="34" charset="-122"/>
                <a:ea typeface="微软雅黑" pitchFamily="34" charset="-122"/>
              </a:rPr>
              <a:t> and interferon alfa-2a therapy is associated with significantly improved survival at 14 days</a:t>
            </a:r>
            <a:endParaRPr lang="zh-CN" altLang="en-US" sz="1600" dirty="0">
              <a:latin typeface="微软雅黑" pitchFamily="34" charset="-122"/>
              <a:ea typeface="微软雅黑" pitchFamily="34" charset="-122"/>
            </a:endParaRPr>
          </a:p>
        </p:txBody>
      </p:sp>
    </p:spTree>
    <p:extLst>
      <p:ext uri="{BB962C8B-B14F-4D97-AF65-F5344CB8AC3E}">
        <p14:creationId xmlns:p14="http://schemas.microsoft.com/office/powerpoint/2010/main" val="29449109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23850" y="44450"/>
            <a:ext cx="8229600" cy="1008063"/>
          </a:xfrm>
        </p:spPr>
        <p:txBody>
          <a:bodyPr>
            <a:normAutofit/>
          </a:bodyPr>
          <a:lstStyle/>
          <a:p>
            <a:r>
              <a:rPr lang="en-US" altLang="zh-CN" sz="2200" b="1" dirty="0" smtClean="0"/>
              <a:t>The Origin of </a:t>
            </a:r>
            <a:r>
              <a:rPr lang="en-US" altLang="zh-CN" sz="2400" b="1" dirty="0" smtClean="0"/>
              <a:t>IFN-</a:t>
            </a:r>
            <a:r>
              <a:rPr lang="en-US" altLang="zh-CN" sz="2400" b="1" dirty="0" smtClean="0">
                <a:sym typeface="Comic Sans MS" pitchFamily="66" charset="0"/>
              </a:rPr>
              <a:t>α1b</a:t>
            </a:r>
            <a:endParaRPr lang="zh-CN" altLang="en-US" sz="2200" b="1" dirty="0" smtClean="0"/>
          </a:p>
        </p:txBody>
      </p:sp>
      <p:pic>
        <p:nvPicPr>
          <p:cNvPr id="22531" name="Picture 4" descr="侯云德"/>
          <p:cNvPicPr>
            <a:picLocks noChangeAspect="1" noChangeArrowheads="1"/>
          </p:cNvPicPr>
          <p:nvPr/>
        </p:nvPicPr>
        <p:blipFill>
          <a:blip r:embed="rId3"/>
          <a:srcRect/>
          <a:stretch>
            <a:fillRect/>
          </a:stretch>
        </p:blipFill>
        <p:spPr bwMode="auto">
          <a:xfrm>
            <a:off x="396875" y="1268413"/>
            <a:ext cx="2087563" cy="2665412"/>
          </a:xfrm>
          <a:prstGeom prst="rect">
            <a:avLst/>
          </a:prstGeom>
          <a:noFill/>
          <a:ln w="9525">
            <a:noFill/>
            <a:miter lim="800000"/>
            <a:headEnd/>
            <a:tailEnd/>
          </a:ln>
        </p:spPr>
      </p:pic>
      <p:sp>
        <p:nvSpPr>
          <p:cNvPr id="22532" name="Rectangle 5"/>
          <p:cNvSpPr>
            <a:spLocks noChangeArrowheads="1"/>
          </p:cNvSpPr>
          <p:nvPr/>
        </p:nvSpPr>
        <p:spPr bwMode="auto">
          <a:xfrm>
            <a:off x="179512" y="3976022"/>
            <a:ext cx="3097039" cy="1594283"/>
          </a:xfrm>
          <a:prstGeom prst="rect">
            <a:avLst/>
          </a:prstGeom>
          <a:noFill/>
          <a:ln w="9525">
            <a:noFill/>
            <a:miter lim="800000"/>
            <a:headEnd/>
            <a:tailEnd/>
          </a:ln>
        </p:spPr>
        <p:txBody>
          <a:bodyPr wrap="square">
            <a:spAutoFit/>
          </a:bodyPr>
          <a:lstStyle/>
          <a:p>
            <a:pPr>
              <a:lnSpc>
                <a:spcPct val="120000"/>
              </a:lnSpc>
              <a:spcBef>
                <a:spcPct val="50000"/>
              </a:spcBef>
            </a:pPr>
            <a:r>
              <a:rPr lang="en-US" altLang="zh-CN" sz="2000" b="1" dirty="0" smtClean="0">
                <a:latin typeface="Arial Black" pitchFamily="34" charset="0"/>
                <a:ea typeface="微软雅黑" panose="020B0503020204020204" pitchFamily="34" charset="-122"/>
              </a:rPr>
              <a:t>   </a:t>
            </a:r>
            <a:r>
              <a:rPr lang="en-US" altLang="zh-CN" sz="2000" b="1" dirty="0" err="1" smtClean="0">
                <a:latin typeface="Arial Black" pitchFamily="34" charset="0"/>
                <a:ea typeface="微软雅黑" panose="020B0503020204020204" pitchFamily="34" charset="-122"/>
              </a:rPr>
              <a:t>Dr.Yunde</a:t>
            </a:r>
            <a:r>
              <a:rPr lang="en-US" altLang="zh-CN" sz="2000" b="1" dirty="0" smtClean="0">
                <a:latin typeface="Arial Black" pitchFamily="34" charset="0"/>
                <a:ea typeface="微软雅黑" panose="020B0503020204020204" pitchFamily="34" charset="-122"/>
              </a:rPr>
              <a:t> </a:t>
            </a:r>
            <a:r>
              <a:rPr lang="en-US" altLang="zh-CN" sz="2000" b="1" dirty="0" err="1">
                <a:latin typeface="Arial Black" pitchFamily="34" charset="0"/>
                <a:ea typeface="微软雅黑" panose="020B0503020204020204" pitchFamily="34" charset="-122"/>
              </a:rPr>
              <a:t>Hou</a:t>
            </a:r>
            <a:r>
              <a:rPr lang="zh-CN" altLang="en-US" sz="2000" b="1" dirty="0">
                <a:latin typeface="Arial Black" pitchFamily="34" charset="0"/>
                <a:ea typeface="微软雅黑" panose="020B0503020204020204" pitchFamily="34" charset="-122"/>
              </a:rPr>
              <a:t> </a:t>
            </a:r>
          </a:p>
          <a:p>
            <a:pPr>
              <a:lnSpc>
                <a:spcPct val="120000"/>
              </a:lnSpc>
              <a:spcBef>
                <a:spcPct val="50000"/>
              </a:spcBef>
            </a:pPr>
            <a:r>
              <a:rPr lang="en-US" altLang="zh-CN" sz="1600" b="1" dirty="0" smtClean="0">
                <a:latin typeface="微软雅黑" panose="020B0503020204020204" pitchFamily="34" charset="-122"/>
                <a:ea typeface="微软雅黑" panose="020B0503020204020204" pitchFamily="34" charset="-122"/>
              </a:rPr>
              <a:t>Academician of China </a:t>
            </a:r>
            <a:r>
              <a:rPr lang="en-US" altLang="zh-CN" sz="1600" b="1" dirty="0">
                <a:latin typeface="微软雅黑" panose="020B0503020204020204" pitchFamily="34" charset="-122"/>
                <a:ea typeface="微软雅黑" panose="020B0503020204020204" pitchFamily="34" charset="-122"/>
              </a:rPr>
              <a:t>Academy of </a:t>
            </a:r>
            <a:r>
              <a:rPr lang="en-US" altLang="zh-CN" sz="1600" b="1" dirty="0" smtClean="0">
                <a:latin typeface="微软雅黑" panose="020B0503020204020204" pitchFamily="34" charset="-122"/>
                <a:ea typeface="微软雅黑" panose="020B0503020204020204" pitchFamily="34" charset="-122"/>
              </a:rPr>
              <a:t>Engineering</a:t>
            </a:r>
          </a:p>
          <a:p>
            <a:pPr>
              <a:lnSpc>
                <a:spcPct val="120000"/>
              </a:lnSpc>
              <a:spcBef>
                <a:spcPct val="50000"/>
              </a:spcBef>
            </a:pPr>
            <a:r>
              <a:rPr lang="en-US" altLang="zh-CN" sz="1600" b="1" dirty="0" smtClean="0">
                <a:latin typeface="微软雅黑" panose="020B0503020204020204" pitchFamily="34" charset="-122"/>
                <a:ea typeface="微软雅黑" panose="020B0503020204020204" pitchFamily="34" charset="-122"/>
              </a:rPr>
              <a:t>The </a:t>
            </a:r>
            <a:r>
              <a:rPr lang="en-US" altLang="zh-CN" sz="1600" b="1" dirty="0">
                <a:latin typeface="微软雅黑" panose="020B0503020204020204" pitchFamily="34" charset="-122"/>
                <a:ea typeface="微软雅黑" panose="020B0503020204020204" pitchFamily="34" charset="-122"/>
              </a:rPr>
              <a:t>inventor of IFN</a:t>
            </a:r>
            <a:r>
              <a:rPr lang="en-US" altLang="zh-CN" sz="1600" b="1" dirty="0">
                <a:latin typeface="微软雅黑" panose="020B0503020204020204" pitchFamily="34" charset="-122"/>
                <a:ea typeface="微软雅黑" panose="020B0503020204020204" pitchFamily="34" charset="-122"/>
                <a:sym typeface="Symbol"/>
              </a:rPr>
              <a:t></a:t>
            </a:r>
            <a:r>
              <a:rPr lang="en-US" altLang="zh-CN" sz="1600" b="1" dirty="0">
                <a:latin typeface="微软雅黑" panose="020B0503020204020204" pitchFamily="34" charset="-122"/>
                <a:ea typeface="微软雅黑" panose="020B0503020204020204" pitchFamily="34" charset="-122"/>
              </a:rPr>
              <a:t>1b</a:t>
            </a:r>
            <a:endParaRPr lang="zh-CN" altLang="en-US" sz="1600" b="1" dirty="0">
              <a:latin typeface="微软雅黑" panose="020B0503020204020204" pitchFamily="34" charset="-122"/>
              <a:ea typeface="微软雅黑" panose="020B0503020204020204" pitchFamily="34" charset="-122"/>
            </a:endParaRPr>
          </a:p>
        </p:txBody>
      </p:sp>
      <p:sp>
        <p:nvSpPr>
          <p:cNvPr id="6" name="Rectangle 3"/>
          <p:cNvSpPr txBox="1">
            <a:spLocks noChangeArrowheads="1"/>
          </p:cNvSpPr>
          <p:nvPr/>
        </p:nvSpPr>
        <p:spPr bwMode="auto">
          <a:xfrm>
            <a:off x="2771800" y="3645024"/>
            <a:ext cx="6500826" cy="1729237"/>
          </a:xfrm>
          <a:prstGeom prst="rect">
            <a:avLst/>
          </a:prstGeom>
          <a:noFill/>
          <a:ln w="9525">
            <a:noFill/>
            <a:miter lim="800000"/>
            <a:headEnd/>
            <a:tailEnd/>
          </a:ln>
        </p:spPr>
        <p:txBody>
          <a:bodyPr/>
          <a:lstStyle/>
          <a:p>
            <a:pPr marL="342900" indent="-342900" eaLnBrk="0" hangingPunct="0">
              <a:spcBef>
                <a:spcPct val="20000"/>
              </a:spcBef>
              <a:buFontTx/>
              <a:buChar char="•"/>
              <a:defRPr/>
            </a:pPr>
            <a:r>
              <a:rPr lang="en-US" altLang="zh-CN" sz="2400" b="1" dirty="0"/>
              <a:t>interferon </a:t>
            </a:r>
            <a:r>
              <a:rPr lang="en-US" altLang="zh-CN" sz="2400" b="1" dirty="0" smtClean="0">
                <a:sym typeface="Symbol"/>
              </a:rPr>
              <a:t></a:t>
            </a:r>
            <a:r>
              <a:rPr lang="en-US" altLang="zh-CN" sz="2400" b="1" dirty="0"/>
              <a:t>1b is the earliest and the </a:t>
            </a:r>
            <a:r>
              <a:rPr lang="en-US" altLang="zh-CN" sz="2400" b="1" dirty="0" smtClean="0"/>
              <a:t>major</a:t>
            </a:r>
            <a:r>
              <a:rPr lang="en-US" altLang="zh-CN" sz="2400" b="1" dirty="0" smtClean="0"/>
              <a:t> subtype </a:t>
            </a:r>
            <a:r>
              <a:rPr lang="en-US" altLang="zh-CN" sz="2400" b="1" dirty="0"/>
              <a:t>when Chinese is </a:t>
            </a:r>
            <a:r>
              <a:rPr lang="en-US" altLang="zh-CN" sz="2400" b="1" dirty="0" smtClean="0"/>
              <a:t>infected.</a:t>
            </a:r>
          </a:p>
          <a:p>
            <a:pPr marL="342900" indent="-342900" eaLnBrk="0" hangingPunct="0">
              <a:spcBef>
                <a:spcPct val="20000"/>
              </a:spcBef>
              <a:buFontTx/>
              <a:buChar char="•"/>
              <a:defRPr/>
            </a:pPr>
            <a:r>
              <a:rPr lang="en-US" altLang="zh-CN" sz="2400" b="1" dirty="0" smtClean="0"/>
              <a:t> It </a:t>
            </a:r>
            <a:r>
              <a:rPr lang="en-US" altLang="zh-CN" sz="2400" b="1" dirty="0"/>
              <a:t>is </a:t>
            </a:r>
            <a:r>
              <a:rPr lang="en-US" altLang="zh-CN" sz="2400" b="1" dirty="0" smtClean="0"/>
              <a:t>the </a:t>
            </a:r>
            <a:r>
              <a:rPr lang="en-US" altLang="zh-CN" sz="2400" b="1" dirty="0"/>
              <a:t>most important subtype of </a:t>
            </a:r>
            <a:r>
              <a:rPr lang="en-US" altLang="zh-CN" sz="2400" b="1" dirty="0" smtClean="0"/>
              <a:t>interferon </a:t>
            </a:r>
            <a:r>
              <a:rPr lang="en-US" altLang="zh-CN" sz="2400" b="1" dirty="0" err="1" smtClean="0"/>
              <a:t>transmited</a:t>
            </a:r>
            <a:r>
              <a:rPr lang="en-US" altLang="zh-CN" sz="2400" b="1" dirty="0" smtClean="0"/>
              <a:t> from </a:t>
            </a:r>
            <a:r>
              <a:rPr lang="en-US" altLang="zh-CN" sz="2400" b="1" dirty="0"/>
              <a:t>Chinese </a:t>
            </a:r>
            <a:r>
              <a:rPr lang="en-US" altLang="zh-CN" sz="2400" b="1" dirty="0" smtClean="0"/>
              <a:t>mother to their </a:t>
            </a:r>
            <a:r>
              <a:rPr lang="en-US" altLang="zh-CN" sz="2400" b="1" dirty="0"/>
              <a:t>infant </a:t>
            </a:r>
            <a:r>
              <a:rPr lang="en-US" altLang="zh-CN" sz="2400" b="1" dirty="0" smtClean="0"/>
              <a:t> in a natural status.</a:t>
            </a:r>
            <a:endParaRPr lang="en-US" altLang="zh-CN" sz="2400" b="1" dirty="0" smtClean="0"/>
          </a:p>
          <a:p>
            <a:pPr eaLnBrk="0" hangingPunct="0">
              <a:spcBef>
                <a:spcPct val="20000"/>
              </a:spcBef>
              <a:defRPr/>
            </a:pPr>
            <a:endParaRPr lang="zh-CN" altLang="en-US" sz="2400" b="1" dirty="0"/>
          </a:p>
          <a:p>
            <a:pPr marL="342900" indent="-342900" eaLnBrk="0" hangingPunct="0">
              <a:lnSpc>
                <a:spcPct val="150000"/>
              </a:lnSpc>
              <a:spcBef>
                <a:spcPct val="20000"/>
              </a:spcBef>
              <a:buFontTx/>
              <a:buChar char="•"/>
              <a:defRPr/>
            </a:pPr>
            <a:endParaRPr kumimoji="1" lang="zh-CN" altLang="en-US" b="1" kern="0" dirty="0">
              <a:latin typeface="微软雅黑" panose="020B0503020204020204" pitchFamily="34" charset="-122"/>
              <a:ea typeface="微软雅黑" panose="020B0503020204020204" pitchFamily="34" charset="-122"/>
            </a:endParaRPr>
          </a:p>
        </p:txBody>
      </p:sp>
      <p:sp>
        <p:nvSpPr>
          <p:cNvPr id="22535" name="Rectangle 3"/>
          <p:cNvSpPr txBox="1">
            <a:spLocks noChangeArrowheads="1"/>
          </p:cNvSpPr>
          <p:nvPr/>
        </p:nvSpPr>
        <p:spPr bwMode="auto">
          <a:xfrm>
            <a:off x="2484438" y="1182677"/>
            <a:ext cx="6300192" cy="1785950"/>
          </a:xfrm>
          <a:prstGeom prst="rect">
            <a:avLst/>
          </a:prstGeom>
          <a:noFill/>
          <a:ln w="9525">
            <a:noFill/>
            <a:miter lim="800000"/>
            <a:headEnd/>
            <a:tailEnd/>
          </a:ln>
        </p:spPr>
        <p:txBody>
          <a:bodyPr/>
          <a:lstStyle/>
          <a:p>
            <a:pPr marL="342900" indent="-342900" eaLnBrk="0" hangingPunct="0">
              <a:lnSpc>
                <a:spcPct val="150000"/>
              </a:lnSpc>
              <a:spcBef>
                <a:spcPct val="20000"/>
              </a:spcBef>
              <a:buFont typeface="Wingdings" pitchFamily="2" charset="2"/>
              <a:buChar char="Ø"/>
            </a:pPr>
            <a:r>
              <a:rPr lang="en-US" altLang="zh-CN" b="1" dirty="0">
                <a:latin typeface="微软雅黑" panose="020B0503020204020204" pitchFamily="34" charset="-122"/>
                <a:ea typeface="微软雅黑" panose="020B0503020204020204" pitchFamily="34" charset="-122"/>
              </a:rPr>
              <a:t>1982 </a:t>
            </a:r>
            <a:r>
              <a:rPr lang="en-US" altLang="zh-CN" b="1" dirty="0" smtClean="0">
                <a:latin typeface="微软雅黑" panose="020B0503020204020204" pitchFamily="34" charset="-122"/>
                <a:ea typeface="微软雅黑" panose="020B0503020204020204" pitchFamily="34" charset="-122"/>
              </a:rPr>
              <a:t>  </a:t>
            </a:r>
            <a:r>
              <a:rPr lang="en-US" altLang="zh-CN" b="1" dirty="0" smtClean="0">
                <a:latin typeface="微软雅黑" panose="020B0503020204020204" pitchFamily="34" charset="-122"/>
                <a:ea typeface="微软雅黑" panose="020B0503020204020204" pitchFamily="34" charset="-122"/>
              </a:rPr>
              <a:t>first cloned </a:t>
            </a:r>
            <a:r>
              <a:rPr lang="en-US" altLang="zh-CN" b="1" dirty="0" smtClean="0">
                <a:latin typeface="微软雅黑" panose="020B0503020204020204" pitchFamily="34" charset="-122"/>
                <a:ea typeface="微软雅黑" panose="020B0503020204020204" pitchFamily="34" charset="-122"/>
                <a:sym typeface="Symbol" pitchFamily="18" charset="2"/>
              </a:rPr>
              <a:t>from </a:t>
            </a:r>
            <a:r>
              <a:rPr lang="en-US" altLang="zh-CN" b="1" dirty="0">
                <a:latin typeface="微软雅黑" panose="020B0503020204020204" pitchFamily="34" charset="-122"/>
                <a:ea typeface="微软雅黑" panose="020B0503020204020204" pitchFamily="34" charset="-122"/>
                <a:sym typeface="Symbol" pitchFamily="18" charset="2"/>
              </a:rPr>
              <a:t>umbilical cord blood leukocytes of healthy Chinese human</a:t>
            </a:r>
            <a:endParaRPr lang="zh-CN" altLang="en-US" b="1" dirty="0">
              <a:latin typeface="微软雅黑" panose="020B0503020204020204" pitchFamily="34" charset="-122"/>
              <a:ea typeface="微软雅黑" panose="020B0503020204020204" pitchFamily="34" charset="-122"/>
              <a:sym typeface="Symbol" pitchFamily="18" charset="2"/>
            </a:endParaRPr>
          </a:p>
          <a:p>
            <a:pPr marL="342900" indent="-342900" eaLnBrk="0" hangingPunct="0">
              <a:lnSpc>
                <a:spcPct val="150000"/>
              </a:lnSpc>
              <a:spcBef>
                <a:spcPct val="20000"/>
              </a:spcBef>
              <a:buFont typeface="Wingdings" pitchFamily="2" charset="2"/>
              <a:buChar char="Ø"/>
            </a:pPr>
            <a:r>
              <a:rPr lang="en-US" altLang="zh-CN" b="1" dirty="0">
                <a:latin typeface="微软雅黑" panose="020B0503020204020204" pitchFamily="34" charset="-122"/>
                <a:ea typeface="微软雅黑" panose="020B0503020204020204" pitchFamily="34" charset="-122"/>
                <a:sym typeface="Symbol" pitchFamily="18" charset="2"/>
              </a:rPr>
              <a:t>1985  first  clinical trial of </a:t>
            </a:r>
            <a:r>
              <a:rPr lang="en-US" altLang="zh-CN" b="1" dirty="0">
                <a:latin typeface="微软雅黑" panose="020B0503020204020204" pitchFamily="34" charset="-122"/>
                <a:ea typeface="微软雅黑" panose="020B0503020204020204" pitchFamily="34" charset="-122"/>
              </a:rPr>
              <a:t>hepatitis B </a:t>
            </a:r>
            <a:r>
              <a:rPr lang="en-US" altLang="zh-CN" b="1" dirty="0" smtClean="0">
                <a:latin typeface="微软雅黑" panose="020B0503020204020204" pitchFamily="34" charset="-122"/>
                <a:ea typeface="微软雅黑" panose="020B0503020204020204" pitchFamily="34" charset="-122"/>
              </a:rPr>
              <a:t>in the world</a:t>
            </a:r>
            <a:endParaRPr lang="zh-CN" altLang="en-US" b="1" dirty="0">
              <a:latin typeface="微软雅黑" panose="020B0503020204020204" pitchFamily="34" charset="-122"/>
              <a:ea typeface="微软雅黑" panose="020B0503020204020204" pitchFamily="34" charset="-122"/>
              <a:sym typeface="Symbol" pitchFamily="18" charset="2"/>
            </a:endParaRPr>
          </a:p>
          <a:p>
            <a:pPr marL="342900" indent="-342900" eaLnBrk="0" hangingPunct="0">
              <a:spcBef>
                <a:spcPct val="20000"/>
              </a:spcBef>
              <a:buFont typeface="Wingdings" pitchFamily="2" charset="2"/>
              <a:buChar char="Ø"/>
            </a:pPr>
            <a:r>
              <a:rPr lang="en-US" altLang="zh-CN" b="1" dirty="0">
                <a:latin typeface="微软雅黑" panose="020B0503020204020204" pitchFamily="34" charset="-122"/>
                <a:ea typeface="微软雅黑" panose="020B0503020204020204" pitchFamily="34" charset="-122"/>
                <a:sym typeface="Symbol" pitchFamily="18" charset="2"/>
              </a:rPr>
              <a:t>1987  first  clinical trial of </a:t>
            </a:r>
            <a:r>
              <a:rPr lang="en-US" altLang="zh-CN" b="1" dirty="0">
                <a:latin typeface="微软雅黑" panose="020B0503020204020204" pitchFamily="34" charset="-122"/>
                <a:ea typeface="微软雅黑" panose="020B0503020204020204" pitchFamily="34" charset="-122"/>
              </a:rPr>
              <a:t>cervicitis </a:t>
            </a:r>
            <a:r>
              <a:rPr lang="en-US" altLang="zh-CN" b="1" dirty="0" smtClean="0">
                <a:latin typeface="微软雅黑" panose="020B0503020204020204" pitchFamily="34" charset="-122"/>
                <a:ea typeface="微软雅黑" panose="020B0503020204020204" pitchFamily="34" charset="-122"/>
              </a:rPr>
              <a:t>in the world</a:t>
            </a:r>
          </a:p>
          <a:p>
            <a:pPr marL="342900" indent="-342900" eaLnBrk="0" hangingPunct="0">
              <a:spcBef>
                <a:spcPct val="20000"/>
              </a:spcBef>
              <a:buFont typeface="Wingdings" pitchFamily="2" charset="2"/>
              <a:buChar char="Ø"/>
            </a:pPr>
            <a:r>
              <a:rPr lang="en-US" altLang="zh-CN" b="1" dirty="0" smtClean="0"/>
              <a:t> </a:t>
            </a:r>
            <a:r>
              <a:rPr lang="en-US" altLang="zh-CN" b="1" dirty="0">
                <a:latin typeface="微软雅黑" panose="020B0503020204020204" pitchFamily="34" charset="-122"/>
                <a:ea typeface="微软雅黑" panose="020B0503020204020204" pitchFamily="34" charset="-122"/>
              </a:rPr>
              <a:t>in </a:t>
            </a:r>
            <a:r>
              <a:rPr lang="en-US" altLang="zh-CN" b="1" dirty="0" smtClean="0">
                <a:latin typeface="微软雅黑" panose="020B0503020204020204" pitchFamily="34" charset="-122"/>
                <a:ea typeface="微软雅黑" panose="020B0503020204020204" pitchFamily="34" charset="-122"/>
              </a:rPr>
              <a:t>1999   first Chinese genetic </a:t>
            </a:r>
            <a:r>
              <a:rPr lang="en-US" altLang="zh-CN" b="1" dirty="0">
                <a:latin typeface="微软雅黑" panose="020B0503020204020204" pitchFamily="34" charset="-122"/>
                <a:ea typeface="微软雅黑" panose="020B0503020204020204" pitchFamily="34" charset="-122"/>
              </a:rPr>
              <a:t>engineered new </a:t>
            </a:r>
            <a:r>
              <a:rPr lang="en-US" altLang="zh-CN" b="1" dirty="0" smtClean="0">
                <a:latin typeface="微软雅黑" panose="020B0503020204020204" pitchFamily="34" charset="-122"/>
                <a:ea typeface="微软雅黑" panose="020B0503020204020204" pitchFamily="34" charset="-122"/>
              </a:rPr>
              <a:t>drug</a:t>
            </a:r>
            <a:r>
              <a:rPr lang="en-US" altLang="zh-CN" b="1" dirty="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sym typeface="Symbol" pitchFamily="18" charset="2"/>
            </a:endParaRPr>
          </a:p>
        </p:txBody>
      </p:sp>
      <p:sp>
        <p:nvSpPr>
          <p:cNvPr id="8" name="灯片编号占位符 7"/>
          <p:cNvSpPr>
            <a:spLocks noGrp="1"/>
          </p:cNvSpPr>
          <p:nvPr>
            <p:ph type="sldNum" sz="quarter" idx="12"/>
          </p:nvPr>
        </p:nvSpPr>
        <p:spPr/>
        <p:txBody>
          <a:bodyPr/>
          <a:lstStyle/>
          <a:p>
            <a:fld id="{01CC2CA7-3B56-4884-B23C-4C474C6B7068}" type="slidenum">
              <a:rPr lang="zh-CN" altLang="en-US" smtClean="0"/>
              <a:pPr/>
              <a:t>20</a:t>
            </a:fld>
            <a:endParaRPr lang="zh-CN" altLang="en-US"/>
          </a:p>
        </p:txBody>
      </p: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2611" y="32405"/>
            <a:ext cx="1068503" cy="795144"/>
          </a:xfrm>
          <a:prstGeom prst="rect">
            <a:avLst/>
          </a:prstGeom>
        </p:spPr>
      </p:pic>
    </p:spTree>
    <p:extLst>
      <p:ext uri="{BB962C8B-B14F-4D97-AF65-F5344CB8AC3E}">
        <p14:creationId xmlns:p14="http://schemas.microsoft.com/office/powerpoint/2010/main" val="29449109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idx="4294967295"/>
          </p:nvPr>
        </p:nvSpPr>
        <p:spPr>
          <a:xfrm>
            <a:off x="1157341" y="333279"/>
            <a:ext cx="6748462" cy="428625"/>
          </a:xfrm>
          <a:solidFill>
            <a:schemeClr val="bg1"/>
          </a:solidFill>
        </p:spPr>
        <p:txBody>
          <a:bodyPr>
            <a:normAutofit/>
          </a:bodyPr>
          <a:lstStyle/>
          <a:p>
            <a:r>
              <a:rPr lang="en-US" altLang="zh-CN" sz="2200" b="1" dirty="0" smtClean="0">
                <a:ea typeface="微软雅黑" pitchFamily="34" charset="-122"/>
              </a:rPr>
              <a:t> </a:t>
            </a:r>
            <a:r>
              <a:rPr lang="en-US" altLang="zh-CN" sz="2200" b="1" dirty="0" smtClean="0">
                <a:solidFill>
                  <a:schemeClr val="accent1"/>
                </a:solidFill>
                <a:ea typeface="微软雅黑" pitchFamily="34" charset="-122"/>
              </a:rPr>
              <a:t>Antiviral Mechanism of </a:t>
            </a:r>
            <a:r>
              <a:rPr lang="en-US" altLang="zh-CN" sz="2200" b="1" dirty="0" smtClean="0">
                <a:solidFill>
                  <a:schemeClr val="accent1"/>
                </a:solidFill>
              </a:rPr>
              <a:t>IFN-</a:t>
            </a:r>
            <a:r>
              <a:rPr lang="en-US" altLang="zh-CN" sz="2200" b="1" dirty="0" smtClean="0">
                <a:solidFill>
                  <a:schemeClr val="accent1"/>
                </a:solidFill>
                <a:sym typeface="Comic Sans MS" pitchFamily="66" charset="0"/>
              </a:rPr>
              <a:t>α1b</a:t>
            </a:r>
            <a:endParaRPr lang="en-US" altLang="zh-CN" sz="2200" b="1" dirty="0" smtClean="0">
              <a:solidFill>
                <a:schemeClr val="accent1"/>
              </a:solidFill>
              <a:ea typeface="黑体" pitchFamily="49" charset="-122"/>
            </a:endParaRPr>
          </a:p>
        </p:txBody>
      </p:sp>
      <p:sp>
        <p:nvSpPr>
          <p:cNvPr id="56" name="灯片编号占位符 55"/>
          <p:cNvSpPr>
            <a:spLocks noGrp="1"/>
          </p:cNvSpPr>
          <p:nvPr>
            <p:ph type="sldNum" sz="quarter" idx="12"/>
          </p:nvPr>
        </p:nvSpPr>
        <p:spPr/>
        <p:txBody>
          <a:bodyPr/>
          <a:lstStyle/>
          <a:p>
            <a:fld id="{01CC2CA7-3B56-4884-B23C-4C474C6B7068}" type="slidenum">
              <a:rPr lang="zh-CN" altLang="en-US" smtClean="0"/>
              <a:pPr/>
              <a:t>21</a:t>
            </a:fld>
            <a:endParaRPr lang="zh-CN" altLang="en-US"/>
          </a:p>
        </p:txBody>
      </p:sp>
      <p:pic>
        <p:nvPicPr>
          <p:cNvPr id="60" name="图片 5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2611" y="32404"/>
            <a:ext cx="1068503" cy="967703"/>
          </a:xfrm>
          <a:prstGeom prst="rect">
            <a:avLst/>
          </a:prstGeom>
        </p:spPr>
      </p:pic>
      <p:grpSp>
        <p:nvGrpSpPr>
          <p:cNvPr id="62" name="组合 61"/>
          <p:cNvGrpSpPr/>
          <p:nvPr/>
        </p:nvGrpSpPr>
        <p:grpSpPr>
          <a:xfrm>
            <a:off x="285720" y="1285860"/>
            <a:ext cx="8572560" cy="4286280"/>
            <a:chOff x="-12062" y="1020744"/>
            <a:chExt cx="8802891" cy="5307219"/>
          </a:xfrm>
        </p:grpSpPr>
        <p:grpSp>
          <p:nvGrpSpPr>
            <p:cNvPr id="66" name="组合 65"/>
            <p:cNvGrpSpPr/>
            <p:nvPr/>
          </p:nvGrpSpPr>
          <p:grpSpPr>
            <a:xfrm>
              <a:off x="-12062" y="1020744"/>
              <a:ext cx="8802891" cy="5307219"/>
              <a:chOff x="141543" y="1052736"/>
              <a:chExt cx="8802891" cy="5307219"/>
            </a:xfrm>
          </p:grpSpPr>
          <p:sp>
            <p:nvSpPr>
              <p:cNvPr id="97" name="流程图: 终止 96"/>
              <p:cNvSpPr/>
              <p:nvPr/>
            </p:nvSpPr>
            <p:spPr>
              <a:xfrm>
                <a:off x="3659056" y="1809982"/>
                <a:ext cx="1896156" cy="576064"/>
              </a:xfrm>
              <a:prstGeom prst="flowChartTerminator">
                <a:avLst/>
              </a:prstGeom>
              <a:noFill/>
              <a:ln w="47625">
                <a:gradFill>
                  <a:gsLst>
                    <a:gs pos="0">
                      <a:schemeClr val="bg1">
                        <a:lumMod val="75000"/>
                      </a:schemeClr>
                    </a:gs>
                    <a:gs pos="55000">
                      <a:schemeClr val="accent1">
                        <a:lumMod val="75000"/>
                      </a:schemeClr>
                    </a:gs>
                    <a:gs pos="44000">
                      <a:schemeClr val="bg1">
                        <a:lumMod val="75000"/>
                      </a:schemeClr>
                    </a:gs>
                    <a:gs pos="100000">
                      <a:schemeClr val="accent1">
                        <a:lumMod val="7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lIns="36000" rIns="216000" rtlCol="0" anchor="ctr">
                <a:normAutofit fontScale="92500" lnSpcReduction="10000"/>
              </a:bodyPr>
              <a:lstStyle/>
              <a:p>
                <a:pPr algn="r"/>
                <a:r>
                  <a:rPr lang="en-US" altLang="zh-CN" dirty="0" smtClean="0">
                    <a:solidFill>
                      <a:schemeClr val="tx1"/>
                    </a:solidFill>
                  </a:rPr>
                  <a:t>Cell Receptor</a:t>
                </a:r>
                <a:endParaRPr lang="zh-CN" altLang="en-US" dirty="0">
                  <a:solidFill>
                    <a:schemeClr val="tx1"/>
                  </a:solidFill>
                </a:endParaRPr>
              </a:p>
            </p:txBody>
          </p:sp>
          <p:sp>
            <p:nvSpPr>
              <p:cNvPr id="98" name="圆角矩形 5"/>
              <p:cNvSpPr/>
              <p:nvPr/>
            </p:nvSpPr>
            <p:spPr>
              <a:xfrm>
                <a:off x="3901322" y="1052736"/>
                <a:ext cx="1279664" cy="479961"/>
              </a:xfrm>
              <a:prstGeom prst="roundRect">
                <a:avLst/>
              </a:prstGeom>
              <a:noFill/>
              <a:ln w="412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tx1"/>
                    </a:solidFill>
                  </a:rPr>
                  <a:t>INTERFEON</a:t>
                </a:r>
                <a:endParaRPr lang="zh-CN" altLang="en-US" sz="1600" dirty="0">
                  <a:solidFill>
                    <a:schemeClr val="tx1"/>
                  </a:solidFill>
                </a:endParaRPr>
              </a:p>
            </p:txBody>
          </p:sp>
          <p:sp>
            <p:nvSpPr>
              <p:cNvPr id="99" name="圆角右箭头 98"/>
              <p:cNvSpPr/>
              <p:nvPr/>
            </p:nvSpPr>
            <p:spPr>
              <a:xfrm rot="5400000" flipV="1">
                <a:off x="2798243" y="1625196"/>
                <a:ext cx="402322" cy="1319304"/>
              </a:xfrm>
              <a:prstGeom prst="bentArrow">
                <a:avLst>
                  <a:gd name="adj1" fmla="val 3787"/>
                  <a:gd name="adj2" fmla="val 14119"/>
                  <a:gd name="adj3" fmla="val 22439"/>
                  <a:gd name="adj4" fmla="val 27657"/>
                </a:avLst>
              </a:prstGeom>
              <a:solidFill>
                <a:schemeClr val="tx2"/>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100" name="圆角右箭头 99"/>
              <p:cNvSpPr/>
              <p:nvPr/>
            </p:nvSpPr>
            <p:spPr>
              <a:xfrm rot="5400000">
                <a:off x="5979765" y="1613920"/>
                <a:ext cx="422630" cy="1303066"/>
              </a:xfrm>
              <a:prstGeom prst="bentArrow">
                <a:avLst>
                  <a:gd name="adj1" fmla="val 3787"/>
                  <a:gd name="adj2" fmla="val 14119"/>
                  <a:gd name="adj3" fmla="val 22439"/>
                  <a:gd name="adj4" fmla="val 30217"/>
                </a:avLst>
              </a:prstGeom>
              <a:solidFill>
                <a:schemeClr val="bg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102" name="圆角矩形 10"/>
              <p:cNvSpPr/>
              <p:nvPr/>
            </p:nvSpPr>
            <p:spPr>
              <a:xfrm>
                <a:off x="339255" y="3286622"/>
                <a:ext cx="1317014" cy="606083"/>
              </a:xfrm>
              <a:prstGeom prst="roundRect">
                <a:avLst/>
              </a:prstGeom>
              <a:solidFill>
                <a:schemeClr val="tx2">
                  <a:alpha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tx1"/>
                    </a:solidFill>
                  </a:rPr>
                  <a:t>2’5’-OAS</a:t>
                </a:r>
                <a:endParaRPr lang="zh-CN" altLang="en-US" sz="1600" dirty="0">
                  <a:solidFill>
                    <a:schemeClr val="tx1"/>
                  </a:solidFill>
                </a:endParaRPr>
              </a:p>
            </p:txBody>
          </p:sp>
          <p:sp>
            <p:nvSpPr>
              <p:cNvPr id="104" name="圆角右箭头 103"/>
              <p:cNvSpPr/>
              <p:nvPr/>
            </p:nvSpPr>
            <p:spPr>
              <a:xfrm rot="5400000" flipV="1">
                <a:off x="1095945" y="2653118"/>
                <a:ext cx="496212" cy="725717"/>
              </a:xfrm>
              <a:prstGeom prst="bentArrow">
                <a:avLst>
                  <a:gd name="adj1" fmla="val 3787"/>
                  <a:gd name="adj2" fmla="val 14119"/>
                  <a:gd name="adj3" fmla="val 22439"/>
                  <a:gd name="adj4" fmla="val 27657"/>
                </a:avLst>
              </a:prstGeom>
              <a:solidFill>
                <a:schemeClr val="accent1">
                  <a:lumMod val="75000"/>
                </a:schemeClr>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105" name="圆角矩形 104"/>
              <p:cNvSpPr/>
              <p:nvPr/>
            </p:nvSpPr>
            <p:spPr>
              <a:xfrm>
                <a:off x="1792612" y="3284514"/>
                <a:ext cx="1293953" cy="626288"/>
              </a:xfrm>
              <a:prstGeom prst="roundRect">
                <a:avLst/>
              </a:prstGeom>
              <a:solidFill>
                <a:schemeClr val="tx2">
                  <a:alpha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err="1" smtClean="0">
                    <a:solidFill>
                      <a:schemeClr val="tx1"/>
                    </a:solidFill>
                  </a:rPr>
                  <a:t>Phosphodies</a:t>
                </a:r>
                <a:r>
                  <a:rPr lang="en-US" altLang="zh-CN" sz="1600" dirty="0" smtClean="0">
                    <a:solidFill>
                      <a:schemeClr val="tx1"/>
                    </a:solidFill>
                  </a:rPr>
                  <a:t> </a:t>
                </a:r>
                <a:r>
                  <a:rPr lang="en-US" altLang="zh-CN" sz="1600" dirty="0" err="1" smtClean="0">
                    <a:solidFill>
                      <a:schemeClr val="tx1"/>
                    </a:solidFill>
                  </a:rPr>
                  <a:t>terase</a:t>
                </a:r>
                <a:endParaRPr lang="zh-CN" altLang="en-US" sz="1600" dirty="0">
                  <a:solidFill>
                    <a:schemeClr val="tx1"/>
                  </a:solidFill>
                </a:endParaRPr>
              </a:p>
            </p:txBody>
          </p:sp>
          <p:sp>
            <p:nvSpPr>
              <p:cNvPr id="106" name="圆角矩形 105"/>
              <p:cNvSpPr/>
              <p:nvPr/>
            </p:nvSpPr>
            <p:spPr>
              <a:xfrm>
                <a:off x="3242797" y="3297393"/>
                <a:ext cx="1295004" cy="595312"/>
              </a:xfrm>
              <a:prstGeom prst="roundRect">
                <a:avLst/>
              </a:prstGeom>
              <a:solidFill>
                <a:schemeClr val="tx2">
                  <a:alpha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tx1"/>
                    </a:solidFill>
                  </a:rPr>
                  <a:t>Protein kinase</a:t>
                </a:r>
                <a:endParaRPr lang="zh-CN" altLang="en-US" sz="1600" dirty="0">
                  <a:solidFill>
                    <a:schemeClr val="tx1"/>
                  </a:solidFill>
                </a:endParaRPr>
              </a:p>
            </p:txBody>
          </p:sp>
          <p:sp>
            <p:nvSpPr>
              <p:cNvPr id="107" name="圆角右箭头 106"/>
              <p:cNvSpPr/>
              <p:nvPr/>
            </p:nvSpPr>
            <p:spPr>
              <a:xfrm rot="5400000">
                <a:off x="3269336" y="2636896"/>
                <a:ext cx="503078" cy="760893"/>
              </a:xfrm>
              <a:prstGeom prst="bentArrow">
                <a:avLst>
                  <a:gd name="adj1" fmla="val 3787"/>
                  <a:gd name="adj2" fmla="val 14119"/>
                  <a:gd name="adj3" fmla="val 22439"/>
                  <a:gd name="adj4" fmla="val 30217"/>
                </a:avLst>
              </a:prstGeom>
              <a:solidFill>
                <a:schemeClr val="tx2"/>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108" name="圆角矩形 107"/>
              <p:cNvSpPr/>
              <p:nvPr/>
            </p:nvSpPr>
            <p:spPr>
              <a:xfrm>
                <a:off x="4885871" y="3289186"/>
                <a:ext cx="1152128" cy="603519"/>
              </a:xfrm>
              <a:prstGeom prst="roundRect">
                <a:avLst/>
              </a:prstGeom>
              <a:solidFill>
                <a:schemeClr val="accent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rPr>
                  <a:t>CTL </a:t>
                </a:r>
                <a:endParaRPr lang="zh-CN" altLang="en-US" sz="1600" dirty="0">
                  <a:solidFill>
                    <a:schemeClr val="bg1"/>
                  </a:solidFill>
                </a:endParaRPr>
              </a:p>
            </p:txBody>
          </p:sp>
          <p:sp>
            <p:nvSpPr>
              <p:cNvPr id="109" name="圆角右箭头 108"/>
              <p:cNvSpPr/>
              <p:nvPr/>
            </p:nvSpPr>
            <p:spPr>
              <a:xfrm rot="5400000" flipV="1">
                <a:off x="5401923" y="2724492"/>
                <a:ext cx="532019" cy="559252"/>
              </a:xfrm>
              <a:prstGeom prst="bentArrow">
                <a:avLst>
                  <a:gd name="adj1" fmla="val 3787"/>
                  <a:gd name="adj2" fmla="val 14119"/>
                  <a:gd name="adj3" fmla="val 22439"/>
                  <a:gd name="adj4" fmla="val 27657"/>
                </a:avLst>
              </a:prstGeom>
              <a:solidFill>
                <a:schemeClr val="tx2">
                  <a:alpha val="51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110" name="圆角矩形 109"/>
              <p:cNvSpPr/>
              <p:nvPr/>
            </p:nvSpPr>
            <p:spPr>
              <a:xfrm>
                <a:off x="6148846" y="3289185"/>
                <a:ext cx="1152128" cy="603520"/>
              </a:xfrm>
              <a:prstGeom prst="roundRect">
                <a:avLst/>
              </a:prstGeom>
              <a:solidFill>
                <a:schemeClr val="accent1">
                  <a:lumMod val="75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rPr>
                  <a:t>NK </a:t>
                </a:r>
                <a:endParaRPr lang="zh-CN" altLang="en-US" sz="1600" dirty="0">
                  <a:solidFill>
                    <a:schemeClr val="bg1"/>
                  </a:solidFill>
                </a:endParaRPr>
              </a:p>
            </p:txBody>
          </p:sp>
          <p:sp>
            <p:nvSpPr>
              <p:cNvPr id="111" name="圆角矩形 110"/>
              <p:cNvSpPr/>
              <p:nvPr/>
            </p:nvSpPr>
            <p:spPr>
              <a:xfrm>
                <a:off x="7401402" y="3288577"/>
                <a:ext cx="1543032" cy="622955"/>
              </a:xfrm>
              <a:prstGeom prst="roundRect">
                <a:avLst/>
              </a:prstGeom>
              <a:solidFill>
                <a:schemeClr val="accent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rPr>
                  <a:t>Macrophage</a:t>
                </a:r>
                <a:endParaRPr lang="zh-CN" altLang="en-US" sz="1600" dirty="0">
                  <a:solidFill>
                    <a:schemeClr val="bg1"/>
                  </a:solidFill>
                </a:endParaRPr>
              </a:p>
            </p:txBody>
          </p:sp>
          <p:sp>
            <p:nvSpPr>
              <p:cNvPr id="112" name="圆角右箭头 111"/>
              <p:cNvSpPr/>
              <p:nvPr/>
            </p:nvSpPr>
            <p:spPr>
              <a:xfrm rot="5400000">
                <a:off x="7649091" y="2655276"/>
                <a:ext cx="507733" cy="731274"/>
              </a:xfrm>
              <a:prstGeom prst="bentArrow">
                <a:avLst>
                  <a:gd name="adj1" fmla="val 3787"/>
                  <a:gd name="adj2" fmla="val 14119"/>
                  <a:gd name="adj3" fmla="val 22439"/>
                  <a:gd name="adj4" fmla="val 30217"/>
                </a:avLst>
              </a:prstGeom>
              <a:solidFill>
                <a:schemeClr val="tx2">
                  <a:alpha val="49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113" name="Freeform 12"/>
              <p:cNvSpPr>
                <a:spLocks/>
              </p:cNvSpPr>
              <p:nvPr/>
            </p:nvSpPr>
            <p:spPr bwMode="auto">
              <a:xfrm flipV="1">
                <a:off x="2268322" y="3056736"/>
                <a:ext cx="328280" cy="205163"/>
              </a:xfrm>
              <a:custGeom>
                <a:avLst/>
                <a:gdLst>
                  <a:gd name="T0" fmla="*/ 1159531 w 2785"/>
                  <a:gd name="T1" fmla="*/ 0 h 2009"/>
                  <a:gd name="T2" fmla="*/ 152395 w 2785"/>
                  <a:gd name="T3" fmla="*/ 155283 h 2009"/>
                  <a:gd name="T4" fmla="*/ 629460 w 2785"/>
                  <a:gd name="T5" fmla="*/ 155283 h 2009"/>
                  <a:gd name="T6" fmla="*/ 629460 w 2785"/>
                  <a:gd name="T7" fmla="*/ 200646 h 2009"/>
                  <a:gd name="T8" fmla="*/ 596330 w 2785"/>
                  <a:gd name="T9" fmla="*/ 251244 h 2009"/>
                  <a:gd name="T10" fmla="*/ 530071 w 2785"/>
                  <a:gd name="T11" fmla="*/ 294863 h 2009"/>
                  <a:gd name="T12" fmla="*/ 463812 w 2785"/>
                  <a:gd name="T13" fmla="*/ 334992 h 2009"/>
                  <a:gd name="T14" fmla="*/ 384302 w 2785"/>
                  <a:gd name="T15" fmla="*/ 364652 h 2009"/>
                  <a:gd name="T16" fmla="*/ 271661 w 2785"/>
                  <a:gd name="T17" fmla="*/ 397803 h 2009"/>
                  <a:gd name="T18" fmla="*/ 172273 w 2785"/>
                  <a:gd name="T19" fmla="*/ 416995 h 2009"/>
                  <a:gd name="T20" fmla="*/ 79511 w 2785"/>
                  <a:gd name="T21" fmla="*/ 430953 h 2009"/>
                  <a:gd name="T22" fmla="*/ 0 w 2785"/>
                  <a:gd name="T23" fmla="*/ 437932 h 2009"/>
                  <a:gd name="T24" fmla="*/ 2305810 w 2785"/>
                  <a:gd name="T25" fmla="*/ 437932 h 2009"/>
                  <a:gd name="T26" fmla="*/ 2206421 w 2785"/>
                  <a:gd name="T27" fmla="*/ 425719 h 2009"/>
                  <a:gd name="T28" fmla="*/ 2126911 w 2785"/>
                  <a:gd name="T29" fmla="*/ 415250 h 2009"/>
                  <a:gd name="T30" fmla="*/ 2034148 w 2785"/>
                  <a:gd name="T31" fmla="*/ 394313 h 2009"/>
                  <a:gd name="T32" fmla="*/ 1895005 w 2785"/>
                  <a:gd name="T33" fmla="*/ 352439 h 2009"/>
                  <a:gd name="T34" fmla="*/ 1822120 w 2785"/>
                  <a:gd name="T35" fmla="*/ 315800 h 2009"/>
                  <a:gd name="T36" fmla="*/ 1762487 w 2785"/>
                  <a:gd name="T37" fmla="*/ 277415 h 2009"/>
                  <a:gd name="T38" fmla="*/ 1722731 w 2785"/>
                  <a:gd name="T39" fmla="*/ 235541 h 2009"/>
                  <a:gd name="T40" fmla="*/ 1696228 w 2785"/>
                  <a:gd name="T41" fmla="*/ 184943 h 2009"/>
                  <a:gd name="T42" fmla="*/ 1682976 w 2785"/>
                  <a:gd name="T43" fmla="*/ 155283 h 2009"/>
                  <a:gd name="T44" fmla="*/ 2140163 w 2785"/>
                  <a:gd name="T45" fmla="*/ 155283 h 2009"/>
                  <a:gd name="T46" fmla="*/ 1159531 w 2785"/>
                  <a:gd name="T47" fmla="*/ 0 h 200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785" h="2009">
                    <a:moveTo>
                      <a:pt x="1400" y="0"/>
                    </a:moveTo>
                    <a:lnTo>
                      <a:pt x="184" y="712"/>
                    </a:lnTo>
                    <a:lnTo>
                      <a:pt x="760" y="712"/>
                    </a:lnTo>
                    <a:lnTo>
                      <a:pt x="760" y="920"/>
                    </a:lnTo>
                    <a:lnTo>
                      <a:pt x="720" y="1152"/>
                    </a:lnTo>
                    <a:lnTo>
                      <a:pt x="640" y="1352"/>
                    </a:lnTo>
                    <a:lnTo>
                      <a:pt x="560" y="1536"/>
                    </a:lnTo>
                    <a:lnTo>
                      <a:pt x="464" y="1672"/>
                    </a:lnTo>
                    <a:lnTo>
                      <a:pt x="328" y="1824"/>
                    </a:lnTo>
                    <a:lnTo>
                      <a:pt x="208" y="1912"/>
                    </a:lnTo>
                    <a:lnTo>
                      <a:pt x="96" y="1976"/>
                    </a:lnTo>
                    <a:lnTo>
                      <a:pt x="0" y="2008"/>
                    </a:lnTo>
                    <a:lnTo>
                      <a:pt x="2784" y="2008"/>
                    </a:lnTo>
                    <a:lnTo>
                      <a:pt x="2664" y="1952"/>
                    </a:lnTo>
                    <a:lnTo>
                      <a:pt x="2568" y="1904"/>
                    </a:lnTo>
                    <a:lnTo>
                      <a:pt x="2456" y="1808"/>
                    </a:lnTo>
                    <a:lnTo>
                      <a:pt x="2288" y="1616"/>
                    </a:lnTo>
                    <a:lnTo>
                      <a:pt x="2200" y="1448"/>
                    </a:lnTo>
                    <a:lnTo>
                      <a:pt x="2128" y="1272"/>
                    </a:lnTo>
                    <a:lnTo>
                      <a:pt x="2080" y="1080"/>
                    </a:lnTo>
                    <a:lnTo>
                      <a:pt x="2048" y="848"/>
                    </a:lnTo>
                    <a:lnTo>
                      <a:pt x="2032" y="712"/>
                    </a:lnTo>
                    <a:lnTo>
                      <a:pt x="2584" y="712"/>
                    </a:lnTo>
                    <a:lnTo>
                      <a:pt x="1400" y="0"/>
                    </a:lnTo>
                  </a:path>
                </a:pathLst>
              </a:custGeom>
              <a:solidFill>
                <a:schemeClr val="accent1">
                  <a:lumMod val="75000"/>
                </a:schemeClr>
              </a:solid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solidFill>
                  <a:ea typeface="+mn-ea"/>
                </a:endParaRPr>
              </a:p>
            </p:txBody>
          </p:sp>
          <p:sp>
            <p:nvSpPr>
              <p:cNvPr id="114" name="Freeform 12"/>
              <p:cNvSpPr>
                <a:spLocks/>
              </p:cNvSpPr>
              <p:nvPr/>
            </p:nvSpPr>
            <p:spPr bwMode="auto">
              <a:xfrm flipV="1">
                <a:off x="6637137" y="4907130"/>
                <a:ext cx="328280" cy="205163"/>
              </a:xfrm>
              <a:custGeom>
                <a:avLst/>
                <a:gdLst>
                  <a:gd name="T0" fmla="*/ 1159531 w 2785"/>
                  <a:gd name="T1" fmla="*/ 0 h 2009"/>
                  <a:gd name="T2" fmla="*/ 152395 w 2785"/>
                  <a:gd name="T3" fmla="*/ 155283 h 2009"/>
                  <a:gd name="T4" fmla="*/ 629460 w 2785"/>
                  <a:gd name="T5" fmla="*/ 155283 h 2009"/>
                  <a:gd name="T6" fmla="*/ 629460 w 2785"/>
                  <a:gd name="T7" fmla="*/ 200646 h 2009"/>
                  <a:gd name="T8" fmla="*/ 596330 w 2785"/>
                  <a:gd name="T9" fmla="*/ 251244 h 2009"/>
                  <a:gd name="T10" fmla="*/ 530071 w 2785"/>
                  <a:gd name="T11" fmla="*/ 294863 h 2009"/>
                  <a:gd name="T12" fmla="*/ 463812 w 2785"/>
                  <a:gd name="T13" fmla="*/ 334992 h 2009"/>
                  <a:gd name="T14" fmla="*/ 384302 w 2785"/>
                  <a:gd name="T15" fmla="*/ 364652 h 2009"/>
                  <a:gd name="T16" fmla="*/ 271661 w 2785"/>
                  <a:gd name="T17" fmla="*/ 397803 h 2009"/>
                  <a:gd name="T18" fmla="*/ 172273 w 2785"/>
                  <a:gd name="T19" fmla="*/ 416995 h 2009"/>
                  <a:gd name="T20" fmla="*/ 79511 w 2785"/>
                  <a:gd name="T21" fmla="*/ 430953 h 2009"/>
                  <a:gd name="T22" fmla="*/ 0 w 2785"/>
                  <a:gd name="T23" fmla="*/ 437932 h 2009"/>
                  <a:gd name="T24" fmla="*/ 2305810 w 2785"/>
                  <a:gd name="T25" fmla="*/ 437932 h 2009"/>
                  <a:gd name="T26" fmla="*/ 2206421 w 2785"/>
                  <a:gd name="T27" fmla="*/ 425719 h 2009"/>
                  <a:gd name="T28" fmla="*/ 2126911 w 2785"/>
                  <a:gd name="T29" fmla="*/ 415250 h 2009"/>
                  <a:gd name="T30" fmla="*/ 2034148 w 2785"/>
                  <a:gd name="T31" fmla="*/ 394313 h 2009"/>
                  <a:gd name="T32" fmla="*/ 1895005 w 2785"/>
                  <a:gd name="T33" fmla="*/ 352439 h 2009"/>
                  <a:gd name="T34" fmla="*/ 1822120 w 2785"/>
                  <a:gd name="T35" fmla="*/ 315800 h 2009"/>
                  <a:gd name="T36" fmla="*/ 1762487 w 2785"/>
                  <a:gd name="T37" fmla="*/ 277415 h 2009"/>
                  <a:gd name="T38" fmla="*/ 1722731 w 2785"/>
                  <a:gd name="T39" fmla="*/ 235541 h 2009"/>
                  <a:gd name="T40" fmla="*/ 1696228 w 2785"/>
                  <a:gd name="T41" fmla="*/ 184943 h 2009"/>
                  <a:gd name="T42" fmla="*/ 1682976 w 2785"/>
                  <a:gd name="T43" fmla="*/ 155283 h 2009"/>
                  <a:gd name="T44" fmla="*/ 2140163 w 2785"/>
                  <a:gd name="T45" fmla="*/ 155283 h 2009"/>
                  <a:gd name="T46" fmla="*/ 1159531 w 2785"/>
                  <a:gd name="T47" fmla="*/ 0 h 200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785" h="2009">
                    <a:moveTo>
                      <a:pt x="1400" y="0"/>
                    </a:moveTo>
                    <a:lnTo>
                      <a:pt x="184" y="712"/>
                    </a:lnTo>
                    <a:lnTo>
                      <a:pt x="760" y="712"/>
                    </a:lnTo>
                    <a:lnTo>
                      <a:pt x="760" y="920"/>
                    </a:lnTo>
                    <a:lnTo>
                      <a:pt x="720" y="1152"/>
                    </a:lnTo>
                    <a:lnTo>
                      <a:pt x="640" y="1352"/>
                    </a:lnTo>
                    <a:lnTo>
                      <a:pt x="560" y="1536"/>
                    </a:lnTo>
                    <a:lnTo>
                      <a:pt x="464" y="1672"/>
                    </a:lnTo>
                    <a:lnTo>
                      <a:pt x="328" y="1824"/>
                    </a:lnTo>
                    <a:lnTo>
                      <a:pt x="208" y="1912"/>
                    </a:lnTo>
                    <a:lnTo>
                      <a:pt x="96" y="1976"/>
                    </a:lnTo>
                    <a:lnTo>
                      <a:pt x="0" y="2008"/>
                    </a:lnTo>
                    <a:lnTo>
                      <a:pt x="2784" y="2008"/>
                    </a:lnTo>
                    <a:lnTo>
                      <a:pt x="2664" y="1952"/>
                    </a:lnTo>
                    <a:lnTo>
                      <a:pt x="2568" y="1904"/>
                    </a:lnTo>
                    <a:lnTo>
                      <a:pt x="2456" y="1808"/>
                    </a:lnTo>
                    <a:lnTo>
                      <a:pt x="2288" y="1616"/>
                    </a:lnTo>
                    <a:lnTo>
                      <a:pt x="2200" y="1448"/>
                    </a:lnTo>
                    <a:lnTo>
                      <a:pt x="2128" y="1272"/>
                    </a:lnTo>
                    <a:lnTo>
                      <a:pt x="2080" y="1080"/>
                    </a:lnTo>
                    <a:lnTo>
                      <a:pt x="2048" y="848"/>
                    </a:lnTo>
                    <a:lnTo>
                      <a:pt x="2032" y="712"/>
                    </a:lnTo>
                    <a:lnTo>
                      <a:pt x="2584" y="712"/>
                    </a:lnTo>
                    <a:lnTo>
                      <a:pt x="1400" y="0"/>
                    </a:lnTo>
                  </a:path>
                </a:pathLst>
              </a:custGeom>
              <a:solidFill>
                <a:schemeClr val="tx2">
                  <a:alpha val="49000"/>
                </a:schemeClr>
              </a:solid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solidFill>
                  <a:ea typeface="+mn-ea"/>
                </a:endParaRPr>
              </a:p>
            </p:txBody>
          </p:sp>
          <p:sp>
            <p:nvSpPr>
              <p:cNvPr id="115" name="圆角右箭头 114"/>
              <p:cNvSpPr/>
              <p:nvPr/>
            </p:nvSpPr>
            <p:spPr>
              <a:xfrm flipV="1">
                <a:off x="997917" y="4848272"/>
                <a:ext cx="570937" cy="687007"/>
              </a:xfrm>
              <a:prstGeom prst="bentArrow">
                <a:avLst>
                  <a:gd name="adj1" fmla="val 3787"/>
                  <a:gd name="adj2" fmla="val 14119"/>
                  <a:gd name="adj3" fmla="val 22439"/>
                  <a:gd name="adj4" fmla="val 30217"/>
                </a:avLst>
              </a:prstGeom>
              <a:solidFill>
                <a:schemeClr val="tx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116" name="圆角矩形 115"/>
              <p:cNvSpPr/>
              <p:nvPr/>
            </p:nvSpPr>
            <p:spPr>
              <a:xfrm>
                <a:off x="141543" y="4156697"/>
                <a:ext cx="1482888" cy="697504"/>
              </a:xfrm>
              <a:prstGeom prst="roundRect">
                <a:avLst/>
              </a:prstGeom>
              <a:solidFill>
                <a:schemeClr val="tx2">
                  <a:alpha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tx1"/>
                    </a:solidFill>
                  </a:rPr>
                  <a:t>Viral mRNA degradation</a:t>
                </a:r>
                <a:endParaRPr lang="zh-CN" altLang="en-US" sz="1600" dirty="0">
                  <a:solidFill>
                    <a:schemeClr val="tx1"/>
                  </a:solidFill>
                </a:endParaRPr>
              </a:p>
            </p:txBody>
          </p:sp>
          <p:sp>
            <p:nvSpPr>
              <p:cNvPr id="117" name="圆角矩形 116"/>
              <p:cNvSpPr/>
              <p:nvPr/>
            </p:nvSpPr>
            <p:spPr>
              <a:xfrm>
                <a:off x="1680281" y="4156697"/>
                <a:ext cx="1357322" cy="705006"/>
              </a:xfrm>
              <a:prstGeom prst="roundRect">
                <a:avLst/>
              </a:prstGeom>
              <a:solidFill>
                <a:schemeClr val="tx2">
                  <a:alpha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schemeClr val="tx1"/>
                    </a:solidFill>
                  </a:rPr>
                  <a:t>Viral protein translation inhibition</a:t>
                </a:r>
                <a:endParaRPr lang="zh-CN" altLang="en-US" sz="1400" dirty="0">
                  <a:solidFill>
                    <a:schemeClr val="tx1"/>
                  </a:solidFill>
                </a:endParaRPr>
              </a:p>
            </p:txBody>
          </p:sp>
          <p:sp>
            <p:nvSpPr>
              <p:cNvPr id="118" name="圆角矩形 117"/>
              <p:cNvSpPr/>
              <p:nvPr/>
            </p:nvSpPr>
            <p:spPr>
              <a:xfrm>
                <a:off x="3069408" y="4156697"/>
                <a:ext cx="1635885" cy="720338"/>
              </a:xfrm>
              <a:prstGeom prst="roundRect">
                <a:avLst/>
              </a:prstGeom>
              <a:solidFill>
                <a:schemeClr val="tx2">
                  <a:alpha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schemeClr val="tx1"/>
                    </a:solidFill>
                  </a:rPr>
                  <a:t>Viral protein </a:t>
                </a:r>
                <a:r>
                  <a:rPr lang="en-US" altLang="zh-CN" sz="1300" dirty="0" smtClean="0">
                    <a:solidFill>
                      <a:schemeClr val="tx1"/>
                    </a:solidFill>
                  </a:rPr>
                  <a:t>synthesis initiation </a:t>
                </a:r>
                <a:r>
                  <a:rPr lang="en-US" altLang="zh-CN" sz="1400" dirty="0" smtClean="0">
                    <a:solidFill>
                      <a:schemeClr val="tx1"/>
                    </a:solidFill>
                  </a:rPr>
                  <a:t>inhibition</a:t>
                </a:r>
                <a:endParaRPr lang="zh-CN" altLang="en-US" sz="1400" dirty="0">
                  <a:solidFill>
                    <a:schemeClr val="tx1"/>
                  </a:solidFill>
                </a:endParaRPr>
              </a:p>
            </p:txBody>
          </p:sp>
          <p:sp>
            <p:nvSpPr>
              <p:cNvPr id="119" name="圆角矩形 118"/>
              <p:cNvSpPr/>
              <p:nvPr/>
            </p:nvSpPr>
            <p:spPr>
              <a:xfrm>
                <a:off x="4750055" y="4162075"/>
                <a:ext cx="1359549" cy="710614"/>
              </a:xfrm>
              <a:prstGeom prst="roundRect">
                <a:avLst/>
              </a:prstGeom>
              <a:solidFill>
                <a:schemeClr val="accent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rPr>
                  <a:t>Promote proliferation</a:t>
                </a:r>
                <a:endParaRPr lang="zh-CN" altLang="en-US" sz="1600" dirty="0">
                  <a:solidFill>
                    <a:schemeClr val="bg1"/>
                  </a:solidFill>
                </a:endParaRPr>
              </a:p>
            </p:txBody>
          </p:sp>
          <p:sp>
            <p:nvSpPr>
              <p:cNvPr id="120" name="圆角矩形 119"/>
              <p:cNvSpPr/>
              <p:nvPr/>
            </p:nvSpPr>
            <p:spPr>
              <a:xfrm>
                <a:off x="6205741" y="4146743"/>
                <a:ext cx="1165313" cy="724562"/>
              </a:xfrm>
              <a:prstGeom prst="roundRect">
                <a:avLst/>
              </a:prstGeom>
              <a:solidFill>
                <a:schemeClr val="accent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rPr>
                  <a:t>Activate killing</a:t>
                </a:r>
                <a:endParaRPr lang="zh-CN" altLang="en-US" sz="1600" dirty="0">
                  <a:solidFill>
                    <a:schemeClr val="bg1"/>
                  </a:solidFill>
                </a:endParaRPr>
              </a:p>
            </p:txBody>
          </p:sp>
          <p:sp>
            <p:nvSpPr>
              <p:cNvPr id="121" name="圆角矩形 120"/>
              <p:cNvSpPr/>
              <p:nvPr/>
            </p:nvSpPr>
            <p:spPr>
              <a:xfrm>
                <a:off x="7472331" y="4156698"/>
                <a:ext cx="1434355" cy="693994"/>
              </a:xfrm>
              <a:prstGeom prst="roundRect">
                <a:avLst/>
              </a:prstGeom>
              <a:solidFill>
                <a:schemeClr val="accent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rPr>
                  <a:t>Enhance phagocytosis</a:t>
                </a:r>
                <a:endParaRPr lang="zh-CN" altLang="en-US" sz="1600" dirty="0">
                  <a:solidFill>
                    <a:schemeClr val="bg1"/>
                  </a:solidFill>
                </a:endParaRPr>
              </a:p>
            </p:txBody>
          </p:sp>
          <p:sp>
            <p:nvSpPr>
              <p:cNvPr id="122" name="圆角矩形 121"/>
              <p:cNvSpPr/>
              <p:nvPr/>
            </p:nvSpPr>
            <p:spPr>
              <a:xfrm>
                <a:off x="1583057" y="5150158"/>
                <a:ext cx="1714512" cy="596012"/>
              </a:xfrm>
              <a:prstGeom prst="roundRect">
                <a:avLst/>
              </a:prstGeom>
              <a:solidFill>
                <a:schemeClr val="tx2">
                  <a:alpha val="38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tx1"/>
                    </a:solidFill>
                  </a:rPr>
                  <a:t>Inhibit virus replication</a:t>
                </a:r>
                <a:endParaRPr lang="zh-CN" altLang="en-US" sz="1600" dirty="0">
                  <a:solidFill>
                    <a:schemeClr val="tx1"/>
                  </a:solidFill>
                </a:endParaRPr>
              </a:p>
            </p:txBody>
          </p:sp>
          <p:sp>
            <p:nvSpPr>
              <p:cNvPr id="123" name="圆角右箭头 122"/>
              <p:cNvSpPr/>
              <p:nvPr/>
            </p:nvSpPr>
            <p:spPr>
              <a:xfrm flipH="1" flipV="1">
                <a:off x="3303767" y="4879956"/>
                <a:ext cx="602711" cy="693959"/>
              </a:xfrm>
              <a:prstGeom prst="bentArrow">
                <a:avLst>
                  <a:gd name="adj1" fmla="val 3787"/>
                  <a:gd name="adj2" fmla="val 14119"/>
                  <a:gd name="adj3" fmla="val 22439"/>
                  <a:gd name="adj4" fmla="val 30217"/>
                </a:avLst>
              </a:prstGeom>
              <a:solidFill>
                <a:schemeClr val="tx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124" name="圆角右箭头 123"/>
              <p:cNvSpPr/>
              <p:nvPr/>
            </p:nvSpPr>
            <p:spPr>
              <a:xfrm flipV="1">
                <a:off x="5398425" y="4889787"/>
                <a:ext cx="386609" cy="701418"/>
              </a:xfrm>
              <a:prstGeom prst="bentArrow">
                <a:avLst>
                  <a:gd name="adj1" fmla="val 3787"/>
                  <a:gd name="adj2" fmla="val 14119"/>
                  <a:gd name="adj3" fmla="val 22439"/>
                  <a:gd name="adj4" fmla="val 30217"/>
                </a:avLst>
              </a:prstGeom>
              <a:solidFill>
                <a:schemeClr val="bg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125" name="圆角矩形 124"/>
              <p:cNvSpPr/>
              <p:nvPr/>
            </p:nvSpPr>
            <p:spPr>
              <a:xfrm>
                <a:off x="5817376" y="5150157"/>
                <a:ext cx="2000263" cy="622528"/>
              </a:xfrm>
              <a:prstGeom prst="roundRect">
                <a:avLst/>
              </a:prstGeom>
              <a:solidFill>
                <a:schemeClr val="accent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rPr>
                  <a:t>Enhance immune clearance</a:t>
                </a:r>
                <a:endParaRPr lang="zh-CN" altLang="en-US" sz="1600" dirty="0">
                  <a:solidFill>
                    <a:schemeClr val="bg1"/>
                  </a:solidFill>
                </a:endParaRPr>
              </a:p>
            </p:txBody>
          </p:sp>
          <p:sp>
            <p:nvSpPr>
              <p:cNvPr id="126" name="圆角右箭头 125"/>
              <p:cNvSpPr/>
              <p:nvPr/>
            </p:nvSpPr>
            <p:spPr>
              <a:xfrm flipH="1" flipV="1">
                <a:off x="7824594" y="4889787"/>
                <a:ext cx="427281" cy="701418"/>
              </a:xfrm>
              <a:prstGeom prst="bentArrow">
                <a:avLst>
                  <a:gd name="adj1" fmla="val 3787"/>
                  <a:gd name="adj2" fmla="val 14119"/>
                  <a:gd name="adj3" fmla="val 22439"/>
                  <a:gd name="adj4" fmla="val 30217"/>
                </a:avLst>
              </a:prstGeom>
              <a:solidFill>
                <a:schemeClr val="tx2">
                  <a:alpha val="61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127" name="Freeform 12"/>
              <p:cNvSpPr>
                <a:spLocks/>
              </p:cNvSpPr>
              <p:nvPr/>
            </p:nvSpPr>
            <p:spPr bwMode="auto">
              <a:xfrm flipV="1">
                <a:off x="4377014" y="1580410"/>
                <a:ext cx="328280" cy="205163"/>
              </a:xfrm>
              <a:custGeom>
                <a:avLst/>
                <a:gdLst>
                  <a:gd name="T0" fmla="*/ 1159531 w 2785"/>
                  <a:gd name="T1" fmla="*/ 0 h 2009"/>
                  <a:gd name="T2" fmla="*/ 152395 w 2785"/>
                  <a:gd name="T3" fmla="*/ 155283 h 2009"/>
                  <a:gd name="T4" fmla="*/ 629460 w 2785"/>
                  <a:gd name="T5" fmla="*/ 155283 h 2009"/>
                  <a:gd name="T6" fmla="*/ 629460 w 2785"/>
                  <a:gd name="T7" fmla="*/ 200646 h 2009"/>
                  <a:gd name="T8" fmla="*/ 596330 w 2785"/>
                  <a:gd name="T9" fmla="*/ 251244 h 2009"/>
                  <a:gd name="T10" fmla="*/ 530071 w 2785"/>
                  <a:gd name="T11" fmla="*/ 294863 h 2009"/>
                  <a:gd name="T12" fmla="*/ 463812 w 2785"/>
                  <a:gd name="T13" fmla="*/ 334992 h 2009"/>
                  <a:gd name="T14" fmla="*/ 384302 w 2785"/>
                  <a:gd name="T15" fmla="*/ 364652 h 2009"/>
                  <a:gd name="T16" fmla="*/ 271661 w 2785"/>
                  <a:gd name="T17" fmla="*/ 397803 h 2009"/>
                  <a:gd name="T18" fmla="*/ 172273 w 2785"/>
                  <a:gd name="T19" fmla="*/ 416995 h 2009"/>
                  <a:gd name="T20" fmla="*/ 79511 w 2785"/>
                  <a:gd name="T21" fmla="*/ 430953 h 2009"/>
                  <a:gd name="T22" fmla="*/ 0 w 2785"/>
                  <a:gd name="T23" fmla="*/ 437932 h 2009"/>
                  <a:gd name="T24" fmla="*/ 2305810 w 2785"/>
                  <a:gd name="T25" fmla="*/ 437932 h 2009"/>
                  <a:gd name="T26" fmla="*/ 2206421 w 2785"/>
                  <a:gd name="T27" fmla="*/ 425719 h 2009"/>
                  <a:gd name="T28" fmla="*/ 2126911 w 2785"/>
                  <a:gd name="T29" fmla="*/ 415250 h 2009"/>
                  <a:gd name="T30" fmla="*/ 2034148 w 2785"/>
                  <a:gd name="T31" fmla="*/ 394313 h 2009"/>
                  <a:gd name="T32" fmla="*/ 1895005 w 2785"/>
                  <a:gd name="T33" fmla="*/ 352439 h 2009"/>
                  <a:gd name="T34" fmla="*/ 1822120 w 2785"/>
                  <a:gd name="T35" fmla="*/ 315800 h 2009"/>
                  <a:gd name="T36" fmla="*/ 1762487 w 2785"/>
                  <a:gd name="T37" fmla="*/ 277415 h 2009"/>
                  <a:gd name="T38" fmla="*/ 1722731 w 2785"/>
                  <a:gd name="T39" fmla="*/ 235541 h 2009"/>
                  <a:gd name="T40" fmla="*/ 1696228 w 2785"/>
                  <a:gd name="T41" fmla="*/ 184943 h 2009"/>
                  <a:gd name="T42" fmla="*/ 1682976 w 2785"/>
                  <a:gd name="T43" fmla="*/ 155283 h 2009"/>
                  <a:gd name="T44" fmla="*/ 2140163 w 2785"/>
                  <a:gd name="T45" fmla="*/ 155283 h 2009"/>
                  <a:gd name="T46" fmla="*/ 1159531 w 2785"/>
                  <a:gd name="T47" fmla="*/ 0 h 200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785" h="2009">
                    <a:moveTo>
                      <a:pt x="1400" y="0"/>
                    </a:moveTo>
                    <a:lnTo>
                      <a:pt x="184" y="712"/>
                    </a:lnTo>
                    <a:lnTo>
                      <a:pt x="760" y="712"/>
                    </a:lnTo>
                    <a:lnTo>
                      <a:pt x="760" y="920"/>
                    </a:lnTo>
                    <a:lnTo>
                      <a:pt x="720" y="1152"/>
                    </a:lnTo>
                    <a:lnTo>
                      <a:pt x="640" y="1352"/>
                    </a:lnTo>
                    <a:lnTo>
                      <a:pt x="560" y="1536"/>
                    </a:lnTo>
                    <a:lnTo>
                      <a:pt x="464" y="1672"/>
                    </a:lnTo>
                    <a:lnTo>
                      <a:pt x="328" y="1824"/>
                    </a:lnTo>
                    <a:lnTo>
                      <a:pt x="208" y="1912"/>
                    </a:lnTo>
                    <a:lnTo>
                      <a:pt x="96" y="1976"/>
                    </a:lnTo>
                    <a:lnTo>
                      <a:pt x="0" y="2008"/>
                    </a:lnTo>
                    <a:lnTo>
                      <a:pt x="2784" y="2008"/>
                    </a:lnTo>
                    <a:lnTo>
                      <a:pt x="2664" y="1952"/>
                    </a:lnTo>
                    <a:lnTo>
                      <a:pt x="2568" y="1904"/>
                    </a:lnTo>
                    <a:lnTo>
                      <a:pt x="2456" y="1808"/>
                    </a:lnTo>
                    <a:lnTo>
                      <a:pt x="2288" y="1616"/>
                    </a:lnTo>
                    <a:lnTo>
                      <a:pt x="2200" y="1448"/>
                    </a:lnTo>
                    <a:lnTo>
                      <a:pt x="2128" y="1272"/>
                    </a:lnTo>
                    <a:lnTo>
                      <a:pt x="2080" y="1080"/>
                    </a:lnTo>
                    <a:lnTo>
                      <a:pt x="2048" y="848"/>
                    </a:lnTo>
                    <a:lnTo>
                      <a:pt x="2032" y="712"/>
                    </a:lnTo>
                    <a:lnTo>
                      <a:pt x="2584" y="712"/>
                    </a:lnTo>
                    <a:lnTo>
                      <a:pt x="1400" y="0"/>
                    </a:lnTo>
                  </a:path>
                </a:pathLst>
              </a:custGeom>
              <a:solidFill>
                <a:schemeClr val="tx2"/>
              </a:solid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solidFill>
                  <a:ea typeface="+mn-ea"/>
                </a:endParaRPr>
              </a:p>
            </p:txBody>
          </p:sp>
          <p:sp>
            <p:nvSpPr>
              <p:cNvPr id="128" name="圆角右箭头 127"/>
              <p:cNvSpPr/>
              <p:nvPr/>
            </p:nvSpPr>
            <p:spPr>
              <a:xfrm flipV="1">
                <a:off x="2432462" y="5738053"/>
                <a:ext cx="1261002" cy="433923"/>
              </a:xfrm>
              <a:prstGeom prst="bentArrow">
                <a:avLst>
                  <a:gd name="adj1" fmla="val 3787"/>
                  <a:gd name="adj2" fmla="val 14119"/>
                  <a:gd name="adj3" fmla="val 22439"/>
                  <a:gd name="adj4" fmla="val 30217"/>
                </a:avLst>
              </a:prstGeom>
              <a:solidFill>
                <a:schemeClr val="tx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129" name="圆角右箭头 128"/>
              <p:cNvSpPr/>
              <p:nvPr/>
            </p:nvSpPr>
            <p:spPr>
              <a:xfrm flipH="1" flipV="1">
                <a:off x="5643217" y="5774422"/>
                <a:ext cx="1244366" cy="437157"/>
              </a:xfrm>
              <a:prstGeom prst="bentArrow">
                <a:avLst>
                  <a:gd name="adj1" fmla="val 3787"/>
                  <a:gd name="adj2" fmla="val 14119"/>
                  <a:gd name="adj3" fmla="val 22439"/>
                  <a:gd name="adj4" fmla="val 30217"/>
                </a:avLst>
              </a:prstGeom>
              <a:solidFill>
                <a:schemeClr val="bg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130" name="圆角矩形 129"/>
              <p:cNvSpPr/>
              <p:nvPr/>
            </p:nvSpPr>
            <p:spPr>
              <a:xfrm>
                <a:off x="3714391" y="5911844"/>
                <a:ext cx="1928826" cy="448111"/>
              </a:xfrm>
              <a:prstGeom prst="roundRect">
                <a:avLst/>
              </a:prstGeom>
              <a:noFill/>
              <a:ln w="38100">
                <a:gradFill>
                  <a:gsLst>
                    <a:gs pos="0">
                      <a:schemeClr val="bg1">
                        <a:lumMod val="75000"/>
                      </a:schemeClr>
                    </a:gs>
                    <a:gs pos="45000">
                      <a:schemeClr val="bg1">
                        <a:lumMod val="75000"/>
                      </a:schemeClr>
                    </a:gs>
                    <a:gs pos="55000">
                      <a:schemeClr val="accent1">
                        <a:lumMod val="75000"/>
                      </a:schemeClr>
                    </a:gs>
                    <a:gs pos="100000">
                      <a:schemeClr val="accent1">
                        <a:lumMod val="7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Virus Clearance</a:t>
                </a:r>
                <a:endParaRPr lang="zh-CN" altLang="en-US" dirty="0">
                  <a:solidFill>
                    <a:schemeClr val="tx1"/>
                  </a:solidFill>
                </a:endParaRPr>
              </a:p>
            </p:txBody>
          </p:sp>
        </p:grpSp>
        <p:grpSp>
          <p:nvGrpSpPr>
            <p:cNvPr id="67" name="组合 12"/>
            <p:cNvGrpSpPr/>
            <p:nvPr/>
          </p:nvGrpSpPr>
          <p:grpSpPr>
            <a:xfrm>
              <a:off x="691803" y="2454017"/>
              <a:ext cx="7508240" cy="1648405"/>
              <a:chOff x="691803" y="2454017"/>
              <a:chExt cx="7508240" cy="1648405"/>
            </a:xfrm>
          </p:grpSpPr>
          <p:sp>
            <p:nvSpPr>
              <p:cNvPr id="68" name="Freeform 12"/>
              <p:cNvSpPr>
                <a:spLocks/>
              </p:cNvSpPr>
              <p:nvPr/>
            </p:nvSpPr>
            <p:spPr bwMode="auto">
              <a:xfrm flipV="1">
                <a:off x="691803" y="3888404"/>
                <a:ext cx="328280" cy="205163"/>
              </a:xfrm>
              <a:custGeom>
                <a:avLst/>
                <a:gdLst>
                  <a:gd name="T0" fmla="*/ 1159531 w 2785"/>
                  <a:gd name="T1" fmla="*/ 0 h 2009"/>
                  <a:gd name="T2" fmla="*/ 152395 w 2785"/>
                  <a:gd name="T3" fmla="*/ 155283 h 2009"/>
                  <a:gd name="T4" fmla="*/ 629460 w 2785"/>
                  <a:gd name="T5" fmla="*/ 155283 h 2009"/>
                  <a:gd name="T6" fmla="*/ 629460 w 2785"/>
                  <a:gd name="T7" fmla="*/ 200646 h 2009"/>
                  <a:gd name="T8" fmla="*/ 596330 w 2785"/>
                  <a:gd name="T9" fmla="*/ 251244 h 2009"/>
                  <a:gd name="T10" fmla="*/ 530071 w 2785"/>
                  <a:gd name="T11" fmla="*/ 294863 h 2009"/>
                  <a:gd name="T12" fmla="*/ 463812 w 2785"/>
                  <a:gd name="T13" fmla="*/ 334992 h 2009"/>
                  <a:gd name="T14" fmla="*/ 384302 w 2785"/>
                  <a:gd name="T15" fmla="*/ 364652 h 2009"/>
                  <a:gd name="T16" fmla="*/ 271661 w 2785"/>
                  <a:gd name="T17" fmla="*/ 397803 h 2009"/>
                  <a:gd name="T18" fmla="*/ 172273 w 2785"/>
                  <a:gd name="T19" fmla="*/ 416995 h 2009"/>
                  <a:gd name="T20" fmla="*/ 79511 w 2785"/>
                  <a:gd name="T21" fmla="*/ 430953 h 2009"/>
                  <a:gd name="T22" fmla="*/ 0 w 2785"/>
                  <a:gd name="T23" fmla="*/ 437932 h 2009"/>
                  <a:gd name="T24" fmla="*/ 2305810 w 2785"/>
                  <a:gd name="T25" fmla="*/ 437932 h 2009"/>
                  <a:gd name="T26" fmla="*/ 2206421 w 2785"/>
                  <a:gd name="T27" fmla="*/ 425719 h 2009"/>
                  <a:gd name="T28" fmla="*/ 2126911 w 2785"/>
                  <a:gd name="T29" fmla="*/ 415250 h 2009"/>
                  <a:gd name="T30" fmla="*/ 2034148 w 2785"/>
                  <a:gd name="T31" fmla="*/ 394313 h 2009"/>
                  <a:gd name="T32" fmla="*/ 1895005 w 2785"/>
                  <a:gd name="T33" fmla="*/ 352439 h 2009"/>
                  <a:gd name="T34" fmla="*/ 1822120 w 2785"/>
                  <a:gd name="T35" fmla="*/ 315800 h 2009"/>
                  <a:gd name="T36" fmla="*/ 1762487 w 2785"/>
                  <a:gd name="T37" fmla="*/ 277415 h 2009"/>
                  <a:gd name="T38" fmla="*/ 1722731 w 2785"/>
                  <a:gd name="T39" fmla="*/ 235541 h 2009"/>
                  <a:gd name="T40" fmla="*/ 1696228 w 2785"/>
                  <a:gd name="T41" fmla="*/ 184943 h 2009"/>
                  <a:gd name="T42" fmla="*/ 1682976 w 2785"/>
                  <a:gd name="T43" fmla="*/ 155283 h 2009"/>
                  <a:gd name="T44" fmla="*/ 2140163 w 2785"/>
                  <a:gd name="T45" fmla="*/ 155283 h 2009"/>
                  <a:gd name="T46" fmla="*/ 1159531 w 2785"/>
                  <a:gd name="T47" fmla="*/ 0 h 200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785" h="2009">
                    <a:moveTo>
                      <a:pt x="1400" y="0"/>
                    </a:moveTo>
                    <a:lnTo>
                      <a:pt x="184" y="712"/>
                    </a:lnTo>
                    <a:lnTo>
                      <a:pt x="760" y="712"/>
                    </a:lnTo>
                    <a:lnTo>
                      <a:pt x="760" y="920"/>
                    </a:lnTo>
                    <a:lnTo>
                      <a:pt x="720" y="1152"/>
                    </a:lnTo>
                    <a:lnTo>
                      <a:pt x="640" y="1352"/>
                    </a:lnTo>
                    <a:lnTo>
                      <a:pt x="560" y="1536"/>
                    </a:lnTo>
                    <a:lnTo>
                      <a:pt x="464" y="1672"/>
                    </a:lnTo>
                    <a:lnTo>
                      <a:pt x="328" y="1824"/>
                    </a:lnTo>
                    <a:lnTo>
                      <a:pt x="208" y="1912"/>
                    </a:lnTo>
                    <a:lnTo>
                      <a:pt x="96" y="1976"/>
                    </a:lnTo>
                    <a:lnTo>
                      <a:pt x="0" y="2008"/>
                    </a:lnTo>
                    <a:lnTo>
                      <a:pt x="2784" y="2008"/>
                    </a:lnTo>
                    <a:lnTo>
                      <a:pt x="2664" y="1952"/>
                    </a:lnTo>
                    <a:lnTo>
                      <a:pt x="2568" y="1904"/>
                    </a:lnTo>
                    <a:lnTo>
                      <a:pt x="2456" y="1808"/>
                    </a:lnTo>
                    <a:lnTo>
                      <a:pt x="2288" y="1616"/>
                    </a:lnTo>
                    <a:lnTo>
                      <a:pt x="2200" y="1448"/>
                    </a:lnTo>
                    <a:lnTo>
                      <a:pt x="2128" y="1272"/>
                    </a:lnTo>
                    <a:lnTo>
                      <a:pt x="2080" y="1080"/>
                    </a:lnTo>
                    <a:lnTo>
                      <a:pt x="2048" y="848"/>
                    </a:lnTo>
                    <a:lnTo>
                      <a:pt x="2032" y="712"/>
                    </a:lnTo>
                    <a:lnTo>
                      <a:pt x="2584" y="712"/>
                    </a:lnTo>
                    <a:lnTo>
                      <a:pt x="1400" y="0"/>
                    </a:lnTo>
                  </a:path>
                </a:pathLst>
              </a:custGeom>
              <a:solidFill>
                <a:schemeClr val="accent1">
                  <a:lumMod val="75000"/>
                </a:schemeClr>
              </a:solid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chemeClr val="tx1"/>
                  </a:solidFill>
                  <a:ea typeface="+mn-ea"/>
                </a:endParaRPr>
              </a:p>
            </p:txBody>
          </p:sp>
          <p:grpSp>
            <p:nvGrpSpPr>
              <p:cNvPr id="69" name="组合 11"/>
              <p:cNvGrpSpPr/>
              <p:nvPr/>
            </p:nvGrpSpPr>
            <p:grpSpPr>
              <a:xfrm>
                <a:off x="1571604" y="2454017"/>
                <a:ext cx="6628439" cy="1648405"/>
                <a:chOff x="1571604" y="2454017"/>
                <a:chExt cx="6628439" cy="1648405"/>
              </a:xfrm>
            </p:grpSpPr>
            <p:grpSp>
              <p:nvGrpSpPr>
                <p:cNvPr id="70" name="组合 7"/>
                <p:cNvGrpSpPr/>
                <p:nvPr/>
              </p:nvGrpSpPr>
              <p:grpSpPr>
                <a:xfrm>
                  <a:off x="2121843" y="2454938"/>
                  <a:ext cx="6078200" cy="1647484"/>
                  <a:chOff x="2121843" y="2454938"/>
                  <a:chExt cx="6078200" cy="1647484"/>
                </a:xfrm>
              </p:grpSpPr>
              <p:sp>
                <p:nvSpPr>
                  <p:cNvPr id="75" name="Freeform 12"/>
                  <p:cNvSpPr>
                    <a:spLocks/>
                  </p:cNvSpPr>
                  <p:nvPr/>
                </p:nvSpPr>
                <p:spPr bwMode="auto">
                  <a:xfrm flipV="1">
                    <a:off x="2121843" y="3897259"/>
                    <a:ext cx="328280" cy="205163"/>
                  </a:xfrm>
                  <a:custGeom>
                    <a:avLst/>
                    <a:gdLst>
                      <a:gd name="T0" fmla="*/ 1159531 w 2785"/>
                      <a:gd name="T1" fmla="*/ 0 h 2009"/>
                      <a:gd name="T2" fmla="*/ 152395 w 2785"/>
                      <a:gd name="T3" fmla="*/ 155283 h 2009"/>
                      <a:gd name="T4" fmla="*/ 629460 w 2785"/>
                      <a:gd name="T5" fmla="*/ 155283 h 2009"/>
                      <a:gd name="T6" fmla="*/ 629460 w 2785"/>
                      <a:gd name="T7" fmla="*/ 200646 h 2009"/>
                      <a:gd name="T8" fmla="*/ 596330 w 2785"/>
                      <a:gd name="T9" fmla="*/ 251244 h 2009"/>
                      <a:gd name="T10" fmla="*/ 530071 w 2785"/>
                      <a:gd name="T11" fmla="*/ 294863 h 2009"/>
                      <a:gd name="T12" fmla="*/ 463812 w 2785"/>
                      <a:gd name="T13" fmla="*/ 334992 h 2009"/>
                      <a:gd name="T14" fmla="*/ 384302 w 2785"/>
                      <a:gd name="T15" fmla="*/ 364652 h 2009"/>
                      <a:gd name="T16" fmla="*/ 271661 w 2785"/>
                      <a:gd name="T17" fmla="*/ 397803 h 2009"/>
                      <a:gd name="T18" fmla="*/ 172273 w 2785"/>
                      <a:gd name="T19" fmla="*/ 416995 h 2009"/>
                      <a:gd name="T20" fmla="*/ 79511 w 2785"/>
                      <a:gd name="T21" fmla="*/ 430953 h 2009"/>
                      <a:gd name="T22" fmla="*/ 0 w 2785"/>
                      <a:gd name="T23" fmla="*/ 437932 h 2009"/>
                      <a:gd name="T24" fmla="*/ 2305810 w 2785"/>
                      <a:gd name="T25" fmla="*/ 437932 h 2009"/>
                      <a:gd name="T26" fmla="*/ 2206421 w 2785"/>
                      <a:gd name="T27" fmla="*/ 425719 h 2009"/>
                      <a:gd name="T28" fmla="*/ 2126911 w 2785"/>
                      <a:gd name="T29" fmla="*/ 415250 h 2009"/>
                      <a:gd name="T30" fmla="*/ 2034148 w 2785"/>
                      <a:gd name="T31" fmla="*/ 394313 h 2009"/>
                      <a:gd name="T32" fmla="*/ 1895005 w 2785"/>
                      <a:gd name="T33" fmla="*/ 352439 h 2009"/>
                      <a:gd name="T34" fmla="*/ 1822120 w 2785"/>
                      <a:gd name="T35" fmla="*/ 315800 h 2009"/>
                      <a:gd name="T36" fmla="*/ 1762487 w 2785"/>
                      <a:gd name="T37" fmla="*/ 277415 h 2009"/>
                      <a:gd name="T38" fmla="*/ 1722731 w 2785"/>
                      <a:gd name="T39" fmla="*/ 235541 h 2009"/>
                      <a:gd name="T40" fmla="*/ 1696228 w 2785"/>
                      <a:gd name="T41" fmla="*/ 184943 h 2009"/>
                      <a:gd name="T42" fmla="*/ 1682976 w 2785"/>
                      <a:gd name="T43" fmla="*/ 155283 h 2009"/>
                      <a:gd name="T44" fmla="*/ 2140163 w 2785"/>
                      <a:gd name="T45" fmla="*/ 155283 h 2009"/>
                      <a:gd name="T46" fmla="*/ 1159531 w 2785"/>
                      <a:gd name="T47" fmla="*/ 0 h 200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785" h="2009">
                        <a:moveTo>
                          <a:pt x="1400" y="0"/>
                        </a:moveTo>
                        <a:lnTo>
                          <a:pt x="184" y="712"/>
                        </a:lnTo>
                        <a:lnTo>
                          <a:pt x="760" y="712"/>
                        </a:lnTo>
                        <a:lnTo>
                          <a:pt x="760" y="920"/>
                        </a:lnTo>
                        <a:lnTo>
                          <a:pt x="720" y="1152"/>
                        </a:lnTo>
                        <a:lnTo>
                          <a:pt x="640" y="1352"/>
                        </a:lnTo>
                        <a:lnTo>
                          <a:pt x="560" y="1536"/>
                        </a:lnTo>
                        <a:lnTo>
                          <a:pt x="464" y="1672"/>
                        </a:lnTo>
                        <a:lnTo>
                          <a:pt x="328" y="1824"/>
                        </a:lnTo>
                        <a:lnTo>
                          <a:pt x="208" y="1912"/>
                        </a:lnTo>
                        <a:lnTo>
                          <a:pt x="96" y="1976"/>
                        </a:lnTo>
                        <a:lnTo>
                          <a:pt x="0" y="2008"/>
                        </a:lnTo>
                        <a:lnTo>
                          <a:pt x="2784" y="2008"/>
                        </a:lnTo>
                        <a:lnTo>
                          <a:pt x="2664" y="1952"/>
                        </a:lnTo>
                        <a:lnTo>
                          <a:pt x="2568" y="1904"/>
                        </a:lnTo>
                        <a:lnTo>
                          <a:pt x="2456" y="1808"/>
                        </a:lnTo>
                        <a:lnTo>
                          <a:pt x="2288" y="1616"/>
                        </a:lnTo>
                        <a:lnTo>
                          <a:pt x="2200" y="1448"/>
                        </a:lnTo>
                        <a:lnTo>
                          <a:pt x="2128" y="1272"/>
                        </a:lnTo>
                        <a:lnTo>
                          <a:pt x="2080" y="1080"/>
                        </a:lnTo>
                        <a:lnTo>
                          <a:pt x="2048" y="848"/>
                        </a:lnTo>
                        <a:lnTo>
                          <a:pt x="2032" y="712"/>
                        </a:lnTo>
                        <a:lnTo>
                          <a:pt x="2584" y="712"/>
                        </a:lnTo>
                        <a:lnTo>
                          <a:pt x="1400" y="0"/>
                        </a:lnTo>
                      </a:path>
                    </a:pathLst>
                  </a:custGeom>
                  <a:solidFill>
                    <a:schemeClr val="accent1">
                      <a:lumMod val="75000"/>
                    </a:schemeClr>
                  </a:solid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chemeClr val="tx1"/>
                      </a:solidFill>
                      <a:ea typeface="+mn-ea"/>
                    </a:endParaRPr>
                  </a:p>
                </p:txBody>
              </p:sp>
              <p:sp>
                <p:nvSpPr>
                  <p:cNvPr id="78" name="Freeform 12"/>
                  <p:cNvSpPr>
                    <a:spLocks/>
                  </p:cNvSpPr>
                  <p:nvPr/>
                </p:nvSpPr>
                <p:spPr bwMode="auto">
                  <a:xfrm flipV="1">
                    <a:off x="3555868" y="3890162"/>
                    <a:ext cx="328280" cy="205163"/>
                  </a:xfrm>
                  <a:custGeom>
                    <a:avLst/>
                    <a:gdLst>
                      <a:gd name="T0" fmla="*/ 1159531 w 2785"/>
                      <a:gd name="T1" fmla="*/ 0 h 2009"/>
                      <a:gd name="T2" fmla="*/ 152395 w 2785"/>
                      <a:gd name="T3" fmla="*/ 155283 h 2009"/>
                      <a:gd name="T4" fmla="*/ 629460 w 2785"/>
                      <a:gd name="T5" fmla="*/ 155283 h 2009"/>
                      <a:gd name="T6" fmla="*/ 629460 w 2785"/>
                      <a:gd name="T7" fmla="*/ 200646 h 2009"/>
                      <a:gd name="T8" fmla="*/ 596330 w 2785"/>
                      <a:gd name="T9" fmla="*/ 251244 h 2009"/>
                      <a:gd name="T10" fmla="*/ 530071 w 2785"/>
                      <a:gd name="T11" fmla="*/ 294863 h 2009"/>
                      <a:gd name="T12" fmla="*/ 463812 w 2785"/>
                      <a:gd name="T13" fmla="*/ 334992 h 2009"/>
                      <a:gd name="T14" fmla="*/ 384302 w 2785"/>
                      <a:gd name="T15" fmla="*/ 364652 h 2009"/>
                      <a:gd name="T16" fmla="*/ 271661 w 2785"/>
                      <a:gd name="T17" fmla="*/ 397803 h 2009"/>
                      <a:gd name="T18" fmla="*/ 172273 w 2785"/>
                      <a:gd name="T19" fmla="*/ 416995 h 2009"/>
                      <a:gd name="T20" fmla="*/ 79511 w 2785"/>
                      <a:gd name="T21" fmla="*/ 430953 h 2009"/>
                      <a:gd name="T22" fmla="*/ 0 w 2785"/>
                      <a:gd name="T23" fmla="*/ 437932 h 2009"/>
                      <a:gd name="T24" fmla="*/ 2305810 w 2785"/>
                      <a:gd name="T25" fmla="*/ 437932 h 2009"/>
                      <a:gd name="T26" fmla="*/ 2206421 w 2785"/>
                      <a:gd name="T27" fmla="*/ 425719 h 2009"/>
                      <a:gd name="T28" fmla="*/ 2126911 w 2785"/>
                      <a:gd name="T29" fmla="*/ 415250 h 2009"/>
                      <a:gd name="T30" fmla="*/ 2034148 w 2785"/>
                      <a:gd name="T31" fmla="*/ 394313 h 2009"/>
                      <a:gd name="T32" fmla="*/ 1895005 w 2785"/>
                      <a:gd name="T33" fmla="*/ 352439 h 2009"/>
                      <a:gd name="T34" fmla="*/ 1822120 w 2785"/>
                      <a:gd name="T35" fmla="*/ 315800 h 2009"/>
                      <a:gd name="T36" fmla="*/ 1762487 w 2785"/>
                      <a:gd name="T37" fmla="*/ 277415 h 2009"/>
                      <a:gd name="T38" fmla="*/ 1722731 w 2785"/>
                      <a:gd name="T39" fmla="*/ 235541 h 2009"/>
                      <a:gd name="T40" fmla="*/ 1696228 w 2785"/>
                      <a:gd name="T41" fmla="*/ 184943 h 2009"/>
                      <a:gd name="T42" fmla="*/ 1682976 w 2785"/>
                      <a:gd name="T43" fmla="*/ 155283 h 2009"/>
                      <a:gd name="T44" fmla="*/ 2140163 w 2785"/>
                      <a:gd name="T45" fmla="*/ 155283 h 2009"/>
                      <a:gd name="T46" fmla="*/ 1159531 w 2785"/>
                      <a:gd name="T47" fmla="*/ 0 h 200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785" h="2009">
                        <a:moveTo>
                          <a:pt x="1400" y="0"/>
                        </a:moveTo>
                        <a:lnTo>
                          <a:pt x="184" y="712"/>
                        </a:lnTo>
                        <a:lnTo>
                          <a:pt x="760" y="712"/>
                        </a:lnTo>
                        <a:lnTo>
                          <a:pt x="760" y="920"/>
                        </a:lnTo>
                        <a:lnTo>
                          <a:pt x="720" y="1152"/>
                        </a:lnTo>
                        <a:lnTo>
                          <a:pt x="640" y="1352"/>
                        </a:lnTo>
                        <a:lnTo>
                          <a:pt x="560" y="1536"/>
                        </a:lnTo>
                        <a:lnTo>
                          <a:pt x="464" y="1672"/>
                        </a:lnTo>
                        <a:lnTo>
                          <a:pt x="328" y="1824"/>
                        </a:lnTo>
                        <a:lnTo>
                          <a:pt x="208" y="1912"/>
                        </a:lnTo>
                        <a:lnTo>
                          <a:pt x="96" y="1976"/>
                        </a:lnTo>
                        <a:lnTo>
                          <a:pt x="0" y="2008"/>
                        </a:lnTo>
                        <a:lnTo>
                          <a:pt x="2784" y="2008"/>
                        </a:lnTo>
                        <a:lnTo>
                          <a:pt x="2664" y="1952"/>
                        </a:lnTo>
                        <a:lnTo>
                          <a:pt x="2568" y="1904"/>
                        </a:lnTo>
                        <a:lnTo>
                          <a:pt x="2456" y="1808"/>
                        </a:lnTo>
                        <a:lnTo>
                          <a:pt x="2288" y="1616"/>
                        </a:lnTo>
                        <a:lnTo>
                          <a:pt x="2200" y="1448"/>
                        </a:lnTo>
                        <a:lnTo>
                          <a:pt x="2128" y="1272"/>
                        </a:lnTo>
                        <a:lnTo>
                          <a:pt x="2080" y="1080"/>
                        </a:lnTo>
                        <a:lnTo>
                          <a:pt x="2048" y="848"/>
                        </a:lnTo>
                        <a:lnTo>
                          <a:pt x="2032" y="712"/>
                        </a:lnTo>
                        <a:lnTo>
                          <a:pt x="2584" y="712"/>
                        </a:lnTo>
                        <a:lnTo>
                          <a:pt x="1400" y="0"/>
                        </a:lnTo>
                      </a:path>
                    </a:pathLst>
                  </a:custGeom>
                  <a:solidFill>
                    <a:schemeClr val="accent1">
                      <a:lumMod val="75000"/>
                    </a:schemeClr>
                  </a:solid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chemeClr val="tx1"/>
                      </a:solidFill>
                      <a:ea typeface="+mn-ea"/>
                    </a:endParaRPr>
                  </a:p>
                </p:txBody>
              </p:sp>
              <p:grpSp>
                <p:nvGrpSpPr>
                  <p:cNvPr id="79" name="组合 3"/>
                  <p:cNvGrpSpPr/>
                  <p:nvPr/>
                </p:nvGrpSpPr>
                <p:grpSpPr>
                  <a:xfrm>
                    <a:off x="5135275" y="2454938"/>
                    <a:ext cx="3064768" cy="1645769"/>
                    <a:chOff x="5135275" y="2454938"/>
                    <a:chExt cx="3064768" cy="1645769"/>
                  </a:xfrm>
                </p:grpSpPr>
                <p:sp>
                  <p:nvSpPr>
                    <p:cNvPr id="81" name="Freeform 12"/>
                    <p:cNvSpPr>
                      <a:spLocks/>
                    </p:cNvSpPr>
                    <p:nvPr/>
                  </p:nvSpPr>
                  <p:spPr bwMode="auto">
                    <a:xfrm flipV="1">
                      <a:off x="7871763" y="3887006"/>
                      <a:ext cx="328280" cy="205163"/>
                    </a:xfrm>
                    <a:custGeom>
                      <a:avLst/>
                      <a:gdLst>
                        <a:gd name="T0" fmla="*/ 1159531 w 2785"/>
                        <a:gd name="T1" fmla="*/ 0 h 2009"/>
                        <a:gd name="T2" fmla="*/ 152395 w 2785"/>
                        <a:gd name="T3" fmla="*/ 155283 h 2009"/>
                        <a:gd name="T4" fmla="*/ 629460 w 2785"/>
                        <a:gd name="T5" fmla="*/ 155283 h 2009"/>
                        <a:gd name="T6" fmla="*/ 629460 w 2785"/>
                        <a:gd name="T7" fmla="*/ 200646 h 2009"/>
                        <a:gd name="T8" fmla="*/ 596330 w 2785"/>
                        <a:gd name="T9" fmla="*/ 251244 h 2009"/>
                        <a:gd name="T10" fmla="*/ 530071 w 2785"/>
                        <a:gd name="T11" fmla="*/ 294863 h 2009"/>
                        <a:gd name="T12" fmla="*/ 463812 w 2785"/>
                        <a:gd name="T13" fmla="*/ 334992 h 2009"/>
                        <a:gd name="T14" fmla="*/ 384302 w 2785"/>
                        <a:gd name="T15" fmla="*/ 364652 h 2009"/>
                        <a:gd name="T16" fmla="*/ 271661 w 2785"/>
                        <a:gd name="T17" fmla="*/ 397803 h 2009"/>
                        <a:gd name="T18" fmla="*/ 172273 w 2785"/>
                        <a:gd name="T19" fmla="*/ 416995 h 2009"/>
                        <a:gd name="T20" fmla="*/ 79511 w 2785"/>
                        <a:gd name="T21" fmla="*/ 430953 h 2009"/>
                        <a:gd name="T22" fmla="*/ 0 w 2785"/>
                        <a:gd name="T23" fmla="*/ 437932 h 2009"/>
                        <a:gd name="T24" fmla="*/ 2305810 w 2785"/>
                        <a:gd name="T25" fmla="*/ 437932 h 2009"/>
                        <a:gd name="T26" fmla="*/ 2206421 w 2785"/>
                        <a:gd name="T27" fmla="*/ 425719 h 2009"/>
                        <a:gd name="T28" fmla="*/ 2126911 w 2785"/>
                        <a:gd name="T29" fmla="*/ 415250 h 2009"/>
                        <a:gd name="T30" fmla="*/ 2034148 w 2785"/>
                        <a:gd name="T31" fmla="*/ 394313 h 2009"/>
                        <a:gd name="T32" fmla="*/ 1895005 w 2785"/>
                        <a:gd name="T33" fmla="*/ 352439 h 2009"/>
                        <a:gd name="T34" fmla="*/ 1822120 w 2785"/>
                        <a:gd name="T35" fmla="*/ 315800 h 2009"/>
                        <a:gd name="T36" fmla="*/ 1762487 w 2785"/>
                        <a:gd name="T37" fmla="*/ 277415 h 2009"/>
                        <a:gd name="T38" fmla="*/ 1722731 w 2785"/>
                        <a:gd name="T39" fmla="*/ 235541 h 2009"/>
                        <a:gd name="T40" fmla="*/ 1696228 w 2785"/>
                        <a:gd name="T41" fmla="*/ 184943 h 2009"/>
                        <a:gd name="T42" fmla="*/ 1682976 w 2785"/>
                        <a:gd name="T43" fmla="*/ 155283 h 2009"/>
                        <a:gd name="T44" fmla="*/ 2140163 w 2785"/>
                        <a:gd name="T45" fmla="*/ 155283 h 2009"/>
                        <a:gd name="T46" fmla="*/ 1159531 w 2785"/>
                        <a:gd name="T47" fmla="*/ 0 h 200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785" h="2009">
                          <a:moveTo>
                            <a:pt x="1400" y="0"/>
                          </a:moveTo>
                          <a:lnTo>
                            <a:pt x="184" y="712"/>
                          </a:lnTo>
                          <a:lnTo>
                            <a:pt x="760" y="712"/>
                          </a:lnTo>
                          <a:lnTo>
                            <a:pt x="760" y="920"/>
                          </a:lnTo>
                          <a:lnTo>
                            <a:pt x="720" y="1152"/>
                          </a:lnTo>
                          <a:lnTo>
                            <a:pt x="640" y="1352"/>
                          </a:lnTo>
                          <a:lnTo>
                            <a:pt x="560" y="1536"/>
                          </a:lnTo>
                          <a:lnTo>
                            <a:pt x="464" y="1672"/>
                          </a:lnTo>
                          <a:lnTo>
                            <a:pt x="328" y="1824"/>
                          </a:lnTo>
                          <a:lnTo>
                            <a:pt x="208" y="1912"/>
                          </a:lnTo>
                          <a:lnTo>
                            <a:pt x="96" y="1976"/>
                          </a:lnTo>
                          <a:lnTo>
                            <a:pt x="0" y="2008"/>
                          </a:lnTo>
                          <a:lnTo>
                            <a:pt x="2784" y="2008"/>
                          </a:lnTo>
                          <a:lnTo>
                            <a:pt x="2664" y="1952"/>
                          </a:lnTo>
                          <a:lnTo>
                            <a:pt x="2568" y="1904"/>
                          </a:lnTo>
                          <a:lnTo>
                            <a:pt x="2456" y="1808"/>
                          </a:lnTo>
                          <a:lnTo>
                            <a:pt x="2288" y="1616"/>
                          </a:lnTo>
                          <a:lnTo>
                            <a:pt x="2200" y="1448"/>
                          </a:lnTo>
                          <a:lnTo>
                            <a:pt x="2128" y="1272"/>
                          </a:lnTo>
                          <a:lnTo>
                            <a:pt x="2080" y="1080"/>
                          </a:lnTo>
                          <a:lnTo>
                            <a:pt x="2048" y="848"/>
                          </a:lnTo>
                          <a:lnTo>
                            <a:pt x="2032" y="712"/>
                          </a:lnTo>
                          <a:lnTo>
                            <a:pt x="2584" y="712"/>
                          </a:lnTo>
                          <a:lnTo>
                            <a:pt x="1400" y="0"/>
                          </a:lnTo>
                        </a:path>
                      </a:pathLst>
                    </a:custGeom>
                    <a:solidFill>
                      <a:schemeClr val="tx2">
                        <a:alpha val="31000"/>
                      </a:schemeClr>
                    </a:solid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chemeClr val="tx1"/>
                        </a:solidFill>
                        <a:ea typeface="+mn-ea"/>
                      </a:endParaRPr>
                    </a:p>
                  </p:txBody>
                </p:sp>
                <p:sp>
                  <p:nvSpPr>
                    <p:cNvPr id="83" name="Freeform 12"/>
                    <p:cNvSpPr>
                      <a:spLocks/>
                    </p:cNvSpPr>
                    <p:nvPr/>
                  </p:nvSpPr>
                  <p:spPr bwMode="auto">
                    <a:xfrm flipV="1">
                      <a:off x="6470653" y="3895544"/>
                      <a:ext cx="328280" cy="205163"/>
                    </a:xfrm>
                    <a:custGeom>
                      <a:avLst/>
                      <a:gdLst>
                        <a:gd name="T0" fmla="*/ 1159531 w 2785"/>
                        <a:gd name="T1" fmla="*/ 0 h 2009"/>
                        <a:gd name="T2" fmla="*/ 152395 w 2785"/>
                        <a:gd name="T3" fmla="*/ 155283 h 2009"/>
                        <a:gd name="T4" fmla="*/ 629460 w 2785"/>
                        <a:gd name="T5" fmla="*/ 155283 h 2009"/>
                        <a:gd name="T6" fmla="*/ 629460 w 2785"/>
                        <a:gd name="T7" fmla="*/ 200646 h 2009"/>
                        <a:gd name="T8" fmla="*/ 596330 w 2785"/>
                        <a:gd name="T9" fmla="*/ 251244 h 2009"/>
                        <a:gd name="T10" fmla="*/ 530071 w 2785"/>
                        <a:gd name="T11" fmla="*/ 294863 h 2009"/>
                        <a:gd name="T12" fmla="*/ 463812 w 2785"/>
                        <a:gd name="T13" fmla="*/ 334992 h 2009"/>
                        <a:gd name="T14" fmla="*/ 384302 w 2785"/>
                        <a:gd name="T15" fmla="*/ 364652 h 2009"/>
                        <a:gd name="T16" fmla="*/ 271661 w 2785"/>
                        <a:gd name="T17" fmla="*/ 397803 h 2009"/>
                        <a:gd name="T18" fmla="*/ 172273 w 2785"/>
                        <a:gd name="T19" fmla="*/ 416995 h 2009"/>
                        <a:gd name="T20" fmla="*/ 79511 w 2785"/>
                        <a:gd name="T21" fmla="*/ 430953 h 2009"/>
                        <a:gd name="T22" fmla="*/ 0 w 2785"/>
                        <a:gd name="T23" fmla="*/ 437932 h 2009"/>
                        <a:gd name="T24" fmla="*/ 2305810 w 2785"/>
                        <a:gd name="T25" fmla="*/ 437932 h 2009"/>
                        <a:gd name="T26" fmla="*/ 2206421 w 2785"/>
                        <a:gd name="T27" fmla="*/ 425719 h 2009"/>
                        <a:gd name="T28" fmla="*/ 2126911 w 2785"/>
                        <a:gd name="T29" fmla="*/ 415250 h 2009"/>
                        <a:gd name="T30" fmla="*/ 2034148 w 2785"/>
                        <a:gd name="T31" fmla="*/ 394313 h 2009"/>
                        <a:gd name="T32" fmla="*/ 1895005 w 2785"/>
                        <a:gd name="T33" fmla="*/ 352439 h 2009"/>
                        <a:gd name="T34" fmla="*/ 1822120 w 2785"/>
                        <a:gd name="T35" fmla="*/ 315800 h 2009"/>
                        <a:gd name="T36" fmla="*/ 1762487 w 2785"/>
                        <a:gd name="T37" fmla="*/ 277415 h 2009"/>
                        <a:gd name="T38" fmla="*/ 1722731 w 2785"/>
                        <a:gd name="T39" fmla="*/ 235541 h 2009"/>
                        <a:gd name="T40" fmla="*/ 1696228 w 2785"/>
                        <a:gd name="T41" fmla="*/ 184943 h 2009"/>
                        <a:gd name="T42" fmla="*/ 1682976 w 2785"/>
                        <a:gd name="T43" fmla="*/ 155283 h 2009"/>
                        <a:gd name="T44" fmla="*/ 2140163 w 2785"/>
                        <a:gd name="T45" fmla="*/ 155283 h 2009"/>
                        <a:gd name="T46" fmla="*/ 1159531 w 2785"/>
                        <a:gd name="T47" fmla="*/ 0 h 200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785" h="2009">
                          <a:moveTo>
                            <a:pt x="1400" y="0"/>
                          </a:moveTo>
                          <a:lnTo>
                            <a:pt x="184" y="712"/>
                          </a:lnTo>
                          <a:lnTo>
                            <a:pt x="760" y="712"/>
                          </a:lnTo>
                          <a:lnTo>
                            <a:pt x="760" y="920"/>
                          </a:lnTo>
                          <a:lnTo>
                            <a:pt x="720" y="1152"/>
                          </a:lnTo>
                          <a:lnTo>
                            <a:pt x="640" y="1352"/>
                          </a:lnTo>
                          <a:lnTo>
                            <a:pt x="560" y="1536"/>
                          </a:lnTo>
                          <a:lnTo>
                            <a:pt x="464" y="1672"/>
                          </a:lnTo>
                          <a:lnTo>
                            <a:pt x="328" y="1824"/>
                          </a:lnTo>
                          <a:lnTo>
                            <a:pt x="208" y="1912"/>
                          </a:lnTo>
                          <a:lnTo>
                            <a:pt x="96" y="1976"/>
                          </a:lnTo>
                          <a:lnTo>
                            <a:pt x="0" y="2008"/>
                          </a:lnTo>
                          <a:lnTo>
                            <a:pt x="2784" y="2008"/>
                          </a:lnTo>
                          <a:lnTo>
                            <a:pt x="2664" y="1952"/>
                          </a:lnTo>
                          <a:lnTo>
                            <a:pt x="2568" y="1904"/>
                          </a:lnTo>
                          <a:lnTo>
                            <a:pt x="2456" y="1808"/>
                          </a:lnTo>
                          <a:lnTo>
                            <a:pt x="2288" y="1616"/>
                          </a:lnTo>
                          <a:lnTo>
                            <a:pt x="2200" y="1448"/>
                          </a:lnTo>
                          <a:lnTo>
                            <a:pt x="2128" y="1272"/>
                          </a:lnTo>
                          <a:lnTo>
                            <a:pt x="2080" y="1080"/>
                          </a:lnTo>
                          <a:lnTo>
                            <a:pt x="2048" y="848"/>
                          </a:lnTo>
                          <a:lnTo>
                            <a:pt x="2032" y="712"/>
                          </a:lnTo>
                          <a:lnTo>
                            <a:pt x="2584" y="712"/>
                          </a:lnTo>
                          <a:lnTo>
                            <a:pt x="1400" y="0"/>
                          </a:lnTo>
                        </a:path>
                      </a:pathLst>
                    </a:custGeom>
                    <a:solidFill>
                      <a:schemeClr val="tx2">
                        <a:alpha val="42000"/>
                      </a:schemeClr>
                    </a:solid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chemeClr val="tx1"/>
                        </a:solidFill>
                        <a:ea typeface="+mn-ea"/>
                      </a:endParaRPr>
                    </a:p>
                  </p:txBody>
                </p:sp>
                <p:sp>
                  <p:nvSpPr>
                    <p:cNvPr id="84" name="Freeform 12"/>
                    <p:cNvSpPr>
                      <a:spLocks/>
                    </p:cNvSpPr>
                    <p:nvPr/>
                  </p:nvSpPr>
                  <p:spPr bwMode="auto">
                    <a:xfrm flipV="1">
                      <a:off x="5135275" y="3883829"/>
                      <a:ext cx="328280" cy="205163"/>
                    </a:xfrm>
                    <a:custGeom>
                      <a:avLst/>
                      <a:gdLst>
                        <a:gd name="T0" fmla="*/ 1159531 w 2785"/>
                        <a:gd name="T1" fmla="*/ 0 h 2009"/>
                        <a:gd name="T2" fmla="*/ 152395 w 2785"/>
                        <a:gd name="T3" fmla="*/ 155283 h 2009"/>
                        <a:gd name="T4" fmla="*/ 629460 w 2785"/>
                        <a:gd name="T5" fmla="*/ 155283 h 2009"/>
                        <a:gd name="T6" fmla="*/ 629460 w 2785"/>
                        <a:gd name="T7" fmla="*/ 200646 h 2009"/>
                        <a:gd name="T8" fmla="*/ 596330 w 2785"/>
                        <a:gd name="T9" fmla="*/ 251244 h 2009"/>
                        <a:gd name="T10" fmla="*/ 530071 w 2785"/>
                        <a:gd name="T11" fmla="*/ 294863 h 2009"/>
                        <a:gd name="T12" fmla="*/ 463812 w 2785"/>
                        <a:gd name="T13" fmla="*/ 334992 h 2009"/>
                        <a:gd name="T14" fmla="*/ 384302 w 2785"/>
                        <a:gd name="T15" fmla="*/ 364652 h 2009"/>
                        <a:gd name="T16" fmla="*/ 271661 w 2785"/>
                        <a:gd name="T17" fmla="*/ 397803 h 2009"/>
                        <a:gd name="T18" fmla="*/ 172273 w 2785"/>
                        <a:gd name="T19" fmla="*/ 416995 h 2009"/>
                        <a:gd name="T20" fmla="*/ 79511 w 2785"/>
                        <a:gd name="T21" fmla="*/ 430953 h 2009"/>
                        <a:gd name="T22" fmla="*/ 0 w 2785"/>
                        <a:gd name="T23" fmla="*/ 437932 h 2009"/>
                        <a:gd name="T24" fmla="*/ 2305810 w 2785"/>
                        <a:gd name="T25" fmla="*/ 437932 h 2009"/>
                        <a:gd name="T26" fmla="*/ 2206421 w 2785"/>
                        <a:gd name="T27" fmla="*/ 425719 h 2009"/>
                        <a:gd name="T28" fmla="*/ 2126911 w 2785"/>
                        <a:gd name="T29" fmla="*/ 415250 h 2009"/>
                        <a:gd name="T30" fmla="*/ 2034148 w 2785"/>
                        <a:gd name="T31" fmla="*/ 394313 h 2009"/>
                        <a:gd name="T32" fmla="*/ 1895005 w 2785"/>
                        <a:gd name="T33" fmla="*/ 352439 h 2009"/>
                        <a:gd name="T34" fmla="*/ 1822120 w 2785"/>
                        <a:gd name="T35" fmla="*/ 315800 h 2009"/>
                        <a:gd name="T36" fmla="*/ 1762487 w 2785"/>
                        <a:gd name="T37" fmla="*/ 277415 h 2009"/>
                        <a:gd name="T38" fmla="*/ 1722731 w 2785"/>
                        <a:gd name="T39" fmla="*/ 235541 h 2009"/>
                        <a:gd name="T40" fmla="*/ 1696228 w 2785"/>
                        <a:gd name="T41" fmla="*/ 184943 h 2009"/>
                        <a:gd name="T42" fmla="*/ 1682976 w 2785"/>
                        <a:gd name="T43" fmla="*/ 155283 h 2009"/>
                        <a:gd name="T44" fmla="*/ 2140163 w 2785"/>
                        <a:gd name="T45" fmla="*/ 155283 h 2009"/>
                        <a:gd name="T46" fmla="*/ 1159531 w 2785"/>
                        <a:gd name="T47" fmla="*/ 0 h 200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785" h="2009">
                          <a:moveTo>
                            <a:pt x="1400" y="0"/>
                          </a:moveTo>
                          <a:lnTo>
                            <a:pt x="184" y="712"/>
                          </a:lnTo>
                          <a:lnTo>
                            <a:pt x="760" y="712"/>
                          </a:lnTo>
                          <a:lnTo>
                            <a:pt x="760" y="920"/>
                          </a:lnTo>
                          <a:lnTo>
                            <a:pt x="720" y="1152"/>
                          </a:lnTo>
                          <a:lnTo>
                            <a:pt x="640" y="1352"/>
                          </a:lnTo>
                          <a:lnTo>
                            <a:pt x="560" y="1536"/>
                          </a:lnTo>
                          <a:lnTo>
                            <a:pt x="464" y="1672"/>
                          </a:lnTo>
                          <a:lnTo>
                            <a:pt x="328" y="1824"/>
                          </a:lnTo>
                          <a:lnTo>
                            <a:pt x="208" y="1912"/>
                          </a:lnTo>
                          <a:lnTo>
                            <a:pt x="96" y="1976"/>
                          </a:lnTo>
                          <a:lnTo>
                            <a:pt x="0" y="2008"/>
                          </a:lnTo>
                          <a:lnTo>
                            <a:pt x="2784" y="2008"/>
                          </a:lnTo>
                          <a:lnTo>
                            <a:pt x="2664" y="1952"/>
                          </a:lnTo>
                          <a:lnTo>
                            <a:pt x="2568" y="1904"/>
                          </a:lnTo>
                          <a:lnTo>
                            <a:pt x="2456" y="1808"/>
                          </a:lnTo>
                          <a:lnTo>
                            <a:pt x="2288" y="1616"/>
                          </a:lnTo>
                          <a:lnTo>
                            <a:pt x="2200" y="1448"/>
                          </a:lnTo>
                          <a:lnTo>
                            <a:pt x="2128" y="1272"/>
                          </a:lnTo>
                          <a:lnTo>
                            <a:pt x="2080" y="1080"/>
                          </a:lnTo>
                          <a:lnTo>
                            <a:pt x="2048" y="848"/>
                          </a:lnTo>
                          <a:lnTo>
                            <a:pt x="2032" y="712"/>
                          </a:lnTo>
                          <a:lnTo>
                            <a:pt x="2584" y="712"/>
                          </a:lnTo>
                          <a:lnTo>
                            <a:pt x="1400" y="0"/>
                          </a:lnTo>
                        </a:path>
                      </a:pathLst>
                    </a:custGeom>
                    <a:solidFill>
                      <a:schemeClr val="tx2">
                        <a:alpha val="43000"/>
                      </a:schemeClr>
                    </a:solid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chemeClr val="tx1"/>
                        </a:solidFill>
                        <a:ea typeface="+mn-ea"/>
                      </a:endParaRPr>
                    </a:p>
                  </p:txBody>
                </p:sp>
                <p:sp>
                  <p:nvSpPr>
                    <p:cNvPr id="89" name="Freeform 12"/>
                    <p:cNvSpPr>
                      <a:spLocks/>
                    </p:cNvSpPr>
                    <p:nvPr/>
                  </p:nvSpPr>
                  <p:spPr bwMode="auto">
                    <a:xfrm flipV="1">
                      <a:off x="6460029" y="3030514"/>
                      <a:ext cx="328280" cy="205163"/>
                    </a:xfrm>
                    <a:custGeom>
                      <a:avLst/>
                      <a:gdLst>
                        <a:gd name="T0" fmla="*/ 1159531 w 2785"/>
                        <a:gd name="T1" fmla="*/ 0 h 2009"/>
                        <a:gd name="T2" fmla="*/ 152395 w 2785"/>
                        <a:gd name="T3" fmla="*/ 155283 h 2009"/>
                        <a:gd name="T4" fmla="*/ 629460 w 2785"/>
                        <a:gd name="T5" fmla="*/ 155283 h 2009"/>
                        <a:gd name="T6" fmla="*/ 629460 w 2785"/>
                        <a:gd name="T7" fmla="*/ 200646 h 2009"/>
                        <a:gd name="T8" fmla="*/ 596330 w 2785"/>
                        <a:gd name="T9" fmla="*/ 251244 h 2009"/>
                        <a:gd name="T10" fmla="*/ 530071 w 2785"/>
                        <a:gd name="T11" fmla="*/ 294863 h 2009"/>
                        <a:gd name="T12" fmla="*/ 463812 w 2785"/>
                        <a:gd name="T13" fmla="*/ 334992 h 2009"/>
                        <a:gd name="T14" fmla="*/ 384302 w 2785"/>
                        <a:gd name="T15" fmla="*/ 364652 h 2009"/>
                        <a:gd name="T16" fmla="*/ 271661 w 2785"/>
                        <a:gd name="T17" fmla="*/ 397803 h 2009"/>
                        <a:gd name="T18" fmla="*/ 172273 w 2785"/>
                        <a:gd name="T19" fmla="*/ 416995 h 2009"/>
                        <a:gd name="T20" fmla="*/ 79511 w 2785"/>
                        <a:gd name="T21" fmla="*/ 430953 h 2009"/>
                        <a:gd name="T22" fmla="*/ 0 w 2785"/>
                        <a:gd name="T23" fmla="*/ 437932 h 2009"/>
                        <a:gd name="T24" fmla="*/ 2305810 w 2785"/>
                        <a:gd name="T25" fmla="*/ 437932 h 2009"/>
                        <a:gd name="T26" fmla="*/ 2206421 w 2785"/>
                        <a:gd name="T27" fmla="*/ 425719 h 2009"/>
                        <a:gd name="T28" fmla="*/ 2126911 w 2785"/>
                        <a:gd name="T29" fmla="*/ 415250 h 2009"/>
                        <a:gd name="T30" fmla="*/ 2034148 w 2785"/>
                        <a:gd name="T31" fmla="*/ 394313 h 2009"/>
                        <a:gd name="T32" fmla="*/ 1895005 w 2785"/>
                        <a:gd name="T33" fmla="*/ 352439 h 2009"/>
                        <a:gd name="T34" fmla="*/ 1822120 w 2785"/>
                        <a:gd name="T35" fmla="*/ 315800 h 2009"/>
                        <a:gd name="T36" fmla="*/ 1762487 w 2785"/>
                        <a:gd name="T37" fmla="*/ 277415 h 2009"/>
                        <a:gd name="T38" fmla="*/ 1722731 w 2785"/>
                        <a:gd name="T39" fmla="*/ 235541 h 2009"/>
                        <a:gd name="T40" fmla="*/ 1696228 w 2785"/>
                        <a:gd name="T41" fmla="*/ 184943 h 2009"/>
                        <a:gd name="T42" fmla="*/ 1682976 w 2785"/>
                        <a:gd name="T43" fmla="*/ 155283 h 2009"/>
                        <a:gd name="T44" fmla="*/ 2140163 w 2785"/>
                        <a:gd name="T45" fmla="*/ 155283 h 2009"/>
                        <a:gd name="T46" fmla="*/ 1159531 w 2785"/>
                        <a:gd name="T47" fmla="*/ 0 h 200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785" h="2009">
                          <a:moveTo>
                            <a:pt x="1400" y="0"/>
                          </a:moveTo>
                          <a:lnTo>
                            <a:pt x="184" y="712"/>
                          </a:lnTo>
                          <a:lnTo>
                            <a:pt x="760" y="712"/>
                          </a:lnTo>
                          <a:lnTo>
                            <a:pt x="760" y="920"/>
                          </a:lnTo>
                          <a:lnTo>
                            <a:pt x="720" y="1152"/>
                          </a:lnTo>
                          <a:lnTo>
                            <a:pt x="640" y="1352"/>
                          </a:lnTo>
                          <a:lnTo>
                            <a:pt x="560" y="1536"/>
                          </a:lnTo>
                          <a:lnTo>
                            <a:pt x="464" y="1672"/>
                          </a:lnTo>
                          <a:lnTo>
                            <a:pt x="328" y="1824"/>
                          </a:lnTo>
                          <a:lnTo>
                            <a:pt x="208" y="1912"/>
                          </a:lnTo>
                          <a:lnTo>
                            <a:pt x="96" y="1976"/>
                          </a:lnTo>
                          <a:lnTo>
                            <a:pt x="0" y="2008"/>
                          </a:lnTo>
                          <a:lnTo>
                            <a:pt x="2784" y="2008"/>
                          </a:lnTo>
                          <a:lnTo>
                            <a:pt x="2664" y="1952"/>
                          </a:lnTo>
                          <a:lnTo>
                            <a:pt x="2568" y="1904"/>
                          </a:lnTo>
                          <a:lnTo>
                            <a:pt x="2456" y="1808"/>
                          </a:lnTo>
                          <a:lnTo>
                            <a:pt x="2288" y="1616"/>
                          </a:lnTo>
                          <a:lnTo>
                            <a:pt x="2200" y="1448"/>
                          </a:lnTo>
                          <a:lnTo>
                            <a:pt x="2128" y="1272"/>
                          </a:lnTo>
                          <a:lnTo>
                            <a:pt x="2080" y="1080"/>
                          </a:lnTo>
                          <a:lnTo>
                            <a:pt x="2048" y="848"/>
                          </a:lnTo>
                          <a:lnTo>
                            <a:pt x="2032" y="712"/>
                          </a:lnTo>
                          <a:lnTo>
                            <a:pt x="2584" y="712"/>
                          </a:lnTo>
                          <a:lnTo>
                            <a:pt x="1400" y="0"/>
                          </a:lnTo>
                        </a:path>
                      </a:pathLst>
                    </a:custGeom>
                    <a:solidFill>
                      <a:schemeClr val="tx2">
                        <a:alpha val="47000"/>
                      </a:schemeClr>
                    </a:solid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chemeClr val="tx1"/>
                        </a:solidFill>
                        <a:ea typeface="+mn-ea"/>
                      </a:endParaRPr>
                    </a:p>
                  </p:txBody>
                </p:sp>
                <p:sp>
                  <p:nvSpPr>
                    <p:cNvPr id="90" name="圆角矩形 89"/>
                    <p:cNvSpPr/>
                    <p:nvPr/>
                  </p:nvSpPr>
                  <p:spPr>
                    <a:xfrm>
                      <a:off x="5818245" y="2454938"/>
                      <a:ext cx="1571636" cy="529806"/>
                    </a:xfrm>
                    <a:prstGeom prst="roundRect">
                      <a:avLst/>
                    </a:prstGeom>
                    <a:solidFill>
                      <a:schemeClr val="accent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rPr>
                        <a:t>Immune response </a:t>
                      </a:r>
                      <a:endParaRPr lang="zh-CN" altLang="en-US" sz="1600" dirty="0">
                        <a:solidFill>
                          <a:schemeClr val="bg1"/>
                        </a:solidFill>
                      </a:endParaRPr>
                    </a:p>
                  </p:txBody>
                </p:sp>
              </p:grpSp>
            </p:grpSp>
            <p:sp>
              <p:nvSpPr>
                <p:cNvPr id="71" name="圆角矩形 70"/>
                <p:cNvSpPr/>
                <p:nvPr/>
              </p:nvSpPr>
              <p:spPr>
                <a:xfrm>
                  <a:off x="1571604" y="2454017"/>
                  <a:ext cx="1428760" cy="528062"/>
                </a:xfrm>
                <a:prstGeom prst="roundRect">
                  <a:avLst/>
                </a:prstGeom>
                <a:solidFill>
                  <a:schemeClr val="tx2">
                    <a:alpha val="32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tx1"/>
                      </a:solidFill>
                    </a:rPr>
                    <a:t>Antiviral Proteins</a:t>
                  </a:r>
                  <a:endParaRPr lang="zh-CN" altLang="en-US" sz="1600" dirty="0">
                    <a:solidFill>
                      <a:schemeClr val="tx1"/>
                    </a:solidFill>
                  </a:endParaRPr>
                </a:p>
              </p:txBody>
            </p:sp>
          </p:grpSp>
        </p:grpSp>
      </p:grpSp>
      <p:sp>
        <p:nvSpPr>
          <p:cNvPr id="131" name="TextBox 130"/>
          <p:cNvSpPr txBox="1"/>
          <p:nvPr/>
        </p:nvSpPr>
        <p:spPr>
          <a:xfrm>
            <a:off x="642910" y="6253483"/>
            <a:ext cx="7678672" cy="461665"/>
          </a:xfrm>
          <a:prstGeom prst="rect">
            <a:avLst/>
          </a:prstGeom>
          <a:noFill/>
        </p:spPr>
        <p:txBody>
          <a:bodyPr wrap="square" rtlCol="0">
            <a:spAutoFit/>
          </a:bodyPr>
          <a:lstStyle/>
          <a:p>
            <a:pPr algn="r"/>
            <a:r>
              <a:rPr lang="en-US" sz="1200" dirty="0" err="1" smtClean="0">
                <a:solidFill>
                  <a:schemeClr val="bg1"/>
                </a:solidFill>
              </a:rPr>
              <a:t>Shen</a:t>
            </a:r>
            <a:r>
              <a:rPr lang="en-US" sz="1200" dirty="0" smtClean="0">
                <a:solidFill>
                  <a:schemeClr val="bg1"/>
                </a:solidFill>
              </a:rPr>
              <a:t> KL, Zhang GC , Shang YX et al.  Expert consensus on </a:t>
            </a:r>
            <a:r>
              <a:rPr lang="en-US" altLang="zh-CN" sz="1200" dirty="0" smtClean="0">
                <a:solidFill>
                  <a:schemeClr val="bg1"/>
                </a:solidFill>
                <a:latin typeface="微软雅黑" pitchFamily="34" charset="-122"/>
                <a:ea typeface="微软雅黑" pitchFamily="34" charset="-122"/>
                <a:sym typeface="Arial Unicode MS" pitchFamily="34" charset="-122"/>
              </a:rPr>
              <a:t>p</a:t>
            </a:r>
            <a:r>
              <a:rPr lang="en-US" sz="1200" dirty="0" smtClean="0">
                <a:solidFill>
                  <a:schemeClr val="bg1"/>
                </a:solidFill>
              </a:rPr>
              <a:t>ediatric clinical application of  </a:t>
            </a:r>
            <a:r>
              <a:rPr lang="en-US" altLang="zh-CN" sz="1200" dirty="0" smtClean="0">
                <a:solidFill>
                  <a:schemeClr val="bg1"/>
                </a:solidFill>
                <a:latin typeface="微软雅黑" pitchFamily="34" charset="-122"/>
                <a:ea typeface="微软雅黑" pitchFamily="34" charset="-122"/>
                <a:sym typeface="Arial Unicode MS" pitchFamily="34" charset="-122"/>
              </a:rPr>
              <a:t>IFN-</a:t>
            </a:r>
            <a:r>
              <a:rPr lang="en-US" altLang="zh-CN" sz="1200" dirty="0" smtClean="0">
                <a:solidFill>
                  <a:schemeClr val="bg1"/>
                </a:solidFill>
                <a:latin typeface="微软雅黑" pitchFamily="34" charset="-122"/>
                <a:ea typeface="微软雅黑" pitchFamily="34" charset="-122"/>
                <a:sym typeface="Comic Sans MS" pitchFamily="66" charset="0"/>
              </a:rPr>
              <a:t>α</a:t>
            </a:r>
            <a:r>
              <a:rPr lang="en-US" altLang="zh-CN" sz="1200" dirty="0" smtClean="0">
                <a:solidFill>
                  <a:schemeClr val="bg1"/>
                </a:solidFill>
                <a:latin typeface="微软雅黑" pitchFamily="34" charset="-122"/>
                <a:ea typeface="微软雅黑" pitchFamily="34" charset="-122"/>
                <a:sym typeface="Arial Unicode MS" pitchFamily="34" charset="-122"/>
              </a:rPr>
              <a:t>1b. </a:t>
            </a:r>
          </a:p>
          <a:p>
            <a:pPr algn="r"/>
            <a:r>
              <a:rPr lang="en-US" altLang="zh-CN" sz="1200" dirty="0" smtClean="0">
                <a:solidFill>
                  <a:schemeClr val="bg1"/>
                </a:solidFill>
                <a:latin typeface="微软雅黑" pitchFamily="34" charset="-122"/>
                <a:ea typeface="微软雅黑" pitchFamily="34" charset="-122"/>
                <a:sym typeface="Arial Unicode MS" pitchFamily="34" charset="-122"/>
              </a:rPr>
              <a:t>Chinese  Journal of Practice Pediatrics. 2015,30(16)1214-9</a:t>
            </a:r>
            <a:endParaRPr lang="zh-CN" altLang="en-US" sz="1200" dirty="0">
              <a:solidFill>
                <a:schemeClr val="bg1"/>
              </a:solidFill>
            </a:endParaRPr>
          </a:p>
        </p:txBody>
      </p:sp>
      <p:sp>
        <p:nvSpPr>
          <p:cNvPr id="53" name="圆角矩形 52"/>
          <p:cNvSpPr/>
          <p:nvPr/>
        </p:nvSpPr>
        <p:spPr bwMode="auto">
          <a:xfrm>
            <a:off x="18426" y="5698593"/>
            <a:ext cx="9125574" cy="1181336"/>
          </a:xfrm>
          <a:prstGeom prst="roundRect">
            <a:avLst/>
          </a:prstGeom>
          <a:solidFill>
            <a:srgbClr val="002060"/>
          </a:solidFill>
          <a:ln w="9525" cap="flat" cmpd="sng" algn="ctr">
            <a:solidFill>
              <a:schemeClr val="tx1"/>
            </a:solidFill>
            <a:prstDash val="solid"/>
            <a:round/>
            <a:headEnd type="none" w="med" len="med"/>
            <a:tailEnd type="none" w="med" len="med"/>
          </a:ln>
          <a:effectLst/>
          <a:extLst/>
        </p:spPr>
        <p:txBody>
          <a:bodyPr/>
          <a:lstStyle/>
          <a:p>
            <a:pPr marL="285750" indent="-285750" algn="ctr">
              <a:lnSpc>
                <a:spcPct val="150000"/>
              </a:lnSpc>
              <a:buFontTx/>
              <a:buNone/>
              <a:defRPr/>
            </a:pPr>
            <a:r>
              <a:rPr lang="en-US" altLang="zh-CN" sz="2000" b="1" dirty="0" smtClean="0">
                <a:solidFill>
                  <a:schemeClr val="bg1"/>
                </a:solidFill>
                <a:latin typeface="微软雅黑" panose="020B0503020204020204" pitchFamily="34" charset="-122"/>
                <a:ea typeface="微软雅黑" panose="020B0503020204020204" pitchFamily="34" charset="-122"/>
              </a:rPr>
              <a:t>IFN-</a:t>
            </a:r>
            <a:r>
              <a:rPr lang="en-US" altLang="zh-CN" sz="2000" b="1" dirty="0" smtClean="0">
                <a:solidFill>
                  <a:schemeClr val="bg1"/>
                </a:solidFill>
                <a:latin typeface="微软雅黑" pitchFamily="34" charset="-122"/>
                <a:ea typeface="微软雅黑" pitchFamily="34" charset="-122"/>
                <a:sym typeface="Comic Sans MS" pitchFamily="66" charset="0"/>
              </a:rPr>
              <a:t>α1b</a:t>
            </a:r>
            <a:r>
              <a:rPr lang="en-US" altLang="zh-CN" sz="2000" dirty="0">
                <a:solidFill>
                  <a:schemeClr val="bg1"/>
                </a:solidFill>
                <a:latin typeface="微软雅黑" panose="020B0503020204020204" pitchFamily="34" charset="-122"/>
                <a:ea typeface="微软雅黑" panose="020B0503020204020204" pitchFamily="34" charset="-122"/>
                <a:sym typeface="Comic Sans MS" pitchFamily="66" charset="0"/>
              </a:rPr>
              <a:t> </a:t>
            </a:r>
            <a:r>
              <a:rPr lang="en-US" altLang="zh-CN" sz="2000" dirty="0" smtClean="0">
                <a:solidFill>
                  <a:schemeClr val="bg1"/>
                </a:solidFill>
                <a:latin typeface="微软雅黑" panose="020B0503020204020204" pitchFamily="34" charset="-122"/>
                <a:ea typeface="微软雅黑" panose="020B0503020204020204" pitchFamily="34" charset="-122"/>
                <a:sym typeface="Comic Sans MS" pitchFamily="66" charset="0"/>
              </a:rPr>
              <a:t>plays anti-virus effect </a:t>
            </a:r>
            <a:r>
              <a:rPr lang="en-US" altLang="zh-CN" sz="2000" dirty="0" smtClean="0">
                <a:solidFill>
                  <a:schemeClr val="bg1"/>
                </a:solidFill>
                <a:latin typeface="微软雅黑" panose="020B0503020204020204" pitchFamily="34" charset="-122"/>
                <a:ea typeface="微软雅黑" panose="020B0503020204020204" pitchFamily="34" charset="-122"/>
              </a:rPr>
              <a:t>through inducing </a:t>
            </a:r>
            <a:r>
              <a:rPr lang="en-US" altLang="zh-CN" sz="2000" dirty="0">
                <a:solidFill>
                  <a:schemeClr val="bg1"/>
                </a:solidFill>
                <a:latin typeface="微软雅黑" panose="020B0503020204020204" pitchFamily="34" charset="-122"/>
                <a:ea typeface="微软雅黑" panose="020B0503020204020204" pitchFamily="34" charset="-122"/>
              </a:rPr>
              <a:t>antiviral </a:t>
            </a:r>
            <a:r>
              <a:rPr lang="en-US" altLang="zh-CN" sz="2000" dirty="0" smtClean="0">
                <a:solidFill>
                  <a:schemeClr val="bg1"/>
                </a:solidFill>
                <a:latin typeface="微软雅黑" panose="020B0503020204020204" pitchFamily="34" charset="-122"/>
                <a:ea typeface="微软雅黑" panose="020B0503020204020204" pitchFamily="34" charset="-122"/>
              </a:rPr>
              <a:t>proteins </a:t>
            </a:r>
            <a:r>
              <a:rPr lang="en-US" altLang="zh-CN" sz="2000" dirty="0">
                <a:solidFill>
                  <a:schemeClr val="bg1"/>
                </a:solidFill>
                <a:latin typeface="微软雅黑" panose="020B0503020204020204" pitchFamily="34" charset="-122"/>
                <a:ea typeface="微软雅黑" panose="020B0503020204020204" pitchFamily="34" charset="-122"/>
              </a:rPr>
              <a:t>and activation of cellular </a:t>
            </a:r>
            <a:r>
              <a:rPr lang="en-US" altLang="zh-CN" sz="2000" dirty="0" smtClean="0">
                <a:solidFill>
                  <a:schemeClr val="bg1"/>
                </a:solidFill>
                <a:latin typeface="微软雅黑" panose="020B0503020204020204" pitchFamily="34" charset="-122"/>
                <a:ea typeface="微软雅黑" panose="020B0503020204020204" pitchFamily="34" charset="-122"/>
              </a:rPr>
              <a:t>immunity</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98657062"/>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142852"/>
            <a:ext cx="8628027" cy="801688"/>
          </a:xfrm>
        </p:spPr>
        <p:txBody>
          <a:bodyPr>
            <a:normAutofit/>
          </a:bodyPr>
          <a:lstStyle/>
          <a:p>
            <a:r>
              <a:rPr lang="en-US" altLang="zh-CN" sz="2200" b="1" dirty="0" smtClean="0"/>
              <a:t>Common Respiratory </a:t>
            </a:r>
            <a:r>
              <a:rPr lang="en-US" altLang="zh-CN" sz="2200" b="1" dirty="0" smtClean="0"/>
              <a:t>Viruses Sensitivity </a:t>
            </a:r>
            <a:r>
              <a:rPr lang="en-US" altLang="zh-CN" sz="2200" b="1" dirty="0" smtClean="0"/>
              <a:t>to IFN-</a:t>
            </a:r>
            <a:r>
              <a:rPr lang="en-US" altLang="zh-CN" sz="2200" b="1" dirty="0" smtClean="0">
                <a:sym typeface="Comic Sans MS" pitchFamily="66" charset="0"/>
              </a:rPr>
              <a:t>α1b</a:t>
            </a:r>
            <a:endParaRPr lang="zh-CN" altLang="en-US" sz="2200" b="1" dirty="0" smtClean="0"/>
          </a:p>
        </p:txBody>
      </p:sp>
      <p:sp>
        <p:nvSpPr>
          <p:cNvPr id="4" name="Rectangle 3"/>
          <p:cNvSpPr txBox="1">
            <a:spLocks noChangeArrowheads="1"/>
          </p:cNvSpPr>
          <p:nvPr/>
        </p:nvSpPr>
        <p:spPr bwMode="auto">
          <a:xfrm>
            <a:off x="571472" y="1109540"/>
            <a:ext cx="8001056" cy="1743396"/>
          </a:xfrm>
          <a:prstGeom prst="rect">
            <a:avLst/>
          </a:prstGeom>
          <a:noFill/>
          <a:ln w="9525">
            <a:solidFill>
              <a:srgbClr val="FF99FF"/>
            </a:solidFill>
            <a:miter lim="800000"/>
            <a:headEnd/>
            <a:tailEnd/>
          </a:ln>
        </p:spPr>
        <p:txBody>
          <a:bodyPr/>
          <a:lstStyle/>
          <a:p>
            <a:pPr marL="342900" indent="-342900">
              <a:lnSpc>
                <a:spcPct val="135000"/>
              </a:lnSpc>
              <a:spcBef>
                <a:spcPct val="20000"/>
              </a:spcBef>
              <a:buFontTx/>
              <a:buChar char="•"/>
              <a:defRPr/>
            </a:pPr>
            <a:r>
              <a:rPr lang="en-US" altLang="zh-CN" b="1" kern="0" spc="-150" dirty="0">
                <a:latin typeface="微软雅黑" panose="020B0503020204020204" pitchFamily="34" charset="-122"/>
                <a:ea typeface="华文新魏" pitchFamily="2" charset="-122"/>
                <a:cs typeface="Times New Roman" panose="02020603050405020304" pitchFamily="18" charset="0"/>
              </a:rPr>
              <a:t>Acute respiratory infection </a:t>
            </a:r>
            <a:r>
              <a:rPr lang="zh-CN" altLang="en-US" kern="0" dirty="0">
                <a:latin typeface="华文新魏" pitchFamily="2" charset="-122"/>
                <a:ea typeface="华文新魏" pitchFamily="2" charset="-122"/>
                <a:cs typeface="Times New Roman" panose="02020603050405020304" pitchFamily="18" charset="0"/>
              </a:rPr>
              <a:t>：</a:t>
            </a:r>
            <a:r>
              <a:rPr lang="en-US" altLang="zh-CN" kern="0" dirty="0">
                <a:latin typeface="微软雅黑" panose="020B0503020204020204" pitchFamily="34" charset="-122"/>
                <a:ea typeface="华文新魏" pitchFamily="2" charset="-122"/>
                <a:cs typeface="Times New Roman" panose="02020603050405020304" pitchFamily="18" charset="0"/>
              </a:rPr>
              <a:t>RV</a:t>
            </a:r>
            <a:r>
              <a:rPr lang="zh-CN" altLang="en-US" kern="0" dirty="0">
                <a:latin typeface="微软雅黑" panose="020B0503020204020204" pitchFamily="34" charset="-122"/>
                <a:ea typeface="华文新魏" pitchFamily="2" charset="-122"/>
                <a:cs typeface="Times New Roman" panose="02020603050405020304" pitchFamily="18" charset="0"/>
              </a:rPr>
              <a:t>、 </a:t>
            </a:r>
            <a:r>
              <a:rPr lang="en-US" altLang="zh-CN" kern="0" dirty="0">
                <a:solidFill>
                  <a:srgbClr val="FF0000"/>
                </a:solidFill>
                <a:latin typeface="微软雅黑" panose="020B0503020204020204" pitchFamily="34" charset="-122"/>
                <a:ea typeface="华文新魏" pitchFamily="2" charset="-122"/>
                <a:cs typeface="Times New Roman" panose="02020603050405020304" pitchFamily="18" charset="0"/>
              </a:rPr>
              <a:t>RSV</a:t>
            </a:r>
            <a:r>
              <a:rPr lang="en-US" altLang="zh-CN" kern="0" dirty="0">
                <a:latin typeface="微软雅黑" panose="020B0503020204020204" pitchFamily="34" charset="-122"/>
                <a:ea typeface="华文新魏" pitchFamily="2" charset="-122"/>
                <a:cs typeface="Times New Roman" panose="02020603050405020304" pitchFamily="18" charset="0"/>
              </a:rPr>
              <a:t> </a:t>
            </a:r>
            <a:r>
              <a:rPr lang="zh-CN" altLang="en-US" kern="0" dirty="0">
                <a:latin typeface="微软雅黑" panose="020B0503020204020204" pitchFamily="34" charset="-122"/>
                <a:ea typeface="华文新魏" pitchFamily="2" charset="-122"/>
                <a:cs typeface="Times New Roman" panose="02020603050405020304" pitchFamily="18" charset="0"/>
              </a:rPr>
              <a:t>、</a:t>
            </a:r>
            <a:r>
              <a:rPr lang="en-US" altLang="zh-CN" kern="0" dirty="0">
                <a:latin typeface="微软雅黑" panose="020B0503020204020204" pitchFamily="34" charset="-122"/>
                <a:ea typeface="华文新魏" pitchFamily="2" charset="-122"/>
                <a:cs typeface="Times New Roman" panose="02020603050405020304" pitchFamily="18" charset="0"/>
              </a:rPr>
              <a:t> </a:t>
            </a:r>
            <a:r>
              <a:rPr lang="en-US" altLang="zh-CN" kern="0" dirty="0" smtClean="0">
                <a:latin typeface="微软雅黑" panose="020B0503020204020204" pitchFamily="34" charset="-122"/>
                <a:ea typeface="华文新魏" pitchFamily="2" charset="-122"/>
                <a:cs typeface="Times New Roman" panose="02020603050405020304" pitchFamily="18" charset="0"/>
              </a:rPr>
              <a:t>IF</a:t>
            </a:r>
            <a:r>
              <a:rPr lang="en-US" altLang="zh-CN" kern="0" dirty="0" smtClean="0">
                <a:latin typeface="微软雅黑" panose="020B0503020204020204" pitchFamily="34" charset="-122"/>
                <a:ea typeface="华文新魏" pitchFamily="2" charset="-122"/>
                <a:cs typeface="Times New Roman" panose="02020603050405020304" pitchFamily="18" charset="0"/>
              </a:rPr>
              <a:t> </a:t>
            </a:r>
            <a:r>
              <a:rPr lang="zh-CN" altLang="en-US" kern="0" dirty="0" smtClean="0">
                <a:latin typeface="微软雅黑" panose="020B0503020204020204" pitchFamily="34" charset="-122"/>
                <a:ea typeface="华文新魏" pitchFamily="2" charset="-122"/>
                <a:cs typeface="Times New Roman" panose="02020603050405020304" pitchFamily="18" charset="0"/>
              </a:rPr>
              <a:t>、</a:t>
            </a:r>
            <a:r>
              <a:rPr lang="en-US" altLang="zh-CN" kern="0" dirty="0" smtClean="0">
                <a:latin typeface="微软雅黑" panose="020B0503020204020204" pitchFamily="34" charset="-122"/>
                <a:ea typeface="华文新魏" pitchFamily="2" charset="-122"/>
                <a:cs typeface="Times New Roman" panose="02020603050405020304" pitchFamily="18" charset="0"/>
              </a:rPr>
              <a:t> PIV</a:t>
            </a:r>
            <a:r>
              <a:rPr lang="zh-CN" altLang="en-US" kern="0" dirty="0" smtClean="0">
                <a:latin typeface="微软雅黑" panose="020B0503020204020204" pitchFamily="34" charset="-122"/>
                <a:ea typeface="华文新魏" pitchFamily="2" charset="-122"/>
                <a:cs typeface="Times New Roman" panose="02020603050405020304" pitchFamily="18" charset="0"/>
              </a:rPr>
              <a:t>、</a:t>
            </a:r>
            <a:r>
              <a:rPr lang="en-US" altLang="zh-CN" kern="0" dirty="0">
                <a:latin typeface="微软雅黑" panose="020B0503020204020204" pitchFamily="34" charset="-122"/>
                <a:ea typeface="华文新魏" pitchFamily="2" charset="-122"/>
                <a:cs typeface="Times New Roman" panose="02020603050405020304" pitchFamily="18" charset="0"/>
              </a:rPr>
              <a:t>ADV</a:t>
            </a:r>
          </a:p>
          <a:p>
            <a:pPr marL="342900" indent="-342900">
              <a:lnSpc>
                <a:spcPct val="135000"/>
              </a:lnSpc>
              <a:spcBef>
                <a:spcPct val="20000"/>
              </a:spcBef>
              <a:buFontTx/>
              <a:buChar char="•"/>
              <a:defRPr/>
            </a:pPr>
            <a:r>
              <a:rPr lang="en-US" altLang="zh-CN" b="1" kern="0" dirty="0">
                <a:latin typeface="微软雅黑" panose="020B0503020204020204" pitchFamily="34" charset="-122"/>
                <a:ea typeface="华文新魏" pitchFamily="2" charset="-122"/>
                <a:cs typeface="Times New Roman" panose="02020603050405020304" pitchFamily="18" charset="0"/>
              </a:rPr>
              <a:t>Acute Bronchitis </a:t>
            </a:r>
            <a:r>
              <a:rPr lang="zh-CN" altLang="en-US" kern="0" dirty="0">
                <a:latin typeface="微软雅黑" panose="020B0503020204020204" pitchFamily="34" charset="-122"/>
                <a:ea typeface="华文新魏" pitchFamily="2" charset="-122"/>
                <a:cs typeface="Times New Roman" panose="02020603050405020304" pitchFamily="18" charset="0"/>
              </a:rPr>
              <a:t>：</a:t>
            </a:r>
            <a:r>
              <a:rPr lang="en-US" altLang="zh-CN" kern="0" dirty="0">
                <a:latin typeface="微软雅黑" panose="020B0503020204020204" pitchFamily="34" charset="-122"/>
                <a:ea typeface="华文新魏" pitchFamily="2" charset="-122"/>
                <a:cs typeface="Times New Roman" panose="02020603050405020304" pitchFamily="18" charset="0"/>
              </a:rPr>
              <a:t>RV</a:t>
            </a:r>
            <a:r>
              <a:rPr lang="zh-CN" altLang="en-US" kern="0" dirty="0">
                <a:latin typeface="微软雅黑" panose="020B0503020204020204" pitchFamily="34" charset="-122"/>
                <a:ea typeface="华文新魏" pitchFamily="2" charset="-122"/>
                <a:cs typeface="Times New Roman" panose="02020603050405020304" pitchFamily="18" charset="0"/>
              </a:rPr>
              <a:t>、</a:t>
            </a:r>
            <a:r>
              <a:rPr lang="zh-CN" altLang="en-US" kern="0" dirty="0">
                <a:solidFill>
                  <a:srgbClr val="FF0000"/>
                </a:solidFill>
                <a:latin typeface="微软雅黑" panose="020B0503020204020204" pitchFamily="34" charset="-122"/>
                <a:ea typeface="华文新魏" pitchFamily="2" charset="-122"/>
                <a:cs typeface="Times New Roman" panose="02020603050405020304" pitchFamily="18" charset="0"/>
              </a:rPr>
              <a:t> </a:t>
            </a:r>
            <a:r>
              <a:rPr lang="en-US" altLang="zh-CN" kern="0" dirty="0">
                <a:solidFill>
                  <a:srgbClr val="FF0000"/>
                </a:solidFill>
                <a:latin typeface="微软雅黑" panose="020B0503020204020204" pitchFamily="34" charset="-122"/>
                <a:ea typeface="华文新魏" pitchFamily="2" charset="-122"/>
                <a:cs typeface="Times New Roman" panose="02020603050405020304" pitchFamily="18" charset="0"/>
              </a:rPr>
              <a:t>RSV </a:t>
            </a:r>
            <a:r>
              <a:rPr lang="zh-CN" altLang="en-US" kern="0" dirty="0">
                <a:latin typeface="微软雅黑" panose="020B0503020204020204" pitchFamily="34" charset="-122"/>
                <a:ea typeface="华文新魏" pitchFamily="2" charset="-122"/>
                <a:cs typeface="Times New Roman" panose="02020603050405020304" pitchFamily="18" charset="0"/>
              </a:rPr>
              <a:t>、</a:t>
            </a:r>
            <a:r>
              <a:rPr lang="en-US" altLang="zh-CN" kern="0" dirty="0">
                <a:latin typeface="微软雅黑" panose="020B0503020204020204" pitchFamily="34" charset="-122"/>
                <a:ea typeface="华文新魏" pitchFamily="2" charset="-122"/>
                <a:cs typeface="Times New Roman" panose="02020603050405020304" pitchFamily="18" charset="0"/>
              </a:rPr>
              <a:t> </a:t>
            </a:r>
            <a:r>
              <a:rPr lang="en-US" altLang="zh-CN" kern="0" dirty="0" smtClean="0">
                <a:latin typeface="微软雅黑" panose="020B0503020204020204" pitchFamily="34" charset="-122"/>
                <a:ea typeface="华文新魏" pitchFamily="2" charset="-122"/>
                <a:cs typeface="Times New Roman" panose="02020603050405020304" pitchFamily="18" charset="0"/>
              </a:rPr>
              <a:t>IF</a:t>
            </a:r>
            <a:r>
              <a:rPr lang="en-US" altLang="zh-CN" kern="0" dirty="0" smtClean="0">
                <a:latin typeface="微软雅黑" panose="020B0503020204020204" pitchFamily="34" charset="-122"/>
                <a:ea typeface="华文新魏" pitchFamily="2" charset="-122"/>
                <a:cs typeface="Times New Roman" panose="02020603050405020304" pitchFamily="18" charset="0"/>
              </a:rPr>
              <a:t> </a:t>
            </a:r>
            <a:r>
              <a:rPr lang="zh-CN" altLang="en-US" kern="0" dirty="0" smtClean="0">
                <a:latin typeface="微软雅黑" panose="020B0503020204020204" pitchFamily="34" charset="-122"/>
                <a:ea typeface="华文新魏" pitchFamily="2" charset="-122"/>
                <a:cs typeface="Times New Roman" panose="02020603050405020304" pitchFamily="18" charset="0"/>
              </a:rPr>
              <a:t>、</a:t>
            </a:r>
            <a:r>
              <a:rPr lang="en-US" altLang="zh-CN" kern="0" dirty="0" smtClean="0">
                <a:latin typeface="微软雅黑" panose="020B0503020204020204" pitchFamily="34" charset="-122"/>
                <a:ea typeface="华文新魏" pitchFamily="2" charset="-122"/>
                <a:cs typeface="Times New Roman" panose="02020603050405020304" pitchFamily="18" charset="0"/>
              </a:rPr>
              <a:t>PIV</a:t>
            </a:r>
            <a:r>
              <a:rPr lang="en-US" altLang="zh-CN" kern="0" dirty="0" smtClean="0">
                <a:latin typeface="微软雅黑" panose="020B0503020204020204" pitchFamily="34" charset="-122"/>
                <a:ea typeface="华文新魏" pitchFamily="2" charset="-122"/>
                <a:cs typeface="Times New Roman" panose="02020603050405020304" pitchFamily="18" charset="0"/>
              </a:rPr>
              <a:t> </a:t>
            </a:r>
            <a:r>
              <a:rPr lang="zh-CN" altLang="en-US" kern="0" dirty="0">
                <a:latin typeface="微软雅黑" panose="020B0503020204020204" pitchFamily="34" charset="-122"/>
                <a:ea typeface="华文新魏" pitchFamily="2" charset="-122"/>
                <a:cs typeface="Times New Roman" panose="02020603050405020304" pitchFamily="18" charset="0"/>
              </a:rPr>
              <a:t>、</a:t>
            </a:r>
            <a:r>
              <a:rPr lang="en-US" altLang="zh-CN" kern="0" dirty="0">
                <a:latin typeface="微软雅黑" panose="020B0503020204020204" pitchFamily="34" charset="-122"/>
                <a:ea typeface="华文新魏" pitchFamily="2" charset="-122"/>
                <a:cs typeface="Times New Roman" panose="02020603050405020304" pitchFamily="18" charset="0"/>
              </a:rPr>
              <a:t>ADV…</a:t>
            </a:r>
          </a:p>
          <a:p>
            <a:pPr marL="342900" indent="-342900">
              <a:lnSpc>
                <a:spcPct val="135000"/>
              </a:lnSpc>
              <a:spcBef>
                <a:spcPct val="20000"/>
              </a:spcBef>
              <a:buFontTx/>
              <a:buChar char="•"/>
              <a:defRPr/>
            </a:pPr>
            <a:r>
              <a:rPr lang="en-US" altLang="zh-CN" b="1" kern="0" dirty="0">
                <a:latin typeface="微软雅黑" panose="020B0503020204020204" pitchFamily="34" charset="-122"/>
                <a:ea typeface="华文新魏" pitchFamily="2" charset="-122"/>
                <a:cs typeface="Times New Roman" panose="02020603050405020304" pitchFamily="18" charset="0"/>
              </a:rPr>
              <a:t>Bronchiolitis </a:t>
            </a:r>
            <a:r>
              <a:rPr lang="zh-CN" altLang="en-US" kern="0" dirty="0">
                <a:latin typeface="微软雅黑" panose="020B0503020204020204" pitchFamily="34" charset="-122"/>
                <a:ea typeface="华文新魏" pitchFamily="2" charset="-122"/>
                <a:cs typeface="Times New Roman" panose="02020603050405020304" pitchFamily="18" charset="0"/>
              </a:rPr>
              <a:t>：</a:t>
            </a:r>
            <a:r>
              <a:rPr lang="en-US" altLang="zh-CN" kern="0" dirty="0">
                <a:solidFill>
                  <a:srgbClr val="FF0000"/>
                </a:solidFill>
                <a:latin typeface="微软雅黑" panose="020B0503020204020204" pitchFamily="34" charset="-122"/>
                <a:ea typeface="华文新魏" pitchFamily="2" charset="-122"/>
                <a:cs typeface="Times New Roman" panose="02020603050405020304" pitchFamily="18" charset="0"/>
              </a:rPr>
              <a:t>RSV</a:t>
            </a:r>
            <a:r>
              <a:rPr lang="en-US" altLang="zh-CN" kern="0" dirty="0">
                <a:latin typeface="微软雅黑" panose="020B0503020204020204" pitchFamily="34" charset="-122"/>
                <a:ea typeface="华文新魏" pitchFamily="2" charset="-122"/>
                <a:cs typeface="Times New Roman" panose="02020603050405020304" pitchFamily="18" charset="0"/>
              </a:rPr>
              <a:t> </a:t>
            </a:r>
            <a:r>
              <a:rPr lang="zh-CN" altLang="en-US" kern="0" dirty="0">
                <a:latin typeface="微软雅黑" panose="020B0503020204020204" pitchFamily="34" charset="-122"/>
                <a:ea typeface="华文新魏" pitchFamily="2" charset="-122"/>
                <a:cs typeface="Times New Roman" panose="02020603050405020304" pitchFamily="18" charset="0"/>
              </a:rPr>
              <a:t>、</a:t>
            </a:r>
            <a:r>
              <a:rPr lang="en-US" altLang="zh-CN" kern="0" dirty="0">
                <a:latin typeface="微软雅黑" panose="020B0503020204020204" pitchFamily="34" charset="-122"/>
                <a:ea typeface="华文新魏" pitchFamily="2" charset="-122"/>
                <a:cs typeface="Times New Roman" panose="02020603050405020304" pitchFamily="18" charset="0"/>
              </a:rPr>
              <a:t> </a:t>
            </a:r>
            <a:r>
              <a:rPr lang="en-US" altLang="zh-CN" kern="0" dirty="0" smtClean="0">
                <a:latin typeface="微软雅黑" panose="020B0503020204020204" pitchFamily="34" charset="-122"/>
                <a:ea typeface="华文新魏" pitchFamily="2" charset="-122"/>
                <a:cs typeface="Times New Roman" panose="02020603050405020304" pitchFamily="18" charset="0"/>
              </a:rPr>
              <a:t>PIV</a:t>
            </a:r>
            <a:r>
              <a:rPr lang="en-US" altLang="zh-CN" kern="0" dirty="0" smtClean="0">
                <a:latin typeface="微软雅黑" panose="020B0503020204020204" pitchFamily="34" charset="-122"/>
                <a:ea typeface="华文新魏" pitchFamily="2" charset="-122"/>
                <a:cs typeface="Times New Roman" panose="02020603050405020304" pitchFamily="18" charset="0"/>
              </a:rPr>
              <a:t> </a:t>
            </a:r>
            <a:r>
              <a:rPr lang="zh-CN" altLang="en-US" kern="0" dirty="0">
                <a:latin typeface="微软雅黑" panose="020B0503020204020204" pitchFamily="34" charset="-122"/>
                <a:ea typeface="华文新魏" pitchFamily="2" charset="-122"/>
                <a:cs typeface="Times New Roman" panose="02020603050405020304" pitchFamily="18" charset="0"/>
              </a:rPr>
              <a:t>、</a:t>
            </a:r>
            <a:r>
              <a:rPr lang="en-US" altLang="zh-CN" kern="0" dirty="0">
                <a:latin typeface="微软雅黑" panose="020B0503020204020204" pitchFamily="34" charset="-122"/>
                <a:ea typeface="华文新魏" pitchFamily="2" charset="-122"/>
                <a:cs typeface="Times New Roman" panose="02020603050405020304" pitchFamily="18" charset="0"/>
              </a:rPr>
              <a:t>ADV …</a:t>
            </a:r>
            <a:endParaRPr lang="zh-CN" altLang="en-US" kern="0" dirty="0">
              <a:latin typeface="微软雅黑" panose="020B0503020204020204" pitchFamily="34" charset="-122"/>
              <a:ea typeface="华文新魏" pitchFamily="2" charset="-122"/>
              <a:cs typeface="Times New Roman" panose="02020603050405020304" pitchFamily="18" charset="0"/>
            </a:endParaRPr>
          </a:p>
          <a:p>
            <a:pPr marL="342900" indent="-342900">
              <a:lnSpc>
                <a:spcPct val="135000"/>
              </a:lnSpc>
              <a:spcBef>
                <a:spcPct val="20000"/>
              </a:spcBef>
              <a:buFontTx/>
              <a:buChar char="•"/>
              <a:defRPr/>
            </a:pPr>
            <a:r>
              <a:rPr lang="en-US" altLang="zh-CN" b="1" kern="0" dirty="0">
                <a:latin typeface="微软雅黑" panose="020B0503020204020204" pitchFamily="34" charset="-122"/>
                <a:ea typeface="华文新魏" pitchFamily="2" charset="-122"/>
                <a:cs typeface="Times New Roman" panose="02020603050405020304" pitchFamily="18" charset="0"/>
              </a:rPr>
              <a:t>Bronchopneumonia </a:t>
            </a:r>
            <a:r>
              <a:rPr lang="zh-CN" altLang="en-US" kern="0" dirty="0">
                <a:latin typeface="微软雅黑" panose="020B0503020204020204" pitchFamily="34" charset="-122"/>
                <a:ea typeface="华文新魏" pitchFamily="2" charset="-122"/>
                <a:cs typeface="Times New Roman" panose="02020603050405020304" pitchFamily="18" charset="0"/>
              </a:rPr>
              <a:t>： </a:t>
            </a:r>
            <a:r>
              <a:rPr lang="en-US" altLang="zh-CN" kern="0" dirty="0">
                <a:solidFill>
                  <a:srgbClr val="FF0000"/>
                </a:solidFill>
                <a:latin typeface="微软雅黑" panose="020B0503020204020204" pitchFamily="34" charset="-122"/>
                <a:ea typeface="华文新魏" pitchFamily="2" charset="-122"/>
                <a:cs typeface="Times New Roman" panose="02020603050405020304" pitchFamily="18" charset="0"/>
              </a:rPr>
              <a:t>RSV</a:t>
            </a:r>
            <a:r>
              <a:rPr lang="en-US" altLang="zh-CN" kern="0" dirty="0">
                <a:latin typeface="微软雅黑" panose="020B0503020204020204" pitchFamily="34" charset="-122"/>
                <a:ea typeface="华文新魏" pitchFamily="2" charset="-122"/>
                <a:cs typeface="Times New Roman" panose="02020603050405020304" pitchFamily="18" charset="0"/>
              </a:rPr>
              <a:t> </a:t>
            </a:r>
            <a:r>
              <a:rPr lang="zh-CN" altLang="en-US" kern="0" dirty="0">
                <a:latin typeface="微软雅黑" panose="020B0503020204020204" pitchFamily="34" charset="-122"/>
                <a:ea typeface="华文新魏" pitchFamily="2" charset="-122"/>
                <a:cs typeface="Times New Roman" panose="02020603050405020304" pitchFamily="18" charset="0"/>
              </a:rPr>
              <a:t>、</a:t>
            </a:r>
            <a:r>
              <a:rPr lang="en-US" altLang="zh-CN" kern="0" dirty="0">
                <a:latin typeface="微软雅黑" panose="020B0503020204020204" pitchFamily="34" charset="-122"/>
                <a:ea typeface="华文新魏" pitchFamily="2" charset="-122"/>
                <a:cs typeface="Times New Roman" panose="02020603050405020304" pitchFamily="18" charset="0"/>
              </a:rPr>
              <a:t> ADV </a:t>
            </a:r>
            <a:r>
              <a:rPr lang="zh-CN" altLang="en-US" kern="0" dirty="0">
                <a:latin typeface="微软雅黑" panose="020B0503020204020204" pitchFamily="34" charset="-122"/>
                <a:ea typeface="华文新魏" pitchFamily="2" charset="-122"/>
                <a:cs typeface="Times New Roman" panose="02020603050405020304" pitchFamily="18" charset="0"/>
              </a:rPr>
              <a:t>、</a:t>
            </a:r>
            <a:r>
              <a:rPr lang="en-US" altLang="zh-CN" kern="0" dirty="0">
                <a:latin typeface="微软雅黑" panose="020B0503020204020204" pitchFamily="34" charset="-122"/>
                <a:ea typeface="华文新魏" pitchFamily="2" charset="-122"/>
                <a:cs typeface="Times New Roman" panose="02020603050405020304" pitchFamily="18" charset="0"/>
              </a:rPr>
              <a:t> </a:t>
            </a:r>
            <a:r>
              <a:rPr lang="en-US" altLang="zh-CN" kern="0" dirty="0" smtClean="0">
                <a:latin typeface="微软雅黑" panose="020B0503020204020204" pitchFamily="34" charset="-122"/>
                <a:ea typeface="华文新魏" pitchFamily="2" charset="-122"/>
                <a:cs typeface="Times New Roman" panose="02020603050405020304" pitchFamily="18" charset="0"/>
              </a:rPr>
              <a:t>IF </a:t>
            </a:r>
            <a:r>
              <a:rPr lang="zh-CN" altLang="en-US" kern="0" dirty="0" smtClean="0">
                <a:latin typeface="微软雅黑" panose="020B0503020204020204" pitchFamily="34" charset="-122"/>
                <a:ea typeface="华文新魏" pitchFamily="2" charset="-122"/>
                <a:cs typeface="Times New Roman" panose="02020603050405020304" pitchFamily="18" charset="0"/>
              </a:rPr>
              <a:t>、</a:t>
            </a:r>
            <a:r>
              <a:rPr lang="en-US" altLang="zh-CN" kern="0" dirty="0" smtClean="0">
                <a:latin typeface="微软雅黑" panose="020B0503020204020204" pitchFamily="34" charset="-122"/>
                <a:ea typeface="华文新魏" pitchFamily="2" charset="-122"/>
                <a:cs typeface="Times New Roman" panose="02020603050405020304" pitchFamily="18" charset="0"/>
              </a:rPr>
              <a:t>PIV</a:t>
            </a:r>
            <a:r>
              <a:rPr lang="en-US" altLang="zh-CN" kern="0" dirty="0" smtClean="0">
                <a:latin typeface="微软雅黑" panose="020B0503020204020204" pitchFamily="34" charset="-122"/>
                <a:ea typeface="华文新魏" pitchFamily="2" charset="-122"/>
                <a:cs typeface="Times New Roman" panose="02020603050405020304" pitchFamily="18" charset="0"/>
              </a:rPr>
              <a:t>…</a:t>
            </a:r>
            <a:endParaRPr lang="en-US" altLang="zh-CN" kern="0" dirty="0" smtClean="0">
              <a:latin typeface="微软雅黑" panose="020B0503020204020204" pitchFamily="34" charset="-122"/>
              <a:ea typeface="华文新魏" pitchFamily="2" charset="-122"/>
              <a:cs typeface="Times New Roman" panose="02020603050405020304" pitchFamily="18" charset="0"/>
            </a:endParaRPr>
          </a:p>
        </p:txBody>
      </p:sp>
      <p:graphicFrame>
        <p:nvGraphicFramePr>
          <p:cNvPr id="3" name="表格 2"/>
          <p:cNvGraphicFramePr>
            <a:graphicFrameLocks noGrp="1"/>
          </p:cNvGraphicFramePr>
          <p:nvPr>
            <p:extLst>
              <p:ext uri="{D42A27DB-BD31-4B8C-83A1-F6EECF244321}">
                <p14:modId xmlns:p14="http://schemas.microsoft.com/office/powerpoint/2010/main" val="3663907376"/>
              </p:ext>
            </p:extLst>
          </p:nvPr>
        </p:nvGraphicFramePr>
        <p:xfrm>
          <a:off x="571472" y="2852936"/>
          <a:ext cx="8001056" cy="2923436"/>
        </p:xfrm>
        <a:graphic>
          <a:graphicData uri="http://schemas.openxmlformats.org/drawingml/2006/table">
            <a:tbl>
              <a:tblPr/>
              <a:tblGrid>
                <a:gridCol w="767626"/>
                <a:gridCol w="1338111"/>
                <a:gridCol w="1341599"/>
                <a:gridCol w="1538739"/>
                <a:gridCol w="1617248"/>
                <a:gridCol w="1397733"/>
              </a:tblGrid>
              <a:tr h="138239">
                <a:tc gridSpan="2">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cs typeface="Times New Roman" pitchFamily="18" charset="0"/>
                        </a:rPr>
                        <a:t>Virus</a:t>
                      </a:r>
                      <a:endParaRPr kumimoji="0" lang="zh-CN" altLang="en-US"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zh-CN" altLang="en-US"/>
                    </a:p>
                  </a:txBody>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cs typeface="Times New Roman" pitchFamily="18" charset="0"/>
                        </a:rPr>
                        <a:t>Cell</a:t>
                      </a:r>
                      <a:endParaRPr kumimoji="0" lang="zh-CN" altLang="en-US"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cs typeface="Times New Roman" pitchFamily="18" charset="0"/>
                        </a:rPr>
                        <a:t>IC50 </a:t>
                      </a: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cs typeface="Times New Roman" pitchFamily="18" charset="0"/>
                        </a:rPr>
                        <a:t>Genome Type</a:t>
                      </a:r>
                      <a:endParaRPr kumimoji="0" lang="zh-CN" altLang="en-US"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cs typeface="Times New Roman" pitchFamily="18" charset="0"/>
                        </a:rPr>
                        <a:t>Sensitivity</a:t>
                      </a:r>
                      <a:endParaRPr kumimoji="0" lang="zh-CN" altLang="en-US"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27703">
                <a:tc gridSpan="2">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RSV  </a:t>
                      </a: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zh-CN" altLang="en-US"/>
                    </a:p>
                  </a:txBody>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 Hep-2</a:t>
                      </a: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10.4 ng/ml</a:t>
                      </a:r>
                      <a:endParaRPr kumimoji="0" lang="en-US" altLang="zh-CN" sz="1600" b="0"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RNA</a:t>
                      </a: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rgbClr val="C00000"/>
                          </a:solidFill>
                          <a:effectLst/>
                          <a:latin typeface="微软雅黑" panose="020B0503020204020204" pitchFamily="34" charset="-122"/>
                          <a:ea typeface="微软雅黑" panose="020B0503020204020204" pitchFamily="34" charset="-122"/>
                          <a:cs typeface="Times New Roman" pitchFamily="18" charset="0"/>
                        </a:rPr>
                        <a:t>*****</a:t>
                      </a:r>
                    </a:p>
                  </a:txBody>
                  <a:tcPr marL="9525" marR="9525" marT="952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27703">
                <a:tc gridSpan="2">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CV</a:t>
                      </a:r>
                      <a:endParaRPr kumimoji="0" lang="zh-CN" altLang="en-US"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zh-CN" altLang="en-US"/>
                    </a:p>
                  </a:txBody>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   Vero</a:t>
                      </a: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l-GR"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0.1μ</a:t>
                      </a: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g/ml </a:t>
                      </a:r>
                      <a:endParaRPr kumimoji="0" lang="en-US" altLang="zh-CN" sz="1600" b="0"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a:t>
                      </a: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RNA </a:t>
                      </a:r>
                      <a:endParaRPr kumimoji="0" lang="zh-CN" altLang="en-US" sz="1600" b="0" i="0" u="none" strike="noStrike" cap="none" normalizeH="0" baseline="0" dirty="0" smtClean="0">
                        <a:ln>
                          <a:noFill/>
                        </a:ln>
                        <a:solidFill>
                          <a:srgbClr val="C00000"/>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rgbClr val="C00000"/>
                          </a:solidFill>
                          <a:effectLst/>
                          <a:latin typeface="微软雅黑" panose="020B0503020204020204" pitchFamily="34" charset="-122"/>
                          <a:ea typeface="微软雅黑" panose="020B0503020204020204" pitchFamily="34" charset="-122"/>
                          <a:cs typeface="Times New Roman" pitchFamily="18" charset="0"/>
                        </a:rPr>
                        <a:t>****</a:t>
                      </a:r>
                    </a:p>
                  </a:txBody>
                  <a:tcPr marL="9525" marR="9525" marT="952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27703">
                <a:tc gridSpan="2">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IFV</a:t>
                      </a:r>
                      <a:endParaRPr kumimoji="0" lang="zh-CN" altLang="en-US"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zh-CN" altLang="en-US"/>
                    </a:p>
                  </a:txBody>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  MDCK </a:t>
                      </a: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 30 ng/ml</a:t>
                      </a:r>
                      <a:endParaRPr kumimoji="0" lang="en-US" altLang="zh-CN" sz="1600" b="0"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a:t>
                      </a: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RNA </a:t>
                      </a:r>
                      <a:endParaRPr kumimoji="0" lang="zh-CN" altLang="en-US" sz="1600" b="0" i="0" u="none" strike="noStrike" cap="none" normalizeH="0" baseline="0" dirty="0" smtClean="0">
                        <a:ln>
                          <a:noFill/>
                        </a:ln>
                        <a:solidFill>
                          <a:srgbClr val="C00000"/>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rgbClr val="C00000"/>
                          </a:solidFill>
                          <a:effectLst/>
                          <a:latin typeface="微软雅黑" panose="020B0503020204020204" pitchFamily="34" charset="-122"/>
                          <a:ea typeface="微软雅黑" panose="020B0503020204020204" pitchFamily="34" charset="-122"/>
                          <a:cs typeface="Times New Roman" pitchFamily="18" charset="0"/>
                        </a:rPr>
                        <a:t>****</a:t>
                      </a:r>
                    </a:p>
                  </a:txBody>
                  <a:tcPr marL="9525" marR="9525" marT="952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27703">
                <a:tc gridSpan="2">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PIV</a:t>
                      </a:r>
                      <a:endParaRPr kumimoji="0" lang="zh-CN" altLang="en-US"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zh-CN" altLang="en-US"/>
                    </a:p>
                  </a:txBody>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  MDCK </a:t>
                      </a: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l-GR"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 4.8μ</a:t>
                      </a: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g/ml</a:t>
                      </a:r>
                      <a:endParaRPr kumimoji="0" lang="en-US" altLang="zh-CN" sz="1600" b="0"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a:t>
                      </a: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RNA </a:t>
                      </a:r>
                      <a:endParaRPr kumimoji="0" lang="zh-CN" altLang="en-US" sz="1600" b="0" i="0" u="none" strike="noStrike" cap="none" normalizeH="0" baseline="0" dirty="0" smtClean="0">
                        <a:ln>
                          <a:noFill/>
                        </a:ln>
                        <a:solidFill>
                          <a:srgbClr val="C00000"/>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rgbClr val="C00000"/>
                          </a:solidFill>
                          <a:effectLst/>
                          <a:latin typeface="微软雅黑" panose="020B0503020204020204" pitchFamily="34" charset="-122"/>
                          <a:ea typeface="微软雅黑" panose="020B0503020204020204" pitchFamily="34" charset="-122"/>
                          <a:cs typeface="Times New Roman" pitchFamily="18" charset="0"/>
                        </a:rPr>
                        <a:t>***</a:t>
                      </a:r>
                    </a:p>
                  </a:txBody>
                  <a:tcPr marL="9525" marR="9525" marT="952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27703">
                <a:tc gridSpan="2">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0" i="0" u="none" strike="noStrike" cap="none" normalizeH="0" baseline="0" dirty="0" err="1"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CoV</a:t>
                      </a:r>
                      <a:endParaRPr kumimoji="0" lang="zh-CN" altLang="en-US"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zh-CN" altLang="en-US"/>
                    </a:p>
                  </a:txBody>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HELA </a:t>
                      </a: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l-GR"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 3.7μ</a:t>
                      </a: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g/ml </a:t>
                      </a:r>
                      <a:endParaRPr kumimoji="0" lang="en-US" altLang="zh-CN" sz="1600" b="0"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a:t>
                      </a: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RNA </a:t>
                      </a:r>
                      <a:endParaRPr kumimoji="0" lang="zh-CN" altLang="en-US" sz="1600" b="0" i="0" u="none" strike="noStrike" cap="none" normalizeH="0" baseline="0" dirty="0" smtClean="0">
                        <a:ln>
                          <a:noFill/>
                        </a:ln>
                        <a:solidFill>
                          <a:srgbClr val="C00000"/>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rgbClr val="C00000"/>
                          </a:solidFill>
                          <a:effectLst/>
                          <a:latin typeface="微软雅黑" panose="020B0503020204020204" pitchFamily="34" charset="-122"/>
                          <a:ea typeface="微软雅黑" panose="020B0503020204020204" pitchFamily="34" charset="-122"/>
                          <a:cs typeface="Times New Roman" pitchFamily="18" charset="0"/>
                        </a:rPr>
                        <a:t>***</a:t>
                      </a:r>
                    </a:p>
                  </a:txBody>
                  <a:tcPr marL="9525" marR="9525" marT="952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77819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HRV</a:t>
                      </a:r>
                      <a:endParaRPr kumimoji="0" lang="zh-CN" altLang="en-US"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Prevention</a:t>
                      </a:r>
                    </a:p>
                    <a:p>
                      <a:pPr marL="0" marR="0" lvl="0" indent="0" algn="ctr" defTabSz="914400" rtl="0" eaLnBrk="1" fontAlgn="b" latinLnBrk="0" hangingPunct="1">
                        <a:lnSpc>
                          <a:spcPct val="15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Treatment</a:t>
                      </a:r>
                      <a:endParaRPr kumimoji="0" lang="zh-CN" altLang="en-US"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HELA </a:t>
                      </a:r>
                    </a:p>
                    <a:p>
                      <a:pPr marL="0" marR="0" lvl="0" indent="0" algn="ctr" defTabSz="914400" rtl="0" eaLnBrk="1" fontAlgn="b" latinLnBrk="0" hangingPunct="1">
                        <a:lnSpc>
                          <a:spcPct val="15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HELA </a:t>
                      </a: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 latinLnBrk="0" hangingPunct="1">
                        <a:lnSpc>
                          <a:spcPct val="150000"/>
                        </a:lnSpc>
                        <a:spcBef>
                          <a:spcPct val="0"/>
                        </a:spcBef>
                        <a:spcAft>
                          <a:spcPct val="0"/>
                        </a:spcAft>
                        <a:buClrTx/>
                        <a:buSzTx/>
                        <a:buFontTx/>
                        <a:buNone/>
                        <a:tabLst/>
                      </a:pPr>
                      <a:r>
                        <a:rPr kumimoji="0" lang="el-GR"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  31μ</a:t>
                      </a: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g/ml </a:t>
                      </a:r>
                      <a:endParaRPr kumimoji="0" lang="en-US" altLang="zh-CN" sz="1600" b="0"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itchFamily="18" charset="0"/>
                      </a:endParaRPr>
                    </a:p>
                    <a:p>
                      <a:pPr marL="0" marR="0" lvl="0" indent="0" algn="ctr" defTabSz="914400" rtl="0" eaLnBrk="1" fontAlgn="b" latinLnBrk="0" hangingPunct="1">
                        <a:lnSpc>
                          <a:spcPct val="150000"/>
                        </a:lnSpc>
                        <a:spcBef>
                          <a:spcPct val="0"/>
                        </a:spcBef>
                        <a:spcAft>
                          <a:spcPct val="0"/>
                        </a:spcAft>
                        <a:buClrTx/>
                        <a:buSzTx/>
                        <a:buFontTx/>
                        <a:buNone/>
                        <a:tabLst/>
                      </a:pPr>
                      <a:r>
                        <a:rPr kumimoji="0" lang="el-GR"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 250μ</a:t>
                      </a: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g/ml</a:t>
                      </a:r>
                      <a:endParaRPr kumimoji="0" lang="en-US" altLang="zh-CN" sz="1600" b="0"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 latinLnBrk="0" hangingPunct="1">
                        <a:lnSpc>
                          <a:spcPct val="150000"/>
                        </a:lnSpc>
                        <a:spcBef>
                          <a:spcPct val="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a:t>
                      </a: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RNA </a:t>
                      </a:r>
                      <a:endParaRPr kumimoji="0" lang="zh-CN" altLang="en-US" sz="1600" b="0" i="0" u="none" strike="noStrike" cap="none" normalizeH="0" baseline="0" dirty="0" smtClean="0">
                        <a:ln>
                          <a:noFill/>
                        </a:ln>
                        <a:solidFill>
                          <a:srgbClr val="C00000"/>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rgbClr val="C00000"/>
                          </a:solidFill>
                          <a:effectLst/>
                          <a:latin typeface="微软雅黑" panose="020B0503020204020204" pitchFamily="34" charset="-122"/>
                          <a:ea typeface="微软雅黑" panose="020B0503020204020204" pitchFamily="34" charset="-122"/>
                          <a:cs typeface="Times New Roman" pitchFamily="18" charset="0"/>
                        </a:rPr>
                        <a:t>**</a:t>
                      </a: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7783">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ADV</a:t>
                      </a:r>
                      <a:endParaRPr kumimoji="0" lang="zh-CN" altLang="en-US"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zh-CN" altLang="en-US"/>
                    </a:p>
                  </a:txBody>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HELA </a:t>
                      </a: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l-GR"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 300μ</a:t>
                      </a: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g/ml</a:t>
                      </a:r>
                      <a:endParaRPr kumimoji="0" lang="en-US" altLang="zh-CN" sz="1600" b="0"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rPr>
                        <a:t>±DNA </a:t>
                      </a:r>
                      <a:endParaRPr kumimoji="0" lang="zh-CN" altLang="en-US" sz="1600" b="0" i="0" u="none" strike="noStrike" cap="none" normalizeH="0" baseline="0" dirty="0" smtClean="0">
                        <a:ln>
                          <a:noFill/>
                        </a:ln>
                        <a:solidFill>
                          <a:srgbClr val="C00000"/>
                        </a:solidFill>
                        <a:effectLst/>
                        <a:latin typeface="微软雅黑" panose="020B0503020204020204" pitchFamily="34" charset="-122"/>
                        <a:ea typeface="微软雅黑" panose="020B0503020204020204" pitchFamily="34" charset="-122"/>
                        <a:cs typeface="Times New Roman" pitchFamily="18" charset="0"/>
                      </a:endParaRPr>
                    </a:p>
                  </a:txBody>
                  <a:tcPr marL="9525" marR="9525" marT="9523"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rgbClr val="C00000"/>
                          </a:solidFill>
                          <a:effectLst/>
                          <a:latin typeface="微软雅黑" panose="020B0503020204020204" pitchFamily="34" charset="-122"/>
                          <a:ea typeface="微软雅黑" panose="020B0503020204020204" pitchFamily="34" charset="-122"/>
                          <a:cs typeface="Times New Roman" pitchFamily="18" charset="0"/>
                        </a:rPr>
                        <a:t>*</a:t>
                      </a:r>
                    </a:p>
                  </a:txBody>
                  <a:tcPr marL="9525" marR="9525" marT="9523"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6" name="灯片编号占位符 5"/>
          <p:cNvSpPr>
            <a:spLocks noGrp="1"/>
          </p:cNvSpPr>
          <p:nvPr>
            <p:ph type="sldNum" sz="quarter" idx="12"/>
          </p:nvPr>
        </p:nvSpPr>
        <p:spPr/>
        <p:txBody>
          <a:bodyPr/>
          <a:lstStyle/>
          <a:p>
            <a:fld id="{01CC2CA7-3B56-4884-B23C-4C474C6B7068}" type="slidenum">
              <a:rPr lang="zh-CN" altLang="en-US" smtClean="0"/>
              <a:pPr/>
              <a:t>22</a:t>
            </a:fld>
            <a:endParaRPr lang="zh-CN" altLang="en-US"/>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2611" y="32405"/>
            <a:ext cx="1068503" cy="795144"/>
          </a:xfrm>
          <a:prstGeom prst="rect">
            <a:avLst/>
          </a:prstGeom>
        </p:spPr>
      </p:pic>
      <p:sp>
        <p:nvSpPr>
          <p:cNvPr id="2" name="矩形 1"/>
          <p:cNvSpPr/>
          <p:nvPr/>
        </p:nvSpPr>
        <p:spPr>
          <a:xfrm>
            <a:off x="-108520" y="5805264"/>
            <a:ext cx="9252520" cy="1015663"/>
          </a:xfrm>
          <a:prstGeom prst="rect">
            <a:avLst/>
          </a:prstGeom>
        </p:spPr>
        <p:txBody>
          <a:bodyPr wrap="square">
            <a:spAutoFit/>
          </a:bodyPr>
          <a:lstStyle/>
          <a:p>
            <a:r>
              <a:rPr lang="en-US" altLang="zh-CN" sz="2000" b="1" dirty="0">
                <a:solidFill>
                  <a:srgbClr val="FF0000"/>
                </a:solidFill>
              </a:rPr>
              <a:t>Cell </a:t>
            </a:r>
            <a:r>
              <a:rPr lang="en-US" altLang="zh-CN" sz="2000" b="1" dirty="0" smtClean="0">
                <a:solidFill>
                  <a:srgbClr val="FF0000"/>
                </a:solidFill>
              </a:rPr>
              <a:t>experiment confirmed</a:t>
            </a:r>
            <a:r>
              <a:rPr lang="en-US" altLang="zh-CN" sz="2000" b="1" dirty="0" smtClean="0">
                <a:solidFill>
                  <a:srgbClr val="FF0000"/>
                </a:solidFill>
              </a:rPr>
              <a:t>: </a:t>
            </a:r>
            <a:r>
              <a:rPr lang="en-US" altLang="zh-CN" sz="2000" b="1" dirty="0">
                <a:solidFill>
                  <a:srgbClr val="FF0000"/>
                </a:solidFill>
              </a:rPr>
              <a:t>IFN 1b </a:t>
            </a:r>
            <a:r>
              <a:rPr lang="en-US" altLang="zh-CN" sz="2000" b="1" dirty="0" smtClean="0">
                <a:solidFill>
                  <a:srgbClr val="FF0000"/>
                </a:solidFill>
              </a:rPr>
              <a:t>has </a:t>
            </a:r>
            <a:r>
              <a:rPr lang="en-US" altLang="zh-CN" sz="2000" b="1" dirty="0">
                <a:solidFill>
                  <a:srgbClr val="FF0000"/>
                </a:solidFill>
              </a:rPr>
              <a:t>obvious inhibitory </a:t>
            </a:r>
            <a:r>
              <a:rPr lang="en-US" altLang="zh-CN" sz="2000" b="1" dirty="0" smtClean="0">
                <a:solidFill>
                  <a:srgbClr val="FF0000"/>
                </a:solidFill>
              </a:rPr>
              <a:t>effect for </a:t>
            </a:r>
            <a:r>
              <a:rPr lang="en-US" altLang="zh-CN" sz="2000" b="1" dirty="0">
                <a:solidFill>
                  <a:srgbClr val="FF0000"/>
                </a:solidFill>
              </a:rPr>
              <a:t>a variety of common respiratory </a:t>
            </a:r>
            <a:r>
              <a:rPr lang="en-US" altLang="zh-CN" sz="2000" b="1" dirty="0" smtClean="0">
                <a:solidFill>
                  <a:srgbClr val="FF0000"/>
                </a:solidFill>
              </a:rPr>
              <a:t>viruses </a:t>
            </a:r>
            <a:r>
              <a:rPr lang="en-US" altLang="zh-CN" sz="2000" b="1" dirty="0" smtClean="0">
                <a:solidFill>
                  <a:srgbClr val="FF0000"/>
                </a:solidFill>
              </a:rPr>
              <a:t>.</a:t>
            </a:r>
            <a:r>
              <a:rPr lang="zh-CN" altLang="en-US" sz="2000" b="1" dirty="0" smtClean="0">
                <a:solidFill>
                  <a:srgbClr val="FF0000"/>
                </a:solidFill>
              </a:rPr>
              <a:t> </a:t>
            </a:r>
            <a:r>
              <a:rPr lang="en-US" altLang="zh-CN" sz="2000" b="1" dirty="0" smtClean="0">
                <a:solidFill>
                  <a:srgbClr val="FF0000"/>
                </a:solidFill>
              </a:rPr>
              <a:t>Among </a:t>
            </a:r>
            <a:r>
              <a:rPr lang="en-US" altLang="zh-CN" sz="2000" b="1" dirty="0">
                <a:solidFill>
                  <a:srgbClr val="FF0000"/>
                </a:solidFill>
              </a:rPr>
              <a:t>them, the </a:t>
            </a:r>
            <a:r>
              <a:rPr lang="en-US" altLang="zh-CN" sz="2000" b="1" dirty="0" smtClean="0">
                <a:solidFill>
                  <a:srgbClr val="FF0000"/>
                </a:solidFill>
              </a:rPr>
              <a:t>inhibition of </a:t>
            </a:r>
            <a:r>
              <a:rPr lang="en-US" altLang="zh-CN" sz="2000" b="1" dirty="0">
                <a:solidFill>
                  <a:srgbClr val="FF0000"/>
                </a:solidFill>
              </a:rPr>
              <a:t>RSV </a:t>
            </a:r>
            <a:r>
              <a:rPr lang="en-US" altLang="zh-CN" sz="2000" b="1" dirty="0" smtClean="0">
                <a:solidFill>
                  <a:srgbClr val="FF0000"/>
                </a:solidFill>
              </a:rPr>
              <a:t>is </a:t>
            </a:r>
            <a:r>
              <a:rPr lang="en-US" altLang="zh-CN" sz="2000" b="1" dirty="0">
                <a:solidFill>
                  <a:srgbClr val="FF0000"/>
                </a:solidFill>
              </a:rPr>
              <a:t>the strongest, there is </a:t>
            </a:r>
            <a:r>
              <a:rPr lang="en-US" altLang="zh-CN" sz="2000" b="1" dirty="0" smtClean="0">
                <a:solidFill>
                  <a:srgbClr val="FF0000"/>
                </a:solidFill>
              </a:rPr>
              <a:t>only 10.4ng/ml </a:t>
            </a:r>
            <a:r>
              <a:rPr lang="en-US" altLang="zh-CN" sz="2000" b="1" dirty="0">
                <a:solidFill>
                  <a:srgbClr val="FF0000"/>
                </a:solidFill>
              </a:rPr>
              <a:t>IC50 </a:t>
            </a:r>
            <a:r>
              <a:rPr lang="en-US" altLang="zh-CN" sz="2000" b="1" dirty="0">
                <a:solidFill>
                  <a:srgbClr val="FF0000"/>
                </a:solidFill>
              </a:rPr>
              <a:t>in </a:t>
            </a:r>
            <a:r>
              <a:rPr lang="en-US" altLang="zh-CN" sz="2000" b="1" dirty="0" smtClean="0">
                <a:solidFill>
                  <a:srgbClr val="FF0000"/>
                </a:solidFill>
              </a:rPr>
              <a:t>vitro.</a:t>
            </a:r>
            <a:endParaRPr lang="zh-CN" altLang="en-US" sz="2000" b="1" dirty="0">
              <a:solidFill>
                <a:srgbClr val="FF0000"/>
              </a:solidFill>
            </a:endParaRPr>
          </a:p>
        </p:txBody>
      </p:sp>
    </p:spTree>
    <p:extLst>
      <p:ext uri="{BB962C8B-B14F-4D97-AF65-F5344CB8AC3E}">
        <p14:creationId xmlns:p14="http://schemas.microsoft.com/office/powerpoint/2010/main" val="9133432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0" y="3212976"/>
            <a:ext cx="8989640" cy="801778"/>
          </a:xfrm>
          <a:prstGeom prst="roundRect">
            <a:avLst/>
          </a:prstGeom>
          <a:gradFill>
            <a:gsLst>
              <a:gs pos="0">
                <a:schemeClr val="accent1">
                  <a:tint val="50000"/>
                  <a:satMod val="300000"/>
                </a:schemeClr>
              </a:gs>
              <a:gs pos="35000">
                <a:schemeClr val="accent1">
                  <a:tint val="37000"/>
                  <a:satMod val="300000"/>
                </a:schemeClr>
              </a:gs>
              <a:gs pos="100000">
                <a:schemeClr val="accent1">
                  <a:tint val="15000"/>
                  <a:satMod val="350000"/>
                </a:schemeClr>
              </a:gs>
            </a:gsLst>
          </a:gradFill>
          <a:ln>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 name="标题 1"/>
          <p:cNvSpPr>
            <a:spLocks noGrp="1"/>
          </p:cNvSpPr>
          <p:nvPr>
            <p:ph type="ctrTitle"/>
          </p:nvPr>
        </p:nvSpPr>
        <p:spPr>
          <a:xfrm>
            <a:off x="489246" y="1061805"/>
            <a:ext cx="8319868" cy="4156545"/>
          </a:xfrm>
        </p:spPr>
        <p:txBody>
          <a:bodyPr>
            <a:noAutofit/>
          </a:bodyPr>
          <a:lstStyle/>
          <a:p>
            <a:pPr algn="l">
              <a:lnSpc>
                <a:spcPct val="200000"/>
              </a:lnSpc>
            </a:pPr>
            <a:r>
              <a:rPr lang="en-US" altLang="zh-CN" sz="2400" b="1" dirty="0" smtClean="0">
                <a:latin typeface="微软雅黑" panose="020B0503020204020204" pitchFamily="34" charset="-122"/>
              </a:rPr>
              <a:t/>
            </a:r>
            <a:br>
              <a:rPr lang="en-US" altLang="zh-CN" sz="2400" b="1" dirty="0" smtClean="0">
                <a:latin typeface="微软雅黑" panose="020B0503020204020204" pitchFamily="34" charset="-122"/>
              </a:rPr>
            </a:br>
            <a:r>
              <a:rPr lang="en-US" altLang="zh-CN" sz="2200" b="1" dirty="0" smtClean="0">
                <a:latin typeface="微软雅黑" pitchFamily="34" charset="-122"/>
                <a:ea typeface="微软雅黑" pitchFamily="34" charset="-122"/>
              </a:rPr>
              <a:t>1. </a:t>
            </a:r>
            <a:r>
              <a:rPr lang="en-US" altLang="zh-CN" sz="2200" b="1" dirty="0">
                <a:latin typeface="微软雅黑" pitchFamily="34" charset="-122"/>
                <a:ea typeface="微软雅黑" pitchFamily="34" charset="-122"/>
              </a:rPr>
              <a:t>Pediatric respiratory viral </a:t>
            </a:r>
            <a:r>
              <a:rPr lang="en-US" altLang="zh-CN" sz="2200" b="1" dirty="0" smtClean="0">
                <a:latin typeface="微软雅黑" pitchFamily="34" charset="-122"/>
                <a:ea typeface="微软雅黑" pitchFamily="34" charset="-122"/>
              </a:rPr>
              <a:t>diseases  in China </a:t>
            </a:r>
            <a:r>
              <a:rPr lang="en-US" altLang="zh-CN" sz="2200" b="1" dirty="0">
                <a:latin typeface="微软雅黑" pitchFamily="34" charset="-122"/>
                <a:ea typeface="微软雅黑" pitchFamily="34" charset="-122"/>
              </a:rPr>
              <a:t/>
            </a:r>
            <a:br>
              <a:rPr lang="en-US" altLang="zh-CN" sz="2200" b="1" dirty="0">
                <a:latin typeface="微软雅黑" pitchFamily="34" charset="-122"/>
                <a:ea typeface="微软雅黑" pitchFamily="34" charset="-122"/>
              </a:rPr>
            </a:br>
            <a:r>
              <a:rPr lang="en-US" altLang="zh-CN" sz="2200" b="1" dirty="0" smtClean="0">
                <a:latin typeface="微软雅黑" pitchFamily="34" charset="-122"/>
                <a:ea typeface="微软雅黑" pitchFamily="34" charset="-122"/>
              </a:rPr>
              <a:t>2. Interferon</a:t>
            </a:r>
            <a:r>
              <a:rPr lang="en-US" altLang="zh-CN" sz="2200" b="1" dirty="0">
                <a:latin typeface="微软雅黑" pitchFamily="34" charset="-122"/>
                <a:ea typeface="微软雅黑" pitchFamily="34" charset="-122"/>
              </a:rPr>
              <a:t> </a:t>
            </a:r>
            <a:r>
              <a:rPr lang="en-US" altLang="zh-CN" sz="2200" b="1" dirty="0" smtClean="0">
                <a:latin typeface="微软雅黑" pitchFamily="34" charset="-122"/>
                <a:ea typeface="微软雅黑" pitchFamily="34" charset="-122"/>
              </a:rPr>
              <a:t>and antiviral mechanism</a:t>
            </a:r>
            <a:r>
              <a:rPr lang="en-US" altLang="zh-CN" sz="2200" b="1" dirty="0">
                <a:latin typeface="微软雅黑" pitchFamily="34" charset="-122"/>
                <a:ea typeface="微软雅黑" pitchFamily="34" charset="-122"/>
              </a:rPr>
              <a:t/>
            </a:r>
            <a:br>
              <a:rPr lang="en-US" altLang="zh-CN" sz="2200" b="1" dirty="0">
                <a:latin typeface="微软雅黑" pitchFamily="34" charset="-122"/>
                <a:ea typeface="微软雅黑" pitchFamily="34" charset="-122"/>
              </a:rPr>
            </a:br>
            <a:r>
              <a:rPr lang="en-US" altLang="zh-CN" sz="2200" b="1" dirty="0" smtClean="0">
                <a:latin typeface="微软雅黑" pitchFamily="34" charset="-122"/>
                <a:ea typeface="微软雅黑" pitchFamily="34" charset="-122"/>
              </a:rPr>
              <a:t>3. </a:t>
            </a:r>
            <a:r>
              <a:rPr lang="it-IT" altLang="zh-CN" sz="2200" b="1" dirty="0" smtClean="0">
                <a:latin typeface="微软雅黑" pitchFamily="34" charset="-122"/>
                <a:ea typeface="微软雅黑" pitchFamily="34" charset="-122"/>
              </a:rPr>
              <a:t>IFN-α1b </a:t>
            </a:r>
            <a:r>
              <a:rPr lang="en-US" altLang="zh-CN" sz="2200" b="1" dirty="0" smtClean="0">
                <a:latin typeface="微软雅黑" pitchFamily="34" charset="-122"/>
                <a:ea typeface="微软雅黑" pitchFamily="34" charset="-122"/>
              </a:rPr>
              <a:t>aerosol inhalation for RSV inhibition</a:t>
            </a:r>
            <a:br>
              <a:rPr lang="en-US" altLang="zh-CN" sz="2200" b="1" dirty="0" smtClean="0">
                <a:latin typeface="微软雅黑" pitchFamily="34" charset="-122"/>
                <a:ea typeface="微软雅黑" pitchFamily="34" charset="-122"/>
              </a:rPr>
            </a:br>
            <a:r>
              <a:rPr lang="en-US" altLang="zh-CN" sz="2200" b="1" dirty="0" smtClean="0">
                <a:latin typeface="微软雅黑" pitchFamily="34" charset="-122"/>
                <a:ea typeface="微软雅黑" pitchFamily="34" charset="-122"/>
              </a:rPr>
              <a:t>4. Clinical trial of </a:t>
            </a:r>
            <a:r>
              <a:rPr lang="en-US" altLang="zh-CN" sz="2200" b="1" dirty="0" smtClean="0">
                <a:latin typeface="微软雅黑" pitchFamily="34" charset="-122"/>
                <a:ea typeface="微软雅黑" pitchFamily="34" charset="-122"/>
                <a:cs typeface="Times New Roman" pitchFamily="18" charset="0"/>
              </a:rPr>
              <a:t>inhaled </a:t>
            </a:r>
            <a:r>
              <a:rPr lang="it-IT" altLang="zh-CN" sz="2200" b="1" dirty="0">
                <a:latin typeface="微软雅黑" pitchFamily="34" charset="-122"/>
                <a:ea typeface="微软雅黑" pitchFamily="34" charset="-122"/>
              </a:rPr>
              <a:t>IFN-α1b</a:t>
            </a:r>
            <a:r>
              <a:rPr lang="en-US" altLang="zh-CN" sz="2200" b="1" dirty="0">
                <a:latin typeface="微软雅黑" pitchFamily="34" charset="-122"/>
                <a:ea typeface="微软雅黑" pitchFamily="34" charset="-122"/>
                <a:cs typeface="Times New Roman" pitchFamily="18" charset="0"/>
              </a:rPr>
              <a:t> for </a:t>
            </a:r>
            <a:r>
              <a:rPr lang="en-US" altLang="zh-CN" sz="2200" b="1" dirty="0" smtClean="0">
                <a:latin typeface="微软雅黑" pitchFamily="34" charset="-122"/>
                <a:ea typeface="微软雅黑" pitchFamily="34" charset="-122"/>
                <a:cs typeface="Times New Roman" pitchFamily="18" charset="0"/>
              </a:rPr>
              <a:t>bronchiolitis- </a:t>
            </a:r>
            <a:r>
              <a:rPr lang="en-US" altLang="zh-CN" sz="2200" b="1" dirty="0" smtClean="0">
                <a:latin typeface="微软雅黑" pitchFamily="34" charset="-122"/>
                <a:ea typeface="微软雅黑" pitchFamily="34" charset="-122"/>
              </a:rPr>
              <a:t>  </a:t>
            </a:r>
            <a:br>
              <a:rPr lang="en-US" altLang="zh-CN" sz="2200" b="1" dirty="0" smtClean="0">
                <a:latin typeface="微软雅黑" pitchFamily="34" charset="-122"/>
                <a:ea typeface="微软雅黑" pitchFamily="34" charset="-122"/>
              </a:rPr>
            </a:br>
            <a:r>
              <a:rPr lang="en-US" altLang="zh-CN" sz="2200" b="1" dirty="0">
                <a:latin typeface="微软雅黑" pitchFamily="34" charset="-122"/>
                <a:ea typeface="微软雅黑" pitchFamily="34" charset="-122"/>
              </a:rPr>
              <a:t> </a:t>
            </a:r>
            <a:r>
              <a:rPr lang="en-US" altLang="zh-CN" sz="2200" b="1" dirty="0" smtClean="0">
                <a:latin typeface="微软雅黑" pitchFamily="34" charset="-122"/>
                <a:ea typeface="微软雅黑" pitchFamily="34" charset="-122"/>
              </a:rPr>
              <a:t>                                                              </a:t>
            </a:r>
            <a:r>
              <a:rPr lang="en-US" altLang="zh-CN" sz="2200" b="1" dirty="0" smtClean="0">
                <a:latin typeface="微软雅黑" pitchFamily="34" charset="-122"/>
                <a:ea typeface="微软雅黑" pitchFamily="34" charset="-122"/>
              </a:rPr>
              <a:t>e</a:t>
            </a:r>
            <a:r>
              <a:rPr lang="en-US" altLang="zh-CN" sz="2200" b="1" dirty="0" smtClean="0">
                <a:latin typeface="微软雅黑" pitchFamily="34" charset="-122"/>
                <a:ea typeface="微软雅黑" pitchFamily="34" charset="-122"/>
                <a:cs typeface="Times New Roman" pitchFamily="18" charset="0"/>
              </a:rPr>
              <a:t>fficacy </a:t>
            </a:r>
            <a:r>
              <a:rPr lang="en-US" altLang="zh-CN" sz="2200" b="1" dirty="0" smtClean="0">
                <a:latin typeface="微软雅黑" pitchFamily="34" charset="-122"/>
                <a:ea typeface="微软雅黑" pitchFamily="34" charset="-122"/>
                <a:cs typeface="Times New Roman" pitchFamily="18" charset="0"/>
              </a:rPr>
              <a:t>and safety </a:t>
            </a:r>
            <a:endParaRPr lang="zh-CN" altLang="en-US" sz="2200" b="1" dirty="0">
              <a:latin typeface="微软雅黑" pitchFamily="34" charset="-122"/>
              <a:ea typeface="微软雅黑" pitchFamily="34" charset="-122"/>
            </a:endParaRPr>
          </a:p>
        </p:txBody>
      </p:sp>
      <p:sp>
        <p:nvSpPr>
          <p:cNvPr id="5" name="TextBox 4"/>
          <p:cNvSpPr txBox="1"/>
          <p:nvPr/>
        </p:nvSpPr>
        <p:spPr>
          <a:xfrm>
            <a:off x="3071802" y="714356"/>
            <a:ext cx="2046907"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Content</a:t>
            </a:r>
            <a:endParaRPr lang="zh-CN" altLang="en-US" sz="3600" b="1" dirty="0">
              <a:latin typeface="微软雅黑" panose="020B0503020204020204" pitchFamily="34" charset="-122"/>
              <a:ea typeface="微软雅黑" panose="020B0503020204020204" pitchFamily="34" charset="-122"/>
            </a:endParaRPr>
          </a:p>
        </p:txBody>
      </p:sp>
      <p:sp>
        <p:nvSpPr>
          <p:cNvPr id="6" name="灯片编号占位符 5"/>
          <p:cNvSpPr>
            <a:spLocks noGrp="1"/>
          </p:cNvSpPr>
          <p:nvPr>
            <p:ph type="sldNum" sz="quarter" idx="12"/>
          </p:nvPr>
        </p:nvSpPr>
        <p:spPr/>
        <p:txBody>
          <a:bodyPr/>
          <a:lstStyle/>
          <a:p>
            <a:pPr>
              <a:defRPr/>
            </a:pPr>
            <a:fld id="{451FDD41-370A-4FC5-B70D-91FEAFCA3589}" type="slidenum">
              <a:rPr lang="en-US" altLang="zh-CN" smtClean="0">
                <a:solidFill>
                  <a:prstClr val="white"/>
                </a:solidFill>
              </a:rPr>
              <a:pPr>
                <a:defRPr/>
              </a:pPr>
              <a:t>23</a:t>
            </a:fld>
            <a:endParaRPr lang="en-US" altLang="zh-CN">
              <a:solidFill>
                <a:prstClr val="white"/>
              </a:solidFill>
            </a:endParaRPr>
          </a:p>
        </p:txBody>
      </p:sp>
    </p:spTree>
    <p:extLst>
      <p:ext uri="{BB962C8B-B14F-4D97-AF65-F5344CB8AC3E}">
        <p14:creationId xmlns:p14="http://schemas.microsoft.com/office/powerpoint/2010/main" val="3461847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6261375"/>
            <a:ext cx="9144000" cy="624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14282" y="285728"/>
            <a:ext cx="7858179" cy="497086"/>
          </a:xfrm>
        </p:spPr>
        <p:txBody>
          <a:bodyPr>
            <a:noAutofit/>
          </a:bodyPr>
          <a:lstStyle/>
          <a:p>
            <a:r>
              <a:rPr lang="en-US" altLang="zh-CN" sz="2200" b="1" dirty="0" smtClean="0"/>
              <a:t>History and Characteristics </a:t>
            </a:r>
            <a:r>
              <a:rPr lang="en-US" altLang="zh-CN" sz="2200" b="1" dirty="0"/>
              <a:t>of </a:t>
            </a:r>
            <a:r>
              <a:rPr lang="en-US" altLang="zh-CN" sz="2200" b="1" dirty="0"/>
              <a:t>I</a:t>
            </a:r>
            <a:r>
              <a:rPr lang="en-US" altLang="zh-CN" sz="2200" b="1" dirty="0" smtClean="0"/>
              <a:t>nhalation</a:t>
            </a:r>
            <a:r>
              <a:rPr lang="en-US" altLang="zh-CN" sz="2200" b="1" dirty="0"/>
              <a:t> </a:t>
            </a:r>
            <a:r>
              <a:rPr lang="en-US" altLang="zh-CN" sz="2200" b="1" dirty="0" smtClean="0"/>
              <a:t>Therapy</a:t>
            </a:r>
            <a:endParaRPr lang="zh-CN" altLang="en-US" sz="2200" b="1" dirty="0"/>
          </a:p>
        </p:txBody>
      </p:sp>
      <p:grpSp>
        <p:nvGrpSpPr>
          <p:cNvPr id="3" name="组合 2"/>
          <p:cNvGrpSpPr/>
          <p:nvPr/>
        </p:nvGrpSpPr>
        <p:grpSpPr>
          <a:xfrm>
            <a:off x="31180" y="1056679"/>
            <a:ext cx="8406862" cy="3259722"/>
            <a:chOff x="525761" y="505836"/>
            <a:chExt cx="11502116" cy="5630361"/>
          </a:xfrm>
        </p:grpSpPr>
        <p:graphicFrame>
          <p:nvGraphicFramePr>
            <p:cNvPr id="6" name="图示 5"/>
            <p:cNvGraphicFramePr/>
            <p:nvPr>
              <p:extLst>
                <p:ext uri="{D42A27DB-BD31-4B8C-83A1-F6EECF244321}">
                  <p14:modId xmlns:p14="http://schemas.microsoft.com/office/powerpoint/2010/main" val="3409654329"/>
                </p:ext>
              </p:extLst>
            </p:nvPr>
          </p:nvGraphicFramePr>
          <p:xfrm>
            <a:off x="525761" y="518390"/>
            <a:ext cx="8641688" cy="56178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Picture 2"/>
            <p:cNvPicPr>
              <a:picLocks noChangeAspect="1" noChangeArrowheads="1"/>
            </p:cNvPicPr>
            <p:nvPr/>
          </p:nvPicPr>
          <p:blipFill>
            <a:blip r:embed="rId8"/>
            <a:srcRect/>
            <a:stretch>
              <a:fillRect/>
            </a:stretch>
          </p:blipFill>
          <p:spPr bwMode="auto">
            <a:xfrm>
              <a:off x="7513795" y="505836"/>
              <a:ext cx="2106858" cy="1851088"/>
            </a:xfrm>
            <a:prstGeom prst="rect">
              <a:avLst/>
            </a:prstGeom>
            <a:ln>
              <a:noFill/>
            </a:ln>
            <a:effectLst>
              <a:outerShdw blurRad="292100" dist="139700" dir="2700000" algn="tl" rotWithShape="0">
                <a:srgbClr val="333333">
                  <a:alpha val="65000"/>
                </a:srgbClr>
              </a:outerShdw>
            </a:effectLst>
          </p:spPr>
        </p:pic>
        <p:pic>
          <p:nvPicPr>
            <p:cNvPr id="14" name="Picture 4" descr="20107713543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428488" y="1219062"/>
              <a:ext cx="2599389" cy="290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圆角矩形 3"/>
          <p:cNvSpPr/>
          <p:nvPr/>
        </p:nvSpPr>
        <p:spPr>
          <a:xfrm>
            <a:off x="-21787" y="4643446"/>
            <a:ext cx="9165787" cy="1899592"/>
          </a:xfrm>
          <a:prstGeom prst="roundRect">
            <a:avLst/>
          </a:prstGeom>
          <a:solidFill>
            <a:schemeClr val="accent1">
              <a:lumMod val="20000"/>
              <a:lumOff val="80000"/>
            </a:schemeClr>
          </a:solidFill>
        </p:spPr>
        <p:txBody>
          <a:bodyPr/>
          <a:lstStyle/>
          <a:p>
            <a:pPr marL="285750" lvl="0" indent="-285750"/>
            <a:r>
              <a:rPr lang="en-US" altLang="zh-CN" b="1" dirty="0">
                <a:latin typeface="微软雅黑" panose="020B0503020204020204" pitchFamily="34" charset="-122"/>
                <a:ea typeface="微软雅黑" panose="020B0503020204020204" pitchFamily="34" charset="-122"/>
              </a:rPr>
              <a:t>Characteristics </a:t>
            </a:r>
            <a:r>
              <a:rPr lang="en-US" altLang="zh-CN" sz="1400" b="1" dirty="0">
                <a:latin typeface="微软雅黑" panose="020B0503020204020204" pitchFamily="34" charset="-122"/>
                <a:ea typeface="微软雅黑" panose="020B0503020204020204" pitchFamily="34" charset="-122"/>
              </a:rPr>
              <a:t> </a:t>
            </a:r>
            <a:endParaRPr lang="en-US" altLang="zh-CN" sz="1400" b="1" dirty="0" smtClean="0">
              <a:latin typeface="微软雅黑" panose="020B0503020204020204" pitchFamily="34" charset="-122"/>
              <a:ea typeface="微软雅黑" panose="020B0503020204020204" pitchFamily="34" charset="-122"/>
            </a:endParaRPr>
          </a:p>
          <a:p>
            <a:pPr marL="285750" lvl="0" indent="-285750">
              <a:lnSpc>
                <a:spcPct val="150000"/>
              </a:lnSpc>
              <a:buFont typeface="Wingdings" panose="05000000000000000000" pitchFamily="2" charset="2"/>
              <a:buChar char="Ø"/>
            </a:pPr>
            <a:r>
              <a:rPr lang="en-US" altLang="zh-CN" b="1" dirty="0" smtClean="0">
                <a:latin typeface="微软雅黑" panose="020B0503020204020204" pitchFamily="34" charset="-122"/>
                <a:ea typeface="微软雅黑" panose="020B0503020204020204" pitchFamily="34" charset="-122"/>
              </a:rPr>
              <a:t>1. Reach local disease area directly, working quickly and effectively. </a:t>
            </a:r>
          </a:p>
          <a:p>
            <a:pPr marL="285750" lvl="0" indent="-285750">
              <a:lnSpc>
                <a:spcPct val="150000"/>
              </a:lnSpc>
              <a:buFont typeface="Wingdings" panose="05000000000000000000" pitchFamily="2" charset="2"/>
              <a:buChar char="Ø"/>
            </a:pPr>
            <a:r>
              <a:rPr lang="en-US" altLang="zh-CN" b="1" dirty="0" smtClean="0">
                <a:latin typeface="微软雅黑" panose="020B0503020204020204" pitchFamily="34" charset="-122"/>
                <a:ea typeface="微软雅黑" panose="020B0503020204020204" pitchFamily="34" charset="-122"/>
              </a:rPr>
              <a:t>2</a:t>
            </a:r>
            <a:r>
              <a:rPr lang="en-US" altLang="zh-CN" b="1" dirty="0">
                <a:latin typeface="微软雅黑" panose="020B0503020204020204" pitchFamily="34" charset="-122"/>
                <a:ea typeface="微软雅黑" panose="020B0503020204020204" pitchFamily="34" charset="-122"/>
              </a:rPr>
              <a:t>. </a:t>
            </a:r>
            <a:r>
              <a:rPr lang="en-US" altLang="zh-CN" b="1" dirty="0" smtClean="0">
                <a:latin typeface="微软雅黑" panose="020B0503020204020204" pitchFamily="34" charset="-122"/>
                <a:ea typeface="微软雅黑" panose="020B0503020204020204" pitchFamily="34" charset="-122"/>
              </a:rPr>
              <a:t>R</a:t>
            </a:r>
            <a:r>
              <a:rPr lang="en-US" altLang="zh-CN" b="1" dirty="0" smtClean="0">
                <a:latin typeface="微软雅黑" panose="020B0503020204020204" pitchFamily="34" charset="-122"/>
                <a:ea typeface="微软雅黑" panose="020B0503020204020204" pitchFamily="34" charset="-122"/>
              </a:rPr>
              <a:t>educe systematic adverse </a:t>
            </a:r>
            <a:r>
              <a:rPr lang="en-US" altLang="zh-CN" b="1" dirty="0" smtClean="0">
                <a:latin typeface="微软雅黑" panose="020B0503020204020204" pitchFamily="34" charset="-122"/>
                <a:ea typeface="微软雅黑" panose="020B0503020204020204" pitchFamily="34" charset="-122"/>
              </a:rPr>
              <a:t>effect </a:t>
            </a:r>
            <a:r>
              <a:rPr lang="en-US" altLang="zh-CN" b="1" dirty="0" smtClean="0">
                <a:latin typeface="微软雅黑" panose="020B0503020204020204" pitchFamily="34" charset="-122"/>
                <a:ea typeface="微软雅黑" panose="020B0503020204020204" pitchFamily="34" charset="-122"/>
              </a:rPr>
              <a:t>significantly</a:t>
            </a:r>
            <a:r>
              <a:rPr lang="en-US" altLang="zh-CN" b="1" dirty="0" smtClean="0">
                <a:latin typeface="微软雅黑" panose="020B0503020204020204" pitchFamily="34" charset="-122"/>
                <a:ea typeface="微软雅黑" panose="020B0503020204020204" pitchFamily="34" charset="-122"/>
              </a:rPr>
              <a:t>. </a:t>
            </a:r>
          </a:p>
          <a:p>
            <a:pPr marL="285750" lvl="0" indent="-285750">
              <a:lnSpc>
                <a:spcPct val="150000"/>
              </a:lnSpc>
              <a:buFont typeface="Wingdings" panose="05000000000000000000" pitchFamily="2" charset="2"/>
              <a:buChar char="Ø"/>
            </a:pPr>
            <a:r>
              <a:rPr lang="en-US" altLang="zh-CN" b="1" dirty="0" smtClean="0">
                <a:latin typeface="微软雅黑" panose="020B0503020204020204" pitchFamily="34" charset="-122"/>
                <a:ea typeface="微软雅黑" panose="020B0503020204020204" pitchFamily="34" charset="-122"/>
              </a:rPr>
              <a:t>3. Used in a variety of respiratory tract disease .</a:t>
            </a:r>
          </a:p>
          <a:p>
            <a:pPr marL="285750" lvl="0" indent="-285750">
              <a:lnSpc>
                <a:spcPct val="150000"/>
              </a:lnSpc>
              <a:buFont typeface="Wingdings" panose="05000000000000000000" pitchFamily="2" charset="2"/>
              <a:buChar char="Ø"/>
            </a:pPr>
            <a:r>
              <a:rPr lang="en-US" altLang="zh-CN" b="1" dirty="0" smtClean="0">
                <a:latin typeface="微软雅黑" panose="020B0503020204020204" pitchFamily="34" charset="-122"/>
                <a:ea typeface="微软雅黑" panose="020B0503020204020204" pitchFamily="34" charset="-122"/>
              </a:rPr>
              <a:t>4</a:t>
            </a:r>
            <a:r>
              <a:rPr lang="en-US" altLang="zh-CN" b="1" dirty="0">
                <a:latin typeface="微软雅黑" panose="020B0503020204020204" pitchFamily="34" charset="-122"/>
                <a:ea typeface="微软雅黑" panose="020B0503020204020204" pitchFamily="34" charset="-122"/>
              </a:rPr>
              <a:t>. </a:t>
            </a:r>
            <a:r>
              <a:rPr lang="en-US" altLang="zh-CN" b="1" dirty="0" smtClean="0">
                <a:latin typeface="微软雅黑" panose="020B0503020204020204" pitchFamily="34" charset="-122"/>
                <a:ea typeface="微软雅黑" panose="020B0503020204020204" pitchFamily="34" charset="-122"/>
              </a:rPr>
              <a:t>Increase </a:t>
            </a:r>
            <a:r>
              <a:rPr lang="en-US" altLang="zh-CN" b="1" dirty="0" smtClean="0">
                <a:latin typeface="微软雅黑" panose="020B0503020204020204" pitchFamily="34" charset="-122"/>
                <a:ea typeface="微软雅黑" panose="020B0503020204020204" pitchFamily="34" charset="-122"/>
              </a:rPr>
              <a:t>compliance of patient, especially of children </a:t>
            </a:r>
            <a:endParaRPr lang="zh-CN" b="1" dirty="0">
              <a:latin typeface="微软雅黑" panose="020B0503020204020204" pitchFamily="34" charset="-122"/>
              <a:ea typeface="微软雅黑" panose="020B0503020204020204" pitchFamily="34" charset="-122"/>
            </a:endParaRPr>
          </a:p>
        </p:txBody>
      </p:sp>
      <p:sp>
        <p:nvSpPr>
          <p:cNvPr id="10" name="灯片编号占位符 9"/>
          <p:cNvSpPr>
            <a:spLocks noGrp="1"/>
          </p:cNvSpPr>
          <p:nvPr>
            <p:ph type="sldNum" sz="quarter" idx="12"/>
          </p:nvPr>
        </p:nvSpPr>
        <p:spPr/>
        <p:txBody>
          <a:bodyPr/>
          <a:lstStyle/>
          <a:p>
            <a:fld id="{01CC2CA7-3B56-4884-B23C-4C474C6B7068}" type="slidenum">
              <a:rPr lang="zh-CN" altLang="en-US" smtClean="0"/>
              <a:pPr/>
              <a:t>24</a:t>
            </a:fld>
            <a:endParaRPr lang="zh-CN" altLang="en-US"/>
          </a:p>
        </p:txBody>
      </p:sp>
      <p:pic>
        <p:nvPicPr>
          <p:cNvPr id="11" name="图片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872611" y="44624"/>
            <a:ext cx="1068503" cy="795144"/>
          </a:xfrm>
          <a:prstGeom prst="rect">
            <a:avLst/>
          </a:prstGeom>
        </p:spPr>
      </p:pic>
      <p:pic>
        <p:nvPicPr>
          <p:cNvPr id="15" name="Picture 4"/>
          <p:cNvPicPr>
            <a:picLocks noChangeAspect="1" noChangeArrowheads="1"/>
          </p:cNvPicPr>
          <p:nvPr/>
        </p:nvPicPr>
        <p:blipFill rotWithShape="1">
          <a:blip r:embed="rId11"/>
          <a:srcRect t="31074" r="3699" b="11773"/>
          <a:stretch/>
        </p:blipFill>
        <p:spPr bwMode="auto">
          <a:xfrm>
            <a:off x="6769276" y="3064768"/>
            <a:ext cx="2206669" cy="1352451"/>
          </a:xfrm>
          <a:prstGeom prst="rect">
            <a:avLst/>
          </a:prstGeom>
          <a:ln>
            <a:noFill/>
          </a:ln>
          <a:effectLst>
            <a:outerShdw blurRad="292100" dist="139700" dir="2700000" algn="tl" rotWithShape="0">
              <a:srgbClr val="333333">
                <a:alpha val="65000"/>
              </a:srgbClr>
            </a:outerShdw>
          </a:effectLst>
          <a:extLst/>
        </p:spPr>
      </p:pic>
    </p:spTree>
    <p:extLst>
      <p:ext uri="{BB962C8B-B14F-4D97-AF65-F5344CB8AC3E}">
        <p14:creationId xmlns:p14="http://schemas.microsoft.com/office/powerpoint/2010/main" val="27845492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bwMode="auto">
          <a:xfrm>
            <a:off x="-357222" y="1571612"/>
            <a:ext cx="3745557" cy="33902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b" anchorCtr="0" compatLnSpc="1">
            <a:prstTxWarp prst="textNoShape">
              <a:avLst/>
            </a:prstTxWarp>
            <a:noAutofit/>
          </a:bodyPr>
          <a:lstStyle/>
          <a:p>
            <a:r>
              <a:rPr lang="en-US" altLang="zh-CN" sz="1600" dirty="0"/>
              <a:t>Device for different inhalation administration mode</a:t>
            </a:r>
            <a:r>
              <a:rPr lang="en-US" altLang="zh-CN" sz="1400" b="1" dirty="0"/>
              <a:t> </a:t>
            </a:r>
            <a:endParaRPr lang="zh-CN" altLang="en-US" sz="1400" b="1" dirty="0"/>
          </a:p>
        </p:txBody>
      </p:sp>
      <p:sp>
        <p:nvSpPr>
          <p:cNvPr id="46083" name="Rectangle 3"/>
          <p:cNvSpPr>
            <a:spLocks noGrp="1" noChangeArrowheads="1"/>
          </p:cNvSpPr>
          <p:nvPr>
            <p:ph idx="4294967295"/>
          </p:nvPr>
        </p:nvSpPr>
        <p:spPr bwMode="auto">
          <a:xfrm>
            <a:off x="305577" y="2143116"/>
            <a:ext cx="2266159" cy="2513614"/>
          </a:xfrm>
          <a:prstGeom prst="rect">
            <a:avLst/>
          </a:prstGeom>
          <a:solidFill>
            <a:schemeClr val="accent4">
              <a:lumMod val="20000"/>
              <a:lumOff val="80000"/>
            </a:schemeClr>
          </a:solidFill>
        </p:spPr>
        <p:txBody>
          <a:bodyPr>
            <a:noAutofit/>
          </a:bodyPr>
          <a:lstStyle/>
          <a:p>
            <a:pPr defTabSz="285750">
              <a:lnSpc>
                <a:spcPct val="150000"/>
              </a:lnSpc>
              <a:spcBef>
                <a:spcPts val="0"/>
              </a:spcBef>
              <a:buClr>
                <a:schemeClr val="tx1"/>
              </a:buClr>
              <a:buSzPct val="110000"/>
              <a:buFont typeface="Wingdings" pitchFamily="2" charset="2"/>
              <a:buChar char="u"/>
            </a:pPr>
            <a:r>
              <a:rPr lang="en-US" altLang="zh-CN" sz="1400" dirty="0" err="1" smtClean="0">
                <a:cs typeface="Arial" panose="020B0604020202020204" pitchFamily="34" charset="0"/>
              </a:rPr>
              <a:t>pMDI</a:t>
            </a:r>
            <a:endParaRPr lang="en-US" altLang="zh-CN" sz="1400" dirty="0">
              <a:cs typeface="Arial" panose="020B0604020202020204" pitchFamily="34" charset="0"/>
            </a:endParaRPr>
          </a:p>
          <a:p>
            <a:pPr defTabSz="285750">
              <a:lnSpc>
                <a:spcPct val="150000"/>
              </a:lnSpc>
              <a:spcBef>
                <a:spcPts val="0"/>
              </a:spcBef>
              <a:buClr>
                <a:schemeClr val="tx1"/>
              </a:buClr>
              <a:buSzPct val="110000"/>
              <a:buFont typeface="Wingdings" pitchFamily="2" charset="2"/>
              <a:buChar char="u"/>
            </a:pPr>
            <a:r>
              <a:rPr lang="en-US" altLang="zh-CN" sz="1400" dirty="0" smtClean="0">
                <a:cs typeface="Arial" panose="020B0604020202020204" pitchFamily="34" charset="0"/>
              </a:rPr>
              <a:t>DPI</a:t>
            </a:r>
            <a:endParaRPr lang="zh-CN" altLang="en-US" sz="1400" dirty="0">
              <a:cs typeface="Arial" panose="020B0604020202020204" pitchFamily="34" charset="0"/>
            </a:endParaRPr>
          </a:p>
          <a:p>
            <a:pPr defTabSz="285750">
              <a:lnSpc>
                <a:spcPct val="150000"/>
              </a:lnSpc>
              <a:spcBef>
                <a:spcPts val="0"/>
              </a:spcBef>
              <a:buClr>
                <a:schemeClr val="tx1"/>
              </a:buClr>
              <a:buSzPct val="110000"/>
              <a:buFont typeface="Wingdings" pitchFamily="2" charset="2"/>
              <a:buChar char="u"/>
            </a:pPr>
            <a:r>
              <a:rPr lang="en-US" altLang="zh-CN" sz="1400" b="1" dirty="0" smtClean="0">
                <a:solidFill>
                  <a:srgbClr val="FF0000"/>
                </a:solidFill>
                <a:cs typeface="Arial" panose="020B0604020202020204" pitchFamily="34" charset="0"/>
              </a:rPr>
              <a:t>Nebulizer</a:t>
            </a:r>
            <a:endParaRPr lang="en-US" altLang="zh-CN" sz="1400" b="1" dirty="0">
              <a:solidFill>
                <a:srgbClr val="FF0000"/>
              </a:solidFill>
              <a:cs typeface="Arial" panose="020B0604020202020204" pitchFamily="34" charset="0"/>
            </a:endParaRPr>
          </a:p>
          <a:p>
            <a:pPr marL="642938" lvl="1" indent="-342900" defTabSz="285750">
              <a:lnSpc>
                <a:spcPct val="150000"/>
              </a:lnSpc>
              <a:spcBef>
                <a:spcPts val="0"/>
              </a:spcBef>
              <a:buClr>
                <a:schemeClr val="tx1"/>
              </a:buClr>
              <a:buSzPct val="110000"/>
              <a:buFont typeface="Wingdings" pitchFamily="2" charset="2"/>
              <a:buChar char="ü"/>
            </a:pPr>
            <a:r>
              <a:rPr lang="en-US" altLang="zh-CN" sz="1400" dirty="0"/>
              <a:t>blast </a:t>
            </a:r>
            <a:r>
              <a:rPr lang="en-US" altLang="zh-CN" sz="1400" dirty="0" smtClean="0"/>
              <a:t>Nebulizer</a:t>
            </a:r>
          </a:p>
          <a:p>
            <a:pPr marL="642938" lvl="1" indent="-342900" defTabSz="285750">
              <a:lnSpc>
                <a:spcPct val="150000"/>
              </a:lnSpc>
              <a:spcBef>
                <a:spcPts val="0"/>
              </a:spcBef>
              <a:buClr>
                <a:schemeClr val="tx1"/>
              </a:buClr>
              <a:buSzPct val="110000"/>
              <a:buFont typeface="Wingdings" pitchFamily="2" charset="2"/>
              <a:buChar char="ü"/>
            </a:pPr>
            <a:r>
              <a:rPr lang="en-US" altLang="zh-CN" sz="1400" dirty="0"/>
              <a:t>ultrasonic </a:t>
            </a:r>
            <a:r>
              <a:rPr lang="en-US" altLang="zh-CN" sz="1400" dirty="0" smtClean="0"/>
              <a:t>Neb.</a:t>
            </a:r>
          </a:p>
          <a:p>
            <a:pPr marL="642938" lvl="1" indent="-342900" defTabSz="285750">
              <a:lnSpc>
                <a:spcPct val="150000"/>
              </a:lnSpc>
              <a:spcBef>
                <a:spcPts val="0"/>
              </a:spcBef>
              <a:buClr>
                <a:schemeClr val="tx1"/>
              </a:buClr>
              <a:buSzPct val="110000"/>
              <a:buFont typeface="Wingdings" pitchFamily="2" charset="2"/>
              <a:buChar char="ü"/>
            </a:pPr>
            <a:r>
              <a:rPr lang="en-US" altLang="zh-CN" sz="1400" dirty="0" smtClean="0"/>
              <a:t>mesh Neb.</a:t>
            </a:r>
            <a:endParaRPr lang="zh-CN" altLang="en-US" sz="1400" dirty="0">
              <a:cs typeface="Arial" panose="020B0604020202020204" pitchFamily="34" charset="0"/>
            </a:endParaRPr>
          </a:p>
        </p:txBody>
      </p:sp>
      <p:sp>
        <p:nvSpPr>
          <p:cNvPr id="2" name="文本框 1"/>
          <p:cNvSpPr txBox="1"/>
          <p:nvPr/>
        </p:nvSpPr>
        <p:spPr>
          <a:xfrm>
            <a:off x="5357818" y="1571612"/>
            <a:ext cx="4378569" cy="338554"/>
          </a:xfrm>
          <a:prstGeom prst="rect">
            <a:avLst/>
          </a:prstGeom>
          <a:noFill/>
        </p:spPr>
        <p:txBody>
          <a:bodyPr wrap="square" rtlCol="0">
            <a:spAutoFit/>
          </a:bodyPr>
          <a:lstStyle/>
          <a:p>
            <a:pPr algn="ctr"/>
            <a:r>
              <a:rPr lang="en-US" altLang="zh-CN" sz="1600" dirty="0" smtClean="0">
                <a:latin typeface="微软雅黑" panose="020B0503020204020204" pitchFamily="34" charset="-122"/>
                <a:ea typeface="微软雅黑" panose="020B0503020204020204" pitchFamily="34" charset="-122"/>
              </a:rPr>
              <a:t>Clinical application</a:t>
            </a:r>
            <a:endParaRPr lang="zh-CN" altLang="en-US" sz="1600" dirty="0">
              <a:latin typeface="微软雅黑" panose="020B0503020204020204" pitchFamily="34" charset="-122"/>
              <a:ea typeface="微软雅黑" panose="020B0503020204020204" pitchFamily="34" charset="-122"/>
            </a:endParaRPr>
          </a:p>
        </p:txBody>
      </p:sp>
      <p:sp>
        <p:nvSpPr>
          <p:cNvPr id="12" name="右箭头 11"/>
          <p:cNvSpPr/>
          <p:nvPr/>
        </p:nvSpPr>
        <p:spPr>
          <a:xfrm>
            <a:off x="3428992" y="2500306"/>
            <a:ext cx="2286016" cy="388961"/>
          </a:xfrm>
          <a:prstGeom prst="rightArrow">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微软雅黑" panose="020B0503020204020204" pitchFamily="34" charset="-122"/>
              <a:ea typeface="微软雅黑" panose="020B0503020204020204" pitchFamily="34" charset="-122"/>
            </a:endParaRPr>
          </a:p>
        </p:txBody>
      </p:sp>
      <p:grpSp>
        <p:nvGrpSpPr>
          <p:cNvPr id="13" name="组合 7"/>
          <p:cNvGrpSpPr>
            <a:grpSpLocks/>
          </p:cNvGrpSpPr>
          <p:nvPr/>
        </p:nvGrpSpPr>
        <p:grpSpPr bwMode="auto">
          <a:xfrm>
            <a:off x="2500298" y="2928934"/>
            <a:ext cx="4025697" cy="1936595"/>
            <a:chOff x="1518058" y="3140968"/>
            <a:chExt cx="6853557" cy="3038514"/>
          </a:xfrm>
        </p:grpSpPr>
        <p:pic>
          <p:nvPicPr>
            <p:cNvPr id="14" name="图片 5" descr="图片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18058" y="3140968"/>
              <a:ext cx="6853557" cy="30385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5" name="矩形 14"/>
            <p:cNvSpPr/>
            <p:nvPr/>
          </p:nvSpPr>
          <p:spPr>
            <a:xfrm>
              <a:off x="1636681" y="3196178"/>
              <a:ext cx="6423328" cy="2632999"/>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latin typeface="微软雅黑" panose="020B0503020204020204" pitchFamily="34" charset="-122"/>
                <a:ea typeface="微软雅黑" pitchFamily="34" charset="-122"/>
                <a:cs typeface="Arial" pitchFamily="34" charset="0"/>
              </a:endParaRPr>
            </a:p>
          </p:txBody>
        </p:sp>
      </p:grpSp>
      <p:sp>
        <p:nvSpPr>
          <p:cNvPr id="3" name="文本框 2"/>
          <p:cNvSpPr txBox="1"/>
          <p:nvPr/>
        </p:nvSpPr>
        <p:spPr>
          <a:xfrm>
            <a:off x="730647" y="311339"/>
            <a:ext cx="7672936" cy="430887"/>
          </a:xfrm>
          <a:prstGeom prst="rect">
            <a:avLst/>
          </a:prstGeom>
          <a:noFill/>
        </p:spPr>
        <p:txBody>
          <a:bodyPr wrap="square" rtlCol="0">
            <a:spAutoFit/>
          </a:bodyPr>
          <a:lstStyle/>
          <a:p>
            <a:pPr algn="ctr"/>
            <a:r>
              <a:rPr lang="en-US" altLang="zh-CN" sz="2200" b="1" dirty="0">
                <a:latin typeface="微软雅黑" panose="020B0503020204020204" pitchFamily="34" charset="-122"/>
                <a:ea typeface="微软雅黑" panose="020B0503020204020204" pitchFamily="34" charset="-122"/>
              </a:rPr>
              <a:t>Clinical </a:t>
            </a:r>
            <a:r>
              <a:rPr lang="en-US" altLang="zh-CN" sz="2200" b="1" dirty="0" smtClean="0">
                <a:latin typeface="微软雅黑" panose="020B0503020204020204" pitchFamily="34" charset="-122"/>
                <a:ea typeface="微软雅黑" panose="020B0503020204020204" pitchFamily="34" charset="-122"/>
              </a:rPr>
              <a:t>Application </a:t>
            </a:r>
            <a:r>
              <a:rPr lang="en-US" altLang="zh-CN" sz="2200" b="1" dirty="0">
                <a:latin typeface="微软雅黑" panose="020B0503020204020204" pitchFamily="34" charset="-122"/>
                <a:ea typeface="微软雅黑" panose="020B0503020204020204" pitchFamily="34" charset="-122"/>
              </a:rPr>
              <a:t>of </a:t>
            </a:r>
            <a:r>
              <a:rPr lang="en-US" altLang="zh-CN" sz="2200" b="1" dirty="0" smtClean="0">
                <a:latin typeface="微软雅黑" panose="020B0503020204020204" pitchFamily="34" charset="-122"/>
                <a:ea typeface="微软雅黑" panose="020B0503020204020204" pitchFamily="34" charset="-122"/>
              </a:rPr>
              <a:t>Aerosol Inhalation Therapy</a:t>
            </a:r>
            <a:r>
              <a:rPr lang="en-US" altLang="zh-CN" sz="2200" b="1" dirty="0">
                <a:latin typeface="微软雅黑" panose="020B0503020204020204" pitchFamily="34" charset="-122"/>
                <a:ea typeface="微软雅黑" panose="020B0503020204020204" pitchFamily="34" charset="-122"/>
              </a:rPr>
              <a:t> </a:t>
            </a:r>
            <a:endParaRPr lang="zh-CN" altLang="en-US" sz="2200" b="1" dirty="0">
              <a:latin typeface="微软雅黑" panose="020B0503020204020204" pitchFamily="34" charset="-122"/>
              <a:ea typeface="微软雅黑" panose="020B0503020204020204" pitchFamily="34" charset="-122"/>
            </a:endParaRPr>
          </a:p>
        </p:txBody>
      </p:sp>
      <p:sp>
        <p:nvSpPr>
          <p:cNvPr id="4" name="文本框 3"/>
          <p:cNvSpPr txBox="1"/>
          <p:nvPr/>
        </p:nvSpPr>
        <p:spPr>
          <a:xfrm>
            <a:off x="6500826" y="2214554"/>
            <a:ext cx="2000264" cy="2354491"/>
          </a:xfrm>
          <a:prstGeom prst="rect">
            <a:avLst/>
          </a:prstGeom>
          <a:solidFill>
            <a:schemeClr val="accent3">
              <a:lumMod val="40000"/>
              <a:lumOff val="60000"/>
            </a:schemeClr>
          </a:solidFill>
        </p:spPr>
        <p:txBody>
          <a:bodyPr wrap="square" rtlCol="0">
            <a:spAutoFit/>
          </a:bodyPr>
          <a:lstStyle/>
          <a:p>
            <a:pPr indent="-285750">
              <a:lnSpc>
                <a:spcPct val="150000"/>
              </a:lnSpc>
              <a:buFont typeface="Wingdings" pitchFamily="2" charset="2"/>
              <a:buChar char="Ø"/>
            </a:pPr>
            <a:r>
              <a:rPr lang="en-US" altLang="zh-CN" sz="1400" dirty="0" smtClean="0">
                <a:latin typeface="微软雅黑" panose="020B0503020204020204" pitchFamily="34" charset="-122"/>
                <a:ea typeface="微软雅黑" panose="020B0503020204020204" pitchFamily="34" charset="-122"/>
              </a:rPr>
              <a:t>BPD</a:t>
            </a:r>
            <a:endParaRPr lang="en-US" altLang="zh-CN" sz="1400" dirty="0" smtClean="0">
              <a:latin typeface="微软雅黑" panose="020B0503020204020204" pitchFamily="34" charset="-122"/>
              <a:ea typeface="微软雅黑" panose="020B0503020204020204" pitchFamily="34" charset="-122"/>
            </a:endParaRPr>
          </a:p>
          <a:p>
            <a:pPr indent="-285750">
              <a:lnSpc>
                <a:spcPct val="150000"/>
              </a:lnSpc>
              <a:buFont typeface="Wingdings" pitchFamily="2" charset="2"/>
              <a:buChar char="Ø"/>
            </a:pPr>
            <a:r>
              <a:rPr lang="en-US" altLang="zh-CN" sz="1400" dirty="0" smtClean="0">
                <a:latin typeface="微软雅黑" panose="020B0503020204020204" pitchFamily="34" charset="-122"/>
                <a:ea typeface="微软雅黑" panose="020B0503020204020204" pitchFamily="34" charset="-122"/>
              </a:rPr>
              <a:t>Asthma</a:t>
            </a:r>
          </a:p>
          <a:p>
            <a:pPr indent="-342900">
              <a:lnSpc>
                <a:spcPct val="150000"/>
              </a:lnSpc>
              <a:buFont typeface="Wingdings" pitchFamily="2" charset="2"/>
              <a:buChar char="Ø"/>
            </a:pPr>
            <a:r>
              <a:rPr lang="en-US" altLang="zh-CN" sz="1400" dirty="0" smtClean="0">
                <a:latin typeface="微软雅黑" panose="020B0503020204020204" pitchFamily="34" charset="-122"/>
                <a:ea typeface="微软雅黑" panose="020B0503020204020204" pitchFamily="34" charset="-122"/>
              </a:rPr>
              <a:t>CF</a:t>
            </a:r>
            <a:endParaRPr lang="en-US" altLang="zh-CN" sz="1400" dirty="0" smtClean="0">
              <a:latin typeface="微软雅黑" panose="020B0503020204020204" pitchFamily="34" charset="-122"/>
              <a:ea typeface="微软雅黑" panose="020B0503020204020204" pitchFamily="34" charset="-122"/>
            </a:endParaRPr>
          </a:p>
          <a:p>
            <a:pPr indent="-342900">
              <a:lnSpc>
                <a:spcPct val="150000"/>
              </a:lnSpc>
              <a:buFont typeface="Wingdings" pitchFamily="2" charset="2"/>
              <a:buChar char="Ø"/>
            </a:pPr>
            <a:r>
              <a:rPr lang="en-US" altLang="zh-CN" sz="1400" dirty="0" smtClean="0">
                <a:latin typeface="微软雅黑" panose="020B0503020204020204" pitchFamily="34" charset="-122"/>
                <a:ea typeface="微软雅黑" panose="020B0503020204020204" pitchFamily="34" charset="-122"/>
              </a:rPr>
              <a:t>COPD</a:t>
            </a:r>
          </a:p>
          <a:p>
            <a:pPr indent="-342900">
              <a:lnSpc>
                <a:spcPct val="150000"/>
              </a:lnSpc>
              <a:buFont typeface="Wingdings" pitchFamily="2" charset="2"/>
              <a:buChar char="Ø"/>
            </a:pPr>
            <a:r>
              <a:rPr lang="en-US" altLang="zh-CN" sz="1400" dirty="0" smtClean="0">
                <a:latin typeface="微软雅黑" panose="020B0503020204020204" pitchFamily="34" charset="-122"/>
                <a:ea typeface="微软雅黑" panose="020B0503020204020204" pitchFamily="34" charset="-122"/>
              </a:rPr>
              <a:t>Airway humidification</a:t>
            </a:r>
            <a:endParaRPr lang="en-US" altLang="zh-CN" sz="1400" dirty="0">
              <a:latin typeface="微软雅黑" panose="020B0503020204020204" pitchFamily="34" charset="-122"/>
              <a:ea typeface="微软雅黑" panose="020B0503020204020204" pitchFamily="34" charset="-122"/>
            </a:endParaRPr>
          </a:p>
          <a:p>
            <a:pPr indent="-342900">
              <a:lnSpc>
                <a:spcPct val="150000"/>
              </a:lnSpc>
              <a:buFont typeface="Wingdings" pitchFamily="2" charset="2"/>
              <a:buChar char="Ø"/>
            </a:pPr>
            <a:r>
              <a:rPr lang="en-US" altLang="zh-CN" sz="1400" dirty="0" smtClean="0">
                <a:latin typeface="微软雅黑" panose="020B0503020204020204" pitchFamily="34" charset="-122"/>
                <a:ea typeface="微软雅黑" panose="020B0503020204020204" pitchFamily="34" charset="-122"/>
              </a:rPr>
              <a:t>other </a:t>
            </a:r>
            <a:r>
              <a:rPr lang="en-US" altLang="zh-CN" sz="1400" dirty="0">
                <a:latin typeface="微软雅黑" panose="020B0503020204020204" pitchFamily="34" charset="-122"/>
                <a:ea typeface="微软雅黑" panose="020B0503020204020204" pitchFamily="34" charset="-122"/>
              </a:rPr>
              <a:t>diseases </a:t>
            </a:r>
            <a:endParaRPr lang="zh-CN" altLang="en-US" sz="1400" dirty="0">
              <a:latin typeface="微软雅黑" panose="020B0503020204020204" pitchFamily="34" charset="-122"/>
              <a:ea typeface="微软雅黑" panose="020B0503020204020204" pitchFamily="34" charset="-122"/>
            </a:endParaRPr>
          </a:p>
        </p:txBody>
      </p:sp>
      <p:sp>
        <p:nvSpPr>
          <p:cNvPr id="18" name="灯片编号占位符 17"/>
          <p:cNvSpPr>
            <a:spLocks noGrp="1"/>
          </p:cNvSpPr>
          <p:nvPr>
            <p:ph type="sldNum" sz="quarter" idx="12"/>
          </p:nvPr>
        </p:nvSpPr>
        <p:spPr/>
        <p:txBody>
          <a:bodyPr/>
          <a:lstStyle/>
          <a:p>
            <a:fld id="{01CC2CA7-3B56-4884-B23C-4C474C6B7068}" type="slidenum">
              <a:rPr lang="zh-CN" altLang="en-US" smtClean="0"/>
              <a:pPr/>
              <a:t>25</a:t>
            </a:fld>
            <a:endParaRPr lang="zh-CN" altLang="en-US"/>
          </a:p>
        </p:txBody>
      </p:sp>
      <p:pic>
        <p:nvPicPr>
          <p:cNvPr id="19" name="图片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8318" y="46185"/>
            <a:ext cx="1068503" cy="795144"/>
          </a:xfrm>
          <a:prstGeom prst="rect">
            <a:avLst/>
          </a:prstGeom>
        </p:spPr>
      </p:pic>
      <p:grpSp>
        <p:nvGrpSpPr>
          <p:cNvPr id="20" name="组合 19"/>
          <p:cNvGrpSpPr/>
          <p:nvPr/>
        </p:nvGrpSpPr>
        <p:grpSpPr>
          <a:xfrm>
            <a:off x="571472" y="5143512"/>
            <a:ext cx="8143932" cy="729694"/>
            <a:chOff x="0" y="0"/>
            <a:chExt cx="7344816" cy="854351"/>
          </a:xfrm>
        </p:grpSpPr>
        <p:sp>
          <p:nvSpPr>
            <p:cNvPr id="21" name="圆角矩形 20"/>
            <p:cNvSpPr/>
            <p:nvPr/>
          </p:nvSpPr>
          <p:spPr>
            <a:xfrm>
              <a:off x="0" y="0"/>
              <a:ext cx="7344816" cy="854351"/>
            </a:xfrm>
            <a:prstGeom prst="round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22" name="圆角矩形 4"/>
            <p:cNvSpPr/>
            <p:nvPr/>
          </p:nvSpPr>
          <p:spPr>
            <a:xfrm>
              <a:off x="41706" y="41706"/>
              <a:ext cx="7261404" cy="7709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defTabSz="711200">
                <a:lnSpc>
                  <a:spcPct val="90000"/>
                </a:lnSpc>
                <a:spcBef>
                  <a:spcPct val="0"/>
                </a:spcBef>
                <a:spcAft>
                  <a:spcPct val="35000"/>
                </a:spcAft>
              </a:pPr>
              <a:r>
                <a:rPr lang="en-US" sz="2000" b="1" dirty="0" smtClean="0">
                  <a:solidFill>
                    <a:schemeClr val="tx1"/>
                  </a:solidFill>
                </a:rPr>
                <a:t>Especially suitable for children, the elderly and those with acute disease .</a:t>
              </a:r>
              <a:r>
                <a:rPr lang="en-US" altLang="zh-CN" sz="2000" b="1" dirty="0" smtClean="0">
                  <a:solidFill>
                    <a:schemeClr val="tx1"/>
                  </a:solidFill>
                  <a:latin typeface="微软雅黑" panose="020B0503020204020204" pitchFamily="34" charset="-122"/>
                  <a:ea typeface="微软雅黑" panose="020B0503020204020204" pitchFamily="34" charset="-122"/>
                </a:rPr>
                <a:t> </a:t>
              </a:r>
              <a:endParaRPr lang="zh-CN" altLang="en-US" sz="2000" b="1" kern="1200" dirty="0">
                <a:solidFill>
                  <a:schemeClr val="tx1"/>
                </a:solidFill>
                <a:latin typeface="微软雅黑" panose="020B0503020204020204" pitchFamily="34" charset="-122"/>
                <a:ea typeface="微软雅黑" panose="020B0503020204020204" pitchFamily="34" charset="-122"/>
              </a:endParaRPr>
            </a:p>
          </p:txBody>
        </p:sp>
      </p:grpSp>
      <p:sp>
        <p:nvSpPr>
          <p:cNvPr id="24" name="矩形 23"/>
          <p:cNvSpPr/>
          <p:nvPr/>
        </p:nvSpPr>
        <p:spPr>
          <a:xfrm>
            <a:off x="730647" y="5039827"/>
            <a:ext cx="7344816" cy="114367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2968807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标题 1"/>
          <p:cNvSpPr>
            <a:spLocks noGrp="1" noChangeArrowheads="1"/>
          </p:cNvSpPr>
          <p:nvPr>
            <p:ph type="title" idx="4294967295"/>
          </p:nvPr>
        </p:nvSpPr>
        <p:spPr>
          <a:xfrm>
            <a:off x="285720" y="214290"/>
            <a:ext cx="8786812" cy="742950"/>
          </a:xfrm>
          <a:prstGeom prst="rect">
            <a:avLst/>
          </a:prstGeom>
          <a:solidFill>
            <a:schemeClr val="bg1"/>
          </a:solidFill>
        </p:spPr>
        <p:txBody>
          <a:bodyPr>
            <a:noAutofit/>
          </a:bodyPr>
          <a:lstStyle/>
          <a:p>
            <a:pPr marL="342900" indent="-342900"/>
            <a:r>
              <a:rPr lang="en-US" altLang="zh-CN" sz="2200" b="1" dirty="0" smtClean="0"/>
              <a:t> </a:t>
            </a:r>
            <a:r>
              <a:rPr lang="en-US" altLang="zh-CN" sz="2200" b="1" dirty="0" smtClean="0">
                <a:sym typeface="Arial Unicode MS" pitchFamily="34" charset="-122"/>
              </a:rPr>
              <a:t>IFN-</a:t>
            </a:r>
            <a:r>
              <a:rPr lang="en-US" altLang="zh-CN" sz="2200" dirty="0" smtClean="0">
                <a:sym typeface="Comic Sans MS" pitchFamily="66" charset="0"/>
              </a:rPr>
              <a:t>α</a:t>
            </a:r>
            <a:r>
              <a:rPr lang="en-US" altLang="zh-CN" sz="2200" b="1" dirty="0" smtClean="0">
                <a:sym typeface="Arial Unicode MS" pitchFamily="34" charset="-122"/>
              </a:rPr>
              <a:t>1b</a:t>
            </a:r>
            <a:r>
              <a:rPr lang="en-US" altLang="zh-CN" sz="2200" b="1" dirty="0" smtClean="0"/>
              <a:t> Inhalation for </a:t>
            </a:r>
            <a:r>
              <a:rPr lang="en-US" altLang="zh-CN" sz="2200" b="1" dirty="0" smtClean="0">
                <a:ea typeface="微软雅黑" panose="020B0503020204020204" pitchFamily="34" charset="-122"/>
              </a:rPr>
              <a:t>Respiratory </a:t>
            </a:r>
            <a:r>
              <a:rPr lang="en-US" altLang="zh-CN" sz="2200" b="1" dirty="0"/>
              <a:t>V</a:t>
            </a:r>
            <a:r>
              <a:rPr lang="en-US" altLang="zh-CN" sz="2200" b="1" dirty="0" smtClean="0">
                <a:ea typeface="微软雅黑" panose="020B0503020204020204" pitchFamily="34" charset="-122"/>
              </a:rPr>
              <a:t>irus </a:t>
            </a:r>
            <a:r>
              <a:rPr lang="en-US" altLang="zh-CN" sz="2200" b="1" dirty="0" smtClean="0">
                <a:ea typeface="微软雅黑" panose="020B0503020204020204" pitchFamily="34" charset="-122"/>
              </a:rPr>
              <a:t>Treatment </a:t>
            </a:r>
            <a:endParaRPr lang="zh-CN" altLang="en-US" sz="2200" dirty="0" smtClean="0">
              <a:ea typeface="微软雅黑" panose="020B0503020204020204" pitchFamily="34" charset="-122"/>
              <a:sym typeface="华文新魏" pitchFamily="2" charset="-122"/>
            </a:endParaRPr>
          </a:p>
        </p:txBody>
      </p:sp>
      <p:sp>
        <p:nvSpPr>
          <p:cNvPr id="20484" name="TextBox 46"/>
          <p:cNvSpPr>
            <a:spLocks noChangeArrowheads="1"/>
          </p:cNvSpPr>
          <p:nvPr/>
        </p:nvSpPr>
        <p:spPr bwMode="auto">
          <a:xfrm>
            <a:off x="782333" y="2357430"/>
            <a:ext cx="8361667" cy="2339102"/>
          </a:xfrm>
          <a:prstGeom prst="rect">
            <a:avLst/>
          </a:prstGeom>
          <a:gradFill rotWithShape="1">
            <a:gsLst>
              <a:gs pos="0">
                <a:srgbClr val="98B4E4"/>
              </a:gs>
              <a:gs pos="50000">
                <a:srgbClr val="C0D0ED"/>
              </a:gs>
              <a:gs pos="100000">
                <a:srgbClr val="E1E7F5"/>
              </a:gs>
            </a:gsLst>
            <a:lin ang="5400000" scaled="1"/>
          </a:gradFill>
          <a:ln w="9525">
            <a:noFill/>
            <a:miter lim="800000"/>
          </a:ln>
        </p:spPr>
        <p:txBody>
          <a:bodyPr wrap="square">
            <a:spAutoFit/>
          </a:bodyPr>
          <a:lstStyle/>
          <a:p>
            <a:pPr eaLnBrk="0" hangingPunct="0">
              <a:spcBef>
                <a:spcPts val="1200"/>
              </a:spcBef>
              <a:buFont typeface="Wingdings" pitchFamily="2" charset="2"/>
              <a:buChar char="Ø"/>
            </a:pPr>
            <a:r>
              <a:rPr lang="en-US" altLang="zh-CN" sz="1600" b="1" dirty="0" smtClean="0">
                <a:latin typeface="微软雅黑" panose="020B0503020204020204" pitchFamily="34" charset="-122"/>
                <a:ea typeface="微软雅黑" panose="020B0503020204020204" pitchFamily="34" charset="-122"/>
              </a:rPr>
              <a:t>   PK study   </a:t>
            </a:r>
          </a:p>
          <a:p>
            <a:pPr eaLnBrk="0" hangingPunct="0">
              <a:spcBef>
                <a:spcPts val="1200"/>
              </a:spcBef>
            </a:pPr>
            <a:r>
              <a:rPr lang="en-US" sz="1600" b="1" dirty="0" smtClean="0">
                <a:solidFill>
                  <a:srgbClr val="000000"/>
                </a:solidFill>
                <a:latin typeface="微软雅黑" panose="020B0503020204020204" pitchFamily="34" charset="-122"/>
                <a:ea typeface="微软雅黑" panose="020B0503020204020204" pitchFamily="34" charset="-122"/>
                <a:sym typeface="华文楷体" panose="02010600040101010101" pitchFamily="2" charset="-122"/>
              </a:rPr>
              <a:t>      </a:t>
            </a:r>
            <a:r>
              <a:rPr lang="en-US" sz="1600" b="1" dirty="0" smtClean="0">
                <a:solidFill>
                  <a:srgbClr val="000000"/>
                </a:solidFill>
                <a:latin typeface="微软雅黑" panose="020B0503020204020204" pitchFamily="34" charset="-122"/>
                <a:ea typeface="微软雅黑" panose="020B0503020204020204" pitchFamily="34" charset="-122"/>
                <a:sym typeface="华文楷体" panose="02010600040101010101" pitchFamily="2" charset="-122"/>
              </a:rPr>
              <a:t>     Higher</a:t>
            </a:r>
            <a:r>
              <a:rPr lang="en-US" altLang="zh-CN" sz="1600" b="1" dirty="0" smtClean="0">
                <a:latin typeface="微软雅黑" panose="020B0503020204020204" pitchFamily="34" charset="-122"/>
                <a:ea typeface="微软雅黑" panose="020B0503020204020204" pitchFamily="34" charset="-122"/>
              </a:rPr>
              <a:t> </a:t>
            </a:r>
            <a:r>
              <a:rPr lang="en-US" altLang="zh-CN" sz="1600" b="1" dirty="0" smtClean="0">
                <a:latin typeface="微软雅黑" panose="020B0503020204020204" pitchFamily="34" charset="-122"/>
                <a:ea typeface="微软雅黑" panose="020B0503020204020204" pitchFamily="34" charset="-122"/>
              </a:rPr>
              <a:t>concentration and longer retention </a:t>
            </a:r>
            <a:r>
              <a:rPr lang="en-US" altLang="zh-CN" sz="1600" b="1" dirty="0">
                <a:latin typeface="微软雅黑" panose="020B0503020204020204" pitchFamily="34" charset="-122"/>
                <a:ea typeface="微软雅黑" panose="020B0503020204020204" pitchFamily="34" charset="-122"/>
              </a:rPr>
              <a:t>time </a:t>
            </a:r>
            <a:r>
              <a:rPr lang="en-US" altLang="zh-CN" sz="1600" b="1" dirty="0" smtClean="0">
                <a:latin typeface="微软雅黑" panose="020B0503020204020204" pitchFamily="34" charset="-122"/>
                <a:ea typeface="微软雅黑" panose="020B0503020204020204" pitchFamily="34" charset="-122"/>
              </a:rPr>
              <a:t>in lung </a:t>
            </a:r>
            <a:r>
              <a:rPr lang="en-US" altLang="zh-CN" sz="1600" b="1" dirty="0" smtClean="0">
                <a:latin typeface="微软雅黑" panose="020B0503020204020204" pitchFamily="34" charset="-122"/>
                <a:ea typeface="微软雅黑" panose="020B0503020204020204" pitchFamily="34" charset="-122"/>
              </a:rPr>
              <a:t>tissue.</a:t>
            </a:r>
            <a:r>
              <a:rPr lang="en-US" altLang="zh-CN" sz="1600" b="1" dirty="0">
                <a:latin typeface="微软雅黑" panose="020B0503020204020204" pitchFamily="34" charset="-122"/>
                <a:ea typeface="微软雅黑" panose="020B0503020204020204" pitchFamily="34" charset="-122"/>
              </a:rPr>
              <a:t> </a:t>
            </a:r>
            <a:endParaRPr lang="en-US" altLang="zh-CN" sz="1600" b="1" dirty="0" smtClean="0">
              <a:latin typeface="微软雅黑" panose="020B0503020204020204" pitchFamily="34" charset="-122"/>
              <a:ea typeface="微软雅黑" panose="020B0503020204020204" pitchFamily="34" charset="-122"/>
            </a:endParaRPr>
          </a:p>
          <a:p>
            <a:pPr indent="-342900" eaLnBrk="0" hangingPunct="0">
              <a:spcBef>
                <a:spcPts val="1200"/>
              </a:spcBef>
              <a:buFont typeface="Wingdings" pitchFamily="2" charset="2"/>
              <a:buChar char="Ø"/>
            </a:pPr>
            <a:r>
              <a:rPr lang="en-US" altLang="zh-CN" sz="1600" b="1" dirty="0" smtClean="0">
                <a:latin typeface="微软雅黑" panose="020B0503020204020204" pitchFamily="34" charset="-122"/>
                <a:ea typeface="微软雅黑" panose="020B0503020204020204" pitchFamily="34" charset="-122"/>
              </a:rPr>
              <a:t>PD study</a:t>
            </a:r>
          </a:p>
          <a:p>
            <a:pPr eaLnBrk="0" hangingPunct="0">
              <a:spcBef>
                <a:spcPts val="1200"/>
              </a:spcBef>
            </a:pPr>
            <a:r>
              <a:rPr lang="en-US" altLang="zh-CN" sz="1600" b="1" dirty="0">
                <a:latin typeface="微软雅黑" panose="020B0503020204020204" pitchFamily="34" charset="-122"/>
                <a:ea typeface="微软雅黑" panose="020B0503020204020204" pitchFamily="34" charset="-122"/>
              </a:rPr>
              <a:t> </a:t>
            </a:r>
            <a:r>
              <a:rPr lang="en-US" altLang="zh-CN" sz="1600" b="1" dirty="0" smtClean="0">
                <a:latin typeface="微软雅黑" panose="020B0503020204020204" pitchFamily="34" charset="-122"/>
                <a:ea typeface="微软雅黑" panose="020B0503020204020204" pitchFamily="34" charset="-122"/>
              </a:rPr>
              <a:t>     </a:t>
            </a:r>
            <a:r>
              <a:rPr lang="en-US" altLang="zh-CN" sz="1600" b="1" dirty="0" smtClean="0">
                <a:latin typeface="微软雅黑" panose="020B0503020204020204" pitchFamily="34" charset="-122"/>
                <a:ea typeface="微软雅黑" panose="020B0503020204020204" pitchFamily="34" charset="-122"/>
              </a:rPr>
              <a:t>     Alleviate </a:t>
            </a:r>
            <a:r>
              <a:rPr lang="en-US" altLang="zh-CN" sz="1600" b="1" dirty="0" smtClean="0">
                <a:latin typeface="微软雅黑" panose="020B0503020204020204" pitchFamily="34" charset="-122"/>
                <a:ea typeface="微软雅黑" panose="020B0503020204020204" pitchFamily="34" charset="-122"/>
              </a:rPr>
              <a:t>pathological inflammation  and decrease RSV loading </a:t>
            </a:r>
            <a:r>
              <a:rPr lang="en-US" altLang="zh-CN" sz="1600" b="1" dirty="0">
                <a:latin typeface="微软雅黑" panose="020B0503020204020204" pitchFamily="34" charset="-122"/>
                <a:ea typeface="微软雅黑" panose="020B0503020204020204" pitchFamily="34" charset="-122"/>
              </a:rPr>
              <a:t>in </a:t>
            </a:r>
            <a:r>
              <a:rPr lang="en-US" altLang="zh-CN" sz="1600" b="1" dirty="0" smtClean="0">
                <a:latin typeface="微软雅黑" panose="020B0503020204020204" pitchFamily="34" charset="-122"/>
                <a:ea typeface="微软雅黑" panose="020B0503020204020204" pitchFamily="34" charset="-122"/>
              </a:rPr>
              <a:t>lung.</a:t>
            </a:r>
            <a:r>
              <a:rPr lang="en-US" altLang="zh-CN" sz="1600" b="1" dirty="0">
                <a:latin typeface="微软雅黑" panose="020B0503020204020204" pitchFamily="34" charset="-122"/>
                <a:ea typeface="微软雅黑" panose="020B0503020204020204" pitchFamily="34" charset="-122"/>
              </a:rPr>
              <a:t> </a:t>
            </a:r>
            <a:r>
              <a:rPr lang="zh-CN" altLang="en-US" sz="1600" b="1" dirty="0" smtClean="0">
                <a:solidFill>
                  <a:srgbClr val="000000"/>
                </a:solidFill>
                <a:latin typeface="微软雅黑" panose="020B0503020204020204" pitchFamily="34" charset="-122"/>
                <a:ea typeface="微软雅黑" panose="020B0503020204020204" pitchFamily="34" charset="-122"/>
                <a:sym typeface="华文楷体" panose="02010600040101010101" pitchFamily="2" charset="-122"/>
              </a:rPr>
              <a:t>  </a:t>
            </a:r>
            <a:endParaRPr lang="en-US" altLang="zh-CN" sz="1600" b="1" dirty="0" smtClean="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a:p>
            <a:pPr indent="-342900" eaLnBrk="0" hangingPunct="0">
              <a:spcBef>
                <a:spcPts val="1200"/>
              </a:spcBef>
              <a:buFont typeface="Wingdings" pitchFamily="2" charset="2"/>
              <a:buChar char="Ø"/>
            </a:pPr>
            <a:r>
              <a:rPr lang="en-US" altLang="zh-CN" sz="1600" b="1" dirty="0" smtClean="0">
                <a:latin typeface="微软雅黑" panose="020B0503020204020204" pitchFamily="34" charset="-122"/>
                <a:ea typeface="微软雅黑" panose="020B0503020204020204" pitchFamily="34" charset="-122"/>
              </a:rPr>
              <a:t>Multi-center clinical study</a:t>
            </a:r>
          </a:p>
          <a:p>
            <a:pPr fontAlgn="base">
              <a:spcBef>
                <a:spcPts val="1200"/>
              </a:spcBef>
            </a:pPr>
            <a:r>
              <a:rPr lang="zh-CN" altLang="en-US" sz="1600" b="1" dirty="0" smtClean="0">
                <a:solidFill>
                  <a:srgbClr val="000000"/>
                </a:solidFill>
                <a:latin typeface="微软雅黑" panose="020B0503020204020204" pitchFamily="34" charset="-122"/>
                <a:ea typeface="微软雅黑" panose="020B0503020204020204" pitchFamily="34" charset="-122"/>
                <a:sym typeface="Times New Roman" pitchFamily="18" charset="0"/>
              </a:rPr>
              <a:t>      </a:t>
            </a:r>
            <a:r>
              <a:rPr lang="en-US" altLang="zh-CN" sz="1600" b="1" dirty="0">
                <a:solidFill>
                  <a:srgbClr val="000000"/>
                </a:solidFill>
                <a:latin typeface="微软雅黑" panose="020B0503020204020204" pitchFamily="34" charset="-122"/>
                <a:ea typeface="微软雅黑" panose="020B0503020204020204" pitchFamily="34" charset="-122"/>
                <a:sym typeface="Times New Roman" pitchFamily="18" charset="0"/>
              </a:rPr>
              <a:t> </a:t>
            </a:r>
            <a:r>
              <a:rPr lang="en-US" altLang="zh-CN" sz="1600" b="1" dirty="0" smtClean="0">
                <a:solidFill>
                  <a:srgbClr val="000000"/>
                </a:solidFill>
                <a:latin typeface="微软雅黑" panose="020B0503020204020204" pitchFamily="34" charset="-122"/>
                <a:ea typeface="微软雅黑" panose="020B0503020204020204" pitchFamily="34" charset="-122"/>
                <a:sym typeface="Times New Roman" pitchFamily="18" charset="0"/>
              </a:rPr>
              <a:t>     RSV</a:t>
            </a:r>
            <a:r>
              <a:rPr lang="en-US" altLang="zh-CN" sz="1600" b="1" dirty="0" smtClean="0">
                <a:latin typeface="微软雅黑" panose="020B0503020204020204" pitchFamily="34" charset="-122"/>
                <a:ea typeface="微软雅黑" panose="020B0503020204020204" pitchFamily="34" charset="-122"/>
              </a:rPr>
              <a:t> bronchiolitis.</a:t>
            </a:r>
            <a:r>
              <a:rPr lang="en-US" altLang="zh-CN" sz="1600" b="1" dirty="0">
                <a:latin typeface="微软雅黑" panose="020B0503020204020204" pitchFamily="34" charset="-122"/>
                <a:ea typeface="微软雅黑" panose="020B0503020204020204" pitchFamily="34" charset="-122"/>
              </a:rPr>
              <a:t> </a:t>
            </a:r>
          </a:p>
        </p:txBody>
      </p:sp>
      <p:sp>
        <p:nvSpPr>
          <p:cNvPr id="20485" name="TextBox 9"/>
          <p:cNvSpPr>
            <a:spLocks noChangeArrowheads="1"/>
          </p:cNvSpPr>
          <p:nvPr/>
        </p:nvSpPr>
        <p:spPr bwMode="auto">
          <a:xfrm>
            <a:off x="782332" y="1428736"/>
            <a:ext cx="7861634" cy="787523"/>
          </a:xfrm>
          <a:prstGeom prst="rect">
            <a:avLst/>
          </a:prstGeom>
          <a:gradFill rotWithShape="1">
            <a:gsLst>
              <a:gs pos="0">
                <a:srgbClr val="98B4E4"/>
              </a:gs>
              <a:gs pos="50000">
                <a:srgbClr val="C0D0ED"/>
              </a:gs>
              <a:gs pos="100000">
                <a:srgbClr val="E1E7F5"/>
              </a:gs>
            </a:gsLst>
            <a:lin ang="5400000" scaled="1"/>
          </a:gradFill>
          <a:ln w="9525">
            <a:noFill/>
            <a:miter lim="800000"/>
          </a:ln>
        </p:spPr>
        <p:txBody>
          <a:bodyPr wrap="square">
            <a:spAutoFit/>
          </a:bodyPr>
          <a:lstStyle/>
          <a:p>
            <a:pPr eaLnBrk="0" hangingPunct="0">
              <a:lnSpc>
                <a:spcPct val="150000"/>
              </a:lnSpc>
              <a:buFont typeface="Wingdings" pitchFamily="2" charset="2"/>
              <a:buChar char="Ø"/>
            </a:pPr>
            <a:r>
              <a:rPr lang="en-US" altLang="zh-CN" sz="1600" b="1" dirty="0" smtClean="0">
                <a:latin typeface="微软雅黑" panose="020B0503020204020204" pitchFamily="34" charset="-122"/>
                <a:ea typeface="微软雅黑" panose="020B0503020204020204" pitchFamily="34" charset="-122"/>
              </a:rPr>
              <a:t>Acting  </a:t>
            </a:r>
            <a:r>
              <a:rPr lang="en-US" altLang="zh-CN" sz="1600" b="1" dirty="0">
                <a:latin typeface="微软雅黑" panose="020B0503020204020204" pitchFamily="34" charset="-122"/>
                <a:ea typeface="微软雅黑" panose="020B0503020204020204" pitchFamily="34" charset="-122"/>
              </a:rPr>
              <a:t>on </a:t>
            </a:r>
            <a:r>
              <a:rPr lang="en-US" altLang="zh-CN" sz="1600" b="1" dirty="0" smtClean="0">
                <a:latin typeface="微软雅黑" panose="020B0503020204020204" pitchFamily="34" charset="-122"/>
                <a:ea typeface="微软雅黑" panose="020B0503020204020204" pitchFamily="34" charset="-122"/>
              </a:rPr>
              <a:t>respiratory </a:t>
            </a:r>
            <a:r>
              <a:rPr lang="en-US" altLang="zh-CN" sz="1600" b="1" dirty="0">
                <a:latin typeface="微软雅黑" panose="020B0503020204020204" pitchFamily="34" charset="-122"/>
                <a:ea typeface="微软雅黑" panose="020B0503020204020204" pitchFamily="34" charset="-122"/>
              </a:rPr>
              <a:t>tract </a:t>
            </a:r>
            <a:r>
              <a:rPr lang="en-US" altLang="zh-CN" sz="1600" b="1" dirty="0" smtClean="0">
                <a:latin typeface="微软雅黑" panose="020B0503020204020204" pitchFamily="34" charset="-122"/>
                <a:ea typeface="微软雅黑" panose="020B0503020204020204" pitchFamily="34" charset="-122"/>
              </a:rPr>
              <a:t>mucosa directly with stronger </a:t>
            </a:r>
            <a:r>
              <a:rPr lang="en-US" altLang="zh-CN" sz="1600" b="1" dirty="0">
                <a:latin typeface="微软雅黑" panose="020B0503020204020204" pitchFamily="34" charset="-122"/>
                <a:ea typeface="微软雅黑" panose="020B0503020204020204" pitchFamily="34" charset="-122"/>
              </a:rPr>
              <a:t>targeting, </a:t>
            </a:r>
            <a:r>
              <a:rPr lang="en-US" altLang="zh-CN" sz="1600" b="1" dirty="0" smtClean="0">
                <a:latin typeface="微软雅黑" panose="020B0503020204020204" pitchFamily="34" charset="-122"/>
                <a:ea typeface="微软雅黑" panose="020B0503020204020204" pitchFamily="34" charset="-122"/>
              </a:rPr>
              <a:t>higher </a:t>
            </a:r>
            <a:r>
              <a:rPr lang="en-US" altLang="zh-CN" sz="1600" b="1" dirty="0">
                <a:latin typeface="微软雅黑" panose="020B0503020204020204" pitchFamily="34" charset="-122"/>
                <a:ea typeface="微软雅黑" panose="020B0503020204020204" pitchFamily="34" charset="-122"/>
              </a:rPr>
              <a:t>curative effect, </a:t>
            </a:r>
            <a:r>
              <a:rPr lang="en-US" altLang="zh-CN" sz="1600" b="1" dirty="0" smtClean="0">
                <a:latin typeface="微软雅黑" panose="020B0503020204020204" pitchFamily="34" charset="-122"/>
                <a:ea typeface="微软雅黑" panose="020B0503020204020204" pitchFamily="34" charset="-122"/>
              </a:rPr>
              <a:t>better safety, and higher compliance of patients.</a:t>
            </a:r>
            <a:endParaRPr lang="zh-CN" altLang="en-US" sz="1600" b="1" dirty="0">
              <a:solidFill>
                <a:srgbClr val="000000"/>
              </a:solidFill>
              <a:latin typeface="微软雅黑" panose="020B0503020204020204" pitchFamily="34" charset="-122"/>
              <a:ea typeface="微软雅黑" panose="020B0503020204020204" pitchFamily="34" charset="-122"/>
              <a:sym typeface="宋体" pitchFamily="2" charset="-122"/>
            </a:endParaRPr>
          </a:p>
        </p:txBody>
      </p:sp>
      <p:sp>
        <p:nvSpPr>
          <p:cNvPr id="20486" name="TextBox 8"/>
          <p:cNvSpPr>
            <a:spLocks noChangeArrowheads="1"/>
          </p:cNvSpPr>
          <p:nvPr/>
        </p:nvSpPr>
        <p:spPr bwMode="auto">
          <a:xfrm>
            <a:off x="314238" y="2714620"/>
            <a:ext cx="400110" cy="1433890"/>
          </a:xfrm>
          <a:prstGeom prst="rect">
            <a:avLst/>
          </a:prstGeom>
          <a:solidFill>
            <a:srgbClr val="FDE9D8">
              <a:alpha val="81175"/>
            </a:srgbClr>
          </a:solidFill>
          <a:ln w="9525">
            <a:noFill/>
            <a:miter lim="800000"/>
          </a:ln>
        </p:spPr>
        <p:txBody>
          <a:bodyPr vert="vert270" wrap="square">
            <a:spAutoFit/>
          </a:bodyPr>
          <a:lstStyle/>
          <a:p>
            <a:pPr eaLnBrk="0" hangingPunct="0">
              <a:buFont typeface="Arial" pitchFamily="34" charset="0"/>
              <a:buNone/>
            </a:pPr>
            <a:r>
              <a:rPr lang="en-US" altLang="zh-CN" sz="1400" b="1" dirty="0" smtClean="0">
                <a:latin typeface="微软雅黑" panose="020B0503020204020204" pitchFamily="34" charset="-122"/>
                <a:ea typeface="华文楷体" panose="02010600040101010101" pitchFamily="2" charset="-122"/>
                <a:sym typeface="华文楷体" panose="02010600040101010101" pitchFamily="2" charset="-122"/>
              </a:rPr>
              <a:t>Research basis </a:t>
            </a:r>
            <a:endParaRPr lang="zh-CN" altLang="en-US" sz="1400" b="1" dirty="0">
              <a:latin typeface="微软雅黑" panose="020B0503020204020204" pitchFamily="34" charset="-122"/>
              <a:ea typeface="华文楷体" panose="02010600040101010101" pitchFamily="2" charset="-122"/>
              <a:sym typeface="华文楷体" panose="02010600040101010101" pitchFamily="2" charset="-122"/>
            </a:endParaRPr>
          </a:p>
        </p:txBody>
      </p:sp>
      <p:sp>
        <p:nvSpPr>
          <p:cNvPr id="20487" name="TextBox 11"/>
          <p:cNvSpPr>
            <a:spLocks noChangeArrowheads="1"/>
          </p:cNvSpPr>
          <p:nvPr/>
        </p:nvSpPr>
        <p:spPr bwMode="auto">
          <a:xfrm>
            <a:off x="314238" y="1414761"/>
            <a:ext cx="400110" cy="1156983"/>
          </a:xfrm>
          <a:prstGeom prst="rect">
            <a:avLst/>
          </a:prstGeom>
          <a:solidFill>
            <a:srgbClr val="FDE9D8">
              <a:alpha val="83136"/>
            </a:srgbClr>
          </a:solidFill>
          <a:ln w="9525">
            <a:noFill/>
            <a:miter lim="800000"/>
          </a:ln>
        </p:spPr>
        <p:txBody>
          <a:bodyPr vert="vert270" wrap="none">
            <a:spAutoFit/>
          </a:bodyPr>
          <a:lstStyle/>
          <a:p>
            <a:pPr eaLnBrk="0" hangingPunct="0">
              <a:buFont typeface="Arial" pitchFamily="34" charset="0"/>
              <a:buNone/>
            </a:pPr>
            <a:r>
              <a:rPr lang="en-US" altLang="zh-CN" sz="1400" b="1" dirty="0">
                <a:latin typeface="微软雅黑" panose="020B0503020204020204" pitchFamily="34" charset="-122"/>
                <a:ea typeface="微软雅黑" panose="020B0503020204020204" pitchFamily="34" charset="-122"/>
              </a:rPr>
              <a:t>A</a:t>
            </a:r>
            <a:r>
              <a:rPr lang="en-US" altLang="zh-CN" sz="1400" b="1" dirty="0" smtClean="0">
                <a:latin typeface="微软雅黑" panose="020B0503020204020204" pitchFamily="34" charset="-122"/>
                <a:ea typeface="微软雅黑" panose="020B0503020204020204" pitchFamily="34" charset="-122"/>
              </a:rPr>
              <a:t>dvantages</a:t>
            </a:r>
            <a:endParaRPr lang="zh-CN" altLang="en-US" sz="1400" b="1" dirty="0">
              <a:solidFill>
                <a:srgbClr val="000099"/>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20488" name="TextBox 12"/>
          <p:cNvSpPr>
            <a:spLocks noChangeArrowheads="1"/>
          </p:cNvSpPr>
          <p:nvPr/>
        </p:nvSpPr>
        <p:spPr bwMode="auto">
          <a:xfrm>
            <a:off x="314238" y="4286256"/>
            <a:ext cx="400110" cy="1378412"/>
          </a:xfrm>
          <a:prstGeom prst="rect">
            <a:avLst/>
          </a:prstGeom>
          <a:solidFill>
            <a:srgbClr val="FDE9D8">
              <a:alpha val="83136"/>
            </a:srgbClr>
          </a:solidFill>
          <a:ln w="9525">
            <a:noFill/>
            <a:miter lim="800000"/>
          </a:ln>
        </p:spPr>
        <p:txBody>
          <a:bodyPr vert="vert270" wrap="square">
            <a:spAutoFit/>
          </a:bodyPr>
          <a:lstStyle/>
          <a:p>
            <a:pPr eaLnBrk="0" hangingPunct="0">
              <a:buFont typeface="Arial" pitchFamily="34" charset="0"/>
              <a:buNone/>
            </a:pPr>
            <a:r>
              <a:rPr lang="en-US" altLang="zh-CN" sz="1400" b="1" dirty="0" smtClean="0">
                <a:latin typeface="微软雅黑" panose="020B0503020204020204" pitchFamily="34" charset="-122"/>
                <a:ea typeface="微软雅黑" panose="020B0503020204020204" pitchFamily="34" charset="-122"/>
              </a:rPr>
              <a:t>Recommend</a:t>
            </a:r>
            <a:endParaRPr lang="zh-CN" altLang="en-US" sz="1400" b="1" dirty="0">
              <a:solidFill>
                <a:srgbClr val="000099"/>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20489" name="TextBox 13"/>
          <p:cNvSpPr>
            <a:spLocks noChangeArrowheads="1"/>
          </p:cNvSpPr>
          <p:nvPr/>
        </p:nvSpPr>
        <p:spPr bwMode="auto">
          <a:xfrm>
            <a:off x="782332" y="4874008"/>
            <a:ext cx="7861634" cy="769570"/>
          </a:xfrm>
          <a:prstGeom prst="rect">
            <a:avLst/>
          </a:prstGeom>
          <a:gradFill rotWithShape="1">
            <a:gsLst>
              <a:gs pos="0">
                <a:srgbClr val="98B4E4"/>
              </a:gs>
              <a:gs pos="50000">
                <a:srgbClr val="C0D0ED"/>
              </a:gs>
              <a:gs pos="100000">
                <a:srgbClr val="E1E7F5"/>
              </a:gs>
            </a:gsLst>
            <a:lin ang="5400000" scaled="1"/>
          </a:gradFill>
          <a:ln w="9525">
            <a:noFill/>
            <a:miter lim="800000"/>
          </a:ln>
        </p:spPr>
        <p:txBody>
          <a:bodyPr wrap="square">
            <a:spAutoFit/>
          </a:bodyPr>
          <a:lstStyle/>
          <a:p>
            <a:pPr eaLnBrk="0" hangingPunct="0">
              <a:lnSpc>
                <a:spcPts val="2800"/>
              </a:lnSpc>
              <a:buFont typeface="Wingdings" pitchFamily="2" charset="2"/>
              <a:buChar char="Ø"/>
            </a:pPr>
            <a:r>
              <a:rPr lang="en-US" altLang="zh-CN" sz="1400" b="1" dirty="0" smtClean="0">
                <a:solidFill>
                  <a:srgbClr val="FF0000"/>
                </a:solidFill>
                <a:latin typeface="微软雅黑" panose="020B0503020204020204" pitchFamily="34" charset="-122"/>
                <a:ea typeface="华文楷体" panose="02010600040101010101" pitchFamily="2" charset="-122"/>
                <a:sym typeface="华文楷体" panose="02010600040101010101" pitchFamily="2" charset="-122"/>
              </a:rPr>
              <a:t> </a:t>
            </a:r>
            <a:r>
              <a:rPr lang="en-US" altLang="zh-CN" sz="1600" b="1" dirty="0" smtClean="0">
                <a:solidFill>
                  <a:srgbClr val="FF0000"/>
                </a:solidFill>
                <a:latin typeface="微软雅黑" panose="020B0503020204020204" pitchFamily="34" charset="-122"/>
                <a:ea typeface="华文楷体" panose="02010600040101010101" pitchFamily="2" charset="-122"/>
                <a:sym typeface="华文楷体" panose="02010600040101010101" pitchFamily="2" charset="-122"/>
              </a:rPr>
              <a:t>Recommend Inhalation as the </a:t>
            </a:r>
            <a:r>
              <a:rPr lang="en-US" altLang="zh-CN" sz="1600" b="1" dirty="0" smtClean="0">
                <a:solidFill>
                  <a:srgbClr val="FF0000"/>
                </a:solidFill>
                <a:latin typeface="微软雅黑" panose="020B0503020204020204" pitchFamily="34" charset="-122"/>
                <a:ea typeface="微软雅黑" panose="020B0503020204020204" pitchFamily="34" charset="-122"/>
              </a:rPr>
              <a:t>conventional </a:t>
            </a:r>
            <a:r>
              <a:rPr lang="en-US" altLang="zh-CN" sz="1600" b="1" dirty="0">
                <a:solidFill>
                  <a:srgbClr val="FF0000"/>
                </a:solidFill>
                <a:latin typeface="微软雅黑" panose="020B0503020204020204" pitchFamily="34" charset="-122"/>
                <a:ea typeface="微软雅黑" panose="020B0503020204020204" pitchFamily="34" charset="-122"/>
              </a:rPr>
              <a:t>drug delivery </a:t>
            </a:r>
            <a:r>
              <a:rPr lang="en-US" altLang="zh-CN" sz="1600" b="1" dirty="0" smtClean="0">
                <a:solidFill>
                  <a:srgbClr val="FF0000"/>
                </a:solidFill>
                <a:latin typeface="微软雅黑" panose="020B0503020204020204" pitchFamily="34" charset="-122"/>
                <a:ea typeface="微软雅黑" panose="020B0503020204020204" pitchFamily="34" charset="-122"/>
              </a:rPr>
              <a:t>method</a:t>
            </a:r>
            <a:r>
              <a:rPr lang="en-US" altLang="zh-CN" sz="1600" b="1" dirty="0" smtClean="0">
                <a:solidFill>
                  <a:srgbClr val="FF0000"/>
                </a:solidFill>
                <a:latin typeface="微软雅黑" panose="020B0503020204020204" pitchFamily="34" charset="-122"/>
                <a:ea typeface="华文楷体" panose="02010600040101010101" pitchFamily="2" charset="-122"/>
                <a:sym typeface="华文楷体" panose="02010600040101010101" pitchFamily="2" charset="-122"/>
              </a:rPr>
              <a:t> </a:t>
            </a:r>
            <a:r>
              <a:rPr lang="en-US" altLang="zh-CN" sz="1600" b="1" dirty="0" smtClean="0">
                <a:solidFill>
                  <a:srgbClr val="FF0000"/>
                </a:solidFill>
                <a:latin typeface="微软雅黑" panose="020B0503020204020204" pitchFamily="34" charset="-122"/>
                <a:ea typeface="微软雅黑" panose="020B0503020204020204" pitchFamily="34" charset="-122"/>
                <a:sym typeface="华文楷体" panose="02010600040101010101" pitchFamily="2" charset="-122"/>
              </a:rPr>
              <a:t>of</a:t>
            </a:r>
            <a:r>
              <a:rPr lang="en-US" altLang="zh-CN" sz="1600" b="1" dirty="0" smtClean="0">
                <a:solidFill>
                  <a:srgbClr val="FF0000"/>
                </a:solidFill>
                <a:latin typeface="微软雅黑" panose="020B0503020204020204" pitchFamily="34" charset="-122"/>
                <a:ea typeface="微软雅黑" panose="020B0503020204020204" pitchFamily="34" charset="-122"/>
              </a:rPr>
              <a:t>  </a:t>
            </a:r>
            <a:r>
              <a:rPr lang="en-US" altLang="zh-CN" sz="1600" b="1" dirty="0" smtClean="0">
                <a:solidFill>
                  <a:srgbClr val="FF0000"/>
                </a:solidFill>
                <a:latin typeface="微软雅黑" panose="020B0503020204020204" pitchFamily="34" charset="-122"/>
                <a:ea typeface="华文楷体" panose="02010600040101010101" pitchFamily="2" charset="-122"/>
                <a:sym typeface="华文楷体" panose="02010600040101010101" pitchFamily="2" charset="-122"/>
              </a:rPr>
              <a:t>IFN-</a:t>
            </a:r>
            <a:r>
              <a:rPr lang="el-GR" altLang="zh-CN" sz="1600" b="1" dirty="0" smtClean="0">
                <a:solidFill>
                  <a:srgbClr val="FF0000"/>
                </a:solidFill>
                <a:latin typeface="微软雅黑" panose="020B0503020204020204" pitchFamily="34" charset="-122"/>
                <a:ea typeface="华文楷体" panose="02010600040101010101" pitchFamily="2" charset="-122"/>
                <a:sym typeface="华文楷体" panose="02010600040101010101" pitchFamily="2" charset="-122"/>
              </a:rPr>
              <a:t>α1</a:t>
            </a:r>
            <a:r>
              <a:rPr lang="en-US" altLang="zh-CN" sz="1600" b="1" dirty="0" smtClean="0">
                <a:solidFill>
                  <a:srgbClr val="FF0000"/>
                </a:solidFill>
                <a:latin typeface="微软雅黑" panose="020B0503020204020204" pitchFamily="34" charset="-122"/>
                <a:ea typeface="华文楷体" panose="02010600040101010101" pitchFamily="2" charset="-122"/>
                <a:sym typeface="华文楷体" panose="02010600040101010101" pitchFamily="2" charset="-122"/>
              </a:rPr>
              <a:t>b treatment for  </a:t>
            </a:r>
            <a:r>
              <a:rPr lang="en-US" altLang="zh-CN" sz="1600" b="1" dirty="0" smtClean="0">
                <a:solidFill>
                  <a:srgbClr val="FF0000"/>
                </a:solidFill>
                <a:latin typeface="微软雅黑" panose="020B0503020204020204" pitchFamily="34" charset="-122"/>
                <a:ea typeface="微软雅黑" panose="020B0503020204020204" pitchFamily="34" charset="-122"/>
              </a:rPr>
              <a:t>respiratory </a:t>
            </a:r>
            <a:r>
              <a:rPr lang="en-US" altLang="zh-CN" sz="1600" b="1" dirty="0">
                <a:solidFill>
                  <a:srgbClr val="FF0000"/>
                </a:solidFill>
                <a:latin typeface="微软雅黑" panose="020B0503020204020204" pitchFamily="34" charset="-122"/>
                <a:ea typeface="微软雅黑" panose="020B0503020204020204" pitchFamily="34" charset="-122"/>
              </a:rPr>
              <a:t>viral </a:t>
            </a:r>
            <a:r>
              <a:rPr lang="en-US" altLang="zh-CN" sz="1600" b="1" dirty="0" smtClean="0">
                <a:solidFill>
                  <a:srgbClr val="FF0000"/>
                </a:solidFill>
                <a:latin typeface="微软雅黑" panose="020B0503020204020204" pitchFamily="34" charset="-122"/>
                <a:ea typeface="微软雅黑" panose="020B0503020204020204" pitchFamily="34" charset="-122"/>
              </a:rPr>
              <a:t>infections.</a:t>
            </a:r>
            <a:endParaRPr lang="zh-CN" altLang="en-US" sz="1600" dirty="0">
              <a:solidFill>
                <a:srgbClr val="FF0000"/>
              </a:solidFill>
              <a:latin typeface="微软雅黑" panose="020B0503020204020204" pitchFamily="34" charset="-122"/>
              <a:ea typeface="微软雅黑" panose="020B0503020204020204" pitchFamily="34" charset="-122"/>
              <a:sym typeface="宋体" pitchFamily="2" charset="-122"/>
            </a:endParaRPr>
          </a:p>
        </p:txBody>
      </p:sp>
      <p:sp>
        <p:nvSpPr>
          <p:cNvPr id="10" name="灯片编号占位符 9"/>
          <p:cNvSpPr>
            <a:spLocks noGrp="1"/>
          </p:cNvSpPr>
          <p:nvPr>
            <p:ph type="sldNum" sz="quarter" idx="12"/>
          </p:nvPr>
        </p:nvSpPr>
        <p:spPr/>
        <p:txBody>
          <a:bodyPr/>
          <a:lstStyle/>
          <a:p>
            <a:fld id="{01CC2CA7-3B56-4884-B23C-4C474C6B7068}" type="slidenum">
              <a:rPr lang="zh-CN" altLang="en-US" smtClean="0"/>
              <a:pPr/>
              <a:t>26</a:t>
            </a:fld>
            <a:endParaRPr lang="zh-CN" altLang="en-US"/>
          </a:p>
        </p:txBody>
      </p:sp>
      <p:sp>
        <p:nvSpPr>
          <p:cNvPr id="11" name="TextBox 10"/>
          <p:cNvSpPr txBox="1"/>
          <p:nvPr/>
        </p:nvSpPr>
        <p:spPr>
          <a:xfrm>
            <a:off x="642910" y="6215082"/>
            <a:ext cx="7678672" cy="461665"/>
          </a:xfrm>
          <a:prstGeom prst="rect">
            <a:avLst/>
          </a:prstGeom>
          <a:noFill/>
        </p:spPr>
        <p:txBody>
          <a:bodyPr wrap="square" rtlCol="0">
            <a:spAutoFit/>
          </a:bodyPr>
          <a:lstStyle/>
          <a:p>
            <a:pPr algn="r"/>
            <a:r>
              <a:rPr lang="en-US" sz="1200" dirty="0" err="1" smtClean="0">
                <a:solidFill>
                  <a:schemeClr val="bg1"/>
                </a:solidFill>
              </a:rPr>
              <a:t>Shen</a:t>
            </a:r>
            <a:r>
              <a:rPr lang="en-US" sz="1200" dirty="0" smtClean="0">
                <a:solidFill>
                  <a:schemeClr val="bg1"/>
                </a:solidFill>
              </a:rPr>
              <a:t> KL, Zhang GC , Shang YX et al.  Expert consensus on </a:t>
            </a:r>
            <a:r>
              <a:rPr lang="en-US" altLang="zh-CN" sz="1200" dirty="0" smtClean="0">
                <a:solidFill>
                  <a:schemeClr val="bg1"/>
                </a:solidFill>
                <a:latin typeface="微软雅黑" pitchFamily="34" charset="-122"/>
                <a:ea typeface="微软雅黑" pitchFamily="34" charset="-122"/>
                <a:sym typeface="Arial Unicode MS" pitchFamily="34" charset="-122"/>
              </a:rPr>
              <a:t>p</a:t>
            </a:r>
            <a:r>
              <a:rPr lang="en-US" sz="1200" dirty="0" smtClean="0">
                <a:solidFill>
                  <a:schemeClr val="bg1"/>
                </a:solidFill>
              </a:rPr>
              <a:t>ediatric clinical application of  </a:t>
            </a:r>
            <a:r>
              <a:rPr lang="en-US" altLang="zh-CN" sz="1200" dirty="0" smtClean="0">
                <a:solidFill>
                  <a:schemeClr val="bg1"/>
                </a:solidFill>
                <a:latin typeface="微软雅黑" pitchFamily="34" charset="-122"/>
                <a:ea typeface="微软雅黑" pitchFamily="34" charset="-122"/>
                <a:sym typeface="Arial Unicode MS" pitchFamily="34" charset="-122"/>
              </a:rPr>
              <a:t>IFN-</a:t>
            </a:r>
            <a:r>
              <a:rPr lang="en-US" altLang="zh-CN" sz="1200" dirty="0" smtClean="0">
                <a:solidFill>
                  <a:schemeClr val="bg1"/>
                </a:solidFill>
                <a:latin typeface="微软雅黑" pitchFamily="34" charset="-122"/>
                <a:ea typeface="微软雅黑" pitchFamily="34" charset="-122"/>
                <a:sym typeface="Comic Sans MS" pitchFamily="66" charset="0"/>
              </a:rPr>
              <a:t>α</a:t>
            </a:r>
            <a:r>
              <a:rPr lang="en-US" altLang="zh-CN" sz="1200" dirty="0" smtClean="0">
                <a:solidFill>
                  <a:schemeClr val="bg1"/>
                </a:solidFill>
                <a:latin typeface="微软雅黑" pitchFamily="34" charset="-122"/>
                <a:ea typeface="微软雅黑" pitchFamily="34" charset="-122"/>
                <a:sym typeface="Arial Unicode MS" pitchFamily="34" charset="-122"/>
              </a:rPr>
              <a:t>1b. </a:t>
            </a:r>
          </a:p>
          <a:p>
            <a:pPr algn="r"/>
            <a:r>
              <a:rPr lang="en-US" altLang="zh-CN" sz="1200" dirty="0" smtClean="0">
                <a:solidFill>
                  <a:schemeClr val="bg1"/>
                </a:solidFill>
                <a:latin typeface="微软雅黑" pitchFamily="34" charset="-122"/>
                <a:ea typeface="微软雅黑" pitchFamily="34" charset="-122"/>
                <a:sym typeface="Arial Unicode MS" pitchFamily="34" charset="-122"/>
              </a:rPr>
              <a:t>Chinese  Journal of Practice Pediatrics. 2015,30(16)1214-9</a:t>
            </a:r>
            <a:endParaRPr lang="zh-CN" altLang="en-US" sz="1200" dirty="0">
              <a:solidFill>
                <a:schemeClr val="bg1"/>
              </a:solidFill>
            </a:endParaRPr>
          </a:p>
        </p:txBody>
      </p:sp>
    </p:spTree>
    <p:extLst>
      <p:ext uri="{BB962C8B-B14F-4D97-AF65-F5344CB8AC3E}">
        <p14:creationId xmlns:p14="http://schemas.microsoft.com/office/powerpoint/2010/main" val="1887778063"/>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1"/>
          </p:nvPr>
        </p:nvSpPr>
        <p:spPr>
          <a:xfrm>
            <a:off x="215900" y="1857364"/>
            <a:ext cx="8928100" cy="3250552"/>
          </a:xfrm>
        </p:spPr>
        <p:txBody>
          <a:bodyPr>
            <a:normAutofit/>
          </a:bodyPr>
          <a:lstStyle/>
          <a:p>
            <a:pPr marL="0" indent="0">
              <a:spcBef>
                <a:spcPts val="1800"/>
              </a:spcBef>
              <a:buFont typeface="Wingdings" pitchFamily="2" charset="2"/>
              <a:buChar char="Ø"/>
            </a:pPr>
            <a:r>
              <a:rPr lang="en-US" altLang="zh-CN" sz="2000" b="1" dirty="0" smtClean="0">
                <a:ea typeface="微软雅黑" panose="020B0503020204020204" pitchFamily="34" charset="-122"/>
              </a:rPr>
              <a:t>Drugs and Reagents </a:t>
            </a:r>
            <a:r>
              <a:rPr lang="zh-CN" altLang="en-US" sz="2000" b="1" dirty="0" smtClean="0">
                <a:ea typeface="微软雅黑" panose="020B0503020204020204" pitchFamily="34" charset="-122"/>
              </a:rPr>
              <a:t>：</a:t>
            </a:r>
            <a:r>
              <a:rPr lang="en-US" altLang="zh-CN" sz="2000" dirty="0" smtClean="0">
                <a:ea typeface="微软雅黑" panose="020B0503020204020204" pitchFamily="34" charset="-122"/>
              </a:rPr>
              <a:t> radiolabeled</a:t>
            </a:r>
            <a:r>
              <a:rPr lang="zh-CN" altLang="en-US" sz="2000" dirty="0" smtClean="0">
                <a:ea typeface="微软雅黑" panose="020B0503020204020204" pitchFamily="34" charset="-122"/>
              </a:rPr>
              <a:t> </a:t>
            </a:r>
            <a:r>
              <a:rPr lang="en-US" altLang="zh-CN" sz="2000" dirty="0">
                <a:ea typeface="华文楷体" panose="02010600040101010101" pitchFamily="2" charset="-122"/>
                <a:sym typeface="华文楷体" panose="02010600040101010101" pitchFamily="2" charset="-122"/>
              </a:rPr>
              <a:t>IFN-</a:t>
            </a:r>
            <a:r>
              <a:rPr lang="el-GR" altLang="zh-CN" sz="2000" dirty="0">
                <a:ea typeface="华文楷体" panose="02010600040101010101" pitchFamily="2" charset="-122"/>
                <a:sym typeface="华文楷体" panose="02010600040101010101" pitchFamily="2" charset="-122"/>
              </a:rPr>
              <a:t>α1</a:t>
            </a:r>
            <a:r>
              <a:rPr lang="en-US" altLang="zh-CN" sz="2000" dirty="0">
                <a:ea typeface="华文楷体" panose="02010600040101010101" pitchFamily="2" charset="-122"/>
                <a:sym typeface="华文楷体" panose="02010600040101010101" pitchFamily="2" charset="-122"/>
              </a:rPr>
              <a:t>b </a:t>
            </a:r>
            <a:r>
              <a:rPr lang="en-US" altLang="zh-CN" sz="2000" dirty="0" smtClean="0">
                <a:ea typeface="微软雅黑" panose="020B0503020204020204" pitchFamily="34" charset="-122"/>
              </a:rPr>
              <a:t>by Na</a:t>
            </a:r>
            <a:r>
              <a:rPr lang="en-US" altLang="zh-CN" sz="2000" baseline="30000" dirty="0" smtClean="0">
                <a:ea typeface="微软雅黑" panose="020B0503020204020204" pitchFamily="34" charset="-122"/>
              </a:rPr>
              <a:t>125</a:t>
            </a:r>
            <a:r>
              <a:rPr lang="en-US" altLang="zh-CN" sz="2000" dirty="0" smtClean="0">
                <a:ea typeface="微软雅黑" panose="020B0503020204020204" pitchFamily="34" charset="-122"/>
              </a:rPr>
              <a:t>Ⅰ</a:t>
            </a:r>
            <a:endParaRPr lang="zh-CN" altLang="en-US" sz="2000" dirty="0" smtClean="0">
              <a:ea typeface="微软雅黑" panose="020B0503020204020204" pitchFamily="34" charset="-122"/>
            </a:endParaRPr>
          </a:p>
          <a:p>
            <a:pPr marL="0" indent="0">
              <a:spcBef>
                <a:spcPts val="1800"/>
              </a:spcBef>
              <a:buFont typeface="Wingdings" pitchFamily="2" charset="2"/>
              <a:buChar char="Ø"/>
            </a:pPr>
            <a:r>
              <a:rPr lang="en-US" altLang="zh-CN" sz="2000" b="1" dirty="0" smtClean="0">
                <a:ea typeface="微软雅黑" panose="020B0503020204020204" pitchFamily="34" charset="-122"/>
              </a:rPr>
              <a:t>Experimental animals </a:t>
            </a:r>
            <a:r>
              <a:rPr lang="zh-CN" altLang="en-US" sz="2000" b="1" dirty="0" smtClean="0">
                <a:ea typeface="微软雅黑" panose="020B0503020204020204" pitchFamily="34" charset="-122"/>
              </a:rPr>
              <a:t>：</a:t>
            </a:r>
            <a:r>
              <a:rPr lang="en-US" altLang="zh-CN" sz="2000" dirty="0" smtClean="0">
                <a:ea typeface="微软雅黑" panose="020B0503020204020204" pitchFamily="34" charset="-122"/>
              </a:rPr>
              <a:t>Rabbits</a:t>
            </a:r>
          </a:p>
          <a:p>
            <a:pPr marL="0" indent="0">
              <a:spcBef>
                <a:spcPts val="1800"/>
              </a:spcBef>
              <a:buFont typeface="Wingdings" pitchFamily="2" charset="2"/>
              <a:buChar char="Ø"/>
            </a:pPr>
            <a:r>
              <a:rPr lang="en-US" altLang="zh-CN" sz="2000" b="1" dirty="0" smtClean="0">
                <a:ea typeface="微软雅黑" panose="020B0503020204020204" pitchFamily="34" charset="-122"/>
              </a:rPr>
              <a:t>Experimental equipment: </a:t>
            </a:r>
            <a:r>
              <a:rPr lang="en-US" altLang="zh-CN" sz="2000" dirty="0" smtClean="0">
                <a:ea typeface="微软雅黑" panose="020B0503020204020204" pitchFamily="34" charset="-122"/>
              </a:rPr>
              <a:t>SN-6100 Automatic </a:t>
            </a:r>
            <a:r>
              <a:rPr lang="el-GR" altLang="zh-CN" sz="2000" dirty="0" smtClean="0">
                <a:ea typeface="微软雅黑" panose="020B0503020204020204" pitchFamily="34" charset="-122"/>
              </a:rPr>
              <a:t>γ </a:t>
            </a:r>
            <a:r>
              <a:rPr lang="en-US" altLang="zh-CN" sz="2000" dirty="0" smtClean="0">
                <a:ea typeface="微软雅黑" panose="020B0503020204020204" pitchFamily="34" charset="-122"/>
              </a:rPr>
              <a:t>radiation  counter</a:t>
            </a:r>
          </a:p>
          <a:p>
            <a:pPr marL="0" indent="0">
              <a:spcBef>
                <a:spcPts val="1800"/>
              </a:spcBef>
              <a:buFont typeface="Wingdings" pitchFamily="2" charset="2"/>
              <a:buChar char="Ø"/>
            </a:pPr>
            <a:r>
              <a:rPr lang="en-US" altLang="zh-CN" sz="2000" b="1" dirty="0" smtClean="0">
                <a:ea typeface="微软雅黑" panose="020B0503020204020204" pitchFamily="34" charset="-122"/>
              </a:rPr>
              <a:t>Detection method </a:t>
            </a:r>
            <a:r>
              <a:rPr lang="zh-CN" altLang="en-US" sz="2000" b="1" dirty="0" smtClean="0">
                <a:ea typeface="微软雅黑" panose="020B0503020204020204" pitchFamily="34" charset="-122"/>
              </a:rPr>
              <a:t>：</a:t>
            </a:r>
            <a:endParaRPr lang="zh-CN" altLang="zh-CN" sz="2000" b="1" dirty="0" smtClean="0">
              <a:ea typeface="微软雅黑" panose="020B0503020204020204" pitchFamily="34" charset="-122"/>
            </a:endParaRPr>
          </a:p>
          <a:p>
            <a:pPr marL="0" indent="0">
              <a:spcBef>
                <a:spcPts val="1800"/>
              </a:spcBef>
              <a:buFontTx/>
              <a:buNone/>
            </a:pPr>
            <a:r>
              <a:rPr lang="en-US" altLang="zh-CN" sz="2000" dirty="0" smtClean="0">
                <a:ea typeface="微软雅黑" panose="020B0503020204020204" pitchFamily="34" charset="-122"/>
              </a:rPr>
              <a:t>    1.</a:t>
            </a:r>
            <a:r>
              <a:rPr lang="zh-CN" altLang="zh-CN" sz="2000" dirty="0" smtClean="0">
                <a:ea typeface="微软雅黑" panose="020B0503020204020204" pitchFamily="34" charset="-122"/>
              </a:rPr>
              <a:t> </a:t>
            </a:r>
            <a:r>
              <a:rPr lang="en-US" altLang="zh-CN" sz="2000" dirty="0" smtClean="0">
                <a:ea typeface="微软雅黑" panose="020B0503020204020204" pitchFamily="34" charset="-122"/>
              </a:rPr>
              <a:t>Living Imaging of  animals in vivo </a:t>
            </a:r>
            <a:endParaRPr lang="zh-CN" altLang="zh-CN" sz="2000" dirty="0" smtClean="0">
              <a:ea typeface="微软雅黑" panose="020B0503020204020204" pitchFamily="34" charset="-122"/>
            </a:endParaRPr>
          </a:p>
          <a:p>
            <a:pPr marL="0" indent="0">
              <a:spcBef>
                <a:spcPts val="1800"/>
              </a:spcBef>
              <a:buFontTx/>
              <a:buNone/>
            </a:pPr>
            <a:r>
              <a:rPr lang="en-US" altLang="zh-CN" sz="2000" dirty="0" smtClean="0">
                <a:ea typeface="微软雅黑" panose="020B0503020204020204" pitchFamily="34" charset="-122"/>
              </a:rPr>
              <a:t>    2.</a:t>
            </a:r>
            <a:r>
              <a:rPr lang="zh-CN" altLang="en-US" sz="2000" dirty="0" smtClean="0">
                <a:ea typeface="微软雅黑" panose="020B0503020204020204" pitchFamily="34" charset="-122"/>
              </a:rPr>
              <a:t> </a:t>
            </a:r>
            <a:r>
              <a:rPr lang="en-US" altLang="zh-CN" sz="2000" dirty="0" smtClean="0">
                <a:ea typeface="微软雅黑" panose="020B0503020204020204" pitchFamily="34" charset="-122"/>
              </a:rPr>
              <a:t>Radiation activity detection of lung tissue with </a:t>
            </a:r>
            <a:r>
              <a:rPr lang="el-GR" altLang="zh-CN" sz="2000" dirty="0" smtClean="0">
                <a:ea typeface="微软雅黑" panose="020B0503020204020204" pitchFamily="34" charset="-122"/>
              </a:rPr>
              <a:t>γ </a:t>
            </a:r>
            <a:r>
              <a:rPr lang="en-US" altLang="zh-CN" sz="2000" dirty="0" smtClean="0">
                <a:ea typeface="微软雅黑" panose="020B0503020204020204" pitchFamily="34" charset="-122"/>
              </a:rPr>
              <a:t>counter</a:t>
            </a:r>
            <a:endParaRPr lang="zh-CN" altLang="zh-CN" sz="2000" dirty="0" smtClean="0">
              <a:ea typeface="微软雅黑" panose="020B0503020204020204" pitchFamily="34" charset="-122"/>
            </a:endParaRPr>
          </a:p>
        </p:txBody>
      </p:sp>
      <p:sp>
        <p:nvSpPr>
          <p:cNvPr id="13315" name="Rectangle 2"/>
          <p:cNvSpPr>
            <a:spLocks noGrp="1" noChangeArrowheads="1"/>
          </p:cNvSpPr>
          <p:nvPr>
            <p:ph type="title"/>
          </p:nvPr>
        </p:nvSpPr>
        <p:spPr>
          <a:xfrm>
            <a:off x="642910" y="500042"/>
            <a:ext cx="7129462" cy="766762"/>
          </a:xfrm>
        </p:spPr>
        <p:txBody>
          <a:bodyPr>
            <a:normAutofit fontScale="90000"/>
          </a:bodyPr>
          <a:lstStyle/>
          <a:p>
            <a:r>
              <a:rPr lang="en-US" altLang="zh-CN" sz="2200" b="1" dirty="0" smtClean="0"/>
              <a:t> </a:t>
            </a:r>
            <a:r>
              <a:rPr lang="en-US" altLang="zh-CN" sz="2400" b="1" dirty="0" smtClean="0">
                <a:ea typeface="隶书" pitchFamily="49" charset="-122"/>
                <a:cs typeface="Times New Roman" pitchFamily="18" charset="0"/>
              </a:rPr>
              <a:t>PK Study on </a:t>
            </a:r>
            <a:r>
              <a:rPr lang="en-US" altLang="zh-CN" sz="2400" b="1" dirty="0" smtClean="0">
                <a:ea typeface="华文楷体" panose="02010600040101010101" pitchFamily="2" charset="-122"/>
                <a:sym typeface="华文楷体" panose="02010600040101010101" pitchFamily="2" charset="-122"/>
              </a:rPr>
              <a:t>IFN-</a:t>
            </a:r>
            <a:r>
              <a:rPr lang="el-GR" altLang="zh-CN" sz="2400" b="1" dirty="0" smtClean="0">
                <a:ea typeface="华文楷体" panose="02010600040101010101" pitchFamily="2" charset="-122"/>
                <a:sym typeface="华文楷体" panose="02010600040101010101" pitchFamily="2" charset="-122"/>
              </a:rPr>
              <a:t>α1</a:t>
            </a:r>
            <a:r>
              <a:rPr lang="en-US" altLang="zh-CN" sz="2400" b="1" dirty="0" smtClean="0">
                <a:ea typeface="华文楷体" panose="02010600040101010101" pitchFamily="2" charset="-122"/>
                <a:sym typeface="华文楷体" panose="02010600040101010101" pitchFamily="2" charset="-122"/>
              </a:rPr>
              <a:t>b </a:t>
            </a:r>
            <a:r>
              <a:rPr lang="en-US" altLang="zh-CN" sz="2400" b="1" dirty="0" smtClean="0">
                <a:ea typeface="隶书" pitchFamily="49" charset="-122"/>
                <a:cs typeface="Times New Roman" pitchFamily="18" charset="0"/>
              </a:rPr>
              <a:t>Atomization </a:t>
            </a:r>
            <a:r>
              <a:rPr lang="en-US" altLang="zh-CN" sz="2400" b="1" dirty="0" smtClean="0">
                <a:ea typeface="隶书" pitchFamily="49" charset="-122"/>
                <a:cs typeface="Times New Roman" pitchFamily="18" charset="0"/>
              </a:rPr>
              <a:t>Inhalation</a:t>
            </a:r>
            <a:r>
              <a:rPr lang="zh-CN" altLang="en-US" sz="2400" b="1" dirty="0" smtClean="0">
                <a:ea typeface="黑体" pitchFamily="49" charset="-122"/>
                <a:cs typeface="Times New Roman" pitchFamily="18" charset="0"/>
              </a:rPr>
              <a:t/>
            </a:r>
            <a:br>
              <a:rPr lang="zh-CN" altLang="en-US" sz="2400" b="1" dirty="0" smtClean="0">
                <a:ea typeface="黑体" pitchFamily="49" charset="-122"/>
                <a:cs typeface="Times New Roman" pitchFamily="18" charset="0"/>
              </a:rPr>
            </a:br>
            <a:endParaRPr lang="zh-CN" altLang="en-US" sz="2200" b="1" dirty="0" smtClean="0"/>
          </a:p>
        </p:txBody>
      </p:sp>
      <p:sp>
        <p:nvSpPr>
          <p:cNvPr id="5" name="灯片编号占位符 4"/>
          <p:cNvSpPr>
            <a:spLocks noGrp="1"/>
          </p:cNvSpPr>
          <p:nvPr>
            <p:ph type="sldNum" sz="quarter" idx="12"/>
          </p:nvPr>
        </p:nvSpPr>
        <p:spPr/>
        <p:txBody>
          <a:bodyPr/>
          <a:lstStyle/>
          <a:p>
            <a:fld id="{01CC2CA7-3B56-4884-B23C-4C474C6B7068}" type="slidenum">
              <a:rPr lang="zh-CN" altLang="en-US" smtClean="0"/>
              <a:pPr/>
              <a:t>27</a:t>
            </a:fld>
            <a:endParaRPr lang="zh-CN" altLang="en-US"/>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4368" y="160257"/>
            <a:ext cx="1068503" cy="795144"/>
          </a:xfrm>
          <a:prstGeom prst="rect">
            <a:avLst/>
          </a:prstGeom>
        </p:spPr>
      </p:pic>
      <p:sp>
        <p:nvSpPr>
          <p:cNvPr id="7" name="文本框 1"/>
          <p:cNvSpPr txBox="1">
            <a:spLocks noChangeArrowheads="1"/>
          </p:cNvSpPr>
          <p:nvPr/>
        </p:nvSpPr>
        <p:spPr bwMode="auto">
          <a:xfrm>
            <a:off x="285720" y="6286520"/>
            <a:ext cx="8081963" cy="677108"/>
          </a:xfrm>
          <a:prstGeom prst="rect">
            <a:avLst/>
          </a:prstGeom>
          <a:noFill/>
          <a:ln w="9525">
            <a:noFill/>
            <a:miter lim="800000"/>
            <a:headEnd/>
            <a:tailEnd/>
          </a:ln>
        </p:spPr>
        <p:txBody>
          <a:bodyPr>
            <a:spAutoFit/>
          </a:bodyPr>
          <a:lstStyle/>
          <a:p>
            <a:pPr algn="r"/>
            <a:r>
              <a:rPr lang="en-US" altLang="zh-CN" sz="1200" dirty="0" smtClean="0">
                <a:solidFill>
                  <a:schemeClr val="bg1"/>
                </a:solidFill>
                <a:latin typeface="微软雅黑" pitchFamily="34" charset="-122"/>
                <a:ea typeface="微软雅黑" pitchFamily="34" charset="-122"/>
                <a:cs typeface="Times New Roman" pitchFamily="18" charset="0"/>
              </a:rPr>
              <a:t>Liu JF, Liu JJ, Chu LP, et al.  Pharmacokinetics and </a:t>
            </a:r>
            <a:r>
              <a:rPr lang="en-US" sz="1200" dirty="0" smtClean="0">
                <a:solidFill>
                  <a:schemeClr val="bg1"/>
                </a:solidFill>
                <a:latin typeface="微软雅黑" pitchFamily="34" charset="-122"/>
                <a:ea typeface="微软雅黑" pitchFamily="34" charset="-122"/>
              </a:rPr>
              <a:t>metabolic pathway of </a:t>
            </a:r>
            <a:r>
              <a:rPr lang="en-US" altLang="zh-CN" sz="1200" dirty="0" smtClean="0">
                <a:solidFill>
                  <a:schemeClr val="bg1"/>
                </a:solidFill>
                <a:latin typeface="微软雅黑" pitchFamily="34" charset="-122"/>
                <a:ea typeface="微软雅黑" pitchFamily="34" charset="-122"/>
                <a:cs typeface="Times New Roman" pitchFamily="18" charset="0"/>
              </a:rPr>
              <a:t>INF-α1b inhalation in rabbit. </a:t>
            </a:r>
          </a:p>
          <a:p>
            <a:pPr algn="r"/>
            <a:r>
              <a:rPr lang="en-US" altLang="zh-CN" sz="1200" dirty="0" smtClean="0">
                <a:solidFill>
                  <a:schemeClr val="bg1"/>
                </a:solidFill>
                <a:latin typeface="微软雅黑" pitchFamily="34" charset="-122"/>
                <a:ea typeface="微软雅黑" pitchFamily="34" charset="-122"/>
                <a:cs typeface="Times New Roman" pitchFamily="18" charset="0"/>
              </a:rPr>
              <a:t> Herald of Medicine</a:t>
            </a:r>
            <a:r>
              <a:rPr lang="zh-CN" altLang="zh-CN" sz="1200" dirty="0" smtClean="0">
                <a:solidFill>
                  <a:schemeClr val="bg1"/>
                </a:solidFill>
                <a:latin typeface="微软雅黑" pitchFamily="34" charset="-122"/>
                <a:ea typeface="微软雅黑" pitchFamily="34" charset="-122"/>
                <a:cs typeface="Times New Roman" pitchFamily="18" charset="0"/>
              </a:rPr>
              <a:t>．</a:t>
            </a:r>
            <a:r>
              <a:rPr lang="en-US" altLang="zh-CN" sz="1200" dirty="0" smtClean="0">
                <a:solidFill>
                  <a:schemeClr val="bg1"/>
                </a:solidFill>
                <a:latin typeface="微软雅黑" pitchFamily="34" charset="-122"/>
                <a:ea typeface="微软雅黑" pitchFamily="34" charset="-122"/>
                <a:cs typeface="Times New Roman" pitchFamily="18" charset="0"/>
              </a:rPr>
              <a:t>2013</a:t>
            </a:r>
            <a:r>
              <a:rPr lang="zh-CN" altLang="zh-CN" sz="1200" dirty="0">
                <a:solidFill>
                  <a:schemeClr val="bg1"/>
                </a:solidFill>
                <a:latin typeface="微软雅黑" pitchFamily="34" charset="-122"/>
                <a:ea typeface="微软雅黑" pitchFamily="34" charset="-122"/>
                <a:cs typeface="Times New Roman" pitchFamily="18" charset="0"/>
              </a:rPr>
              <a:t>，</a:t>
            </a:r>
            <a:r>
              <a:rPr lang="en-US" altLang="zh-CN" sz="1200" dirty="0">
                <a:solidFill>
                  <a:schemeClr val="bg1"/>
                </a:solidFill>
                <a:latin typeface="微软雅黑" pitchFamily="34" charset="-122"/>
                <a:ea typeface="微软雅黑" pitchFamily="34" charset="-122"/>
                <a:cs typeface="Times New Roman" pitchFamily="18" charset="0"/>
              </a:rPr>
              <a:t>32</a:t>
            </a:r>
            <a:r>
              <a:rPr lang="zh-CN" altLang="zh-CN" sz="1200" dirty="0">
                <a:solidFill>
                  <a:schemeClr val="bg1"/>
                </a:solidFill>
                <a:latin typeface="微软雅黑" pitchFamily="34" charset="-122"/>
                <a:ea typeface="微软雅黑" pitchFamily="34" charset="-122"/>
                <a:cs typeface="Times New Roman" pitchFamily="18" charset="0"/>
              </a:rPr>
              <a:t>（</a:t>
            </a:r>
            <a:r>
              <a:rPr lang="en-US" altLang="zh-CN" sz="1200" dirty="0">
                <a:solidFill>
                  <a:schemeClr val="bg1"/>
                </a:solidFill>
                <a:latin typeface="微软雅黑" pitchFamily="34" charset="-122"/>
                <a:ea typeface="微软雅黑" pitchFamily="34" charset="-122"/>
                <a:cs typeface="Times New Roman" pitchFamily="18" charset="0"/>
              </a:rPr>
              <a:t>1</a:t>
            </a:r>
            <a:r>
              <a:rPr lang="zh-CN" altLang="zh-CN" sz="1200" dirty="0">
                <a:solidFill>
                  <a:schemeClr val="bg1"/>
                </a:solidFill>
                <a:latin typeface="微软雅黑" pitchFamily="34" charset="-122"/>
                <a:ea typeface="微软雅黑" pitchFamily="34" charset="-122"/>
                <a:cs typeface="Times New Roman" pitchFamily="18" charset="0"/>
              </a:rPr>
              <a:t>）：</a:t>
            </a:r>
            <a:r>
              <a:rPr lang="en-US" altLang="zh-CN" sz="1200" dirty="0">
                <a:solidFill>
                  <a:schemeClr val="bg1"/>
                </a:solidFill>
                <a:latin typeface="微软雅黑" pitchFamily="34" charset="-122"/>
                <a:ea typeface="微软雅黑" pitchFamily="34" charset="-122"/>
                <a:cs typeface="Times New Roman" pitchFamily="18" charset="0"/>
              </a:rPr>
              <a:t>1-5</a:t>
            </a:r>
            <a:r>
              <a:rPr lang="zh-CN" altLang="zh-CN" sz="1200" dirty="0">
                <a:latin typeface="黑体" pitchFamily="49" charset="-122"/>
                <a:ea typeface="黑体" pitchFamily="49" charset="-122"/>
                <a:cs typeface="Times New Roman" pitchFamily="18" charset="0"/>
              </a:rPr>
              <a:t>．</a:t>
            </a:r>
          </a:p>
          <a:p>
            <a:endParaRPr lang="zh-CN" altLang="en-US" sz="1400" dirty="0">
              <a:ea typeface="黑体" pitchFamily="49" charset="-122"/>
              <a:cs typeface="Times New Roman" pitchFamily="18" charset="0"/>
            </a:endParaRPr>
          </a:p>
        </p:txBody>
      </p:sp>
    </p:spTree>
    <p:extLst>
      <p:ext uri="{BB962C8B-B14F-4D97-AF65-F5344CB8AC3E}">
        <p14:creationId xmlns:p14="http://schemas.microsoft.com/office/powerpoint/2010/main" val="20430714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8"/>
          <p:cNvGrpSpPr>
            <a:grpSpLocks/>
          </p:cNvGrpSpPr>
          <p:nvPr/>
        </p:nvGrpSpPr>
        <p:grpSpPr bwMode="auto">
          <a:xfrm>
            <a:off x="1309935" y="1373494"/>
            <a:ext cx="6385118" cy="2125348"/>
            <a:chOff x="-83158" y="1214438"/>
            <a:chExt cx="8941438" cy="2834527"/>
          </a:xfrm>
        </p:grpSpPr>
        <p:graphicFrame>
          <p:nvGraphicFramePr>
            <p:cNvPr id="24" name="图表 23"/>
            <p:cNvGraphicFramePr/>
            <p:nvPr/>
          </p:nvGraphicFramePr>
          <p:xfrm>
            <a:off x="-83158" y="1772648"/>
            <a:ext cx="2437324" cy="2276317"/>
          </p:xfrm>
          <a:graphic>
            <a:graphicData uri="http://schemas.openxmlformats.org/drawingml/2006/chart">
              <c:chart xmlns:c="http://schemas.openxmlformats.org/drawingml/2006/chart" xmlns:r="http://schemas.openxmlformats.org/officeDocument/2006/relationships" r:id="rId3"/>
            </a:graphicData>
          </a:graphic>
        </p:graphicFrame>
        <p:sp>
          <p:nvSpPr>
            <p:cNvPr id="25" name="Text Box 9"/>
            <p:cNvSpPr txBox="1">
              <a:spLocks noChangeArrowheads="1"/>
            </p:cNvSpPr>
            <p:nvPr/>
          </p:nvSpPr>
          <p:spPr bwMode="auto">
            <a:xfrm>
              <a:off x="2428936" y="1214438"/>
              <a:ext cx="4928153" cy="441993"/>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spcBef>
                  <a:spcPct val="50000"/>
                </a:spcBef>
                <a:defRPr/>
              </a:pPr>
              <a:r>
                <a:rPr lang="zh-CN" altLang="en-US" b="1" dirty="0">
                  <a:solidFill>
                    <a:srgbClr val="0000CC"/>
                  </a:solidFill>
                  <a:latin typeface="微软雅黑" panose="020B0503020204020204" pitchFamily="34" charset="-122"/>
                  <a:ea typeface="黑体" panose="02010609060101010101" pitchFamily="49" charset="-122"/>
                  <a:cs typeface="Times New Roman" panose="02020603050405020304" pitchFamily="18" charset="0"/>
                </a:rPr>
                <a:t>肺、肝、肾放射</a:t>
              </a:r>
              <a:r>
                <a:rPr lang="en-US" altLang="zh-CN" b="1" dirty="0">
                  <a:solidFill>
                    <a:srgbClr val="0000CC"/>
                  </a:solidFill>
                  <a:latin typeface="微软雅黑" panose="020B0503020204020204" pitchFamily="34" charset="-122"/>
                  <a:ea typeface="黑体" panose="02010609060101010101" pitchFamily="49" charset="-122"/>
                  <a:cs typeface="Times New Roman" panose="02020603050405020304" pitchFamily="18" charset="0"/>
                </a:rPr>
                <a:t>γ</a:t>
              </a:r>
              <a:r>
                <a:rPr lang="zh-CN" altLang="en-US" b="1" dirty="0">
                  <a:solidFill>
                    <a:srgbClr val="0000CC"/>
                  </a:solidFill>
                  <a:latin typeface="微软雅黑" panose="020B0503020204020204" pitchFamily="34" charset="-122"/>
                  <a:ea typeface="黑体" panose="02010609060101010101" pitchFamily="49" charset="-122"/>
                  <a:cs typeface="Times New Roman" panose="02020603050405020304" pitchFamily="18" charset="0"/>
                </a:rPr>
                <a:t>计数检测</a:t>
              </a:r>
              <a:r>
                <a:rPr lang="en-US" altLang="zh-CN" b="1" dirty="0">
                  <a:solidFill>
                    <a:srgbClr val="0000CC"/>
                  </a:solidFill>
                  <a:latin typeface="微软雅黑" panose="020B0503020204020204" pitchFamily="34" charset="-122"/>
                  <a:ea typeface="黑体" panose="02010609060101010101" pitchFamily="49" charset="-122"/>
                  <a:cs typeface="Times New Roman" panose="02020603050405020304" pitchFamily="18" charset="0"/>
                </a:rPr>
                <a:t>(</a:t>
              </a:r>
              <a:r>
                <a:rPr lang="zh-CN" altLang="en-US" b="1" dirty="0">
                  <a:solidFill>
                    <a:srgbClr val="0000CC"/>
                  </a:solidFill>
                  <a:latin typeface="微软雅黑" panose="020B0503020204020204" pitchFamily="34" charset="-122"/>
                  <a:ea typeface="黑体" panose="02010609060101010101" pitchFamily="49" charset="-122"/>
                  <a:cs typeface="Times New Roman" panose="02020603050405020304" pitchFamily="18" charset="0"/>
                </a:rPr>
                <a:t>单位：</a:t>
              </a:r>
              <a:r>
                <a:rPr lang="en-US" altLang="zh-CN" b="1" dirty="0">
                  <a:solidFill>
                    <a:srgbClr val="0000CC"/>
                  </a:solidFill>
                  <a:latin typeface="微软雅黑" panose="020B0503020204020204" pitchFamily="34" charset="-122"/>
                  <a:ea typeface="黑体" panose="02010609060101010101" pitchFamily="49" charset="-122"/>
                  <a:cs typeface="Times New Roman" panose="02020603050405020304" pitchFamily="18" charset="0"/>
                </a:rPr>
                <a:t>CPM/g)</a:t>
              </a:r>
              <a:endParaRPr lang="zh-CN" altLang="en-US" b="1" dirty="0">
                <a:solidFill>
                  <a:srgbClr val="0000CC"/>
                </a:solidFill>
                <a:latin typeface="微软雅黑" panose="020B0503020204020204" pitchFamily="34" charset="-122"/>
                <a:ea typeface="黑体" panose="02010609060101010101" pitchFamily="49" charset="-122"/>
                <a:cs typeface="Times New Roman" panose="02020603050405020304" pitchFamily="18" charset="0"/>
              </a:endParaRPr>
            </a:p>
          </p:txBody>
        </p:sp>
        <p:graphicFrame>
          <p:nvGraphicFramePr>
            <p:cNvPr id="26" name="图表 25"/>
            <p:cNvGraphicFramePr>
              <a:graphicFrameLocks/>
            </p:cNvGraphicFramePr>
            <p:nvPr>
              <p:extLst>
                <p:ext uri="{D42A27DB-BD31-4B8C-83A1-F6EECF244321}">
                  <p14:modId xmlns:p14="http://schemas.microsoft.com/office/powerpoint/2010/main" val="3487230362"/>
                </p:ext>
              </p:extLst>
            </p:nvPr>
          </p:nvGraphicFramePr>
          <p:xfrm>
            <a:off x="2079742" y="1613685"/>
            <a:ext cx="2039882" cy="238681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7" name="图表 26"/>
            <p:cNvGraphicFramePr>
              <a:graphicFrameLocks/>
            </p:cNvGraphicFramePr>
            <p:nvPr/>
          </p:nvGraphicFramePr>
          <p:xfrm>
            <a:off x="3631543" y="1714488"/>
            <a:ext cx="1797712" cy="228601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8" name="图表 27"/>
            <p:cNvGraphicFramePr>
              <a:graphicFrameLocks/>
            </p:cNvGraphicFramePr>
            <p:nvPr/>
          </p:nvGraphicFramePr>
          <p:xfrm>
            <a:off x="5214942" y="1714488"/>
            <a:ext cx="1928826" cy="228601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9" name="图表 28"/>
            <p:cNvGraphicFramePr>
              <a:graphicFrameLocks/>
            </p:cNvGraphicFramePr>
            <p:nvPr/>
          </p:nvGraphicFramePr>
          <p:xfrm>
            <a:off x="6900857" y="1714488"/>
            <a:ext cx="1957423" cy="2286016"/>
          </p:xfrm>
          <a:graphic>
            <a:graphicData uri="http://schemas.openxmlformats.org/drawingml/2006/chart">
              <c:chart xmlns:c="http://schemas.openxmlformats.org/drawingml/2006/chart" xmlns:r="http://schemas.openxmlformats.org/officeDocument/2006/relationships" r:id="rId7"/>
            </a:graphicData>
          </a:graphic>
        </p:graphicFrame>
      </p:grpSp>
      <p:grpSp>
        <p:nvGrpSpPr>
          <p:cNvPr id="4" name="组合 15"/>
          <p:cNvGrpSpPr>
            <a:grpSpLocks/>
          </p:cNvGrpSpPr>
          <p:nvPr/>
        </p:nvGrpSpPr>
        <p:grpSpPr bwMode="auto">
          <a:xfrm>
            <a:off x="1616075" y="4127500"/>
            <a:ext cx="7246318" cy="1743075"/>
            <a:chOff x="0" y="4143380"/>
            <a:chExt cx="8858280" cy="2071702"/>
          </a:xfrm>
        </p:grpSpPr>
        <p:graphicFrame>
          <p:nvGraphicFramePr>
            <p:cNvPr id="19" name="图表 18"/>
            <p:cNvGraphicFramePr>
              <a:graphicFrameLocks/>
            </p:cNvGraphicFramePr>
            <p:nvPr/>
          </p:nvGraphicFramePr>
          <p:xfrm>
            <a:off x="3357554" y="4143380"/>
            <a:ext cx="1928826" cy="207170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7" name="图表 16"/>
            <p:cNvGraphicFramePr/>
            <p:nvPr/>
          </p:nvGraphicFramePr>
          <p:xfrm>
            <a:off x="0" y="4143380"/>
            <a:ext cx="2000232" cy="2071702"/>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21" name="图表 20"/>
            <p:cNvGraphicFramePr>
              <a:graphicFrameLocks/>
            </p:cNvGraphicFramePr>
            <p:nvPr/>
          </p:nvGraphicFramePr>
          <p:xfrm>
            <a:off x="7000893" y="4143381"/>
            <a:ext cx="1857387" cy="2071701"/>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8" name="图表 17"/>
            <p:cNvGraphicFramePr>
              <a:graphicFrameLocks/>
            </p:cNvGraphicFramePr>
            <p:nvPr/>
          </p:nvGraphicFramePr>
          <p:xfrm>
            <a:off x="1857357" y="4143381"/>
            <a:ext cx="1785949" cy="20717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20" name="图表 19"/>
            <p:cNvGraphicFramePr>
              <a:graphicFrameLocks/>
            </p:cNvGraphicFramePr>
            <p:nvPr/>
          </p:nvGraphicFramePr>
          <p:xfrm>
            <a:off x="5072066" y="4143380"/>
            <a:ext cx="2000264" cy="2071702"/>
          </p:xfrm>
          <a:graphic>
            <a:graphicData uri="http://schemas.openxmlformats.org/drawingml/2006/chart">
              <c:chart xmlns:c="http://schemas.openxmlformats.org/drawingml/2006/chart" xmlns:r="http://schemas.openxmlformats.org/officeDocument/2006/relationships" r:id="rId12"/>
            </a:graphicData>
          </a:graphic>
        </p:graphicFrame>
      </p:grpSp>
      <p:sp>
        <p:nvSpPr>
          <p:cNvPr id="157708" name="Text Box 12"/>
          <p:cNvSpPr txBox="1">
            <a:spLocks noChangeArrowheads="1"/>
          </p:cNvSpPr>
          <p:nvPr/>
        </p:nvSpPr>
        <p:spPr bwMode="auto">
          <a:xfrm>
            <a:off x="7490" y="1833499"/>
            <a:ext cx="1296988" cy="3046988"/>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spcBef>
                <a:spcPts val="0"/>
              </a:spcBef>
              <a:defRPr/>
            </a:pPr>
            <a:r>
              <a:rPr lang="en-US" altLang="zh-CN" sz="1400" b="1" dirty="0">
                <a:latin typeface="微软雅黑" panose="020B0503020204020204" pitchFamily="34" charset="-122"/>
                <a:ea typeface="隶书" panose="02010509060101010101" pitchFamily="49" charset="-122"/>
                <a:cs typeface="Times New Roman" panose="02020603050405020304" pitchFamily="18" charset="0"/>
              </a:rPr>
              <a:t>Atomization </a:t>
            </a:r>
            <a:r>
              <a:rPr lang="en-US" altLang="zh-CN" sz="1400" b="1" dirty="0">
                <a:latin typeface="微软雅黑" panose="020B0503020204020204" pitchFamily="34" charset="-122"/>
                <a:ea typeface="华文新魏" panose="02010800040101010101" pitchFamily="2" charset="-122"/>
                <a:cs typeface="Times New Roman" panose="02020603050405020304" pitchFamily="18" charset="0"/>
              </a:rPr>
              <a:t>Inhalation</a:t>
            </a:r>
            <a:endParaRPr lang="en-US" altLang="zh-CN" sz="1400" b="1" dirty="0">
              <a:latin typeface="微软雅黑" panose="020B0503020204020204" pitchFamily="34" charset="-122"/>
              <a:ea typeface="华文楷体" pitchFamily="2" charset="-122"/>
              <a:cs typeface="Times New Roman" panose="02020603050405020304" pitchFamily="18" charset="0"/>
            </a:endParaRPr>
          </a:p>
          <a:p>
            <a:pPr>
              <a:spcBef>
                <a:spcPts val="0"/>
              </a:spcBef>
              <a:defRPr/>
            </a:pPr>
            <a:endParaRPr lang="en-US" altLang="zh-CN" b="1" dirty="0">
              <a:latin typeface="华文楷体" pitchFamily="2" charset="-122"/>
              <a:ea typeface="华文楷体" pitchFamily="2" charset="-122"/>
            </a:endParaRPr>
          </a:p>
          <a:p>
            <a:pPr>
              <a:spcBef>
                <a:spcPts val="0"/>
              </a:spcBef>
              <a:defRPr/>
            </a:pPr>
            <a:endParaRPr lang="en-US" altLang="zh-CN" b="1" dirty="0" smtClean="0">
              <a:latin typeface="华文楷体" pitchFamily="2" charset="-122"/>
              <a:ea typeface="华文楷体" pitchFamily="2" charset="-122"/>
            </a:endParaRPr>
          </a:p>
          <a:p>
            <a:pPr>
              <a:spcBef>
                <a:spcPts val="0"/>
              </a:spcBef>
              <a:defRPr/>
            </a:pPr>
            <a:endParaRPr lang="en-US" altLang="zh-CN" b="1" dirty="0">
              <a:latin typeface="华文楷体" pitchFamily="2" charset="-122"/>
              <a:ea typeface="华文楷体" pitchFamily="2" charset="-122"/>
            </a:endParaRPr>
          </a:p>
          <a:p>
            <a:pPr>
              <a:spcBef>
                <a:spcPts val="0"/>
              </a:spcBef>
              <a:defRPr/>
            </a:pPr>
            <a:endParaRPr lang="en-US" altLang="zh-CN" b="1" dirty="0">
              <a:latin typeface="华文楷体" pitchFamily="2" charset="-122"/>
              <a:ea typeface="华文楷体" pitchFamily="2" charset="-122"/>
            </a:endParaRPr>
          </a:p>
          <a:p>
            <a:pPr>
              <a:spcBef>
                <a:spcPts val="0"/>
              </a:spcBef>
              <a:defRPr/>
            </a:pPr>
            <a:endParaRPr lang="en-US" altLang="zh-CN" b="1" dirty="0">
              <a:latin typeface="华文楷体" pitchFamily="2" charset="-122"/>
              <a:ea typeface="华文楷体" pitchFamily="2" charset="-122"/>
            </a:endParaRPr>
          </a:p>
          <a:p>
            <a:pPr>
              <a:spcBef>
                <a:spcPts val="0"/>
              </a:spcBef>
              <a:defRPr/>
            </a:pPr>
            <a:endParaRPr lang="en-US" altLang="zh-CN" b="1" dirty="0">
              <a:latin typeface="华文楷体" pitchFamily="2" charset="-122"/>
              <a:ea typeface="华文楷体" pitchFamily="2" charset="-122"/>
            </a:endParaRPr>
          </a:p>
          <a:p>
            <a:pPr>
              <a:spcBef>
                <a:spcPts val="0"/>
              </a:spcBef>
              <a:defRPr/>
            </a:pPr>
            <a:endParaRPr lang="en-US" altLang="zh-CN" sz="1400" b="1" dirty="0">
              <a:latin typeface="微软雅黑" panose="020B0503020204020204" pitchFamily="34" charset="-122"/>
              <a:ea typeface="华文新魏" panose="02010800040101010101" pitchFamily="2" charset="-122"/>
              <a:cs typeface="Times New Roman" panose="02020603050405020304" pitchFamily="18" charset="0"/>
            </a:endParaRPr>
          </a:p>
          <a:p>
            <a:pPr>
              <a:spcBef>
                <a:spcPts val="0"/>
              </a:spcBef>
              <a:defRPr/>
            </a:pPr>
            <a:endParaRPr lang="en-US" altLang="zh-CN" sz="1400" b="1" dirty="0">
              <a:latin typeface="微软雅黑" panose="020B0503020204020204" pitchFamily="34" charset="-122"/>
              <a:ea typeface="华文新魏" panose="02010800040101010101" pitchFamily="2" charset="-122"/>
              <a:cs typeface="Times New Roman" panose="02020603050405020304" pitchFamily="18" charset="0"/>
            </a:endParaRPr>
          </a:p>
          <a:p>
            <a:pPr>
              <a:spcBef>
                <a:spcPts val="0"/>
              </a:spcBef>
              <a:defRPr/>
            </a:pPr>
            <a:r>
              <a:rPr lang="en-US" altLang="zh-CN" sz="1400" b="1" dirty="0">
                <a:latin typeface="微软雅黑" panose="020B0503020204020204" pitchFamily="34" charset="-122"/>
                <a:ea typeface="华文新魏" panose="02010800040101010101" pitchFamily="2" charset="-122"/>
                <a:cs typeface="Times New Roman" panose="02020603050405020304" pitchFamily="18" charset="0"/>
              </a:rPr>
              <a:t>Intramuscular</a:t>
            </a:r>
            <a:r>
              <a:rPr lang="en-US" altLang="zh-CN" sz="1400" b="1" dirty="0">
                <a:solidFill>
                  <a:srgbClr val="00B0F0"/>
                </a:solidFill>
                <a:latin typeface="微软雅黑" panose="020B0503020204020204" pitchFamily="34" charset="-122"/>
                <a:ea typeface="华文新魏" panose="02010800040101010101" pitchFamily="2" charset="-122"/>
                <a:cs typeface="Times New Roman" panose="02020603050405020304" pitchFamily="18" charset="0"/>
              </a:rPr>
              <a:t> </a:t>
            </a:r>
            <a:r>
              <a:rPr lang="en-US" altLang="zh-CN" sz="1400" b="1" dirty="0">
                <a:latin typeface="微软雅黑" panose="020B0503020204020204" pitchFamily="34" charset="-122"/>
                <a:ea typeface="华文新魏" panose="02010800040101010101" pitchFamily="2" charset="-122"/>
                <a:cs typeface="Times New Roman" panose="02020603050405020304" pitchFamily="18" charset="0"/>
              </a:rPr>
              <a:t>Injection</a:t>
            </a:r>
            <a:endParaRPr lang="zh-CN" altLang="en-US" sz="1400" dirty="0">
              <a:latin typeface="华文楷体" pitchFamily="2" charset="-122"/>
              <a:ea typeface="华文楷体" pitchFamily="2" charset="-122"/>
            </a:endParaRPr>
          </a:p>
        </p:txBody>
      </p:sp>
      <p:pic>
        <p:nvPicPr>
          <p:cNvPr id="14341" name="Picture 3"/>
          <p:cNvPicPr>
            <a:picLocks noChangeAspect="1" noChangeArrowheads="1"/>
          </p:cNvPicPr>
          <p:nvPr/>
        </p:nvPicPr>
        <p:blipFill rotWithShape="1">
          <a:blip r:embed="rId13"/>
          <a:srcRect r="1385" b="3327"/>
          <a:stretch/>
        </p:blipFill>
        <p:spPr bwMode="auto">
          <a:xfrm>
            <a:off x="1261309" y="1447241"/>
            <a:ext cx="7487156" cy="2040458"/>
          </a:xfrm>
          <a:prstGeom prst="rect">
            <a:avLst/>
          </a:prstGeom>
          <a:noFill/>
          <a:ln w="9525">
            <a:noFill/>
            <a:miter lim="800000"/>
            <a:headEnd/>
            <a:tailEnd/>
          </a:ln>
        </p:spPr>
      </p:pic>
      <p:pic>
        <p:nvPicPr>
          <p:cNvPr id="14342" name="Picture 4"/>
          <p:cNvPicPr>
            <a:picLocks noChangeAspect="1" noChangeArrowheads="1"/>
          </p:cNvPicPr>
          <p:nvPr/>
        </p:nvPicPr>
        <p:blipFill rotWithShape="1">
          <a:blip r:embed="rId14"/>
          <a:srcRect r="2542"/>
          <a:stretch/>
        </p:blipFill>
        <p:spPr bwMode="auto">
          <a:xfrm>
            <a:off x="1288156" y="3945135"/>
            <a:ext cx="7487155" cy="1870704"/>
          </a:xfrm>
          <a:prstGeom prst="rect">
            <a:avLst/>
          </a:prstGeom>
          <a:noFill/>
          <a:ln w="9525">
            <a:noFill/>
            <a:miter lim="800000"/>
            <a:headEnd/>
            <a:tailEnd/>
          </a:ln>
        </p:spPr>
      </p:pic>
      <p:sp>
        <p:nvSpPr>
          <p:cNvPr id="14343" name="TextBox 4"/>
          <p:cNvSpPr txBox="1">
            <a:spLocks noChangeArrowheads="1"/>
          </p:cNvSpPr>
          <p:nvPr/>
        </p:nvSpPr>
        <p:spPr bwMode="auto">
          <a:xfrm>
            <a:off x="1663808" y="1051820"/>
            <a:ext cx="7500938" cy="615553"/>
          </a:xfrm>
          <a:prstGeom prst="rect">
            <a:avLst/>
          </a:prstGeom>
          <a:noFill/>
          <a:ln w="9525">
            <a:noFill/>
            <a:miter lim="800000"/>
            <a:headEnd/>
            <a:tailEnd/>
          </a:ln>
        </p:spPr>
        <p:txBody>
          <a:bodyPr>
            <a:spAutoFit/>
          </a:bodyPr>
          <a:lstStyle/>
          <a:p>
            <a:r>
              <a:rPr lang="en-US" altLang="zh-CN" b="1" dirty="0" smtClean="0">
                <a:latin typeface="微软雅黑" panose="020B0503020204020204" pitchFamily="34" charset="-122"/>
                <a:ea typeface="微软雅黑" panose="020B0503020204020204" pitchFamily="34" charset="-122"/>
                <a:cs typeface="Times New Roman" pitchFamily="18" charset="0"/>
              </a:rPr>
              <a:t>0.5h                </a:t>
            </a:r>
            <a:r>
              <a:rPr lang="en-US" altLang="zh-CN" b="1" dirty="0">
                <a:latin typeface="微软雅黑" panose="020B0503020204020204" pitchFamily="34" charset="-122"/>
                <a:ea typeface="微软雅黑" panose="020B0503020204020204" pitchFamily="34" charset="-122"/>
                <a:cs typeface="Times New Roman" pitchFamily="18" charset="0"/>
              </a:rPr>
              <a:t>2h                   </a:t>
            </a:r>
            <a:r>
              <a:rPr lang="en-US" altLang="zh-CN" b="1" dirty="0" smtClean="0">
                <a:latin typeface="微软雅黑" panose="020B0503020204020204" pitchFamily="34" charset="-122"/>
                <a:ea typeface="微软雅黑" panose="020B0503020204020204" pitchFamily="34" charset="-122"/>
                <a:cs typeface="Times New Roman" pitchFamily="18" charset="0"/>
              </a:rPr>
              <a:t>4h                </a:t>
            </a:r>
            <a:r>
              <a:rPr lang="en-US" altLang="zh-CN" b="1" dirty="0">
                <a:latin typeface="微软雅黑" panose="020B0503020204020204" pitchFamily="34" charset="-122"/>
                <a:ea typeface="微软雅黑" panose="020B0503020204020204" pitchFamily="34" charset="-122"/>
                <a:cs typeface="Times New Roman" pitchFamily="18" charset="0"/>
              </a:rPr>
              <a:t>8h             </a:t>
            </a:r>
            <a:r>
              <a:rPr lang="en-US" altLang="zh-CN" b="1" dirty="0" smtClean="0">
                <a:latin typeface="微软雅黑" panose="020B0503020204020204" pitchFamily="34" charset="-122"/>
                <a:ea typeface="微软雅黑" panose="020B0503020204020204" pitchFamily="34" charset="-122"/>
                <a:cs typeface="Times New Roman" pitchFamily="18" charset="0"/>
              </a:rPr>
              <a:t>    </a:t>
            </a:r>
            <a:r>
              <a:rPr lang="en-US" altLang="zh-CN" b="1" dirty="0">
                <a:latin typeface="微软雅黑" panose="020B0503020204020204" pitchFamily="34" charset="-122"/>
                <a:ea typeface="微软雅黑" panose="020B0503020204020204" pitchFamily="34" charset="-122"/>
                <a:cs typeface="Times New Roman" pitchFamily="18" charset="0"/>
              </a:rPr>
              <a:t>12h </a:t>
            </a:r>
            <a:endParaRPr lang="zh-CN" altLang="en-US" b="1" dirty="0">
              <a:latin typeface="微软雅黑" panose="020B0503020204020204" pitchFamily="34" charset="-122"/>
              <a:ea typeface="微软雅黑" panose="020B0503020204020204" pitchFamily="34" charset="-122"/>
              <a:cs typeface="Times New Roman" pitchFamily="18" charset="0"/>
            </a:endParaRPr>
          </a:p>
          <a:p>
            <a:endParaRPr lang="zh-CN" altLang="en-US" sz="1600" dirty="0">
              <a:latin typeface="微软雅黑" panose="020B0503020204020204" pitchFamily="34" charset="-122"/>
              <a:ea typeface="微软雅黑" panose="020B0503020204020204" pitchFamily="34" charset="-122"/>
              <a:cs typeface="Times New Roman" pitchFamily="18" charset="0"/>
            </a:endParaRPr>
          </a:p>
        </p:txBody>
      </p:sp>
      <p:sp>
        <p:nvSpPr>
          <p:cNvPr id="14344" name="TextBox 4"/>
          <p:cNvSpPr txBox="1">
            <a:spLocks noChangeArrowheads="1"/>
          </p:cNvSpPr>
          <p:nvPr/>
        </p:nvSpPr>
        <p:spPr bwMode="auto">
          <a:xfrm>
            <a:off x="1547663" y="3505050"/>
            <a:ext cx="7266773" cy="615553"/>
          </a:xfrm>
          <a:prstGeom prst="rect">
            <a:avLst/>
          </a:prstGeom>
          <a:noFill/>
          <a:ln w="9525">
            <a:noFill/>
            <a:miter lim="800000"/>
            <a:headEnd/>
            <a:tailEnd/>
          </a:ln>
        </p:spPr>
        <p:txBody>
          <a:bodyPr wrap="square">
            <a:spAutoFit/>
          </a:bodyPr>
          <a:lstStyle/>
          <a:p>
            <a:r>
              <a:rPr lang="en-US" altLang="zh-CN" b="1" dirty="0" smtClean="0">
                <a:latin typeface="微软雅黑" panose="020B0503020204020204" pitchFamily="34" charset="-122"/>
                <a:ea typeface="微软雅黑" panose="020B0503020204020204" pitchFamily="34" charset="-122"/>
                <a:cs typeface="Times New Roman" pitchFamily="18" charset="0"/>
              </a:rPr>
              <a:t>0.5h               </a:t>
            </a:r>
            <a:r>
              <a:rPr lang="en-US" altLang="zh-CN" b="1" dirty="0">
                <a:latin typeface="微软雅黑" panose="020B0503020204020204" pitchFamily="34" charset="-122"/>
                <a:ea typeface="微软雅黑" panose="020B0503020204020204" pitchFamily="34" charset="-122"/>
                <a:cs typeface="Times New Roman" pitchFamily="18" charset="0"/>
              </a:rPr>
              <a:t>2h              </a:t>
            </a:r>
            <a:r>
              <a:rPr lang="en-US" altLang="zh-CN" b="1" dirty="0" smtClean="0">
                <a:latin typeface="微软雅黑" panose="020B0503020204020204" pitchFamily="34" charset="-122"/>
                <a:ea typeface="微软雅黑" panose="020B0503020204020204" pitchFamily="34" charset="-122"/>
                <a:cs typeface="Times New Roman" pitchFamily="18" charset="0"/>
              </a:rPr>
              <a:t>    </a:t>
            </a:r>
            <a:r>
              <a:rPr lang="en-US" altLang="zh-CN" b="1" dirty="0">
                <a:latin typeface="微软雅黑" panose="020B0503020204020204" pitchFamily="34" charset="-122"/>
                <a:ea typeface="微软雅黑" panose="020B0503020204020204" pitchFamily="34" charset="-122"/>
                <a:cs typeface="Times New Roman" pitchFamily="18" charset="0"/>
              </a:rPr>
              <a:t>4h                  </a:t>
            </a:r>
            <a:r>
              <a:rPr lang="en-US" altLang="zh-CN" b="1" dirty="0" smtClean="0">
                <a:latin typeface="微软雅黑" panose="020B0503020204020204" pitchFamily="34" charset="-122"/>
                <a:ea typeface="微软雅黑" panose="020B0503020204020204" pitchFamily="34" charset="-122"/>
                <a:cs typeface="Times New Roman" pitchFamily="18" charset="0"/>
              </a:rPr>
              <a:t>8h                 </a:t>
            </a:r>
            <a:r>
              <a:rPr lang="en-US" altLang="zh-CN" b="1" dirty="0">
                <a:latin typeface="微软雅黑" panose="020B0503020204020204" pitchFamily="34" charset="-122"/>
                <a:ea typeface="微软雅黑" panose="020B0503020204020204" pitchFamily="34" charset="-122"/>
                <a:cs typeface="Times New Roman" pitchFamily="18" charset="0"/>
              </a:rPr>
              <a:t>12h </a:t>
            </a:r>
            <a:endParaRPr lang="zh-CN" altLang="en-US" b="1" dirty="0">
              <a:latin typeface="微软雅黑" panose="020B0503020204020204" pitchFamily="34" charset="-122"/>
              <a:ea typeface="微软雅黑" panose="020B0503020204020204" pitchFamily="34" charset="-122"/>
              <a:cs typeface="Times New Roman" pitchFamily="18" charset="0"/>
            </a:endParaRPr>
          </a:p>
          <a:p>
            <a:endParaRPr lang="zh-CN" altLang="en-US" sz="1600" dirty="0">
              <a:latin typeface="微软雅黑" panose="020B0503020204020204" pitchFamily="34" charset="-122"/>
              <a:ea typeface="微软雅黑" panose="020B0503020204020204" pitchFamily="34" charset="-122"/>
              <a:cs typeface="Times New Roman" pitchFamily="18" charset="0"/>
            </a:endParaRPr>
          </a:p>
        </p:txBody>
      </p:sp>
      <p:sp>
        <p:nvSpPr>
          <p:cNvPr id="14345" name="标题 2"/>
          <p:cNvSpPr>
            <a:spLocks noGrp="1"/>
          </p:cNvSpPr>
          <p:nvPr>
            <p:ph type="title"/>
          </p:nvPr>
        </p:nvSpPr>
        <p:spPr>
          <a:xfrm>
            <a:off x="107950" y="92075"/>
            <a:ext cx="8743950" cy="889000"/>
          </a:xfrm>
        </p:spPr>
        <p:txBody>
          <a:bodyPr>
            <a:normAutofit/>
          </a:bodyPr>
          <a:lstStyle/>
          <a:p>
            <a:r>
              <a:rPr lang="zh-CN" altLang="en-US" sz="2200" b="1" dirty="0" smtClean="0">
                <a:ea typeface="微软雅黑" panose="020B0503020204020204" pitchFamily="34" charset="-122"/>
              </a:rPr>
              <a:t>  </a:t>
            </a:r>
            <a:r>
              <a:rPr lang="en-US" altLang="zh-CN" sz="2200" b="1" dirty="0" smtClean="0">
                <a:ea typeface="微软雅黑" panose="020B0503020204020204" pitchFamily="34" charset="-122"/>
              </a:rPr>
              <a:t>PK and tissue distribution of </a:t>
            </a:r>
            <a:r>
              <a:rPr lang="en-US" altLang="zh-CN" sz="2000" b="1" dirty="0" smtClean="0">
                <a:sym typeface="华文楷体" panose="02010600040101010101" pitchFamily="2" charset="-122"/>
              </a:rPr>
              <a:t>IFN-</a:t>
            </a:r>
            <a:r>
              <a:rPr lang="el-GR" altLang="zh-CN" sz="2000" b="1" dirty="0" smtClean="0">
                <a:sym typeface="华文楷体" panose="02010600040101010101" pitchFamily="2" charset="-122"/>
              </a:rPr>
              <a:t>α1</a:t>
            </a:r>
            <a:r>
              <a:rPr lang="en-US" altLang="zh-CN" sz="2000" b="1" dirty="0" smtClean="0">
                <a:sym typeface="华文楷体" panose="02010600040101010101" pitchFamily="2" charset="-122"/>
              </a:rPr>
              <a:t>b</a:t>
            </a:r>
            <a:r>
              <a:rPr lang="en-US" altLang="zh-CN" sz="2000" b="1" dirty="0" smtClean="0">
                <a:cs typeface="Times New Roman" panose="02020603050405020304" pitchFamily="18" charset="0"/>
              </a:rPr>
              <a:t> </a:t>
            </a:r>
            <a:r>
              <a:rPr lang="en-US" altLang="zh-CN" sz="2200" b="1" dirty="0" smtClean="0">
                <a:ea typeface="微软雅黑" panose="020B0503020204020204" pitchFamily="34" charset="-122"/>
              </a:rPr>
              <a:t>Inhalation </a:t>
            </a:r>
            <a:endParaRPr lang="zh-CN" altLang="en-US" sz="2200" b="1" dirty="0" smtClean="0">
              <a:ea typeface="微软雅黑" panose="020B0503020204020204" pitchFamily="34" charset="-122"/>
            </a:endParaRPr>
          </a:p>
        </p:txBody>
      </p:sp>
      <p:sp>
        <p:nvSpPr>
          <p:cNvPr id="2" name="圆角矩形 1"/>
          <p:cNvSpPr/>
          <p:nvPr/>
        </p:nvSpPr>
        <p:spPr>
          <a:xfrm>
            <a:off x="768317" y="5733257"/>
            <a:ext cx="8046119" cy="1124744"/>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50000"/>
              </a:lnSpc>
              <a:defRPr/>
            </a:pPr>
            <a:r>
              <a:rPr lang="en-US" altLang="zh-CN" sz="2000" b="1" dirty="0" smtClean="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atomization</a:t>
            </a:r>
            <a:r>
              <a:rPr lang="en-US" altLang="zh-CN" sz="2000" dirty="0" smtClean="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inhalation </a:t>
            </a:r>
            <a:r>
              <a:rPr lang="en-US" altLang="zh-CN" sz="2000" b="1" dirty="0" smtClean="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has </a:t>
            </a:r>
            <a:r>
              <a:rPr lang="en-US" altLang="zh-CN" sz="2000" b="1" dirty="0" smtClean="0">
                <a:solidFill>
                  <a:schemeClr val="tx1"/>
                </a:solidFill>
                <a:latin typeface="微软雅黑" panose="020B0503020204020204" pitchFamily="34" charset="-122"/>
                <a:ea typeface="微软雅黑" panose="020B0503020204020204" pitchFamily="34" charset="-122"/>
                <a:sym typeface="华文楷体" panose="02010600040101010101" pitchFamily="2" charset="-122"/>
              </a:rPr>
              <a:t>higher concentration and longer retention is airway and lung </a:t>
            </a:r>
            <a:r>
              <a:rPr lang="zh-CN" altLang="en-US" sz="2000" b="1" dirty="0" smtClean="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1" dirty="0" smtClean="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local </a:t>
            </a:r>
            <a:r>
              <a:rPr lang="en-US" altLang="zh-CN" sz="20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therapeutic effect --</a:t>
            </a:r>
          </a:p>
        </p:txBody>
      </p:sp>
      <p:sp>
        <p:nvSpPr>
          <p:cNvPr id="22" name="灯片编号占位符 21"/>
          <p:cNvSpPr>
            <a:spLocks noGrp="1"/>
          </p:cNvSpPr>
          <p:nvPr>
            <p:ph type="sldNum" sz="quarter" idx="12"/>
          </p:nvPr>
        </p:nvSpPr>
        <p:spPr>
          <a:xfrm>
            <a:off x="5004885" y="6356350"/>
            <a:ext cx="3681915" cy="365125"/>
          </a:xfrm>
        </p:spPr>
        <p:txBody>
          <a:bodyPr/>
          <a:lstStyle/>
          <a:p>
            <a:fld id="{01CC2CA7-3B56-4884-B23C-4C474C6B7068}" type="slidenum">
              <a:rPr lang="zh-CN" altLang="en-US" smtClean="0"/>
              <a:pPr/>
              <a:t>28</a:t>
            </a:fld>
            <a:endParaRPr lang="zh-CN" altLang="en-US" dirty="0"/>
          </a:p>
        </p:txBody>
      </p:sp>
      <p:pic>
        <p:nvPicPr>
          <p:cNvPr id="23" name="图片 2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08318" y="46185"/>
            <a:ext cx="1068503" cy="795144"/>
          </a:xfrm>
          <a:prstGeom prst="rect">
            <a:avLst/>
          </a:prstGeom>
        </p:spPr>
      </p:pic>
    </p:spTree>
    <p:extLst>
      <p:ext uri="{BB962C8B-B14F-4D97-AF65-F5344CB8AC3E}">
        <p14:creationId xmlns:p14="http://schemas.microsoft.com/office/powerpoint/2010/main" val="3649748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9"/>
          <p:cNvSpPr>
            <a:spLocks noChangeArrowheads="1"/>
          </p:cNvSpPr>
          <p:nvPr/>
        </p:nvSpPr>
        <p:spPr bwMode="auto">
          <a:xfrm>
            <a:off x="194732" y="1357298"/>
            <a:ext cx="8949268" cy="4308872"/>
          </a:xfrm>
          <a:prstGeom prst="rect">
            <a:avLst/>
          </a:prstGeom>
          <a:noFill/>
          <a:ln w="9525">
            <a:noFill/>
            <a:miter lim="800000"/>
            <a:headEnd/>
            <a:tailEnd/>
          </a:ln>
        </p:spPr>
        <p:txBody>
          <a:bodyPr wrap="square">
            <a:spAutoFit/>
          </a:bodyPr>
          <a:lstStyle/>
          <a:p>
            <a:pPr>
              <a:lnSpc>
                <a:spcPct val="150000"/>
              </a:lnSpc>
              <a:defRPr/>
            </a:pP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Experimental animals</a:t>
            </a: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BALB/c</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mice</a:t>
            </a:r>
          </a:p>
          <a:p>
            <a:pPr>
              <a:lnSpc>
                <a:spcPct val="150000"/>
              </a:lnSpc>
              <a:defRPr/>
            </a:pP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Modeling </a:t>
            </a: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Intranasal instillation of RSV </a:t>
            </a:r>
          </a:p>
          <a:p>
            <a:pPr>
              <a:lnSpc>
                <a:spcPct val="150000"/>
              </a:lnSpc>
              <a:defRPr/>
            </a:pP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                     virus solution 100</a:t>
            </a:r>
            <a:r>
              <a:rPr lang="el-GR" altLang="zh-CN" dirty="0">
                <a:latin typeface="微软雅黑" panose="020B0503020204020204" pitchFamily="34" charset="-122"/>
                <a:ea typeface="微软雅黑" panose="020B0503020204020204" pitchFamily="34" charset="-122"/>
                <a:cs typeface="Times New Roman" panose="02020603050405020304" pitchFamily="18" charset="0"/>
              </a:rPr>
              <a:t>μ</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l            </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250000"/>
              </a:lnSpc>
              <a:defRPr/>
            </a:pPr>
            <a:r>
              <a:rPr lang="en-US" altLang="zh-CN" sz="2000" b="1" dirty="0" smtClean="0">
                <a:latin typeface="微软雅黑" panose="020B0503020204020204" pitchFamily="34" charset="-122"/>
                <a:ea typeface="微软雅黑" panose="020B0503020204020204" pitchFamily="34" charset="-122"/>
                <a:cs typeface="Times New Roman" panose="02020603050405020304" pitchFamily="18" charset="0"/>
              </a:rPr>
              <a:t>Groups</a:t>
            </a:r>
            <a:r>
              <a:rPr lang="zh-CN" altLang="en-US" sz="2000" b="1" dirty="0" smtClean="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000" b="1" dirty="0" smtClean="0">
              <a:latin typeface="微软雅黑" panose="020B0503020204020204" pitchFamily="34" charset="-122"/>
              <a:ea typeface="微软雅黑" panose="020B0503020204020204" pitchFamily="34" charset="-122"/>
              <a:cs typeface="Times New Roman" panose="02020603050405020304" pitchFamily="18" charset="0"/>
            </a:endParaRPr>
          </a:p>
          <a:p>
            <a:pPr>
              <a:defRPr/>
            </a:pPr>
            <a:r>
              <a:rPr lang="zh-CN" altLang="en-US" sz="2000" b="1" dirty="0" smtClean="0">
                <a:solidFill>
                  <a:srgbClr val="333399"/>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b="1" dirty="0" smtClean="0">
                <a:latin typeface="微软雅黑" panose="020B0503020204020204" pitchFamily="34" charset="-122"/>
                <a:ea typeface="华文楷体" panose="02010600040101010101" pitchFamily="2" charset="-122"/>
                <a:sym typeface="华文楷体" panose="02010600040101010101" pitchFamily="2" charset="-122"/>
              </a:rPr>
              <a:t>IFN-</a:t>
            </a:r>
            <a:r>
              <a:rPr lang="el-GR" altLang="zh-CN" b="1" dirty="0">
                <a:latin typeface="微软雅黑" panose="020B0503020204020204" pitchFamily="34" charset="-122"/>
                <a:ea typeface="华文楷体" panose="02010600040101010101" pitchFamily="2" charset="-122"/>
                <a:sym typeface="华文楷体" panose="02010600040101010101" pitchFamily="2" charset="-122"/>
              </a:rPr>
              <a:t>α1</a:t>
            </a:r>
            <a:r>
              <a:rPr lang="en-US" altLang="zh-CN" b="1" dirty="0" smtClean="0">
                <a:latin typeface="微软雅黑" panose="020B0503020204020204" pitchFamily="34" charset="-122"/>
                <a:ea typeface="华文楷体" panose="02010600040101010101" pitchFamily="2" charset="-122"/>
                <a:sym typeface="华文楷体" panose="02010600040101010101" pitchFamily="2" charset="-122"/>
              </a:rPr>
              <a:t>b </a:t>
            </a:r>
            <a:r>
              <a:rPr lang="en-US" altLang="zh-CN" b="1" dirty="0" smtClean="0">
                <a:solidFill>
                  <a:srgbClr val="333399"/>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b="1" dirty="0" smtClean="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b="1" dirty="0">
                <a:solidFill>
                  <a:srgbClr val="0000FF"/>
                </a:solidFill>
                <a:latin typeface="微软雅黑" panose="020B0503020204020204" pitchFamily="34" charset="-122"/>
                <a:ea typeface="微软雅黑" panose="020B0503020204020204" pitchFamily="34" charset="-122"/>
                <a:cs typeface="Times New Roman" panose="02020603050405020304" pitchFamily="18" charset="0"/>
              </a:rPr>
              <a:t>Atomization Inhalation </a:t>
            </a:r>
            <a:r>
              <a:rPr lang="zh-CN" altLang="en-US" b="1" dirty="0" smtClean="0">
                <a:solidFill>
                  <a:srgbClr val="333399"/>
                </a:solidFill>
                <a:latin typeface="微软雅黑" panose="020B0503020204020204" pitchFamily="34" charset="-122"/>
                <a:ea typeface="微软雅黑" panose="020B0503020204020204" pitchFamily="34" charset="-122"/>
                <a:cs typeface="Times New Roman" panose="02020603050405020304" pitchFamily="18" charset="0"/>
              </a:rPr>
              <a:t>                                          </a:t>
            </a:r>
            <a:endParaRPr lang="en-US" altLang="zh-CN" b="1" dirty="0">
              <a:solidFill>
                <a:srgbClr val="333399"/>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defRPr/>
            </a:pPr>
            <a:r>
              <a:rPr lang="en-US" altLang="zh-CN" b="1" dirty="0" smtClean="0">
                <a:solidFill>
                  <a:srgbClr val="333399"/>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b="1" dirty="0" err="1" smtClean="0">
                <a:latin typeface="微软雅黑" panose="020B0503020204020204" pitchFamily="34" charset="-122"/>
                <a:ea typeface="微软雅黑" panose="020B0503020204020204" pitchFamily="34" charset="-122"/>
                <a:cs typeface="Times New Roman" panose="02020603050405020304" pitchFamily="18" charset="0"/>
              </a:rPr>
              <a:t>Ribavirin</a:t>
            </a:r>
            <a:r>
              <a:rPr lang="en-US" altLang="zh-CN" b="1" dirty="0" smtClean="0">
                <a:latin typeface="微软雅黑" panose="020B0503020204020204" pitchFamily="34" charset="-122"/>
                <a:ea typeface="微软雅黑" panose="020B0503020204020204" pitchFamily="34" charset="-122"/>
                <a:cs typeface="Times New Roman" panose="02020603050405020304" pitchFamily="18" charset="0"/>
              </a:rPr>
              <a:t> ~ </a:t>
            </a:r>
            <a:r>
              <a:rPr lang="en-US" altLang="zh-CN" b="1" dirty="0" err="1" smtClean="0">
                <a:latin typeface="微软雅黑" panose="020B0503020204020204" pitchFamily="34" charset="-122"/>
                <a:ea typeface="微软雅黑" panose="020B0503020204020204" pitchFamily="34" charset="-122"/>
                <a:cs typeface="Times New Roman" pitchFamily="18" charset="0"/>
              </a:rPr>
              <a:t>Intraperitoneal</a:t>
            </a:r>
            <a:r>
              <a:rPr lang="en-US" altLang="zh-CN" b="1" dirty="0" smtClean="0">
                <a:latin typeface="微软雅黑" panose="020B0503020204020204" pitchFamily="34" charset="-122"/>
                <a:ea typeface="微软雅黑" panose="020B0503020204020204" pitchFamily="34" charset="-122"/>
                <a:cs typeface="Times New Roman" pitchFamily="18" charset="0"/>
              </a:rPr>
              <a:t> injection</a:t>
            </a:r>
          </a:p>
          <a:p>
            <a:pPr>
              <a:lnSpc>
                <a:spcPct val="150000"/>
              </a:lnSpc>
              <a:defRPr/>
            </a:pPr>
            <a:endParaRPr lang="en-US" altLang="zh-CN" sz="2000" b="1" dirty="0" smtClean="0">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defRPr/>
            </a:pPr>
            <a:r>
              <a:rPr lang="en-US" altLang="zh-CN" sz="2000" b="1" dirty="0" smtClean="0">
                <a:latin typeface="微软雅黑" panose="020B0503020204020204" pitchFamily="34" charset="-122"/>
                <a:ea typeface="微软雅黑" panose="020B0503020204020204" pitchFamily="34" charset="-122"/>
                <a:cs typeface="Times New Roman" panose="02020603050405020304" pitchFamily="18" charset="0"/>
              </a:rPr>
              <a:t>Outcome </a:t>
            </a: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measures</a:t>
            </a:r>
            <a:r>
              <a:rPr lang="en-US" altLang="zh-CN" sz="2000" b="1" dirty="0" smtClean="0">
                <a:latin typeface="微软雅黑" panose="020B0503020204020204" pitchFamily="34" charset="-122"/>
                <a:ea typeface="微软雅黑" panose="020B0503020204020204" pitchFamily="34" charset="-122"/>
                <a:cs typeface="Times New Roman" panose="02020603050405020304" pitchFamily="18" charset="0"/>
              </a:rPr>
              <a:t>:</a:t>
            </a:r>
          </a:p>
          <a:p>
            <a:pPr>
              <a:lnSpc>
                <a:spcPct val="150000"/>
              </a:lnSpc>
              <a:defRPr/>
            </a:pPr>
            <a:r>
              <a:rPr lang="en-US" altLang="zh-CN" sz="2000" b="1" dirty="0" smtClean="0">
                <a:solidFill>
                  <a:srgbClr val="000099"/>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b="1" dirty="0" smtClean="0">
                <a:latin typeface="微软雅黑" panose="020B0503020204020204" pitchFamily="34" charset="-122"/>
                <a:ea typeface="微软雅黑" panose="020B0503020204020204" pitchFamily="34" charset="-122"/>
                <a:cs typeface="Times New Roman" panose="02020603050405020304" pitchFamily="18" charset="0"/>
              </a:rPr>
              <a:t>1</a:t>
            </a:r>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 Lung tissue pathology </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  2. RSV </a:t>
            </a:r>
            <a:r>
              <a:rPr lang="en-US" altLang="zh-CN" b="1" dirty="0" smtClean="0">
                <a:latin typeface="微软雅黑" panose="020B0503020204020204" pitchFamily="34" charset="-122"/>
                <a:ea typeface="微软雅黑" panose="020B0503020204020204" pitchFamily="34" charset="-122"/>
                <a:cs typeface="Times New Roman" panose="02020603050405020304" pitchFamily="18" charset="0"/>
              </a:rPr>
              <a:t>loading ; </a:t>
            </a:r>
            <a:endParaRPr lang="zh-CN" altLang="zh-CN" b="1"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7413" name="Picture 6"/>
          <p:cNvPicPr>
            <a:picLocks noChangeAspect="1" noChangeArrowheads="1"/>
          </p:cNvPicPr>
          <p:nvPr/>
        </p:nvPicPr>
        <p:blipFill>
          <a:blip r:embed="rId3"/>
          <a:srcRect/>
          <a:stretch>
            <a:fillRect/>
          </a:stretch>
        </p:blipFill>
        <p:spPr bwMode="auto">
          <a:xfrm>
            <a:off x="5391150" y="1547792"/>
            <a:ext cx="912812" cy="1112838"/>
          </a:xfrm>
          <a:prstGeom prst="rect">
            <a:avLst/>
          </a:prstGeom>
          <a:solidFill>
            <a:srgbClr val="000000"/>
          </a:solidFill>
          <a:ln w="9525">
            <a:noFill/>
            <a:miter lim="800000"/>
            <a:headEnd/>
            <a:tailEnd/>
          </a:ln>
        </p:spPr>
      </p:pic>
      <p:sp>
        <p:nvSpPr>
          <p:cNvPr id="17414" name="Text Box 11"/>
          <p:cNvSpPr txBox="1">
            <a:spLocks noChangeArrowheads="1"/>
          </p:cNvSpPr>
          <p:nvPr/>
        </p:nvSpPr>
        <p:spPr bwMode="auto">
          <a:xfrm>
            <a:off x="4987924" y="1232904"/>
            <a:ext cx="2632075" cy="276999"/>
          </a:xfrm>
          <a:prstGeom prst="rect">
            <a:avLst/>
          </a:prstGeom>
          <a:noFill/>
          <a:ln w="9525">
            <a:noFill/>
            <a:miter lim="800000"/>
            <a:headEnd/>
            <a:tailEnd/>
          </a:ln>
        </p:spPr>
        <p:txBody>
          <a:bodyPr>
            <a:spAutoFit/>
          </a:bodyPr>
          <a:lstStyle/>
          <a:p>
            <a:pPr>
              <a:spcBef>
                <a:spcPct val="50000"/>
              </a:spcBef>
            </a:pPr>
            <a:r>
              <a:rPr lang="en-US" altLang="zh-CN" sz="1200" dirty="0">
                <a:latin typeface="微软雅黑" panose="020B0503020204020204" pitchFamily="34" charset="-122"/>
                <a:ea typeface="华文楷体" pitchFamily="2" charset="-122"/>
                <a:cs typeface="Times New Roman" pitchFamily="18" charset="0"/>
              </a:rPr>
              <a:t>Mice  anesthetized with ether</a:t>
            </a:r>
            <a:endParaRPr lang="zh-CN" altLang="en-US" sz="1200" dirty="0">
              <a:latin typeface="微软雅黑" panose="020B0503020204020204" pitchFamily="34" charset="-122"/>
              <a:ea typeface="华文楷体" pitchFamily="2" charset="-122"/>
              <a:cs typeface="Times New Roman" pitchFamily="18" charset="0"/>
            </a:endParaRPr>
          </a:p>
        </p:txBody>
      </p:sp>
      <p:sp>
        <p:nvSpPr>
          <p:cNvPr id="17415" name="AutoShape 15"/>
          <p:cNvSpPr>
            <a:spLocks noChangeArrowheads="1"/>
          </p:cNvSpPr>
          <p:nvPr/>
        </p:nvSpPr>
        <p:spPr bwMode="auto">
          <a:xfrm>
            <a:off x="6564206" y="1874362"/>
            <a:ext cx="609600" cy="241300"/>
          </a:xfrm>
          <a:prstGeom prst="notchedRightArrow">
            <a:avLst>
              <a:gd name="adj1" fmla="val 50000"/>
              <a:gd name="adj2" fmla="val 74456"/>
            </a:avLst>
          </a:prstGeom>
          <a:solidFill>
            <a:schemeClr val="accent1"/>
          </a:solidFill>
          <a:ln w="9525">
            <a:solidFill>
              <a:schemeClr val="tx1"/>
            </a:solidFill>
            <a:miter lim="800000"/>
            <a:headEnd/>
            <a:tailEnd/>
          </a:ln>
        </p:spPr>
        <p:txBody>
          <a:bodyPr wrap="none" anchor="ctr"/>
          <a:lstStyle/>
          <a:p>
            <a:endParaRPr lang="zh-CN" altLang="en-US" dirty="0">
              <a:latin typeface="微软雅黑" pitchFamily="34" charset="-122"/>
              <a:ea typeface="微软雅黑" pitchFamily="34" charset="-122"/>
              <a:cs typeface="Times New Roman" pitchFamily="18" charset="0"/>
            </a:endParaRPr>
          </a:p>
        </p:txBody>
      </p:sp>
      <p:sp>
        <p:nvSpPr>
          <p:cNvPr id="17416" name="Text Box 16"/>
          <p:cNvSpPr txBox="1">
            <a:spLocks noChangeArrowheads="1"/>
          </p:cNvSpPr>
          <p:nvPr/>
        </p:nvSpPr>
        <p:spPr bwMode="auto">
          <a:xfrm>
            <a:off x="7437053" y="1226988"/>
            <a:ext cx="1924173" cy="276999"/>
          </a:xfrm>
          <a:prstGeom prst="rect">
            <a:avLst/>
          </a:prstGeom>
          <a:noFill/>
          <a:ln w="9525">
            <a:noFill/>
            <a:miter lim="800000"/>
            <a:headEnd/>
            <a:tailEnd/>
          </a:ln>
        </p:spPr>
        <p:txBody>
          <a:bodyPr wrap="square">
            <a:spAutoFit/>
          </a:bodyPr>
          <a:lstStyle/>
          <a:p>
            <a:pPr>
              <a:spcBef>
                <a:spcPct val="50000"/>
              </a:spcBef>
            </a:pPr>
            <a:r>
              <a:rPr lang="en-US" altLang="zh-CN" sz="1200" dirty="0">
                <a:latin typeface="微软雅黑" panose="020B0503020204020204" pitchFamily="34" charset="-122"/>
                <a:ea typeface="华文楷体" pitchFamily="2" charset="-122"/>
                <a:cs typeface="Times New Roman" pitchFamily="18" charset="0"/>
              </a:rPr>
              <a:t>RSV </a:t>
            </a:r>
            <a:r>
              <a:rPr lang="en-US" altLang="zh-CN" sz="1200" dirty="0" err="1">
                <a:latin typeface="微软雅黑" panose="020B0503020204020204" pitchFamily="34" charset="-122"/>
                <a:ea typeface="华文楷体" pitchFamily="2" charset="-122"/>
                <a:cs typeface="Times New Roman" pitchFamily="18" charset="0"/>
              </a:rPr>
              <a:t>intranasally</a:t>
            </a:r>
            <a:endParaRPr lang="zh-CN" altLang="en-US" sz="1200" dirty="0">
              <a:latin typeface="微软雅黑" panose="020B0503020204020204" pitchFamily="34" charset="-122"/>
              <a:ea typeface="华文楷体" pitchFamily="2" charset="-122"/>
              <a:cs typeface="Times New Roman" pitchFamily="18" charset="0"/>
            </a:endParaRPr>
          </a:p>
        </p:txBody>
      </p:sp>
      <p:pic>
        <p:nvPicPr>
          <p:cNvPr id="17417" name="Picture 18">
            <a:hlinkClick r:id="rId4"/>
          </p:cNvPr>
          <p:cNvPicPr>
            <a:picLocks noChangeAspect="1" noChangeArrowheads="1"/>
          </p:cNvPicPr>
          <p:nvPr/>
        </p:nvPicPr>
        <p:blipFill>
          <a:blip r:embed="rId5"/>
          <a:srcRect/>
          <a:stretch>
            <a:fillRect/>
          </a:stretch>
        </p:blipFill>
        <p:spPr bwMode="auto">
          <a:xfrm>
            <a:off x="7529687" y="1561286"/>
            <a:ext cx="957262" cy="1085850"/>
          </a:xfrm>
          <a:prstGeom prst="rect">
            <a:avLst/>
          </a:prstGeom>
          <a:noFill/>
          <a:ln w="9525">
            <a:noFill/>
            <a:miter lim="800000"/>
            <a:headEnd/>
            <a:tailEnd/>
          </a:ln>
        </p:spPr>
      </p:pic>
      <p:cxnSp>
        <p:nvCxnSpPr>
          <p:cNvPr id="23" name="直接连接符 22"/>
          <p:cNvCxnSpPr/>
          <p:nvPr/>
        </p:nvCxnSpPr>
        <p:spPr>
          <a:xfrm>
            <a:off x="285720" y="2786058"/>
            <a:ext cx="8075612" cy="0"/>
          </a:xfrm>
          <a:prstGeom prst="line">
            <a:avLst/>
          </a:prstGeom>
          <a:ln w="28575" cap="rnd">
            <a:solidFill>
              <a:schemeClr val="accent5">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85720" y="4214818"/>
            <a:ext cx="8075612" cy="0"/>
          </a:xfrm>
          <a:prstGeom prst="line">
            <a:avLst/>
          </a:prstGeom>
          <a:ln w="28575" cap="rnd">
            <a:solidFill>
              <a:schemeClr val="accent5">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7" name="灯片编号占位符 16"/>
          <p:cNvSpPr>
            <a:spLocks noGrp="1"/>
          </p:cNvSpPr>
          <p:nvPr>
            <p:ph type="sldNum" sz="quarter" idx="12"/>
          </p:nvPr>
        </p:nvSpPr>
        <p:spPr/>
        <p:txBody>
          <a:bodyPr/>
          <a:lstStyle/>
          <a:p>
            <a:fld id="{01CC2CA7-3B56-4884-B23C-4C474C6B7068}" type="slidenum">
              <a:rPr lang="zh-CN" altLang="en-US" smtClean="0"/>
              <a:pPr/>
              <a:t>29</a:t>
            </a:fld>
            <a:endParaRPr lang="zh-CN" altLang="en-US"/>
          </a:p>
        </p:txBody>
      </p:sp>
      <p:pic>
        <p:nvPicPr>
          <p:cNvPr id="21" name="图片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84368" y="113576"/>
            <a:ext cx="1068503" cy="795144"/>
          </a:xfrm>
          <a:prstGeom prst="rect">
            <a:avLst/>
          </a:prstGeom>
        </p:spPr>
      </p:pic>
      <p:sp>
        <p:nvSpPr>
          <p:cNvPr id="22" name="标题 21"/>
          <p:cNvSpPr>
            <a:spLocks noGrp="1"/>
          </p:cNvSpPr>
          <p:nvPr>
            <p:ph type="title"/>
          </p:nvPr>
        </p:nvSpPr>
        <p:spPr>
          <a:xfrm>
            <a:off x="357158" y="285728"/>
            <a:ext cx="8229600" cy="1143000"/>
          </a:xfrm>
        </p:spPr>
        <p:txBody>
          <a:bodyPr>
            <a:normAutofit fontScale="90000"/>
          </a:bodyPr>
          <a:lstStyle/>
          <a:p>
            <a:r>
              <a:rPr lang="en-US" altLang="zh-CN" sz="2700" b="1" dirty="0" smtClean="0">
                <a:ea typeface="华文新魏" pitchFamily="2" charset="-122"/>
                <a:cs typeface="Times New Roman" pitchFamily="18" charset="0"/>
              </a:rPr>
              <a:t>Anti-RSV Study of </a:t>
            </a:r>
            <a:r>
              <a:rPr lang="en-US" altLang="zh-CN" sz="2700" b="1" dirty="0" smtClean="0">
                <a:ea typeface="华文楷体" panose="02010600040101010101" pitchFamily="2" charset="-122"/>
                <a:sym typeface="华文楷体" panose="02010600040101010101" pitchFamily="2" charset="-122"/>
              </a:rPr>
              <a:t>IFN-</a:t>
            </a:r>
            <a:r>
              <a:rPr lang="el-GR" altLang="zh-CN" sz="2700" b="1" dirty="0" smtClean="0">
                <a:ea typeface="华文楷体" panose="02010600040101010101" pitchFamily="2" charset="-122"/>
                <a:sym typeface="华文楷体" panose="02010600040101010101" pitchFamily="2" charset="-122"/>
              </a:rPr>
              <a:t>α1</a:t>
            </a:r>
            <a:r>
              <a:rPr lang="en-US" altLang="zh-CN" sz="2700" b="1" dirty="0" smtClean="0">
                <a:ea typeface="华文楷体" panose="02010600040101010101" pitchFamily="2" charset="-122"/>
                <a:sym typeface="华文楷体" panose="02010600040101010101" pitchFamily="2" charset="-122"/>
              </a:rPr>
              <a:t>b</a:t>
            </a:r>
            <a:r>
              <a:rPr lang="en-US" altLang="zh-CN" sz="2700" b="1" dirty="0" smtClean="0">
                <a:ea typeface="华文新魏" pitchFamily="2" charset="-122"/>
                <a:cs typeface="Times New Roman" pitchFamily="18" charset="0"/>
              </a:rPr>
              <a:t> </a:t>
            </a:r>
            <a:r>
              <a:rPr lang="en-US" altLang="zh-CN" sz="2700" b="1" dirty="0" smtClean="0">
                <a:ea typeface="隶书" pitchFamily="49" charset="-122"/>
                <a:cs typeface="Times New Roman" pitchFamily="18" charset="0"/>
              </a:rPr>
              <a:t>Atomization Inhalation </a:t>
            </a:r>
            <a:r>
              <a:rPr lang="zh-CN" altLang="en-US" dirty="0" smtClean="0">
                <a:latin typeface="华文新魏" pitchFamily="2" charset="-122"/>
                <a:ea typeface="华文新魏" pitchFamily="2" charset="-122"/>
                <a:cs typeface="Times New Roman" pitchFamily="18" charset="0"/>
              </a:rPr>
              <a:t/>
            </a:r>
            <a:br>
              <a:rPr lang="zh-CN" altLang="en-US" dirty="0" smtClean="0">
                <a:latin typeface="华文新魏" pitchFamily="2" charset="-122"/>
                <a:ea typeface="华文新魏" pitchFamily="2" charset="-122"/>
                <a:cs typeface="Times New Roman" pitchFamily="18" charset="0"/>
              </a:rPr>
            </a:br>
            <a:endParaRPr lang="zh-CN" altLang="en-US" dirty="0"/>
          </a:p>
        </p:txBody>
      </p:sp>
      <p:sp>
        <p:nvSpPr>
          <p:cNvPr id="25" name="矩形 40"/>
          <p:cNvSpPr>
            <a:spLocks noChangeArrowheads="1"/>
          </p:cNvSpPr>
          <p:nvPr/>
        </p:nvSpPr>
        <p:spPr bwMode="auto">
          <a:xfrm>
            <a:off x="214282" y="6286520"/>
            <a:ext cx="8351837" cy="461665"/>
          </a:xfrm>
          <a:prstGeom prst="rect">
            <a:avLst/>
          </a:prstGeom>
          <a:noFill/>
          <a:ln w="9525">
            <a:noFill/>
            <a:miter lim="800000"/>
            <a:headEnd/>
            <a:tailEnd/>
          </a:ln>
        </p:spPr>
        <p:txBody>
          <a:bodyPr>
            <a:spAutoFit/>
          </a:bodyPr>
          <a:lstStyle/>
          <a:p>
            <a:pPr algn="r"/>
            <a:r>
              <a:rPr lang="en-US" altLang="zh-CN" sz="1200" dirty="0" smtClean="0">
                <a:solidFill>
                  <a:schemeClr val="bg1"/>
                </a:solidFill>
                <a:latin typeface="微软雅黑" pitchFamily="34" charset="-122"/>
                <a:ea typeface="微软雅黑" pitchFamily="34" charset="-122"/>
              </a:rPr>
              <a:t>Huang KF, Zhang GC, Liu RQ , et al. </a:t>
            </a:r>
            <a:r>
              <a:rPr lang="en-US" altLang="zh-CN" sz="1200" dirty="0" smtClean="0">
                <a:solidFill>
                  <a:schemeClr val="bg1"/>
                </a:solidFill>
                <a:latin typeface="微软雅黑" pitchFamily="34" charset="-122"/>
                <a:ea typeface="微软雅黑" pitchFamily="34" charset="-122"/>
                <a:cs typeface="Times New Roman" pitchFamily="18" charset="0"/>
              </a:rPr>
              <a:t>Anti-RSV Study of </a:t>
            </a:r>
            <a:r>
              <a:rPr lang="en-US" altLang="zh-CN" sz="1200" dirty="0" smtClean="0">
                <a:solidFill>
                  <a:schemeClr val="bg1"/>
                </a:solidFill>
                <a:latin typeface="微软雅黑" pitchFamily="34" charset="-122"/>
                <a:ea typeface="微软雅黑" pitchFamily="34" charset="-122"/>
                <a:sym typeface="华文楷体" panose="02010600040101010101" pitchFamily="2" charset="-122"/>
              </a:rPr>
              <a:t>IFN-</a:t>
            </a:r>
            <a:r>
              <a:rPr lang="el-GR" altLang="zh-CN" sz="1200" dirty="0" smtClean="0">
                <a:solidFill>
                  <a:schemeClr val="bg1"/>
                </a:solidFill>
                <a:latin typeface="微软雅黑" pitchFamily="34" charset="-122"/>
                <a:ea typeface="微软雅黑" pitchFamily="34" charset="-122"/>
                <a:sym typeface="华文楷体" panose="02010600040101010101" pitchFamily="2" charset="-122"/>
              </a:rPr>
              <a:t>α1</a:t>
            </a:r>
            <a:r>
              <a:rPr lang="en-US" altLang="zh-CN" sz="1200" dirty="0" smtClean="0">
                <a:solidFill>
                  <a:schemeClr val="bg1"/>
                </a:solidFill>
                <a:latin typeface="微软雅黑" pitchFamily="34" charset="-122"/>
                <a:ea typeface="微软雅黑" pitchFamily="34" charset="-122"/>
                <a:sym typeface="华文楷体" panose="02010600040101010101" pitchFamily="2" charset="-122"/>
              </a:rPr>
              <a:t>b</a:t>
            </a:r>
            <a:r>
              <a:rPr lang="en-US" altLang="zh-CN" sz="1200" dirty="0" smtClean="0">
                <a:solidFill>
                  <a:schemeClr val="bg1"/>
                </a:solidFill>
                <a:latin typeface="微软雅黑" pitchFamily="34" charset="-122"/>
                <a:ea typeface="微软雅黑" pitchFamily="34" charset="-122"/>
                <a:cs typeface="Times New Roman" pitchFamily="18" charset="0"/>
              </a:rPr>
              <a:t> Atomization Inhalation</a:t>
            </a:r>
            <a:r>
              <a:rPr lang="zh-CN" altLang="en-US" sz="1200" dirty="0" smtClean="0">
                <a:solidFill>
                  <a:schemeClr val="bg1"/>
                </a:solidFill>
                <a:latin typeface="微软雅黑" pitchFamily="34" charset="-122"/>
                <a:ea typeface="微软雅黑" pitchFamily="34" charset="-122"/>
              </a:rPr>
              <a:t>．</a:t>
            </a:r>
            <a:endParaRPr lang="en-US" altLang="zh-CN" sz="1200" dirty="0" smtClean="0">
              <a:solidFill>
                <a:schemeClr val="bg1"/>
              </a:solidFill>
              <a:latin typeface="微软雅黑" pitchFamily="34" charset="-122"/>
              <a:ea typeface="微软雅黑" pitchFamily="34" charset="-122"/>
            </a:endParaRPr>
          </a:p>
          <a:p>
            <a:pPr algn="r"/>
            <a:r>
              <a:rPr lang="en-US" sz="1200" dirty="0" smtClean="0">
                <a:solidFill>
                  <a:schemeClr val="bg1"/>
                </a:solidFill>
                <a:latin typeface="微软雅黑" pitchFamily="34" charset="-122"/>
                <a:ea typeface="微软雅黑" pitchFamily="34" charset="-122"/>
              </a:rPr>
              <a:t>Chinese Journal of experimental and clinical infectious diseases . </a:t>
            </a:r>
            <a:r>
              <a:rPr lang="en-US" altLang="zh-CN" sz="1200" dirty="0" smtClean="0">
                <a:solidFill>
                  <a:schemeClr val="bg1"/>
                </a:solidFill>
                <a:latin typeface="微软雅黑" pitchFamily="34" charset="-122"/>
                <a:ea typeface="微软雅黑" pitchFamily="34" charset="-122"/>
              </a:rPr>
              <a:t>2013</a:t>
            </a:r>
            <a:r>
              <a:rPr lang="zh-CN" altLang="en-US" sz="1200" dirty="0">
                <a:solidFill>
                  <a:schemeClr val="bg1"/>
                </a:solidFill>
                <a:latin typeface="微软雅黑" pitchFamily="34" charset="-122"/>
                <a:ea typeface="微软雅黑" pitchFamily="34" charset="-122"/>
              </a:rPr>
              <a:t>，</a:t>
            </a:r>
            <a:r>
              <a:rPr lang="en-US" altLang="zh-CN" sz="1200" dirty="0">
                <a:solidFill>
                  <a:schemeClr val="bg1"/>
                </a:solidFill>
                <a:latin typeface="微软雅黑" pitchFamily="34" charset="-122"/>
                <a:ea typeface="微软雅黑" pitchFamily="34" charset="-122"/>
              </a:rPr>
              <a:t>7</a:t>
            </a:r>
            <a:r>
              <a:rPr lang="zh-CN" altLang="en-US" sz="1200" dirty="0">
                <a:solidFill>
                  <a:schemeClr val="bg1"/>
                </a:solidFill>
                <a:latin typeface="微软雅黑" pitchFamily="34" charset="-122"/>
                <a:ea typeface="微软雅黑" pitchFamily="34" charset="-122"/>
              </a:rPr>
              <a:t>（</a:t>
            </a:r>
            <a:r>
              <a:rPr lang="en-US" altLang="zh-CN" sz="1200" dirty="0">
                <a:solidFill>
                  <a:schemeClr val="bg1"/>
                </a:solidFill>
                <a:latin typeface="微软雅黑" pitchFamily="34" charset="-122"/>
                <a:ea typeface="微软雅黑" pitchFamily="34" charset="-122"/>
              </a:rPr>
              <a:t>6</a:t>
            </a:r>
            <a:r>
              <a:rPr lang="zh-CN" altLang="en-US" sz="1200" dirty="0">
                <a:solidFill>
                  <a:schemeClr val="bg1"/>
                </a:solidFill>
                <a:latin typeface="微软雅黑" pitchFamily="34" charset="-122"/>
                <a:ea typeface="微软雅黑" pitchFamily="34" charset="-122"/>
              </a:rPr>
              <a:t>）：</a:t>
            </a:r>
            <a:r>
              <a:rPr lang="en-US" altLang="zh-CN" sz="1200" dirty="0">
                <a:solidFill>
                  <a:schemeClr val="bg1"/>
                </a:solidFill>
                <a:latin typeface="微软雅黑" pitchFamily="34" charset="-122"/>
                <a:ea typeface="微软雅黑" pitchFamily="34" charset="-122"/>
              </a:rPr>
              <a:t>810-815</a:t>
            </a:r>
            <a:r>
              <a:rPr lang="zh-CN" altLang="en-US" sz="1200" dirty="0">
                <a:solidFill>
                  <a:schemeClr val="bg1"/>
                </a:solidFill>
                <a:latin typeface="微软雅黑" pitchFamily="34" charset="-122"/>
                <a:ea typeface="微软雅黑" pitchFamily="34" charset="-122"/>
              </a:rPr>
              <a:t>．</a:t>
            </a:r>
          </a:p>
        </p:txBody>
      </p:sp>
    </p:spTree>
    <p:extLst>
      <p:ext uri="{BB962C8B-B14F-4D97-AF65-F5344CB8AC3E}">
        <p14:creationId xmlns:p14="http://schemas.microsoft.com/office/powerpoint/2010/main" val="2800727592"/>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6"/>
          <p:cNvGrpSpPr>
            <a:grpSpLocks/>
          </p:cNvGrpSpPr>
          <p:nvPr/>
        </p:nvGrpSpPr>
        <p:grpSpPr bwMode="auto">
          <a:xfrm>
            <a:off x="-35138" y="1130865"/>
            <a:ext cx="2302882" cy="1470025"/>
            <a:chOff x="837302" y="1500439"/>
            <a:chExt cx="2728167" cy="2444469"/>
          </a:xfrm>
        </p:grpSpPr>
        <p:pic>
          <p:nvPicPr>
            <p:cNvPr id="18460" name="Picture 3" descr="C:\Users\Administrator\AppData\Roaming\Tencent\Users\982238771\QQ\WinTemp\RichOle\6CYWGBARHOEHV1IB8X8$[OQ.jpg"/>
            <p:cNvPicPr>
              <a:picLocks noChangeArrowheads="1"/>
            </p:cNvPicPr>
            <p:nvPr/>
          </p:nvPicPr>
          <p:blipFill>
            <a:blip r:embed="rId3"/>
            <a:srcRect/>
            <a:stretch>
              <a:fillRect/>
            </a:stretch>
          </p:blipFill>
          <p:spPr bwMode="auto">
            <a:xfrm>
              <a:off x="1331913" y="1500439"/>
              <a:ext cx="1839600" cy="1838325"/>
            </a:xfrm>
            <a:prstGeom prst="rect">
              <a:avLst/>
            </a:prstGeom>
            <a:noFill/>
            <a:ln w="9525">
              <a:noFill/>
              <a:miter lim="800000"/>
              <a:headEnd/>
              <a:tailEnd/>
            </a:ln>
          </p:spPr>
        </p:pic>
        <p:sp>
          <p:nvSpPr>
            <p:cNvPr id="18461" name="TextBox 18"/>
            <p:cNvSpPr txBox="1">
              <a:spLocks noChangeArrowheads="1"/>
            </p:cNvSpPr>
            <p:nvPr/>
          </p:nvSpPr>
          <p:spPr bwMode="auto">
            <a:xfrm>
              <a:off x="837302" y="3381935"/>
              <a:ext cx="2728167" cy="562973"/>
            </a:xfrm>
            <a:prstGeom prst="rect">
              <a:avLst/>
            </a:prstGeom>
            <a:noFill/>
            <a:ln w="9525">
              <a:noFill/>
              <a:miter lim="800000"/>
              <a:headEnd/>
              <a:tailEnd/>
            </a:ln>
          </p:spPr>
          <p:txBody>
            <a:bodyPr wrap="square">
              <a:spAutoFit/>
            </a:bodyPr>
            <a:lstStyle/>
            <a:p>
              <a:pPr algn="ctr"/>
              <a:r>
                <a:rPr lang="en-US" altLang="zh-CN" sz="1600" dirty="0" smtClean="0">
                  <a:latin typeface="微软雅黑" panose="020B0503020204020204" pitchFamily="34" charset="-122"/>
                  <a:ea typeface="华文楷体" pitchFamily="2" charset="-122"/>
                  <a:cs typeface="Times New Roman" pitchFamily="18" charset="0"/>
                </a:rPr>
                <a:t>Normal </a:t>
              </a:r>
              <a:endParaRPr lang="zh-CN" altLang="en-US" sz="1600" dirty="0">
                <a:latin typeface="微软雅黑" panose="020B0503020204020204" pitchFamily="34" charset="-122"/>
                <a:ea typeface="华文楷体" pitchFamily="2" charset="-122"/>
                <a:cs typeface="Times New Roman" pitchFamily="18" charset="0"/>
              </a:endParaRPr>
            </a:p>
          </p:txBody>
        </p:sp>
      </p:grpSp>
      <p:grpSp>
        <p:nvGrpSpPr>
          <p:cNvPr id="3" name="组合 17"/>
          <p:cNvGrpSpPr>
            <a:grpSpLocks/>
          </p:cNvGrpSpPr>
          <p:nvPr/>
        </p:nvGrpSpPr>
        <p:grpSpPr bwMode="auto">
          <a:xfrm>
            <a:off x="2158286" y="1147808"/>
            <a:ext cx="2394664" cy="1459395"/>
            <a:chOff x="4661156" y="1767096"/>
            <a:chExt cx="2554307" cy="2409953"/>
          </a:xfrm>
        </p:grpSpPr>
        <p:pic>
          <p:nvPicPr>
            <p:cNvPr id="18458" name="Picture 5" descr="C:\Users\Administrator\AppData\Roaming\Tencent\Users\982238771\QQ\WinTemp\RichOle\PQKI3SR7283GZW6XHP0LY%7.jpg"/>
            <p:cNvPicPr>
              <a:picLocks noChangeArrowheads="1"/>
            </p:cNvPicPr>
            <p:nvPr/>
          </p:nvPicPr>
          <p:blipFill>
            <a:blip r:embed="rId4"/>
            <a:srcRect/>
            <a:stretch>
              <a:fillRect/>
            </a:stretch>
          </p:blipFill>
          <p:spPr bwMode="auto">
            <a:xfrm>
              <a:off x="4847521" y="1767096"/>
              <a:ext cx="1993913" cy="1839599"/>
            </a:xfrm>
            <a:prstGeom prst="rect">
              <a:avLst/>
            </a:prstGeom>
            <a:noFill/>
            <a:ln w="9525">
              <a:noFill/>
              <a:miter lim="800000"/>
              <a:headEnd/>
              <a:tailEnd/>
            </a:ln>
          </p:spPr>
        </p:pic>
        <p:sp>
          <p:nvSpPr>
            <p:cNvPr id="18459" name="TextBox 19"/>
            <p:cNvSpPr txBox="1">
              <a:spLocks noChangeArrowheads="1"/>
            </p:cNvSpPr>
            <p:nvPr/>
          </p:nvSpPr>
          <p:spPr bwMode="auto">
            <a:xfrm>
              <a:off x="4661156" y="3617982"/>
              <a:ext cx="2554307" cy="559067"/>
            </a:xfrm>
            <a:prstGeom prst="rect">
              <a:avLst/>
            </a:prstGeom>
            <a:noFill/>
            <a:ln w="9525">
              <a:noFill/>
              <a:miter lim="800000"/>
              <a:headEnd/>
              <a:tailEnd/>
            </a:ln>
          </p:spPr>
          <p:txBody>
            <a:bodyPr wrap="square">
              <a:spAutoFit/>
            </a:bodyPr>
            <a:lstStyle/>
            <a:p>
              <a:pPr algn="ctr"/>
              <a:r>
                <a:rPr lang="en-US" altLang="zh-CN" sz="1600" dirty="0" smtClean="0">
                  <a:latin typeface="微软雅黑" panose="020B0503020204020204" pitchFamily="34" charset="-122"/>
                  <a:ea typeface="华文楷体" pitchFamily="2" charset="-122"/>
                  <a:cs typeface="Times New Roman" pitchFamily="18" charset="0"/>
                </a:rPr>
                <a:t>RSV Infection </a:t>
              </a:r>
              <a:endParaRPr lang="zh-CN" altLang="en-US" sz="1600" dirty="0">
                <a:latin typeface="微软雅黑" panose="020B0503020204020204" pitchFamily="34" charset="-122"/>
                <a:ea typeface="华文楷体" pitchFamily="2" charset="-122"/>
                <a:cs typeface="Times New Roman" pitchFamily="18" charset="0"/>
              </a:endParaRPr>
            </a:p>
          </p:txBody>
        </p:sp>
      </p:grpSp>
      <p:grpSp>
        <p:nvGrpSpPr>
          <p:cNvPr id="4" name="组合 23"/>
          <p:cNvGrpSpPr>
            <a:grpSpLocks/>
          </p:cNvGrpSpPr>
          <p:nvPr/>
        </p:nvGrpSpPr>
        <p:grpSpPr bwMode="auto">
          <a:xfrm>
            <a:off x="133884" y="2782404"/>
            <a:ext cx="2294976" cy="2012675"/>
            <a:chOff x="2667077" y="4675263"/>
            <a:chExt cx="2089311" cy="2012850"/>
          </a:xfrm>
        </p:grpSpPr>
        <p:pic>
          <p:nvPicPr>
            <p:cNvPr id="18456" name="Picture 6" descr="C:\Users\Administrator\AppData\Roaming\Tencent\Users\982238771\QQ\WinTemp\RichOle\[M%K4@QOB{R9ZPH$K)0`{VF.jpg"/>
            <p:cNvPicPr>
              <a:picLocks noChangeArrowheads="1"/>
            </p:cNvPicPr>
            <p:nvPr/>
          </p:nvPicPr>
          <p:blipFill>
            <a:blip r:embed="rId5"/>
            <a:srcRect/>
            <a:stretch>
              <a:fillRect/>
            </a:stretch>
          </p:blipFill>
          <p:spPr bwMode="auto">
            <a:xfrm>
              <a:off x="2913843" y="4675263"/>
              <a:ext cx="1560966" cy="1633601"/>
            </a:xfrm>
            <a:prstGeom prst="rect">
              <a:avLst/>
            </a:prstGeom>
            <a:noFill/>
            <a:ln w="9525">
              <a:noFill/>
              <a:miter lim="800000"/>
              <a:headEnd/>
              <a:tailEnd/>
            </a:ln>
          </p:spPr>
        </p:pic>
        <p:sp>
          <p:nvSpPr>
            <p:cNvPr id="18457" name="TextBox 21"/>
            <p:cNvSpPr txBox="1">
              <a:spLocks noChangeArrowheads="1"/>
            </p:cNvSpPr>
            <p:nvPr/>
          </p:nvSpPr>
          <p:spPr bwMode="auto">
            <a:xfrm>
              <a:off x="2667077" y="6380309"/>
              <a:ext cx="2089311" cy="307804"/>
            </a:xfrm>
            <a:prstGeom prst="rect">
              <a:avLst/>
            </a:prstGeom>
            <a:noFill/>
            <a:ln w="9525">
              <a:noFill/>
              <a:miter lim="800000"/>
              <a:headEnd/>
              <a:tailEnd/>
            </a:ln>
          </p:spPr>
          <p:txBody>
            <a:bodyPr wrap="square">
              <a:spAutoFit/>
            </a:bodyPr>
            <a:lstStyle/>
            <a:p>
              <a:pPr algn="ctr"/>
              <a:r>
                <a:rPr lang="en-US" altLang="zh-CN" sz="1400" dirty="0">
                  <a:latin typeface="微软雅黑" panose="020B0503020204020204" pitchFamily="34" charset="-122"/>
                  <a:ea typeface="华文楷体" panose="02010600040101010101" pitchFamily="2" charset="-122"/>
                  <a:sym typeface="华文楷体" panose="02010600040101010101" pitchFamily="2" charset="-122"/>
                </a:rPr>
                <a:t>IFN-</a:t>
              </a:r>
              <a:r>
                <a:rPr lang="el-GR" altLang="zh-CN" sz="1400" dirty="0">
                  <a:latin typeface="微软雅黑" panose="020B0503020204020204" pitchFamily="34" charset="-122"/>
                  <a:ea typeface="华文楷体" panose="02010600040101010101" pitchFamily="2" charset="-122"/>
                  <a:sym typeface="华文楷体" panose="02010600040101010101" pitchFamily="2" charset="-122"/>
                </a:rPr>
                <a:t>α1</a:t>
              </a:r>
              <a:r>
                <a:rPr lang="en-US" altLang="zh-CN" sz="1400" dirty="0">
                  <a:latin typeface="微软雅黑" panose="020B0503020204020204" pitchFamily="34" charset="-122"/>
                  <a:ea typeface="华文楷体" panose="02010600040101010101" pitchFamily="2" charset="-122"/>
                  <a:sym typeface="华文楷体" panose="02010600040101010101" pitchFamily="2" charset="-122"/>
                </a:rPr>
                <a:t>b</a:t>
              </a:r>
              <a:r>
                <a:rPr lang="en-US" altLang="zh-CN" sz="1400" dirty="0" smtClean="0">
                  <a:latin typeface="微软雅黑" panose="020B0503020204020204" pitchFamily="34" charset="-122"/>
                  <a:ea typeface="华文楷体" pitchFamily="2" charset="-122"/>
                  <a:cs typeface="Times New Roman" pitchFamily="18" charset="0"/>
                </a:rPr>
                <a:t>(3.125 </a:t>
              </a:r>
              <a:r>
                <a:rPr lang="el-GR" altLang="zh-CN" sz="1400" dirty="0">
                  <a:latin typeface="微软雅黑" panose="020B0503020204020204" pitchFamily="34" charset="-122"/>
                  <a:ea typeface="华文楷体" pitchFamily="2" charset="-122"/>
                  <a:cs typeface="Times New Roman" pitchFamily="18" charset="0"/>
                </a:rPr>
                <a:t>μ</a:t>
              </a:r>
              <a:r>
                <a:rPr lang="en-US" altLang="zh-CN" sz="1400" dirty="0">
                  <a:latin typeface="微软雅黑" panose="020B0503020204020204" pitchFamily="34" charset="-122"/>
                  <a:ea typeface="华文楷体" pitchFamily="2" charset="-122"/>
                  <a:cs typeface="Times New Roman" pitchFamily="18" charset="0"/>
                </a:rPr>
                <a:t>g)</a:t>
              </a:r>
              <a:endParaRPr lang="zh-CN" altLang="en-US" sz="1400" dirty="0">
                <a:latin typeface="微软雅黑" panose="020B0503020204020204" pitchFamily="34" charset="-122"/>
                <a:ea typeface="华文楷体" pitchFamily="2" charset="-122"/>
                <a:cs typeface="Times New Roman" pitchFamily="18" charset="0"/>
              </a:endParaRPr>
            </a:p>
          </p:txBody>
        </p:sp>
      </p:grpSp>
      <p:grpSp>
        <p:nvGrpSpPr>
          <p:cNvPr id="5" name="组合 22"/>
          <p:cNvGrpSpPr>
            <a:grpSpLocks/>
          </p:cNvGrpSpPr>
          <p:nvPr/>
        </p:nvGrpSpPr>
        <p:grpSpPr bwMode="auto">
          <a:xfrm>
            <a:off x="2285984" y="2771126"/>
            <a:ext cx="1844675" cy="2023950"/>
            <a:chOff x="2815836" y="2786071"/>
            <a:chExt cx="1857388" cy="2144229"/>
          </a:xfrm>
        </p:grpSpPr>
        <p:pic>
          <p:nvPicPr>
            <p:cNvPr id="18454" name="Picture 7" descr="C:\Users\Administrator\AppData\Roaming\Tencent\Users\982238771\QQ\WinTemp\RichOle\48A~0DP$3{KUP(EC]])%X%6.jpg"/>
            <p:cNvPicPr>
              <a:picLocks noChangeArrowheads="1"/>
            </p:cNvPicPr>
            <p:nvPr/>
          </p:nvPicPr>
          <p:blipFill>
            <a:blip r:embed="rId6"/>
            <a:srcRect/>
            <a:stretch>
              <a:fillRect/>
            </a:stretch>
          </p:blipFill>
          <p:spPr bwMode="auto">
            <a:xfrm>
              <a:off x="2871775" y="2786071"/>
              <a:ext cx="1620000" cy="1742479"/>
            </a:xfrm>
            <a:prstGeom prst="rect">
              <a:avLst/>
            </a:prstGeom>
            <a:noFill/>
            <a:ln w="9525">
              <a:noFill/>
              <a:miter lim="800000"/>
              <a:headEnd/>
              <a:tailEnd/>
            </a:ln>
          </p:spPr>
        </p:pic>
        <p:sp>
          <p:nvSpPr>
            <p:cNvPr id="18455" name="TextBox 22"/>
            <p:cNvSpPr txBox="1">
              <a:spLocks noChangeArrowheads="1"/>
            </p:cNvSpPr>
            <p:nvPr/>
          </p:nvSpPr>
          <p:spPr bwMode="auto">
            <a:xfrm>
              <a:off x="2815836" y="4604233"/>
              <a:ext cx="1857388" cy="326067"/>
            </a:xfrm>
            <a:prstGeom prst="rect">
              <a:avLst/>
            </a:prstGeom>
            <a:noFill/>
            <a:ln w="9525">
              <a:noFill/>
              <a:miter lim="800000"/>
              <a:headEnd/>
              <a:tailEnd/>
            </a:ln>
          </p:spPr>
          <p:txBody>
            <a:bodyPr>
              <a:spAutoFit/>
            </a:bodyPr>
            <a:lstStyle/>
            <a:p>
              <a:pPr algn="ctr"/>
              <a:r>
                <a:rPr lang="en-US" altLang="zh-CN" sz="1400" dirty="0">
                  <a:latin typeface="微软雅黑" panose="020B0503020204020204" pitchFamily="34" charset="-122"/>
                  <a:ea typeface="华文楷体" panose="02010600040101010101" pitchFamily="2" charset="-122"/>
                  <a:sym typeface="华文楷体" panose="02010600040101010101" pitchFamily="2" charset="-122"/>
                </a:rPr>
                <a:t>IFN-</a:t>
              </a:r>
              <a:r>
                <a:rPr lang="el-GR" altLang="zh-CN" sz="1400" dirty="0">
                  <a:latin typeface="微软雅黑" panose="020B0503020204020204" pitchFamily="34" charset="-122"/>
                  <a:ea typeface="华文楷体" panose="02010600040101010101" pitchFamily="2" charset="-122"/>
                  <a:sym typeface="华文楷体" panose="02010600040101010101" pitchFamily="2" charset="-122"/>
                </a:rPr>
                <a:t>α1</a:t>
              </a:r>
              <a:r>
                <a:rPr lang="en-US" altLang="zh-CN" sz="1400" dirty="0">
                  <a:latin typeface="微软雅黑" panose="020B0503020204020204" pitchFamily="34" charset="-122"/>
                  <a:ea typeface="华文楷体" panose="02010600040101010101" pitchFamily="2" charset="-122"/>
                  <a:sym typeface="华文楷体" panose="02010600040101010101" pitchFamily="2" charset="-122"/>
                </a:rPr>
                <a:t>b</a:t>
              </a:r>
              <a:r>
                <a:rPr lang="en-US" altLang="zh-CN" sz="1400" dirty="0" smtClean="0">
                  <a:latin typeface="微软雅黑" panose="020B0503020204020204" pitchFamily="34" charset="-122"/>
                  <a:ea typeface="微软雅黑" panose="020B0503020204020204" pitchFamily="34" charset="-122"/>
                  <a:cs typeface="Times New Roman" pitchFamily="18" charset="0"/>
                </a:rPr>
                <a:t>(12.5 </a:t>
              </a:r>
              <a:r>
                <a:rPr lang="el-GR" altLang="zh-CN" sz="1400" dirty="0">
                  <a:latin typeface="微软雅黑" panose="020B0503020204020204" pitchFamily="34" charset="-122"/>
                  <a:ea typeface="微软雅黑" panose="020B0503020204020204" pitchFamily="34" charset="-122"/>
                  <a:cs typeface="Times New Roman" pitchFamily="18" charset="0"/>
                </a:rPr>
                <a:t>μ</a:t>
              </a:r>
              <a:r>
                <a:rPr lang="en-US" altLang="zh-CN" sz="1400" dirty="0">
                  <a:latin typeface="微软雅黑" panose="020B0503020204020204" pitchFamily="34" charset="-122"/>
                  <a:ea typeface="微软雅黑" panose="020B0503020204020204" pitchFamily="34" charset="-122"/>
                  <a:cs typeface="Times New Roman" pitchFamily="18" charset="0"/>
                </a:rPr>
                <a:t>g)</a:t>
              </a:r>
              <a:endParaRPr lang="zh-CN" altLang="en-US" sz="1400" dirty="0">
                <a:latin typeface="微软雅黑" panose="020B0503020204020204" pitchFamily="34" charset="-122"/>
                <a:ea typeface="微软雅黑" panose="020B0503020204020204" pitchFamily="34" charset="-122"/>
                <a:cs typeface="Times New Roman" pitchFamily="18" charset="0"/>
              </a:endParaRPr>
            </a:p>
          </p:txBody>
        </p:sp>
      </p:grpSp>
      <p:grpSp>
        <p:nvGrpSpPr>
          <p:cNvPr id="6" name="组合 20"/>
          <p:cNvGrpSpPr>
            <a:grpSpLocks/>
          </p:cNvGrpSpPr>
          <p:nvPr/>
        </p:nvGrpSpPr>
        <p:grpSpPr bwMode="auto">
          <a:xfrm>
            <a:off x="4148147" y="2807812"/>
            <a:ext cx="1781175" cy="2005901"/>
            <a:chOff x="2856658" y="929698"/>
            <a:chExt cx="1781175" cy="2007585"/>
          </a:xfrm>
        </p:grpSpPr>
        <p:pic>
          <p:nvPicPr>
            <p:cNvPr id="18452" name="Picture 8" descr="C:\Users\Administrator\AppData\Roaming\Tencent\Users\982238771\QQ\WinTemp\RichOle\LJLHB`UZHU%MCF`CJ9{A`2K.jpg"/>
            <p:cNvPicPr>
              <a:picLocks noChangeArrowheads="1"/>
            </p:cNvPicPr>
            <p:nvPr/>
          </p:nvPicPr>
          <p:blipFill>
            <a:blip r:embed="rId7"/>
            <a:srcRect/>
            <a:stretch>
              <a:fillRect/>
            </a:stretch>
          </p:blipFill>
          <p:spPr bwMode="auto">
            <a:xfrm>
              <a:off x="2904194" y="929698"/>
              <a:ext cx="1599760" cy="1591782"/>
            </a:xfrm>
            <a:prstGeom prst="rect">
              <a:avLst/>
            </a:prstGeom>
            <a:noFill/>
            <a:ln w="9525">
              <a:noFill/>
              <a:miter lim="800000"/>
              <a:headEnd/>
              <a:tailEnd/>
            </a:ln>
          </p:spPr>
        </p:pic>
        <p:sp>
          <p:nvSpPr>
            <p:cNvPr id="18453" name="TextBox 24"/>
            <p:cNvSpPr txBox="1">
              <a:spLocks noChangeArrowheads="1"/>
            </p:cNvSpPr>
            <p:nvPr/>
          </p:nvSpPr>
          <p:spPr bwMode="auto">
            <a:xfrm>
              <a:off x="2856658" y="2629248"/>
              <a:ext cx="1781175" cy="308035"/>
            </a:xfrm>
            <a:prstGeom prst="rect">
              <a:avLst/>
            </a:prstGeom>
            <a:noFill/>
            <a:ln w="9525">
              <a:noFill/>
              <a:miter lim="800000"/>
              <a:headEnd/>
              <a:tailEnd/>
            </a:ln>
          </p:spPr>
          <p:txBody>
            <a:bodyPr>
              <a:spAutoFit/>
            </a:bodyPr>
            <a:lstStyle/>
            <a:p>
              <a:pPr algn="ctr"/>
              <a:r>
                <a:rPr lang="en-US" altLang="zh-CN" sz="1400" dirty="0">
                  <a:latin typeface="微软雅黑" panose="020B0503020204020204" pitchFamily="34" charset="-122"/>
                  <a:ea typeface="华文楷体" panose="02010600040101010101" pitchFamily="2" charset="-122"/>
                  <a:sym typeface="华文楷体" panose="02010600040101010101" pitchFamily="2" charset="-122"/>
                </a:rPr>
                <a:t>IFN-</a:t>
              </a:r>
              <a:r>
                <a:rPr lang="el-GR" altLang="zh-CN" sz="1400" dirty="0">
                  <a:latin typeface="微软雅黑" panose="020B0503020204020204" pitchFamily="34" charset="-122"/>
                  <a:ea typeface="华文楷体" panose="02010600040101010101" pitchFamily="2" charset="-122"/>
                  <a:sym typeface="华文楷体" panose="02010600040101010101" pitchFamily="2" charset="-122"/>
                </a:rPr>
                <a:t>α1</a:t>
              </a:r>
              <a:r>
                <a:rPr lang="en-US" altLang="zh-CN" sz="1400" dirty="0" smtClean="0">
                  <a:latin typeface="微软雅黑" panose="020B0503020204020204" pitchFamily="34" charset="-122"/>
                  <a:ea typeface="华文楷体" panose="02010600040101010101" pitchFamily="2" charset="-122"/>
                  <a:sym typeface="华文楷体" panose="02010600040101010101" pitchFamily="2" charset="-122"/>
                </a:rPr>
                <a:t>b</a:t>
              </a:r>
              <a:r>
                <a:rPr lang="en-US" altLang="zh-CN" sz="1400" dirty="0" smtClean="0">
                  <a:latin typeface="微软雅黑" panose="020B0503020204020204" pitchFamily="34" charset="-122"/>
                  <a:ea typeface="微软雅黑" panose="020B0503020204020204" pitchFamily="34" charset="-122"/>
                  <a:cs typeface="Times New Roman" pitchFamily="18" charset="0"/>
                </a:rPr>
                <a:t>(50.0 </a:t>
              </a:r>
              <a:r>
                <a:rPr lang="el-GR" altLang="zh-CN" sz="1400" dirty="0">
                  <a:latin typeface="微软雅黑" panose="020B0503020204020204" pitchFamily="34" charset="-122"/>
                  <a:ea typeface="微软雅黑" panose="020B0503020204020204" pitchFamily="34" charset="-122"/>
                  <a:cs typeface="Times New Roman" pitchFamily="18" charset="0"/>
                </a:rPr>
                <a:t>μ</a:t>
              </a:r>
              <a:r>
                <a:rPr lang="en-US" altLang="zh-CN" sz="1400" dirty="0">
                  <a:latin typeface="微软雅黑" panose="020B0503020204020204" pitchFamily="34" charset="-122"/>
                  <a:ea typeface="微软雅黑" panose="020B0503020204020204" pitchFamily="34" charset="-122"/>
                  <a:cs typeface="Times New Roman" pitchFamily="18" charset="0"/>
                </a:rPr>
                <a:t>g)</a:t>
              </a:r>
              <a:endParaRPr lang="zh-CN" altLang="en-US" sz="1400" dirty="0">
                <a:latin typeface="微软雅黑" panose="020B0503020204020204" pitchFamily="34" charset="-122"/>
                <a:ea typeface="微软雅黑" panose="020B0503020204020204" pitchFamily="34" charset="-122"/>
                <a:cs typeface="Times New Roman" pitchFamily="18" charset="0"/>
              </a:endParaRPr>
            </a:p>
          </p:txBody>
        </p:sp>
      </p:grpSp>
      <p:sp>
        <p:nvSpPr>
          <p:cNvPr id="26" name="矩形 25"/>
          <p:cNvSpPr/>
          <p:nvPr/>
        </p:nvSpPr>
        <p:spPr>
          <a:xfrm>
            <a:off x="2276359" y="1071834"/>
            <a:ext cx="1966951" cy="151272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latin typeface="微软雅黑" panose="020B0503020204020204" pitchFamily="34" charset="-122"/>
              <a:ea typeface="微软雅黑" panose="020B0503020204020204" pitchFamily="34" charset="-122"/>
            </a:endParaRPr>
          </a:p>
        </p:txBody>
      </p:sp>
      <p:sp>
        <p:nvSpPr>
          <p:cNvPr id="18441" name="TextBox 26"/>
          <p:cNvSpPr txBox="1">
            <a:spLocks noChangeArrowheads="1"/>
          </p:cNvSpPr>
          <p:nvPr/>
        </p:nvSpPr>
        <p:spPr bwMode="auto">
          <a:xfrm>
            <a:off x="4300538" y="1111937"/>
            <a:ext cx="4799012" cy="1323439"/>
          </a:xfrm>
          <a:prstGeom prst="rect">
            <a:avLst/>
          </a:prstGeom>
          <a:solidFill>
            <a:schemeClr val="accent1">
              <a:lumMod val="60000"/>
              <a:lumOff val="40000"/>
              <a:alpha val="40000"/>
            </a:schemeClr>
          </a:solidFill>
          <a:ln w="9525">
            <a:noFill/>
            <a:miter lim="800000"/>
            <a:headEnd/>
            <a:tailEnd/>
          </a:ln>
        </p:spPr>
        <p:txBody>
          <a:bodyPr>
            <a:spAutoFit/>
          </a:bodyPr>
          <a:lstStyle/>
          <a:p>
            <a:pPr marL="342900" indent="-342900">
              <a:buFont typeface="Calibri" pitchFamily="34" charset="0"/>
              <a:buAutoNum type="arabicPeriod"/>
              <a:defRPr/>
            </a:pPr>
            <a:r>
              <a:rPr lang="en-US" altLang="zh-CN" sz="1600" dirty="0">
                <a:latin typeface="微软雅黑" panose="020B0503020204020204" pitchFamily="34" charset="-122"/>
                <a:ea typeface="华文楷体" pitchFamily="2" charset="-122"/>
                <a:cs typeface="Times New Roman" pitchFamily="18" charset="0"/>
              </a:rPr>
              <a:t>A lot of secretions and inflammatory cells exudate  from </a:t>
            </a:r>
            <a:r>
              <a:rPr lang="en-US" altLang="zh-CN" sz="1600" dirty="0" err="1">
                <a:latin typeface="微软雅黑" panose="020B0503020204020204" pitchFamily="34" charset="-122"/>
                <a:ea typeface="华文楷体" pitchFamily="2" charset="-122"/>
                <a:cs typeface="Times New Roman" pitchFamily="18" charset="0"/>
              </a:rPr>
              <a:t>endobronchial</a:t>
            </a:r>
            <a:r>
              <a:rPr lang="en-US" altLang="zh-CN" sz="1600" dirty="0">
                <a:latin typeface="微软雅黑" panose="020B0503020204020204" pitchFamily="34" charset="-122"/>
                <a:ea typeface="华文楷体" pitchFamily="2" charset="-122"/>
                <a:cs typeface="Times New Roman" pitchFamily="18" charset="0"/>
              </a:rPr>
              <a:t>;</a:t>
            </a:r>
          </a:p>
          <a:p>
            <a:pPr marL="342900" indent="-342900">
              <a:buFont typeface="Calibri" pitchFamily="34" charset="0"/>
              <a:buAutoNum type="arabicPeriod"/>
              <a:defRPr/>
            </a:pPr>
            <a:r>
              <a:rPr lang="en-US" altLang="zh-CN" sz="1600" dirty="0">
                <a:latin typeface="微软雅黑" panose="020B0503020204020204" pitchFamily="34" charset="-122"/>
                <a:ea typeface="华文楷体" pitchFamily="2" charset="-122"/>
                <a:cs typeface="Times New Roman" pitchFamily="18" charset="0"/>
              </a:rPr>
              <a:t>Alveolar wall thickening shows a large number of inflammatory cells infiltration ;</a:t>
            </a:r>
          </a:p>
          <a:p>
            <a:pPr marL="342900" indent="-342900">
              <a:buFont typeface="Calibri" pitchFamily="34" charset="0"/>
              <a:buAutoNum type="arabicPeriod"/>
              <a:defRPr/>
            </a:pPr>
            <a:r>
              <a:rPr lang="en-US" altLang="zh-CN" sz="1600" dirty="0">
                <a:latin typeface="微软雅黑" panose="020B0503020204020204" pitchFamily="34" charset="-122"/>
                <a:ea typeface="华文楷体" pitchFamily="2" charset="-122"/>
                <a:cs typeface="Times New Roman" pitchFamily="18" charset="0"/>
              </a:rPr>
              <a:t>Capillary expansion and hyperemia.</a:t>
            </a:r>
          </a:p>
        </p:txBody>
      </p:sp>
      <p:sp>
        <p:nvSpPr>
          <p:cNvPr id="18442" name="标题 2"/>
          <p:cNvSpPr>
            <a:spLocks noGrp="1"/>
          </p:cNvSpPr>
          <p:nvPr>
            <p:ph type="title"/>
          </p:nvPr>
        </p:nvSpPr>
        <p:spPr>
          <a:xfrm>
            <a:off x="-264319" y="173856"/>
            <a:ext cx="9634538" cy="936625"/>
          </a:xfrm>
        </p:spPr>
        <p:txBody>
          <a:bodyPr>
            <a:normAutofit/>
          </a:bodyPr>
          <a:lstStyle/>
          <a:p>
            <a:r>
              <a:rPr lang="en-US" altLang="zh-CN" sz="2200" b="1" dirty="0" smtClean="0"/>
              <a:t> </a:t>
            </a:r>
            <a:r>
              <a:rPr lang="en-US" altLang="zh-CN" sz="2400" b="1" dirty="0" smtClean="0"/>
              <a:t>Relieve Pathological Inflammation of  Lung Tissue </a:t>
            </a:r>
            <a:endParaRPr lang="zh-CN" altLang="en-US" sz="2400" b="1" dirty="0" smtClean="0"/>
          </a:p>
        </p:txBody>
      </p:sp>
      <p:cxnSp>
        <p:nvCxnSpPr>
          <p:cNvPr id="27" name="直接连接符 26"/>
          <p:cNvCxnSpPr/>
          <p:nvPr/>
        </p:nvCxnSpPr>
        <p:spPr>
          <a:xfrm flipV="1">
            <a:off x="266700" y="2559568"/>
            <a:ext cx="8420100" cy="0"/>
          </a:xfrm>
          <a:prstGeom prst="line">
            <a:avLst/>
          </a:prstGeom>
          <a:ln w="19050">
            <a:solidFill>
              <a:srgbClr val="338581"/>
            </a:solidFill>
            <a:prstDash val="dash"/>
          </a:ln>
        </p:spPr>
        <p:style>
          <a:lnRef idx="1">
            <a:schemeClr val="accent1"/>
          </a:lnRef>
          <a:fillRef idx="0">
            <a:schemeClr val="accent1"/>
          </a:fillRef>
          <a:effectRef idx="0">
            <a:schemeClr val="accent1"/>
          </a:effectRef>
          <a:fontRef idx="minor">
            <a:schemeClr val="tx1"/>
          </a:fontRef>
        </p:style>
      </p:cxnSp>
      <p:sp>
        <p:nvSpPr>
          <p:cNvPr id="18446" name="TextBox 21"/>
          <p:cNvSpPr txBox="1">
            <a:spLocks noChangeArrowheads="1"/>
          </p:cNvSpPr>
          <p:nvPr/>
        </p:nvSpPr>
        <p:spPr bwMode="auto">
          <a:xfrm>
            <a:off x="6215074" y="4487300"/>
            <a:ext cx="1360488" cy="307777"/>
          </a:xfrm>
          <a:prstGeom prst="rect">
            <a:avLst/>
          </a:prstGeom>
          <a:noFill/>
          <a:ln w="9525">
            <a:noFill/>
            <a:miter lim="800000"/>
            <a:headEnd/>
            <a:tailEnd/>
          </a:ln>
        </p:spPr>
        <p:txBody>
          <a:bodyPr>
            <a:spAutoFit/>
          </a:bodyPr>
          <a:lstStyle/>
          <a:p>
            <a:pPr algn="ctr"/>
            <a:r>
              <a:rPr lang="zh-CN" altLang="en-US" sz="1400" b="1" dirty="0">
                <a:latin typeface="微软雅黑" panose="020B0503020204020204" pitchFamily="34" charset="-122"/>
                <a:ea typeface="微软雅黑" panose="020B0503020204020204" pitchFamily="34" charset="-122"/>
                <a:cs typeface="Arial Unicode MS" pitchFamily="34" charset="-122"/>
              </a:rPr>
              <a:t>    </a:t>
            </a:r>
            <a:r>
              <a:rPr lang="en-US" altLang="zh-CN" sz="1400" dirty="0">
                <a:latin typeface="微软雅黑" panose="020B0503020204020204" pitchFamily="34" charset="-122"/>
                <a:ea typeface="微软雅黑" panose="020B0503020204020204" pitchFamily="34" charset="-122"/>
                <a:cs typeface="Arial Unicode MS" pitchFamily="34" charset="-122"/>
              </a:rPr>
              <a:t>Ribavirin</a:t>
            </a:r>
            <a:endParaRPr lang="zh-CN" altLang="en-US" sz="1400" dirty="0">
              <a:latin typeface="微软雅黑" panose="020B0503020204020204" pitchFamily="34" charset="-122"/>
              <a:ea typeface="微软雅黑" panose="020B0503020204020204" pitchFamily="34" charset="-122"/>
              <a:cs typeface="Arial Unicode MS" pitchFamily="34" charset="-122"/>
            </a:endParaRPr>
          </a:p>
        </p:txBody>
      </p:sp>
      <p:sp>
        <p:nvSpPr>
          <p:cNvPr id="46" name="矩形 45"/>
          <p:cNvSpPr/>
          <p:nvPr/>
        </p:nvSpPr>
        <p:spPr>
          <a:xfrm>
            <a:off x="4071934" y="2735483"/>
            <a:ext cx="1905705" cy="17650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latin typeface="微软雅黑" panose="020B0503020204020204" pitchFamily="34" charset="-122"/>
              <a:ea typeface="微软雅黑" panose="020B0503020204020204" pitchFamily="34" charset="-122"/>
            </a:endParaRPr>
          </a:p>
        </p:txBody>
      </p:sp>
      <p:sp>
        <p:nvSpPr>
          <p:cNvPr id="29" name="灯片编号占位符 28"/>
          <p:cNvSpPr>
            <a:spLocks noGrp="1"/>
          </p:cNvSpPr>
          <p:nvPr>
            <p:ph type="sldNum" sz="quarter" idx="12"/>
          </p:nvPr>
        </p:nvSpPr>
        <p:spPr/>
        <p:txBody>
          <a:bodyPr/>
          <a:lstStyle/>
          <a:p>
            <a:fld id="{01CC2CA7-3B56-4884-B23C-4C474C6B7068}" type="slidenum">
              <a:rPr lang="zh-CN" altLang="en-US" smtClean="0"/>
              <a:pPr/>
              <a:t>30</a:t>
            </a:fld>
            <a:endParaRPr lang="zh-CN" altLang="en-US" dirty="0"/>
          </a:p>
        </p:txBody>
      </p:sp>
      <p:sp>
        <p:nvSpPr>
          <p:cNvPr id="25608" name="TextBox 24"/>
          <p:cNvSpPr txBox="1">
            <a:spLocks noChangeArrowheads="1"/>
          </p:cNvSpPr>
          <p:nvPr/>
        </p:nvSpPr>
        <p:spPr bwMode="auto">
          <a:xfrm>
            <a:off x="571472" y="4968041"/>
            <a:ext cx="8374650" cy="961289"/>
          </a:xfrm>
          <a:prstGeom prst="rect">
            <a:avLst/>
          </a:prstGeom>
          <a:solidFill>
            <a:schemeClr val="accent1">
              <a:lumMod val="60000"/>
              <a:lumOff val="40000"/>
              <a:alpha val="40000"/>
            </a:schemeClr>
          </a:solidFill>
          <a:ln w="9525">
            <a:noFill/>
            <a:miter lim="800000"/>
            <a:headEnd/>
            <a:tailEnd/>
          </a:ln>
        </p:spPr>
        <p:txBody>
          <a:bodyPr wrap="square">
            <a:spAutoFit/>
          </a:bodyPr>
          <a:lstStyle/>
          <a:p>
            <a:pPr marL="342900" indent="-342900">
              <a:lnSpc>
                <a:spcPct val="150000"/>
              </a:lnSpc>
              <a:defRPr/>
            </a:pPr>
            <a:r>
              <a:rPr lang="en-US" altLang="zh-CN" sz="2000" dirty="0" smtClean="0">
                <a:latin typeface="微软雅黑" panose="020B0503020204020204" pitchFamily="34" charset="-122"/>
                <a:ea typeface="微软雅黑" panose="020B0503020204020204" pitchFamily="34" charset="-122"/>
                <a:cs typeface="Times New Roman" panose="02020603050405020304" pitchFamily="18" charset="0"/>
              </a:rPr>
              <a:t>Pathological changes alleviated and inflammation relieved significantly  in a dose-dependent</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dirty="0" smtClean="0">
                <a:latin typeface="微软雅黑" panose="020B0503020204020204" pitchFamily="34" charset="-122"/>
                <a:ea typeface="微软雅黑" panose="020B0503020204020204" pitchFamily="34" charset="-122"/>
                <a:cs typeface="Times New Roman" panose="02020603050405020304" pitchFamily="18" charset="0"/>
              </a:rPr>
              <a:t>manner ;</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026" name="Picture 2"/>
          <p:cNvPicPr>
            <a:picLocks noChangeAspect="1" noChangeArrowheads="1"/>
          </p:cNvPicPr>
          <p:nvPr/>
        </p:nvPicPr>
        <p:blipFill>
          <a:blip r:embed="rId8"/>
          <a:srcRect/>
          <a:stretch>
            <a:fillRect/>
          </a:stretch>
        </p:blipFill>
        <p:spPr bwMode="auto">
          <a:xfrm>
            <a:off x="6143636" y="2786058"/>
            <a:ext cx="1785950" cy="1643074"/>
          </a:xfrm>
          <a:prstGeom prst="rect">
            <a:avLst/>
          </a:prstGeom>
          <a:noFill/>
          <a:ln w="9525">
            <a:noFill/>
            <a:miter lim="800000"/>
            <a:headEnd/>
            <a:tailEnd/>
          </a:ln>
          <a:effectLst/>
        </p:spPr>
      </p:pic>
      <p:sp>
        <p:nvSpPr>
          <p:cNvPr id="32" name="文本框 3"/>
          <p:cNvSpPr txBox="1">
            <a:spLocks noChangeArrowheads="1"/>
          </p:cNvSpPr>
          <p:nvPr/>
        </p:nvSpPr>
        <p:spPr bwMode="auto">
          <a:xfrm>
            <a:off x="428596" y="6286520"/>
            <a:ext cx="8612216" cy="507831"/>
          </a:xfrm>
          <a:prstGeom prst="rect">
            <a:avLst/>
          </a:prstGeom>
          <a:noFill/>
          <a:ln w="9525">
            <a:noFill/>
            <a:miter lim="800000"/>
            <a:headEnd/>
            <a:tailEnd/>
          </a:ln>
        </p:spPr>
        <p:txBody>
          <a:bodyPr wrap="square">
            <a:spAutoFit/>
          </a:bodyPr>
          <a:lstStyle/>
          <a:p>
            <a:pPr algn="r"/>
            <a:r>
              <a:rPr lang="en-US" altLang="zh-CN" sz="900" dirty="0" smtClean="0">
                <a:solidFill>
                  <a:schemeClr val="bg1"/>
                </a:solidFill>
                <a:latin typeface="微软雅黑" panose="020B0503020204020204" pitchFamily="34" charset="-122"/>
                <a:ea typeface="微软雅黑" panose="020B0503020204020204" pitchFamily="34" charset="-122"/>
              </a:rPr>
              <a:t>[1] Li YH, Zhang GC, et al.  Atomization </a:t>
            </a:r>
            <a:r>
              <a:rPr lang="en-US" altLang="zh-CN" sz="900" dirty="0">
                <a:solidFill>
                  <a:schemeClr val="bg1"/>
                </a:solidFill>
                <a:latin typeface="微软雅黑" panose="020B0503020204020204" pitchFamily="34" charset="-122"/>
                <a:ea typeface="微软雅黑" panose="020B0503020204020204" pitchFamily="34" charset="-122"/>
              </a:rPr>
              <a:t>inhalation </a:t>
            </a:r>
            <a:r>
              <a:rPr lang="en-US" altLang="zh-CN" sz="900" dirty="0" smtClean="0">
                <a:solidFill>
                  <a:schemeClr val="bg1"/>
                </a:solidFill>
                <a:latin typeface="微软雅黑" panose="020B0503020204020204" pitchFamily="34" charset="-122"/>
                <a:ea typeface="微软雅黑" panose="020B0503020204020204" pitchFamily="34" charset="-122"/>
              </a:rPr>
              <a:t>IFN-</a:t>
            </a:r>
            <a:r>
              <a:rPr lang="el-GR" altLang="zh-CN" sz="900" dirty="0" smtClean="0">
                <a:solidFill>
                  <a:schemeClr val="bg1"/>
                </a:solidFill>
                <a:latin typeface="微软雅黑" panose="020B0503020204020204" pitchFamily="34" charset="-122"/>
                <a:ea typeface="华文楷体" panose="02010600040101010101" pitchFamily="2" charset="-122"/>
                <a:sym typeface="华文楷体" panose="02010600040101010101" pitchFamily="2" charset="-122"/>
              </a:rPr>
              <a:t>α</a:t>
            </a:r>
            <a:r>
              <a:rPr lang="en-US" altLang="zh-CN" sz="900" dirty="0" smtClean="0">
                <a:solidFill>
                  <a:schemeClr val="bg1"/>
                </a:solidFill>
                <a:latin typeface="微软雅黑" panose="020B0503020204020204" pitchFamily="34" charset="-122"/>
                <a:ea typeface="微软雅黑" panose="020B0503020204020204" pitchFamily="34" charset="-122"/>
              </a:rPr>
              <a:t>1b </a:t>
            </a:r>
            <a:r>
              <a:rPr lang="en-US" altLang="zh-CN" sz="900" dirty="0">
                <a:solidFill>
                  <a:schemeClr val="bg1"/>
                </a:solidFill>
                <a:latin typeface="微软雅黑" panose="020B0503020204020204" pitchFamily="34" charset="-122"/>
                <a:ea typeface="微软雅黑" panose="020B0503020204020204" pitchFamily="34" charset="-122"/>
              </a:rPr>
              <a:t>for </a:t>
            </a:r>
            <a:r>
              <a:rPr lang="en-US" altLang="zh-CN" sz="900" dirty="0" smtClean="0">
                <a:solidFill>
                  <a:schemeClr val="bg1"/>
                </a:solidFill>
                <a:latin typeface="微软雅黑" panose="020B0503020204020204" pitchFamily="34" charset="-122"/>
                <a:ea typeface="微软雅黑" panose="020B0503020204020204" pitchFamily="34" charset="-122"/>
              </a:rPr>
              <a:t>RSV  treatment </a:t>
            </a:r>
            <a:r>
              <a:rPr lang="en-US" altLang="zh-CN" sz="900" dirty="0">
                <a:solidFill>
                  <a:schemeClr val="bg1"/>
                </a:solidFill>
                <a:latin typeface="微软雅黑" panose="020B0503020204020204" pitchFamily="34" charset="-122"/>
                <a:ea typeface="微软雅黑" panose="020B0503020204020204" pitchFamily="34" charset="-122"/>
              </a:rPr>
              <a:t>experimental study [J]. Northwest National Defense Medical Journal, 2010,31 (3):203-205</a:t>
            </a:r>
            <a:r>
              <a:rPr lang="en-US" altLang="zh-CN" sz="900" dirty="0" smtClean="0">
                <a:solidFill>
                  <a:schemeClr val="bg1"/>
                </a:solidFill>
                <a:latin typeface="微软雅黑" panose="020B0503020204020204" pitchFamily="34" charset="-122"/>
                <a:ea typeface="微软雅黑" panose="020B0503020204020204" pitchFamily="34" charset="-122"/>
              </a:rPr>
              <a:t>.        [2]Huang KF, Zhang GC, Liu RQ.  IFN-</a:t>
            </a:r>
            <a:r>
              <a:rPr lang="el-GR" altLang="zh-CN" sz="900" dirty="0" smtClean="0">
                <a:solidFill>
                  <a:schemeClr val="bg1"/>
                </a:solidFill>
                <a:latin typeface="微软雅黑" panose="020B0503020204020204" pitchFamily="34" charset="-122"/>
                <a:ea typeface="华文楷体" panose="02010600040101010101" pitchFamily="2" charset="-122"/>
                <a:sym typeface="华文楷体" panose="02010600040101010101" pitchFamily="2" charset="-122"/>
              </a:rPr>
              <a:t>α</a:t>
            </a:r>
            <a:r>
              <a:rPr lang="en-US" altLang="zh-CN" sz="900" dirty="0" smtClean="0">
                <a:solidFill>
                  <a:schemeClr val="bg1"/>
                </a:solidFill>
                <a:latin typeface="微软雅黑" panose="020B0503020204020204" pitchFamily="34" charset="-122"/>
                <a:ea typeface="微软雅黑" panose="020B0503020204020204" pitchFamily="34" charset="-122"/>
              </a:rPr>
              <a:t>1b and </a:t>
            </a:r>
            <a:r>
              <a:rPr lang="en-US" altLang="zh-CN" sz="900" dirty="0" err="1">
                <a:solidFill>
                  <a:schemeClr val="bg1"/>
                </a:solidFill>
                <a:latin typeface="微软雅黑" panose="020B0503020204020204" pitchFamily="34" charset="-122"/>
                <a:ea typeface="微软雅黑" panose="020B0503020204020204" pitchFamily="34" charset="-122"/>
              </a:rPr>
              <a:t>Yanhuning</a:t>
            </a:r>
            <a:r>
              <a:rPr lang="en-US" altLang="zh-CN" sz="900" dirty="0">
                <a:solidFill>
                  <a:schemeClr val="bg1"/>
                </a:solidFill>
                <a:latin typeface="微软雅黑" panose="020B0503020204020204" pitchFamily="34" charset="-122"/>
                <a:ea typeface="微软雅黑" panose="020B0503020204020204" pitchFamily="34" charset="-122"/>
              </a:rPr>
              <a:t> and </a:t>
            </a:r>
            <a:r>
              <a:rPr lang="en-US" altLang="zh-CN" sz="900" dirty="0" err="1">
                <a:solidFill>
                  <a:schemeClr val="bg1"/>
                </a:solidFill>
                <a:latin typeface="微软雅黑" panose="020B0503020204020204" pitchFamily="34" charset="-122"/>
                <a:ea typeface="微软雅黑" panose="020B0503020204020204" pitchFamily="34" charset="-122"/>
              </a:rPr>
              <a:t>Xiyanping</a:t>
            </a:r>
            <a:r>
              <a:rPr lang="en-US" altLang="zh-CN" sz="900" dirty="0">
                <a:solidFill>
                  <a:schemeClr val="bg1"/>
                </a:solidFill>
                <a:latin typeface="微软雅黑" panose="020B0503020204020204" pitchFamily="34" charset="-122"/>
                <a:ea typeface="微软雅黑" panose="020B0503020204020204" pitchFamily="34" charset="-122"/>
              </a:rPr>
              <a:t> </a:t>
            </a:r>
            <a:r>
              <a:rPr lang="en-US" altLang="zh-CN" sz="900" dirty="0" smtClean="0">
                <a:solidFill>
                  <a:schemeClr val="bg1"/>
                </a:solidFill>
                <a:latin typeface="微软雅黑" panose="020B0503020204020204" pitchFamily="34" charset="-122"/>
                <a:ea typeface="微软雅黑" panose="020B0503020204020204" pitchFamily="34" charset="-122"/>
              </a:rPr>
              <a:t>anti-RSV infection </a:t>
            </a:r>
            <a:r>
              <a:rPr lang="en-US" altLang="zh-CN" sz="900" dirty="0">
                <a:solidFill>
                  <a:schemeClr val="bg1"/>
                </a:solidFill>
                <a:latin typeface="微软雅黑" panose="020B0503020204020204" pitchFamily="34" charset="-122"/>
                <a:ea typeface="微软雅黑" panose="020B0503020204020204" pitchFamily="34" charset="-122"/>
              </a:rPr>
              <a:t>control [J]. The experimental and clinical infectious diseases Journal: electronic version, 2013,7 (6):</a:t>
            </a:r>
            <a:r>
              <a:rPr lang="en-US" altLang="zh-CN" sz="900" dirty="0" smtClean="0">
                <a:solidFill>
                  <a:schemeClr val="bg1"/>
                </a:solidFill>
                <a:latin typeface="微软雅黑" panose="020B0503020204020204" pitchFamily="34" charset="-122"/>
                <a:ea typeface="微软雅黑" panose="020B0503020204020204" pitchFamily="34" charset="-122"/>
              </a:rPr>
              <a:t>810-815</a:t>
            </a:r>
            <a:endParaRPr lang="zh-CN" altLang="en-US" sz="800" dirty="0">
              <a:solidFill>
                <a:schemeClr val="bg1"/>
              </a:solidFill>
              <a:latin typeface="微软雅黑" panose="020B0503020204020204" pitchFamily="34" charset="-122"/>
              <a:ea typeface="微软雅黑" panose="020B0503020204020204" pitchFamily="34" charset="-122"/>
              <a:cs typeface="Times New Roman" pitchFamily="18" charset="0"/>
            </a:endParaRPr>
          </a:p>
        </p:txBody>
      </p:sp>
    </p:spTree>
    <p:extLst>
      <p:ext uri="{BB962C8B-B14F-4D97-AF65-F5344CB8AC3E}">
        <p14:creationId xmlns:p14="http://schemas.microsoft.com/office/powerpoint/2010/main" val="30853604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2"/>
          <p:cNvSpPr>
            <a:spLocks noGrp="1"/>
          </p:cNvSpPr>
          <p:nvPr>
            <p:ph type="title"/>
          </p:nvPr>
        </p:nvSpPr>
        <p:spPr>
          <a:xfrm>
            <a:off x="0" y="-8763"/>
            <a:ext cx="8997950" cy="1111250"/>
          </a:xfrm>
        </p:spPr>
        <p:txBody>
          <a:bodyPr>
            <a:normAutofit/>
          </a:bodyPr>
          <a:lstStyle/>
          <a:p>
            <a:r>
              <a:rPr lang="zh-CN" altLang="en-US" sz="2200" b="1" dirty="0" smtClean="0">
                <a:ea typeface="微软雅黑" panose="020B0503020204020204" pitchFamily="34" charset="-122"/>
              </a:rPr>
              <a:t> </a:t>
            </a:r>
            <a:r>
              <a:rPr lang="en-US" altLang="zh-CN" sz="2400" b="1" dirty="0" smtClean="0"/>
              <a:t>Decrease RSV </a:t>
            </a:r>
            <a:r>
              <a:rPr lang="en-US" altLang="zh-CN" sz="2400" b="1" dirty="0" smtClean="0"/>
              <a:t>Load </a:t>
            </a:r>
            <a:r>
              <a:rPr lang="en-US" altLang="zh-CN" sz="2400" b="1" dirty="0" smtClean="0"/>
              <a:t>in L</a:t>
            </a:r>
            <a:r>
              <a:rPr lang="en-US" altLang="zh-CN" sz="2400" b="1" dirty="0" smtClean="0">
                <a:ea typeface="微软雅黑" panose="020B0503020204020204" pitchFamily="34" charset="-122"/>
              </a:rPr>
              <a:t>ung </a:t>
            </a:r>
            <a:r>
              <a:rPr lang="en-US" altLang="zh-CN" sz="2400" b="1" dirty="0" smtClean="0"/>
              <a:t>T</a:t>
            </a:r>
            <a:r>
              <a:rPr lang="en-US" altLang="zh-CN" sz="2400" b="1" dirty="0" smtClean="0">
                <a:ea typeface="微软雅黑" panose="020B0503020204020204" pitchFamily="34" charset="-122"/>
              </a:rPr>
              <a:t>issue</a:t>
            </a:r>
            <a:endParaRPr lang="zh-CN" altLang="en-US" sz="2400" b="1" dirty="0" smtClean="0">
              <a:ea typeface="微软雅黑" panose="020B0503020204020204" pitchFamily="34" charset="-122"/>
            </a:endParaRPr>
          </a:p>
        </p:txBody>
      </p:sp>
      <p:graphicFrame>
        <p:nvGraphicFramePr>
          <p:cNvPr id="5" name="表格 4"/>
          <p:cNvGraphicFramePr>
            <a:graphicFrameLocks noGrp="1"/>
          </p:cNvGraphicFramePr>
          <p:nvPr>
            <p:extLst>
              <p:ext uri="{D42A27DB-BD31-4B8C-83A1-F6EECF244321}">
                <p14:modId xmlns:p14="http://schemas.microsoft.com/office/powerpoint/2010/main" val="1664622029"/>
              </p:ext>
            </p:extLst>
          </p:nvPr>
        </p:nvGraphicFramePr>
        <p:xfrm>
          <a:off x="500066" y="1550434"/>
          <a:ext cx="4572000" cy="3320637"/>
        </p:xfrm>
        <a:graphic>
          <a:graphicData uri="http://schemas.openxmlformats.org/drawingml/2006/table">
            <a:tbl>
              <a:tblPr/>
              <a:tblGrid>
                <a:gridCol w="2286000"/>
                <a:gridCol w="2286000"/>
              </a:tblGrid>
              <a:tr h="369915">
                <a:tc>
                  <a:txBody>
                    <a:bodyPr/>
                    <a:lstStyle/>
                    <a:p>
                      <a:pPr algn="ctr">
                        <a:spcAft>
                          <a:spcPts val="0"/>
                        </a:spcAft>
                      </a:pPr>
                      <a:r>
                        <a:rPr lang="en-US" altLang="zh-CN" sz="1400" b="1" kern="100" dirty="0" smtClean="0">
                          <a:latin typeface="微软雅黑" panose="020B0503020204020204" pitchFamily="34" charset="-122"/>
                          <a:ea typeface="黑体" panose="02010609060101010101" pitchFamily="49" charset="-122"/>
                          <a:cs typeface="Times New Roman" panose="02020603050405020304" pitchFamily="18" charset="0"/>
                        </a:rPr>
                        <a:t>Group</a:t>
                      </a:r>
                      <a:endParaRPr lang="zh-CN" sz="1400" kern="100" dirty="0">
                        <a:latin typeface="微软雅黑" panose="020B0503020204020204" pitchFamily="34" charset="-122"/>
                        <a:ea typeface="黑体" panose="02010609060101010101" pitchFamily="49" charset="-122"/>
                        <a:cs typeface="Times New Roman" panose="02020603050405020304" pitchFamily="18" charset="0"/>
                      </a:endParaRPr>
                    </a:p>
                  </a:txBody>
                  <a:tcPr marL="68600" marR="6860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400" b="1" kern="100" dirty="0" smtClean="0">
                          <a:latin typeface="微软雅黑" panose="020B0503020204020204" pitchFamily="34" charset="-122"/>
                          <a:ea typeface="黑体" panose="02010609060101010101" pitchFamily="49" charset="-122"/>
                          <a:cs typeface="Times New Roman" panose="02020603050405020304" pitchFamily="18" charset="0"/>
                        </a:rPr>
                        <a:t>RSV </a:t>
                      </a:r>
                      <a:r>
                        <a:rPr lang="en-US" sz="1400" b="1" kern="100" dirty="0" smtClean="0">
                          <a:latin typeface="微软雅黑" panose="020B0503020204020204" pitchFamily="34" charset="-122"/>
                          <a:ea typeface="黑体" panose="02010609060101010101" pitchFamily="49" charset="-122"/>
                          <a:cs typeface="Times New Roman" panose="02020603050405020304" pitchFamily="18" charset="0"/>
                        </a:rPr>
                        <a:t>Load</a:t>
                      </a:r>
                      <a:endParaRPr lang="zh-CN" sz="1400" kern="100" dirty="0">
                        <a:latin typeface="微软雅黑" panose="020B0503020204020204" pitchFamily="34" charset="-122"/>
                        <a:ea typeface="黑体" panose="02010609060101010101" pitchFamily="49" charset="-122"/>
                        <a:cs typeface="Times New Roman" panose="02020603050405020304" pitchFamily="18" charset="0"/>
                      </a:endParaRPr>
                    </a:p>
                  </a:txBody>
                  <a:tcPr marL="68600" marR="6860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9915">
                <a:tc>
                  <a:txBody>
                    <a:bodyPr/>
                    <a:lstStyle/>
                    <a:p>
                      <a:pPr algn="ctr">
                        <a:lnSpc>
                          <a:spcPct val="200000"/>
                        </a:lnSpc>
                        <a:spcAft>
                          <a:spcPts val="0"/>
                        </a:spcAft>
                      </a:pPr>
                      <a:r>
                        <a:rPr lang="en-US" altLang="zh-CN" sz="1400" kern="100" dirty="0" smtClean="0">
                          <a:latin typeface="微软雅黑" panose="020B0503020204020204" pitchFamily="34" charset="-122"/>
                          <a:ea typeface="华文楷体" panose="02010600040101010101" pitchFamily="2" charset="-122"/>
                          <a:cs typeface="Times New Roman" panose="02020603050405020304" pitchFamily="18" charset="0"/>
                        </a:rPr>
                        <a:t>Negative control</a:t>
                      </a:r>
                      <a:endParaRPr lang="zh-CN" sz="1400" kern="100" dirty="0">
                        <a:latin typeface="微软雅黑" panose="020B0503020204020204" pitchFamily="34" charset="-122"/>
                        <a:ea typeface="华文楷体" panose="02010600040101010101" pitchFamily="2" charset="-122"/>
                        <a:cs typeface="Times New Roman" panose="02020603050405020304" pitchFamily="18" charset="0"/>
                      </a:endParaRPr>
                    </a:p>
                  </a:txBody>
                  <a:tcPr marL="68600" marR="686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200000"/>
                        </a:lnSpc>
                        <a:spcAft>
                          <a:spcPts val="0"/>
                        </a:spcAft>
                      </a:pPr>
                      <a:r>
                        <a:rPr lang="zh-CN" sz="1400" kern="100" dirty="0" smtClean="0">
                          <a:latin typeface="微软雅黑" panose="020B0503020204020204" pitchFamily="34" charset="-122"/>
                          <a:ea typeface="华文楷体" panose="02010600040101010101" pitchFamily="2" charset="-122"/>
                          <a:cs typeface="Times New Roman" panose="02020603050405020304" pitchFamily="18" charset="0"/>
                        </a:rPr>
                        <a:t>—</a:t>
                      </a:r>
                      <a:endParaRPr lang="zh-CN" sz="1400" kern="100" dirty="0">
                        <a:latin typeface="微软雅黑" panose="020B0503020204020204" pitchFamily="34" charset="-122"/>
                        <a:ea typeface="华文楷体" panose="02010600040101010101" pitchFamily="2" charset="-122"/>
                        <a:cs typeface="Times New Roman" panose="02020603050405020304" pitchFamily="18" charset="0"/>
                      </a:endParaRPr>
                    </a:p>
                  </a:txBody>
                  <a:tcPr marL="68600" marR="68600" marT="0" marB="0" anchor="ctr">
                    <a:lnL>
                      <a:noFill/>
                    </a:lnL>
                    <a:lnR>
                      <a:noFill/>
                    </a:lnR>
                    <a:lnT w="12700" cap="flat" cmpd="sng" algn="ctr">
                      <a:solidFill>
                        <a:srgbClr val="000000"/>
                      </a:solidFill>
                      <a:prstDash val="solid"/>
                      <a:round/>
                      <a:headEnd type="none" w="med" len="med"/>
                      <a:tailEnd type="none" w="med" len="med"/>
                    </a:lnT>
                    <a:lnB>
                      <a:noFill/>
                    </a:lnB>
                  </a:tcPr>
                </a:tc>
              </a:tr>
              <a:tr h="369915">
                <a:tc>
                  <a:txBody>
                    <a:bodyPr/>
                    <a:lstStyle/>
                    <a:p>
                      <a:pPr algn="ctr">
                        <a:lnSpc>
                          <a:spcPct val="250000"/>
                        </a:lnSpc>
                        <a:spcAft>
                          <a:spcPts val="0"/>
                        </a:spcAft>
                      </a:pPr>
                      <a:r>
                        <a:rPr lang="en-US" sz="1400" kern="100" dirty="0" smtClean="0">
                          <a:latin typeface="微软雅黑" panose="020B0503020204020204" pitchFamily="34" charset="-122"/>
                          <a:ea typeface="华文楷体" panose="02010600040101010101" pitchFamily="2" charset="-122"/>
                          <a:cs typeface="Times New Roman" panose="02020603050405020304" pitchFamily="18" charset="0"/>
                        </a:rPr>
                        <a:t>RSV infection positive</a:t>
                      </a:r>
                      <a:endParaRPr lang="zh-CN" sz="1400" kern="100" dirty="0">
                        <a:latin typeface="微软雅黑" panose="020B0503020204020204" pitchFamily="34" charset="-122"/>
                        <a:ea typeface="华文楷体" panose="02010600040101010101" pitchFamily="2" charset="-122"/>
                        <a:cs typeface="Times New Roman" panose="02020603050405020304" pitchFamily="18" charset="0"/>
                      </a:endParaRPr>
                    </a:p>
                  </a:txBody>
                  <a:tcPr marL="68600" marR="68600" marT="0" marB="0" anchor="ctr">
                    <a:lnL>
                      <a:noFill/>
                    </a:lnL>
                    <a:lnR>
                      <a:noFill/>
                    </a:lnR>
                    <a:lnT>
                      <a:noFill/>
                    </a:lnT>
                    <a:lnB>
                      <a:noFill/>
                    </a:lnB>
                  </a:tcPr>
                </a:tc>
                <a:tc>
                  <a:txBody>
                    <a:bodyPr/>
                    <a:lstStyle/>
                    <a:p>
                      <a:pPr algn="ctr">
                        <a:lnSpc>
                          <a:spcPct val="200000"/>
                        </a:lnSpc>
                        <a:spcAft>
                          <a:spcPts val="0"/>
                        </a:spcAft>
                      </a:pPr>
                      <a:r>
                        <a:rPr lang="en-US" sz="1400" kern="100" dirty="0">
                          <a:latin typeface="微软雅黑" panose="020B0503020204020204" pitchFamily="34" charset="-122"/>
                          <a:ea typeface="华文楷体" panose="02010600040101010101" pitchFamily="2" charset="-122"/>
                          <a:cs typeface="Times New Roman" panose="02020603050405020304" pitchFamily="18" charset="0"/>
                        </a:rPr>
                        <a:t>95178.25±13097.17</a:t>
                      </a:r>
                      <a:endParaRPr lang="zh-CN" sz="1400" kern="100" dirty="0">
                        <a:latin typeface="微软雅黑" panose="020B0503020204020204" pitchFamily="34" charset="-122"/>
                        <a:ea typeface="华文楷体" panose="02010600040101010101" pitchFamily="2" charset="-122"/>
                        <a:cs typeface="Times New Roman" panose="02020603050405020304" pitchFamily="18" charset="0"/>
                      </a:endParaRPr>
                    </a:p>
                  </a:txBody>
                  <a:tcPr marL="68600" marR="68600" marT="0" marB="0" anchor="ctr">
                    <a:lnL>
                      <a:noFill/>
                    </a:lnL>
                    <a:lnR>
                      <a:noFill/>
                    </a:lnR>
                    <a:lnT>
                      <a:noFill/>
                    </a:lnT>
                    <a:lnB>
                      <a:noFill/>
                    </a:lnB>
                  </a:tcPr>
                </a:tc>
              </a:tr>
              <a:tr h="603396">
                <a:tc>
                  <a:txBody>
                    <a:bodyPr/>
                    <a:lstStyle/>
                    <a:p>
                      <a:pPr algn="ctr">
                        <a:lnSpc>
                          <a:spcPct val="100000"/>
                        </a:lnSpc>
                        <a:spcAft>
                          <a:spcPts val="0"/>
                        </a:spcAft>
                      </a:pPr>
                      <a:r>
                        <a:rPr lang="en-US" altLang="zh-CN" sz="1400" dirty="0" smtClean="0">
                          <a:latin typeface="微软雅黑" panose="020B0503020204020204" pitchFamily="34" charset="-122"/>
                          <a:ea typeface="华文楷体" panose="02010600040101010101" pitchFamily="2" charset="-122"/>
                          <a:sym typeface="华文楷体" panose="02010600040101010101" pitchFamily="2" charset="-122"/>
                        </a:rPr>
                        <a:t>IFN-</a:t>
                      </a:r>
                      <a:r>
                        <a:rPr lang="el-GR" altLang="zh-CN" sz="1400" dirty="0" smtClean="0">
                          <a:latin typeface="微软雅黑" panose="020B0503020204020204" pitchFamily="34" charset="-122"/>
                          <a:ea typeface="华文楷体" panose="02010600040101010101" pitchFamily="2" charset="-122"/>
                          <a:sym typeface="华文楷体" panose="02010600040101010101" pitchFamily="2" charset="-122"/>
                        </a:rPr>
                        <a:t>α1</a:t>
                      </a:r>
                      <a:r>
                        <a:rPr lang="en-US" altLang="zh-CN" sz="1400" dirty="0" smtClean="0">
                          <a:latin typeface="微软雅黑" panose="020B0503020204020204" pitchFamily="34" charset="-122"/>
                          <a:ea typeface="华文楷体" panose="02010600040101010101" pitchFamily="2" charset="-122"/>
                          <a:sym typeface="华文楷体" panose="02010600040101010101" pitchFamily="2" charset="-122"/>
                        </a:rPr>
                        <a:t>b </a:t>
                      </a:r>
                      <a:r>
                        <a:rPr lang="en-US" altLang="zh-CN" sz="1400" b="0" baseline="0" dirty="0" smtClean="0">
                          <a:solidFill>
                            <a:schemeClr val="tx1"/>
                          </a:solidFill>
                          <a:latin typeface="微软雅黑" panose="020B0503020204020204" pitchFamily="34" charset="-122"/>
                          <a:ea typeface="隶书" panose="02010509060101010101" pitchFamily="49" charset="-122"/>
                          <a:cs typeface="Times New Roman" panose="02020603050405020304" pitchFamily="18" charset="0"/>
                        </a:rPr>
                        <a:t> </a:t>
                      </a:r>
                      <a:r>
                        <a:rPr lang="en-US" altLang="zh-CN" sz="1400" b="0" dirty="0" smtClean="0">
                          <a:solidFill>
                            <a:schemeClr val="tx1"/>
                          </a:solidFill>
                          <a:latin typeface="微软雅黑" panose="020B0503020204020204" pitchFamily="34" charset="-122"/>
                          <a:ea typeface="隶书" panose="02010509060101010101" pitchFamily="49" charset="-122"/>
                          <a:cs typeface="Times New Roman" panose="02020603050405020304" pitchFamily="18" charset="0"/>
                        </a:rPr>
                        <a:t>Inhalation</a:t>
                      </a:r>
                      <a:r>
                        <a:rPr lang="zh-CN" sz="1400" kern="100" dirty="0" smtClean="0">
                          <a:latin typeface="微软雅黑" panose="020B0503020204020204" pitchFamily="34" charset="-122"/>
                          <a:ea typeface="华文楷体" panose="02010600040101010101" pitchFamily="2" charset="-122"/>
                          <a:cs typeface="Times New Roman" panose="02020603050405020304" pitchFamily="18" charset="0"/>
                        </a:rPr>
                        <a:t>（</a:t>
                      </a:r>
                      <a:r>
                        <a:rPr lang="en-US" sz="1400" kern="100" dirty="0">
                          <a:latin typeface="微软雅黑" panose="020B0503020204020204" pitchFamily="34" charset="-122"/>
                          <a:ea typeface="华文楷体" panose="02010600040101010101" pitchFamily="2" charset="-122"/>
                          <a:cs typeface="Times New Roman" panose="02020603050405020304" pitchFamily="18" charset="0"/>
                        </a:rPr>
                        <a:t>12.5μg</a:t>
                      </a:r>
                      <a:r>
                        <a:rPr lang="zh-CN" sz="1400" kern="100" dirty="0">
                          <a:latin typeface="微软雅黑" panose="020B0503020204020204" pitchFamily="34" charset="-122"/>
                          <a:ea typeface="华文楷体" panose="02010600040101010101" pitchFamily="2" charset="-122"/>
                          <a:cs typeface="Times New Roman" panose="02020603050405020304" pitchFamily="18" charset="0"/>
                        </a:rPr>
                        <a:t>）</a:t>
                      </a:r>
                    </a:p>
                  </a:txBody>
                  <a:tcPr marL="68600" marR="68600" marT="0" marB="0" anchor="ctr">
                    <a:lnL>
                      <a:noFill/>
                    </a:lnL>
                    <a:lnR>
                      <a:noFill/>
                    </a:lnR>
                    <a:lnT>
                      <a:noFill/>
                    </a:lnT>
                    <a:lnB>
                      <a:noFill/>
                    </a:lnB>
                  </a:tcPr>
                </a:tc>
                <a:tc>
                  <a:txBody>
                    <a:bodyPr/>
                    <a:lstStyle/>
                    <a:p>
                      <a:pPr algn="ctr">
                        <a:lnSpc>
                          <a:spcPct val="200000"/>
                        </a:lnSpc>
                        <a:spcAft>
                          <a:spcPts val="0"/>
                        </a:spcAft>
                      </a:pPr>
                      <a:r>
                        <a:rPr lang="en-US" sz="1400" kern="100" dirty="0">
                          <a:latin typeface="微软雅黑" panose="020B0503020204020204" pitchFamily="34" charset="-122"/>
                          <a:ea typeface="华文楷体" panose="02010600040101010101" pitchFamily="2" charset="-122"/>
                          <a:cs typeface="Times New Roman" panose="02020603050405020304" pitchFamily="18" charset="0"/>
                        </a:rPr>
                        <a:t>6739.85</a:t>
                      </a:r>
                      <a:r>
                        <a:rPr lang="zh-CN" sz="1400" kern="100" dirty="0">
                          <a:latin typeface="微软雅黑" panose="020B0503020204020204" pitchFamily="34" charset="-122"/>
                          <a:ea typeface="华文楷体" panose="02010600040101010101" pitchFamily="2" charset="-122"/>
                          <a:cs typeface="Times New Roman" panose="02020603050405020304" pitchFamily="18" charset="0"/>
                        </a:rPr>
                        <a:t>±</a:t>
                      </a:r>
                      <a:r>
                        <a:rPr lang="en-US" sz="1400" kern="100" dirty="0">
                          <a:latin typeface="微软雅黑" panose="020B0503020204020204" pitchFamily="34" charset="-122"/>
                          <a:ea typeface="华文楷体" panose="02010600040101010101" pitchFamily="2" charset="-122"/>
                          <a:cs typeface="Times New Roman" panose="02020603050405020304" pitchFamily="18" charset="0"/>
                        </a:rPr>
                        <a:t>2590.18</a:t>
                      </a:r>
                      <a:endParaRPr lang="zh-CN" sz="1400" kern="100" dirty="0">
                        <a:latin typeface="微软雅黑" panose="020B0503020204020204" pitchFamily="34" charset="-122"/>
                        <a:ea typeface="华文楷体" panose="02010600040101010101" pitchFamily="2" charset="-122"/>
                        <a:cs typeface="Times New Roman" panose="02020603050405020304" pitchFamily="18" charset="0"/>
                      </a:endParaRPr>
                    </a:p>
                  </a:txBody>
                  <a:tcPr marL="68600" marR="68600" marT="0" marB="0" anchor="ctr">
                    <a:lnL>
                      <a:noFill/>
                    </a:lnL>
                    <a:lnR>
                      <a:noFill/>
                    </a:lnR>
                    <a:lnT>
                      <a:noFill/>
                    </a:lnT>
                    <a:lnB>
                      <a:noFill/>
                    </a:lnB>
                  </a:tcPr>
                </a:tc>
              </a:tr>
              <a:tr h="590571">
                <a:tc>
                  <a:txBody>
                    <a:bodyPr/>
                    <a:lstStyle/>
                    <a:p>
                      <a:pPr algn="ctr">
                        <a:lnSpc>
                          <a:spcPct val="100000"/>
                        </a:lnSpc>
                        <a:spcAft>
                          <a:spcPts val="0"/>
                        </a:spcAft>
                      </a:pPr>
                      <a:r>
                        <a:rPr lang="en-US" altLang="zh-CN" sz="1400" dirty="0" smtClean="0">
                          <a:latin typeface="微软雅黑" panose="020B0503020204020204" pitchFamily="34" charset="-122"/>
                          <a:ea typeface="华文楷体" panose="02010600040101010101" pitchFamily="2" charset="-122"/>
                          <a:sym typeface="华文楷体" panose="02010600040101010101" pitchFamily="2" charset="-122"/>
                        </a:rPr>
                        <a:t>IFN-</a:t>
                      </a:r>
                      <a:r>
                        <a:rPr lang="el-GR" altLang="zh-CN" sz="1400" dirty="0" smtClean="0">
                          <a:latin typeface="微软雅黑" panose="020B0503020204020204" pitchFamily="34" charset="-122"/>
                          <a:ea typeface="华文楷体" panose="02010600040101010101" pitchFamily="2" charset="-122"/>
                          <a:sym typeface="华文楷体" panose="02010600040101010101" pitchFamily="2" charset="-122"/>
                        </a:rPr>
                        <a:t>α1</a:t>
                      </a:r>
                      <a:r>
                        <a:rPr lang="en-US" altLang="zh-CN" sz="1400" dirty="0" smtClean="0">
                          <a:latin typeface="微软雅黑" panose="020B0503020204020204" pitchFamily="34" charset="-122"/>
                          <a:ea typeface="华文楷体" panose="02010600040101010101" pitchFamily="2" charset="-122"/>
                          <a:sym typeface="华文楷体" panose="02010600040101010101" pitchFamily="2" charset="-122"/>
                        </a:rPr>
                        <a:t>b </a:t>
                      </a:r>
                      <a:r>
                        <a:rPr lang="en-US" altLang="zh-CN" sz="1400" kern="100" dirty="0" smtClean="0">
                          <a:latin typeface="微软雅黑" panose="020B0503020204020204" pitchFamily="34" charset="-122"/>
                          <a:ea typeface="华文楷体" panose="02010600040101010101" pitchFamily="2" charset="-122"/>
                          <a:cs typeface="Times New Roman" panose="02020603050405020304" pitchFamily="18" charset="0"/>
                        </a:rPr>
                        <a:t> </a:t>
                      </a:r>
                      <a:r>
                        <a:rPr lang="en-US" altLang="zh-CN" sz="1400" b="0" dirty="0" smtClean="0">
                          <a:solidFill>
                            <a:schemeClr val="tx1"/>
                          </a:solidFill>
                          <a:latin typeface="微软雅黑" panose="020B0503020204020204" pitchFamily="34" charset="-122"/>
                          <a:ea typeface="隶书" panose="02010509060101010101" pitchFamily="49" charset="-122"/>
                          <a:cs typeface="Times New Roman" panose="02020603050405020304" pitchFamily="18" charset="0"/>
                        </a:rPr>
                        <a:t>Inhalation</a:t>
                      </a:r>
                      <a:r>
                        <a:rPr lang="zh-CN" sz="1400" kern="100" dirty="0" smtClean="0">
                          <a:latin typeface="微软雅黑" panose="020B0503020204020204" pitchFamily="34" charset="-122"/>
                          <a:ea typeface="华文楷体" panose="02010600040101010101" pitchFamily="2" charset="-122"/>
                          <a:cs typeface="Times New Roman" panose="02020603050405020304" pitchFamily="18" charset="0"/>
                        </a:rPr>
                        <a:t>（</a:t>
                      </a:r>
                      <a:r>
                        <a:rPr lang="en-US" altLang="zh-CN" sz="1400" kern="100" dirty="0" smtClean="0">
                          <a:latin typeface="微软雅黑" panose="020B0503020204020204" pitchFamily="34" charset="-122"/>
                          <a:ea typeface="华文楷体" panose="02010600040101010101" pitchFamily="2" charset="-122"/>
                          <a:cs typeface="Times New Roman" panose="02020603050405020304" pitchFamily="18" charset="0"/>
                        </a:rPr>
                        <a:t>50</a:t>
                      </a:r>
                      <a:r>
                        <a:rPr lang="en-US" sz="1400" kern="100" dirty="0" smtClean="0">
                          <a:latin typeface="微软雅黑" panose="020B0503020204020204" pitchFamily="34" charset="-122"/>
                          <a:ea typeface="华文楷体" panose="02010600040101010101" pitchFamily="2" charset="-122"/>
                          <a:cs typeface="Times New Roman" panose="02020603050405020304" pitchFamily="18" charset="0"/>
                        </a:rPr>
                        <a:t>μg</a:t>
                      </a:r>
                      <a:r>
                        <a:rPr lang="zh-CN" sz="1400" kern="100" dirty="0">
                          <a:latin typeface="微软雅黑" panose="020B0503020204020204" pitchFamily="34" charset="-122"/>
                          <a:ea typeface="华文楷体" panose="02010600040101010101" pitchFamily="2" charset="-122"/>
                          <a:cs typeface="Times New Roman" panose="02020603050405020304" pitchFamily="18" charset="0"/>
                        </a:rPr>
                        <a:t>）</a:t>
                      </a:r>
                    </a:p>
                  </a:txBody>
                  <a:tcPr marL="68600" marR="68600" marT="0" marB="0" anchor="ctr">
                    <a:lnL>
                      <a:noFill/>
                    </a:lnL>
                    <a:lnR>
                      <a:noFill/>
                    </a:lnR>
                    <a:lnT>
                      <a:noFill/>
                    </a:lnT>
                    <a:lnB>
                      <a:noFill/>
                    </a:lnB>
                  </a:tcPr>
                </a:tc>
                <a:tc>
                  <a:txBody>
                    <a:bodyPr/>
                    <a:lstStyle/>
                    <a:p>
                      <a:pPr algn="ctr">
                        <a:lnSpc>
                          <a:spcPct val="200000"/>
                        </a:lnSpc>
                        <a:spcAft>
                          <a:spcPts val="0"/>
                        </a:spcAft>
                      </a:pPr>
                      <a:r>
                        <a:rPr lang="en-US" sz="1400" kern="100" dirty="0">
                          <a:latin typeface="微软雅黑" panose="020B0503020204020204" pitchFamily="34" charset="-122"/>
                          <a:ea typeface="华文楷体" panose="02010600040101010101" pitchFamily="2" charset="-122"/>
                          <a:cs typeface="Times New Roman" panose="02020603050405020304" pitchFamily="18" charset="0"/>
                        </a:rPr>
                        <a:t>491.21</a:t>
                      </a:r>
                      <a:r>
                        <a:rPr lang="zh-CN" sz="1400" kern="100" dirty="0">
                          <a:latin typeface="微软雅黑" panose="020B0503020204020204" pitchFamily="34" charset="-122"/>
                          <a:ea typeface="华文楷体" panose="02010600040101010101" pitchFamily="2" charset="-122"/>
                          <a:cs typeface="Times New Roman" panose="02020603050405020304" pitchFamily="18" charset="0"/>
                        </a:rPr>
                        <a:t>±</a:t>
                      </a:r>
                      <a:r>
                        <a:rPr lang="en-US" sz="1400" kern="100" dirty="0">
                          <a:latin typeface="微软雅黑" panose="020B0503020204020204" pitchFamily="34" charset="-122"/>
                          <a:ea typeface="华文楷体" panose="02010600040101010101" pitchFamily="2" charset="-122"/>
                          <a:cs typeface="Times New Roman" panose="02020603050405020304" pitchFamily="18" charset="0"/>
                        </a:rPr>
                        <a:t>55.27</a:t>
                      </a:r>
                      <a:endParaRPr lang="zh-CN" sz="1400" kern="100" dirty="0">
                        <a:latin typeface="微软雅黑" panose="020B0503020204020204" pitchFamily="34" charset="-122"/>
                        <a:ea typeface="华文楷体" panose="02010600040101010101" pitchFamily="2" charset="-122"/>
                        <a:cs typeface="Times New Roman" panose="02020603050405020304" pitchFamily="18" charset="0"/>
                      </a:endParaRPr>
                    </a:p>
                  </a:txBody>
                  <a:tcPr marL="68600" marR="68600" marT="0" marB="0" anchor="ctr">
                    <a:lnL>
                      <a:noFill/>
                    </a:lnL>
                    <a:lnR>
                      <a:noFill/>
                    </a:lnR>
                    <a:lnT>
                      <a:noFill/>
                    </a:lnT>
                    <a:lnB>
                      <a:noFill/>
                    </a:lnB>
                  </a:tcPr>
                </a:tc>
              </a:tr>
              <a:tr h="415748">
                <a:tc>
                  <a:txBody>
                    <a:bodyPr/>
                    <a:lstStyle/>
                    <a:p>
                      <a:pPr algn="ctr">
                        <a:lnSpc>
                          <a:spcPct val="200000"/>
                        </a:lnSpc>
                        <a:spcAft>
                          <a:spcPts val="0"/>
                        </a:spcAft>
                      </a:pPr>
                      <a:r>
                        <a:rPr lang="en-US" altLang="zh-CN" sz="1400" kern="100" dirty="0" smtClean="0">
                          <a:latin typeface="微软雅黑" panose="020B0503020204020204" pitchFamily="34" charset="-122"/>
                          <a:ea typeface="华文楷体" panose="02010600040101010101" pitchFamily="2" charset="-122"/>
                          <a:cs typeface="Times New Roman" panose="02020603050405020304" pitchFamily="18" charset="0"/>
                        </a:rPr>
                        <a:t>Ribavirin</a:t>
                      </a:r>
                      <a:r>
                        <a:rPr lang="en-US" altLang="zh-CN" sz="1400" kern="100" baseline="0" dirty="0" smtClean="0">
                          <a:latin typeface="微软雅黑" panose="020B0503020204020204" pitchFamily="34" charset="-122"/>
                          <a:ea typeface="华文楷体" panose="02010600040101010101" pitchFamily="2" charset="-122"/>
                          <a:cs typeface="Times New Roman" panose="02020603050405020304" pitchFamily="18" charset="0"/>
                        </a:rPr>
                        <a:t>  I.P.</a:t>
                      </a:r>
                      <a:endParaRPr lang="zh-CN" sz="1400" kern="100" dirty="0">
                        <a:latin typeface="微软雅黑" panose="020B0503020204020204" pitchFamily="34" charset="-122"/>
                        <a:ea typeface="华文楷体" panose="02010600040101010101" pitchFamily="2" charset="-122"/>
                        <a:cs typeface="Times New Roman" panose="02020603050405020304" pitchFamily="18" charset="0"/>
                      </a:endParaRPr>
                    </a:p>
                  </a:txBody>
                  <a:tcPr marL="68600" marR="68600" marT="0" marB="0" anchor="ctr">
                    <a:lnL>
                      <a:noFill/>
                    </a:lnL>
                    <a:lnR>
                      <a:noFill/>
                    </a:lnR>
                    <a:lnT>
                      <a:noFill/>
                    </a:lnT>
                    <a:lnB>
                      <a:noFill/>
                    </a:lnB>
                  </a:tcPr>
                </a:tc>
                <a:tc>
                  <a:txBody>
                    <a:bodyPr/>
                    <a:lstStyle/>
                    <a:p>
                      <a:pPr algn="ctr">
                        <a:lnSpc>
                          <a:spcPct val="200000"/>
                        </a:lnSpc>
                        <a:spcAft>
                          <a:spcPts val="0"/>
                        </a:spcAft>
                      </a:pPr>
                      <a:r>
                        <a:rPr lang="en-US" sz="1400" kern="100" dirty="0">
                          <a:latin typeface="微软雅黑" panose="020B0503020204020204" pitchFamily="34" charset="-122"/>
                          <a:ea typeface="华文楷体" panose="02010600040101010101" pitchFamily="2" charset="-122"/>
                          <a:cs typeface="Times New Roman" panose="02020603050405020304" pitchFamily="18" charset="0"/>
                        </a:rPr>
                        <a:t>15173.07</a:t>
                      </a:r>
                      <a:r>
                        <a:rPr lang="zh-CN" sz="1400" kern="100" dirty="0">
                          <a:latin typeface="微软雅黑" panose="020B0503020204020204" pitchFamily="34" charset="-122"/>
                          <a:ea typeface="华文楷体" panose="02010600040101010101" pitchFamily="2" charset="-122"/>
                          <a:cs typeface="Times New Roman" panose="02020603050405020304" pitchFamily="18" charset="0"/>
                        </a:rPr>
                        <a:t>±</a:t>
                      </a:r>
                      <a:r>
                        <a:rPr lang="en-US" sz="1400" kern="100" dirty="0">
                          <a:latin typeface="微软雅黑" panose="020B0503020204020204" pitchFamily="34" charset="-122"/>
                          <a:ea typeface="华文楷体" panose="02010600040101010101" pitchFamily="2" charset="-122"/>
                          <a:cs typeface="Times New Roman" panose="02020603050405020304" pitchFamily="18" charset="0"/>
                        </a:rPr>
                        <a:t>2731.50</a:t>
                      </a:r>
                      <a:endParaRPr lang="zh-CN" sz="1400" kern="100" dirty="0">
                        <a:latin typeface="微软雅黑" panose="020B0503020204020204" pitchFamily="34" charset="-122"/>
                        <a:ea typeface="华文楷体" panose="02010600040101010101" pitchFamily="2" charset="-122"/>
                        <a:cs typeface="Times New Roman" panose="02020603050405020304" pitchFamily="18" charset="0"/>
                      </a:endParaRPr>
                    </a:p>
                  </a:txBody>
                  <a:tcPr marL="68600" marR="68600" marT="0" marB="0" anchor="ctr">
                    <a:lnL>
                      <a:noFill/>
                    </a:lnL>
                    <a:lnR>
                      <a:noFill/>
                    </a:lnR>
                    <a:lnT>
                      <a:noFill/>
                    </a:lnT>
                    <a:lnB>
                      <a:noFill/>
                    </a:lnB>
                  </a:tcPr>
                </a:tc>
              </a:tr>
              <a:tr h="369915">
                <a:tc>
                  <a:txBody>
                    <a:bodyPr/>
                    <a:lstStyle/>
                    <a:p>
                      <a:pPr algn="ctr">
                        <a:spcAft>
                          <a:spcPts val="0"/>
                        </a:spcAft>
                      </a:pPr>
                      <a:r>
                        <a:rPr lang="en-US" sz="1400" kern="100" dirty="0">
                          <a:latin typeface="微软雅黑" panose="020B0503020204020204" pitchFamily="34" charset="-122"/>
                          <a:ea typeface="华文楷体" panose="02010600040101010101" pitchFamily="2" charset="-122"/>
                          <a:cs typeface="Times New Roman" panose="02020603050405020304" pitchFamily="18" charset="0"/>
                        </a:rPr>
                        <a:t>P</a:t>
                      </a:r>
                      <a:endParaRPr lang="zh-CN" sz="1400" kern="100" dirty="0">
                        <a:latin typeface="微软雅黑" panose="020B0503020204020204" pitchFamily="34" charset="-122"/>
                        <a:ea typeface="华文楷体" panose="02010600040101010101" pitchFamily="2" charset="-122"/>
                        <a:cs typeface="Times New Roman" panose="02020603050405020304" pitchFamily="18" charset="0"/>
                      </a:endParaRPr>
                    </a:p>
                  </a:txBody>
                  <a:tcPr marL="68600" marR="68600" marT="0" marB="0" anchor="ctr">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zh-CN" sz="1400" kern="100" dirty="0">
                          <a:latin typeface="微软雅黑" panose="020B0503020204020204" pitchFamily="34" charset="-122"/>
                          <a:ea typeface="华文楷体" panose="02010600040101010101" pitchFamily="2" charset="-122"/>
                          <a:cs typeface="Times New Roman" panose="02020603050405020304" pitchFamily="18" charset="0"/>
                        </a:rPr>
                        <a:t>＜</a:t>
                      </a:r>
                      <a:r>
                        <a:rPr lang="en-US" sz="1400" kern="100" dirty="0">
                          <a:latin typeface="微软雅黑" panose="020B0503020204020204" pitchFamily="34" charset="-122"/>
                          <a:ea typeface="华文楷体" panose="02010600040101010101" pitchFamily="2" charset="-122"/>
                          <a:cs typeface="Times New Roman" panose="02020603050405020304" pitchFamily="18" charset="0"/>
                        </a:rPr>
                        <a:t>0.05</a:t>
                      </a:r>
                      <a:endParaRPr lang="zh-CN" sz="1400" kern="100" dirty="0">
                        <a:latin typeface="微软雅黑" panose="020B0503020204020204" pitchFamily="34" charset="-122"/>
                        <a:ea typeface="华文楷体" panose="02010600040101010101" pitchFamily="2" charset="-122"/>
                        <a:cs typeface="Times New Roman" panose="02020603050405020304" pitchFamily="18" charset="0"/>
                      </a:endParaRPr>
                    </a:p>
                  </a:txBody>
                  <a:tcPr marL="68600" marR="68600" marT="0" marB="0" anchor="ctr">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16" name="矩形 15"/>
          <p:cNvSpPr/>
          <p:nvPr/>
        </p:nvSpPr>
        <p:spPr>
          <a:xfrm>
            <a:off x="500034" y="3429000"/>
            <a:ext cx="4572000" cy="64294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微软雅黑" panose="020B0503020204020204" pitchFamily="34" charset="-122"/>
              <a:ea typeface="微软雅黑" panose="020B0503020204020204" pitchFamily="34" charset="-122"/>
            </a:endParaRPr>
          </a:p>
        </p:txBody>
      </p:sp>
      <p:sp>
        <p:nvSpPr>
          <p:cNvPr id="4" name="文本框 3"/>
          <p:cNvSpPr txBox="1">
            <a:spLocks noChangeArrowheads="1"/>
          </p:cNvSpPr>
          <p:nvPr/>
        </p:nvSpPr>
        <p:spPr bwMode="auto">
          <a:xfrm>
            <a:off x="463854" y="5072074"/>
            <a:ext cx="7777163" cy="830997"/>
          </a:xfrm>
          <a:prstGeom prst="rect">
            <a:avLst/>
          </a:prstGeom>
          <a:solidFill>
            <a:schemeClr val="accent1">
              <a:lumMod val="60000"/>
              <a:lumOff val="40000"/>
              <a:alpha val="34000"/>
            </a:schemeClr>
          </a:solidFill>
          <a:ln w="9525">
            <a:noFill/>
            <a:miter lim="800000"/>
            <a:headEnd/>
            <a:tailEnd/>
          </a:ln>
        </p:spPr>
        <p:txBody>
          <a:bodyPr>
            <a:spAutoFit/>
          </a:bodyPr>
          <a:lstStyle/>
          <a:p>
            <a:pPr>
              <a:lnSpc>
                <a:spcPct val="150000"/>
              </a:lnSpc>
              <a:buFont typeface="Wingdings" pitchFamily="2" charset="2"/>
              <a:buChar char="Ø"/>
              <a:defRPr/>
            </a:pPr>
            <a:r>
              <a:rPr lang="en-US" altLang="zh-CN" sz="1600" b="1" dirty="0">
                <a:solidFill>
                  <a:srgbClr val="C00000"/>
                </a:solidFill>
                <a:latin typeface="微软雅黑" panose="020B0503020204020204" pitchFamily="34" charset="-122"/>
                <a:ea typeface="华文楷体" panose="02010600040101010101" pitchFamily="2" charset="-122"/>
                <a:sym typeface="华文楷体" panose="02010600040101010101" pitchFamily="2" charset="-122"/>
              </a:rPr>
              <a:t>IFN-</a:t>
            </a:r>
            <a:r>
              <a:rPr lang="el-GR" altLang="zh-CN" sz="1600" b="1" dirty="0">
                <a:solidFill>
                  <a:srgbClr val="C00000"/>
                </a:solidFill>
                <a:latin typeface="微软雅黑" panose="020B0503020204020204" pitchFamily="34" charset="-122"/>
                <a:ea typeface="华文楷体" panose="02010600040101010101" pitchFamily="2" charset="-122"/>
                <a:sym typeface="华文楷体" panose="02010600040101010101" pitchFamily="2" charset="-122"/>
              </a:rPr>
              <a:t>α1</a:t>
            </a:r>
            <a:r>
              <a:rPr lang="en-US" altLang="zh-CN" sz="1600" b="1" dirty="0">
                <a:solidFill>
                  <a:srgbClr val="C00000"/>
                </a:solidFill>
                <a:latin typeface="微软雅黑" panose="020B0503020204020204" pitchFamily="34" charset="-122"/>
                <a:ea typeface="华文楷体" panose="02010600040101010101" pitchFamily="2" charset="-122"/>
                <a:sym typeface="华文楷体" panose="02010600040101010101" pitchFamily="2" charset="-122"/>
              </a:rPr>
              <a:t>b</a:t>
            </a:r>
            <a:r>
              <a:rPr lang="en-US" altLang="zh-CN" sz="1600" b="1" dirty="0" smtClean="0">
                <a:solidFill>
                  <a:srgbClr val="C00000"/>
                </a:solidFill>
                <a:latin typeface="微软雅黑" panose="020B0503020204020204" pitchFamily="34" charset="-122"/>
                <a:ea typeface="微软雅黑" panose="020B0503020204020204" pitchFamily="34" charset="-122"/>
                <a:cs typeface="Times New Roman" pitchFamily="18" charset="0"/>
              </a:rPr>
              <a:t> inhalation decrease RSV </a:t>
            </a:r>
            <a:r>
              <a:rPr lang="en-US" altLang="zh-CN" sz="1600" b="1" dirty="0" smtClean="0">
                <a:solidFill>
                  <a:srgbClr val="C00000"/>
                </a:solidFill>
                <a:latin typeface="微软雅黑" panose="020B0503020204020204" pitchFamily="34" charset="-122"/>
                <a:ea typeface="微软雅黑" panose="020B0503020204020204" pitchFamily="34" charset="-122"/>
                <a:cs typeface="Times New Roman" pitchFamily="18" charset="0"/>
              </a:rPr>
              <a:t>load </a:t>
            </a:r>
            <a:r>
              <a:rPr lang="en-US" altLang="zh-CN" sz="1600" b="1" dirty="0" smtClean="0">
                <a:solidFill>
                  <a:srgbClr val="C00000"/>
                </a:solidFill>
                <a:latin typeface="微软雅黑" panose="020B0503020204020204" pitchFamily="34" charset="-122"/>
                <a:ea typeface="微软雅黑" panose="020B0503020204020204" pitchFamily="34" charset="-122"/>
                <a:cs typeface="Times New Roman" pitchFamily="18" charset="0"/>
              </a:rPr>
              <a:t>in local lung tissue </a:t>
            </a:r>
            <a:r>
              <a:rPr lang="zh-CN" altLang="en-US" sz="1600" b="1" dirty="0">
                <a:solidFill>
                  <a:srgbClr val="C00000"/>
                </a:solidFill>
                <a:latin typeface="微软雅黑" panose="020B0503020204020204" pitchFamily="34" charset="-122"/>
                <a:ea typeface="微软雅黑" panose="020B0503020204020204" pitchFamily="34" charset="-122"/>
                <a:cs typeface="Times New Roman" pitchFamily="18" charset="0"/>
              </a:rPr>
              <a:t>；</a:t>
            </a:r>
            <a:endParaRPr lang="en-US" altLang="zh-CN" sz="1600" b="1" dirty="0">
              <a:solidFill>
                <a:srgbClr val="C00000"/>
              </a:solidFill>
              <a:latin typeface="微软雅黑" panose="020B0503020204020204" pitchFamily="34" charset="-122"/>
              <a:ea typeface="微软雅黑" panose="020B0503020204020204" pitchFamily="34" charset="-122"/>
              <a:cs typeface="Times New Roman" pitchFamily="18" charset="0"/>
            </a:endParaRPr>
          </a:p>
          <a:p>
            <a:pPr>
              <a:lnSpc>
                <a:spcPct val="150000"/>
              </a:lnSpc>
              <a:buFont typeface="Wingdings" pitchFamily="2" charset="2"/>
              <a:buChar char="Ø"/>
              <a:defRPr/>
            </a:pPr>
            <a:r>
              <a:rPr lang="en-US" altLang="zh-CN" sz="1600" b="1" dirty="0" smtClean="0">
                <a:solidFill>
                  <a:srgbClr val="C00000"/>
                </a:solidFill>
                <a:latin typeface="微软雅黑" panose="020B0503020204020204" pitchFamily="34" charset="-122"/>
                <a:ea typeface="微软雅黑" panose="020B0503020204020204" pitchFamily="34" charset="-122"/>
                <a:cs typeface="Times New Roman" pitchFamily="18" charset="0"/>
              </a:rPr>
              <a:t> Inhibition effect of IFN-</a:t>
            </a:r>
            <a:r>
              <a:rPr lang="el-GR" altLang="zh-CN" sz="1600" b="1" dirty="0" smtClean="0">
                <a:solidFill>
                  <a:srgbClr val="C00000"/>
                </a:solidFill>
                <a:latin typeface="微软雅黑" panose="020B0503020204020204" pitchFamily="34" charset="-122"/>
                <a:ea typeface="华文楷体" panose="02010600040101010101" pitchFamily="2" charset="-122"/>
                <a:sym typeface="华文楷体" panose="02010600040101010101" pitchFamily="2" charset="-122"/>
              </a:rPr>
              <a:t> α1</a:t>
            </a:r>
            <a:r>
              <a:rPr lang="en-US" altLang="zh-CN" sz="1600" b="1" dirty="0" smtClean="0">
                <a:solidFill>
                  <a:srgbClr val="C00000"/>
                </a:solidFill>
                <a:latin typeface="微软雅黑" panose="020B0503020204020204" pitchFamily="34" charset="-122"/>
                <a:ea typeface="华文楷体" panose="02010600040101010101" pitchFamily="2" charset="-122"/>
                <a:sym typeface="华文楷体" panose="02010600040101010101" pitchFamily="2" charset="-122"/>
              </a:rPr>
              <a:t>b is </a:t>
            </a:r>
            <a:r>
              <a:rPr lang="en-US" altLang="zh-CN" sz="1600" b="1" dirty="0" smtClean="0">
                <a:solidFill>
                  <a:srgbClr val="C00000"/>
                </a:solidFill>
                <a:latin typeface="微软雅黑" panose="020B0503020204020204" pitchFamily="34" charset="-122"/>
                <a:ea typeface="微软雅黑" panose="020B0503020204020204" pitchFamily="34" charset="-122"/>
                <a:cs typeface="Times New Roman" pitchFamily="18" charset="0"/>
              </a:rPr>
              <a:t> more obviously </a:t>
            </a:r>
            <a:r>
              <a:rPr lang="en-US" altLang="zh-CN" sz="1600" b="1" dirty="0">
                <a:solidFill>
                  <a:srgbClr val="C00000"/>
                </a:solidFill>
                <a:latin typeface="微软雅黑" panose="020B0503020204020204" pitchFamily="34" charset="-122"/>
                <a:ea typeface="微软雅黑" panose="020B0503020204020204" pitchFamily="34" charset="-122"/>
                <a:cs typeface="Times New Roman" pitchFamily="18" charset="0"/>
              </a:rPr>
              <a:t>than </a:t>
            </a:r>
            <a:r>
              <a:rPr lang="en-US" altLang="zh-CN" sz="1600" b="1" dirty="0" err="1" smtClean="0">
                <a:solidFill>
                  <a:srgbClr val="C00000"/>
                </a:solidFill>
                <a:latin typeface="微软雅黑" panose="020B0503020204020204" pitchFamily="34" charset="-122"/>
                <a:ea typeface="微软雅黑" panose="020B0503020204020204" pitchFamily="34" charset="-122"/>
                <a:cs typeface="Times New Roman" pitchFamily="18" charset="0"/>
              </a:rPr>
              <a:t>ribavirin</a:t>
            </a:r>
            <a:endParaRPr lang="zh-CN" altLang="en-US" sz="1400" b="1" dirty="0">
              <a:latin typeface="微软雅黑" panose="020B0503020204020204" pitchFamily="34" charset="-122"/>
              <a:ea typeface="微软雅黑" panose="020B0503020204020204" pitchFamily="34" charset="-122"/>
              <a:cs typeface="Times New Roman" pitchFamily="18" charset="0"/>
            </a:endParaRPr>
          </a:p>
        </p:txBody>
      </p:sp>
      <p:sp>
        <p:nvSpPr>
          <p:cNvPr id="19488" name="矩形 1"/>
          <p:cNvSpPr>
            <a:spLocks noChangeArrowheads="1"/>
          </p:cNvSpPr>
          <p:nvPr/>
        </p:nvSpPr>
        <p:spPr bwMode="auto">
          <a:xfrm>
            <a:off x="6110305" y="1292779"/>
            <a:ext cx="1872034" cy="360045"/>
          </a:xfrm>
          <a:prstGeom prst="rect">
            <a:avLst/>
          </a:prstGeom>
          <a:solidFill>
            <a:schemeClr val="bg1"/>
          </a:solidFill>
          <a:ln w="9525">
            <a:noFill/>
            <a:miter lim="800000"/>
            <a:headEnd/>
            <a:tailEnd/>
          </a:ln>
        </p:spPr>
        <p:txBody>
          <a:bodyPr anchor="ctr"/>
          <a:lstStyle/>
          <a:p>
            <a:pPr algn="ctr"/>
            <a:r>
              <a:rPr lang="en-US" altLang="zh-CN" b="1" dirty="0">
                <a:latin typeface="微软雅黑" panose="020B0503020204020204" pitchFamily="34" charset="-122"/>
                <a:ea typeface="微软雅黑" panose="020B0503020204020204" pitchFamily="34" charset="-122"/>
                <a:cs typeface="Times New Roman" pitchFamily="18" charset="0"/>
              </a:rPr>
              <a:t>RSV Viral Load</a:t>
            </a:r>
            <a:endParaRPr lang="zh-CN" altLang="en-US" b="1" dirty="0">
              <a:latin typeface="微软雅黑" panose="020B0503020204020204" pitchFamily="34" charset="-122"/>
              <a:ea typeface="微软雅黑" panose="020B0503020204020204" pitchFamily="34" charset="-122"/>
              <a:cs typeface="Times New Roman" pitchFamily="18" charset="0"/>
            </a:endParaRPr>
          </a:p>
        </p:txBody>
      </p:sp>
      <p:sp>
        <p:nvSpPr>
          <p:cNvPr id="18" name="矩形 17"/>
          <p:cNvSpPr/>
          <p:nvPr/>
        </p:nvSpPr>
        <p:spPr bwMode="auto">
          <a:xfrm>
            <a:off x="7143768" y="3929066"/>
            <a:ext cx="611187" cy="9556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n>
                <a:solidFill>
                  <a:srgbClr val="FF0000"/>
                </a:solidFill>
              </a:ln>
              <a:latin typeface="微软雅黑" panose="020B0503020204020204" pitchFamily="34" charset="-122"/>
              <a:ea typeface="微软雅黑" panose="020B0503020204020204" pitchFamily="34" charset="-122"/>
            </a:endParaRPr>
          </a:p>
        </p:txBody>
      </p:sp>
      <p:sp>
        <p:nvSpPr>
          <p:cNvPr id="17" name="灯片编号占位符 16"/>
          <p:cNvSpPr>
            <a:spLocks noGrp="1"/>
          </p:cNvSpPr>
          <p:nvPr>
            <p:ph type="sldNum" sz="quarter" idx="12"/>
          </p:nvPr>
        </p:nvSpPr>
        <p:spPr/>
        <p:txBody>
          <a:bodyPr/>
          <a:lstStyle/>
          <a:p>
            <a:fld id="{01CC2CA7-3B56-4884-B23C-4C474C6B7068}" type="slidenum">
              <a:rPr lang="zh-CN" altLang="en-US" smtClean="0"/>
              <a:pPr/>
              <a:t>31</a:t>
            </a:fld>
            <a:endParaRPr lang="zh-CN" altLang="en-US"/>
          </a:p>
        </p:txBody>
      </p:sp>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8318" y="46185"/>
            <a:ext cx="1068503" cy="795144"/>
          </a:xfrm>
          <a:prstGeom prst="rect">
            <a:avLst/>
          </a:prstGeom>
        </p:spPr>
      </p:pic>
      <p:pic>
        <p:nvPicPr>
          <p:cNvPr id="2051" name="Picture 3"/>
          <p:cNvPicPr>
            <a:picLocks noChangeAspect="1" noChangeArrowheads="1"/>
          </p:cNvPicPr>
          <p:nvPr/>
        </p:nvPicPr>
        <p:blipFill>
          <a:blip r:embed="rId4"/>
          <a:srcRect/>
          <a:stretch>
            <a:fillRect/>
          </a:stretch>
        </p:blipFill>
        <p:spPr bwMode="auto">
          <a:xfrm>
            <a:off x="5143504" y="1385898"/>
            <a:ext cx="3267075" cy="3543300"/>
          </a:xfrm>
          <a:prstGeom prst="rect">
            <a:avLst/>
          </a:prstGeom>
          <a:noFill/>
          <a:ln w="9525">
            <a:noFill/>
            <a:miter lim="800000"/>
            <a:headEnd/>
            <a:tailEnd/>
          </a:ln>
          <a:effectLst/>
        </p:spPr>
      </p:pic>
      <p:sp>
        <p:nvSpPr>
          <p:cNvPr id="6" name="圆角矩形 5"/>
          <p:cNvSpPr/>
          <p:nvPr/>
        </p:nvSpPr>
        <p:spPr>
          <a:xfrm>
            <a:off x="6357950" y="1285860"/>
            <a:ext cx="1898013" cy="4711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latin typeface="微软雅黑" panose="020B0503020204020204" pitchFamily="34" charset="-122"/>
                <a:ea typeface="微软雅黑" panose="020B0503020204020204" pitchFamily="34" charset="-122"/>
              </a:rPr>
              <a:t>RSV </a:t>
            </a:r>
            <a:r>
              <a:rPr lang="en-US" altLang="zh-CN" dirty="0" smtClean="0">
                <a:solidFill>
                  <a:schemeClr val="tx1"/>
                </a:solidFill>
                <a:latin typeface="微软雅黑" panose="020B0503020204020204" pitchFamily="34" charset="-122"/>
                <a:ea typeface="微软雅黑" panose="020B0503020204020204" pitchFamily="34" charset="-122"/>
              </a:rPr>
              <a:t>Load</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22" name="文本框 3"/>
          <p:cNvSpPr txBox="1">
            <a:spLocks noChangeArrowheads="1"/>
          </p:cNvSpPr>
          <p:nvPr/>
        </p:nvSpPr>
        <p:spPr bwMode="auto">
          <a:xfrm>
            <a:off x="428596" y="6286520"/>
            <a:ext cx="8612216" cy="507831"/>
          </a:xfrm>
          <a:prstGeom prst="rect">
            <a:avLst/>
          </a:prstGeom>
          <a:noFill/>
          <a:ln w="9525">
            <a:noFill/>
            <a:miter lim="800000"/>
            <a:headEnd/>
            <a:tailEnd/>
          </a:ln>
        </p:spPr>
        <p:txBody>
          <a:bodyPr wrap="square">
            <a:spAutoFit/>
          </a:bodyPr>
          <a:lstStyle/>
          <a:p>
            <a:pPr algn="r"/>
            <a:r>
              <a:rPr lang="en-US" altLang="zh-CN" sz="900" dirty="0" smtClean="0">
                <a:solidFill>
                  <a:schemeClr val="bg1"/>
                </a:solidFill>
                <a:latin typeface="微软雅黑" panose="020B0503020204020204" pitchFamily="34" charset="-122"/>
                <a:ea typeface="微软雅黑" panose="020B0503020204020204" pitchFamily="34" charset="-122"/>
              </a:rPr>
              <a:t>[1] Li YH, Zhang GC, et al.  Atomization </a:t>
            </a:r>
            <a:r>
              <a:rPr lang="en-US" altLang="zh-CN" sz="900" dirty="0">
                <a:solidFill>
                  <a:schemeClr val="bg1"/>
                </a:solidFill>
                <a:latin typeface="微软雅黑" panose="020B0503020204020204" pitchFamily="34" charset="-122"/>
                <a:ea typeface="微软雅黑" panose="020B0503020204020204" pitchFamily="34" charset="-122"/>
              </a:rPr>
              <a:t>inhalation </a:t>
            </a:r>
            <a:r>
              <a:rPr lang="en-US" altLang="zh-CN" sz="900" dirty="0" smtClean="0">
                <a:solidFill>
                  <a:schemeClr val="bg1"/>
                </a:solidFill>
                <a:latin typeface="微软雅黑" panose="020B0503020204020204" pitchFamily="34" charset="-122"/>
                <a:ea typeface="微软雅黑" panose="020B0503020204020204" pitchFamily="34" charset="-122"/>
              </a:rPr>
              <a:t>IFN-</a:t>
            </a:r>
            <a:r>
              <a:rPr lang="el-GR" altLang="zh-CN" sz="900" dirty="0" smtClean="0">
                <a:solidFill>
                  <a:schemeClr val="bg1"/>
                </a:solidFill>
                <a:latin typeface="微软雅黑" panose="020B0503020204020204" pitchFamily="34" charset="-122"/>
                <a:ea typeface="华文楷体" panose="02010600040101010101" pitchFamily="2" charset="-122"/>
                <a:sym typeface="华文楷体" panose="02010600040101010101" pitchFamily="2" charset="-122"/>
              </a:rPr>
              <a:t>α</a:t>
            </a:r>
            <a:r>
              <a:rPr lang="en-US" altLang="zh-CN" sz="900" dirty="0" smtClean="0">
                <a:solidFill>
                  <a:schemeClr val="bg1"/>
                </a:solidFill>
                <a:latin typeface="微软雅黑" panose="020B0503020204020204" pitchFamily="34" charset="-122"/>
                <a:ea typeface="微软雅黑" panose="020B0503020204020204" pitchFamily="34" charset="-122"/>
              </a:rPr>
              <a:t>1b </a:t>
            </a:r>
            <a:r>
              <a:rPr lang="en-US" altLang="zh-CN" sz="900" dirty="0">
                <a:solidFill>
                  <a:schemeClr val="bg1"/>
                </a:solidFill>
                <a:latin typeface="微软雅黑" panose="020B0503020204020204" pitchFamily="34" charset="-122"/>
                <a:ea typeface="微软雅黑" panose="020B0503020204020204" pitchFamily="34" charset="-122"/>
              </a:rPr>
              <a:t>for </a:t>
            </a:r>
            <a:r>
              <a:rPr lang="en-US" altLang="zh-CN" sz="900" dirty="0" smtClean="0">
                <a:solidFill>
                  <a:schemeClr val="bg1"/>
                </a:solidFill>
                <a:latin typeface="微软雅黑" panose="020B0503020204020204" pitchFamily="34" charset="-122"/>
                <a:ea typeface="微软雅黑" panose="020B0503020204020204" pitchFamily="34" charset="-122"/>
              </a:rPr>
              <a:t>RSV  treatment </a:t>
            </a:r>
            <a:r>
              <a:rPr lang="en-US" altLang="zh-CN" sz="900" dirty="0">
                <a:solidFill>
                  <a:schemeClr val="bg1"/>
                </a:solidFill>
                <a:latin typeface="微软雅黑" panose="020B0503020204020204" pitchFamily="34" charset="-122"/>
                <a:ea typeface="微软雅黑" panose="020B0503020204020204" pitchFamily="34" charset="-122"/>
              </a:rPr>
              <a:t>experimental study [J]. Northwest National Defense Medical Journal, 2010,31 (3):203-205</a:t>
            </a:r>
            <a:r>
              <a:rPr lang="en-US" altLang="zh-CN" sz="900" dirty="0" smtClean="0">
                <a:solidFill>
                  <a:schemeClr val="bg1"/>
                </a:solidFill>
                <a:latin typeface="微软雅黑" panose="020B0503020204020204" pitchFamily="34" charset="-122"/>
                <a:ea typeface="微软雅黑" panose="020B0503020204020204" pitchFamily="34" charset="-122"/>
              </a:rPr>
              <a:t>.        [2]Huang KF, Zhang GC, Liu RQ.  IFN-</a:t>
            </a:r>
            <a:r>
              <a:rPr lang="el-GR" altLang="zh-CN" sz="900" dirty="0" smtClean="0">
                <a:solidFill>
                  <a:schemeClr val="bg1"/>
                </a:solidFill>
                <a:latin typeface="微软雅黑" panose="020B0503020204020204" pitchFamily="34" charset="-122"/>
                <a:ea typeface="华文楷体" panose="02010600040101010101" pitchFamily="2" charset="-122"/>
                <a:sym typeface="华文楷体" panose="02010600040101010101" pitchFamily="2" charset="-122"/>
              </a:rPr>
              <a:t>α</a:t>
            </a:r>
            <a:r>
              <a:rPr lang="en-US" altLang="zh-CN" sz="900" dirty="0" smtClean="0">
                <a:solidFill>
                  <a:schemeClr val="bg1"/>
                </a:solidFill>
                <a:latin typeface="微软雅黑" panose="020B0503020204020204" pitchFamily="34" charset="-122"/>
                <a:ea typeface="微软雅黑" panose="020B0503020204020204" pitchFamily="34" charset="-122"/>
              </a:rPr>
              <a:t>1b and </a:t>
            </a:r>
            <a:r>
              <a:rPr lang="en-US" altLang="zh-CN" sz="900" dirty="0" err="1">
                <a:solidFill>
                  <a:schemeClr val="bg1"/>
                </a:solidFill>
                <a:latin typeface="微软雅黑" panose="020B0503020204020204" pitchFamily="34" charset="-122"/>
                <a:ea typeface="微软雅黑" panose="020B0503020204020204" pitchFamily="34" charset="-122"/>
              </a:rPr>
              <a:t>Yanhuning</a:t>
            </a:r>
            <a:r>
              <a:rPr lang="en-US" altLang="zh-CN" sz="900" dirty="0">
                <a:solidFill>
                  <a:schemeClr val="bg1"/>
                </a:solidFill>
                <a:latin typeface="微软雅黑" panose="020B0503020204020204" pitchFamily="34" charset="-122"/>
                <a:ea typeface="微软雅黑" panose="020B0503020204020204" pitchFamily="34" charset="-122"/>
              </a:rPr>
              <a:t> and </a:t>
            </a:r>
            <a:r>
              <a:rPr lang="en-US" altLang="zh-CN" sz="900" dirty="0" err="1">
                <a:solidFill>
                  <a:schemeClr val="bg1"/>
                </a:solidFill>
                <a:latin typeface="微软雅黑" panose="020B0503020204020204" pitchFamily="34" charset="-122"/>
                <a:ea typeface="微软雅黑" panose="020B0503020204020204" pitchFamily="34" charset="-122"/>
              </a:rPr>
              <a:t>Xiyanping</a:t>
            </a:r>
            <a:r>
              <a:rPr lang="en-US" altLang="zh-CN" sz="900" dirty="0">
                <a:solidFill>
                  <a:schemeClr val="bg1"/>
                </a:solidFill>
                <a:latin typeface="微软雅黑" panose="020B0503020204020204" pitchFamily="34" charset="-122"/>
                <a:ea typeface="微软雅黑" panose="020B0503020204020204" pitchFamily="34" charset="-122"/>
              </a:rPr>
              <a:t> </a:t>
            </a:r>
            <a:r>
              <a:rPr lang="en-US" altLang="zh-CN" sz="900" dirty="0" smtClean="0">
                <a:solidFill>
                  <a:schemeClr val="bg1"/>
                </a:solidFill>
                <a:latin typeface="微软雅黑" panose="020B0503020204020204" pitchFamily="34" charset="-122"/>
                <a:ea typeface="微软雅黑" panose="020B0503020204020204" pitchFamily="34" charset="-122"/>
              </a:rPr>
              <a:t>anti-RSV infection </a:t>
            </a:r>
            <a:r>
              <a:rPr lang="en-US" altLang="zh-CN" sz="900" dirty="0">
                <a:solidFill>
                  <a:schemeClr val="bg1"/>
                </a:solidFill>
                <a:latin typeface="微软雅黑" panose="020B0503020204020204" pitchFamily="34" charset="-122"/>
                <a:ea typeface="微软雅黑" panose="020B0503020204020204" pitchFamily="34" charset="-122"/>
              </a:rPr>
              <a:t>control [J]. The experimental and clinical infectious diseases Journal: electronic version, 2013,7 (6):</a:t>
            </a:r>
            <a:r>
              <a:rPr lang="en-US" altLang="zh-CN" sz="900" dirty="0" smtClean="0">
                <a:solidFill>
                  <a:schemeClr val="bg1"/>
                </a:solidFill>
                <a:latin typeface="微软雅黑" panose="020B0503020204020204" pitchFamily="34" charset="-122"/>
                <a:ea typeface="微软雅黑" panose="020B0503020204020204" pitchFamily="34" charset="-122"/>
              </a:rPr>
              <a:t>810-815</a:t>
            </a:r>
            <a:endParaRPr lang="zh-CN" altLang="en-US" sz="800" dirty="0">
              <a:solidFill>
                <a:schemeClr val="bg1"/>
              </a:solidFill>
              <a:latin typeface="微软雅黑" panose="020B0503020204020204" pitchFamily="34" charset="-122"/>
              <a:ea typeface="微软雅黑" panose="020B0503020204020204" pitchFamily="34" charset="-122"/>
              <a:cs typeface="Times New Roman" pitchFamily="18" charset="0"/>
            </a:endParaRPr>
          </a:p>
        </p:txBody>
      </p:sp>
    </p:spTree>
    <p:extLst>
      <p:ext uri="{BB962C8B-B14F-4D97-AF65-F5344CB8AC3E}">
        <p14:creationId xmlns:p14="http://schemas.microsoft.com/office/powerpoint/2010/main" val="37954590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0"/>
                            </p:stCondLst>
                            <p:childTnLst>
                              <p:par>
                                <p:cTn id="8" presetID="2" presetClass="entr" presetSubtype="4"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par>
                                <p:cTn id="12" presetID="1" presetClass="entr" presetSubtype="0"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4" grpId="0" animBg="1"/>
      <p:bldP spid="1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285720" y="1357298"/>
            <a:ext cx="8643998" cy="4286280"/>
          </a:xfrm>
          <a:prstGeom prst="roundRect">
            <a:avLst/>
          </a:prstGeom>
          <a:ln>
            <a:noFill/>
          </a:ln>
        </p:spPr>
        <p:style>
          <a:lnRef idx="1">
            <a:schemeClr val="dk1"/>
          </a:lnRef>
          <a:fillRef idx="2">
            <a:schemeClr val="dk1"/>
          </a:fillRef>
          <a:effectRef idx="1">
            <a:schemeClr val="dk1"/>
          </a:effectRef>
          <a:fontRef idx="minor">
            <a:schemeClr val="dk1"/>
          </a:fontRef>
        </p:style>
        <p:txBody>
          <a:bodyPr anchor="ctr"/>
          <a:lstStyle/>
          <a:p>
            <a:pPr>
              <a:lnSpc>
                <a:spcPct val="150000"/>
              </a:lnSpc>
              <a:spcBef>
                <a:spcPts val="1200"/>
              </a:spcBef>
              <a:buClr>
                <a:schemeClr val="tx2">
                  <a:lumMod val="50000"/>
                </a:schemeClr>
              </a:buClr>
              <a:buFont typeface="Wingdings" panose="05000000000000000000" pitchFamily="2" charset="2"/>
              <a:buChar char="Ø"/>
              <a:defRPr/>
            </a:pPr>
            <a:r>
              <a:rPr lang="en-US" altLang="zh-CN" sz="2100" dirty="0" smtClean="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400" b="1" dirty="0" smtClean="0">
                <a:latin typeface="微软雅黑" panose="020B0503020204020204" pitchFamily="34" charset="-122"/>
                <a:ea typeface="微软雅黑" panose="020B0503020204020204" pitchFamily="34" charset="-122"/>
                <a:cs typeface="Times New Roman" panose="02020603050405020304" pitchFamily="18" charset="0"/>
              </a:rPr>
              <a:t>Stay </a:t>
            </a:r>
            <a:r>
              <a:rPr lang="en-US" altLang="zh-CN" sz="2400" b="1" dirty="0" smtClean="0">
                <a:latin typeface="微软雅黑" panose="020B0503020204020204" pitchFamily="34" charset="-122"/>
                <a:ea typeface="微软雅黑" panose="020B0503020204020204" pitchFamily="34" charset="-122"/>
              </a:rPr>
              <a:t>in lung with h</a:t>
            </a:r>
            <a:r>
              <a:rPr lang="en-US" sz="2400" b="1" dirty="0" smtClean="0">
                <a:solidFill>
                  <a:srgbClr val="000000"/>
                </a:solidFill>
                <a:latin typeface="微软雅黑" panose="020B0503020204020204" pitchFamily="34" charset="-122"/>
                <a:ea typeface="微软雅黑" panose="020B0503020204020204" pitchFamily="34" charset="-122"/>
                <a:sym typeface="华文楷体" panose="02010600040101010101" pitchFamily="2" charset="-122"/>
              </a:rPr>
              <a:t>igher</a:t>
            </a:r>
            <a:r>
              <a:rPr lang="en-US" altLang="zh-CN" sz="2400" b="1" dirty="0" smtClean="0">
                <a:latin typeface="微软雅黑" panose="020B0503020204020204" pitchFamily="34" charset="-122"/>
                <a:ea typeface="微软雅黑" panose="020B0503020204020204" pitchFamily="34" charset="-122"/>
              </a:rPr>
              <a:t> concentration and longer retention;</a:t>
            </a:r>
          </a:p>
          <a:p>
            <a:pPr>
              <a:lnSpc>
                <a:spcPct val="150000"/>
              </a:lnSpc>
              <a:spcBef>
                <a:spcPts val="1200"/>
              </a:spcBef>
              <a:buClr>
                <a:schemeClr val="tx2">
                  <a:lumMod val="50000"/>
                </a:schemeClr>
              </a:buClr>
              <a:buFont typeface="Wingdings" panose="05000000000000000000" pitchFamily="2" charset="2"/>
              <a:buChar char="Ø"/>
              <a:defRPr/>
            </a:pPr>
            <a:r>
              <a:rPr lang="en-US" altLang="zh-CN" sz="2400" b="1" dirty="0" smtClean="0">
                <a:latin typeface="微软雅黑" panose="020B0503020204020204" pitchFamily="34" charset="-122"/>
                <a:ea typeface="微软雅黑" panose="020B0503020204020204" pitchFamily="34" charset="-122"/>
                <a:cs typeface="Times New Roman" panose="02020603050405020304" pitchFamily="18" charset="0"/>
              </a:rPr>
              <a:t> Relieve pathological inflammation caused by RSV in a  dose-dependent manner;</a:t>
            </a:r>
          </a:p>
          <a:p>
            <a:pPr>
              <a:lnSpc>
                <a:spcPct val="150000"/>
              </a:lnSpc>
              <a:spcBef>
                <a:spcPts val="1200"/>
              </a:spcBef>
              <a:buClr>
                <a:schemeClr val="tx2">
                  <a:lumMod val="50000"/>
                </a:schemeClr>
              </a:buClr>
              <a:buFont typeface="Wingdings" panose="05000000000000000000" pitchFamily="2" charset="2"/>
              <a:buChar char="Ø"/>
              <a:defRPr/>
            </a:pPr>
            <a:r>
              <a:rPr lang="en-US" altLang="zh-CN" sz="2400" b="1" dirty="0" smtClean="0">
                <a:latin typeface="微软雅黑" panose="020B0503020204020204" pitchFamily="34" charset="-122"/>
                <a:ea typeface="微软雅黑" panose="020B0503020204020204" pitchFamily="34" charset="-122"/>
                <a:cs typeface="Times New Roman" panose="02020603050405020304" pitchFamily="18" charset="0"/>
              </a:rPr>
              <a:t> Decrease RSV </a:t>
            </a:r>
            <a:r>
              <a:rPr lang="en-US" altLang="zh-CN" sz="2400" b="1" dirty="0" smtClean="0">
                <a:latin typeface="微软雅黑" panose="020B0503020204020204" pitchFamily="34" charset="-122"/>
                <a:ea typeface="微软雅黑" panose="020B0503020204020204" pitchFamily="34" charset="-122"/>
                <a:cs typeface="Times New Roman" panose="02020603050405020304" pitchFamily="18" charset="0"/>
              </a:rPr>
              <a:t>load </a:t>
            </a:r>
            <a:r>
              <a:rPr lang="en-US" altLang="zh-CN" sz="2400" b="1" dirty="0" smtClean="0">
                <a:latin typeface="微软雅黑" panose="020B0503020204020204" pitchFamily="34" charset="-122"/>
                <a:ea typeface="微软雅黑" panose="020B0503020204020204" pitchFamily="34" charset="-122"/>
                <a:cs typeface="Times New Roman" panose="02020603050405020304" pitchFamily="18" charset="0"/>
              </a:rPr>
              <a:t>in lung tissue significantly; </a:t>
            </a:r>
          </a:p>
          <a:p>
            <a:pPr>
              <a:lnSpc>
                <a:spcPct val="150000"/>
              </a:lnSpc>
              <a:spcBef>
                <a:spcPts val="1200"/>
              </a:spcBef>
              <a:buClr>
                <a:schemeClr val="tx2">
                  <a:lumMod val="50000"/>
                </a:schemeClr>
              </a:buClr>
              <a:buFont typeface="Wingdings" panose="05000000000000000000" pitchFamily="2" charset="2"/>
              <a:buChar char="Ø"/>
              <a:defRPr/>
            </a:pPr>
            <a:r>
              <a:rPr lang="en-US" altLang="zh-CN" sz="2400" b="1" dirty="0" smtClean="0">
                <a:latin typeface="微软雅黑" panose="020B0503020204020204" pitchFamily="34" charset="-122"/>
                <a:ea typeface="微软雅黑" panose="020B0503020204020204" pitchFamily="34" charset="-122"/>
                <a:cs typeface="Times New Roman" panose="02020603050405020304" pitchFamily="18" charset="0"/>
              </a:rPr>
              <a:t>The anti-RSV effect of 50μg (~ human  4</a:t>
            </a:r>
            <a:r>
              <a:rPr lang="en-US" altLang="en-US" sz="2400" b="1" dirty="0" smtClean="0">
                <a:latin typeface="微软雅黑" panose="020B0503020204020204" pitchFamily="34" charset="-122"/>
                <a:ea typeface="微软雅黑" pitchFamily="34" charset="-122"/>
                <a:cs typeface="Times New Roman" panose="02020603050405020304" pitchFamily="18" charset="0"/>
              </a:rPr>
              <a:t>μg/</a:t>
            </a:r>
            <a:r>
              <a:rPr lang="en-US" altLang="zh-CN" sz="2400" b="1" dirty="0" smtClean="0">
                <a:latin typeface="微软雅黑" panose="020B0503020204020204" pitchFamily="34" charset="-122"/>
                <a:ea typeface="微软雅黑" pitchFamily="34" charset="-122"/>
                <a:cs typeface="Times New Roman" panose="02020603050405020304" pitchFamily="18" charset="0"/>
              </a:rPr>
              <a:t>kg)</a:t>
            </a:r>
            <a:r>
              <a:rPr lang="en-US" altLang="zh-CN" sz="2400" b="1" dirty="0" smtClean="0">
                <a:latin typeface="微软雅黑" panose="020B0503020204020204" pitchFamily="34" charset="-122"/>
                <a:ea typeface="微软雅黑" panose="020B0503020204020204" pitchFamily="34" charset="-122"/>
              </a:rPr>
              <a:t> i</a:t>
            </a:r>
            <a:r>
              <a:rPr lang="en-US" altLang="zh-CN" sz="2400" b="1" dirty="0" smtClean="0">
                <a:latin typeface="微软雅黑" panose="020B0503020204020204" pitchFamily="34" charset="-122"/>
                <a:ea typeface="微软雅黑" pitchFamily="34" charset="-122"/>
                <a:cs typeface="Times New Roman" panose="02020603050405020304" pitchFamily="18" charset="0"/>
              </a:rPr>
              <a:t>nhaled   </a:t>
            </a:r>
            <a:r>
              <a:rPr lang="en-US" altLang="zh-CN" sz="2400" b="1" dirty="0" smtClean="0">
                <a:latin typeface="微软雅黑" panose="020B0503020204020204" pitchFamily="34" charset="-122"/>
                <a:ea typeface="微软雅黑" panose="020B0503020204020204" pitchFamily="34" charset="-122"/>
                <a:sym typeface="华文楷体" panose="02010600040101010101" pitchFamily="2" charset="-122"/>
              </a:rPr>
              <a:t>IFN-</a:t>
            </a:r>
            <a:r>
              <a:rPr lang="el-GR" altLang="zh-CN" sz="2400" b="1" dirty="0" smtClean="0">
                <a:latin typeface="微软雅黑" panose="020B0503020204020204" pitchFamily="34" charset="-122"/>
                <a:ea typeface="微软雅黑" panose="020B0503020204020204" pitchFamily="34" charset="-122"/>
                <a:sym typeface="华文楷体" panose="02010600040101010101" pitchFamily="2" charset="-122"/>
              </a:rPr>
              <a:t>α1</a:t>
            </a:r>
            <a:r>
              <a:rPr lang="en-US" altLang="zh-CN" sz="2400" b="1" dirty="0" smtClean="0">
                <a:latin typeface="微软雅黑" panose="020B0503020204020204" pitchFamily="34" charset="-122"/>
                <a:ea typeface="微软雅黑" panose="020B0503020204020204" pitchFamily="34" charset="-122"/>
                <a:sym typeface="华文楷体" panose="02010600040101010101" pitchFamily="2" charset="-122"/>
              </a:rPr>
              <a:t>b</a:t>
            </a:r>
            <a:r>
              <a:rPr lang="en-US" altLang="zh-CN" sz="2400" b="1" dirty="0" smtClean="0">
                <a:latin typeface="微软雅黑" panose="020B0503020204020204" pitchFamily="34" charset="-122"/>
                <a:ea typeface="微软雅黑" panose="020B0503020204020204" pitchFamily="34" charset="-122"/>
              </a:rPr>
              <a:t> </a:t>
            </a:r>
            <a:r>
              <a:rPr lang="en-US" altLang="zh-CN" sz="2400" b="1" dirty="0" smtClean="0">
                <a:latin typeface="微软雅黑" panose="020B0503020204020204" pitchFamily="34" charset="-122"/>
                <a:ea typeface="微软雅黑" pitchFamily="34" charset="-122"/>
                <a:cs typeface="Times New Roman" panose="02020603050405020304" pitchFamily="18" charset="0"/>
              </a:rPr>
              <a:t>is better than </a:t>
            </a:r>
            <a:r>
              <a:rPr lang="en-US" altLang="zh-CN" sz="2400" b="1" dirty="0" err="1" smtClean="0">
                <a:latin typeface="微软雅黑" panose="020B0503020204020204" pitchFamily="34" charset="-122"/>
                <a:ea typeface="微软雅黑" pitchFamily="34" charset="-122"/>
                <a:cs typeface="Times New Roman" panose="02020603050405020304" pitchFamily="18" charset="0"/>
              </a:rPr>
              <a:t>Ribavirin</a:t>
            </a:r>
            <a:r>
              <a:rPr lang="en-US" altLang="zh-CN" sz="2400" b="1" dirty="0" smtClean="0">
                <a:latin typeface="微软雅黑" panose="020B0503020204020204" pitchFamily="34" charset="-122"/>
                <a:ea typeface="微软雅黑" pitchFamily="34" charset="-122"/>
                <a:cs typeface="Times New Roman" panose="02020603050405020304" pitchFamily="18" charset="0"/>
              </a:rPr>
              <a:t> injection.</a:t>
            </a:r>
          </a:p>
          <a:p>
            <a:pPr>
              <a:buClr>
                <a:schemeClr val="tx2">
                  <a:lumMod val="50000"/>
                </a:schemeClr>
              </a:buClr>
              <a:buFont typeface="Wingdings" panose="05000000000000000000" pitchFamily="2" charset="2"/>
              <a:buChar char="Ø"/>
              <a:defRPr/>
            </a:pP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1514" name="标题 3"/>
          <p:cNvSpPr txBox="1">
            <a:spLocks/>
          </p:cNvSpPr>
          <p:nvPr/>
        </p:nvSpPr>
        <p:spPr bwMode="auto">
          <a:xfrm>
            <a:off x="342901" y="100013"/>
            <a:ext cx="7015182" cy="660400"/>
          </a:xfrm>
          <a:prstGeom prst="rect">
            <a:avLst/>
          </a:prstGeom>
          <a:noFill/>
          <a:ln w="9525">
            <a:noFill/>
            <a:miter lim="800000"/>
            <a:headEnd/>
            <a:tailEnd/>
          </a:ln>
        </p:spPr>
        <p:txBody>
          <a:bodyPr anchor="ctr"/>
          <a:lstStyle/>
          <a:p>
            <a:r>
              <a:rPr lang="en-US" altLang="zh-CN" sz="2400" b="1" dirty="0" smtClean="0">
                <a:solidFill>
                  <a:srgbClr val="C00000"/>
                </a:solidFill>
                <a:latin typeface="微软雅黑" panose="020B0503020204020204" pitchFamily="34" charset="-122"/>
                <a:ea typeface="隶书" pitchFamily="49" charset="-122"/>
                <a:cs typeface="Times New Roman" pitchFamily="18" charset="0"/>
              </a:rPr>
              <a:t>Summary- </a:t>
            </a:r>
            <a:r>
              <a:rPr lang="en-US" altLang="zh-CN" sz="2400" b="1" dirty="0" smtClean="0">
                <a:latin typeface="微软雅黑" panose="020B0503020204020204" pitchFamily="34" charset="-122"/>
                <a:ea typeface="华文楷体" panose="02010600040101010101" pitchFamily="2" charset="-122"/>
                <a:sym typeface="华文楷体" panose="02010600040101010101" pitchFamily="2" charset="-122"/>
              </a:rPr>
              <a:t>IFN-</a:t>
            </a:r>
            <a:r>
              <a:rPr lang="el-GR" altLang="zh-CN" sz="2400" b="1" dirty="0" smtClean="0">
                <a:latin typeface="微软雅黑" panose="020B0503020204020204" pitchFamily="34" charset="-122"/>
                <a:ea typeface="华文楷体" panose="02010600040101010101" pitchFamily="2" charset="-122"/>
                <a:sym typeface="华文楷体" panose="02010600040101010101" pitchFamily="2" charset="-122"/>
              </a:rPr>
              <a:t>α1</a:t>
            </a:r>
            <a:r>
              <a:rPr lang="en-US" altLang="zh-CN" sz="2400" b="1" dirty="0" smtClean="0">
                <a:latin typeface="微软雅黑" panose="020B0503020204020204" pitchFamily="34" charset="-122"/>
                <a:ea typeface="华文楷体" panose="02010600040101010101" pitchFamily="2" charset="-122"/>
                <a:sym typeface="华文楷体" panose="02010600040101010101" pitchFamily="2" charset="-122"/>
              </a:rPr>
              <a:t>b inhalation</a:t>
            </a:r>
            <a:endParaRPr lang="zh-CN" altLang="en-US" sz="2400" b="1" dirty="0">
              <a:solidFill>
                <a:srgbClr val="C00000"/>
              </a:solidFill>
              <a:latin typeface="微软雅黑" panose="020B0503020204020204" pitchFamily="34" charset="-122"/>
              <a:ea typeface="隶书" pitchFamily="49" charset="-122"/>
              <a:cs typeface="Times New Roman" pitchFamily="18" charset="0"/>
            </a:endParaRPr>
          </a:p>
        </p:txBody>
      </p:sp>
      <p:sp>
        <p:nvSpPr>
          <p:cNvPr id="10" name="灯片编号占位符 9"/>
          <p:cNvSpPr>
            <a:spLocks noGrp="1"/>
          </p:cNvSpPr>
          <p:nvPr>
            <p:ph type="sldNum" sz="quarter" idx="12"/>
          </p:nvPr>
        </p:nvSpPr>
        <p:spPr/>
        <p:txBody>
          <a:bodyPr/>
          <a:lstStyle/>
          <a:p>
            <a:fld id="{01CC2CA7-3B56-4884-B23C-4C474C6B7068}" type="slidenum">
              <a:rPr lang="zh-CN" altLang="en-US" smtClean="0"/>
              <a:pPr/>
              <a:t>32</a:t>
            </a:fld>
            <a:endParaRPr lang="zh-CN" altLang="en-US" dirty="0"/>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3397" y="97812"/>
            <a:ext cx="1068503" cy="795144"/>
          </a:xfrm>
          <a:prstGeom prst="rect">
            <a:avLst/>
          </a:prstGeom>
        </p:spPr>
      </p:pic>
    </p:spTree>
    <p:extLst>
      <p:ext uri="{BB962C8B-B14F-4D97-AF65-F5344CB8AC3E}">
        <p14:creationId xmlns:p14="http://schemas.microsoft.com/office/powerpoint/2010/main" val="1009027144"/>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54360" y="4096452"/>
            <a:ext cx="8989640" cy="801778"/>
          </a:xfrm>
          <a:prstGeom prst="roundRect">
            <a:avLst/>
          </a:prstGeom>
          <a:gradFill>
            <a:gsLst>
              <a:gs pos="0">
                <a:schemeClr val="accent1">
                  <a:tint val="50000"/>
                  <a:satMod val="300000"/>
                </a:schemeClr>
              </a:gs>
              <a:gs pos="35000">
                <a:schemeClr val="accent1">
                  <a:tint val="37000"/>
                  <a:satMod val="300000"/>
                </a:schemeClr>
              </a:gs>
              <a:gs pos="100000">
                <a:schemeClr val="accent1">
                  <a:tint val="15000"/>
                  <a:satMod val="350000"/>
                </a:schemeClr>
              </a:gs>
            </a:gsLst>
          </a:gradFill>
          <a:ln>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 name="标题 1"/>
          <p:cNvSpPr>
            <a:spLocks noGrp="1"/>
          </p:cNvSpPr>
          <p:nvPr>
            <p:ph type="ctrTitle"/>
          </p:nvPr>
        </p:nvSpPr>
        <p:spPr>
          <a:xfrm>
            <a:off x="489246" y="1061805"/>
            <a:ext cx="8319868" cy="4156545"/>
          </a:xfrm>
        </p:spPr>
        <p:txBody>
          <a:bodyPr>
            <a:noAutofit/>
          </a:bodyPr>
          <a:lstStyle/>
          <a:p>
            <a:pPr algn="l">
              <a:lnSpc>
                <a:spcPct val="200000"/>
              </a:lnSpc>
            </a:pPr>
            <a:r>
              <a:rPr lang="en-US" altLang="zh-CN" sz="2400" b="1" dirty="0" smtClean="0">
                <a:latin typeface="微软雅黑" panose="020B0503020204020204" pitchFamily="34" charset="-122"/>
              </a:rPr>
              <a:t/>
            </a:r>
            <a:br>
              <a:rPr lang="en-US" altLang="zh-CN" sz="2400" b="1" dirty="0" smtClean="0">
                <a:latin typeface="微软雅黑" panose="020B0503020204020204" pitchFamily="34" charset="-122"/>
              </a:rPr>
            </a:br>
            <a:r>
              <a:rPr lang="en-US" altLang="zh-CN" sz="2200" b="1" dirty="0" smtClean="0">
                <a:latin typeface="微软雅黑" pitchFamily="34" charset="-122"/>
                <a:ea typeface="微软雅黑" pitchFamily="34" charset="-122"/>
              </a:rPr>
              <a:t>1. </a:t>
            </a:r>
            <a:r>
              <a:rPr lang="en-US" altLang="zh-CN" sz="2200" b="1" dirty="0">
                <a:latin typeface="微软雅黑" pitchFamily="34" charset="-122"/>
                <a:ea typeface="微软雅黑" pitchFamily="34" charset="-122"/>
              </a:rPr>
              <a:t>Pediatric respiratory viral </a:t>
            </a:r>
            <a:r>
              <a:rPr lang="en-US" altLang="zh-CN" sz="2200" b="1" dirty="0" smtClean="0">
                <a:latin typeface="微软雅黑" pitchFamily="34" charset="-122"/>
                <a:ea typeface="微软雅黑" pitchFamily="34" charset="-122"/>
              </a:rPr>
              <a:t>diseases  in China </a:t>
            </a:r>
            <a:r>
              <a:rPr lang="en-US" altLang="zh-CN" sz="2200" b="1" dirty="0">
                <a:latin typeface="微软雅黑" pitchFamily="34" charset="-122"/>
                <a:ea typeface="微软雅黑" pitchFamily="34" charset="-122"/>
              </a:rPr>
              <a:t/>
            </a:r>
            <a:br>
              <a:rPr lang="en-US" altLang="zh-CN" sz="2200" b="1" dirty="0">
                <a:latin typeface="微软雅黑" pitchFamily="34" charset="-122"/>
                <a:ea typeface="微软雅黑" pitchFamily="34" charset="-122"/>
              </a:rPr>
            </a:br>
            <a:r>
              <a:rPr lang="en-US" altLang="zh-CN" sz="2200" b="1" dirty="0" smtClean="0">
                <a:latin typeface="微软雅黑" pitchFamily="34" charset="-122"/>
                <a:ea typeface="微软雅黑" pitchFamily="34" charset="-122"/>
              </a:rPr>
              <a:t>2. Interferon</a:t>
            </a:r>
            <a:r>
              <a:rPr lang="en-US" altLang="zh-CN" sz="2200" b="1" dirty="0">
                <a:latin typeface="微软雅黑" pitchFamily="34" charset="-122"/>
                <a:ea typeface="微软雅黑" pitchFamily="34" charset="-122"/>
              </a:rPr>
              <a:t> </a:t>
            </a:r>
            <a:r>
              <a:rPr lang="en-US" altLang="zh-CN" sz="2200" b="1" dirty="0" smtClean="0">
                <a:latin typeface="微软雅黑" pitchFamily="34" charset="-122"/>
                <a:ea typeface="微软雅黑" pitchFamily="34" charset="-122"/>
              </a:rPr>
              <a:t>and antiviral mechanism</a:t>
            </a:r>
            <a:r>
              <a:rPr lang="en-US" altLang="zh-CN" sz="2200" b="1" dirty="0">
                <a:latin typeface="微软雅黑" pitchFamily="34" charset="-122"/>
                <a:ea typeface="微软雅黑" pitchFamily="34" charset="-122"/>
              </a:rPr>
              <a:t/>
            </a:r>
            <a:br>
              <a:rPr lang="en-US" altLang="zh-CN" sz="2200" b="1" dirty="0">
                <a:latin typeface="微软雅黑" pitchFamily="34" charset="-122"/>
                <a:ea typeface="微软雅黑" pitchFamily="34" charset="-122"/>
              </a:rPr>
            </a:br>
            <a:r>
              <a:rPr lang="en-US" altLang="zh-CN" sz="2200" b="1" dirty="0" smtClean="0">
                <a:latin typeface="微软雅黑" pitchFamily="34" charset="-122"/>
                <a:ea typeface="微软雅黑" pitchFamily="34" charset="-122"/>
              </a:rPr>
              <a:t>3. </a:t>
            </a:r>
            <a:r>
              <a:rPr lang="it-IT" altLang="zh-CN" sz="2200" b="1" dirty="0" smtClean="0">
                <a:latin typeface="微软雅黑" pitchFamily="34" charset="-122"/>
                <a:ea typeface="微软雅黑" pitchFamily="34" charset="-122"/>
              </a:rPr>
              <a:t>IFN-α1b </a:t>
            </a:r>
            <a:r>
              <a:rPr lang="en-US" altLang="zh-CN" sz="2200" b="1" dirty="0" smtClean="0">
                <a:latin typeface="微软雅黑" pitchFamily="34" charset="-122"/>
                <a:ea typeface="微软雅黑" pitchFamily="34" charset="-122"/>
              </a:rPr>
              <a:t>aerosol inhalation for RSV inhibition</a:t>
            </a:r>
            <a:br>
              <a:rPr lang="en-US" altLang="zh-CN" sz="2200" b="1" dirty="0" smtClean="0">
                <a:latin typeface="微软雅黑" pitchFamily="34" charset="-122"/>
                <a:ea typeface="微软雅黑" pitchFamily="34" charset="-122"/>
              </a:rPr>
            </a:br>
            <a:r>
              <a:rPr lang="en-US" altLang="zh-CN" sz="2200" b="1" dirty="0" smtClean="0">
                <a:latin typeface="微软雅黑" pitchFamily="34" charset="-122"/>
                <a:ea typeface="微软雅黑" pitchFamily="34" charset="-122"/>
              </a:rPr>
              <a:t>4. Clinical trial of </a:t>
            </a:r>
            <a:r>
              <a:rPr lang="en-US" altLang="zh-CN" sz="2200" b="1" dirty="0" smtClean="0">
                <a:latin typeface="微软雅黑" pitchFamily="34" charset="-122"/>
                <a:ea typeface="微软雅黑" pitchFamily="34" charset="-122"/>
                <a:cs typeface="Times New Roman" pitchFamily="18" charset="0"/>
              </a:rPr>
              <a:t>inhaled </a:t>
            </a:r>
            <a:r>
              <a:rPr lang="it-IT" altLang="zh-CN" sz="2200" b="1" dirty="0">
                <a:latin typeface="微软雅黑" pitchFamily="34" charset="-122"/>
                <a:ea typeface="微软雅黑" pitchFamily="34" charset="-122"/>
              </a:rPr>
              <a:t>IFN-α1b</a:t>
            </a:r>
            <a:r>
              <a:rPr lang="en-US" altLang="zh-CN" sz="2200" b="1" dirty="0">
                <a:latin typeface="微软雅黑" pitchFamily="34" charset="-122"/>
                <a:ea typeface="微软雅黑" pitchFamily="34" charset="-122"/>
                <a:cs typeface="Times New Roman" pitchFamily="18" charset="0"/>
              </a:rPr>
              <a:t> for </a:t>
            </a:r>
            <a:r>
              <a:rPr lang="en-US" altLang="zh-CN" sz="2200" b="1" dirty="0" smtClean="0">
                <a:latin typeface="微软雅黑" pitchFamily="34" charset="-122"/>
                <a:ea typeface="微软雅黑" pitchFamily="34" charset="-122"/>
                <a:cs typeface="Times New Roman" pitchFamily="18" charset="0"/>
              </a:rPr>
              <a:t>bronchiolitis- </a:t>
            </a:r>
            <a:r>
              <a:rPr lang="en-US" altLang="zh-CN" sz="2200" b="1" dirty="0" smtClean="0">
                <a:latin typeface="微软雅黑" pitchFamily="34" charset="-122"/>
                <a:ea typeface="微软雅黑" pitchFamily="34" charset="-122"/>
              </a:rPr>
              <a:t>  </a:t>
            </a:r>
            <a:br>
              <a:rPr lang="en-US" altLang="zh-CN" sz="2200" b="1" dirty="0" smtClean="0">
                <a:latin typeface="微软雅黑" pitchFamily="34" charset="-122"/>
                <a:ea typeface="微软雅黑" pitchFamily="34" charset="-122"/>
              </a:rPr>
            </a:br>
            <a:r>
              <a:rPr lang="en-US" altLang="zh-CN" sz="2200" b="1" dirty="0">
                <a:latin typeface="微软雅黑" pitchFamily="34" charset="-122"/>
                <a:ea typeface="微软雅黑" pitchFamily="34" charset="-122"/>
              </a:rPr>
              <a:t> </a:t>
            </a:r>
            <a:r>
              <a:rPr lang="en-US" altLang="zh-CN" sz="2200" b="1" dirty="0" smtClean="0">
                <a:latin typeface="微软雅黑" pitchFamily="34" charset="-122"/>
                <a:ea typeface="微软雅黑" pitchFamily="34" charset="-122"/>
              </a:rPr>
              <a:t>                                                              </a:t>
            </a:r>
            <a:r>
              <a:rPr lang="en-US" altLang="zh-CN" sz="2200" b="1" dirty="0" smtClean="0">
                <a:latin typeface="微软雅黑" pitchFamily="34" charset="-122"/>
                <a:ea typeface="微软雅黑" pitchFamily="34" charset="-122"/>
              </a:rPr>
              <a:t>e</a:t>
            </a:r>
            <a:r>
              <a:rPr lang="en-US" altLang="zh-CN" sz="2200" b="1" dirty="0" smtClean="0">
                <a:latin typeface="微软雅黑" pitchFamily="34" charset="-122"/>
                <a:ea typeface="微软雅黑" pitchFamily="34" charset="-122"/>
                <a:cs typeface="Times New Roman" pitchFamily="18" charset="0"/>
              </a:rPr>
              <a:t>fficacy </a:t>
            </a:r>
            <a:r>
              <a:rPr lang="en-US" altLang="zh-CN" sz="2200" b="1" dirty="0" smtClean="0">
                <a:latin typeface="微软雅黑" pitchFamily="34" charset="-122"/>
                <a:ea typeface="微软雅黑" pitchFamily="34" charset="-122"/>
                <a:cs typeface="Times New Roman" pitchFamily="18" charset="0"/>
              </a:rPr>
              <a:t>and safety </a:t>
            </a:r>
            <a:endParaRPr lang="zh-CN" altLang="en-US" sz="2200" b="1" dirty="0">
              <a:latin typeface="微软雅黑" pitchFamily="34" charset="-122"/>
              <a:ea typeface="微软雅黑" pitchFamily="34" charset="-122"/>
            </a:endParaRPr>
          </a:p>
        </p:txBody>
      </p:sp>
      <p:sp>
        <p:nvSpPr>
          <p:cNvPr id="5" name="TextBox 4"/>
          <p:cNvSpPr txBox="1"/>
          <p:nvPr/>
        </p:nvSpPr>
        <p:spPr>
          <a:xfrm>
            <a:off x="3071802" y="714356"/>
            <a:ext cx="2046907"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Content</a:t>
            </a:r>
            <a:endParaRPr lang="zh-CN" altLang="en-US" sz="3600" b="1" dirty="0">
              <a:latin typeface="微软雅黑" panose="020B0503020204020204" pitchFamily="34" charset="-122"/>
              <a:ea typeface="微软雅黑" panose="020B0503020204020204" pitchFamily="34" charset="-122"/>
            </a:endParaRPr>
          </a:p>
        </p:txBody>
      </p:sp>
      <p:sp>
        <p:nvSpPr>
          <p:cNvPr id="6" name="灯片编号占位符 5"/>
          <p:cNvSpPr>
            <a:spLocks noGrp="1"/>
          </p:cNvSpPr>
          <p:nvPr>
            <p:ph type="sldNum" sz="quarter" idx="12"/>
          </p:nvPr>
        </p:nvSpPr>
        <p:spPr/>
        <p:txBody>
          <a:bodyPr/>
          <a:lstStyle/>
          <a:p>
            <a:pPr>
              <a:defRPr/>
            </a:pPr>
            <a:fld id="{451FDD41-370A-4FC5-B70D-91FEAFCA3589}" type="slidenum">
              <a:rPr lang="en-US" altLang="zh-CN" smtClean="0">
                <a:solidFill>
                  <a:prstClr val="white"/>
                </a:solidFill>
              </a:rPr>
              <a:pPr>
                <a:defRPr/>
              </a:pPr>
              <a:t>33</a:t>
            </a:fld>
            <a:endParaRPr lang="en-US" altLang="zh-CN">
              <a:solidFill>
                <a:prstClr val="white"/>
              </a:solidFill>
            </a:endParaRPr>
          </a:p>
        </p:txBody>
      </p:sp>
    </p:spTree>
    <p:extLst>
      <p:ext uri="{BB962C8B-B14F-4D97-AF65-F5344CB8AC3E}">
        <p14:creationId xmlns:p14="http://schemas.microsoft.com/office/powerpoint/2010/main" val="36568607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381000" y="214312"/>
            <a:ext cx="8229600" cy="638175"/>
          </a:xfrm>
        </p:spPr>
        <p:txBody>
          <a:bodyPr>
            <a:normAutofit/>
          </a:bodyPr>
          <a:lstStyle/>
          <a:p>
            <a:pPr eaLnBrk="1" hangingPunct="1"/>
            <a:r>
              <a:rPr lang="en-US" altLang="zh-CN" sz="2200" b="1" dirty="0" smtClean="0">
                <a:solidFill>
                  <a:schemeClr val="tx2"/>
                </a:solidFill>
                <a:latin typeface="微软雅黑" pitchFamily="34" charset="-122"/>
                <a:ea typeface="微软雅黑" pitchFamily="34" charset="-122"/>
              </a:rPr>
              <a:t>Infectious Bronchiolitis</a:t>
            </a:r>
            <a:endParaRPr lang="zh-CN" altLang="en-US" sz="2200" b="1" dirty="0" smtClean="0">
              <a:solidFill>
                <a:schemeClr val="tx2"/>
              </a:solidFill>
              <a:latin typeface="微软雅黑" pitchFamily="34" charset="-122"/>
              <a:ea typeface="微软雅黑" pitchFamily="34" charset="-122"/>
            </a:endParaRPr>
          </a:p>
        </p:txBody>
      </p:sp>
      <p:sp>
        <p:nvSpPr>
          <p:cNvPr id="21510" name="Text Box 17"/>
          <p:cNvSpPr txBox="1">
            <a:spLocks noChangeArrowheads="1"/>
          </p:cNvSpPr>
          <p:nvPr/>
        </p:nvSpPr>
        <p:spPr bwMode="auto">
          <a:xfrm>
            <a:off x="5593789" y="1511745"/>
            <a:ext cx="3124200" cy="348813"/>
          </a:xfrm>
          <a:prstGeom prst="rect">
            <a:avLst/>
          </a:prstGeom>
          <a:noFill/>
          <a:ln w="9525">
            <a:noFill/>
            <a:miter lim="800000"/>
            <a:headEnd/>
            <a:tailEnd/>
          </a:ln>
        </p:spPr>
        <p:txBody>
          <a:bodyPr wrap="square">
            <a:spAutoFit/>
          </a:bodyPr>
          <a:lstStyle/>
          <a:p>
            <a:pPr algn="ctr">
              <a:lnSpc>
                <a:spcPts val="2000"/>
              </a:lnSpc>
            </a:pPr>
            <a:r>
              <a:rPr lang="en-US" altLang="zh-CN" b="1" dirty="0" smtClean="0">
                <a:latin typeface="微软雅黑" pitchFamily="34" charset="-122"/>
                <a:ea typeface="微软雅黑" pitchFamily="34" charset="-122"/>
                <a:cs typeface="Arial" pitchFamily="34" charset="0"/>
              </a:rPr>
              <a:t>Pathogens: RSV ……. </a:t>
            </a:r>
            <a:endParaRPr lang="en-US" altLang="zh-CN" dirty="0">
              <a:latin typeface="微软雅黑" pitchFamily="34" charset="-122"/>
              <a:ea typeface="微软雅黑" pitchFamily="34" charset="-122"/>
              <a:cs typeface="Arial" pitchFamily="34" charset="0"/>
            </a:endParaRPr>
          </a:p>
        </p:txBody>
      </p:sp>
      <p:sp>
        <p:nvSpPr>
          <p:cNvPr id="21514" name="Rectangle 11"/>
          <p:cNvSpPr>
            <a:spLocks noChangeArrowheads="1"/>
          </p:cNvSpPr>
          <p:nvPr/>
        </p:nvSpPr>
        <p:spPr bwMode="auto">
          <a:xfrm>
            <a:off x="381000" y="1606297"/>
            <a:ext cx="1676400" cy="400110"/>
          </a:xfrm>
          <a:prstGeom prst="rect">
            <a:avLst/>
          </a:prstGeom>
          <a:noFill/>
          <a:ln w="9525">
            <a:noFill/>
            <a:miter lim="800000"/>
            <a:headEnd/>
            <a:tailEnd/>
          </a:ln>
        </p:spPr>
        <p:txBody>
          <a:bodyPr wrap="square" anchor="ctr">
            <a:spAutoFit/>
          </a:bodyPr>
          <a:lstStyle/>
          <a:p>
            <a:r>
              <a:rPr lang="en-US" altLang="zh-CN" sz="2000" b="1" dirty="0">
                <a:latin typeface="微软雅黑" pitchFamily="34" charset="-122"/>
                <a:ea typeface="微软雅黑" pitchFamily="34" charset="-122"/>
                <a:cs typeface="Arial" pitchFamily="34" charset="0"/>
              </a:rPr>
              <a:t> </a:t>
            </a:r>
            <a:r>
              <a:rPr lang="en-US" altLang="zh-CN" sz="2000" b="1" dirty="0" smtClean="0">
                <a:latin typeface="微软雅黑" pitchFamily="34" charset="-122"/>
                <a:ea typeface="微软雅黑" pitchFamily="34" charset="-122"/>
                <a:cs typeface="Arial" pitchFamily="34" charset="0"/>
              </a:rPr>
              <a:t>2 ~6 </a:t>
            </a:r>
            <a:r>
              <a:rPr lang="en-US" altLang="zh-CN" sz="2000" b="1" dirty="0" err="1" smtClean="0">
                <a:latin typeface="微软雅黑" pitchFamily="34" charset="-122"/>
                <a:ea typeface="微软雅黑" pitchFamily="34" charset="-122"/>
                <a:cs typeface="Arial" pitchFamily="34" charset="0"/>
              </a:rPr>
              <a:t>mo</a:t>
            </a:r>
            <a:r>
              <a:rPr lang="en-US" altLang="zh-CN" sz="2000" b="1" dirty="0" smtClean="0">
                <a:latin typeface="微软雅黑" pitchFamily="34" charset="-122"/>
                <a:ea typeface="微软雅黑" pitchFamily="34" charset="-122"/>
                <a:cs typeface="Arial" pitchFamily="34" charset="0"/>
              </a:rPr>
              <a:t> </a:t>
            </a:r>
            <a:endParaRPr lang="zh-CN" altLang="en-US" sz="2000" b="1" dirty="0">
              <a:latin typeface="微软雅黑" pitchFamily="34" charset="-122"/>
              <a:ea typeface="微软雅黑" pitchFamily="34" charset="-122"/>
              <a:cs typeface="Arial" pitchFamily="34" charset="0"/>
            </a:endParaRPr>
          </a:p>
        </p:txBody>
      </p:sp>
      <p:grpSp>
        <p:nvGrpSpPr>
          <p:cNvPr id="2" name="组合 1"/>
          <p:cNvGrpSpPr/>
          <p:nvPr/>
        </p:nvGrpSpPr>
        <p:grpSpPr>
          <a:xfrm>
            <a:off x="200099" y="818883"/>
            <a:ext cx="8686800" cy="4050278"/>
            <a:chOff x="228600" y="1524000"/>
            <a:chExt cx="8686800" cy="4380769"/>
          </a:xfrm>
        </p:grpSpPr>
        <p:sp>
          <p:nvSpPr>
            <p:cNvPr id="21508" name="Text Box 12"/>
            <p:cNvSpPr txBox="1">
              <a:spLocks noChangeArrowheads="1"/>
            </p:cNvSpPr>
            <p:nvPr/>
          </p:nvSpPr>
          <p:spPr bwMode="auto">
            <a:xfrm>
              <a:off x="228600" y="3733800"/>
              <a:ext cx="1524000" cy="1015663"/>
            </a:xfrm>
            <a:prstGeom prst="rect">
              <a:avLst/>
            </a:prstGeom>
            <a:noFill/>
            <a:ln w="9525">
              <a:noFill/>
              <a:miter lim="800000"/>
              <a:headEnd/>
              <a:tailEnd/>
            </a:ln>
          </p:spPr>
          <p:txBody>
            <a:bodyPr wrap="square">
              <a:spAutoFit/>
            </a:bodyPr>
            <a:lstStyle/>
            <a:p>
              <a:pPr algn="ctr">
                <a:spcBef>
                  <a:spcPct val="50000"/>
                </a:spcBef>
              </a:pPr>
              <a:r>
                <a:rPr lang="en-US" altLang="zh-CN" sz="2000" b="1" dirty="0" smtClean="0">
                  <a:latin typeface="微软雅黑" pitchFamily="34" charset="-122"/>
                  <a:ea typeface="微软雅黑" pitchFamily="34" charset="-122"/>
                  <a:cs typeface="Arial" pitchFamily="34" charset="0"/>
                </a:rPr>
                <a:t>Winter and spring</a:t>
              </a:r>
              <a:endParaRPr lang="zh-CN" altLang="en-US" sz="2000" b="1" dirty="0">
                <a:latin typeface="微软雅黑" pitchFamily="34" charset="-122"/>
                <a:ea typeface="微软雅黑" pitchFamily="34" charset="-122"/>
                <a:cs typeface="Arial" pitchFamily="34" charset="0"/>
              </a:endParaRPr>
            </a:p>
          </p:txBody>
        </p:sp>
        <p:sp>
          <p:nvSpPr>
            <p:cNvPr id="21509" name="AutoShape 14"/>
            <p:cNvSpPr>
              <a:spLocks noChangeArrowheads="1"/>
            </p:cNvSpPr>
            <p:nvPr/>
          </p:nvSpPr>
          <p:spPr bwMode="auto">
            <a:xfrm>
              <a:off x="5334000" y="1600200"/>
              <a:ext cx="3581400" cy="898524"/>
            </a:xfrm>
            <a:prstGeom prst="wedgeEllipseCallout">
              <a:avLst>
                <a:gd name="adj1" fmla="val -60024"/>
                <a:gd name="adj2" fmla="val 57190"/>
              </a:avLst>
            </a:prstGeom>
            <a:noFill/>
            <a:ln w="9525">
              <a:solidFill>
                <a:srgbClr val="C00000"/>
              </a:solidFill>
              <a:miter lim="800000"/>
              <a:headEnd/>
              <a:tailEnd/>
            </a:ln>
          </p:spPr>
          <p:txBody>
            <a:bodyPr/>
            <a:lstStyle/>
            <a:p>
              <a:pPr algn="ctr"/>
              <a:endParaRPr lang="zh-CN" altLang="zh-CN" dirty="0">
                <a:latin typeface="微软雅黑" pitchFamily="34" charset="-122"/>
                <a:ea typeface="微软雅黑" pitchFamily="34" charset="-122"/>
                <a:cs typeface="Arial" pitchFamily="34" charset="0"/>
              </a:endParaRPr>
            </a:p>
          </p:txBody>
        </p:sp>
        <p:sp>
          <p:nvSpPr>
            <p:cNvPr id="21513" name="AutoShape 10"/>
            <p:cNvSpPr>
              <a:spLocks noChangeArrowheads="1"/>
            </p:cNvSpPr>
            <p:nvPr/>
          </p:nvSpPr>
          <p:spPr bwMode="auto">
            <a:xfrm rot="16200000">
              <a:off x="524669" y="1304131"/>
              <a:ext cx="1219200" cy="1658938"/>
            </a:xfrm>
            <a:prstGeom prst="wedgeEllipseCallout">
              <a:avLst>
                <a:gd name="adj1" fmla="val -37838"/>
                <a:gd name="adj2" fmla="val 80283"/>
              </a:avLst>
            </a:prstGeom>
            <a:noFill/>
            <a:ln w="9525">
              <a:solidFill>
                <a:srgbClr val="338581"/>
              </a:solidFill>
              <a:miter lim="800000"/>
              <a:headEnd/>
              <a:tailEnd/>
            </a:ln>
          </p:spPr>
          <p:txBody>
            <a:bodyPr vert="eaVert"/>
            <a:lstStyle/>
            <a:p>
              <a:pPr algn="ctr"/>
              <a:endParaRPr lang="zh-CN" altLang="zh-CN" dirty="0">
                <a:latin typeface="微软雅黑" pitchFamily="34" charset="-122"/>
                <a:ea typeface="微软雅黑" pitchFamily="34" charset="-122"/>
                <a:cs typeface="Arial" pitchFamily="34" charset="0"/>
              </a:endParaRPr>
            </a:p>
          </p:txBody>
        </p:sp>
        <p:pic>
          <p:nvPicPr>
            <p:cNvPr id="21515" name="Picture 31" descr="X2604-B-38"/>
            <p:cNvPicPr>
              <a:picLocks noChangeAspect="1" noChangeArrowheads="1"/>
            </p:cNvPicPr>
            <p:nvPr/>
          </p:nvPicPr>
          <p:blipFill>
            <a:blip r:embed="rId3" cstate="print"/>
            <a:srcRect/>
            <a:stretch>
              <a:fillRect/>
            </a:stretch>
          </p:blipFill>
          <p:spPr bwMode="auto">
            <a:xfrm>
              <a:off x="1561984" y="2599594"/>
              <a:ext cx="7184505" cy="3305175"/>
            </a:xfrm>
            <a:prstGeom prst="rect">
              <a:avLst/>
            </a:prstGeom>
            <a:noFill/>
            <a:ln w="9525">
              <a:noFill/>
              <a:miter lim="800000"/>
              <a:headEnd/>
              <a:tailEnd/>
            </a:ln>
          </p:spPr>
        </p:pic>
      </p:grpSp>
      <p:sp>
        <p:nvSpPr>
          <p:cNvPr id="11" name="灯片编号占位符 10"/>
          <p:cNvSpPr>
            <a:spLocks noGrp="1"/>
          </p:cNvSpPr>
          <p:nvPr>
            <p:ph type="sldNum" sz="quarter" idx="12"/>
          </p:nvPr>
        </p:nvSpPr>
        <p:spPr/>
        <p:txBody>
          <a:bodyPr/>
          <a:lstStyle/>
          <a:p>
            <a:fld id="{01CC2CA7-3B56-4884-B23C-4C474C6B7068}" type="slidenum">
              <a:rPr lang="zh-CN" altLang="en-US" smtClean="0"/>
              <a:pPr/>
              <a:t>34</a:t>
            </a:fld>
            <a:endParaRPr lang="zh-CN" altLang="en-US"/>
          </a:p>
        </p:txBody>
      </p:sp>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8318" y="46185"/>
            <a:ext cx="1068503" cy="795144"/>
          </a:xfrm>
          <a:prstGeom prst="rect">
            <a:avLst/>
          </a:prstGeom>
        </p:spPr>
      </p:pic>
      <p:sp>
        <p:nvSpPr>
          <p:cNvPr id="13" name="矩形 12"/>
          <p:cNvSpPr/>
          <p:nvPr/>
        </p:nvSpPr>
        <p:spPr>
          <a:xfrm>
            <a:off x="857224" y="6253483"/>
            <a:ext cx="7500990" cy="461665"/>
          </a:xfrm>
          <a:prstGeom prst="rect">
            <a:avLst/>
          </a:prstGeom>
        </p:spPr>
        <p:txBody>
          <a:bodyPr wrap="square">
            <a:spAutoFit/>
          </a:bodyPr>
          <a:lstStyle/>
          <a:p>
            <a:pPr algn="r"/>
            <a:r>
              <a:rPr lang="zh-CN" altLang="zh-CN" sz="1200" dirty="0" smtClean="0">
                <a:solidFill>
                  <a:schemeClr val="bg1"/>
                </a:solidFill>
                <a:latin typeface="微软雅黑" pitchFamily="34" charset="-122"/>
                <a:ea typeface="微软雅黑" pitchFamily="34" charset="-122"/>
              </a:rPr>
              <a:t>American Academy of Pediatrics Subcommittee on Diagnosis and Management of Bronchiolitis.</a:t>
            </a:r>
            <a:r>
              <a:rPr lang="en-US" altLang="zh-CN" sz="1200" dirty="0" smtClean="0">
                <a:solidFill>
                  <a:schemeClr val="bg1"/>
                </a:solidFill>
                <a:latin typeface="微软雅黑" pitchFamily="34" charset="-122"/>
                <a:ea typeface="微软雅黑" pitchFamily="34" charset="-122"/>
              </a:rPr>
              <a:t> </a:t>
            </a:r>
            <a:r>
              <a:rPr lang="zh-CN" altLang="zh-CN" sz="1200" dirty="0" smtClean="0">
                <a:solidFill>
                  <a:schemeClr val="bg1"/>
                </a:solidFill>
                <a:latin typeface="微软雅黑" pitchFamily="34" charset="-122"/>
                <a:ea typeface="微软雅黑" pitchFamily="34" charset="-122"/>
              </a:rPr>
              <a:t> Diagnosis and management of</a:t>
            </a:r>
            <a:r>
              <a:rPr lang="en-US" altLang="zh-CN" sz="1200" dirty="0" smtClean="0">
                <a:solidFill>
                  <a:schemeClr val="bg1"/>
                </a:solidFill>
                <a:latin typeface="微软雅黑" pitchFamily="34" charset="-122"/>
                <a:ea typeface="微软雅黑" pitchFamily="34" charset="-122"/>
              </a:rPr>
              <a:t> </a:t>
            </a:r>
            <a:r>
              <a:rPr lang="zh-CN" altLang="zh-CN" sz="1200" dirty="0" smtClean="0">
                <a:solidFill>
                  <a:schemeClr val="bg1"/>
                </a:solidFill>
                <a:latin typeface="微软雅黑" pitchFamily="34" charset="-122"/>
                <a:ea typeface="微软雅黑" pitchFamily="34" charset="-122"/>
              </a:rPr>
              <a:t>bronchiolitis. </a:t>
            </a:r>
            <a:r>
              <a:rPr lang="zh-CN" altLang="zh-CN" sz="1200" i="1" dirty="0" smtClean="0">
                <a:solidFill>
                  <a:schemeClr val="bg1"/>
                </a:solidFill>
                <a:latin typeface="微软雅黑" pitchFamily="34" charset="-122"/>
                <a:ea typeface="微软雅黑" pitchFamily="34" charset="-122"/>
              </a:rPr>
              <a:t>Pediatrics</a:t>
            </a:r>
            <a:r>
              <a:rPr lang="zh-CN" altLang="zh-CN" sz="1200" dirty="0" smtClean="0">
                <a:solidFill>
                  <a:schemeClr val="bg1"/>
                </a:solidFill>
                <a:latin typeface="微软雅黑" pitchFamily="34" charset="-122"/>
                <a:ea typeface="微软雅黑" pitchFamily="34" charset="-122"/>
              </a:rPr>
              <a:t>. 2006;118(4):1774-93.</a:t>
            </a:r>
            <a:r>
              <a:rPr lang="en-US" altLang="zh-CN" sz="1200" dirty="0" smtClean="0">
                <a:solidFill>
                  <a:schemeClr val="bg1"/>
                </a:solidFill>
                <a:latin typeface="微软雅黑" pitchFamily="34" charset="-122"/>
                <a:ea typeface="微软雅黑" pitchFamily="34" charset="-122"/>
              </a:rPr>
              <a:t> </a:t>
            </a:r>
            <a:endParaRPr lang="zh-CN" altLang="en-US" sz="1200" dirty="0">
              <a:solidFill>
                <a:schemeClr val="bg1"/>
              </a:solidFill>
            </a:endParaRPr>
          </a:p>
        </p:txBody>
      </p:sp>
      <p:sp>
        <p:nvSpPr>
          <p:cNvPr id="3" name="矩形 2"/>
          <p:cNvSpPr/>
          <p:nvPr/>
        </p:nvSpPr>
        <p:spPr>
          <a:xfrm>
            <a:off x="-73521" y="4869161"/>
            <a:ext cx="9185341" cy="1323439"/>
          </a:xfrm>
          <a:prstGeom prst="rect">
            <a:avLst/>
          </a:prstGeom>
        </p:spPr>
        <p:txBody>
          <a:bodyPr wrap="square">
            <a:spAutoFit/>
          </a:bodyPr>
          <a:lstStyle/>
          <a:p>
            <a:r>
              <a:rPr lang="en-US" altLang="zh-CN" sz="2000" b="1" dirty="0"/>
              <a:t>Bronchiolitis is a common acute lower respiratory tract infection for infant. The lesions occurred mainly in pulmonary </a:t>
            </a:r>
            <a:r>
              <a:rPr lang="en-US" altLang="zh-CN" sz="2000" b="1" dirty="0" smtClean="0"/>
              <a:t>bronchiole. It is a </a:t>
            </a:r>
            <a:r>
              <a:rPr lang="en-US" altLang="zh-CN" sz="2000" b="1" dirty="0" smtClean="0"/>
              <a:t>respiratory virus disease. </a:t>
            </a:r>
            <a:r>
              <a:rPr lang="en-US" altLang="zh-CN" sz="2000" b="1" dirty="0" smtClean="0"/>
              <a:t>The </a:t>
            </a:r>
            <a:r>
              <a:rPr lang="en-US" altLang="zh-CN" sz="2000" b="1" dirty="0" smtClean="0"/>
              <a:t>most common etiology is RSV. </a:t>
            </a:r>
            <a:r>
              <a:rPr lang="en-US" altLang="zh-CN" sz="2000" b="1" dirty="0" smtClean="0"/>
              <a:t>The </a:t>
            </a:r>
            <a:r>
              <a:rPr lang="en-US" altLang="zh-CN" sz="2000" b="1" dirty="0"/>
              <a:t>disease occurred in children under 5 years old </a:t>
            </a:r>
            <a:r>
              <a:rPr lang="en-US" altLang="zh-CN" sz="2000" b="1" dirty="0" smtClean="0"/>
              <a:t>, </a:t>
            </a:r>
            <a:r>
              <a:rPr lang="en-US" altLang="zh-CN" sz="2000" b="1" dirty="0"/>
              <a:t>80% within 1 year, mostly children under 6 months.</a:t>
            </a:r>
            <a:endParaRPr lang="zh-CN" altLang="en-US" sz="2000" b="1" dirty="0"/>
          </a:p>
        </p:txBody>
      </p:sp>
    </p:spTree>
    <p:extLst>
      <p:ext uri="{BB962C8B-B14F-4D97-AF65-F5344CB8AC3E}">
        <p14:creationId xmlns:p14="http://schemas.microsoft.com/office/powerpoint/2010/main" val="37878112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4" name="Picture 8" descr="Bronchiolitis-Babies"/>
          <p:cNvPicPr>
            <a:picLocks noChangeAspect="1" noChangeArrowheads="1"/>
          </p:cNvPicPr>
          <p:nvPr/>
        </p:nvPicPr>
        <p:blipFill>
          <a:blip r:embed="rId3" cstate="print"/>
          <a:srcRect/>
          <a:stretch>
            <a:fillRect/>
          </a:stretch>
        </p:blipFill>
        <p:spPr bwMode="auto">
          <a:xfrm>
            <a:off x="2357422" y="1133484"/>
            <a:ext cx="3962400" cy="3581400"/>
          </a:xfrm>
          <a:prstGeom prst="rect">
            <a:avLst/>
          </a:prstGeom>
          <a:noFill/>
          <a:ln w="9525">
            <a:noFill/>
            <a:miter lim="800000"/>
            <a:headEnd/>
            <a:tailEnd/>
          </a:ln>
        </p:spPr>
      </p:pic>
      <p:sp>
        <p:nvSpPr>
          <p:cNvPr id="40967" name="Rectangle 7"/>
          <p:cNvSpPr>
            <a:spLocks noChangeArrowheads="1"/>
          </p:cNvSpPr>
          <p:nvPr/>
        </p:nvSpPr>
        <p:spPr bwMode="auto">
          <a:xfrm>
            <a:off x="2641201" y="5633010"/>
            <a:ext cx="3676006" cy="523220"/>
          </a:xfrm>
          <a:prstGeom prst="rect">
            <a:avLst/>
          </a:prstGeom>
          <a:noFill/>
          <a:ln w="9525">
            <a:noFill/>
            <a:miter lim="800000"/>
            <a:headEnd/>
            <a:tailEnd/>
          </a:ln>
        </p:spPr>
        <p:txBody>
          <a:bodyPr wrap="none" anchor="ctr">
            <a:spAutoFit/>
          </a:bodyPr>
          <a:lstStyle/>
          <a:p>
            <a:r>
              <a:rPr lang="en-US" altLang="zh-CN" sz="2800" b="1" dirty="0" smtClean="0">
                <a:latin typeface="微软雅黑" pitchFamily="34" charset="-122"/>
                <a:ea typeface="微软雅黑" pitchFamily="34" charset="-122"/>
              </a:rPr>
              <a:t>Asthmatic Dyspnea</a:t>
            </a:r>
            <a:endParaRPr lang="zh-CN" altLang="en-US" sz="2800" b="1" dirty="0" smtClean="0">
              <a:latin typeface="微软雅黑" pitchFamily="34" charset="-122"/>
              <a:ea typeface="微软雅黑" pitchFamily="34" charset="-122"/>
            </a:endParaRPr>
          </a:p>
        </p:txBody>
      </p:sp>
      <p:sp>
        <p:nvSpPr>
          <p:cNvPr id="40969" name="AutoShape 9"/>
          <p:cNvSpPr>
            <a:spLocks noChangeArrowheads="1"/>
          </p:cNvSpPr>
          <p:nvPr/>
        </p:nvSpPr>
        <p:spPr bwMode="auto">
          <a:xfrm>
            <a:off x="4152900" y="4871010"/>
            <a:ext cx="838200" cy="762000"/>
          </a:xfrm>
          <a:prstGeom prst="downArrow">
            <a:avLst>
              <a:gd name="adj1" fmla="val 50000"/>
              <a:gd name="adj2" fmla="val 40909"/>
            </a:avLst>
          </a:prstGeom>
          <a:solidFill>
            <a:srgbClr val="FF0000"/>
          </a:solidFill>
          <a:ln w="9525">
            <a:solidFill>
              <a:schemeClr val="tx1"/>
            </a:solidFill>
            <a:miter lim="800000"/>
            <a:headEnd/>
            <a:tailEnd/>
          </a:ln>
        </p:spPr>
        <p:txBody>
          <a:bodyPr vert="eaVert" wrap="none" anchor="ctr"/>
          <a:lstStyle/>
          <a:p>
            <a:endParaRPr lang="zh-CN" altLang="en-US" dirty="0">
              <a:latin typeface="微软雅黑" panose="020B0503020204020204" pitchFamily="34" charset="-122"/>
              <a:ea typeface="微软雅黑" panose="020B0503020204020204" pitchFamily="34" charset="-122"/>
            </a:endParaRPr>
          </a:p>
        </p:txBody>
      </p:sp>
      <p:sp>
        <p:nvSpPr>
          <p:cNvPr id="22536" name="Rectangle 10"/>
          <p:cNvSpPr>
            <a:spLocks noChangeArrowheads="1"/>
          </p:cNvSpPr>
          <p:nvPr/>
        </p:nvSpPr>
        <p:spPr bwMode="auto">
          <a:xfrm>
            <a:off x="4267200" y="3738872"/>
            <a:ext cx="2057400" cy="1200329"/>
          </a:xfrm>
          <a:prstGeom prst="rect">
            <a:avLst/>
          </a:prstGeom>
          <a:noFill/>
          <a:ln w="9525">
            <a:noFill/>
            <a:miter lim="800000"/>
            <a:headEnd/>
            <a:tailEnd/>
          </a:ln>
        </p:spPr>
        <p:txBody>
          <a:bodyPr wrap="square" anchor="ctr">
            <a:spAutoFit/>
          </a:bodyPr>
          <a:lstStyle/>
          <a:p>
            <a:pPr algn="ctr"/>
            <a:r>
              <a:rPr lang="en-US" altLang="zh-CN" b="1" dirty="0" smtClean="0">
                <a:latin typeface="微软雅黑" panose="020B0503020204020204" pitchFamily="34" charset="-122"/>
                <a:ea typeface="微软雅黑" panose="020B0503020204020204" pitchFamily="34" charset="-122"/>
              </a:rPr>
              <a:t>Mainly in trachea of 75</a:t>
            </a:r>
            <a:r>
              <a:rPr lang="zh-CN" altLang="en-US" b="1" dirty="0" smtClean="0">
                <a:latin typeface="微软雅黑" panose="020B0503020204020204" pitchFamily="34" charset="-122"/>
                <a:ea typeface="微软雅黑" panose="020B0503020204020204" pitchFamily="34" charset="-122"/>
              </a:rPr>
              <a:t>～</a:t>
            </a:r>
            <a:r>
              <a:rPr lang="en-US" altLang="zh-CN" b="1" dirty="0" smtClean="0">
                <a:latin typeface="微软雅黑" panose="020B0503020204020204" pitchFamily="34" charset="-122"/>
                <a:ea typeface="微软雅黑" panose="020B0503020204020204" pitchFamily="34" charset="-122"/>
              </a:rPr>
              <a:t>300μm in diameter</a:t>
            </a:r>
            <a:endParaRPr lang="zh-CN" altLang="en-US" b="1" dirty="0" smtClean="0">
              <a:latin typeface="微软雅黑" panose="020B0503020204020204" pitchFamily="34" charset="-122"/>
              <a:ea typeface="微软雅黑" panose="020B0503020204020204" pitchFamily="34" charset="-122"/>
            </a:endParaRPr>
          </a:p>
        </p:txBody>
      </p:sp>
      <p:sp>
        <p:nvSpPr>
          <p:cNvPr id="22537" name="Text Box 11"/>
          <p:cNvSpPr txBox="1">
            <a:spLocks noChangeArrowheads="1"/>
          </p:cNvSpPr>
          <p:nvPr/>
        </p:nvSpPr>
        <p:spPr bwMode="gray">
          <a:xfrm>
            <a:off x="6324600" y="3374519"/>
            <a:ext cx="2819400" cy="2031325"/>
          </a:xfrm>
          <a:prstGeom prst="rect">
            <a:avLst/>
          </a:prstGeom>
          <a:solidFill>
            <a:srgbClr val="27F531"/>
          </a:solidFill>
          <a:ln w="9525" algn="ctr">
            <a:solidFill>
              <a:srgbClr val="338581"/>
            </a:solidFill>
            <a:miter lim="800000"/>
            <a:headEnd/>
            <a:tailEnd/>
          </a:ln>
        </p:spPr>
        <p:txBody>
          <a:bodyPr wrap="square">
            <a:spAutoFit/>
          </a:bodyPr>
          <a:lstStyle/>
          <a:p>
            <a:pPr>
              <a:spcBef>
                <a:spcPct val="50000"/>
              </a:spcBef>
            </a:pPr>
            <a:r>
              <a:rPr lang="en-US" altLang="zh-CN" sz="1400" dirty="0" smtClean="0">
                <a:latin typeface="微软雅黑" pitchFamily="34" charset="-122"/>
                <a:ea typeface="微软雅黑" pitchFamily="34" charset="-122"/>
              </a:rPr>
              <a:t>Mucosa welled,  inflammatory cells infiltrated, epithelium mucosae damaged and desquamated, mucus secretion increased; Due to the bronchial intraluminal stenosis, the trachea wall have no cartilage support and the capillary bronchial spasms.</a:t>
            </a:r>
            <a:endParaRPr lang="zh-CN" altLang="en-US" sz="1400" dirty="0">
              <a:latin typeface="微软雅黑" pitchFamily="34" charset="-122"/>
              <a:ea typeface="微软雅黑" pitchFamily="34" charset="-122"/>
            </a:endParaRPr>
          </a:p>
        </p:txBody>
      </p:sp>
      <p:sp>
        <p:nvSpPr>
          <p:cNvPr id="22538" name="Text Box 12"/>
          <p:cNvSpPr txBox="1">
            <a:spLocks noChangeArrowheads="1"/>
          </p:cNvSpPr>
          <p:nvPr/>
        </p:nvSpPr>
        <p:spPr bwMode="gray">
          <a:xfrm>
            <a:off x="0" y="1153098"/>
            <a:ext cx="2362200" cy="2785378"/>
          </a:xfrm>
          <a:prstGeom prst="rect">
            <a:avLst/>
          </a:prstGeom>
          <a:solidFill>
            <a:schemeClr val="accent3">
              <a:lumMod val="40000"/>
              <a:lumOff val="60000"/>
            </a:schemeClr>
          </a:solidFill>
          <a:ln w="9525" algn="ctr">
            <a:noFill/>
            <a:miter lim="800000"/>
            <a:headEnd/>
            <a:tailEnd/>
          </a:ln>
        </p:spPr>
        <p:txBody>
          <a:bodyPr wrap="square">
            <a:spAutoFit/>
          </a:bodyPr>
          <a:lstStyle/>
          <a:p>
            <a:pPr marL="252000" indent="-252000">
              <a:spcBef>
                <a:spcPct val="50000"/>
              </a:spcBef>
              <a:buFont typeface="+mj-ea"/>
              <a:buAutoNum type="circleNumDbPlain"/>
            </a:pPr>
            <a:r>
              <a:rPr lang="en-US" altLang="zh-CN" sz="1400" dirty="0" smtClean="0">
                <a:latin typeface="微软雅黑" pitchFamily="34" charset="-122"/>
                <a:ea typeface="微软雅黑" pitchFamily="34" charset="-122"/>
              </a:rPr>
              <a:t>inflammation expand  pulmonary interstitial and  alveolar forming </a:t>
            </a:r>
            <a:r>
              <a:rPr lang="en-US" altLang="zh-CN" sz="1400" dirty="0" smtClean="0">
                <a:solidFill>
                  <a:srgbClr val="FF0000"/>
                </a:solidFill>
                <a:latin typeface="微软雅黑" pitchFamily="34" charset="-122"/>
                <a:ea typeface="微软雅黑" pitchFamily="34" charset="-122"/>
              </a:rPr>
              <a:t>peribronchiolitis</a:t>
            </a:r>
            <a:r>
              <a:rPr lang="en-US" altLang="zh-CN" sz="1400" dirty="0" smtClean="0">
                <a:latin typeface="微软雅黑" pitchFamily="34" charset="-122"/>
                <a:ea typeface="微软雅黑" pitchFamily="34" charset="-122"/>
              </a:rPr>
              <a:t>.</a:t>
            </a:r>
            <a:endParaRPr lang="zh-CN" altLang="en-US" sz="1400" dirty="0">
              <a:latin typeface="微软雅黑" pitchFamily="34" charset="-122"/>
              <a:ea typeface="微软雅黑" pitchFamily="34" charset="-122"/>
            </a:endParaRPr>
          </a:p>
          <a:p>
            <a:pPr marL="252000" indent="-252000">
              <a:spcBef>
                <a:spcPct val="50000"/>
              </a:spcBef>
              <a:buFont typeface="+mj-ea"/>
              <a:buAutoNum type="circleNumDbPlain"/>
            </a:pPr>
            <a:r>
              <a:rPr lang="en-US" altLang="zh-CN" sz="1400" dirty="0" smtClean="0">
                <a:latin typeface="微软雅黑" pitchFamily="34" charset="-122"/>
                <a:ea typeface="微软雅黑" pitchFamily="34" charset="-122"/>
              </a:rPr>
              <a:t>Most recovery with exudate absorbed or coughed up </a:t>
            </a:r>
            <a:br>
              <a:rPr lang="en-US" altLang="zh-CN" sz="1400" dirty="0" smtClean="0">
                <a:latin typeface="微软雅黑" pitchFamily="34" charset="-122"/>
                <a:ea typeface="微软雅黑" pitchFamily="34" charset="-122"/>
              </a:rPr>
            </a:br>
            <a:r>
              <a:rPr lang="en-US" altLang="zh-CN" sz="1400" dirty="0" smtClean="0">
                <a:latin typeface="微软雅黑" pitchFamily="34" charset="-122"/>
                <a:ea typeface="微软雅黑" pitchFamily="34" charset="-122"/>
              </a:rPr>
              <a:t>after inflammation .</a:t>
            </a:r>
            <a:endParaRPr lang="zh-CN" altLang="en-US" sz="1400" dirty="0" smtClean="0">
              <a:latin typeface="微软雅黑" pitchFamily="34" charset="-122"/>
              <a:ea typeface="微软雅黑" pitchFamily="34" charset="-122"/>
            </a:endParaRPr>
          </a:p>
          <a:p>
            <a:pPr marL="252000" indent="-252000">
              <a:spcBef>
                <a:spcPts val="0"/>
              </a:spcBef>
              <a:buFont typeface="+mj-ea"/>
              <a:buAutoNum type="circleNumDbPlain"/>
            </a:pPr>
            <a:r>
              <a:rPr lang="en-US" altLang="zh-CN" sz="1400" dirty="0" smtClean="0">
                <a:latin typeface="微软雅黑" pitchFamily="34" charset="-122"/>
                <a:ea typeface="微软雅黑" pitchFamily="34" charset="-122"/>
              </a:rPr>
              <a:t>Scar  in trachea wall and   bronchus obstruction </a:t>
            </a:r>
          </a:p>
          <a:p>
            <a:pPr>
              <a:spcBef>
                <a:spcPts val="0"/>
              </a:spcBef>
            </a:pPr>
            <a:r>
              <a:rPr lang="en-US" altLang="zh-CN" sz="1400" dirty="0">
                <a:latin typeface="微软雅黑" pitchFamily="34" charset="-122"/>
                <a:ea typeface="微软雅黑" pitchFamily="34" charset="-122"/>
              </a:rPr>
              <a:t> </a:t>
            </a:r>
            <a:r>
              <a:rPr lang="en-US" altLang="zh-CN" sz="1400" dirty="0" smtClean="0">
                <a:latin typeface="微软雅黑" pitchFamily="34" charset="-122"/>
                <a:ea typeface="微软雅黑" pitchFamily="34" charset="-122"/>
              </a:rPr>
              <a:t>   (BO) forming</a:t>
            </a:r>
            <a:endParaRPr lang="zh-CN" altLang="en-US" sz="1400" dirty="0">
              <a:latin typeface="微软雅黑" pitchFamily="34" charset="-122"/>
              <a:ea typeface="微软雅黑" pitchFamily="34" charset="-122"/>
            </a:endParaRPr>
          </a:p>
        </p:txBody>
      </p:sp>
      <p:pic>
        <p:nvPicPr>
          <p:cNvPr id="22539" name="Picture 15" descr="lung2"/>
          <p:cNvPicPr>
            <a:picLocks noChangeAspect="1" noChangeArrowheads="1"/>
          </p:cNvPicPr>
          <p:nvPr/>
        </p:nvPicPr>
        <p:blipFill>
          <a:blip r:embed="rId4" cstate="print"/>
          <a:srcRect/>
          <a:stretch>
            <a:fillRect/>
          </a:stretch>
        </p:blipFill>
        <p:spPr bwMode="auto">
          <a:xfrm>
            <a:off x="6248400" y="1186403"/>
            <a:ext cx="2895600" cy="1839913"/>
          </a:xfrm>
          <a:prstGeom prst="rect">
            <a:avLst/>
          </a:prstGeom>
          <a:noFill/>
          <a:ln w="9525">
            <a:noFill/>
            <a:miter lim="800000"/>
            <a:headEnd/>
            <a:tailEnd/>
          </a:ln>
        </p:spPr>
      </p:pic>
      <p:sp>
        <p:nvSpPr>
          <p:cNvPr id="12" name="Rectangle 2"/>
          <p:cNvSpPr txBox="1">
            <a:spLocks noChangeArrowheads="1"/>
          </p:cNvSpPr>
          <p:nvPr/>
        </p:nvSpPr>
        <p:spPr bwMode="auto">
          <a:xfrm>
            <a:off x="457200" y="200025"/>
            <a:ext cx="8229600" cy="6381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altLang="zh-CN" sz="2200" b="1" dirty="0" smtClean="0">
                <a:solidFill>
                  <a:schemeClr val="tx2"/>
                </a:solidFill>
                <a:latin typeface="微软雅黑" panose="020B0503020204020204" pitchFamily="34" charset="-122"/>
                <a:ea typeface="微软雅黑" panose="020B0503020204020204" pitchFamily="34" charset="-122"/>
              </a:rPr>
              <a:t>Clinical Manifestation </a:t>
            </a:r>
            <a:r>
              <a:rPr lang="en-US" altLang="zh-CN" sz="2200" b="1" dirty="0">
                <a:solidFill>
                  <a:schemeClr val="tx2"/>
                </a:solidFill>
                <a:latin typeface="微软雅黑" panose="020B0503020204020204" pitchFamily="34" charset="-122"/>
                <a:ea typeface="微软雅黑" panose="020B0503020204020204" pitchFamily="34" charset="-122"/>
              </a:rPr>
              <a:t>and </a:t>
            </a:r>
            <a:r>
              <a:rPr lang="en-US" altLang="zh-CN" sz="2200" b="1" dirty="0" smtClean="0">
                <a:solidFill>
                  <a:schemeClr val="tx2"/>
                </a:solidFill>
                <a:latin typeface="微软雅黑" panose="020B0503020204020204" pitchFamily="34" charset="-122"/>
                <a:ea typeface="微软雅黑" panose="020B0503020204020204" pitchFamily="34" charset="-122"/>
              </a:rPr>
              <a:t>Pathological Basis</a:t>
            </a:r>
            <a:endParaRPr lang="zh-CN" altLang="en-US" sz="2200" b="1" dirty="0">
              <a:solidFill>
                <a:schemeClr val="tx2"/>
              </a:solidFill>
              <a:latin typeface="微软雅黑" panose="020B0503020204020204" pitchFamily="34" charset="-122"/>
              <a:ea typeface="微软雅黑" panose="020B0503020204020204" pitchFamily="34" charset="-122"/>
            </a:endParaRPr>
          </a:p>
        </p:txBody>
      </p:sp>
      <p:sp>
        <p:nvSpPr>
          <p:cNvPr id="10" name="灯片编号占位符 9"/>
          <p:cNvSpPr>
            <a:spLocks noGrp="1"/>
          </p:cNvSpPr>
          <p:nvPr>
            <p:ph type="sldNum" sz="quarter" idx="12"/>
          </p:nvPr>
        </p:nvSpPr>
        <p:spPr/>
        <p:txBody>
          <a:bodyPr/>
          <a:lstStyle/>
          <a:p>
            <a:fld id="{01CC2CA7-3B56-4884-B23C-4C474C6B7068}" type="slidenum">
              <a:rPr lang="zh-CN" altLang="en-US" smtClean="0"/>
              <a:pPr/>
              <a:t>35</a:t>
            </a:fld>
            <a:endParaRPr lang="zh-CN" altLang="en-US"/>
          </a:p>
        </p:txBody>
      </p:sp>
      <p:sp>
        <p:nvSpPr>
          <p:cNvPr id="11" name="矩形 10"/>
          <p:cNvSpPr/>
          <p:nvPr/>
        </p:nvSpPr>
        <p:spPr>
          <a:xfrm>
            <a:off x="857224" y="6253483"/>
            <a:ext cx="7500990" cy="461665"/>
          </a:xfrm>
          <a:prstGeom prst="rect">
            <a:avLst/>
          </a:prstGeom>
        </p:spPr>
        <p:txBody>
          <a:bodyPr wrap="square">
            <a:spAutoFit/>
          </a:bodyPr>
          <a:lstStyle/>
          <a:p>
            <a:pPr algn="r"/>
            <a:r>
              <a:rPr lang="zh-CN" altLang="zh-CN" sz="1200" dirty="0" smtClean="0">
                <a:solidFill>
                  <a:schemeClr val="bg1"/>
                </a:solidFill>
                <a:latin typeface="微软雅黑" pitchFamily="34" charset="-122"/>
                <a:ea typeface="微软雅黑" pitchFamily="34" charset="-122"/>
              </a:rPr>
              <a:t>American Academy of Pediatrics Subcommittee on Diagnosis and Management of Bronchiolitis.</a:t>
            </a:r>
            <a:r>
              <a:rPr lang="en-US" altLang="zh-CN" sz="1200" dirty="0" smtClean="0">
                <a:solidFill>
                  <a:schemeClr val="bg1"/>
                </a:solidFill>
                <a:latin typeface="微软雅黑" pitchFamily="34" charset="-122"/>
                <a:ea typeface="微软雅黑" pitchFamily="34" charset="-122"/>
              </a:rPr>
              <a:t> </a:t>
            </a:r>
            <a:r>
              <a:rPr lang="zh-CN" altLang="zh-CN" sz="1200" dirty="0" smtClean="0">
                <a:solidFill>
                  <a:schemeClr val="bg1"/>
                </a:solidFill>
                <a:latin typeface="微软雅黑" pitchFamily="34" charset="-122"/>
                <a:ea typeface="微软雅黑" pitchFamily="34" charset="-122"/>
              </a:rPr>
              <a:t> Diagnosis and management of</a:t>
            </a:r>
            <a:r>
              <a:rPr lang="en-US" altLang="zh-CN" sz="1200" dirty="0" smtClean="0">
                <a:solidFill>
                  <a:schemeClr val="bg1"/>
                </a:solidFill>
                <a:latin typeface="微软雅黑" pitchFamily="34" charset="-122"/>
                <a:ea typeface="微软雅黑" pitchFamily="34" charset="-122"/>
              </a:rPr>
              <a:t> </a:t>
            </a:r>
            <a:r>
              <a:rPr lang="zh-CN" altLang="zh-CN" sz="1200" dirty="0" smtClean="0">
                <a:solidFill>
                  <a:schemeClr val="bg1"/>
                </a:solidFill>
                <a:latin typeface="微软雅黑" pitchFamily="34" charset="-122"/>
                <a:ea typeface="微软雅黑" pitchFamily="34" charset="-122"/>
              </a:rPr>
              <a:t>bronchiolitis. </a:t>
            </a:r>
            <a:r>
              <a:rPr lang="zh-CN" altLang="zh-CN" sz="1200" i="1" dirty="0" smtClean="0">
                <a:solidFill>
                  <a:schemeClr val="bg1"/>
                </a:solidFill>
                <a:latin typeface="微软雅黑" pitchFamily="34" charset="-122"/>
                <a:ea typeface="微软雅黑" pitchFamily="34" charset="-122"/>
              </a:rPr>
              <a:t>Pediatrics</a:t>
            </a:r>
            <a:r>
              <a:rPr lang="zh-CN" altLang="zh-CN" sz="1200" dirty="0" smtClean="0">
                <a:solidFill>
                  <a:schemeClr val="bg1"/>
                </a:solidFill>
                <a:latin typeface="微软雅黑" pitchFamily="34" charset="-122"/>
                <a:ea typeface="微软雅黑" pitchFamily="34" charset="-122"/>
              </a:rPr>
              <a:t>. 2006;118(4):1774-93.</a:t>
            </a:r>
            <a:r>
              <a:rPr lang="en-US" altLang="zh-CN" sz="1200" dirty="0" smtClean="0">
                <a:solidFill>
                  <a:schemeClr val="bg1"/>
                </a:solidFill>
                <a:latin typeface="微软雅黑" pitchFamily="34" charset="-122"/>
                <a:ea typeface="微软雅黑" pitchFamily="34" charset="-122"/>
              </a:rPr>
              <a:t> </a:t>
            </a:r>
            <a:endParaRPr lang="zh-CN" altLang="en-US" sz="1200" dirty="0">
              <a:solidFill>
                <a:schemeClr val="bg1"/>
              </a:solidFill>
            </a:endParaRPr>
          </a:p>
        </p:txBody>
      </p:sp>
    </p:spTree>
    <p:extLst>
      <p:ext uri="{BB962C8B-B14F-4D97-AF65-F5344CB8AC3E}">
        <p14:creationId xmlns:p14="http://schemas.microsoft.com/office/powerpoint/2010/main" val="71114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69"/>
                                        </p:tgtEl>
                                        <p:attrNameLst>
                                          <p:attrName>style.visibility</p:attrName>
                                        </p:attrNameLst>
                                      </p:cBhvr>
                                      <p:to>
                                        <p:strVal val="visible"/>
                                      </p:to>
                                    </p:set>
                                    <p:anim calcmode="lin" valueType="num">
                                      <p:cBhvr additive="base">
                                        <p:cTn id="7" dur="500" fill="hold"/>
                                        <p:tgtEl>
                                          <p:spTgt spid="40969"/>
                                        </p:tgtEl>
                                        <p:attrNameLst>
                                          <p:attrName>ppt_x</p:attrName>
                                        </p:attrNameLst>
                                      </p:cBhvr>
                                      <p:tavLst>
                                        <p:tav tm="0">
                                          <p:val>
                                            <p:strVal val="#ppt_x"/>
                                          </p:val>
                                        </p:tav>
                                        <p:tav tm="100000">
                                          <p:val>
                                            <p:strVal val="#ppt_x"/>
                                          </p:val>
                                        </p:tav>
                                      </p:tavLst>
                                    </p:anim>
                                    <p:anim calcmode="lin" valueType="num">
                                      <p:cBhvr additive="base">
                                        <p:cTn id="8" dur="500" fill="hold"/>
                                        <p:tgtEl>
                                          <p:spTgt spid="4096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967"/>
                                        </p:tgtEl>
                                        <p:attrNameLst>
                                          <p:attrName>style.visibility</p:attrName>
                                        </p:attrNameLst>
                                      </p:cBhvr>
                                      <p:to>
                                        <p:strVal val="visible"/>
                                      </p:to>
                                    </p:set>
                                    <p:anim calcmode="lin" valueType="num">
                                      <p:cBhvr additive="base">
                                        <p:cTn id="13" dur="500" fill="hold"/>
                                        <p:tgtEl>
                                          <p:spTgt spid="40967"/>
                                        </p:tgtEl>
                                        <p:attrNameLst>
                                          <p:attrName>ppt_x</p:attrName>
                                        </p:attrNameLst>
                                      </p:cBhvr>
                                      <p:tavLst>
                                        <p:tav tm="0">
                                          <p:val>
                                            <p:strVal val="#ppt_x"/>
                                          </p:val>
                                        </p:tav>
                                        <p:tav tm="100000">
                                          <p:val>
                                            <p:strVal val="#ppt_x"/>
                                          </p:val>
                                        </p:tav>
                                      </p:tavLst>
                                    </p:anim>
                                    <p:anim calcmode="lin" valueType="num">
                                      <p:cBhvr additive="base">
                                        <p:cTn id="14" dur="500" fill="hold"/>
                                        <p:tgtEl>
                                          <p:spTgt spid="409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7" grpId="0"/>
      <p:bldP spid="4096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500034" y="357166"/>
            <a:ext cx="8147248" cy="638175"/>
          </a:xfrm>
        </p:spPr>
        <p:txBody>
          <a:bodyPr>
            <a:noAutofit/>
          </a:bodyPr>
          <a:lstStyle/>
          <a:p>
            <a:r>
              <a:rPr lang="en-US" altLang="zh-CN" sz="2200" b="1" dirty="0">
                <a:solidFill>
                  <a:schemeClr val="tx2"/>
                </a:solidFill>
              </a:rPr>
              <a:t>RSV is the main cause of capillary </a:t>
            </a:r>
            <a:r>
              <a:rPr lang="en-US" altLang="zh-CN" sz="2200" b="1" dirty="0" err="1" smtClean="0">
                <a:solidFill>
                  <a:schemeClr val="tx2"/>
                </a:solidFill>
              </a:rPr>
              <a:t>bronchiolitis</a:t>
            </a:r>
            <a:r>
              <a:rPr lang="en-US" altLang="zh-CN" sz="2200" b="1" dirty="0"/>
              <a:t> </a:t>
            </a:r>
            <a:r>
              <a:rPr lang="en-US" altLang="zh-CN" sz="2200" b="1" dirty="0" smtClean="0">
                <a:ea typeface="微软雅黑" pitchFamily="34" charset="-122"/>
              </a:rPr>
              <a:t> </a:t>
            </a:r>
          </a:p>
        </p:txBody>
      </p:sp>
      <p:pic>
        <p:nvPicPr>
          <p:cNvPr id="23555" name="Picture 3" descr="Lungs"/>
          <p:cNvPicPr>
            <a:picLocks noGrp="1" noChangeAspect="1" noChangeArrowheads="1"/>
          </p:cNvPicPr>
          <p:nvPr>
            <p:ph type="body" idx="1"/>
          </p:nvPr>
        </p:nvPicPr>
        <p:blipFill>
          <a:blip r:embed="rId3" cstate="print"/>
          <a:srcRect/>
          <a:stretch>
            <a:fillRect/>
          </a:stretch>
        </p:blipFill>
        <p:spPr>
          <a:xfrm>
            <a:off x="4143372" y="1285860"/>
            <a:ext cx="4848228" cy="4714890"/>
          </a:xfrm>
        </p:spPr>
      </p:pic>
      <p:sp>
        <p:nvSpPr>
          <p:cNvPr id="23556" name="Oval 4"/>
          <p:cNvSpPr>
            <a:spLocks noChangeArrowheads="1"/>
          </p:cNvSpPr>
          <p:nvPr/>
        </p:nvSpPr>
        <p:spPr bwMode="auto">
          <a:xfrm>
            <a:off x="5237584" y="4856584"/>
            <a:ext cx="990600" cy="228600"/>
          </a:xfrm>
          <a:prstGeom prst="ellipse">
            <a:avLst/>
          </a:prstGeom>
          <a:noFill/>
          <a:ln w="28575">
            <a:solidFill>
              <a:srgbClr val="FF0000"/>
            </a:solidFill>
            <a:round/>
            <a:headEnd/>
            <a:tailEnd/>
          </a:ln>
        </p:spPr>
        <p:txBody>
          <a:bodyPr wrap="none" anchor="ctr"/>
          <a:lstStyle/>
          <a:p>
            <a:endParaRPr lang="zh-CN" altLang="en-US">
              <a:latin typeface="微软雅黑" pitchFamily="34" charset="-122"/>
              <a:ea typeface="微软雅黑" pitchFamily="34" charset="-122"/>
            </a:endParaRPr>
          </a:p>
        </p:txBody>
      </p:sp>
      <p:sp>
        <p:nvSpPr>
          <p:cNvPr id="23557" name="TextBox 6"/>
          <p:cNvSpPr txBox="1">
            <a:spLocks noChangeArrowheads="1"/>
          </p:cNvSpPr>
          <p:nvPr/>
        </p:nvSpPr>
        <p:spPr bwMode="auto">
          <a:xfrm>
            <a:off x="251520" y="1285860"/>
            <a:ext cx="4249042" cy="4662815"/>
          </a:xfrm>
          <a:prstGeom prst="rect">
            <a:avLst/>
          </a:prstGeom>
          <a:noFill/>
          <a:ln w="9525">
            <a:noFill/>
            <a:miter lim="800000"/>
            <a:headEnd/>
            <a:tailEnd/>
          </a:ln>
        </p:spPr>
        <p:txBody>
          <a:bodyPr wrap="square">
            <a:spAutoFit/>
          </a:bodyPr>
          <a:lstStyle/>
          <a:p>
            <a:pPr>
              <a:buFont typeface="Wingdings" pitchFamily="2" charset="2"/>
              <a:buChar char="Ø"/>
            </a:pPr>
            <a:r>
              <a:rPr lang="en-US" altLang="zh-CN" b="1" dirty="0" smtClean="0">
                <a:latin typeface="微软雅黑" pitchFamily="34" charset="-122"/>
                <a:ea typeface="微软雅黑" pitchFamily="34" charset="-122"/>
              </a:rPr>
              <a:t>Pathogen : </a:t>
            </a:r>
            <a:r>
              <a:rPr lang="en-US" altLang="zh-CN" b="1" dirty="0" smtClean="0">
                <a:latin typeface="微软雅黑" pitchFamily="34" charset="-122"/>
                <a:ea typeface="微软雅黑" pitchFamily="34" charset="-122"/>
              </a:rPr>
              <a:t>Virus </a:t>
            </a:r>
            <a:endParaRPr lang="en-US" altLang="zh-CN" b="1" dirty="0" smtClean="0">
              <a:latin typeface="微软雅黑" pitchFamily="34" charset="-122"/>
              <a:ea typeface="微软雅黑" pitchFamily="34" charset="-122"/>
            </a:endParaRPr>
          </a:p>
          <a:p>
            <a:pPr>
              <a:lnSpc>
                <a:spcPct val="150000"/>
              </a:lnSpc>
            </a:pPr>
            <a:r>
              <a:rPr lang="en-US" altLang="zh-CN" dirty="0" smtClean="0">
                <a:solidFill>
                  <a:srgbClr val="FF0000"/>
                </a:solidFill>
                <a:latin typeface="微软雅黑" pitchFamily="34" charset="-122"/>
                <a:ea typeface="微软雅黑" pitchFamily="34" charset="-122"/>
              </a:rPr>
              <a:t>      </a:t>
            </a:r>
            <a:r>
              <a:rPr lang="en-US" altLang="zh-CN" b="1" dirty="0" smtClean="0">
                <a:solidFill>
                  <a:srgbClr val="FF0000"/>
                </a:solidFill>
                <a:latin typeface="微软雅黑" pitchFamily="34" charset="-122"/>
                <a:ea typeface="微软雅黑" pitchFamily="34" charset="-122"/>
              </a:rPr>
              <a:t>RSV</a:t>
            </a:r>
          </a:p>
          <a:p>
            <a:pPr>
              <a:lnSpc>
                <a:spcPct val="150000"/>
              </a:lnSpc>
            </a:pPr>
            <a:r>
              <a:rPr lang="en-US" altLang="zh-CN" dirty="0">
                <a:solidFill>
                  <a:srgbClr val="FF0000"/>
                </a:solidFill>
                <a:latin typeface="微软雅黑" panose="020B0503020204020204" pitchFamily="34" charset="-122"/>
                <a:ea typeface="微软雅黑" pitchFamily="34" charset="-122"/>
              </a:rPr>
              <a:t> </a:t>
            </a:r>
            <a:r>
              <a:rPr lang="en-US" altLang="zh-CN" dirty="0" smtClean="0">
                <a:solidFill>
                  <a:srgbClr val="FF0000"/>
                </a:solidFill>
                <a:latin typeface="微软雅黑" panose="020B0503020204020204" pitchFamily="34" charset="-122"/>
                <a:ea typeface="微软雅黑" pitchFamily="34" charset="-122"/>
              </a:rPr>
              <a:t>     </a:t>
            </a:r>
            <a:r>
              <a:rPr lang="en-US" altLang="zh-CN" dirty="0" smtClean="0">
                <a:latin typeface="微软雅黑" panose="020B0503020204020204" pitchFamily="34" charset="-122"/>
                <a:ea typeface="微软雅黑" pitchFamily="34" charset="-122"/>
              </a:rPr>
              <a:t>PIV</a:t>
            </a:r>
            <a:r>
              <a:rPr lang="zh-CN" altLang="en-US" dirty="0" smtClean="0">
                <a:latin typeface="微软雅黑" panose="020B0503020204020204" pitchFamily="34" charset="-122"/>
                <a:ea typeface="微软雅黑" pitchFamily="34" charset="-122"/>
              </a:rPr>
              <a:t>、</a:t>
            </a:r>
            <a:r>
              <a:rPr lang="en-US" altLang="zh-CN" dirty="0" smtClean="0">
                <a:latin typeface="微软雅黑" panose="020B0503020204020204" pitchFamily="34" charset="-122"/>
                <a:ea typeface="微软雅黑" panose="020B0503020204020204" pitchFamily="34" charset="-122"/>
              </a:rPr>
              <a:t>ADV</a:t>
            </a:r>
            <a:r>
              <a:rPr lang="zh-CN" altLang="en-US" dirty="0" smtClean="0">
                <a:latin typeface="微软雅黑" panose="020B0503020204020204" pitchFamily="34" charset="-122"/>
                <a:ea typeface="微软雅黑" panose="020B0503020204020204" pitchFamily="34" charset="-122"/>
              </a:rPr>
              <a:t>、</a:t>
            </a:r>
            <a:r>
              <a:rPr lang="en-US" altLang="zh-CN" dirty="0" smtClean="0">
                <a:latin typeface="微软雅黑" panose="020B0503020204020204" pitchFamily="34" charset="-122"/>
                <a:ea typeface="微软雅黑" panose="020B0503020204020204" pitchFamily="34" charset="-122"/>
              </a:rPr>
              <a:t>HRV</a:t>
            </a:r>
            <a:r>
              <a:rPr lang="zh-CN" altLang="en-US" dirty="0" smtClean="0">
                <a:latin typeface="微软雅黑" panose="020B0503020204020204" pitchFamily="34" charset="-122"/>
                <a:ea typeface="微软雅黑" panose="020B0503020204020204" pitchFamily="34" charset="-122"/>
              </a:rPr>
              <a:t>、</a:t>
            </a:r>
            <a:r>
              <a:rPr lang="en-US" altLang="zh-CN" dirty="0" smtClean="0">
                <a:latin typeface="微软雅黑" panose="020B0503020204020204" pitchFamily="34" charset="-122"/>
                <a:ea typeface="微软雅黑" panose="020B0503020204020204" pitchFamily="34" charset="-122"/>
              </a:rPr>
              <a:t>IFV </a:t>
            </a:r>
            <a:r>
              <a:rPr lang="zh-CN" altLang="en-US" dirty="0" smtClean="0">
                <a:latin typeface="微软雅黑" panose="020B0503020204020204" pitchFamily="34" charset="-122"/>
                <a:ea typeface="微软雅黑" panose="020B0503020204020204" pitchFamily="34" charset="-122"/>
              </a:rPr>
              <a:t>。。。</a:t>
            </a:r>
            <a:endParaRPr lang="en-US" altLang="zh-CN" dirty="0" smtClean="0">
              <a:latin typeface="微软雅黑" panose="020B0503020204020204" pitchFamily="34" charset="-122"/>
              <a:ea typeface="微软雅黑" panose="020B0503020204020204" pitchFamily="34" charset="-122"/>
            </a:endParaRPr>
          </a:p>
          <a:p>
            <a:pPr>
              <a:lnSpc>
                <a:spcPct val="150000"/>
              </a:lnSpc>
            </a:pPr>
            <a:r>
              <a:rPr lang="en-US" altLang="zh-CN" dirty="0">
                <a:latin typeface="微软雅黑" panose="020B0503020204020204" pitchFamily="34" charset="-122"/>
                <a:ea typeface="微软雅黑" panose="020B0503020204020204" pitchFamily="34" charset="-122"/>
              </a:rPr>
              <a:t> </a:t>
            </a:r>
            <a:r>
              <a:rPr lang="en-US" altLang="zh-CN" dirty="0" smtClean="0">
                <a:latin typeface="微软雅黑" panose="020B0503020204020204" pitchFamily="34" charset="-122"/>
                <a:ea typeface="微软雅黑" panose="020B0503020204020204" pitchFamily="34" charset="-122"/>
              </a:rPr>
              <a:t>     </a:t>
            </a:r>
            <a:r>
              <a:rPr lang="en-US" altLang="zh-CN" dirty="0" err="1" smtClean="0">
                <a:latin typeface="微软雅黑" panose="020B0503020204020204" pitchFamily="34" charset="-122"/>
                <a:ea typeface="微软雅黑" panose="020B0503020204020204" pitchFamily="34" charset="-122"/>
              </a:rPr>
              <a:t>enterovirus</a:t>
            </a:r>
            <a:endParaRPr lang="en-US" altLang="zh-CN" dirty="0">
              <a:latin typeface="微软雅黑" panose="020B0503020204020204" pitchFamily="34" charset="-122"/>
              <a:ea typeface="微软雅黑" panose="020B0503020204020204" pitchFamily="34" charset="-122"/>
            </a:endParaRPr>
          </a:p>
          <a:p>
            <a:pPr>
              <a:lnSpc>
                <a:spcPct val="150000"/>
              </a:lnSpc>
            </a:pPr>
            <a:r>
              <a:rPr lang="en-US" altLang="zh-CN" dirty="0" smtClean="0">
                <a:latin typeface="微软雅黑" panose="020B0503020204020204" pitchFamily="34" charset="-122"/>
                <a:ea typeface="微软雅黑" panose="020B0503020204020204" pitchFamily="34" charset="-122"/>
              </a:rPr>
              <a:t>      mycoplasma </a:t>
            </a:r>
          </a:p>
          <a:p>
            <a:r>
              <a:rPr lang="en-US" altLang="zh-CN" dirty="0">
                <a:latin typeface="微软雅黑" panose="020B0503020204020204" pitchFamily="34" charset="-122"/>
                <a:ea typeface="微软雅黑" panose="020B0503020204020204" pitchFamily="34" charset="-122"/>
              </a:rPr>
              <a:t>The incidence of bronchiolitis reaches  the highest in RSV peak season.  </a:t>
            </a:r>
          </a:p>
          <a:p>
            <a:endParaRPr lang="en-US" altLang="zh-CN" dirty="0" smtClean="0">
              <a:latin typeface="微软雅黑" panose="020B0503020204020204" pitchFamily="34" charset="-122"/>
              <a:ea typeface="微软雅黑" panose="020B0503020204020204" pitchFamily="34" charset="-122"/>
            </a:endParaRPr>
          </a:p>
          <a:p>
            <a:pPr>
              <a:lnSpc>
                <a:spcPct val="150000"/>
              </a:lnSpc>
              <a:buFont typeface="Wingdings" pitchFamily="2" charset="2"/>
              <a:buChar char="Ø"/>
            </a:pPr>
            <a:r>
              <a:rPr lang="en-US" altLang="zh-CN" b="1" dirty="0" smtClean="0">
                <a:latin typeface="微软雅黑" panose="020B0503020204020204" pitchFamily="34" charset="-122"/>
                <a:ea typeface="微软雅黑" panose="020B0503020204020204" pitchFamily="34" charset="-122"/>
              </a:rPr>
              <a:t>Co-Infection of 2~3 viruses :</a:t>
            </a:r>
          </a:p>
          <a:p>
            <a:pPr>
              <a:lnSpc>
                <a:spcPct val="150000"/>
              </a:lnSpc>
            </a:pPr>
            <a:r>
              <a:rPr lang="en-US" altLang="zh-CN" b="1" dirty="0" smtClean="0">
                <a:solidFill>
                  <a:srgbClr val="FF0000"/>
                </a:solidFill>
                <a:latin typeface="微软雅黑" pitchFamily="34" charset="-122"/>
                <a:ea typeface="微软雅黑" pitchFamily="34" charset="-122"/>
              </a:rPr>
              <a:t>       RSV+RV</a:t>
            </a:r>
            <a:endParaRPr lang="en-US" altLang="zh-CN" dirty="0">
              <a:latin typeface="微软雅黑" pitchFamily="34" charset="-122"/>
              <a:ea typeface="微软雅黑" pitchFamily="34" charset="-122"/>
            </a:endParaRPr>
          </a:p>
          <a:p>
            <a:pPr>
              <a:lnSpc>
                <a:spcPct val="150000"/>
              </a:lnSpc>
            </a:pPr>
            <a:r>
              <a:rPr lang="en-US" altLang="zh-CN" b="1" dirty="0" smtClean="0">
                <a:latin typeface="微软雅黑" pitchFamily="34" charset="-122"/>
                <a:ea typeface="微软雅黑" pitchFamily="34" charset="-122"/>
              </a:rPr>
              <a:t>Reinfection  </a:t>
            </a:r>
            <a:r>
              <a:rPr lang="en-US" altLang="zh-CN" b="1" dirty="0" smtClean="0">
                <a:latin typeface="微软雅黑" panose="020B0503020204020204" pitchFamily="34" charset="-122"/>
                <a:ea typeface="微软雅黑" pitchFamily="34" charset="-122"/>
              </a:rPr>
              <a:t>is also common.</a:t>
            </a:r>
            <a:r>
              <a:rPr lang="en-US" altLang="zh-CN" b="1" baseline="30000" dirty="0" smtClean="0">
                <a:latin typeface="微软雅黑" panose="020B0503020204020204" pitchFamily="34" charset="-122"/>
                <a:ea typeface="微软雅黑" pitchFamily="34" charset="-122"/>
              </a:rPr>
              <a:t> </a:t>
            </a:r>
            <a:endParaRPr lang="zh-CN" altLang="en-US" b="1" dirty="0" smtClean="0">
              <a:latin typeface="微软雅黑" panose="020B0503020204020204" pitchFamily="34" charset="-122"/>
              <a:ea typeface="微软雅黑" pitchFamily="34" charset="-122"/>
            </a:endParaRPr>
          </a:p>
          <a:p>
            <a:endParaRPr lang="zh-CN" altLang="en-US" b="1" dirty="0">
              <a:latin typeface="微软雅黑" panose="020B0503020204020204" pitchFamily="34" charset="-122"/>
              <a:ea typeface="微软雅黑" panose="020B0503020204020204" pitchFamily="34" charset="-122"/>
            </a:endParaRPr>
          </a:p>
        </p:txBody>
      </p:sp>
      <p:sp>
        <p:nvSpPr>
          <p:cNvPr id="23558" name="矩形 7"/>
          <p:cNvSpPr>
            <a:spLocks noChangeArrowheads="1"/>
          </p:cNvSpPr>
          <p:nvPr/>
        </p:nvSpPr>
        <p:spPr bwMode="auto">
          <a:xfrm>
            <a:off x="13523" y="6184969"/>
            <a:ext cx="8673277" cy="400110"/>
          </a:xfrm>
          <a:prstGeom prst="rect">
            <a:avLst/>
          </a:prstGeom>
          <a:noFill/>
          <a:ln w="9525">
            <a:noFill/>
            <a:miter lim="800000"/>
            <a:headEnd/>
            <a:tailEnd/>
          </a:ln>
        </p:spPr>
        <p:txBody>
          <a:bodyPr wrap="square">
            <a:spAutoFit/>
          </a:bodyPr>
          <a:lstStyle/>
          <a:p>
            <a:pPr algn="r">
              <a:spcBef>
                <a:spcPct val="50000"/>
              </a:spcBef>
            </a:pPr>
            <a:r>
              <a:rPr lang="en-US" altLang="zh-CN" sz="1000" dirty="0" smtClean="0">
                <a:solidFill>
                  <a:schemeClr val="bg1"/>
                </a:solidFill>
                <a:latin typeface="微软雅黑" pitchFamily="34" charset="-122"/>
                <a:ea typeface="微软雅黑" pitchFamily="34" charset="-122"/>
              </a:rPr>
              <a:t>Wainwright C. Acute viral </a:t>
            </a:r>
            <a:r>
              <a:rPr lang="en-US" altLang="zh-CN" sz="1000" dirty="0" err="1" smtClean="0">
                <a:solidFill>
                  <a:schemeClr val="bg1"/>
                </a:solidFill>
                <a:latin typeface="微软雅黑" pitchFamily="34" charset="-122"/>
                <a:ea typeface="微软雅黑" pitchFamily="34" charset="-122"/>
              </a:rPr>
              <a:t>bronchiolitis</a:t>
            </a:r>
            <a:r>
              <a:rPr lang="en-US" altLang="zh-CN" sz="1000" dirty="0" smtClean="0">
                <a:solidFill>
                  <a:schemeClr val="bg1"/>
                </a:solidFill>
                <a:latin typeface="微软雅黑" pitchFamily="34" charset="-122"/>
                <a:ea typeface="微软雅黑" pitchFamily="34" charset="-122"/>
              </a:rPr>
              <a:t> in children- a very common condition with few therapeutic options. </a:t>
            </a:r>
            <a:r>
              <a:rPr lang="en-US" altLang="zh-CN" sz="1000" dirty="0" err="1" smtClean="0">
                <a:solidFill>
                  <a:schemeClr val="bg1"/>
                </a:solidFill>
                <a:latin typeface="微软雅黑" pitchFamily="34" charset="-122"/>
                <a:ea typeface="微软雅黑" pitchFamily="34" charset="-122"/>
              </a:rPr>
              <a:t>Paediatric</a:t>
            </a:r>
            <a:r>
              <a:rPr lang="en-US" altLang="zh-CN" sz="1000" dirty="0" smtClean="0">
                <a:solidFill>
                  <a:schemeClr val="bg1"/>
                </a:solidFill>
                <a:latin typeface="微软雅黑" pitchFamily="34" charset="-122"/>
                <a:ea typeface="微软雅黑" pitchFamily="34" charset="-122"/>
              </a:rPr>
              <a:t> Respiratory Reviews 2010</a:t>
            </a:r>
            <a:endParaRPr lang="en-US" altLang="zh-CN" sz="1000" dirty="0">
              <a:solidFill>
                <a:schemeClr val="bg1"/>
              </a:solidFill>
              <a:latin typeface="微软雅黑" pitchFamily="34" charset="-122"/>
              <a:ea typeface="微软雅黑" pitchFamily="34" charset="-122"/>
            </a:endParaRPr>
          </a:p>
        </p:txBody>
      </p:sp>
      <p:sp>
        <p:nvSpPr>
          <p:cNvPr id="7" name="灯片编号占位符 6"/>
          <p:cNvSpPr>
            <a:spLocks noGrp="1"/>
          </p:cNvSpPr>
          <p:nvPr>
            <p:ph type="sldNum" sz="quarter" idx="12"/>
          </p:nvPr>
        </p:nvSpPr>
        <p:spPr/>
        <p:txBody>
          <a:bodyPr/>
          <a:lstStyle/>
          <a:p>
            <a:fld id="{01CC2CA7-3B56-4884-B23C-4C474C6B7068}" type="slidenum">
              <a:rPr lang="zh-CN" altLang="en-US" smtClean="0"/>
              <a:pPr/>
              <a:t>36</a:t>
            </a:fld>
            <a:endParaRPr lang="zh-CN" altLang="en-US"/>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8318" y="46185"/>
            <a:ext cx="1068503" cy="795144"/>
          </a:xfrm>
          <a:prstGeom prst="rect">
            <a:avLst/>
          </a:prstGeom>
        </p:spPr>
      </p:pic>
    </p:spTree>
    <p:extLst>
      <p:ext uri="{BB962C8B-B14F-4D97-AF65-F5344CB8AC3E}">
        <p14:creationId xmlns:p14="http://schemas.microsoft.com/office/powerpoint/2010/main" val="2037103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3556"/>
                                        </p:tgtEl>
                                        <p:attrNameLst>
                                          <p:attrName>style.visibility</p:attrName>
                                        </p:attrNameLst>
                                      </p:cBhvr>
                                      <p:to>
                                        <p:strVal val="visible"/>
                                      </p:to>
                                    </p:set>
                                    <p:anim calcmode="lin" valueType="num">
                                      <p:cBhvr additive="base">
                                        <p:cTn id="7" dur="500" fill="hold"/>
                                        <p:tgtEl>
                                          <p:spTgt spid="23556"/>
                                        </p:tgtEl>
                                        <p:attrNameLst>
                                          <p:attrName>ppt_x</p:attrName>
                                        </p:attrNameLst>
                                      </p:cBhvr>
                                      <p:tavLst>
                                        <p:tav tm="0">
                                          <p:val>
                                            <p:strVal val="1+#ppt_w/2"/>
                                          </p:val>
                                        </p:tav>
                                        <p:tav tm="100000">
                                          <p:val>
                                            <p:strVal val="#ppt_x"/>
                                          </p:val>
                                        </p:tav>
                                      </p:tavLst>
                                    </p:anim>
                                    <p:anim calcmode="lin" valueType="num">
                                      <p:cBhvr additive="base">
                                        <p:cTn id="8" dur="500" fill="hold"/>
                                        <p:tgtEl>
                                          <p:spTgt spid="235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标题 1"/>
          <p:cNvSpPr txBox="1"/>
          <p:nvPr/>
        </p:nvSpPr>
        <p:spPr bwMode="auto">
          <a:xfrm>
            <a:off x="928662" y="857232"/>
            <a:ext cx="7815290" cy="857248"/>
          </a:xfrm>
          <a:prstGeom prst="rect">
            <a:avLst/>
          </a:prstGeom>
          <a:noFill/>
          <a:ln w="9525">
            <a:noFill/>
            <a:miter lim="800000"/>
          </a:ln>
        </p:spPr>
        <p:txBody>
          <a:bodyPr anchor="ctr"/>
          <a:lstStyle/>
          <a:p>
            <a:pPr eaLnBrk="0" hangingPunct="0">
              <a:lnSpc>
                <a:spcPts val="2900"/>
              </a:lnSpc>
            </a:pPr>
            <a:r>
              <a:rPr lang="en-US" altLang="zh-CN" b="1" dirty="0" smtClean="0">
                <a:solidFill>
                  <a:schemeClr val="tx2"/>
                </a:solidFill>
                <a:latin typeface="微软雅黑" pitchFamily="34" charset="-122"/>
                <a:ea typeface="微软雅黑" pitchFamily="34" charset="-122"/>
                <a:cs typeface="Times New Roman" pitchFamily="18" charset="0"/>
              </a:rPr>
              <a:t>--- Prospective, Random ,Controlled, Multicenter Clinical Study</a:t>
            </a:r>
            <a:endParaRPr lang="zh-CN" altLang="en-US" b="1" dirty="0">
              <a:solidFill>
                <a:schemeClr val="tx2"/>
              </a:solidFill>
              <a:latin typeface="微软雅黑" pitchFamily="34" charset="-122"/>
              <a:ea typeface="微软雅黑" pitchFamily="34" charset="-122"/>
              <a:cs typeface="Times New Roman" pitchFamily="18" charset="0"/>
            </a:endParaRPr>
          </a:p>
        </p:txBody>
      </p:sp>
      <p:sp>
        <p:nvSpPr>
          <p:cNvPr id="41" name="矩形 40"/>
          <p:cNvSpPr/>
          <p:nvPr/>
        </p:nvSpPr>
        <p:spPr>
          <a:xfrm>
            <a:off x="142844" y="285728"/>
            <a:ext cx="9001156" cy="615040"/>
          </a:xfrm>
          <a:prstGeom prst="rect">
            <a:avLst/>
          </a:prstGeom>
          <a:solidFill>
            <a:schemeClr val="bg1"/>
          </a:solidFill>
        </p:spPr>
        <p:txBody>
          <a:bodyPr wrap="square">
            <a:spAutoFit/>
          </a:bodyPr>
          <a:lstStyle/>
          <a:p>
            <a:pPr algn="ctr">
              <a:lnSpc>
                <a:spcPct val="200000"/>
              </a:lnSpc>
            </a:pPr>
            <a:r>
              <a:rPr lang="en-US" altLang="zh-CN" sz="2000" b="1" dirty="0" smtClean="0">
                <a:latin typeface="微软雅黑" panose="020B0503020204020204" pitchFamily="34" charset="-122"/>
                <a:ea typeface="微软雅黑" panose="020B0503020204020204" pitchFamily="34" charset="-122"/>
                <a:cs typeface="Arial Unicode MS" pitchFamily="34" charset="-122"/>
              </a:rPr>
              <a:t>Efficacy &amp; Safety Evaluation on </a:t>
            </a:r>
            <a:r>
              <a:rPr lang="it-IT" altLang="zh-CN" sz="2000" b="1" dirty="0" smtClean="0">
                <a:latin typeface="微软雅黑" panose="020B0503020204020204" pitchFamily="34" charset="-122"/>
                <a:ea typeface="微软雅黑" panose="020B0503020204020204" pitchFamily="34" charset="-122"/>
                <a:cs typeface="Arial Unicode MS" pitchFamily="34" charset="-122"/>
              </a:rPr>
              <a:t>IFN-α1b</a:t>
            </a:r>
            <a:r>
              <a:rPr lang="en-US" altLang="zh-CN" sz="2000" b="1" dirty="0" smtClean="0">
                <a:latin typeface="微软雅黑" panose="020B0503020204020204" pitchFamily="34" charset="-122"/>
                <a:ea typeface="微软雅黑" panose="020B0503020204020204" pitchFamily="34" charset="-122"/>
                <a:cs typeface="Arial Unicode MS" pitchFamily="34" charset="-122"/>
              </a:rPr>
              <a:t> Inhalation for </a:t>
            </a:r>
            <a:r>
              <a:rPr lang="en-US" altLang="zh-CN" sz="2000" b="1" dirty="0" err="1" smtClean="0">
                <a:latin typeface="微软雅黑" panose="020B0503020204020204" pitchFamily="34" charset="-122"/>
                <a:ea typeface="微软雅黑" panose="020B0503020204020204" pitchFamily="34" charset="-122"/>
                <a:cs typeface="Arial Unicode MS" pitchFamily="34" charset="-122"/>
              </a:rPr>
              <a:t>Bronchiolitis</a:t>
            </a:r>
            <a:endParaRPr lang="zh-CN" altLang="en-US" sz="2000" dirty="0">
              <a:latin typeface="微软雅黑" panose="020B0503020204020204" pitchFamily="34" charset="-122"/>
              <a:ea typeface="微软雅黑" panose="020B0503020204020204" pitchFamily="34" charset="-122"/>
              <a:cs typeface="Arial Unicode MS" pitchFamily="34" charset="-122"/>
            </a:endParaRPr>
          </a:p>
        </p:txBody>
      </p:sp>
      <p:grpSp>
        <p:nvGrpSpPr>
          <p:cNvPr id="63" name="组合 62"/>
          <p:cNvGrpSpPr/>
          <p:nvPr/>
        </p:nvGrpSpPr>
        <p:grpSpPr>
          <a:xfrm>
            <a:off x="428596" y="1643050"/>
            <a:ext cx="8286808" cy="4343880"/>
            <a:chOff x="301832" y="144764"/>
            <a:chExt cx="11836345" cy="6549661"/>
          </a:xfrm>
        </p:grpSpPr>
        <p:pic>
          <p:nvPicPr>
            <p:cNvPr id="42" name="图片 41"/>
            <p:cNvPicPr>
              <a:picLocks noChangeAspect="1"/>
            </p:cNvPicPr>
            <p:nvPr/>
          </p:nvPicPr>
          <p:blipFill>
            <a:blip r:embed="rId3" cstate="print"/>
            <a:stretch>
              <a:fillRect/>
            </a:stretch>
          </p:blipFill>
          <p:spPr>
            <a:xfrm>
              <a:off x="858707" y="144764"/>
              <a:ext cx="2582762" cy="1507990"/>
            </a:xfrm>
            <a:prstGeom prst="rect">
              <a:avLst/>
            </a:prstGeom>
          </p:spPr>
        </p:pic>
        <p:sp>
          <p:nvSpPr>
            <p:cNvPr id="43" name="文本框 3"/>
            <p:cNvSpPr txBox="1"/>
            <p:nvPr/>
          </p:nvSpPr>
          <p:spPr>
            <a:xfrm>
              <a:off x="747428" y="1742159"/>
              <a:ext cx="3353804" cy="556875"/>
            </a:xfrm>
            <a:prstGeom prst="rect">
              <a:avLst/>
            </a:prstGeom>
            <a:noFill/>
          </p:spPr>
          <p:txBody>
            <a:bodyPr wrap="square" rtlCol="0">
              <a:spAutoFit/>
            </a:bodyPr>
            <a:lstStyle/>
            <a:p>
              <a:r>
                <a:rPr lang="en-US" altLang="zh-CN" sz="900" dirty="0" err="1" smtClean="0">
                  <a:latin typeface="Arial Unicode MS" pitchFamily="34" charset="-122"/>
                  <a:ea typeface="Arial Unicode MS" pitchFamily="34" charset="-122"/>
                  <a:cs typeface="Arial Unicode MS" pitchFamily="34" charset="-122"/>
                </a:rPr>
                <a:t>Shengjing</a:t>
              </a:r>
              <a:r>
                <a:rPr lang="en-US" altLang="zh-CN" sz="900" dirty="0" smtClean="0">
                  <a:latin typeface="Arial Unicode MS" pitchFamily="34" charset="-122"/>
                  <a:ea typeface="Arial Unicode MS" pitchFamily="34" charset="-122"/>
                  <a:cs typeface="Arial Unicode MS" pitchFamily="34" charset="-122"/>
                </a:rPr>
                <a:t> Hospital of China Medical University</a:t>
              </a:r>
              <a:endParaRPr lang="zh-CN" altLang="en-US" sz="900" dirty="0">
                <a:latin typeface="Arial Unicode MS" pitchFamily="34" charset="-122"/>
                <a:ea typeface="Arial Unicode MS" pitchFamily="34" charset="-122"/>
                <a:cs typeface="Arial Unicode MS" pitchFamily="34" charset="-122"/>
              </a:endParaRPr>
            </a:p>
          </p:txBody>
        </p:sp>
        <p:pic>
          <p:nvPicPr>
            <p:cNvPr id="44" name="图片 43"/>
            <p:cNvPicPr>
              <a:picLocks noChangeAspect="1"/>
            </p:cNvPicPr>
            <p:nvPr/>
          </p:nvPicPr>
          <p:blipFill>
            <a:blip r:embed="rId4"/>
            <a:stretch>
              <a:fillRect/>
            </a:stretch>
          </p:blipFill>
          <p:spPr>
            <a:xfrm>
              <a:off x="4048249" y="144766"/>
              <a:ext cx="2327032" cy="1615702"/>
            </a:xfrm>
            <a:prstGeom prst="rect">
              <a:avLst/>
            </a:prstGeom>
          </p:spPr>
        </p:pic>
        <p:sp>
          <p:nvSpPr>
            <p:cNvPr id="45" name="文本框 5"/>
            <p:cNvSpPr txBox="1"/>
            <p:nvPr/>
          </p:nvSpPr>
          <p:spPr>
            <a:xfrm>
              <a:off x="3984738" y="1799649"/>
              <a:ext cx="3192892" cy="499386"/>
            </a:xfrm>
            <a:prstGeom prst="rect">
              <a:avLst/>
            </a:prstGeom>
            <a:noFill/>
          </p:spPr>
          <p:txBody>
            <a:bodyPr wrap="square" rtlCol="0">
              <a:spAutoFit/>
            </a:bodyPr>
            <a:lstStyle/>
            <a:p>
              <a:r>
                <a:rPr lang="en-US" altLang="zh-CN" sz="900" dirty="0" smtClean="0">
                  <a:latin typeface="Arial Unicode MS" pitchFamily="34" charset="-122"/>
                  <a:ea typeface="Arial Unicode MS" pitchFamily="34" charset="-122"/>
                  <a:cs typeface="Arial Unicode MS" pitchFamily="34" charset="-122"/>
                </a:rPr>
                <a:t>Children's Hospital of Chongqing Medical University</a:t>
              </a:r>
              <a:endParaRPr lang="zh-CN" altLang="en-US" sz="900" dirty="0">
                <a:latin typeface="Arial Unicode MS" pitchFamily="34" charset="-122"/>
                <a:ea typeface="Arial Unicode MS" pitchFamily="34" charset="-122"/>
                <a:cs typeface="Arial Unicode MS" pitchFamily="34" charset="-122"/>
              </a:endParaRPr>
            </a:p>
          </p:txBody>
        </p:sp>
        <p:pic>
          <p:nvPicPr>
            <p:cNvPr id="46" name="图片 45"/>
            <p:cNvPicPr>
              <a:picLocks noChangeAspect="1"/>
            </p:cNvPicPr>
            <p:nvPr/>
          </p:nvPicPr>
          <p:blipFill>
            <a:blip r:embed="rId5" cstate="print"/>
            <a:stretch>
              <a:fillRect/>
            </a:stretch>
          </p:blipFill>
          <p:spPr>
            <a:xfrm>
              <a:off x="831247" y="2467212"/>
              <a:ext cx="2610222" cy="1468465"/>
            </a:xfrm>
            <a:prstGeom prst="rect">
              <a:avLst/>
            </a:prstGeom>
          </p:spPr>
        </p:pic>
        <p:sp>
          <p:nvSpPr>
            <p:cNvPr id="47" name="矩形 46"/>
            <p:cNvSpPr/>
            <p:nvPr/>
          </p:nvSpPr>
          <p:spPr>
            <a:xfrm>
              <a:off x="971809" y="4020839"/>
              <a:ext cx="1762099" cy="312116"/>
            </a:xfrm>
            <a:prstGeom prst="rect">
              <a:avLst/>
            </a:prstGeom>
          </p:spPr>
          <p:txBody>
            <a:bodyPr wrap="none">
              <a:spAutoFit/>
            </a:bodyPr>
            <a:lstStyle/>
            <a:p>
              <a:r>
                <a:rPr lang="zh-CN" altLang="en-US" sz="900" dirty="0" smtClean="0"/>
                <a:t>Jiangxi Children's Hospital</a:t>
              </a:r>
              <a:endParaRPr lang="zh-CN" altLang="en-US" sz="900" dirty="0"/>
            </a:p>
          </p:txBody>
        </p:sp>
        <p:pic>
          <p:nvPicPr>
            <p:cNvPr id="48" name="图片 47"/>
            <p:cNvPicPr>
              <a:picLocks noChangeAspect="1"/>
            </p:cNvPicPr>
            <p:nvPr/>
          </p:nvPicPr>
          <p:blipFill>
            <a:blip r:embed="rId6" cstate="print"/>
            <a:stretch>
              <a:fillRect/>
            </a:stretch>
          </p:blipFill>
          <p:spPr>
            <a:xfrm>
              <a:off x="301832" y="4629297"/>
              <a:ext cx="3153660" cy="1666739"/>
            </a:xfrm>
            <a:prstGeom prst="rect">
              <a:avLst/>
            </a:prstGeom>
          </p:spPr>
        </p:pic>
        <p:sp>
          <p:nvSpPr>
            <p:cNvPr id="49" name="矩形 48"/>
            <p:cNvSpPr/>
            <p:nvPr/>
          </p:nvSpPr>
          <p:spPr>
            <a:xfrm>
              <a:off x="831246" y="6382309"/>
              <a:ext cx="1969952" cy="312116"/>
            </a:xfrm>
            <a:prstGeom prst="rect">
              <a:avLst/>
            </a:prstGeom>
          </p:spPr>
          <p:txBody>
            <a:bodyPr wrap="none">
              <a:spAutoFit/>
            </a:bodyPr>
            <a:lstStyle/>
            <a:p>
              <a:r>
                <a:rPr lang="zh-CN" altLang="en-US" sz="900" dirty="0" smtClean="0"/>
                <a:t>Capital Institute of Pediatrics,</a:t>
              </a:r>
              <a:endParaRPr lang="zh-CN" altLang="en-US" sz="900" dirty="0"/>
            </a:p>
          </p:txBody>
        </p:sp>
        <p:sp>
          <p:nvSpPr>
            <p:cNvPr id="50" name="矩形 49"/>
            <p:cNvSpPr/>
            <p:nvPr/>
          </p:nvSpPr>
          <p:spPr>
            <a:xfrm>
              <a:off x="3844178" y="3921014"/>
              <a:ext cx="3111614" cy="499386"/>
            </a:xfrm>
            <a:prstGeom prst="rect">
              <a:avLst/>
            </a:prstGeom>
          </p:spPr>
          <p:txBody>
            <a:bodyPr wrap="square">
              <a:spAutoFit/>
            </a:bodyPr>
            <a:lstStyle/>
            <a:p>
              <a:r>
                <a:rPr lang="zh-CN" altLang="en-US" sz="900" dirty="0" smtClean="0"/>
                <a:t>Children's Hospital of Shanghai Jiaotong University</a:t>
              </a:r>
              <a:endParaRPr lang="zh-CN" altLang="en-US" sz="900" dirty="0"/>
            </a:p>
          </p:txBody>
        </p:sp>
        <p:pic>
          <p:nvPicPr>
            <p:cNvPr id="51" name="图片 50"/>
            <p:cNvPicPr>
              <a:picLocks noChangeAspect="1"/>
            </p:cNvPicPr>
            <p:nvPr/>
          </p:nvPicPr>
          <p:blipFill>
            <a:blip r:embed="rId7"/>
            <a:stretch>
              <a:fillRect/>
            </a:stretch>
          </p:blipFill>
          <p:spPr>
            <a:xfrm>
              <a:off x="3917956" y="2368945"/>
              <a:ext cx="2527481" cy="1431834"/>
            </a:xfrm>
            <a:prstGeom prst="rect">
              <a:avLst/>
            </a:prstGeom>
          </p:spPr>
        </p:pic>
        <p:pic>
          <p:nvPicPr>
            <p:cNvPr id="52" name="图片 51"/>
            <p:cNvPicPr>
              <a:picLocks noChangeAspect="1"/>
            </p:cNvPicPr>
            <p:nvPr/>
          </p:nvPicPr>
          <p:blipFill>
            <a:blip r:embed="rId8" cstate="print"/>
            <a:stretch>
              <a:fillRect/>
            </a:stretch>
          </p:blipFill>
          <p:spPr>
            <a:xfrm>
              <a:off x="3984739" y="4532885"/>
              <a:ext cx="2454055" cy="1782067"/>
            </a:xfrm>
            <a:prstGeom prst="rect">
              <a:avLst/>
            </a:prstGeom>
          </p:spPr>
        </p:pic>
        <p:sp>
          <p:nvSpPr>
            <p:cNvPr id="53" name="矩形 52"/>
            <p:cNvSpPr/>
            <p:nvPr/>
          </p:nvSpPr>
          <p:spPr>
            <a:xfrm>
              <a:off x="3940292" y="6382309"/>
              <a:ext cx="1887213" cy="312116"/>
            </a:xfrm>
            <a:prstGeom prst="rect">
              <a:avLst/>
            </a:prstGeom>
          </p:spPr>
          <p:txBody>
            <a:bodyPr wrap="none">
              <a:spAutoFit/>
            </a:bodyPr>
            <a:lstStyle/>
            <a:p>
              <a:r>
                <a:rPr lang="zh-CN" altLang="en-US" sz="900" dirty="0" smtClean="0"/>
                <a:t>Nanjing Children's Hospital  </a:t>
              </a:r>
            </a:p>
          </p:txBody>
        </p:sp>
        <p:pic>
          <p:nvPicPr>
            <p:cNvPr id="54" name="图片 53"/>
            <p:cNvPicPr>
              <a:picLocks noChangeAspect="1"/>
            </p:cNvPicPr>
            <p:nvPr/>
          </p:nvPicPr>
          <p:blipFill>
            <a:blip r:embed="rId9"/>
            <a:stretch>
              <a:fillRect/>
            </a:stretch>
          </p:blipFill>
          <p:spPr>
            <a:xfrm>
              <a:off x="6865804" y="212770"/>
              <a:ext cx="2407110" cy="1557542"/>
            </a:xfrm>
            <a:prstGeom prst="rect">
              <a:avLst/>
            </a:prstGeom>
          </p:spPr>
        </p:pic>
        <p:sp>
          <p:nvSpPr>
            <p:cNvPr id="55" name="矩形 54"/>
            <p:cNvSpPr/>
            <p:nvPr/>
          </p:nvSpPr>
          <p:spPr>
            <a:xfrm>
              <a:off x="6941119" y="1829661"/>
              <a:ext cx="1798422" cy="312116"/>
            </a:xfrm>
            <a:prstGeom prst="rect">
              <a:avLst/>
            </a:prstGeom>
          </p:spPr>
          <p:txBody>
            <a:bodyPr wrap="none">
              <a:spAutoFit/>
            </a:bodyPr>
            <a:lstStyle/>
            <a:p>
              <a:r>
                <a:rPr lang="zh-CN" altLang="en-US" sz="900" dirty="0" smtClean="0"/>
                <a:t>Wuhan Children's Hospital</a:t>
              </a:r>
              <a:endParaRPr lang="zh-CN" altLang="en-US" sz="900" dirty="0"/>
            </a:p>
          </p:txBody>
        </p:sp>
        <p:pic>
          <p:nvPicPr>
            <p:cNvPr id="56" name="图片 5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55792" y="2264946"/>
              <a:ext cx="2323061" cy="1659329"/>
            </a:xfrm>
            <a:prstGeom prst="rect">
              <a:avLst/>
            </a:prstGeom>
          </p:spPr>
        </p:pic>
        <p:sp>
          <p:nvSpPr>
            <p:cNvPr id="57" name="矩形 56"/>
            <p:cNvSpPr/>
            <p:nvPr/>
          </p:nvSpPr>
          <p:spPr>
            <a:xfrm>
              <a:off x="6933290" y="3990353"/>
              <a:ext cx="1885197" cy="312116"/>
            </a:xfrm>
            <a:prstGeom prst="rect">
              <a:avLst/>
            </a:prstGeom>
          </p:spPr>
          <p:txBody>
            <a:bodyPr wrap="none">
              <a:spAutoFit/>
            </a:bodyPr>
            <a:lstStyle/>
            <a:p>
              <a:r>
                <a:rPr lang="zh-CN" altLang="en-US" sz="900" dirty="0" smtClean="0"/>
                <a:t>West China Second Hospital</a:t>
              </a:r>
              <a:endParaRPr lang="zh-CN" altLang="en-US" sz="900" dirty="0"/>
            </a:p>
          </p:txBody>
        </p:sp>
        <p:pic>
          <p:nvPicPr>
            <p:cNvPr id="58" name="图片 57"/>
            <p:cNvPicPr>
              <a:picLocks noChangeAspect="1"/>
            </p:cNvPicPr>
            <p:nvPr/>
          </p:nvPicPr>
          <p:blipFill>
            <a:blip r:embed="rId11" cstate="print"/>
            <a:stretch>
              <a:fillRect/>
            </a:stretch>
          </p:blipFill>
          <p:spPr>
            <a:xfrm>
              <a:off x="6968764" y="4675593"/>
              <a:ext cx="2329127" cy="1639359"/>
            </a:xfrm>
            <a:prstGeom prst="rect">
              <a:avLst/>
            </a:prstGeom>
          </p:spPr>
        </p:pic>
        <p:pic>
          <p:nvPicPr>
            <p:cNvPr id="59" name="图片 58"/>
            <p:cNvPicPr>
              <a:picLocks noChangeAspect="1"/>
            </p:cNvPicPr>
            <p:nvPr/>
          </p:nvPicPr>
          <p:blipFill>
            <a:blip r:embed="rId12" cstate="print"/>
            <a:stretch>
              <a:fillRect/>
            </a:stretch>
          </p:blipFill>
          <p:spPr>
            <a:xfrm>
              <a:off x="9759423" y="223946"/>
              <a:ext cx="2174678" cy="1472173"/>
            </a:xfrm>
            <a:prstGeom prst="rect">
              <a:avLst/>
            </a:prstGeom>
          </p:spPr>
        </p:pic>
        <p:sp>
          <p:nvSpPr>
            <p:cNvPr id="60" name="矩形 59"/>
            <p:cNvSpPr/>
            <p:nvPr/>
          </p:nvSpPr>
          <p:spPr>
            <a:xfrm>
              <a:off x="9692176" y="1784170"/>
              <a:ext cx="2446001" cy="312116"/>
            </a:xfrm>
            <a:prstGeom prst="rect">
              <a:avLst/>
            </a:prstGeom>
          </p:spPr>
          <p:txBody>
            <a:bodyPr wrap="square">
              <a:spAutoFit/>
            </a:bodyPr>
            <a:lstStyle/>
            <a:p>
              <a:r>
                <a:rPr lang="zh-CN" altLang="en-US" sz="900" dirty="0" smtClean="0"/>
                <a:t>First Hospital of Lanzhou University</a:t>
              </a:r>
              <a:endParaRPr lang="zh-CN" altLang="en-US" sz="900" dirty="0"/>
            </a:p>
          </p:txBody>
        </p:sp>
        <p:pic>
          <p:nvPicPr>
            <p:cNvPr id="61" name="图片 60"/>
            <p:cNvPicPr>
              <a:picLocks noChangeAspect="1"/>
            </p:cNvPicPr>
            <p:nvPr/>
          </p:nvPicPr>
          <p:blipFill>
            <a:blip r:embed="rId13"/>
            <a:stretch>
              <a:fillRect/>
            </a:stretch>
          </p:blipFill>
          <p:spPr>
            <a:xfrm>
              <a:off x="9567124" y="2345970"/>
              <a:ext cx="2446001" cy="1575044"/>
            </a:xfrm>
            <a:prstGeom prst="rect">
              <a:avLst/>
            </a:prstGeom>
          </p:spPr>
        </p:pic>
        <p:sp>
          <p:nvSpPr>
            <p:cNvPr id="62" name="矩形 61"/>
            <p:cNvSpPr/>
            <p:nvPr/>
          </p:nvSpPr>
          <p:spPr>
            <a:xfrm>
              <a:off x="9549123" y="3990353"/>
              <a:ext cx="1895285" cy="312116"/>
            </a:xfrm>
            <a:prstGeom prst="rect">
              <a:avLst/>
            </a:prstGeom>
          </p:spPr>
          <p:txBody>
            <a:bodyPr wrap="none">
              <a:spAutoFit/>
            </a:bodyPr>
            <a:lstStyle/>
            <a:p>
              <a:r>
                <a:rPr lang="zh-CN" altLang="en-US" sz="900" dirty="0" smtClean="0"/>
                <a:t>Kunming Children's Hospital</a:t>
              </a:r>
              <a:endParaRPr lang="zh-CN" altLang="en-US" sz="900" dirty="0"/>
            </a:p>
          </p:txBody>
        </p:sp>
      </p:grpSp>
      <p:sp>
        <p:nvSpPr>
          <p:cNvPr id="64" name="矩形 63"/>
          <p:cNvSpPr/>
          <p:nvPr/>
        </p:nvSpPr>
        <p:spPr>
          <a:xfrm>
            <a:off x="5000628" y="5786454"/>
            <a:ext cx="1555234" cy="230832"/>
          </a:xfrm>
          <a:prstGeom prst="rect">
            <a:avLst/>
          </a:prstGeom>
        </p:spPr>
        <p:txBody>
          <a:bodyPr wrap="none">
            <a:spAutoFit/>
          </a:bodyPr>
          <a:lstStyle/>
          <a:p>
            <a:r>
              <a:rPr lang="zh-CN" altLang="en-US" sz="900" dirty="0" smtClean="0"/>
              <a:t>     Mianyang Central Hospital</a:t>
            </a:r>
            <a:endParaRPr lang="zh-CN" altLang="en-US" sz="900" dirty="0"/>
          </a:p>
        </p:txBody>
      </p:sp>
      <p:pic>
        <p:nvPicPr>
          <p:cNvPr id="1027" name="Picture 3" descr="C:\三元基因 20160214\2-实验SOP\工具和素材\PPT模版\from Bingbing\PPT小图标\52design.com_kr_069.png"/>
          <p:cNvPicPr>
            <a:picLocks noChangeAspect="1" noChangeArrowheads="1"/>
          </p:cNvPicPr>
          <p:nvPr/>
        </p:nvPicPr>
        <p:blipFill>
          <a:blip r:embed="rId14"/>
          <a:srcRect/>
          <a:stretch>
            <a:fillRect/>
          </a:stretch>
        </p:blipFill>
        <p:spPr bwMode="auto">
          <a:xfrm>
            <a:off x="7215206" y="4572008"/>
            <a:ext cx="1219200" cy="1219200"/>
          </a:xfrm>
          <a:prstGeom prst="rect">
            <a:avLst/>
          </a:prstGeom>
          <a:noFill/>
        </p:spPr>
      </p:pic>
      <p:sp>
        <p:nvSpPr>
          <p:cNvPr id="66" name="TextBox 65"/>
          <p:cNvSpPr txBox="1"/>
          <p:nvPr/>
        </p:nvSpPr>
        <p:spPr>
          <a:xfrm>
            <a:off x="714348" y="6211669"/>
            <a:ext cx="7786710" cy="646331"/>
          </a:xfrm>
          <a:prstGeom prst="rect">
            <a:avLst/>
          </a:prstGeom>
          <a:noFill/>
        </p:spPr>
        <p:txBody>
          <a:bodyPr wrap="square" rtlCol="0">
            <a:spAutoFit/>
          </a:bodyPr>
          <a:lstStyle/>
          <a:p>
            <a:pPr algn="r"/>
            <a:r>
              <a:rPr lang="en-US" altLang="zh-CN" sz="1200" dirty="0" smtClean="0">
                <a:solidFill>
                  <a:schemeClr val="bg1"/>
                </a:solidFill>
                <a:latin typeface="微软雅黑" pitchFamily="34" charset="-122"/>
                <a:ea typeface="微软雅黑" pitchFamily="34" charset="-122"/>
              </a:rPr>
              <a:t>Shang </a:t>
            </a:r>
            <a:r>
              <a:rPr lang="en-US" altLang="zh-CN" sz="1200" dirty="0" err="1" smtClean="0">
                <a:solidFill>
                  <a:schemeClr val="bg1"/>
                </a:solidFill>
                <a:latin typeface="微软雅黑" pitchFamily="34" charset="-122"/>
                <a:ea typeface="微软雅黑" pitchFamily="34" charset="-122"/>
              </a:rPr>
              <a:t>YX,Huang</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Y,Liu</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EM,et</a:t>
            </a:r>
            <a:r>
              <a:rPr lang="en-US" altLang="zh-CN" sz="1200" dirty="0" smtClean="0">
                <a:solidFill>
                  <a:schemeClr val="bg1"/>
                </a:solidFill>
                <a:latin typeface="微软雅黑" pitchFamily="34" charset="-122"/>
                <a:ea typeface="微软雅黑" pitchFamily="34" charset="-122"/>
              </a:rPr>
              <a:t> al. </a:t>
            </a:r>
            <a:r>
              <a:rPr lang="en-US" altLang="zh-CN" sz="1200" dirty="0" smtClean="0">
                <a:solidFill>
                  <a:schemeClr val="bg1"/>
                </a:solidFill>
                <a:latin typeface="微软雅黑" pitchFamily="34" charset="-122"/>
                <a:ea typeface="微软雅黑" pitchFamily="34" charset="-122"/>
              </a:rPr>
              <a:t> A </a:t>
            </a:r>
            <a:r>
              <a:rPr lang="en-US" altLang="zh-CN" sz="1200" dirty="0" smtClean="0">
                <a:solidFill>
                  <a:schemeClr val="bg1"/>
                </a:solidFill>
                <a:latin typeface="微软雅黑" pitchFamily="34" charset="-122"/>
                <a:ea typeface="微软雅黑" pitchFamily="34" charset="-122"/>
              </a:rPr>
              <a:t>multicenter clinical study on the treatment for children’s acute bronchiolitis by nebulized recombinant human interferon</a:t>
            </a:r>
            <a:r>
              <a:rPr lang="el-GR" altLang="zh-CN" sz="1200" dirty="0" smtClean="0">
                <a:solidFill>
                  <a:schemeClr val="bg1"/>
                </a:solidFill>
                <a:latin typeface="微软雅黑" pitchFamily="34" charset="-122"/>
                <a:ea typeface="微软雅黑" pitchFamily="34" charset="-122"/>
                <a:sym typeface="华文楷体" panose="02010600040101010101" pitchFamily="2" charset="-122"/>
              </a:rPr>
              <a:t> α1</a:t>
            </a:r>
            <a:r>
              <a:rPr lang="en-US" altLang="zh-CN" sz="1200" dirty="0" smtClean="0">
                <a:solidFill>
                  <a:schemeClr val="bg1"/>
                </a:solidFill>
                <a:latin typeface="微软雅黑" pitchFamily="34" charset="-122"/>
                <a:ea typeface="微软雅黑" pitchFamily="34" charset="-122"/>
                <a:sym typeface="华文楷体" panose="02010600040101010101" pitchFamily="2" charset="-122"/>
              </a:rPr>
              <a:t>b. Chinese Journal of Practical Pediatrics. 2014,29(11)840-4 </a:t>
            </a:r>
            <a:r>
              <a:rPr lang="en-US" altLang="zh-CN" sz="1200" dirty="0" smtClean="0">
                <a:solidFill>
                  <a:schemeClr val="bg1"/>
                </a:solidFill>
                <a:latin typeface="微软雅黑" pitchFamily="34" charset="-122"/>
                <a:ea typeface="微软雅黑" pitchFamily="34" charset="-122"/>
              </a:rPr>
              <a:t> </a:t>
            </a:r>
            <a:endParaRPr lang="zh-CN" altLang="en-US" sz="1200" dirty="0">
              <a:solidFill>
                <a:schemeClr val="bg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31921" y="1200878"/>
            <a:ext cx="3787775" cy="4740275"/>
          </a:xfrm>
        </p:spPr>
        <p:style>
          <a:lnRef idx="2">
            <a:schemeClr val="accent6"/>
          </a:lnRef>
          <a:fillRef idx="1">
            <a:schemeClr val="lt1"/>
          </a:fillRef>
          <a:effectRef idx="0">
            <a:schemeClr val="accent6"/>
          </a:effectRef>
          <a:fontRef idx="minor">
            <a:schemeClr val="dk1"/>
          </a:fontRef>
        </p:style>
        <p:txBody>
          <a:bodyPr>
            <a:noAutofit/>
          </a:bodyPr>
          <a:lstStyle/>
          <a:p>
            <a:pPr eaLnBrk="1" hangingPunct="1">
              <a:lnSpc>
                <a:spcPct val="150000"/>
              </a:lnSpc>
              <a:buNone/>
              <a:defRPr/>
            </a:pPr>
            <a:r>
              <a:rPr lang="en-US" altLang="zh-CN" sz="2000" b="1" dirty="0" smtClean="0">
                <a:solidFill>
                  <a:srgbClr val="215968"/>
                </a:solidFill>
                <a:effectLst>
                  <a:outerShdw blurRad="38100" dist="38100" dir="2700000" algn="tl">
                    <a:srgbClr val="C0C0C0"/>
                  </a:outerShdw>
                </a:effectLst>
                <a:latin typeface="微软雅黑" pitchFamily="34" charset="-122"/>
                <a:ea typeface="微软雅黑" pitchFamily="34" charset="-122"/>
                <a:cs typeface="Times New Roman" pitchFamily="18" charset="0"/>
              </a:rPr>
              <a:t>【Inclusion Criteria】</a:t>
            </a:r>
            <a:endParaRPr lang="zh-CN" altLang="zh-CN" sz="2000" b="1" dirty="0" smtClean="0">
              <a:solidFill>
                <a:srgbClr val="215968"/>
              </a:solidFill>
              <a:effectLst>
                <a:outerShdw blurRad="38100" dist="38100" dir="2700000" algn="tl">
                  <a:srgbClr val="C0C0C0"/>
                </a:outerShdw>
              </a:effectLst>
              <a:latin typeface="微软雅黑" pitchFamily="34" charset="-122"/>
              <a:ea typeface="微软雅黑" pitchFamily="34" charset="-122"/>
              <a:cs typeface="Times New Roman" pitchFamily="18" charset="0"/>
            </a:endParaRPr>
          </a:p>
          <a:p>
            <a:pPr eaLnBrk="1" hangingPunct="1">
              <a:lnSpc>
                <a:spcPts val="2800"/>
              </a:lnSpc>
              <a:buClr>
                <a:schemeClr val="tx1"/>
              </a:buClr>
              <a:buFont typeface="Calibri" pitchFamily="34" charset="0"/>
              <a:buAutoNum type="arabicPeriod"/>
              <a:defRPr/>
            </a:pPr>
            <a:r>
              <a:rPr lang="en-US" altLang="zh-CN" sz="1800" dirty="0" smtClean="0">
                <a:latin typeface="微软雅黑" panose="020B0503020204020204" pitchFamily="34" charset="-122"/>
                <a:ea typeface="微软雅黑" pitchFamily="34" charset="-122"/>
                <a:cs typeface="Times New Roman" pitchFamily="18" charset="0"/>
              </a:rPr>
              <a:t> </a:t>
            </a:r>
            <a:r>
              <a:rPr lang="zh-CN" altLang="zh-CN" sz="1800" dirty="0" smtClean="0">
                <a:latin typeface="微软雅黑" panose="020B0503020204020204" pitchFamily="34" charset="-122"/>
                <a:ea typeface="微软雅黑" pitchFamily="34" charset="-122"/>
                <a:cs typeface="Times New Roman" pitchFamily="18" charset="0"/>
              </a:rPr>
              <a:t>≤</a:t>
            </a:r>
            <a:r>
              <a:rPr lang="en-US" altLang="zh-CN" sz="1800" dirty="0" smtClean="0">
                <a:latin typeface="微软雅黑" panose="020B0503020204020204" pitchFamily="34" charset="-122"/>
                <a:ea typeface="微软雅黑" pitchFamily="34" charset="-122"/>
                <a:cs typeface="Times New Roman" pitchFamily="18" charset="0"/>
              </a:rPr>
              <a:t>2 Years old, male or female;</a:t>
            </a:r>
            <a:endParaRPr lang="zh-CN" altLang="zh-CN" sz="1800" dirty="0" smtClean="0">
              <a:latin typeface="微软雅黑" panose="020B0503020204020204" pitchFamily="34" charset="-122"/>
              <a:ea typeface="微软雅黑" pitchFamily="34" charset="-122"/>
              <a:cs typeface="Times New Roman" pitchFamily="18" charset="0"/>
            </a:endParaRPr>
          </a:p>
          <a:p>
            <a:pPr eaLnBrk="1" hangingPunct="1">
              <a:lnSpc>
                <a:spcPts val="2800"/>
              </a:lnSpc>
              <a:buClr>
                <a:schemeClr val="tx1"/>
              </a:buClr>
              <a:buFont typeface="Calibri" pitchFamily="34" charset="0"/>
              <a:buAutoNum type="arabicPeriod"/>
              <a:defRPr/>
            </a:pPr>
            <a:r>
              <a:rPr lang="en-US" altLang="zh-CN" sz="1800" dirty="0" smtClean="0">
                <a:latin typeface="微软雅黑" panose="020B0503020204020204" pitchFamily="34" charset="-122"/>
                <a:ea typeface="微软雅黑" pitchFamily="34" charset="-122"/>
                <a:cs typeface="Times New Roman" pitchFamily="18" charset="0"/>
              </a:rPr>
              <a:t> With bronchiolitis, without serious complications or comorbidities;</a:t>
            </a:r>
            <a:endParaRPr lang="zh-CN" altLang="zh-CN" sz="1800" dirty="0" smtClean="0">
              <a:latin typeface="微软雅黑" panose="020B0503020204020204" pitchFamily="34" charset="-122"/>
              <a:ea typeface="微软雅黑" pitchFamily="34" charset="-122"/>
              <a:cs typeface="Times New Roman" pitchFamily="18" charset="0"/>
            </a:endParaRPr>
          </a:p>
          <a:p>
            <a:pPr eaLnBrk="1" hangingPunct="1">
              <a:lnSpc>
                <a:spcPts val="2800"/>
              </a:lnSpc>
              <a:buFont typeface="Calibri" pitchFamily="34" charset="0"/>
              <a:buAutoNum type="arabicPeriod"/>
              <a:defRPr/>
            </a:pPr>
            <a:r>
              <a:rPr lang="en-US" altLang="zh-CN" sz="1800" dirty="0" smtClean="0">
                <a:latin typeface="微软雅黑" panose="020B0503020204020204" pitchFamily="34" charset="-122"/>
                <a:ea typeface="微软雅黑" pitchFamily="34" charset="-122"/>
                <a:cs typeface="Times New Roman" pitchFamily="18" charset="0"/>
              </a:rPr>
              <a:t> </a:t>
            </a:r>
            <a:r>
              <a:rPr lang="en-US" altLang="zh-CN" sz="1800" dirty="0" smtClean="0">
                <a:latin typeface="微软雅黑" panose="020B0503020204020204" pitchFamily="34" charset="-122"/>
                <a:ea typeface="微软雅黑" pitchFamily="34" charset="-122"/>
                <a:cs typeface="Times New Roman" pitchFamily="18" charset="0"/>
              </a:rPr>
              <a:t>Course </a:t>
            </a:r>
            <a:r>
              <a:rPr lang="en-US" altLang="zh-CN" sz="1800" dirty="0" smtClean="0">
                <a:latin typeface="微软雅黑" panose="020B0503020204020204" pitchFamily="34" charset="-122"/>
                <a:ea typeface="微软雅黑" pitchFamily="34" charset="-122"/>
                <a:cs typeface="Times New Roman" pitchFamily="18" charset="0"/>
              </a:rPr>
              <a:t>&lt;96h</a:t>
            </a:r>
            <a:r>
              <a:rPr lang="zh-CN" altLang="zh-CN" sz="1800" dirty="0" smtClean="0">
                <a:latin typeface="微软雅黑" panose="020B0503020204020204" pitchFamily="34" charset="-122"/>
                <a:ea typeface="微软雅黑" pitchFamily="34" charset="-122"/>
                <a:cs typeface="Times New Roman" pitchFamily="18" charset="0"/>
              </a:rPr>
              <a:t>；</a:t>
            </a:r>
          </a:p>
          <a:p>
            <a:pPr eaLnBrk="1" hangingPunct="1">
              <a:lnSpc>
                <a:spcPts val="2800"/>
              </a:lnSpc>
              <a:buFont typeface="Calibri" pitchFamily="34" charset="0"/>
              <a:buAutoNum type="arabicPeriod"/>
              <a:defRPr/>
            </a:pPr>
            <a:r>
              <a:rPr lang="en-US" altLang="zh-CN" sz="1800" dirty="0">
                <a:latin typeface="微软雅黑" panose="020B0503020204020204" pitchFamily="34" charset="-122"/>
                <a:ea typeface="微软雅黑" pitchFamily="34" charset="-122"/>
                <a:cs typeface="Times New Roman" pitchFamily="18" charset="0"/>
              </a:rPr>
              <a:t>No </a:t>
            </a:r>
            <a:r>
              <a:rPr lang="en-US" altLang="zh-CN" sz="1800" dirty="0" smtClean="0">
                <a:latin typeface="微软雅黑" panose="020B0503020204020204" pitchFamily="34" charset="-122"/>
                <a:ea typeface="微软雅黑" pitchFamily="34" charset="-122"/>
                <a:cs typeface="Times New Roman" pitchFamily="18" charset="0"/>
              </a:rPr>
              <a:t>immunomodulatory  or antiviral reagent were used in 2 weeks before Diagnosis.</a:t>
            </a:r>
          </a:p>
          <a:p>
            <a:pPr eaLnBrk="1" hangingPunct="1">
              <a:lnSpc>
                <a:spcPts val="2600"/>
              </a:lnSpc>
              <a:defRPr/>
            </a:pPr>
            <a:endParaRPr lang="zh-CN" altLang="en-US" sz="1600" dirty="0" smtClean="0">
              <a:latin typeface="微软雅黑" pitchFamily="34" charset="-122"/>
              <a:ea typeface="微软雅黑" pitchFamily="34" charset="-122"/>
            </a:endParaRPr>
          </a:p>
        </p:txBody>
      </p:sp>
      <p:sp>
        <p:nvSpPr>
          <p:cNvPr id="36867" name="标题 1"/>
          <p:cNvSpPr txBox="1">
            <a:spLocks/>
          </p:cNvSpPr>
          <p:nvPr/>
        </p:nvSpPr>
        <p:spPr bwMode="auto">
          <a:xfrm>
            <a:off x="285720" y="142852"/>
            <a:ext cx="2428892" cy="1143000"/>
          </a:xfrm>
          <a:prstGeom prst="rect">
            <a:avLst/>
          </a:prstGeom>
          <a:noFill/>
          <a:ln w="9525">
            <a:noFill/>
            <a:miter lim="800000"/>
            <a:headEnd/>
            <a:tailEnd/>
          </a:ln>
        </p:spPr>
        <p:txBody>
          <a:bodyPr anchor="ctr"/>
          <a:lstStyle/>
          <a:p>
            <a:pPr algn="ctr" eaLnBrk="0" hangingPunct="0"/>
            <a:r>
              <a:rPr lang="en-US" altLang="zh-CN" sz="2400" b="1" dirty="0" smtClean="0">
                <a:solidFill>
                  <a:schemeClr val="tx2"/>
                </a:solidFill>
                <a:latin typeface="微软雅黑" pitchFamily="34" charset="-122"/>
                <a:ea typeface="微软雅黑" pitchFamily="34" charset="-122"/>
              </a:rPr>
              <a:t>Subjects</a:t>
            </a:r>
            <a:endParaRPr lang="zh-CN" altLang="en-US" sz="2400" b="1" dirty="0">
              <a:solidFill>
                <a:schemeClr val="tx2"/>
              </a:solidFill>
              <a:latin typeface="微软雅黑" panose="020B0503020204020204" pitchFamily="34" charset="-122"/>
              <a:ea typeface="微软雅黑" pitchFamily="34" charset="-122"/>
              <a:cs typeface="Times New Roman" pitchFamily="18" charset="0"/>
            </a:endParaRPr>
          </a:p>
        </p:txBody>
      </p:sp>
      <p:sp>
        <p:nvSpPr>
          <p:cNvPr id="7" name="内容占位符 2"/>
          <p:cNvSpPr txBox="1">
            <a:spLocks/>
          </p:cNvSpPr>
          <p:nvPr/>
        </p:nvSpPr>
        <p:spPr bwMode="auto">
          <a:xfrm>
            <a:off x="4499991" y="1217386"/>
            <a:ext cx="3944043" cy="472376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108000"/>
          <a:lstStyle/>
          <a:p>
            <a:pPr marL="342900" indent="-342900">
              <a:lnSpc>
                <a:spcPct val="150000"/>
              </a:lnSpc>
              <a:spcBef>
                <a:spcPct val="20000"/>
              </a:spcBef>
              <a:buFont typeface="Arial" pitchFamily="34" charset="0"/>
              <a:buNone/>
              <a:defRPr/>
            </a:pPr>
            <a:r>
              <a:rPr lang="en-US" altLang="zh-CN" sz="2000" b="1" dirty="0" smtClean="0">
                <a:solidFill>
                  <a:srgbClr val="215968"/>
                </a:solidFill>
                <a:effectLst>
                  <a:outerShdw blurRad="38100" dist="38100" dir="2700000" algn="tl">
                    <a:srgbClr val="C0C0C0"/>
                  </a:outerShdw>
                </a:effectLst>
                <a:latin typeface="微软雅黑" pitchFamily="34" charset="-122"/>
                <a:ea typeface="微软雅黑" pitchFamily="34" charset="-122"/>
                <a:cs typeface="Times New Roman" pitchFamily="18" charset="0"/>
              </a:rPr>
              <a:t>【 Exclusion Criteria 】</a:t>
            </a:r>
            <a:endParaRPr lang="zh-CN" altLang="zh-CN" sz="2000" b="1" dirty="0">
              <a:solidFill>
                <a:srgbClr val="215968"/>
              </a:solidFill>
              <a:effectLst>
                <a:outerShdw blurRad="38100" dist="38100" dir="2700000" algn="tl">
                  <a:srgbClr val="C0C0C0"/>
                </a:outerShdw>
              </a:effectLst>
              <a:latin typeface="微软雅黑" pitchFamily="34" charset="-122"/>
              <a:ea typeface="微软雅黑" pitchFamily="34" charset="-122"/>
              <a:cs typeface="Times New Roman" pitchFamily="18" charset="0"/>
            </a:endParaRPr>
          </a:p>
          <a:p>
            <a:pPr marL="342900" indent="-342900">
              <a:lnSpc>
                <a:spcPts val="2800"/>
              </a:lnSpc>
              <a:spcBef>
                <a:spcPct val="20000"/>
              </a:spcBef>
              <a:buSzPct val="100000"/>
              <a:buFont typeface="Calibri" pitchFamily="34" charset="0"/>
              <a:buAutoNum type="arabicPeriod"/>
              <a:defRPr/>
            </a:pPr>
            <a:r>
              <a:rPr lang="en-US" altLang="zh-CN" dirty="0" smtClean="0">
                <a:latin typeface="微软雅黑" panose="020B0503020204020204" pitchFamily="34" charset="-122"/>
                <a:ea typeface="微软雅黑" pitchFamily="34" charset="-122"/>
                <a:cs typeface="Times New Roman" pitchFamily="18" charset="0"/>
              </a:rPr>
              <a:t>Known allergy to interferon;</a:t>
            </a:r>
            <a:endParaRPr lang="zh-CN" altLang="zh-CN" dirty="0" smtClean="0">
              <a:latin typeface="微软雅黑" panose="020B0503020204020204" pitchFamily="34" charset="-122"/>
              <a:ea typeface="微软雅黑" pitchFamily="34" charset="-122"/>
              <a:cs typeface="Times New Roman" pitchFamily="18" charset="0"/>
            </a:endParaRPr>
          </a:p>
          <a:p>
            <a:pPr marL="342900" indent="-342900">
              <a:lnSpc>
                <a:spcPts val="2800"/>
              </a:lnSpc>
              <a:spcBef>
                <a:spcPct val="20000"/>
              </a:spcBef>
              <a:buSzPct val="100000"/>
              <a:buFont typeface="Calibri" pitchFamily="34" charset="0"/>
              <a:buAutoNum type="arabicPeriod"/>
              <a:defRPr/>
            </a:pPr>
            <a:r>
              <a:rPr lang="en-US" altLang="zh-CN" dirty="0" smtClean="0">
                <a:latin typeface="微软雅黑" panose="020B0503020204020204" pitchFamily="34" charset="-122"/>
                <a:ea typeface="微软雅黑" pitchFamily="34" charset="-122"/>
                <a:cs typeface="Times New Roman" pitchFamily="18" charset="0"/>
              </a:rPr>
              <a:t>With heart, respiratory, liver and kidney function insufficiency, severe malnutrition or other serious diseases;</a:t>
            </a:r>
            <a:endParaRPr lang="zh-CN" altLang="zh-CN" dirty="0" smtClean="0">
              <a:latin typeface="微软雅黑" panose="020B0503020204020204" pitchFamily="34" charset="-122"/>
              <a:ea typeface="微软雅黑" pitchFamily="34" charset="-122"/>
              <a:cs typeface="Times New Roman" pitchFamily="18" charset="0"/>
            </a:endParaRPr>
          </a:p>
          <a:p>
            <a:pPr marL="342900" indent="-342900">
              <a:lnSpc>
                <a:spcPts val="2800"/>
              </a:lnSpc>
              <a:spcBef>
                <a:spcPct val="20000"/>
              </a:spcBef>
              <a:buClr>
                <a:schemeClr val="tx1"/>
              </a:buClr>
              <a:buSzPct val="100000"/>
              <a:buFont typeface="Calibri" pitchFamily="34" charset="0"/>
              <a:buAutoNum type="arabicPeriod"/>
              <a:defRPr/>
            </a:pPr>
            <a:r>
              <a:rPr lang="en-US" altLang="zh-CN" dirty="0" smtClean="0">
                <a:latin typeface="微软雅黑" panose="020B0503020204020204" pitchFamily="34" charset="-122"/>
                <a:ea typeface="微软雅黑" pitchFamily="34" charset="-122"/>
                <a:cs typeface="Times New Roman" pitchFamily="18" charset="0"/>
              </a:rPr>
              <a:t>With seizure or other CNS disorders;</a:t>
            </a:r>
            <a:endParaRPr lang="zh-CN" altLang="zh-CN" dirty="0" smtClean="0">
              <a:latin typeface="微软雅黑" panose="020B0503020204020204" pitchFamily="34" charset="-122"/>
              <a:ea typeface="微软雅黑" pitchFamily="34" charset="-122"/>
              <a:cs typeface="Times New Roman" pitchFamily="18" charset="0"/>
            </a:endParaRPr>
          </a:p>
          <a:p>
            <a:pPr marL="342900" indent="-342900">
              <a:lnSpc>
                <a:spcPts val="2800"/>
              </a:lnSpc>
              <a:spcBef>
                <a:spcPct val="20000"/>
              </a:spcBef>
              <a:buSzPct val="100000"/>
              <a:buFont typeface="Calibri" pitchFamily="34" charset="0"/>
              <a:buAutoNum type="arabicPeriod"/>
              <a:defRPr/>
            </a:pPr>
            <a:r>
              <a:rPr lang="en-US" altLang="zh-CN" dirty="0" smtClean="0">
                <a:latin typeface="微软雅黑" panose="020B0503020204020204" pitchFamily="34" charset="-122"/>
                <a:ea typeface="微软雅黑" pitchFamily="34" charset="-122"/>
                <a:cs typeface="Times New Roman" pitchFamily="18" charset="0"/>
              </a:rPr>
              <a:t> Treated with other antiviral drugs during therapy.</a:t>
            </a:r>
            <a:endParaRPr lang="zh-CN" altLang="zh-CN" dirty="0" smtClean="0">
              <a:latin typeface="微软雅黑" panose="020B0503020204020204" pitchFamily="34" charset="-122"/>
              <a:ea typeface="微软雅黑" pitchFamily="34" charset="-122"/>
              <a:cs typeface="Times New Roman" pitchFamily="18" charset="0"/>
            </a:endParaRPr>
          </a:p>
        </p:txBody>
      </p:sp>
      <p:sp>
        <p:nvSpPr>
          <p:cNvPr id="5" name="灯片编号占位符 4"/>
          <p:cNvSpPr>
            <a:spLocks noGrp="1"/>
          </p:cNvSpPr>
          <p:nvPr>
            <p:ph type="sldNum" sz="quarter" idx="12"/>
          </p:nvPr>
        </p:nvSpPr>
        <p:spPr/>
        <p:txBody>
          <a:bodyPr/>
          <a:lstStyle/>
          <a:p>
            <a:fld id="{01CC2CA7-3B56-4884-B23C-4C474C6B7068}" type="slidenum">
              <a:rPr lang="zh-CN" altLang="en-US" smtClean="0"/>
              <a:pPr/>
              <a:t>38</a:t>
            </a:fld>
            <a:endParaRPr lang="zh-CN" altLang="en-US"/>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8318" y="46185"/>
            <a:ext cx="1068503" cy="795144"/>
          </a:xfrm>
          <a:prstGeom prst="rect">
            <a:avLst/>
          </a:prstGeom>
        </p:spPr>
      </p:pic>
      <p:sp>
        <p:nvSpPr>
          <p:cNvPr id="8" name="TextBox 7"/>
          <p:cNvSpPr txBox="1"/>
          <p:nvPr/>
        </p:nvSpPr>
        <p:spPr>
          <a:xfrm>
            <a:off x="428596" y="6286520"/>
            <a:ext cx="7786710" cy="276999"/>
          </a:xfrm>
          <a:prstGeom prst="rect">
            <a:avLst/>
          </a:prstGeom>
          <a:noFill/>
        </p:spPr>
        <p:txBody>
          <a:bodyPr wrap="square" rtlCol="0">
            <a:spAutoFit/>
          </a:bodyPr>
          <a:lstStyle/>
          <a:p>
            <a:pPr algn="r"/>
            <a:r>
              <a:rPr lang="en-US" altLang="zh-CN" sz="1200" dirty="0" smtClean="0">
                <a:solidFill>
                  <a:schemeClr val="bg1"/>
                </a:solidFill>
                <a:latin typeface="微软雅黑" pitchFamily="34" charset="-122"/>
                <a:ea typeface="微软雅黑" pitchFamily="34" charset="-122"/>
              </a:rPr>
              <a:t>Shang YX,Huang Y,Liu EM, et al.</a:t>
            </a:r>
            <a:r>
              <a:rPr lang="en-US" altLang="zh-CN" sz="1200" dirty="0" smtClean="0">
                <a:solidFill>
                  <a:schemeClr val="bg1"/>
                </a:solidFill>
                <a:latin typeface="微软雅黑" pitchFamily="34" charset="-122"/>
                <a:ea typeface="微软雅黑" pitchFamily="34" charset="-122"/>
                <a:sym typeface="华文楷体" panose="02010600040101010101" pitchFamily="2" charset="-122"/>
              </a:rPr>
              <a:t>  Chinese Journal of Practical Pediatrics. 2014,29(11)840-4 </a:t>
            </a:r>
            <a:r>
              <a:rPr lang="en-US" altLang="zh-CN" sz="1200" dirty="0" smtClean="0">
                <a:solidFill>
                  <a:schemeClr val="bg1"/>
                </a:solidFill>
                <a:latin typeface="微软雅黑" pitchFamily="34" charset="-122"/>
                <a:ea typeface="微软雅黑" pitchFamily="34" charset="-122"/>
              </a:rPr>
              <a:t> </a:t>
            </a:r>
            <a:endParaRPr lang="zh-CN" altLang="en-US" sz="12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1805310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9"/>
          <p:cNvSpPr>
            <a:spLocks noGrp="1"/>
          </p:cNvSpPr>
          <p:nvPr>
            <p:ph type="sldNum" sz="quarter" idx="12"/>
          </p:nvPr>
        </p:nvSpPr>
        <p:spPr/>
        <p:txBody>
          <a:bodyPr/>
          <a:lstStyle/>
          <a:p>
            <a:pPr>
              <a:defRPr/>
            </a:pPr>
            <a:fld id="{2A0BA868-70AD-479B-B2A6-DD22EF2B572A}" type="slidenum">
              <a:rPr lang="zh-CN" altLang="en-US" smtClean="0"/>
              <a:pPr>
                <a:defRPr/>
              </a:pPr>
              <a:t>39</a:t>
            </a:fld>
            <a:endParaRPr lang="en-US" altLang="zh-CN" dirty="0"/>
          </a:p>
        </p:txBody>
      </p:sp>
      <p:sp>
        <p:nvSpPr>
          <p:cNvPr id="37890" name="内容占位符 2"/>
          <p:cNvSpPr>
            <a:spLocks noGrp="1"/>
          </p:cNvSpPr>
          <p:nvPr>
            <p:ph idx="4294967295"/>
          </p:nvPr>
        </p:nvSpPr>
        <p:spPr>
          <a:xfrm>
            <a:off x="334600" y="1471643"/>
            <a:ext cx="8534400" cy="3370262"/>
          </a:xfrm>
        </p:spPr>
        <p:txBody>
          <a:bodyPr>
            <a:normAutofit fontScale="92500" lnSpcReduction="10000"/>
          </a:bodyPr>
          <a:lstStyle/>
          <a:p>
            <a:pPr marL="396000" indent="-396000" eaLnBrk="1" hangingPunct="1">
              <a:lnSpc>
                <a:spcPct val="150000"/>
              </a:lnSpc>
              <a:buFontTx/>
              <a:buNone/>
            </a:pPr>
            <a:r>
              <a:rPr lang="zh-CN" altLang="en-US" sz="1800" b="1" dirty="0" smtClean="0">
                <a:latin typeface="微软雅黑" pitchFamily="34" charset="-122"/>
                <a:ea typeface="微软雅黑" pitchFamily="34" charset="-122"/>
              </a:rPr>
              <a:t>   </a:t>
            </a:r>
            <a:endParaRPr lang="en-US" altLang="zh-CN" sz="1800" b="1" dirty="0" smtClean="0">
              <a:latin typeface="微软雅黑" pitchFamily="34" charset="-122"/>
              <a:ea typeface="微软雅黑" pitchFamily="34" charset="-122"/>
              <a:cs typeface="Times New Roman" pitchFamily="18" charset="0"/>
            </a:endParaRPr>
          </a:p>
          <a:p>
            <a:pPr eaLnBrk="1" hangingPunct="1">
              <a:lnSpc>
                <a:spcPct val="150000"/>
              </a:lnSpc>
              <a:buClr>
                <a:srgbClr val="558ED5"/>
              </a:buClr>
              <a:buFont typeface="Wingdings" pitchFamily="2" charset="2"/>
              <a:buChar char="Ø"/>
            </a:pPr>
            <a:r>
              <a:rPr lang="zh-CN" altLang="en-US" sz="1800" dirty="0" smtClean="0">
                <a:latin typeface="微软雅黑" pitchFamily="34" charset="-122"/>
                <a:ea typeface="微软雅黑" pitchFamily="34" charset="-122"/>
                <a:cs typeface="Times New Roman" pitchFamily="18" charset="0"/>
              </a:rPr>
              <a:t>                    ： </a:t>
            </a:r>
            <a:r>
              <a:rPr lang="en-US" altLang="zh-CN" sz="1800" b="1" dirty="0" smtClean="0">
                <a:latin typeface="微软雅黑" pitchFamily="34" charset="-122"/>
                <a:ea typeface="微软雅黑" pitchFamily="34" charset="-122"/>
                <a:cs typeface="Times New Roman" pitchFamily="18" charset="0"/>
              </a:rPr>
              <a:t>100 cases, </a:t>
            </a:r>
            <a:r>
              <a:rPr lang="en-US" altLang="zh-CN" sz="1800" dirty="0" smtClean="0">
                <a:latin typeface="微软雅黑" pitchFamily="34" charset="-122"/>
                <a:ea typeface="微软雅黑" pitchFamily="34" charset="-122"/>
                <a:cs typeface="Times New Roman" pitchFamily="18" charset="0"/>
              </a:rPr>
              <a:t>basic </a:t>
            </a:r>
            <a:r>
              <a:rPr lang="en-US" altLang="zh-CN" sz="1800" dirty="0">
                <a:latin typeface="微软雅黑" pitchFamily="34" charset="-122"/>
                <a:ea typeface="微软雅黑" pitchFamily="34" charset="-122"/>
                <a:cs typeface="Times New Roman" pitchFamily="18" charset="0"/>
              </a:rPr>
              <a:t>management </a:t>
            </a:r>
            <a:r>
              <a:rPr lang="en-US" altLang="zh-CN" sz="1800" dirty="0" smtClean="0">
                <a:latin typeface="微软雅黑" pitchFamily="34" charset="-122"/>
                <a:ea typeface="微软雅黑" pitchFamily="34" charset="-122"/>
                <a:cs typeface="Times New Roman" pitchFamily="18" charset="0"/>
              </a:rPr>
              <a:t>( 5</a:t>
            </a:r>
            <a:r>
              <a:rPr lang="en-US" altLang="zh-CN" sz="1800" dirty="0">
                <a:latin typeface="微软雅黑" pitchFamily="34" charset="-122"/>
                <a:ea typeface="微软雅黑" pitchFamily="34" charset="-122"/>
                <a:cs typeface="Times New Roman" pitchFamily="18" charset="0"/>
              </a:rPr>
              <a:t>%</a:t>
            </a:r>
            <a:r>
              <a:rPr lang="en-US" altLang="zh-CN" sz="1800" dirty="0"/>
              <a:t> salbutamol </a:t>
            </a:r>
            <a:r>
              <a:rPr lang="en-US" altLang="zh-CN" sz="1800" dirty="0">
                <a:latin typeface="微软雅黑" pitchFamily="34" charset="-122"/>
                <a:ea typeface="微软雅黑" pitchFamily="34" charset="-122"/>
                <a:cs typeface="Times New Roman" pitchFamily="18" charset="0"/>
              </a:rPr>
              <a:t>0.25ml, </a:t>
            </a:r>
            <a:r>
              <a:rPr lang="en-US" altLang="zh-CN" sz="1800" dirty="0" smtClean="0">
                <a:latin typeface="微软雅黑" pitchFamily="34" charset="-122"/>
                <a:ea typeface="微软雅黑" pitchFamily="34" charset="-122"/>
                <a:cs typeface="Times New Roman" pitchFamily="18" charset="0"/>
              </a:rPr>
              <a:t> </a:t>
            </a:r>
          </a:p>
          <a:p>
            <a:pPr marL="0" indent="0" eaLnBrk="1" hangingPunct="1">
              <a:lnSpc>
                <a:spcPct val="150000"/>
              </a:lnSpc>
              <a:buClr>
                <a:srgbClr val="558ED5"/>
              </a:buClr>
              <a:buNone/>
            </a:pPr>
            <a:r>
              <a:rPr lang="en-US" altLang="zh-CN" sz="1800" dirty="0">
                <a:latin typeface="微软雅黑" pitchFamily="34" charset="-122"/>
                <a:ea typeface="微软雅黑" pitchFamily="34" charset="-122"/>
                <a:cs typeface="Times New Roman" pitchFamily="18" charset="0"/>
              </a:rPr>
              <a:t> </a:t>
            </a:r>
            <a:r>
              <a:rPr lang="en-US" altLang="zh-CN" sz="1800" dirty="0" smtClean="0">
                <a:latin typeface="微软雅黑" pitchFamily="34" charset="-122"/>
                <a:ea typeface="微软雅黑" pitchFamily="34" charset="-122"/>
                <a:cs typeface="Times New Roman" pitchFamily="18" charset="0"/>
              </a:rPr>
              <a:t>                             </a:t>
            </a:r>
            <a:r>
              <a:rPr lang="en-US" altLang="zh-CN" sz="1800" dirty="0" smtClean="0"/>
              <a:t>budesonide </a:t>
            </a:r>
            <a:r>
              <a:rPr lang="en-US" altLang="zh-CN" sz="1800" dirty="0">
                <a:latin typeface="微软雅黑" pitchFamily="34" charset="-122"/>
                <a:ea typeface="微软雅黑" pitchFamily="34" charset="-122"/>
                <a:cs typeface="Times New Roman" pitchFamily="18" charset="0"/>
              </a:rPr>
              <a:t>0.5mg, </a:t>
            </a:r>
            <a:r>
              <a:rPr lang="en-US" altLang="zh-CN" sz="1800" dirty="0">
                <a:latin typeface="微软雅黑" pitchFamily="34" charset="-122"/>
                <a:ea typeface="微软雅黑" pitchFamily="34" charset="-122"/>
              </a:rPr>
              <a:t>atomization </a:t>
            </a:r>
            <a:r>
              <a:rPr lang="en-US" altLang="zh-CN" sz="1800" dirty="0" smtClean="0">
                <a:latin typeface="微软雅黑" pitchFamily="34" charset="-122"/>
                <a:ea typeface="微软雅黑" pitchFamily="34" charset="-122"/>
              </a:rPr>
              <a:t>inhalation) </a:t>
            </a:r>
            <a:endParaRPr lang="en-US" altLang="zh-CN" sz="1800" dirty="0" smtClean="0">
              <a:latin typeface="微软雅黑" pitchFamily="34" charset="-122"/>
              <a:ea typeface="微软雅黑" pitchFamily="34" charset="-122"/>
              <a:cs typeface="Times New Roman" pitchFamily="18" charset="0"/>
            </a:endParaRPr>
          </a:p>
          <a:p>
            <a:pPr>
              <a:lnSpc>
                <a:spcPct val="150000"/>
              </a:lnSpc>
              <a:buClr>
                <a:srgbClr val="558ED5"/>
              </a:buClr>
              <a:buFont typeface="Wingdings" pitchFamily="2" charset="2"/>
              <a:buChar char="Ø"/>
            </a:pPr>
            <a:r>
              <a:rPr lang="en-US" altLang="zh-CN" sz="1800" dirty="0" smtClean="0">
                <a:latin typeface="微软雅黑" pitchFamily="34" charset="-122"/>
                <a:ea typeface="微软雅黑" pitchFamily="34" charset="-122"/>
                <a:cs typeface="Times New Roman" pitchFamily="18" charset="0"/>
              </a:rPr>
              <a:t>                    </a:t>
            </a:r>
            <a:r>
              <a:rPr lang="zh-CN" altLang="en-US" sz="1800" dirty="0" smtClean="0">
                <a:latin typeface="微软雅黑" pitchFamily="34" charset="-122"/>
                <a:ea typeface="微软雅黑" pitchFamily="34" charset="-122"/>
                <a:cs typeface="Times New Roman" pitchFamily="18" charset="0"/>
              </a:rPr>
              <a:t>：</a:t>
            </a:r>
            <a:r>
              <a:rPr lang="en-US" altLang="zh-CN" sz="1800" b="1" dirty="0" smtClean="0">
                <a:latin typeface="微软雅黑" pitchFamily="34" charset="-122"/>
                <a:ea typeface="微软雅黑" pitchFamily="34" charset="-122"/>
                <a:cs typeface="Times New Roman" pitchFamily="18" charset="0"/>
              </a:rPr>
              <a:t> 100 cases, </a:t>
            </a:r>
            <a:r>
              <a:rPr lang="en-US" altLang="zh-CN" sz="1800" dirty="0" smtClean="0">
                <a:latin typeface="微软雅黑" pitchFamily="34" charset="-122"/>
                <a:ea typeface="微软雅黑" pitchFamily="34" charset="-122"/>
                <a:cs typeface="Times New Roman" pitchFamily="18" charset="0"/>
              </a:rPr>
              <a:t>basic Management + </a:t>
            </a:r>
            <a:r>
              <a:rPr lang="en-US" altLang="zh-CN" sz="1800" b="1" dirty="0">
                <a:solidFill>
                  <a:srgbClr val="FF0000"/>
                </a:solidFill>
                <a:ea typeface="华文楷体" panose="02010600040101010101" pitchFamily="2" charset="-122"/>
                <a:sym typeface="华文楷体" panose="02010600040101010101" pitchFamily="2" charset="-122"/>
              </a:rPr>
              <a:t>IFN-</a:t>
            </a:r>
            <a:r>
              <a:rPr lang="el-GR" altLang="zh-CN" sz="1800" b="1" dirty="0">
                <a:solidFill>
                  <a:srgbClr val="FF0000"/>
                </a:solidFill>
                <a:ea typeface="华文楷体" panose="02010600040101010101" pitchFamily="2" charset="-122"/>
                <a:sym typeface="华文楷体" panose="02010600040101010101" pitchFamily="2" charset="-122"/>
              </a:rPr>
              <a:t>α1</a:t>
            </a:r>
            <a:r>
              <a:rPr lang="en-US" altLang="zh-CN" sz="1800" b="1" dirty="0">
                <a:solidFill>
                  <a:srgbClr val="FF0000"/>
                </a:solidFill>
                <a:ea typeface="华文楷体" panose="02010600040101010101" pitchFamily="2" charset="-122"/>
                <a:sym typeface="华文楷体" panose="02010600040101010101" pitchFamily="2" charset="-122"/>
              </a:rPr>
              <a:t>b</a:t>
            </a:r>
            <a:r>
              <a:rPr lang="en-US" altLang="zh-CN" sz="1800" b="1" dirty="0" smtClean="0">
                <a:solidFill>
                  <a:srgbClr val="FF0000"/>
                </a:solidFill>
                <a:cs typeface="Times New Roman" pitchFamily="18" charset="0"/>
              </a:rPr>
              <a:t> </a:t>
            </a:r>
            <a:r>
              <a:rPr lang="en-US" altLang="zh-CN" sz="1800" b="1" dirty="0">
                <a:solidFill>
                  <a:srgbClr val="FF0000"/>
                </a:solidFill>
                <a:latin typeface="微软雅黑" pitchFamily="34" charset="-122"/>
                <a:ea typeface="微软雅黑" pitchFamily="34" charset="-122"/>
                <a:cs typeface="Times New Roman" pitchFamily="18" charset="0"/>
              </a:rPr>
              <a:t>2.0μg/kg/time</a:t>
            </a:r>
            <a:r>
              <a:rPr lang="en-US" altLang="zh-CN" sz="1800" dirty="0" smtClean="0">
                <a:latin typeface="微软雅黑" pitchFamily="34" charset="-122"/>
                <a:ea typeface="微软雅黑" pitchFamily="34" charset="-122"/>
                <a:cs typeface="Times New Roman" pitchFamily="18" charset="0"/>
              </a:rPr>
              <a:t>,</a:t>
            </a:r>
            <a:r>
              <a:rPr lang="en-US" altLang="zh-CN" sz="1800" dirty="0" smtClean="0">
                <a:latin typeface="微软雅黑" pitchFamily="34" charset="-122"/>
                <a:ea typeface="微软雅黑" pitchFamily="34" charset="-122"/>
              </a:rPr>
              <a:t> 			 atomization inhalation</a:t>
            </a:r>
            <a:r>
              <a:rPr lang="en-US" altLang="zh-CN" sz="1800" dirty="0" smtClean="0">
                <a:latin typeface="微软雅黑" pitchFamily="34" charset="-122"/>
                <a:ea typeface="微软雅黑" pitchFamily="34" charset="-122"/>
                <a:cs typeface="Times New Roman" pitchFamily="18" charset="0"/>
              </a:rPr>
              <a:t>.</a:t>
            </a:r>
            <a:endParaRPr lang="en-US" altLang="zh-CN" sz="1800" dirty="0" smtClean="0">
              <a:solidFill>
                <a:srgbClr val="0D0D0D"/>
              </a:solidFill>
              <a:latin typeface="微软雅黑" pitchFamily="34" charset="-122"/>
              <a:ea typeface="微软雅黑" pitchFamily="34" charset="-122"/>
              <a:cs typeface="Times New Roman" pitchFamily="18" charset="0"/>
            </a:endParaRPr>
          </a:p>
          <a:p>
            <a:pPr>
              <a:lnSpc>
                <a:spcPct val="150000"/>
              </a:lnSpc>
              <a:buClr>
                <a:srgbClr val="558ED5"/>
              </a:buClr>
              <a:buFont typeface="Wingdings" pitchFamily="2" charset="2"/>
              <a:buChar char="Ø"/>
            </a:pPr>
            <a:r>
              <a:rPr lang="zh-CN" altLang="en-US" sz="1800" dirty="0" smtClean="0">
                <a:latin typeface="微软雅黑" pitchFamily="34" charset="-122"/>
                <a:ea typeface="微软雅黑" pitchFamily="34" charset="-122"/>
                <a:cs typeface="Times New Roman" pitchFamily="18" charset="0"/>
              </a:rPr>
              <a:t>                    ：</a:t>
            </a:r>
            <a:r>
              <a:rPr lang="en-US" altLang="zh-CN" sz="1800" b="1" dirty="0" smtClean="0">
                <a:latin typeface="微软雅黑" pitchFamily="34" charset="-122"/>
                <a:ea typeface="微软雅黑" pitchFamily="34" charset="-122"/>
                <a:cs typeface="Times New Roman" pitchFamily="18" charset="0"/>
              </a:rPr>
              <a:t> 100 cases, </a:t>
            </a:r>
            <a:r>
              <a:rPr lang="en-US" altLang="zh-CN" sz="1800" dirty="0">
                <a:latin typeface="微软雅黑" pitchFamily="34" charset="-122"/>
                <a:ea typeface="微软雅黑" pitchFamily="34" charset="-122"/>
                <a:cs typeface="Times New Roman" pitchFamily="18" charset="0"/>
              </a:rPr>
              <a:t>basic Management </a:t>
            </a:r>
            <a:r>
              <a:rPr lang="en-US" altLang="zh-CN" sz="1800" dirty="0" smtClean="0">
                <a:latin typeface="微软雅黑" pitchFamily="34" charset="-122"/>
                <a:ea typeface="微软雅黑" pitchFamily="34" charset="-122"/>
                <a:cs typeface="Times New Roman" pitchFamily="18" charset="0"/>
              </a:rPr>
              <a:t>+ </a:t>
            </a:r>
            <a:r>
              <a:rPr lang="en-US" altLang="zh-CN" sz="1800" b="1" dirty="0">
                <a:solidFill>
                  <a:srgbClr val="FF0000"/>
                </a:solidFill>
                <a:ea typeface="华文楷体" panose="02010600040101010101" pitchFamily="2" charset="-122"/>
                <a:sym typeface="华文楷体" panose="02010600040101010101" pitchFamily="2" charset="-122"/>
              </a:rPr>
              <a:t>IFN-</a:t>
            </a:r>
            <a:r>
              <a:rPr lang="el-GR" altLang="zh-CN" sz="1800" b="1" dirty="0">
                <a:solidFill>
                  <a:srgbClr val="FF0000"/>
                </a:solidFill>
                <a:ea typeface="华文楷体" panose="02010600040101010101" pitchFamily="2" charset="-122"/>
                <a:sym typeface="华文楷体" panose="02010600040101010101" pitchFamily="2" charset="-122"/>
              </a:rPr>
              <a:t>α1</a:t>
            </a:r>
            <a:r>
              <a:rPr lang="en-US" altLang="zh-CN" sz="1800" b="1" dirty="0">
                <a:solidFill>
                  <a:srgbClr val="FF0000"/>
                </a:solidFill>
                <a:ea typeface="华文楷体" panose="02010600040101010101" pitchFamily="2" charset="-122"/>
                <a:sym typeface="华文楷体" panose="02010600040101010101" pitchFamily="2" charset="-122"/>
              </a:rPr>
              <a:t>b</a:t>
            </a:r>
            <a:r>
              <a:rPr lang="en-US" altLang="zh-CN" sz="1800" b="1" dirty="0" smtClean="0">
                <a:solidFill>
                  <a:srgbClr val="FF0000"/>
                </a:solidFill>
                <a:cs typeface="Times New Roman" pitchFamily="18" charset="0"/>
              </a:rPr>
              <a:t> </a:t>
            </a:r>
            <a:r>
              <a:rPr lang="en-US" altLang="zh-CN" sz="1800" b="1" dirty="0" smtClean="0">
                <a:solidFill>
                  <a:srgbClr val="FF0000"/>
                </a:solidFill>
                <a:latin typeface="微软雅黑" pitchFamily="34" charset="-122"/>
                <a:ea typeface="微软雅黑" pitchFamily="34" charset="-122"/>
                <a:cs typeface="Times New Roman" pitchFamily="18" charset="0"/>
              </a:rPr>
              <a:t>4.0μg/kg/time</a:t>
            </a:r>
            <a:r>
              <a:rPr lang="en-US" altLang="zh-CN" sz="1800" dirty="0" smtClean="0">
                <a:latin typeface="微软雅黑" pitchFamily="34" charset="-122"/>
                <a:ea typeface="微软雅黑" pitchFamily="34" charset="-122"/>
                <a:cs typeface="Times New Roman" pitchFamily="18" charset="0"/>
              </a:rPr>
              <a:t>,</a:t>
            </a:r>
            <a:r>
              <a:rPr lang="en-US" altLang="zh-CN" sz="1800" dirty="0" smtClean="0">
                <a:latin typeface="微软雅黑" pitchFamily="34" charset="-122"/>
                <a:ea typeface="微软雅黑" pitchFamily="34" charset="-122"/>
              </a:rPr>
              <a:t> 			 atomization inhalation.</a:t>
            </a:r>
            <a:endParaRPr lang="en-US" altLang="zh-CN" sz="1800" dirty="0" smtClean="0">
              <a:latin typeface="微软雅黑" pitchFamily="34" charset="-122"/>
              <a:ea typeface="微软雅黑" pitchFamily="34" charset="-122"/>
              <a:cs typeface="Times New Roman" pitchFamily="18" charset="0"/>
            </a:endParaRPr>
          </a:p>
          <a:p>
            <a:pPr marL="396000" indent="-396000" eaLnBrk="1" hangingPunct="1">
              <a:lnSpc>
                <a:spcPct val="150000"/>
              </a:lnSpc>
              <a:buClr>
                <a:srgbClr val="558ED5"/>
              </a:buClr>
              <a:buNone/>
            </a:pPr>
            <a:r>
              <a:rPr lang="zh-CN" altLang="en-US" sz="1800" b="1" dirty="0" smtClean="0">
                <a:latin typeface="微软雅黑" pitchFamily="34" charset="-122"/>
                <a:ea typeface="微软雅黑" pitchFamily="34" charset="-122"/>
                <a:cs typeface="Times New Roman" pitchFamily="18" charset="0"/>
              </a:rPr>
              <a:t> </a:t>
            </a:r>
            <a:endParaRPr lang="en-US" altLang="zh-CN" sz="1800" b="1" dirty="0" smtClean="0">
              <a:latin typeface="微软雅黑" pitchFamily="34" charset="-122"/>
              <a:ea typeface="微软雅黑" pitchFamily="34" charset="-122"/>
              <a:cs typeface="Times New Roman" pitchFamily="18" charset="0"/>
            </a:endParaRPr>
          </a:p>
          <a:p>
            <a:pPr marL="396000" indent="-396000" eaLnBrk="1" hangingPunct="1">
              <a:lnSpc>
                <a:spcPct val="150000"/>
              </a:lnSpc>
              <a:buClr>
                <a:srgbClr val="558ED5"/>
              </a:buClr>
              <a:buFontTx/>
              <a:buNone/>
            </a:pPr>
            <a:endParaRPr lang="en-US" altLang="zh-CN" sz="1800" b="1" dirty="0" smtClean="0">
              <a:latin typeface="微软雅黑" pitchFamily="34" charset="-122"/>
              <a:ea typeface="微软雅黑" pitchFamily="34" charset="-122"/>
              <a:cs typeface="Times New Roman" pitchFamily="18" charset="0"/>
            </a:endParaRPr>
          </a:p>
        </p:txBody>
      </p:sp>
      <p:sp>
        <p:nvSpPr>
          <p:cNvPr id="5" name="TextBox 4"/>
          <p:cNvSpPr txBox="1"/>
          <p:nvPr/>
        </p:nvSpPr>
        <p:spPr>
          <a:xfrm>
            <a:off x="685800" y="2667000"/>
            <a:ext cx="1524000" cy="707886"/>
          </a:xfrm>
          <a:prstGeom prst="rect">
            <a:avLst/>
          </a:prstGeom>
          <a:solidFill>
            <a:schemeClr val="accent6">
              <a:lumMod val="60000"/>
              <a:lumOff val="40000"/>
            </a:schemeClr>
          </a:solidFill>
        </p:spPr>
        <p:txBody>
          <a:bodyPr wrap="square">
            <a:spAutoFit/>
          </a:bodyPr>
          <a:lstStyle/>
          <a:p>
            <a:pPr algn="ctr" fontAlgn="auto">
              <a:spcBef>
                <a:spcPts val="0"/>
              </a:spcBef>
              <a:spcAft>
                <a:spcPts val="0"/>
              </a:spcAft>
              <a:defRPr/>
            </a:pPr>
            <a:r>
              <a:rPr lang="en-US" altLang="zh-CN" sz="2000" dirty="0">
                <a:latin typeface="微软雅黑" panose="020B0503020204020204" pitchFamily="34" charset="-122"/>
                <a:ea typeface="微软雅黑" panose="020B0503020204020204" pitchFamily="34" charset="-122"/>
                <a:sym typeface="华文楷体" panose="02010600040101010101" pitchFamily="2" charset="-122"/>
              </a:rPr>
              <a:t>IFN-</a:t>
            </a:r>
            <a:r>
              <a:rPr lang="el-GR" altLang="zh-CN" sz="2000" dirty="0">
                <a:latin typeface="微软雅黑" panose="020B0503020204020204" pitchFamily="34" charset="-122"/>
                <a:ea typeface="微软雅黑" panose="020B0503020204020204" pitchFamily="34" charset="-122"/>
                <a:sym typeface="华文楷体" panose="02010600040101010101" pitchFamily="2" charset="-122"/>
              </a:rPr>
              <a:t>α1</a:t>
            </a:r>
            <a:r>
              <a:rPr lang="en-US" altLang="zh-CN" sz="2000" dirty="0">
                <a:latin typeface="微软雅黑" panose="020B0503020204020204" pitchFamily="34" charset="-122"/>
                <a:ea typeface="微软雅黑" panose="020B0503020204020204" pitchFamily="34" charset="-122"/>
                <a:sym typeface="华文楷体" panose="02010600040101010101" pitchFamily="2" charset="-122"/>
              </a:rPr>
              <a:t>b</a:t>
            </a:r>
            <a:r>
              <a:rPr lang="en-US" altLang="zh-CN" sz="2000" dirty="0">
                <a:latin typeface="微软雅黑" panose="020B0503020204020204" pitchFamily="34" charset="-122"/>
                <a:ea typeface="微软雅黑" panose="020B0503020204020204" pitchFamily="34" charset="-122"/>
                <a:cs typeface="Times New Roman" pitchFamily="18" charset="0"/>
              </a:rPr>
              <a:t> </a:t>
            </a:r>
            <a:r>
              <a:rPr lang="en-US" altLang="zh-CN" sz="2000" dirty="0" smtClean="0">
                <a:solidFill>
                  <a:prstClr val="black">
                    <a:lumMod val="95000"/>
                    <a:lumOff val="5000"/>
                  </a:prstClr>
                </a:solidFill>
                <a:latin typeface="微软雅黑" pitchFamily="34" charset="-122"/>
                <a:ea typeface="微软雅黑" pitchFamily="34" charset="-122"/>
              </a:rPr>
              <a:t>Low-dose</a:t>
            </a:r>
            <a:endParaRPr lang="zh-CN" altLang="en-US" sz="2000" dirty="0">
              <a:solidFill>
                <a:prstClr val="black">
                  <a:lumMod val="95000"/>
                  <a:lumOff val="5000"/>
                </a:prstClr>
              </a:solidFill>
              <a:latin typeface="微软雅黑" pitchFamily="34" charset="-122"/>
              <a:ea typeface="微软雅黑" pitchFamily="34" charset="-122"/>
            </a:endParaRPr>
          </a:p>
        </p:txBody>
      </p:sp>
      <p:sp>
        <p:nvSpPr>
          <p:cNvPr id="20485" name="TextBox 5"/>
          <p:cNvSpPr txBox="1">
            <a:spLocks noChangeArrowheads="1"/>
          </p:cNvSpPr>
          <p:nvPr/>
        </p:nvSpPr>
        <p:spPr bwMode="auto">
          <a:xfrm>
            <a:off x="685800" y="3657600"/>
            <a:ext cx="1524000" cy="707886"/>
          </a:xfrm>
          <a:prstGeom prst="rect">
            <a:avLst/>
          </a:prstGeom>
          <a:solidFill>
            <a:schemeClr val="accent6">
              <a:lumMod val="60000"/>
              <a:lumOff val="40000"/>
            </a:schemeClr>
          </a:solidFill>
          <a:ln w="9525">
            <a:noFill/>
            <a:miter lim="800000"/>
            <a:headEnd/>
            <a:tailEnd/>
          </a:ln>
        </p:spPr>
        <p:txBody>
          <a:bodyPr wrap="square">
            <a:spAutoFit/>
          </a:bodyPr>
          <a:lstStyle/>
          <a:p>
            <a:pPr algn="ctr" fontAlgn="auto">
              <a:spcBef>
                <a:spcPts val="0"/>
              </a:spcBef>
              <a:spcAft>
                <a:spcPts val="0"/>
              </a:spcAft>
              <a:defRPr/>
            </a:pPr>
            <a:r>
              <a:rPr lang="en-US" altLang="zh-CN" sz="2000" dirty="0">
                <a:latin typeface="微软雅黑" panose="020B0503020204020204" pitchFamily="34" charset="-122"/>
                <a:ea typeface="微软雅黑" panose="020B0503020204020204" pitchFamily="34" charset="-122"/>
                <a:sym typeface="华文楷体" panose="02010600040101010101" pitchFamily="2" charset="-122"/>
              </a:rPr>
              <a:t>IFN-</a:t>
            </a:r>
            <a:r>
              <a:rPr lang="el-GR" altLang="zh-CN" sz="2000" dirty="0">
                <a:latin typeface="微软雅黑" panose="020B0503020204020204" pitchFamily="34" charset="-122"/>
                <a:ea typeface="微软雅黑" panose="020B0503020204020204" pitchFamily="34" charset="-122"/>
                <a:sym typeface="华文楷体" panose="02010600040101010101" pitchFamily="2" charset="-122"/>
              </a:rPr>
              <a:t>α1</a:t>
            </a:r>
            <a:r>
              <a:rPr lang="en-US" altLang="zh-CN" sz="2000" dirty="0">
                <a:latin typeface="微软雅黑" panose="020B0503020204020204" pitchFamily="34" charset="-122"/>
                <a:ea typeface="微软雅黑" panose="020B0503020204020204" pitchFamily="34" charset="-122"/>
                <a:sym typeface="华文楷体" panose="02010600040101010101" pitchFamily="2" charset="-122"/>
              </a:rPr>
              <a:t>b</a:t>
            </a:r>
            <a:r>
              <a:rPr lang="en-US" altLang="zh-CN" sz="2000" dirty="0">
                <a:latin typeface="微软雅黑" panose="020B0503020204020204" pitchFamily="34" charset="-122"/>
                <a:ea typeface="微软雅黑" panose="020B0503020204020204" pitchFamily="34" charset="-122"/>
                <a:cs typeface="Times New Roman" pitchFamily="18" charset="0"/>
              </a:rPr>
              <a:t> </a:t>
            </a:r>
            <a:r>
              <a:rPr lang="en-US" altLang="zh-CN" sz="2000" dirty="0" smtClean="0">
                <a:solidFill>
                  <a:prstClr val="black">
                    <a:lumMod val="95000"/>
                    <a:lumOff val="5000"/>
                  </a:prstClr>
                </a:solidFill>
                <a:latin typeface="微软雅黑" pitchFamily="34" charset="-122"/>
                <a:ea typeface="微软雅黑" pitchFamily="34" charset="-122"/>
              </a:rPr>
              <a:t>High-dose </a:t>
            </a:r>
            <a:endParaRPr lang="zh-CN" altLang="en-US" sz="2000" dirty="0">
              <a:solidFill>
                <a:prstClr val="black">
                  <a:lumMod val="95000"/>
                  <a:lumOff val="5000"/>
                </a:prstClr>
              </a:solidFill>
              <a:latin typeface="微软雅黑" pitchFamily="34" charset="-122"/>
              <a:ea typeface="微软雅黑" pitchFamily="34" charset="-122"/>
            </a:endParaRPr>
          </a:p>
        </p:txBody>
      </p:sp>
      <p:sp>
        <p:nvSpPr>
          <p:cNvPr id="7" name="TextBox 6"/>
          <p:cNvSpPr txBox="1"/>
          <p:nvPr/>
        </p:nvSpPr>
        <p:spPr>
          <a:xfrm>
            <a:off x="713509" y="1885882"/>
            <a:ext cx="1524000" cy="499624"/>
          </a:xfrm>
          <a:prstGeom prst="rect">
            <a:avLst/>
          </a:prstGeom>
          <a:solidFill>
            <a:schemeClr val="accent6">
              <a:lumMod val="60000"/>
              <a:lumOff val="40000"/>
            </a:schemeClr>
          </a:solidFill>
        </p:spPr>
        <p:txBody>
          <a:bodyPr wrap="square">
            <a:spAutoFit/>
          </a:bodyPr>
          <a:lstStyle/>
          <a:p>
            <a:pPr algn="ctr" fontAlgn="auto">
              <a:lnSpc>
                <a:spcPct val="150000"/>
              </a:lnSpc>
              <a:spcBef>
                <a:spcPts val="1200"/>
              </a:spcBef>
              <a:spcAft>
                <a:spcPts val="1200"/>
              </a:spcAft>
              <a:defRPr/>
            </a:pPr>
            <a:r>
              <a:rPr lang="en-US" altLang="zh-CN" sz="2000" dirty="0" smtClean="0">
                <a:solidFill>
                  <a:prstClr val="black">
                    <a:lumMod val="95000"/>
                    <a:lumOff val="5000"/>
                  </a:prstClr>
                </a:solidFill>
                <a:latin typeface="微软雅黑" pitchFamily="34" charset="-122"/>
                <a:ea typeface="微软雅黑" pitchFamily="34" charset="-122"/>
              </a:rPr>
              <a:t>Control </a:t>
            </a:r>
            <a:endParaRPr lang="zh-CN" altLang="en-US" sz="2000" dirty="0">
              <a:solidFill>
                <a:prstClr val="black">
                  <a:lumMod val="95000"/>
                  <a:lumOff val="5000"/>
                </a:prstClr>
              </a:solidFill>
              <a:latin typeface="微软雅黑" pitchFamily="34" charset="-122"/>
              <a:ea typeface="微软雅黑" pitchFamily="34" charset="-122"/>
            </a:endParaRPr>
          </a:p>
        </p:txBody>
      </p:sp>
      <p:sp>
        <p:nvSpPr>
          <p:cNvPr id="9" name="圆角矩形 8"/>
          <p:cNvSpPr/>
          <p:nvPr/>
        </p:nvSpPr>
        <p:spPr>
          <a:xfrm>
            <a:off x="770169" y="4475193"/>
            <a:ext cx="7772400" cy="1371600"/>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algn="ctr">
              <a:lnSpc>
                <a:spcPct val="150000"/>
              </a:lnSpc>
              <a:defRPr/>
            </a:pPr>
            <a:r>
              <a:rPr lang="en-US" altLang="zh-CN" sz="2400" b="1" dirty="0" smtClean="0">
                <a:solidFill>
                  <a:srgbClr val="C00000"/>
                </a:solidFill>
                <a:latin typeface="微软雅黑" panose="020B0503020204020204" pitchFamily="34" charset="-122"/>
                <a:ea typeface="微软雅黑" pitchFamily="34" charset="-122"/>
                <a:cs typeface="Times New Roman" pitchFamily="18" charset="0"/>
              </a:rPr>
              <a:t>Atomization  inhalation, bid.,  5-7 days,</a:t>
            </a:r>
          </a:p>
        </p:txBody>
      </p:sp>
      <p:sp>
        <p:nvSpPr>
          <p:cNvPr id="8" name="标题 1"/>
          <p:cNvSpPr txBox="1">
            <a:spLocks/>
          </p:cNvSpPr>
          <p:nvPr/>
        </p:nvSpPr>
        <p:spPr bwMode="auto">
          <a:xfrm>
            <a:off x="285720" y="0"/>
            <a:ext cx="2786082" cy="1143000"/>
          </a:xfrm>
          <a:prstGeom prst="rect">
            <a:avLst/>
          </a:prstGeom>
          <a:noFill/>
          <a:ln w="9525">
            <a:noFill/>
            <a:miter lim="800000"/>
            <a:headEnd/>
            <a:tailEnd/>
          </a:ln>
        </p:spPr>
        <p:txBody>
          <a:bodyPr anchor="ctr"/>
          <a:lstStyle/>
          <a:p>
            <a:pPr algn="ctr" eaLnBrk="0" hangingPunct="0"/>
            <a:r>
              <a:rPr lang="en-US" altLang="zh-CN" sz="2800" b="1" dirty="0" smtClean="0">
                <a:solidFill>
                  <a:schemeClr val="tx2"/>
                </a:solidFill>
                <a:latin typeface="微软雅黑" pitchFamily="34" charset="-122"/>
                <a:ea typeface="微软雅黑" pitchFamily="34" charset="-122"/>
              </a:rPr>
              <a:t>Groups</a:t>
            </a:r>
            <a:endParaRPr lang="zh-CN" altLang="en-US" sz="2800" b="1" dirty="0">
              <a:solidFill>
                <a:schemeClr val="tx2"/>
              </a:solidFill>
              <a:latin typeface="微软雅黑" panose="020B0503020204020204" pitchFamily="34" charset="-122"/>
              <a:ea typeface="微软雅黑" pitchFamily="34" charset="-122"/>
              <a:cs typeface="Times New Roman" pitchFamily="18" charset="0"/>
            </a:endParaRP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8318" y="46185"/>
            <a:ext cx="1068503" cy="795144"/>
          </a:xfrm>
          <a:prstGeom prst="rect">
            <a:avLst/>
          </a:prstGeom>
        </p:spPr>
      </p:pic>
      <p:sp>
        <p:nvSpPr>
          <p:cNvPr id="12" name="TextBox 11"/>
          <p:cNvSpPr txBox="1"/>
          <p:nvPr/>
        </p:nvSpPr>
        <p:spPr>
          <a:xfrm>
            <a:off x="571472" y="6286520"/>
            <a:ext cx="7786710" cy="276999"/>
          </a:xfrm>
          <a:prstGeom prst="rect">
            <a:avLst/>
          </a:prstGeom>
          <a:noFill/>
        </p:spPr>
        <p:txBody>
          <a:bodyPr wrap="square" rtlCol="0">
            <a:spAutoFit/>
          </a:bodyPr>
          <a:lstStyle/>
          <a:p>
            <a:pPr algn="r"/>
            <a:r>
              <a:rPr lang="en-US" altLang="zh-CN" sz="1200" dirty="0" smtClean="0">
                <a:solidFill>
                  <a:schemeClr val="bg1"/>
                </a:solidFill>
                <a:latin typeface="微软雅黑" pitchFamily="34" charset="-122"/>
                <a:ea typeface="微软雅黑" pitchFamily="34" charset="-122"/>
              </a:rPr>
              <a:t>Shang YX,Huang Y,Liu EM,et al.</a:t>
            </a:r>
            <a:r>
              <a:rPr lang="en-US" altLang="zh-CN" sz="1200" dirty="0" smtClean="0">
                <a:solidFill>
                  <a:schemeClr val="bg1"/>
                </a:solidFill>
                <a:latin typeface="微软雅黑" pitchFamily="34" charset="-122"/>
                <a:ea typeface="微软雅黑" pitchFamily="34" charset="-122"/>
                <a:sym typeface="华文楷体" panose="02010600040101010101" pitchFamily="2" charset="-122"/>
              </a:rPr>
              <a:t>  Chinese Journal of Practical Pediatrics. 2014,29(11)840-4 </a:t>
            </a:r>
            <a:r>
              <a:rPr lang="en-US" altLang="zh-CN" sz="1200" dirty="0" smtClean="0">
                <a:solidFill>
                  <a:schemeClr val="bg1"/>
                </a:solidFill>
                <a:latin typeface="微软雅黑" pitchFamily="34" charset="-122"/>
                <a:ea typeface="微软雅黑" pitchFamily="34" charset="-122"/>
              </a:rPr>
              <a:t> </a:t>
            </a:r>
            <a:endParaRPr lang="zh-CN" altLang="en-US" sz="12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1165373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内容占位符 2"/>
          <p:cNvSpPr>
            <a:spLocks noGrp="1"/>
          </p:cNvSpPr>
          <p:nvPr>
            <p:ph idx="1"/>
          </p:nvPr>
        </p:nvSpPr>
        <p:spPr>
          <a:xfrm>
            <a:off x="168299" y="1178825"/>
            <a:ext cx="8908521" cy="4741863"/>
          </a:xfrm>
        </p:spPr>
        <p:txBody>
          <a:bodyPr>
            <a:normAutofit fontScale="92500"/>
          </a:bodyPr>
          <a:lstStyle/>
          <a:p>
            <a:pPr>
              <a:lnSpc>
                <a:spcPct val="150000"/>
              </a:lnSpc>
              <a:spcBef>
                <a:spcPct val="0"/>
              </a:spcBef>
              <a:buNone/>
              <a:defRPr/>
            </a:pPr>
            <a:r>
              <a:rPr lang="en-US" altLang="zh-CN" sz="2400" dirty="0" smtClean="0">
                <a:solidFill>
                  <a:schemeClr val="tx2"/>
                </a:solidFill>
              </a:rPr>
              <a:t>【</a:t>
            </a:r>
            <a:r>
              <a:rPr lang="en-US" altLang="zh-CN" sz="2400" b="1" dirty="0" smtClean="0">
                <a:solidFill>
                  <a:schemeClr val="tx2"/>
                </a:solidFill>
                <a:effectLst>
                  <a:outerShdw blurRad="38100" dist="38100" dir="2700000" algn="tl">
                    <a:srgbClr val="C0C0C0"/>
                  </a:outerShdw>
                </a:effectLst>
              </a:rPr>
              <a:t> Efficacy Index </a:t>
            </a:r>
            <a:r>
              <a:rPr lang="en-US" altLang="zh-CN" sz="2400" dirty="0" smtClean="0">
                <a:solidFill>
                  <a:schemeClr val="tx2"/>
                </a:solidFill>
              </a:rPr>
              <a:t>】</a:t>
            </a:r>
          </a:p>
          <a:p>
            <a:pPr>
              <a:lnSpc>
                <a:spcPct val="150000"/>
              </a:lnSpc>
              <a:spcBef>
                <a:spcPct val="0"/>
              </a:spcBef>
              <a:buFont typeface="Wingdings" pitchFamily="2" charset="2"/>
              <a:buChar char="Ø"/>
              <a:defRPr/>
            </a:pPr>
            <a:r>
              <a:rPr lang="en-US" altLang="zh-CN" sz="2000" dirty="0" smtClean="0">
                <a:latin typeface="微软雅黑" pitchFamily="34" charset="-122"/>
                <a:ea typeface="微软雅黑" pitchFamily="34" charset="-122"/>
              </a:rPr>
              <a:t>Primary </a:t>
            </a:r>
            <a:r>
              <a:rPr lang="en-US" altLang="zh-CN" sz="2000" dirty="0">
                <a:latin typeface="微软雅黑" pitchFamily="34" charset="-122"/>
                <a:ea typeface="微软雅黑" pitchFamily="34" charset="-122"/>
              </a:rPr>
              <a:t>e</a:t>
            </a:r>
            <a:r>
              <a:rPr lang="en-US" altLang="zh-CN" sz="2000" dirty="0" smtClean="0">
                <a:latin typeface="微软雅黑" pitchFamily="34" charset="-122"/>
                <a:ea typeface="微软雅黑" pitchFamily="34" charset="-122"/>
              </a:rPr>
              <a:t>fficacy index:  </a:t>
            </a:r>
            <a:r>
              <a:rPr lang="en-US" altLang="zh-CN" sz="2000" b="1" dirty="0" smtClean="0">
                <a:latin typeface="微软雅黑" pitchFamily="34" charset="-122"/>
                <a:ea typeface="微软雅黑" pitchFamily="34" charset="-122"/>
              </a:rPr>
              <a:t>gasping, wheezing, </a:t>
            </a:r>
            <a:r>
              <a:rPr lang="en-US" altLang="zh-CN" sz="2000" b="1" dirty="0" smtClean="0">
                <a:latin typeface="微软雅黑" pitchFamily="34" charset="-122"/>
                <a:ea typeface="微软雅黑" pitchFamily="34" charset="-122"/>
              </a:rPr>
              <a:t>chest wall </a:t>
            </a:r>
            <a:r>
              <a:rPr lang="en-US" altLang="zh-CN" sz="2000" b="1" dirty="0" smtClean="0"/>
              <a:t>retraction </a:t>
            </a:r>
            <a:r>
              <a:rPr lang="en-US" altLang="zh-CN" sz="2000" b="1" dirty="0" smtClean="0">
                <a:latin typeface="微软雅黑" pitchFamily="34" charset="-122"/>
                <a:ea typeface="微软雅黑" pitchFamily="34" charset="-122"/>
              </a:rPr>
              <a:t>sign</a:t>
            </a:r>
            <a:endParaRPr lang="en-US" altLang="zh-CN" sz="2000" dirty="0" smtClean="0">
              <a:latin typeface="微软雅黑" pitchFamily="34" charset="-122"/>
              <a:ea typeface="微软雅黑" pitchFamily="34" charset="-122"/>
            </a:endParaRPr>
          </a:p>
          <a:p>
            <a:pPr eaLnBrk="1" hangingPunct="1">
              <a:lnSpc>
                <a:spcPct val="150000"/>
              </a:lnSpc>
              <a:spcBef>
                <a:spcPct val="0"/>
              </a:spcBef>
              <a:buFont typeface="Wingdings" pitchFamily="2" charset="2"/>
              <a:buChar char="Ø"/>
              <a:defRPr/>
            </a:pPr>
            <a:r>
              <a:rPr lang="en-US" altLang="zh-CN" sz="2000" dirty="0" smtClean="0">
                <a:latin typeface="微软雅黑" pitchFamily="34" charset="-122"/>
                <a:ea typeface="微软雅黑" pitchFamily="34" charset="-122"/>
              </a:rPr>
              <a:t>Secondary efficacy index:   </a:t>
            </a:r>
            <a:r>
              <a:rPr lang="en-US" altLang="zh-CN" sz="2000" b="1" dirty="0" smtClean="0">
                <a:latin typeface="微软雅黑" pitchFamily="34" charset="-122"/>
                <a:ea typeface="微软雅黑" pitchFamily="34" charset="-122"/>
              </a:rPr>
              <a:t>cough, bubbling</a:t>
            </a:r>
            <a:endParaRPr lang="zh-CN" altLang="zh-CN" sz="2800" dirty="0" smtClean="0">
              <a:latin typeface="微软雅黑" pitchFamily="34" charset="-122"/>
              <a:ea typeface="微软雅黑" pitchFamily="34" charset="-122"/>
            </a:endParaRPr>
          </a:p>
          <a:p>
            <a:pPr>
              <a:lnSpc>
                <a:spcPct val="150000"/>
              </a:lnSpc>
              <a:buNone/>
              <a:defRPr/>
            </a:pPr>
            <a:r>
              <a:rPr lang="en-US" altLang="zh-CN" sz="2400" b="1" dirty="0" smtClean="0">
                <a:solidFill>
                  <a:srgbClr val="215968"/>
                </a:solidFill>
                <a:effectLst>
                  <a:outerShdw blurRad="38100" dist="38100" dir="2700000" algn="tl">
                    <a:srgbClr val="C0C0C0"/>
                  </a:outerShdw>
                </a:effectLst>
              </a:rPr>
              <a:t> </a:t>
            </a:r>
            <a:r>
              <a:rPr lang="en-US" altLang="zh-CN" sz="2400" b="1" dirty="0" smtClean="0">
                <a:solidFill>
                  <a:schemeClr val="tx2"/>
                </a:solidFill>
                <a:effectLst>
                  <a:outerShdw blurRad="38100" dist="38100" dir="2700000" algn="tl">
                    <a:srgbClr val="C0C0C0"/>
                  </a:outerShdw>
                </a:effectLst>
              </a:rPr>
              <a:t>【Evaluation】 </a:t>
            </a:r>
            <a:r>
              <a:rPr lang="en-US" altLang="zh-CN" sz="2000" b="1" dirty="0" smtClean="0">
                <a:solidFill>
                  <a:schemeClr val="tx2"/>
                </a:solidFill>
              </a:rPr>
              <a:t> </a:t>
            </a:r>
            <a:r>
              <a:rPr lang="en-US" altLang="zh-CN" sz="2000" b="1" dirty="0" smtClean="0"/>
              <a:t>condition score</a:t>
            </a:r>
            <a:r>
              <a:rPr lang="zh-CN" altLang="en-US" sz="2000" b="1" dirty="0" smtClean="0"/>
              <a:t>   </a:t>
            </a:r>
            <a:endParaRPr lang="zh-CN" altLang="zh-CN" sz="2000" dirty="0" smtClean="0"/>
          </a:p>
          <a:p>
            <a:pPr lvl="1">
              <a:buBlip>
                <a:blip r:embed="rId3"/>
              </a:buBlip>
              <a:defRPr/>
            </a:pPr>
            <a:r>
              <a:rPr lang="en-US" altLang="zh-CN" sz="2000" dirty="0" smtClean="0"/>
              <a:t>0 points: Not observed;</a:t>
            </a:r>
            <a:endParaRPr lang="zh-CN" altLang="zh-CN" sz="2000" dirty="0" smtClean="0"/>
          </a:p>
          <a:p>
            <a:pPr lvl="1">
              <a:buBlip>
                <a:blip r:embed="rId3"/>
              </a:buBlip>
              <a:defRPr/>
            </a:pPr>
            <a:r>
              <a:rPr lang="en-US" altLang="zh-CN" sz="2000" dirty="0" smtClean="0"/>
              <a:t>1 points: Mild;</a:t>
            </a:r>
            <a:endParaRPr lang="zh-CN" altLang="zh-CN" sz="2000" dirty="0" smtClean="0"/>
          </a:p>
          <a:p>
            <a:pPr lvl="1">
              <a:buBlip>
                <a:blip r:embed="rId3"/>
              </a:buBlip>
              <a:defRPr/>
            </a:pPr>
            <a:r>
              <a:rPr lang="en-US" altLang="zh-CN" sz="2000" dirty="0" smtClean="0"/>
              <a:t>2 points: Moderate;</a:t>
            </a:r>
            <a:endParaRPr lang="zh-CN" altLang="zh-CN" sz="2000" dirty="0" smtClean="0"/>
          </a:p>
          <a:p>
            <a:pPr lvl="1">
              <a:buBlip>
                <a:blip r:embed="rId3"/>
              </a:buBlip>
              <a:defRPr/>
            </a:pPr>
            <a:r>
              <a:rPr lang="en-US" altLang="zh-CN" sz="2000" dirty="0" smtClean="0"/>
              <a:t>3 points: Severe.</a:t>
            </a:r>
          </a:p>
          <a:p>
            <a:pPr>
              <a:lnSpc>
                <a:spcPct val="140000"/>
              </a:lnSpc>
              <a:buClr>
                <a:srgbClr val="00B050"/>
              </a:buClr>
              <a:buNone/>
              <a:defRPr/>
            </a:pPr>
            <a:r>
              <a:rPr lang="en-US" altLang="zh-CN" sz="2000" b="1" dirty="0" smtClean="0"/>
              <a:t>    </a:t>
            </a:r>
            <a:r>
              <a:rPr lang="en-US" altLang="zh-CN" sz="1800" b="1" dirty="0" smtClean="0"/>
              <a:t>Improvement rate</a:t>
            </a:r>
            <a:r>
              <a:rPr lang="zh-CN" altLang="en-US" sz="1800" b="1" dirty="0" smtClean="0"/>
              <a:t> </a:t>
            </a:r>
            <a:r>
              <a:rPr lang="en-US" altLang="zh-CN" sz="1800" b="1" dirty="0" smtClean="0"/>
              <a:t>=</a:t>
            </a:r>
            <a:r>
              <a:rPr lang="zh-CN" altLang="en-US" sz="1800" b="1" dirty="0" smtClean="0"/>
              <a:t>（</a:t>
            </a:r>
            <a:r>
              <a:rPr lang="en-US" altLang="zh-CN" sz="1800" b="1" dirty="0" smtClean="0"/>
              <a:t>pre-treatment score - post-treatment score</a:t>
            </a:r>
            <a:r>
              <a:rPr lang="zh-CN" altLang="zh-CN" sz="1800" b="1" dirty="0" smtClean="0"/>
              <a:t>）</a:t>
            </a:r>
            <a:r>
              <a:rPr lang="en-US" altLang="zh-CN" sz="1800" b="1" dirty="0" smtClean="0"/>
              <a:t>/ 			pre-treatment score </a:t>
            </a:r>
            <a:r>
              <a:rPr lang="zh-CN" altLang="zh-CN" sz="1800" b="1" dirty="0" smtClean="0"/>
              <a:t>×</a:t>
            </a:r>
            <a:r>
              <a:rPr lang="en-US" altLang="zh-CN" sz="1800" b="1" dirty="0" smtClean="0"/>
              <a:t>100%</a:t>
            </a:r>
          </a:p>
          <a:p>
            <a:pPr>
              <a:lnSpc>
                <a:spcPct val="140000"/>
              </a:lnSpc>
              <a:buClr>
                <a:srgbClr val="00B050"/>
              </a:buClr>
              <a:buNone/>
              <a:defRPr/>
            </a:pPr>
            <a:r>
              <a:rPr lang="en-US" altLang="zh-CN" sz="1800" b="1" dirty="0" smtClean="0"/>
              <a:t>    Total improvement rate: </a:t>
            </a:r>
            <a:r>
              <a:rPr lang="el-GR" altLang="zh-CN" sz="1800" b="1" dirty="0" smtClean="0"/>
              <a:t>Σ</a:t>
            </a:r>
            <a:r>
              <a:rPr lang="en-US" altLang="zh-CN" sz="1800" b="1" dirty="0" smtClean="0"/>
              <a:t> of  Improvement rate of each  symptom score.</a:t>
            </a:r>
          </a:p>
          <a:p>
            <a:pPr eaLnBrk="1" hangingPunct="1">
              <a:lnSpc>
                <a:spcPts val="2900"/>
              </a:lnSpc>
              <a:buFont typeface="Arial" pitchFamily="34" charset="0"/>
              <a:buNone/>
              <a:defRPr/>
            </a:pPr>
            <a:endParaRPr lang="zh-CN" altLang="en-US" dirty="0" smtClean="0">
              <a:latin typeface="微软雅黑" pitchFamily="34" charset="-122"/>
              <a:ea typeface="微软雅黑" pitchFamily="34" charset="-122"/>
            </a:endParaRPr>
          </a:p>
        </p:txBody>
      </p:sp>
      <p:sp>
        <p:nvSpPr>
          <p:cNvPr id="4" name="标题 1"/>
          <p:cNvSpPr txBox="1">
            <a:spLocks/>
          </p:cNvSpPr>
          <p:nvPr/>
        </p:nvSpPr>
        <p:spPr bwMode="auto">
          <a:xfrm>
            <a:off x="467543" y="46185"/>
            <a:ext cx="8012113" cy="1143000"/>
          </a:xfrm>
          <a:prstGeom prst="rect">
            <a:avLst/>
          </a:prstGeom>
          <a:noFill/>
          <a:ln w="9525">
            <a:noFill/>
            <a:miter lim="800000"/>
            <a:headEnd/>
            <a:tailEnd/>
          </a:ln>
        </p:spPr>
        <p:txBody>
          <a:bodyPr anchor="ctr"/>
          <a:lstStyle/>
          <a:p>
            <a:pPr algn="ctr" eaLnBrk="0" hangingPunct="0"/>
            <a:endParaRPr lang="zh-CN" altLang="en-US" sz="2200" b="1" dirty="0">
              <a:latin typeface="微软雅黑" panose="020B0503020204020204" pitchFamily="34" charset="-122"/>
              <a:ea typeface="微软雅黑" pitchFamily="34" charset="-122"/>
              <a:cs typeface="Times New Roman" pitchFamily="18" charset="0"/>
            </a:endParaRPr>
          </a:p>
        </p:txBody>
      </p:sp>
      <p:sp>
        <p:nvSpPr>
          <p:cNvPr id="5" name="灯片编号占位符 4"/>
          <p:cNvSpPr>
            <a:spLocks noGrp="1"/>
          </p:cNvSpPr>
          <p:nvPr>
            <p:ph type="sldNum" sz="quarter" idx="12"/>
          </p:nvPr>
        </p:nvSpPr>
        <p:spPr/>
        <p:txBody>
          <a:bodyPr/>
          <a:lstStyle/>
          <a:p>
            <a:fld id="{01CC2CA7-3B56-4884-B23C-4C474C6B7068}" type="slidenum">
              <a:rPr lang="zh-CN" altLang="en-US" smtClean="0"/>
              <a:pPr/>
              <a:t>40</a:t>
            </a:fld>
            <a:endParaRPr lang="zh-CN" altLang="en-US"/>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8318" y="46185"/>
            <a:ext cx="1068503" cy="795144"/>
          </a:xfrm>
          <a:prstGeom prst="rect">
            <a:avLst/>
          </a:prstGeom>
        </p:spPr>
      </p:pic>
      <p:sp>
        <p:nvSpPr>
          <p:cNvPr id="7" name="矩形 6"/>
          <p:cNvSpPr/>
          <p:nvPr/>
        </p:nvSpPr>
        <p:spPr>
          <a:xfrm>
            <a:off x="428596" y="428604"/>
            <a:ext cx="5429288" cy="461665"/>
          </a:xfrm>
          <a:prstGeom prst="rect">
            <a:avLst/>
          </a:prstGeom>
        </p:spPr>
        <p:txBody>
          <a:bodyPr wrap="square">
            <a:spAutoFit/>
          </a:bodyPr>
          <a:lstStyle/>
          <a:p>
            <a:r>
              <a:rPr lang="en-US" altLang="zh-CN" sz="2400" b="1" dirty="0" smtClean="0">
                <a:solidFill>
                  <a:schemeClr val="tx2"/>
                </a:solidFill>
                <a:effectLst>
                  <a:outerShdw blurRad="38100" dist="38100" dir="2700000" algn="tl">
                    <a:srgbClr val="C0C0C0"/>
                  </a:outerShdw>
                </a:effectLst>
                <a:latin typeface="微软雅黑" pitchFamily="34" charset="-122"/>
                <a:ea typeface="微软雅黑" pitchFamily="34" charset="-122"/>
              </a:rPr>
              <a:t>Efficacy Index &amp; Evaluation </a:t>
            </a:r>
            <a:endParaRPr lang="zh-CN" altLang="en-US" sz="2400" dirty="0">
              <a:solidFill>
                <a:schemeClr val="tx2"/>
              </a:solidFill>
            </a:endParaRPr>
          </a:p>
        </p:txBody>
      </p:sp>
      <p:sp>
        <p:nvSpPr>
          <p:cNvPr id="9" name="TextBox 8"/>
          <p:cNvSpPr txBox="1"/>
          <p:nvPr/>
        </p:nvSpPr>
        <p:spPr>
          <a:xfrm>
            <a:off x="714348" y="6286520"/>
            <a:ext cx="7786710" cy="276999"/>
          </a:xfrm>
          <a:prstGeom prst="rect">
            <a:avLst/>
          </a:prstGeom>
          <a:noFill/>
        </p:spPr>
        <p:txBody>
          <a:bodyPr wrap="square" rtlCol="0">
            <a:spAutoFit/>
          </a:bodyPr>
          <a:lstStyle/>
          <a:p>
            <a:pPr algn="r"/>
            <a:r>
              <a:rPr lang="en-US" altLang="zh-CN" sz="1200" dirty="0" smtClean="0">
                <a:solidFill>
                  <a:schemeClr val="bg1"/>
                </a:solidFill>
                <a:latin typeface="微软雅黑" pitchFamily="34" charset="-122"/>
                <a:ea typeface="微软雅黑" pitchFamily="34" charset="-122"/>
              </a:rPr>
              <a:t>Shang </a:t>
            </a:r>
            <a:r>
              <a:rPr lang="en-US" altLang="zh-CN" sz="1200" dirty="0" err="1" smtClean="0">
                <a:solidFill>
                  <a:schemeClr val="bg1"/>
                </a:solidFill>
                <a:latin typeface="微软雅黑" pitchFamily="34" charset="-122"/>
                <a:ea typeface="微软雅黑" pitchFamily="34" charset="-122"/>
              </a:rPr>
              <a:t>YX,Huang</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Y,Liu</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EM,et</a:t>
            </a:r>
            <a:r>
              <a:rPr lang="en-US" altLang="zh-CN" sz="1200" dirty="0" smtClean="0">
                <a:solidFill>
                  <a:schemeClr val="bg1"/>
                </a:solidFill>
                <a:latin typeface="微软雅黑" pitchFamily="34" charset="-122"/>
                <a:ea typeface="微软雅黑" pitchFamily="34" charset="-122"/>
              </a:rPr>
              <a:t> al.</a:t>
            </a:r>
            <a:r>
              <a:rPr lang="en-US" altLang="zh-CN" sz="1200" dirty="0" smtClean="0">
                <a:solidFill>
                  <a:schemeClr val="bg1"/>
                </a:solidFill>
                <a:latin typeface="微软雅黑" pitchFamily="34" charset="-122"/>
                <a:ea typeface="微软雅黑" pitchFamily="34" charset="-122"/>
                <a:sym typeface="华文楷体" panose="02010600040101010101" pitchFamily="2" charset="-122"/>
              </a:rPr>
              <a:t>  Chinese Journal of Practical Pediatrics. 2014,29(11)840-4 </a:t>
            </a:r>
            <a:r>
              <a:rPr lang="en-US" altLang="zh-CN" sz="1200" dirty="0" smtClean="0">
                <a:solidFill>
                  <a:schemeClr val="bg1"/>
                </a:solidFill>
                <a:latin typeface="微软雅黑" pitchFamily="34" charset="-122"/>
                <a:ea typeface="微软雅黑" pitchFamily="34" charset="-122"/>
              </a:rPr>
              <a:t> </a:t>
            </a:r>
            <a:endParaRPr lang="zh-CN" altLang="en-US" sz="12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7472648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747" name="Group 59"/>
          <p:cNvGraphicFramePr>
            <a:graphicFrameLocks noGrp="1"/>
          </p:cNvGraphicFramePr>
          <p:nvPr>
            <p:ph idx="4294967295"/>
            <p:extLst>
              <p:ext uri="{D42A27DB-BD31-4B8C-83A1-F6EECF244321}">
                <p14:modId xmlns:p14="http://schemas.microsoft.com/office/powerpoint/2010/main" val="2254645119"/>
              </p:ext>
            </p:extLst>
          </p:nvPr>
        </p:nvGraphicFramePr>
        <p:xfrm>
          <a:off x="285720" y="1428736"/>
          <a:ext cx="8652777" cy="2857520"/>
        </p:xfrm>
        <a:graphic>
          <a:graphicData uri="http://schemas.openxmlformats.org/drawingml/2006/table">
            <a:tbl>
              <a:tblPr/>
              <a:tblGrid>
                <a:gridCol w="1928826"/>
                <a:gridCol w="1428760"/>
                <a:gridCol w="1596422"/>
                <a:gridCol w="1849384"/>
                <a:gridCol w="1849385"/>
              </a:tblGrid>
              <a:tr h="91160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mn-cs"/>
                        </a:rPr>
                        <a:t>Group</a:t>
                      </a:r>
                      <a:endParaRPr kumimoji="0" lang="zh-CN" altLang="en-US" sz="18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mn-cs"/>
                      </a:endParaRPr>
                    </a:p>
                  </a:txBody>
                  <a:tcPr anchor="ctr" anchorCtr="1"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mn-cs"/>
                        </a:rPr>
                        <a:t>Ages</a:t>
                      </a:r>
                      <a:r>
                        <a:rPr kumimoji="0" lang="zh-CN" altLang="en-US" sz="18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mn-cs"/>
                        </a:rPr>
                        <a:t>（</a:t>
                      </a:r>
                      <a:r>
                        <a:rPr kumimoji="0" lang="en-US" altLang="zh-CN" sz="18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mn-cs"/>
                        </a:rPr>
                        <a:t>Month</a:t>
                      </a:r>
                      <a:r>
                        <a:rPr kumimoji="0" lang="zh-CN" altLang="en-US" sz="18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mn-cs"/>
                        </a:rPr>
                        <a:t>）</a:t>
                      </a:r>
                    </a:p>
                  </a:txBody>
                  <a:tcPr anchor="ctr" anchorCtr="1"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mn-cs"/>
                        </a:rPr>
                        <a:t>Weight</a:t>
                      </a:r>
                      <a:r>
                        <a:rPr kumimoji="0" lang="zh-CN" altLang="en-US" sz="18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mn-cs"/>
                        </a:rPr>
                        <a:t>（</a:t>
                      </a:r>
                      <a:r>
                        <a:rPr kumimoji="0" lang="en-US" altLang="zh-CN" sz="18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mn-cs"/>
                        </a:rPr>
                        <a:t>kg</a:t>
                      </a:r>
                      <a:r>
                        <a:rPr kumimoji="0" lang="zh-CN" altLang="en-US" sz="18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mn-cs"/>
                        </a:rPr>
                        <a:t>）</a:t>
                      </a:r>
                    </a:p>
                  </a:txBody>
                  <a:tcPr anchor="ctr" anchorCtr="1"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mn-cs"/>
                        </a:rPr>
                        <a:t>Onset Time</a:t>
                      </a:r>
                      <a:r>
                        <a:rPr kumimoji="0" lang="zh-CN" altLang="en-US" sz="18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mn-cs"/>
                        </a:rPr>
                        <a:t>（</a:t>
                      </a:r>
                      <a:r>
                        <a:rPr kumimoji="0" lang="en-US" altLang="zh-CN" sz="18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mn-cs"/>
                        </a:rPr>
                        <a:t>Days</a:t>
                      </a:r>
                      <a:r>
                        <a:rPr kumimoji="0" lang="zh-CN" altLang="en-US" sz="18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mn-cs"/>
                        </a:rPr>
                        <a:t>）</a:t>
                      </a:r>
                    </a:p>
                  </a:txBody>
                  <a:tcPr anchor="ctr" anchorCtr="1"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mn-cs"/>
                        </a:rPr>
                        <a:t>Pre-treatment score</a:t>
                      </a:r>
                      <a:endParaRPr kumimoji="0" lang="zh-CN" altLang="en-US" sz="18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mn-cs"/>
                      </a:endParaRPr>
                    </a:p>
                  </a:txBody>
                  <a:tcPr anchor="ctr" anchorCtr="1"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r>
              <a:tr h="913525">
                <a:tc>
                  <a:txBody>
                    <a:bodyPr/>
                    <a:lstStyle/>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  </a:t>
                      </a: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Control Group</a:t>
                      </a:r>
                    </a:p>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a:t>
                      </a: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n=109</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a:t>
                      </a:r>
                    </a:p>
                  </a:txBody>
                  <a:tcPr marL="90000" marR="90000" marT="0" marB="0" anchor="ctr" anchorCtr="1"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6.76±4.00</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endParaRPr>
                    </a:p>
                  </a:txBody>
                  <a:tcPr marL="90000" marR="90000" marT="0" marB="0" anchor="ctr" anchorCtr="1"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endParaRPr>
                    </a:p>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8.25±1.80</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endParaRPr>
                    </a:p>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endParaRPr>
                    </a:p>
                  </a:txBody>
                  <a:tcPr marL="90000" marR="90000" marT="0" marB="0" anchor="ctr" anchorCtr="1"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endParaRPr>
                    </a:p>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3.36±1.13</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endParaRPr>
                    </a:p>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endParaRPr>
                    </a:p>
                  </a:txBody>
                  <a:tcPr marL="90000" marR="90000" marT="0" marB="0" anchor="ctr" anchorCtr="1"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endParaRPr>
                    </a:p>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9.26±2.52</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endParaRPr>
                    </a:p>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endParaRPr>
                    </a:p>
                  </a:txBody>
                  <a:tcPr marL="90000" marR="90000" marT="0" marB="0" anchor="ctr" anchorCtr="1"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r>
              <a:tr h="516196">
                <a:tc>
                  <a:txBody>
                    <a:bodyPr/>
                    <a:lstStyle/>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r>
                        <a:rPr lang="en-US" altLang="zh-CN" sz="1400" dirty="0" smtClean="0">
                          <a:latin typeface="微软雅黑" panose="020B0503020204020204" pitchFamily="34" charset="-122"/>
                          <a:ea typeface="微软雅黑" panose="020B0503020204020204" pitchFamily="34" charset="-122"/>
                          <a:sym typeface="华文楷体" panose="02010600040101010101" pitchFamily="2" charset="-122"/>
                        </a:rPr>
                        <a:t>IFN-</a:t>
                      </a:r>
                      <a:r>
                        <a:rPr lang="el-GR" altLang="zh-CN" sz="1400" dirty="0" smtClean="0">
                          <a:latin typeface="微软雅黑" panose="020B0503020204020204" pitchFamily="34" charset="-122"/>
                          <a:ea typeface="微软雅黑" panose="020B0503020204020204" pitchFamily="34" charset="-122"/>
                          <a:sym typeface="华文楷体" panose="02010600040101010101" pitchFamily="2" charset="-122"/>
                        </a:rPr>
                        <a:t>α1</a:t>
                      </a:r>
                      <a:r>
                        <a:rPr lang="en-US" altLang="zh-CN" sz="1400" dirty="0" smtClean="0">
                          <a:latin typeface="微软雅黑" panose="020B0503020204020204" pitchFamily="34" charset="-122"/>
                          <a:ea typeface="微软雅黑" panose="020B0503020204020204" pitchFamily="34" charset="-122"/>
                          <a:sym typeface="华文楷体" panose="02010600040101010101" pitchFamily="2" charset="-122"/>
                        </a:rPr>
                        <a:t>b</a:t>
                      </a:r>
                      <a:r>
                        <a:rPr lang="en-US" altLang="zh-CN" sz="1400" dirty="0" smtClean="0">
                          <a:latin typeface="微软雅黑" panose="020B0503020204020204" pitchFamily="34" charset="-122"/>
                          <a:ea typeface="微软雅黑" panose="020B0503020204020204" pitchFamily="34" charset="-122"/>
                          <a:cs typeface="Times New Roman" pitchFamily="18" charset="0"/>
                        </a:rPr>
                        <a:t> </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 </a:t>
                      </a: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2</a:t>
                      </a: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sym typeface="Symbol" pitchFamily="18" charset="2"/>
                        </a:rPr>
                        <a:t>g/kg </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endParaRPr>
                    </a:p>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a:t>
                      </a: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n=110</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a:t>
                      </a:r>
                    </a:p>
                  </a:txBody>
                  <a:tcPr marL="90000" marR="90000" marT="0" marB="0" anchor="ctr" anchorCtr="1"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6.96±3.58</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endParaRPr>
                    </a:p>
                  </a:txBody>
                  <a:tcPr marL="90000" marR="90000" marT="0" marB="0" anchor="ctr" anchorCtr="1"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8.62±1.71</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endParaRPr>
                    </a:p>
                  </a:txBody>
                  <a:tcPr marL="90000" marR="90000" marT="0" marB="0" anchor="ctr" anchorCtr="1"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3.2±1.77</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endParaRPr>
                    </a:p>
                  </a:txBody>
                  <a:tcPr marL="90000" marR="90000" marT="0" marB="0" anchor="ctr" anchorCtr="1"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9.74±2.76</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endParaRPr>
                    </a:p>
                  </a:txBody>
                  <a:tcPr marL="90000" marR="90000" marT="0" marB="0" anchor="ctr" anchorCtr="1" horzOverflow="overflow">
                    <a:lnL>
                      <a:noFill/>
                    </a:lnL>
                    <a:lnR>
                      <a:noFill/>
                    </a:lnR>
                    <a:lnT>
                      <a:noFill/>
                    </a:lnT>
                    <a:lnB>
                      <a:noFill/>
                    </a:lnB>
                    <a:lnTlToBr>
                      <a:noFill/>
                    </a:lnTlToBr>
                    <a:lnBlToTr>
                      <a:noFill/>
                    </a:lnBlToTr>
                    <a:noFill/>
                  </a:tcPr>
                </a:tc>
              </a:tr>
              <a:tr h="516196">
                <a:tc>
                  <a:txBody>
                    <a:bodyPr/>
                    <a:lstStyle/>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r>
                        <a:rPr lang="en-US" altLang="zh-CN" sz="1400" dirty="0" smtClean="0">
                          <a:latin typeface="微软雅黑" panose="020B0503020204020204" pitchFamily="34" charset="-122"/>
                          <a:ea typeface="微软雅黑" panose="020B0503020204020204" pitchFamily="34" charset="-122"/>
                          <a:sym typeface="华文楷体" panose="02010600040101010101" pitchFamily="2" charset="-122"/>
                        </a:rPr>
                        <a:t>IFN-</a:t>
                      </a:r>
                      <a:r>
                        <a:rPr lang="el-GR" altLang="zh-CN" sz="1400" dirty="0" smtClean="0">
                          <a:latin typeface="微软雅黑" panose="020B0503020204020204" pitchFamily="34" charset="-122"/>
                          <a:ea typeface="微软雅黑" panose="020B0503020204020204" pitchFamily="34" charset="-122"/>
                          <a:sym typeface="华文楷体" panose="02010600040101010101" pitchFamily="2" charset="-122"/>
                        </a:rPr>
                        <a:t>α1</a:t>
                      </a:r>
                      <a:r>
                        <a:rPr lang="en-US" altLang="zh-CN" sz="1400" dirty="0" smtClean="0">
                          <a:latin typeface="微软雅黑" panose="020B0503020204020204" pitchFamily="34" charset="-122"/>
                          <a:ea typeface="微软雅黑" panose="020B0503020204020204" pitchFamily="34" charset="-122"/>
                          <a:sym typeface="华文楷体" panose="02010600040101010101" pitchFamily="2" charset="-122"/>
                        </a:rPr>
                        <a:t>b</a:t>
                      </a:r>
                      <a:r>
                        <a:rPr lang="en-US" altLang="zh-CN" sz="1400" dirty="0" smtClean="0">
                          <a:latin typeface="微软雅黑" panose="020B0503020204020204" pitchFamily="34" charset="-122"/>
                          <a:ea typeface="微软雅黑" panose="020B0503020204020204" pitchFamily="34" charset="-122"/>
                          <a:cs typeface="Times New Roman" pitchFamily="18" charset="0"/>
                        </a:rPr>
                        <a:t> </a:t>
                      </a: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sym typeface="Symbol" pitchFamily="18" charset="2"/>
                        </a:rPr>
                        <a:t> 4g/kg</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a:t>
                      </a: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n=110</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a:t>
                      </a:r>
                    </a:p>
                  </a:txBody>
                  <a:tcPr marL="90000" marR="90000" marT="0" marB="0" anchor="ctr" anchorCtr="1"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6.12±2.69</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endParaRPr>
                    </a:p>
                  </a:txBody>
                  <a:tcPr marL="90000" marR="90000" marT="0" marB="0" anchor="ctr" anchorCtr="1"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8.00±1.48</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endParaRPr>
                    </a:p>
                  </a:txBody>
                  <a:tcPr marL="90000" marR="90000" marT="0" marB="0" anchor="ctr" anchorCtr="1"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3.2±0.85</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endParaRPr>
                    </a:p>
                  </a:txBody>
                  <a:tcPr marL="90000" marR="90000" marT="0" marB="0" anchor="ctr" anchorCtr="1"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10000"/>
                        </a:lnSpc>
                        <a:spcBef>
                          <a:spcPct val="0"/>
                        </a:spcBef>
                        <a:spcAft>
                          <a:spcPct val="0"/>
                        </a:spcAft>
                        <a:buClrTx/>
                        <a:buSzTx/>
                        <a:buFont typeface="Arial" pitchFamily="34" charset="0"/>
                        <a:buNone/>
                        <a:tabLst/>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9.13±2.64</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itchFamily="34" charset="-122"/>
                      </a:endParaRPr>
                    </a:p>
                  </a:txBody>
                  <a:tcPr marL="90000" marR="90000" marT="0" marB="0" anchor="ctr" anchorCtr="1"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solidFill>
                      <a:schemeClr val="accent1">
                        <a:alpha val="20000"/>
                      </a:schemeClr>
                    </a:solidFill>
                  </a:tcPr>
                </a:tc>
              </a:tr>
            </a:tbl>
          </a:graphicData>
        </a:graphic>
      </p:graphicFrame>
      <p:sp>
        <p:nvSpPr>
          <p:cNvPr id="40987" name="TextBox 8"/>
          <p:cNvSpPr txBox="1">
            <a:spLocks noChangeArrowheads="1"/>
          </p:cNvSpPr>
          <p:nvPr/>
        </p:nvSpPr>
        <p:spPr bwMode="auto">
          <a:xfrm>
            <a:off x="571472" y="4357694"/>
            <a:ext cx="5400675" cy="304800"/>
          </a:xfrm>
          <a:prstGeom prst="rect">
            <a:avLst/>
          </a:prstGeom>
          <a:noFill/>
          <a:ln w="9525">
            <a:noFill/>
            <a:miter lim="800000"/>
            <a:headEnd/>
            <a:tailEnd/>
          </a:ln>
        </p:spPr>
        <p:txBody>
          <a:bodyPr>
            <a:spAutoFit/>
          </a:bodyPr>
          <a:lstStyle/>
          <a:p>
            <a:r>
              <a:rPr lang="en-US" altLang="zh-CN" sz="1400" dirty="0" smtClean="0">
                <a:latin typeface="微软雅黑" pitchFamily="34" charset="-122"/>
                <a:ea typeface="微软雅黑" pitchFamily="34" charset="-122"/>
              </a:rPr>
              <a:t>Note: </a:t>
            </a:r>
            <a:r>
              <a:rPr lang="en-US" altLang="zh-CN" sz="1400" i="1" dirty="0" smtClean="0">
                <a:latin typeface="微软雅黑" pitchFamily="34" charset="-122"/>
                <a:ea typeface="微软雅黑" pitchFamily="34" charset="-122"/>
              </a:rPr>
              <a:t>P </a:t>
            </a:r>
            <a:r>
              <a:rPr lang="zh-CN" altLang="en-US" sz="1400" i="1" dirty="0" smtClean="0">
                <a:latin typeface="微软雅黑" pitchFamily="34" charset="-122"/>
                <a:ea typeface="微软雅黑" pitchFamily="34" charset="-122"/>
              </a:rPr>
              <a:t> </a:t>
            </a:r>
            <a:r>
              <a:rPr lang="en-US" altLang="zh-CN" sz="1400" dirty="0">
                <a:latin typeface="微软雅黑" pitchFamily="34" charset="-122"/>
                <a:ea typeface="微软雅黑" pitchFamily="34" charset="-122"/>
              </a:rPr>
              <a:t>&gt;</a:t>
            </a:r>
            <a:r>
              <a:rPr lang="en-US" altLang="zh-CN" sz="1400" dirty="0" smtClean="0">
                <a:latin typeface="微软雅黑" pitchFamily="34" charset="-122"/>
                <a:ea typeface="微软雅黑" pitchFamily="34" charset="-122"/>
              </a:rPr>
              <a:t>0.05 in each group.</a:t>
            </a:r>
            <a:endParaRPr lang="zh-CN" altLang="en-US" sz="1600" dirty="0">
              <a:latin typeface="微软雅黑" pitchFamily="34" charset="-122"/>
              <a:ea typeface="微软雅黑" pitchFamily="34" charset="-122"/>
            </a:endParaRPr>
          </a:p>
        </p:txBody>
      </p:sp>
      <p:sp>
        <p:nvSpPr>
          <p:cNvPr id="25628" name="矩形 7"/>
          <p:cNvSpPr>
            <a:spLocks noChangeArrowheads="1"/>
          </p:cNvSpPr>
          <p:nvPr/>
        </p:nvSpPr>
        <p:spPr bwMode="auto">
          <a:xfrm>
            <a:off x="285720" y="4714884"/>
            <a:ext cx="8215312" cy="1007455"/>
          </a:xfrm>
          <a:prstGeom prst="rect">
            <a:avLst/>
          </a:prstGeom>
          <a:noFill/>
          <a:ln w="9525">
            <a:noFill/>
            <a:miter lim="800000"/>
            <a:headEnd/>
            <a:tailEnd/>
          </a:ln>
        </p:spPr>
        <p:txBody>
          <a:bodyPr>
            <a:spAutoFit/>
          </a:bodyPr>
          <a:lstStyle/>
          <a:p>
            <a:pPr algn="r" eaLnBrk="0" hangingPunct="0">
              <a:lnSpc>
                <a:spcPct val="150000"/>
              </a:lnSpc>
              <a:spcBef>
                <a:spcPct val="15000"/>
              </a:spcBef>
              <a:defRPr/>
            </a:pPr>
            <a:r>
              <a:rPr lang="en-US" altLang="zh-CN" sz="2000" b="1" dirty="0" smtClean="0">
                <a:solidFill>
                  <a:schemeClr val="tx2"/>
                </a:solidFill>
                <a:effectLst>
                  <a:outerShdw blurRad="38100" dist="38100" dir="2700000" algn="tl">
                    <a:srgbClr val="C0C0C0"/>
                  </a:outerShdw>
                </a:effectLst>
                <a:latin typeface="微软雅黑" panose="020B0503020204020204" pitchFamily="34" charset="-122"/>
                <a:ea typeface="微软雅黑" pitchFamily="34" charset="-122"/>
                <a:cs typeface="Times New Roman" pitchFamily="18" charset="0"/>
              </a:rPr>
              <a:t>     </a:t>
            </a:r>
            <a:r>
              <a:rPr lang="en-US" altLang="zh-CN" b="1" dirty="0" smtClean="0">
                <a:solidFill>
                  <a:schemeClr val="tx2"/>
                </a:solidFill>
                <a:effectLst>
                  <a:outerShdw blurRad="38100" dist="38100" dir="2700000" algn="tl">
                    <a:srgbClr val="C0C0C0"/>
                  </a:outerShdw>
                </a:effectLst>
                <a:latin typeface="微软雅黑" panose="020B0503020204020204" pitchFamily="34" charset="-122"/>
                <a:ea typeface="微软雅黑" pitchFamily="34" charset="-122"/>
                <a:cs typeface="Times New Roman" pitchFamily="18" charset="0"/>
              </a:rPr>
              <a:t>330 cases enrolled (  329  valid ) . </a:t>
            </a:r>
          </a:p>
          <a:p>
            <a:pPr algn="r" eaLnBrk="0" hangingPunct="0">
              <a:lnSpc>
                <a:spcPct val="150000"/>
              </a:lnSpc>
              <a:spcBef>
                <a:spcPct val="15000"/>
              </a:spcBef>
              <a:defRPr/>
            </a:pPr>
            <a:r>
              <a:rPr lang="en-US" altLang="zh-CN" b="1" dirty="0" smtClean="0">
                <a:solidFill>
                  <a:schemeClr val="tx2"/>
                </a:solidFill>
                <a:effectLst>
                  <a:outerShdw blurRad="38100" dist="38100" dir="2700000" algn="tl">
                    <a:srgbClr val="C0C0C0"/>
                  </a:outerShdw>
                </a:effectLst>
                <a:latin typeface="微软雅黑" panose="020B0503020204020204" pitchFamily="34" charset="-122"/>
                <a:ea typeface="微软雅黑" pitchFamily="34" charset="-122"/>
                <a:cs typeface="Times New Roman" pitchFamily="18" charset="0"/>
              </a:rPr>
              <a:t>     No  statistically significant difference among groups</a:t>
            </a:r>
            <a:r>
              <a:rPr lang="en-US" altLang="zh-CN" sz="2000" b="1" dirty="0" smtClean="0">
                <a:solidFill>
                  <a:schemeClr val="tx2"/>
                </a:solidFill>
                <a:effectLst>
                  <a:outerShdw blurRad="38100" dist="38100" dir="2700000" algn="tl">
                    <a:srgbClr val="C0C0C0"/>
                  </a:outerShdw>
                </a:effectLst>
                <a:latin typeface="微软雅黑" panose="020B0503020204020204" pitchFamily="34" charset="-122"/>
                <a:ea typeface="微软雅黑" pitchFamily="34" charset="-122"/>
                <a:cs typeface="Times New Roman" pitchFamily="18" charset="0"/>
              </a:rPr>
              <a:t>.</a:t>
            </a:r>
            <a:endParaRPr lang="zh-CN" altLang="en-US" sz="2000" b="1" dirty="0">
              <a:solidFill>
                <a:schemeClr val="tx2"/>
              </a:solidFill>
              <a:effectLst>
                <a:outerShdw blurRad="38100" dist="38100" dir="2700000" algn="tl">
                  <a:srgbClr val="C0C0C0"/>
                </a:outerShdw>
              </a:effectLst>
              <a:latin typeface="微软雅黑" panose="020B0503020204020204" pitchFamily="34" charset="-122"/>
              <a:ea typeface="微软雅黑" pitchFamily="34" charset="-122"/>
              <a:cs typeface="Times New Roman" pitchFamily="18" charset="0"/>
            </a:endParaRPr>
          </a:p>
        </p:txBody>
      </p:sp>
      <p:sp>
        <p:nvSpPr>
          <p:cNvPr id="7" name="灯片编号占位符 6"/>
          <p:cNvSpPr>
            <a:spLocks noGrp="1"/>
          </p:cNvSpPr>
          <p:nvPr>
            <p:ph type="sldNum" sz="quarter" idx="12"/>
          </p:nvPr>
        </p:nvSpPr>
        <p:spPr/>
        <p:txBody>
          <a:bodyPr/>
          <a:lstStyle/>
          <a:p>
            <a:fld id="{01CC2CA7-3B56-4884-B23C-4C474C6B7068}" type="slidenum">
              <a:rPr lang="zh-CN" altLang="en-US" smtClean="0"/>
              <a:pPr/>
              <a:t>41</a:t>
            </a:fld>
            <a:endParaRPr lang="zh-CN" altLang="en-US"/>
          </a:p>
        </p:txBody>
      </p:sp>
      <p:sp>
        <p:nvSpPr>
          <p:cNvPr id="8" name="矩形 7"/>
          <p:cNvSpPr/>
          <p:nvPr/>
        </p:nvSpPr>
        <p:spPr>
          <a:xfrm>
            <a:off x="428596" y="357166"/>
            <a:ext cx="7500990" cy="461665"/>
          </a:xfrm>
          <a:prstGeom prst="rect">
            <a:avLst/>
          </a:prstGeom>
        </p:spPr>
        <p:txBody>
          <a:bodyPr wrap="square">
            <a:spAutoFit/>
          </a:bodyPr>
          <a:lstStyle/>
          <a:p>
            <a:pPr lvl="0"/>
            <a:r>
              <a:rPr lang="en-US" altLang="zh-CN" sz="2400" b="1" dirty="0" smtClean="0">
                <a:solidFill>
                  <a:srgbClr val="1F497D"/>
                </a:solidFill>
                <a:latin typeface="微软雅黑" panose="020B0503020204020204" pitchFamily="34" charset="-122"/>
                <a:ea typeface="微软雅黑" pitchFamily="34" charset="-122"/>
              </a:rPr>
              <a:t>Baseline Analysis</a:t>
            </a:r>
            <a:endParaRPr lang="zh-CN" altLang="en-US" sz="2400" b="1" dirty="0">
              <a:solidFill>
                <a:srgbClr val="1F497D"/>
              </a:solidFill>
              <a:latin typeface="微软雅黑" panose="020B0503020204020204" pitchFamily="34" charset="-122"/>
              <a:ea typeface="微软雅黑" pitchFamily="34" charset="-122"/>
            </a:endParaRPr>
          </a:p>
        </p:txBody>
      </p:sp>
      <p:sp>
        <p:nvSpPr>
          <p:cNvPr id="10" name="TextBox 9"/>
          <p:cNvSpPr txBox="1"/>
          <p:nvPr/>
        </p:nvSpPr>
        <p:spPr>
          <a:xfrm>
            <a:off x="642910" y="6429396"/>
            <a:ext cx="7786710" cy="276999"/>
          </a:xfrm>
          <a:prstGeom prst="rect">
            <a:avLst/>
          </a:prstGeom>
          <a:noFill/>
        </p:spPr>
        <p:txBody>
          <a:bodyPr wrap="square" rtlCol="0">
            <a:spAutoFit/>
          </a:bodyPr>
          <a:lstStyle/>
          <a:p>
            <a:pPr algn="r"/>
            <a:r>
              <a:rPr lang="en-US" altLang="zh-CN" sz="1200" dirty="0" smtClean="0">
                <a:solidFill>
                  <a:schemeClr val="bg1"/>
                </a:solidFill>
                <a:latin typeface="微软雅黑" pitchFamily="34" charset="-122"/>
                <a:ea typeface="微软雅黑" pitchFamily="34" charset="-122"/>
              </a:rPr>
              <a:t>Shang </a:t>
            </a:r>
            <a:r>
              <a:rPr lang="en-US" altLang="zh-CN" sz="1200" dirty="0" err="1" smtClean="0">
                <a:solidFill>
                  <a:schemeClr val="bg1"/>
                </a:solidFill>
                <a:latin typeface="微软雅黑" pitchFamily="34" charset="-122"/>
                <a:ea typeface="微软雅黑" pitchFamily="34" charset="-122"/>
              </a:rPr>
              <a:t>YX,Huang</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Y,Liu</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EM,et</a:t>
            </a:r>
            <a:r>
              <a:rPr lang="en-US" altLang="zh-CN" sz="1200" dirty="0" smtClean="0">
                <a:solidFill>
                  <a:schemeClr val="bg1"/>
                </a:solidFill>
                <a:latin typeface="微软雅黑" pitchFamily="34" charset="-122"/>
                <a:ea typeface="微软雅黑" pitchFamily="34" charset="-122"/>
              </a:rPr>
              <a:t> al.</a:t>
            </a:r>
            <a:r>
              <a:rPr lang="en-US" altLang="zh-CN" sz="1200" dirty="0" smtClean="0">
                <a:solidFill>
                  <a:schemeClr val="bg1"/>
                </a:solidFill>
                <a:latin typeface="微软雅黑" pitchFamily="34" charset="-122"/>
                <a:ea typeface="微软雅黑" pitchFamily="34" charset="-122"/>
                <a:sym typeface="华文楷体" panose="02010600040101010101" pitchFamily="2" charset="-122"/>
              </a:rPr>
              <a:t>  Chinese Journal of Practical Pediatrics. 2014,29(11)840-4 </a:t>
            </a:r>
            <a:r>
              <a:rPr lang="en-US" altLang="zh-CN" sz="1200" dirty="0" smtClean="0">
                <a:solidFill>
                  <a:schemeClr val="bg1"/>
                </a:solidFill>
                <a:latin typeface="微软雅黑" pitchFamily="34" charset="-122"/>
                <a:ea typeface="微软雅黑" pitchFamily="34" charset="-122"/>
              </a:rPr>
              <a:t> </a:t>
            </a:r>
            <a:endParaRPr lang="zh-CN" altLang="en-US" sz="12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32526835"/>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bwMode="auto">
          <a:xfrm>
            <a:off x="381000" y="108628"/>
            <a:ext cx="7010400" cy="1116013"/>
          </a:xfrm>
          <a:prstGeom prst="rect">
            <a:avLst/>
          </a:prstGeom>
          <a:noFill/>
          <a:ln w="9525">
            <a:noFill/>
            <a:miter lim="800000"/>
            <a:headEnd/>
            <a:tailEnd/>
          </a:ln>
        </p:spPr>
        <p:txBody>
          <a:bodyPr anchor="ctr"/>
          <a:lstStyle/>
          <a:p>
            <a:pPr eaLnBrk="0" hangingPunct="0">
              <a:defRPr/>
            </a:pPr>
            <a:r>
              <a:rPr lang="en-US" altLang="zh-CN" sz="2400" b="1" dirty="0" smtClean="0">
                <a:solidFill>
                  <a:schemeClr val="tx2"/>
                </a:solidFill>
                <a:latin typeface="微软雅黑" pitchFamily="34" charset="-122"/>
                <a:ea typeface="微软雅黑" pitchFamily="34" charset="-122"/>
                <a:cs typeface="+mj-cs"/>
              </a:rPr>
              <a:t>Total Improvement Rate</a:t>
            </a:r>
            <a:endParaRPr lang="zh-CN" altLang="en-US" sz="2400" b="1" dirty="0">
              <a:solidFill>
                <a:schemeClr val="tx2"/>
              </a:solidFill>
              <a:latin typeface="微软雅黑" pitchFamily="34" charset="-122"/>
              <a:ea typeface="微软雅黑" pitchFamily="34" charset="-122"/>
              <a:cs typeface="+mj-cs"/>
            </a:endParaRPr>
          </a:p>
        </p:txBody>
      </p:sp>
      <p:graphicFrame>
        <p:nvGraphicFramePr>
          <p:cNvPr id="5" name="图表 4"/>
          <p:cNvGraphicFramePr>
            <a:graphicFrameLocks/>
          </p:cNvGraphicFramePr>
          <p:nvPr>
            <p:extLst>
              <p:ext uri="{D42A27DB-BD31-4B8C-83A1-F6EECF244321}">
                <p14:modId xmlns:p14="http://schemas.microsoft.com/office/powerpoint/2010/main" val="2943216652"/>
              </p:ext>
            </p:extLst>
          </p:nvPr>
        </p:nvGraphicFramePr>
        <p:xfrm>
          <a:off x="19636" y="1046526"/>
          <a:ext cx="5256584" cy="4102119"/>
        </p:xfrm>
        <a:graphic>
          <a:graphicData uri="http://schemas.openxmlformats.org/drawingml/2006/chart">
            <c:chart xmlns:c="http://schemas.openxmlformats.org/drawingml/2006/chart" xmlns:r="http://schemas.openxmlformats.org/officeDocument/2006/relationships" r:id="rId3"/>
          </a:graphicData>
        </a:graphic>
      </p:graphicFrame>
      <p:sp>
        <p:nvSpPr>
          <p:cNvPr id="41988" name="TextBox 18"/>
          <p:cNvSpPr txBox="1">
            <a:spLocks noChangeArrowheads="1"/>
          </p:cNvSpPr>
          <p:nvPr/>
        </p:nvSpPr>
        <p:spPr bwMode="auto">
          <a:xfrm>
            <a:off x="4500562" y="4471536"/>
            <a:ext cx="5500726" cy="738664"/>
          </a:xfrm>
          <a:prstGeom prst="rect">
            <a:avLst/>
          </a:prstGeom>
          <a:noFill/>
          <a:ln w="9525">
            <a:noFill/>
            <a:miter lim="800000"/>
            <a:headEnd/>
            <a:tailEnd/>
          </a:ln>
        </p:spPr>
        <p:txBody>
          <a:bodyPr wrap="square">
            <a:spAutoFit/>
          </a:bodyPr>
          <a:lstStyle/>
          <a:p>
            <a:r>
              <a:rPr lang="zh-CN" altLang="en-US" sz="1400" dirty="0" smtClean="0">
                <a:latin typeface="微软雅黑" pitchFamily="34" charset="-122"/>
                <a:ea typeface="微软雅黑" pitchFamily="34" charset="-122"/>
              </a:rPr>
              <a:t>*     </a:t>
            </a:r>
            <a:r>
              <a:rPr lang="en-US" altLang="zh-CN" sz="1400" dirty="0" smtClean="0">
                <a:latin typeface="微软雅黑" pitchFamily="34" charset="-122"/>
                <a:ea typeface="微软雅黑" pitchFamily="34" charset="-122"/>
              </a:rPr>
              <a:t>Comparison among groups: </a:t>
            </a:r>
            <a:r>
              <a:rPr lang="en-US" altLang="zh-CN" sz="1400" i="1" dirty="0" smtClean="0">
                <a:latin typeface="微软雅黑" pitchFamily="34" charset="-122"/>
                <a:ea typeface="微软雅黑" pitchFamily="34" charset="-122"/>
              </a:rPr>
              <a:t>p</a:t>
            </a:r>
            <a:r>
              <a:rPr lang="en-US" altLang="zh-CN" sz="1400" dirty="0" smtClean="0">
                <a:latin typeface="微软雅黑" pitchFamily="34" charset="-122"/>
                <a:ea typeface="微软雅黑" pitchFamily="34" charset="-122"/>
              </a:rPr>
              <a:t>&lt;0.05</a:t>
            </a:r>
          </a:p>
          <a:p>
            <a:r>
              <a:rPr lang="zh-CN" altLang="en-US" sz="1400" dirty="0" smtClean="0">
                <a:latin typeface="微软雅黑" pitchFamily="34" charset="-122"/>
                <a:ea typeface="微软雅黑" pitchFamily="34" charset="-122"/>
              </a:rPr>
              <a:t>* *</a:t>
            </a:r>
            <a:r>
              <a:rPr lang="en-US" altLang="zh-CN" sz="1400" dirty="0" smtClean="0">
                <a:latin typeface="微软雅黑" panose="020B0503020204020204" pitchFamily="34" charset="-122"/>
                <a:ea typeface="微软雅黑" pitchFamily="34" charset="-122"/>
                <a:cs typeface="Times New Roman" pitchFamily="18" charset="0"/>
                <a:sym typeface="Symbol" pitchFamily="18" charset="2"/>
              </a:rPr>
              <a:t>  Gasping, wheezing</a:t>
            </a:r>
            <a:r>
              <a:rPr lang="en-US" altLang="zh-CN" sz="1400" dirty="0" smtClean="0">
                <a:latin typeface="微软雅黑" panose="020B0503020204020204" pitchFamily="34" charset="-122"/>
                <a:ea typeface="微软雅黑" pitchFamily="34" charset="-122"/>
                <a:cs typeface="Times New Roman" pitchFamily="18" charset="0"/>
                <a:sym typeface="Symbol" pitchFamily="18" charset="2"/>
              </a:rPr>
              <a:t>, chest wall </a:t>
            </a:r>
            <a:r>
              <a:rPr lang="en-US" altLang="zh-CN" sz="1400" dirty="0" err="1" smtClean="0">
                <a:latin typeface="微软雅黑" panose="020B0503020204020204" pitchFamily="34" charset="-122"/>
                <a:ea typeface="微软雅黑" pitchFamily="34" charset="-122"/>
                <a:cs typeface="Times New Roman" pitchFamily="18" charset="0"/>
                <a:sym typeface="Symbol" pitchFamily="18" charset="2"/>
              </a:rPr>
              <a:t>retaction</a:t>
            </a:r>
            <a:endParaRPr lang="en-US" altLang="zh-CN" sz="1400" dirty="0" smtClean="0">
              <a:latin typeface="微软雅黑" pitchFamily="34" charset="-122"/>
              <a:ea typeface="微软雅黑" pitchFamily="34" charset="-122"/>
            </a:endParaRPr>
          </a:p>
          <a:p>
            <a:pPr>
              <a:buFont typeface="Arial" charset="0"/>
              <a:buChar char="•"/>
            </a:pPr>
            <a:endParaRPr lang="zh-CN" altLang="en-US" sz="1400" dirty="0">
              <a:latin typeface="微软雅黑" pitchFamily="34" charset="-122"/>
              <a:ea typeface="微软雅黑" pitchFamily="34" charset="-122"/>
            </a:endParaRPr>
          </a:p>
        </p:txBody>
      </p:sp>
      <p:sp>
        <p:nvSpPr>
          <p:cNvPr id="16" name="TextBox 15"/>
          <p:cNvSpPr txBox="1"/>
          <p:nvPr/>
        </p:nvSpPr>
        <p:spPr>
          <a:xfrm>
            <a:off x="4500562" y="1124744"/>
            <a:ext cx="4286280" cy="1687641"/>
          </a:xfrm>
          <a:prstGeom prst="rect">
            <a:avLst/>
          </a:prstGeom>
          <a:gradFill>
            <a:gsLst>
              <a:gs pos="0">
                <a:schemeClr val="accent1">
                  <a:tint val="66000"/>
                  <a:satMod val="160000"/>
                  <a:alpha val="23000"/>
                </a:schemeClr>
              </a:gs>
              <a:gs pos="50000">
                <a:schemeClr val="accent1">
                  <a:tint val="44500"/>
                  <a:satMod val="160000"/>
                </a:schemeClr>
              </a:gs>
              <a:gs pos="100000">
                <a:schemeClr val="accent1">
                  <a:tint val="23500"/>
                  <a:satMod val="160000"/>
                </a:schemeClr>
              </a:gs>
            </a:gsLst>
            <a:lin ang="5400000" scaled="0"/>
          </a:gradFill>
          <a:ln w="0">
            <a:solidFill>
              <a:schemeClr val="accent4">
                <a:lumMod val="60000"/>
                <a:lumOff val="40000"/>
                <a:alpha val="71000"/>
              </a:schemeClr>
            </a:solidFill>
          </a:ln>
        </p:spPr>
        <p:txBody>
          <a:bodyPr wrap="square">
            <a:spAutoFit/>
          </a:bodyPr>
          <a:lstStyle/>
          <a:p>
            <a:pPr algn="just">
              <a:lnSpc>
                <a:spcPts val="2800"/>
              </a:lnSpc>
              <a:spcBef>
                <a:spcPts val="600"/>
              </a:spcBef>
              <a:buFont typeface="Wingdings" pitchFamily="2" charset="2"/>
              <a:buChar char="Ø"/>
              <a:defRPr/>
            </a:pPr>
            <a:r>
              <a:rPr lang="en-US" altLang="zh-CN" sz="1600" b="1" u="sng" dirty="0" smtClean="0">
                <a:latin typeface="微软雅黑" panose="020B0503020204020204" pitchFamily="34" charset="-122"/>
                <a:ea typeface="微软雅黑" pitchFamily="34" charset="-122"/>
                <a:cs typeface="Times New Roman" pitchFamily="18" charset="0"/>
              </a:rPr>
              <a:t>All index </a:t>
            </a:r>
          </a:p>
          <a:p>
            <a:pPr algn="just">
              <a:lnSpc>
                <a:spcPct val="150000"/>
              </a:lnSpc>
              <a:spcBef>
                <a:spcPts val="600"/>
              </a:spcBef>
              <a:defRPr/>
            </a:pPr>
            <a:r>
              <a:rPr lang="en-US" altLang="zh-CN" sz="1400" dirty="0" smtClean="0">
                <a:latin typeface="微软雅黑" panose="020B0503020204020204" pitchFamily="34" charset="-122"/>
                <a:ea typeface="华文楷体" panose="02010600040101010101" pitchFamily="2" charset="-122"/>
                <a:sym typeface="华文楷体" panose="02010600040101010101" pitchFamily="2" charset="-122"/>
              </a:rPr>
              <a:t>Inhaled IFN-</a:t>
            </a:r>
            <a:r>
              <a:rPr lang="el-GR" altLang="zh-CN" sz="1400" dirty="0" smtClean="0">
                <a:latin typeface="微软雅黑" panose="020B0503020204020204" pitchFamily="34" charset="-122"/>
                <a:ea typeface="华文楷体" panose="02010600040101010101" pitchFamily="2" charset="-122"/>
                <a:sym typeface="华文楷体" panose="02010600040101010101" pitchFamily="2" charset="-122"/>
              </a:rPr>
              <a:t>α1</a:t>
            </a:r>
            <a:r>
              <a:rPr lang="en-US" altLang="zh-CN" sz="1400" dirty="0" smtClean="0">
                <a:latin typeface="微软雅黑" panose="020B0503020204020204" pitchFamily="34" charset="-122"/>
                <a:ea typeface="华文楷体" panose="02010600040101010101" pitchFamily="2" charset="-122"/>
                <a:sym typeface="华文楷体" panose="02010600040101010101" pitchFamily="2" charset="-122"/>
              </a:rPr>
              <a:t>b</a:t>
            </a:r>
            <a:r>
              <a:rPr lang="en-US" altLang="zh-CN" sz="1400" dirty="0" smtClean="0">
                <a:latin typeface="微软雅黑" panose="020B0503020204020204" pitchFamily="34" charset="-122"/>
                <a:ea typeface="微软雅黑" pitchFamily="34" charset="-122"/>
                <a:cs typeface="Times New Roman" pitchFamily="18" charset="0"/>
              </a:rPr>
              <a:t> is</a:t>
            </a:r>
            <a:r>
              <a:rPr lang="en-US" altLang="zh-CN" sz="1400" dirty="0" smtClean="0">
                <a:latin typeface="微软雅黑" panose="020B0503020204020204" pitchFamily="34" charset="-122"/>
                <a:ea typeface="微软雅黑" pitchFamily="34" charset="-122"/>
                <a:cs typeface="Times New Roman" pitchFamily="18" charset="0"/>
                <a:sym typeface="Symbol" pitchFamily="18" charset="2"/>
              </a:rPr>
              <a:t> better than control </a:t>
            </a:r>
            <a:r>
              <a:rPr lang="zh-CN" altLang="en-US" sz="1400" dirty="0" smtClean="0">
                <a:latin typeface="微软雅黑" panose="020B0503020204020204" pitchFamily="34" charset="-122"/>
                <a:ea typeface="微软雅黑" pitchFamily="34" charset="-122"/>
                <a:cs typeface="Times New Roman" pitchFamily="18" charset="0"/>
                <a:sym typeface="Symbol" pitchFamily="18" charset="2"/>
              </a:rPr>
              <a:t>（</a:t>
            </a:r>
            <a:r>
              <a:rPr lang="en-US" altLang="zh-CN" sz="1400" i="1" dirty="0" smtClean="0">
                <a:latin typeface="微软雅黑" pitchFamily="34" charset="-122"/>
                <a:ea typeface="微软雅黑" pitchFamily="34" charset="-122"/>
              </a:rPr>
              <a:t>p</a:t>
            </a:r>
            <a:r>
              <a:rPr lang="en-US" altLang="zh-CN" sz="1400" dirty="0" smtClean="0">
                <a:latin typeface="微软雅黑" pitchFamily="34" charset="-122"/>
                <a:ea typeface="微软雅黑" pitchFamily="34" charset="-122"/>
              </a:rPr>
              <a:t>&lt;0.05</a:t>
            </a:r>
          </a:p>
          <a:p>
            <a:pPr algn="just">
              <a:lnSpc>
                <a:spcPts val="2800"/>
              </a:lnSpc>
              <a:spcBef>
                <a:spcPts val="600"/>
              </a:spcBef>
              <a:buFont typeface="Wingdings" pitchFamily="2" charset="2"/>
              <a:buChar char="Ø"/>
              <a:defRPr/>
            </a:pPr>
            <a:r>
              <a:rPr lang="en-US" altLang="zh-CN" sz="1600" b="1" u="sng" dirty="0" smtClean="0">
                <a:latin typeface="微软雅黑" panose="020B0503020204020204" pitchFamily="34" charset="-122"/>
                <a:ea typeface="微软雅黑" pitchFamily="34" charset="-122"/>
                <a:cs typeface="Times New Roman" pitchFamily="18" charset="0"/>
                <a:sym typeface="Symbol" pitchFamily="18" charset="2"/>
              </a:rPr>
              <a:t>Primary index</a:t>
            </a:r>
            <a:r>
              <a:rPr lang="zh-CN" altLang="en-US" sz="1600" b="1" u="sng" dirty="0" smtClean="0">
                <a:latin typeface="微软雅黑" panose="020B0503020204020204" pitchFamily="34" charset="-122"/>
                <a:ea typeface="微软雅黑" pitchFamily="34" charset="-122"/>
                <a:cs typeface="Times New Roman" pitchFamily="18" charset="0"/>
                <a:sym typeface="Symbol" pitchFamily="18" charset="2"/>
              </a:rPr>
              <a:t> </a:t>
            </a:r>
            <a:r>
              <a:rPr lang="zh-CN" altLang="en-US" sz="1600" b="1" dirty="0" smtClean="0">
                <a:latin typeface="微软雅黑" pitchFamily="34" charset="-122"/>
                <a:ea typeface="微软雅黑" pitchFamily="34" charset="-122"/>
              </a:rPr>
              <a:t>* *</a:t>
            </a:r>
            <a:endParaRPr lang="en-US" altLang="zh-CN" sz="1600" b="1" u="sng" dirty="0" smtClean="0">
              <a:latin typeface="微软雅黑" panose="020B0503020204020204" pitchFamily="34" charset="-122"/>
              <a:ea typeface="微软雅黑" pitchFamily="34" charset="-122"/>
              <a:cs typeface="Times New Roman" pitchFamily="18" charset="0"/>
              <a:sym typeface="Symbol" pitchFamily="18" charset="2"/>
            </a:endParaRPr>
          </a:p>
          <a:p>
            <a:pPr>
              <a:lnSpc>
                <a:spcPct val="150000"/>
              </a:lnSpc>
              <a:spcBef>
                <a:spcPts val="600"/>
              </a:spcBef>
              <a:defRPr/>
            </a:pPr>
            <a:r>
              <a:rPr lang="en-US" altLang="zh-CN" sz="1400" dirty="0" smtClean="0">
                <a:latin typeface="微软雅黑" panose="020B0503020204020204" pitchFamily="34" charset="-122"/>
                <a:ea typeface="微软雅黑" pitchFamily="34" charset="-122"/>
                <a:cs typeface="Times New Roman" pitchFamily="18" charset="0"/>
                <a:sym typeface="Symbol" pitchFamily="18" charset="2"/>
              </a:rPr>
              <a:t>4g/kg  is better than 2g/kg </a:t>
            </a:r>
            <a:r>
              <a:rPr lang="zh-CN" altLang="en-US" sz="1400" dirty="0" smtClean="0">
                <a:latin typeface="微软雅黑" panose="020B0503020204020204" pitchFamily="34" charset="-122"/>
                <a:ea typeface="微软雅黑" pitchFamily="34" charset="-122"/>
                <a:cs typeface="Times New Roman" pitchFamily="18" charset="0"/>
                <a:sym typeface="Symbol" pitchFamily="18" charset="2"/>
              </a:rPr>
              <a:t>（</a:t>
            </a:r>
            <a:r>
              <a:rPr lang="en-US" altLang="zh-CN" sz="1400" i="1" dirty="0" smtClean="0">
                <a:latin typeface="微软雅黑" pitchFamily="34" charset="-122"/>
                <a:ea typeface="微软雅黑" pitchFamily="34" charset="-122"/>
              </a:rPr>
              <a:t>p</a:t>
            </a:r>
            <a:r>
              <a:rPr lang="en-US" altLang="zh-CN" sz="1400" dirty="0" smtClean="0">
                <a:latin typeface="微软雅黑" pitchFamily="34" charset="-122"/>
                <a:ea typeface="微软雅黑" pitchFamily="34" charset="-122"/>
              </a:rPr>
              <a:t>&lt;0.05</a:t>
            </a:r>
            <a:r>
              <a:rPr lang="zh-CN" altLang="en-US" sz="1400" dirty="0" smtClean="0">
                <a:latin typeface="微软雅黑" pitchFamily="34" charset="-122"/>
                <a:ea typeface="微软雅黑" pitchFamily="34" charset="-122"/>
              </a:rPr>
              <a:t>）</a:t>
            </a:r>
            <a:endParaRPr lang="zh-CN" altLang="en-US" sz="1600" b="1" dirty="0" smtClean="0">
              <a:latin typeface="微软雅黑" panose="020B0503020204020204" pitchFamily="34" charset="-122"/>
              <a:ea typeface="微软雅黑" pitchFamily="34" charset="-122"/>
              <a:cs typeface="Times New Roman" pitchFamily="18" charset="0"/>
              <a:sym typeface="Symbol" pitchFamily="18" charset="2"/>
            </a:endParaRPr>
          </a:p>
        </p:txBody>
      </p:sp>
      <p:sp>
        <p:nvSpPr>
          <p:cNvPr id="18" name="TextBox 17"/>
          <p:cNvSpPr txBox="1"/>
          <p:nvPr/>
        </p:nvSpPr>
        <p:spPr>
          <a:xfrm>
            <a:off x="899592" y="4840868"/>
            <a:ext cx="1219200" cy="307777"/>
          </a:xfrm>
          <a:prstGeom prst="rect">
            <a:avLst/>
          </a:prstGeom>
          <a:noFill/>
        </p:spPr>
        <p:txBody>
          <a:bodyPr wrap="square" rtlCol="0">
            <a:spAutoFit/>
          </a:bodyPr>
          <a:lstStyle/>
          <a:p>
            <a:r>
              <a:rPr lang="en-US" altLang="zh-CN" sz="1400" b="1" dirty="0" smtClean="0">
                <a:latin typeface="微软雅黑" pitchFamily="34" charset="-122"/>
                <a:ea typeface="微软雅黑" pitchFamily="34" charset="-122"/>
              </a:rPr>
              <a:t>All index</a:t>
            </a:r>
            <a:endParaRPr lang="zh-CN" altLang="en-US" sz="1400" b="1" dirty="0" smtClean="0">
              <a:latin typeface="微软雅黑" pitchFamily="34" charset="-122"/>
              <a:ea typeface="微软雅黑" pitchFamily="34" charset="-122"/>
            </a:endParaRPr>
          </a:p>
        </p:txBody>
      </p:sp>
      <p:sp>
        <p:nvSpPr>
          <p:cNvPr id="19" name="TextBox 18"/>
          <p:cNvSpPr txBox="1"/>
          <p:nvPr/>
        </p:nvSpPr>
        <p:spPr>
          <a:xfrm>
            <a:off x="2411760" y="4767856"/>
            <a:ext cx="1856510" cy="338554"/>
          </a:xfrm>
          <a:prstGeom prst="rect">
            <a:avLst/>
          </a:prstGeom>
          <a:noFill/>
        </p:spPr>
        <p:txBody>
          <a:bodyPr wrap="square" rtlCol="0">
            <a:spAutoFit/>
          </a:bodyPr>
          <a:lstStyle/>
          <a:p>
            <a:r>
              <a:rPr lang="en-US" altLang="zh-CN" sz="1600" dirty="0" smtClean="0">
                <a:latin typeface="微软雅黑" pitchFamily="34" charset="-122"/>
                <a:ea typeface="微软雅黑" pitchFamily="34" charset="-122"/>
              </a:rPr>
              <a:t>  </a:t>
            </a:r>
            <a:r>
              <a:rPr lang="en-US" altLang="zh-CN" sz="1400" b="1" dirty="0" smtClean="0">
                <a:latin typeface="微软雅黑" pitchFamily="34" charset="-122"/>
                <a:ea typeface="微软雅黑" pitchFamily="34" charset="-122"/>
              </a:rPr>
              <a:t>Primary index</a:t>
            </a:r>
            <a:endParaRPr lang="zh-CN" altLang="en-US" sz="1400" b="1" dirty="0" smtClean="0">
              <a:latin typeface="微软雅黑" pitchFamily="34" charset="-122"/>
              <a:ea typeface="微软雅黑" pitchFamily="34" charset="-122"/>
            </a:endParaRPr>
          </a:p>
        </p:txBody>
      </p:sp>
      <p:sp>
        <p:nvSpPr>
          <p:cNvPr id="20" name="灯片编号占位符 19"/>
          <p:cNvSpPr>
            <a:spLocks noGrp="1"/>
          </p:cNvSpPr>
          <p:nvPr>
            <p:ph type="sldNum" sz="quarter" idx="12"/>
          </p:nvPr>
        </p:nvSpPr>
        <p:spPr/>
        <p:txBody>
          <a:bodyPr/>
          <a:lstStyle/>
          <a:p>
            <a:fld id="{01CC2CA7-3B56-4884-B23C-4C474C6B7068}" type="slidenum">
              <a:rPr lang="zh-CN" altLang="en-US" smtClean="0"/>
              <a:pPr/>
              <a:t>42</a:t>
            </a:fld>
            <a:endParaRPr lang="zh-CN" altLang="en-US"/>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8318" y="46185"/>
            <a:ext cx="1068503" cy="795144"/>
          </a:xfrm>
          <a:prstGeom prst="rect">
            <a:avLst/>
          </a:prstGeom>
        </p:spPr>
      </p:pic>
      <p:graphicFrame>
        <p:nvGraphicFramePr>
          <p:cNvPr id="11" name="表格 10"/>
          <p:cNvGraphicFramePr>
            <a:graphicFrameLocks noGrp="1"/>
          </p:cNvGraphicFramePr>
          <p:nvPr>
            <p:extLst>
              <p:ext uri="{D42A27DB-BD31-4B8C-83A1-F6EECF244321}">
                <p14:modId xmlns:p14="http://schemas.microsoft.com/office/powerpoint/2010/main" val="173944630"/>
              </p:ext>
            </p:extLst>
          </p:nvPr>
        </p:nvGraphicFramePr>
        <p:xfrm>
          <a:off x="4518024" y="2812385"/>
          <a:ext cx="4349476" cy="1569720"/>
        </p:xfrm>
        <a:graphic>
          <a:graphicData uri="http://schemas.openxmlformats.org/drawingml/2006/table">
            <a:tbl>
              <a:tblPr firstRow="1" bandRow="1">
                <a:tableStyleId>{5C22544A-7EE6-4342-B048-85BDC9FD1C3A}</a:tableStyleId>
              </a:tblPr>
              <a:tblGrid>
                <a:gridCol w="979568"/>
                <a:gridCol w="1567742"/>
                <a:gridCol w="1802166"/>
              </a:tblGrid>
              <a:tr h="370840">
                <a:tc>
                  <a:txBody>
                    <a:bodyPr/>
                    <a:lstStyle/>
                    <a:p>
                      <a:pPr>
                        <a:lnSpc>
                          <a:spcPct val="150000"/>
                        </a:lnSpc>
                        <a:spcBef>
                          <a:spcPts val="1200"/>
                        </a:spcBef>
                      </a:pPr>
                      <a:r>
                        <a:rPr lang="en-US" altLang="zh-CN" sz="1600" b="1" dirty="0" smtClean="0">
                          <a:solidFill>
                            <a:schemeClr val="tx1"/>
                          </a:solidFill>
                        </a:rPr>
                        <a:t>     %</a:t>
                      </a:r>
                      <a:endParaRPr lang="zh-CN" altLang="en-US" sz="1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alpha val="10000"/>
                      </a:schemeClr>
                    </a:solidFill>
                  </a:tcPr>
                </a:tc>
                <a:tc>
                  <a:txBody>
                    <a:bodyPr/>
                    <a:lstStyle/>
                    <a:p>
                      <a:pPr algn="ctr"/>
                      <a:r>
                        <a:rPr lang="en-US" altLang="zh-CN" sz="1600" dirty="0" smtClean="0">
                          <a:solidFill>
                            <a:schemeClr val="tx1"/>
                          </a:solidFill>
                        </a:rPr>
                        <a:t>All index</a:t>
                      </a:r>
                      <a:endParaRPr lang="zh-CN" altLang="en-US"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alpha val="1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dirty="0" smtClean="0">
                          <a:solidFill>
                            <a:schemeClr val="tx1"/>
                          </a:solidFill>
                        </a:rPr>
                        <a:t>Primary</a:t>
                      </a:r>
                      <a:r>
                        <a:rPr lang="en-US" altLang="zh-CN" sz="1600" baseline="0" dirty="0" smtClean="0">
                          <a:solidFill>
                            <a:schemeClr val="tx1"/>
                          </a:solidFill>
                        </a:rPr>
                        <a:t>  index</a:t>
                      </a:r>
                      <a:endParaRPr lang="zh-CN" altLang="en-US" sz="1600" dirty="0" smtClean="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alpha val="10000"/>
                      </a:schemeClr>
                    </a:solidFill>
                  </a:tcPr>
                </a:tc>
              </a:tr>
              <a:tr h="370840">
                <a:tc>
                  <a:txBody>
                    <a:bodyPr/>
                    <a:lstStyle/>
                    <a:p>
                      <a:r>
                        <a:rPr lang="en-US" altLang="zh-CN" sz="1600" b="1" dirty="0" smtClean="0"/>
                        <a:t>Control</a:t>
                      </a:r>
                      <a:endParaRPr lang="zh-CN" altLang="en-US" sz="1600" b="1"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alpha val="10000"/>
                      </a:schemeClr>
                    </a:solidFill>
                  </a:tcPr>
                </a:tc>
                <a:tc>
                  <a:txBody>
                    <a:bodyPr/>
                    <a:lstStyle/>
                    <a:p>
                      <a:pPr algn="ctr"/>
                      <a:r>
                        <a:rPr lang="en-US" altLang="zh-CN" sz="1600" dirty="0" smtClean="0"/>
                        <a:t>85.3±6.4</a:t>
                      </a:r>
                      <a:endParaRPr lang="zh-CN" alt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alpha val="10000"/>
                      </a:schemeClr>
                    </a:solidFill>
                  </a:tcPr>
                </a:tc>
                <a:tc>
                  <a:txBody>
                    <a:bodyPr/>
                    <a:lstStyle/>
                    <a:p>
                      <a:pPr algn="ctr"/>
                      <a:r>
                        <a:rPr lang="en-US" altLang="zh-CN" sz="1600" dirty="0" smtClean="0"/>
                        <a:t>85.1±5.6</a:t>
                      </a:r>
                      <a:endParaRPr lang="zh-CN" alt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alpha val="10000"/>
                      </a:schemeClr>
                    </a:solidFill>
                  </a:tcPr>
                </a:tc>
              </a:tr>
              <a:tr h="370840">
                <a:tc>
                  <a:txBody>
                    <a:bodyPr/>
                    <a:lstStyle/>
                    <a:p>
                      <a:r>
                        <a:rPr lang="en-US" altLang="zh-CN" sz="1600" b="1" dirty="0" smtClean="0"/>
                        <a:t>2μg/ml</a:t>
                      </a:r>
                      <a:endParaRPr lang="zh-CN" altLang="en-US" sz="1600" b="1"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alpha val="10000"/>
                      </a:schemeClr>
                    </a:solidFill>
                  </a:tcPr>
                </a:tc>
                <a:tc>
                  <a:txBody>
                    <a:bodyPr/>
                    <a:lstStyle/>
                    <a:p>
                      <a:pPr algn="ctr"/>
                      <a:r>
                        <a:rPr lang="en-US" altLang="zh-CN" sz="1600" dirty="0" smtClean="0"/>
                        <a:t>92.3±4.5</a:t>
                      </a:r>
                      <a:endParaRPr lang="zh-CN" alt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alpha val="10000"/>
                      </a:schemeClr>
                    </a:solidFill>
                  </a:tcPr>
                </a:tc>
                <a:tc>
                  <a:txBody>
                    <a:bodyPr/>
                    <a:lstStyle/>
                    <a:p>
                      <a:pPr algn="ctr"/>
                      <a:r>
                        <a:rPr lang="en-US" altLang="zh-CN" sz="1600" dirty="0" smtClean="0"/>
                        <a:t>93.2±3.3</a:t>
                      </a:r>
                      <a:endParaRPr lang="zh-CN" alt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alpha val="1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600" b="1" dirty="0" smtClean="0"/>
                        <a:t>4μg/ml</a:t>
                      </a:r>
                      <a:endParaRPr lang="zh-CN" altLang="en-US" sz="1600" b="1" dirty="0" smtClean="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alpha val="10000"/>
                      </a:schemeClr>
                    </a:solidFill>
                  </a:tcPr>
                </a:tc>
                <a:tc>
                  <a:txBody>
                    <a:bodyPr/>
                    <a:lstStyle/>
                    <a:p>
                      <a:pPr algn="ctr"/>
                      <a:r>
                        <a:rPr lang="en-US" altLang="zh-CN" sz="1600" dirty="0" smtClean="0"/>
                        <a:t>95.0±4.9</a:t>
                      </a:r>
                      <a:endParaRPr lang="zh-CN" alt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alpha val="10000"/>
                      </a:schemeClr>
                    </a:solidFill>
                  </a:tcPr>
                </a:tc>
                <a:tc>
                  <a:txBody>
                    <a:bodyPr/>
                    <a:lstStyle/>
                    <a:p>
                      <a:pPr algn="ctr"/>
                      <a:r>
                        <a:rPr lang="en-US" altLang="zh-CN" sz="1600" dirty="0" smtClean="0"/>
                        <a:t>97.7±3.2</a:t>
                      </a:r>
                      <a:endParaRPr lang="zh-CN" altLang="en-US" sz="1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alpha val="10000"/>
                      </a:schemeClr>
                    </a:solidFill>
                  </a:tcPr>
                </a:tc>
              </a:tr>
            </a:tbl>
          </a:graphicData>
        </a:graphic>
      </p:graphicFrame>
      <p:sp>
        <p:nvSpPr>
          <p:cNvPr id="12" name="TextBox 11"/>
          <p:cNvSpPr txBox="1"/>
          <p:nvPr/>
        </p:nvSpPr>
        <p:spPr>
          <a:xfrm>
            <a:off x="714348" y="6286520"/>
            <a:ext cx="7786710" cy="276999"/>
          </a:xfrm>
          <a:prstGeom prst="rect">
            <a:avLst/>
          </a:prstGeom>
          <a:noFill/>
        </p:spPr>
        <p:txBody>
          <a:bodyPr wrap="square" rtlCol="0">
            <a:spAutoFit/>
          </a:bodyPr>
          <a:lstStyle/>
          <a:p>
            <a:pPr algn="r"/>
            <a:r>
              <a:rPr lang="en-US" altLang="zh-CN" sz="1200" dirty="0" smtClean="0">
                <a:solidFill>
                  <a:schemeClr val="bg1"/>
                </a:solidFill>
                <a:latin typeface="微软雅黑" pitchFamily="34" charset="-122"/>
                <a:ea typeface="微软雅黑" pitchFamily="34" charset="-122"/>
              </a:rPr>
              <a:t>Shang </a:t>
            </a:r>
            <a:r>
              <a:rPr lang="en-US" altLang="zh-CN" sz="1200" dirty="0" err="1" smtClean="0">
                <a:solidFill>
                  <a:schemeClr val="bg1"/>
                </a:solidFill>
                <a:latin typeface="微软雅黑" pitchFamily="34" charset="-122"/>
                <a:ea typeface="微软雅黑" pitchFamily="34" charset="-122"/>
              </a:rPr>
              <a:t>YX,Huang</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Y,Liu</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EM,et</a:t>
            </a:r>
            <a:r>
              <a:rPr lang="en-US" altLang="zh-CN" sz="1200" dirty="0" smtClean="0">
                <a:solidFill>
                  <a:schemeClr val="bg1"/>
                </a:solidFill>
                <a:latin typeface="微软雅黑" pitchFamily="34" charset="-122"/>
                <a:ea typeface="微软雅黑" pitchFamily="34" charset="-122"/>
              </a:rPr>
              <a:t> al.</a:t>
            </a:r>
            <a:r>
              <a:rPr lang="en-US" altLang="zh-CN" sz="1200" dirty="0" smtClean="0">
                <a:solidFill>
                  <a:schemeClr val="bg1"/>
                </a:solidFill>
                <a:latin typeface="微软雅黑" pitchFamily="34" charset="-122"/>
                <a:ea typeface="微软雅黑" pitchFamily="34" charset="-122"/>
                <a:sym typeface="华文楷体" panose="02010600040101010101" pitchFamily="2" charset="-122"/>
              </a:rPr>
              <a:t>  Chinese Journal of Practical Pediatrics. 2014,29(11)840-4 </a:t>
            </a:r>
            <a:r>
              <a:rPr lang="en-US" altLang="zh-CN" sz="1200" dirty="0" smtClean="0">
                <a:solidFill>
                  <a:schemeClr val="bg1"/>
                </a:solidFill>
                <a:latin typeface="微软雅黑" pitchFamily="34" charset="-122"/>
                <a:ea typeface="微软雅黑" pitchFamily="34" charset="-122"/>
              </a:rPr>
              <a:t> </a:t>
            </a:r>
            <a:endParaRPr lang="zh-CN" altLang="en-US" sz="1200" dirty="0">
              <a:solidFill>
                <a:schemeClr val="bg1"/>
              </a:solidFill>
              <a:latin typeface="微软雅黑" pitchFamily="34" charset="-122"/>
              <a:ea typeface="微软雅黑" pitchFamily="34" charset="-122"/>
            </a:endParaRPr>
          </a:p>
        </p:txBody>
      </p:sp>
      <p:pic>
        <p:nvPicPr>
          <p:cNvPr id="14" name="chart"/>
          <p:cNvPicPr>
            <a:picLocks noChangeAspect="1"/>
          </p:cNvPicPr>
          <p:nvPr/>
        </p:nvPicPr>
        <p:blipFill>
          <a:blip r:embed="rId5"/>
          <a:stretch>
            <a:fillRect/>
          </a:stretch>
        </p:blipFill>
        <p:spPr>
          <a:xfrm>
            <a:off x="642910" y="1428736"/>
            <a:ext cx="2192731" cy="428628"/>
          </a:xfrm>
          <a:prstGeom prst="rect">
            <a:avLst/>
          </a:prstGeom>
        </p:spPr>
      </p:pic>
      <p:sp>
        <p:nvSpPr>
          <p:cNvPr id="2" name="矩形 1"/>
          <p:cNvSpPr/>
          <p:nvPr/>
        </p:nvSpPr>
        <p:spPr>
          <a:xfrm>
            <a:off x="0" y="5060083"/>
            <a:ext cx="9144000" cy="1200329"/>
          </a:xfrm>
          <a:prstGeom prst="rect">
            <a:avLst/>
          </a:prstGeom>
        </p:spPr>
        <p:txBody>
          <a:bodyPr wrap="square">
            <a:spAutoFit/>
          </a:bodyPr>
          <a:lstStyle/>
          <a:p>
            <a:r>
              <a:rPr lang="en-US" altLang="zh-CN" b="1" dirty="0"/>
              <a:t>At the end of the treatment, the total improvement rate of the low dose group and high dose group was better than that of the control group. The total improvement rate of the primary </a:t>
            </a:r>
            <a:r>
              <a:rPr lang="en-US" altLang="zh-CN" b="1" dirty="0" smtClean="0"/>
              <a:t>efficacy in higher dose group  </a:t>
            </a:r>
            <a:r>
              <a:rPr lang="en-US" altLang="zh-CN" b="1" dirty="0"/>
              <a:t>was higher than that of the low dose group, and the low dose group was better than the control group.</a:t>
            </a:r>
            <a:endParaRPr lang="zh-CN" altLang="en-US" b="1" dirty="0"/>
          </a:p>
        </p:txBody>
      </p:sp>
    </p:spTree>
    <p:extLst>
      <p:ext uri="{BB962C8B-B14F-4D97-AF65-F5344CB8AC3E}">
        <p14:creationId xmlns:p14="http://schemas.microsoft.com/office/powerpoint/2010/main" val="140891782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标题 1"/>
          <p:cNvSpPr txBox="1">
            <a:spLocks/>
          </p:cNvSpPr>
          <p:nvPr/>
        </p:nvSpPr>
        <p:spPr bwMode="auto">
          <a:xfrm>
            <a:off x="349176" y="72466"/>
            <a:ext cx="8007424" cy="1116013"/>
          </a:xfrm>
          <a:prstGeom prst="rect">
            <a:avLst/>
          </a:prstGeom>
          <a:noFill/>
          <a:ln w="9525">
            <a:noFill/>
            <a:miter lim="800000"/>
            <a:headEnd/>
            <a:tailEnd/>
          </a:ln>
        </p:spPr>
        <p:txBody>
          <a:bodyPr anchor="ctr"/>
          <a:lstStyle/>
          <a:p>
            <a:pPr eaLnBrk="0" hangingPunct="0">
              <a:defRPr/>
            </a:pPr>
            <a:r>
              <a:rPr lang="en-US" altLang="zh-CN" sz="2200" b="1" dirty="0" smtClean="0">
                <a:solidFill>
                  <a:schemeClr val="tx2"/>
                </a:solidFill>
                <a:latin typeface="微软雅黑" pitchFamily="34" charset="-122"/>
                <a:ea typeface="微软雅黑" pitchFamily="34" charset="-122"/>
                <a:cs typeface="+mj-cs"/>
              </a:rPr>
              <a:t>Daily Score of </a:t>
            </a:r>
            <a:r>
              <a:rPr lang="en-US" altLang="zh-CN" sz="2200" b="1" dirty="0" smtClean="0">
                <a:solidFill>
                  <a:schemeClr val="tx2"/>
                </a:solidFill>
                <a:latin typeface="微软雅黑" pitchFamily="34" charset="-122"/>
                <a:ea typeface="微软雅黑" pitchFamily="34" charset="-122"/>
              </a:rPr>
              <a:t>Efficacy Index</a:t>
            </a:r>
            <a:endParaRPr lang="zh-CN" altLang="en-US" sz="2200" b="1" dirty="0" smtClean="0">
              <a:solidFill>
                <a:schemeClr val="tx2"/>
              </a:solidFill>
              <a:latin typeface="微软雅黑" pitchFamily="34" charset="-122"/>
              <a:ea typeface="微软雅黑" pitchFamily="34" charset="-122"/>
              <a:cs typeface="+mj-cs"/>
            </a:endParaRPr>
          </a:p>
        </p:txBody>
      </p:sp>
      <p:grpSp>
        <p:nvGrpSpPr>
          <p:cNvPr id="3" name="组合 2"/>
          <p:cNvGrpSpPr/>
          <p:nvPr/>
        </p:nvGrpSpPr>
        <p:grpSpPr>
          <a:xfrm>
            <a:off x="132106" y="1328445"/>
            <a:ext cx="9221154" cy="3551880"/>
            <a:chOff x="132106" y="1007188"/>
            <a:chExt cx="9221154" cy="3551880"/>
          </a:xfrm>
        </p:grpSpPr>
        <p:graphicFrame>
          <p:nvGraphicFramePr>
            <p:cNvPr id="13" name="图表 12"/>
            <p:cNvGraphicFramePr>
              <a:graphicFrameLocks/>
            </p:cNvGraphicFramePr>
            <p:nvPr>
              <p:extLst/>
            </p:nvPr>
          </p:nvGraphicFramePr>
          <p:xfrm>
            <a:off x="6187440" y="1371821"/>
            <a:ext cx="2987824" cy="30963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图表 8"/>
            <p:cNvGraphicFramePr>
              <a:graphicFrameLocks/>
            </p:cNvGraphicFramePr>
            <p:nvPr>
              <p:extLst/>
            </p:nvPr>
          </p:nvGraphicFramePr>
          <p:xfrm>
            <a:off x="195436" y="1237511"/>
            <a:ext cx="3093440" cy="315720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图表 8"/>
            <p:cNvGraphicFramePr>
              <a:graphicFrameLocks/>
            </p:cNvGraphicFramePr>
            <p:nvPr>
              <p:extLst/>
            </p:nvPr>
          </p:nvGraphicFramePr>
          <p:xfrm>
            <a:off x="3124200" y="1373457"/>
            <a:ext cx="3235892" cy="3042634"/>
          </p:xfrm>
          <a:graphic>
            <a:graphicData uri="http://schemas.openxmlformats.org/drawingml/2006/chart">
              <c:chart xmlns:c="http://schemas.openxmlformats.org/drawingml/2006/chart" xmlns:r="http://schemas.openxmlformats.org/officeDocument/2006/relationships" r:id="rId5"/>
            </a:graphicData>
          </a:graphic>
        </p:graphicFrame>
        <p:sp>
          <p:nvSpPr>
            <p:cNvPr id="43015" name="Text Box 10"/>
            <p:cNvSpPr txBox="1">
              <a:spLocks noChangeArrowheads="1"/>
            </p:cNvSpPr>
            <p:nvPr/>
          </p:nvSpPr>
          <p:spPr bwMode="auto">
            <a:xfrm>
              <a:off x="1184449" y="1007188"/>
              <a:ext cx="1360488" cy="338554"/>
            </a:xfrm>
            <a:prstGeom prst="rect">
              <a:avLst/>
            </a:prstGeom>
            <a:noFill/>
            <a:ln w="9525">
              <a:noFill/>
              <a:miter lim="800000"/>
              <a:headEnd/>
              <a:tailEnd/>
            </a:ln>
          </p:spPr>
          <p:txBody>
            <a:bodyPr wrap="square">
              <a:spAutoFit/>
            </a:bodyPr>
            <a:lstStyle/>
            <a:p>
              <a:pPr>
                <a:spcBef>
                  <a:spcPct val="50000"/>
                </a:spcBef>
              </a:pPr>
              <a:r>
                <a:rPr lang="en-US" altLang="zh-CN" sz="1600" b="1" dirty="0" smtClean="0">
                  <a:solidFill>
                    <a:srgbClr val="FF0000"/>
                  </a:solidFill>
                  <a:latin typeface="微软雅黑" pitchFamily="34" charset="-122"/>
                  <a:ea typeface="微软雅黑" pitchFamily="34" charset="-122"/>
                  <a:sym typeface="Symbol" pitchFamily="18" charset="2"/>
                </a:rPr>
                <a:t>Gasping</a:t>
              </a:r>
              <a:endParaRPr lang="zh-CN" altLang="en-US" sz="1600" b="1" dirty="0">
                <a:solidFill>
                  <a:srgbClr val="FF0000"/>
                </a:solidFill>
                <a:latin typeface="微软雅黑" pitchFamily="34" charset="-122"/>
                <a:ea typeface="微软雅黑" pitchFamily="34" charset="-122"/>
              </a:endParaRPr>
            </a:p>
          </p:txBody>
        </p:sp>
        <p:sp>
          <p:nvSpPr>
            <p:cNvPr id="43016" name="Text Box 11"/>
            <p:cNvSpPr txBox="1">
              <a:spLocks noChangeArrowheads="1"/>
            </p:cNvSpPr>
            <p:nvPr/>
          </p:nvSpPr>
          <p:spPr bwMode="auto">
            <a:xfrm>
              <a:off x="4117180" y="1007188"/>
              <a:ext cx="1576388" cy="338554"/>
            </a:xfrm>
            <a:prstGeom prst="rect">
              <a:avLst/>
            </a:prstGeom>
            <a:noFill/>
            <a:ln w="9525">
              <a:noFill/>
              <a:miter lim="800000"/>
              <a:headEnd/>
              <a:tailEnd/>
            </a:ln>
          </p:spPr>
          <p:txBody>
            <a:bodyPr wrap="square">
              <a:spAutoFit/>
            </a:bodyPr>
            <a:lstStyle/>
            <a:p>
              <a:pPr>
                <a:spcBef>
                  <a:spcPct val="50000"/>
                </a:spcBef>
              </a:pPr>
              <a:r>
                <a:rPr lang="en-US" altLang="zh-CN" sz="1600" b="1" dirty="0" smtClean="0">
                  <a:solidFill>
                    <a:srgbClr val="FF0000"/>
                  </a:solidFill>
                  <a:latin typeface="微软雅黑" pitchFamily="34" charset="-122"/>
                  <a:ea typeface="微软雅黑" pitchFamily="34" charset="-122"/>
                  <a:sym typeface="Symbol" pitchFamily="18" charset="2"/>
                </a:rPr>
                <a:t>Wheezing</a:t>
              </a:r>
              <a:endParaRPr lang="zh-CN" altLang="en-US" sz="1600" b="1" dirty="0">
                <a:solidFill>
                  <a:srgbClr val="FF0000"/>
                </a:solidFill>
                <a:latin typeface="微软雅黑" pitchFamily="34" charset="-122"/>
                <a:ea typeface="微软雅黑" pitchFamily="34" charset="-122"/>
                <a:sym typeface="Symbol" pitchFamily="18" charset="2"/>
              </a:endParaRPr>
            </a:p>
          </p:txBody>
        </p:sp>
        <p:sp>
          <p:nvSpPr>
            <p:cNvPr id="43017" name="Text Box 12"/>
            <p:cNvSpPr txBox="1">
              <a:spLocks noChangeArrowheads="1"/>
            </p:cNvSpPr>
            <p:nvPr/>
          </p:nvSpPr>
          <p:spPr bwMode="auto">
            <a:xfrm>
              <a:off x="6714621" y="1007831"/>
              <a:ext cx="2362200" cy="338554"/>
            </a:xfrm>
            <a:prstGeom prst="rect">
              <a:avLst/>
            </a:prstGeom>
            <a:noFill/>
            <a:ln w="9525">
              <a:noFill/>
              <a:miter lim="800000"/>
              <a:headEnd/>
              <a:tailEnd/>
            </a:ln>
          </p:spPr>
          <p:txBody>
            <a:bodyPr wrap="square">
              <a:spAutoFit/>
            </a:bodyPr>
            <a:lstStyle/>
            <a:p>
              <a:pPr>
                <a:spcBef>
                  <a:spcPct val="50000"/>
                </a:spcBef>
              </a:pPr>
              <a:r>
                <a:rPr lang="en-US" altLang="zh-CN" sz="1600" b="1" dirty="0" smtClean="0">
                  <a:solidFill>
                    <a:srgbClr val="FF0000"/>
                  </a:solidFill>
                  <a:latin typeface="微软雅黑" pitchFamily="34" charset="-122"/>
                  <a:ea typeface="微软雅黑" pitchFamily="34" charset="-122"/>
                  <a:sym typeface="Symbol" pitchFamily="18" charset="2"/>
                </a:rPr>
                <a:t>Three </a:t>
              </a:r>
              <a:r>
                <a:rPr lang="en-US" altLang="zh-CN" sz="1600" b="1" dirty="0" err="1" smtClean="0">
                  <a:solidFill>
                    <a:srgbClr val="FF0000"/>
                  </a:solidFill>
                  <a:latin typeface="微软雅黑" pitchFamily="34" charset="-122"/>
                  <a:ea typeface="微软雅黑" pitchFamily="34" charset="-122"/>
                  <a:sym typeface="Symbol" pitchFamily="18" charset="2"/>
                </a:rPr>
                <a:t>Depre</a:t>
              </a:r>
              <a:r>
                <a:rPr lang="en-US" altLang="zh-CN" sz="1600" b="1" dirty="0">
                  <a:solidFill>
                    <a:srgbClr val="FF0000"/>
                  </a:solidFill>
                  <a:latin typeface="微软雅黑" pitchFamily="34" charset="-122"/>
                  <a:ea typeface="微软雅黑" pitchFamily="34" charset="-122"/>
                  <a:sym typeface="Symbol" pitchFamily="18" charset="2"/>
                </a:rPr>
                <a:t>.</a:t>
              </a:r>
              <a:r>
                <a:rPr lang="en-US" altLang="zh-CN" sz="1600" b="1" dirty="0" smtClean="0">
                  <a:solidFill>
                    <a:srgbClr val="FF0000"/>
                  </a:solidFill>
                  <a:latin typeface="微软雅黑" pitchFamily="34" charset="-122"/>
                  <a:ea typeface="微软雅黑" pitchFamily="34" charset="-122"/>
                  <a:sym typeface="Symbol" pitchFamily="18" charset="2"/>
                </a:rPr>
                <a:t> Sign</a:t>
              </a:r>
              <a:endParaRPr lang="zh-CN" altLang="en-US" sz="1600" b="1" dirty="0">
                <a:solidFill>
                  <a:srgbClr val="FF0000"/>
                </a:solidFill>
                <a:latin typeface="微软雅黑" pitchFamily="34" charset="-122"/>
                <a:ea typeface="微软雅黑" pitchFamily="34" charset="-122"/>
                <a:sym typeface="Symbol" pitchFamily="18" charset="2"/>
              </a:endParaRPr>
            </a:p>
          </p:txBody>
        </p:sp>
        <p:sp>
          <p:nvSpPr>
            <p:cNvPr id="43019" name="Oval 14"/>
            <p:cNvSpPr>
              <a:spLocks noChangeArrowheads="1"/>
            </p:cNvSpPr>
            <p:nvPr/>
          </p:nvSpPr>
          <p:spPr bwMode="auto">
            <a:xfrm>
              <a:off x="6996682" y="2837991"/>
              <a:ext cx="815975" cy="457200"/>
            </a:xfrm>
            <a:prstGeom prst="ellipse">
              <a:avLst/>
            </a:prstGeom>
            <a:noFill/>
            <a:ln w="25400">
              <a:solidFill>
                <a:srgbClr val="FF0000"/>
              </a:solidFill>
              <a:round/>
              <a:headEnd/>
              <a:tailEnd/>
            </a:ln>
          </p:spPr>
          <p:txBody>
            <a:bodyPr wrap="none" anchor="ct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43020" name="TextBox 15"/>
            <p:cNvSpPr txBox="1">
              <a:spLocks noChangeArrowheads="1"/>
            </p:cNvSpPr>
            <p:nvPr/>
          </p:nvSpPr>
          <p:spPr bwMode="auto">
            <a:xfrm>
              <a:off x="2113931" y="1604787"/>
              <a:ext cx="862012" cy="323165"/>
            </a:xfrm>
            <a:prstGeom prst="rect">
              <a:avLst/>
            </a:prstGeom>
            <a:noFill/>
            <a:ln w="9525">
              <a:noFill/>
              <a:miter lim="800000"/>
              <a:headEnd/>
              <a:tailEnd/>
            </a:ln>
          </p:spPr>
          <p:txBody>
            <a:bodyPr wrap="square" lIns="36000" rIns="36000">
              <a:spAutoFit/>
            </a:bodyPr>
            <a:lstStyle/>
            <a:p>
              <a:pPr>
                <a:lnSpc>
                  <a:spcPts val="1800"/>
                </a:lnSpc>
              </a:pPr>
              <a:r>
                <a:rPr lang="en-US" altLang="zh-CN" sz="1100" b="1" dirty="0" smtClean="0">
                  <a:solidFill>
                    <a:prstClr val="black"/>
                  </a:solidFill>
                  <a:latin typeface="微软雅黑" panose="020B0503020204020204" pitchFamily="34" charset="-122"/>
                  <a:ea typeface="微软雅黑" pitchFamily="34" charset="-122"/>
                  <a:cs typeface="Times New Roman" pitchFamily="18" charset="0"/>
                </a:rPr>
                <a:t>2 </a:t>
              </a:r>
              <a:r>
                <a:rPr lang="en-US" altLang="zh-CN" sz="1100" b="1" dirty="0" smtClean="0">
                  <a:solidFill>
                    <a:prstClr val="black"/>
                  </a:solidFill>
                  <a:latin typeface="微软雅黑" panose="020B0503020204020204" pitchFamily="34" charset="-122"/>
                  <a:ea typeface="微软雅黑" pitchFamily="34" charset="-122"/>
                  <a:cs typeface="Times New Roman" pitchFamily="18" charset="0"/>
                  <a:sym typeface="Symbol" pitchFamily="18" charset="2"/>
                </a:rPr>
                <a:t>g/kg</a:t>
              </a:r>
              <a:endParaRPr lang="zh-CN" altLang="en-US" sz="1100" b="1" dirty="0">
                <a:solidFill>
                  <a:prstClr val="black"/>
                </a:solidFill>
                <a:latin typeface="微软雅黑" pitchFamily="34" charset="-122"/>
                <a:ea typeface="微软雅黑" pitchFamily="34" charset="-122"/>
                <a:cs typeface="Times New Roman" pitchFamily="18" charset="0"/>
              </a:endParaRPr>
            </a:p>
          </p:txBody>
        </p:sp>
        <p:sp>
          <p:nvSpPr>
            <p:cNvPr id="43021" name="TextBox 16"/>
            <p:cNvSpPr txBox="1">
              <a:spLocks noChangeArrowheads="1"/>
            </p:cNvSpPr>
            <p:nvPr/>
          </p:nvSpPr>
          <p:spPr bwMode="auto">
            <a:xfrm>
              <a:off x="2113931" y="1911524"/>
              <a:ext cx="862012" cy="261610"/>
            </a:xfrm>
            <a:prstGeom prst="rect">
              <a:avLst/>
            </a:prstGeom>
            <a:noFill/>
            <a:ln w="9525">
              <a:noFill/>
              <a:miter lim="800000"/>
              <a:headEnd/>
              <a:tailEnd/>
            </a:ln>
          </p:spPr>
          <p:txBody>
            <a:bodyPr wrap="square" lIns="36000" rIns="36000">
              <a:spAutoFit/>
            </a:bodyPr>
            <a:lstStyle/>
            <a:p>
              <a:r>
                <a:rPr lang="en-US" altLang="zh-CN" sz="1100" b="1" dirty="0" smtClean="0">
                  <a:solidFill>
                    <a:prstClr val="black"/>
                  </a:solidFill>
                  <a:latin typeface="微软雅黑" panose="020B0503020204020204" pitchFamily="34" charset="-122"/>
                  <a:ea typeface="微软雅黑" pitchFamily="34" charset="-122"/>
                  <a:cs typeface="Times New Roman" pitchFamily="18" charset="0"/>
                  <a:sym typeface="Symbol" pitchFamily="18" charset="2"/>
                </a:rPr>
                <a:t>4 g/kg</a:t>
              </a:r>
              <a:endParaRPr lang="zh-CN" altLang="en-US" sz="1100" b="1" dirty="0">
                <a:solidFill>
                  <a:prstClr val="black"/>
                </a:solidFill>
                <a:latin typeface="微软雅黑" panose="020B0503020204020204" pitchFamily="34" charset="-122"/>
                <a:ea typeface="微软雅黑" pitchFamily="34" charset="-122"/>
                <a:cs typeface="Times New Roman" pitchFamily="18" charset="0"/>
              </a:endParaRPr>
            </a:p>
          </p:txBody>
        </p:sp>
        <p:sp>
          <p:nvSpPr>
            <p:cNvPr id="43022" name="TextBox 14"/>
            <p:cNvSpPr txBox="1">
              <a:spLocks noChangeArrowheads="1"/>
            </p:cNvSpPr>
            <p:nvPr/>
          </p:nvSpPr>
          <p:spPr bwMode="auto">
            <a:xfrm>
              <a:off x="2067012" y="1408664"/>
              <a:ext cx="1306662" cy="261610"/>
            </a:xfrm>
            <a:prstGeom prst="rect">
              <a:avLst/>
            </a:prstGeom>
            <a:noFill/>
            <a:ln w="9525">
              <a:noFill/>
              <a:miter lim="800000"/>
              <a:headEnd/>
              <a:tailEnd/>
            </a:ln>
          </p:spPr>
          <p:txBody>
            <a:bodyPr wrap="square" lIns="36000" rIns="36000">
              <a:spAutoFit/>
            </a:bodyPr>
            <a:lstStyle/>
            <a:p>
              <a:r>
                <a:rPr lang="en-US" altLang="zh-CN" sz="1100" b="1" dirty="0" smtClean="0">
                  <a:solidFill>
                    <a:prstClr val="black"/>
                  </a:solidFill>
                  <a:latin typeface="微软雅黑" panose="020B0503020204020204" pitchFamily="34" charset="-122"/>
                  <a:ea typeface="微软雅黑" pitchFamily="34" charset="-122"/>
                  <a:cs typeface="Times New Roman" pitchFamily="18" charset="0"/>
                </a:rPr>
                <a:t> Control</a:t>
              </a:r>
              <a:endParaRPr lang="zh-CN" altLang="en-US" sz="1100" b="1" dirty="0">
                <a:solidFill>
                  <a:prstClr val="black"/>
                </a:solidFill>
                <a:latin typeface="微软雅黑" panose="020B0503020204020204" pitchFamily="34" charset="-122"/>
                <a:ea typeface="微软雅黑" pitchFamily="34" charset="-122"/>
                <a:cs typeface="Times New Roman" pitchFamily="18" charset="0"/>
              </a:endParaRPr>
            </a:p>
          </p:txBody>
        </p:sp>
        <p:sp>
          <p:nvSpPr>
            <p:cNvPr id="17" name="TextBox 15"/>
            <p:cNvSpPr txBox="1">
              <a:spLocks noChangeArrowheads="1"/>
            </p:cNvSpPr>
            <p:nvPr/>
          </p:nvSpPr>
          <p:spPr bwMode="auto">
            <a:xfrm>
              <a:off x="5263413" y="1604786"/>
              <a:ext cx="862012" cy="323165"/>
            </a:xfrm>
            <a:prstGeom prst="rect">
              <a:avLst/>
            </a:prstGeom>
            <a:noFill/>
            <a:ln w="9525">
              <a:noFill/>
              <a:miter lim="800000"/>
              <a:headEnd/>
              <a:tailEnd/>
            </a:ln>
          </p:spPr>
          <p:txBody>
            <a:bodyPr wrap="square" lIns="36000" rIns="36000">
              <a:spAutoFit/>
            </a:bodyPr>
            <a:lstStyle/>
            <a:p>
              <a:pPr>
                <a:lnSpc>
                  <a:spcPts val="1800"/>
                </a:lnSpc>
              </a:pPr>
              <a:r>
                <a:rPr lang="en-US" altLang="zh-CN" sz="1100" b="1" dirty="0" smtClean="0">
                  <a:solidFill>
                    <a:prstClr val="black"/>
                  </a:solidFill>
                  <a:latin typeface="微软雅黑" panose="020B0503020204020204" pitchFamily="34" charset="-122"/>
                  <a:ea typeface="微软雅黑" pitchFamily="34" charset="-122"/>
                  <a:cs typeface="Times New Roman" pitchFamily="18" charset="0"/>
                </a:rPr>
                <a:t>2 </a:t>
              </a:r>
              <a:r>
                <a:rPr lang="en-US" altLang="zh-CN" sz="1100" b="1" dirty="0" smtClean="0">
                  <a:solidFill>
                    <a:prstClr val="black"/>
                  </a:solidFill>
                  <a:latin typeface="微软雅黑" panose="020B0503020204020204" pitchFamily="34" charset="-122"/>
                  <a:ea typeface="微软雅黑" pitchFamily="34" charset="-122"/>
                  <a:cs typeface="Times New Roman" pitchFamily="18" charset="0"/>
                  <a:sym typeface="Symbol" pitchFamily="18" charset="2"/>
                </a:rPr>
                <a:t>g/kg</a:t>
              </a:r>
              <a:endParaRPr lang="zh-CN" altLang="en-US" sz="1100" b="1" dirty="0">
                <a:solidFill>
                  <a:prstClr val="black"/>
                </a:solidFill>
                <a:latin typeface="微软雅黑" pitchFamily="34" charset="-122"/>
                <a:ea typeface="微软雅黑" pitchFamily="34" charset="-122"/>
                <a:cs typeface="Times New Roman" pitchFamily="18" charset="0"/>
              </a:endParaRPr>
            </a:p>
          </p:txBody>
        </p:sp>
        <p:sp>
          <p:nvSpPr>
            <p:cNvPr id="18" name="TextBox 16"/>
            <p:cNvSpPr txBox="1">
              <a:spLocks noChangeArrowheads="1"/>
            </p:cNvSpPr>
            <p:nvPr/>
          </p:nvSpPr>
          <p:spPr bwMode="auto">
            <a:xfrm>
              <a:off x="5262562" y="1894683"/>
              <a:ext cx="862012" cy="261610"/>
            </a:xfrm>
            <a:prstGeom prst="rect">
              <a:avLst/>
            </a:prstGeom>
            <a:noFill/>
            <a:ln w="9525">
              <a:noFill/>
              <a:miter lim="800000"/>
              <a:headEnd/>
              <a:tailEnd/>
            </a:ln>
          </p:spPr>
          <p:txBody>
            <a:bodyPr wrap="square" lIns="36000" rIns="36000">
              <a:spAutoFit/>
            </a:bodyPr>
            <a:lstStyle/>
            <a:p>
              <a:r>
                <a:rPr lang="en-US" altLang="zh-CN" sz="1100" b="1" dirty="0" smtClean="0">
                  <a:solidFill>
                    <a:prstClr val="black"/>
                  </a:solidFill>
                  <a:latin typeface="微软雅黑" panose="020B0503020204020204" pitchFamily="34" charset="-122"/>
                  <a:ea typeface="微软雅黑" pitchFamily="34" charset="-122"/>
                  <a:cs typeface="Times New Roman" pitchFamily="18" charset="0"/>
                  <a:sym typeface="Symbol" pitchFamily="18" charset="2"/>
                </a:rPr>
                <a:t>4 g/kg</a:t>
              </a:r>
              <a:endParaRPr lang="zh-CN" altLang="en-US" sz="1100" b="1" dirty="0">
                <a:solidFill>
                  <a:prstClr val="black"/>
                </a:solidFill>
                <a:latin typeface="微软雅黑" panose="020B0503020204020204" pitchFamily="34" charset="-122"/>
                <a:ea typeface="微软雅黑" pitchFamily="34" charset="-122"/>
                <a:cs typeface="Times New Roman" pitchFamily="18" charset="0"/>
              </a:endParaRPr>
            </a:p>
          </p:txBody>
        </p:sp>
        <p:sp>
          <p:nvSpPr>
            <p:cNvPr id="19" name="TextBox 14"/>
            <p:cNvSpPr txBox="1">
              <a:spLocks noChangeArrowheads="1"/>
            </p:cNvSpPr>
            <p:nvPr/>
          </p:nvSpPr>
          <p:spPr bwMode="auto">
            <a:xfrm>
              <a:off x="5272088" y="1410219"/>
              <a:ext cx="1142404" cy="261610"/>
            </a:xfrm>
            <a:prstGeom prst="rect">
              <a:avLst/>
            </a:prstGeom>
            <a:noFill/>
            <a:ln w="9525">
              <a:noFill/>
              <a:miter lim="800000"/>
              <a:headEnd/>
              <a:tailEnd/>
            </a:ln>
          </p:spPr>
          <p:txBody>
            <a:bodyPr wrap="square" lIns="36000" rIns="36000">
              <a:spAutoFit/>
            </a:bodyPr>
            <a:lstStyle/>
            <a:p>
              <a:r>
                <a:rPr lang="en-US" altLang="zh-CN" sz="1100" b="1" dirty="0" smtClean="0">
                  <a:solidFill>
                    <a:prstClr val="black"/>
                  </a:solidFill>
                  <a:latin typeface="微软雅黑" panose="020B0503020204020204" pitchFamily="34" charset="-122"/>
                  <a:ea typeface="微软雅黑" pitchFamily="34" charset="-122"/>
                  <a:cs typeface="Times New Roman" pitchFamily="18" charset="0"/>
                </a:rPr>
                <a:t>Control</a:t>
              </a:r>
              <a:endParaRPr lang="zh-CN" altLang="en-US" sz="1100" b="1" dirty="0">
                <a:solidFill>
                  <a:prstClr val="black"/>
                </a:solidFill>
                <a:latin typeface="微软雅黑" panose="020B0503020204020204" pitchFamily="34" charset="-122"/>
                <a:ea typeface="微软雅黑" pitchFamily="34" charset="-122"/>
                <a:cs typeface="Times New Roman" pitchFamily="18" charset="0"/>
              </a:endParaRPr>
            </a:p>
          </p:txBody>
        </p:sp>
        <p:sp>
          <p:nvSpPr>
            <p:cNvPr id="20" name="TextBox 15"/>
            <p:cNvSpPr txBox="1">
              <a:spLocks noChangeArrowheads="1"/>
            </p:cNvSpPr>
            <p:nvPr/>
          </p:nvSpPr>
          <p:spPr bwMode="auto">
            <a:xfrm>
              <a:off x="8110624" y="1593024"/>
              <a:ext cx="862012" cy="323165"/>
            </a:xfrm>
            <a:prstGeom prst="rect">
              <a:avLst/>
            </a:prstGeom>
            <a:noFill/>
            <a:ln w="9525">
              <a:noFill/>
              <a:miter lim="800000"/>
              <a:headEnd/>
              <a:tailEnd/>
            </a:ln>
          </p:spPr>
          <p:txBody>
            <a:bodyPr wrap="square" lIns="36000" rIns="36000">
              <a:spAutoFit/>
            </a:bodyPr>
            <a:lstStyle/>
            <a:p>
              <a:pPr>
                <a:lnSpc>
                  <a:spcPts val="1800"/>
                </a:lnSpc>
              </a:pPr>
              <a:r>
                <a:rPr lang="en-US" altLang="zh-CN" sz="1100" b="1" dirty="0" smtClean="0">
                  <a:solidFill>
                    <a:prstClr val="black"/>
                  </a:solidFill>
                  <a:latin typeface="微软雅黑" panose="020B0503020204020204" pitchFamily="34" charset="-122"/>
                  <a:ea typeface="微软雅黑" pitchFamily="34" charset="-122"/>
                  <a:cs typeface="Times New Roman" pitchFamily="18" charset="0"/>
                </a:rPr>
                <a:t>2 </a:t>
              </a:r>
              <a:r>
                <a:rPr lang="en-US" altLang="zh-CN" sz="1100" b="1" dirty="0" smtClean="0">
                  <a:solidFill>
                    <a:prstClr val="black"/>
                  </a:solidFill>
                  <a:latin typeface="微软雅黑" panose="020B0503020204020204" pitchFamily="34" charset="-122"/>
                  <a:ea typeface="微软雅黑" pitchFamily="34" charset="-122"/>
                  <a:cs typeface="Times New Roman" pitchFamily="18" charset="0"/>
                  <a:sym typeface="Symbol" pitchFamily="18" charset="2"/>
                </a:rPr>
                <a:t>g/kg</a:t>
              </a:r>
              <a:endParaRPr lang="zh-CN" altLang="en-US" sz="1100" b="1" dirty="0">
                <a:solidFill>
                  <a:prstClr val="black"/>
                </a:solidFill>
                <a:latin typeface="微软雅黑" pitchFamily="34" charset="-122"/>
                <a:ea typeface="微软雅黑" pitchFamily="34" charset="-122"/>
                <a:cs typeface="Times New Roman" pitchFamily="18" charset="0"/>
              </a:endParaRPr>
            </a:p>
          </p:txBody>
        </p:sp>
        <p:sp>
          <p:nvSpPr>
            <p:cNvPr id="21" name="TextBox 16"/>
            <p:cNvSpPr txBox="1">
              <a:spLocks noChangeArrowheads="1"/>
            </p:cNvSpPr>
            <p:nvPr/>
          </p:nvSpPr>
          <p:spPr bwMode="auto">
            <a:xfrm>
              <a:off x="8097924" y="1908504"/>
              <a:ext cx="862012" cy="261610"/>
            </a:xfrm>
            <a:prstGeom prst="rect">
              <a:avLst/>
            </a:prstGeom>
            <a:noFill/>
            <a:ln w="9525">
              <a:noFill/>
              <a:miter lim="800000"/>
              <a:headEnd/>
              <a:tailEnd/>
            </a:ln>
          </p:spPr>
          <p:txBody>
            <a:bodyPr wrap="square" lIns="36000" rIns="36000">
              <a:spAutoFit/>
            </a:bodyPr>
            <a:lstStyle/>
            <a:p>
              <a:r>
                <a:rPr lang="en-US" altLang="zh-CN" sz="1100" b="1" dirty="0" smtClean="0">
                  <a:solidFill>
                    <a:prstClr val="black"/>
                  </a:solidFill>
                  <a:latin typeface="微软雅黑" panose="020B0503020204020204" pitchFamily="34" charset="-122"/>
                  <a:ea typeface="微软雅黑" pitchFamily="34" charset="-122"/>
                  <a:cs typeface="Times New Roman" pitchFamily="18" charset="0"/>
                  <a:sym typeface="Symbol" pitchFamily="18" charset="2"/>
                </a:rPr>
                <a:t>4 g/kg</a:t>
              </a:r>
              <a:endParaRPr lang="zh-CN" altLang="en-US" sz="1100" b="1" dirty="0">
                <a:solidFill>
                  <a:prstClr val="black"/>
                </a:solidFill>
                <a:latin typeface="微软雅黑" panose="020B0503020204020204" pitchFamily="34" charset="-122"/>
                <a:ea typeface="微软雅黑" pitchFamily="34" charset="-122"/>
                <a:cs typeface="Times New Roman" pitchFamily="18" charset="0"/>
              </a:endParaRPr>
            </a:p>
          </p:txBody>
        </p:sp>
        <p:sp>
          <p:nvSpPr>
            <p:cNvPr id="22" name="TextBox 14"/>
            <p:cNvSpPr txBox="1">
              <a:spLocks noChangeArrowheads="1"/>
            </p:cNvSpPr>
            <p:nvPr/>
          </p:nvSpPr>
          <p:spPr bwMode="auto">
            <a:xfrm>
              <a:off x="8112212" y="1410618"/>
              <a:ext cx="1241048" cy="261610"/>
            </a:xfrm>
            <a:prstGeom prst="rect">
              <a:avLst/>
            </a:prstGeom>
            <a:noFill/>
            <a:ln w="9525">
              <a:noFill/>
              <a:miter lim="800000"/>
              <a:headEnd/>
              <a:tailEnd/>
            </a:ln>
          </p:spPr>
          <p:txBody>
            <a:bodyPr wrap="square" lIns="36000" rIns="36000">
              <a:spAutoFit/>
            </a:bodyPr>
            <a:lstStyle/>
            <a:p>
              <a:r>
                <a:rPr lang="en-US" altLang="zh-CN" sz="1100" b="1" dirty="0" smtClean="0">
                  <a:solidFill>
                    <a:prstClr val="black"/>
                  </a:solidFill>
                  <a:latin typeface="微软雅黑" panose="020B0503020204020204" pitchFamily="34" charset="-122"/>
                  <a:ea typeface="微软雅黑" pitchFamily="34" charset="-122"/>
                  <a:cs typeface="Times New Roman" pitchFamily="18" charset="0"/>
                </a:rPr>
                <a:t>Control</a:t>
              </a:r>
              <a:endParaRPr lang="zh-CN" altLang="en-US" sz="1100" b="1" dirty="0">
                <a:solidFill>
                  <a:prstClr val="black"/>
                </a:solidFill>
                <a:latin typeface="微软雅黑" panose="020B0503020204020204" pitchFamily="34" charset="-122"/>
                <a:ea typeface="微软雅黑" pitchFamily="34" charset="-122"/>
                <a:cs typeface="Times New Roman" pitchFamily="18" charset="0"/>
              </a:endParaRPr>
            </a:p>
          </p:txBody>
        </p:sp>
        <p:pic>
          <p:nvPicPr>
            <p:cNvPr id="23" name="chart"/>
            <p:cNvPicPr>
              <a:picLocks noChangeAspect="1"/>
            </p:cNvPicPr>
            <p:nvPr/>
          </p:nvPicPr>
          <p:blipFill>
            <a:blip r:embed="rId6" cstate="print"/>
            <a:stretch>
              <a:fillRect/>
            </a:stretch>
          </p:blipFill>
          <p:spPr>
            <a:xfrm>
              <a:off x="7776667" y="1477171"/>
              <a:ext cx="314907" cy="576724"/>
            </a:xfrm>
            <a:prstGeom prst="rect">
              <a:avLst/>
            </a:prstGeom>
          </p:spPr>
        </p:pic>
        <p:pic>
          <p:nvPicPr>
            <p:cNvPr id="26" name="图片 25" descr="360截图20141011145602371.jpg"/>
            <p:cNvPicPr>
              <a:picLocks noChangeAspect="1"/>
            </p:cNvPicPr>
            <p:nvPr/>
          </p:nvPicPr>
          <p:blipFill>
            <a:blip r:embed="rId7" cstate="print"/>
            <a:stretch>
              <a:fillRect/>
            </a:stretch>
          </p:blipFill>
          <p:spPr>
            <a:xfrm>
              <a:off x="566201" y="3625384"/>
              <a:ext cx="2510077" cy="692434"/>
            </a:xfrm>
            <a:prstGeom prst="rect">
              <a:avLst/>
            </a:prstGeom>
          </p:spPr>
        </p:pic>
        <p:sp>
          <p:nvSpPr>
            <p:cNvPr id="28" name="TextBox 27"/>
            <p:cNvSpPr txBox="1"/>
            <p:nvPr/>
          </p:nvSpPr>
          <p:spPr>
            <a:xfrm>
              <a:off x="827088" y="3666092"/>
              <a:ext cx="346249" cy="553998"/>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1st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132106" y="3589892"/>
              <a:ext cx="784830" cy="969176"/>
            </a:xfrm>
            <a:prstGeom prst="rect">
              <a:avLst/>
            </a:prstGeom>
            <a:noFill/>
          </p:spPr>
          <p:txBody>
            <a:bodyPr vert="eaVert" wrap="squar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prior treatment</a:t>
              </a:r>
            </a:p>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1131888" y="3666092"/>
              <a:ext cx="346249" cy="611706"/>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2nd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1360488" y="3666092"/>
              <a:ext cx="346249" cy="619721"/>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3rd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1589088" y="3666092"/>
              <a:ext cx="346249" cy="574837"/>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4th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1893888" y="3666092"/>
              <a:ext cx="346249" cy="574837"/>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5th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2198688" y="3666092"/>
              <a:ext cx="346249" cy="574837"/>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6th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2503488" y="3666092"/>
              <a:ext cx="346249" cy="574837"/>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7th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pic>
          <p:nvPicPr>
            <p:cNvPr id="36" name="图片 35" descr="360截图20141011145602371.jpg"/>
            <p:cNvPicPr>
              <a:picLocks noChangeAspect="1"/>
            </p:cNvPicPr>
            <p:nvPr/>
          </p:nvPicPr>
          <p:blipFill>
            <a:blip r:embed="rId7" cstate="print"/>
            <a:stretch>
              <a:fillRect/>
            </a:stretch>
          </p:blipFill>
          <p:spPr>
            <a:xfrm>
              <a:off x="6467818" y="3625383"/>
              <a:ext cx="2412676" cy="692435"/>
            </a:xfrm>
            <a:prstGeom prst="rect">
              <a:avLst/>
            </a:prstGeom>
          </p:spPr>
        </p:pic>
        <p:sp>
          <p:nvSpPr>
            <p:cNvPr id="37" name="TextBox 36"/>
            <p:cNvSpPr txBox="1"/>
            <p:nvPr/>
          </p:nvSpPr>
          <p:spPr>
            <a:xfrm>
              <a:off x="3886200" y="3659457"/>
              <a:ext cx="346249" cy="553998"/>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1st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3191218" y="3583257"/>
              <a:ext cx="784830" cy="969176"/>
            </a:xfrm>
            <a:prstGeom prst="rect">
              <a:avLst/>
            </a:prstGeom>
            <a:noFill/>
          </p:spPr>
          <p:txBody>
            <a:bodyPr vert="eaVert" wrap="squar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prior treatment</a:t>
              </a:r>
            </a:p>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4191000" y="3659457"/>
              <a:ext cx="346249" cy="611706"/>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2nd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4419600" y="3659457"/>
              <a:ext cx="346249" cy="619721"/>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3rd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4648200" y="3659457"/>
              <a:ext cx="346249" cy="574837"/>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4th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4953000" y="3659457"/>
              <a:ext cx="346249" cy="574837"/>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5th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5257800" y="3659457"/>
              <a:ext cx="346249" cy="574837"/>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6th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5562600" y="3659457"/>
              <a:ext cx="346249" cy="574837"/>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7th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6858000" y="3659457"/>
              <a:ext cx="346249" cy="553998"/>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1st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6163018" y="3583257"/>
              <a:ext cx="784830" cy="969176"/>
            </a:xfrm>
            <a:prstGeom prst="rect">
              <a:avLst/>
            </a:prstGeom>
            <a:noFill/>
          </p:spPr>
          <p:txBody>
            <a:bodyPr vert="eaVert" wrap="squar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prior treatment</a:t>
              </a:r>
            </a:p>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7162800" y="3659457"/>
              <a:ext cx="346249" cy="611706"/>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2nd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7391400" y="3659457"/>
              <a:ext cx="346249" cy="619721"/>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3rd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7620000" y="3659457"/>
              <a:ext cx="346249" cy="574837"/>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4th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7924800" y="3659457"/>
              <a:ext cx="346249" cy="574837"/>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5th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8229600" y="3659457"/>
              <a:ext cx="346249" cy="574837"/>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6th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8534400" y="3659457"/>
              <a:ext cx="346249" cy="574837"/>
            </a:xfrm>
            <a:prstGeom prst="rect">
              <a:avLst/>
            </a:prstGeom>
            <a:noFill/>
          </p:spPr>
          <p:txBody>
            <a:bodyPr vert="eaVert" wrap="none" rtlCol="0">
              <a:spAutoFit/>
            </a:bodyPr>
            <a:lstStyle/>
            <a:p>
              <a:r>
                <a:rPr lang="en-US" altLang="zh-CN" sz="1050" dirty="0" smtClean="0">
                  <a:solidFill>
                    <a:prstClr val="black"/>
                  </a:solidFill>
                  <a:latin typeface="微软雅黑" panose="020B0503020204020204" pitchFamily="34" charset="-122"/>
                  <a:ea typeface="微软雅黑" panose="020B0503020204020204" pitchFamily="34" charset="-122"/>
                </a:rPr>
                <a:t>7th day</a:t>
              </a:r>
              <a:endParaRPr lang="zh-CN" altLang="en-US" sz="1050" dirty="0">
                <a:solidFill>
                  <a:prstClr val="black"/>
                </a:solidFill>
                <a:latin typeface="微软雅黑" panose="020B0503020204020204" pitchFamily="34" charset="-122"/>
                <a:ea typeface="微软雅黑" panose="020B0503020204020204" pitchFamily="34" charset="-122"/>
              </a:endParaRPr>
            </a:p>
          </p:txBody>
        </p:sp>
      </p:grpSp>
      <p:sp>
        <p:nvSpPr>
          <p:cNvPr id="53" name="灯片编号占位符 52"/>
          <p:cNvSpPr>
            <a:spLocks noGrp="1"/>
          </p:cNvSpPr>
          <p:nvPr>
            <p:ph type="sldNum" sz="quarter" idx="12"/>
          </p:nvPr>
        </p:nvSpPr>
        <p:spPr>
          <a:xfrm>
            <a:off x="6553200" y="5824807"/>
            <a:ext cx="2133600" cy="365125"/>
          </a:xfrm>
        </p:spPr>
        <p:txBody>
          <a:bodyPr/>
          <a:lstStyle/>
          <a:p>
            <a:fld id="{01CC2CA7-3B56-4884-B23C-4C474C6B7068}" type="slidenum">
              <a:rPr lang="zh-CN" altLang="en-US" smtClean="0">
                <a:solidFill>
                  <a:prstClr val="black">
                    <a:tint val="75000"/>
                  </a:prstClr>
                </a:solidFill>
              </a:rPr>
              <a:pPr/>
              <a:t>43</a:t>
            </a:fld>
            <a:endParaRPr lang="zh-CN" altLang="en-US">
              <a:solidFill>
                <a:prstClr val="black">
                  <a:tint val="75000"/>
                </a:prstClr>
              </a:solidFill>
            </a:endParaRPr>
          </a:p>
        </p:txBody>
      </p:sp>
      <p:pic>
        <p:nvPicPr>
          <p:cNvPr id="54" name="图片 5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08318" y="46185"/>
            <a:ext cx="1068503" cy="795144"/>
          </a:xfrm>
          <a:prstGeom prst="rect">
            <a:avLst/>
          </a:prstGeom>
        </p:spPr>
      </p:pic>
      <p:sp>
        <p:nvSpPr>
          <p:cNvPr id="55" name="Rectangle 94"/>
          <p:cNvSpPr>
            <a:spLocks noChangeArrowheads="1"/>
          </p:cNvSpPr>
          <p:nvPr/>
        </p:nvSpPr>
        <p:spPr bwMode="auto">
          <a:xfrm>
            <a:off x="371979" y="4857760"/>
            <a:ext cx="8772021" cy="753220"/>
          </a:xfrm>
          <a:prstGeom prst="rect">
            <a:avLst/>
          </a:prstGeom>
          <a:noFill/>
          <a:ln w="9525" algn="ctr">
            <a:noFill/>
            <a:miter lim="800000"/>
            <a:headEnd/>
            <a:tailEnd/>
          </a:ln>
        </p:spPr>
        <p:txBody>
          <a:bodyPr wrap="square">
            <a:spAutoFit/>
          </a:bodyPr>
          <a:lstStyle/>
          <a:p>
            <a:pPr algn="ctr" eaLnBrk="0" hangingPunct="0">
              <a:lnSpc>
                <a:spcPts val="2700"/>
              </a:lnSpc>
              <a:spcBef>
                <a:spcPts val="0"/>
              </a:spcBef>
              <a:spcAft>
                <a:spcPts val="0"/>
              </a:spcAft>
            </a:pPr>
            <a:r>
              <a:rPr lang="en-US" altLang="zh-CN" b="1" dirty="0" smtClean="0">
                <a:solidFill>
                  <a:schemeClr val="tx2"/>
                </a:solidFill>
                <a:latin typeface="微软雅黑" panose="020B0503020204020204" pitchFamily="34" charset="-122"/>
                <a:ea typeface="微软雅黑" pitchFamily="34" charset="-122"/>
                <a:cs typeface="Times New Roman" pitchFamily="18" charset="0"/>
              </a:rPr>
              <a:t>Inhaled </a:t>
            </a:r>
            <a:r>
              <a:rPr lang="en-US" altLang="zh-CN" b="1" dirty="0" smtClean="0">
                <a:solidFill>
                  <a:schemeClr val="tx2"/>
                </a:solidFill>
                <a:latin typeface="微软雅黑" panose="020B0503020204020204" pitchFamily="34" charset="-122"/>
                <a:ea typeface="华文楷体" panose="02010600040101010101" pitchFamily="2" charset="-122"/>
                <a:sym typeface="华文楷体" panose="02010600040101010101" pitchFamily="2" charset="-122"/>
              </a:rPr>
              <a:t>IFN-</a:t>
            </a:r>
            <a:r>
              <a:rPr lang="el-GR" altLang="zh-CN" b="1" dirty="0" smtClean="0">
                <a:solidFill>
                  <a:schemeClr val="tx2"/>
                </a:solidFill>
                <a:latin typeface="微软雅黑" panose="020B0503020204020204" pitchFamily="34" charset="-122"/>
                <a:ea typeface="华文楷体" panose="02010600040101010101" pitchFamily="2" charset="-122"/>
                <a:sym typeface="华文楷体" panose="02010600040101010101" pitchFamily="2" charset="-122"/>
              </a:rPr>
              <a:t>α1</a:t>
            </a:r>
            <a:r>
              <a:rPr lang="en-US" altLang="zh-CN" b="1" dirty="0" smtClean="0">
                <a:solidFill>
                  <a:schemeClr val="tx2"/>
                </a:solidFill>
                <a:latin typeface="微软雅黑" panose="020B0503020204020204" pitchFamily="34" charset="-122"/>
                <a:ea typeface="华文楷体" panose="02010600040101010101" pitchFamily="2" charset="-122"/>
                <a:sym typeface="华文楷体" panose="02010600040101010101" pitchFamily="2" charset="-122"/>
              </a:rPr>
              <a:t>b</a:t>
            </a:r>
            <a:r>
              <a:rPr lang="en-US" altLang="zh-CN" b="1" dirty="0" smtClean="0">
                <a:solidFill>
                  <a:schemeClr val="tx2"/>
                </a:solidFill>
                <a:latin typeface="微软雅黑" panose="020B0503020204020204" pitchFamily="34" charset="-122"/>
                <a:ea typeface="微软雅黑" pitchFamily="34" charset="-122"/>
                <a:cs typeface="Times New Roman" pitchFamily="18" charset="0"/>
              </a:rPr>
              <a:t>  helps to relieve symptoms and signs , especially </a:t>
            </a:r>
            <a:endParaRPr lang="en-US" altLang="zh-CN" b="1" dirty="0" smtClean="0">
              <a:solidFill>
                <a:schemeClr val="tx2"/>
              </a:solidFill>
              <a:latin typeface="微软雅黑" panose="020B0503020204020204" pitchFamily="34" charset="-122"/>
              <a:ea typeface="微软雅黑" pitchFamily="34" charset="-122"/>
              <a:cs typeface="Times New Roman" pitchFamily="18" charset="0"/>
            </a:endParaRPr>
          </a:p>
          <a:p>
            <a:pPr algn="ctr" eaLnBrk="0" hangingPunct="0">
              <a:lnSpc>
                <a:spcPts val="2700"/>
              </a:lnSpc>
              <a:spcBef>
                <a:spcPts val="0"/>
              </a:spcBef>
              <a:spcAft>
                <a:spcPts val="0"/>
              </a:spcAft>
            </a:pPr>
            <a:r>
              <a:rPr lang="en-US" altLang="zh-CN" b="1" dirty="0" smtClean="0">
                <a:solidFill>
                  <a:schemeClr val="tx2"/>
                </a:solidFill>
                <a:latin typeface="微软雅黑" panose="020B0503020204020204" pitchFamily="34" charset="-122"/>
                <a:ea typeface="微软雅黑" pitchFamily="34" charset="-122"/>
                <a:cs typeface="Times New Roman" pitchFamily="18" charset="0"/>
              </a:rPr>
              <a:t> </a:t>
            </a:r>
            <a:r>
              <a:rPr lang="en-US" altLang="zh-CN" b="1" dirty="0" smtClean="0">
                <a:solidFill>
                  <a:schemeClr val="tx2"/>
                </a:solidFill>
                <a:latin typeface="微软雅黑" panose="020B0503020204020204" pitchFamily="34" charset="-122"/>
                <a:ea typeface="微软雅黑" pitchFamily="34" charset="-122"/>
                <a:cs typeface="Times New Roman" pitchFamily="18" charset="0"/>
              </a:rPr>
              <a:t>chest wall retraction </a:t>
            </a:r>
            <a:r>
              <a:rPr lang="en-US" altLang="zh-CN" b="1" dirty="0" smtClean="0">
                <a:solidFill>
                  <a:schemeClr val="tx2"/>
                </a:solidFill>
                <a:latin typeface="微软雅黑" panose="020B0503020204020204" pitchFamily="34" charset="-122"/>
                <a:ea typeface="微软雅黑" pitchFamily="34" charset="-122"/>
                <a:cs typeface="Times New Roman" pitchFamily="18" charset="0"/>
              </a:rPr>
              <a:t>on </a:t>
            </a:r>
            <a:r>
              <a:rPr lang="en-US" altLang="zh-CN" b="1" dirty="0" smtClean="0">
                <a:solidFill>
                  <a:schemeClr val="tx2"/>
                </a:solidFill>
                <a:latin typeface="微软雅黑" panose="020B0503020204020204" pitchFamily="34" charset="-122"/>
                <a:ea typeface="微软雅黑" pitchFamily="34" charset="-122"/>
                <a:cs typeface="Times New Roman" pitchFamily="18" charset="0"/>
              </a:rPr>
              <a:t>day 3~4 </a:t>
            </a:r>
            <a:r>
              <a:rPr lang="en-US" altLang="zh-CN" b="1" dirty="0">
                <a:solidFill>
                  <a:schemeClr val="tx2"/>
                </a:solidFill>
                <a:latin typeface="微软雅黑" panose="020B0503020204020204" pitchFamily="34" charset="-122"/>
                <a:ea typeface="微软雅黑" pitchFamily="34" charset="-122"/>
                <a:cs typeface="Times New Roman" pitchFamily="18" charset="0"/>
              </a:rPr>
              <a:t>.</a:t>
            </a:r>
            <a:r>
              <a:rPr lang="en-US" altLang="zh-CN" b="1" dirty="0" smtClean="0">
                <a:solidFill>
                  <a:schemeClr val="tx2"/>
                </a:solidFill>
                <a:latin typeface="微软雅黑" panose="020B0503020204020204" pitchFamily="34" charset="-122"/>
                <a:ea typeface="微软雅黑" pitchFamily="34" charset="-122"/>
                <a:cs typeface="Times New Roman" pitchFamily="18" charset="0"/>
              </a:rPr>
              <a:t> </a:t>
            </a:r>
            <a:endParaRPr lang="zh-CN" altLang="en-US" b="1" dirty="0">
              <a:solidFill>
                <a:schemeClr val="tx2"/>
              </a:solidFill>
              <a:latin typeface="微软雅黑" panose="020B0503020204020204" pitchFamily="34" charset="-122"/>
              <a:ea typeface="微软雅黑" pitchFamily="34" charset="-122"/>
              <a:cs typeface="Times New Roman" pitchFamily="18" charset="0"/>
            </a:endParaRPr>
          </a:p>
        </p:txBody>
      </p:sp>
      <p:sp>
        <p:nvSpPr>
          <p:cNvPr id="57" name="TextBox 56"/>
          <p:cNvSpPr txBox="1"/>
          <p:nvPr/>
        </p:nvSpPr>
        <p:spPr>
          <a:xfrm>
            <a:off x="714348" y="6286520"/>
            <a:ext cx="7786710" cy="276999"/>
          </a:xfrm>
          <a:prstGeom prst="rect">
            <a:avLst/>
          </a:prstGeom>
          <a:noFill/>
        </p:spPr>
        <p:txBody>
          <a:bodyPr wrap="square" rtlCol="0">
            <a:spAutoFit/>
          </a:bodyPr>
          <a:lstStyle/>
          <a:p>
            <a:pPr algn="r"/>
            <a:r>
              <a:rPr lang="en-US" altLang="zh-CN" sz="1200" dirty="0" smtClean="0">
                <a:solidFill>
                  <a:schemeClr val="bg1"/>
                </a:solidFill>
                <a:latin typeface="微软雅黑" pitchFamily="34" charset="-122"/>
                <a:ea typeface="微软雅黑" pitchFamily="34" charset="-122"/>
              </a:rPr>
              <a:t>Shang </a:t>
            </a:r>
            <a:r>
              <a:rPr lang="en-US" altLang="zh-CN" sz="1200" dirty="0" err="1" smtClean="0">
                <a:solidFill>
                  <a:schemeClr val="bg1"/>
                </a:solidFill>
                <a:latin typeface="微软雅黑" pitchFamily="34" charset="-122"/>
                <a:ea typeface="微软雅黑" pitchFamily="34" charset="-122"/>
              </a:rPr>
              <a:t>YX,Huang</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Y,Liu</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EM,et</a:t>
            </a:r>
            <a:r>
              <a:rPr lang="en-US" altLang="zh-CN" sz="1200" dirty="0" smtClean="0">
                <a:solidFill>
                  <a:schemeClr val="bg1"/>
                </a:solidFill>
                <a:latin typeface="微软雅黑" pitchFamily="34" charset="-122"/>
                <a:ea typeface="微软雅黑" pitchFamily="34" charset="-122"/>
              </a:rPr>
              <a:t> al.</a:t>
            </a:r>
            <a:r>
              <a:rPr lang="en-US" altLang="zh-CN" sz="1200" dirty="0" smtClean="0">
                <a:solidFill>
                  <a:schemeClr val="bg1"/>
                </a:solidFill>
                <a:latin typeface="微软雅黑" pitchFamily="34" charset="-122"/>
                <a:ea typeface="微软雅黑" pitchFamily="34" charset="-122"/>
                <a:sym typeface="华文楷体" panose="02010600040101010101" pitchFamily="2" charset="-122"/>
              </a:rPr>
              <a:t>  Chinese Journal of Practical Pediatrics. 2014,29(11)840-4 </a:t>
            </a:r>
            <a:r>
              <a:rPr lang="en-US" altLang="zh-CN" sz="1200" dirty="0" smtClean="0">
                <a:solidFill>
                  <a:schemeClr val="bg1"/>
                </a:solidFill>
                <a:latin typeface="微软雅黑" pitchFamily="34" charset="-122"/>
                <a:ea typeface="微软雅黑" pitchFamily="34" charset="-122"/>
              </a:rPr>
              <a:t> </a:t>
            </a:r>
            <a:endParaRPr lang="zh-CN" altLang="en-US" sz="12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4640856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844" name="Group 100"/>
          <p:cNvGraphicFramePr>
            <a:graphicFrameLocks noGrp="1"/>
          </p:cNvGraphicFramePr>
          <p:nvPr>
            <p:extLst>
              <p:ext uri="{D42A27DB-BD31-4B8C-83A1-F6EECF244321}">
                <p14:modId xmlns:p14="http://schemas.microsoft.com/office/powerpoint/2010/main" val="1510121948"/>
              </p:ext>
            </p:extLst>
          </p:nvPr>
        </p:nvGraphicFramePr>
        <p:xfrm>
          <a:off x="428596" y="2285992"/>
          <a:ext cx="8218488" cy="2772411"/>
        </p:xfrm>
        <a:graphic>
          <a:graphicData uri="http://schemas.openxmlformats.org/drawingml/2006/table">
            <a:tbl>
              <a:tblPr/>
              <a:tblGrid>
                <a:gridCol w="1370013"/>
                <a:gridCol w="1144587"/>
                <a:gridCol w="1371600"/>
                <a:gridCol w="1600200"/>
                <a:gridCol w="1362075"/>
                <a:gridCol w="1370013"/>
              </a:tblGrid>
              <a:tr h="381000">
                <a:tc rowSpan="2">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Groups</a:t>
                      </a:r>
                    </a:p>
                    <a:p>
                      <a:pPr marL="0" marR="0" lvl="0" indent="0" algn="ctr" defTabSz="914400" rtl="0" eaLnBrk="1" fontAlgn="base" latinLnBrk="0" hangingPunct="1">
                        <a:lnSpc>
                          <a:spcPct val="100000"/>
                        </a:lnSpc>
                        <a:spcBef>
                          <a:spcPct val="0"/>
                        </a:spcBef>
                        <a:spcAft>
                          <a:spcPts val="600"/>
                        </a:spcAft>
                        <a:buClrTx/>
                        <a:buSzTx/>
                        <a:buFontTx/>
                        <a:buNone/>
                        <a:tabLst/>
                      </a:pPr>
                      <a:r>
                        <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cases</a:t>
                      </a:r>
                      <a:r>
                        <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 </a:t>
                      </a: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endParaRPr>
                    </a:p>
                  </a:txBody>
                  <a:tcPr marL="68580" marR="6858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Primary Efficacy Index</a:t>
                      </a: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Secondary Efficacy  Index</a:t>
                      </a: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endParaRPr lang="zh-CN" altLang="en-US"/>
                    </a:p>
                  </a:txBody>
                  <a:tcPr/>
                </a:tc>
              </a:tr>
              <a:tr h="457200">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lang="en-US" altLang="zh-CN" sz="1600" dirty="0" smtClean="0">
                          <a:latin typeface="微软雅黑" panose="020B0503020204020204" pitchFamily="34" charset="-122"/>
                          <a:ea typeface="微软雅黑" pitchFamily="34" charset="-122"/>
                        </a:rPr>
                        <a:t>Gasping</a:t>
                      </a: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endParaRPr>
                    </a:p>
                  </a:txBody>
                  <a:tcPr marL="68400" marR="68400" marT="0" marB="0" anchor="ctr" anchorCtr="1"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lang="en-US" altLang="zh-CN" sz="1600" dirty="0" smtClean="0">
                          <a:latin typeface="微软雅黑" panose="020B0503020204020204" pitchFamily="34" charset="-122"/>
                          <a:ea typeface="微软雅黑" pitchFamily="34" charset="-122"/>
                        </a:rPr>
                        <a:t>Wheezing</a:t>
                      </a: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endParaRPr>
                    </a:p>
                  </a:txBody>
                  <a:tcPr marL="68400" marR="6840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lang="en-US" altLang="zh-CN" sz="1600" dirty="0" smtClean="0">
                          <a:latin typeface="微软雅黑" panose="020B0503020204020204" pitchFamily="34" charset="-122"/>
                          <a:ea typeface="微软雅黑" pitchFamily="34" charset="-122"/>
                        </a:rPr>
                        <a:t>Chest</a:t>
                      </a:r>
                      <a:r>
                        <a:rPr lang="en-US" altLang="zh-CN" sz="1600" baseline="0" dirty="0" smtClean="0">
                          <a:latin typeface="微软雅黑" panose="020B0503020204020204" pitchFamily="34" charset="-122"/>
                          <a:ea typeface="微软雅黑" pitchFamily="34" charset="-122"/>
                        </a:rPr>
                        <a:t> wall retraction</a:t>
                      </a:r>
                      <a:endParaRPr lang="en-US" altLang="zh-CN" sz="1600" dirty="0" smtClean="0">
                        <a:latin typeface="微软雅黑" panose="020B0503020204020204" pitchFamily="34" charset="-122"/>
                        <a:ea typeface="微软雅黑" pitchFamily="34" charset="-122"/>
                      </a:endParaRPr>
                    </a:p>
                  </a:txBody>
                  <a:tcPr marL="68400" marR="6840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Cough</a:t>
                      </a: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endParaRPr>
                    </a:p>
                  </a:txBody>
                  <a:tcPr marL="68400" marR="6840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lang="en-US" altLang="zh-CN" sz="1600" dirty="0" smtClean="0">
                          <a:latin typeface="微软雅黑" panose="020B0503020204020204" pitchFamily="34" charset="-122"/>
                          <a:ea typeface="微软雅黑" pitchFamily="34" charset="-122"/>
                        </a:rPr>
                        <a:t>Bubbling Sound</a:t>
                      </a: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endParaRPr>
                    </a:p>
                  </a:txBody>
                  <a:tcPr marL="68400" marR="6840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r>
              <a:tr h="64928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  </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Control </a:t>
                      </a: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n=109</a:t>
                      </a:r>
                      <a:r>
                        <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rPr>
                        <a:t>）</a:t>
                      </a:r>
                    </a:p>
                  </a:txBody>
                  <a:tcPr marL="68580" marR="68580" marT="0" marB="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6.7±1.9</a:t>
                      </a:r>
                      <a:endParaRPr kumimoji="0" lang="zh-CN"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6.2</a:t>
                      </a:r>
                      <a:r>
                        <a:rPr kumimoji="0" lang="en-US" altLang="zh-CN" sz="1600" b="0" i="0" u="none" strike="noStrike" cap="none" normalizeH="0" baseline="3000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 </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±2.0</a:t>
                      </a:r>
                      <a:endParaRPr kumimoji="0" lang="zh-CN"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4.9 ±2.2</a:t>
                      </a:r>
                      <a:endParaRPr kumimoji="0" lang="zh-CN"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7.3</a:t>
                      </a:r>
                      <a:r>
                        <a:rPr kumimoji="0" lang="en-US" altLang="zh-CN" sz="1600" b="0" i="0" u="none" strike="noStrike" cap="none" normalizeH="0" baseline="3000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 </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±1.8</a:t>
                      </a:r>
                      <a:endParaRPr kumimoji="0" lang="zh-CN"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6.1</a:t>
                      </a:r>
                      <a:r>
                        <a:rPr kumimoji="0" lang="en-US" altLang="zh-CN" sz="1600" b="0" i="0" u="none" strike="noStrike" cap="none" normalizeH="0" baseline="3000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 </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±2.1</a:t>
                      </a:r>
                      <a:endParaRPr kumimoji="0" lang="zh-CN"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76676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en-US" altLang="zh-CN" sz="1600" dirty="0" smtClean="0">
                          <a:solidFill>
                            <a:schemeClr val="tx1"/>
                          </a:solidFill>
                          <a:latin typeface="微软雅黑" panose="020B0503020204020204" pitchFamily="34" charset="-122"/>
                          <a:ea typeface="华文楷体" panose="02010600040101010101" pitchFamily="2" charset="-122"/>
                          <a:sym typeface="华文楷体" panose="02010600040101010101" pitchFamily="2" charset="-122"/>
                        </a:rPr>
                        <a:t>IFN-</a:t>
                      </a:r>
                      <a:r>
                        <a:rPr lang="el-GR" altLang="zh-CN" sz="1600" dirty="0" smtClean="0">
                          <a:solidFill>
                            <a:schemeClr val="tx1"/>
                          </a:solidFill>
                          <a:latin typeface="微软雅黑" panose="020B0503020204020204" pitchFamily="34" charset="-122"/>
                          <a:ea typeface="华文楷体" panose="02010600040101010101" pitchFamily="2" charset="-122"/>
                          <a:sym typeface="华文楷体" panose="02010600040101010101" pitchFamily="2" charset="-122"/>
                        </a:rPr>
                        <a:t>α1</a:t>
                      </a:r>
                      <a:r>
                        <a:rPr lang="en-US" altLang="zh-CN" sz="1600" dirty="0" smtClean="0">
                          <a:solidFill>
                            <a:schemeClr val="tx1"/>
                          </a:solidFill>
                          <a:latin typeface="微软雅黑" panose="020B0503020204020204" pitchFamily="34" charset="-122"/>
                          <a:ea typeface="华文楷体" panose="02010600040101010101" pitchFamily="2" charset="-122"/>
                          <a:sym typeface="华文楷体" panose="02010600040101010101" pitchFamily="2" charset="-122"/>
                        </a:rPr>
                        <a:t>b </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2</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sym typeface="Symbol" pitchFamily="18" charset="2"/>
                        </a:rPr>
                        <a:t>g </a:t>
                      </a:r>
                      <a:r>
                        <a:rPr lang="en-US" altLang="zh-CN" sz="1600" dirty="0" smtClean="0">
                          <a:solidFill>
                            <a:schemeClr val="tx1"/>
                          </a:solidFill>
                          <a:latin typeface="微软雅黑" panose="020B0503020204020204" pitchFamily="34" charset="-122"/>
                          <a:ea typeface="微软雅黑" pitchFamily="34" charset="-122"/>
                          <a:cs typeface="Times New Roman" panose="02020603050405020304" pitchFamily="18" charset="0"/>
                        </a:rPr>
                        <a:t> </a:t>
                      </a:r>
                      <a:r>
                        <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n=110</a:t>
                      </a:r>
                      <a:r>
                        <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5.7</a:t>
                      </a:r>
                      <a:r>
                        <a:rPr kumimoji="0" lang="en-US" altLang="zh-CN" sz="1600" b="1" i="0" u="none" strike="noStrike" cap="none" normalizeH="0" baseline="3000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a</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±1.5</a:t>
                      </a:r>
                      <a:endParaRPr kumimoji="0" lang="zh-CN"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5.3</a:t>
                      </a:r>
                      <a:r>
                        <a:rPr kumimoji="0" lang="en-US" altLang="zh-CN" sz="1600" b="1" i="0" u="none" strike="noStrike" cap="none" normalizeH="0" baseline="3000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a</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 ±1.6</a:t>
                      </a:r>
                      <a:endParaRPr kumimoji="0" lang="zh-CN"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zh-CN" sz="16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3.5</a:t>
                      </a:r>
                      <a:r>
                        <a:rPr kumimoji="0" lang="en-US" altLang="zh-CN" sz="1600" b="1" i="0" u="none" strike="noStrike" cap="none" normalizeH="0" baseline="3000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c</a:t>
                      </a:r>
                      <a:r>
                        <a:rPr kumimoji="0" lang="en-US" altLang="zh-CN" sz="16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±1.7</a:t>
                      </a:r>
                      <a:endParaRPr kumimoji="0" lang="zh-CN" altLang="zh-CN" sz="16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6.4</a:t>
                      </a:r>
                      <a:r>
                        <a:rPr kumimoji="0" lang="en-US" altLang="zh-CN" sz="1600" b="1" i="0" u="none" strike="noStrike" cap="none" normalizeH="0" baseline="3000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a</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±1.3</a:t>
                      </a:r>
                      <a:endParaRPr kumimoji="0" lang="zh-CN"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5.2</a:t>
                      </a:r>
                      <a:r>
                        <a:rPr kumimoji="0" lang="en-US" altLang="zh-CN" sz="1600" b="1" i="0" u="none" strike="noStrike" cap="none" normalizeH="0" baseline="3000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a</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±1.9</a:t>
                      </a:r>
                      <a:endParaRPr kumimoji="0" lang="zh-CN"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8736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en-US" altLang="zh-CN" sz="1600" dirty="0" smtClean="0">
                          <a:solidFill>
                            <a:schemeClr val="tx1"/>
                          </a:solidFill>
                          <a:latin typeface="微软雅黑" panose="020B0503020204020204" pitchFamily="34" charset="-122"/>
                          <a:ea typeface="华文楷体" panose="02010600040101010101" pitchFamily="2" charset="-122"/>
                          <a:sym typeface="华文楷体" panose="02010600040101010101" pitchFamily="2" charset="-122"/>
                        </a:rPr>
                        <a:t>IFN-</a:t>
                      </a:r>
                      <a:r>
                        <a:rPr lang="el-GR" altLang="zh-CN" sz="1600" dirty="0" smtClean="0">
                          <a:solidFill>
                            <a:schemeClr val="tx1"/>
                          </a:solidFill>
                          <a:latin typeface="微软雅黑" panose="020B0503020204020204" pitchFamily="34" charset="-122"/>
                          <a:ea typeface="华文楷体" panose="02010600040101010101" pitchFamily="2" charset="-122"/>
                          <a:sym typeface="华文楷体" panose="02010600040101010101" pitchFamily="2" charset="-122"/>
                        </a:rPr>
                        <a:t>α1</a:t>
                      </a:r>
                      <a:r>
                        <a:rPr lang="en-US" altLang="zh-CN" sz="1600" dirty="0" smtClean="0">
                          <a:solidFill>
                            <a:schemeClr val="tx1"/>
                          </a:solidFill>
                          <a:latin typeface="微软雅黑" panose="020B0503020204020204" pitchFamily="34" charset="-122"/>
                          <a:ea typeface="华文楷体" panose="02010600040101010101" pitchFamily="2" charset="-122"/>
                          <a:sym typeface="华文楷体" panose="02010600040101010101" pitchFamily="2" charset="-122"/>
                        </a:rPr>
                        <a:t>b </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sym typeface="Symbol" pitchFamily="18" charset="2"/>
                        </a:rPr>
                        <a:t>4g </a:t>
                      </a:r>
                      <a:r>
                        <a:rPr lang="en-US" altLang="zh-CN" sz="1600" dirty="0" smtClean="0">
                          <a:solidFill>
                            <a:schemeClr val="tx1"/>
                          </a:solidFill>
                          <a:latin typeface="微软雅黑" panose="020B0503020204020204" pitchFamily="34" charset="-122"/>
                          <a:ea typeface="微软雅黑" pitchFamily="34" charset="-122"/>
                          <a:cs typeface="Times New Roman" panose="02020603050405020304" pitchFamily="18" charset="0"/>
                        </a:rPr>
                        <a:t> </a:t>
                      </a:r>
                      <a:r>
                        <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n=110</a:t>
                      </a:r>
                      <a:r>
                        <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5.1</a:t>
                      </a:r>
                      <a:r>
                        <a:rPr kumimoji="0" lang="en-US" altLang="zh-CN" sz="1600" b="1" i="0" u="none" strike="noStrike" cap="none" normalizeH="0" baseline="3000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b</a:t>
                      </a:r>
                      <a:r>
                        <a:rPr kumimoji="0" lang="en-US" altLang="zh-CN" sz="1600" b="0" i="0" u="none" strike="noStrike" cap="none" normalizeH="0" baseline="3000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 </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±1.4</a:t>
                      </a:r>
                      <a:endParaRPr kumimoji="0" lang="zh-CN"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4.5</a:t>
                      </a:r>
                      <a:r>
                        <a:rPr kumimoji="0" lang="en-US" altLang="zh-CN" sz="1600" b="1" i="0" u="none" strike="noStrike" cap="none" normalizeH="0" baseline="3000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b</a:t>
                      </a:r>
                      <a:r>
                        <a:rPr kumimoji="0" lang="en-US" altLang="zh-CN" sz="1600" b="0" i="0" u="none" strike="noStrike" cap="none" normalizeH="0" baseline="3000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 </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±1.8</a:t>
                      </a:r>
                      <a:endParaRPr kumimoji="0" lang="zh-CN"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zh-CN" sz="16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2.8</a:t>
                      </a:r>
                      <a:r>
                        <a:rPr kumimoji="0" lang="en-US" altLang="zh-CN" sz="1600" b="1" i="0" u="none" strike="noStrike" cap="none" normalizeH="0" baseline="3000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cd</a:t>
                      </a:r>
                      <a:r>
                        <a:rPr kumimoji="0" lang="en-US" altLang="zh-CN" sz="16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±1.5</a:t>
                      </a:r>
                      <a:endParaRPr kumimoji="0" lang="zh-CN" altLang="zh-CN" sz="16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6.0</a:t>
                      </a:r>
                      <a:r>
                        <a:rPr kumimoji="0" lang="en-US" altLang="zh-CN" sz="1600" b="1" i="0" u="none" strike="noStrike" cap="none" normalizeH="0" baseline="3000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a</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±1.3</a:t>
                      </a:r>
                      <a:endParaRPr kumimoji="0" lang="zh-CN"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4.7</a:t>
                      </a:r>
                      <a:r>
                        <a:rPr kumimoji="0" lang="en-US" altLang="zh-CN" sz="1600" b="1" i="0" u="none" strike="noStrike" cap="none" normalizeH="0" baseline="3000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a </a:t>
                      </a: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±1.6</a:t>
                      </a:r>
                      <a:endParaRPr kumimoji="0" lang="zh-CN"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r>
            </a:tbl>
          </a:graphicData>
        </a:graphic>
      </p:graphicFrame>
      <p:sp>
        <p:nvSpPr>
          <p:cNvPr id="44076" name="TextBox 9"/>
          <p:cNvSpPr txBox="1">
            <a:spLocks noChangeArrowheads="1"/>
          </p:cNvSpPr>
          <p:nvPr/>
        </p:nvSpPr>
        <p:spPr bwMode="auto">
          <a:xfrm>
            <a:off x="304800" y="5373216"/>
            <a:ext cx="8526462" cy="546679"/>
          </a:xfrm>
          <a:prstGeom prst="rect">
            <a:avLst/>
          </a:prstGeom>
          <a:noFill/>
          <a:ln w="9525">
            <a:noFill/>
            <a:miter lim="800000"/>
            <a:headEnd/>
            <a:tailEnd/>
          </a:ln>
        </p:spPr>
        <p:txBody>
          <a:bodyPr tIns="36000" bIns="36000">
            <a:spAutoFit/>
          </a:bodyPr>
          <a:lstStyle/>
          <a:p>
            <a:pPr>
              <a:lnSpc>
                <a:spcPct val="110000"/>
              </a:lnSpc>
            </a:pPr>
            <a:r>
              <a:rPr lang="en-US" altLang="zh-CN" sz="1400" dirty="0">
                <a:latin typeface="微软雅黑" panose="020B0503020204020204" pitchFamily="34" charset="-122"/>
                <a:ea typeface="微软雅黑" pitchFamily="34" charset="-122"/>
                <a:cs typeface="Times New Roman" pitchFamily="18" charset="0"/>
              </a:rPr>
              <a:t>  </a:t>
            </a:r>
            <a:r>
              <a:rPr lang="en-US" altLang="zh-CN" sz="1400" dirty="0" smtClean="0">
                <a:latin typeface="微软雅黑" panose="020B0503020204020204" pitchFamily="34" charset="-122"/>
                <a:ea typeface="微软雅黑" pitchFamily="34" charset="-122"/>
                <a:cs typeface="Times New Roman" pitchFamily="18" charset="0"/>
              </a:rPr>
              <a:t>Note: a: </a:t>
            </a:r>
            <a:r>
              <a:rPr lang="en-US" altLang="zh-CN" sz="1400" dirty="0" err="1" smtClean="0">
                <a:latin typeface="微软雅黑" panose="020B0503020204020204" pitchFamily="34" charset="-122"/>
                <a:ea typeface="微软雅黑" pitchFamily="34" charset="-122"/>
                <a:cs typeface="Times New Roman" pitchFamily="18" charset="0"/>
              </a:rPr>
              <a:t>vs</a:t>
            </a:r>
            <a:r>
              <a:rPr lang="en-US" altLang="zh-CN" sz="1400" dirty="0" smtClean="0">
                <a:latin typeface="微软雅黑" panose="020B0503020204020204" pitchFamily="34" charset="-122"/>
                <a:ea typeface="微软雅黑" pitchFamily="34" charset="-122"/>
                <a:cs typeface="Times New Roman" pitchFamily="18" charset="0"/>
              </a:rPr>
              <a:t> </a:t>
            </a:r>
            <a:r>
              <a:rPr lang="en-US" altLang="zh-CN" sz="1400" dirty="0" smtClean="0">
                <a:latin typeface="微软雅黑" panose="020B0503020204020204" pitchFamily="34" charset="-122"/>
                <a:ea typeface="微软雅黑" pitchFamily="34" charset="-122"/>
              </a:rPr>
              <a:t>control group, </a:t>
            </a:r>
            <a:r>
              <a:rPr lang="en-US" altLang="zh-CN" sz="1400" i="1" dirty="0" smtClean="0">
                <a:latin typeface="微软雅黑" panose="020B0503020204020204" pitchFamily="34" charset="-122"/>
                <a:ea typeface="微软雅黑" pitchFamily="34" charset="-122"/>
                <a:cs typeface="Times New Roman" pitchFamily="18" charset="0"/>
              </a:rPr>
              <a:t>P</a:t>
            </a:r>
            <a:r>
              <a:rPr lang="en-US" altLang="zh-CN" sz="1400" dirty="0" smtClean="0">
                <a:latin typeface="微软雅黑" panose="020B0503020204020204" pitchFamily="34" charset="-122"/>
                <a:ea typeface="微软雅黑" pitchFamily="34" charset="-122"/>
                <a:cs typeface="Times New Roman" pitchFamily="18" charset="0"/>
              </a:rPr>
              <a:t>&lt;0.05; 	b: </a:t>
            </a:r>
            <a:r>
              <a:rPr lang="en-US" altLang="zh-CN" sz="1400" dirty="0" err="1" smtClean="0">
                <a:latin typeface="微软雅黑" panose="020B0503020204020204" pitchFamily="34" charset="-122"/>
                <a:ea typeface="微软雅黑" pitchFamily="34" charset="-122"/>
                <a:cs typeface="Times New Roman" pitchFamily="18" charset="0"/>
              </a:rPr>
              <a:t>vs</a:t>
            </a:r>
            <a:r>
              <a:rPr lang="en-US" altLang="zh-CN" sz="1400" dirty="0" smtClean="0">
                <a:latin typeface="微软雅黑" panose="020B0503020204020204" pitchFamily="34" charset="-122"/>
                <a:ea typeface="微软雅黑" pitchFamily="34" charset="-122"/>
                <a:cs typeface="Times New Roman" pitchFamily="18" charset="0"/>
              </a:rPr>
              <a:t> </a:t>
            </a:r>
            <a:r>
              <a:rPr lang="en-US" altLang="zh-CN" sz="1400" dirty="0">
                <a:latin typeface="微软雅黑" panose="020B0503020204020204" pitchFamily="34" charset="-122"/>
                <a:ea typeface="微软雅黑" pitchFamily="34" charset="-122"/>
                <a:cs typeface="Times New Roman" pitchFamily="18" charset="0"/>
              </a:rPr>
              <a:t>2</a:t>
            </a:r>
            <a:r>
              <a:rPr lang="en-US" altLang="zh-CN" sz="1400" dirty="0">
                <a:latin typeface="微软雅黑" panose="020B0503020204020204" pitchFamily="34" charset="-122"/>
                <a:ea typeface="微软雅黑" pitchFamily="34" charset="-122"/>
                <a:cs typeface="Times New Roman" pitchFamily="18" charset="0"/>
                <a:sym typeface="Symbol" pitchFamily="18" charset="2"/>
              </a:rPr>
              <a:t>g </a:t>
            </a:r>
            <a:r>
              <a:rPr lang="en-US" altLang="zh-CN" sz="1400" dirty="0" smtClean="0">
                <a:latin typeface="微软雅黑" panose="020B0503020204020204" pitchFamily="34" charset="-122"/>
                <a:ea typeface="微软雅黑" pitchFamily="34" charset="-122"/>
                <a:cs typeface="Times New Roman" pitchFamily="18" charset="0"/>
                <a:sym typeface="Symbol" pitchFamily="18" charset="2"/>
              </a:rPr>
              <a:t>drug group and </a:t>
            </a:r>
            <a:r>
              <a:rPr lang="en-US" altLang="zh-CN" sz="1400" dirty="0" smtClean="0">
                <a:latin typeface="微软雅黑" panose="020B0503020204020204" pitchFamily="34" charset="-122"/>
                <a:ea typeface="微软雅黑" pitchFamily="34" charset="-122"/>
              </a:rPr>
              <a:t>control group, both </a:t>
            </a:r>
            <a:r>
              <a:rPr lang="en-US" altLang="zh-CN" sz="1400" i="1" dirty="0" smtClean="0">
                <a:latin typeface="微软雅黑" panose="020B0503020204020204" pitchFamily="34" charset="-122"/>
                <a:ea typeface="微软雅黑" pitchFamily="34" charset="-122"/>
                <a:cs typeface="Times New Roman" pitchFamily="18" charset="0"/>
              </a:rPr>
              <a:t>P</a:t>
            </a:r>
            <a:r>
              <a:rPr lang="en-US" altLang="zh-CN" sz="1400" dirty="0" smtClean="0">
                <a:latin typeface="微软雅黑" panose="020B0503020204020204" pitchFamily="34" charset="-122"/>
                <a:ea typeface="微软雅黑" pitchFamily="34" charset="-122"/>
                <a:cs typeface="Times New Roman" pitchFamily="18" charset="0"/>
              </a:rPr>
              <a:t>&lt;0.05; </a:t>
            </a:r>
          </a:p>
          <a:p>
            <a:pPr>
              <a:lnSpc>
                <a:spcPct val="110000"/>
              </a:lnSpc>
            </a:pPr>
            <a:r>
              <a:rPr lang="en-US" altLang="zh-CN" sz="1400" dirty="0" smtClean="0">
                <a:latin typeface="微软雅黑" panose="020B0503020204020204" pitchFamily="34" charset="-122"/>
                <a:ea typeface="微软雅黑" pitchFamily="34" charset="-122"/>
                <a:cs typeface="Times New Roman" pitchFamily="18" charset="0"/>
              </a:rPr>
              <a:t>            c: </a:t>
            </a:r>
            <a:r>
              <a:rPr lang="en-US" altLang="zh-CN" sz="1400" dirty="0" err="1" smtClean="0">
                <a:latin typeface="微软雅黑" panose="020B0503020204020204" pitchFamily="34" charset="-122"/>
                <a:ea typeface="微软雅黑" pitchFamily="34" charset="-122"/>
                <a:cs typeface="Times New Roman" pitchFamily="18" charset="0"/>
              </a:rPr>
              <a:t>vs</a:t>
            </a:r>
            <a:r>
              <a:rPr lang="en-US" altLang="zh-CN" sz="1400" dirty="0" smtClean="0">
                <a:latin typeface="微软雅黑" panose="020B0503020204020204" pitchFamily="34" charset="-122"/>
                <a:ea typeface="微软雅黑" pitchFamily="34" charset="-122"/>
              </a:rPr>
              <a:t> control group, </a:t>
            </a:r>
            <a:r>
              <a:rPr lang="en-US" altLang="zh-CN" sz="1400" i="1" dirty="0" smtClean="0">
                <a:latin typeface="微软雅黑" panose="020B0503020204020204" pitchFamily="34" charset="-122"/>
                <a:ea typeface="微软雅黑" pitchFamily="34" charset="-122"/>
                <a:cs typeface="Times New Roman" pitchFamily="18" charset="0"/>
              </a:rPr>
              <a:t>P</a:t>
            </a:r>
            <a:r>
              <a:rPr lang="en-US" altLang="zh-CN" sz="1400" dirty="0" smtClean="0">
                <a:latin typeface="微软雅黑" panose="020B0503020204020204" pitchFamily="34" charset="-122"/>
                <a:ea typeface="微软雅黑" pitchFamily="34" charset="-122"/>
                <a:cs typeface="Times New Roman" pitchFamily="18" charset="0"/>
              </a:rPr>
              <a:t>&lt;0.01; 	d: </a:t>
            </a:r>
            <a:r>
              <a:rPr lang="en-US" altLang="zh-CN" sz="1400" dirty="0" err="1" smtClean="0">
                <a:latin typeface="微软雅黑" panose="020B0503020204020204" pitchFamily="34" charset="-122"/>
                <a:ea typeface="微软雅黑" pitchFamily="34" charset="-122"/>
                <a:cs typeface="Times New Roman" pitchFamily="18" charset="0"/>
              </a:rPr>
              <a:t>vs</a:t>
            </a:r>
            <a:r>
              <a:rPr lang="en-US" altLang="zh-CN" sz="1400" dirty="0" smtClean="0">
                <a:latin typeface="微软雅黑" panose="020B0503020204020204" pitchFamily="34" charset="-122"/>
                <a:ea typeface="微软雅黑" pitchFamily="34" charset="-122"/>
                <a:cs typeface="Times New Roman" pitchFamily="18" charset="0"/>
              </a:rPr>
              <a:t> </a:t>
            </a:r>
            <a:r>
              <a:rPr lang="en-US" altLang="zh-CN" sz="1400" dirty="0">
                <a:latin typeface="微软雅黑" panose="020B0503020204020204" pitchFamily="34" charset="-122"/>
                <a:ea typeface="微软雅黑" pitchFamily="34" charset="-122"/>
                <a:cs typeface="Times New Roman" pitchFamily="18" charset="0"/>
              </a:rPr>
              <a:t>2</a:t>
            </a:r>
            <a:r>
              <a:rPr lang="en-US" altLang="zh-CN" sz="1400" dirty="0">
                <a:latin typeface="微软雅黑" panose="020B0503020204020204" pitchFamily="34" charset="-122"/>
                <a:ea typeface="微软雅黑" pitchFamily="34" charset="-122"/>
                <a:cs typeface="Times New Roman" pitchFamily="18" charset="0"/>
                <a:sym typeface="Symbol" pitchFamily="18" charset="2"/>
              </a:rPr>
              <a:t></a:t>
            </a:r>
            <a:r>
              <a:rPr lang="en-US" altLang="zh-CN" sz="1400" dirty="0" smtClean="0">
                <a:latin typeface="微软雅黑" panose="020B0503020204020204" pitchFamily="34" charset="-122"/>
                <a:ea typeface="微软雅黑" pitchFamily="34" charset="-122"/>
                <a:cs typeface="Times New Roman" pitchFamily="18" charset="0"/>
                <a:sym typeface="Symbol" pitchFamily="18" charset="2"/>
              </a:rPr>
              <a:t>g drug group, </a:t>
            </a:r>
            <a:r>
              <a:rPr lang="en-US" altLang="zh-CN" sz="1400" i="1" dirty="0" smtClean="0">
                <a:latin typeface="微软雅黑" panose="020B0503020204020204" pitchFamily="34" charset="-122"/>
                <a:ea typeface="微软雅黑" pitchFamily="34" charset="-122"/>
                <a:cs typeface="Times New Roman" pitchFamily="18" charset="0"/>
              </a:rPr>
              <a:t>P</a:t>
            </a:r>
            <a:r>
              <a:rPr lang="en-US" altLang="zh-CN" sz="1400" dirty="0" smtClean="0">
                <a:latin typeface="微软雅黑" panose="020B0503020204020204" pitchFamily="34" charset="-122"/>
                <a:ea typeface="微软雅黑" pitchFamily="34" charset="-122"/>
                <a:cs typeface="Times New Roman" pitchFamily="18" charset="0"/>
              </a:rPr>
              <a:t>&lt;0.05.</a:t>
            </a:r>
            <a:endParaRPr lang="zh-CN" altLang="zh-CN" sz="1400" dirty="0">
              <a:latin typeface="微软雅黑" panose="020B0503020204020204" pitchFamily="34" charset="-122"/>
              <a:ea typeface="微软雅黑" pitchFamily="34" charset="-122"/>
              <a:cs typeface="Times New Roman" pitchFamily="18" charset="0"/>
            </a:endParaRPr>
          </a:p>
        </p:txBody>
      </p:sp>
      <p:sp>
        <p:nvSpPr>
          <p:cNvPr id="44078" name="Rectangle 94"/>
          <p:cNvSpPr>
            <a:spLocks noChangeArrowheads="1"/>
          </p:cNvSpPr>
          <p:nvPr/>
        </p:nvSpPr>
        <p:spPr bwMode="auto">
          <a:xfrm>
            <a:off x="142844" y="1357298"/>
            <a:ext cx="8772021" cy="784830"/>
          </a:xfrm>
          <a:prstGeom prst="rect">
            <a:avLst/>
          </a:prstGeom>
          <a:noFill/>
          <a:ln w="9525" algn="ctr">
            <a:noFill/>
            <a:miter lim="800000"/>
            <a:headEnd/>
            <a:tailEnd/>
          </a:ln>
        </p:spPr>
        <p:txBody>
          <a:bodyPr wrap="square">
            <a:spAutoFit/>
          </a:bodyPr>
          <a:lstStyle/>
          <a:p>
            <a:pPr algn="ctr" eaLnBrk="0" hangingPunct="0">
              <a:lnSpc>
                <a:spcPts val="2700"/>
              </a:lnSpc>
              <a:spcBef>
                <a:spcPts val="0"/>
              </a:spcBef>
              <a:spcAft>
                <a:spcPts val="0"/>
              </a:spcAft>
            </a:pPr>
            <a:r>
              <a:rPr lang="en-US" altLang="zh-CN" b="1" dirty="0" smtClean="0">
                <a:solidFill>
                  <a:schemeClr val="tx2"/>
                </a:solidFill>
                <a:latin typeface="微软雅黑" panose="020B0503020204020204" pitchFamily="34" charset="-122"/>
                <a:ea typeface="微软雅黑" pitchFamily="34" charset="-122"/>
                <a:cs typeface="Times New Roman" pitchFamily="18" charset="0"/>
              </a:rPr>
              <a:t>Inhaled </a:t>
            </a:r>
            <a:r>
              <a:rPr lang="en-US" altLang="zh-CN" b="1" dirty="0" smtClean="0">
                <a:solidFill>
                  <a:schemeClr val="tx2"/>
                </a:solidFill>
                <a:latin typeface="微软雅黑" panose="020B0503020204020204" pitchFamily="34" charset="-122"/>
                <a:ea typeface="华文楷体" panose="02010600040101010101" pitchFamily="2" charset="-122"/>
                <a:sym typeface="华文楷体" panose="02010600040101010101" pitchFamily="2" charset="-122"/>
              </a:rPr>
              <a:t>IFN-</a:t>
            </a:r>
            <a:r>
              <a:rPr lang="el-GR" altLang="zh-CN" b="1" dirty="0" smtClean="0">
                <a:solidFill>
                  <a:schemeClr val="tx2"/>
                </a:solidFill>
                <a:latin typeface="微软雅黑" panose="020B0503020204020204" pitchFamily="34" charset="-122"/>
                <a:ea typeface="华文楷体" panose="02010600040101010101" pitchFamily="2" charset="-122"/>
                <a:sym typeface="华文楷体" panose="02010600040101010101" pitchFamily="2" charset="-122"/>
              </a:rPr>
              <a:t>α1</a:t>
            </a:r>
            <a:r>
              <a:rPr lang="en-US" altLang="zh-CN" b="1" dirty="0" smtClean="0">
                <a:solidFill>
                  <a:schemeClr val="tx2"/>
                </a:solidFill>
                <a:latin typeface="微软雅黑" panose="020B0503020204020204" pitchFamily="34" charset="-122"/>
                <a:ea typeface="华文楷体" panose="02010600040101010101" pitchFamily="2" charset="-122"/>
                <a:sym typeface="华文楷体" panose="02010600040101010101" pitchFamily="2" charset="-122"/>
              </a:rPr>
              <a:t>b</a:t>
            </a:r>
            <a:r>
              <a:rPr lang="en-US" altLang="zh-CN" b="1" dirty="0" smtClean="0">
                <a:solidFill>
                  <a:schemeClr val="tx2"/>
                </a:solidFill>
                <a:latin typeface="微软雅黑" panose="020B0503020204020204" pitchFamily="34" charset="-122"/>
                <a:ea typeface="微软雅黑" pitchFamily="34" charset="-122"/>
                <a:cs typeface="Times New Roman" pitchFamily="18" charset="0"/>
              </a:rPr>
              <a:t>  helps to shorten duration of symptoms and signs , especially  </a:t>
            </a:r>
            <a:r>
              <a:rPr lang="en-US" altLang="zh-CN" b="1" dirty="0" smtClean="0">
                <a:solidFill>
                  <a:schemeClr val="tx2"/>
                </a:solidFill>
                <a:latin typeface="微软雅黑" panose="020B0503020204020204" pitchFamily="34" charset="-122"/>
                <a:ea typeface="微软雅黑" pitchFamily="34" charset="-122"/>
                <a:cs typeface="Times New Roman" pitchFamily="18" charset="0"/>
              </a:rPr>
              <a:t>chest wall retraction</a:t>
            </a:r>
            <a:r>
              <a:rPr lang="en-US" altLang="zh-CN" b="1" dirty="0" smtClean="0">
                <a:solidFill>
                  <a:schemeClr val="tx2"/>
                </a:solidFill>
                <a:latin typeface="微软雅黑" panose="020B0503020204020204" pitchFamily="34" charset="-122"/>
                <a:ea typeface="微软雅黑" pitchFamily="34" charset="-122"/>
                <a:cs typeface="Times New Roman" pitchFamily="18" charset="0"/>
              </a:rPr>
              <a:t>.</a:t>
            </a:r>
            <a:endParaRPr lang="zh-CN" altLang="en-US" b="1" dirty="0">
              <a:solidFill>
                <a:schemeClr val="tx2"/>
              </a:solidFill>
              <a:latin typeface="微软雅黑" panose="020B0503020204020204" pitchFamily="34" charset="-122"/>
              <a:ea typeface="微软雅黑" pitchFamily="34" charset="-122"/>
              <a:cs typeface="Times New Roman" pitchFamily="18" charset="0"/>
            </a:endParaRPr>
          </a:p>
        </p:txBody>
      </p:sp>
      <p:sp>
        <p:nvSpPr>
          <p:cNvPr id="6" name="标题 1"/>
          <p:cNvSpPr txBox="1">
            <a:spLocks/>
          </p:cNvSpPr>
          <p:nvPr/>
        </p:nvSpPr>
        <p:spPr bwMode="auto">
          <a:xfrm>
            <a:off x="142844" y="0"/>
            <a:ext cx="9210005" cy="1116013"/>
          </a:xfrm>
          <a:prstGeom prst="rect">
            <a:avLst/>
          </a:prstGeom>
          <a:noFill/>
          <a:ln w="9525">
            <a:noFill/>
            <a:miter lim="800000"/>
            <a:headEnd/>
            <a:tailEnd/>
          </a:ln>
        </p:spPr>
        <p:txBody>
          <a:bodyPr anchor="ctr"/>
          <a:lstStyle/>
          <a:p>
            <a:pPr eaLnBrk="0" hangingPunct="0">
              <a:defRPr/>
            </a:pPr>
            <a:r>
              <a:rPr lang="en-US" altLang="zh-CN" sz="2200" b="1" dirty="0" smtClean="0">
                <a:solidFill>
                  <a:schemeClr val="tx2"/>
                </a:solidFill>
                <a:latin typeface="微软雅黑" pitchFamily="34" charset="-122"/>
                <a:ea typeface="微软雅黑" pitchFamily="34" charset="-122"/>
                <a:cs typeface="+mj-cs"/>
              </a:rPr>
              <a:t>Duration of  Symptoms and Signs</a:t>
            </a:r>
            <a:endParaRPr lang="zh-CN" altLang="en-US" sz="2200" b="1" dirty="0" smtClean="0">
              <a:solidFill>
                <a:schemeClr val="tx2"/>
              </a:solidFill>
              <a:latin typeface="微软雅黑" pitchFamily="34" charset="-122"/>
              <a:ea typeface="微软雅黑" pitchFamily="34" charset="-122"/>
              <a:cs typeface="+mj-cs"/>
            </a:endParaRPr>
          </a:p>
        </p:txBody>
      </p:sp>
      <p:sp>
        <p:nvSpPr>
          <p:cNvPr id="7" name="灯片编号占位符 6"/>
          <p:cNvSpPr>
            <a:spLocks noGrp="1"/>
          </p:cNvSpPr>
          <p:nvPr>
            <p:ph type="sldNum" sz="quarter" idx="12"/>
          </p:nvPr>
        </p:nvSpPr>
        <p:spPr/>
        <p:txBody>
          <a:bodyPr/>
          <a:lstStyle/>
          <a:p>
            <a:fld id="{01CC2CA7-3B56-4884-B23C-4C474C6B7068}" type="slidenum">
              <a:rPr lang="zh-CN" altLang="en-US" smtClean="0"/>
              <a:pPr/>
              <a:t>44</a:t>
            </a:fld>
            <a:endParaRPr lang="zh-CN" altLang="en-US"/>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8318" y="46185"/>
            <a:ext cx="1068503" cy="795144"/>
          </a:xfrm>
          <a:prstGeom prst="rect">
            <a:avLst/>
          </a:prstGeom>
        </p:spPr>
      </p:pic>
      <p:sp>
        <p:nvSpPr>
          <p:cNvPr id="10" name="TextBox 9"/>
          <p:cNvSpPr txBox="1"/>
          <p:nvPr/>
        </p:nvSpPr>
        <p:spPr>
          <a:xfrm>
            <a:off x="500034" y="6295273"/>
            <a:ext cx="7786710" cy="276999"/>
          </a:xfrm>
          <a:prstGeom prst="rect">
            <a:avLst/>
          </a:prstGeom>
          <a:noFill/>
        </p:spPr>
        <p:txBody>
          <a:bodyPr wrap="square" rtlCol="0">
            <a:spAutoFit/>
          </a:bodyPr>
          <a:lstStyle/>
          <a:p>
            <a:pPr algn="r"/>
            <a:r>
              <a:rPr lang="en-US" altLang="zh-CN" sz="1200" dirty="0" smtClean="0">
                <a:solidFill>
                  <a:schemeClr val="bg1"/>
                </a:solidFill>
                <a:latin typeface="微软雅黑" pitchFamily="34" charset="-122"/>
                <a:ea typeface="微软雅黑" pitchFamily="34" charset="-122"/>
              </a:rPr>
              <a:t>Shang </a:t>
            </a:r>
            <a:r>
              <a:rPr lang="en-US" altLang="zh-CN" sz="1200" dirty="0" err="1" smtClean="0">
                <a:solidFill>
                  <a:schemeClr val="bg1"/>
                </a:solidFill>
                <a:latin typeface="微软雅黑" pitchFamily="34" charset="-122"/>
                <a:ea typeface="微软雅黑" pitchFamily="34" charset="-122"/>
              </a:rPr>
              <a:t>YX,Huang</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Y,Liu</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EM,et</a:t>
            </a:r>
            <a:r>
              <a:rPr lang="en-US" altLang="zh-CN" sz="1200" dirty="0" smtClean="0">
                <a:solidFill>
                  <a:schemeClr val="bg1"/>
                </a:solidFill>
                <a:latin typeface="微软雅黑" pitchFamily="34" charset="-122"/>
                <a:ea typeface="微软雅黑" pitchFamily="34" charset="-122"/>
              </a:rPr>
              <a:t> al.</a:t>
            </a:r>
            <a:r>
              <a:rPr lang="en-US" altLang="zh-CN" sz="1200" dirty="0" smtClean="0">
                <a:solidFill>
                  <a:schemeClr val="bg1"/>
                </a:solidFill>
                <a:latin typeface="微软雅黑" pitchFamily="34" charset="-122"/>
                <a:ea typeface="微软雅黑" pitchFamily="34" charset="-122"/>
                <a:sym typeface="华文楷体" panose="02010600040101010101" pitchFamily="2" charset="-122"/>
              </a:rPr>
              <a:t>  Chinese Journal of Practical Pediatrics. 2014,29(11)840-4 </a:t>
            </a:r>
            <a:r>
              <a:rPr lang="en-US" altLang="zh-CN" sz="1200" dirty="0" smtClean="0">
                <a:solidFill>
                  <a:schemeClr val="bg1"/>
                </a:solidFill>
                <a:latin typeface="微软雅黑" pitchFamily="34" charset="-122"/>
                <a:ea typeface="微软雅黑" pitchFamily="34" charset="-122"/>
              </a:rPr>
              <a:t> </a:t>
            </a:r>
            <a:endParaRPr lang="zh-CN" altLang="en-US" sz="12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08690683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
          <p:cNvSpPr txBox="1"/>
          <p:nvPr/>
        </p:nvSpPr>
        <p:spPr bwMode="auto">
          <a:xfrm>
            <a:off x="428596" y="0"/>
            <a:ext cx="7929618" cy="1116013"/>
          </a:xfrm>
          <a:prstGeom prst="rect">
            <a:avLst/>
          </a:prstGeom>
          <a:noFill/>
          <a:ln w="9525">
            <a:noFill/>
            <a:miter lim="800000"/>
          </a:ln>
        </p:spPr>
        <p:txBody>
          <a:bodyPr anchor="ctr"/>
          <a:lstStyle/>
          <a:p>
            <a:pPr eaLnBrk="0" hangingPunct="0">
              <a:defRPr/>
            </a:pPr>
            <a:r>
              <a:rPr lang="en-US" altLang="zh-CN" sz="2200" b="1" dirty="0" smtClean="0">
                <a:solidFill>
                  <a:schemeClr val="tx2"/>
                </a:solidFill>
                <a:latin typeface="微软雅黑" pitchFamily="34" charset="-122"/>
                <a:ea typeface="微软雅黑" pitchFamily="34" charset="-122"/>
              </a:rPr>
              <a:t>Efficacy </a:t>
            </a:r>
            <a:r>
              <a:rPr lang="en-US" altLang="zh-CN" sz="2200" b="1" dirty="0">
                <a:solidFill>
                  <a:schemeClr val="tx2"/>
                </a:solidFill>
                <a:latin typeface="微软雅黑" pitchFamily="34" charset="-122"/>
                <a:ea typeface="微软雅黑" pitchFamily="34" charset="-122"/>
              </a:rPr>
              <a:t>Comparison  </a:t>
            </a:r>
            <a:r>
              <a:rPr lang="en-US" altLang="zh-CN" sz="2200" b="1" dirty="0" smtClean="0">
                <a:solidFill>
                  <a:schemeClr val="tx2"/>
                </a:solidFill>
                <a:latin typeface="微软雅黑" pitchFamily="34" charset="-122"/>
                <a:ea typeface="微软雅黑" pitchFamily="34" charset="-122"/>
              </a:rPr>
              <a:t>of </a:t>
            </a:r>
            <a:r>
              <a:rPr lang="en-US" altLang="zh-CN" sz="2200" b="1" dirty="0" smtClean="0">
                <a:solidFill>
                  <a:schemeClr val="tx2"/>
                </a:solidFill>
                <a:latin typeface="微软雅黑" pitchFamily="34" charset="-122"/>
                <a:ea typeface="微软雅黑" pitchFamily="34" charset="-122"/>
                <a:cs typeface="+mj-cs"/>
              </a:rPr>
              <a:t>Early </a:t>
            </a:r>
            <a:r>
              <a:rPr lang="en-US" altLang="zh-CN" sz="2200" b="1" dirty="0" err="1" smtClean="0">
                <a:solidFill>
                  <a:schemeClr val="tx2"/>
                </a:solidFill>
                <a:latin typeface="微软雅黑" pitchFamily="34" charset="-122"/>
                <a:ea typeface="微软雅黑" pitchFamily="34" charset="-122"/>
                <a:cs typeface="+mj-cs"/>
              </a:rPr>
              <a:t>vs</a:t>
            </a:r>
            <a:r>
              <a:rPr lang="en-US" altLang="zh-CN" sz="2200" b="1" dirty="0" smtClean="0">
                <a:solidFill>
                  <a:schemeClr val="tx2"/>
                </a:solidFill>
                <a:latin typeface="微软雅黑" pitchFamily="34" charset="-122"/>
                <a:ea typeface="微软雅黑" pitchFamily="34" charset="-122"/>
                <a:cs typeface="+mj-cs"/>
              </a:rPr>
              <a:t> Late Administration</a:t>
            </a:r>
            <a:endParaRPr lang="zh-CN" altLang="en-US" sz="2200" b="1" dirty="0" smtClean="0">
              <a:solidFill>
                <a:schemeClr val="tx2"/>
              </a:solidFill>
              <a:latin typeface="微软雅黑" pitchFamily="34" charset="-122"/>
              <a:ea typeface="微软雅黑" pitchFamily="34" charset="-122"/>
              <a:cs typeface="+mj-cs"/>
            </a:endParaRPr>
          </a:p>
        </p:txBody>
      </p:sp>
      <p:sp>
        <p:nvSpPr>
          <p:cNvPr id="17" name="灯片编号占位符 16"/>
          <p:cNvSpPr>
            <a:spLocks noGrp="1"/>
          </p:cNvSpPr>
          <p:nvPr>
            <p:ph type="sldNum" sz="quarter" idx="12"/>
          </p:nvPr>
        </p:nvSpPr>
        <p:spPr>
          <a:xfrm>
            <a:off x="6562054" y="5934076"/>
            <a:ext cx="2133600" cy="365125"/>
          </a:xfrm>
        </p:spPr>
        <p:txBody>
          <a:bodyPr/>
          <a:lstStyle/>
          <a:p>
            <a:fld id="{01CC2CA7-3B56-4884-B23C-4C474C6B7068}" type="slidenum">
              <a:rPr lang="zh-CN" altLang="en-US" smtClean="0">
                <a:solidFill>
                  <a:prstClr val="black">
                    <a:tint val="75000"/>
                  </a:prstClr>
                </a:solidFill>
              </a:rPr>
              <a:pPr/>
              <a:t>45</a:t>
            </a:fld>
            <a:endParaRPr lang="zh-CN" altLang="en-US">
              <a:solidFill>
                <a:prstClr val="black">
                  <a:tint val="75000"/>
                </a:prstClr>
              </a:solidFill>
            </a:endParaRPr>
          </a:p>
        </p:txBody>
      </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8318" y="46185"/>
            <a:ext cx="1068503" cy="795144"/>
          </a:xfrm>
          <a:prstGeom prst="rect">
            <a:avLst/>
          </a:prstGeom>
        </p:spPr>
      </p:pic>
      <p:grpSp>
        <p:nvGrpSpPr>
          <p:cNvPr id="2" name="组合 15"/>
          <p:cNvGrpSpPr/>
          <p:nvPr/>
        </p:nvGrpSpPr>
        <p:grpSpPr>
          <a:xfrm>
            <a:off x="867049" y="1714488"/>
            <a:ext cx="7659876" cy="4077744"/>
            <a:chOff x="755576" y="2231596"/>
            <a:chExt cx="7659876" cy="4077744"/>
          </a:xfrm>
        </p:grpSpPr>
        <p:grpSp>
          <p:nvGrpSpPr>
            <p:cNvPr id="3" name="组合 10"/>
            <p:cNvGrpSpPr/>
            <p:nvPr/>
          </p:nvGrpSpPr>
          <p:grpSpPr>
            <a:xfrm>
              <a:off x="1291504" y="2231596"/>
              <a:ext cx="7123948" cy="4077744"/>
              <a:chOff x="1245187" y="2159114"/>
              <a:chExt cx="7123948" cy="4077744"/>
            </a:xfrm>
          </p:grpSpPr>
          <p:sp>
            <p:nvSpPr>
              <p:cNvPr id="45061" name="TextBox 7"/>
              <p:cNvSpPr txBox="1">
                <a:spLocks noChangeArrowheads="1"/>
              </p:cNvSpPr>
              <p:nvPr/>
            </p:nvSpPr>
            <p:spPr bwMode="auto">
              <a:xfrm>
                <a:off x="1245187" y="2932479"/>
                <a:ext cx="331963" cy="2356952"/>
              </a:xfrm>
              <a:prstGeom prst="rect">
                <a:avLst/>
              </a:prstGeom>
              <a:noFill/>
              <a:ln w="9525">
                <a:noFill/>
                <a:miter lim="800000"/>
              </a:ln>
            </p:spPr>
            <p:txBody>
              <a:bodyPr>
                <a:spAutoFit/>
              </a:bodyPr>
              <a:lstStyle/>
              <a:p>
                <a:pPr algn="ctr"/>
                <a:r>
                  <a:rPr lang="zh-CN" altLang="zh-CN" sz="1600" b="1">
                    <a:solidFill>
                      <a:srgbClr val="002060"/>
                    </a:solidFill>
                    <a:latin typeface="微软雅黑" pitchFamily="34" charset="-122"/>
                    <a:ea typeface="微软雅黑" pitchFamily="34" charset="-122"/>
                  </a:rPr>
                  <a:t>所有疗效指标总改善率</a:t>
                </a:r>
              </a:p>
            </p:txBody>
          </p:sp>
          <p:graphicFrame>
            <p:nvGraphicFramePr>
              <p:cNvPr id="20" name="图表 19"/>
              <p:cNvGraphicFramePr/>
              <p:nvPr>
                <p:extLst>
                  <p:ext uri="{D42A27DB-BD31-4B8C-83A1-F6EECF244321}">
                    <p14:modId xmlns:p14="http://schemas.microsoft.com/office/powerpoint/2010/main" val="1602799610"/>
                  </p:ext>
                </p:extLst>
              </p:nvPr>
            </p:nvGraphicFramePr>
            <p:xfrm>
              <a:off x="1331640" y="2159114"/>
              <a:ext cx="5884087" cy="4077744"/>
            </p:xfrm>
            <a:graphic>
              <a:graphicData uri="http://schemas.openxmlformats.org/drawingml/2006/chart">
                <c:chart xmlns:c="http://schemas.openxmlformats.org/drawingml/2006/chart" xmlns:r="http://schemas.openxmlformats.org/officeDocument/2006/relationships" r:id="rId4"/>
              </a:graphicData>
            </a:graphic>
          </p:graphicFrame>
          <p:sp>
            <p:nvSpPr>
              <p:cNvPr id="45063" name="TextBox 18"/>
              <p:cNvSpPr txBox="1">
                <a:spLocks noChangeArrowheads="1"/>
              </p:cNvSpPr>
              <p:nvPr/>
            </p:nvSpPr>
            <p:spPr bwMode="auto">
              <a:xfrm>
                <a:off x="6215027" y="4370713"/>
                <a:ext cx="2154108" cy="482749"/>
              </a:xfrm>
              <a:prstGeom prst="rect">
                <a:avLst/>
              </a:prstGeom>
              <a:noFill/>
              <a:ln w="9525">
                <a:noFill/>
                <a:miter lim="800000"/>
              </a:ln>
            </p:spPr>
            <p:txBody>
              <a:bodyPr>
                <a:spAutoFit/>
              </a:bodyPr>
              <a:lstStyle/>
              <a:p>
                <a:r>
                  <a:rPr lang="zh-CN" altLang="en-US" sz="1400" b="1" dirty="0">
                    <a:solidFill>
                      <a:srgbClr val="FF0000"/>
                    </a:solidFill>
                    <a:latin typeface="微软雅黑" pitchFamily="34" charset="-122"/>
                    <a:ea typeface="微软雅黑" pitchFamily="34" charset="-122"/>
                  </a:rPr>
                  <a:t>* </a:t>
                </a:r>
                <a:r>
                  <a:rPr lang="en-US" altLang="zh-CN" sz="1400" b="1" dirty="0" smtClean="0">
                    <a:solidFill>
                      <a:srgbClr val="FF0000"/>
                    </a:solidFill>
                    <a:latin typeface="微软雅黑" pitchFamily="34" charset="-122"/>
                    <a:ea typeface="微软雅黑" pitchFamily="34" charset="-122"/>
                  </a:rPr>
                  <a:t>Comparison among groups: </a:t>
                </a:r>
                <a:r>
                  <a:rPr lang="en-US" altLang="zh-CN" sz="1400" b="1" i="1" dirty="0" smtClean="0">
                    <a:solidFill>
                      <a:srgbClr val="FF0000"/>
                    </a:solidFill>
                    <a:latin typeface="微软雅黑" pitchFamily="34" charset="-122"/>
                    <a:ea typeface="微软雅黑" pitchFamily="34" charset="-122"/>
                  </a:rPr>
                  <a:t>p</a:t>
                </a:r>
                <a:r>
                  <a:rPr lang="en-US" altLang="zh-CN" sz="1400" b="1" dirty="0" smtClean="0">
                    <a:solidFill>
                      <a:srgbClr val="FF0000"/>
                    </a:solidFill>
                    <a:latin typeface="微软雅黑" pitchFamily="34" charset="-122"/>
                    <a:ea typeface="微软雅黑" pitchFamily="34" charset="-122"/>
                  </a:rPr>
                  <a:t>&lt;0.05</a:t>
                </a:r>
                <a:endParaRPr lang="zh-CN" altLang="en-US" sz="1400" b="1" dirty="0">
                  <a:solidFill>
                    <a:srgbClr val="FF0000"/>
                  </a:solidFill>
                  <a:latin typeface="微软雅黑" pitchFamily="34" charset="-122"/>
                  <a:ea typeface="微软雅黑" pitchFamily="34" charset="-122"/>
                </a:endParaRPr>
              </a:p>
            </p:txBody>
          </p:sp>
        </p:grpSp>
        <p:grpSp>
          <p:nvGrpSpPr>
            <p:cNvPr id="4" name="组合 13"/>
            <p:cNvGrpSpPr/>
            <p:nvPr/>
          </p:nvGrpSpPr>
          <p:grpSpPr>
            <a:xfrm>
              <a:off x="755576" y="2238467"/>
              <a:ext cx="7033260" cy="4055286"/>
              <a:chOff x="709259" y="2165985"/>
              <a:chExt cx="7033260" cy="4055286"/>
            </a:xfrm>
          </p:grpSpPr>
          <p:sp>
            <p:nvSpPr>
              <p:cNvPr id="13" name="TextBox 12"/>
              <p:cNvSpPr txBox="1"/>
              <p:nvPr/>
            </p:nvSpPr>
            <p:spPr>
              <a:xfrm>
                <a:off x="1872579" y="5658488"/>
                <a:ext cx="4724400" cy="562783"/>
              </a:xfrm>
              <a:prstGeom prst="rect">
                <a:avLst/>
              </a:prstGeom>
              <a:solidFill>
                <a:schemeClr val="bg1"/>
              </a:solidFill>
            </p:spPr>
            <p:txBody>
              <a:bodyPr wrap="square" rtlCol="0">
                <a:spAutoFit/>
              </a:bodyPr>
              <a:lstStyle/>
              <a:p>
                <a:pPr>
                  <a:lnSpc>
                    <a:spcPct val="200000"/>
                  </a:lnSpc>
                </a:pPr>
                <a:r>
                  <a:rPr lang="en-US" altLang="zh-CN" dirty="0">
                    <a:solidFill>
                      <a:prstClr val="black"/>
                    </a:solidFill>
                    <a:latin typeface="微软雅黑" pitchFamily="34" charset="-122"/>
                    <a:ea typeface="微软雅黑" pitchFamily="34" charset="-122"/>
                  </a:rPr>
                  <a:t> </a:t>
                </a:r>
                <a:r>
                  <a:rPr lang="en-US" altLang="zh-CN" dirty="0" smtClean="0">
                    <a:solidFill>
                      <a:prstClr val="black"/>
                    </a:solidFill>
                    <a:latin typeface="微软雅黑" pitchFamily="34" charset="-122"/>
                    <a:ea typeface="微软雅黑" pitchFamily="34" charset="-122"/>
                  </a:rPr>
                  <a:t>      within 72 </a:t>
                </a:r>
                <a:r>
                  <a:rPr lang="en-US" altLang="zh-CN" dirty="0" err="1" smtClean="0">
                    <a:solidFill>
                      <a:prstClr val="black"/>
                    </a:solidFill>
                    <a:latin typeface="微软雅黑" pitchFamily="34" charset="-122"/>
                    <a:ea typeface="微软雅黑" pitchFamily="34" charset="-122"/>
                  </a:rPr>
                  <a:t>hrs</a:t>
                </a:r>
                <a:r>
                  <a:rPr lang="en-US" altLang="zh-CN" dirty="0" smtClean="0">
                    <a:solidFill>
                      <a:prstClr val="black"/>
                    </a:solidFill>
                    <a:latin typeface="微软雅黑" pitchFamily="34" charset="-122"/>
                    <a:ea typeface="微软雅黑" pitchFamily="34" charset="-122"/>
                  </a:rPr>
                  <a:t>            </a:t>
                </a:r>
                <a:r>
                  <a:rPr lang="en-US" altLang="zh-CN" dirty="0">
                    <a:solidFill>
                      <a:prstClr val="black"/>
                    </a:solidFill>
                    <a:latin typeface="微软雅黑" pitchFamily="34" charset="-122"/>
                    <a:ea typeface="微软雅黑" pitchFamily="34" charset="-122"/>
                  </a:rPr>
                  <a:t> </a:t>
                </a:r>
                <a:r>
                  <a:rPr lang="en-US" altLang="zh-CN" dirty="0" smtClean="0">
                    <a:solidFill>
                      <a:prstClr val="black"/>
                    </a:solidFill>
                    <a:latin typeface="微软雅黑" pitchFamily="34" charset="-122"/>
                    <a:ea typeface="微软雅黑" pitchFamily="34" charset="-122"/>
                  </a:rPr>
                  <a:t>     after 72 </a:t>
                </a:r>
                <a:r>
                  <a:rPr lang="en-US" altLang="zh-CN" dirty="0" err="1" smtClean="0">
                    <a:solidFill>
                      <a:prstClr val="black"/>
                    </a:solidFill>
                    <a:latin typeface="微软雅黑" pitchFamily="34" charset="-122"/>
                    <a:ea typeface="微软雅黑" pitchFamily="34" charset="-122"/>
                  </a:rPr>
                  <a:t>hrs</a:t>
                </a:r>
                <a:r>
                  <a:rPr lang="en-US" altLang="zh-CN" dirty="0" smtClean="0">
                    <a:solidFill>
                      <a:prstClr val="black"/>
                    </a:solidFill>
                    <a:latin typeface="微软雅黑" pitchFamily="34" charset="-122"/>
                    <a:ea typeface="微软雅黑" pitchFamily="34" charset="-122"/>
                  </a:rPr>
                  <a:t>                        </a:t>
                </a:r>
                <a:endParaRPr lang="zh-CN" altLang="en-US" dirty="0">
                  <a:solidFill>
                    <a:prstClr val="black"/>
                  </a:solidFill>
                  <a:latin typeface="微软雅黑" pitchFamily="34" charset="-122"/>
                  <a:ea typeface="微软雅黑" pitchFamily="34" charset="-122"/>
                </a:endParaRPr>
              </a:p>
            </p:txBody>
          </p:sp>
          <p:pic>
            <p:nvPicPr>
              <p:cNvPr id="26" name="图片 25" descr="360截图20141011145602371.jpg"/>
              <p:cNvPicPr>
                <a:picLocks noChangeAspect="1"/>
              </p:cNvPicPr>
              <p:nvPr/>
            </p:nvPicPr>
            <p:blipFill>
              <a:blip r:embed="rId5" cstate="print"/>
              <a:stretch>
                <a:fillRect/>
              </a:stretch>
            </p:blipFill>
            <p:spPr>
              <a:xfrm>
                <a:off x="6412194" y="2409194"/>
                <a:ext cx="1330325" cy="1189355"/>
              </a:xfrm>
              <a:prstGeom prst="rect">
                <a:avLst/>
              </a:prstGeom>
            </p:spPr>
          </p:pic>
          <p:grpSp>
            <p:nvGrpSpPr>
              <p:cNvPr id="5" name="组合 2"/>
              <p:cNvGrpSpPr/>
              <p:nvPr/>
            </p:nvGrpSpPr>
            <p:grpSpPr>
              <a:xfrm>
                <a:off x="6464899" y="2484759"/>
                <a:ext cx="1181100" cy="1131570"/>
                <a:chOff x="6781799" y="2695572"/>
                <a:chExt cx="1131164" cy="1131332"/>
              </a:xfrm>
            </p:grpSpPr>
            <p:sp>
              <p:nvSpPr>
                <p:cNvPr id="27" name="TextBox 26"/>
                <p:cNvSpPr txBox="1"/>
                <p:nvPr/>
              </p:nvSpPr>
              <p:spPr>
                <a:xfrm>
                  <a:off x="6781799" y="2695572"/>
                  <a:ext cx="1082690" cy="369332"/>
                </a:xfrm>
                <a:prstGeom prst="rect">
                  <a:avLst/>
                </a:prstGeom>
                <a:noFill/>
              </p:spPr>
              <p:txBody>
                <a:bodyPr wrap="none" rtlCol="0">
                  <a:spAutoFit/>
                </a:bodyPr>
                <a:lstStyle/>
                <a:p>
                  <a:r>
                    <a:rPr lang="en-US" altLang="zh-CN" b="1" dirty="0" smtClean="0">
                      <a:solidFill>
                        <a:prstClr val="black"/>
                      </a:solidFill>
                      <a:latin typeface="微软雅黑" pitchFamily="34" charset="-122"/>
                      <a:ea typeface="微软雅黑" pitchFamily="34" charset="-122"/>
                    </a:rPr>
                    <a:t>Control</a:t>
                  </a:r>
                  <a:endParaRPr lang="zh-CN" altLang="en-US" b="1" dirty="0">
                    <a:solidFill>
                      <a:prstClr val="black"/>
                    </a:solidFill>
                    <a:latin typeface="微软雅黑" pitchFamily="34" charset="-122"/>
                    <a:ea typeface="微软雅黑" pitchFamily="34" charset="-122"/>
                  </a:endParaRPr>
                </a:p>
              </p:txBody>
            </p:sp>
            <p:sp>
              <p:nvSpPr>
                <p:cNvPr id="28" name="TextBox 27"/>
                <p:cNvSpPr txBox="1"/>
                <p:nvPr/>
              </p:nvSpPr>
              <p:spPr>
                <a:xfrm>
                  <a:off x="6781800" y="3076572"/>
                  <a:ext cx="1131163" cy="369332"/>
                </a:xfrm>
                <a:prstGeom prst="rect">
                  <a:avLst/>
                </a:prstGeom>
                <a:noFill/>
              </p:spPr>
              <p:txBody>
                <a:bodyPr wrap="none" rtlCol="0">
                  <a:spAutoFit/>
                </a:bodyPr>
                <a:lstStyle/>
                <a:p>
                  <a:r>
                    <a:rPr lang="en-US" altLang="zh-CN" b="1" dirty="0" smtClean="0">
                      <a:solidFill>
                        <a:prstClr val="black"/>
                      </a:solidFill>
                      <a:latin typeface="微软雅黑" pitchFamily="34" charset="-122"/>
                      <a:ea typeface="微软雅黑" pitchFamily="34" charset="-122"/>
                    </a:rPr>
                    <a:t>2</a:t>
                  </a:r>
                  <a:r>
                    <a:rPr lang="el-GR" altLang="zh-CN" b="1" dirty="0" smtClean="0">
                      <a:solidFill>
                        <a:prstClr val="black"/>
                      </a:solidFill>
                      <a:latin typeface="微软雅黑" pitchFamily="34" charset="-122"/>
                      <a:ea typeface="微软雅黑" pitchFamily="34" charset="-122"/>
                    </a:rPr>
                    <a:t> μ</a:t>
                  </a:r>
                  <a:r>
                    <a:rPr lang="en-US" altLang="zh-CN" b="1" dirty="0" smtClean="0">
                      <a:solidFill>
                        <a:prstClr val="black"/>
                      </a:solidFill>
                      <a:latin typeface="微软雅黑" pitchFamily="34" charset="-122"/>
                      <a:ea typeface="微软雅黑" pitchFamily="34" charset="-122"/>
                    </a:rPr>
                    <a:t>g/kg</a:t>
                  </a:r>
                  <a:endParaRPr lang="zh-CN" altLang="en-US" b="1" dirty="0">
                    <a:solidFill>
                      <a:prstClr val="black"/>
                    </a:solidFill>
                    <a:latin typeface="微软雅黑" pitchFamily="34" charset="-122"/>
                    <a:ea typeface="微软雅黑" pitchFamily="34" charset="-122"/>
                  </a:endParaRPr>
                </a:p>
              </p:txBody>
            </p:sp>
            <p:sp>
              <p:nvSpPr>
                <p:cNvPr id="29" name="TextBox 28"/>
                <p:cNvSpPr txBox="1"/>
                <p:nvPr/>
              </p:nvSpPr>
              <p:spPr>
                <a:xfrm>
                  <a:off x="6781800" y="3457572"/>
                  <a:ext cx="1131163" cy="369332"/>
                </a:xfrm>
                <a:prstGeom prst="rect">
                  <a:avLst/>
                </a:prstGeom>
                <a:noFill/>
              </p:spPr>
              <p:txBody>
                <a:bodyPr wrap="none" rtlCol="0">
                  <a:spAutoFit/>
                </a:bodyPr>
                <a:lstStyle/>
                <a:p>
                  <a:r>
                    <a:rPr lang="en-US" altLang="zh-CN" b="1" dirty="0" smtClean="0">
                      <a:solidFill>
                        <a:prstClr val="black"/>
                      </a:solidFill>
                      <a:latin typeface="微软雅黑" pitchFamily="34" charset="-122"/>
                      <a:ea typeface="微软雅黑" pitchFamily="34" charset="-122"/>
                    </a:rPr>
                    <a:t>4</a:t>
                  </a:r>
                  <a:r>
                    <a:rPr lang="el-GR" altLang="zh-CN" b="1" dirty="0" smtClean="0">
                      <a:solidFill>
                        <a:prstClr val="black"/>
                      </a:solidFill>
                      <a:latin typeface="微软雅黑" pitchFamily="34" charset="-122"/>
                      <a:ea typeface="微软雅黑" pitchFamily="34" charset="-122"/>
                    </a:rPr>
                    <a:t> μ</a:t>
                  </a:r>
                  <a:r>
                    <a:rPr lang="en-US" altLang="zh-CN" b="1" dirty="0" smtClean="0">
                      <a:solidFill>
                        <a:prstClr val="black"/>
                      </a:solidFill>
                      <a:latin typeface="微软雅黑" pitchFamily="34" charset="-122"/>
                      <a:ea typeface="微软雅黑" pitchFamily="34" charset="-122"/>
                    </a:rPr>
                    <a:t>g/kg</a:t>
                  </a:r>
                  <a:endParaRPr lang="zh-CN" altLang="en-US" b="1" dirty="0">
                    <a:solidFill>
                      <a:prstClr val="black"/>
                    </a:solidFill>
                    <a:latin typeface="微软雅黑" pitchFamily="34" charset="-122"/>
                    <a:ea typeface="微软雅黑" pitchFamily="34" charset="-122"/>
                  </a:endParaRPr>
                </a:p>
              </p:txBody>
            </p:sp>
          </p:grpSp>
          <p:grpSp>
            <p:nvGrpSpPr>
              <p:cNvPr id="6" name="组合 17"/>
              <p:cNvGrpSpPr/>
              <p:nvPr/>
            </p:nvGrpSpPr>
            <p:grpSpPr>
              <a:xfrm>
                <a:off x="709259" y="2640969"/>
                <a:ext cx="868045" cy="2895600"/>
                <a:chOff x="571500" y="3048000"/>
                <a:chExt cx="838200" cy="2895600"/>
              </a:xfrm>
            </p:grpSpPr>
            <p:pic>
              <p:nvPicPr>
                <p:cNvPr id="19" name="图片 18" descr="360截图20141011145602371.jpg"/>
                <p:cNvPicPr>
                  <a:picLocks noChangeAspect="1"/>
                </p:cNvPicPr>
                <p:nvPr/>
              </p:nvPicPr>
              <p:blipFill>
                <a:blip r:embed="rId5" cstate="print"/>
                <a:stretch>
                  <a:fillRect/>
                </a:stretch>
              </p:blipFill>
              <p:spPr>
                <a:xfrm>
                  <a:off x="571500" y="3048000"/>
                  <a:ext cx="838200" cy="2895600"/>
                </a:xfrm>
                <a:prstGeom prst="rect">
                  <a:avLst/>
                </a:prstGeom>
              </p:spPr>
            </p:pic>
            <p:sp>
              <p:nvSpPr>
                <p:cNvPr id="21" name="矩形 20"/>
                <p:cNvSpPr/>
                <p:nvPr/>
              </p:nvSpPr>
              <p:spPr>
                <a:xfrm rot="5400000">
                  <a:off x="84570" y="3957424"/>
                  <a:ext cx="1661993" cy="688132"/>
                </a:xfrm>
                <a:prstGeom prst="rect">
                  <a:avLst/>
                </a:prstGeom>
              </p:spPr>
              <p:txBody>
                <a:bodyPr vert="vert270" wrap="square">
                  <a:spAutoFit/>
                </a:bodyPr>
                <a:lstStyle/>
                <a:p>
                  <a:r>
                    <a:rPr lang="en-US" altLang="zh-CN" sz="1200" b="1" dirty="0" smtClean="0">
                      <a:solidFill>
                        <a:prstClr val="black"/>
                      </a:solidFill>
                      <a:latin typeface="微软雅黑" pitchFamily="34" charset="-122"/>
                      <a:ea typeface="微软雅黑" pitchFamily="34" charset="-122"/>
                    </a:rPr>
                    <a:t>Total improvement </a:t>
                  </a:r>
                </a:p>
                <a:p>
                  <a:r>
                    <a:rPr lang="en-US" altLang="zh-CN" sz="1200" b="1" dirty="0" smtClean="0">
                      <a:solidFill>
                        <a:prstClr val="black"/>
                      </a:solidFill>
                      <a:latin typeface="微软雅黑" pitchFamily="34" charset="-122"/>
                      <a:ea typeface="微软雅黑" pitchFamily="34" charset="-122"/>
                    </a:rPr>
                    <a:t>rate of major</a:t>
                  </a:r>
                </a:p>
                <a:p>
                  <a:r>
                    <a:rPr lang="en-US" altLang="zh-CN" sz="1200" b="1" dirty="0" smtClean="0">
                      <a:solidFill>
                        <a:prstClr val="black"/>
                      </a:solidFill>
                      <a:latin typeface="微软雅黑" pitchFamily="34" charset="-122"/>
                      <a:ea typeface="微软雅黑" pitchFamily="34" charset="-122"/>
                    </a:rPr>
                    <a:t> efficacy indexes</a:t>
                  </a:r>
                  <a:endParaRPr lang="zh-CN" altLang="en-US" sz="1200" b="1" dirty="0" smtClean="0">
                    <a:solidFill>
                      <a:prstClr val="black"/>
                    </a:solidFill>
                    <a:latin typeface="微软雅黑" pitchFamily="34" charset="-122"/>
                    <a:ea typeface="微软雅黑" pitchFamily="34" charset="-122"/>
                  </a:endParaRPr>
                </a:p>
              </p:txBody>
            </p:sp>
          </p:grpSp>
          <p:sp>
            <p:nvSpPr>
              <p:cNvPr id="7" name="矩形 6"/>
              <p:cNvSpPr/>
              <p:nvPr/>
            </p:nvSpPr>
            <p:spPr>
              <a:xfrm>
                <a:off x="1522694" y="2334264"/>
                <a:ext cx="483235" cy="35248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1421729" y="2435864"/>
                <a:ext cx="155575" cy="1727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文本框 8"/>
              <p:cNvSpPr txBox="1"/>
              <p:nvPr/>
            </p:nvSpPr>
            <p:spPr>
              <a:xfrm>
                <a:off x="1553174" y="2400304"/>
                <a:ext cx="638810" cy="307975"/>
              </a:xfrm>
              <a:prstGeom prst="rect">
                <a:avLst/>
              </a:prstGeom>
              <a:noFill/>
            </p:spPr>
            <p:txBody>
              <a:bodyPr wrap="square" rtlCol="0">
                <a:spAutoFit/>
              </a:bodyPr>
              <a:lstStyle/>
              <a:p>
                <a:r>
                  <a:rPr lang="en-US" altLang="zh-CN" sz="1400" b="1" dirty="0" smtClean="0">
                    <a:solidFill>
                      <a:prstClr val="black"/>
                    </a:solidFill>
                  </a:rPr>
                  <a:t>100.0</a:t>
                </a:r>
                <a:endParaRPr lang="zh-CN" altLang="en-US" sz="1400" b="1" dirty="0">
                  <a:solidFill>
                    <a:prstClr val="black"/>
                  </a:solidFill>
                </a:endParaRPr>
              </a:p>
            </p:txBody>
          </p:sp>
          <p:sp>
            <p:nvSpPr>
              <p:cNvPr id="30" name="文本框 29"/>
              <p:cNvSpPr txBox="1"/>
              <p:nvPr/>
            </p:nvSpPr>
            <p:spPr>
              <a:xfrm>
                <a:off x="1577304" y="2932434"/>
                <a:ext cx="638810" cy="307975"/>
              </a:xfrm>
              <a:prstGeom prst="rect">
                <a:avLst/>
              </a:prstGeom>
              <a:noFill/>
            </p:spPr>
            <p:txBody>
              <a:bodyPr wrap="square" rtlCol="0">
                <a:spAutoFit/>
              </a:bodyPr>
              <a:lstStyle/>
              <a:p>
                <a:r>
                  <a:rPr lang="en-US" altLang="zh-CN" sz="1400" b="1" dirty="0" smtClean="0">
                    <a:solidFill>
                      <a:prstClr val="black"/>
                    </a:solidFill>
                  </a:rPr>
                  <a:t>95.0</a:t>
                </a:r>
                <a:endParaRPr lang="zh-CN" altLang="en-US" sz="1400" b="1" dirty="0">
                  <a:solidFill>
                    <a:prstClr val="black"/>
                  </a:solidFill>
                </a:endParaRPr>
              </a:p>
            </p:txBody>
          </p:sp>
          <p:sp>
            <p:nvSpPr>
              <p:cNvPr id="32" name="文本框 31"/>
              <p:cNvSpPr txBox="1"/>
              <p:nvPr/>
            </p:nvSpPr>
            <p:spPr>
              <a:xfrm>
                <a:off x="1567779" y="3553464"/>
                <a:ext cx="638810" cy="307975"/>
              </a:xfrm>
              <a:prstGeom prst="rect">
                <a:avLst/>
              </a:prstGeom>
              <a:noFill/>
            </p:spPr>
            <p:txBody>
              <a:bodyPr wrap="square" rtlCol="0">
                <a:spAutoFit/>
              </a:bodyPr>
              <a:lstStyle/>
              <a:p>
                <a:r>
                  <a:rPr lang="en-US" altLang="zh-CN" sz="1400" b="1" dirty="0" smtClean="0">
                    <a:solidFill>
                      <a:prstClr val="black"/>
                    </a:solidFill>
                  </a:rPr>
                  <a:t>90.0</a:t>
                </a:r>
                <a:endParaRPr lang="zh-CN" altLang="en-US" sz="1400" b="1" dirty="0">
                  <a:solidFill>
                    <a:prstClr val="black"/>
                  </a:solidFill>
                </a:endParaRPr>
              </a:p>
            </p:txBody>
          </p:sp>
          <p:sp>
            <p:nvSpPr>
              <p:cNvPr id="33" name="文本框 32"/>
              <p:cNvSpPr txBox="1"/>
              <p:nvPr/>
            </p:nvSpPr>
            <p:spPr>
              <a:xfrm>
                <a:off x="1577304" y="4879344"/>
                <a:ext cx="638810" cy="307975"/>
              </a:xfrm>
              <a:prstGeom prst="rect">
                <a:avLst/>
              </a:prstGeom>
              <a:noFill/>
            </p:spPr>
            <p:txBody>
              <a:bodyPr wrap="square" rtlCol="0">
                <a:spAutoFit/>
              </a:bodyPr>
              <a:lstStyle/>
              <a:p>
                <a:r>
                  <a:rPr lang="en-US" altLang="zh-CN" sz="1400" b="1" dirty="0">
                    <a:solidFill>
                      <a:prstClr val="black"/>
                    </a:solidFill>
                  </a:rPr>
                  <a:t>8</a:t>
                </a:r>
                <a:r>
                  <a:rPr lang="en-US" altLang="zh-CN" sz="1400" b="1" dirty="0" smtClean="0">
                    <a:solidFill>
                      <a:prstClr val="black"/>
                    </a:solidFill>
                  </a:rPr>
                  <a:t>0.0</a:t>
                </a:r>
                <a:endParaRPr lang="zh-CN" altLang="en-US" sz="1400" b="1" dirty="0">
                  <a:solidFill>
                    <a:prstClr val="black"/>
                  </a:solidFill>
                </a:endParaRPr>
              </a:p>
            </p:txBody>
          </p:sp>
          <p:sp>
            <p:nvSpPr>
              <p:cNvPr id="34" name="文本框 33"/>
              <p:cNvSpPr txBox="1"/>
              <p:nvPr/>
            </p:nvSpPr>
            <p:spPr>
              <a:xfrm>
                <a:off x="1567779" y="4171954"/>
                <a:ext cx="638810" cy="307975"/>
              </a:xfrm>
              <a:prstGeom prst="rect">
                <a:avLst/>
              </a:prstGeom>
              <a:noFill/>
            </p:spPr>
            <p:txBody>
              <a:bodyPr wrap="square" rtlCol="0">
                <a:spAutoFit/>
              </a:bodyPr>
              <a:lstStyle/>
              <a:p>
                <a:r>
                  <a:rPr lang="en-US" altLang="zh-CN" sz="1400" b="1" dirty="0">
                    <a:solidFill>
                      <a:prstClr val="black"/>
                    </a:solidFill>
                  </a:rPr>
                  <a:t>8</a:t>
                </a:r>
                <a:r>
                  <a:rPr lang="en-US" altLang="zh-CN" sz="1400" b="1" dirty="0" smtClean="0">
                    <a:solidFill>
                      <a:prstClr val="black"/>
                    </a:solidFill>
                  </a:rPr>
                  <a:t>5.0</a:t>
                </a:r>
                <a:endParaRPr lang="zh-CN" altLang="en-US" sz="1400" b="1" dirty="0">
                  <a:solidFill>
                    <a:prstClr val="black"/>
                  </a:solidFill>
                </a:endParaRPr>
              </a:p>
            </p:txBody>
          </p:sp>
          <p:sp>
            <p:nvSpPr>
              <p:cNvPr id="35" name="文本框 34"/>
              <p:cNvSpPr txBox="1"/>
              <p:nvPr/>
            </p:nvSpPr>
            <p:spPr>
              <a:xfrm>
                <a:off x="1577304" y="5448939"/>
                <a:ext cx="638810" cy="307975"/>
              </a:xfrm>
              <a:prstGeom prst="rect">
                <a:avLst/>
              </a:prstGeom>
              <a:noFill/>
            </p:spPr>
            <p:txBody>
              <a:bodyPr wrap="square" rtlCol="0">
                <a:spAutoFit/>
              </a:bodyPr>
              <a:lstStyle/>
              <a:p>
                <a:r>
                  <a:rPr lang="en-US" altLang="zh-CN" sz="1400" b="1" dirty="0" smtClean="0">
                    <a:solidFill>
                      <a:prstClr val="black"/>
                    </a:solidFill>
                  </a:rPr>
                  <a:t>75.0</a:t>
                </a:r>
                <a:endParaRPr lang="zh-CN" altLang="en-US" sz="1400" b="1" dirty="0">
                  <a:solidFill>
                    <a:prstClr val="black"/>
                  </a:solidFill>
                </a:endParaRPr>
              </a:p>
            </p:txBody>
          </p:sp>
          <p:sp>
            <p:nvSpPr>
              <p:cNvPr id="10" name="矩形 9"/>
              <p:cNvSpPr/>
              <p:nvPr/>
            </p:nvSpPr>
            <p:spPr>
              <a:xfrm>
                <a:off x="2872105" y="2165985"/>
                <a:ext cx="136525" cy="2368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矩形 35"/>
              <p:cNvSpPr/>
              <p:nvPr/>
            </p:nvSpPr>
            <p:spPr>
              <a:xfrm>
                <a:off x="2593939" y="2859409"/>
                <a:ext cx="136525" cy="2368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矩形 36"/>
              <p:cNvSpPr/>
              <p:nvPr/>
            </p:nvSpPr>
            <p:spPr>
              <a:xfrm>
                <a:off x="5043134" y="2440309"/>
                <a:ext cx="136525" cy="2368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矩形 37"/>
              <p:cNvSpPr/>
              <p:nvPr/>
            </p:nvSpPr>
            <p:spPr>
              <a:xfrm>
                <a:off x="4714204" y="3121029"/>
                <a:ext cx="136525" cy="2368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文本框 38"/>
              <p:cNvSpPr txBox="1"/>
              <p:nvPr/>
            </p:nvSpPr>
            <p:spPr>
              <a:xfrm>
                <a:off x="770872" y="4664735"/>
                <a:ext cx="638810" cy="307975"/>
              </a:xfrm>
              <a:prstGeom prst="rect">
                <a:avLst/>
              </a:prstGeom>
              <a:noFill/>
            </p:spPr>
            <p:txBody>
              <a:bodyPr wrap="square" rtlCol="0">
                <a:spAutoFit/>
              </a:bodyPr>
              <a:lstStyle/>
              <a:p>
                <a:r>
                  <a:rPr lang="en-US" altLang="zh-CN" sz="1400" b="1" dirty="0" smtClean="0">
                    <a:solidFill>
                      <a:prstClr val="black"/>
                    </a:solidFill>
                  </a:rPr>
                  <a:t>(%)</a:t>
                </a:r>
                <a:endParaRPr lang="zh-CN" altLang="en-US" sz="1400" b="1" dirty="0">
                  <a:solidFill>
                    <a:prstClr val="black"/>
                  </a:solidFill>
                </a:endParaRPr>
              </a:p>
            </p:txBody>
          </p:sp>
        </p:grpSp>
        <p:grpSp>
          <p:nvGrpSpPr>
            <p:cNvPr id="11" name="组合 14"/>
            <p:cNvGrpSpPr/>
            <p:nvPr/>
          </p:nvGrpSpPr>
          <p:grpSpPr>
            <a:xfrm>
              <a:off x="2470463" y="2271875"/>
              <a:ext cx="2981908" cy="1064625"/>
              <a:chOff x="2470463" y="2271875"/>
              <a:chExt cx="2981908" cy="1064625"/>
            </a:xfrm>
          </p:grpSpPr>
          <p:sp>
            <p:nvSpPr>
              <p:cNvPr id="40" name="TextBox 23"/>
              <p:cNvSpPr txBox="1">
                <a:spLocks noChangeArrowheads="1"/>
              </p:cNvSpPr>
              <p:nvPr/>
            </p:nvSpPr>
            <p:spPr bwMode="auto">
              <a:xfrm>
                <a:off x="2601620" y="2271875"/>
                <a:ext cx="829487" cy="276999"/>
              </a:xfrm>
              <a:prstGeom prst="rect">
                <a:avLst/>
              </a:prstGeom>
              <a:noFill/>
              <a:ln w="9525">
                <a:noFill/>
                <a:miter lim="800000"/>
              </a:ln>
            </p:spPr>
            <p:txBody>
              <a:bodyPr>
                <a:spAutoFit/>
              </a:bodyPr>
              <a:lstStyle/>
              <a:p>
                <a:r>
                  <a:rPr lang="en-US" altLang="zh-CN" sz="1200" dirty="0">
                    <a:solidFill>
                      <a:srgbClr val="FF0000"/>
                    </a:solidFill>
                    <a:latin typeface="微软雅黑" pitchFamily="34" charset="-122"/>
                    <a:ea typeface="微软雅黑" pitchFamily="34" charset="-122"/>
                  </a:rPr>
                  <a:t>-</a:t>
                </a:r>
                <a:r>
                  <a:rPr lang="en-US" altLang="zh-CN" sz="1200" dirty="0" smtClean="0">
                    <a:solidFill>
                      <a:srgbClr val="FF0000"/>
                    </a:solidFill>
                    <a:latin typeface="微软雅黑" pitchFamily="34" charset="-122"/>
                    <a:ea typeface="微软雅黑" pitchFamily="34" charset="-122"/>
                  </a:rPr>
                  <a:t>12.3</a:t>
                </a:r>
                <a:endParaRPr lang="zh-CN" altLang="en-US" sz="1200" dirty="0">
                  <a:solidFill>
                    <a:srgbClr val="FF0000"/>
                  </a:solidFill>
                  <a:latin typeface="微软雅黑" pitchFamily="34" charset="-122"/>
                  <a:ea typeface="微软雅黑" pitchFamily="34" charset="-122"/>
                </a:endParaRPr>
              </a:p>
            </p:txBody>
          </p:sp>
          <p:sp>
            <p:nvSpPr>
              <p:cNvPr id="41" name="TextBox 22"/>
              <p:cNvSpPr txBox="1">
                <a:spLocks noChangeArrowheads="1"/>
              </p:cNvSpPr>
              <p:nvPr/>
            </p:nvSpPr>
            <p:spPr bwMode="auto">
              <a:xfrm>
                <a:off x="2470463" y="2912889"/>
                <a:ext cx="663225" cy="276999"/>
              </a:xfrm>
              <a:prstGeom prst="rect">
                <a:avLst/>
              </a:prstGeom>
              <a:noFill/>
              <a:ln w="9525">
                <a:noFill/>
                <a:miter lim="800000"/>
              </a:ln>
            </p:spPr>
            <p:txBody>
              <a:bodyPr>
                <a:spAutoFit/>
              </a:bodyPr>
              <a:lstStyle/>
              <a:p>
                <a:r>
                  <a:rPr lang="en-US" altLang="zh-CN" sz="1200" dirty="0" smtClean="0">
                    <a:solidFill>
                      <a:srgbClr val="FF0000"/>
                    </a:solidFill>
                    <a:latin typeface="微软雅黑" pitchFamily="34" charset="-122"/>
                    <a:ea typeface="微软雅黑" pitchFamily="34" charset="-122"/>
                  </a:rPr>
                  <a:t>-9</a:t>
                </a:r>
                <a:endParaRPr lang="zh-CN" altLang="en-US" sz="1200" dirty="0">
                  <a:solidFill>
                    <a:srgbClr val="FF0000"/>
                  </a:solidFill>
                  <a:latin typeface="微软雅黑" pitchFamily="34" charset="-122"/>
                  <a:ea typeface="微软雅黑" pitchFamily="34" charset="-122"/>
                </a:endParaRPr>
              </a:p>
            </p:txBody>
          </p:sp>
          <p:sp>
            <p:nvSpPr>
              <p:cNvPr id="42" name="TextBox 24"/>
              <p:cNvSpPr txBox="1">
                <a:spLocks noChangeArrowheads="1"/>
              </p:cNvSpPr>
              <p:nvPr/>
            </p:nvSpPr>
            <p:spPr bwMode="auto">
              <a:xfrm>
                <a:off x="4706929" y="2512791"/>
                <a:ext cx="745442" cy="276999"/>
              </a:xfrm>
              <a:prstGeom prst="rect">
                <a:avLst/>
              </a:prstGeom>
              <a:noFill/>
              <a:ln w="9525">
                <a:noFill/>
                <a:miter lim="800000"/>
              </a:ln>
            </p:spPr>
            <p:txBody>
              <a:bodyPr>
                <a:spAutoFit/>
              </a:bodyPr>
              <a:lstStyle/>
              <a:p>
                <a:r>
                  <a:rPr lang="en-US" altLang="zh-CN" sz="1200" dirty="0" smtClean="0">
                    <a:solidFill>
                      <a:srgbClr val="FF0000"/>
                    </a:solidFill>
                    <a:latin typeface="微软雅黑" pitchFamily="34" charset="-122"/>
                    <a:ea typeface="微软雅黑" pitchFamily="34" charset="-122"/>
                  </a:rPr>
                  <a:t>-7.8</a:t>
                </a:r>
                <a:endParaRPr lang="zh-CN" altLang="en-US" sz="1200" dirty="0">
                  <a:solidFill>
                    <a:srgbClr val="FF0000"/>
                  </a:solidFill>
                  <a:latin typeface="微软雅黑" pitchFamily="34" charset="-122"/>
                  <a:ea typeface="微软雅黑" pitchFamily="34" charset="-122"/>
                </a:endParaRPr>
              </a:p>
            </p:txBody>
          </p:sp>
          <p:sp>
            <p:nvSpPr>
              <p:cNvPr id="43" name="TextBox 25"/>
              <p:cNvSpPr txBox="1">
                <a:spLocks noChangeArrowheads="1"/>
              </p:cNvSpPr>
              <p:nvPr/>
            </p:nvSpPr>
            <p:spPr bwMode="auto">
              <a:xfrm>
                <a:off x="4357924" y="3059501"/>
                <a:ext cx="661397" cy="276999"/>
              </a:xfrm>
              <a:prstGeom prst="rect">
                <a:avLst/>
              </a:prstGeom>
              <a:noFill/>
              <a:ln w="9525">
                <a:noFill/>
                <a:miter lim="800000"/>
              </a:ln>
            </p:spPr>
            <p:txBody>
              <a:bodyPr>
                <a:spAutoFit/>
              </a:bodyPr>
              <a:lstStyle/>
              <a:p>
                <a:r>
                  <a:rPr lang="en-US" altLang="zh-CN" sz="1200" dirty="0">
                    <a:solidFill>
                      <a:srgbClr val="FF0000"/>
                    </a:solidFill>
                    <a:latin typeface="微软雅黑" pitchFamily="34" charset="-122"/>
                    <a:ea typeface="微软雅黑" pitchFamily="34" charset="-122"/>
                  </a:rPr>
                  <a:t>-</a:t>
                </a:r>
                <a:r>
                  <a:rPr lang="en-US" altLang="zh-CN" sz="1200" dirty="0" smtClean="0">
                    <a:solidFill>
                      <a:srgbClr val="FF0000"/>
                    </a:solidFill>
                    <a:latin typeface="微软雅黑" pitchFamily="34" charset="-122"/>
                    <a:ea typeface="微软雅黑" pitchFamily="34" charset="-122"/>
                  </a:rPr>
                  <a:t>5.9</a:t>
                </a:r>
                <a:endParaRPr lang="zh-CN" altLang="en-US" sz="1200" dirty="0">
                  <a:solidFill>
                    <a:srgbClr val="FF0000"/>
                  </a:solidFill>
                  <a:latin typeface="微软雅黑" pitchFamily="34" charset="-122"/>
                  <a:ea typeface="微软雅黑" pitchFamily="34" charset="-122"/>
                </a:endParaRPr>
              </a:p>
            </p:txBody>
          </p:sp>
        </p:grpSp>
      </p:grpSp>
      <p:sp>
        <p:nvSpPr>
          <p:cNvPr id="44" name="TextBox 43"/>
          <p:cNvSpPr txBox="1"/>
          <p:nvPr/>
        </p:nvSpPr>
        <p:spPr>
          <a:xfrm>
            <a:off x="714348" y="6286520"/>
            <a:ext cx="7786710" cy="276999"/>
          </a:xfrm>
          <a:prstGeom prst="rect">
            <a:avLst/>
          </a:prstGeom>
          <a:noFill/>
        </p:spPr>
        <p:txBody>
          <a:bodyPr wrap="square" rtlCol="0">
            <a:spAutoFit/>
          </a:bodyPr>
          <a:lstStyle/>
          <a:p>
            <a:pPr algn="r"/>
            <a:r>
              <a:rPr lang="en-US" altLang="zh-CN" sz="1200" dirty="0" smtClean="0">
                <a:solidFill>
                  <a:schemeClr val="bg1"/>
                </a:solidFill>
                <a:latin typeface="微软雅黑" pitchFamily="34" charset="-122"/>
                <a:ea typeface="微软雅黑" pitchFamily="34" charset="-122"/>
              </a:rPr>
              <a:t>Shang </a:t>
            </a:r>
            <a:r>
              <a:rPr lang="en-US" altLang="zh-CN" sz="1200" dirty="0" err="1" smtClean="0">
                <a:solidFill>
                  <a:schemeClr val="bg1"/>
                </a:solidFill>
                <a:latin typeface="微软雅黑" pitchFamily="34" charset="-122"/>
                <a:ea typeface="微软雅黑" pitchFamily="34" charset="-122"/>
              </a:rPr>
              <a:t>YX,Huang</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Y,Liu</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EM,et</a:t>
            </a:r>
            <a:r>
              <a:rPr lang="en-US" altLang="zh-CN" sz="1200" dirty="0" smtClean="0">
                <a:solidFill>
                  <a:schemeClr val="bg1"/>
                </a:solidFill>
                <a:latin typeface="微软雅黑" pitchFamily="34" charset="-122"/>
                <a:ea typeface="微软雅黑" pitchFamily="34" charset="-122"/>
              </a:rPr>
              <a:t> al.</a:t>
            </a:r>
            <a:r>
              <a:rPr lang="en-US" altLang="zh-CN" sz="1200" dirty="0" smtClean="0">
                <a:solidFill>
                  <a:schemeClr val="bg1"/>
                </a:solidFill>
                <a:latin typeface="微软雅黑" pitchFamily="34" charset="-122"/>
                <a:ea typeface="微软雅黑" pitchFamily="34" charset="-122"/>
                <a:sym typeface="华文楷体" panose="02010600040101010101" pitchFamily="2" charset="-122"/>
              </a:rPr>
              <a:t>  Chinese Journal of Practical Pediatrics. 2014,29(11)840-4 </a:t>
            </a:r>
            <a:r>
              <a:rPr lang="en-US" altLang="zh-CN" sz="1200" dirty="0" smtClean="0">
                <a:solidFill>
                  <a:schemeClr val="bg1"/>
                </a:solidFill>
                <a:latin typeface="微软雅黑" pitchFamily="34" charset="-122"/>
                <a:ea typeface="微软雅黑" pitchFamily="34" charset="-122"/>
              </a:rPr>
              <a:t> </a:t>
            </a:r>
            <a:endParaRPr lang="zh-CN" altLang="en-US" sz="1200" dirty="0">
              <a:solidFill>
                <a:schemeClr val="bg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圆角矩形 24"/>
          <p:cNvSpPr>
            <a:spLocks noChangeArrowheads="1"/>
          </p:cNvSpPr>
          <p:nvPr/>
        </p:nvSpPr>
        <p:spPr bwMode="auto">
          <a:xfrm>
            <a:off x="85031" y="5214950"/>
            <a:ext cx="9058969" cy="861730"/>
          </a:xfrm>
          <a:prstGeom prst="roundRect">
            <a:avLst>
              <a:gd name="adj" fmla="val 16667"/>
            </a:avLst>
          </a:prstGeom>
          <a:noFill/>
          <a:ln w="25400" algn="ctr">
            <a:noFill/>
            <a:round/>
          </a:ln>
        </p:spPr>
        <p:txBody>
          <a:bodyPr anchor="ctr"/>
          <a:lstStyle/>
          <a:p>
            <a:pPr algn="ctr" eaLnBrk="0" hangingPunct="0">
              <a:lnSpc>
                <a:spcPct val="135000"/>
              </a:lnSpc>
              <a:defRPr/>
            </a:pPr>
            <a:r>
              <a:rPr lang="en-US" altLang="zh-CN" sz="2000" b="1" dirty="0" smtClean="0">
                <a:solidFill>
                  <a:srgbClr val="1F497D">
                    <a:lumMod val="75000"/>
                  </a:srgbClr>
                </a:solidFill>
                <a:latin typeface="微软雅黑" pitchFamily="34" charset="-122"/>
                <a:ea typeface="微软雅黑" pitchFamily="34" charset="-122"/>
                <a:cs typeface="Times New Roman" pitchFamily="18" charset="0"/>
              </a:rPr>
              <a:t>Total improvement rate of RSV</a:t>
            </a:r>
            <a:r>
              <a:rPr lang="zh-CN" altLang="en-US" sz="2000" b="1" dirty="0" smtClean="0">
                <a:solidFill>
                  <a:srgbClr val="1F497D">
                    <a:lumMod val="75000"/>
                  </a:srgbClr>
                </a:solidFill>
                <a:latin typeface="微软雅黑" pitchFamily="34" charset="-122"/>
                <a:ea typeface="微软雅黑" pitchFamily="34" charset="-122"/>
                <a:cs typeface="Times New Roman" pitchFamily="18" charset="0"/>
              </a:rPr>
              <a:t>（</a:t>
            </a:r>
            <a:r>
              <a:rPr lang="en-US" altLang="zh-CN" sz="2000" b="1" dirty="0" smtClean="0">
                <a:solidFill>
                  <a:srgbClr val="1F497D">
                    <a:lumMod val="75000"/>
                  </a:srgbClr>
                </a:solidFill>
                <a:latin typeface="微软雅黑" pitchFamily="34" charset="-122"/>
                <a:ea typeface="微软雅黑" pitchFamily="34" charset="-122"/>
                <a:cs typeface="Times New Roman" pitchFamily="18" charset="0"/>
              </a:rPr>
              <a:t>+</a:t>
            </a:r>
            <a:r>
              <a:rPr lang="zh-CN" altLang="en-US" sz="2000" b="1" dirty="0" smtClean="0">
                <a:solidFill>
                  <a:srgbClr val="1F497D">
                    <a:lumMod val="75000"/>
                  </a:srgbClr>
                </a:solidFill>
                <a:latin typeface="微软雅黑" pitchFamily="34" charset="-122"/>
                <a:ea typeface="微软雅黑" pitchFamily="34" charset="-122"/>
                <a:cs typeface="Times New Roman" pitchFamily="18" charset="0"/>
              </a:rPr>
              <a:t>）</a:t>
            </a:r>
            <a:r>
              <a:rPr lang="en-US" altLang="zh-CN" sz="2000" b="1" dirty="0" smtClean="0">
                <a:solidFill>
                  <a:srgbClr val="1F497D">
                    <a:lumMod val="75000"/>
                  </a:srgbClr>
                </a:solidFill>
                <a:latin typeface="微软雅黑" pitchFamily="34" charset="-122"/>
                <a:ea typeface="微软雅黑" pitchFamily="34" charset="-122"/>
                <a:cs typeface="Times New Roman" pitchFamily="18" charset="0"/>
              </a:rPr>
              <a:t> is higher than RSV </a:t>
            </a:r>
            <a:r>
              <a:rPr lang="zh-CN" altLang="en-US" sz="2000" b="1" dirty="0" smtClean="0">
                <a:solidFill>
                  <a:srgbClr val="1F497D">
                    <a:lumMod val="75000"/>
                  </a:srgbClr>
                </a:solidFill>
                <a:latin typeface="微软雅黑" pitchFamily="34" charset="-122"/>
                <a:ea typeface="微软雅黑" pitchFamily="34" charset="-122"/>
                <a:cs typeface="Times New Roman" pitchFamily="18" charset="0"/>
              </a:rPr>
              <a:t>（</a:t>
            </a:r>
            <a:r>
              <a:rPr lang="en-US" altLang="zh-CN" sz="2000" b="1" dirty="0" smtClean="0">
                <a:solidFill>
                  <a:srgbClr val="1F497D">
                    <a:lumMod val="75000"/>
                  </a:srgbClr>
                </a:solidFill>
                <a:latin typeface="微软雅黑" pitchFamily="34" charset="-122"/>
                <a:ea typeface="微软雅黑" pitchFamily="34" charset="-122"/>
                <a:cs typeface="Times New Roman" pitchFamily="18" charset="0"/>
              </a:rPr>
              <a:t>-</a:t>
            </a:r>
            <a:r>
              <a:rPr lang="zh-CN" altLang="en-US" sz="2000" b="1" dirty="0" smtClean="0">
                <a:solidFill>
                  <a:srgbClr val="1F497D">
                    <a:lumMod val="75000"/>
                  </a:srgbClr>
                </a:solidFill>
                <a:latin typeface="微软雅黑" pitchFamily="34" charset="-122"/>
                <a:ea typeface="微软雅黑" pitchFamily="34" charset="-122"/>
                <a:cs typeface="Times New Roman" pitchFamily="18" charset="0"/>
              </a:rPr>
              <a:t>）</a:t>
            </a:r>
            <a:r>
              <a:rPr lang="en-US" altLang="zh-CN" sz="2000" b="1" dirty="0" smtClean="0">
                <a:solidFill>
                  <a:srgbClr val="1F497D">
                    <a:lumMod val="75000"/>
                  </a:srgbClr>
                </a:solidFill>
                <a:latin typeface="微软雅黑" pitchFamily="34" charset="-122"/>
                <a:ea typeface="微软雅黑" pitchFamily="34" charset="-122"/>
                <a:cs typeface="Times New Roman" pitchFamily="18" charset="0"/>
              </a:rPr>
              <a:t>.</a:t>
            </a:r>
            <a:endParaRPr lang="zh-CN" altLang="en-US" sz="2000" b="1" dirty="0">
              <a:solidFill>
                <a:srgbClr val="1F497D">
                  <a:lumMod val="75000"/>
                </a:srgbClr>
              </a:solidFill>
              <a:latin typeface="微软雅黑" pitchFamily="34" charset="-122"/>
              <a:ea typeface="微软雅黑" pitchFamily="34" charset="-122"/>
              <a:cs typeface="Times New Roman" pitchFamily="18" charset="0"/>
            </a:endParaRPr>
          </a:p>
        </p:txBody>
      </p:sp>
      <p:sp>
        <p:nvSpPr>
          <p:cNvPr id="46083" name="标题 1"/>
          <p:cNvSpPr txBox="1"/>
          <p:nvPr/>
        </p:nvSpPr>
        <p:spPr bwMode="auto">
          <a:xfrm>
            <a:off x="571472" y="0"/>
            <a:ext cx="7463559" cy="1143000"/>
          </a:xfrm>
          <a:prstGeom prst="rect">
            <a:avLst/>
          </a:prstGeom>
          <a:noFill/>
          <a:ln w="9525">
            <a:noFill/>
            <a:miter lim="800000"/>
          </a:ln>
        </p:spPr>
        <p:txBody>
          <a:bodyPr anchor="ctr"/>
          <a:lstStyle/>
          <a:p>
            <a:pPr algn="ctr" eaLnBrk="0" hangingPunct="0"/>
            <a:r>
              <a:rPr lang="en-US" altLang="zh-CN" sz="2200" b="1" dirty="0" smtClean="0">
                <a:solidFill>
                  <a:prstClr val="black"/>
                </a:solidFill>
                <a:latin typeface="微软雅黑" pitchFamily="34" charset="-122"/>
                <a:ea typeface="微软雅黑" pitchFamily="34" charset="-122"/>
              </a:rPr>
              <a:t> </a:t>
            </a:r>
            <a:r>
              <a:rPr lang="en-US" altLang="zh-CN" sz="2200" b="1" dirty="0" smtClean="0">
                <a:solidFill>
                  <a:schemeClr val="tx2"/>
                </a:solidFill>
                <a:latin typeface="微软雅黑" pitchFamily="34" charset="-122"/>
                <a:ea typeface="微软雅黑" pitchFamily="34" charset="-122"/>
              </a:rPr>
              <a:t>Efficacy Comparison  between RSV (+) </a:t>
            </a:r>
            <a:r>
              <a:rPr lang="en-US" altLang="zh-CN" sz="2200" b="1" dirty="0" err="1" smtClean="0">
                <a:solidFill>
                  <a:schemeClr val="tx2"/>
                </a:solidFill>
                <a:latin typeface="微软雅黑" pitchFamily="34" charset="-122"/>
                <a:ea typeface="微软雅黑" pitchFamily="34" charset="-122"/>
              </a:rPr>
              <a:t>vs</a:t>
            </a:r>
            <a:r>
              <a:rPr lang="en-US" altLang="zh-CN" sz="2200" b="1" dirty="0" smtClean="0">
                <a:solidFill>
                  <a:schemeClr val="tx2"/>
                </a:solidFill>
                <a:latin typeface="微软雅黑" pitchFamily="34" charset="-122"/>
                <a:ea typeface="微软雅黑" pitchFamily="34" charset="-122"/>
              </a:rPr>
              <a:t> </a:t>
            </a:r>
            <a:r>
              <a:rPr lang="en-US" altLang="zh-CN" sz="2200" b="1" dirty="0">
                <a:solidFill>
                  <a:schemeClr val="tx2"/>
                </a:solidFill>
                <a:latin typeface="微软雅黑" pitchFamily="34" charset="-122"/>
                <a:ea typeface="微软雅黑" pitchFamily="34" charset="-122"/>
              </a:rPr>
              <a:t>RSV</a:t>
            </a:r>
            <a:r>
              <a:rPr lang="en-US" altLang="zh-CN" sz="2200" b="1" dirty="0" smtClean="0">
                <a:solidFill>
                  <a:schemeClr val="tx2"/>
                </a:solidFill>
                <a:latin typeface="微软雅黑" pitchFamily="34" charset="-122"/>
                <a:ea typeface="微软雅黑" pitchFamily="34" charset="-122"/>
              </a:rPr>
              <a:t>(-</a:t>
            </a:r>
            <a:r>
              <a:rPr lang="en-US" altLang="zh-CN" sz="2200" b="1" dirty="0">
                <a:solidFill>
                  <a:schemeClr val="tx2"/>
                </a:solidFill>
                <a:latin typeface="微软雅黑" pitchFamily="34" charset="-122"/>
                <a:ea typeface="微软雅黑" pitchFamily="34" charset="-122"/>
              </a:rPr>
              <a:t>)</a:t>
            </a:r>
            <a:r>
              <a:rPr lang="en-US" altLang="zh-CN" sz="2200" b="1" dirty="0" smtClean="0">
                <a:solidFill>
                  <a:schemeClr val="tx2"/>
                </a:solidFill>
                <a:latin typeface="微软雅黑" pitchFamily="34" charset="-122"/>
                <a:ea typeface="微软雅黑" pitchFamily="34" charset="-122"/>
              </a:rPr>
              <a:t> </a:t>
            </a:r>
            <a:endParaRPr lang="zh-CN" altLang="en-US" sz="2200" b="1" dirty="0">
              <a:solidFill>
                <a:schemeClr val="tx2"/>
              </a:solidFill>
              <a:latin typeface="微软雅黑" pitchFamily="34" charset="-122"/>
              <a:ea typeface="微软雅黑" pitchFamily="34" charset="-122"/>
            </a:endParaRPr>
          </a:p>
        </p:txBody>
      </p:sp>
      <p:sp>
        <p:nvSpPr>
          <p:cNvPr id="8" name="TextBox 18"/>
          <p:cNvSpPr txBox="1">
            <a:spLocks noChangeArrowheads="1"/>
          </p:cNvSpPr>
          <p:nvPr/>
        </p:nvSpPr>
        <p:spPr bwMode="auto">
          <a:xfrm>
            <a:off x="6595557" y="4302761"/>
            <a:ext cx="2514600" cy="584775"/>
          </a:xfrm>
          <a:prstGeom prst="rect">
            <a:avLst/>
          </a:prstGeom>
          <a:noFill/>
          <a:ln w="9525">
            <a:noFill/>
            <a:miter lim="800000"/>
          </a:ln>
        </p:spPr>
        <p:txBody>
          <a:bodyPr wrap="square">
            <a:spAutoFit/>
          </a:bodyPr>
          <a:lstStyle/>
          <a:p>
            <a:r>
              <a:rPr lang="zh-CN" altLang="en-US" sz="1600" b="1" dirty="0">
                <a:solidFill>
                  <a:srgbClr val="FF0000"/>
                </a:solidFill>
                <a:latin typeface="微软雅黑" pitchFamily="34" charset="-122"/>
                <a:ea typeface="微软雅黑" pitchFamily="34" charset="-122"/>
              </a:rPr>
              <a:t>* </a:t>
            </a:r>
            <a:r>
              <a:rPr lang="en-US" altLang="zh-CN" sz="1600" b="1" dirty="0" smtClean="0">
                <a:solidFill>
                  <a:srgbClr val="FF0000"/>
                </a:solidFill>
                <a:latin typeface="微软雅黑" pitchFamily="34" charset="-122"/>
                <a:ea typeface="微软雅黑" pitchFamily="34" charset="-122"/>
              </a:rPr>
              <a:t>Comparison among groups: </a:t>
            </a:r>
            <a:r>
              <a:rPr lang="en-US" altLang="zh-CN" sz="1600" b="1" i="1" dirty="0" smtClean="0">
                <a:solidFill>
                  <a:srgbClr val="FF0000"/>
                </a:solidFill>
                <a:latin typeface="微软雅黑" pitchFamily="34" charset="-122"/>
                <a:ea typeface="微软雅黑" pitchFamily="34" charset="-122"/>
              </a:rPr>
              <a:t>p</a:t>
            </a:r>
            <a:r>
              <a:rPr lang="en-US" altLang="zh-CN" sz="1600" b="1" dirty="0" smtClean="0">
                <a:solidFill>
                  <a:srgbClr val="FF0000"/>
                </a:solidFill>
                <a:latin typeface="微软雅黑" pitchFamily="34" charset="-122"/>
                <a:ea typeface="微软雅黑" pitchFamily="34" charset="-122"/>
              </a:rPr>
              <a:t>&lt;0.05</a:t>
            </a:r>
            <a:endParaRPr lang="zh-CN" altLang="en-US" sz="1600" b="1" dirty="0">
              <a:solidFill>
                <a:srgbClr val="FF0000"/>
              </a:solidFill>
              <a:latin typeface="微软雅黑" pitchFamily="34" charset="-122"/>
              <a:ea typeface="微软雅黑" pitchFamily="34" charset="-122"/>
            </a:endParaRPr>
          </a:p>
        </p:txBody>
      </p:sp>
      <p:sp>
        <p:nvSpPr>
          <p:cNvPr id="15" name="灯片编号占位符 14"/>
          <p:cNvSpPr>
            <a:spLocks noGrp="1"/>
          </p:cNvSpPr>
          <p:nvPr>
            <p:ph type="sldNum" sz="quarter" idx="12"/>
          </p:nvPr>
        </p:nvSpPr>
        <p:spPr/>
        <p:txBody>
          <a:bodyPr/>
          <a:lstStyle/>
          <a:p>
            <a:fld id="{01CC2CA7-3B56-4884-B23C-4C474C6B7068}" type="slidenum">
              <a:rPr lang="zh-CN" altLang="en-US" smtClean="0">
                <a:solidFill>
                  <a:prstClr val="black">
                    <a:tint val="75000"/>
                  </a:prstClr>
                </a:solidFill>
              </a:rPr>
              <a:pPr/>
              <a:t>46</a:t>
            </a:fld>
            <a:endParaRPr lang="zh-CN" altLang="en-US">
              <a:solidFill>
                <a:prstClr val="black">
                  <a:tint val="75000"/>
                </a:prstClr>
              </a:solidFill>
            </a:endParaRPr>
          </a:p>
        </p:txBody>
      </p:sp>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8318" y="46185"/>
            <a:ext cx="1068503" cy="795144"/>
          </a:xfrm>
          <a:prstGeom prst="rect">
            <a:avLst/>
          </a:prstGeom>
        </p:spPr>
      </p:pic>
      <p:grpSp>
        <p:nvGrpSpPr>
          <p:cNvPr id="3" name="组合 8"/>
          <p:cNvGrpSpPr/>
          <p:nvPr/>
        </p:nvGrpSpPr>
        <p:grpSpPr>
          <a:xfrm>
            <a:off x="642910" y="1285860"/>
            <a:ext cx="7522929" cy="4057648"/>
            <a:chOff x="1211" y="2743"/>
            <a:chExt cx="11872" cy="6840"/>
          </a:xfrm>
        </p:grpSpPr>
        <p:grpSp>
          <p:nvGrpSpPr>
            <p:cNvPr id="4" name="组合 7"/>
            <p:cNvGrpSpPr/>
            <p:nvPr/>
          </p:nvGrpSpPr>
          <p:grpSpPr bwMode="auto">
            <a:xfrm>
              <a:off x="1999" y="2743"/>
              <a:ext cx="10418" cy="6840"/>
              <a:chOff x="1884409" y="2363564"/>
              <a:chExt cx="5203679" cy="3528392"/>
            </a:xfrm>
          </p:grpSpPr>
          <p:sp>
            <p:nvSpPr>
              <p:cNvPr id="46085" name="TextBox 6"/>
              <p:cNvSpPr txBox="1">
                <a:spLocks noChangeArrowheads="1"/>
              </p:cNvSpPr>
              <p:nvPr/>
            </p:nvSpPr>
            <p:spPr bwMode="auto">
              <a:xfrm>
                <a:off x="1884409" y="3106383"/>
                <a:ext cx="325391" cy="2075203"/>
              </a:xfrm>
              <a:prstGeom prst="rect">
                <a:avLst/>
              </a:prstGeom>
              <a:noFill/>
              <a:ln w="9525">
                <a:noFill/>
                <a:miter lim="800000"/>
              </a:ln>
            </p:spPr>
            <p:txBody>
              <a:bodyPr>
                <a:spAutoFit/>
              </a:bodyPr>
              <a:lstStyle/>
              <a:p>
                <a:r>
                  <a:rPr lang="zh-CN" altLang="zh-CN" sz="1600" b="1">
                    <a:solidFill>
                      <a:prstClr val="black"/>
                    </a:solidFill>
                    <a:latin typeface="微软雅黑" pitchFamily="34" charset="-122"/>
                    <a:ea typeface="微软雅黑" pitchFamily="34" charset="-122"/>
                  </a:rPr>
                  <a:t>主要疗效指标总改善率</a:t>
                </a:r>
              </a:p>
            </p:txBody>
          </p:sp>
          <p:graphicFrame>
            <p:nvGraphicFramePr>
              <p:cNvPr id="11" name="图表 10"/>
              <p:cNvGraphicFramePr/>
              <p:nvPr/>
            </p:nvGraphicFramePr>
            <p:xfrm>
              <a:off x="1975520" y="2363564"/>
              <a:ext cx="5112568" cy="3528392"/>
            </p:xfrm>
            <a:graphic>
              <a:graphicData uri="http://schemas.openxmlformats.org/drawingml/2006/chart">
                <c:chart xmlns:c="http://schemas.openxmlformats.org/drawingml/2006/chart" xmlns:r="http://schemas.openxmlformats.org/officeDocument/2006/relationships" r:id="rId4"/>
              </a:graphicData>
            </a:graphic>
          </p:graphicFrame>
        </p:grpSp>
        <p:sp>
          <p:nvSpPr>
            <p:cNvPr id="2" name="TextBox 1"/>
            <p:cNvSpPr txBox="1"/>
            <p:nvPr/>
          </p:nvSpPr>
          <p:spPr>
            <a:xfrm>
              <a:off x="4380" y="8802"/>
              <a:ext cx="5640" cy="582"/>
            </a:xfrm>
            <a:prstGeom prst="rect">
              <a:avLst/>
            </a:prstGeom>
            <a:solidFill>
              <a:schemeClr val="bg1"/>
            </a:solidFill>
          </p:spPr>
          <p:txBody>
            <a:bodyPr wrap="square" rtlCol="0">
              <a:spAutoFit/>
            </a:bodyPr>
            <a:lstStyle/>
            <a:p>
              <a:r>
                <a:rPr lang="en-US" altLang="zh-CN" dirty="0" smtClean="0">
                  <a:solidFill>
                    <a:prstClr val="black"/>
                  </a:solidFill>
                  <a:latin typeface="微软雅黑" pitchFamily="34" charset="-122"/>
                  <a:ea typeface="微软雅黑" pitchFamily="34" charset="-122"/>
                </a:rPr>
                <a:t>RSV(+)                         RSV (-) </a:t>
              </a:r>
              <a:endParaRPr lang="zh-CN" altLang="en-US" dirty="0">
                <a:solidFill>
                  <a:prstClr val="black"/>
                </a:solidFill>
                <a:latin typeface="微软雅黑" pitchFamily="34" charset="-122"/>
                <a:ea typeface="微软雅黑" pitchFamily="34" charset="-122"/>
              </a:endParaRPr>
            </a:p>
          </p:txBody>
        </p:sp>
        <p:grpSp>
          <p:nvGrpSpPr>
            <p:cNvPr id="5" name="组合 5"/>
            <p:cNvGrpSpPr/>
            <p:nvPr/>
          </p:nvGrpSpPr>
          <p:grpSpPr>
            <a:xfrm>
              <a:off x="10917" y="3719"/>
              <a:ext cx="2166" cy="2040"/>
              <a:chOff x="8106469" y="3651766"/>
              <a:chExt cx="1896695" cy="1295400"/>
            </a:xfrm>
          </p:grpSpPr>
          <p:pic>
            <p:nvPicPr>
              <p:cNvPr id="22" name="图片 21" descr="360截图20141011145602371.jpg"/>
              <p:cNvPicPr>
                <a:picLocks noChangeAspect="1"/>
              </p:cNvPicPr>
              <p:nvPr/>
            </p:nvPicPr>
            <p:blipFill>
              <a:blip r:embed="rId5" cstate="print"/>
              <a:stretch>
                <a:fillRect/>
              </a:stretch>
            </p:blipFill>
            <p:spPr>
              <a:xfrm>
                <a:off x="8106469" y="3651766"/>
                <a:ext cx="1896695" cy="1295400"/>
              </a:xfrm>
              <a:prstGeom prst="rect">
                <a:avLst/>
              </a:prstGeom>
            </p:spPr>
          </p:pic>
          <p:grpSp>
            <p:nvGrpSpPr>
              <p:cNvPr id="6" name="组合 4"/>
              <p:cNvGrpSpPr/>
              <p:nvPr/>
            </p:nvGrpSpPr>
            <p:grpSpPr>
              <a:xfrm>
                <a:off x="8226677" y="3725846"/>
                <a:ext cx="1124475" cy="1221320"/>
                <a:chOff x="6858000" y="3720012"/>
                <a:chExt cx="1124475" cy="1221320"/>
              </a:xfrm>
            </p:grpSpPr>
            <p:sp>
              <p:nvSpPr>
                <p:cNvPr id="19" name="TextBox 18"/>
                <p:cNvSpPr txBox="1"/>
                <p:nvPr/>
              </p:nvSpPr>
              <p:spPr>
                <a:xfrm>
                  <a:off x="6858000" y="3720012"/>
                  <a:ext cx="1124475" cy="369332"/>
                </a:xfrm>
                <a:prstGeom prst="rect">
                  <a:avLst/>
                </a:prstGeom>
                <a:noFill/>
              </p:spPr>
              <p:txBody>
                <a:bodyPr wrap="none" rtlCol="0">
                  <a:spAutoFit/>
                </a:bodyPr>
                <a:lstStyle/>
                <a:p>
                  <a:r>
                    <a:rPr lang="en-US" altLang="zh-CN" b="1" dirty="0" smtClean="0">
                      <a:solidFill>
                        <a:prstClr val="black"/>
                      </a:solidFill>
                      <a:latin typeface="微软雅黑" pitchFamily="34" charset="-122"/>
                      <a:ea typeface="微软雅黑" pitchFamily="34" charset="-122"/>
                    </a:rPr>
                    <a:t>Control </a:t>
                  </a:r>
                  <a:endParaRPr lang="zh-CN" altLang="en-US" b="1" dirty="0">
                    <a:solidFill>
                      <a:prstClr val="black"/>
                    </a:solidFill>
                    <a:latin typeface="微软雅黑" pitchFamily="34" charset="-122"/>
                    <a:ea typeface="微软雅黑" pitchFamily="34" charset="-122"/>
                  </a:endParaRPr>
                </a:p>
              </p:txBody>
            </p:sp>
            <p:sp>
              <p:nvSpPr>
                <p:cNvPr id="20" name="TextBox 19"/>
                <p:cNvSpPr txBox="1"/>
                <p:nvPr/>
              </p:nvSpPr>
              <p:spPr>
                <a:xfrm>
                  <a:off x="6858000" y="4114800"/>
                  <a:ext cx="1102802" cy="369332"/>
                </a:xfrm>
                <a:prstGeom prst="rect">
                  <a:avLst/>
                </a:prstGeom>
                <a:noFill/>
              </p:spPr>
              <p:txBody>
                <a:bodyPr wrap="none" rtlCol="0">
                  <a:spAutoFit/>
                </a:bodyPr>
                <a:lstStyle/>
                <a:p>
                  <a:r>
                    <a:rPr lang="en-US" altLang="zh-CN" b="1" dirty="0" smtClean="0">
                      <a:solidFill>
                        <a:prstClr val="black"/>
                      </a:solidFill>
                      <a:latin typeface="微软雅黑" pitchFamily="34" charset="-122"/>
                      <a:ea typeface="微软雅黑" pitchFamily="34" charset="-122"/>
                    </a:rPr>
                    <a:t>2</a:t>
                  </a:r>
                  <a:r>
                    <a:rPr lang="el-GR" altLang="zh-CN" b="1" dirty="0" smtClean="0">
                      <a:solidFill>
                        <a:prstClr val="black"/>
                      </a:solidFill>
                      <a:latin typeface="微软雅黑" pitchFamily="34" charset="-122"/>
                      <a:ea typeface="微软雅黑" pitchFamily="34" charset="-122"/>
                    </a:rPr>
                    <a:t> μ</a:t>
                  </a:r>
                  <a:r>
                    <a:rPr lang="en-US" altLang="zh-CN" b="1" dirty="0" smtClean="0">
                      <a:solidFill>
                        <a:prstClr val="black"/>
                      </a:solidFill>
                      <a:latin typeface="微软雅黑" pitchFamily="34" charset="-122"/>
                      <a:ea typeface="微软雅黑" pitchFamily="34" charset="-122"/>
                    </a:rPr>
                    <a:t>g/kg</a:t>
                  </a:r>
                  <a:endParaRPr lang="zh-CN" altLang="en-US" b="1" dirty="0">
                    <a:solidFill>
                      <a:prstClr val="black"/>
                    </a:solidFill>
                    <a:latin typeface="微软雅黑" pitchFamily="34" charset="-122"/>
                    <a:ea typeface="微软雅黑" pitchFamily="34" charset="-122"/>
                  </a:endParaRPr>
                </a:p>
              </p:txBody>
            </p:sp>
            <p:sp>
              <p:nvSpPr>
                <p:cNvPr id="21" name="TextBox 20"/>
                <p:cNvSpPr txBox="1"/>
                <p:nvPr/>
              </p:nvSpPr>
              <p:spPr>
                <a:xfrm>
                  <a:off x="6858000" y="4572000"/>
                  <a:ext cx="1102802" cy="369332"/>
                </a:xfrm>
                <a:prstGeom prst="rect">
                  <a:avLst/>
                </a:prstGeom>
                <a:noFill/>
              </p:spPr>
              <p:txBody>
                <a:bodyPr wrap="none" rtlCol="0">
                  <a:spAutoFit/>
                </a:bodyPr>
                <a:lstStyle/>
                <a:p>
                  <a:r>
                    <a:rPr lang="en-US" altLang="zh-CN" b="1" dirty="0" smtClean="0">
                      <a:solidFill>
                        <a:prstClr val="black"/>
                      </a:solidFill>
                      <a:latin typeface="微软雅黑" pitchFamily="34" charset="-122"/>
                      <a:ea typeface="微软雅黑" pitchFamily="34" charset="-122"/>
                    </a:rPr>
                    <a:t>4</a:t>
                  </a:r>
                  <a:r>
                    <a:rPr lang="el-GR" altLang="zh-CN" b="1" dirty="0" smtClean="0">
                      <a:solidFill>
                        <a:prstClr val="black"/>
                      </a:solidFill>
                      <a:latin typeface="微软雅黑" pitchFamily="34" charset="-122"/>
                      <a:ea typeface="微软雅黑" pitchFamily="34" charset="-122"/>
                    </a:rPr>
                    <a:t> μ</a:t>
                  </a:r>
                  <a:r>
                    <a:rPr lang="en-US" altLang="zh-CN" b="1" dirty="0" smtClean="0">
                      <a:solidFill>
                        <a:prstClr val="black"/>
                      </a:solidFill>
                      <a:latin typeface="微软雅黑" pitchFamily="34" charset="-122"/>
                      <a:ea typeface="微软雅黑" pitchFamily="34" charset="-122"/>
                    </a:rPr>
                    <a:t>g/kg</a:t>
                  </a:r>
                  <a:endParaRPr lang="zh-CN" altLang="en-US" b="1" dirty="0">
                    <a:solidFill>
                      <a:prstClr val="black"/>
                    </a:solidFill>
                    <a:latin typeface="微软雅黑" pitchFamily="34" charset="-122"/>
                    <a:ea typeface="微软雅黑" pitchFamily="34" charset="-122"/>
                  </a:endParaRPr>
                </a:p>
              </p:txBody>
            </p:sp>
          </p:grpSp>
        </p:grpSp>
        <p:grpSp>
          <p:nvGrpSpPr>
            <p:cNvPr id="9" name="组合 3"/>
            <p:cNvGrpSpPr/>
            <p:nvPr/>
          </p:nvGrpSpPr>
          <p:grpSpPr>
            <a:xfrm>
              <a:off x="1211" y="3883"/>
              <a:ext cx="1320" cy="4560"/>
              <a:chOff x="571500" y="3048000"/>
              <a:chExt cx="838200" cy="2895600"/>
            </a:xfrm>
          </p:grpSpPr>
          <p:pic>
            <p:nvPicPr>
              <p:cNvPr id="23" name="图片 22" descr="360截图20141011145602371.jpg"/>
              <p:cNvPicPr>
                <a:picLocks noChangeAspect="1"/>
              </p:cNvPicPr>
              <p:nvPr/>
            </p:nvPicPr>
            <p:blipFill>
              <a:blip r:embed="rId5" cstate="print"/>
              <a:stretch>
                <a:fillRect/>
              </a:stretch>
            </p:blipFill>
            <p:spPr>
              <a:xfrm>
                <a:off x="571500" y="3048000"/>
                <a:ext cx="838200" cy="2895600"/>
              </a:xfrm>
              <a:prstGeom prst="rect">
                <a:avLst/>
              </a:prstGeom>
            </p:spPr>
          </p:pic>
          <p:sp>
            <p:nvSpPr>
              <p:cNvPr id="29" name="矩形 28"/>
              <p:cNvSpPr/>
              <p:nvPr/>
            </p:nvSpPr>
            <p:spPr>
              <a:xfrm rot="5400000">
                <a:off x="84570" y="3957424"/>
                <a:ext cx="1661993" cy="688132"/>
              </a:xfrm>
              <a:prstGeom prst="rect">
                <a:avLst/>
              </a:prstGeom>
            </p:spPr>
            <p:txBody>
              <a:bodyPr vert="vert270" wrap="square">
                <a:spAutoFit/>
              </a:bodyPr>
              <a:lstStyle/>
              <a:p>
                <a:r>
                  <a:rPr lang="en-US" altLang="zh-CN" sz="1200" b="1" dirty="0" smtClean="0">
                    <a:solidFill>
                      <a:prstClr val="black"/>
                    </a:solidFill>
                    <a:latin typeface="微软雅黑" pitchFamily="34" charset="-122"/>
                    <a:ea typeface="微软雅黑" pitchFamily="34" charset="-122"/>
                  </a:rPr>
                  <a:t>Total improvement </a:t>
                </a:r>
              </a:p>
              <a:p>
                <a:r>
                  <a:rPr lang="en-US" altLang="zh-CN" sz="1200" b="1" dirty="0" smtClean="0">
                    <a:solidFill>
                      <a:prstClr val="black"/>
                    </a:solidFill>
                    <a:latin typeface="微软雅黑" pitchFamily="34" charset="-122"/>
                    <a:ea typeface="微软雅黑" pitchFamily="34" charset="-122"/>
                  </a:rPr>
                  <a:t>rate of major</a:t>
                </a:r>
              </a:p>
              <a:p>
                <a:r>
                  <a:rPr lang="en-US" altLang="zh-CN" sz="1200" b="1" dirty="0" smtClean="0">
                    <a:solidFill>
                      <a:prstClr val="black"/>
                    </a:solidFill>
                    <a:latin typeface="微软雅黑" pitchFamily="34" charset="-122"/>
                    <a:ea typeface="微软雅黑" pitchFamily="34" charset="-122"/>
                  </a:rPr>
                  <a:t> efficacy indexes</a:t>
                </a:r>
                <a:endParaRPr lang="zh-CN" altLang="en-US" sz="1200" b="1" dirty="0" smtClean="0">
                  <a:solidFill>
                    <a:prstClr val="black"/>
                  </a:solidFill>
                  <a:latin typeface="微软雅黑" pitchFamily="34" charset="-122"/>
                  <a:ea typeface="微软雅黑" pitchFamily="34" charset="-122"/>
                </a:endParaRPr>
              </a:p>
            </p:txBody>
          </p:sp>
        </p:grpSp>
        <p:sp>
          <p:nvSpPr>
            <p:cNvPr id="24" name="矩形 23"/>
            <p:cNvSpPr/>
            <p:nvPr/>
          </p:nvSpPr>
          <p:spPr>
            <a:xfrm>
              <a:off x="2486" y="3251"/>
              <a:ext cx="761" cy="55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a:off x="2531" y="3676"/>
              <a:ext cx="189" cy="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文本框 25"/>
            <p:cNvSpPr txBox="1"/>
            <p:nvPr/>
          </p:nvSpPr>
          <p:spPr>
            <a:xfrm>
              <a:off x="2493" y="3544"/>
              <a:ext cx="1006" cy="485"/>
            </a:xfrm>
            <a:prstGeom prst="rect">
              <a:avLst/>
            </a:prstGeom>
            <a:noFill/>
          </p:spPr>
          <p:txBody>
            <a:bodyPr wrap="square" rtlCol="0">
              <a:spAutoFit/>
            </a:bodyPr>
            <a:lstStyle/>
            <a:p>
              <a:r>
                <a:rPr lang="en-US" altLang="zh-CN" sz="1400" b="1" dirty="0" smtClean="0">
                  <a:solidFill>
                    <a:prstClr val="black"/>
                  </a:solidFill>
                </a:rPr>
                <a:t>100.0</a:t>
              </a:r>
              <a:endParaRPr lang="zh-CN" altLang="en-US" sz="1400" b="1" dirty="0">
                <a:solidFill>
                  <a:prstClr val="black"/>
                </a:solidFill>
              </a:endParaRPr>
            </a:p>
          </p:txBody>
        </p:sp>
        <p:sp>
          <p:nvSpPr>
            <p:cNvPr id="27" name="文本框 26"/>
            <p:cNvSpPr txBox="1"/>
            <p:nvPr/>
          </p:nvSpPr>
          <p:spPr>
            <a:xfrm>
              <a:off x="2625" y="4241"/>
              <a:ext cx="1006" cy="485"/>
            </a:xfrm>
            <a:prstGeom prst="rect">
              <a:avLst/>
            </a:prstGeom>
            <a:noFill/>
          </p:spPr>
          <p:txBody>
            <a:bodyPr wrap="square" rtlCol="0">
              <a:spAutoFit/>
            </a:bodyPr>
            <a:lstStyle/>
            <a:p>
              <a:r>
                <a:rPr lang="en-US" altLang="zh-CN" sz="1400" b="1" dirty="0" smtClean="0">
                  <a:solidFill>
                    <a:prstClr val="black"/>
                  </a:solidFill>
                </a:rPr>
                <a:t>95.0</a:t>
              </a:r>
              <a:endParaRPr lang="zh-CN" altLang="en-US" sz="1400" b="1" dirty="0">
                <a:solidFill>
                  <a:prstClr val="black"/>
                </a:solidFill>
              </a:endParaRPr>
            </a:p>
          </p:txBody>
        </p:sp>
        <p:sp>
          <p:nvSpPr>
            <p:cNvPr id="28" name="文本框 27"/>
            <p:cNvSpPr txBox="1"/>
            <p:nvPr/>
          </p:nvSpPr>
          <p:spPr>
            <a:xfrm>
              <a:off x="2643" y="5091"/>
              <a:ext cx="1006" cy="485"/>
            </a:xfrm>
            <a:prstGeom prst="rect">
              <a:avLst/>
            </a:prstGeom>
            <a:noFill/>
          </p:spPr>
          <p:txBody>
            <a:bodyPr wrap="square" rtlCol="0">
              <a:spAutoFit/>
            </a:bodyPr>
            <a:lstStyle/>
            <a:p>
              <a:r>
                <a:rPr lang="en-US" altLang="zh-CN" sz="1400" b="1" dirty="0" smtClean="0">
                  <a:solidFill>
                    <a:prstClr val="black"/>
                  </a:solidFill>
                </a:rPr>
                <a:t>90.0</a:t>
              </a:r>
              <a:endParaRPr lang="zh-CN" altLang="en-US" sz="1400" b="1" dirty="0">
                <a:solidFill>
                  <a:prstClr val="black"/>
                </a:solidFill>
              </a:endParaRPr>
            </a:p>
          </p:txBody>
        </p:sp>
        <p:sp>
          <p:nvSpPr>
            <p:cNvPr id="30" name="文本框 29"/>
            <p:cNvSpPr txBox="1"/>
            <p:nvPr/>
          </p:nvSpPr>
          <p:spPr>
            <a:xfrm>
              <a:off x="2643" y="5921"/>
              <a:ext cx="1006" cy="485"/>
            </a:xfrm>
            <a:prstGeom prst="rect">
              <a:avLst/>
            </a:prstGeom>
            <a:noFill/>
          </p:spPr>
          <p:txBody>
            <a:bodyPr wrap="square" rtlCol="0">
              <a:spAutoFit/>
            </a:bodyPr>
            <a:lstStyle/>
            <a:p>
              <a:r>
                <a:rPr lang="en-US" altLang="zh-CN" sz="1400" b="1" dirty="0">
                  <a:solidFill>
                    <a:prstClr val="black"/>
                  </a:solidFill>
                </a:rPr>
                <a:t>8</a:t>
              </a:r>
              <a:r>
                <a:rPr lang="en-US" altLang="zh-CN" sz="1400" b="1" dirty="0" smtClean="0">
                  <a:solidFill>
                    <a:prstClr val="black"/>
                  </a:solidFill>
                </a:rPr>
                <a:t>5.0</a:t>
              </a:r>
              <a:endParaRPr lang="zh-CN" altLang="en-US" sz="1400" b="1" dirty="0">
                <a:solidFill>
                  <a:prstClr val="black"/>
                </a:solidFill>
              </a:endParaRPr>
            </a:p>
          </p:txBody>
        </p:sp>
        <p:sp>
          <p:nvSpPr>
            <p:cNvPr id="32" name="文本框 31"/>
            <p:cNvSpPr txBox="1"/>
            <p:nvPr/>
          </p:nvSpPr>
          <p:spPr>
            <a:xfrm>
              <a:off x="2635" y="6667"/>
              <a:ext cx="1006" cy="485"/>
            </a:xfrm>
            <a:prstGeom prst="rect">
              <a:avLst/>
            </a:prstGeom>
            <a:noFill/>
          </p:spPr>
          <p:txBody>
            <a:bodyPr wrap="square" rtlCol="0">
              <a:spAutoFit/>
            </a:bodyPr>
            <a:lstStyle/>
            <a:p>
              <a:r>
                <a:rPr lang="en-US" altLang="zh-CN" sz="1400" b="1" dirty="0">
                  <a:solidFill>
                    <a:prstClr val="black"/>
                  </a:solidFill>
                </a:rPr>
                <a:t>8</a:t>
              </a:r>
              <a:r>
                <a:rPr lang="en-US" altLang="zh-CN" sz="1400" b="1" dirty="0" smtClean="0">
                  <a:solidFill>
                    <a:prstClr val="black"/>
                  </a:solidFill>
                </a:rPr>
                <a:t>0.0</a:t>
              </a:r>
              <a:endParaRPr lang="zh-CN" altLang="en-US" sz="1400" b="1" dirty="0">
                <a:solidFill>
                  <a:prstClr val="black"/>
                </a:solidFill>
              </a:endParaRPr>
            </a:p>
          </p:txBody>
        </p:sp>
        <p:sp>
          <p:nvSpPr>
            <p:cNvPr id="33" name="文本框 32"/>
            <p:cNvSpPr txBox="1"/>
            <p:nvPr/>
          </p:nvSpPr>
          <p:spPr>
            <a:xfrm>
              <a:off x="2625" y="8379"/>
              <a:ext cx="1006" cy="485"/>
            </a:xfrm>
            <a:prstGeom prst="rect">
              <a:avLst/>
            </a:prstGeom>
            <a:noFill/>
          </p:spPr>
          <p:txBody>
            <a:bodyPr wrap="square" rtlCol="0">
              <a:spAutoFit/>
            </a:bodyPr>
            <a:lstStyle/>
            <a:p>
              <a:r>
                <a:rPr lang="en-US" altLang="zh-CN" sz="1400" b="1" dirty="0" smtClean="0">
                  <a:solidFill>
                    <a:prstClr val="black"/>
                  </a:solidFill>
                </a:rPr>
                <a:t>70.0</a:t>
              </a:r>
              <a:endParaRPr lang="zh-CN" altLang="en-US" sz="1400" b="1" dirty="0">
                <a:solidFill>
                  <a:prstClr val="black"/>
                </a:solidFill>
              </a:endParaRPr>
            </a:p>
          </p:txBody>
        </p:sp>
        <p:sp>
          <p:nvSpPr>
            <p:cNvPr id="34" name="文本框 33"/>
            <p:cNvSpPr txBox="1"/>
            <p:nvPr/>
          </p:nvSpPr>
          <p:spPr>
            <a:xfrm>
              <a:off x="2649" y="7517"/>
              <a:ext cx="1006" cy="485"/>
            </a:xfrm>
            <a:prstGeom prst="rect">
              <a:avLst/>
            </a:prstGeom>
            <a:noFill/>
          </p:spPr>
          <p:txBody>
            <a:bodyPr wrap="square" rtlCol="0">
              <a:spAutoFit/>
            </a:bodyPr>
            <a:lstStyle/>
            <a:p>
              <a:r>
                <a:rPr lang="en-US" altLang="zh-CN" sz="1400" b="1" dirty="0" smtClean="0">
                  <a:solidFill>
                    <a:prstClr val="black"/>
                  </a:solidFill>
                </a:rPr>
                <a:t>75.0</a:t>
              </a:r>
              <a:endParaRPr lang="zh-CN" altLang="en-US" sz="1400" b="1" dirty="0">
                <a:solidFill>
                  <a:prstClr val="black"/>
                </a:solidFill>
              </a:endParaRPr>
            </a:p>
          </p:txBody>
        </p:sp>
        <p:sp>
          <p:nvSpPr>
            <p:cNvPr id="35" name="文本框 34"/>
            <p:cNvSpPr txBox="1"/>
            <p:nvPr/>
          </p:nvSpPr>
          <p:spPr>
            <a:xfrm>
              <a:off x="1348" y="7087"/>
              <a:ext cx="1006" cy="485"/>
            </a:xfrm>
            <a:prstGeom prst="rect">
              <a:avLst/>
            </a:prstGeom>
            <a:noFill/>
          </p:spPr>
          <p:txBody>
            <a:bodyPr wrap="square" rtlCol="0">
              <a:spAutoFit/>
            </a:bodyPr>
            <a:lstStyle/>
            <a:p>
              <a:r>
                <a:rPr lang="en-US" altLang="zh-CN" sz="1400" b="1" dirty="0" smtClean="0">
                  <a:solidFill>
                    <a:prstClr val="black"/>
                  </a:solidFill>
                </a:rPr>
                <a:t>(%)</a:t>
              </a:r>
              <a:endParaRPr lang="zh-CN" altLang="en-US" sz="1400" b="1" dirty="0">
                <a:solidFill>
                  <a:prstClr val="black"/>
                </a:solidFill>
              </a:endParaRPr>
            </a:p>
          </p:txBody>
        </p:sp>
      </p:grpSp>
      <p:sp>
        <p:nvSpPr>
          <p:cNvPr id="31" name="TextBox 30"/>
          <p:cNvSpPr txBox="1"/>
          <p:nvPr/>
        </p:nvSpPr>
        <p:spPr>
          <a:xfrm>
            <a:off x="571472" y="6286520"/>
            <a:ext cx="7786710" cy="276999"/>
          </a:xfrm>
          <a:prstGeom prst="rect">
            <a:avLst/>
          </a:prstGeom>
          <a:noFill/>
        </p:spPr>
        <p:txBody>
          <a:bodyPr wrap="square" rtlCol="0">
            <a:spAutoFit/>
          </a:bodyPr>
          <a:lstStyle/>
          <a:p>
            <a:pPr algn="r"/>
            <a:r>
              <a:rPr lang="en-US" altLang="zh-CN" sz="1200" dirty="0" smtClean="0">
                <a:solidFill>
                  <a:schemeClr val="bg1"/>
                </a:solidFill>
                <a:latin typeface="微软雅黑" pitchFamily="34" charset="-122"/>
                <a:ea typeface="微软雅黑" pitchFamily="34" charset="-122"/>
              </a:rPr>
              <a:t>Shang </a:t>
            </a:r>
            <a:r>
              <a:rPr lang="en-US" altLang="zh-CN" sz="1200" dirty="0" err="1" smtClean="0">
                <a:solidFill>
                  <a:schemeClr val="bg1"/>
                </a:solidFill>
                <a:latin typeface="微软雅黑" pitchFamily="34" charset="-122"/>
                <a:ea typeface="微软雅黑" pitchFamily="34" charset="-122"/>
              </a:rPr>
              <a:t>YX,Huang</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Y,Liu</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EM,et</a:t>
            </a:r>
            <a:r>
              <a:rPr lang="en-US" altLang="zh-CN" sz="1200" dirty="0" smtClean="0">
                <a:solidFill>
                  <a:schemeClr val="bg1"/>
                </a:solidFill>
                <a:latin typeface="微软雅黑" pitchFamily="34" charset="-122"/>
                <a:ea typeface="微软雅黑" pitchFamily="34" charset="-122"/>
              </a:rPr>
              <a:t> al.</a:t>
            </a:r>
            <a:r>
              <a:rPr lang="en-US" altLang="zh-CN" sz="1200" dirty="0" smtClean="0">
                <a:solidFill>
                  <a:schemeClr val="bg1"/>
                </a:solidFill>
                <a:latin typeface="微软雅黑" pitchFamily="34" charset="-122"/>
                <a:ea typeface="微软雅黑" pitchFamily="34" charset="-122"/>
                <a:sym typeface="华文楷体" panose="02010600040101010101" pitchFamily="2" charset="-122"/>
              </a:rPr>
              <a:t>  Chinese Journal of Practical Pediatrics. 2014,29(11)840-4 </a:t>
            </a:r>
            <a:r>
              <a:rPr lang="en-US" altLang="zh-CN" sz="1200" dirty="0" smtClean="0">
                <a:solidFill>
                  <a:schemeClr val="bg1"/>
                </a:solidFill>
                <a:latin typeface="微软雅黑" pitchFamily="34" charset="-122"/>
                <a:ea typeface="微软雅黑" pitchFamily="34" charset="-122"/>
              </a:rPr>
              <a:t> </a:t>
            </a:r>
            <a:endParaRPr lang="zh-CN" altLang="en-US" sz="1200" dirty="0">
              <a:solidFill>
                <a:schemeClr val="bg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212" name="Group 396"/>
          <p:cNvGraphicFramePr>
            <a:graphicFrameLocks noGrp="1"/>
          </p:cNvGraphicFramePr>
          <p:nvPr>
            <p:extLst/>
          </p:nvPr>
        </p:nvGraphicFramePr>
        <p:xfrm>
          <a:off x="142844" y="1428736"/>
          <a:ext cx="8866185" cy="3579814"/>
        </p:xfrm>
        <a:graphic>
          <a:graphicData uri="http://schemas.openxmlformats.org/drawingml/2006/table">
            <a:tbl>
              <a:tblPr firstRow="1" firstCol="1" bandRow="1">
                <a:tableStyleId>{9D7B26C5-4107-4FEC-AEDC-1716B250A1EF}</a:tableStyleId>
              </a:tblPr>
              <a:tblGrid>
                <a:gridCol w="838200"/>
                <a:gridCol w="609600"/>
                <a:gridCol w="824265"/>
                <a:gridCol w="824265"/>
                <a:gridCol w="824265"/>
                <a:gridCol w="824265"/>
                <a:gridCol w="824265"/>
                <a:gridCol w="824265"/>
                <a:gridCol w="824265"/>
                <a:gridCol w="824265"/>
                <a:gridCol w="824265"/>
              </a:tblGrid>
              <a:tr h="403225">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smtClean="0">
                          <a:ln>
                            <a:noFill/>
                          </a:ln>
                          <a:solidFill>
                            <a:schemeClr val="tx1"/>
                          </a:solidFill>
                          <a:effectLst/>
                          <a:latin typeface="微软雅黑" pitchFamily="34" charset="-122"/>
                          <a:ea typeface="微软雅黑" pitchFamily="34" charset="-122"/>
                        </a:rPr>
                        <a:t>Vital Sign</a:t>
                      </a:r>
                      <a:endParaRPr kumimoji="0" lang="zh-CN" altLang="en-US" sz="1400" b="1" i="0" u="none" strike="noStrike" cap="none" normalizeH="0" baseline="0" dirty="0" smtClean="0">
                        <a:ln>
                          <a:noFill/>
                        </a:ln>
                        <a:solidFill>
                          <a:schemeClr val="tx1"/>
                        </a:solidFill>
                        <a:effectLst/>
                        <a:latin typeface="微软雅黑" pitchFamily="34" charset="-122"/>
                        <a:ea typeface="微软雅黑" pitchFamily="34" charset="-122"/>
                      </a:endParaRPr>
                    </a:p>
                  </a:txBody>
                  <a:tcPr anchor="ctr" anchorCtr="1" horzOverflow="overflow"/>
                </a:tc>
                <a:tc h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smtClean="0">
                          <a:ln>
                            <a:noFill/>
                          </a:ln>
                          <a:solidFill>
                            <a:schemeClr val="tx1"/>
                          </a:solidFill>
                          <a:effectLst/>
                          <a:latin typeface="微软雅黑" pitchFamily="34" charset="-122"/>
                          <a:ea typeface="微软雅黑" pitchFamily="34" charset="-122"/>
                        </a:rPr>
                        <a:t>Before</a:t>
                      </a:r>
                      <a:endParaRPr kumimoji="0" lang="zh-CN" altLang="en-US" sz="1400" b="1" i="0" u="none" strike="noStrike" cap="none" normalizeH="0" baseline="0" dirty="0" smtClean="0">
                        <a:ln>
                          <a:noFill/>
                        </a:ln>
                        <a:solidFill>
                          <a:schemeClr val="tx1"/>
                        </a:solidFill>
                        <a:effectLst/>
                        <a:latin typeface="微软雅黑" pitchFamily="34" charset="-122"/>
                        <a:ea typeface="微软雅黑" pitchFamily="34" charset="-122"/>
                      </a:endParaRPr>
                    </a:p>
                  </a:txBody>
                  <a:tcPr anchor="ctr" anchorCtr="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u="none" strike="noStrike" cap="none" normalizeH="0" baseline="0" dirty="0" smtClean="0">
                          <a:ln>
                            <a:noFill/>
                          </a:ln>
                          <a:effectLst/>
                          <a:latin typeface="微软雅黑" panose="020B0503020204020204" pitchFamily="34" charset="-122"/>
                          <a:ea typeface="微软雅黑" panose="020B0503020204020204" pitchFamily="34" charset="-122"/>
                        </a:rPr>
                        <a:t>D1</a:t>
                      </a:r>
                      <a:endParaRPr kumimoji="0" lang="zh-CN" altLang="en-US" sz="1400" b="1" i="0" u="none" strike="noStrike" cap="none" normalizeH="0" baseline="0" dirty="0" smtClean="0">
                        <a:ln>
                          <a:noFill/>
                        </a:ln>
                        <a:solidFill>
                          <a:schemeClr val="tx1"/>
                        </a:solidFill>
                        <a:effectLst/>
                        <a:latin typeface="微软雅黑" pitchFamily="34" charset="-122"/>
                        <a:ea typeface="微软雅黑" pitchFamily="34" charset="-122"/>
                      </a:endParaRPr>
                    </a:p>
                  </a:txBody>
                  <a:tcPr anchor="ctr" anchorCtr="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u="none" strike="noStrike" cap="none" normalizeH="0" baseline="0" dirty="0" smtClean="0">
                          <a:ln>
                            <a:noFill/>
                          </a:ln>
                          <a:effectLst/>
                          <a:latin typeface="微软雅黑" panose="020B0503020204020204" pitchFamily="34" charset="-122"/>
                          <a:ea typeface="微软雅黑" panose="020B0503020204020204" pitchFamily="34" charset="-122"/>
                        </a:rPr>
                        <a:t>D2</a:t>
                      </a:r>
                      <a:endParaRPr kumimoji="0" lang="zh-CN" altLang="en-US" sz="1400" b="1" i="0" u="none" strike="noStrike" cap="none" normalizeH="0" baseline="0" dirty="0" smtClean="0">
                        <a:ln>
                          <a:noFill/>
                        </a:ln>
                        <a:solidFill>
                          <a:schemeClr val="tx1"/>
                        </a:solidFill>
                        <a:effectLst/>
                        <a:latin typeface="微软雅黑" pitchFamily="34" charset="-122"/>
                        <a:ea typeface="微软雅黑" pitchFamily="34" charset="-122"/>
                      </a:endParaRPr>
                    </a:p>
                  </a:txBody>
                  <a:tcPr anchor="ctr" anchorCtr="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u="none" strike="noStrike" cap="none" normalizeH="0" baseline="0" dirty="0" smtClean="0">
                          <a:ln>
                            <a:noFill/>
                          </a:ln>
                          <a:effectLst/>
                          <a:latin typeface="微软雅黑" panose="020B0503020204020204" pitchFamily="34" charset="-122"/>
                          <a:ea typeface="微软雅黑" panose="020B0503020204020204" pitchFamily="34" charset="-122"/>
                        </a:rPr>
                        <a:t>D3</a:t>
                      </a:r>
                      <a:endParaRPr kumimoji="0" lang="zh-CN" altLang="en-US" sz="1400" b="1" i="0" u="none" strike="noStrike" cap="none" normalizeH="0" baseline="0" dirty="0" smtClean="0">
                        <a:ln>
                          <a:noFill/>
                        </a:ln>
                        <a:solidFill>
                          <a:schemeClr val="tx1"/>
                        </a:solidFill>
                        <a:effectLst/>
                        <a:latin typeface="微软雅黑" pitchFamily="34" charset="-122"/>
                        <a:ea typeface="微软雅黑" pitchFamily="34" charset="-122"/>
                      </a:endParaRPr>
                    </a:p>
                  </a:txBody>
                  <a:tcPr anchor="ctr" anchorCtr="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u="none" strike="noStrike" cap="none" normalizeH="0" baseline="0" dirty="0" smtClean="0">
                          <a:ln>
                            <a:noFill/>
                          </a:ln>
                          <a:effectLst/>
                          <a:latin typeface="微软雅黑" panose="020B0503020204020204" pitchFamily="34" charset="-122"/>
                          <a:ea typeface="微软雅黑" panose="020B0503020204020204" pitchFamily="34" charset="-122"/>
                        </a:rPr>
                        <a:t>D4</a:t>
                      </a:r>
                      <a:endParaRPr kumimoji="0" lang="zh-CN" altLang="en-US" sz="1400" b="1" i="0" u="none" strike="noStrike" cap="none" normalizeH="0" baseline="0" dirty="0" smtClean="0">
                        <a:ln>
                          <a:noFill/>
                        </a:ln>
                        <a:solidFill>
                          <a:schemeClr val="tx1"/>
                        </a:solidFill>
                        <a:effectLst/>
                        <a:latin typeface="微软雅黑" pitchFamily="34" charset="-122"/>
                        <a:ea typeface="微软雅黑" pitchFamily="34" charset="-122"/>
                      </a:endParaRPr>
                    </a:p>
                  </a:txBody>
                  <a:tcPr anchor="ctr" anchorCtr="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u="none" strike="noStrike" cap="none" normalizeH="0" baseline="0" dirty="0" smtClean="0">
                          <a:ln>
                            <a:noFill/>
                          </a:ln>
                          <a:effectLst/>
                          <a:latin typeface="微软雅黑" panose="020B0503020204020204" pitchFamily="34" charset="-122"/>
                          <a:ea typeface="微软雅黑" panose="020B0503020204020204" pitchFamily="34" charset="-122"/>
                        </a:rPr>
                        <a:t>D5</a:t>
                      </a:r>
                      <a:endParaRPr kumimoji="0" lang="zh-CN" altLang="en-US" sz="1400" b="1" i="0" u="none" strike="noStrike" cap="none" normalizeH="0" baseline="0" dirty="0" smtClean="0">
                        <a:ln>
                          <a:noFill/>
                        </a:ln>
                        <a:solidFill>
                          <a:schemeClr val="tx1"/>
                        </a:solidFill>
                        <a:effectLst/>
                        <a:latin typeface="微软雅黑" pitchFamily="34" charset="-122"/>
                        <a:ea typeface="微软雅黑" pitchFamily="34" charset="-122"/>
                      </a:endParaRPr>
                    </a:p>
                  </a:txBody>
                  <a:tcPr anchor="ctr" anchorCtr="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u="none" strike="noStrike" cap="none" normalizeH="0" baseline="0" dirty="0" smtClean="0">
                          <a:ln>
                            <a:noFill/>
                          </a:ln>
                          <a:effectLst/>
                          <a:latin typeface="微软雅黑" panose="020B0503020204020204" pitchFamily="34" charset="-122"/>
                          <a:ea typeface="微软雅黑" panose="020B0503020204020204" pitchFamily="34" charset="-122"/>
                        </a:rPr>
                        <a:t>D6</a:t>
                      </a:r>
                      <a:endParaRPr kumimoji="0" lang="zh-CN" altLang="en-US" sz="1400" b="1" i="0" u="none" strike="noStrike" cap="none" normalizeH="0" baseline="0" dirty="0" smtClean="0">
                        <a:ln>
                          <a:noFill/>
                        </a:ln>
                        <a:solidFill>
                          <a:schemeClr val="tx1"/>
                        </a:solidFill>
                        <a:effectLst/>
                        <a:latin typeface="微软雅黑" pitchFamily="34" charset="-122"/>
                        <a:ea typeface="微软雅黑" pitchFamily="34" charset="-122"/>
                      </a:endParaRPr>
                    </a:p>
                  </a:txBody>
                  <a:tcPr anchor="ctr" anchorCtr="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u="none" strike="noStrike" cap="none" normalizeH="0" baseline="0" dirty="0" smtClean="0">
                          <a:ln>
                            <a:noFill/>
                          </a:ln>
                          <a:effectLst/>
                          <a:latin typeface="微软雅黑" panose="020B0503020204020204" pitchFamily="34" charset="-122"/>
                          <a:ea typeface="微软雅黑" panose="020B0503020204020204" pitchFamily="34" charset="-122"/>
                        </a:rPr>
                        <a:t>D7</a:t>
                      </a:r>
                      <a:endParaRPr kumimoji="0" lang="zh-CN" altLang="en-US" sz="1400" b="1" i="0" u="none" strike="noStrike" cap="none" normalizeH="0" baseline="0" dirty="0" smtClean="0">
                        <a:ln>
                          <a:noFill/>
                        </a:ln>
                        <a:solidFill>
                          <a:schemeClr val="tx1"/>
                        </a:solidFill>
                        <a:effectLst/>
                        <a:latin typeface="微软雅黑" pitchFamily="34" charset="-122"/>
                        <a:ea typeface="微软雅黑" pitchFamily="34" charset="-122"/>
                      </a:endParaRPr>
                    </a:p>
                  </a:txBody>
                  <a:tcPr anchor="ctr" anchorCtr="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u="none" strike="noStrike" cap="none" normalizeH="0" baseline="0" dirty="0" smtClean="0">
                          <a:ln>
                            <a:noFill/>
                          </a:ln>
                          <a:effectLst/>
                          <a:latin typeface="微软雅黑" panose="020B0503020204020204" pitchFamily="34" charset="-122"/>
                          <a:ea typeface="微软雅黑" panose="020B0503020204020204" pitchFamily="34" charset="-122"/>
                        </a:rPr>
                        <a:t>End</a:t>
                      </a:r>
                      <a:endParaRPr kumimoji="0" lang="zh-CN" altLang="en-US" sz="1400" b="1" i="0" u="none" strike="noStrike" cap="none" normalizeH="0" baseline="0" dirty="0" smtClean="0">
                        <a:ln>
                          <a:noFill/>
                        </a:ln>
                        <a:solidFill>
                          <a:schemeClr val="tx1"/>
                        </a:solidFill>
                        <a:effectLst/>
                        <a:latin typeface="微软雅黑" pitchFamily="34" charset="-122"/>
                        <a:ea typeface="微软雅黑" pitchFamily="34" charset="-122"/>
                      </a:endParaRPr>
                    </a:p>
                  </a:txBody>
                  <a:tcPr anchor="ctr" anchorCtr="1" horzOverflow="overflow"/>
                </a:tc>
              </a:tr>
              <a:tr h="352425">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Temp</a:t>
                      </a:r>
                      <a:endParaRPr kumimoji="0" lang="zh-CN" altLang="en-US" sz="1200" b="1" i="0" u="none" strike="noStrike" cap="none" normalizeH="0" baseline="0" dirty="0" smtClean="0">
                        <a:ln>
                          <a:noFill/>
                        </a:ln>
                        <a:solidFill>
                          <a:srgbClr val="000000"/>
                        </a:solidFill>
                        <a:effectLst/>
                        <a:latin typeface="微软雅黑" pitchFamily="34" charset="-122"/>
                        <a:ea typeface="微软雅黑" pitchFamily="34" charset="-122"/>
                      </a:endParaRPr>
                    </a:p>
                  </a:txBody>
                  <a:tcPr marL="0" marR="0" marT="0" marB="0" anchor="ctr" anchorCtr="1"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dirty="0" smtClean="0">
                          <a:ln>
                            <a:noFill/>
                          </a:ln>
                          <a:solidFill>
                            <a:srgbClr val="000000"/>
                          </a:solidFill>
                          <a:effectLst/>
                          <a:latin typeface="微软雅黑" pitchFamily="34" charset="-122"/>
                          <a:ea typeface="微软雅黑" pitchFamily="34" charset="-122"/>
                        </a:rPr>
                        <a:t>Control</a:t>
                      </a:r>
                      <a:endParaRPr kumimoji="0" lang="zh-CN" altLang="en-US" sz="1200" b="0" i="0" u="none" strike="noStrike" cap="none" normalizeH="0" baseline="0" dirty="0" smtClean="0">
                        <a:ln>
                          <a:noFill/>
                        </a:ln>
                        <a:solidFill>
                          <a:srgbClr val="000000"/>
                        </a:solidFill>
                        <a:effectLst/>
                        <a:latin typeface="微软雅黑" pitchFamily="34" charset="-122"/>
                        <a:ea typeface="微软雅黑" pitchFamily="34" charset="-122"/>
                      </a:endParaRPr>
                    </a:p>
                  </a:txBody>
                  <a:tcPr marL="0" marR="0" marT="0" marB="0" anchor="ctr" anchorCtr="1"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36.9±0.5</a:t>
                      </a:r>
                      <a:endParaRPr kumimoji="0" lang="zh-CN" altLang="zh-CN" sz="12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8255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36.8±0.4</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36.8±0.3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74613"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36.7±0.2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6985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36.6±0.4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36.4±0.5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77788"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36.5±0.4</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53975"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36.7±0.2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36.1±0.7</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r>
              <a:tr h="352425">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dirty="0" smtClean="0">
                          <a:ln>
                            <a:noFill/>
                          </a:ln>
                          <a:solidFill>
                            <a:srgbClr val="000000"/>
                          </a:solidFill>
                          <a:effectLst/>
                          <a:latin typeface="微软雅黑" pitchFamily="34" charset="-122"/>
                          <a:ea typeface="微软雅黑" pitchFamily="34" charset="-122"/>
                        </a:rPr>
                        <a:t>Low</a:t>
                      </a:r>
                      <a:endParaRPr kumimoji="0" lang="zh-CN" altLang="en-US" sz="1200" b="0" i="0" u="none" strike="noStrike" cap="none" normalizeH="0" baseline="0" dirty="0" smtClean="0">
                        <a:ln>
                          <a:noFill/>
                        </a:ln>
                        <a:solidFill>
                          <a:srgbClr val="000000"/>
                        </a:solidFill>
                        <a:effectLst/>
                        <a:latin typeface="微软雅黑" pitchFamily="34" charset="-122"/>
                        <a:ea typeface="微软雅黑" pitchFamily="34" charset="-122"/>
                      </a:endParaRPr>
                    </a:p>
                  </a:txBody>
                  <a:tcPr marL="0" marR="0" marT="0" marB="0" anchor="ctr" anchorCtr="1"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37.1±0.4</a:t>
                      </a:r>
                      <a:endParaRPr kumimoji="0" lang="zh-CN" altLang="zh-CN" sz="12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90488"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36.8±0.2</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36.3±0.5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36.2±0.7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36.1±0.7</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36.3±0.5</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36.1±0.8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36.4±0.4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36.5±0.4</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r>
              <a:tr h="354013">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High</a:t>
                      </a:r>
                      <a:endParaRPr kumimoji="0" lang="zh-CN" altLang="en-US" sz="1200" b="0" i="0" u="none" strike="noStrike" cap="none" normalizeH="0" baseline="0" dirty="0" smtClean="0">
                        <a:ln>
                          <a:noFill/>
                        </a:ln>
                        <a:solidFill>
                          <a:srgbClr val="000000"/>
                        </a:solidFill>
                        <a:effectLst/>
                        <a:latin typeface="微软雅黑" pitchFamily="34" charset="-122"/>
                        <a:ea typeface="微软雅黑" pitchFamily="34" charset="-122"/>
                      </a:endParaRPr>
                    </a:p>
                  </a:txBody>
                  <a:tcPr marL="0" marR="0" marT="0" marB="0" anchor="ctr" anchorCtr="1"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37.2±0.5</a:t>
                      </a:r>
                      <a:endParaRPr kumimoji="0" lang="zh-CN" altLang="zh-CN" sz="12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90488"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36.8±0.2</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36.3±0.5</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36.1±0.3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36.3±0.4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36.2±0.4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36.2±0.3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36.1±0.3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36.0±0.2</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r>
              <a:tr h="352425">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HR</a:t>
                      </a:r>
                      <a:endParaRPr kumimoji="0" lang="zh-CN" altLang="en-US" sz="1200" b="1" i="0" u="none" strike="noStrike" cap="none" normalizeH="0" baseline="0" dirty="0" smtClean="0">
                        <a:ln>
                          <a:noFill/>
                        </a:ln>
                        <a:solidFill>
                          <a:srgbClr val="000000"/>
                        </a:solidFill>
                        <a:effectLst/>
                        <a:latin typeface="微软雅黑" pitchFamily="34" charset="-122"/>
                        <a:ea typeface="微软雅黑" pitchFamily="34" charset="-122"/>
                      </a:endParaRPr>
                    </a:p>
                  </a:txBody>
                  <a:tcPr marL="0" marR="0" marT="0" marB="0" anchor="ctr" anchorCtr="1"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dirty="0" smtClean="0">
                          <a:ln>
                            <a:noFill/>
                          </a:ln>
                          <a:solidFill>
                            <a:srgbClr val="000000"/>
                          </a:solidFill>
                          <a:effectLst/>
                          <a:latin typeface="微软雅黑" pitchFamily="34" charset="-122"/>
                          <a:ea typeface="微软雅黑" pitchFamily="34" charset="-122"/>
                        </a:rPr>
                        <a:t>Control</a:t>
                      </a:r>
                      <a:endParaRPr kumimoji="0" lang="zh-CN" altLang="en-US" sz="1200" b="0" i="0" u="none" strike="noStrike" cap="none" normalizeH="0" baseline="0" dirty="0" smtClean="0">
                        <a:ln>
                          <a:noFill/>
                        </a:ln>
                        <a:solidFill>
                          <a:srgbClr val="000000"/>
                        </a:solidFill>
                        <a:effectLst/>
                        <a:latin typeface="微软雅黑" pitchFamily="34" charset="-122"/>
                        <a:ea typeface="微软雅黑" pitchFamily="34" charset="-122"/>
                      </a:endParaRPr>
                    </a:p>
                  </a:txBody>
                  <a:tcPr marL="0" marR="0" marT="0" marB="0" anchor="ctr" anchorCtr="1"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123.0±10.8</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124.0±6.9</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120±9.6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122.9±7.5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120.6±6.2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118.6±5.1</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113.4±4.4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111.2±4.6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110±6.5</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r>
              <a:tr h="352425">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dirty="0" smtClean="0">
                          <a:ln>
                            <a:noFill/>
                          </a:ln>
                          <a:solidFill>
                            <a:srgbClr val="000000"/>
                          </a:solidFill>
                          <a:effectLst/>
                          <a:latin typeface="微软雅黑" pitchFamily="34" charset="-122"/>
                          <a:ea typeface="微软雅黑" pitchFamily="34" charset="-122"/>
                        </a:rPr>
                        <a:t>Low</a:t>
                      </a:r>
                      <a:endParaRPr kumimoji="0" lang="zh-CN" altLang="en-US" sz="1200" b="0" i="0" u="none" strike="noStrike" cap="none" normalizeH="0" baseline="0" dirty="0" smtClean="0">
                        <a:ln>
                          <a:noFill/>
                        </a:ln>
                        <a:solidFill>
                          <a:srgbClr val="000000"/>
                        </a:solidFill>
                        <a:effectLst/>
                        <a:latin typeface="微软雅黑" pitchFamily="34" charset="-122"/>
                        <a:ea typeface="微软雅黑" pitchFamily="34" charset="-122"/>
                      </a:endParaRPr>
                    </a:p>
                  </a:txBody>
                  <a:tcPr marL="0" marR="0" marT="0" marB="0" anchor="ctr" anchorCtr="1"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124.7±8.4</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90488"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120.7±7.2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114.7±5.2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117±5.2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114.6±4.2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111.5±3.9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109±5.4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108±2.5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108.8±7.5</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r>
              <a:tr h="354013">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High</a:t>
                      </a:r>
                      <a:endParaRPr kumimoji="0" lang="zh-CN" altLang="en-US" sz="1200" b="0" i="0" u="none" strike="noStrike" cap="none" normalizeH="0" baseline="0" dirty="0" smtClean="0">
                        <a:ln>
                          <a:noFill/>
                        </a:ln>
                        <a:solidFill>
                          <a:srgbClr val="000000"/>
                        </a:solidFill>
                        <a:effectLst/>
                        <a:latin typeface="微软雅黑" pitchFamily="34" charset="-122"/>
                        <a:ea typeface="微软雅黑" pitchFamily="34" charset="-122"/>
                      </a:endParaRPr>
                    </a:p>
                  </a:txBody>
                  <a:tcPr marL="0" marR="0" marT="0" marB="0" anchor="ctr" anchorCtr="1"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120.0±12.1</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90488"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117.1±8.6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110.2±4.6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115.3±8.6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113.9±8.6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110.2±6.2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106.5±5.7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107.7±5.5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109.2±4.5</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r>
              <a:tr h="354013">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Breath</a:t>
                      </a:r>
                      <a:endParaRPr kumimoji="0" lang="zh-CN" altLang="en-US" sz="1200" b="1" i="0" u="none" strike="noStrike" cap="none" normalizeH="0" baseline="0" dirty="0" smtClean="0">
                        <a:ln>
                          <a:noFill/>
                        </a:ln>
                        <a:solidFill>
                          <a:srgbClr val="000000"/>
                        </a:solidFill>
                        <a:effectLst/>
                        <a:latin typeface="微软雅黑" pitchFamily="34" charset="-122"/>
                        <a:ea typeface="微软雅黑" pitchFamily="34" charset="-122"/>
                      </a:endParaRPr>
                    </a:p>
                  </a:txBody>
                  <a:tcPr marL="0" marR="0" marT="0" marB="0" anchor="ctr" anchorCtr="1"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dirty="0" smtClean="0">
                          <a:ln>
                            <a:noFill/>
                          </a:ln>
                          <a:solidFill>
                            <a:srgbClr val="000000"/>
                          </a:solidFill>
                          <a:effectLst/>
                          <a:latin typeface="微软雅黑" pitchFamily="34" charset="-122"/>
                          <a:ea typeface="微软雅黑" pitchFamily="34" charset="-122"/>
                        </a:rPr>
                        <a:t>Control</a:t>
                      </a:r>
                      <a:endParaRPr kumimoji="0" lang="zh-CN" altLang="en-US" sz="1200" b="0" i="0" u="none" strike="noStrike" cap="none" normalizeH="0" baseline="0" dirty="0" smtClean="0">
                        <a:ln>
                          <a:noFill/>
                        </a:ln>
                        <a:solidFill>
                          <a:srgbClr val="000000"/>
                        </a:solidFill>
                        <a:effectLst/>
                        <a:latin typeface="微软雅黑" pitchFamily="34" charset="-122"/>
                        <a:ea typeface="微软雅黑" pitchFamily="34" charset="-122"/>
                      </a:endParaRPr>
                    </a:p>
                  </a:txBody>
                  <a:tcPr marL="0" marR="0" marT="0" marB="0" anchor="ctr" anchorCtr="1"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36.7±4.2</a:t>
                      </a:r>
                      <a:endParaRPr kumimoji="0" lang="zh-CN" altLang="zh-CN" sz="12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90488"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35.8±4.7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33.7±3.3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32.1±2.4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30.8±2.2</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30.1±1.8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29.9±1.8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29.0±2.0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30.0±3.3</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r>
              <a:tr h="352425">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dirty="0" smtClean="0">
                          <a:ln>
                            <a:noFill/>
                          </a:ln>
                          <a:solidFill>
                            <a:srgbClr val="000000"/>
                          </a:solidFill>
                          <a:effectLst/>
                          <a:latin typeface="微软雅黑" pitchFamily="34" charset="-122"/>
                          <a:ea typeface="微软雅黑" pitchFamily="34" charset="-122"/>
                        </a:rPr>
                        <a:t>Low</a:t>
                      </a:r>
                      <a:endParaRPr kumimoji="0" lang="zh-CN" altLang="en-US" sz="1200" b="0" i="0" u="none" strike="noStrike" cap="none" normalizeH="0" baseline="0" dirty="0" smtClean="0">
                        <a:ln>
                          <a:noFill/>
                        </a:ln>
                        <a:solidFill>
                          <a:srgbClr val="000000"/>
                        </a:solidFill>
                        <a:effectLst/>
                        <a:latin typeface="微软雅黑" pitchFamily="34" charset="-122"/>
                        <a:ea typeface="微软雅黑" pitchFamily="34" charset="-122"/>
                      </a:endParaRPr>
                    </a:p>
                  </a:txBody>
                  <a:tcPr marL="0" marR="0" marT="0" marB="0" anchor="ctr" anchorCtr="1"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37.1±3.5</a:t>
                      </a:r>
                      <a:endParaRPr kumimoji="0" lang="zh-CN" altLang="zh-CN" sz="12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90488"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35.3±4.9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35.0±4.4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34.0±3.5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30.8±2.2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30.0±1.8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28.6±1.6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29.2±1.1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29.5±1.1</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r>
              <a:tr h="352425">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High</a:t>
                      </a:r>
                      <a:endParaRPr kumimoji="0" lang="zh-CN" altLang="en-US" sz="1200" b="0" i="0" u="none" strike="noStrike" cap="none" normalizeH="0" baseline="0" dirty="0" smtClean="0">
                        <a:ln>
                          <a:noFill/>
                        </a:ln>
                        <a:solidFill>
                          <a:srgbClr val="000000"/>
                        </a:solidFill>
                        <a:effectLst/>
                        <a:latin typeface="微软雅黑" pitchFamily="34" charset="-122"/>
                        <a:ea typeface="微软雅黑" pitchFamily="34" charset="-122"/>
                      </a:endParaRPr>
                    </a:p>
                  </a:txBody>
                  <a:tcPr marL="0" marR="0" marT="0" marB="0" anchor="ctr" anchorCtr="1"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39.2±7.3</a:t>
                      </a:r>
                      <a:endParaRPr kumimoji="0" lang="zh-CN" altLang="zh-CN" sz="12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90488"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39.1±2.3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34.1±6.3</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33.4±4.5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31.6±5.0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31.2±4.5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29.6±2.8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29.5±2.6 </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altLang="zh-CN" sz="1200" u="none" strike="noStrike" cap="none" normalizeH="0" baseline="0" dirty="0" smtClean="0">
                          <a:ln>
                            <a:noFill/>
                          </a:ln>
                          <a:effectLst/>
                          <a:latin typeface="微软雅黑" panose="020B0503020204020204" pitchFamily="34" charset="-122"/>
                          <a:ea typeface="微软雅黑" panose="020B0503020204020204" pitchFamily="34" charset="-122"/>
                        </a:rPr>
                        <a:t> 28.7±1.6</a:t>
                      </a:r>
                      <a:endParaRPr kumimoji="0" lang="zh-CN" altLang="zh-CN" sz="12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cs typeface="Times New Roman" pitchFamily="18" charset="0"/>
                      </a:endParaRPr>
                    </a:p>
                  </a:txBody>
                  <a:tcPr marL="108000" marR="0" marT="0" marB="0" anchor="ctr" horzOverflow="overflow"/>
                </a:tc>
              </a:tr>
            </a:tbl>
          </a:graphicData>
        </a:graphic>
      </p:graphicFrame>
      <p:sp>
        <p:nvSpPr>
          <p:cNvPr id="63596" name="TextBox 6"/>
          <p:cNvSpPr txBox="1">
            <a:spLocks noChangeArrowheads="1"/>
          </p:cNvSpPr>
          <p:nvPr/>
        </p:nvSpPr>
        <p:spPr bwMode="auto">
          <a:xfrm>
            <a:off x="372480" y="5356076"/>
            <a:ext cx="8686800" cy="646331"/>
          </a:xfrm>
          <a:prstGeom prst="rect">
            <a:avLst/>
          </a:prstGeom>
          <a:noFill/>
          <a:ln w="9525">
            <a:noFill/>
            <a:miter lim="800000"/>
            <a:headEnd/>
            <a:tailEnd/>
          </a:ln>
        </p:spPr>
        <p:txBody>
          <a:bodyPr>
            <a:spAutoFit/>
          </a:bodyPr>
          <a:lstStyle/>
          <a:p>
            <a:pPr algn="r">
              <a:spcBef>
                <a:spcPts val="600"/>
              </a:spcBef>
              <a:spcAft>
                <a:spcPts val="600"/>
              </a:spcAft>
              <a:defRPr/>
            </a:pPr>
            <a:r>
              <a:rPr lang="en-US" altLang="zh-CN" b="1" dirty="0" smtClean="0">
                <a:solidFill>
                  <a:schemeClr val="tx2"/>
                </a:solidFill>
                <a:effectLst>
                  <a:outerShdw blurRad="38100" dist="38100" dir="2700000" algn="tl">
                    <a:srgbClr val="C0C0C0"/>
                  </a:outerShdw>
                </a:effectLst>
                <a:latin typeface="微软雅黑" panose="020B0503020204020204" pitchFamily="34" charset="-122"/>
                <a:ea typeface="微软雅黑" pitchFamily="34" charset="-122"/>
                <a:cs typeface="Times New Roman" pitchFamily="18" charset="0"/>
              </a:rPr>
              <a:t>Temperature, heart rate and breathing were stable before, during and at the end of therapy in all groups.</a:t>
            </a:r>
            <a:endParaRPr lang="zh-CN" altLang="en-US" b="1" dirty="0">
              <a:solidFill>
                <a:schemeClr val="tx2"/>
              </a:solidFill>
              <a:effectLst>
                <a:outerShdw blurRad="38100" dist="38100" dir="2700000" algn="tl">
                  <a:srgbClr val="C0C0C0"/>
                </a:outerShdw>
              </a:effectLst>
              <a:latin typeface="微软雅黑" panose="020B0503020204020204" pitchFamily="34" charset="-122"/>
              <a:ea typeface="微软雅黑" pitchFamily="34" charset="-122"/>
              <a:cs typeface="Times New Roman" pitchFamily="18" charset="0"/>
            </a:endParaRPr>
          </a:p>
        </p:txBody>
      </p:sp>
      <p:sp>
        <p:nvSpPr>
          <p:cNvPr id="47234" name="TextBox 5"/>
          <p:cNvSpPr txBox="1">
            <a:spLocks noChangeArrowheads="1"/>
          </p:cNvSpPr>
          <p:nvPr/>
        </p:nvSpPr>
        <p:spPr bwMode="auto">
          <a:xfrm>
            <a:off x="0" y="285728"/>
            <a:ext cx="7924800" cy="830997"/>
          </a:xfrm>
          <a:prstGeom prst="rect">
            <a:avLst/>
          </a:prstGeom>
          <a:noFill/>
          <a:ln w="9525">
            <a:noFill/>
            <a:miter lim="800000"/>
            <a:headEnd/>
            <a:tailEnd/>
          </a:ln>
        </p:spPr>
        <p:txBody>
          <a:bodyPr wrap="square">
            <a:spAutoFit/>
          </a:bodyPr>
          <a:lstStyle/>
          <a:p>
            <a:pPr algn="ctr"/>
            <a:r>
              <a:rPr lang="en-US" altLang="zh-CN" sz="2400" b="1" dirty="0" smtClean="0">
                <a:solidFill>
                  <a:srgbClr val="002060"/>
                </a:solidFill>
                <a:latin typeface="微软雅黑" panose="020B0503020204020204" pitchFamily="34" charset="-122"/>
                <a:ea typeface="微软雅黑" pitchFamily="34" charset="-122"/>
              </a:rPr>
              <a:t>Vital Sign Analysis  Before and After Therapy</a:t>
            </a:r>
          </a:p>
          <a:p>
            <a:pPr algn="ctr"/>
            <a:endParaRPr lang="zh-CN" altLang="zh-CN" sz="2400" b="1" dirty="0">
              <a:solidFill>
                <a:srgbClr val="002060"/>
              </a:solidFill>
              <a:latin typeface="微软雅黑" panose="020B0503020204020204" pitchFamily="34" charset="-122"/>
              <a:ea typeface="微软雅黑" pitchFamily="34" charset="-122"/>
            </a:endParaRPr>
          </a:p>
        </p:txBody>
      </p:sp>
      <p:sp>
        <p:nvSpPr>
          <p:cNvPr id="6" name="灯片编号占位符 5"/>
          <p:cNvSpPr>
            <a:spLocks noGrp="1"/>
          </p:cNvSpPr>
          <p:nvPr>
            <p:ph type="sldNum" sz="quarter" idx="12"/>
          </p:nvPr>
        </p:nvSpPr>
        <p:spPr/>
        <p:txBody>
          <a:bodyPr/>
          <a:lstStyle/>
          <a:p>
            <a:fld id="{01CC2CA7-3B56-4884-B23C-4C474C6B7068}" type="slidenum">
              <a:rPr lang="zh-CN" altLang="en-US" smtClean="0"/>
              <a:pPr/>
              <a:t>47</a:t>
            </a:fld>
            <a:endParaRPr lang="zh-CN" altLang="en-US"/>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8318" y="46185"/>
            <a:ext cx="1068503" cy="795144"/>
          </a:xfrm>
          <a:prstGeom prst="rect">
            <a:avLst/>
          </a:prstGeom>
        </p:spPr>
      </p:pic>
      <p:sp>
        <p:nvSpPr>
          <p:cNvPr id="8" name="TextBox 7"/>
          <p:cNvSpPr txBox="1"/>
          <p:nvPr/>
        </p:nvSpPr>
        <p:spPr>
          <a:xfrm>
            <a:off x="571472" y="6286520"/>
            <a:ext cx="7786710" cy="276999"/>
          </a:xfrm>
          <a:prstGeom prst="rect">
            <a:avLst/>
          </a:prstGeom>
          <a:noFill/>
        </p:spPr>
        <p:txBody>
          <a:bodyPr wrap="square" rtlCol="0">
            <a:spAutoFit/>
          </a:bodyPr>
          <a:lstStyle/>
          <a:p>
            <a:pPr algn="r"/>
            <a:r>
              <a:rPr lang="en-US" altLang="zh-CN" sz="1200" dirty="0" smtClean="0">
                <a:solidFill>
                  <a:schemeClr val="bg1"/>
                </a:solidFill>
                <a:latin typeface="微软雅黑" pitchFamily="34" charset="-122"/>
                <a:ea typeface="微软雅黑" pitchFamily="34" charset="-122"/>
              </a:rPr>
              <a:t>Shang </a:t>
            </a:r>
            <a:r>
              <a:rPr lang="en-US" altLang="zh-CN" sz="1200" dirty="0" err="1" smtClean="0">
                <a:solidFill>
                  <a:schemeClr val="bg1"/>
                </a:solidFill>
                <a:latin typeface="微软雅黑" pitchFamily="34" charset="-122"/>
                <a:ea typeface="微软雅黑" pitchFamily="34" charset="-122"/>
              </a:rPr>
              <a:t>YX,Huang</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Y,Liu</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EM,et</a:t>
            </a:r>
            <a:r>
              <a:rPr lang="en-US" altLang="zh-CN" sz="1200" dirty="0" smtClean="0">
                <a:solidFill>
                  <a:schemeClr val="bg1"/>
                </a:solidFill>
                <a:latin typeface="微软雅黑" pitchFamily="34" charset="-122"/>
                <a:ea typeface="微软雅黑" pitchFamily="34" charset="-122"/>
              </a:rPr>
              <a:t> al.</a:t>
            </a:r>
            <a:r>
              <a:rPr lang="en-US" altLang="zh-CN" sz="1200" dirty="0" smtClean="0">
                <a:solidFill>
                  <a:schemeClr val="bg1"/>
                </a:solidFill>
                <a:latin typeface="微软雅黑" pitchFamily="34" charset="-122"/>
                <a:ea typeface="微软雅黑" pitchFamily="34" charset="-122"/>
                <a:sym typeface="华文楷体" panose="02010600040101010101" pitchFamily="2" charset="-122"/>
              </a:rPr>
              <a:t>  Chinese Journal of Practical Pediatrics. 2014,29(11)840-4 </a:t>
            </a:r>
            <a:r>
              <a:rPr lang="en-US" altLang="zh-CN" sz="1200" dirty="0" smtClean="0">
                <a:solidFill>
                  <a:schemeClr val="bg1"/>
                </a:solidFill>
                <a:latin typeface="微软雅黑" pitchFamily="34" charset="-122"/>
                <a:ea typeface="微软雅黑" pitchFamily="34" charset="-122"/>
              </a:rPr>
              <a:t> </a:t>
            </a:r>
            <a:endParaRPr lang="zh-CN" altLang="en-US" sz="12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5671314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3596"/>
                                        </p:tgtEl>
                                        <p:attrNameLst>
                                          <p:attrName>style.visibility</p:attrName>
                                        </p:attrNameLst>
                                      </p:cBhvr>
                                      <p:to>
                                        <p:strVal val="visible"/>
                                      </p:to>
                                    </p:set>
                                    <p:anim calcmode="lin" valueType="num">
                                      <p:cBhvr additive="base">
                                        <p:cTn id="7" dur="500" fill="hold"/>
                                        <p:tgtEl>
                                          <p:spTgt spid="63596"/>
                                        </p:tgtEl>
                                        <p:attrNameLst>
                                          <p:attrName>ppt_x</p:attrName>
                                        </p:attrNameLst>
                                      </p:cBhvr>
                                      <p:tavLst>
                                        <p:tav tm="0">
                                          <p:val>
                                            <p:strVal val="#ppt_x"/>
                                          </p:val>
                                        </p:tav>
                                        <p:tav tm="100000">
                                          <p:val>
                                            <p:strVal val="#ppt_x"/>
                                          </p:val>
                                        </p:tav>
                                      </p:tavLst>
                                    </p:anim>
                                    <p:anim calcmode="lin" valueType="num">
                                      <p:cBhvr additive="base">
                                        <p:cTn id="8" dur="500" fill="hold"/>
                                        <p:tgtEl>
                                          <p:spTgt spid="635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9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945" name="Group 105"/>
          <p:cNvGraphicFramePr>
            <a:graphicFrameLocks noGrp="1"/>
          </p:cNvGraphicFramePr>
          <p:nvPr>
            <p:ph idx="4294967295"/>
            <p:extLst>
              <p:ext uri="{D42A27DB-BD31-4B8C-83A1-F6EECF244321}">
                <p14:modId xmlns:p14="http://schemas.microsoft.com/office/powerpoint/2010/main" val="2361726796"/>
              </p:ext>
            </p:extLst>
          </p:nvPr>
        </p:nvGraphicFramePr>
        <p:xfrm>
          <a:off x="714348" y="1357298"/>
          <a:ext cx="7988031" cy="3374894"/>
        </p:xfrm>
        <a:graphic>
          <a:graphicData uri="http://schemas.openxmlformats.org/drawingml/2006/table">
            <a:tbl>
              <a:tblPr/>
              <a:tblGrid>
                <a:gridCol w="1452515"/>
                <a:gridCol w="1395967"/>
                <a:gridCol w="1713183"/>
                <a:gridCol w="1713183"/>
                <a:gridCol w="1713183"/>
              </a:tblGrid>
              <a:tr h="571504">
                <a:tc>
                  <a:txBody>
                    <a:bodyPr/>
                    <a:lstStyle/>
                    <a:p>
                      <a:pPr marL="0" marR="0" lvl="0" indent="0" algn="ctr" defTabSz="914400" rtl="0" eaLnBrk="1" fontAlgn="base" latinLnBrk="0" hangingPunct="1">
                        <a:lnSpc>
                          <a:spcPct val="200000"/>
                        </a:lnSpc>
                        <a:spcBef>
                          <a:spcPct val="0"/>
                        </a:spcBef>
                        <a:spcAft>
                          <a:spcPct val="0"/>
                        </a:spcAft>
                        <a:buClrTx/>
                        <a:buSzTx/>
                        <a:buFontTx/>
                        <a:buNone/>
                        <a:tabLst/>
                      </a:pPr>
                      <a:r>
                        <a:rPr kumimoji="0" lang="en-US" altLang="zh-CN" sz="14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Test Index</a:t>
                      </a:r>
                      <a:endParaRPr kumimoji="0" lang="zh-CN" altLang="en-US" sz="14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200000"/>
                        </a:lnSpc>
                        <a:spcBef>
                          <a:spcPct val="0"/>
                        </a:spcBef>
                        <a:spcAft>
                          <a:spcPts val="1800"/>
                        </a:spcAft>
                        <a:buClrTx/>
                        <a:buSzTx/>
                        <a:buFontTx/>
                        <a:buNone/>
                        <a:tabLst/>
                      </a:pPr>
                      <a:r>
                        <a:rPr kumimoji="0" lang="en-US" altLang="zh-CN" sz="14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Test Time</a:t>
                      </a:r>
                      <a:endParaRPr kumimoji="0" lang="zh-CN" altLang="en-US" sz="14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200000"/>
                        </a:lnSpc>
                        <a:spcBef>
                          <a:spcPct val="0"/>
                        </a:spcBef>
                        <a:spcAft>
                          <a:spcPct val="0"/>
                        </a:spcAft>
                        <a:buClrTx/>
                        <a:buSzTx/>
                        <a:buFontTx/>
                        <a:buNone/>
                        <a:tabLst/>
                      </a:pPr>
                      <a:r>
                        <a:rPr kumimoji="0" lang="en-US" altLang="zh-CN" sz="14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rPr>
                        <a:t>Control Group</a:t>
                      </a:r>
                      <a:endParaRPr kumimoji="0" lang="zh-CN" altLang="en-US" sz="1400" b="1" i="0" u="none" strike="noStrike" kern="1200" cap="none" normalizeH="0" baseline="0" dirty="0" smtClean="0">
                        <a:ln>
                          <a:noFill/>
                        </a:ln>
                        <a:solidFill>
                          <a:schemeClr val="tx1"/>
                        </a:solidFill>
                        <a:effectLst/>
                        <a:latin typeface="微软雅黑" panose="020B0503020204020204" pitchFamily="34" charset="-122"/>
                        <a:ea typeface="微软雅黑" pitchFamily="34" charset="-122"/>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200000"/>
                        </a:lnSpc>
                        <a:spcBef>
                          <a:spcPct val="0"/>
                        </a:spcBef>
                        <a:spcAft>
                          <a:spcPct val="0"/>
                        </a:spcAft>
                        <a:buClrTx/>
                        <a:buSzTx/>
                        <a:buFontTx/>
                        <a:buNone/>
                        <a:tabLst/>
                      </a:pPr>
                      <a:r>
                        <a:rPr lang="en-US" altLang="zh-CN" sz="1400" b="1" dirty="0" smtClean="0">
                          <a:latin typeface="微软雅黑" pitchFamily="34" charset="-122"/>
                          <a:ea typeface="微软雅黑" pitchFamily="34" charset="-122"/>
                          <a:sym typeface="华文楷体" panose="02010600040101010101" pitchFamily="2" charset="-122"/>
                        </a:rPr>
                        <a:t>IFN-</a:t>
                      </a:r>
                      <a:r>
                        <a:rPr lang="el-GR" altLang="zh-CN" sz="1400" b="1" dirty="0" smtClean="0">
                          <a:latin typeface="微软雅黑" pitchFamily="34" charset="-122"/>
                          <a:ea typeface="微软雅黑" pitchFamily="34" charset="-122"/>
                          <a:sym typeface="华文楷体" panose="02010600040101010101" pitchFamily="2" charset="-122"/>
                        </a:rPr>
                        <a:t>α1</a:t>
                      </a:r>
                      <a:r>
                        <a:rPr lang="en-US" altLang="zh-CN" sz="1400" b="1" dirty="0" smtClean="0">
                          <a:latin typeface="微软雅黑" pitchFamily="34" charset="-122"/>
                          <a:ea typeface="微软雅黑" pitchFamily="34" charset="-122"/>
                          <a:sym typeface="华文楷体" panose="02010600040101010101" pitchFamily="2" charset="-122"/>
                        </a:rPr>
                        <a:t>b</a:t>
                      </a:r>
                      <a:r>
                        <a:rPr lang="en-US" altLang="zh-CN" sz="1400" b="1" dirty="0" smtClean="0">
                          <a:latin typeface="微软雅黑" pitchFamily="34" charset="-122"/>
                          <a:ea typeface="微软雅黑" pitchFamily="34" charset="-122"/>
                        </a:rPr>
                        <a:t> 2</a:t>
                      </a:r>
                      <a:r>
                        <a:rPr lang="el-GR" altLang="zh-CN" sz="1400" b="1" dirty="0" smtClean="0">
                          <a:solidFill>
                            <a:schemeClr val="tx1"/>
                          </a:solidFill>
                          <a:latin typeface="微软雅黑" pitchFamily="34" charset="-122"/>
                          <a:ea typeface="微软雅黑" pitchFamily="34" charset="-122"/>
                        </a:rPr>
                        <a:t>μ</a:t>
                      </a:r>
                      <a:r>
                        <a:rPr lang="en-US" altLang="zh-CN" sz="1400" b="1" dirty="0" smtClean="0">
                          <a:solidFill>
                            <a:schemeClr val="tx1"/>
                          </a:solidFill>
                          <a:latin typeface="微软雅黑" pitchFamily="34" charset="-122"/>
                          <a:ea typeface="微软雅黑" pitchFamily="34" charset="-122"/>
                        </a:rPr>
                        <a:t>g/kg</a:t>
                      </a:r>
                      <a:endParaRPr kumimoji="0" lang="zh-CN" altLang="en-US" sz="1400" b="1"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200000"/>
                        </a:lnSpc>
                        <a:spcBef>
                          <a:spcPct val="0"/>
                        </a:spcBef>
                        <a:spcAft>
                          <a:spcPct val="0"/>
                        </a:spcAft>
                        <a:buClrTx/>
                        <a:buSzTx/>
                        <a:buFontTx/>
                        <a:buNone/>
                        <a:tabLst/>
                      </a:pPr>
                      <a:r>
                        <a:rPr lang="en-US" altLang="zh-CN" sz="1400" b="1" dirty="0" smtClean="0">
                          <a:latin typeface="微软雅黑" pitchFamily="34" charset="-122"/>
                          <a:ea typeface="微软雅黑" pitchFamily="34" charset="-122"/>
                          <a:sym typeface="华文楷体" panose="02010600040101010101" pitchFamily="2" charset="-122"/>
                        </a:rPr>
                        <a:t>IFN-</a:t>
                      </a:r>
                      <a:r>
                        <a:rPr lang="el-GR" altLang="zh-CN" sz="1400" b="1" dirty="0" smtClean="0">
                          <a:latin typeface="微软雅黑" pitchFamily="34" charset="-122"/>
                          <a:ea typeface="微软雅黑" pitchFamily="34" charset="-122"/>
                          <a:sym typeface="华文楷体" panose="02010600040101010101" pitchFamily="2" charset="-122"/>
                        </a:rPr>
                        <a:t>α1</a:t>
                      </a:r>
                      <a:r>
                        <a:rPr lang="en-US" altLang="zh-CN" sz="1400" b="1" dirty="0" smtClean="0">
                          <a:latin typeface="微软雅黑" pitchFamily="34" charset="-122"/>
                          <a:ea typeface="微软雅黑" pitchFamily="34" charset="-122"/>
                          <a:sym typeface="华文楷体" panose="02010600040101010101" pitchFamily="2" charset="-122"/>
                        </a:rPr>
                        <a:t>b</a:t>
                      </a:r>
                      <a:r>
                        <a:rPr lang="en-US" altLang="zh-CN" sz="1400" b="1" dirty="0" smtClean="0">
                          <a:latin typeface="微软雅黑" pitchFamily="34" charset="-122"/>
                          <a:ea typeface="微软雅黑" pitchFamily="34" charset="-122"/>
                        </a:rPr>
                        <a:t> 4</a:t>
                      </a:r>
                      <a:r>
                        <a:rPr lang="el-GR" altLang="zh-CN" sz="1400" b="1" dirty="0" smtClean="0">
                          <a:solidFill>
                            <a:schemeClr val="tx1"/>
                          </a:solidFill>
                          <a:latin typeface="微软雅黑" pitchFamily="34" charset="-122"/>
                          <a:ea typeface="微软雅黑" pitchFamily="34" charset="-122"/>
                        </a:rPr>
                        <a:t>μ</a:t>
                      </a:r>
                      <a:r>
                        <a:rPr lang="en-US" altLang="zh-CN" sz="1400" b="1" dirty="0" smtClean="0">
                          <a:solidFill>
                            <a:schemeClr val="tx1"/>
                          </a:solidFill>
                          <a:latin typeface="微软雅黑" pitchFamily="34" charset="-122"/>
                          <a:ea typeface="微软雅黑" pitchFamily="34" charset="-122"/>
                        </a:rPr>
                        <a:t>g/kg</a:t>
                      </a:r>
                      <a:endParaRPr kumimoji="0" lang="zh-CN" altLang="en-US" sz="1400" b="1" u="none" strike="noStrike" kern="1200"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mn-cs"/>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r>
              <a:tr h="359585">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ALT(</a:t>
                      </a: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FZSSJW--GB1-0"/>
                          <a:cs typeface="Times New Roman" pitchFamily="18" charset="0"/>
                        </a:rPr>
                        <a:t>IU·L</a:t>
                      </a:r>
                      <a:r>
                        <a:rPr kumimoji="0" lang="en-US" altLang="zh-CN" sz="1500" b="0" i="0" u="none" strike="noStrike" cap="none" normalizeH="0" baseline="30000" dirty="0" smtClean="0">
                          <a:ln>
                            <a:noFill/>
                          </a:ln>
                          <a:solidFill>
                            <a:schemeClr val="tx1"/>
                          </a:solidFill>
                          <a:effectLst/>
                          <a:latin typeface="微软雅黑" panose="020B0503020204020204" pitchFamily="34" charset="-122"/>
                          <a:ea typeface="FZSSJW--GB1-0"/>
                          <a:cs typeface="Times New Roman" pitchFamily="18" charset="0"/>
                        </a:rPr>
                        <a:t>-1</a:t>
                      </a: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FZSSJW--GB1-0"/>
                          <a:cs typeface="Times New Roman" pitchFamily="18" charset="0"/>
                        </a:rPr>
                        <a:t>)</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Before</a:t>
                      </a:r>
                      <a:endParaRPr kumimoji="0" lang="zh-CN" altLang="en-US"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27.9±7.7</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24.2±10.4</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30.4±3.2</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59585">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After</a:t>
                      </a:r>
                      <a:endParaRPr kumimoji="0" lang="zh-CN" altLang="en-US"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29.6±9.5</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26.3±5.5</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32.2±4.1</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61035">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AST(</a:t>
                      </a: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FZSSJW--GB1-0"/>
                          <a:cs typeface="Times New Roman" pitchFamily="18" charset="0"/>
                        </a:rPr>
                        <a:t>IU·L</a:t>
                      </a:r>
                      <a:r>
                        <a:rPr kumimoji="0" lang="en-US" altLang="zh-CN" sz="1500" b="0" i="0" u="none" strike="noStrike" cap="none" normalizeH="0" baseline="30000" dirty="0" smtClean="0">
                          <a:ln>
                            <a:noFill/>
                          </a:ln>
                          <a:solidFill>
                            <a:schemeClr val="tx1"/>
                          </a:solidFill>
                          <a:effectLst/>
                          <a:latin typeface="微软雅黑" panose="020B0503020204020204" pitchFamily="34" charset="-122"/>
                          <a:ea typeface="FZSSJW--GB1-0"/>
                          <a:cs typeface="Times New Roman" pitchFamily="18" charset="0"/>
                        </a:rPr>
                        <a:t>-1</a:t>
                      </a: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FZSSJW--GB1-0"/>
                          <a:cs typeface="Times New Roman" pitchFamily="18" charset="0"/>
                        </a:rPr>
                        <a:t>)</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Before</a:t>
                      </a:r>
                      <a:endParaRPr kumimoji="0" lang="zh-CN" altLang="en-US"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30.2±8.6</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30.9±3.0</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29.1±2.6</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59585">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After</a:t>
                      </a:r>
                      <a:endParaRPr kumimoji="0" lang="zh-CN" altLang="en-US"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30.1±7.5</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32.1±4.1</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32.5±6.2</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63935">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 TB</a:t>
                      </a:r>
                      <a:r>
                        <a:rPr kumimoji="0" lang="en-US" altLang="zh-CN" sz="1500" b="0" i="0" u="none" strike="noStrike" cap="none" normalizeH="0" baseline="0" dirty="0" smtClean="0">
                          <a:ln>
                            <a:noFill/>
                          </a:ln>
                          <a:solidFill>
                            <a:srgbClr val="333333"/>
                          </a:solidFill>
                          <a:effectLst/>
                          <a:latin typeface="微软雅黑" panose="020B0503020204020204" pitchFamily="34" charset="-122"/>
                          <a:ea typeface="微软雅黑" panose="020B0503020204020204" pitchFamily="34" charset="-122"/>
                          <a:cs typeface="Times New Roman" pitchFamily="18" charset="0"/>
                        </a:rPr>
                        <a:t>(</a:t>
                      </a: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FZSSJW--GB1-0"/>
                          <a:cs typeface="Times New Roman" pitchFamily="18" charset="0"/>
                        </a:rPr>
                        <a:t>μmol·L</a:t>
                      </a:r>
                      <a:r>
                        <a:rPr kumimoji="0" lang="en-US" altLang="zh-CN" sz="1500" b="0" i="0" u="none" strike="noStrike" cap="none" normalizeH="0" baseline="30000" dirty="0" smtClean="0">
                          <a:ln>
                            <a:noFill/>
                          </a:ln>
                          <a:solidFill>
                            <a:schemeClr val="tx1"/>
                          </a:solidFill>
                          <a:effectLst/>
                          <a:latin typeface="微软雅黑" panose="020B0503020204020204" pitchFamily="34" charset="-122"/>
                          <a:ea typeface="FZSSJW--GB1-0"/>
                          <a:cs typeface="Times New Roman" pitchFamily="18" charset="0"/>
                        </a:rPr>
                        <a:t>-1</a:t>
                      </a:r>
                      <a:r>
                        <a:rPr kumimoji="0" lang="en-US" altLang="zh-CN" sz="1500" b="0" i="0" u="none" strike="noStrike" cap="none" normalizeH="0" baseline="0" dirty="0" smtClean="0">
                          <a:ln>
                            <a:noFill/>
                          </a:ln>
                          <a:solidFill>
                            <a:srgbClr val="333333"/>
                          </a:solidFill>
                          <a:effectLst/>
                          <a:latin typeface="微软雅黑" panose="020B0503020204020204" pitchFamily="34" charset="-122"/>
                          <a:ea typeface="微软雅黑" panose="020B0503020204020204" pitchFamily="34" charset="-122"/>
                          <a:cs typeface="Times New Roman" pitchFamily="18" charset="0"/>
                        </a:rPr>
                        <a:t>)</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Before</a:t>
                      </a:r>
                      <a:endParaRPr kumimoji="0" lang="zh-CN" altLang="en-US"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5.8±1.32</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5.0±0.9</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5.9±0.7</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06227">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After</a:t>
                      </a:r>
                      <a:endParaRPr kumimoji="0" lang="zh-CN" altLang="en-US"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5.7±1.32</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4.8±1.1</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5.3±0.8</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06227">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 TP(g·L</a:t>
                      </a:r>
                      <a:r>
                        <a:rPr kumimoji="0" lang="en-US" altLang="zh-CN" sz="1500" b="0" i="0" u="none" strike="noStrike" cap="none" normalizeH="0" baseline="3000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-1</a:t>
                      </a: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Before</a:t>
                      </a:r>
                      <a:endParaRPr kumimoji="0" lang="zh-CN" altLang="en-US"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62.5±1.9</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64.9±2.2</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62.7±1.1</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59585">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After</a:t>
                      </a:r>
                      <a:endParaRPr kumimoji="0" lang="zh-CN" altLang="en-US"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59.9±1.4</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62.3±1.7</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rPr>
                        <a:t>59.4±1.3</a:t>
                      </a:r>
                      <a:endParaRPr kumimoji="0" lang="zh-CN" altLang="zh-CN" sz="15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itchFamily="18"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r>
            </a:tbl>
          </a:graphicData>
        </a:graphic>
      </p:graphicFrame>
      <p:sp>
        <p:nvSpPr>
          <p:cNvPr id="64571" name="TextBox 3"/>
          <p:cNvSpPr txBox="1">
            <a:spLocks noChangeArrowheads="1"/>
          </p:cNvSpPr>
          <p:nvPr/>
        </p:nvSpPr>
        <p:spPr bwMode="auto">
          <a:xfrm>
            <a:off x="838200" y="4929198"/>
            <a:ext cx="8020080" cy="787523"/>
          </a:xfrm>
          <a:prstGeom prst="rect">
            <a:avLst/>
          </a:prstGeom>
          <a:noFill/>
          <a:ln w="9525">
            <a:noFill/>
            <a:miter lim="800000"/>
            <a:headEnd/>
            <a:tailEnd/>
          </a:ln>
        </p:spPr>
        <p:txBody>
          <a:bodyPr wrap="square">
            <a:spAutoFit/>
          </a:bodyPr>
          <a:lstStyle/>
          <a:p>
            <a:pPr>
              <a:lnSpc>
                <a:spcPct val="150000"/>
              </a:lnSpc>
              <a:defRPr/>
            </a:pPr>
            <a:r>
              <a:rPr lang="en-US" altLang="zh-CN" sz="1600" dirty="0" smtClean="0">
                <a:effectLst>
                  <a:outerShdw blurRad="38100" dist="38100" dir="2700000" algn="tl">
                    <a:srgbClr val="C0C0C0"/>
                  </a:outerShdw>
                </a:effectLst>
                <a:latin typeface="微软雅黑" panose="020B0503020204020204" pitchFamily="34" charset="-122"/>
                <a:ea typeface="微软雅黑" pitchFamily="34" charset="-122"/>
                <a:cs typeface="Times New Roman" pitchFamily="18" charset="0"/>
              </a:rPr>
              <a:t>Major biochemical indexes  were within the normal </a:t>
            </a:r>
            <a:r>
              <a:rPr lang="en-US" altLang="zh-CN" sz="1600" dirty="0">
                <a:effectLst>
                  <a:outerShdw blurRad="38100" dist="38100" dir="2700000" algn="tl">
                    <a:srgbClr val="C0C0C0"/>
                  </a:outerShdw>
                </a:effectLst>
                <a:latin typeface="微软雅黑" panose="020B0503020204020204" pitchFamily="34" charset="-122"/>
                <a:ea typeface="微软雅黑" pitchFamily="34" charset="-122"/>
                <a:cs typeface="Times New Roman" pitchFamily="18" charset="0"/>
              </a:rPr>
              <a:t>range </a:t>
            </a:r>
            <a:r>
              <a:rPr lang="en-US" altLang="zh-CN" sz="1600" dirty="0" smtClean="0">
                <a:effectLst>
                  <a:outerShdw blurRad="38100" dist="38100" dir="2700000" algn="tl">
                    <a:srgbClr val="C0C0C0"/>
                  </a:outerShdw>
                </a:effectLst>
                <a:latin typeface="微软雅黑" panose="020B0503020204020204" pitchFamily="34" charset="-122"/>
                <a:ea typeface="微软雅黑" pitchFamily="34" charset="-122"/>
                <a:cs typeface="Times New Roman" pitchFamily="18" charset="0"/>
              </a:rPr>
              <a:t> before/after therapy ;  </a:t>
            </a:r>
            <a:r>
              <a:rPr lang="en-US" altLang="zh-CN" sz="1600" dirty="0">
                <a:effectLst>
                  <a:outerShdw blurRad="38100" dist="38100" dir="2700000" algn="tl">
                    <a:srgbClr val="C0C0C0"/>
                  </a:outerShdw>
                </a:effectLst>
                <a:latin typeface="微软雅黑" panose="020B0503020204020204" pitchFamily="34" charset="-122"/>
                <a:ea typeface="微软雅黑" pitchFamily="34" charset="-122"/>
                <a:cs typeface="Times New Roman" pitchFamily="18" charset="0"/>
              </a:rPr>
              <a:t>No </a:t>
            </a:r>
            <a:r>
              <a:rPr lang="en-US" altLang="zh-CN" sz="1600" dirty="0" smtClean="0">
                <a:effectLst>
                  <a:outerShdw blurRad="38100" dist="38100" dir="2700000" algn="tl">
                    <a:srgbClr val="C0C0C0"/>
                  </a:outerShdw>
                </a:effectLst>
                <a:latin typeface="微软雅黑" panose="020B0503020204020204" pitchFamily="34" charset="-122"/>
                <a:ea typeface="微软雅黑" pitchFamily="34" charset="-122"/>
                <a:cs typeface="Times New Roman" pitchFamily="18" charset="0"/>
              </a:rPr>
              <a:t>abnormality was found in  ECG, urine and stool routine examination.</a:t>
            </a:r>
            <a:endParaRPr lang="zh-CN" altLang="en-US" sz="1600" b="1" dirty="0">
              <a:effectLst>
                <a:outerShdw blurRad="38100" dist="38100" dir="2700000" algn="tl">
                  <a:srgbClr val="C0C0C0"/>
                </a:outerShdw>
              </a:effectLst>
              <a:latin typeface="微软雅黑" panose="020B0503020204020204" pitchFamily="34" charset="-122"/>
              <a:ea typeface="微软雅黑" pitchFamily="34" charset="-122"/>
              <a:cs typeface="Times New Roman" pitchFamily="18" charset="0"/>
            </a:endParaRPr>
          </a:p>
        </p:txBody>
      </p:sp>
      <p:sp>
        <p:nvSpPr>
          <p:cNvPr id="48189" name="TextBox 5"/>
          <p:cNvSpPr txBox="1">
            <a:spLocks noChangeArrowheads="1"/>
          </p:cNvSpPr>
          <p:nvPr/>
        </p:nvSpPr>
        <p:spPr bwMode="auto">
          <a:xfrm>
            <a:off x="142844" y="285728"/>
            <a:ext cx="8358246" cy="461665"/>
          </a:xfrm>
          <a:prstGeom prst="rect">
            <a:avLst/>
          </a:prstGeom>
          <a:noFill/>
          <a:ln w="9525">
            <a:noFill/>
            <a:miter lim="800000"/>
            <a:headEnd/>
            <a:tailEnd/>
          </a:ln>
        </p:spPr>
        <p:txBody>
          <a:bodyPr wrap="square">
            <a:spAutoFit/>
          </a:bodyPr>
          <a:lstStyle/>
          <a:p>
            <a:pPr algn="ctr"/>
            <a:r>
              <a:rPr lang="en-US" altLang="zh-CN" sz="2400" b="1" dirty="0" smtClean="0">
                <a:solidFill>
                  <a:srgbClr val="002060"/>
                </a:solidFill>
                <a:latin typeface="微软雅黑" pitchFamily="34" charset="-122"/>
                <a:ea typeface="微软雅黑" pitchFamily="34" charset="-122"/>
              </a:rPr>
              <a:t>Serum Biochemistry Before and After Therapy</a:t>
            </a:r>
            <a:endParaRPr lang="zh-CN" altLang="zh-CN" sz="2400" b="1" dirty="0">
              <a:solidFill>
                <a:srgbClr val="002060"/>
              </a:solidFill>
              <a:latin typeface="微软雅黑" pitchFamily="34" charset="-122"/>
              <a:ea typeface="微软雅黑" pitchFamily="34" charset="-122"/>
            </a:endParaRPr>
          </a:p>
        </p:txBody>
      </p:sp>
      <p:sp>
        <p:nvSpPr>
          <p:cNvPr id="7" name="灯片编号占位符 6"/>
          <p:cNvSpPr>
            <a:spLocks noGrp="1"/>
          </p:cNvSpPr>
          <p:nvPr>
            <p:ph type="sldNum" sz="quarter" idx="12"/>
          </p:nvPr>
        </p:nvSpPr>
        <p:spPr/>
        <p:txBody>
          <a:bodyPr/>
          <a:lstStyle/>
          <a:p>
            <a:fld id="{01CC2CA7-3B56-4884-B23C-4C474C6B7068}" type="slidenum">
              <a:rPr lang="zh-CN" altLang="en-US" smtClean="0"/>
              <a:pPr/>
              <a:t>48</a:t>
            </a:fld>
            <a:endParaRPr lang="zh-CN" altLang="en-US"/>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8318" y="46185"/>
            <a:ext cx="1068503" cy="795144"/>
          </a:xfrm>
          <a:prstGeom prst="rect">
            <a:avLst/>
          </a:prstGeom>
        </p:spPr>
      </p:pic>
      <p:sp>
        <p:nvSpPr>
          <p:cNvPr id="9" name="TextBox 8"/>
          <p:cNvSpPr txBox="1"/>
          <p:nvPr/>
        </p:nvSpPr>
        <p:spPr>
          <a:xfrm>
            <a:off x="571472" y="6286520"/>
            <a:ext cx="7786710" cy="276999"/>
          </a:xfrm>
          <a:prstGeom prst="rect">
            <a:avLst/>
          </a:prstGeom>
          <a:noFill/>
        </p:spPr>
        <p:txBody>
          <a:bodyPr wrap="square" rtlCol="0">
            <a:spAutoFit/>
          </a:bodyPr>
          <a:lstStyle/>
          <a:p>
            <a:pPr algn="r"/>
            <a:r>
              <a:rPr lang="en-US" altLang="zh-CN" sz="1200" dirty="0" smtClean="0">
                <a:solidFill>
                  <a:schemeClr val="bg1"/>
                </a:solidFill>
                <a:latin typeface="微软雅黑" pitchFamily="34" charset="-122"/>
                <a:ea typeface="微软雅黑" pitchFamily="34" charset="-122"/>
              </a:rPr>
              <a:t>Shang </a:t>
            </a:r>
            <a:r>
              <a:rPr lang="en-US" altLang="zh-CN" sz="1200" dirty="0" err="1" smtClean="0">
                <a:solidFill>
                  <a:schemeClr val="bg1"/>
                </a:solidFill>
                <a:latin typeface="微软雅黑" pitchFamily="34" charset="-122"/>
                <a:ea typeface="微软雅黑" pitchFamily="34" charset="-122"/>
              </a:rPr>
              <a:t>YX,Huang</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Y,Liu</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EM,et</a:t>
            </a:r>
            <a:r>
              <a:rPr lang="en-US" altLang="zh-CN" sz="1200" dirty="0" smtClean="0">
                <a:solidFill>
                  <a:schemeClr val="bg1"/>
                </a:solidFill>
                <a:latin typeface="微软雅黑" pitchFamily="34" charset="-122"/>
                <a:ea typeface="微软雅黑" pitchFamily="34" charset="-122"/>
              </a:rPr>
              <a:t> al.</a:t>
            </a:r>
            <a:r>
              <a:rPr lang="en-US" altLang="zh-CN" sz="1200" dirty="0" smtClean="0">
                <a:solidFill>
                  <a:schemeClr val="bg1"/>
                </a:solidFill>
                <a:latin typeface="微软雅黑" pitchFamily="34" charset="-122"/>
                <a:ea typeface="微软雅黑" pitchFamily="34" charset="-122"/>
                <a:sym typeface="华文楷体" panose="02010600040101010101" pitchFamily="2" charset="-122"/>
              </a:rPr>
              <a:t>  Chinese Journal of Practical Pediatrics. 2014,29(11)840-4 </a:t>
            </a:r>
            <a:r>
              <a:rPr lang="en-US" altLang="zh-CN" sz="1200" dirty="0" smtClean="0">
                <a:solidFill>
                  <a:schemeClr val="bg1"/>
                </a:solidFill>
                <a:latin typeface="微软雅黑" pitchFamily="34" charset="-122"/>
                <a:ea typeface="微软雅黑" pitchFamily="34" charset="-122"/>
              </a:rPr>
              <a:t> </a:t>
            </a:r>
            <a:endParaRPr lang="zh-CN" altLang="en-US" sz="12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691378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4571"/>
                                        </p:tgtEl>
                                        <p:attrNameLst>
                                          <p:attrName>style.visibility</p:attrName>
                                        </p:attrNameLst>
                                      </p:cBhvr>
                                      <p:to>
                                        <p:strVal val="visible"/>
                                      </p:to>
                                    </p:set>
                                    <p:anim calcmode="lin" valueType="num">
                                      <p:cBhvr additive="base">
                                        <p:cTn id="7" dur="500" fill="hold"/>
                                        <p:tgtEl>
                                          <p:spTgt spid="64571"/>
                                        </p:tgtEl>
                                        <p:attrNameLst>
                                          <p:attrName>ppt_x</p:attrName>
                                        </p:attrNameLst>
                                      </p:cBhvr>
                                      <p:tavLst>
                                        <p:tav tm="0">
                                          <p:val>
                                            <p:strVal val="#ppt_x"/>
                                          </p:val>
                                        </p:tav>
                                        <p:tav tm="100000">
                                          <p:val>
                                            <p:strVal val="#ppt_x"/>
                                          </p:val>
                                        </p:tav>
                                      </p:tavLst>
                                    </p:anim>
                                    <p:anim calcmode="lin" valueType="num">
                                      <p:cBhvr additive="base">
                                        <p:cTn id="8" dur="500" fill="hold"/>
                                        <p:tgtEl>
                                          <p:spTgt spid="645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7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Box 8"/>
          <p:cNvSpPr txBox="1">
            <a:spLocks noChangeArrowheads="1"/>
          </p:cNvSpPr>
          <p:nvPr/>
        </p:nvSpPr>
        <p:spPr bwMode="auto">
          <a:xfrm>
            <a:off x="785786" y="357166"/>
            <a:ext cx="7270750" cy="461665"/>
          </a:xfrm>
          <a:prstGeom prst="rect">
            <a:avLst/>
          </a:prstGeom>
          <a:noFill/>
          <a:ln w="9525">
            <a:noFill/>
            <a:miter lim="800000"/>
            <a:headEnd/>
            <a:tailEnd/>
          </a:ln>
        </p:spPr>
        <p:txBody>
          <a:bodyPr wrap="square">
            <a:spAutoFit/>
          </a:bodyPr>
          <a:lstStyle/>
          <a:p>
            <a:pPr algn="ctr"/>
            <a:r>
              <a:rPr lang="en-US" altLang="zh-CN" sz="2400" b="1" dirty="0" smtClean="0">
                <a:solidFill>
                  <a:schemeClr val="tx2"/>
                </a:solidFill>
                <a:latin typeface="微软雅黑" pitchFamily="34" charset="-122"/>
                <a:ea typeface="微软雅黑" pitchFamily="34" charset="-122"/>
              </a:rPr>
              <a:t>Summary of Adverse Events During Therapy</a:t>
            </a:r>
            <a:endParaRPr lang="zh-CN" altLang="en-US" sz="2400" b="1" dirty="0">
              <a:solidFill>
                <a:schemeClr val="tx2"/>
              </a:solidFill>
              <a:latin typeface="微软雅黑" pitchFamily="34" charset="-122"/>
              <a:ea typeface="微软雅黑" pitchFamily="34" charset="-122"/>
            </a:endParaRPr>
          </a:p>
        </p:txBody>
      </p:sp>
      <p:graphicFrame>
        <p:nvGraphicFramePr>
          <p:cNvPr id="36928" name="Group 64"/>
          <p:cNvGraphicFramePr>
            <a:graphicFrameLocks noGrp="1"/>
          </p:cNvGraphicFramePr>
          <p:nvPr>
            <p:extLst>
              <p:ext uri="{D42A27DB-BD31-4B8C-83A1-F6EECF244321}">
                <p14:modId xmlns:p14="http://schemas.microsoft.com/office/powerpoint/2010/main" val="957084048"/>
              </p:ext>
            </p:extLst>
          </p:nvPr>
        </p:nvGraphicFramePr>
        <p:xfrm>
          <a:off x="214282" y="1285860"/>
          <a:ext cx="8609373" cy="4143403"/>
        </p:xfrm>
        <a:graphic>
          <a:graphicData uri="http://schemas.openxmlformats.org/drawingml/2006/table">
            <a:tbl>
              <a:tblPr firstRow="1" firstCol="1" lastRow="1" bandCol="1">
                <a:tableStyleId>{00A15C55-8517-42AA-B614-E9B94910E393}</a:tableStyleId>
              </a:tblPr>
              <a:tblGrid>
                <a:gridCol w="1369637"/>
                <a:gridCol w="380455"/>
                <a:gridCol w="848096"/>
                <a:gridCol w="1265352"/>
                <a:gridCol w="484738"/>
                <a:gridCol w="760909"/>
                <a:gridCol w="1218446"/>
                <a:gridCol w="455555"/>
                <a:gridCol w="733153"/>
                <a:gridCol w="1093032"/>
              </a:tblGrid>
              <a:tr h="531278">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u="none" strike="noStrike" cap="none" normalizeH="0" baseline="0" dirty="0" smtClean="0">
                          <a:ln>
                            <a:noFill/>
                          </a:ln>
                          <a:effectLst/>
                          <a:latin typeface="微软雅黑" panose="020B0503020204020204" pitchFamily="34" charset="-122"/>
                          <a:ea typeface="微软雅黑" panose="020B0503020204020204" pitchFamily="34" charset="-122"/>
                        </a:rPr>
                        <a:t>Adverse Event</a:t>
                      </a:r>
                      <a:endParaRPr kumimoji="0" lang="zh-CN" altLang="en-US" sz="14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80" marR="68580" marT="0" marB="0" anchor="ctr" horzOverflow="overflow">
                    <a:solidFill>
                      <a:schemeClr val="accent1">
                        <a:lumMod val="60000"/>
                        <a:lumOff val="40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u="none" strike="noStrike" kern="1200" cap="none" normalizeH="0" baseline="0" dirty="0" smtClean="0">
                          <a:ln>
                            <a:noFill/>
                          </a:ln>
                          <a:solidFill>
                            <a:schemeClr val="lt1"/>
                          </a:solidFill>
                          <a:effectLst/>
                          <a:latin typeface="微软雅黑" panose="020B0503020204020204" pitchFamily="34" charset="-122"/>
                          <a:ea typeface="微软雅黑" panose="020B0503020204020204" pitchFamily="34" charset="-122"/>
                          <a:cs typeface="+mn-cs"/>
                        </a:rPr>
                        <a:t>Control Group</a:t>
                      </a:r>
                      <a:endParaRPr kumimoji="0" lang="zh-CN" altLang="en-US" sz="1400" b="1" u="none" strike="noStrike" kern="1200" cap="none" normalizeH="0" baseline="0" dirty="0" smtClean="0">
                        <a:ln>
                          <a:noFill/>
                        </a:ln>
                        <a:solidFill>
                          <a:schemeClr val="lt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solidFill>
                      <a:schemeClr val="accent1">
                        <a:lumMod val="60000"/>
                        <a:lumOff val="40000"/>
                      </a:schemeClr>
                    </a:solidFill>
                  </a:tcPr>
                </a:tc>
                <a:tc hMerge="1">
                  <a:txBody>
                    <a:bodyPr/>
                    <a:lstStyle/>
                    <a:p>
                      <a:endParaRPr lang="zh-CN" altLang="en-US"/>
                    </a:p>
                  </a:txBody>
                  <a:tcPr/>
                </a:tc>
                <a:tc hMerge="1">
                  <a:txBody>
                    <a:bodyPr/>
                    <a:lstStyle/>
                    <a:p>
                      <a:endParaRPr lang="zh-CN" altLang="en-US"/>
                    </a:p>
                  </a:txBody>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altLang="zh-CN" sz="1400" dirty="0" smtClean="0">
                          <a:latin typeface="微软雅黑" pitchFamily="34" charset="-122"/>
                          <a:ea typeface="微软雅黑" pitchFamily="34" charset="-122"/>
                          <a:sym typeface="华文楷体" panose="02010600040101010101" pitchFamily="2" charset="-122"/>
                        </a:rPr>
                        <a:t>IFN-</a:t>
                      </a:r>
                      <a:r>
                        <a:rPr lang="el-GR" altLang="zh-CN" sz="1400" dirty="0" smtClean="0">
                          <a:latin typeface="微软雅黑" pitchFamily="34" charset="-122"/>
                          <a:ea typeface="微软雅黑" pitchFamily="34" charset="-122"/>
                          <a:sym typeface="华文楷体" panose="02010600040101010101" pitchFamily="2" charset="-122"/>
                        </a:rPr>
                        <a:t>α1</a:t>
                      </a:r>
                      <a:r>
                        <a:rPr lang="en-US" altLang="zh-CN" sz="1400" dirty="0" smtClean="0">
                          <a:latin typeface="微软雅黑" pitchFamily="34" charset="-122"/>
                          <a:ea typeface="微软雅黑" pitchFamily="34" charset="-122"/>
                          <a:sym typeface="华文楷体" panose="02010600040101010101" pitchFamily="2" charset="-122"/>
                        </a:rPr>
                        <a:t>b</a:t>
                      </a:r>
                      <a:r>
                        <a:rPr lang="en-US" altLang="zh-CN" sz="1400" dirty="0" smtClean="0">
                          <a:latin typeface="微软雅黑" pitchFamily="34" charset="-122"/>
                          <a:ea typeface="微软雅黑" pitchFamily="34" charset="-122"/>
                        </a:rPr>
                        <a:t> 2</a:t>
                      </a:r>
                      <a:r>
                        <a:rPr lang="el-GR" altLang="zh-CN" sz="1400" b="1" dirty="0" smtClean="0">
                          <a:solidFill>
                            <a:schemeClr val="bg1"/>
                          </a:solidFill>
                          <a:latin typeface="微软雅黑" pitchFamily="34" charset="-122"/>
                          <a:ea typeface="微软雅黑" pitchFamily="34" charset="-122"/>
                        </a:rPr>
                        <a:t>μ</a:t>
                      </a:r>
                      <a:r>
                        <a:rPr lang="en-US" altLang="zh-CN" sz="1400" b="1" dirty="0" smtClean="0">
                          <a:solidFill>
                            <a:schemeClr val="bg1"/>
                          </a:solidFill>
                          <a:latin typeface="微软雅黑" pitchFamily="34" charset="-122"/>
                          <a:ea typeface="微软雅黑" pitchFamily="34" charset="-122"/>
                        </a:rPr>
                        <a:t>g/kg</a:t>
                      </a:r>
                      <a:endParaRPr kumimoji="0" lang="zh-CN" altLang="en-US" sz="1400" b="1" u="none" strike="noStrike" kern="1200" cap="none" normalizeH="0" baseline="0" dirty="0" smtClean="0">
                        <a:ln>
                          <a:noFill/>
                        </a:ln>
                        <a:solidFill>
                          <a:schemeClr val="bg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solidFill>
                      <a:schemeClr val="accent1">
                        <a:lumMod val="60000"/>
                        <a:lumOff val="40000"/>
                      </a:schemeClr>
                    </a:solidFill>
                  </a:tcPr>
                </a:tc>
                <a:tc hMerge="1">
                  <a:txBody>
                    <a:bodyPr/>
                    <a:lstStyle/>
                    <a:p>
                      <a:endParaRPr lang="zh-CN" altLang="en-US"/>
                    </a:p>
                  </a:txBody>
                  <a:tcPr/>
                </a:tc>
                <a:tc hMerge="1">
                  <a:txBody>
                    <a:bodyPr/>
                    <a:lstStyle/>
                    <a:p>
                      <a:endParaRPr lang="zh-CN" altLang="en-US"/>
                    </a:p>
                  </a:txBody>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altLang="zh-CN" sz="1400" dirty="0" smtClean="0">
                          <a:latin typeface="微软雅黑" pitchFamily="34" charset="-122"/>
                          <a:ea typeface="微软雅黑" pitchFamily="34" charset="-122"/>
                          <a:sym typeface="华文楷体" panose="02010600040101010101" pitchFamily="2" charset="-122"/>
                        </a:rPr>
                        <a:t>IFN-</a:t>
                      </a:r>
                      <a:r>
                        <a:rPr lang="el-GR" altLang="zh-CN" sz="1400" dirty="0" smtClean="0">
                          <a:latin typeface="微软雅黑" pitchFamily="34" charset="-122"/>
                          <a:ea typeface="微软雅黑" pitchFamily="34" charset="-122"/>
                          <a:sym typeface="华文楷体" panose="02010600040101010101" pitchFamily="2" charset="-122"/>
                        </a:rPr>
                        <a:t>α1</a:t>
                      </a:r>
                      <a:r>
                        <a:rPr lang="en-US" altLang="zh-CN" sz="1400" dirty="0" smtClean="0">
                          <a:latin typeface="微软雅黑" pitchFamily="34" charset="-122"/>
                          <a:ea typeface="微软雅黑" pitchFamily="34" charset="-122"/>
                          <a:sym typeface="华文楷体" panose="02010600040101010101" pitchFamily="2" charset="-122"/>
                        </a:rPr>
                        <a:t>b</a:t>
                      </a:r>
                      <a:r>
                        <a:rPr lang="en-US" altLang="zh-CN" sz="1400" dirty="0" smtClean="0">
                          <a:latin typeface="微软雅黑" pitchFamily="34" charset="-122"/>
                          <a:ea typeface="微软雅黑" pitchFamily="34" charset="-122"/>
                        </a:rPr>
                        <a:t> 4</a:t>
                      </a:r>
                      <a:r>
                        <a:rPr lang="el-GR" altLang="zh-CN" sz="1400" b="1" dirty="0" smtClean="0">
                          <a:solidFill>
                            <a:schemeClr val="bg1"/>
                          </a:solidFill>
                          <a:latin typeface="微软雅黑" pitchFamily="34" charset="-122"/>
                          <a:ea typeface="微软雅黑" pitchFamily="34" charset="-122"/>
                        </a:rPr>
                        <a:t>μ</a:t>
                      </a:r>
                      <a:r>
                        <a:rPr lang="en-US" altLang="zh-CN" sz="1400" b="1" dirty="0" smtClean="0">
                          <a:solidFill>
                            <a:schemeClr val="bg1"/>
                          </a:solidFill>
                          <a:latin typeface="微软雅黑" pitchFamily="34" charset="-122"/>
                          <a:ea typeface="微软雅黑" pitchFamily="34" charset="-122"/>
                        </a:rPr>
                        <a:t>g/kg</a:t>
                      </a:r>
                      <a:endParaRPr kumimoji="0" lang="zh-CN" altLang="en-US" sz="1400" b="1" u="none" strike="noStrike" kern="1200" cap="none" normalizeH="0" baseline="0" dirty="0" smtClean="0">
                        <a:ln>
                          <a:noFill/>
                        </a:ln>
                        <a:solidFill>
                          <a:schemeClr val="bg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solidFill>
                      <a:schemeClr val="accent1">
                        <a:lumMod val="60000"/>
                        <a:lumOff val="40000"/>
                      </a:schemeClr>
                    </a:solidFill>
                  </a:tcPr>
                </a:tc>
                <a:tc hMerge="1">
                  <a:txBody>
                    <a:bodyPr/>
                    <a:lstStyle/>
                    <a:p>
                      <a:endParaRPr lang="zh-CN" altLang="en-US"/>
                    </a:p>
                  </a:txBody>
                  <a:tcPr/>
                </a:tc>
                <a:tc hMerge="1">
                  <a:txBody>
                    <a:bodyPr/>
                    <a:lstStyle/>
                    <a:p>
                      <a:endParaRPr lang="zh-CN" altLang="en-US"/>
                    </a:p>
                  </a:txBody>
                  <a:tcPr/>
                </a:tc>
              </a:tr>
              <a:tr h="1123280">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n</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Degree</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Relationship with investigational drug</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n</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Degree</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Relationship with investigational drug</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n</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Degree</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Relationship with investigational drug</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r>
              <a:tr h="67396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u="none" strike="noStrike" kern="1200" cap="none" normalizeH="0" baseline="0" dirty="0" smtClean="0">
                          <a:ln>
                            <a:noFill/>
                          </a:ln>
                          <a:solidFill>
                            <a:schemeClr val="lt1"/>
                          </a:solidFill>
                          <a:effectLst/>
                          <a:latin typeface="微软雅黑" panose="020B0503020204020204" pitchFamily="34" charset="-122"/>
                          <a:ea typeface="微软雅黑" panose="020B0503020204020204" pitchFamily="34" charset="-122"/>
                          <a:cs typeface="+mn-cs"/>
                        </a:rPr>
                        <a:t>Diarrhea</a:t>
                      </a:r>
                      <a:endParaRPr kumimoji="0" lang="zh-CN" altLang="en-US" sz="1400" b="1" u="none" strike="noStrike" kern="1200" cap="none" normalizeH="0" baseline="0" dirty="0" smtClean="0">
                        <a:ln>
                          <a:noFill/>
                        </a:ln>
                        <a:solidFill>
                          <a:schemeClr val="lt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3</a:t>
                      </a:r>
                      <a:endParaRPr kumimoji="0" lang="zh-CN"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Moderate</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Impossible relevant</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2</a:t>
                      </a:r>
                      <a:endParaRPr kumimoji="0" lang="zh-CN"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Mild</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May be irrelevant</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1</a:t>
                      </a:r>
                      <a:endParaRPr kumimoji="0" lang="zh-CN"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Mild</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May be irrelevant</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r>
              <a:tr h="67396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u="none" strike="noStrike" kern="1200" cap="none" normalizeH="0" baseline="0" dirty="0" smtClean="0">
                          <a:ln>
                            <a:noFill/>
                          </a:ln>
                          <a:solidFill>
                            <a:schemeClr val="lt1"/>
                          </a:solidFill>
                          <a:effectLst/>
                          <a:latin typeface="微软雅黑" panose="020B0503020204020204" pitchFamily="34" charset="-122"/>
                          <a:ea typeface="微软雅黑" panose="020B0503020204020204" pitchFamily="34" charset="-122"/>
                          <a:cs typeface="+mn-cs"/>
                        </a:rPr>
                        <a:t>Fever</a:t>
                      </a:r>
                      <a:endParaRPr kumimoji="0" lang="zh-CN" altLang="en-US" sz="1400" b="1" u="none" strike="noStrike" kern="1200" cap="none" normalizeH="0" baseline="0" dirty="0" smtClean="0">
                        <a:ln>
                          <a:noFill/>
                        </a:ln>
                        <a:solidFill>
                          <a:schemeClr val="lt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2</a:t>
                      </a:r>
                      <a:endParaRPr kumimoji="0" lang="zh-CN"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Moderate</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Impossible relevant</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1</a:t>
                      </a:r>
                      <a:endParaRPr kumimoji="0" lang="zh-CN"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Moderate</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May be irrelevant</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1</a:t>
                      </a:r>
                      <a:endParaRPr kumimoji="0" lang="zh-CN"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Moderate</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May be irrelevant</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r>
              <a:tr h="680037">
                <a:tc>
                  <a:txBody>
                    <a:bodyPr/>
                    <a:lstStyle/>
                    <a:p>
                      <a:pPr algn="ctr">
                        <a:lnSpc>
                          <a:spcPct val="100000"/>
                        </a:lnSpc>
                      </a:pPr>
                      <a:r>
                        <a:rPr kumimoji="0" lang="en-US" altLang="zh-CN" sz="1400" b="1" u="none" strike="noStrike" kern="1200" cap="none" normalizeH="0" baseline="0" dirty="0" err="1" smtClean="0">
                          <a:ln>
                            <a:noFill/>
                          </a:ln>
                          <a:solidFill>
                            <a:schemeClr val="lt1"/>
                          </a:solidFill>
                          <a:effectLst/>
                          <a:latin typeface="微软雅黑" panose="020B0503020204020204" pitchFamily="34" charset="-122"/>
                          <a:ea typeface="微软雅黑" panose="020B0503020204020204" pitchFamily="34" charset="-122"/>
                          <a:cs typeface="+mn-cs"/>
                        </a:rPr>
                        <a:t>Neutro-phonia</a:t>
                      </a:r>
                      <a:endParaRPr kumimoji="0" lang="en-US" altLang="zh-CN" sz="1400" b="1" u="none" strike="noStrike" kern="1200" cap="none" normalizeH="0" baseline="0" dirty="0">
                        <a:ln>
                          <a:noFill/>
                        </a:ln>
                        <a:solidFill>
                          <a:schemeClr val="lt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0</a:t>
                      </a:r>
                      <a:endParaRPr kumimoji="0" lang="zh-CN"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a:t>
                      </a:r>
                      <a:endParaRPr kumimoji="0" lang="zh-CN"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a:t>
                      </a:r>
                      <a:endParaRPr kumimoji="0" lang="zh-CN"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0</a:t>
                      </a:r>
                      <a:endParaRPr kumimoji="0" lang="zh-CN"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9525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a:t>
                      </a:r>
                      <a:endParaRPr kumimoji="0" lang="zh-CN"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a:t>
                      </a:r>
                      <a:endParaRPr kumimoji="0" lang="zh-CN"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1</a:t>
                      </a:r>
                      <a:endParaRPr kumimoji="0" lang="zh-CN"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Mild</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rPr>
                        <a:t>May  be relevant</a:t>
                      </a:r>
                      <a:endParaRPr kumimoji="0" lang="zh-CN" altLang="en-US" sz="1200" u="none" strike="noStrike" kern="1200" cap="none" normalizeH="0" baseline="0" dirty="0" smtClean="0">
                        <a:ln>
                          <a:noFill/>
                        </a:ln>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tc>
              </a:tr>
              <a:tr h="46087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u="none" strike="noStrike" kern="1200" cap="none" normalizeH="0" baseline="0" dirty="0" smtClean="0">
                          <a:ln>
                            <a:noFill/>
                          </a:ln>
                          <a:solidFill>
                            <a:schemeClr val="lt1"/>
                          </a:solidFill>
                          <a:effectLst/>
                          <a:latin typeface="微软雅黑" panose="020B0503020204020204" pitchFamily="34" charset="-122"/>
                          <a:ea typeface="微软雅黑" panose="020B0503020204020204" pitchFamily="34" charset="-122"/>
                          <a:cs typeface="+mn-cs"/>
                        </a:rPr>
                        <a:t>Total </a:t>
                      </a:r>
                      <a:endParaRPr kumimoji="0" lang="zh-CN" altLang="en-US" sz="1400" b="1" u="none" strike="noStrike" kern="1200" cap="none" normalizeH="0" baseline="0" dirty="0" smtClean="0">
                        <a:ln>
                          <a:noFill/>
                        </a:ln>
                        <a:solidFill>
                          <a:schemeClr val="lt1"/>
                        </a:solidFill>
                        <a:effectLst/>
                        <a:latin typeface="微软雅黑" panose="020B0503020204020204" pitchFamily="34" charset="-122"/>
                        <a:ea typeface="微软雅黑" panose="020B0503020204020204" pitchFamily="34" charset="-122"/>
                        <a:cs typeface="+mn-cs"/>
                      </a:endParaRPr>
                    </a:p>
                  </a:txBody>
                  <a:tcPr marL="68580" marR="68580" marT="0" marB="0" anchor="ctr" horzOverflow="overflow">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u="none" strike="noStrike" cap="none" normalizeH="0" baseline="0" dirty="0" smtClean="0">
                          <a:ln>
                            <a:noFill/>
                          </a:ln>
                          <a:effectLst/>
                          <a:latin typeface="微软雅黑" panose="020B0503020204020204" pitchFamily="34" charset="-122"/>
                          <a:ea typeface="微软雅黑" panose="020B0503020204020204" pitchFamily="34" charset="-122"/>
                        </a:rPr>
                        <a:t>5</a:t>
                      </a:r>
                      <a:endParaRPr kumimoji="0" lang="zh-CN" altLang="zh-CN" sz="14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80" marR="68580" marT="0" marB="0" anchor="ctr" horzOverflow="overflow">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14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80" marR="68580" marT="0" marB="0" anchor="ctr" horzOverflow="overflow">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14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80" marR="68580" marT="0" marB="0" anchor="ctr" horzOverflow="overflow">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u="none" strike="noStrike" cap="none" normalizeH="0" baseline="0" dirty="0" smtClean="0">
                          <a:ln>
                            <a:noFill/>
                          </a:ln>
                          <a:effectLst/>
                          <a:latin typeface="微软雅黑" panose="020B0503020204020204" pitchFamily="34" charset="-122"/>
                          <a:ea typeface="微软雅黑" panose="020B0503020204020204" pitchFamily="34" charset="-122"/>
                        </a:rPr>
                        <a:t>3</a:t>
                      </a:r>
                      <a:endParaRPr kumimoji="0" lang="zh-CN" altLang="zh-CN" sz="14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80" marR="68580" marT="0" marB="0" anchor="ctr" horzOverflow="overflow">
                    <a:solidFill>
                      <a:schemeClr val="accent1">
                        <a:lumMod val="60000"/>
                        <a:lumOff val="40000"/>
                      </a:schemeClr>
                    </a:solidFill>
                  </a:tcPr>
                </a:tc>
                <a:tc>
                  <a:txBody>
                    <a:bodyPr/>
                    <a:lstStyle/>
                    <a:p>
                      <a:pPr marL="0" marR="0" lvl="0" indent="95250" algn="ctr" defTabSz="914400" rtl="0" eaLnBrk="1" fontAlgn="base" latinLnBrk="0" hangingPunct="1">
                        <a:lnSpc>
                          <a:spcPct val="100000"/>
                        </a:lnSpc>
                        <a:spcBef>
                          <a:spcPct val="0"/>
                        </a:spcBef>
                        <a:spcAft>
                          <a:spcPct val="0"/>
                        </a:spcAft>
                        <a:buClrTx/>
                        <a:buSzTx/>
                        <a:buFontTx/>
                        <a:buNone/>
                        <a:tabLst/>
                      </a:pPr>
                      <a:endParaRPr kumimoji="0" lang="en-US" altLang="zh-CN" sz="14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80" marR="68580" marT="0" marB="0" anchor="ctr" horzOverflow="overflow">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14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80" marR="68580" marT="0" marB="0" anchor="ctr" horzOverflow="overflow">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u="none" strike="noStrike" cap="none" normalizeH="0" baseline="0" dirty="0" smtClean="0">
                          <a:ln>
                            <a:noFill/>
                          </a:ln>
                          <a:effectLst/>
                          <a:latin typeface="微软雅黑" panose="020B0503020204020204" pitchFamily="34" charset="-122"/>
                          <a:ea typeface="微软雅黑" panose="020B0503020204020204" pitchFamily="34" charset="-122"/>
                        </a:rPr>
                        <a:t>3</a:t>
                      </a:r>
                      <a:endParaRPr kumimoji="0" lang="zh-CN" altLang="zh-CN" sz="14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80" marR="68580" marT="0" marB="0" anchor="ctr" horzOverflow="overflow">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14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80" marR="68580" marT="0" marB="0" anchor="ctr" horzOverflow="overflow">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12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80" marR="68580" marT="0" marB="0" anchor="ctr" horzOverflow="overflow">
                    <a:solidFill>
                      <a:schemeClr val="accent1">
                        <a:lumMod val="60000"/>
                        <a:lumOff val="40000"/>
                      </a:schemeClr>
                    </a:solidFill>
                  </a:tcPr>
                </a:tc>
              </a:tr>
            </a:tbl>
          </a:graphicData>
        </a:graphic>
      </p:graphicFrame>
      <p:sp>
        <p:nvSpPr>
          <p:cNvPr id="3" name="灯片编号占位符 2"/>
          <p:cNvSpPr>
            <a:spLocks noGrp="1"/>
          </p:cNvSpPr>
          <p:nvPr>
            <p:ph type="sldNum" sz="quarter" idx="12"/>
          </p:nvPr>
        </p:nvSpPr>
        <p:spPr/>
        <p:txBody>
          <a:bodyPr/>
          <a:lstStyle/>
          <a:p>
            <a:fld id="{01CC2CA7-3B56-4884-B23C-4C474C6B7068}" type="slidenum">
              <a:rPr lang="zh-CN" altLang="en-US" smtClean="0"/>
              <a:pPr/>
              <a:t>49</a:t>
            </a:fld>
            <a:endParaRPr lang="zh-CN" altLang="en-US"/>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8318" y="46185"/>
            <a:ext cx="1068503" cy="795144"/>
          </a:xfrm>
          <a:prstGeom prst="rect">
            <a:avLst/>
          </a:prstGeom>
        </p:spPr>
      </p:pic>
      <p:sp>
        <p:nvSpPr>
          <p:cNvPr id="7" name="TextBox 6"/>
          <p:cNvSpPr txBox="1"/>
          <p:nvPr/>
        </p:nvSpPr>
        <p:spPr>
          <a:xfrm>
            <a:off x="571472" y="6286520"/>
            <a:ext cx="7786710" cy="276999"/>
          </a:xfrm>
          <a:prstGeom prst="rect">
            <a:avLst/>
          </a:prstGeom>
          <a:noFill/>
        </p:spPr>
        <p:txBody>
          <a:bodyPr wrap="square" rtlCol="0">
            <a:spAutoFit/>
          </a:bodyPr>
          <a:lstStyle/>
          <a:p>
            <a:pPr algn="r"/>
            <a:r>
              <a:rPr lang="en-US" altLang="zh-CN" sz="1200" dirty="0" smtClean="0">
                <a:solidFill>
                  <a:schemeClr val="bg1"/>
                </a:solidFill>
                <a:latin typeface="微软雅黑" pitchFamily="34" charset="-122"/>
                <a:ea typeface="微软雅黑" pitchFamily="34" charset="-122"/>
              </a:rPr>
              <a:t>Shang </a:t>
            </a:r>
            <a:r>
              <a:rPr lang="en-US" altLang="zh-CN" sz="1200" dirty="0" err="1" smtClean="0">
                <a:solidFill>
                  <a:schemeClr val="bg1"/>
                </a:solidFill>
                <a:latin typeface="微软雅黑" pitchFamily="34" charset="-122"/>
                <a:ea typeface="微软雅黑" pitchFamily="34" charset="-122"/>
              </a:rPr>
              <a:t>YX,Huang</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Y,Liu</a:t>
            </a:r>
            <a:r>
              <a:rPr lang="en-US" altLang="zh-CN" sz="1200" dirty="0" smtClean="0">
                <a:solidFill>
                  <a:schemeClr val="bg1"/>
                </a:solidFill>
                <a:latin typeface="微软雅黑" pitchFamily="34" charset="-122"/>
                <a:ea typeface="微软雅黑" pitchFamily="34" charset="-122"/>
              </a:rPr>
              <a:t> </a:t>
            </a:r>
            <a:r>
              <a:rPr lang="en-US" altLang="zh-CN" sz="1200" dirty="0" err="1" smtClean="0">
                <a:solidFill>
                  <a:schemeClr val="bg1"/>
                </a:solidFill>
                <a:latin typeface="微软雅黑" pitchFamily="34" charset="-122"/>
                <a:ea typeface="微软雅黑" pitchFamily="34" charset="-122"/>
              </a:rPr>
              <a:t>EM,et</a:t>
            </a:r>
            <a:r>
              <a:rPr lang="en-US" altLang="zh-CN" sz="1200" dirty="0" smtClean="0">
                <a:solidFill>
                  <a:schemeClr val="bg1"/>
                </a:solidFill>
                <a:latin typeface="微软雅黑" pitchFamily="34" charset="-122"/>
                <a:ea typeface="微软雅黑" pitchFamily="34" charset="-122"/>
              </a:rPr>
              <a:t> al.</a:t>
            </a:r>
            <a:r>
              <a:rPr lang="en-US" altLang="zh-CN" sz="1200" dirty="0" smtClean="0">
                <a:solidFill>
                  <a:schemeClr val="bg1"/>
                </a:solidFill>
                <a:latin typeface="微软雅黑" pitchFamily="34" charset="-122"/>
                <a:ea typeface="微软雅黑" pitchFamily="34" charset="-122"/>
                <a:sym typeface="华文楷体" panose="02010600040101010101" pitchFamily="2" charset="-122"/>
              </a:rPr>
              <a:t>  Chinese Journal of Practical Pediatrics. 2014,29(11)840-4 </a:t>
            </a:r>
            <a:r>
              <a:rPr lang="en-US" altLang="zh-CN" sz="1200" dirty="0" smtClean="0">
                <a:solidFill>
                  <a:schemeClr val="bg1"/>
                </a:solidFill>
                <a:latin typeface="微软雅黑" pitchFamily="34" charset="-122"/>
                <a:ea typeface="微软雅黑" pitchFamily="34" charset="-122"/>
              </a:rPr>
              <a:t> </a:t>
            </a:r>
            <a:endParaRPr lang="zh-CN" altLang="en-US" sz="12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71358892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标题 1"/>
          <p:cNvSpPr>
            <a:spLocks noGrp="1"/>
          </p:cNvSpPr>
          <p:nvPr>
            <p:ph type="title" idx="4294967295"/>
          </p:nvPr>
        </p:nvSpPr>
        <p:spPr>
          <a:xfrm>
            <a:off x="395536" y="260648"/>
            <a:ext cx="8001000" cy="646113"/>
          </a:xfrm>
        </p:spPr>
        <p:txBody>
          <a:bodyPr>
            <a:normAutofit/>
          </a:bodyPr>
          <a:lstStyle/>
          <a:p>
            <a:pPr algn="l"/>
            <a:r>
              <a:rPr lang="en-US" altLang="zh-CN" sz="2800" b="1" dirty="0" smtClean="0">
                <a:solidFill>
                  <a:srgbClr val="C00000"/>
                </a:solidFill>
                <a:latin typeface="微软雅黑" pitchFamily="34" charset="-122"/>
                <a:ea typeface="微软雅黑" pitchFamily="34" charset="-122"/>
              </a:rPr>
              <a:t>Summary</a:t>
            </a:r>
          </a:p>
        </p:txBody>
      </p:sp>
      <p:sp>
        <p:nvSpPr>
          <p:cNvPr id="4" name="灯片编号占位符 3"/>
          <p:cNvSpPr>
            <a:spLocks noGrp="1"/>
          </p:cNvSpPr>
          <p:nvPr>
            <p:ph type="sldNum" sz="quarter" idx="12"/>
          </p:nvPr>
        </p:nvSpPr>
        <p:spPr/>
        <p:txBody>
          <a:bodyPr/>
          <a:lstStyle/>
          <a:p>
            <a:fld id="{01CC2CA7-3B56-4884-B23C-4C474C6B7068}" type="slidenum">
              <a:rPr lang="zh-CN" altLang="en-US" smtClean="0"/>
              <a:pPr/>
              <a:t>50</a:t>
            </a:fld>
            <a:endParaRPr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4368" y="113576"/>
            <a:ext cx="1068503" cy="795144"/>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1473" y="135067"/>
            <a:ext cx="1053015" cy="783619"/>
          </a:xfrm>
          <a:prstGeom prst="rect">
            <a:avLst/>
          </a:prstGeom>
          <a:noFill/>
          <a:ln>
            <a:noFill/>
          </a:ln>
        </p:spPr>
      </p:pic>
      <p:sp>
        <p:nvSpPr>
          <p:cNvPr id="7" name="圆角矩形 6"/>
          <p:cNvSpPr/>
          <p:nvPr/>
        </p:nvSpPr>
        <p:spPr>
          <a:xfrm>
            <a:off x="642910" y="1357298"/>
            <a:ext cx="8072494" cy="4286280"/>
          </a:xfrm>
          <a:prstGeom prst="roundRect">
            <a:avLst/>
          </a:prstGeom>
          <a:ln>
            <a:noFill/>
          </a:ln>
        </p:spPr>
        <p:style>
          <a:lnRef idx="1">
            <a:schemeClr val="dk1"/>
          </a:lnRef>
          <a:fillRef idx="2">
            <a:schemeClr val="dk1"/>
          </a:fillRef>
          <a:effectRef idx="1">
            <a:schemeClr val="dk1"/>
          </a:effectRef>
          <a:fontRef idx="minor">
            <a:schemeClr val="dk1"/>
          </a:fontRef>
        </p:style>
        <p:txBody>
          <a:bodyPr anchor="ctr"/>
          <a:lstStyle/>
          <a:p>
            <a:pPr marL="457200" indent="-457200">
              <a:lnSpc>
                <a:spcPts val="3500"/>
              </a:lnSpc>
              <a:spcBef>
                <a:spcPts val="600"/>
              </a:spcBef>
              <a:spcAft>
                <a:spcPts val="600"/>
              </a:spcAft>
              <a:buClr>
                <a:schemeClr val="tx1"/>
              </a:buClr>
              <a:buFont typeface="+mj-lt"/>
              <a:buAutoNum type="arabicPeriod"/>
              <a:defRPr/>
            </a:pPr>
            <a:r>
              <a:rPr lang="en-US" altLang="zh-CN" sz="2000" dirty="0" smtClean="0">
                <a:latin typeface="微软雅黑" pitchFamily="34" charset="-122"/>
                <a:ea typeface="微软雅黑" pitchFamily="34" charset="-122"/>
              </a:rPr>
              <a:t> </a:t>
            </a:r>
            <a:r>
              <a:rPr lang="en-US" altLang="zh-CN" sz="2400" b="1" dirty="0" smtClean="0">
                <a:latin typeface="微软雅黑" pitchFamily="34" charset="-122"/>
                <a:ea typeface="微软雅黑" pitchFamily="34" charset="-122"/>
              </a:rPr>
              <a:t>Inhaled </a:t>
            </a:r>
            <a:r>
              <a:rPr lang="en-US" altLang="zh-CN" sz="2400" b="1" dirty="0" smtClean="0">
                <a:latin typeface="微软雅黑" pitchFamily="34" charset="-122"/>
                <a:ea typeface="微软雅黑" pitchFamily="34" charset="-122"/>
                <a:sym typeface="华文楷体" panose="02010600040101010101" pitchFamily="2" charset="-122"/>
              </a:rPr>
              <a:t>IFN-</a:t>
            </a:r>
            <a:r>
              <a:rPr lang="el-GR" altLang="zh-CN" sz="2400" b="1" dirty="0" smtClean="0">
                <a:latin typeface="微软雅黑" pitchFamily="34" charset="-122"/>
                <a:ea typeface="微软雅黑" pitchFamily="34" charset="-122"/>
                <a:sym typeface="华文楷体" panose="02010600040101010101" pitchFamily="2" charset="-122"/>
              </a:rPr>
              <a:t>α1</a:t>
            </a:r>
            <a:r>
              <a:rPr lang="en-US" altLang="zh-CN" sz="2400" b="1" dirty="0" smtClean="0">
                <a:latin typeface="微软雅黑" pitchFamily="34" charset="-122"/>
                <a:ea typeface="微软雅黑" pitchFamily="34" charset="-122"/>
                <a:sym typeface="华文楷体" panose="02010600040101010101" pitchFamily="2" charset="-122"/>
              </a:rPr>
              <a:t>b</a:t>
            </a:r>
            <a:r>
              <a:rPr lang="en-US" altLang="zh-CN" sz="2400" b="1" dirty="0" smtClean="0">
                <a:latin typeface="微软雅黑" pitchFamily="34" charset="-122"/>
                <a:ea typeface="微软雅黑" pitchFamily="34" charset="-122"/>
              </a:rPr>
              <a:t> relieve clinical symptoms  and shorten  </a:t>
            </a:r>
            <a:r>
              <a:rPr lang="en-US" altLang="zh-CN" sz="2400" b="1" dirty="0" smtClean="0">
                <a:latin typeface="微软雅黑" pitchFamily="34" charset="-122"/>
                <a:ea typeface="微软雅黑" pitchFamily="34" charset="-122"/>
              </a:rPr>
              <a:t> </a:t>
            </a:r>
            <a:r>
              <a:rPr lang="en-US" altLang="zh-CN" sz="2400" b="1" dirty="0" smtClean="0">
                <a:latin typeface="微软雅黑" pitchFamily="34" charset="-122"/>
                <a:ea typeface="微软雅黑" pitchFamily="34" charset="-122"/>
              </a:rPr>
              <a:t>course of bronchiolitis significantly.</a:t>
            </a:r>
          </a:p>
          <a:p>
            <a:pPr marL="457200" indent="-457200">
              <a:lnSpc>
                <a:spcPts val="3500"/>
              </a:lnSpc>
              <a:spcBef>
                <a:spcPts val="600"/>
              </a:spcBef>
              <a:spcAft>
                <a:spcPts val="600"/>
              </a:spcAft>
              <a:buClr>
                <a:schemeClr val="tx1"/>
              </a:buClr>
              <a:buFont typeface="+mj-lt"/>
              <a:buAutoNum type="arabicPeriod"/>
              <a:defRPr/>
            </a:pPr>
            <a:r>
              <a:rPr lang="en-US" altLang="zh-CN" sz="2400" b="1" dirty="0" smtClean="0">
                <a:latin typeface="微软雅黑" pitchFamily="34" charset="-122"/>
                <a:ea typeface="微软雅黑" pitchFamily="34" charset="-122"/>
              </a:rPr>
              <a:t>Earlier administration is more effective .</a:t>
            </a:r>
          </a:p>
          <a:p>
            <a:pPr marL="457200" indent="-457200">
              <a:lnSpc>
                <a:spcPts val="3500"/>
              </a:lnSpc>
              <a:spcBef>
                <a:spcPts val="600"/>
              </a:spcBef>
              <a:spcAft>
                <a:spcPts val="600"/>
              </a:spcAft>
              <a:buClr>
                <a:schemeClr val="tx1"/>
              </a:buClr>
              <a:buFont typeface="+mj-lt"/>
              <a:buAutoNum type="arabicPeriod"/>
              <a:defRPr/>
            </a:pPr>
            <a:r>
              <a:rPr lang="en-US" altLang="zh-CN" sz="2400" b="1" dirty="0" smtClean="0">
                <a:latin typeface="微软雅黑" pitchFamily="34" charset="-122"/>
                <a:ea typeface="微软雅黑" pitchFamily="34" charset="-122"/>
                <a:sym typeface="华文楷体" panose="02010600040101010101" pitchFamily="2" charset="-122"/>
              </a:rPr>
              <a:t>IFN-</a:t>
            </a:r>
            <a:r>
              <a:rPr lang="el-GR" altLang="zh-CN" sz="2400" b="1" dirty="0" smtClean="0">
                <a:latin typeface="微软雅黑" pitchFamily="34" charset="-122"/>
                <a:ea typeface="微软雅黑" pitchFamily="34" charset="-122"/>
                <a:sym typeface="华文楷体" panose="02010600040101010101" pitchFamily="2" charset="-122"/>
              </a:rPr>
              <a:t>α1</a:t>
            </a:r>
            <a:r>
              <a:rPr lang="en-US" altLang="zh-CN" sz="2400" b="1" dirty="0" smtClean="0">
                <a:latin typeface="微软雅黑" pitchFamily="34" charset="-122"/>
                <a:ea typeface="微软雅黑" pitchFamily="34" charset="-122"/>
                <a:sym typeface="华文楷体" panose="02010600040101010101" pitchFamily="2" charset="-122"/>
              </a:rPr>
              <a:t>b</a:t>
            </a:r>
            <a:r>
              <a:rPr lang="en-US" altLang="zh-CN" sz="2400" b="1" dirty="0" smtClean="0">
                <a:latin typeface="微软雅黑" pitchFamily="34" charset="-122"/>
                <a:ea typeface="微软雅黑" pitchFamily="34" charset="-122"/>
              </a:rPr>
              <a:t> atomization inhalation is well tolerated by children.  No  serious ADE observed. </a:t>
            </a:r>
            <a:endParaRPr lang="en-US" altLang="zh-CN" sz="2400" b="1" dirty="0">
              <a:latin typeface="微软雅黑" pitchFamily="34" charset="-122"/>
              <a:ea typeface="微软雅黑" pitchFamily="34" charset="-122"/>
              <a:cs typeface="Times New Roman" panose="02020603050405020304" pitchFamily="18" charset="0"/>
            </a:endParaRPr>
          </a:p>
        </p:txBody>
      </p:sp>
    </p:spTree>
    <p:extLst>
      <p:ext uri="{BB962C8B-B14F-4D97-AF65-F5344CB8AC3E}">
        <p14:creationId xmlns:p14="http://schemas.microsoft.com/office/powerpoint/2010/main" val="24914641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a:xfrm>
            <a:off x="467544" y="14988"/>
            <a:ext cx="8229600" cy="1143000"/>
          </a:xfrm>
        </p:spPr>
        <p:txBody>
          <a:bodyPr>
            <a:normAutofit/>
          </a:bodyPr>
          <a:lstStyle/>
          <a:p>
            <a:r>
              <a:rPr lang="en-US" altLang="zh-CN" sz="2800" b="1" dirty="0" smtClean="0">
                <a:solidFill>
                  <a:srgbClr val="C00000"/>
                </a:solidFill>
              </a:rPr>
              <a:t>Take Home Massage</a:t>
            </a:r>
            <a:endParaRPr lang="zh-CN" altLang="en-US" sz="2800" b="1" dirty="0">
              <a:solidFill>
                <a:srgbClr val="C00000"/>
              </a:solidFill>
            </a:endParaRPr>
          </a:p>
        </p:txBody>
      </p:sp>
      <p:sp>
        <p:nvSpPr>
          <p:cNvPr id="4" name="灯片编号占位符 3"/>
          <p:cNvSpPr>
            <a:spLocks noGrp="1"/>
          </p:cNvSpPr>
          <p:nvPr>
            <p:ph type="sldNum" sz="quarter" idx="12"/>
          </p:nvPr>
        </p:nvSpPr>
        <p:spPr/>
        <p:txBody>
          <a:bodyPr/>
          <a:lstStyle/>
          <a:p>
            <a:fld id="{01CC2CA7-3B56-4884-B23C-4C474C6B7068}" type="slidenum">
              <a:rPr lang="zh-CN" altLang="en-US" smtClean="0"/>
              <a:pPr/>
              <a:t>51</a:t>
            </a:fld>
            <a:endParaRPr lang="zh-CN" altLang="en-US"/>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4368" y="113576"/>
            <a:ext cx="1068503" cy="795144"/>
          </a:xfrm>
          <a:prstGeom prst="rect">
            <a:avLst/>
          </a:prstGeom>
        </p:spPr>
      </p:pic>
      <p:sp>
        <p:nvSpPr>
          <p:cNvPr id="7" name="圆角矩形 6"/>
          <p:cNvSpPr/>
          <p:nvPr/>
        </p:nvSpPr>
        <p:spPr>
          <a:xfrm>
            <a:off x="-108520" y="1500174"/>
            <a:ext cx="9252520" cy="4286280"/>
          </a:xfrm>
          <a:prstGeom prst="roundRect">
            <a:avLst/>
          </a:prstGeom>
          <a:gradFill>
            <a:gsLst>
              <a:gs pos="34000">
                <a:schemeClr val="tx2">
                  <a:lumMod val="40000"/>
                  <a:lumOff val="60000"/>
                  <a:alpha val="38000"/>
                </a:schemeClr>
              </a:gs>
              <a:gs pos="50000">
                <a:schemeClr val="accent1">
                  <a:tint val="44500"/>
                  <a:satMod val="160000"/>
                </a:schemeClr>
              </a:gs>
              <a:gs pos="100000">
                <a:schemeClr val="accent1">
                  <a:tint val="23500"/>
                  <a:satMod val="160000"/>
                </a:schemeClr>
              </a:gs>
            </a:gsLst>
            <a:lin ang="162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spcBef>
                <a:spcPts val="600"/>
              </a:spcBef>
              <a:spcAft>
                <a:spcPts val="600"/>
              </a:spcAft>
            </a:pPr>
            <a:r>
              <a:rPr lang="en-US" altLang="zh-CN" sz="1900" dirty="0" smtClean="0">
                <a:solidFill>
                  <a:schemeClr val="tx1"/>
                </a:solidFill>
                <a:latin typeface="微软雅黑" panose="020B0503020204020204" pitchFamily="34" charset="-122"/>
                <a:ea typeface="微软雅黑" panose="020B0503020204020204" pitchFamily="34" charset="-122"/>
                <a:cs typeface="Arial Unicode MS" pitchFamily="34" charset="-122"/>
              </a:rPr>
              <a:t>1</a:t>
            </a:r>
            <a:r>
              <a:rPr lang="zh-CN" altLang="en-US" sz="1900" dirty="0" smtClean="0">
                <a:solidFill>
                  <a:schemeClr val="tx1"/>
                </a:solidFill>
                <a:latin typeface="微软雅黑" panose="020B0503020204020204" pitchFamily="34" charset="-122"/>
                <a:ea typeface="微软雅黑" panose="020B0503020204020204" pitchFamily="34" charset="-122"/>
                <a:cs typeface="Arial Unicode MS" pitchFamily="34" charset="-122"/>
              </a:rPr>
              <a:t>、</a:t>
            </a:r>
            <a:r>
              <a:rPr lang="en-US" altLang="zh-CN" sz="2000" b="1" dirty="0" smtClean="0">
                <a:solidFill>
                  <a:schemeClr val="tx1"/>
                </a:solidFill>
                <a:latin typeface="微软雅黑" panose="020B0503020204020204" pitchFamily="34" charset="-122"/>
                <a:ea typeface="微软雅黑" panose="020B0503020204020204" pitchFamily="34" charset="-122"/>
                <a:cs typeface="Arial Unicode MS" pitchFamily="34" charset="-122"/>
              </a:rPr>
              <a:t>RSV is the most common pathogen causing  ALRTI hospitalization  in children, especially &lt;5yr. </a:t>
            </a:r>
          </a:p>
          <a:p>
            <a:pPr>
              <a:lnSpc>
                <a:spcPct val="150000"/>
              </a:lnSpc>
              <a:spcBef>
                <a:spcPts val="600"/>
              </a:spcBef>
              <a:spcAft>
                <a:spcPts val="600"/>
              </a:spcAft>
            </a:pPr>
            <a:r>
              <a:rPr lang="en-US" altLang="zh-CN" sz="2000" b="1" dirty="0" smtClean="0">
                <a:solidFill>
                  <a:schemeClr val="tx1"/>
                </a:solidFill>
                <a:latin typeface="微软雅黑" panose="020B0503020204020204" pitchFamily="34" charset="-122"/>
                <a:ea typeface="微软雅黑" panose="020B0503020204020204" pitchFamily="34" charset="-122"/>
                <a:cs typeface="Arial Unicode MS" pitchFamily="34" charset="-122"/>
              </a:rPr>
              <a:t>2</a:t>
            </a:r>
            <a:r>
              <a:rPr lang="zh-CN" altLang="en-US" sz="2000" b="1" dirty="0" smtClean="0">
                <a:solidFill>
                  <a:schemeClr val="tx1"/>
                </a:solidFill>
                <a:latin typeface="微软雅黑" panose="020B0503020204020204" pitchFamily="34" charset="-122"/>
                <a:ea typeface="微软雅黑" panose="020B0503020204020204" pitchFamily="34" charset="-122"/>
                <a:cs typeface="Arial Unicode MS" pitchFamily="34" charset="-122"/>
              </a:rPr>
              <a:t>、</a:t>
            </a:r>
            <a:r>
              <a:rPr lang="en-US" altLang="zh-CN" sz="2000" b="1" dirty="0" smtClean="0">
                <a:solidFill>
                  <a:schemeClr val="tx1"/>
                </a:solidFill>
                <a:latin typeface="微软雅黑" panose="020B0503020204020204" pitchFamily="34" charset="-122"/>
                <a:ea typeface="微软雅黑" panose="020B0503020204020204" pitchFamily="34" charset="-122"/>
                <a:cs typeface="Arial Unicode MS" pitchFamily="34" charset="-122"/>
              </a:rPr>
              <a:t>IFN-</a:t>
            </a:r>
            <a:r>
              <a:rPr lang="el-GR" altLang="zh-CN" sz="2000" b="1" dirty="0" smtClean="0">
                <a:solidFill>
                  <a:schemeClr val="tx1"/>
                </a:solidFill>
                <a:ea typeface="华文楷体" panose="02010600040101010101" pitchFamily="2" charset="-122"/>
                <a:sym typeface="华文楷体" panose="02010600040101010101" pitchFamily="2" charset="-122"/>
              </a:rPr>
              <a:t>α</a:t>
            </a:r>
            <a:r>
              <a:rPr lang="en-US" altLang="zh-CN" sz="2000" b="1" dirty="0" smtClean="0">
                <a:solidFill>
                  <a:schemeClr val="tx1"/>
                </a:solidFill>
                <a:latin typeface="微软雅黑" panose="020B0503020204020204" pitchFamily="34" charset="-122"/>
                <a:ea typeface="微软雅黑" panose="020B0503020204020204" pitchFamily="34" charset="-122"/>
                <a:cs typeface="Arial Unicode MS" pitchFamily="34" charset="-122"/>
              </a:rPr>
              <a:t>1b plays a RSV inhibition effect both in vitro and in vivo by anti-virus proteins induction and </a:t>
            </a:r>
            <a:r>
              <a:rPr lang="en-US" altLang="zh-CN" sz="2000" b="1" dirty="0" err="1" smtClean="0">
                <a:solidFill>
                  <a:schemeClr val="tx1"/>
                </a:solidFill>
                <a:latin typeface="微软雅黑" panose="020B0503020204020204" pitchFamily="34" charset="-122"/>
                <a:ea typeface="微软雅黑" panose="020B0503020204020204" pitchFamily="34" charset="-122"/>
                <a:cs typeface="Arial Unicode MS" pitchFamily="34" charset="-122"/>
              </a:rPr>
              <a:t>immunomodulation</a:t>
            </a:r>
            <a:r>
              <a:rPr lang="en-US" altLang="zh-CN" sz="2000" b="1" dirty="0" smtClean="0">
                <a:solidFill>
                  <a:schemeClr val="tx1"/>
                </a:solidFill>
                <a:latin typeface="微软雅黑" panose="020B0503020204020204" pitchFamily="34" charset="-122"/>
                <a:ea typeface="微软雅黑" panose="020B0503020204020204" pitchFamily="34" charset="-122"/>
                <a:cs typeface="Arial Unicode MS" pitchFamily="34" charset="-122"/>
              </a:rPr>
              <a:t>.</a:t>
            </a:r>
          </a:p>
          <a:p>
            <a:pPr>
              <a:lnSpc>
                <a:spcPct val="150000"/>
              </a:lnSpc>
              <a:spcBef>
                <a:spcPts val="600"/>
              </a:spcBef>
              <a:spcAft>
                <a:spcPts val="600"/>
              </a:spcAft>
            </a:pPr>
            <a:r>
              <a:rPr lang="en-US" altLang="zh-CN" sz="2000" b="1" dirty="0" smtClean="0">
                <a:solidFill>
                  <a:schemeClr val="tx1"/>
                </a:solidFill>
                <a:latin typeface="微软雅黑" panose="020B0503020204020204" pitchFamily="34" charset="-122"/>
                <a:ea typeface="微软雅黑" panose="020B0503020204020204" pitchFamily="34" charset="-122"/>
                <a:cs typeface="Arial Unicode MS" pitchFamily="34" charset="-122"/>
              </a:rPr>
              <a:t>3</a:t>
            </a:r>
            <a:r>
              <a:rPr lang="zh-CN" altLang="en-US" sz="2000" b="1" dirty="0" smtClean="0">
                <a:solidFill>
                  <a:schemeClr val="tx1"/>
                </a:solidFill>
                <a:latin typeface="微软雅黑" panose="020B0503020204020204" pitchFamily="34" charset="-122"/>
                <a:ea typeface="微软雅黑" panose="020B0503020204020204" pitchFamily="34" charset="-122"/>
                <a:cs typeface="Arial Unicode MS" pitchFamily="34" charset="-122"/>
              </a:rPr>
              <a:t>、</a:t>
            </a:r>
            <a:r>
              <a:rPr lang="en-US" altLang="zh-CN" sz="2000" b="1" dirty="0" smtClean="0">
                <a:solidFill>
                  <a:schemeClr val="tx1"/>
                </a:solidFill>
                <a:latin typeface="微软雅黑" panose="020B0503020204020204" pitchFamily="34" charset="-122"/>
                <a:ea typeface="微软雅黑" panose="020B0503020204020204" pitchFamily="34" charset="-122"/>
                <a:cs typeface="Arial Unicode MS" pitchFamily="34" charset="-122"/>
              </a:rPr>
              <a:t>IFN-</a:t>
            </a:r>
            <a:r>
              <a:rPr lang="el-GR" altLang="zh-CN" sz="2000" b="1" dirty="0" smtClean="0">
                <a:solidFill>
                  <a:schemeClr val="tx1"/>
                </a:solidFill>
                <a:ea typeface="华文楷体" panose="02010600040101010101" pitchFamily="2" charset="-122"/>
                <a:sym typeface="华文楷体" panose="02010600040101010101" pitchFamily="2" charset="-122"/>
              </a:rPr>
              <a:t>α</a:t>
            </a:r>
            <a:r>
              <a:rPr lang="en-US" altLang="zh-CN" sz="2000" b="1" dirty="0" smtClean="0">
                <a:solidFill>
                  <a:schemeClr val="tx1"/>
                </a:solidFill>
                <a:latin typeface="微软雅黑" panose="020B0503020204020204" pitchFamily="34" charset="-122"/>
                <a:ea typeface="微软雅黑" panose="020B0503020204020204" pitchFamily="34" charset="-122"/>
                <a:cs typeface="Arial Unicode MS" pitchFamily="34" charset="-122"/>
              </a:rPr>
              <a:t>1b stay in lung tissue with  higher concentration and longer retention by inhalation.</a:t>
            </a:r>
          </a:p>
          <a:p>
            <a:pPr>
              <a:lnSpc>
                <a:spcPct val="150000"/>
              </a:lnSpc>
              <a:spcBef>
                <a:spcPts val="600"/>
              </a:spcBef>
              <a:spcAft>
                <a:spcPts val="600"/>
              </a:spcAft>
            </a:pPr>
            <a:r>
              <a:rPr lang="en-US" altLang="zh-CN" sz="2000" b="1" dirty="0" smtClean="0">
                <a:solidFill>
                  <a:schemeClr val="tx1"/>
                </a:solidFill>
                <a:latin typeface="微软雅黑" pitchFamily="34" charset="-122"/>
                <a:ea typeface="微软雅黑" pitchFamily="34" charset="-122"/>
              </a:rPr>
              <a:t>4</a:t>
            </a:r>
            <a:r>
              <a:rPr lang="zh-CN" altLang="en-US" sz="2000" b="1" dirty="0" smtClean="0">
                <a:solidFill>
                  <a:schemeClr val="tx1"/>
                </a:solidFill>
                <a:latin typeface="微软雅黑" pitchFamily="34" charset="-122"/>
                <a:ea typeface="微软雅黑" pitchFamily="34" charset="-122"/>
              </a:rPr>
              <a:t>、</a:t>
            </a:r>
            <a:r>
              <a:rPr lang="en-US" altLang="zh-CN" sz="2000" b="1" dirty="0" smtClean="0">
                <a:solidFill>
                  <a:schemeClr val="tx1"/>
                </a:solidFill>
                <a:latin typeface="微软雅黑" pitchFamily="34" charset="-122"/>
                <a:ea typeface="微软雅黑" pitchFamily="34" charset="-122"/>
              </a:rPr>
              <a:t> </a:t>
            </a:r>
            <a:r>
              <a:rPr lang="en-US" altLang="zh-CN" sz="2000" b="1" dirty="0" smtClean="0">
                <a:solidFill>
                  <a:schemeClr val="tx1"/>
                </a:solidFill>
                <a:latin typeface="微软雅黑" panose="020B0503020204020204" pitchFamily="34" charset="-122"/>
                <a:ea typeface="微软雅黑" panose="020B0503020204020204" pitchFamily="34" charset="-122"/>
                <a:cs typeface="Arial Unicode MS" pitchFamily="34" charset="-122"/>
              </a:rPr>
              <a:t>IFN-</a:t>
            </a:r>
            <a:r>
              <a:rPr lang="el-GR" altLang="zh-CN" sz="2000" b="1" dirty="0" smtClean="0">
                <a:solidFill>
                  <a:schemeClr val="tx1"/>
                </a:solidFill>
                <a:ea typeface="华文楷体" panose="02010600040101010101" pitchFamily="2" charset="-122"/>
                <a:sym typeface="华文楷体" panose="02010600040101010101" pitchFamily="2" charset="-122"/>
              </a:rPr>
              <a:t>α</a:t>
            </a:r>
            <a:r>
              <a:rPr lang="en-US" altLang="zh-CN" sz="2000" b="1" dirty="0" smtClean="0">
                <a:solidFill>
                  <a:schemeClr val="tx1"/>
                </a:solidFill>
                <a:latin typeface="微软雅黑" panose="020B0503020204020204" pitchFamily="34" charset="-122"/>
                <a:ea typeface="微软雅黑" panose="020B0503020204020204" pitchFamily="34" charset="-122"/>
                <a:cs typeface="Arial Unicode MS" pitchFamily="34" charset="-122"/>
              </a:rPr>
              <a:t>1b </a:t>
            </a:r>
            <a:r>
              <a:rPr lang="en-US" altLang="zh-CN" sz="2000" b="1" dirty="0" smtClean="0">
                <a:solidFill>
                  <a:schemeClr val="tx1"/>
                </a:solidFill>
                <a:latin typeface="微软雅黑" panose="020B0503020204020204" pitchFamily="34" charset="-122"/>
                <a:ea typeface="微软雅黑" pitchFamily="34" charset="-122"/>
              </a:rPr>
              <a:t> atomization inhalation is an effective and safe therapy for  </a:t>
            </a:r>
            <a:r>
              <a:rPr lang="en-US" altLang="zh-CN" sz="2000" b="1" dirty="0" err="1" smtClean="0">
                <a:solidFill>
                  <a:schemeClr val="tx1"/>
                </a:solidFill>
                <a:latin typeface="微软雅黑" panose="020B0503020204020204" pitchFamily="34" charset="-122"/>
                <a:ea typeface="微软雅黑" pitchFamily="34" charset="-122"/>
              </a:rPr>
              <a:t>bronchiolitis</a:t>
            </a:r>
            <a:r>
              <a:rPr lang="en-US" altLang="zh-CN" sz="2000" b="1" dirty="0" smtClean="0">
                <a:solidFill>
                  <a:schemeClr val="tx1"/>
                </a:solidFill>
                <a:latin typeface="微软雅黑" panose="020B0503020204020204" pitchFamily="34" charset="-122"/>
                <a:ea typeface="微软雅黑" pitchFamily="34" charset="-122"/>
              </a:rPr>
              <a:t> in children ,  especially those RSV (+).</a:t>
            </a:r>
            <a:endParaRPr lang="zh-CN" altLang="en-US" sz="2000" b="1" dirty="0">
              <a:solidFill>
                <a:schemeClr val="tx1"/>
              </a:solidFill>
              <a:latin typeface="微软雅黑" pitchFamily="34" charset="-122"/>
              <a:ea typeface="微软雅黑" pitchFamily="34" charset="-122"/>
            </a:endParaRPr>
          </a:p>
        </p:txBody>
      </p:sp>
    </p:spTree>
    <p:extLst>
      <p:ext uri="{BB962C8B-B14F-4D97-AF65-F5344CB8AC3E}">
        <p14:creationId xmlns:p14="http://schemas.microsoft.com/office/powerpoint/2010/main" val="1922646878"/>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a:xfrm>
            <a:off x="467544" y="14988"/>
            <a:ext cx="8229600" cy="1143000"/>
          </a:xfrm>
        </p:spPr>
        <p:txBody>
          <a:bodyPr>
            <a:normAutofit/>
          </a:bodyPr>
          <a:lstStyle/>
          <a:p>
            <a:pPr algn="l"/>
            <a:r>
              <a:rPr lang="en-US" altLang="zh-CN" sz="2400" b="1" dirty="0" smtClean="0">
                <a:solidFill>
                  <a:srgbClr val="C00000"/>
                </a:solidFill>
              </a:rPr>
              <a:t>Publication of Dr. </a:t>
            </a:r>
            <a:r>
              <a:rPr lang="en-US" altLang="zh-CN" sz="2400" b="1" dirty="0" err="1" smtClean="0">
                <a:solidFill>
                  <a:srgbClr val="C00000"/>
                </a:solidFill>
              </a:rPr>
              <a:t>Shen</a:t>
            </a:r>
            <a:r>
              <a:rPr lang="en-US" altLang="zh-CN" sz="2400" b="1" dirty="0" err="1" smtClean="0">
                <a:solidFill>
                  <a:srgbClr val="C00000"/>
                </a:solidFill>
                <a:latin typeface="+mn-lt"/>
              </a:rPr>
              <a:t>’</a:t>
            </a:r>
            <a:r>
              <a:rPr lang="en-US" altLang="zh-CN" sz="2400" b="1" dirty="0" err="1" smtClean="0">
                <a:solidFill>
                  <a:srgbClr val="C00000"/>
                </a:solidFill>
              </a:rPr>
              <a:t>s</a:t>
            </a:r>
            <a:r>
              <a:rPr lang="en-US" altLang="zh-CN" sz="2400" b="1" dirty="0" smtClean="0">
                <a:solidFill>
                  <a:srgbClr val="C00000"/>
                </a:solidFill>
              </a:rPr>
              <a:t> Lab</a:t>
            </a:r>
            <a:endParaRPr lang="zh-CN" altLang="en-US" sz="2400" b="1" dirty="0">
              <a:solidFill>
                <a:srgbClr val="C00000"/>
              </a:solidFill>
            </a:endParaRPr>
          </a:p>
        </p:txBody>
      </p:sp>
      <p:sp>
        <p:nvSpPr>
          <p:cNvPr id="4" name="灯片编号占位符 3"/>
          <p:cNvSpPr>
            <a:spLocks noGrp="1"/>
          </p:cNvSpPr>
          <p:nvPr>
            <p:ph type="sldNum" sz="quarter" idx="12"/>
          </p:nvPr>
        </p:nvSpPr>
        <p:spPr/>
        <p:txBody>
          <a:bodyPr/>
          <a:lstStyle/>
          <a:p>
            <a:fld id="{01CC2CA7-3B56-4884-B23C-4C474C6B7068}" type="slidenum">
              <a:rPr lang="zh-CN" altLang="en-US" smtClean="0"/>
              <a:pPr/>
              <a:t>52</a:t>
            </a:fld>
            <a:endParaRPr lang="zh-CN" altLang="en-US"/>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4368" y="113576"/>
            <a:ext cx="1068503" cy="795144"/>
          </a:xfrm>
          <a:prstGeom prst="rect">
            <a:avLst/>
          </a:prstGeom>
        </p:spPr>
      </p:pic>
      <p:sp>
        <p:nvSpPr>
          <p:cNvPr id="7" name="圆角矩形 6"/>
          <p:cNvSpPr/>
          <p:nvPr/>
        </p:nvSpPr>
        <p:spPr>
          <a:xfrm>
            <a:off x="714348" y="1500174"/>
            <a:ext cx="7643866" cy="42862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spcBef>
                <a:spcPts val="600"/>
              </a:spcBef>
              <a:spcAft>
                <a:spcPts val="600"/>
              </a:spcAft>
            </a:pPr>
            <a:endParaRPr lang="zh-CN" altLang="en-US" sz="1050" dirty="0">
              <a:solidFill>
                <a:schemeClr val="tx1"/>
              </a:solidFill>
              <a:latin typeface="微软雅黑" pitchFamily="34" charset="-122"/>
              <a:ea typeface="微软雅黑" pitchFamily="34" charset="-122"/>
            </a:endParaRPr>
          </a:p>
        </p:txBody>
      </p:sp>
      <p:sp>
        <p:nvSpPr>
          <p:cNvPr id="9" name="矩形 8"/>
          <p:cNvSpPr/>
          <p:nvPr/>
        </p:nvSpPr>
        <p:spPr>
          <a:xfrm>
            <a:off x="500034" y="1214422"/>
            <a:ext cx="8215370" cy="4624599"/>
          </a:xfrm>
          <a:prstGeom prst="rect">
            <a:avLst/>
          </a:prstGeom>
        </p:spPr>
        <p:txBody>
          <a:bodyPr wrap="square">
            <a:spAutoFit/>
          </a:bodyPr>
          <a:lstStyle/>
          <a:p>
            <a:pPr>
              <a:lnSpc>
                <a:spcPts val="1500"/>
              </a:lnSpc>
              <a:spcBef>
                <a:spcPts val="600"/>
              </a:spcBef>
              <a:buFont typeface="Wingdings" pitchFamily="2" charset="2"/>
              <a:buChar char="Ø"/>
            </a:pPr>
            <a:r>
              <a:rPr lang="en-US" altLang="zh-CN" sz="1200" b="1" dirty="0" smtClean="0"/>
              <a:t>Liu et al.  Adenovirus infection in children with acute lower respiratory tract infections in </a:t>
            </a:r>
            <a:r>
              <a:rPr lang="en-US" altLang="zh-CN" sz="1200" b="1" dirty="0" err="1" smtClean="0"/>
              <a:t>Beijing,China</a:t>
            </a:r>
            <a:r>
              <a:rPr lang="en-US" altLang="zh-CN" sz="1200" b="1" dirty="0" smtClean="0"/>
              <a:t>, 2007 to 2012. BMC Infectious Diseases (2015) 15:408</a:t>
            </a:r>
          </a:p>
          <a:p>
            <a:pPr>
              <a:lnSpc>
                <a:spcPts val="1500"/>
              </a:lnSpc>
              <a:spcBef>
                <a:spcPts val="600"/>
              </a:spcBef>
              <a:buFont typeface="Wingdings" pitchFamily="2" charset="2"/>
              <a:buChar char="Ø"/>
            </a:pPr>
            <a:r>
              <a:rPr lang="en-US" altLang="zh-CN" sz="1200" b="1" dirty="0" smtClean="0"/>
              <a:t>Xiang et al. Respiratory Infection with </a:t>
            </a:r>
            <a:r>
              <a:rPr lang="en-US" altLang="zh-CN" sz="1200" b="1" dirty="0" err="1" smtClean="0"/>
              <a:t>Enterovirus</a:t>
            </a:r>
            <a:r>
              <a:rPr lang="en-US" altLang="zh-CN" sz="1200" b="1" dirty="0" smtClean="0"/>
              <a:t> Genotype C117,China and Mongolia. </a:t>
            </a:r>
            <a:r>
              <a:rPr lang="en-US" altLang="zh-CN" sz="1200" b="1" dirty="0" err="1" smtClean="0"/>
              <a:t>Emer</a:t>
            </a:r>
            <a:r>
              <a:rPr lang="en-US" altLang="zh-CN" sz="1200" b="1" dirty="0" smtClean="0"/>
              <a:t> </a:t>
            </a:r>
            <a:r>
              <a:rPr lang="en-US" altLang="zh-CN" sz="1200" b="1" dirty="0" err="1" smtClean="0"/>
              <a:t>Infe</a:t>
            </a:r>
            <a:r>
              <a:rPr lang="en-US" altLang="zh-CN" sz="1200" b="1" dirty="0" smtClean="0"/>
              <a:t> Dis. ( 2014 ) ,Vol. 20, No. 6, 1075-7</a:t>
            </a:r>
          </a:p>
          <a:p>
            <a:pPr>
              <a:lnSpc>
                <a:spcPts val="1500"/>
              </a:lnSpc>
              <a:spcBef>
                <a:spcPts val="600"/>
              </a:spcBef>
              <a:buFont typeface="Wingdings" pitchFamily="2" charset="2"/>
              <a:buChar char="Ø"/>
            </a:pPr>
            <a:r>
              <a:rPr lang="en-US" altLang="zh-CN" sz="1200" b="1" dirty="0" smtClean="0"/>
              <a:t>Liu CY, </a:t>
            </a:r>
            <a:r>
              <a:rPr lang="en-US" altLang="zh-CN" sz="1200" b="1" dirty="0" err="1" smtClean="0"/>
              <a:t>Shen</a:t>
            </a:r>
            <a:r>
              <a:rPr lang="en-US" altLang="zh-CN" sz="1200" b="1" dirty="0" smtClean="0"/>
              <a:t> </a:t>
            </a:r>
            <a:r>
              <a:rPr lang="en-US" altLang="zh-CN" sz="1200" b="1" dirty="0" err="1" smtClean="0"/>
              <a:t>KL,et</a:t>
            </a:r>
            <a:r>
              <a:rPr lang="en-US" altLang="zh-CN" sz="1200" b="1" dirty="0" smtClean="0"/>
              <a:t> al. Pathogen analysis from ARTI children outpatient and hospitalization in 2010-2012.  Chin J </a:t>
            </a:r>
            <a:r>
              <a:rPr lang="en-US" altLang="zh-CN" sz="1200" b="1" dirty="0" err="1" smtClean="0"/>
              <a:t>Pediatr</a:t>
            </a:r>
            <a:r>
              <a:rPr lang="en-US" altLang="zh-CN" sz="1200" b="1" dirty="0" smtClean="0"/>
              <a:t>. 2013, 51(4):255-259 </a:t>
            </a:r>
          </a:p>
          <a:p>
            <a:pPr>
              <a:lnSpc>
                <a:spcPts val="1500"/>
              </a:lnSpc>
              <a:spcBef>
                <a:spcPts val="600"/>
              </a:spcBef>
              <a:buFont typeface="Wingdings" pitchFamily="2" charset="2"/>
              <a:buChar char="Ø"/>
            </a:pPr>
            <a:r>
              <a:rPr lang="en-US" altLang="zh-CN" sz="1200" b="1" dirty="0" smtClean="0"/>
              <a:t>Mao et </a:t>
            </a:r>
            <a:r>
              <a:rPr lang="en-US" altLang="zh-CN" sz="1200" b="1" dirty="0" err="1" smtClean="0"/>
              <a:t>al.Human</a:t>
            </a:r>
            <a:r>
              <a:rPr lang="en-US" altLang="zh-CN" sz="1200" b="1" dirty="0" smtClean="0"/>
              <a:t> </a:t>
            </a:r>
            <a:r>
              <a:rPr lang="en-US" altLang="zh-CN" sz="1200" b="1" dirty="0" err="1" smtClean="0"/>
              <a:t>Parainfluenza</a:t>
            </a:r>
            <a:r>
              <a:rPr lang="en-US" altLang="zh-CN" sz="1200" b="1" dirty="0" smtClean="0"/>
              <a:t> Virus-Associated Respiratory Tract Infection among Children and Genetic Analysis of HPIV-3 Strains in Beijing, China. PLOS ONE. ( 2012 ), </a:t>
            </a:r>
            <a:r>
              <a:rPr lang="en-US" altLang="zh-CN" sz="1200" b="1" dirty="0" err="1" smtClean="0"/>
              <a:t>Vol</a:t>
            </a:r>
            <a:r>
              <a:rPr lang="en-US" altLang="zh-CN" sz="1200" b="1" dirty="0" smtClean="0"/>
              <a:t> 7, No 8 ,e43893</a:t>
            </a:r>
          </a:p>
          <a:p>
            <a:pPr>
              <a:lnSpc>
                <a:spcPts val="1500"/>
              </a:lnSpc>
              <a:spcBef>
                <a:spcPts val="600"/>
              </a:spcBef>
              <a:buFont typeface="Wingdings" pitchFamily="2" charset="2"/>
              <a:buChar char="Ø"/>
            </a:pPr>
            <a:r>
              <a:rPr lang="en-US" altLang="zh-CN" sz="1200" b="1" dirty="0" err="1" smtClean="0"/>
              <a:t>Guo</a:t>
            </a:r>
            <a:r>
              <a:rPr lang="en-US" altLang="zh-CN" sz="1200" b="1" dirty="0" smtClean="0"/>
              <a:t> et al.  </a:t>
            </a:r>
            <a:r>
              <a:rPr lang="en-US" altLang="zh-CN" sz="1200" b="1" dirty="0" err="1" smtClean="0"/>
              <a:t>Bocavirus</a:t>
            </a:r>
            <a:r>
              <a:rPr lang="en-US" altLang="zh-CN" sz="1200" b="1" dirty="0" smtClean="0"/>
              <a:t> in Children with Respiratory Tract Infections.  Emerging Infectious Diseases. ( 2011 ),    Vol. 17, No. 9, 1775-7</a:t>
            </a:r>
          </a:p>
          <a:p>
            <a:pPr>
              <a:lnSpc>
                <a:spcPts val="1500"/>
              </a:lnSpc>
              <a:spcBef>
                <a:spcPts val="600"/>
              </a:spcBef>
              <a:buFont typeface="Wingdings" pitchFamily="2" charset="2"/>
              <a:buChar char="Ø"/>
            </a:pPr>
            <a:r>
              <a:rPr lang="en-US" altLang="zh-CN" sz="1200" b="1" dirty="0" err="1" smtClean="0"/>
              <a:t>Ren</a:t>
            </a:r>
            <a:r>
              <a:rPr lang="en-US" altLang="zh-CN" sz="1200" b="1" dirty="0" smtClean="0"/>
              <a:t> et al. Human </a:t>
            </a:r>
            <a:r>
              <a:rPr lang="en-US" altLang="zh-CN" sz="1200" b="1" dirty="0" err="1" smtClean="0"/>
              <a:t>parainfluenza</a:t>
            </a:r>
            <a:r>
              <a:rPr lang="en-US" altLang="zh-CN" sz="1200" b="1" dirty="0" smtClean="0"/>
              <a:t> virus type 4 infection in Chinese children with lower respiratory tract infections: A comparison study. Journal of Clinical Virology 51 (2011) 209–212</a:t>
            </a:r>
          </a:p>
          <a:p>
            <a:pPr>
              <a:lnSpc>
                <a:spcPts val="1500"/>
              </a:lnSpc>
              <a:spcBef>
                <a:spcPts val="600"/>
              </a:spcBef>
              <a:buFont typeface="Wingdings" pitchFamily="2" charset="2"/>
              <a:buChar char="Ø"/>
            </a:pPr>
            <a:r>
              <a:rPr lang="en-US" altLang="zh-CN" sz="1200" b="1" dirty="0" smtClean="0"/>
              <a:t>Xiang et al. Human rhinovirus C infections mirror those of human rhinovirus A in children with community-acquired pneumonia. Journal of Clinical Virology 49 (2010) 94–99</a:t>
            </a:r>
          </a:p>
          <a:p>
            <a:pPr>
              <a:lnSpc>
                <a:spcPts val="1500"/>
              </a:lnSpc>
              <a:spcBef>
                <a:spcPts val="600"/>
              </a:spcBef>
              <a:buFont typeface="Wingdings" pitchFamily="2" charset="2"/>
              <a:buChar char="Ø"/>
            </a:pPr>
            <a:r>
              <a:rPr lang="en-US" altLang="zh-CN" sz="1200" b="1" dirty="0" err="1" smtClean="0"/>
              <a:t>Ren</a:t>
            </a:r>
            <a:r>
              <a:rPr lang="en-US" altLang="zh-CN" sz="1200" b="1" dirty="0" smtClean="0"/>
              <a:t> et al.  </a:t>
            </a:r>
            <a:r>
              <a:rPr lang="en-US" altLang="zh-CN" sz="1200" b="1" dirty="0" err="1" smtClean="0"/>
              <a:t>Saffold</a:t>
            </a:r>
            <a:r>
              <a:rPr lang="en-US" altLang="zh-CN" sz="1200" b="1" dirty="0" smtClean="0"/>
              <a:t> </a:t>
            </a:r>
            <a:r>
              <a:rPr lang="en-US" altLang="zh-CN" sz="1200" b="1" dirty="0" err="1" smtClean="0"/>
              <a:t>Cardioviruses</a:t>
            </a:r>
            <a:r>
              <a:rPr lang="en-US" altLang="zh-CN" sz="1200" b="1" dirty="0" smtClean="0"/>
              <a:t> of 3 Lineages in Children with Respiratory Tract Infections, Beijing, China. Emerging Infectious Diseases . (2010) Vol. 16, No. 7, 1158-61</a:t>
            </a:r>
          </a:p>
          <a:p>
            <a:pPr>
              <a:lnSpc>
                <a:spcPts val="1500"/>
              </a:lnSpc>
              <a:spcBef>
                <a:spcPts val="600"/>
              </a:spcBef>
              <a:buFont typeface="Wingdings" pitchFamily="2" charset="2"/>
              <a:buChar char="Ø"/>
            </a:pPr>
            <a:r>
              <a:rPr lang="en-US" altLang="zh-CN" sz="1200" b="1" dirty="0" smtClean="0"/>
              <a:t>Xiang </a:t>
            </a:r>
            <a:r>
              <a:rPr lang="en-US" altLang="zh-CN" sz="1200" b="1" dirty="0" err="1" smtClean="0"/>
              <a:t>etl</a:t>
            </a:r>
            <a:r>
              <a:rPr lang="en-US" altLang="zh-CN" sz="1200" b="1" dirty="0" smtClean="0"/>
              <a:t> al. Human Rhinovirus Group C Infection in Children with Lower Respiratory Tract Infection. Emerging Infectious Diseases . ( 2008 ) , Vol. 14, No. 10,1665-6</a:t>
            </a:r>
          </a:p>
          <a:p>
            <a:pPr>
              <a:lnSpc>
                <a:spcPts val="1500"/>
              </a:lnSpc>
              <a:spcBef>
                <a:spcPts val="600"/>
              </a:spcBef>
              <a:buFont typeface="Wingdings" pitchFamily="2" charset="2"/>
              <a:buChar char="Ø"/>
            </a:pPr>
            <a:r>
              <a:rPr lang="en-US" altLang="zh-CN" sz="1200" b="1" dirty="0" err="1" smtClean="0"/>
              <a:t>Ren</a:t>
            </a:r>
            <a:r>
              <a:rPr lang="en-US" altLang="zh-CN" sz="1200" b="1" dirty="0" smtClean="0"/>
              <a:t> et al. WU and KI </a:t>
            </a:r>
            <a:r>
              <a:rPr lang="en-US" altLang="zh-CN" sz="1200" b="1" dirty="0" err="1" smtClean="0"/>
              <a:t>polyomavirus</a:t>
            </a:r>
            <a:r>
              <a:rPr lang="en-US" altLang="zh-CN" sz="1200" b="1" dirty="0" smtClean="0"/>
              <a:t> present in the respiratory tract of children, but not in </a:t>
            </a:r>
            <a:r>
              <a:rPr lang="en-US" altLang="zh-CN" sz="1200" b="1" dirty="0" err="1" smtClean="0"/>
              <a:t>immunocompetent</a:t>
            </a:r>
            <a:r>
              <a:rPr lang="en-US" altLang="zh-CN" sz="1200" b="1" dirty="0" smtClean="0"/>
              <a:t>  adults. Journal of Clinical Virology. (2008) 43, 330–333</a:t>
            </a:r>
            <a:endParaRPr lang="en-US" altLang="zh-CN" sz="1200" b="1" dirty="0"/>
          </a:p>
        </p:txBody>
      </p:sp>
    </p:spTree>
    <p:extLst>
      <p:ext uri="{BB962C8B-B14F-4D97-AF65-F5344CB8AC3E}">
        <p14:creationId xmlns:p14="http://schemas.microsoft.com/office/powerpoint/2010/main" val="1922646878"/>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a:xfrm>
            <a:off x="467544" y="14988"/>
            <a:ext cx="8229600" cy="1143000"/>
          </a:xfrm>
        </p:spPr>
        <p:txBody>
          <a:bodyPr>
            <a:normAutofit/>
          </a:bodyPr>
          <a:lstStyle/>
          <a:p>
            <a:pPr algn="l"/>
            <a:r>
              <a:rPr lang="en-US" altLang="zh-CN" sz="2400" b="1" dirty="0" smtClean="0">
                <a:solidFill>
                  <a:srgbClr val="C00000"/>
                </a:solidFill>
              </a:rPr>
              <a:t>Publication of Dr. </a:t>
            </a:r>
            <a:r>
              <a:rPr lang="en-US" altLang="zh-CN" sz="2400" b="1" dirty="0" err="1" smtClean="0">
                <a:solidFill>
                  <a:srgbClr val="C00000"/>
                </a:solidFill>
              </a:rPr>
              <a:t>Shen</a:t>
            </a:r>
            <a:r>
              <a:rPr lang="en-US" altLang="zh-CN" sz="2400" b="1" dirty="0" err="1" smtClean="0">
                <a:solidFill>
                  <a:srgbClr val="C00000"/>
                </a:solidFill>
                <a:latin typeface="+mn-lt"/>
              </a:rPr>
              <a:t>’</a:t>
            </a:r>
            <a:r>
              <a:rPr lang="en-US" altLang="zh-CN" sz="2400" b="1" dirty="0" err="1" smtClean="0">
                <a:solidFill>
                  <a:srgbClr val="C00000"/>
                </a:solidFill>
              </a:rPr>
              <a:t>s</a:t>
            </a:r>
            <a:r>
              <a:rPr lang="en-US" altLang="zh-CN" sz="2400" b="1" dirty="0" smtClean="0">
                <a:solidFill>
                  <a:srgbClr val="C00000"/>
                </a:solidFill>
              </a:rPr>
              <a:t> Lab</a:t>
            </a:r>
            <a:endParaRPr lang="zh-CN" altLang="en-US" sz="2400" b="1" dirty="0">
              <a:solidFill>
                <a:srgbClr val="C00000"/>
              </a:solidFill>
            </a:endParaRPr>
          </a:p>
        </p:txBody>
      </p:sp>
      <p:sp>
        <p:nvSpPr>
          <p:cNvPr id="4" name="灯片编号占位符 3"/>
          <p:cNvSpPr>
            <a:spLocks noGrp="1"/>
          </p:cNvSpPr>
          <p:nvPr>
            <p:ph type="sldNum" sz="quarter" idx="12"/>
          </p:nvPr>
        </p:nvSpPr>
        <p:spPr/>
        <p:txBody>
          <a:bodyPr/>
          <a:lstStyle/>
          <a:p>
            <a:fld id="{01CC2CA7-3B56-4884-B23C-4C474C6B7068}" type="slidenum">
              <a:rPr lang="zh-CN" altLang="en-US" smtClean="0"/>
              <a:pPr/>
              <a:t>53</a:t>
            </a:fld>
            <a:endParaRPr lang="zh-CN" altLang="en-US"/>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4368" y="113576"/>
            <a:ext cx="1068503" cy="795144"/>
          </a:xfrm>
          <a:prstGeom prst="rect">
            <a:avLst/>
          </a:prstGeom>
        </p:spPr>
      </p:pic>
      <p:sp>
        <p:nvSpPr>
          <p:cNvPr id="7" name="圆角矩形 6"/>
          <p:cNvSpPr/>
          <p:nvPr/>
        </p:nvSpPr>
        <p:spPr>
          <a:xfrm>
            <a:off x="714348" y="1500174"/>
            <a:ext cx="7643866" cy="42862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900"/>
              </a:spcBef>
              <a:buFont typeface="Wingdings" pitchFamily="2" charset="2"/>
              <a:buChar char="Ø"/>
            </a:pPr>
            <a:r>
              <a:rPr lang="en-US" sz="1200" b="1" dirty="0" smtClean="0">
                <a:solidFill>
                  <a:schemeClr val="tx1"/>
                </a:solidFill>
                <a:latin typeface="Times New Roman" pitchFamily="18" charset="0"/>
                <a:ea typeface="Arial Unicode MS" pitchFamily="34" charset="-122"/>
                <a:cs typeface="Times New Roman" pitchFamily="18" charset="0"/>
              </a:rPr>
              <a:t>Liu et al. BMC Infectious Diseases (2015) 15:408</a:t>
            </a:r>
            <a:endParaRPr lang="zh-CN" altLang="en-US" sz="1200" b="1" dirty="0" smtClean="0">
              <a:solidFill>
                <a:schemeClr val="tx1"/>
              </a:solidFill>
              <a:latin typeface="Times New Roman" pitchFamily="18" charset="0"/>
              <a:ea typeface="Arial Unicode MS" pitchFamily="34" charset="-122"/>
              <a:cs typeface="Times New Roman" pitchFamily="18" charset="0"/>
            </a:endParaRPr>
          </a:p>
          <a:p>
            <a:pPr>
              <a:spcBef>
                <a:spcPts val="900"/>
              </a:spcBef>
              <a:buFont typeface="Wingdings" pitchFamily="2" charset="2"/>
              <a:buChar char="Ø"/>
            </a:pPr>
            <a:r>
              <a:rPr lang="en-US" sz="1200" b="1" dirty="0" smtClean="0">
                <a:solidFill>
                  <a:schemeClr val="tx1"/>
                </a:solidFill>
                <a:latin typeface="Times New Roman" pitchFamily="18" charset="0"/>
                <a:ea typeface="Arial Unicode MS" pitchFamily="34" charset="-122"/>
                <a:cs typeface="Times New Roman" pitchFamily="18" charset="0"/>
              </a:rPr>
              <a:t>Xiang et al. Emerging Infectious Diseases. ( 2014 ) ,Vol. 20, No. 6, 1075-7</a:t>
            </a:r>
          </a:p>
          <a:p>
            <a:pPr algn="just">
              <a:spcBef>
                <a:spcPts val="900"/>
              </a:spcBef>
              <a:buFont typeface="Wingdings" pitchFamily="2" charset="2"/>
              <a:buChar char="Ø"/>
            </a:pPr>
            <a:r>
              <a:rPr lang="en-US" altLang="zh-CN" sz="1200" b="1" dirty="0" smtClean="0">
                <a:solidFill>
                  <a:schemeClr val="tx1"/>
                </a:solidFill>
                <a:latin typeface="Times New Roman" pitchFamily="18" charset="0"/>
                <a:ea typeface="Arial Unicode MS" pitchFamily="34" charset="-122"/>
                <a:cs typeface="Times New Roman" pitchFamily="18" charset="0"/>
              </a:rPr>
              <a:t>Liu CY, </a:t>
            </a:r>
            <a:r>
              <a:rPr lang="en-US" altLang="zh-CN" sz="1200" b="1" dirty="0" err="1" smtClean="0">
                <a:solidFill>
                  <a:schemeClr val="tx1"/>
                </a:solidFill>
                <a:latin typeface="Times New Roman" pitchFamily="18" charset="0"/>
                <a:ea typeface="Arial Unicode MS" pitchFamily="34" charset="-122"/>
                <a:cs typeface="Times New Roman" pitchFamily="18" charset="0"/>
              </a:rPr>
              <a:t>Shen</a:t>
            </a:r>
            <a:r>
              <a:rPr lang="en-US" altLang="zh-CN" sz="1200" b="1" dirty="0" smtClean="0">
                <a:solidFill>
                  <a:schemeClr val="tx1"/>
                </a:solidFill>
                <a:latin typeface="Times New Roman" pitchFamily="18" charset="0"/>
                <a:ea typeface="Arial Unicode MS" pitchFamily="34" charset="-122"/>
                <a:cs typeface="Times New Roman" pitchFamily="18" charset="0"/>
              </a:rPr>
              <a:t> </a:t>
            </a:r>
            <a:r>
              <a:rPr lang="en-US" altLang="zh-CN" sz="1200" b="1" dirty="0" err="1" smtClean="0">
                <a:solidFill>
                  <a:schemeClr val="tx1"/>
                </a:solidFill>
                <a:latin typeface="Times New Roman" pitchFamily="18" charset="0"/>
                <a:ea typeface="Arial Unicode MS" pitchFamily="34" charset="-122"/>
                <a:cs typeface="Times New Roman" pitchFamily="18" charset="0"/>
              </a:rPr>
              <a:t>KL,et</a:t>
            </a:r>
            <a:r>
              <a:rPr lang="en-US" altLang="zh-CN" sz="1200" b="1" dirty="0" smtClean="0">
                <a:solidFill>
                  <a:schemeClr val="tx1"/>
                </a:solidFill>
                <a:latin typeface="Times New Roman" pitchFamily="18" charset="0"/>
                <a:ea typeface="Arial Unicode MS" pitchFamily="34" charset="-122"/>
                <a:cs typeface="Times New Roman" pitchFamily="18" charset="0"/>
              </a:rPr>
              <a:t> al. Chin J </a:t>
            </a:r>
            <a:r>
              <a:rPr lang="en-US" altLang="zh-CN" sz="1200" b="1" dirty="0" err="1" smtClean="0">
                <a:solidFill>
                  <a:schemeClr val="tx1"/>
                </a:solidFill>
                <a:latin typeface="Times New Roman" pitchFamily="18" charset="0"/>
                <a:ea typeface="Arial Unicode MS" pitchFamily="34" charset="-122"/>
                <a:cs typeface="Times New Roman" pitchFamily="18" charset="0"/>
              </a:rPr>
              <a:t>Pediatr</a:t>
            </a:r>
            <a:r>
              <a:rPr lang="en-US" altLang="zh-CN" sz="1200" b="1" dirty="0" smtClean="0">
                <a:solidFill>
                  <a:schemeClr val="tx1"/>
                </a:solidFill>
                <a:latin typeface="Times New Roman" pitchFamily="18" charset="0"/>
                <a:ea typeface="Arial Unicode MS" pitchFamily="34" charset="-122"/>
                <a:cs typeface="Times New Roman" pitchFamily="18" charset="0"/>
              </a:rPr>
              <a:t>. 2013, 51(4):255-259 </a:t>
            </a:r>
            <a:endParaRPr lang="zh-CN" altLang="en-US" sz="1200" b="1" dirty="0" smtClean="0">
              <a:solidFill>
                <a:schemeClr val="tx1"/>
              </a:solidFill>
              <a:latin typeface="Times New Roman" pitchFamily="18" charset="0"/>
              <a:ea typeface="Arial Unicode MS" pitchFamily="34" charset="-122"/>
              <a:cs typeface="Times New Roman" pitchFamily="18" charset="0"/>
            </a:endParaRPr>
          </a:p>
          <a:p>
            <a:pPr>
              <a:spcBef>
                <a:spcPts val="900"/>
              </a:spcBef>
              <a:buFont typeface="Wingdings" pitchFamily="2" charset="2"/>
              <a:buChar char="Ø"/>
            </a:pPr>
            <a:r>
              <a:rPr lang="en-US" sz="1200" b="1" dirty="0" smtClean="0">
                <a:solidFill>
                  <a:schemeClr val="tx1"/>
                </a:solidFill>
                <a:latin typeface="Times New Roman" pitchFamily="18" charset="0"/>
                <a:ea typeface="Arial Unicode MS" pitchFamily="34" charset="-122"/>
                <a:cs typeface="Times New Roman" pitchFamily="18" charset="0"/>
              </a:rPr>
              <a:t>Mao et </a:t>
            </a:r>
            <a:r>
              <a:rPr lang="en-US" sz="1200" b="1" dirty="0" err="1" smtClean="0">
                <a:solidFill>
                  <a:schemeClr val="tx1"/>
                </a:solidFill>
                <a:latin typeface="Times New Roman" pitchFamily="18" charset="0"/>
                <a:ea typeface="Arial Unicode MS" pitchFamily="34" charset="-122"/>
                <a:cs typeface="Times New Roman" pitchFamily="18" charset="0"/>
              </a:rPr>
              <a:t>al.Human</a:t>
            </a:r>
            <a:r>
              <a:rPr lang="en-US" sz="1200" b="1" dirty="0" smtClean="0">
                <a:solidFill>
                  <a:schemeClr val="tx1"/>
                </a:solidFill>
                <a:latin typeface="Times New Roman" pitchFamily="18" charset="0"/>
                <a:ea typeface="Arial Unicode MS" pitchFamily="34" charset="-122"/>
                <a:cs typeface="Times New Roman" pitchFamily="18" charset="0"/>
              </a:rPr>
              <a:t> </a:t>
            </a:r>
            <a:r>
              <a:rPr lang="en-US" sz="1200" b="1" dirty="0" err="1" smtClean="0">
                <a:solidFill>
                  <a:schemeClr val="tx1"/>
                </a:solidFill>
                <a:latin typeface="Times New Roman" pitchFamily="18" charset="0"/>
                <a:ea typeface="Arial Unicode MS" pitchFamily="34" charset="-122"/>
                <a:cs typeface="Times New Roman" pitchFamily="18" charset="0"/>
              </a:rPr>
              <a:t>Parainfluenza</a:t>
            </a:r>
            <a:r>
              <a:rPr lang="en-US" sz="1200" b="1" dirty="0" smtClean="0">
                <a:solidFill>
                  <a:schemeClr val="tx1"/>
                </a:solidFill>
                <a:latin typeface="Times New Roman" pitchFamily="18" charset="0"/>
                <a:ea typeface="Arial Unicode MS" pitchFamily="34" charset="-122"/>
                <a:cs typeface="Times New Roman" pitchFamily="18" charset="0"/>
              </a:rPr>
              <a:t> Virus-Associated Respiratory Tract Infection among Children and Genetic Analysis of HPIV-3 Strains in Beijing, China. PLOS ONE. ( 2012 ), Volume 7 ,Issue 8 ,e43893</a:t>
            </a:r>
            <a:endParaRPr lang="zh-CN" altLang="en-US" sz="1200" b="1" dirty="0" smtClean="0">
              <a:solidFill>
                <a:schemeClr val="tx1"/>
              </a:solidFill>
              <a:latin typeface="Times New Roman" pitchFamily="18" charset="0"/>
              <a:ea typeface="Arial Unicode MS" pitchFamily="34" charset="-122"/>
              <a:cs typeface="Times New Roman" pitchFamily="18" charset="0"/>
            </a:endParaRPr>
          </a:p>
          <a:p>
            <a:pPr>
              <a:spcBef>
                <a:spcPts val="900"/>
              </a:spcBef>
              <a:buFont typeface="Wingdings" pitchFamily="2" charset="2"/>
              <a:buChar char="Ø"/>
            </a:pPr>
            <a:r>
              <a:rPr lang="en-US" sz="1200" b="1" dirty="0" err="1" smtClean="0">
                <a:solidFill>
                  <a:schemeClr val="tx1"/>
                </a:solidFill>
                <a:latin typeface="Times New Roman" pitchFamily="18" charset="0"/>
                <a:ea typeface="Arial Unicode MS" pitchFamily="34" charset="-122"/>
                <a:cs typeface="Times New Roman" pitchFamily="18" charset="0"/>
              </a:rPr>
              <a:t>Guo</a:t>
            </a:r>
            <a:r>
              <a:rPr lang="en-US" sz="1200" b="1" dirty="0" smtClean="0">
                <a:solidFill>
                  <a:schemeClr val="tx1"/>
                </a:solidFill>
                <a:latin typeface="Times New Roman" pitchFamily="18" charset="0"/>
                <a:ea typeface="Arial Unicode MS" pitchFamily="34" charset="-122"/>
                <a:cs typeface="Times New Roman" pitchFamily="18" charset="0"/>
              </a:rPr>
              <a:t> et al.  </a:t>
            </a:r>
            <a:r>
              <a:rPr lang="en-US" sz="1200" b="1" dirty="0" err="1" smtClean="0">
                <a:solidFill>
                  <a:schemeClr val="tx1"/>
                </a:solidFill>
                <a:latin typeface="Times New Roman" pitchFamily="18" charset="0"/>
                <a:ea typeface="Arial Unicode MS" pitchFamily="34" charset="-122"/>
                <a:cs typeface="Times New Roman" pitchFamily="18" charset="0"/>
              </a:rPr>
              <a:t>Bocavirus</a:t>
            </a:r>
            <a:r>
              <a:rPr lang="en-US" sz="1200" b="1" dirty="0" smtClean="0">
                <a:solidFill>
                  <a:schemeClr val="tx1"/>
                </a:solidFill>
                <a:latin typeface="Times New Roman" pitchFamily="18" charset="0"/>
                <a:ea typeface="Arial Unicode MS" pitchFamily="34" charset="-122"/>
                <a:cs typeface="Times New Roman" pitchFamily="18" charset="0"/>
              </a:rPr>
              <a:t> in Children with Respiratory Tract Infections.  Emerging Infectious Diseases. ( 2011 ), </a:t>
            </a:r>
          </a:p>
          <a:p>
            <a:pPr>
              <a:spcBef>
                <a:spcPts val="900"/>
              </a:spcBef>
            </a:pPr>
            <a:r>
              <a:rPr lang="en-US" sz="1200" b="1" dirty="0" smtClean="0">
                <a:solidFill>
                  <a:schemeClr val="tx1"/>
                </a:solidFill>
                <a:latin typeface="Times New Roman" pitchFamily="18" charset="0"/>
                <a:ea typeface="Arial Unicode MS" pitchFamily="34" charset="-122"/>
                <a:cs typeface="Times New Roman" pitchFamily="18" charset="0"/>
              </a:rPr>
              <a:t>    Vol. 17, No. 9, 1775-7</a:t>
            </a:r>
            <a:endParaRPr lang="zh-CN" altLang="en-US" sz="1200" b="1" dirty="0" smtClean="0">
              <a:solidFill>
                <a:schemeClr val="tx1"/>
              </a:solidFill>
              <a:latin typeface="Times New Roman" pitchFamily="18" charset="0"/>
              <a:ea typeface="Arial Unicode MS" pitchFamily="34" charset="-122"/>
              <a:cs typeface="Times New Roman" pitchFamily="18" charset="0"/>
            </a:endParaRPr>
          </a:p>
          <a:p>
            <a:pPr>
              <a:spcBef>
                <a:spcPts val="900"/>
              </a:spcBef>
              <a:buFont typeface="Wingdings" pitchFamily="2" charset="2"/>
              <a:buChar char="Ø"/>
            </a:pPr>
            <a:r>
              <a:rPr lang="en-US" sz="1200" b="1" dirty="0" err="1" smtClean="0">
                <a:solidFill>
                  <a:schemeClr val="tx1"/>
                </a:solidFill>
                <a:latin typeface="Times New Roman" pitchFamily="18" charset="0"/>
                <a:ea typeface="Arial Unicode MS" pitchFamily="34" charset="-122"/>
                <a:cs typeface="Times New Roman" pitchFamily="18" charset="0"/>
              </a:rPr>
              <a:t>Ren</a:t>
            </a:r>
            <a:r>
              <a:rPr lang="en-US" sz="1200" b="1" dirty="0" smtClean="0">
                <a:solidFill>
                  <a:schemeClr val="tx1"/>
                </a:solidFill>
                <a:latin typeface="Times New Roman" pitchFamily="18" charset="0"/>
                <a:ea typeface="Arial Unicode MS" pitchFamily="34" charset="-122"/>
                <a:cs typeface="Times New Roman" pitchFamily="18" charset="0"/>
              </a:rPr>
              <a:t> et al. Human </a:t>
            </a:r>
            <a:r>
              <a:rPr lang="en-US" sz="1200" b="1" dirty="0" err="1" smtClean="0">
                <a:solidFill>
                  <a:schemeClr val="tx1"/>
                </a:solidFill>
                <a:latin typeface="Times New Roman" pitchFamily="18" charset="0"/>
                <a:ea typeface="Arial Unicode MS" pitchFamily="34" charset="-122"/>
                <a:cs typeface="Times New Roman" pitchFamily="18" charset="0"/>
              </a:rPr>
              <a:t>parainfluenza</a:t>
            </a:r>
            <a:r>
              <a:rPr lang="en-US" sz="1200" b="1" dirty="0" smtClean="0">
                <a:solidFill>
                  <a:schemeClr val="tx1"/>
                </a:solidFill>
                <a:latin typeface="Times New Roman" pitchFamily="18" charset="0"/>
                <a:ea typeface="Arial Unicode MS" pitchFamily="34" charset="-122"/>
                <a:cs typeface="Times New Roman" pitchFamily="18" charset="0"/>
              </a:rPr>
              <a:t> virus type 4 infection in Chinese children with lower respiratory tract infections: A comparison study. Journal of Clinical Virology 51 (2011) 209</a:t>
            </a:r>
            <a:r>
              <a:rPr lang="en-US" altLang="zh-CN" sz="1200" b="1" dirty="0" smtClean="0">
                <a:solidFill>
                  <a:schemeClr val="tx1"/>
                </a:solidFill>
                <a:latin typeface="Times New Roman" pitchFamily="18" charset="0"/>
                <a:ea typeface="Arial Unicode MS" pitchFamily="34" charset="-122"/>
                <a:cs typeface="Times New Roman" pitchFamily="18" charset="0"/>
              </a:rPr>
              <a:t>–</a:t>
            </a:r>
            <a:r>
              <a:rPr lang="en-US" sz="1200" b="1" dirty="0" smtClean="0">
                <a:solidFill>
                  <a:schemeClr val="tx1"/>
                </a:solidFill>
                <a:latin typeface="Times New Roman" pitchFamily="18" charset="0"/>
                <a:ea typeface="Arial Unicode MS" pitchFamily="34" charset="-122"/>
                <a:cs typeface="Times New Roman" pitchFamily="18" charset="0"/>
              </a:rPr>
              <a:t>212</a:t>
            </a:r>
            <a:endParaRPr lang="zh-CN" altLang="en-US" sz="1200" b="1" dirty="0" smtClean="0">
              <a:solidFill>
                <a:schemeClr val="tx1"/>
              </a:solidFill>
              <a:latin typeface="Times New Roman" pitchFamily="18" charset="0"/>
              <a:ea typeface="Arial Unicode MS" pitchFamily="34" charset="-122"/>
              <a:cs typeface="Times New Roman" pitchFamily="18" charset="0"/>
            </a:endParaRPr>
          </a:p>
          <a:p>
            <a:pPr>
              <a:spcBef>
                <a:spcPts val="900"/>
              </a:spcBef>
              <a:buFont typeface="Wingdings" pitchFamily="2" charset="2"/>
              <a:buChar char="Ø"/>
            </a:pPr>
            <a:r>
              <a:rPr lang="en-US" sz="1200" b="1" dirty="0" smtClean="0">
                <a:solidFill>
                  <a:schemeClr val="tx1"/>
                </a:solidFill>
                <a:latin typeface="Times New Roman" pitchFamily="18" charset="0"/>
                <a:ea typeface="Arial Unicode MS" pitchFamily="34" charset="-122"/>
                <a:cs typeface="Times New Roman" pitchFamily="18" charset="0"/>
              </a:rPr>
              <a:t>Xiang et al. Human rhinovirus C infections mirror those of human rhinovirus A in children with community-acquired pneumonia. Journal of Clinical Virology 49 (2010) 94</a:t>
            </a:r>
            <a:r>
              <a:rPr lang="en-US" altLang="zh-CN" sz="1200" b="1" dirty="0" smtClean="0">
                <a:solidFill>
                  <a:schemeClr val="tx1"/>
                </a:solidFill>
                <a:latin typeface="Times New Roman" pitchFamily="18" charset="0"/>
                <a:ea typeface="Arial Unicode MS" pitchFamily="34" charset="-122"/>
                <a:cs typeface="Times New Roman" pitchFamily="18" charset="0"/>
              </a:rPr>
              <a:t>–</a:t>
            </a:r>
            <a:r>
              <a:rPr lang="en-US" sz="1200" b="1" dirty="0" smtClean="0">
                <a:solidFill>
                  <a:schemeClr val="tx1"/>
                </a:solidFill>
                <a:latin typeface="Times New Roman" pitchFamily="18" charset="0"/>
                <a:ea typeface="Arial Unicode MS" pitchFamily="34" charset="-122"/>
                <a:cs typeface="Times New Roman" pitchFamily="18" charset="0"/>
              </a:rPr>
              <a:t>99</a:t>
            </a:r>
            <a:endParaRPr lang="zh-CN" altLang="en-US" sz="1200" b="1" dirty="0" smtClean="0">
              <a:solidFill>
                <a:schemeClr val="tx1"/>
              </a:solidFill>
              <a:latin typeface="Times New Roman" pitchFamily="18" charset="0"/>
              <a:ea typeface="Arial Unicode MS" pitchFamily="34" charset="-122"/>
              <a:cs typeface="Times New Roman" pitchFamily="18" charset="0"/>
            </a:endParaRPr>
          </a:p>
          <a:p>
            <a:pPr>
              <a:spcBef>
                <a:spcPts val="900"/>
              </a:spcBef>
              <a:buFont typeface="Wingdings" pitchFamily="2" charset="2"/>
              <a:buChar char="Ø"/>
            </a:pPr>
            <a:r>
              <a:rPr lang="en-US" sz="1200" b="1" dirty="0" err="1" smtClean="0">
                <a:solidFill>
                  <a:schemeClr val="tx1"/>
                </a:solidFill>
                <a:latin typeface="Times New Roman" pitchFamily="18" charset="0"/>
                <a:ea typeface="Arial Unicode MS" pitchFamily="34" charset="-122"/>
                <a:cs typeface="Times New Roman" pitchFamily="18" charset="0"/>
              </a:rPr>
              <a:t>Ren</a:t>
            </a:r>
            <a:r>
              <a:rPr lang="en-US" sz="1200" b="1" dirty="0" smtClean="0">
                <a:solidFill>
                  <a:schemeClr val="tx1"/>
                </a:solidFill>
                <a:latin typeface="Times New Roman" pitchFamily="18" charset="0"/>
                <a:ea typeface="Arial Unicode MS" pitchFamily="34" charset="-122"/>
                <a:cs typeface="Times New Roman" pitchFamily="18" charset="0"/>
              </a:rPr>
              <a:t> et al.  </a:t>
            </a:r>
            <a:r>
              <a:rPr lang="en-US" sz="1200" b="1" dirty="0" err="1" smtClean="0">
                <a:solidFill>
                  <a:schemeClr val="tx1"/>
                </a:solidFill>
                <a:latin typeface="Times New Roman" pitchFamily="18" charset="0"/>
                <a:ea typeface="Arial Unicode MS" pitchFamily="34" charset="-122"/>
                <a:cs typeface="Times New Roman" pitchFamily="18" charset="0"/>
              </a:rPr>
              <a:t>Saffold</a:t>
            </a:r>
            <a:r>
              <a:rPr lang="en-US" sz="1200" b="1" dirty="0" smtClean="0">
                <a:solidFill>
                  <a:schemeClr val="tx1"/>
                </a:solidFill>
                <a:latin typeface="Times New Roman" pitchFamily="18" charset="0"/>
                <a:ea typeface="Arial Unicode MS" pitchFamily="34" charset="-122"/>
                <a:cs typeface="Times New Roman" pitchFamily="18" charset="0"/>
              </a:rPr>
              <a:t> </a:t>
            </a:r>
            <a:r>
              <a:rPr lang="en-US" sz="1200" b="1" dirty="0" err="1" smtClean="0">
                <a:solidFill>
                  <a:schemeClr val="tx1"/>
                </a:solidFill>
                <a:latin typeface="Times New Roman" pitchFamily="18" charset="0"/>
                <a:ea typeface="Arial Unicode MS" pitchFamily="34" charset="-122"/>
                <a:cs typeface="Times New Roman" pitchFamily="18" charset="0"/>
              </a:rPr>
              <a:t>Cardioviruses</a:t>
            </a:r>
            <a:r>
              <a:rPr lang="en-US" sz="1200" b="1" dirty="0" smtClean="0">
                <a:solidFill>
                  <a:schemeClr val="tx1"/>
                </a:solidFill>
                <a:latin typeface="Times New Roman" pitchFamily="18" charset="0"/>
                <a:ea typeface="Arial Unicode MS" pitchFamily="34" charset="-122"/>
                <a:cs typeface="Times New Roman" pitchFamily="18" charset="0"/>
              </a:rPr>
              <a:t> of 3 Lineages in Children with Respiratory Tract Infections, Beijing, China. Emerging Infectious Diseases . (2010) Vol. 16, No. 7, 1158-61</a:t>
            </a:r>
            <a:endParaRPr lang="zh-CN" altLang="en-US" sz="1200" b="1" dirty="0" smtClean="0">
              <a:solidFill>
                <a:schemeClr val="tx1"/>
              </a:solidFill>
              <a:latin typeface="Times New Roman" pitchFamily="18" charset="0"/>
              <a:ea typeface="Arial Unicode MS" pitchFamily="34" charset="-122"/>
              <a:cs typeface="Times New Roman" pitchFamily="18" charset="0"/>
            </a:endParaRPr>
          </a:p>
          <a:p>
            <a:pPr>
              <a:spcBef>
                <a:spcPts val="900"/>
              </a:spcBef>
              <a:buFont typeface="Wingdings" pitchFamily="2" charset="2"/>
              <a:buChar char="Ø"/>
            </a:pPr>
            <a:r>
              <a:rPr lang="en-US" sz="1200" b="1" dirty="0" smtClean="0">
                <a:solidFill>
                  <a:schemeClr val="tx1"/>
                </a:solidFill>
                <a:latin typeface="Times New Roman" pitchFamily="18" charset="0"/>
                <a:ea typeface="Arial Unicode MS" pitchFamily="34" charset="-122"/>
                <a:cs typeface="Times New Roman" pitchFamily="18" charset="0"/>
              </a:rPr>
              <a:t>Xiang </a:t>
            </a:r>
            <a:r>
              <a:rPr lang="en-US" sz="1200" b="1" dirty="0" err="1" smtClean="0">
                <a:solidFill>
                  <a:schemeClr val="tx1"/>
                </a:solidFill>
                <a:latin typeface="Times New Roman" pitchFamily="18" charset="0"/>
                <a:ea typeface="Arial Unicode MS" pitchFamily="34" charset="-122"/>
                <a:cs typeface="Times New Roman" pitchFamily="18" charset="0"/>
              </a:rPr>
              <a:t>etl</a:t>
            </a:r>
            <a:r>
              <a:rPr lang="en-US" sz="1200" b="1" dirty="0" smtClean="0">
                <a:solidFill>
                  <a:schemeClr val="tx1"/>
                </a:solidFill>
                <a:latin typeface="Times New Roman" pitchFamily="18" charset="0"/>
                <a:ea typeface="Arial Unicode MS" pitchFamily="34" charset="-122"/>
                <a:cs typeface="Times New Roman" pitchFamily="18" charset="0"/>
              </a:rPr>
              <a:t> al. Human Rhinovirus Group C Infection in Children with Lower Respiratory Tract Infection. Emerging Infectious Diseases . ( 2008 ) , Vol. 14, No. 10,1665-6</a:t>
            </a:r>
            <a:endParaRPr lang="zh-CN" altLang="en-US" sz="1200" b="1" dirty="0" smtClean="0">
              <a:solidFill>
                <a:schemeClr val="tx1"/>
              </a:solidFill>
              <a:latin typeface="Times New Roman" pitchFamily="18" charset="0"/>
              <a:ea typeface="Arial Unicode MS" pitchFamily="34" charset="-122"/>
              <a:cs typeface="Times New Roman" pitchFamily="18" charset="0"/>
            </a:endParaRPr>
          </a:p>
          <a:p>
            <a:pPr>
              <a:spcBef>
                <a:spcPts val="900"/>
              </a:spcBef>
              <a:buFont typeface="Wingdings" pitchFamily="2" charset="2"/>
              <a:buChar char="Ø"/>
            </a:pPr>
            <a:r>
              <a:rPr lang="en-US" sz="1200" b="1" dirty="0" err="1" smtClean="0">
                <a:solidFill>
                  <a:schemeClr val="tx1"/>
                </a:solidFill>
                <a:latin typeface="Times New Roman" pitchFamily="18" charset="0"/>
                <a:ea typeface="Arial Unicode MS" pitchFamily="34" charset="-122"/>
                <a:cs typeface="Times New Roman" pitchFamily="18" charset="0"/>
              </a:rPr>
              <a:t>Ren</a:t>
            </a:r>
            <a:r>
              <a:rPr lang="en-US" sz="1200" b="1" dirty="0" smtClean="0">
                <a:solidFill>
                  <a:schemeClr val="tx1"/>
                </a:solidFill>
                <a:latin typeface="Times New Roman" pitchFamily="18" charset="0"/>
                <a:ea typeface="Arial Unicode MS" pitchFamily="34" charset="-122"/>
                <a:cs typeface="Times New Roman" pitchFamily="18" charset="0"/>
              </a:rPr>
              <a:t> et al. WU and KI </a:t>
            </a:r>
            <a:r>
              <a:rPr lang="en-US" sz="1200" b="1" dirty="0" err="1" smtClean="0">
                <a:solidFill>
                  <a:schemeClr val="tx1"/>
                </a:solidFill>
                <a:latin typeface="Times New Roman" pitchFamily="18" charset="0"/>
                <a:ea typeface="Arial Unicode MS" pitchFamily="34" charset="-122"/>
                <a:cs typeface="Times New Roman" pitchFamily="18" charset="0"/>
              </a:rPr>
              <a:t>polyomavirus</a:t>
            </a:r>
            <a:r>
              <a:rPr lang="en-US" sz="1200" b="1" dirty="0" smtClean="0">
                <a:solidFill>
                  <a:schemeClr val="tx1"/>
                </a:solidFill>
                <a:latin typeface="Times New Roman" pitchFamily="18" charset="0"/>
                <a:ea typeface="Arial Unicode MS" pitchFamily="34" charset="-122"/>
                <a:cs typeface="Times New Roman" pitchFamily="18" charset="0"/>
              </a:rPr>
              <a:t> present in the respiratory tract of children, but not in </a:t>
            </a:r>
            <a:r>
              <a:rPr lang="en-US" sz="1200" b="1" dirty="0" err="1" smtClean="0">
                <a:solidFill>
                  <a:schemeClr val="tx1"/>
                </a:solidFill>
                <a:latin typeface="Times New Roman" pitchFamily="18" charset="0"/>
                <a:ea typeface="Arial Unicode MS" pitchFamily="34" charset="-122"/>
                <a:cs typeface="Times New Roman" pitchFamily="18" charset="0"/>
              </a:rPr>
              <a:t>immunocompetent</a:t>
            </a:r>
            <a:r>
              <a:rPr lang="en-US" sz="1200" b="1" dirty="0" smtClean="0">
                <a:solidFill>
                  <a:schemeClr val="tx1"/>
                </a:solidFill>
                <a:latin typeface="Times New Roman" pitchFamily="18" charset="0"/>
                <a:ea typeface="Arial Unicode MS" pitchFamily="34" charset="-122"/>
                <a:cs typeface="Times New Roman" pitchFamily="18" charset="0"/>
              </a:rPr>
              <a:t>  adults. Journal of Clinical Virology. (2008) 43, 330</a:t>
            </a:r>
            <a:r>
              <a:rPr lang="en-US" altLang="zh-CN" sz="1200" b="1" dirty="0" smtClean="0">
                <a:solidFill>
                  <a:schemeClr val="tx1"/>
                </a:solidFill>
                <a:latin typeface="Times New Roman" pitchFamily="18" charset="0"/>
                <a:ea typeface="Arial Unicode MS" pitchFamily="34" charset="-122"/>
                <a:cs typeface="Times New Roman" pitchFamily="18" charset="0"/>
              </a:rPr>
              <a:t>–</a:t>
            </a:r>
            <a:r>
              <a:rPr lang="en-US" sz="1200" b="1" dirty="0" smtClean="0">
                <a:solidFill>
                  <a:schemeClr val="tx1"/>
                </a:solidFill>
                <a:latin typeface="Times New Roman" pitchFamily="18" charset="0"/>
                <a:ea typeface="Arial Unicode MS" pitchFamily="34" charset="-122"/>
                <a:cs typeface="Times New Roman" pitchFamily="18" charset="0"/>
              </a:rPr>
              <a:t>333</a:t>
            </a:r>
            <a:endParaRPr lang="zh-CN" altLang="en-US" sz="1200" b="1" dirty="0" smtClean="0">
              <a:solidFill>
                <a:schemeClr val="tx1"/>
              </a:solidFill>
              <a:latin typeface="Times New Roman" pitchFamily="18" charset="0"/>
              <a:ea typeface="Arial Unicode MS" pitchFamily="34" charset="-122"/>
              <a:cs typeface="Times New Roman" pitchFamily="18" charset="0"/>
            </a:endParaRPr>
          </a:p>
          <a:p>
            <a:pPr>
              <a:lnSpc>
                <a:spcPct val="150000"/>
              </a:lnSpc>
              <a:spcBef>
                <a:spcPts val="600"/>
              </a:spcBef>
              <a:spcAft>
                <a:spcPts val="600"/>
              </a:spcAft>
            </a:pPr>
            <a:endParaRPr lang="zh-CN" altLang="en-US" sz="1050" b="1" dirty="0">
              <a:solidFill>
                <a:schemeClr val="tx1"/>
              </a:solidFill>
              <a:latin typeface="微软雅黑" pitchFamily="34" charset="-122"/>
              <a:ea typeface="微软雅黑" pitchFamily="34" charset="-122"/>
            </a:endParaRPr>
          </a:p>
        </p:txBody>
      </p:sp>
    </p:spTree>
    <p:extLst>
      <p:ext uri="{BB962C8B-B14F-4D97-AF65-F5344CB8AC3E}">
        <p14:creationId xmlns:p14="http://schemas.microsoft.com/office/powerpoint/2010/main" val="1922646878"/>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7"/>
          <p:cNvGrpSpPr/>
          <p:nvPr/>
        </p:nvGrpSpPr>
        <p:grpSpPr>
          <a:xfrm>
            <a:off x="571472" y="1428737"/>
            <a:ext cx="6650267" cy="4429156"/>
            <a:chOff x="556171" y="-21361"/>
            <a:chExt cx="8726592" cy="6911059"/>
          </a:xfrm>
        </p:grpSpPr>
        <p:grpSp>
          <p:nvGrpSpPr>
            <p:cNvPr id="3" name="组合 3"/>
            <p:cNvGrpSpPr/>
            <p:nvPr/>
          </p:nvGrpSpPr>
          <p:grpSpPr bwMode="auto">
            <a:xfrm>
              <a:off x="556171" y="-21361"/>
              <a:ext cx="8726592" cy="6911059"/>
              <a:chOff x="369787" y="-80949"/>
              <a:chExt cx="8725840" cy="6912270"/>
            </a:xfrm>
          </p:grpSpPr>
          <p:grpSp>
            <p:nvGrpSpPr>
              <p:cNvPr id="4" name="组合 111"/>
              <p:cNvGrpSpPr/>
              <p:nvPr/>
            </p:nvGrpSpPr>
            <p:grpSpPr bwMode="auto">
              <a:xfrm>
                <a:off x="369787" y="224845"/>
                <a:ext cx="8725840" cy="6606476"/>
                <a:chOff x="729827" y="224845"/>
                <a:chExt cx="8725840" cy="6606476"/>
              </a:xfrm>
            </p:grpSpPr>
            <p:sp>
              <p:nvSpPr>
                <p:cNvPr id="105" name="矩形 104"/>
                <p:cNvSpPr/>
                <p:nvPr/>
              </p:nvSpPr>
              <p:spPr>
                <a:xfrm>
                  <a:off x="4139953" y="6256804"/>
                  <a:ext cx="1863673" cy="574517"/>
                </a:xfrm>
                <a:prstGeom prst="rect">
                  <a:avLst/>
                </a:prstGeom>
                <a:solidFill>
                  <a:schemeClr val="accent1">
                    <a:lumMod val="60000"/>
                    <a:lumOff val="40000"/>
                  </a:schemeClr>
                </a:solidFill>
                <a:ln>
                  <a:noFill/>
                </a:ln>
              </p:spPr>
              <p:style>
                <a:lnRef idx="1">
                  <a:schemeClr val="accent6"/>
                </a:lnRef>
                <a:fillRef idx="2">
                  <a:schemeClr val="accent6"/>
                </a:fillRef>
                <a:effectRef idx="1">
                  <a:schemeClr val="accent6"/>
                </a:effectRef>
                <a:fontRef idx="minor">
                  <a:schemeClr val="dk1"/>
                </a:fontRef>
              </p:style>
              <p:txBody>
                <a:bodyPr anchor="ctr"/>
                <a:lstStyle/>
                <a:p>
                  <a:pPr>
                    <a:lnSpc>
                      <a:spcPct val="124000"/>
                    </a:lnSpc>
                    <a:spcBef>
                      <a:spcPts val="0"/>
                    </a:spcBef>
                    <a:spcAft>
                      <a:spcPts val="0"/>
                    </a:spcAft>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Prof</a:t>
                  </a:r>
                  <a:r>
                    <a:rPr lang="zh-CN" altLang="en-US"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a:t>
                  </a: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 </a:t>
                  </a:r>
                  <a:r>
                    <a:rPr lang="en-US" altLang="zh-CN"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Zhao </a:t>
                  </a:r>
                  <a:r>
                    <a:rPr lang="en-US" altLang="zh-CN" sz="600" dirty="0" err="1"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Deyu</a:t>
                  </a:r>
                  <a:endPar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a:p>
                  <a:pPr>
                    <a:lnSpc>
                      <a:spcPct val="124000"/>
                    </a:lnSpc>
                    <a:spcBef>
                      <a:spcPts val="0"/>
                    </a:spcBef>
                    <a:spcAft>
                      <a:spcPts val="0"/>
                    </a:spcAft>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 </a:t>
                  </a:r>
                  <a:r>
                    <a:rPr lang="en-US" altLang="zh-CN"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Nanjing Children's Hospital</a:t>
                  </a:r>
                  <a:endParaRPr lang="zh-CN" altLang="en-US"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p:txBody>
            </p:sp>
            <p:pic>
              <p:nvPicPr>
                <p:cNvPr id="88" name="图片 10" descr="刘长山.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56376" y="4253766"/>
                  <a:ext cx="1043608" cy="1335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 name="图片 2" descr="111.png"/>
                <p:cNvPicPr>
                  <a:picLocks noChangeAspect="1"/>
                </p:cNvPicPr>
                <p:nvPr/>
              </p:nvPicPr>
              <p:blipFill>
                <a:blip r:embed="rId4" cstate="print"/>
                <a:stretch>
                  <a:fillRect/>
                </a:stretch>
              </p:blipFill>
              <p:spPr>
                <a:xfrm>
                  <a:off x="1043579" y="1196350"/>
                  <a:ext cx="6912967" cy="4758571"/>
                </a:xfrm>
                <a:prstGeom prst="rect">
                  <a:avLst/>
                </a:prstGeom>
                <a:solidFill>
                  <a:schemeClr val="accent1">
                    <a:lumMod val="60000"/>
                    <a:lumOff val="40000"/>
                  </a:schemeClr>
                </a:solidFill>
                <a:ln>
                  <a:noFill/>
                </a:ln>
              </p:spPr>
            </p:pic>
            <p:pic>
              <p:nvPicPr>
                <p:cNvPr id="90" name="图片 12" descr="尚云晓.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52690" y="224845"/>
                  <a:ext cx="936668" cy="1641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2" name="直接箭头连接符 91"/>
                <p:cNvCxnSpPr>
                  <a:stCxn id="113" idx="3"/>
                </p:cNvCxnSpPr>
                <p:nvPr/>
              </p:nvCxnSpPr>
              <p:spPr>
                <a:xfrm flipV="1">
                  <a:off x="2736787" y="4781554"/>
                  <a:ext cx="1906931" cy="466826"/>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93" name="直接箭头连接符 92"/>
                <p:cNvCxnSpPr/>
                <p:nvPr/>
              </p:nvCxnSpPr>
              <p:spPr>
                <a:xfrm>
                  <a:off x="3502405" y="2142665"/>
                  <a:ext cx="2357234" cy="1357550"/>
                </a:xfrm>
                <a:prstGeom prst="straightConnector1">
                  <a:avLst/>
                </a:prstGeom>
                <a:ln w="190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94" name="图片 19" descr="符州.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9592" y="3917171"/>
                  <a:ext cx="864096" cy="1154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 name="矩形 94"/>
                <p:cNvSpPr/>
                <p:nvPr/>
              </p:nvSpPr>
              <p:spPr>
                <a:xfrm>
                  <a:off x="729828" y="3336998"/>
                  <a:ext cx="1936725" cy="599302"/>
                </a:xfrm>
                <a:prstGeom prst="rect">
                  <a:avLst/>
                </a:prstGeom>
                <a:solidFill>
                  <a:schemeClr val="accent1">
                    <a:lumMod val="60000"/>
                    <a:lumOff val="40000"/>
                  </a:schemeClr>
                </a:solidFill>
                <a:ln>
                  <a:noFill/>
                </a:ln>
              </p:spPr>
              <p:style>
                <a:lnRef idx="1">
                  <a:schemeClr val="accent6"/>
                </a:lnRef>
                <a:fillRef idx="2">
                  <a:schemeClr val="accent6"/>
                </a:fillRef>
                <a:effectRef idx="1">
                  <a:schemeClr val="accent6"/>
                </a:effectRef>
                <a:fontRef idx="minor">
                  <a:schemeClr val="dk1"/>
                </a:fontRef>
              </p:style>
              <p:txBody>
                <a:bodyPr anchor="ctr"/>
                <a:lstStyle/>
                <a:p>
                  <a:pPr>
                    <a:lnSpc>
                      <a:spcPct val="124000"/>
                    </a:lnSpc>
                    <a:spcBef>
                      <a:spcPts val="0"/>
                    </a:spcBef>
                    <a:spcAft>
                      <a:spcPts val="0"/>
                    </a:spcAft>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Prof.  Sun </a:t>
                  </a:r>
                  <a:r>
                    <a:rPr lang="en-US" altLang="zh-CN"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X</a:t>
                  </a: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in</a:t>
                  </a:r>
                </a:p>
                <a:p>
                  <a:pPr>
                    <a:lnSpc>
                      <a:spcPct val="124000"/>
                    </a:lnSpc>
                    <a:spcBef>
                      <a:spcPts val="0"/>
                    </a:spcBef>
                    <a:spcAft>
                      <a:spcPts val="0"/>
                    </a:spcAft>
                    <a:defRPr/>
                  </a:pPr>
                  <a:r>
                    <a:rPr lang="en-US" altLang="zh-CN" sz="600" dirty="0" err="1"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Xijing</a:t>
                  </a: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 Hospital of Fourth </a:t>
                  </a:r>
                  <a:r>
                    <a:rPr lang="en-US" altLang="zh-CN"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Military Medical </a:t>
                  </a: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University</a:t>
                  </a:r>
                  <a:endParaRPr lang="zh-CN" altLang="en-US"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p:txBody>
            </p:sp>
            <p:cxnSp>
              <p:nvCxnSpPr>
                <p:cNvPr id="96" name="直接箭头连接符 95"/>
                <p:cNvCxnSpPr/>
                <p:nvPr/>
              </p:nvCxnSpPr>
              <p:spPr>
                <a:xfrm>
                  <a:off x="2646816" y="3700275"/>
                  <a:ext cx="2240318" cy="418903"/>
                </a:xfrm>
                <a:prstGeom prst="straightConnector1">
                  <a:avLst/>
                </a:prstGeom>
                <a:ln w="2222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97" name="直接箭头连接符 96"/>
                <p:cNvCxnSpPr>
                  <a:stCxn id="99" idx="0"/>
                </p:cNvCxnSpPr>
                <p:nvPr/>
              </p:nvCxnSpPr>
              <p:spPr>
                <a:xfrm flipV="1">
                  <a:off x="3172744" y="4737958"/>
                  <a:ext cx="2505315" cy="1401507"/>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pic>
              <p:nvPicPr>
                <p:cNvPr id="98" name="图片 23" descr="孙新.jp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9827" y="2105549"/>
                  <a:ext cx="993775" cy="1231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 name="矩形 98"/>
                <p:cNvSpPr/>
                <p:nvPr/>
              </p:nvSpPr>
              <p:spPr>
                <a:xfrm>
                  <a:off x="2503049" y="6139464"/>
                  <a:ext cx="1339391" cy="504056"/>
                </a:xfrm>
                <a:prstGeom prst="rect">
                  <a:avLst/>
                </a:prstGeom>
                <a:solidFill>
                  <a:schemeClr val="accent1">
                    <a:lumMod val="60000"/>
                    <a:lumOff val="40000"/>
                  </a:schemeClr>
                </a:solidFill>
                <a:ln>
                  <a:noFill/>
                </a:ln>
              </p:spPr>
              <p:style>
                <a:lnRef idx="1">
                  <a:schemeClr val="accent6"/>
                </a:lnRef>
                <a:fillRef idx="2">
                  <a:schemeClr val="accent6"/>
                </a:fillRef>
                <a:effectRef idx="1">
                  <a:schemeClr val="accent6"/>
                </a:effectRef>
                <a:fontRef idx="minor">
                  <a:schemeClr val="dk1"/>
                </a:fontRef>
              </p:style>
              <p:txBody>
                <a:bodyPr anchor="ctr"/>
                <a:lstStyle/>
                <a:p>
                  <a:pPr>
                    <a:lnSpc>
                      <a:spcPct val="124000"/>
                    </a:lnSpc>
                    <a:spcBef>
                      <a:spcPts val="0"/>
                    </a:spcBef>
                    <a:spcAft>
                      <a:spcPts val="0"/>
                    </a:spcAft>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Prof</a:t>
                  </a:r>
                  <a:r>
                    <a:rPr lang="zh-CN" altLang="en-US"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a:t>
                  </a: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Chen </a:t>
                  </a:r>
                  <a:r>
                    <a:rPr lang="en-US" altLang="zh-CN" sz="600" dirty="0" err="1">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Qiang</a:t>
                  </a:r>
                  <a:endPar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a:p>
                  <a:pPr>
                    <a:lnSpc>
                      <a:spcPct val="124000"/>
                    </a:lnSpc>
                    <a:spcBef>
                      <a:spcPts val="0"/>
                    </a:spcBef>
                    <a:spcAft>
                      <a:spcPts val="0"/>
                    </a:spcAft>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Jiangxi Children's Hospital</a:t>
                  </a:r>
                  <a:endParaRPr lang="zh-CN" altLang="en-US"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p:txBody>
            </p:sp>
            <p:pic>
              <p:nvPicPr>
                <p:cNvPr id="101" name="图片 26" descr="陈强.jp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65907" y="5551029"/>
                  <a:ext cx="837142" cy="114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2" name="直接箭头连接符 101"/>
                <p:cNvCxnSpPr>
                  <a:stCxn id="114" idx="2"/>
                </p:cNvCxnSpPr>
                <p:nvPr/>
              </p:nvCxnSpPr>
              <p:spPr>
                <a:xfrm rot="16200000" flipH="1">
                  <a:off x="4608241" y="2184063"/>
                  <a:ext cx="1128621" cy="1230771"/>
                </a:xfrm>
                <a:prstGeom prst="straightConnector1">
                  <a:avLst/>
                </a:prstGeom>
                <a:ln w="2540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04" name="矩形 103"/>
                <p:cNvSpPr/>
                <p:nvPr/>
              </p:nvSpPr>
              <p:spPr>
                <a:xfrm>
                  <a:off x="5536146" y="1663947"/>
                  <a:ext cx="1864768" cy="648966"/>
                </a:xfrm>
                <a:prstGeom prst="rect">
                  <a:avLst/>
                </a:prstGeom>
                <a:solidFill>
                  <a:schemeClr val="accent1">
                    <a:lumMod val="60000"/>
                    <a:lumOff val="40000"/>
                  </a:schemeClr>
                </a:solidFill>
                <a:ln>
                  <a:noFill/>
                </a:ln>
              </p:spPr>
              <p:style>
                <a:lnRef idx="1">
                  <a:schemeClr val="accent6"/>
                </a:lnRef>
                <a:fillRef idx="2">
                  <a:schemeClr val="accent6"/>
                </a:fillRef>
                <a:effectRef idx="1">
                  <a:schemeClr val="accent6"/>
                </a:effectRef>
                <a:fontRef idx="minor">
                  <a:schemeClr val="dk1"/>
                </a:fontRef>
              </p:style>
              <p:txBody>
                <a:bodyPr anchor="ctr"/>
                <a:lstStyle/>
                <a:p>
                  <a:pPr>
                    <a:lnSpc>
                      <a:spcPct val="124000"/>
                    </a:lnSpc>
                    <a:spcBef>
                      <a:spcPts val="0"/>
                    </a:spcBef>
                    <a:spcAft>
                      <a:spcPts val="0"/>
                    </a:spcAft>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Prof</a:t>
                  </a:r>
                  <a:r>
                    <a:rPr lang="zh-CN" altLang="en-US"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a:t>
                  </a: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  Shang </a:t>
                  </a:r>
                  <a:r>
                    <a:rPr lang="en-US" altLang="zh-CN" sz="600" dirty="0" err="1"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Yunxiao</a:t>
                  </a:r>
                  <a:endPar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a:p>
                  <a:pPr>
                    <a:lnSpc>
                      <a:spcPct val="124000"/>
                    </a:lnSpc>
                    <a:spcBef>
                      <a:spcPts val="0"/>
                    </a:spcBef>
                    <a:spcAft>
                      <a:spcPts val="0"/>
                    </a:spcAft>
                    <a:defRPr/>
                  </a:pPr>
                  <a:r>
                    <a:rPr lang="en-US" altLang="zh-CN" sz="600" dirty="0" err="1"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Shengjing</a:t>
                  </a: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 </a:t>
                  </a:r>
                  <a:r>
                    <a:rPr lang="en-US" altLang="zh-CN"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Hospital </a:t>
                  </a: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of</a:t>
                  </a:r>
                </a:p>
                <a:p>
                  <a:pPr>
                    <a:lnSpc>
                      <a:spcPct val="124000"/>
                    </a:lnSpc>
                    <a:spcBef>
                      <a:spcPts val="0"/>
                    </a:spcBef>
                    <a:spcAft>
                      <a:spcPts val="0"/>
                    </a:spcAft>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China </a:t>
                  </a:r>
                  <a:r>
                    <a:rPr lang="en-US" altLang="zh-CN"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Medical University</a:t>
                  </a:r>
                  <a:endParaRPr lang="zh-CN" altLang="en-US"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p:txBody>
            </p:sp>
            <p:cxnSp>
              <p:nvCxnSpPr>
                <p:cNvPr id="106" name="直接箭头连接符 105"/>
                <p:cNvCxnSpPr/>
                <p:nvPr/>
              </p:nvCxnSpPr>
              <p:spPr>
                <a:xfrm flipV="1">
                  <a:off x="5535648" y="4429068"/>
                  <a:ext cx="538286" cy="1734967"/>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07" name="直接箭头连接符 106"/>
                <p:cNvCxnSpPr/>
                <p:nvPr/>
              </p:nvCxnSpPr>
              <p:spPr>
                <a:xfrm rot="16200000" flipV="1">
                  <a:off x="5724857" y="5158027"/>
                  <a:ext cx="1598389" cy="336995"/>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08" name="直接箭头连接符 107"/>
                <p:cNvCxnSpPr/>
                <p:nvPr/>
              </p:nvCxnSpPr>
              <p:spPr>
                <a:xfrm rot="10800000">
                  <a:off x="5859639" y="3285866"/>
                  <a:ext cx="1734988" cy="466807"/>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09" name="直接箭头连接符 108"/>
                <p:cNvCxnSpPr/>
                <p:nvPr/>
              </p:nvCxnSpPr>
              <p:spPr>
                <a:xfrm rot="16200000" flipV="1">
                  <a:off x="5719678" y="3640176"/>
                  <a:ext cx="2089516" cy="1809594"/>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10" name="矩形 109"/>
                <p:cNvSpPr/>
                <p:nvPr/>
              </p:nvSpPr>
              <p:spPr>
                <a:xfrm>
                  <a:off x="7751004" y="5500407"/>
                  <a:ext cx="1656184" cy="702230"/>
                </a:xfrm>
                <a:prstGeom prst="rect">
                  <a:avLst/>
                </a:prstGeom>
                <a:solidFill>
                  <a:schemeClr val="accent1">
                    <a:lumMod val="60000"/>
                    <a:lumOff val="40000"/>
                  </a:schemeClr>
                </a:solidFill>
                <a:ln>
                  <a:noFill/>
                </a:ln>
              </p:spPr>
              <p:style>
                <a:lnRef idx="1">
                  <a:schemeClr val="accent6"/>
                </a:lnRef>
                <a:fillRef idx="2">
                  <a:schemeClr val="accent6"/>
                </a:fillRef>
                <a:effectRef idx="1">
                  <a:schemeClr val="accent6"/>
                </a:effectRef>
                <a:fontRef idx="minor">
                  <a:schemeClr val="dk1"/>
                </a:fontRef>
              </p:style>
              <p:txBody>
                <a:bodyPr anchor="ctr"/>
                <a:lstStyle/>
                <a:p>
                  <a:pPr>
                    <a:lnSpc>
                      <a:spcPct val="124000"/>
                    </a:lnSpc>
                    <a:spcBef>
                      <a:spcPts val="0"/>
                    </a:spcBef>
                    <a:spcAft>
                      <a:spcPts val="0"/>
                    </a:spcAft>
                    <a:defRPr/>
                  </a:pPr>
                  <a:endParaRPr lang="en-US" altLang="zh-CN"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a:p>
                  <a:pPr>
                    <a:lnSpc>
                      <a:spcPct val="124000"/>
                    </a:lnSpc>
                    <a:spcBef>
                      <a:spcPts val="0"/>
                    </a:spcBef>
                    <a:spcAft>
                      <a:spcPts val="0"/>
                    </a:spcAft>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Prof</a:t>
                  </a:r>
                  <a:r>
                    <a:rPr lang="zh-CN" altLang="en-US"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a:t>
                  </a: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 Liu </a:t>
                  </a:r>
                  <a:r>
                    <a:rPr lang="en-US" altLang="zh-CN" sz="600" dirty="0" err="1"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Changshan</a:t>
                  </a:r>
                  <a:endPar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a:p>
                  <a:pPr>
                    <a:lnSpc>
                      <a:spcPct val="124000"/>
                    </a:lnSpc>
                    <a:spcBef>
                      <a:spcPts val="0"/>
                    </a:spcBef>
                    <a:spcAft>
                      <a:spcPts val="0"/>
                    </a:spcAft>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Second </a:t>
                  </a:r>
                  <a:r>
                    <a:rPr lang="en-US" altLang="zh-CN"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Hospital of Tianjin Medical </a:t>
                  </a: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University</a:t>
                  </a:r>
                </a:p>
                <a:p>
                  <a:pPr>
                    <a:lnSpc>
                      <a:spcPct val="124000"/>
                    </a:lnSpc>
                    <a:spcBef>
                      <a:spcPts val="0"/>
                    </a:spcBef>
                    <a:spcAft>
                      <a:spcPts val="0"/>
                    </a:spcAft>
                    <a:defRPr/>
                  </a:pPr>
                  <a:endParaRPr lang="zh-CN" altLang="en-US"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p:txBody>
            </p:sp>
            <p:pic>
              <p:nvPicPr>
                <p:cNvPr id="111"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759882" y="224845"/>
                  <a:ext cx="1124809" cy="1736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 name="图片 111" descr="徐樨巍.jpg"/>
                <p:cNvPicPr>
                  <a:picLocks noChangeAspect="1"/>
                </p:cNvPicPr>
                <p:nvPr/>
              </p:nvPicPr>
              <p:blipFill>
                <a:blip r:embed="rId10" cstate="print"/>
                <a:stretch>
                  <a:fillRect/>
                </a:stretch>
              </p:blipFill>
              <p:spPr>
                <a:xfrm>
                  <a:off x="7945434" y="2263570"/>
                  <a:ext cx="866700" cy="1436706"/>
                </a:xfrm>
                <a:prstGeom prst="rect">
                  <a:avLst/>
                </a:prstGeom>
                <a:solidFill>
                  <a:schemeClr val="accent1">
                    <a:lumMod val="60000"/>
                    <a:lumOff val="40000"/>
                  </a:schemeClr>
                </a:solidFill>
                <a:ln>
                  <a:noFill/>
                </a:ln>
              </p:spPr>
            </p:pic>
            <p:sp>
              <p:nvSpPr>
                <p:cNvPr id="113" name="矩形 112"/>
                <p:cNvSpPr/>
                <p:nvPr/>
              </p:nvSpPr>
              <p:spPr>
                <a:xfrm>
                  <a:off x="899592" y="4996351"/>
                  <a:ext cx="1837195" cy="504056"/>
                </a:xfrm>
                <a:prstGeom prst="rect">
                  <a:avLst/>
                </a:prstGeom>
                <a:solidFill>
                  <a:schemeClr val="accent1">
                    <a:lumMod val="60000"/>
                    <a:lumOff val="40000"/>
                  </a:schemeClr>
                </a:solidFill>
                <a:ln>
                  <a:noFill/>
                </a:ln>
              </p:spPr>
              <p:style>
                <a:lnRef idx="1">
                  <a:schemeClr val="accent6"/>
                </a:lnRef>
                <a:fillRef idx="2">
                  <a:schemeClr val="accent6"/>
                </a:fillRef>
                <a:effectRef idx="1">
                  <a:schemeClr val="accent6"/>
                </a:effectRef>
                <a:fontRef idx="minor">
                  <a:schemeClr val="dk1"/>
                </a:fontRef>
              </p:style>
              <p:txBody>
                <a:bodyPr anchor="ctr"/>
                <a:lstStyle/>
                <a:p>
                  <a:pPr>
                    <a:lnSpc>
                      <a:spcPct val="124000"/>
                    </a:lnSpc>
                    <a:spcBef>
                      <a:spcPts val="0"/>
                    </a:spcBef>
                    <a:spcAft>
                      <a:spcPts val="0"/>
                    </a:spcAft>
                    <a:defRPr/>
                  </a:pPr>
                  <a:endParaRPr lang="en-US" altLang="zh-CN"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a:p>
                  <a:pPr>
                    <a:lnSpc>
                      <a:spcPct val="124000"/>
                    </a:lnSpc>
                    <a:spcBef>
                      <a:spcPts val="0"/>
                    </a:spcBef>
                    <a:spcAft>
                      <a:spcPts val="0"/>
                    </a:spcAft>
                    <a:defRPr/>
                  </a:pPr>
                  <a:endParaRPr lang="en-US" altLang="zh-CN"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a:p>
                  <a:pPr>
                    <a:lnSpc>
                      <a:spcPct val="124000"/>
                    </a:lnSpc>
                    <a:spcBef>
                      <a:spcPts val="0"/>
                    </a:spcBef>
                    <a:spcAft>
                      <a:spcPts val="0"/>
                    </a:spcAft>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Prof.  Fu </a:t>
                  </a:r>
                  <a:r>
                    <a:rPr lang="en-US" altLang="zh-CN"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Z</a:t>
                  </a: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hou</a:t>
                  </a:r>
                  <a:r>
                    <a:rPr lang="zh-CN" altLang="en-US"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
                  </a:r>
                  <a:br>
                    <a:rPr lang="zh-CN" altLang="en-US"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br>
                  <a:r>
                    <a:rPr lang="en-US" altLang="zh-CN"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Children's </a:t>
                  </a: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Hospital </a:t>
                  </a:r>
                  <a:r>
                    <a:rPr lang="en-US" altLang="zh-CN"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of Chongqing Medical University</a:t>
                  </a:r>
                </a:p>
                <a:p>
                  <a:pPr>
                    <a:lnSpc>
                      <a:spcPct val="124000"/>
                    </a:lnSpc>
                    <a:spcBef>
                      <a:spcPts val="0"/>
                    </a:spcBef>
                    <a:spcAft>
                      <a:spcPts val="0"/>
                    </a:spcAft>
                    <a:defRPr/>
                  </a:pPr>
                  <a:endParaRPr lang="zh-CN" altLang="en-US"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a:p>
                  <a:pPr>
                    <a:lnSpc>
                      <a:spcPct val="124000"/>
                    </a:lnSpc>
                    <a:spcBef>
                      <a:spcPts val="0"/>
                    </a:spcBef>
                    <a:spcAft>
                      <a:spcPts val="0"/>
                    </a:spcAft>
                    <a:defRPr/>
                  </a:pPr>
                  <a:endParaRPr lang="zh-CN" altLang="en-US"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p:txBody>
            </p:sp>
            <p:sp>
              <p:nvSpPr>
                <p:cNvPr id="114" name="矩形 113"/>
                <p:cNvSpPr/>
                <p:nvPr/>
              </p:nvSpPr>
              <p:spPr>
                <a:xfrm>
                  <a:off x="3681028" y="1562679"/>
                  <a:ext cx="1752275" cy="672459"/>
                </a:xfrm>
                <a:prstGeom prst="rect">
                  <a:avLst/>
                </a:prstGeom>
                <a:solidFill>
                  <a:schemeClr val="accent1">
                    <a:lumMod val="60000"/>
                    <a:lumOff val="40000"/>
                  </a:schemeClr>
                </a:solidFill>
                <a:ln w="15875">
                  <a:solidFill>
                    <a:schemeClr val="accent3">
                      <a:lumMod val="40000"/>
                      <a:lumOff val="60000"/>
                    </a:schemeClr>
                  </a:solidFill>
                </a:ln>
              </p:spPr>
              <p:style>
                <a:lnRef idx="1">
                  <a:schemeClr val="accent6"/>
                </a:lnRef>
                <a:fillRef idx="2">
                  <a:schemeClr val="accent6"/>
                </a:fillRef>
                <a:effectRef idx="1">
                  <a:schemeClr val="accent6"/>
                </a:effectRef>
                <a:fontRef idx="minor">
                  <a:schemeClr val="dk1"/>
                </a:fontRef>
              </p:style>
              <p:txBody>
                <a:bodyPr anchor="ctr"/>
                <a:lstStyle/>
                <a:p>
                  <a:pPr>
                    <a:lnSpc>
                      <a:spcPct val="124000"/>
                    </a:lnSpc>
                    <a:spcBef>
                      <a:spcPts val="0"/>
                    </a:spcBef>
                    <a:spcAft>
                      <a:spcPts val="0"/>
                    </a:spcAft>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Prof.  Shen </a:t>
                  </a:r>
                  <a:r>
                    <a:rPr lang="en-US" altLang="zh-CN" sz="600" dirty="0" err="1"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Kunling</a:t>
                  </a: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 </a:t>
                  </a:r>
                </a:p>
                <a:p>
                  <a:pPr>
                    <a:lnSpc>
                      <a:spcPct val="124000"/>
                    </a:lnSpc>
                    <a:spcBef>
                      <a:spcPts val="0"/>
                    </a:spcBef>
                    <a:spcAft>
                      <a:spcPts val="0"/>
                    </a:spcAft>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Children’s hospital,  </a:t>
                  </a:r>
                </a:p>
                <a:p>
                  <a:pPr>
                    <a:lnSpc>
                      <a:spcPct val="124000"/>
                    </a:lnSpc>
                    <a:spcBef>
                      <a:spcPts val="0"/>
                    </a:spcBef>
                    <a:spcAft>
                      <a:spcPts val="0"/>
                    </a:spcAft>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Capital </a:t>
                  </a:r>
                  <a:r>
                    <a:rPr lang="en-US" altLang="zh-CN"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University of </a:t>
                  </a: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Medical</a:t>
                  </a:r>
                  <a:endParaRPr lang="en-US" altLang="zh-CN"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p:txBody>
            </p:sp>
            <p:pic>
              <p:nvPicPr>
                <p:cNvPr id="91" name="图片 14" descr="赵德育.jpg"/>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534497" y="4843218"/>
                  <a:ext cx="1069501" cy="1452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 name="矩形 99"/>
                <p:cNvSpPr/>
                <p:nvPr/>
              </p:nvSpPr>
              <p:spPr>
                <a:xfrm>
                  <a:off x="7643107" y="3582745"/>
                  <a:ext cx="1812560" cy="647662"/>
                </a:xfrm>
                <a:prstGeom prst="rect">
                  <a:avLst/>
                </a:prstGeom>
                <a:solidFill>
                  <a:schemeClr val="accent1">
                    <a:lumMod val="60000"/>
                    <a:lumOff val="40000"/>
                  </a:schemeClr>
                </a:solidFill>
                <a:ln>
                  <a:noFill/>
                </a:ln>
              </p:spPr>
              <p:style>
                <a:lnRef idx="1">
                  <a:schemeClr val="accent6"/>
                </a:lnRef>
                <a:fillRef idx="2">
                  <a:schemeClr val="accent6"/>
                </a:fillRef>
                <a:effectRef idx="1">
                  <a:schemeClr val="accent6"/>
                </a:effectRef>
                <a:fontRef idx="minor">
                  <a:schemeClr val="dk1"/>
                </a:fontRef>
              </p:style>
              <p:txBody>
                <a:bodyPr anchor="ctr"/>
                <a:lstStyle/>
                <a:p>
                  <a:pPr>
                    <a:lnSpc>
                      <a:spcPct val="124000"/>
                    </a:lnSpc>
                    <a:spcBef>
                      <a:spcPts val="0"/>
                    </a:spcBef>
                    <a:spcAft>
                      <a:spcPts val="0"/>
                    </a:spcAft>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Prof  </a:t>
                  </a:r>
                  <a:r>
                    <a:rPr lang="en-US" altLang="zh-CN" sz="600" dirty="0" err="1"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Xu</a:t>
                  </a: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 </a:t>
                  </a:r>
                  <a:r>
                    <a:rPr lang="en-US" altLang="zh-CN" sz="600" dirty="0" err="1"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Xiwei</a:t>
                  </a:r>
                  <a:endPar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a:p>
                  <a:pPr>
                    <a:lnSpc>
                      <a:spcPct val="124000"/>
                    </a:lnSpc>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Children’s hospital,  </a:t>
                  </a:r>
                </a:p>
                <a:p>
                  <a:pPr>
                    <a:lnSpc>
                      <a:spcPct val="124000"/>
                    </a:lnSpc>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Capital University of Medical</a:t>
                  </a:r>
                  <a:endParaRPr lang="zh-CN" altLang="en-US" sz="600"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atang" panose="02030600000101010101" pitchFamily="18" charset="-127"/>
                    <a:ea typeface="Batang" panose="02030600000101010101" pitchFamily="18" charset="-127"/>
                    <a:cs typeface="Arial Unicode MS" pitchFamily="34" charset="-122"/>
                  </a:endParaRPr>
                </a:p>
              </p:txBody>
            </p:sp>
            <p:sp>
              <p:nvSpPr>
                <p:cNvPr id="103" name="矩形 102"/>
                <p:cNvSpPr/>
                <p:nvPr/>
              </p:nvSpPr>
              <p:spPr>
                <a:xfrm>
                  <a:off x="7479147" y="1783870"/>
                  <a:ext cx="1529563" cy="446149"/>
                </a:xfrm>
                <a:prstGeom prst="rect">
                  <a:avLst/>
                </a:prstGeom>
                <a:solidFill>
                  <a:schemeClr val="accent1">
                    <a:lumMod val="60000"/>
                    <a:lumOff val="40000"/>
                  </a:schemeClr>
                </a:solidFill>
                <a:ln>
                  <a:noFill/>
                </a:ln>
              </p:spPr>
              <p:style>
                <a:lnRef idx="1">
                  <a:schemeClr val="accent6"/>
                </a:lnRef>
                <a:fillRef idx="2">
                  <a:schemeClr val="accent6"/>
                </a:fillRef>
                <a:effectRef idx="1">
                  <a:schemeClr val="accent6"/>
                </a:effectRef>
                <a:fontRef idx="minor">
                  <a:schemeClr val="dk1"/>
                </a:fontRef>
              </p:style>
              <p:txBody>
                <a:bodyPr anchor="ctr"/>
                <a:lstStyle/>
                <a:p>
                  <a:pPr>
                    <a:lnSpc>
                      <a:spcPct val="124000"/>
                    </a:lnSpc>
                    <a:spcBef>
                      <a:spcPts val="0"/>
                    </a:spcBef>
                    <a:spcAft>
                      <a:spcPts val="0"/>
                    </a:spcAft>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Prof</a:t>
                  </a:r>
                  <a:r>
                    <a:rPr lang="zh-CN" altLang="en-US"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a:t>
                  </a: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  Li </a:t>
                  </a:r>
                  <a:r>
                    <a:rPr lang="en-US" altLang="zh-CN" sz="600" dirty="0" err="1"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Xingwang</a:t>
                  </a:r>
                  <a:endPar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a:p>
                  <a:pPr>
                    <a:lnSpc>
                      <a:spcPct val="124000"/>
                    </a:lnSpc>
                    <a:spcBef>
                      <a:spcPts val="0"/>
                    </a:spcBef>
                    <a:spcAft>
                      <a:spcPts val="0"/>
                    </a:spcAft>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Beijing </a:t>
                  </a:r>
                  <a:r>
                    <a:rPr lang="en-US" altLang="zh-CN" sz="600" dirty="0" err="1">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Ditan</a:t>
                  </a:r>
                  <a:r>
                    <a:rPr lang="en-US" altLang="zh-CN"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 Hospital</a:t>
                  </a:r>
                  <a:endParaRPr lang="zh-CN" altLang="en-US"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p:txBody>
            </p:sp>
          </p:grpSp>
          <p:pic>
            <p:nvPicPr>
              <p:cNvPr id="85" name="图片 5" descr="鲍一笑.jpg"/>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106757" y="4945700"/>
                <a:ext cx="915503" cy="1247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 name="矩形 85"/>
              <p:cNvSpPr/>
              <p:nvPr/>
            </p:nvSpPr>
            <p:spPr>
              <a:xfrm>
                <a:off x="5725356" y="6193109"/>
                <a:ext cx="2015870" cy="612588"/>
              </a:xfrm>
              <a:prstGeom prst="rect">
                <a:avLst/>
              </a:prstGeom>
              <a:solidFill>
                <a:schemeClr val="accent1">
                  <a:lumMod val="60000"/>
                  <a:lumOff val="40000"/>
                </a:schemeClr>
              </a:solidFill>
              <a:ln>
                <a:noFill/>
              </a:ln>
            </p:spPr>
            <p:style>
              <a:lnRef idx="1">
                <a:schemeClr val="accent6"/>
              </a:lnRef>
              <a:fillRef idx="2">
                <a:schemeClr val="accent6"/>
              </a:fillRef>
              <a:effectRef idx="1">
                <a:schemeClr val="accent6"/>
              </a:effectRef>
              <a:fontRef idx="minor">
                <a:schemeClr val="dk1"/>
              </a:fontRef>
            </p:style>
            <p:txBody>
              <a:bodyPr anchor="ctr"/>
              <a:lstStyle/>
              <a:p>
                <a:pPr>
                  <a:lnSpc>
                    <a:spcPct val="124000"/>
                  </a:lnSpc>
                  <a:spcBef>
                    <a:spcPts val="0"/>
                  </a:spcBef>
                  <a:spcAft>
                    <a:spcPts val="0"/>
                  </a:spcAft>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Prof</a:t>
                </a:r>
                <a:r>
                  <a:rPr lang="zh-CN" altLang="en-US"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a:t>
                </a: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  </a:t>
                </a:r>
                <a:r>
                  <a:rPr lang="en-US" altLang="zh-CN" sz="600" dirty="0" err="1"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Bao</a:t>
                </a: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 </a:t>
                </a:r>
                <a:r>
                  <a:rPr lang="en-US" altLang="zh-CN" sz="600" dirty="0" err="1"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Yixiao</a:t>
                </a:r>
                <a:endPar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a:p>
                <a:pPr>
                  <a:lnSpc>
                    <a:spcPct val="124000"/>
                  </a:lnSpc>
                  <a:spcBef>
                    <a:spcPts val="0"/>
                  </a:spcBef>
                  <a:spcAft>
                    <a:spcPts val="0"/>
                  </a:spcAft>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Shanghai </a:t>
                </a:r>
                <a:r>
                  <a:rPr lang="en-US" altLang="zh-CN" sz="600" dirty="0" err="1">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Jiaotong</a:t>
                </a:r>
                <a:r>
                  <a:rPr lang="en-US" altLang="zh-CN"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 University Affiliated Xinhua Hospital</a:t>
                </a:r>
                <a:endParaRPr lang="zh-CN" altLang="en-US"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p:txBody>
          </p:sp>
          <p:pic>
            <p:nvPicPr>
              <p:cNvPr id="87" name="图片 7" descr="申昆玲.jpg"/>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556745" y="-80949"/>
                <a:ext cx="1156333" cy="1624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0" name="Picture 2" descr="未标题-1"/>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935264" y="164477"/>
              <a:ext cx="1079573" cy="16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 name="矩形 80"/>
            <p:cNvSpPr/>
            <p:nvPr/>
          </p:nvSpPr>
          <p:spPr bwMode="auto">
            <a:xfrm>
              <a:off x="1508912" y="1640568"/>
              <a:ext cx="1928827" cy="629429"/>
            </a:xfrm>
            <a:prstGeom prst="rect">
              <a:avLst/>
            </a:prstGeom>
            <a:solidFill>
              <a:schemeClr val="accent1">
                <a:lumMod val="60000"/>
                <a:lumOff val="40000"/>
              </a:schemeClr>
            </a:solidFill>
            <a:ln>
              <a:noFill/>
            </a:ln>
          </p:spPr>
          <p:style>
            <a:lnRef idx="1">
              <a:schemeClr val="accent6"/>
            </a:lnRef>
            <a:fillRef idx="2">
              <a:schemeClr val="accent6"/>
            </a:fillRef>
            <a:effectRef idx="1">
              <a:schemeClr val="accent6"/>
            </a:effectRef>
            <a:fontRef idx="minor">
              <a:schemeClr val="dk1"/>
            </a:fontRef>
          </p:style>
          <p:txBody>
            <a:bodyPr anchor="ctr"/>
            <a:lstStyle/>
            <a:p>
              <a:pPr>
                <a:lnSpc>
                  <a:spcPct val="124000"/>
                </a:lnSpc>
                <a:spcBef>
                  <a:spcPts val="0"/>
                </a:spcBef>
                <a:spcAft>
                  <a:spcPts val="0"/>
                </a:spcAft>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Prof.  Zhang </a:t>
              </a:r>
              <a:r>
                <a:rPr lang="en-US" altLang="zh-CN" sz="600" dirty="0" err="1"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Guocheng</a:t>
              </a:r>
              <a:endPar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a:p>
              <a:pPr>
                <a:lnSpc>
                  <a:spcPct val="124000"/>
                </a:lnSpc>
                <a:spcBef>
                  <a:spcPts val="0"/>
                </a:spcBef>
                <a:spcAft>
                  <a:spcPts val="0"/>
                </a:spcAft>
                <a:defRPr/>
              </a:pPr>
              <a:r>
                <a:rPr lang="en-US" altLang="zh-CN" sz="600" dirty="0" smtClean="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Tianjin </a:t>
              </a:r>
              <a:r>
                <a:rPr lang="en-US" altLang="zh-CN"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rPr>
                <a:t>Children's Hospital of the Armed Police</a:t>
              </a:r>
              <a:endParaRPr lang="zh-CN" altLang="en-US" sz="600" dirty="0">
                <a:ln w="10541" cmpd="sng">
                  <a:solidFill>
                    <a:schemeClr val="tx1"/>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atang" panose="02030600000101010101" pitchFamily="18" charset="-127"/>
                <a:ea typeface="Batang" panose="02030600000101010101" pitchFamily="18" charset="-127"/>
                <a:cs typeface="Arial Unicode MS" pitchFamily="34" charset="-122"/>
              </a:endParaRPr>
            </a:p>
          </p:txBody>
        </p:sp>
        <p:cxnSp>
          <p:nvCxnSpPr>
            <p:cNvPr id="82" name="直接箭头连接符 81"/>
            <p:cNvCxnSpPr/>
            <p:nvPr/>
          </p:nvCxnSpPr>
          <p:spPr>
            <a:xfrm>
              <a:off x="6102172" y="2409898"/>
              <a:ext cx="304249" cy="622713"/>
            </a:xfrm>
            <a:prstGeom prst="straightConnector1">
              <a:avLst/>
            </a:prstGeom>
            <a:ln w="19050">
              <a:solidFill>
                <a:schemeClr val="accent1">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83" name="直接箭头连接符 82"/>
            <p:cNvCxnSpPr>
              <a:stCxn id="103" idx="2"/>
            </p:cNvCxnSpPr>
            <p:nvPr/>
          </p:nvCxnSpPr>
          <p:spPr>
            <a:xfrm flipH="1">
              <a:off x="5830424" y="2289202"/>
              <a:ext cx="2240495" cy="955288"/>
            </a:xfrm>
            <a:prstGeom prst="straightConnector1">
              <a:avLst/>
            </a:prstGeom>
            <a:ln w="19050" cmpd="sng">
              <a:solidFill>
                <a:schemeClr val="accent1">
                  <a:lumMod val="75000"/>
                </a:schemeClr>
              </a:solidFill>
              <a:tailEnd type="triangle"/>
            </a:ln>
          </p:spPr>
          <p:style>
            <a:lnRef idx="1">
              <a:schemeClr val="dk1"/>
            </a:lnRef>
            <a:fillRef idx="0">
              <a:schemeClr val="dk1"/>
            </a:fillRef>
            <a:effectRef idx="0">
              <a:schemeClr val="dk1"/>
            </a:effectRef>
            <a:fontRef idx="minor">
              <a:schemeClr val="tx1"/>
            </a:fontRef>
          </p:style>
        </p:cxnSp>
      </p:grpSp>
      <p:sp>
        <p:nvSpPr>
          <p:cNvPr id="41" name="矩形 40"/>
          <p:cNvSpPr/>
          <p:nvPr/>
        </p:nvSpPr>
        <p:spPr>
          <a:xfrm>
            <a:off x="285752" y="214290"/>
            <a:ext cx="9001156" cy="719556"/>
          </a:xfrm>
          <a:prstGeom prst="rect">
            <a:avLst/>
          </a:prstGeom>
          <a:solidFill>
            <a:schemeClr val="bg1"/>
          </a:solidFill>
        </p:spPr>
        <p:txBody>
          <a:bodyPr wrap="square">
            <a:spAutoFit/>
          </a:bodyPr>
          <a:lstStyle/>
          <a:p>
            <a:pPr>
              <a:lnSpc>
                <a:spcPct val="200000"/>
              </a:lnSpc>
            </a:pPr>
            <a:r>
              <a:rPr lang="en-US" sz="2400" b="1" dirty="0" smtClean="0">
                <a:solidFill>
                  <a:schemeClr val="tx2"/>
                </a:solidFill>
                <a:latin typeface="微软雅黑" pitchFamily="34" charset="-122"/>
                <a:ea typeface="微软雅黑" pitchFamily="34" charset="-122"/>
              </a:rPr>
              <a:t>ACKNOWLEDGEMENT</a:t>
            </a:r>
            <a:endParaRPr lang="zh-CN" altLang="en-US" sz="2400" b="1" dirty="0">
              <a:solidFill>
                <a:schemeClr val="tx2"/>
              </a:solidFill>
              <a:latin typeface="微软雅黑" pitchFamily="34" charset="-122"/>
              <a:ea typeface="微软雅黑" pitchFamily="34" charset="-122"/>
              <a:cs typeface="Arial Unicode MS" pitchFamily="34" charset="-122"/>
            </a:endParaRPr>
          </a:p>
        </p:txBody>
      </p:sp>
      <p:pic>
        <p:nvPicPr>
          <p:cNvPr id="40" name="图片 39" descr="rose.png"/>
          <p:cNvPicPr>
            <a:picLocks noChangeAspect="1"/>
          </p:cNvPicPr>
          <p:nvPr/>
        </p:nvPicPr>
        <p:blipFill>
          <a:blip r:embed="rId15"/>
          <a:stretch>
            <a:fillRect/>
          </a:stretch>
        </p:blipFill>
        <p:spPr>
          <a:xfrm rot="20770581">
            <a:off x="7043491" y="2545847"/>
            <a:ext cx="1854259" cy="2286016"/>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171" name="副标题 2"/>
          <p:cNvSpPr>
            <a:spLocks noGrp="1"/>
          </p:cNvSpPr>
          <p:nvPr>
            <p:ph type="subTitle" idx="4294967295"/>
          </p:nvPr>
        </p:nvSpPr>
        <p:spPr bwMode="auto">
          <a:xfrm>
            <a:off x="1143000" y="1714488"/>
            <a:ext cx="6858000" cy="1655762"/>
          </a:xfrm>
          <a:noFill/>
          <a:ln>
            <a:miter lim="800000"/>
            <a:headEnd/>
            <a:tailEnd/>
          </a:ln>
        </p:spPr>
        <p:txBody>
          <a:bodyPr vert="horz" wrap="square" lIns="91440" tIns="45720" rIns="91440" bIns="45720" numCol="1" anchor="t" anchorCtr="0" compatLnSpc="1">
            <a:prstTxWarp prst="textNoShape">
              <a:avLst/>
            </a:prstTxWarp>
            <a:normAutofit/>
          </a:bodyPr>
          <a:lstStyle/>
          <a:p>
            <a:pPr marL="0" indent="0" algn="ctr">
              <a:buNone/>
            </a:pPr>
            <a:r>
              <a:rPr lang="en-US" altLang="zh-CN" sz="6600" b="1" dirty="0" smtClean="0">
                <a:solidFill>
                  <a:schemeClr val="tx1"/>
                </a:solidFill>
                <a:latin typeface="Comic Sans MS" pitchFamily="66" charset="0"/>
              </a:rPr>
              <a:t>Thank You !</a:t>
            </a:r>
            <a:endParaRPr lang="zh-CN" altLang="en-US" sz="6600" b="1" dirty="0" smtClean="0">
              <a:solidFill>
                <a:schemeClr val="tx1"/>
              </a:solidFill>
              <a:latin typeface="Comic Sans MS" pitchFamily="66" charset="0"/>
            </a:endParaRP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58082" y="188640"/>
            <a:ext cx="1392513" cy="1097220"/>
          </a:xfrm>
          <a:prstGeom prst="rect">
            <a:avLst/>
          </a:prstGeom>
          <a:ln>
            <a:noFill/>
          </a:ln>
          <a:effectLst>
            <a:softEdge rad="112500"/>
          </a:effectLst>
        </p:spPr>
      </p:pic>
    </p:spTree>
    <p:extLst>
      <p:ext uri="{BB962C8B-B14F-4D97-AF65-F5344CB8AC3E}">
        <p14:creationId xmlns:p14="http://schemas.microsoft.com/office/powerpoint/2010/main" val="1457661982"/>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2920</TotalTime>
  <Words>10021</Words>
  <Application>Microsoft Office PowerPoint</Application>
  <PresentationFormat>全屏显示(4:3)</PresentationFormat>
  <Paragraphs>1336</Paragraphs>
  <Slides>55</Slides>
  <Notes>53</Notes>
  <HiddenSlides>0</HiddenSlides>
  <MMClips>0</MMClips>
  <ScaleCrop>false</ScaleCrop>
  <HeadingPairs>
    <vt:vector size="6" baseType="variant">
      <vt:variant>
        <vt:lpstr>主题</vt:lpstr>
      </vt:variant>
      <vt:variant>
        <vt:i4>2</vt:i4>
      </vt:variant>
      <vt:variant>
        <vt:lpstr>嵌入 OLE 服务器</vt:lpstr>
      </vt:variant>
      <vt:variant>
        <vt:i4>2</vt:i4>
      </vt:variant>
      <vt:variant>
        <vt:lpstr>幻灯片标题</vt:lpstr>
      </vt:variant>
      <vt:variant>
        <vt:i4>55</vt:i4>
      </vt:variant>
    </vt:vector>
  </HeadingPairs>
  <TitlesOfParts>
    <vt:vector size="59" baseType="lpstr">
      <vt:lpstr>Office 主题</vt:lpstr>
      <vt:lpstr>自定义设计方案</vt:lpstr>
      <vt:lpstr>Microsoft Excel 图表</vt:lpstr>
      <vt:lpstr>Microsoft Excel Chart</vt:lpstr>
      <vt:lpstr>Inhaled IFN-α1b for RSV Bronchiolitis</vt:lpstr>
      <vt:lpstr> 1. Pediatric respiratory viral diseases  in China  2. Interferon and antiviral mechanism 3. IFN-α1b aerosol inhalation for RSV inhibition 4. Clinical trial of inhaled IFN-α1b for bronchiolitis-                                                                   efficacy and safety </vt:lpstr>
      <vt:lpstr>China’s Country Background</vt:lpstr>
      <vt:lpstr>Huge children’s population, steady growth </vt:lpstr>
      <vt:lpstr>Remarkable Improvement of Health Level of Children </vt:lpstr>
      <vt:lpstr>PowerPoint 演示文稿</vt:lpstr>
      <vt:lpstr>The Leading Causes of Mortality Under Five in the World</vt:lpstr>
      <vt:lpstr> Spectrum of Pediatric Disease in China.</vt:lpstr>
      <vt:lpstr>Respiratory Tract  Infection  in China </vt:lpstr>
      <vt:lpstr>PowerPoint 演示文稿</vt:lpstr>
      <vt:lpstr>PowerPoint 演示文稿</vt:lpstr>
      <vt:lpstr>Viral Type by Seasons</vt:lpstr>
      <vt:lpstr>Pathogen Analysis of  CAP Requiring Hospitalization in U.S.</vt:lpstr>
      <vt:lpstr>High Virus Detection Rate   N Engl J Med 2015;372:835-45 </vt:lpstr>
      <vt:lpstr>RSV is  the most common pathogen of Pediatric CAP </vt:lpstr>
      <vt:lpstr>PowerPoint 演示文稿</vt:lpstr>
      <vt:lpstr> 1. Pediatric respiratory viral diseases  in China  2. Interferon and antiviral mechanism 3. IFN-α1b aerosol inhalation for RSV inhibition 4. Clinical trial of inhaled IFN-α1b for bronchiolitis-                                                                   efficacy and safety </vt:lpstr>
      <vt:lpstr>Interferon </vt:lpstr>
      <vt:lpstr>IFN-α for MERS-CoV Infection</vt:lpstr>
      <vt:lpstr>The Origin of IFN-α1b</vt:lpstr>
      <vt:lpstr> Antiviral Mechanism of IFN-α1b</vt:lpstr>
      <vt:lpstr>Common Respiratory Viruses Sensitivity to IFN-α1b</vt:lpstr>
      <vt:lpstr> 1. Pediatric respiratory viral diseases  in China  2. Interferon and antiviral mechanism 3. IFN-α1b aerosol inhalation for RSV inhibition 4. Clinical trial of inhaled IFN-α1b for bronchiolitis-                                                                   efficacy and safety </vt:lpstr>
      <vt:lpstr>History and Characteristics of Inhalation Therapy</vt:lpstr>
      <vt:lpstr>Device for different inhalation administration mode </vt:lpstr>
      <vt:lpstr> IFN-α1b Inhalation for Respiratory Virus Treatment </vt:lpstr>
      <vt:lpstr> PK Study on IFN-α1b Atomization Inhalation </vt:lpstr>
      <vt:lpstr>  PK and tissue distribution of IFN-α1b Inhalation </vt:lpstr>
      <vt:lpstr>Anti-RSV Study of IFN-α1b Atomization Inhalation  </vt:lpstr>
      <vt:lpstr> Relieve Pathological Inflammation of  Lung Tissue </vt:lpstr>
      <vt:lpstr> Decrease RSV Load in Lung Tissue</vt:lpstr>
      <vt:lpstr>PowerPoint 演示文稿</vt:lpstr>
      <vt:lpstr> 1. Pediatric respiratory viral diseases  in China  2. Interferon and antiviral mechanism 3. IFN-α1b aerosol inhalation for RSV inhibition 4. Clinical trial of inhaled IFN-α1b for bronchiolitis-                                                                   efficacy and safety </vt:lpstr>
      <vt:lpstr>Infectious Bronchiolitis</vt:lpstr>
      <vt:lpstr>PowerPoint 演示文稿</vt:lpstr>
      <vt:lpstr>RSV is the main cause of capillary bronchiolitis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Summary</vt:lpstr>
      <vt:lpstr>Take Home Massage</vt:lpstr>
      <vt:lpstr>Publication of Dr. Shen’s Lab</vt:lpstr>
      <vt:lpstr>Publication of Dr. Shen’s Lab</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Xu Chen</dc:creator>
  <cp:lastModifiedBy>Xue Hai</cp:lastModifiedBy>
  <cp:revision>209</cp:revision>
  <dcterms:created xsi:type="dcterms:W3CDTF">2016-02-16T05:50:23Z</dcterms:created>
  <dcterms:modified xsi:type="dcterms:W3CDTF">2016-03-10T05:55:08Z</dcterms:modified>
</cp:coreProperties>
</file>