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5" r:id="rId4"/>
  </p:sldMasterIdLst>
  <p:notesMasterIdLst>
    <p:notesMasterId r:id="rId35"/>
  </p:notesMasterIdLst>
  <p:handoutMasterIdLst>
    <p:handoutMasterId r:id="rId36"/>
  </p:handoutMasterIdLst>
  <p:sldIdLst>
    <p:sldId id="258" r:id="rId5"/>
    <p:sldId id="259" r:id="rId6"/>
    <p:sldId id="260" r:id="rId7"/>
    <p:sldId id="295" r:id="rId8"/>
    <p:sldId id="262" r:id="rId9"/>
    <p:sldId id="263" r:id="rId10"/>
    <p:sldId id="264" r:id="rId11"/>
    <p:sldId id="265" r:id="rId12"/>
    <p:sldId id="266" r:id="rId13"/>
    <p:sldId id="267" r:id="rId14"/>
    <p:sldId id="268" r:id="rId15"/>
    <p:sldId id="269" r:id="rId16"/>
    <p:sldId id="271" r:id="rId17"/>
    <p:sldId id="274" r:id="rId18"/>
    <p:sldId id="275" r:id="rId19"/>
    <p:sldId id="276" r:id="rId20"/>
    <p:sldId id="301" r:id="rId21"/>
    <p:sldId id="278" r:id="rId22"/>
    <p:sldId id="297" r:id="rId23"/>
    <p:sldId id="279" r:id="rId24"/>
    <p:sldId id="280" r:id="rId25"/>
    <p:sldId id="298" r:id="rId26"/>
    <p:sldId id="281" r:id="rId27"/>
    <p:sldId id="282" r:id="rId28"/>
    <p:sldId id="299" r:id="rId29"/>
    <p:sldId id="283" r:id="rId30"/>
    <p:sldId id="294" r:id="rId31"/>
    <p:sldId id="300" r:id="rId32"/>
    <p:sldId id="302" r:id="rId33"/>
    <p:sldId id="290" r:id="rId3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knowles" initials="b"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093BB"/>
    <a:srgbClr val="7A2531"/>
    <a:srgbClr val="227BB8"/>
    <a:srgbClr val="B4A827"/>
    <a:srgbClr val="6CA09D"/>
    <a:srgbClr val="CE8F51"/>
    <a:srgbClr val="762023"/>
    <a:srgbClr val="FCB968"/>
    <a:srgbClr val="008ABA"/>
    <a:srgbClr val="A4F3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autoAdjust="0"/>
    <p:restoredTop sz="63268" autoAdjust="0"/>
  </p:normalViewPr>
  <p:slideViewPr>
    <p:cSldViewPr>
      <p:cViewPr varScale="1">
        <p:scale>
          <a:sx n="69" d="100"/>
          <a:sy n="69" d="100"/>
        </p:scale>
        <p:origin x="51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5" d="100"/>
          <a:sy n="85" d="100"/>
        </p:scale>
        <p:origin x="-3834" y="-84"/>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7603E5-9A1F-4B70-9726-9BC179D7E69E}"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92A6D401-42E4-4418-BF95-58951A7C2145}">
      <dgm:prSet phldrT="[Text]" custT="1"/>
      <dgm:spPr/>
      <dgm:t>
        <a:bodyPr/>
        <a:lstStyle/>
        <a:p>
          <a:r>
            <a:rPr lang="en-US" sz="2800" dirty="0" smtClean="0">
              <a:latin typeface="Myriad Pro"/>
            </a:rPr>
            <a:t>Impacts on the organization</a:t>
          </a:r>
          <a:endParaRPr lang="en-US" sz="2800" dirty="0">
            <a:latin typeface="Myriad Pro"/>
          </a:endParaRPr>
        </a:p>
      </dgm:t>
    </dgm:pt>
    <dgm:pt modelId="{F4D2A69D-C676-481B-A931-45069784624B}" type="parTrans" cxnId="{9C2813DC-EB6F-412E-AEBA-854A4CE6584E}">
      <dgm:prSet/>
      <dgm:spPr/>
      <dgm:t>
        <a:bodyPr/>
        <a:lstStyle/>
        <a:p>
          <a:endParaRPr lang="en-US"/>
        </a:p>
      </dgm:t>
    </dgm:pt>
    <dgm:pt modelId="{11E0921E-F9F1-4C75-926F-2DBF1E64F324}" type="sibTrans" cxnId="{9C2813DC-EB6F-412E-AEBA-854A4CE6584E}">
      <dgm:prSet/>
      <dgm:spPr/>
      <dgm:t>
        <a:bodyPr/>
        <a:lstStyle/>
        <a:p>
          <a:endParaRPr lang="en-US"/>
        </a:p>
      </dgm:t>
    </dgm:pt>
    <dgm:pt modelId="{A5942141-048F-4687-8197-A369D1ED69F2}">
      <dgm:prSet phldrT="[Text]" custT="1"/>
      <dgm:spPr/>
      <dgm:t>
        <a:bodyPr/>
        <a:lstStyle/>
        <a:p>
          <a:r>
            <a:rPr lang="en-US" sz="2400" dirty="0" smtClean="0">
              <a:latin typeface="Myriad Pro"/>
            </a:rPr>
            <a:t>Productivity</a:t>
          </a:r>
          <a:r>
            <a:rPr lang="en-US" sz="1500" dirty="0" smtClean="0">
              <a:latin typeface="Myriad Pro"/>
            </a:rPr>
            <a:t> </a:t>
          </a:r>
          <a:endParaRPr lang="en-US" sz="1500" dirty="0">
            <a:latin typeface="Myriad Pro"/>
          </a:endParaRPr>
        </a:p>
      </dgm:t>
    </dgm:pt>
    <dgm:pt modelId="{DF356794-456E-4003-821B-8338E5CD43CC}" type="parTrans" cxnId="{7FB860B9-75AD-4103-956A-B75BC4D97F72}">
      <dgm:prSet/>
      <dgm:spPr/>
      <dgm:t>
        <a:bodyPr/>
        <a:lstStyle/>
        <a:p>
          <a:endParaRPr lang="en-US"/>
        </a:p>
      </dgm:t>
    </dgm:pt>
    <dgm:pt modelId="{9154B35C-F573-45FC-89A8-A59830124A34}" type="sibTrans" cxnId="{7FB860B9-75AD-4103-956A-B75BC4D97F72}">
      <dgm:prSet/>
      <dgm:spPr/>
      <dgm:t>
        <a:bodyPr/>
        <a:lstStyle/>
        <a:p>
          <a:endParaRPr lang="en-US"/>
        </a:p>
      </dgm:t>
    </dgm:pt>
    <dgm:pt modelId="{4B6798FC-B4A9-4638-8CF6-EBFBF57079FB}">
      <dgm:prSet phldrT="[Text]" custT="1"/>
      <dgm:spPr/>
      <dgm:t>
        <a:bodyPr/>
        <a:lstStyle/>
        <a:p>
          <a:r>
            <a:rPr lang="en-US" sz="2400" dirty="0" smtClean="0">
              <a:latin typeface="Myriad Pro"/>
            </a:rPr>
            <a:t>Culture</a:t>
          </a:r>
          <a:endParaRPr lang="en-US" sz="2400" dirty="0">
            <a:latin typeface="Myriad Pro"/>
          </a:endParaRPr>
        </a:p>
      </dgm:t>
    </dgm:pt>
    <dgm:pt modelId="{F49C20FD-657B-4DC6-9A44-C53B3872CBAF}" type="parTrans" cxnId="{F08584EE-37B8-4806-A797-BFE92EF3EA70}">
      <dgm:prSet/>
      <dgm:spPr/>
      <dgm:t>
        <a:bodyPr/>
        <a:lstStyle/>
        <a:p>
          <a:endParaRPr lang="en-US"/>
        </a:p>
      </dgm:t>
    </dgm:pt>
    <dgm:pt modelId="{2B53A825-6A7D-4C60-8095-FF83C4AEB0E8}" type="sibTrans" cxnId="{F08584EE-37B8-4806-A797-BFE92EF3EA70}">
      <dgm:prSet/>
      <dgm:spPr/>
      <dgm:t>
        <a:bodyPr/>
        <a:lstStyle/>
        <a:p>
          <a:endParaRPr lang="en-US"/>
        </a:p>
      </dgm:t>
    </dgm:pt>
    <dgm:pt modelId="{0CEDF127-594E-440E-A13F-EF7F208E1FDF}">
      <dgm:prSet phldrT="[Text]" custT="1"/>
      <dgm:spPr/>
      <dgm:t>
        <a:bodyPr/>
        <a:lstStyle/>
        <a:p>
          <a:r>
            <a:rPr lang="en-US" sz="2400" dirty="0" smtClean="0">
              <a:latin typeface="Myriad Pro"/>
            </a:rPr>
            <a:t>Cost</a:t>
          </a:r>
          <a:endParaRPr lang="en-US" sz="2400" dirty="0">
            <a:latin typeface="Myriad Pro"/>
          </a:endParaRPr>
        </a:p>
      </dgm:t>
    </dgm:pt>
    <dgm:pt modelId="{FB2D9F0C-C94D-43FC-904F-EFEB68245451}" type="parTrans" cxnId="{96AA940D-174D-4565-8CC9-68CE5682A190}">
      <dgm:prSet/>
      <dgm:spPr/>
      <dgm:t>
        <a:bodyPr/>
        <a:lstStyle/>
        <a:p>
          <a:endParaRPr lang="en-US"/>
        </a:p>
      </dgm:t>
    </dgm:pt>
    <dgm:pt modelId="{1D63898E-64B8-4EFE-8853-8533B1C4A251}" type="sibTrans" cxnId="{96AA940D-174D-4565-8CC9-68CE5682A190}">
      <dgm:prSet/>
      <dgm:spPr/>
      <dgm:t>
        <a:bodyPr/>
        <a:lstStyle/>
        <a:p>
          <a:endParaRPr lang="en-US"/>
        </a:p>
      </dgm:t>
    </dgm:pt>
    <dgm:pt modelId="{2D092C11-7A9F-431C-BFB9-B96C83FDE66E}">
      <dgm:prSet phldrT="[Text]" custT="1"/>
      <dgm:spPr/>
      <dgm:t>
        <a:bodyPr/>
        <a:lstStyle/>
        <a:p>
          <a:r>
            <a:rPr lang="en-US" sz="2400" dirty="0" smtClean="0">
              <a:latin typeface="Myriad Pro"/>
            </a:rPr>
            <a:t>Reputation</a:t>
          </a:r>
          <a:endParaRPr lang="en-US" sz="2400" dirty="0">
            <a:latin typeface="Myriad Pro"/>
          </a:endParaRPr>
        </a:p>
      </dgm:t>
    </dgm:pt>
    <dgm:pt modelId="{0470A818-2D4E-4212-8E5D-A7731A764FF6}" type="parTrans" cxnId="{DF9F5B5C-0BAD-4C5C-A826-A545DCC88166}">
      <dgm:prSet/>
      <dgm:spPr/>
      <dgm:t>
        <a:bodyPr/>
        <a:lstStyle/>
        <a:p>
          <a:endParaRPr lang="en-US"/>
        </a:p>
      </dgm:t>
    </dgm:pt>
    <dgm:pt modelId="{6D1B2CF9-187E-4F40-8425-914EB816ECC8}" type="sibTrans" cxnId="{DF9F5B5C-0BAD-4C5C-A826-A545DCC88166}">
      <dgm:prSet/>
      <dgm:spPr/>
      <dgm:t>
        <a:bodyPr/>
        <a:lstStyle/>
        <a:p>
          <a:endParaRPr lang="en-US"/>
        </a:p>
      </dgm:t>
    </dgm:pt>
    <dgm:pt modelId="{4F233F4E-6D82-4307-8FA1-B2866625385B}" type="pres">
      <dgm:prSet presAssocID="{017603E5-9A1F-4B70-9726-9BC179D7E69E}" presName="Name0" presStyleCnt="0">
        <dgm:presLayoutVars>
          <dgm:chMax val="1"/>
          <dgm:dir/>
          <dgm:animLvl val="ctr"/>
          <dgm:resizeHandles val="exact"/>
        </dgm:presLayoutVars>
      </dgm:prSet>
      <dgm:spPr/>
      <dgm:t>
        <a:bodyPr/>
        <a:lstStyle/>
        <a:p>
          <a:endParaRPr lang="en-US"/>
        </a:p>
      </dgm:t>
    </dgm:pt>
    <dgm:pt modelId="{8349C843-F67F-401D-926E-AF3413E455E7}" type="pres">
      <dgm:prSet presAssocID="{92A6D401-42E4-4418-BF95-58951A7C2145}" presName="centerShape" presStyleLbl="node0" presStyleIdx="0" presStyleCnt="1" custScaleX="150626"/>
      <dgm:spPr/>
      <dgm:t>
        <a:bodyPr/>
        <a:lstStyle/>
        <a:p>
          <a:endParaRPr lang="en-US"/>
        </a:p>
      </dgm:t>
    </dgm:pt>
    <dgm:pt modelId="{1E05572E-016A-4214-B0E0-10617B65892D}" type="pres">
      <dgm:prSet presAssocID="{A5942141-048F-4687-8197-A369D1ED69F2}" presName="node" presStyleLbl="node1" presStyleIdx="0" presStyleCnt="4" custScaleX="198957">
        <dgm:presLayoutVars>
          <dgm:bulletEnabled val="1"/>
        </dgm:presLayoutVars>
      </dgm:prSet>
      <dgm:spPr/>
      <dgm:t>
        <a:bodyPr/>
        <a:lstStyle/>
        <a:p>
          <a:endParaRPr lang="en-US"/>
        </a:p>
      </dgm:t>
    </dgm:pt>
    <dgm:pt modelId="{F4114568-C50D-4723-ADB1-DBE3AB9A7611}" type="pres">
      <dgm:prSet presAssocID="{A5942141-048F-4687-8197-A369D1ED69F2}" presName="dummy" presStyleCnt="0"/>
      <dgm:spPr/>
    </dgm:pt>
    <dgm:pt modelId="{0A9D740D-3ED5-4C5E-A41F-F54F88004347}" type="pres">
      <dgm:prSet presAssocID="{9154B35C-F573-45FC-89A8-A59830124A34}" presName="sibTrans" presStyleLbl="sibTrans2D1" presStyleIdx="0" presStyleCnt="4"/>
      <dgm:spPr/>
      <dgm:t>
        <a:bodyPr/>
        <a:lstStyle/>
        <a:p>
          <a:endParaRPr lang="en-US"/>
        </a:p>
      </dgm:t>
    </dgm:pt>
    <dgm:pt modelId="{FBA21A8F-1E69-47F6-98E4-1F4552671CC9}" type="pres">
      <dgm:prSet presAssocID="{4B6798FC-B4A9-4638-8CF6-EBFBF57079FB}" presName="node" presStyleLbl="node1" presStyleIdx="1" presStyleCnt="4" custScaleX="164888" custRadScaleRad="130821" custRadScaleInc="-1044">
        <dgm:presLayoutVars>
          <dgm:bulletEnabled val="1"/>
        </dgm:presLayoutVars>
      </dgm:prSet>
      <dgm:spPr/>
      <dgm:t>
        <a:bodyPr/>
        <a:lstStyle/>
        <a:p>
          <a:endParaRPr lang="en-US"/>
        </a:p>
      </dgm:t>
    </dgm:pt>
    <dgm:pt modelId="{EF8D2643-F547-4A02-94D4-39BD98410F0A}" type="pres">
      <dgm:prSet presAssocID="{4B6798FC-B4A9-4638-8CF6-EBFBF57079FB}" presName="dummy" presStyleCnt="0"/>
      <dgm:spPr/>
    </dgm:pt>
    <dgm:pt modelId="{00848584-B0EC-46E7-8098-5863497B679F}" type="pres">
      <dgm:prSet presAssocID="{2B53A825-6A7D-4C60-8095-FF83C4AEB0E8}" presName="sibTrans" presStyleLbl="sibTrans2D1" presStyleIdx="1" presStyleCnt="4"/>
      <dgm:spPr/>
      <dgm:t>
        <a:bodyPr/>
        <a:lstStyle/>
        <a:p>
          <a:endParaRPr lang="en-US"/>
        </a:p>
      </dgm:t>
    </dgm:pt>
    <dgm:pt modelId="{9EC837F1-A940-4BA6-BD8D-59BDA4561DFC}" type="pres">
      <dgm:prSet presAssocID="{0CEDF127-594E-440E-A13F-EF7F208E1FDF}" presName="node" presStyleLbl="node1" presStyleIdx="2" presStyleCnt="4">
        <dgm:presLayoutVars>
          <dgm:bulletEnabled val="1"/>
        </dgm:presLayoutVars>
      </dgm:prSet>
      <dgm:spPr/>
      <dgm:t>
        <a:bodyPr/>
        <a:lstStyle/>
        <a:p>
          <a:endParaRPr lang="en-US"/>
        </a:p>
      </dgm:t>
    </dgm:pt>
    <dgm:pt modelId="{6AC1D0F5-360A-45BD-AF8A-76C31C649F76}" type="pres">
      <dgm:prSet presAssocID="{0CEDF127-594E-440E-A13F-EF7F208E1FDF}" presName="dummy" presStyleCnt="0"/>
      <dgm:spPr/>
    </dgm:pt>
    <dgm:pt modelId="{B2AA48AB-755B-4F95-B471-4E7758240D33}" type="pres">
      <dgm:prSet presAssocID="{1D63898E-64B8-4EFE-8853-8533B1C4A251}" presName="sibTrans" presStyleLbl="sibTrans2D1" presStyleIdx="2" presStyleCnt="4"/>
      <dgm:spPr/>
      <dgm:t>
        <a:bodyPr/>
        <a:lstStyle/>
        <a:p>
          <a:endParaRPr lang="en-US"/>
        </a:p>
      </dgm:t>
    </dgm:pt>
    <dgm:pt modelId="{6CFCDBA0-CCEC-41C9-A709-7973226C4CFA}" type="pres">
      <dgm:prSet presAssocID="{2D092C11-7A9F-431C-BFB9-B96C83FDE66E}" presName="node" presStyleLbl="node1" presStyleIdx="3" presStyleCnt="4" custScaleX="175461" custRadScaleRad="130440" custRadScaleInc="11450">
        <dgm:presLayoutVars>
          <dgm:bulletEnabled val="1"/>
        </dgm:presLayoutVars>
      </dgm:prSet>
      <dgm:spPr/>
      <dgm:t>
        <a:bodyPr/>
        <a:lstStyle/>
        <a:p>
          <a:endParaRPr lang="en-US"/>
        </a:p>
      </dgm:t>
    </dgm:pt>
    <dgm:pt modelId="{3663D442-FA2D-449D-804D-75F6D237AE32}" type="pres">
      <dgm:prSet presAssocID="{2D092C11-7A9F-431C-BFB9-B96C83FDE66E}" presName="dummy" presStyleCnt="0"/>
      <dgm:spPr/>
    </dgm:pt>
    <dgm:pt modelId="{042DE547-E6A2-436B-B6FA-B0C458AE7D64}" type="pres">
      <dgm:prSet presAssocID="{6D1B2CF9-187E-4F40-8425-914EB816ECC8}" presName="sibTrans" presStyleLbl="sibTrans2D1" presStyleIdx="3" presStyleCnt="4"/>
      <dgm:spPr/>
      <dgm:t>
        <a:bodyPr/>
        <a:lstStyle/>
        <a:p>
          <a:endParaRPr lang="en-US"/>
        </a:p>
      </dgm:t>
    </dgm:pt>
  </dgm:ptLst>
  <dgm:cxnLst>
    <dgm:cxn modelId="{4288710B-1A4F-4A33-B9F6-B1665DAE8DD1}" type="presOf" srcId="{2B53A825-6A7D-4C60-8095-FF83C4AEB0E8}" destId="{00848584-B0EC-46E7-8098-5863497B679F}" srcOrd="0" destOrd="0" presId="urn:microsoft.com/office/officeart/2005/8/layout/radial6"/>
    <dgm:cxn modelId="{FB56A256-467E-49DC-8153-718139A46079}" type="presOf" srcId="{6D1B2CF9-187E-4F40-8425-914EB816ECC8}" destId="{042DE547-E6A2-436B-B6FA-B0C458AE7D64}" srcOrd="0" destOrd="0" presId="urn:microsoft.com/office/officeart/2005/8/layout/radial6"/>
    <dgm:cxn modelId="{F08584EE-37B8-4806-A797-BFE92EF3EA70}" srcId="{92A6D401-42E4-4418-BF95-58951A7C2145}" destId="{4B6798FC-B4A9-4638-8CF6-EBFBF57079FB}" srcOrd="1" destOrd="0" parTransId="{F49C20FD-657B-4DC6-9A44-C53B3872CBAF}" sibTransId="{2B53A825-6A7D-4C60-8095-FF83C4AEB0E8}"/>
    <dgm:cxn modelId="{5C51B19C-419C-48A1-AE37-A47D50C03956}" type="presOf" srcId="{017603E5-9A1F-4B70-9726-9BC179D7E69E}" destId="{4F233F4E-6D82-4307-8FA1-B2866625385B}" srcOrd="0" destOrd="0" presId="urn:microsoft.com/office/officeart/2005/8/layout/radial6"/>
    <dgm:cxn modelId="{9C2813DC-EB6F-412E-AEBA-854A4CE6584E}" srcId="{017603E5-9A1F-4B70-9726-9BC179D7E69E}" destId="{92A6D401-42E4-4418-BF95-58951A7C2145}" srcOrd="0" destOrd="0" parTransId="{F4D2A69D-C676-481B-A931-45069784624B}" sibTransId="{11E0921E-F9F1-4C75-926F-2DBF1E64F324}"/>
    <dgm:cxn modelId="{5EB29EA5-B917-476F-AC6C-232777212C66}" type="presOf" srcId="{4B6798FC-B4A9-4638-8CF6-EBFBF57079FB}" destId="{FBA21A8F-1E69-47F6-98E4-1F4552671CC9}" srcOrd="0" destOrd="0" presId="urn:microsoft.com/office/officeart/2005/8/layout/radial6"/>
    <dgm:cxn modelId="{7FB860B9-75AD-4103-956A-B75BC4D97F72}" srcId="{92A6D401-42E4-4418-BF95-58951A7C2145}" destId="{A5942141-048F-4687-8197-A369D1ED69F2}" srcOrd="0" destOrd="0" parTransId="{DF356794-456E-4003-821B-8338E5CD43CC}" sibTransId="{9154B35C-F573-45FC-89A8-A59830124A34}"/>
    <dgm:cxn modelId="{BBF3F881-E7E8-438D-BEA6-DF348A3607B1}" type="presOf" srcId="{92A6D401-42E4-4418-BF95-58951A7C2145}" destId="{8349C843-F67F-401D-926E-AF3413E455E7}" srcOrd="0" destOrd="0" presId="urn:microsoft.com/office/officeart/2005/8/layout/radial6"/>
    <dgm:cxn modelId="{AAEDD985-EACC-429D-9C76-F2B92C0AD2E3}" type="presOf" srcId="{1D63898E-64B8-4EFE-8853-8533B1C4A251}" destId="{B2AA48AB-755B-4F95-B471-4E7758240D33}" srcOrd="0" destOrd="0" presId="urn:microsoft.com/office/officeart/2005/8/layout/radial6"/>
    <dgm:cxn modelId="{96AA940D-174D-4565-8CC9-68CE5682A190}" srcId="{92A6D401-42E4-4418-BF95-58951A7C2145}" destId="{0CEDF127-594E-440E-A13F-EF7F208E1FDF}" srcOrd="2" destOrd="0" parTransId="{FB2D9F0C-C94D-43FC-904F-EFEB68245451}" sibTransId="{1D63898E-64B8-4EFE-8853-8533B1C4A251}"/>
    <dgm:cxn modelId="{5B2F0308-97C1-47DA-B543-87B878043D2A}" type="presOf" srcId="{0CEDF127-594E-440E-A13F-EF7F208E1FDF}" destId="{9EC837F1-A940-4BA6-BD8D-59BDA4561DFC}" srcOrd="0" destOrd="0" presId="urn:microsoft.com/office/officeart/2005/8/layout/radial6"/>
    <dgm:cxn modelId="{9340DA68-DBC0-4AF6-B2E9-483A6E33E599}" type="presOf" srcId="{A5942141-048F-4687-8197-A369D1ED69F2}" destId="{1E05572E-016A-4214-B0E0-10617B65892D}" srcOrd="0" destOrd="0" presId="urn:microsoft.com/office/officeart/2005/8/layout/radial6"/>
    <dgm:cxn modelId="{327DD1D7-549B-4FE5-9562-2ED6126D59BF}" type="presOf" srcId="{2D092C11-7A9F-431C-BFB9-B96C83FDE66E}" destId="{6CFCDBA0-CCEC-41C9-A709-7973226C4CFA}" srcOrd="0" destOrd="0" presId="urn:microsoft.com/office/officeart/2005/8/layout/radial6"/>
    <dgm:cxn modelId="{C4DAAF7F-42F0-4E97-88A3-30B1E39B7EE9}" type="presOf" srcId="{9154B35C-F573-45FC-89A8-A59830124A34}" destId="{0A9D740D-3ED5-4C5E-A41F-F54F88004347}" srcOrd="0" destOrd="0" presId="urn:microsoft.com/office/officeart/2005/8/layout/radial6"/>
    <dgm:cxn modelId="{DF9F5B5C-0BAD-4C5C-A826-A545DCC88166}" srcId="{92A6D401-42E4-4418-BF95-58951A7C2145}" destId="{2D092C11-7A9F-431C-BFB9-B96C83FDE66E}" srcOrd="3" destOrd="0" parTransId="{0470A818-2D4E-4212-8E5D-A7731A764FF6}" sibTransId="{6D1B2CF9-187E-4F40-8425-914EB816ECC8}"/>
    <dgm:cxn modelId="{17E6A849-05C8-4344-8FC0-00C0B01E49A4}" type="presParOf" srcId="{4F233F4E-6D82-4307-8FA1-B2866625385B}" destId="{8349C843-F67F-401D-926E-AF3413E455E7}" srcOrd="0" destOrd="0" presId="urn:microsoft.com/office/officeart/2005/8/layout/radial6"/>
    <dgm:cxn modelId="{1EA08CAD-9631-4A06-8FC3-7D9EA47D7219}" type="presParOf" srcId="{4F233F4E-6D82-4307-8FA1-B2866625385B}" destId="{1E05572E-016A-4214-B0E0-10617B65892D}" srcOrd="1" destOrd="0" presId="urn:microsoft.com/office/officeart/2005/8/layout/radial6"/>
    <dgm:cxn modelId="{AA01096C-6791-4932-A930-2EAB6E3C73E7}" type="presParOf" srcId="{4F233F4E-6D82-4307-8FA1-B2866625385B}" destId="{F4114568-C50D-4723-ADB1-DBE3AB9A7611}" srcOrd="2" destOrd="0" presId="urn:microsoft.com/office/officeart/2005/8/layout/radial6"/>
    <dgm:cxn modelId="{52B552E1-4A8D-4CE2-B0DC-6BBDBF104917}" type="presParOf" srcId="{4F233F4E-6D82-4307-8FA1-B2866625385B}" destId="{0A9D740D-3ED5-4C5E-A41F-F54F88004347}" srcOrd="3" destOrd="0" presId="urn:microsoft.com/office/officeart/2005/8/layout/radial6"/>
    <dgm:cxn modelId="{EF8D9E2D-31B1-48B1-8A26-D4A296DFD397}" type="presParOf" srcId="{4F233F4E-6D82-4307-8FA1-B2866625385B}" destId="{FBA21A8F-1E69-47F6-98E4-1F4552671CC9}" srcOrd="4" destOrd="0" presId="urn:microsoft.com/office/officeart/2005/8/layout/radial6"/>
    <dgm:cxn modelId="{8BADD959-B0C6-4DCD-8B8D-F0797C45000D}" type="presParOf" srcId="{4F233F4E-6D82-4307-8FA1-B2866625385B}" destId="{EF8D2643-F547-4A02-94D4-39BD98410F0A}" srcOrd="5" destOrd="0" presId="urn:microsoft.com/office/officeart/2005/8/layout/radial6"/>
    <dgm:cxn modelId="{D34D9F15-8BEC-48EF-951B-21DBEF8F0E83}" type="presParOf" srcId="{4F233F4E-6D82-4307-8FA1-B2866625385B}" destId="{00848584-B0EC-46E7-8098-5863497B679F}" srcOrd="6" destOrd="0" presId="urn:microsoft.com/office/officeart/2005/8/layout/radial6"/>
    <dgm:cxn modelId="{F589DE03-FCA8-467F-A756-7813212540BF}" type="presParOf" srcId="{4F233F4E-6D82-4307-8FA1-B2866625385B}" destId="{9EC837F1-A940-4BA6-BD8D-59BDA4561DFC}" srcOrd="7" destOrd="0" presId="urn:microsoft.com/office/officeart/2005/8/layout/radial6"/>
    <dgm:cxn modelId="{7ECA035A-5316-4EE6-8D4A-8D7A859D27C4}" type="presParOf" srcId="{4F233F4E-6D82-4307-8FA1-B2866625385B}" destId="{6AC1D0F5-360A-45BD-AF8A-76C31C649F76}" srcOrd="8" destOrd="0" presId="urn:microsoft.com/office/officeart/2005/8/layout/radial6"/>
    <dgm:cxn modelId="{F22045FF-25A1-41A3-BE63-92131A1CF0F5}" type="presParOf" srcId="{4F233F4E-6D82-4307-8FA1-B2866625385B}" destId="{B2AA48AB-755B-4F95-B471-4E7758240D33}" srcOrd="9" destOrd="0" presId="urn:microsoft.com/office/officeart/2005/8/layout/radial6"/>
    <dgm:cxn modelId="{FCA715A5-08ED-4F02-9BB0-6B04644D8D18}" type="presParOf" srcId="{4F233F4E-6D82-4307-8FA1-B2866625385B}" destId="{6CFCDBA0-CCEC-41C9-A709-7973226C4CFA}" srcOrd="10" destOrd="0" presId="urn:microsoft.com/office/officeart/2005/8/layout/radial6"/>
    <dgm:cxn modelId="{0347F486-E2F9-47E4-87AF-AC429A1B5635}" type="presParOf" srcId="{4F233F4E-6D82-4307-8FA1-B2866625385B}" destId="{3663D442-FA2D-449D-804D-75F6D237AE32}" srcOrd="11" destOrd="0" presId="urn:microsoft.com/office/officeart/2005/8/layout/radial6"/>
    <dgm:cxn modelId="{F921FDD4-0CCB-418E-A0A5-32F6EC22C79B}" type="presParOf" srcId="{4F233F4E-6D82-4307-8FA1-B2866625385B}" destId="{042DE547-E6A2-436B-B6FA-B0C458AE7D64}"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35AAB3-3051-4C20-8713-CADCF5620FBC}"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F5BB93E2-A19C-4075-ACBC-B1C004FD5CB7}">
      <dgm:prSet phldrT="[Text]" custT="1"/>
      <dgm:spPr/>
      <dgm:t>
        <a:bodyPr/>
        <a:lstStyle/>
        <a:p>
          <a:r>
            <a:rPr lang="en-US" sz="2800" dirty="0" smtClean="0">
              <a:latin typeface="Myriad Pro"/>
            </a:rPr>
            <a:t>Impacts on the Victim</a:t>
          </a:r>
          <a:endParaRPr lang="en-US" sz="2800" dirty="0">
            <a:latin typeface="Myriad Pro"/>
          </a:endParaRPr>
        </a:p>
      </dgm:t>
    </dgm:pt>
    <dgm:pt modelId="{DBF63377-1D26-4A8C-9710-8E8B4DAA2267}" type="parTrans" cxnId="{B6A63A92-1B6D-4C45-A2F0-D7E7BEC24C2D}">
      <dgm:prSet/>
      <dgm:spPr/>
      <dgm:t>
        <a:bodyPr/>
        <a:lstStyle/>
        <a:p>
          <a:endParaRPr lang="en-US"/>
        </a:p>
      </dgm:t>
    </dgm:pt>
    <dgm:pt modelId="{8E2C848E-D662-45BD-9C89-F2E4A2FC8743}" type="sibTrans" cxnId="{B6A63A92-1B6D-4C45-A2F0-D7E7BEC24C2D}">
      <dgm:prSet/>
      <dgm:spPr/>
      <dgm:t>
        <a:bodyPr/>
        <a:lstStyle/>
        <a:p>
          <a:endParaRPr lang="en-US"/>
        </a:p>
      </dgm:t>
    </dgm:pt>
    <dgm:pt modelId="{79ECE1A2-6057-487D-BE28-79B492B3AF44}">
      <dgm:prSet phldrT="[Text]" custT="1"/>
      <dgm:spPr/>
      <dgm:t>
        <a:bodyPr/>
        <a:lstStyle/>
        <a:p>
          <a:r>
            <a:rPr lang="en-US" sz="2400" dirty="0" smtClean="0">
              <a:latin typeface="Myriad Pro"/>
            </a:rPr>
            <a:t>Physically</a:t>
          </a:r>
          <a:endParaRPr lang="en-US" sz="2400" dirty="0">
            <a:latin typeface="Myriad Pro"/>
          </a:endParaRPr>
        </a:p>
      </dgm:t>
    </dgm:pt>
    <dgm:pt modelId="{0AB13D43-CBD2-4DD8-8903-3EBE4237D753}" type="parTrans" cxnId="{237FE268-4DF4-4D91-927E-E468D81D2E22}">
      <dgm:prSet/>
      <dgm:spPr/>
      <dgm:t>
        <a:bodyPr/>
        <a:lstStyle/>
        <a:p>
          <a:endParaRPr lang="en-US"/>
        </a:p>
      </dgm:t>
    </dgm:pt>
    <dgm:pt modelId="{033FDC93-A245-4A86-B4EB-9F03B4CF98FE}" type="sibTrans" cxnId="{237FE268-4DF4-4D91-927E-E468D81D2E22}">
      <dgm:prSet/>
      <dgm:spPr/>
      <dgm:t>
        <a:bodyPr/>
        <a:lstStyle/>
        <a:p>
          <a:endParaRPr lang="en-US"/>
        </a:p>
      </dgm:t>
    </dgm:pt>
    <dgm:pt modelId="{D8502376-FB7F-49C7-9D72-6D93ECB18B6A}">
      <dgm:prSet phldrT="[Text]" custT="1"/>
      <dgm:spPr/>
      <dgm:t>
        <a:bodyPr/>
        <a:lstStyle/>
        <a:p>
          <a:r>
            <a:rPr lang="en-US" sz="2400" dirty="0" smtClean="0">
              <a:latin typeface="Myriad Pro"/>
            </a:rPr>
            <a:t>Work Performance</a:t>
          </a:r>
          <a:endParaRPr lang="en-US" sz="2400" dirty="0">
            <a:latin typeface="Myriad Pro"/>
          </a:endParaRPr>
        </a:p>
      </dgm:t>
    </dgm:pt>
    <dgm:pt modelId="{DD36CB1D-BB40-447A-A409-145AB920F41A}" type="parTrans" cxnId="{62A3DAC6-4121-4D0A-B158-2B73080B06A3}">
      <dgm:prSet/>
      <dgm:spPr/>
      <dgm:t>
        <a:bodyPr/>
        <a:lstStyle/>
        <a:p>
          <a:endParaRPr lang="en-US"/>
        </a:p>
      </dgm:t>
    </dgm:pt>
    <dgm:pt modelId="{3A33A53E-E4A1-4872-809C-D248FDE9C448}" type="sibTrans" cxnId="{62A3DAC6-4121-4D0A-B158-2B73080B06A3}">
      <dgm:prSet/>
      <dgm:spPr/>
      <dgm:t>
        <a:bodyPr/>
        <a:lstStyle/>
        <a:p>
          <a:endParaRPr lang="en-US"/>
        </a:p>
      </dgm:t>
    </dgm:pt>
    <dgm:pt modelId="{53D9157F-5C3C-4C2F-99F6-80B9D1AD30E7}">
      <dgm:prSet phldrT="[Text]" custT="1"/>
      <dgm:spPr/>
      <dgm:t>
        <a:bodyPr/>
        <a:lstStyle/>
        <a:p>
          <a:r>
            <a:rPr lang="en-US" sz="2400" dirty="0" smtClean="0">
              <a:latin typeface="Myriad Pro"/>
            </a:rPr>
            <a:t>Emotionally</a:t>
          </a:r>
          <a:endParaRPr lang="en-US" sz="2400" dirty="0">
            <a:latin typeface="Myriad Pro"/>
          </a:endParaRPr>
        </a:p>
      </dgm:t>
    </dgm:pt>
    <dgm:pt modelId="{1F8FBCCC-9F7B-4A06-9B65-134304C530C4}" type="parTrans" cxnId="{EF6F5D5D-D310-49B6-BF2C-9CD75F7FFFD3}">
      <dgm:prSet/>
      <dgm:spPr/>
      <dgm:t>
        <a:bodyPr/>
        <a:lstStyle/>
        <a:p>
          <a:endParaRPr lang="en-US"/>
        </a:p>
      </dgm:t>
    </dgm:pt>
    <dgm:pt modelId="{5E4E13F4-AEFE-4B45-9484-A0D5E58D7C68}" type="sibTrans" cxnId="{EF6F5D5D-D310-49B6-BF2C-9CD75F7FFFD3}">
      <dgm:prSet/>
      <dgm:spPr/>
      <dgm:t>
        <a:bodyPr/>
        <a:lstStyle/>
        <a:p>
          <a:endParaRPr lang="en-US"/>
        </a:p>
      </dgm:t>
    </dgm:pt>
    <dgm:pt modelId="{F857A5CE-BAC9-45C7-8546-39BEE89C436E}">
      <dgm:prSet phldrT="[Text]" custT="1"/>
      <dgm:spPr/>
      <dgm:t>
        <a:bodyPr/>
        <a:lstStyle/>
        <a:p>
          <a:r>
            <a:rPr lang="en-US" sz="2400" dirty="0" smtClean="0">
              <a:latin typeface="Myriad Pro"/>
            </a:rPr>
            <a:t>Affective Domain</a:t>
          </a:r>
          <a:endParaRPr lang="en-US" sz="2400" dirty="0">
            <a:latin typeface="Myriad Pro"/>
          </a:endParaRPr>
        </a:p>
      </dgm:t>
    </dgm:pt>
    <dgm:pt modelId="{2ECC0E4F-35E4-4B48-9C8B-26D947449823}" type="parTrans" cxnId="{0E10785E-A50B-448F-906C-9DE8DEEDFF5D}">
      <dgm:prSet/>
      <dgm:spPr/>
      <dgm:t>
        <a:bodyPr/>
        <a:lstStyle/>
        <a:p>
          <a:endParaRPr lang="en-US"/>
        </a:p>
      </dgm:t>
    </dgm:pt>
    <dgm:pt modelId="{3A897A37-597A-4253-8375-DA6D5DCBC203}" type="sibTrans" cxnId="{0E10785E-A50B-448F-906C-9DE8DEEDFF5D}">
      <dgm:prSet/>
      <dgm:spPr/>
      <dgm:t>
        <a:bodyPr/>
        <a:lstStyle/>
        <a:p>
          <a:endParaRPr lang="en-US"/>
        </a:p>
      </dgm:t>
    </dgm:pt>
    <dgm:pt modelId="{18D2CBA9-8C39-4B0C-B01A-FEF85E8723F5}" type="pres">
      <dgm:prSet presAssocID="{2135AAB3-3051-4C20-8713-CADCF5620FBC}" presName="Name0" presStyleCnt="0">
        <dgm:presLayoutVars>
          <dgm:chMax val="1"/>
          <dgm:dir/>
          <dgm:animLvl val="ctr"/>
          <dgm:resizeHandles val="exact"/>
        </dgm:presLayoutVars>
      </dgm:prSet>
      <dgm:spPr/>
      <dgm:t>
        <a:bodyPr/>
        <a:lstStyle/>
        <a:p>
          <a:endParaRPr lang="en-US"/>
        </a:p>
      </dgm:t>
    </dgm:pt>
    <dgm:pt modelId="{AA1F5D86-D999-4E8A-8D1E-14FA94AA93FD}" type="pres">
      <dgm:prSet presAssocID="{F5BB93E2-A19C-4075-ACBC-B1C004FD5CB7}" presName="centerShape" presStyleLbl="node0" presStyleIdx="0" presStyleCnt="1" custScaleX="190131" custScaleY="94150" custLinFactNeighborX="601" custLinFactNeighborY="-5542"/>
      <dgm:spPr/>
      <dgm:t>
        <a:bodyPr/>
        <a:lstStyle/>
        <a:p>
          <a:endParaRPr lang="en-US"/>
        </a:p>
      </dgm:t>
    </dgm:pt>
    <dgm:pt modelId="{B1ED2DB7-7914-49E0-9C3F-550A0733AD2A}" type="pres">
      <dgm:prSet presAssocID="{79ECE1A2-6057-487D-BE28-79B492B3AF44}" presName="node" presStyleLbl="node1" presStyleIdx="0" presStyleCnt="4" custScaleX="201180">
        <dgm:presLayoutVars>
          <dgm:bulletEnabled val="1"/>
        </dgm:presLayoutVars>
      </dgm:prSet>
      <dgm:spPr/>
      <dgm:t>
        <a:bodyPr/>
        <a:lstStyle/>
        <a:p>
          <a:endParaRPr lang="en-US"/>
        </a:p>
      </dgm:t>
    </dgm:pt>
    <dgm:pt modelId="{35115345-BEC5-48ED-B01F-E40E11605C14}" type="pres">
      <dgm:prSet presAssocID="{79ECE1A2-6057-487D-BE28-79B492B3AF44}" presName="dummy" presStyleCnt="0"/>
      <dgm:spPr/>
    </dgm:pt>
    <dgm:pt modelId="{F69896BF-DE76-4F1F-BF37-B1058D55F104}" type="pres">
      <dgm:prSet presAssocID="{033FDC93-A245-4A86-B4EB-9F03B4CF98FE}" presName="sibTrans" presStyleLbl="sibTrans2D1" presStyleIdx="0" presStyleCnt="4"/>
      <dgm:spPr/>
      <dgm:t>
        <a:bodyPr/>
        <a:lstStyle/>
        <a:p>
          <a:endParaRPr lang="en-US"/>
        </a:p>
      </dgm:t>
    </dgm:pt>
    <dgm:pt modelId="{6708F82E-26ED-455E-A745-EC6B28FE2070}" type="pres">
      <dgm:prSet presAssocID="{D8502376-FB7F-49C7-9D72-6D93ECB18B6A}" presName="node" presStyleLbl="node1" presStyleIdx="1" presStyleCnt="4" custScaleX="192869" custRadScaleRad="156457" custRadScaleInc="8672">
        <dgm:presLayoutVars>
          <dgm:bulletEnabled val="1"/>
        </dgm:presLayoutVars>
      </dgm:prSet>
      <dgm:spPr/>
      <dgm:t>
        <a:bodyPr/>
        <a:lstStyle/>
        <a:p>
          <a:endParaRPr lang="en-US"/>
        </a:p>
      </dgm:t>
    </dgm:pt>
    <dgm:pt modelId="{E6FE9377-B907-476D-A7B9-FAE4AAE69FDB}" type="pres">
      <dgm:prSet presAssocID="{D8502376-FB7F-49C7-9D72-6D93ECB18B6A}" presName="dummy" presStyleCnt="0"/>
      <dgm:spPr/>
    </dgm:pt>
    <dgm:pt modelId="{5C28D349-C888-47B3-A82E-BE21A8E9CE63}" type="pres">
      <dgm:prSet presAssocID="{3A33A53E-E4A1-4872-809C-D248FDE9C448}" presName="sibTrans" presStyleLbl="sibTrans2D1" presStyleIdx="1" presStyleCnt="4"/>
      <dgm:spPr/>
      <dgm:t>
        <a:bodyPr/>
        <a:lstStyle/>
        <a:p>
          <a:endParaRPr lang="en-US"/>
        </a:p>
      </dgm:t>
    </dgm:pt>
    <dgm:pt modelId="{7BBB00E1-FC38-4BB4-94EF-A21CDD1C4CBB}" type="pres">
      <dgm:prSet presAssocID="{53D9157F-5C3C-4C2F-99F6-80B9D1AD30E7}" presName="node" presStyleLbl="node1" presStyleIdx="2" presStyleCnt="4" custScaleX="190399" custScaleY="143022" custRadScaleRad="95107" custRadScaleInc="310">
        <dgm:presLayoutVars>
          <dgm:bulletEnabled val="1"/>
        </dgm:presLayoutVars>
      </dgm:prSet>
      <dgm:spPr/>
      <dgm:t>
        <a:bodyPr/>
        <a:lstStyle/>
        <a:p>
          <a:endParaRPr lang="en-US"/>
        </a:p>
      </dgm:t>
    </dgm:pt>
    <dgm:pt modelId="{72FF5C1D-A5EF-42E8-A550-BF0ABE5BDD12}" type="pres">
      <dgm:prSet presAssocID="{53D9157F-5C3C-4C2F-99F6-80B9D1AD30E7}" presName="dummy" presStyleCnt="0"/>
      <dgm:spPr/>
    </dgm:pt>
    <dgm:pt modelId="{D68FEEBA-F23F-47F9-93AF-3CEA5530383B}" type="pres">
      <dgm:prSet presAssocID="{5E4E13F4-AEFE-4B45-9484-A0D5E58D7C68}" presName="sibTrans" presStyleLbl="sibTrans2D1" presStyleIdx="2" presStyleCnt="4" custLinFactNeighborX="365" custLinFactNeighborY="342"/>
      <dgm:spPr/>
      <dgm:t>
        <a:bodyPr/>
        <a:lstStyle/>
        <a:p>
          <a:endParaRPr lang="en-US"/>
        </a:p>
      </dgm:t>
    </dgm:pt>
    <dgm:pt modelId="{FF3B19D3-6923-4127-AE40-E484167900ED}" type="pres">
      <dgm:prSet presAssocID="{F857A5CE-BAC9-45C7-8546-39BEE89C436E}" presName="node" presStyleLbl="node1" presStyleIdx="3" presStyleCnt="4" custScaleX="157183" custRadScaleRad="141621" custRadScaleInc="-6332">
        <dgm:presLayoutVars>
          <dgm:bulletEnabled val="1"/>
        </dgm:presLayoutVars>
      </dgm:prSet>
      <dgm:spPr/>
      <dgm:t>
        <a:bodyPr/>
        <a:lstStyle/>
        <a:p>
          <a:endParaRPr lang="en-US"/>
        </a:p>
      </dgm:t>
    </dgm:pt>
    <dgm:pt modelId="{B713E907-3D90-4D3D-9BCF-D1104F2C4526}" type="pres">
      <dgm:prSet presAssocID="{F857A5CE-BAC9-45C7-8546-39BEE89C436E}" presName="dummy" presStyleCnt="0"/>
      <dgm:spPr/>
    </dgm:pt>
    <dgm:pt modelId="{86DB4EC6-2935-4919-8822-9049486E244F}" type="pres">
      <dgm:prSet presAssocID="{3A897A37-597A-4253-8375-DA6D5DCBC203}" presName="sibTrans" presStyleLbl="sibTrans2D1" presStyleIdx="3" presStyleCnt="4"/>
      <dgm:spPr/>
      <dgm:t>
        <a:bodyPr/>
        <a:lstStyle/>
        <a:p>
          <a:endParaRPr lang="en-US"/>
        </a:p>
      </dgm:t>
    </dgm:pt>
  </dgm:ptLst>
  <dgm:cxnLst>
    <dgm:cxn modelId="{FF004D2D-B5D6-49C1-B78C-A2F33AFC5F5E}" type="presOf" srcId="{2135AAB3-3051-4C20-8713-CADCF5620FBC}" destId="{18D2CBA9-8C39-4B0C-B01A-FEF85E8723F5}" srcOrd="0" destOrd="0" presId="urn:microsoft.com/office/officeart/2005/8/layout/radial6"/>
    <dgm:cxn modelId="{5151F122-3D11-461F-BFF0-FAE70B4A2523}" type="presOf" srcId="{3A33A53E-E4A1-4872-809C-D248FDE9C448}" destId="{5C28D349-C888-47B3-A82E-BE21A8E9CE63}" srcOrd="0" destOrd="0" presId="urn:microsoft.com/office/officeart/2005/8/layout/radial6"/>
    <dgm:cxn modelId="{169F0445-BA42-4436-B5E9-10A78B59B8E6}" type="presOf" srcId="{D8502376-FB7F-49C7-9D72-6D93ECB18B6A}" destId="{6708F82E-26ED-455E-A745-EC6B28FE2070}" srcOrd="0" destOrd="0" presId="urn:microsoft.com/office/officeart/2005/8/layout/radial6"/>
    <dgm:cxn modelId="{237FE268-4DF4-4D91-927E-E468D81D2E22}" srcId="{F5BB93E2-A19C-4075-ACBC-B1C004FD5CB7}" destId="{79ECE1A2-6057-487D-BE28-79B492B3AF44}" srcOrd="0" destOrd="0" parTransId="{0AB13D43-CBD2-4DD8-8903-3EBE4237D753}" sibTransId="{033FDC93-A245-4A86-B4EB-9F03B4CF98FE}"/>
    <dgm:cxn modelId="{B6A63A92-1B6D-4C45-A2F0-D7E7BEC24C2D}" srcId="{2135AAB3-3051-4C20-8713-CADCF5620FBC}" destId="{F5BB93E2-A19C-4075-ACBC-B1C004FD5CB7}" srcOrd="0" destOrd="0" parTransId="{DBF63377-1D26-4A8C-9710-8E8B4DAA2267}" sibTransId="{8E2C848E-D662-45BD-9C89-F2E4A2FC8743}"/>
    <dgm:cxn modelId="{62A3DAC6-4121-4D0A-B158-2B73080B06A3}" srcId="{F5BB93E2-A19C-4075-ACBC-B1C004FD5CB7}" destId="{D8502376-FB7F-49C7-9D72-6D93ECB18B6A}" srcOrd="1" destOrd="0" parTransId="{DD36CB1D-BB40-447A-A409-145AB920F41A}" sibTransId="{3A33A53E-E4A1-4872-809C-D248FDE9C448}"/>
    <dgm:cxn modelId="{0E10785E-A50B-448F-906C-9DE8DEEDFF5D}" srcId="{F5BB93E2-A19C-4075-ACBC-B1C004FD5CB7}" destId="{F857A5CE-BAC9-45C7-8546-39BEE89C436E}" srcOrd="3" destOrd="0" parTransId="{2ECC0E4F-35E4-4B48-9C8B-26D947449823}" sibTransId="{3A897A37-597A-4253-8375-DA6D5DCBC203}"/>
    <dgm:cxn modelId="{23E66337-5553-461E-BE8A-87C15179C6E1}" type="presOf" srcId="{033FDC93-A245-4A86-B4EB-9F03B4CF98FE}" destId="{F69896BF-DE76-4F1F-BF37-B1058D55F104}" srcOrd="0" destOrd="0" presId="urn:microsoft.com/office/officeart/2005/8/layout/radial6"/>
    <dgm:cxn modelId="{EF6F5D5D-D310-49B6-BF2C-9CD75F7FFFD3}" srcId="{F5BB93E2-A19C-4075-ACBC-B1C004FD5CB7}" destId="{53D9157F-5C3C-4C2F-99F6-80B9D1AD30E7}" srcOrd="2" destOrd="0" parTransId="{1F8FBCCC-9F7B-4A06-9B65-134304C530C4}" sibTransId="{5E4E13F4-AEFE-4B45-9484-A0D5E58D7C68}"/>
    <dgm:cxn modelId="{DB5B6E30-ADB5-41EE-996D-683CD12D5B1B}" type="presOf" srcId="{53D9157F-5C3C-4C2F-99F6-80B9D1AD30E7}" destId="{7BBB00E1-FC38-4BB4-94EF-A21CDD1C4CBB}" srcOrd="0" destOrd="0" presId="urn:microsoft.com/office/officeart/2005/8/layout/radial6"/>
    <dgm:cxn modelId="{301763DD-BD6F-46F4-9312-94030F9A9623}" type="presOf" srcId="{5E4E13F4-AEFE-4B45-9484-A0D5E58D7C68}" destId="{D68FEEBA-F23F-47F9-93AF-3CEA5530383B}" srcOrd="0" destOrd="0" presId="urn:microsoft.com/office/officeart/2005/8/layout/radial6"/>
    <dgm:cxn modelId="{E00D45E9-E62E-4300-A1DF-A7524B50E587}" type="presOf" srcId="{79ECE1A2-6057-487D-BE28-79B492B3AF44}" destId="{B1ED2DB7-7914-49E0-9C3F-550A0733AD2A}" srcOrd="0" destOrd="0" presId="urn:microsoft.com/office/officeart/2005/8/layout/radial6"/>
    <dgm:cxn modelId="{DE431EE6-4104-498A-9E7D-4CA590012E85}" type="presOf" srcId="{F857A5CE-BAC9-45C7-8546-39BEE89C436E}" destId="{FF3B19D3-6923-4127-AE40-E484167900ED}" srcOrd="0" destOrd="0" presId="urn:microsoft.com/office/officeart/2005/8/layout/radial6"/>
    <dgm:cxn modelId="{A8292B11-DFCF-4B01-9411-7FDC198FF4E8}" type="presOf" srcId="{F5BB93E2-A19C-4075-ACBC-B1C004FD5CB7}" destId="{AA1F5D86-D999-4E8A-8D1E-14FA94AA93FD}" srcOrd="0" destOrd="0" presId="urn:microsoft.com/office/officeart/2005/8/layout/radial6"/>
    <dgm:cxn modelId="{322BDDEE-51C5-460E-BA45-5DCB19A48AD8}" type="presOf" srcId="{3A897A37-597A-4253-8375-DA6D5DCBC203}" destId="{86DB4EC6-2935-4919-8822-9049486E244F}" srcOrd="0" destOrd="0" presId="urn:microsoft.com/office/officeart/2005/8/layout/radial6"/>
    <dgm:cxn modelId="{97C48CB6-80FF-41CF-9BE6-568196EBDF5D}" type="presParOf" srcId="{18D2CBA9-8C39-4B0C-B01A-FEF85E8723F5}" destId="{AA1F5D86-D999-4E8A-8D1E-14FA94AA93FD}" srcOrd="0" destOrd="0" presId="urn:microsoft.com/office/officeart/2005/8/layout/radial6"/>
    <dgm:cxn modelId="{C1B5C7FE-11C3-455C-9B3B-E9592B7741ED}" type="presParOf" srcId="{18D2CBA9-8C39-4B0C-B01A-FEF85E8723F5}" destId="{B1ED2DB7-7914-49E0-9C3F-550A0733AD2A}" srcOrd="1" destOrd="0" presId="urn:microsoft.com/office/officeart/2005/8/layout/radial6"/>
    <dgm:cxn modelId="{D31D9CC4-2B9A-4A0F-B997-BF00D4823763}" type="presParOf" srcId="{18D2CBA9-8C39-4B0C-B01A-FEF85E8723F5}" destId="{35115345-BEC5-48ED-B01F-E40E11605C14}" srcOrd="2" destOrd="0" presId="urn:microsoft.com/office/officeart/2005/8/layout/radial6"/>
    <dgm:cxn modelId="{6660DBD4-D03E-48A0-A91D-33CA0C149986}" type="presParOf" srcId="{18D2CBA9-8C39-4B0C-B01A-FEF85E8723F5}" destId="{F69896BF-DE76-4F1F-BF37-B1058D55F104}" srcOrd="3" destOrd="0" presId="urn:microsoft.com/office/officeart/2005/8/layout/radial6"/>
    <dgm:cxn modelId="{7A98BDE3-81E7-431C-AFC0-0B5B64CDEC08}" type="presParOf" srcId="{18D2CBA9-8C39-4B0C-B01A-FEF85E8723F5}" destId="{6708F82E-26ED-455E-A745-EC6B28FE2070}" srcOrd="4" destOrd="0" presId="urn:microsoft.com/office/officeart/2005/8/layout/radial6"/>
    <dgm:cxn modelId="{0F6BB644-201C-4152-8556-5F9B175F2364}" type="presParOf" srcId="{18D2CBA9-8C39-4B0C-B01A-FEF85E8723F5}" destId="{E6FE9377-B907-476D-A7B9-FAE4AAE69FDB}" srcOrd="5" destOrd="0" presId="urn:microsoft.com/office/officeart/2005/8/layout/radial6"/>
    <dgm:cxn modelId="{51940D3E-327F-4F9F-A371-4283DE790C02}" type="presParOf" srcId="{18D2CBA9-8C39-4B0C-B01A-FEF85E8723F5}" destId="{5C28D349-C888-47B3-A82E-BE21A8E9CE63}" srcOrd="6" destOrd="0" presId="urn:microsoft.com/office/officeart/2005/8/layout/radial6"/>
    <dgm:cxn modelId="{8DA3CE49-A487-4313-A61B-14A46C3DB105}" type="presParOf" srcId="{18D2CBA9-8C39-4B0C-B01A-FEF85E8723F5}" destId="{7BBB00E1-FC38-4BB4-94EF-A21CDD1C4CBB}" srcOrd="7" destOrd="0" presId="urn:microsoft.com/office/officeart/2005/8/layout/radial6"/>
    <dgm:cxn modelId="{CC28E2C9-8F30-407D-858A-87A53C8A9A96}" type="presParOf" srcId="{18D2CBA9-8C39-4B0C-B01A-FEF85E8723F5}" destId="{72FF5C1D-A5EF-42E8-A550-BF0ABE5BDD12}" srcOrd="8" destOrd="0" presId="urn:microsoft.com/office/officeart/2005/8/layout/radial6"/>
    <dgm:cxn modelId="{69B7EA6E-D32F-4FC2-B505-435094005A9A}" type="presParOf" srcId="{18D2CBA9-8C39-4B0C-B01A-FEF85E8723F5}" destId="{D68FEEBA-F23F-47F9-93AF-3CEA5530383B}" srcOrd="9" destOrd="0" presId="urn:microsoft.com/office/officeart/2005/8/layout/radial6"/>
    <dgm:cxn modelId="{1D22B6D3-B766-4EB0-A334-2E30477F7B78}" type="presParOf" srcId="{18D2CBA9-8C39-4B0C-B01A-FEF85E8723F5}" destId="{FF3B19D3-6923-4127-AE40-E484167900ED}" srcOrd="10" destOrd="0" presId="urn:microsoft.com/office/officeart/2005/8/layout/radial6"/>
    <dgm:cxn modelId="{31424922-CDD8-491A-9AF5-52DCB8CF64D3}" type="presParOf" srcId="{18D2CBA9-8C39-4B0C-B01A-FEF85E8723F5}" destId="{B713E907-3D90-4D3D-9BCF-D1104F2C4526}" srcOrd="11" destOrd="0" presId="urn:microsoft.com/office/officeart/2005/8/layout/radial6"/>
    <dgm:cxn modelId="{A19E5B36-6F1B-4144-BE8C-A079CCDE1540}" type="presParOf" srcId="{18D2CBA9-8C39-4B0C-B01A-FEF85E8723F5}" destId="{86DB4EC6-2935-4919-8822-9049486E244F}" srcOrd="12"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5366A5-9930-4AA6-A5BF-FDD652FCFD28}" type="doc">
      <dgm:prSet loTypeId="urn:microsoft.com/office/officeart/2005/8/layout/cycle5" loCatId="cycle" qsTypeId="urn:microsoft.com/office/officeart/2005/8/quickstyle/3d3" qsCatId="3D" csTypeId="urn:microsoft.com/office/officeart/2005/8/colors/colorful1#3" csCatId="colorful" phldr="1"/>
      <dgm:spPr/>
      <dgm:t>
        <a:bodyPr/>
        <a:lstStyle/>
        <a:p>
          <a:endParaRPr lang="en-US"/>
        </a:p>
      </dgm:t>
    </dgm:pt>
    <dgm:pt modelId="{2C341AE7-A88A-4F4B-9384-3D8DA4D10203}">
      <dgm:prSet phldrT="[Text]" custT="1"/>
      <dgm:spPr/>
      <dgm:t>
        <a:bodyPr/>
        <a:lstStyle/>
        <a:p>
          <a:r>
            <a:rPr lang="en-US" sz="1800" b="0" i="0" dirty="0" smtClean="0">
              <a:solidFill>
                <a:schemeClr val="tx1"/>
              </a:solidFill>
              <a:latin typeface="Arial" pitchFamily="34" charset="0"/>
              <a:cs typeface="Arial" pitchFamily="34" charset="0"/>
            </a:rPr>
            <a:t>1. Written Standard</a:t>
          </a:r>
          <a:endParaRPr lang="en-US" sz="1800" b="0" i="0" dirty="0">
            <a:solidFill>
              <a:schemeClr val="tx1"/>
            </a:solidFill>
            <a:latin typeface="Arial" pitchFamily="34" charset="0"/>
            <a:cs typeface="Arial" pitchFamily="34" charset="0"/>
          </a:endParaRPr>
        </a:p>
      </dgm:t>
    </dgm:pt>
    <dgm:pt modelId="{1037728B-AE15-4F93-88BB-C86236E8C2D3}" type="parTrans" cxnId="{2F6765B2-54C9-45B3-8EA9-916532169CCC}">
      <dgm:prSet/>
      <dgm:spPr/>
      <dgm:t>
        <a:bodyPr/>
        <a:lstStyle/>
        <a:p>
          <a:endParaRPr lang="en-US"/>
        </a:p>
      </dgm:t>
    </dgm:pt>
    <dgm:pt modelId="{88A56E64-C64F-4693-BEA3-303465CCBE2E}" type="sibTrans" cxnId="{2F6765B2-54C9-45B3-8EA9-916532169CCC}">
      <dgm:prSet/>
      <dgm:spPr>
        <a:ln w="50800">
          <a:solidFill>
            <a:schemeClr val="accent2">
              <a:lumMod val="50000"/>
            </a:schemeClr>
          </a:solidFill>
        </a:ln>
      </dgm:spPr>
      <dgm:t>
        <a:bodyPr/>
        <a:lstStyle/>
        <a:p>
          <a:endParaRPr lang="en-US"/>
        </a:p>
      </dgm:t>
    </dgm:pt>
    <dgm:pt modelId="{0A1AC35A-AFA3-4745-A415-554F25AE1F63}">
      <dgm:prSet phldrT="[Text]" custT="1"/>
      <dgm:spPr/>
      <dgm:t>
        <a:bodyPr/>
        <a:lstStyle/>
        <a:p>
          <a:r>
            <a:rPr lang="en-US" sz="1800" b="0" dirty="0" smtClean="0">
              <a:solidFill>
                <a:schemeClr val="tx1"/>
              </a:solidFill>
              <a:latin typeface="Arial" pitchFamily="34" charset="0"/>
              <a:cs typeface="Arial" pitchFamily="34" charset="0"/>
            </a:rPr>
            <a:t>3. Training</a:t>
          </a:r>
          <a:endParaRPr lang="en-US" sz="1800" b="0" dirty="0">
            <a:solidFill>
              <a:schemeClr val="tx1"/>
            </a:solidFill>
            <a:latin typeface="Arial" pitchFamily="34" charset="0"/>
            <a:cs typeface="Arial" pitchFamily="34" charset="0"/>
          </a:endParaRPr>
        </a:p>
      </dgm:t>
    </dgm:pt>
    <dgm:pt modelId="{E1F1B4C6-5F88-4596-BB74-CFE22E9E25D2}" type="parTrans" cxnId="{73B366F0-B0FF-4CE7-AD45-2315F6F7015C}">
      <dgm:prSet/>
      <dgm:spPr/>
      <dgm:t>
        <a:bodyPr/>
        <a:lstStyle/>
        <a:p>
          <a:endParaRPr lang="en-US"/>
        </a:p>
      </dgm:t>
    </dgm:pt>
    <dgm:pt modelId="{9EFE4599-C55A-482C-BF94-B73D587982AA}" type="sibTrans" cxnId="{73B366F0-B0FF-4CE7-AD45-2315F6F7015C}">
      <dgm:prSet/>
      <dgm:spPr>
        <a:ln w="50800">
          <a:solidFill>
            <a:srgbClr val="7030A0"/>
          </a:solidFill>
        </a:ln>
      </dgm:spPr>
      <dgm:t>
        <a:bodyPr/>
        <a:lstStyle/>
        <a:p>
          <a:endParaRPr lang="en-US"/>
        </a:p>
      </dgm:t>
    </dgm:pt>
    <dgm:pt modelId="{45C75B50-3A59-4EA2-9507-C815A3FEFA77}">
      <dgm:prSet phldrT="[Text]" custT="1"/>
      <dgm:spPr/>
      <dgm:t>
        <a:bodyPr/>
        <a:lstStyle/>
        <a:p>
          <a:r>
            <a:rPr lang="en-US" sz="1800" b="0" dirty="0" smtClean="0">
              <a:solidFill>
                <a:schemeClr val="tx1"/>
              </a:solidFill>
              <a:latin typeface="Arial" pitchFamily="34" charset="0"/>
              <a:cs typeface="Arial" pitchFamily="34" charset="0"/>
            </a:rPr>
            <a:t>4. Evaluation</a:t>
          </a:r>
          <a:endParaRPr lang="en-US" sz="1800" b="0" dirty="0">
            <a:solidFill>
              <a:schemeClr val="tx1"/>
            </a:solidFill>
            <a:latin typeface="Arial" pitchFamily="34" charset="0"/>
            <a:cs typeface="Arial" pitchFamily="34" charset="0"/>
          </a:endParaRPr>
        </a:p>
      </dgm:t>
    </dgm:pt>
    <dgm:pt modelId="{5C4A19B8-AEB2-4B10-AFC1-76FA1F01A75A}" type="parTrans" cxnId="{B9D38F36-BAD1-4E9F-842E-39CF08CE7ECC}">
      <dgm:prSet/>
      <dgm:spPr/>
      <dgm:t>
        <a:bodyPr/>
        <a:lstStyle/>
        <a:p>
          <a:endParaRPr lang="en-US"/>
        </a:p>
      </dgm:t>
    </dgm:pt>
    <dgm:pt modelId="{CF9FF610-29E7-427F-8A74-16AF0A619BBD}" type="sibTrans" cxnId="{B9D38F36-BAD1-4E9F-842E-39CF08CE7ECC}">
      <dgm:prSet/>
      <dgm:spPr>
        <a:ln w="50800">
          <a:solidFill>
            <a:schemeClr val="accent5">
              <a:lumMod val="75000"/>
            </a:schemeClr>
          </a:solidFill>
        </a:ln>
      </dgm:spPr>
      <dgm:t>
        <a:bodyPr/>
        <a:lstStyle/>
        <a:p>
          <a:endParaRPr lang="en-US"/>
        </a:p>
      </dgm:t>
    </dgm:pt>
    <dgm:pt modelId="{5B874DF0-9938-4F69-AFB2-B6777751957E}">
      <dgm:prSet phldrT="[Text]" custT="1"/>
      <dgm:spPr/>
      <dgm:t>
        <a:bodyPr/>
        <a:lstStyle/>
        <a:p>
          <a:r>
            <a:rPr lang="en-US" sz="1600" b="0" dirty="0" smtClean="0">
              <a:solidFill>
                <a:schemeClr val="tx1"/>
              </a:solidFill>
              <a:latin typeface="Arial" pitchFamily="34" charset="0"/>
              <a:cs typeface="Arial" pitchFamily="34" charset="0"/>
            </a:rPr>
            <a:t>5. Acknowledge Success and Make Improvements</a:t>
          </a:r>
          <a:endParaRPr lang="en-US" sz="1600" b="0" dirty="0">
            <a:solidFill>
              <a:schemeClr val="tx1"/>
            </a:solidFill>
            <a:latin typeface="Arial" pitchFamily="34" charset="0"/>
            <a:cs typeface="Arial" pitchFamily="34" charset="0"/>
          </a:endParaRPr>
        </a:p>
      </dgm:t>
    </dgm:pt>
    <dgm:pt modelId="{EFCDEFFF-808F-4E74-804A-6210099B9612}" type="parTrans" cxnId="{82B30FCF-2DCC-4241-BC12-68D1184A9AD6}">
      <dgm:prSet/>
      <dgm:spPr/>
      <dgm:t>
        <a:bodyPr/>
        <a:lstStyle/>
        <a:p>
          <a:endParaRPr lang="en-US"/>
        </a:p>
      </dgm:t>
    </dgm:pt>
    <dgm:pt modelId="{611FFB6F-81DE-4FAD-B927-5C4B6475A3EC}" type="sibTrans" cxnId="{82B30FCF-2DCC-4241-BC12-68D1184A9AD6}">
      <dgm:prSet/>
      <dgm:spPr>
        <a:ln w="50800">
          <a:solidFill>
            <a:schemeClr val="accent6">
              <a:lumMod val="75000"/>
            </a:schemeClr>
          </a:solidFill>
        </a:ln>
      </dgm:spPr>
      <dgm:t>
        <a:bodyPr/>
        <a:lstStyle/>
        <a:p>
          <a:endParaRPr lang="en-US"/>
        </a:p>
      </dgm:t>
    </dgm:pt>
    <dgm:pt modelId="{59F06481-3DD1-4542-9486-B77C15A5D0B6}">
      <dgm:prSet phldrT="[Text]" custT="1"/>
      <dgm:spPr/>
      <dgm:t>
        <a:bodyPr/>
        <a:lstStyle/>
        <a:p>
          <a:r>
            <a:rPr lang="en-US" sz="1800" b="0" dirty="0" smtClean="0">
              <a:solidFill>
                <a:schemeClr val="tx1"/>
              </a:solidFill>
              <a:latin typeface="Arial" pitchFamily="34" charset="0"/>
              <a:cs typeface="Arial" pitchFamily="34" charset="0"/>
            </a:rPr>
            <a:t>2. Communication</a:t>
          </a:r>
          <a:endParaRPr lang="en-US" sz="1800" b="0" dirty="0">
            <a:solidFill>
              <a:schemeClr val="tx1"/>
            </a:solidFill>
            <a:latin typeface="Arial" pitchFamily="34" charset="0"/>
            <a:cs typeface="Arial" pitchFamily="34" charset="0"/>
          </a:endParaRPr>
        </a:p>
      </dgm:t>
    </dgm:pt>
    <dgm:pt modelId="{9A61DA32-635C-4316-A8FA-62F8BAAD24C7}" type="parTrans" cxnId="{8AAD80DE-CAAB-425B-9E24-F307E4B1BBF6}">
      <dgm:prSet/>
      <dgm:spPr/>
      <dgm:t>
        <a:bodyPr/>
        <a:lstStyle/>
        <a:p>
          <a:endParaRPr lang="en-US"/>
        </a:p>
      </dgm:t>
    </dgm:pt>
    <dgm:pt modelId="{EB81B617-35A4-4923-BEB0-E050DDA0ADDA}" type="sibTrans" cxnId="{8AAD80DE-CAAB-425B-9E24-F307E4B1BBF6}">
      <dgm:prSet/>
      <dgm:spPr>
        <a:ln w="50800">
          <a:solidFill>
            <a:srgbClr val="92D050"/>
          </a:solidFill>
        </a:ln>
      </dgm:spPr>
      <dgm:t>
        <a:bodyPr/>
        <a:lstStyle/>
        <a:p>
          <a:endParaRPr lang="en-US"/>
        </a:p>
      </dgm:t>
    </dgm:pt>
    <dgm:pt modelId="{E36894DB-BF15-4AB9-BB90-53533EF42527}" type="pres">
      <dgm:prSet presAssocID="{7D5366A5-9930-4AA6-A5BF-FDD652FCFD28}" presName="cycle" presStyleCnt="0">
        <dgm:presLayoutVars>
          <dgm:dir/>
          <dgm:resizeHandles val="exact"/>
        </dgm:presLayoutVars>
      </dgm:prSet>
      <dgm:spPr/>
      <dgm:t>
        <a:bodyPr/>
        <a:lstStyle/>
        <a:p>
          <a:endParaRPr lang="en-US"/>
        </a:p>
      </dgm:t>
    </dgm:pt>
    <dgm:pt modelId="{92C8B221-DA0A-4279-8826-8AD413B115D1}" type="pres">
      <dgm:prSet presAssocID="{2C341AE7-A88A-4F4B-9384-3D8DA4D10203}" presName="node" presStyleLbl="node1" presStyleIdx="0" presStyleCnt="5" custRadScaleRad="115926" custRadScaleInc="126006">
        <dgm:presLayoutVars>
          <dgm:bulletEnabled val="1"/>
        </dgm:presLayoutVars>
      </dgm:prSet>
      <dgm:spPr/>
      <dgm:t>
        <a:bodyPr/>
        <a:lstStyle/>
        <a:p>
          <a:endParaRPr lang="en-US"/>
        </a:p>
      </dgm:t>
    </dgm:pt>
    <dgm:pt modelId="{10442204-AB7F-49A6-B0EC-306BDDF5D7CA}" type="pres">
      <dgm:prSet presAssocID="{2C341AE7-A88A-4F4B-9384-3D8DA4D10203}" presName="spNode" presStyleCnt="0"/>
      <dgm:spPr/>
      <dgm:t>
        <a:bodyPr/>
        <a:lstStyle/>
        <a:p>
          <a:endParaRPr lang="en-US"/>
        </a:p>
      </dgm:t>
    </dgm:pt>
    <dgm:pt modelId="{F2B3B486-B790-4359-87AA-29FB1D375742}" type="pres">
      <dgm:prSet presAssocID="{88A56E64-C64F-4693-BEA3-303465CCBE2E}" presName="sibTrans" presStyleLbl="sibTrans1D1" presStyleIdx="0" presStyleCnt="5"/>
      <dgm:spPr/>
      <dgm:t>
        <a:bodyPr/>
        <a:lstStyle/>
        <a:p>
          <a:endParaRPr lang="en-US"/>
        </a:p>
      </dgm:t>
    </dgm:pt>
    <dgm:pt modelId="{BB88E279-E1FC-401B-9F71-DA0BB1213938}" type="pres">
      <dgm:prSet presAssocID="{59F06481-3DD1-4542-9486-B77C15A5D0B6}" presName="node" presStyleLbl="node1" presStyleIdx="1" presStyleCnt="5" custScaleX="157967" custRadScaleRad="102847" custRadScaleInc="110750">
        <dgm:presLayoutVars>
          <dgm:bulletEnabled val="1"/>
        </dgm:presLayoutVars>
      </dgm:prSet>
      <dgm:spPr/>
      <dgm:t>
        <a:bodyPr/>
        <a:lstStyle/>
        <a:p>
          <a:endParaRPr lang="en-US"/>
        </a:p>
      </dgm:t>
    </dgm:pt>
    <dgm:pt modelId="{271DC879-82F0-47A7-B4EC-6D71F7503064}" type="pres">
      <dgm:prSet presAssocID="{59F06481-3DD1-4542-9486-B77C15A5D0B6}" presName="spNode" presStyleCnt="0"/>
      <dgm:spPr/>
      <dgm:t>
        <a:bodyPr/>
        <a:lstStyle/>
        <a:p>
          <a:endParaRPr lang="en-US"/>
        </a:p>
      </dgm:t>
    </dgm:pt>
    <dgm:pt modelId="{2C45C724-5CCF-4AD7-84AF-CCDD17DB0295}" type="pres">
      <dgm:prSet presAssocID="{EB81B617-35A4-4923-BEB0-E050DDA0ADDA}" presName="sibTrans" presStyleLbl="sibTrans1D1" presStyleIdx="1" presStyleCnt="5"/>
      <dgm:spPr/>
      <dgm:t>
        <a:bodyPr/>
        <a:lstStyle/>
        <a:p>
          <a:endParaRPr lang="en-US"/>
        </a:p>
      </dgm:t>
    </dgm:pt>
    <dgm:pt modelId="{6154A93C-0590-49AC-9E8A-91716D6F2A5C}" type="pres">
      <dgm:prSet presAssocID="{0A1AC35A-AFA3-4745-A415-554F25AE1F63}" presName="node" presStyleLbl="node1" presStyleIdx="2" presStyleCnt="5" custScaleX="90634" custScaleY="58500" custRadScaleRad="87577" custRadScaleInc="158098">
        <dgm:presLayoutVars>
          <dgm:bulletEnabled val="1"/>
        </dgm:presLayoutVars>
      </dgm:prSet>
      <dgm:spPr/>
      <dgm:t>
        <a:bodyPr/>
        <a:lstStyle/>
        <a:p>
          <a:endParaRPr lang="en-US"/>
        </a:p>
      </dgm:t>
    </dgm:pt>
    <dgm:pt modelId="{DAB24B65-4F49-47B0-9338-FF76204CE3CC}" type="pres">
      <dgm:prSet presAssocID="{0A1AC35A-AFA3-4745-A415-554F25AE1F63}" presName="spNode" presStyleCnt="0"/>
      <dgm:spPr/>
      <dgm:t>
        <a:bodyPr/>
        <a:lstStyle/>
        <a:p>
          <a:endParaRPr lang="en-US"/>
        </a:p>
      </dgm:t>
    </dgm:pt>
    <dgm:pt modelId="{4AE7800C-D8A6-454B-A97B-7866DBF324D1}" type="pres">
      <dgm:prSet presAssocID="{9EFE4599-C55A-482C-BF94-B73D587982AA}" presName="sibTrans" presStyleLbl="sibTrans1D1" presStyleIdx="2" presStyleCnt="5"/>
      <dgm:spPr/>
      <dgm:t>
        <a:bodyPr/>
        <a:lstStyle/>
        <a:p>
          <a:endParaRPr lang="en-US"/>
        </a:p>
      </dgm:t>
    </dgm:pt>
    <dgm:pt modelId="{8FE785BE-2D40-4165-B034-6D4A5CF921BD}" type="pres">
      <dgm:prSet presAssocID="{45C75B50-3A59-4EA2-9507-C815A3FEFA77}" presName="node" presStyleLbl="node1" presStyleIdx="3" presStyleCnt="5" custScaleX="115895" custScaleY="71181" custRadScaleRad="120223" custRadScaleInc="157814">
        <dgm:presLayoutVars>
          <dgm:bulletEnabled val="1"/>
        </dgm:presLayoutVars>
      </dgm:prSet>
      <dgm:spPr/>
      <dgm:t>
        <a:bodyPr/>
        <a:lstStyle/>
        <a:p>
          <a:endParaRPr lang="en-US"/>
        </a:p>
      </dgm:t>
    </dgm:pt>
    <dgm:pt modelId="{1F0354AF-0D4A-4734-BE02-915B59CD4F9C}" type="pres">
      <dgm:prSet presAssocID="{45C75B50-3A59-4EA2-9507-C815A3FEFA77}" presName="spNode" presStyleCnt="0"/>
      <dgm:spPr/>
      <dgm:t>
        <a:bodyPr/>
        <a:lstStyle/>
        <a:p>
          <a:endParaRPr lang="en-US"/>
        </a:p>
      </dgm:t>
    </dgm:pt>
    <dgm:pt modelId="{0D9A5312-626C-4509-8998-01E7AC691DE7}" type="pres">
      <dgm:prSet presAssocID="{CF9FF610-29E7-427F-8A74-16AF0A619BBD}" presName="sibTrans" presStyleLbl="sibTrans1D1" presStyleIdx="3" presStyleCnt="5"/>
      <dgm:spPr/>
      <dgm:t>
        <a:bodyPr/>
        <a:lstStyle/>
        <a:p>
          <a:endParaRPr lang="en-US"/>
        </a:p>
      </dgm:t>
    </dgm:pt>
    <dgm:pt modelId="{EE5DCFEE-8AF4-4695-A193-D3D7E01B223B}" type="pres">
      <dgm:prSet presAssocID="{5B874DF0-9938-4F69-AFB2-B6777751957E}" presName="node" presStyleLbl="node1" presStyleIdx="4" presStyleCnt="5" custScaleX="165561" custRadScaleRad="131113" custRadScaleInc="86546">
        <dgm:presLayoutVars>
          <dgm:bulletEnabled val="1"/>
        </dgm:presLayoutVars>
      </dgm:prSet>
      <dgm:spPr/>
      <dgm:t>
        <a:bodyPr/>
        <a:lstStyle/>
        <a:p>
          <a:endParaRPr lang="en-US"/>
        </a:p>
      </dgm:t>
    </dgm:pt>
    <dgm:pt modelId="{A9C30522-37C9-4792-B025-E20F66B7DDB5}" type="pres">
      <dgm:prSet presAssocID="{5B874DF0-9938-4F69-AFB2-B6777751957E}" presName="spNode" presStyleCnt="0"/>
      <dgm:spPr/>
      <dgm:t>
        <a:bodyPr/>
        <a:lstStyle/>
        <a:p>
          <a:endParaRPr lang="en-US"/>
        </a:p>
      </dgm:t>
    </dgm:pt>
    <dgm:pt modelId="{C19351CE-6015-4637-BBDB-BB01EC68FDC4}" type="pres">
      <dgm:prSet presAssocID="{611FFB6F-81DE-4FAD-B927-5C4B6475A3EC}" presName="sibTrans" presStyleLbl="sibTrans1D1" presStyleIdx="4" presStyleCnt="5"/>
      <dgm:spPr/>
      <dgm:t>
        <a:bodyPr/>
        <a:lstStyle/>
        <a:p>
          <a:endParaRPr lang="en-US"/>
        </a:p>
      </dgm:t>
    </dgm:pt>
  </dgm:ptLst>
  <dgm:cxnLst>
    <dgm:cxn modelId="{73B366F0-B0FF-4CE7-AD45-2315F6F7015C}" srcId="{7D5366A5-9930-4AA6-A5BF-FDD652FCFD28}" destId="{0A1AC35A-AFA3-4745-A415-554F25AE1F63}" srcOrd="2" destOrd="0" parTransId="{E1F1B4C6-5F88-4596-BB74-CFE22E9E25D2}" sibTransId="{9EFE4599-C55A-482C-BF94-B73D587982AA}"/>
    <dgm:cxn modelId="{9917F4A2-26B0-457E-B60E-DA8C86371BD8}" type="presOf" srcId="{7D5366A5-9930-4AA6-A5BF-FDD652FCFD28}" destId="{E36894DB-BF15-4AB9-BB90-53533EF42527}" srcOrd="0" destOrd="0" presId="urn:microsoft.com/office/officeart/2005/8/layout/cycle5"/>
    <dgm:cxn modelId="{2F6765B2-54C9-45B3-8EA9-916532169CCC}" srcId="{7D5366A5-9930-4AA6-A5BF-FDD652FCFD28}" destId="{2C341AE7-A88A-4F4B-9384-3D8DA4D10203}" srcOrd="0" destOrd="0" parTransId="{1037728B-AE15-4F93-88BB-C86236E8C2D3}" sibTransId="{88A56E64-C64F-4693-BEA3-303465CCBE2E}"/>
    <dgm:cxn modelId="{343EBD00-F78E-4D66-89EB-F34E8EC6E781}" type="presOf" srcId="{2C341AE7-A88A-4F4B-9384-3D8DA4D10203}" destId="{92C8B221-DA0A-4279-8826-8AD413B115D1}" srcOrd="0" destOrd="0" presId="urn:microsoft.com/office/officeart/2005/8/layout/cycle5"/>
    <dgm:cxn modelId="{42B206E8-CF1A-4BD4-9049-7E745C613FFE}" type="presOf" srcId="{88A56E64-C64F-4693-BEA3-303465CCBE2E}" destId="{F2B3B486-B790-4359-87AA-29FB1D375742}" srcOrd="0" destOrd="0" presId="urn:microsoft.com/office/officeart/2005/8/layout/cycle5"/>
    <dgm:cxn modelId="{62D55802-7E0C-4DB4-AB01-5C848FE349E7}" type="presOf" srcId="{CF9FF610-29E7-427F-8A74-16AF0A619BBD}" destId="{0D9A5312-626C-4509-8998-01E7AC691DE7}" srcOrd="0" destOrd="0" presId="urn:microsoft.com/office/officeart/2005/8/layout/cycle5"/>
    <dgm:cxn modelId="{82B30FCF-2DCC-4241-BC12-68D1184A9AD6}" srcId="{7D5366A5-9930-4AA6-A5BF-FDD652FCFD28}" destId="{5B874DF0-9938-4F69-AFB2-B6777751957E}" srcOrd="4" destOrd="0" parTransId="{EFCDEFFF-808F-4E74-804A-6210099B9612}" sibTransId="{611FFB6F-81DE-4FAD-B927-5C4B6475A3EC}"/>
    <dgm:cxn modelId="{AD7D9401-03F8-4FB4-9A1B-DEDA0ECA5070}" type="presOf" srcId="{45C75B50-3A59-4EA2-9507-C815A3FEFA77}" destId="{8FE785BE-2D40-4165-B034-6D4A5CF921BD}" srcOrd="0" destOrd="0" presId="urn:microsoft.com/office/officeart/2005/8/layout/cycle5"/>
    <dgm:cxn modelId="{8AAD80DE-CAAB-425B-9E24-F307E4B1BBF6}" srcId="{7D5366A5-9930-4AA6-A5BF-FDD652FCFD28}" destId="{59F06481-3DD1-4542-9486-B77C15A5D0B6}" srcOrd="1" destOrd="0" parTransId="{9A61DA32-635C-4316-A8FA-62F8BAAD24C7}" sibTransId="{EB81B617-35A4-4923-BEB0-E050DDA0ADDA}"/>
    <dgm:cxn modelId="{9D35FECD-5294-40C1-9794-175B60E8398A}" type="presOf" srcId="{59F06481-3DD1-4542-9486-B77C15A5D0B6}" destId="{BB88E279-E1FC-401B-9F71-DA0BB1213938}" srcOrd="0" destOrd="0" presId="urn:microsoft.com/office/officeart/2005/8/layout/cycle5"/>
    <dgm:cxn modelId="{3141A339-193B-46F4-96ED-B806AE44F790}" type="presOf" srcId="{EB81B617-35A4-4923-BEB0-E050DDA0ADDA}" destId="{2C45C724-5CCF-4AD7-84AF-CCDD17DB0295}" srcOrd="0" destOrd="0" presId="urn:microsoft.com/office/officeart/2005/8/layout/cycle5"/>
    <dgm:cxn modelId="{5091B91D-6F14-4A7F-B119-9A8152D500A2}" type="presOf" srcId="{0A1AC35A-AFA3-4745-A415-554F25AE1F63}" destId="{6154A93C-0590-49AC-9E8A-91716D6F2A5C}" srcOrd="0" destOrd="0" presId="urn:microsoft.com/office/officeart/2005/8/layout/cycle5"/>
    <dgm:cxn modelId="{A8A720AD-6F50-42F3-AE8D-62AAB9B19371}" type="presOf" srcId="{9EFE4599-C55A-482C-BF94-B73D587982AA}" destId="{4AE7800C-D8A6-454B-A97B-7866DBF324D1}" srcOrd="0" destOrd="0" presId="urn:microsoft.com/office/officeart/2005/8/layout/cycle5"/>
    <dgm:cxn modelId="{B9D38F36-BAD1-4E9F-842E-39CF08CE7ECC}" srcId="{7D5366A5-9930-4AA6-A5BF-FDD652FCFD28}" destId="{45C75B50-3A59-4EA2-9507-C815A3FEFA77}" srcOrd="3" destOrd="0" parTransId="{5C4A19B8-AEB2-4B10-AFC1-76FA1F01A75A}" sibTransId="{CF9FF610-29E7-427F-8A74-16AF0A619BBD}"/>
    <dgm:cxn modelId="{2B797FC0-D49A-4138-94D5-8F30311F96D3}" type="presOf" srcId="{5B874DF0-9938-4F69-AFB2-B6777751957E}" destId="{EE5DCFEE-8AF4-4695-A193-D3D7E01B223B}" srcOrd="0" destOrd="0" presId="urn:microsoft.com/office/officeart/2005/8/layout/cycle5"/>
    <dgm:cxn modelId="{F9381F6C-1A7F-4E79-8850-D9470A77C8FC}" type="presOf" srcId="{611FFB6F-81DE-4FAD-B927-5C4B6475A3EC}" destId="{C19351CE-6015-4637-BBDB-BB01EC68FDC4}" srcOrd="0" destOrd="0" presId="urn:microsoft.com/office/officeart/2005/8/layout/cycle5"/>
    <dgm:cxn modelId="{B9627050-6798-4875-B08C-2915EA3F6AAE}" type="presParOf" srcId="{E36894DB-BF15-4AB9-BB90-53533EF42527}" destId="{92C8B221-DA0A-4279-8826-8AD413B115D1}" srcOrd="0" destOrd="0" presId="urn:microsoft.com/office/officeart/2005/8/layout/cycle5"/>
    <dgm:cxn modelId="{2AB8B17C-FAC3-4615-9815-CC7BA4275D38}" type="presParOf" srcId="{E36894DB-BF15-4AB9-BB90-53533EF42527}" destId="{10442204-AB7F-49A6-B0EC-306BDDF5D7CA}" srcOrd="1" destOrd="0" presId="urn:microsoft.com/office/officeart/2005/8/layout/cycle5"/>
    <dgm:cxn modelId="{1C6BA040-48D0-46EE-8A14-C602AEA05CD8}" type="presParOf" srcId="{E36894DB-BF15-4AB9-BB90-53533EF42527}" destId="{F2B3B486-B790-4359-87AA-29FB1D375742}" srcOrd="2" destOrd="0" presId="urn:microsoft.com/office/officeart/2005/8/layout/cycle5"/>
    <dgm:cxn modelId="{C44DA85B-419A-436B-A004-32D2A74603B2}" type="presParOf" srcId="{E36894DB-BF15-4AB9-BB90-53533EF42527}" destId="{BB88E279-E1FC-401B-9F71-DA0BB1213938}" srcOrd="3" destOrd="0" presId="urn:microsoft.com/office/officeart/2005/8/layout/cycle5"/>
    <dgm:cxn modelId="{D07CC71D-F38D-470D-A12B-53A2907CE225}" type="presParOf" srcId="{E36894DB-BF15-4AB9-BB90-53533EF42527}" destId="{271DC879-82F0-47A7-B4EC-6D71F7503064}" srcOrd="4" destOrd="0" presId="urn:microsoft.com/office/officeart/2005/8/layout/cycle5"/>
    <dgm:cxn modelId="{1964EFDF-0196-4F15-9FF2-80F1E514E0EF}" type="presParOf" srcId="{E36894DB-BF15-4AB9-BB90-53533EF42527}" destId="{2C45C724-5CCF-4AD7-84AF-CCDD17DB0295}" srcOrd="5" destOrd="0" presId="urn:microsoft.com/office/officeart/2005/8/layout/cycle5"/>
    <dgm:cxn modelId="{FFB3CDB6-7C56-4194-8B53-E57729AA47E5}" type="presParOf" srcId="{E36894DB-BF15-4AB9-BB90-53533EF42527}" destId="{6154A93C-0590-49AC-9E8A-91716D6F2A5C}" srcOrd="6" destOrd="0" presId="urn:microsoft.com/office/officeart/2005/8/layout/cycle5"/>
    <dgm:cxn modelId="{4B65D933-FE75-4B94-912E-9D396DAC7A52}" type="presParOf" srcId="{E36894DB-BF15-4AB9-BB90-53533EF42527}" destId="{DAB24B65-4F49-47B0-9338-FF76204CE3CC}" srcOrd="7" destOrd="0" presId="urn:microsoft.com/office/officeart/2005/8/layout/cycle5"/>
    <dgm:cxn modelId="{1CBC094F-239C-4656-A013-A34B09CD65FB}" type="presParOf" srcId="{E36894DB-BF15-4AB9-BB90-53533EF42527}" destId="{4AE7800C-D8A6-454B-A97B-7866DBF324D1}" srcOrd="8" destOrd="0" presId="urn:microsoft.com/office/officeart/2005/8/layout/cycle5"/>
    <dgm:cxn modelId="{657A22FD-01F1-46D7-89B9-02856D757E2A}" type="presParOf" srcId="{E36894DB-BF15-4AB9-BB90-53533EF42527}" destId="{8FE785BE-2D40-4165-B034-6D4A5CF921BD}" srcOrd="9" destOrd="0" presId="urn:microsoft.com/office/officeart/2005/8/layout/cycle5"/>
    <dgm:cxn modelId="{A782F017-6305-4CA8-B66D-3D1492A40B0E}" type="presParOf" srcId="{E36894DB-BF15-4AB9-BB90-53533EF42527}" destId="{1F0354AF-0D4A-4734-BE02-915B59CD4F9C}" srcOrd="10" destOrd="0" presId="urn:microsoft.com/office/officeart/2005/8/layout/cycle5"/>
    <dgm:cxn modelId="{2EF5B085-F1D4-43B5-9400-52F32E312D2D}" type="presParOf" srcId="{E36894DB-BF15-4AB9-BB90-53533EF42527}" destId="{0D9A5312-626C-4509-8998-01E7AC691DE7}" srcOrd="11" destOrd="0" presId="urn:microsoft.com/office/officeart/2005/8/layout/cycle5"/>
    <dgm:cxn modelId="{A6037BC5-DEBB-4470-A458-F28FEC9C38BB}" type="presParOf" srcId="{E36894DB-BF15-4AB9-BB90-53533EF42527}" destId="{EE5DCFEE-8AF4-4695-A193-D3D7E01B223B}" srcOrd="12" destOrd="0" presId="urn:microsoft.com/office/officeart/2005/8/layout/cycle5"/>
    <dgm:cxn modelId="{19056F46-3AFD-49C3-AE48-81FAF9A2CD51}" type="presParOf" srcId="{E36894DB-BF15-4AB9-BB90-53533EF42527}" destId="{A9C30522-37C9-4792-B025-E20F66B7DDB5}" srcOrd="13" destOrd="0" presId="urn:microsoft.com/office/officeart/2005/8/layout/cycle5"/>
    <dgm:cxn modelId="{61903E48-9A13-4C92-9C62-681F300BB6BE}" type="presParOf" srcId="{E36894DB-BF15-4AB9-BB90-53533EF42527}" destId="{C19351CE-6015-4637-BBDB-BB01EC68FDC4}" srcOrd="14" destOrd="0" presId="urn:microsoft.com/office/officeart/2005/8/layout/cycle5"/>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DE547-E6A2-436B-B6FA-B0C458AE7D64}">
      <dsp:nvSpPr>
        <dsp:cNvPr id="0" name=""/>
        <dsp:cNvSpPr/>
      </dsp:nvSpPr>
      <dsp:spPr>
        <a:xfrm>
          <a:off x="1413664" y="528717"/>
          <a:ext cx="4153049" cy="4153049"/>
        </a:xfrm>
        <a:prstGeom prst="blockArc">
          <a:avLst>
            <a:gd name="adj1" fmla="val 10907582"/>
            <a:gd name="adj2" fmla="val 17256636"/>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AA48AB-755B-4F95-B471-4E7758240D33}">
      <dsp:nvSpPr>
        <dsp:cNvPr id="0" name=""/>
        <dsp:cNvSpPr/>
      </dsp:nvSpPr>
      <dsp:spPr>
        <a:xfrm>
          <a:off x="1398106" y="723840"/>
          <a:ext cx="4153049" cy="4153049"/>
        </a:xfrm>
        <a:prstGeom prst="blockArc">
          <a:avLst>
            <a:gd name="adj1" fmla="val 4315663"/>
            <a:gd name="adj2" fmla="val 1123947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0848584-B0EC-46E7-8098-5863497B679F}">
      <dsp:nvSpPr>
        <dsp:cNvPr id="0" name=""/>
        <dsp:cNvSpPr/>
      </dsp:nvSpPr>
      <dsp:spPr>
        <a:xfrm>
          <a:off x="2655653" y="723550"/>
          <a:ext cx="4153049" cy="4153049"/>
        </a:xfrm>
        <a:prstGeom prst="blockArc">
          <a:avLst>
            <a:gd name="adj1" fmla="val 21406206"/>
            <a:gd name="adj2" fmla="val 6482755"/>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9D740D-3ED5-4C5E-A41F-F54F88004347}">
      <dsp:nvSpPr>
        <dsp:cNvPr id="0" name=""/>
        <dsp:cNvSpPr/>
      </dsp:nvSpPr>
      <dsp:spPr>
        <a:xfrm>
          <a:off x="2654204" y="524470"/>
          <a:ext cx="4153049" cy="4153049"/>
        </a:xfrm>
        <a:prstGeom prst="blockArc">
          <a:avLst>
            <a:gd name="adj1" fmla="val 15119827"/>
            <a:gd name="adj2" fmla="val 143767"/>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49C843-F67F-401D-926E-AF3413E455E7}">
      <dsp:nvSpPr>
        <dsp:cNvPr id="0" name=""/>
        <dsp:cNvSpPr/>
      </dsp:nvSpPr>
      <dsp:spPr>
        <a:xfrm>
          <a:off x="2663075" y="1743776"/>
          <a:ext cx="2881545" cy="191304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Myriad Pro"/>
            </a:rPr>
            <a:t>Impacts on the organization</a:t>
          </a:r>
          <a:endParaRPr lang="en-US" sz="2800" kern="1200" dirty="0">
            <a:latin typeface="Myriad Pro"/>
          </a:endParaRPr>
        </a:p>
      </dsp:txBody>
      <dsp:txXfrm>
        <a:off x="3085067" y="2023935"/>
        <a:ext cx="2037561" cy="1352728"/>
      </dsp:txXfrm>
    </dsp:sp>
    <dsp:sp modelId="{1E05572E-016A-4214-B0E0-10617B65892D}">
      <dsp:nvSpPr>
        <dsp:cNvPr id="0" name=""/>
        <dsp:cNvSpPr/>
      </dsp:nvSpPr>
      <dsp:spPr>
        <a:xfrm>
          <a:off x="2771699" y="2417"/>
          <a:ext cx="2664297" cy="13391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Myriad Pro"/>
            </a:rPr>
            <a:t>Productivity</a:t>
          </a:r>
          <a:r>
            <a:rPr lang="en-US" sz="1500" kern="1200" dirty="0" smtClean="0">
              <a:latin typeface="Myriad Pro"/>
            </a:rPr>
            <a:t> </a:t>
          </a:r>
          <a:endParaRPr lang="en-US" sz="1500" kern="1200" dirty="0">
            <a:latin typeface="Myriad Pro"/>
          </a:endParaRPr>
        </a:p>
      </dsp:txBody>
      <dsp:txXfrm>
        <a:off x="3161876" y="198528"/>
        <a:ext cx="1883943" cy="946910"/>
      </dsp:txXfrm>
    </dsp:sp>
    <dsp:sp modelId="{FBA21A8F-1E69-47F6-98E4-1F4552671CC9}">
      <dsp:nvSpPr>
        <dsp:cNvPr id="0" name=""/>
        <dsp:cNvSpPr/>
      </dsp:nvSpPr>
      <dsp:spPr>
        <a:xfrm>
          <a:off x="5653238" y="2016228"/>
          <a:ext cx="2208068" cy="13391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Myriad Pro"/>
            </a:rPr>
            <a:t>Culture</a:t>
          </a:r>
          <a:endParaRPr lang="en-US" sz="2400" kern="1200" dirty="0">
            <a:latin typeface="Myriad Pro"/>
          </a:endParaRPr>
        </a:p>
      </dsp:txBody>
      <dsp:txXfrm>
        <a:off x="5976602" y="2212339"/>
        <a:ext cx="1561340" cy="946910"/>
      </dsp:txXfrm>
    </dsp:sp>
    <dsp:sp modelId="{9EC837F1-A940-4BA6-BD8D-59BDA4561DFC}">
      <dsp:nvSpPr>
        <dsp:cNvPr id="0" name=""/>
        <dsp:cNvSpPr/>
      </dsp:nvSpPr>
      <dsp:spPr>
        <a:xfrm>
          <a:off x="3434282" y="4059049"/>
          <a:ext cx="1339132" cy="13391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Myriad Pro"/>
            </a:rPr>
            <a:t>Cost</a:t>
          </a:r>
          <a:endParaRPr lang="en-US" sz="2400" kern="1200" dirty="0">
            <a:latin typeface="Myriad Pro"/>
          </a:endParaRPr>
        </a:p>
      </dsp:txBody>
      <dsp:txXfrm>
        <a:off x="3630393" y="4255160"/>
        <a:ext cx="946910" cy="946910"/>
      </dsp:txXfrm>
    </dsp:sp>
    <dsp:sp modelId="{6CFCDBA0-CCEC-41C9-A709-7973226C4CFA}">
      <dsp:nvSpPr>
        <dsp:cNvPr id="0" name=""/>
        <dsp:cNvSpPr/>
      </dsp:nvSpPr>
      <dsp:spPr>
        <a:xfrm>
          <a:off x="288038" y="1872211"/>
          <a:ext cx="2349655" cy="13391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Myriad Pro"/>
            </a:rPr>
            <a:t>Reputation</a:t>
          </a:r>
          <a:endParaRPr lang="en-US" sz="2400" kern="1200" dirty="0">
            <a:latin typeface="Myriad Pro"/>
          </a:endParaRPr>
        </a:p>
      </dsp:txBody>
      <dsp:txXfrm>
        <a:off x="632137" y="2068322"/>
        <a:ext cx="1661457" cy="946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B4EC6-2935-4919-8822-9049486E244F}">
      <dsp:nvSpPr>
        <dsp:cNvPr id="0" name=""/>
        <dsp:cNvSpPr/>
      </dsp:nvSpPr>
      <dsp:spPr>
        <a:xfrm>
          <a:off x="1116441" y="286266"/>
          <a:ext cx="4154243" cy="4154243"/>
        </a:xfrm>
        <a:prstGeom prst="blockArc">
          <a:avLst>
            <a:gd name="adj1" fmla="val 10310121"/>
            <a:gd name="adj2" fmla="val 17711196"/>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68FEEBA-F23F-47F9-93AF-3CEA5530383B}">
      <dsp:nvSpPr>
        <dsp:cNvPr id="0" name=""/>
        <dsp:cNvSpPr/>
      </dsp:nvSpPr>
      <dsp:spPr>
        <a:xfrm>
          <a:off x="1152131" y="576047"/>
          <a:ext cx="4154243" cy="4154243"/>
        </a:xfrm>
        <a:prstGeom prst="blockArc">
          <a:avLst>
            <a:gd name="adj1" fmla="val 3932969"/>
            <a:gd name="adj2" fmla="val 10778702"/>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C28D349-C888-47B3-A82E-BE21A8E9CE63}">
      <dsp:nvSpPr>
        <dsp:cNvPr id="0" name=""/>
        <dsp:cNvSpPr/>
      </dsp:nvSpPr>
      <dsp:spPr>
        <a:xfrm>
          <a:off x="2955650" y="631652"/>
          <a:ext cx="4154243" cy="4154243"/>
        </a:xfrm>
        <a:prstGeom prst="blockArc">
          <a:avLst>
            <a:gd name="adj1" fmla="val 21585764"/>
            <a:gd name="adj2" fmla="val 7130825"/>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9896BF-DE76-4F1F-BF37-B1058D55F104}">
      <dsp:nvSpPr>
        <dsp:cNvPr id="0" name=""/>
        <dsp:cNvSpPr/>
      </dsp:nvSpPr>
      <dsp:spPr>
        <a:xfrm>
          <a:off x="2999326" y="204451"/>
          <a:ext cx="4154243" cy="4154243"/>
        </a:xfrm>
        <a:prstGeom prst="blockArc">
          <a:avLst>
            <a:gd name="adj1" fmla="val 14390240"/>
            <a:gd name="adj2" fmla="val 71474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A1F5D86-D999-4E8A-8D1E-14FA94AA93FD}">
      <dsp:nvSpPr>
        <dsp:cNvPr id="0" name=""/>
        <dsp:cNvSpPr/>
      </dsp:nvSpPr>
      <dsp:spPr>
        <a:xfrm>
          <a:off x="2262929" y="1430923"/>
          <a:ext cx="3636926" cy="18009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latin typeface="Myriad Pro"/>
            </a:rPr>
            <a:t>Impacts on the Victim</a:t>
          </a:r>
          <a:endParaRPr lang="en-US" sz="2800" kern="1200" dirty="0">
            <a:latin typeface="Myriad Pro"/>
          </a:endParaRPr>
        </a:p>
      </dsp:txBody>
      <dsp:txXfrm>
        <a:off x="2795544" y="1694666"/>
        <a:ext cx="2571696" cy="1273465"/>
      </dsp:txXfrm>
    </dsp:sp>
    <dsp:sp modelId="{B1ED2DB7-7914-49E0-9C3F-550A0733AD2A}">
      <dsp:nvSpPr>
        <dsp:cNvPr id="0" name=""/>
        <dsp:cNvSpPr/>
      </dsp:nvSpPr>
      <dsp:spPr>
        <a:xfrm>
          <a:off x="2710108" y="-142132"/>
          <a:ext cx="2693794" cy="13389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Myriad Pro"/>
            </a:rPr>
            <a:t>Physically</a:t>
          </a:r>
          <a:endParaRPr lang="en-US" sz="2400" kern="1200" dirty="0">
            <a:latin typeface="Myriad Pro"/>
          </a:endParaRPr>
        </a:p>
      </dsp:txBody>
      <dsp:txXfrm>
        <a:off x="3104605" y="53960"/>
        <a:ext cx="1904800" cy="946813"/>
      </dsp:txXfrm>
    </dsp:sp>
    <dsp:sp modelId="{6708F82E-26ED-455E-A745-EC6B28FE2070}">
      <dsp:nvSpPr>
        <dsp:cNvPr id="0" name=""/>
        <dsp:cNvSpPr/>
      </dsp:nvSpPr>
      <dsp:spPr>
        <a:xfrm>
          <a:off x="5770417" y="2030873"/>
          <a:ext cx="2582510" cy="13389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Myriad Pro"/>
            </a:rPr>
            <a:t>Work Performance</a:t>
          </a:r>
          <a:endParaRPr lang="en-US" sz="2400" kern="1200" dirty="0">
            <a:latin typeface="Myriad Pro"/>
          </a:endParaRPr>
        </a:p>
      </dsp:txBody>
      <dsp:txXfrm>
        <a:off x="6148617" y="2226965"/>
        <a:ext cx="1826110" cy="946813"/>
      </dsp:txXfrm>
    </dsp:sp>
    <dsp:sp modelId="{7BBB00E1-FC38-4BB4-94EF-A21CDD1C4CBB}">
      <dsp:nvSpPr>
        <dsp:cNvPr id="0" name=""/>
        <dsp:cNvSpPr/>
      </dsp:nvSpPr>
      <dsp:spPr>
        <a:xfrm>
          <a:off x="2779154" y="3528394"/>
          <a:ext cx="2549437" cy="191506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Myriad Pro"/>
            </a:rPr>
            <a:t>Emotionally</a:t>
          </a:r>
          <a:endParaRPr lang="en-US" sz="2400" kern="1200" dirty="0">
            <a:latin typeface="Myriad Pro"/>
          </a:endParaRPr>
        </a:p>
      </dsp:txBody>
      <dsp:txXfrm>
        <a:off x="3152510" y="3808848"/>
        <a:ext cx="1802725" cy="1354152"/>
      </dsp:txXfrm>
    </dsp:sp>
    <dsp:sp modelId="{FF3B19D3-6923-4127-AE40-E484167900ED}">
      <dsp:nvSpPr>
        <dsp:cNvPr id="0" name=""/>
        <dsp:cNvSpPr/>
      </dsp:nvSpPr>
      <dsp:spPr>
        <a:xfrm>
          <a:off x="132872" y="1982032"/>
          <a:ext cx="2104675" cy="13389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Myriad Pro"/>
            </a:rPr>
            <a:t>Affective Domain</a:t>
          </a:r>
          <a:endParaRPr lang="en-US" sz="2400" kern="1200" dirty="0">
            <a:latin typeface="Myriad Pro"/>
          </a:endParaRPr>
        </a:p>
      </dsp:txBody>
      <dsp:txXfrm>
        <a:off x="441095" y="2178124"/>
        <a:ext cx="1488229" cy="9468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C8B221-DA0A-4279-8826-8AD413B115D1}">
      <dsp:nvSpPr>
        <dsp:cNvPr id="0" name=""/>
        <dsp:cNvSpPr/>
      </dsp:nvSpPr>
      <dsp:spPr>
        <a:xfrm>
          <a:off x="4527308" y="0"/>
          <a:ext cx="1486792" cy="966415"/>
        </a:xfrm>
        <a:prstGeom prst="roundRect">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i="0" kern="1200" dirty="0" smtClean="0">
              <a:solidFill>
                <a:schemeClr val="tx1"/>
              </a:solidFill>
              <a:latin typeface="Arial" pitchFamily="34" charset="0"/>
              <a:cs typeface="Arial" pitchFamily="34" charset="0"/>
            </a:rPr>
            <a:t>1. Written Standard</a:t>
          </a:r>
          <a:endParaRPr lang="en-US" sz="1800" b="0" i="0" kern="1200" dirty="0">
            <a:solidFill>
              <a:schemeClr val="tx1"/>
            </a:solidFill>
            <a:latin typeface="Arial" pitchFamily="34" charset="0"/>
            <a:cs typeface="Arial" pitchFamily="34" charset="0"/>
          </a:endParaRPr>
        </a:p>
      </dsp:txBody>
      <dsp:txXfrm>
        <a:off x="4574484" y="47176"/>
        <a:ext cx="1392440" cy="872063"/>
      </dsp:txXfrm>
    </dsp:sp>
    <dsp:sp modelId="{F2B3B486-B790-4359-87AA-29FB1D375742}">
      <dsp:nvSpPr>
        <dsp:cNvPr id="0" name=""/>
        <dsp:cNvSpPr/>
      </dsp:nvSpPr>
      <dsp:spPr>
        <a:xfrm>
          <a:off x="2273516" y="50983"/>
          <a:ext cx="3862868" cy="3862868"/>
        </a:xfrm>
        <a:custGeom>
          <a:avLst/>
          <a:gdLst/>
          <a:ahLst/>
          <a:cxnLst/>
          <a:rect l="0" t="0" r="0" b="0"/>
          <a:pathLst>
            <a:path>
              <a:moveTo>
                <a:pt x="3694834" y="1143490"/>
              </a:moveTo>
              <a:arcTo wR="1931434" hR="1931434" stAng="20155404" swAng="1424155"/>
            </a:path>
          </a:pathLst>
        </a:custGeom>
        <a:noFill/>
        <a:ln w="50800" cap="flat" cmpd="sng" algn="ctr">
          <a:solidFill>
            <a:schemeClr val="accent2">
              <a:lumMod val="5000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BB88E279-E1FC-401B-9F71-DA0BB1213938}">
      <dsp:nvSpPr>
        <dsp:cNvPr id="0" name=""/>
        <dsp:cNvSpPr/>
      </dsp:nvSpPr>
      <dsp:spPr>
        <a:xfrm>
          <a:off x="4932896" y="2228524"/>
          <a:ext cx="2348642" cy="966415"/>
        </a:xfrm>
        <a:prstGeom prst="roundRect">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solidFill>
                <a:schemeClr val="tx1"/>
              </a:solidFill>
              <a:latin typeface="Arial" pitchFamily="34" charset="0"/>
              <a:cs typeface="Arial" pitchFamily="34" charset="0"/>
            </a:rPr>
            <a:t>2. Communication</a:t>
          </a:r>
          <a:endParaRPr lang="en-US" sz="1800" b="0" kern="1200" dirty="0">
            <a:solidFill>
              <a:schemeClr val="tx1"/>
            </a:solidFill>
            <a:latin typeface="Arial" pitchFamily="34" charset="0"/>
            <a:cs typeface="Arial" pitchFamily="34" charset="0"/>
          </a:endParaRPr>
        </a:p>
      </dsp:txBody>
      <dsp:txXfrm>
        <a:off x="4980072" y="2275700"/>
        <a:ext cx="2254290" cy="872063"/>
      </dsp:txXfrm>
    </dsp:sp>
    <dsp:sp modelId="{2C45C724-5CCF-4AD7-84AF-CCDD17DB0295}">
      <dsp:nvSpPr>
        <dsp:cNvPr id="0" name=""/>
        <dsp:cNvSpPr/>
      </dsp:nvSpPr>
      <dsp:spPr>
        <a:xfrm>
          <a:off x="2450005" y="165037"/>
          <a:ext cx="3862868" cy="3862868"/>
        </a:xfrm>
        <a:custGeom>
          <a:avLst/>
          <a:gdLst/>
          <a:ahLst/>
          <a:cxnLst/>
          <a:rect l="0" t="0" r="0" b="0"/>
          <a:pathLst>
            <a:path>
              <a:moveTo>
                <a:pt x="3338075" y="3254988"/>
              </a:moveTo>
              <a:arcTo wR="1931434" hR="1931434" stAng="2595413" swAng="1611730"/>
            </a:path>
          </a:pathLst>
        </a:custGeom>
        <a:noFill/>
        <a:ln w="50800" cap="flat" cmpd="sng" algn="ctr">
          <a:solidFill>
            <a:srgbClr val="92D050"/>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6154A93C-0590-49AC-9E8A-91716D6F2A5C}">
      <dsp:nvSpPr>
        <dsp:cNvPr id="0" name=""/>
        <dsp:cNvSpPr/>
      </dsp:nvSpPr>
      <dsp:spPr>
        <a:xfrm>
          <a:off x="3411890" y="3823220"/>
          <a:ext cx="1347539" cy="565353"/>
        </a:xfrm>
        <a:prstGeom prst="roundRect">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solidFill>
                <a:schemeClr val="tx1"/>
              </a:solidFill>
              <a:latin typeface="Arial" pitchFamily="34" charset="0"/>
              <a:cs typeface="Arial" pitchFamily="34" charset="0"/>
            </a:rPr>
            <a:t>3. Training</a:t>
          </a:r>
          <a:endParaRPr lang="en-US" sz="1800" b="0" kern="1200" dirty="0">
            <a:solidFill>
              <a:schemeClr val="tx1"/>
            </a:solidFill>
            <a:latin typeface="Arial" pitchFamily="34" charset="0"/>
            <a:cs typeface="Arial" pitchFamily="34" charset="0"/>
          </a:endParaRPr>
        </a:p>
      </dsp:txBody>
      <dsp:txXfrm>
        <a:off x="3439488" y="3850818"/>
        <a:ext cx="1292343" cy="510157"/>
      </dsp:txXfrm>
    </dsp:sp>
    <dsp:sp modelId="{4AE7800C-D8A6-454B-A97B-7866DBF324D1}">
      <dsp:nvSpPr>
        <dsp:cNvPr id="0" name=""/>
        <dsp:cNvSpPr/>
      </dsp:nvSpPr>
      <dsp:spPr>
        <a:xfrm>
          <a:off x="1446803" y="78117"/>
          <a:ext cx="3862868" cy="3862868"/>
        </a:xfrm>
        <a:custGeom>
          <a:avLst/>
          <a:gdLst/>
          <a:ahLst/>
          <a:cxnLst/>
          <a:rect l="0" t="0" r="0" b="0"/>
          <a:pathLst>
            <a:path>
              <a:moveTo>
                <a:pt x="1671654" y="3845317"/>
              </a:moveTo>
              <a:arcTo wR="1931434" hR="1931434" stAng="5863786" swAng="1638886"/>
            </a:path>
          </a:pathLst>
        </a:custGeom>
        <a:noFill/>
        <a:ln w="50800" cap="flat" cmpd="sng" algn="ctr">
          <a:solidFill>
            <a:srgbClr val="7030A0"/>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8FE785BE-2D40-4165-B034-6D4A5CF921BD}">
      <dsp:nvSpPr>
        <dsp:cNvPr id="0" name=""/>
        <dsp:cNvSpPr/>
      </dsp:nvSpPr>
      <dsp:spPr>
        <a:xfrm>
          <a:off x="1050788" y="2716317"/>
          <a:ext cx="1723118" cy="687904"/>
        </a:xfrm>
        <a:prstGeom prst="roundRect">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0" kern="1200" dirty="0" smtClean="0">
              <a:solidFill>
                <a:schemeClr val="tx1"/>
              </a:solidFill>
              <a:latin typeface="Arial" pitchFamily="34" charset="0"/>
              <a:cs typeface="Arial" pitchFamily="34" charset="0"/>
            </a:rPr>
            <a:t>4. Evaluation</a:t>
          </a:r>
          <a:endParaRPr lang="en-US" sz="1800" b="0" kern="1200" dirty="0">
            <a:solidFill>
              <a:schemeClr val="tx1"/>
            </a:solidFill>
            <a:latin typeface="Arial" pitchFamily="34" charset="0"/>
            <a:cs typeface="Arial" pitchFamily="34" charset="0"/>
          </a:endParaRPr>
        </a:p>
      </dsp:txBody>
      <dsp:txXfrm>
        <a:off x="1084369" y="2749898"/>
        <a:ext cx="1655956" cy="620742"/>
      </dsp:txXfrm>
    </dsp:sp>
    <dsp:sp modelId="{0D9A5312-626C-4509-8998-01E7AC691DE7}">
      <dsp:nvSpPr>
        <dsp:cNvPr id="0" name=""/>
        <dsp:cNvSpPr/>
      </dsp:nvSpPr>
      <dsp:spPr>
        <a:xfrm>
          <a:off x="1719670" y="112240"/>
          <a:ext cx="3862868" cy="3862868"/>
        </a:xfrm>
        <a:custGeom>
          <a:avLst/>
          <a:gdLst/>
          <a:ahLst/>
          <a:cxnLst/>
          <a:rect l="0" t="0" r="0" b="0"/>
          <a:pathLst>
            <a:path>
              <a:moveTo>
                <a:pt x="42577" y="2334743"/>
              </a:moveTo>
              <a:arcTo wR="1931434" hR="1931434" stAng="10076830" swAng="1557603"/>
            </a:path>
          </a:pathLst>
        </a:custGeom>
        <a:noFill/>
        <a:ln w="50800" cap="flat" cmpd="sng" algn="ctr">
          <a:solidFill>
            <a:schemeClr val="accent5">
              <a:lumMod val="7500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EE5DCFEE-8AF4-4695-A193-D3D7E01B223B}">
      <dsp:nvSpPr>
        <dsp:cNvPr id="0" name=""/>
        <dsp:cNvSpPr/>
      </dsp:nvSpPr>
      <dsp:spPr>
        <a:xfrm>
          <a:off x="937885" y="346380"/>
          <a:ext cx="2461549" cy="966415"/>
        </a:xfrm>
        <a:prstGeom prst="roundRect">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0" kern="1200" dirty="0" smtClean="0">
              <a:solidFill>
                <a:schemeClr val="tx1"/>
              </a:solidFill>
              <a:latin typeface="Arial" pitchFamily="34" charset="0"/>
              <a:cs typeface="Arial" pitchFamily="34" charset="0"/>
            </a:rPr>
            <a:t>5. Acknowledge Success and Make Improvements</a:t>
          </a:r>
          <a:endParaRPr lang="en-US" sz="1600" b="0" kern="1200" dirty="0">
            <a:solidFill>
              <a:schemeClr val="tx1"/>
            </a:solidFill>
            <a:latin typeface="Arial" pitchFamily="34" charset="0"/>
            <a:cs typeface="Arial" pitchFamily="34" charset="0"/>
          </a:endParaRPr>
        </a:p>
      </dsp:txBody>
      <dsp:txXfrm>
        <a:off x="985061" y="393556"/>
        <a:ext cx="2367197" cy="872063"/>
      </dsp:txXfrm>
    </dsp:sp>
    <dsp:sp modelId="{C19351CE-6015-4637-BBDB-BB01EC68FDC4}">
      <dsp:nvSpPr>
        <dsp:cNvPr id="0" name=""/>
        <dsp:cNvSpPr/>
      </dsp:nvSpPr>
      <dsp:spPr>
        <a:xfrm>
          <a:off x="1797358" y="38661"/>
          <a:ext cx="3862868" cy="3862868"/>
        </a:xfrm>
        <a:custGeom>
          <a:avLst/>
          <a:gdLst/>
          <a:ahLst/>
          <a:cxnLst/>
          <a:rect l="0" t="0" r="0" b="0"/>
          <a:pathLst>
            <a:path>
              <a:moveTo>
                <a:pt x="1213666" y="138323"/>
              </a:moveTo>
              <a:arcTo wR="1931434" hR="1931434" stAng="14891051" swAng="2115844"/>
            </a:path>
          </a:pathLst>
        </a:custGeom>
        <a:noFill/>
        <a:ln w="50800" cap="flat" cmpd="sng" algn="ctr">
          <a:solidFill>
            <a:schemeClr val="accent6">
              <a:lumMod val="75000"/>
            </a:schemeClr>
          </a:solidFill>
          <a:prstDash val="solid"/>
          <a:tailEnd type="arrow"/>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DF8568C-66D9-4A5B-A458-3EEC1FEBD8D9}" type="datetimeFigureOut">
              <a:rPr lang="en-US" smtClean="0"/>
              <a:pPr/>
              <a:t>8/20/2015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AFB5307-5D78-45C4-B7D8-69B0E643B6F4}" type="slidenum">
              <a:rPr lang="en-US" smtClean="0"/>
              <a:pPr/>
              <a:t>‹#›</a:t>
            </a:fld>
            <a:endParaRPr lang="en-US"/>
          </a:p>
        </p:txBody>
      </p:sp>
    </p:spTree>
    <p:extLst>
      <p:ext uri="{BB962C8B-B14F-4D97-AF65-F5344CB8AC3E}">
        <p14:creationId xmlns:p14="http://schemas.microsoft.com/office/powerpoint/2010/main" val="809065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3586163" y="255588"/>
            <a:ext cx="3278187" cy="2457450"/>
          </a:xfrm>
          <a:prstGeom prst="rect">
            <a:avLst/>
          </a:prstGeom>
          <a:noFill/>
          <a:ln w="12700">
            <a:solidFill>
              <a:prstClr val="black"/>
            </a:solidFill>
          </a:ln>
        </p:spPr>
        <p:txBody>
          <a:bodyPr vert="horz" lIns="93177" tIns="46589" rIns="93177" bIns="46589" rtlCol="0" anchor="ctr"/>
          <a:lstStyle/>
          <a:p>
            <a:endParaRPr lang="en-CA"/>
          </a:p>
        </p:txBody>
      </p:sp>
      <p:sp>
        <p:nvSpPr>
          <p:cNvPr id="8" name="Notes Placeholder 4"/>
          <p:cNvSpPr txBox="1">
            <a:spLocks/>
          </p:cNvSpPr>
          <p:nvPr/>
        </p:nvSpPr>
        <p:spPr>
          <a:xfrm>
            <a:off x="311573" y="2788920"/>
            <a:ext cx="6465147" cy="6120130"/>
          </a:xfrm>
          <a:prstGeom prst="rect">
            <a:avLst/>
          </a:prstGeom>
        </p:spPr>
        <p:txBody>
          <a:bodyPr vert="horz" lIns="93177" tIns="46589" rIns="93177" bIns="46589" rtlCol="0">
            <a:normAutofit/>
          </a:bodyPr>
          <a:lstStyle/>
          <a:p>
            <a:pPr marL="0" marR="0" lvl="0" indent="0" algn="l" defTabSz="931774" rtl="0" eaLnBrk="1" fontAlgn="auto" latinLnBrk="0" hangingPunct="1">
              <a:lnSpc>
                <a:spcPct val="100000"/>
              </a:lnSpc>
              <a:spcBef>
                <a:spcPts val="0"/>
              </a:spcBef>
              <a:spcAft>
                <a:spcPts val="0"/>
              </a:spcAft>
              <a:buClr>
                <a:srgbClr val="7A2531"/>
              </a:buClr>
              <a:buSzTx/>
              <a:buFont typeface="Arial" pitchFamily="34" charset="0"/>
              <a:buChar char="•"/>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First Level</a:t>
            </a:r>
          </a:p>
          <a:p>
            <a:pPr marL="465887" marR="0" lvl="1" indent="0" algn="l" defTabSz="931774" rtl="0" eaLnBrk="1" fontAlgn="auto" latinLnBrk="0" hangingPunct="1">
              <a:lnSpc>
                <a:spcPct val="100000"/>
              </a:lnSpc>
              <a:spcBef>
                <a:spcPts val="0"/>
              </a:spcBef>
              <a:spcAft>
                <a:spcPts val="0"/>
              </a:spcAft>
              <a:buClr>
                <a:srgbClr val="7A2531"/>
              </a:buClr>
              <a:buSzTx/>
              <a:buFont typeface="Calibri" pitchFamily="34" charset="0"/>
              <a:buChar char="»"/>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Second level</a:t>
            </a:r>
          </a:p>
          <a:p>
            <a:pPr marL="931774" marR="0" lvl="2" indent="0" algn="l" defTabSz="931774" rtl="0" eaLnBrk="1" fontAlgn="auto" latinLnBrk="0" hangingPunct="1">
              <a:lnSpc>
                <a:spcPct val="100000"/>
              </a:lnSpc>
              <a:spcBef>
                <a:spcPts val="0"/>
              </a:spcBef>
              <a:spcAft>
                <a:spcPts val="0"/>
              </a:spcAft>
              <a:buClr>
                <a:srgbClr val="7A2531"/>
              </a:buClr>
              <a:buSzTx/>
              <a:buFont typeface="Courier New" pitchFamily="49" charset="0"/>
              <a:buChar char="o"/>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Third level</a:t>
            </a:r>
          </a:p>
          <a:p>
            <a:pPr marL="1397660" marR="0" lvl="3"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CA" sz="1200" b="0" i="0" u="none" strike="noStrike" kern="1200" cap="none" spc="0" normalizeH="0" baseline="0" noProof="0" dirty="0" smtClean="0">
              <a:ln>
                <a:noFill/>
              </a:ln>
              <a:solidFill>
                <a:schemeClr val="tx1"/>
              </a:solidFill>
              <a:effectLst/>
              <a:uLnTx/>
              <a:uFillTx/>
              <a:latin typeface="+mn-lt"/>
              <a:ea typeface="+mn-ea"/>
              <a:cs typeface="+mn-cs"/>
            </a:endParaRPr>
          </a:p>
          <a:p>
            <a:pPr marL="1397660" marR="0" lvl="3" indent="0" algn="l" defTabSz="93177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CA"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8"/>
          <p:cNvSpPr txBox="1"/>
          <p:nvPr/>
        </p:nvSpPr>
        <p:spPr>
          <a:xfrm>
            <a:off x="233680" y="309882"/>
            <a:ext cx="3271520" cy="2284215"/>
          </a:xfrm>
          <a:prstGeom prst="rect">
            <a:avLst/>
          </a:prstGeom>
          <a:noFill/>
        </p:spPr>
        <p:txBody>
          <a:bodyPr wrap="square" lIns="93177" tIns="46589" rIns="93177" bIns="46589" rtlCol="0">
            <a:spAutoFit/>
          </a:bodyPr>
          <a:lstStyle/>
          <a:p>
            <a:r>
              <a:rPr lang="en-CA" sz="1400" b="0" dirty="0" smtClean="0"/>
              <a:t>Insert</a:t>
            </a:r>
            <a:r>
              <a:rPr lang="en-CA" sz="1400" b="0" baseline="0" dirty="0" smtClean="0"/>
              <a:t> Personal Facilitation Notes: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lang="en-CA" sz="1400" b="0" dirty="0"/>
          </a:p>
        </p:txBody>
      </p:sp>
    </p:spTree>
    <p:extLst>
      <p:ext uri="{BB962C8B-B14F-4D97-AF65-F5344CB8AC3E}">
        <p14:creationId xmlns:p14="http://schemas.microsoft.com/office/powerpoint/2010/main" val="2830921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en.wikipedia.org/wiki/Workplace_incivility"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en.wikipedia.org/wiki/Condescending"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4" name="Notes Placeholder 4"/>
          <p:cNvSpPr>
            <a:spLocks noGrp="1"/>
          </p:cNvSpPr>
          <p:nvPr>
            <p:ph type="body" idx="1"/>
          </p:nvPr>
        </p:nvSpPr>
        <p:spPr>
          <a:xfrm>
            <a:off x="701040" y="4415790"/>
            <a:ext cx="5608320" cy="4183380"/>
          </a:xfrm>
          <a:prstGeom prst="rect">
            <a:avLst/>
          </a:prstGeom>
        </p:spPr>
        <p:txBody>
          <a:bodyPr vert="horz" lIns="93177" tIns="46589" rIns="93177" bIns="46589" rtlCol="0">
            <a:normAutofit/>
          </a:bodyPr>
          <a:lstStyle/>
          <a:p>
            <a:pPr lvl="0"/>
            <a:r>
              <a:rPr lang="en-US" dirty="0" smtClean="0"/>
              <a:t>Welcome</a:t>
            </a:r>
            <a:r>
              <a:rPr lang="en-US" baseline="0" dirty="0" smtClean="0"/>
              <a:t> and thank you for attending my session on RACE against Workplace Bullying. </a:t>
            </a:r>
            <a:endParaRPr lang="en-US" dirty="0" smtClean="0"/>
          </a:p>
        </p:txBody>
      </p:sp>
    </p:spTree>
    <p:extLst>
      <p:ext uri="{BB962C8B-B14F-4D97-AF65-F5344CB8AC3E}">
        <p14:creationId xmlns:p14="http://schemas.microsoft.com/office/powerpoint/2010/main" val="459245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pPr indent="90649"/>
            <a:r>
              <a:rPr lang="en-CA" dirty="0" smtClean="0"/>
              <a:t>I would like to begin with a quick review of Who PSHSA is.</a:t>
            </a:r>
            <a:r>
              <a:rPr lang="en-CA" baseline="0" dirty="0" smtClean="0"/>
              <a:t> </a:t>
            </a:r>
          </a:p>
          <a:p>
            <a:pPr indent="90649"/>
            <a:endParaRPr lang="en-CA" dirty="0" smtClean="0"/>
          </a:p>
          <a:p>
            <a:pPr indent="90649"/>
            <a:r>
              <a:rPr lang="en-CA" dirty="0" smtClean="0"/>
              <a:t>Public Services Health &amp; Safety Association provides occupational health and safety training and consulting services to various Ontario public sectors. These include healthcare, education, municipalities, public safety and First Nations communities. </a:t>
            </a:r>
            <a:endParaRPr lang="en-US" dirty="0" smtClean="0"/>
          </a:p>
          <a:p>
            <a:r>
              <a:rPr lang="en-CA" dirty="0" smtClean="0"/>
              <a:t> </a:t>
            </a:r>
            <a:endParaRPr lang="en-US" dirty="0" smtClean="0"/>
          </a:p>
          <a:p>
            <a:pPr indent="90649"/>
            <a:r>
              <a:rPr lang="en-CA" dirty="0" smtClean="0"/>
              <a:t>As a funded partner of the Ontario Ministry of Labour (MOL), we work to prevent and reduce workplace injuries and occupational diseases by helping organizations adopt best practices. To create safer workplaces, employers and employees must work together to identify potential hazards and eliminate or control risks before injuries occur. </a:t>
            </a:r>
            <a:endParaRPr lang="en-US" dirty="0" smtClean="0"/>
          </a:p>
          <a:p>
            <a:endParaRPr lang="en-CA" dirty="0"/>
          </a:p>
        </p:txBody>
      </p:sp>
    </p:spTree>
    <p:extLst>
      <p:ext uri="{BB962C8B-B14F-4D97-AF65-F5344CB8AC3E}">
        <p14:creationId xmlns:p14="http://schemas.microsoft.com/office/powerpoint/2010/main" val="2993575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r>
              <a:rPr lang="en-CA" dirty="0" smtClean="0"/>
              <a:t>In this</a:t>
            </a:r>
            <a:r>
              <a:rPr lang="en-CA" baseline="0" dirty="0" smtClean="0"/>
              <a:t> </a:t>
            </a:r>
            <a:r>
              <a:rPr lang="en-CA" dirty="0" smtClean="0"/>
              <a:t>20 minute</a:t>
            </a:r>
            <a:r>
              <a:rPr lang="en-CA" baseline="0" dirty="0" smtClean="0"/>
              <a:t> high level session I will outline *Why the urgency in to address Workplace Bullying; *Definitions of Counter Productive Behaviours; and *outline resources to assist you further in addressing Workplace Bullying. </a:t>
            </a:r>
            <a:endParaRPr lang="en-CA" dirty="0"/>
          </a:p>
        </p:txBody>
      </p:sp>
    </p:spTree>
    <p:extLst>
      <p:ext uri="{BB962C8B-B14F-4D97-AF65-F5344CB8AC3E}">
        <p14:creationId xmlns:p14="http://schemas.microsoft.com/office/powerpoint/2010/main" val="3067263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86163" y="255588"/>
            <a:ext cx="3278187" cy="2457450"/>
          </a:xfrm>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defTabSz="931774">
              <a:defRPr/>
            </a:pPr>
            <a:r>
              <a:rPr lang="en-US" dirty="0"/>
              <a:t>Workplace Bullying is not a new phenomenon.   </a:t>
            </a:r>
          </a:p>
          <a:p>
            <a:pPr defTabSz="931774">
              <a:defRPr/>
            </a:pPr>
            <a:endParaRPr lang="en-US" dirty="0"/>
          </a:p>
          <a:p>
            <a:pPr defTabSz="931774">
              <a:defRPr/>
            </a:pPr>
            <a:r>
              <a:rPr lang="en-US" dirty="0"/>
              <a:t>It is an existing issue that continues to receive heightened attention from researchers, employers, unions and health &amp; safety professionals.   </a:t>
            </a:r>
          </a:p>
          <a:p>
            <a:pPr defTabSz="931774">
              <a:defRPr/>
            </a:pPr>
            <a:endParaRPr lang="en-US" dirty="0"/>
          </a:p>
          <a:p>
            <a:pPr defTabSz="931774">
              <a:defRPr/>
            </a:pPr>
            <a:r>
              <a:rPr lang="en-US" dirty="0"/>
              <a:t>To develop a culture of respect, civility, trust, and honesty it is critical for an organization to identify bullying </a:t>
            </a:r>
            <a:r>
              <a:rPr lang="en-US" dirty="0" err="1"/>
              <a:t>behaviours</a:t>
            </a:r>
            <a:r>
              <a:rPr lang="en-US" dirty="0"/>
              <a:t>, the conditions and stages that lead to them and the impact such </a:t>
            </a:r>
            <a:r>
              <a:rPr lang="en-US" dirty="0" err="1"/>
              <a:t>behaviours</a:t>
            </a:r>
            <a:r>
              <a:rPr lang="en-US" dirty="0"/>
              <a:t> can have on the workplace and those targeted.  </a:t>
            </a:r>
          </a:p>
          <a:p>
            <a:pPr defTabSz="931774">
              <a:defRPr/>
            </a:pPr>
            <a:endParaRPr lang="en-US" dirty="0"/>
          </a:p>
          <a:p>
            <a:pPr defTabSz="931774">
              <a:defRPr/>
            </a:pPr>
            <a:r>
              <a:rPr lang="en-US" dirty="0"/>
              <a:t>This session will provide you with Prevalence, definitions and tools to consider. </a:t>
            </a:r>
          </a:p>
          <a:p>
            <a:endParaRPr lang="en-US" dirty="0"/>
          </a:p>
        </p:txBody>
      </p:sp>
    </p:spTree>
    <p:extLst>
      <p:ext uri="{BB962C8B-B14F-4D97-AF65-F5344CB8AC3E}">
        <p14:creationId xmlns:p14="http://schemas.microsoft.com/office/powerpoint/2010/main" val="4107390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a:spcBef>
                <a:spcPct val="0"/>
              </a:spcBef>
            </a:pPr>
            <a:r>
              <a:rPr lang="en-US" dirty="0" smtClean="0">
                <a:ea typeface="ＭＳ Ｐゴシック"/>
                <a:cs typeface="ＭＳ Ｐゴシック"/>
              </a:rPr>
              <a:t>A quick look</a:t>
            </a:r>
            <a:r>
              <a:rPr lang="en-US" baseline="0" dirty="0" smtClean="0">
                <a:ea typeface="ＭＳ Ｐゴシック"/>
                <a:cs typeface="ＭＳ Ｐゴシック"/>
              </a:rPr>
              <a:t> at the literature:  Read Slide. </a:t>
            </a:r>
          </a:p>
          <a:p>
            <a:pPr>
              <a:spcBef>
                <a:spcPct val="0"/>
              </a:spcBef>
            </a:pPr>
            <a:endParaRPr lang="en-US" baseline="0" dirty="0" smtClean="0">
              <a:ea typeface="ＭＳ Ｐゴシック"/>
              <a:cs typeface="ＭＳ Ｐゴシック"/>
            </a:endParaRPr>
          </a:p>
          <a:p>
            <a:pPr>
              <a:spcBef>
                <a:spcPct val="0"/>
              </a:spcBef>
            </a:pPr>
            <a:r>
              <a:rPr lang="en-US" baseline="0" dirty="0" smtClean="0">
                <a:ea typeface="ＭＳ Ｐゴシック"/>
                <a:cs typeface="ＭＳ Ｐゴシック"/>
              </a:rPr>
              <a:t>Note: Workplace Bullying Institute is a US organization. </a:t>
            </a:r>
            <a:endParaRPr lang="en-US" dirty="0" smtClean="0">
              <a:ea typeface="ＭＳ Ｐゴシック"/>
              <a:cs typeface="ＭＳ Ｐゴシック"/>
            </a:endParaRPr>
          </a:p>
          <a:p>
            <a:pPr>
              <a:spcBef>
                <a:spcPct val="0"/>
              </a:spcBef>
            </a:pPr>
            <a:endParaRPr lang="en-US" dirty="0" smtClean="0">
              <a:ea typeface="ＭＳ Ｐゴシック"/>
              <a:cs typeface="ＭＳ Ｐゴシック"/>
            </a:endParaRPr>
          </a:p>
          <a:p>
            <a:endParaRPr lang="en-US" dirty="0"/>
          </a:p>
        </p:txBody>
      </p:sp>
    </p:spTree>
    <p:extLst>
      <p:ext uri="{BB962C8B-B14F-4D97-AF65-F5344CB8AC3E}">
        <p14:creationId xmlns:p14="http://schemas.microsoft.com/office/powerpoint/2010/main" val="1869828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r>
              <a:rPr lang="en-US" b="0" baseline="0" dirty="0" smtClean="0"/>
              <a:t>2 reasons why disruptive </a:t>
            </a:r>
            <a:r>
              <a:rPr lang="en-US" b="0" baseline="0" dirty="0" err="1" smtClean="0"/>
              <a:t>behaviours</a:t>
            </a:r>
            <a:r>
              <a:rPr lang="en-US" b="0" baseline="0" dirty="0" smtClean="0"/>
              <a:t> are in HC </a:t>
            </a:r>
          </a:p>
          <a:p>
            <a:pPr marL="232943" indent="-232943">
              <a:buAutoNum type="arabicPeriod"/>
            </a:pPr>
            <a:r>
              <a:rPr lang="en-US" b="0" baseline="0" dirty="0" smtClean="0"/>
              <a:t>It is linked with high levels of stress (internally &amp; externally), </a:t>
            </a:r>
          </a:p>
          <a:p>
            <a:pPr marL="232943" indent="-232943">
              <a:buAutoNum type="arabicPeriod"/>
            </a:pPr>
            <a:r>
              <a:rPr lang="en-US" b="0" baseline="0" dirty="0" smtClean="0"/>
              <a:t>major cause is power – </a:t>
            </a:r>
            <a:r>
              <a:rPr lang="en-US" b="1" u="sng" baseline="0" dirty="0" smtClean="0"/>
              <a:t>when a group of people been without power to improve or change their situation over many decades, they unconsciously lash out at each other.   </a:t>
            </a:r>
            <a:r>
              <a:rPr lang="en-US" b="0" baseline="0" dirty="0" smtClean="0"/>
              <a:t>www.hospitalnews.com </a:t>
            </a:r>
            <a:endParaRPr lang="en-US" b="0" dirty="0"/>
          </a:p>
        </p:txBody>
      </p:sp>
    </p:spTree>
    <p:extLst>
      <p:ext uri="{BB962C8B-B14F-4D97-AF65-F5344CB8AC3E}">
        <p14:creationId xmlns:p14="http://schemas.microsoft.com/office/powerpoint/2010/main" val="930495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r>
              <a:rPr lang="en-US" dirty="0" smtClean="0"/>
              <a:t>The worse case scenario</a:t>
            </a:r>
            <a:r>
              <a:rPr lang="en-US" baseline="0" dirty="0" smtClean="0"/>
              <a:t>: The </a:t>
            </a:r>
            <a:r>
              <a:rPr lang="en-US" baseline="0" dirty="0" err="1" smtClean="0"/>
              <a:t>Dupont</a:t>
            </a:r>
            <a:r>
              <a:rPr lang="en-US" baseline="0" dirty="0" smtClean="0"/>
              <a:t>/Daniel Inquest (2005)   A relationship between 2 colleagues went sour leading to murder/suicide.  </a:t>
            </a:r>
            <a:r>
              <a:rPr lang="en-US" dirty="0" smtClean="0"/>
              <a:t>Hotel-</a:t>
            </a:r>
            <a:r>
              <a:rPr lang="en-US" dirty="0" err="1" smtClean="0"/>
              <a:t>Dieu</a:t>
            </a:r>
            <a:r>
              <a:rPr lang="en-US" dirty="0" smtClean="0"/>
              <a:t> Grace Hospital, Windsor</a:t>
            </a:r>
            <a:r>
              <a:rPr lang="en-US" baseline="0" dirty="0" smtClean="0"/>
              <a:t> Ontario Nov. 2005</a:t>
            </a:r>
          </a:p>
          <a:p>
            <a:endParaRPr lang="en-US" baseline="0" dirty="0" smtClean="0"/>
          </a:p>
          <a:p>
            <a:pPr>
              <a:spcBef>
                <a:spcPct val="0"/>
              </a:spcBef>
            </a:pPr>
            <a:r>
              <a:rPr lang="en-US" dirty="0" smtClean="0">
                <a:ea typeface="ＭＳ Ｐゴシック"/>
                <a:cs typeface="ＭＳ Ｐゴシック"/>
              </a:rPr>
              <a:t>The</a:t>
            </a:r>
            <a:r>
              <a:rPr lang="en-US" baseline="0" dirty="0" smtClean="0">
                <a:ea typeface="ＭＳ Ｐゴシック"/>
                <a:cs typeface="ＭＳ Ｐゴシック"/>
              </a:rPr>
              <a:t> literature states: </a:t>
            </a:r>
            <a:r>
              <a:rPr lang="en-US" dirty="0" smtClean="0">
                <a:ea typeface="ＭＳ Ｐゴシック"/>
                <a:cs typeface="ＭＳ Ｐゴシック"/>
              </a:rPr>
              <a:t>Factors that discourage employees from reporting violent incidents include lack of concern, ineffective reporting mechanisms, poor documentation (Rippon,2000), peer pressure not to report, inconsistencies</a:t>
            </a:r>
            <a:r>
              <a:rPr lang="en-US" baseline="0" dirty="0" smtClean="0">
                <a:ea typeface="ＭＳ Ｐゴシック"/>
                <a:cs typeface="ＭＳ Ｐゴシック"/>
              </a:rPr>
              <a:t> i</a:t>
            </a:r>
            <a:r>
              <a:rPr lang="en-US" dirty="0" smtClean="0">
                <a:ea typeface="ＭＳ Ｐゴシック"/>
                <a:cs typeface="ＭＳ Ｐゴシック"/>
              </a:rPr>
              <a:t>n defining violence, and a perception that violence is part of the job (</a:t>
            </a:r>
            <a:r>
              <a:rPr lang="en-US" dirty="0" err="1" smtClean="0">
                <a:ea typeface="ＭＳ Ｐゴシック"/>
                <a:cs typeface="ＭＳ Ｐゴシック"/>
              </a:rPr>
              <a:t>McKoy</a:t>
            </a:r>
            <a:r>
              <a:rPr lang="en-US" dirty="0" smtClean="0">
                <a:ea typeface="ＭＳ Ｐゴシック"/>
                <a:cs typeface="ＭＳ Ｐゴシック"/>
              </a:rPr>
              <a:t> &amp; Smith, 2001).</a:t>
            </a:r>
          </a:p>
          <a:p>
            <a:pPr>
              <a:spcBef>
                <a:spcPct val="0"/>
              </a:spcBef>
            </a:pPr>
            <a:endParaRPr lang="en-CA" dirty="0" smtClean="0">
              <a:ea typeface="ＭＳ Ｐゴシック"/>
              <a:cs typeface="ＭＳ Ｐゴシック"/>
            </a:endParaRPr>
          </a:p>
          <a:p>
            <a:pPr>
              <a:spcBef>
                <a:spcPct val="0"/>
              </a:spcBef>
            </a:pPr>
            <a:r>
              <a:rPr lang="en-US" dirty="0" smtClean="0">
                <a:ea typeface="ＭＳ Ｐゴシック"/>
                <a:cs typeface="ＭＳ Ｐゴシック"/>
              </a:rPr>
              <a:t>Therefor</a:t>
            </a:r>
            <a:r>
              <a:rPr lang="en-US" baseline="0" dirty="0" smtClean="0">
                <a:ea typeface="ＭＳ Ｐゴシック"/>
                <a:cs typeface="ＭＳ Ｐゴシック"/>
              </a:rPr>
              <a:t> in Ontario an employer as of June 2010 has the legal responsibility to develop a prevention program to deal with Workplace Harassment and Violence in the workplace. </a:t>
            </a:r>
            <a:endParaRPr lang="en-US" dirty="0" smtClean="0">
              <a:ea typeface="ＭＳ Ｐゴシック"/>
              <a:cs typeface="ＭＳ Ｐゴシック"/>
            </a:endParaRPr>
          </a:p>
          <a:p>
            <a:endParaRPr lang="en-US" dirty="0"/>
          </a:p>
        </p:txBody>
      </p:sp>
    </p:spTree>
    <p:extLst>
      <p:ext uri="{BB962C8B-B14F-4D97-AF65-F5344CB8AC3E}">
        <p14:creationId xmlns:p14="http://schemas.microsoft.com/office/powerpoint/2010/main" val="3925402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70734" y="8830660"/>
            <a:ext cx="3038145" cy="464205"/>
          </a:xfrm>
          <a:prstGeom prst="rect">
            <a:avLst/>
          </a:prstGeom>
          <a:ln/>
        </p:spPr>
        <p:txBody>
          <a:bodyPr lIns="88131" tIns="44067" rIns="88131" bIns="44067"/>
          <a:lstStyle/>
          <a:p>
            <a:fld id="{0ECA04B4-12DC-48EB-9D86-07A879308F87}" type="slidenum">
              <a:rPr lang="en-US"/>
              <a:pPr/>
              <a:t>8</a:t>
            </a:fld>
            <a:endParaRPr lang="en-US"/>
          </a:p>
        </p:txBody>
      </p:sp>
      <p:sp>
        <p:nvSpPr>
          <p:cNvPr id="181250" name="Rectangle 2"/>
          <p:cNvSpPr>
            <a:spLocks noGrp="1" noRot="1" noChangeAspect="1" noChangeArrowheads="1" noTextEdit="1"/>
          </p:cNvSpPr>
          <p:nvPr>
            <p:ph type="sldImg"/>
          </p:nvPr>
        </p:nvSpPr>
        <p:spPr>
          <a:xfrm>
            <a:off x="3568700" y="255588"/>
            <a:ext cx="3222625" cy="2416175"/>
          </a:xfrm>
          <a:ln/>
        </p:spPr>
      </p:sp>
      <p:sp>
        <p:nvSpPr>
          <p:cNvPr id="181251" name="Rectangle 3"/>
          <p:cNvSpPr>
            <a:spLocks noGrp="1" noChangeArrowheads="1"/>
          </p:cNvSpPr>
          <p:nvPr>
            <p:ph type="body" idx="1"/>
          </p:nvPr>
        </p:nvSpPr>
        <p:spPr>
          <a:xfrm>
            <a:off x="701040" y="4415790"/>
            <a:ext cx="5608320" cy="4183380"/>
          </a:xfrm>
          <a:prstGeom prst="rect">
            <a:avLst/>
          </a:prstGeom>
        </p:spPr>
        <p:txBody>
          <a:bodyPr lIns="93177" tIns="46589" rIns="93177" bIns="46589"/>
          <a:lstStyle/>
          <a:p>
            <a:r>
              <a:rPr lang="en-US" dirty="0" smtClean="0"/>
              <a:t>To address the inconsistencies in defining workplace bullying</a:t>
            </a:r>
            <a:r>
              <a:rPr lang="en-US" baseline="0" dirty="0" smtClean="0"/>
              <a:t> an employer should consider “Counter Productive </a:t>
            </a:r>
            <a:r>
              <a:rPr lang="en-US" baseline="0" dirty="0" err="1" smtClean="0"/>
              <a:t>Behaviours</a:t>
            </a:r>
            <a:r>
              <a:rPr lang="en-US" baseline="0" dirty="0" smtClean="0"/>
              <a:t>”</a:t>
            </a:r>
            <a:endParaRPr lang="en-US" dirty="0" smtClean="0"/>
          </a:p>
          <a:p>
            <a:endParaRPr lang="en-US" dirty="0" smtClean="0"/>
          </a:p>
          <a:p>
            <a:pPr defTabSz="931774">
              <a:defRPr/>
            </a:pPr>
            <a:r>
              <a:rPr lang="en-US" dirty="0" smtClean="0"/>
              <a:t>Counter Productive Workplace</a:t>
            </a:r>
            <a:r>
              <a:rPr lang="en-US" baseline="0" dirty="0" smtClean="0"/>
              <a:t> </a:t>
            </a:r>
            <a:r>
              <a:rPr lang="en-US" baseline="0" dirty="0" err="1" smtClean="0"/>
              <a:t>Behaviours</a:t>
            </a:r>
            <a:r>
              <a:rPr lang="en-US" baseline="0" dirty="0" smtClean="0"/>
              <a:t> includes: incivility, harassment, bullying and physical violence.    Each term is defined based on the level of aggression and frequency.    (</a:t>
            </a:r>
            <a:r>
              <a:rPr lang="en-US" dirty="0" err="1" smtClean="0"/>
              <a:t>Sharone</a:t>
            </a:r>
            <a:r>
              <a:rPr lang="en-US" dirty="0" smtClean="0"/>
              <a:t>  Bar-David, Bar-David Consulting &amp; Emma Pavlov, University Health Network in the webinar “What kind of Workplace Do You Really Want to Have?  Building Civility and Respect into your organizations DNA”)</a:t>
            </a:r>
          </a:p>
        </p:txBody>
      </p:sp>
    </p:spTree>
    <p:extLst>
      <p:ext uri="{BB962C8B-B14F-4D97-AF65-F5344CB8AC3E}">
        <p14:creationId xmlns:p14="http://schemas.microsoft.com/office/powerpoint/2010/main" val="2570297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r>
              <a:rPr lang="en-US" dirty="0" err="1" smtClean="0"/>
              <a:t>Incivilty</a:t>
            </a:r>
            <a:r>
              <a:rPr lang="en-US" dirty="0" smtClean="0"/>
              <a:t> is defined as – read slide……</a:t>
            </a:r>
          </a:p>
          <a:p>
            <a:endParaRPr lang="en-US" dirty="0" smtClean="0"/>
          </a:p>
          <a:p>
            <a:r>
              <a:rPr lang="en-US" b="1" u="sng" baseline="0" dirty="0" smtClean="0"/>
              <a:t>Examples of Workplace Incivility</a:t>
            </a:r>
          </a:p>
          <a:p>
            <a:pPr rtl="0">
              <a:buFont typeface="Wingdings" pitchFamily="2" charset="2"/>
              <a:buChar char="Ø"/>
            </a:pPr>
            <a:r>
              <a:rPr lang="en-US" dirty="0" smtClean="0"/>
              <a:t>Examples at the more subtle end of the spectrum include:</a:t>
            </a:r>
            <a:r>
              <a:rPr lang="en-US" baseline="30000" dirty="0" smtClean="0">
                <a:hlinkClick r:id="rId3"/>
              </a:rPr>
              <a:t>[1]</a:t>
            </a:r>
            <a:endParaRPr lang="en-US" dirty="0" smtClean="0"/>
          </a:p>
          <a:p>
            <a:pPr rtl="0">
              <a:buFont typeface="Wingdings" pitchFamily="2" charset="2"/>
              <a:buChar char="Ø"/>
            </a:pPr>
            <a:r>
              <a:rPr lang="en-US" b="1" dirty="0" smtClean="0"/>
              <a:t>giving somebody a "dirty look"</a:t>
            </a:r>
          </a:p>
          <a:p>
            <a:pPr rtl="0">
              <a:buFont typeface="Wingdings" pitchFamily="2" charset="2"/>
              <a:buChar char="Ø"/>
            </a:pPr>
            <a:r>
              <a:rPr lang="en-US" b="1" dirty="0" smtClean="0"/>
              <a:t>asking for input and then ignoring it</a:t>
            </a:r>
          </a:p>
          <a:p>
            <a:pPr rtl="0">
              <a:buFont typeface="Wingdings" pitchFamily="2" charset="2"/>
              <a:buChar char="Ø"/>
            </a:pPr>
            <a:r>
              <a:rPr lang="en-US" b="1" dirty="0" smtClean="0"/>
              <a:t>"forgetting" to share credit for a collaborative work</a:t>
            </a:r>
          </a:p>
          <a:p>
            <a:pPr rtl="0">
              <a:buFont typeface="Wingdings" pitchFamily="2" charset="2"/>
              <a:buChar char="Ø"/>
            </a:pPr>
            <a:r>
              <a:rPr lang="en-US" b="1" dirty="0" smtClean="0"/>
              <a:t>speaking with a </a:t>
            </a:r>
            <a:r>
              <a:rPr lang="en-US" b="1" dirty="0" smtClean="0">
                <a:hlinkClick r:id="rId4" tooltip="Condescending"/>
              </a:rPr>
              <a:t>condescending</a:t>
            </a:r>
            <a:r>
              <a:rPr lang="en-US" b="1" dirty="0" smtClean="0"/>
              <a:t> tone</a:t>
            </a:r>
          </a:p>
          <a:p>
            <a:pPr rtl="0">
              <a:buFont typeface="Wingdings" pitchFamily="2" charset="2"/>
              <a:buChar char="Ø"/>
            </a:pPr>
            <a:r>
              <a:rPr lang="en-US" b="1" dirty="0" smtClean="0"/>
              <a:t>interrupting others</a:t>
            </a:r>
          </a:p>
          <a:p>
            <a:pPr rtl="0">
              <a:buFont typeface="Wingdings" pitchFamily="2" charset="2"/>
              <a:buChar char="Ø"/>
            </a:pPr>
            <a:r>
              <a:rPr lang="en-US" dirty="0" smtClean="0"/>
              <a:t>not listening</a:t>
            </a:r>
          </a:p>
          <a:p>
            <a:pPr rtl="0">
              <a:buFont typeface="Wingdings" pitchFamily="2" charset="2"/>
              <a:buChar char="Ø"/>
            </a:pPr>
            <a:r>
              <a:rPr lang="en-US" dirty="0" smtClean="0"/>
              <a:t>waiting impatiently over someone's desk to gain their attention</a:t>
            </a:r>
          </a:p>
          <a:p>
            <a:pPr rtl="0">
              <a:buFont typeface="Wingdings" pitchFamily="2" charset="2"/>
              <a:buChar char="Ø"/>
            </a:pPr>
            <a:r>
              <a:rPr lang="en-US" dirty="0" smtClean="0"/>
              <a:t>side conversations during a formal business meeting/presentation</a:t>
            </a:r>
          </a:p>
          <a:p>
            <a:pPr>
              <a:buFont typeface="Wingdings" pitchFamily="2" charset="2"/>
              <a:buNone/>
            </a:pPr>
            <a:endParaRPr lang="en-US" dirty="0" smtClean="0"/>
          </a:p>
          <a:p>
            <a:pPr defTabSz="931774">
              <a:defRPr/>
            </a:pPr>
            <a:r>
              <a:rPr lang="en-US" dirty="0" smtClean="0"/>
              <a:t>Ambiguous means-----unsure if there is an intent</a:t>
            </a:r>
            <a:r>
              <a:rPr lang="en-US" baseline="0" dirty="0" smtClean="0"/>
              <a:t> to harm</a:t>
            </a:r>
          </a:p>
          <a:p>
            <a:pPr>
              <a:buFont typeface="Wingdings" pitchFamily="2" charset="2"/>
              <a:buNone/>
            </a:pPr>
            <a:endParaRPr lang="en-US" dirty="0"/>
          </a:p>
        </p:txBody>
      </p:sp>
    </p:spTree>
    <p:extLst>
      <p:ext uri="{BB962C8B-B14F-4D97-AF65-F5344CB8AC3E}">
        <p14:creationId xmlns:p14="http://schemas.microsoft.com/office/powerpoint/2010/main" val="3725646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pPr>
              <a:buNone/>
            </a:pPr>
            <a:r>
              <a:rPr lang="en-US" dirty="0" smtClean="0"/>
              <a:t>In Ontario Workplace</a:t>
            </a:r>
            <a:r>
              <a:rPr lang="en-US" baseline="0" dirty="0" smtClean="0"/>
              <a:t> </a:t>
            </a:r>
            <a:r>
              <a:rPr lang="en-US" dirty="0" smtClean="0"/>
              <a:t>Harassment has</a:t>
            </a:r>
            <a:r>
              <a:rPr lang="en-US" baseline="0" dirty="0" smtClean="0"/>
              <a:t> been defined by the Ontario Occupational Health &amp; Safety Act as – read slide….</a:t>
            </a:r>
          </a:p>
          <a:p>
            <a:pPr>
              <a:buNone/>
            </a:pPr>
            <a:endParaRPr lang="en-US" baseline="0" dirty="0" smtClean="0"/>
          </a:p>
          <a:p>
            <a:pPr>
              <a:buNone/>
            </a:pPr>
            <a:r>
              <a:rPr lang="en-US" baseline="0" dirty="0" smtClean="0"/>
              <a:t>The comments or conducts could be sexual, racial, personal, age, etc…</a:t>
            </a:r>
            <a:endParaRPr lang="en-US" dirty="0" smtClean="0"/>
          </a:p>
          <a:p>
            <a:pPr>
              <a:buNone/>
            </a:pPr>
            <a:endParaRPr lang="en-US" dirty="0" smtClean="0"/>
          </a:p>
          <a:p>
            <a:pPr>
              <a:buNone/>
            </a:pPr>
            <a:r>
              <a:rPr lang="en-US" dirty="0" smtClean="0"/>
              <a:t>Vexatious</a:t>
            </a:r>
            <a:r>
              <a:rPr lang="en-US" baseline="0" dirty="0" smtClean="0"/>
              <a:t> means:  distressing or disturbing </a:t>
            </a:r>
          </a:p>
        </p:txBody>
      </p:sp>
      <p:sp>
        <p:nvSpPr>
          <p:cNvPr id="4" name="Slide Number Placeholder 3"/>
          <p:cNvSpPr>
            <a:spLocks noGrp="1"/>
          </p:cNvSpPr>
          <p:nvPr>
            <p:ph type="sldNum" sz="quarter" idx="10"/>
          </p:nvPr>
        </p:nvSpPr>
        <p:spPr>
          <a:xfrm>
            <a:off x="3970734" y="8830659"/>
            <a:ext cx="3038145" cy="464205"/>
          </a:xfrm>
          <a:prstGeom prst="rect">
            <a:avLst/>
          </a:prstGeom>
        </p:spPr>
        <p:txBody>
          <a:bodyPr lIns="88136" tIns="44069" rIns="88136" bIns="44069"/>
          <a:lstStyle/>
          <a:p>
            <a:fld id="{35FD998F-69CE-4CB7-982B-7F0FC6F727DA}" type="slidenum">
              <a:rPr lang="en-US" smtClean="0"/>
              <a:pPr/>
              <a:t>10</a:t>
            </a:fld>
            <a:endParaRPr lang="en-US"/>
          </a:p>
        </p:txBody>
      </p:sp>
    </p:spTree>
    <p:extLst>
      <p:ext uri="{BB962C8B-B14F-4D97-AF65-F5344CB8AC3E}">
        <p14:creationId xmlns:p14="http://schemas.microsoft.com/office/powerpoint/2010/main" val="106893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xfrm>
            <a:off x="3568700" y="255588"/>
            <a:ext cx="3222625" cy="2416175"/>
          </a:xfrm>
          <a:noFill/>
          <a:ln>
            <a:solidFill>
              <a:srgbClr val="000000"/>
            </a:solidFill>
            <a:miter lim="800000"/>
            <a:headEnd/>
            <a:tailEnd/>
          </a:ln>
        </p:spPr>
      </p:sp>
      <p:sp>
        <p:nvSpPr>
          <p:cNvPr id="155651" name="Notes Placeholder 2"/>
          <p:cNvSpPr>
            <a:spLocks noGrp="1"/>
          </p:cNvSpPr>
          <p:nvPr>
            <p:ph type="body" idx="1"/>
          </p:nvPr>
        </p:nvSpPr>
        <p:spPr bwMode="auto">
          <a:xfrm>
            <a:off x="701040" y="4415790"/>
            <a:ext cx="5608320" cy="4183380"/>
          </a:xfrm>
          <a:prstGeom prst="rect">
            <a:avLst/>
          </a:prstGeom>
          <a:noFill/>
        </p:spPr>
        <p:txBody>
          <a:bodyPr wrap="square" lIns="93177" tIns="46589" rIns="93177" bIns="46589" numCol="1" anchor="t" anchorCtr="0" compatLnSpc="1">
            <a:prstTxWarp prst="textNoShape">
              <a:avLst/>
            </a:prstTxWarp>
          </a:bodyPr>
          <a:lstStyle/>
          <a:p>
            <a:pPr>
              <a:spcBef>
                <a:spcPct val="0"/>
              </a:spcBef>
            </a:pPr>
            <a:r>
              <a:rPr lang="en-US" b="1" dirty="0" smtClean="0">
                <a:ea typeface="ＭＳ Ｐゴシック"/>
                <a:cs typeface="ＭＳ Ｐゴシック"/>
              </a:rPr>
              <a:t>Read Definition on slide….</a:t>
            </a:r>
          </a:p>
          <a:p>
            <a:pPr>
              <a:spcBef>
                <a:spcPct val="0"/>
              </a:spcBef>
            </a:pPr>
            <a:endParaRPr lang="en-US" b="1" dirty="0" smtClean="0">
              <a:ea typeface="ＭＳ Ｐゴシック"/>
              <a:cs typeface="ＭＳ Ｐゴシック"/>
            </a:endParaRPr>
          </a:p>
          <a:p>
            <a:pPr>
              <a:spcBef>
                <a:spcPct val="0"/>
              </a:spcBef>
            </a:pPr>
            <a:r>
              <a:rPr lang="en-US" b="1" dirty="0" smtClean="0">
                <a:ea typeface="ＭＳ Ｐゴシック"/>
                <a:cs typeface="ＭＳ Ｐゴシック"/>
              </a:rPr>
              <a:t>*</a:t>
            </a:r>
          </a:p>
          <a:p>
            <a:pPr>
              <a:spcBef>
                <a:spcPct val="0"/>
              </a:spcBef>
            </a:pPr>
            <a:r>
              <a:rPr lang="en-US" b="1" dirty="0" smtClean="0">
                <a:ea typeface="ＭＳ Ｐゴシック"/>
                <a:cs typeface="ＭＳ Ｐゴシック"/>
              </a:rPr>
              <a:t>Bullying</a:t>
            </a:r>
            <a:r>
              <a:rPr lang="en-US" b="1" baseline="0" dirty="0" smtClean="0">
                <a:ea typeface="ＭＳ Ｐゴシック"/>
                <a:cs typeface="ＭＳ Ｐゴシック"/>
              </a:rPr>
              <a:t> is:</a:t>
            </a:r>
          </a:p>
          <a:p>
            <a:pPr>
              <a:spcBef>
                <a:spcPct val="0"/>
              </a:spcBef>
              <a:buFont typeface="Arial" pitchFamily="34" charset="0"/>
              <a:buChar char="•"/>
            </a:pPr>
            <a:r>
              <a:rPr lang="en-US" b="1" baseline="0" dirty="0" smtClean="0">
                <a:ea typeface="ＭＳ Ｐゴシック"/>
                <a:cs typeface="ＭＳ Ｐゴシック"/>
              </a:rPr>
              <a:t>Deliberate- as yourself “would they do it when a supervisor was watching”</a:t>
            </a:r>
          </a:p>
          <a:p>
            <a:pPr>
              <a:spcBef>
                <a:spcPct val="0"/>
              </a:spcBef>
              <a:buFont typeface="Arial" pitchFamily="34" charset="0"/>
              <a:buChar char="•"/>
            </a:pPr>
            <a:r>
              <a:rPr lang="en-US" b="1" baseline="0" dirty="0" smtClean="0">
                <a:ea typeface="ＭＳ Ｐゴシック"/>
                <a:cs typeface="ＭＳ Ｐゴシック"/>
              </a:rPr>
              <a:t>Disrespectful- Aggressive or passive aggressive</a:t>
            </a:r>
          </a:p>
          <a:p>
            <a:pPr>
              <a:spcBef>
                <a:spcPct val="0"/>
              </a:spcBef>
              <a:buFont typeface="Arial" pitchFamily="34" charset="0"/>
              <a:buChar char="•"/>
            </a:pPr>
            <a:r>
              <a:rPr lang="en-US" b="1" baseline="0" dirty="0" smtClean="0">
                <a:ea typeface="ＭＳ Ｐゴシック"/>
                <a:cs typeface="ＭＳ Ｐゴシック"/>
              </a:rPr>
              <a:t>Repeated-  over and over- not concerned about you and </a:t>
            </a:r>
            <a:r>
              <a:rPr lang="en-US" b="1" dirty="0" smtClean="0">
                <a:ea typeface="ＭＳ Ｐゴシック"/>
                <a:cs typeface="ＭＳ Ｐゴシック"/>
              </a:rPr>
              <a:t>directed towards a target.</a:t>
            </a:r>
          </a:p>
          <a:p>
            <a:pPr>
              <a:spcBef>
                <a:spcPct val="0"/>
              </a:spcBef>
              <a:buNone/>
            </a:pPr>
            <a:endParaRPr lang="en-US" b="1" dirty="0" smtClean="0">
              <a:ea typeface="ＭＳ Ｐゴシック"/>
              <a:cs typeface="ＭＳ Ｐゴシック"/>
            </a:endParaRPr>
          </a:p>
          <a:p>
            <a:pPr>
              <a:spcBef>
                <a:spcPct val="0"/>
              </a:spcBef>
            </a:pPr>
            <a:r>
              <a:rPr lang="en-US" dirty="0" smtClean="0">
                <a:ea typeface="ＭＳ Ｐゴシック"/>
                <a:cs typeface="ＭＳ Ｐゴシック"/>
              </a:rPr>
              <a:t>It is important to distinguish between normal worker conflict and workplace bullying. </a:t>
            </a:r>
          </a:p>
          <a:p>
            <a:pPr>
              <a:spcBef>
                <a:spcPct val="0"/>
              </a:spcBef>
            </a:pPr>
            <a:r>
              <a:rPr lang="en-US" dirty="0" smtClean="0">
                <a:ea typeface="ＭＳ Ｐゴシック"/>
                <a:cs typeface="ＭＳ Ｐゴシック"/>
              </a:rPr>
              <a:t>Bullying should not be confused with tough management styles. It is negative and persistent abuse. </a:t>
            </a:r>
          </a:p>
          <a:p>
            <a:pPr>
              <a:spcBef>
                <a:spcPct val="0"/>
              </a:spcBef>
            </a:pPr>
            <a:endParaRPr lang="en-US" dirty="0" smtClean="0">
              <a:ea typeface="ＭＳ Ｐゴシック"/>
              <a:cs typeface="ＭＳ Ｐゴシック"/>
            </a:endParaRPr>
          </a:p>
          <a:p>
            <a:pPr>
              <a:spcBef>
                <a:spcPct val="0"/>
              </a:spcBef>
            </a:pPr>
            <a:r>
              <a:rPr lang="en-US" dirty="0" smtClean="0">
                <a:ea typeface="ＭＳ Ｐゴシック"/>
                <a:cs typeface="ＭＳ Ｐゴシック"/>
              </a:rPr>
              <a:t>Bullying may also be known as mobbing, abuse, workplace aggression, horizontal or lateral violence, victimization and social undermining. </a:t>
            </a:r>
          </a:p>
          <a:p>
            <a:pPr>
              <a:spcBef>
                <a:spcPct val="0"/>
              </a:spcBef>
            </a:pPr>
            <a:endParaRPr lang="en-US" dirty="0" smtClean="0">
              <a:ea typeface="ＭＳ Ｐゴシック"/>
              <a:cs typeface="ＭＳ Ｐゴシック"/>
            </a:endParaRPr>
          </a:p>
          <a:p>
            <a:pPr>
              <a:spcBef>
                <a:spcPct val="0"/>
              </a:spcBef>
            </a:pPr>
            <a:endParaRPr lang="en-US" dirty="0" smtClean="0">
              <a:ea typeface="ＭＳ Ｐゴシック"/>
              <a:cs typeface="ＭＳ Ｐゴシック"/>
            </a:endParaRPr>
          </a:p>
        </p:txBody>
      </p:sp>
      <p:sp>
        <p:nvSpPr>
          <p:cNvPr id="155652" name="Slide Number Placeholder 3"/>
          <p:cNvSpPr>
            <a:spLocks noGrp="1"/>
          </p:cNvSpPr>
          <p:nvPr>
            <p:ph type="sldNum" sz="quarter" idx="5"/>
          </p:nvPr>
        </p:nvSpPr>
        <p:spPr bwMode="auto">
          <a:xfrm>
            <a:off x="3970734" y="8830659"/>
            <a:ext cx="3038145" cy="464205"/>
          </a:xfrm>
          <a:prstGeom prst="rect">
            <a:avLst/>
          </a:prstGeom>
          <a:noFill/>
          <a:ln>
            <a:miter lim="800000"/>
            <a:headEnd/>
            <a:tailEnd/>
          </a:ln>
        </p:spPr>
        <p:txBody>
          <a:bodyPr wrap="square" lIns="88136" tIns="44069" rIns="88136" bIns="44069" numCol="1" anchorCtr="0" compatLnSpc="1">
            <a:prstTxWarp prst="textNoShape">
              <a:avLst/>
            </a:prstTxWarp>
          </a:bodyPr>
          <a:lstStyle/>
          <a:p>
            <a:pPr fontAlgn="base">
              <a:spcBef>
                <a:spcPct val="0"/>
              </a:spcBef>
              <a:spcAft>
                <a:spcPct val="0"/>
              </a:spcAft>
            </a:pPr>
            <a:fld id="{5702A6CB-AF11-493C-8A70-F77CB4C0151B}" type="slidenum">
              <a:rPr lang="en-US">
                <a:ea typeface="ＭＳ Ｐゴシック"/>
                <a:cs typeface="ＭＳ Ｐゴシック"/>
              </a:rPr>
              <a:pPr fontAlgn="base">
                <a:spcBef>
                  <a:spcPct val="0"/>
                </a:spcBef>
                <a:spcAft>
                  <a:spcPct val="0"/>
                </a:spcAft>
              </a:pPr>
              <a:t>11</a:t>
            </a:fld>
            <a:endParaRPr lang="en-US">
              <a:ea typeface="ＭＳ Ｐゴシック"/>
              <a:cs typeface="ＭＳ Ｐゴシック"/>
            </a:endParaRPr>
          </a:p>
        </p:txBody>
      </p:sp>
    </p:spTree>
    <p:extLst>
      <p:ext uri="{BB962C8B-B14F-4D97-AF65-F5344CB8AC3E}">
        <p14:creationId xmlns:p14="http://schemas.microsoft.com/office/powerpoint/2010/main" val="439790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pPr defTabSz="931774">
              <a:defRPr/>
            </a:pPr>
            <a:r>
              <a:rPr lang="en-US" dirty="0" smtClean="0"/>
              <a:t>In Ontario Workplace Violence has</a:t>
            </a:r>
            <a:r>
              <a:rPr lang="en-US" baseline="0" dirty="0" smtClean="0"/>
              <a:t> been defined by the Ontario Occupational Health &amp; Safety Act as – read slide….</a:t>
            </a:r>
          </a:p>
          <a:p>
            <a:endParaRPr lang="en-US" dirty="0"/>
          </a:p>
        </p:txBody>
      </p:sp>
      <p:sp>
        <p:nvSpPr>
          <p:cNvPr id="4" name="Slide Number Placeholder 3"/>
          <p:cNvSpPr>
            <a:spLocks noGrp="1"/>
          </p:cNvSpPr>
          <p:nvPr>
            <p:ph type="sldNum" sz="quarter" idx="10"/>
          </p:nvPr>
        </p:nvSpPr>
        <p:spPr>
          <a:xfrm>
            <a:off x="3970734" y="8830659"/>
            <a:ext cx="3038145" cy="464205"/>
          </a:xfrm>
          <a:prstGeom prst="rect">
            <a:avLst/>
          </a:prstGeom>
        </p:spPr>
        <p:txBody>
          <a:bodyPr lIns="88136" tIns="44069" rIns="88136" bIns="44069"/>
          <a:lstStyle/>
          <a:p>
            <a:fld id="{35FD998F-69CE-4CB7-982B-7F0FC6F727DA}" type="slidenum">
              <a:rPr lang="en-US" smtClean="0"/>
              <a:pPr/>
              <a:t>12</a:t>
            </a:fld>
            <a:endParaRPr lang="en-US"/>
          </a:p>
        </p:txBody>
      </p:sp>
    </p:spTree>
    <p:extLst>
      <p:ext uri="{BB962C8B-B14F-4D97-AF65-F5344CB8AC3E}">
        <p14:creationId xmlns:p14="http://schemas.microsoft.com/office/powerpoint/2010/main" val="3684804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r>
              <a:rPr lang="en-US" dirty="0" smtClean="0"/>
              <a:t>For the remaining few minutes we will</a:t>
            </a:r>
            <a:r>
              <a:rPr lang="en-US" baseline="0" dirty="0" smtClean="0"/>
              <a:t> focus on *Workplace Bullying: impact on the organization, victim and some resources to * RACE against Workplace Bullying. </a:t>
            </a:r>
          </a:p>
          <a:p>
            <a:endParaRPr lang="en-US" baseline="0" dirty="0" smtClean="0"/>
          </a:p>
          <a:p>
            <a:r>
              <a:rPr lang="en-US" baseline="0" dirty="0" smtClean="0"/>
              <a:t>I will refer you to </a:t>
            </a:r>
            <a:r>
              <a:rPr lang="en-US" dirty="0" smtClean="0"/>
              <a:t>PSHSA’s *FREE to download *Bullying in</a:t>
            </a:r>
            <a:r>
              <a:rPr lang="en-US" baseline="0" dirty="0" smtClean="0"/>
              <a:t> the Workplace Handbook: many of the resources I will mention can be found in this booklet. </a:t>
            </a:r>
          </a:p>
        </p:txBody>
      </p:sp>
    </p:spTree>
    <p:extLst>
      <p:ext uri="{BB962C8B-B14F-4D97-AF65-F5344CB8AC3E}">
        <p14:creationId xmlns:p14="http://schemas.microsoft.com/office/powerpoint/2010/main" val="2639270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r>
              <a:rPr lang="en-US" dirty="0" smtClean="0"/>
              <a:t>Workplace Bullying has been found to impact</a:t>
            </a:r>
            <a:r>
              <a:rPr lang="en-US" baseline="0" dirty="0" smtClean="0"/>
              <a:t> the organizations productivity, cost, culture and reputation. </a:t>
            </a:r>
          </a:p>
          <a:p>
            <a:endParaRPr lang="en-US" baseline="0" dirty="0" smtClean="0"/>
          </a:p>
          <a:p>
            <a:endParaRPr lang="en-US" dirty="0" smtClean="0"/>
          </a:p>
          <a:p>
            <a:r>
              <a:rPr lang="en-US" dirty="0" smtClean="0"/>
              <a:t>Productivity:</a:t>
            </a:r>
            <a:r>
              <a:rPr lang="en-US" baseline="0" dirty="0" smtClean="0"/>
              <a:t>  absenteeism, decreased performance, missed deadlines, workplace errors</a:t>
            </a:r>
          </a:p>
          <a:p>
            <a:r>
              <a:rPr lang="en-US" baseline="0" dirty="0" smtClean="0"/>
              <a:t>Cost: Health Plan increase, recruiting, turnover/retention, worker compensation claims</a:t>
            </a:r>
          </a:p>
          <a:p>
            <a:r>
              <a:rPr lang="en-US" baseline="0" dirty="0" smtClean="0"/>
              <a:t>Culture: climate, ineffective teamwork, ineffective interpersonal relationships, work environment</a:t>
            </a:r>
          </a:p>
          <a:p>
            <a:r>
              <a:rPr lang="en-US" baseline="0" dirty="0" smtClean="0"/>
              <a:t>Reputation: Customer relations</a:t>
            </a:r>
          </a:p>
          <a:p>
            <a:endParaRPr lang="en-US" dirty="0"/>
          </a:p>
        </p:txBody>
      </p:sp>
    </p:spTree>
    <p:extLst>
      <p:ext uri="{BB962C8B-B14F-4D97-AF65-F5344CB8AC3E}">
        <p14:creationId xmlns:p14="http://schemas.microsoft.com/office/powerpoint/2010/main" val="954172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r>
              <a:rPr lang="en-US" dirty="0" smtClean="0"/>
              <a:t>Workplace Bullying has been found to impact</a:t>
            </a:r>
            <a:r>
              <a:rPr lang="en-US" baseline="0" dirty="0" smtClean="0"/>
              <a:t> the victims Physically, work performance, emotionally, and how people reactive emotionally</a:t>
            </a:r>
          </a:p>
          <a:p>
            <a:endParaRPr lang="en-US" baseline="0" dirty="0" smtClean="0"/>
          </a:p>
          <a:p>
            <a:endParaRPr lang="en-US" dirty="0" smtClean="0"/>
          </a:p>
          <a:p>
            <a:r>
              <a:rPr lang="en-US" dirty="0" smtClean="0"/>
              <a:t>Physically:</a:t>
            </a:r>
            <a:r>
              <a:rPr lang="en-US" baseline="0" dirty="0" smtClean="0"/>
              <a:t> chronic disease, headaches, weight gain, substance abuse</a:t>
            </a:r>
          </a:p>
          <a:p>
            <a:r>
              <a:rPr lang="en-US" baseline="0" dirty="0" smtClean="0"/>
              <a:t>Emotional: mental Health, PTSD, Suicide</a:t>
            </a:r>
          </a:p>
          <a:p>
            <a:r>
              <a:rPr lang="en-US" baseline="0" dirty="0" smtClean="0"/>
              <a:t>Affective Domain: “how people react emotionally: </a:t>
            </a:r>
            <a:r>
              <a:rPr lang="en-US" baseline="0" dirty="0" err="1" smtClean="0"/>
              <a:t>ie</a:t>
            </a:r>
            <a:r>
              <a:rPr lang="en-US" baseline="0" dirty="0" smtClean="0"/>
              <a:t> anger/anxiety, concentration loss, humiliation, stress, self-confidence</a:t>
            </a:r>
            <a:endParaRPr lang="en-US" dirty="0"/>
          </a:p>
        </p:txBody>
      </p:sp>
    </p:spTree>
    <p:extLst>
      <p:ext uri="{BB962C8B-B14F-4D97-AF65-F5344CB8AC3E}">
        <p14:creationId xmlns:p14="http://schemas.microsoft.com/office/powerpoint/2010/main" val="4066666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3970734" y="8830660"/>
            <a:ext cx="3038145" cy="464205"/>
          </a:xfrm>
          <a:prstGeom prst="rect">
            <a:avLst/>
          </a:prstGeom>
          <a:noFill/>
          <a:ln w="9525">
            <a:noFill/>
            <a:miter lim="800000"/>
            <a:headEnd/>
            <a:tailEnd/>
          </a:ln>
        </p:spPr>
        <p:txBody>
          <a:bodyPr lIns="87807" tIns="43904" rIns="87807" bIns="43904" anchor="b"/>
          <a:lstStyle/>
          <a:p>
            <a:pPr algn="r" defTabSz="878131"/>
            <a:fld id="{80E2BD59-8F2B-4DEB-8E77-630A9382A7B5}" type="slidenum">
              <a:rPr lang="en-US" sz="1100">
                <a:latin typeface="Times New Roman" pitchFamily="18" charset="0"/>
              </a:rPr>
              <a:pPr algn="r" defTabSz="878131"/>
              <a:t>16</a:t>
            </a:fld>
            <a:endParaRPr lang="en-US" sz="1100" dirty="0">
              <a:latin typeface="Times New Roman" pitchFamily="18" charset="0"/>
            </a:endParaRPr>
          </a:p>
        </p:txBody>
      </p:sp>
      <p:sp>
        <p:nvSpPr>
          <p:cNvPr id="125955" name="Rectangle 2"/>
          <p:cNvSpPr>
            <a:spLocks noGrp="1" noRot="1" noChangeAspect="1" noChangeArrowheads="1" noTextEdit="1"/>
          </p:cNvSpPr>
          <p:nvPr>
            <p:ph type="sldImg"/>
          </p:nvPr>
        </p:nvSpPr>
        <p:spPr>
          <a:xfrm>
            <a:off x="3568700" y="255588"/>
            <a:ext cx="3222625" cy="2416175"/>
          </a:xfrm>
          <a:ln/>
        </p:spPr>
      </p:sp>
      <p:sp>
        <p:nvSpPr>
          <p:cNvPr id="125956" name="Rectangle 3"/>
          <p:cNvSpPr>
            <a:spLocks noGrp="1" noChangeArrowheads="1"/>
          </p:cNvSpPr>
          <p:nvPr>
            <p:ph type="body" idx="1"/>
          </p:nvPr>
        </p:nvSpPr>
        <p:spPr>
          <a:xfrm>
            <a:off x="701040" y="4415790"/>
            <a:ext cx="5608320" cy="4183380"/>
          </a:xfrm>
          <a:prstGeom prst="rect">
            <a:avLst/>
          </a:prstGeom>
          <a:noFill/>
          <a:ln/>
        </p:spPr>
        <p:txBody>
          <a:bodyPr lIns="93177" tIns="46589" rIns="93177" bIns="46589"/>
          <a:lstStyle/>
          <a:p>
            <a:pPr eaLnBrk="1" hangingPunct="1">
              <a:buNone/>
            </a:pPr>
            <a:r>
              <a:rPr lang="en-CA" dirty="0" smtClean="0">
                <a:latin typeface="Myriad Pro"/>
              </a:rPr>
              <a:t>So lets</a:t>
            </a:r>
            <a:r>
              <a:rPr lang="en-CA" baseline="0" dirty="0" smtClean="0">
                <a:latin typeface="Myriad Pro"/>
              </a:rPr>
              <a:t> RACE to against Workplace Bullying</a:t>
            </a:r>
          </a:p>
          <a:p>
            <a:pPr eaLnBrk="1" hangingPunct="1">
              <a:buNone/>
            </a:pPr>
            <a:endParaRPr lang="en-CA" dirty="0" smtClean="0">
              <a:latin typeface="Myriad Pro"/>
            </a:endParaRPr>
          </a:p>
        </p:txBody>
      </p:sp>
    </p:spTree>
    <p:extLst>
      <p:ext uri="{BB962C8B-B14F-4D97-AF65-F5344CB8AC3E}">
        <p14:creationId xmlns:p14="http://schemas.microsoft.com/office/powerpoint/2010/main" val="38355317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3970734" y="8830660"/>
            <a:ext cx="3038145" cy="464205"/>
          </a:xfrm>
          <a:prstGeom prst="rect">
            <a:avLst/>
          </a:prstGeom>
          <a:noFill/>
          <a:ln w="9525">
            <a:noFill/>
            <a:miter lim="800000"/>
            <a:headEnd/>
            <a:tailEnd/>
          </a:ln>
        </p:spPr>
        <p:txBody>
          <a:bodyPr lIns="87807" tIns="43904" rIns="87807" bIns="43904" anchor="b"/>
          <a:lstStyle/>
          <a:p>
            <a:pPr algn="r" defTabSz="878131"/>
            <a:fld id="{80E2BD59-8F2B-4DEB-8E77-630A9382A7B5}" type="slidenum">
              <a:rPr lang="en-US" sz="1100">
                <a:latin typeface="Times New Roman" pitchFamily="18" charset="0"/>
              </a:rPr>
              <a:pPr algn="r" defTabSz="878131"/>
              <a:t>17</a:t>
            </a:fld>
            <a:endParaRPr lang="en-US" sz="1100" dirty="0">
              <a:latin typeface="Times New Roman" pitchFamily="18" charset="0"/>
            </a:endParaRPr>
          </a:p>
        </p:txBody>
      </p:sp>
      <p:sp>
        <p:nvSpPr>
          <p:cNvPr id="125955" name="Rectangle 2"/>
          <p:cNvSpPr>
            <a:spLocks noGrp="1" noRot="1" noChangeAspect="1" noChangeArrowheads="1" noTextEdit="1"/>
          </p:cNvSpPr>
          <p:nvPr>
            <p:ph type="sldImg"/>
          </p:nvPr>
        </p:nvSpPr>
        <p:spPr>
          <a:xfrm>
            <a:off x="3568700" y="255588"/>
            <a:ext cx="3222625" cy="2416175"/>
          </a:xfrm>
          <a:ln/>
        </p:spPr>
      </p:sp>
      <p:sp>
        <p:nvSpPr>
          <p:cNvPr id="125956" name="Rectangle 3"/>
          <p:cNvSpPr>
            <a:spLocks noGrp="1" noChangeArrowheads="1"/>
          </p:cNvSpPr>
          <p:nvPr>
            <p:ph type="body" idx="1"/>
          </p:nvPr>
        </p:nvSpPr>
        <p:spPr>
          <a:xfrm>
            <a:off x="701040" y="4415790"/>
            <a:ext cx="5608320" cy="4183380"/>
          </a:xfrm>
          <a:prstGeom prst="rect">
            <a:avLst/>
          </a:prstGeom>
          <a:noFill/>
          <a:ln/>
        </p:spPr>
        <p:txBody>
          <a:bodyPr lIns="93177" tIns="46589" rIns="93177" bIns="46589"/>
          <a:lstStyle/>
          <a:p>
            <a:pPr eaLnBrk="1" hangingPunct="1">
              <a:buNone/>
            </a:pPr>
            <a:endParaRPr lang="en-CA" dirty="0" smtClean="0">
              <a:latin typeface="Myriad Pro"/>
            </a:endParaRPr>
          </a:p>
          <a:p>
            <a:pPr defTabSz="931774">
              <a:defRPr/>
            </a:pPr>
            <a:r>
              <a:rPr lang="en-US" b="1" dirty="0" smtClean="0">
                <a:ea typeface="ＭＳ Ｐゴシック" pitchFamily="34" charset="-128"/>
              </a:rPr>
              <a:t>Step One- Recognize </a:t>
            </a:r>
            <a:r>
              <a:rPr lang="en-CA" b="1" dirty="0" smtClean="0">
                <a:latin typeface="Myriad Pro"/>
              </a:rPr>
              <a:t>the scope of </a:t>
            </a:r>
            <a:r>
              <a:rPr lang="en-CA" b="1" baseline="0" dirty="0" smtClean="0">
                <a:latin typeface="Myriad Pro"/>
              </a:rPr>
              <a:t>Workplace Bullying</a:t>
            </a:r>
          </a:p>
          <a:p>
            <a:pPr eaLnBrk="1" hangingPunct="1">
              <a:buNone/>
            </a:pPr>
            <a:r>
              <a:rPr lang="en-US" b="1" dirty="0" smtClean="0">
                <a:ea typeface="ＭＳ Ｐゴシック" pitchFamily="34" charset="-128"/>
              </a:rPr>
              <a:t>You could:</a:t>
            </a:r>
            <a:r>
              <a:rPr lang="en-US" b="1" baseline="0" dirty="0" smtClean="0">
                <a:ea typeface="ＭＳ Ｐゴシック" pitchFamily="34" charset="-128"/>
              </a:rPr>
              <a:t> </a:t>
            </a:r>
            <a:endParaRPr lang="en-US" b="1" dirty="0" smtClean="0">
              <a:ea typeface="ＭＳ Ｐゴシック" pitchFamily="34" charset="-128"/>
            </a:endParaRPr>
          </a:p>
          <a:p>
            <a:pPr marL="640594" lvl="1" indent="-174708">
              <a:buFont typeface="Wingdings" panose="05000000000000000000" pitchFamily="2" charset="2"/>
              <a:buChar char="Ø"/>
              <a:defRPr/>
            </a:pPr>
            <a:r>
              <a:rPr lang="en-US" dirty="0" smtClean="0">
                <a:ea typeface="ＭＳ Ｐゴシック" pitchFamily="34" charset="-128"/>
              </a:rPr>
              <a:t>Conduct a survey of employees on the issues of workplace bullying; </a:t>
            </a:r>
          </a:p>
          <a:p>
            <a:pPr marL="640594" lvl="1" indent="-174708">
              <a:buFont typeface="Wingdings" panose="05000000000000000000" pitchFamily="2" charset="2"/>
              <a:buChar char="Ø"/>
              <a:defRPr/>
            </a:pPr>
            <a:r>
              <a:rPr lang="en-US" dirty="0" smtClean="0">
                <a:ea typeface="ＭＳ Ｐゴシック" pitchFamily="34" charset="-128"/>
              </a:rPr>
              <a:t>Monitor patterns of absenteeism, sick leave, staff turnover, grievances, injury reports</a:t>
            </a:r>
          </a:p>
          <a:p>
            <a:pPr marL="640594" lvl="1" indent="-174708">
              <a:buFont typeface="Wingdings" panose="05000000000000000000" pitchFamily="2" charset="2"/>
              <a:buChar char="Ø"/>
              <a:defRPr/>
            </a:pPr>
            <a:r>
              <a:rPr lang="en-US" dirty="0" smtClean="0">
                <a:ea typeface="ＭＳ Ｐゴシック" pitchFamily="34" charset="-128"/>
              </a:rPr>
              <a:t>Monitor deterioration in workplace relationships</a:t>
            </a:r>
          </a:p>
          <a:p>
            <a:pPr marL="640594" lvl="1" indent="-174708">
              <a:buFont typeface="Wingdings" panose="05000000000000000000" pitchFamily="2" charset="2"/>
              <a:buChar char="Ø"/>
              <a:defRPr/>
            </a:pPr>
            <a:r>
              <a:rPr lang="en-US" dirty="0" smtClean="0">
                <a:ea typeface="ＭＳ Ｐゴシック" pitchFamily="34" charset="-128"/>
              </a:rPr>
              <a:t>Monitor feedback from exit interviews of managers/supervisors /workers</a:t>
            </a:r>
          </a:p>
          <a:p>
            <a:pPr eaLnBrk="1" hangingPunct="1">
              <a:buNone/>
            </a:pPr>
            <a:endParaRPr lang="en-CA" dirty="0" smtClean="0">
              <a:latin typeface="Myriad Pro"/>
            </a:endParaRPr>
          </a:p>
        </p:txBody>
      </p:sp>
    </p:spTree>
    <p:extLst>
      <p:ext uri="{BB962C8B-B14F-4D97-AF65-F5344CB8AC3E}">
        <p14:creationId xmlns:p14="http://schemas.microsoft.com/office/powerpoint/2010/main" val="505382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r>
              <a:rPr lang="en-US" dirty="0" smtClean="0"/>
              <a:t>As a manager are you building</a:t>
            </a:r>
            <a:r>
              <a:rPr lang="en-US" baseline="0" dirty="0" smtClean="0"/>
              <a:t> a culture of dignity?   </a:t>
            </a:r>
            <a:r>
              <a:rPr lang="en-US" b="1" u="sng" baseline="0" dirty="0" smtClean="0"/>
              <a:t>Do you consciously or unconsciously endorse and perhaps even encourage bullying </a:t>
            </a:r>
            <a:r>
              <a:rPr lang="en-US" b="1" u="sng" baseline="0" dirty="0" err="1" smtClean="0"/>
              <a:t>behaviour</a:t>
            </a:r>
            <a:r>
              <a:rPr lang="en-US" b="1" u="sng" baseline="0" dirty="0" smtClean="0"/>
              <a:t>?</a:t>
            </a:r>
          </a:p>
          <a:p>
            <a:endParaRPr lang="en-US" baseline="0" dirty="0" smtClean="0"/>
          </a:p>
          <a:p>
            <a:r>
              <a:rPr lang="en-US" baseline="0" dirty="0" smtClean="0"/>
              <a:t>You could refer to the questionnaire “</a:t>
            </a:r>
            <a:r>
              <a:rPr lang="en-US" b="1" baseline="0" dirty="0" smtClean="0"/>
              <a:t>How does your commitment to a culture of dignity in the workplace shape up</a:t>
            </a:r>
            <a:r>
              <a:rPr lang="en-US" baseline="0" dirty="0" smtClean="0"/>
              <a:t>?” </a:t>
            </a:r>
            <a:r>
              <a:rPr lang="en-US" baseline="0" dirty="0" err="1" smtClean="0"/>
              <a:t>foumd</a:t>
            </a:r>
            <a:r>
              <a:rPr lang="en-US" baseline="0" dirty="0" smtClean="0"/>
              <a:t> in the PSHSA </a:t>
            </a:r>
            <a:r>
              <a:rPr lang="en-US" dirty="0" smtClean="0"/>
              <a:t>Bullying in</a:t>
            </a:r>
            <a:r>
              <a:rPr lang="en-US" baseline="0" dirty="0" smtClean="0"/>
              <a:t> the Workplace Handbook</a:t>
            </a:r>
            <a:endParaRPr lang="en-US" dirty="0"/>
          </a:p>
        </p:txBody>
      </p:sp>
      <p:sp>
        <p:nvSpPr>
          <p:cNvPr id="4" name="Slide Number Placeholder 3"/>
          <p:cNvSpPr>
            <a:spLocks noGrp="1"/>
          </p:cNvSpPr>
          <p:nvPr>
            <p:ph type="sldNum" sz="quarter" idx="10"/>
          </p:nvPr>
        </p:nvSpPr>
        <p:spPr>
          <a:xfrm>
            <a:off x="3970734" y="8830660"/>
            <a:ext cx="3038145" cy="464205"/>
          </a:xfrm>
          <a:prstGeom prst="rect">
            <a:avLst/>
          </a:prstGeom>
        </p:spPr>
        <p:txBody>
          <a:bodyPr lIns="88131" tIns="44067" rIns="88131" bIns="44067"/>
          <a:lstStyle/>
          <a:p>
            <a:fld id="{35FD998F-69CE-4CB7-982B-7F0FC6F727DA}" type="slidenum">
              <a:rPr lang="en-US" smtClean="0"/>
              <a:pPr/>
              <a:t>18</a:t>
            </a:fld>
            <a:endParaRPr lang="en-US"/>
          </a:p>
        </p:txBody>
      </p:sp>
    </p:spTree>
    <p:extLst>
      <p:ext uri="{BB962C8B-B14F-4D97-AF65-F5344CB8AC3E}">
        <p14:creationId xmlns:p14="http://schemas.microsoft.com/office/powerpoint/2010/main" val="234922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3970734" y="8830660"/>
            <a:ext cx="3038145" cy="464205"/>
          </a:xfrm>
          <a:prstGeom prst="rect">
            <a:avLst/>
          </a:prstGeom>
          <a:noFill/>
          <a:ln w="9525">
            <a:noFill/>
            <a:miter lim="800000"/>
            <a:headEnd/>
            <a:tailEnd/>
          </a:ln>
        </p:spPr>
        <p:txBody>
          <a:bodyPr lIns="87807" tIns="43904" rIns="87807" bIns="43904" anchor="b"/>
          <a:lstStyle/>
          <a:p>
            <a:pPr algn="r" defTabSz="878131"/>
            <a:fld id="{80E2BD59-8F2B-4DEB-8E77-630A9382A7B5}" type="slidenum">
              <a:rPr lang="en-US" sz="1100">
                <a:latin typeface="Times New Roman" pitchFamily="18" charset="0"/>
              </a:rPr>
              <a:pPr algn="r" defTabSz="878131"/>
              <a:t>19</a:t>
            </a:fld>
            <a:endParaRPr lang="en-US" sz="1100" dirty="0">
              <a:latin typeface="Times New Roman" pitchFamily="18" charset="0"/>
            </a:endParaRPr>
          </a:p>
        </p:txBody>
      </p:sp>
      <p:sp>
        <p:nvSpPr>
          <p:cNvPr id="125955" name="Rectangle 2"/>
          <p:cNvSpPr>
            <a:spLocks noGrp="1" noRot="1" noChangeAspect="1" noChangeArrowheads="1" noTextEdit="1"/>
          </p:cNvSpPr>
          <p:nvPr>
            <p:ph type="sldImg"/>
          </p:nvPr>
        </p:nvSpPr>
        <p:spPr>
          <a:xfrm>
            <a:off x="3568700" y="255588"/>
            <a:ext cx="3222625" cy="2416175"/>
          </a:xfrm>
          <a:ln/>
        </p:spPr>
      </p:sp>
      <p:sp>
        <p:nvSpPr>
          <p:cNvPr id="125956" name="Rectangle 3"/>
          <p:cNvSpPr>
            <a:spLocks noGrp="1" noChangeArrowheads="1"/>
          </p:cNvSpPr>
          <p:nvPr>
            <p:ph type="body" idx="1"/>
          </p:nvPr>
        </p:nvSpPr>
        <p:spPr>
          <a:xfrm>
            <a:off x="701040" y="4415790"/>
            <a:ext cx="5608320" cy="4183380"/>
          </a:xfrm>
          <a:prstGeom prst="rect">
            <a:avLst/>
          </a:prstGeom>
          <a:noFill/>
          <a:ln/>
        </p:spPr>
        <p:txBody>
          <a:bodyPr lIns="93177" tIns="46589" rIns="93177" bIns="46589"/>
          <a:lstStyle/>
          <a:p>
            <a:pPr eaLnBrk="1" hangingPunct="1">
              <a:buNone/>
            </a:pPr>
            <a:r>
              <a:rPr lang="en-US" dirty="0" smtClean="0">
                <a:latin typeface="Myriad Pro"/>
              </a:rPr>
              <a:t>Step 2 is to Assess Workplace</a:t>
            </a:r>
            <a:r>
              <a:rPr lang="en-US" baseline="0" dirty="0" smtClean="0">
                <a:latin typeface="Myriad Pro"/>
              </a:rPr>
              <a:t> bullying by identifying repeated and persistent observable </a:t>
            </a:r>
            <a:r>
              <a:rPr lang="en-US" baseline="0" dirty="0" err="1" smtClean="0">
                <a:latin typeface="Myriad Pro"/>
              </a:rPr>
              <a:t>behaviours</a:t>
            </a:r>
            <a:r>
              <a:rPr lang="en-US" baseline="0" dirty="0" smtClean="0">
                <a:latin typeface="Myriad Pro"/>
              </a:rPr>
              <a:t>. </a:t>
            </a:r>
            <a:endParaRPr lang="en-US" dirty="0" smtClean="0">
              <a:ea typeface="ＭＳ Ｐゴシック" pitchFamily="34" charset="-128"/>
            </a:endParaRPr>
          </a:p>
          <a:p>
            <a:pPr eaLnBrk="1" hangingPunct="1">
              <a:buNone/>
            </a:pPr>
            <a:endParaRPr lang="en-CA" dirty="0" smtClean="0">
              <a:latin typeface="Myriad Pro"/>
            </a:endParaRPr>
          </a:p>
        </p:txBody>
      </p:sp>
    </p:spTree>
    <p:extLst>
      <p:ext uri="{BB962C8B-B14F-4D97-AF65-F5344CB8AC3E}">
        <p14:creationId xmlns:p14="http://schemas.microsoft.com/office/powerpoint/2010/main" val="1353616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r>
              <a:rPr lang="en-US" dirty="0" smtClean="0"/>
              <a:t>Managers</a:t>
            </a:r>
            <a:r>
              <a:rPr lang="en-US" baseline="0" dirty="0" smtClean="0"/>
              <a:t> and supervisors can use this questionnaire to determine whether the “suspect” in the workplace would qualify as a “bully”</a:t>
            </a:r>
          </a:p>
        </p:txBody>
      </p:sp>
      <p:sp>
        <p:nvSpPr>
          <p:cNvPr id="4" name="Slide Number Placeholder 3"/>
          <p:cNvSpPr>
            <a:spLocks noGrp="1"/>
          </p:cNvSpPr>
          <p:nvPr>
            <p:ph type="sldNum" sz="quarter" idx="10"/>
          </p:nvPr>
        </p:nvSpPr>
        <p:spPr>
          <a:xfrm>
            <a:off x="3970734" y="8830660"/>
            <a:ext cx="3038145" cy="464205"/>
          </a:xfrm>
          <a:prstGeom prst="rect">
            <a:avLst/>
          </a:prstGeom>
        </p:spPr>
        <p:txBody>
          <a:bodyPr lIns="88131" tIns="44067" rIns="88131" bIns="44067"/>
          <a:lstStyle/>
          <a:p>
            <a:fld id="{35FD998F-69CE-4CB7-982B-7F0FC6F727DA}" type="slidenum">
              <a:rPr lang="en-US" smtClean="0"/>
              <a:pPr/>
              <a:t>20</a:t>
            </a:fld>
            <a:endParaRPr lang="en-US"/>
          </a:p>
        </p:txBody>
      </p:sp>
    </p:spTree>
    <p:extLst>
      <p:ext uri="{BB962C8B-B14F-4D97-AF65-F5344CB8AC3E}">
        <p14:creationId xmlns:p14="http://schemas.microsoft.com/office/powerpoint/2010/main" val="1446889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pPr>
              <a:buNone/>
            </a:pPr>
            <a:r>
              <a:rPr lang="en-US" dirty="0" smtClean="0"/>
              <a:t>If you</a:t>
            </a:r>
            <a:r>
              <a:rPr lang="en-US" baseline="0" dirty="0" smtClean="0"/>
              <a:t> are s</a:t>
            </a:r>
            <a:r>
              <a:rPr lang="en-US" dirty="0" smtClean="0"/>
              <a:t>till</a:t>
            </a:r>
            <a:r>
              <a:rPr lang="en-US" baseline="0" dirty="0" smtClean="0"/>
              <a:t> unsure, ask your employees to complete a self assessment.  How do they feel, is there a bully in the department—do they feel they are being bullied?</a:t>
            </a:r>
            <a:endParaRPr lang="en-US" dirty="0"/>
          </a:p>
        </p:txBody>
      </p:sp>
      <p:sp>
        <p:nvSpPr>
          <p:cNvPr id="4" name="Slide Number Placeholder 3"/>
          <p:cNvSpPr>
            <a:spLocks noGrp="1"/>
          </p:cNvSpPr>
          <p:nvPr>
            <p:ph type="sldNum" sz="quarter" idx="10"/>
          </p:nvPr>
        </p:nvSpPr>
        <p:spPr>
          <a:xfrm>
            <a:off x="3970734" y="8830660"/>
            <a:ext cx="3038145" cy="464205"/>
          </a:xfrm>
          <a:prstGeom prst="rect">
            <a:avLst/>
          </a:prstGeom>
        </p:spPr>
        <p:txBody>
          <a:bodyPr lIns="88131" tIns="44067" rIns="88131" bIns="44067"/>
          <a:lstStyle/>
          <a:p>
            <a:fld id="{35FD998F-69CE-4CB7-982B-7F0FC6F727DA}" type="slidenum">
              <a:rPr lang="en-US" smtClean="0"/>
              <a:pPr/>
              <a:t>21</a:t>
            </a:fld>
            <a:endParaRPr lang="en-US"/>
          </a:p>
        </p:txBody>
      </p:sp>
    </p:spTree>
    <p:extLst>
      <p:ext uri="{BB962C8B-B14F-4D97-AF65-F5344CB8AC3E}">
        <p14:creationId xmlns:p14="http://schemas.microsoft.com/office/powerpoint/2010/main" val="2183879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3970734" y="8830660"/>
            <a:ext cx="3038145" cy="464205"/>
          </a:xfrm>
          <a:prstGeom prst="rect">
            <a:avLst/>
          </a:prstGeom>
          <a:noFill/>
          <a:ln w="9525">
            <a:noFill/>
            <a:miter lim="800000"/>
            <a:headEnd/>
            <a:tailEnd/>
          </a:ln>
        </p:spPr>
        <p:txBody>
          <a:bodyPr lIns="87807" tIns="43904" rIns="87807" bIns="43904" anchor="b"/>
          <a:lstStyle/>
          <a:p>
            <a:pPr algn="r" defTabSz="878131"/>
            <a:fld id="{80E2BD59-8F2B-4DEB-8E77-630A9382A7B5}" type="slidenum">
              <a:rPr lang="en-US" sz="1100">
                <a:latin typeface="Times New Roman" pitchFamily="18" charset="0"/>
              </a:rPr>
              <a:pPr algn="r" defTabSz="878131"/>
              <a:t>22</a:t>
            </a:fld>
            <a:endParaRPr lang="en-US" sz="1100" dirty="0">
              <a:latin typeface="Times New Roman" pitchFamily="18" charset="0"/>
            </a:endParaRPr>
          </a:p>
        </p:txBody>
      </p:sp>
      <p:sp>
        <p:nvSpPr>
          <p:cNvPr id="125955" name="Rectangle 2"/>
          <p:cNvSpPr>
            <a:spLocks noGrp="1" noRot="1" noChangeAspect="1" noChangeArrowheads="1" noTextEdit="1"/>
          </p:cNvSpPr>
          <p:nvPr>
            <p:ph type="sldImg"/>
          </p:nvPr>
        </p:nvSpPr>
        <p:spPr>
          <a:xfrm>
            <a:off x="3568700" y="255588"/>
            <a:ext cx="3222625" cy="2416175"/>
          </a:xfrm>
          <a:ln/>
        </p:spPr>
      </p:sp>
      <p:sp>
        <p:nvSpPr>
          <p:cNvPr id="125956" name="Rectangle 3"/>
          <p:cNvSpPr>
            <a:spLocks noGrp="1" noChangeArrowheads="1"/>
          </p:cNvSpPr>
          <p:nvPr>
            <p:ph type="body" idx="1"/>
          </p:nvPr>
        </p:nvSpPr>
        <p:spPr>
          <a:xfrm>
            <a:off x="701040" y="4415790"/>
            <a:ext cx="5608320" cy="4183380"/>
          </a:xfrm>
          <a:prstGeom prst="rect">
            <a:avLst/>
          </a:prstGeom>
          <a:noFill/>
          <a:ln/>
        </p:spPr>
        <p:txBody>
          <a:bodyPr lIns="93177" tIns="46589" rIns="93177" bIns="46589"/>
          <a:lstStyle/>
          <a:p>
            <a:pPr eaLnBrk="1" hangingPunct="1">
              <a:buNone/>
            </a:pPr>
            <a:r>
              <a:rPr lang="en-US" dirty="0" smtClean="0">
                <a:latin typeface="Myriad Pro"/>
              </a:rPr>
              <a:t>Step</a:t>
            </a:r>
            <a:r>
              <a:rPr lang="en-US" baseline="0" dirty="0" smtClean="0">
                <a:latin typeface="Myriad Pro"/>
              </a:rPr>
              <a:t> 3 is to Control Workplace Bullying.    </a:t>
            </a:r>
            <a:endParaRPr lang="en-CA" dirty="0" smtClean="0">
              <a:latin typeface="Myriad Pro"/>
            </a:endParaRPr>
          </a:p>
        </p:txBody>
      </p:sp>
    </p:spTree>
    <p:extLst>
      <p:ext uri="{BB962C8B-B14F-4D97-AF65-F5344CB8AC3E}">
        <p14:creationId xmlns:p14="http://schemas.microsoft.com/office/powerpoint/2010/main" val="419903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pPr>
              <a:defRPr/>
            </a:pPr>
            <a:r>
              <a:rPr lang="en-US" b="1" dirty="0" smtClean="0"/>
              <a:t>There are 5 Steps to Manage Workplace</a:t>
            </a:r>
            <a:r>
              <a:rPr lang="en-US" b="1" baseline="0" dirty="0" smtClean="0"/>
              <a:t> Bullying:  read slide. </a:t>
            </a:r>
            <a:endParaRPr lang="en-US" b="1" dirty="0" smtClean="0"/>
          </a:p>
        </p:txBody>
      </p:sp>
    </p:spTree>
    <p:extLst>
      <p:ext uri="{BB962C8B-B14F-4D97-AF65-F5344CB8AC3E}">
        <p14:creationId xmlns:p14="http://schemas.microsoft.com/office/powerpoint/2010/main" val="371030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fontScale="92500" lnSpcReduction="10000"/>
          </a:bodyPr>
          <a:lstStyle/>
          <a:p>
            <a:pPr>
              <a:buNone/>
            </a:pPr>
            <a:r>
              <a:rPr lang="en-US" b="0" baseline="0" dirty="0" smtClean="0"/>
              <a:t>Cognitive Rehearsal Program is a specific training intervention that has been found most effective among the health care profession.    Keys steps in this intervention is to identify Common Bullying </a:t>
            </a:r>
            <a:r>
              <a:rPr lang="en-US" b="0" baseline="0" dirty="0" err="1" smtClean="0"/>
              <a:t>Behaviours</a:t>
            </a:r>
            <a:r>
              <a:rPr lang="en-US" b="0" baseline="0" dirty="0" smtClean="0"/>
              <a:t>; Rehearse responses, and then continue to practice new skills. </a:t>
            </a:r>
          </a:p>
          <a:p>
            <a:pPr>
              <a:buNone/>
            </a:pPr>
            <a:endParaRPr lang="en-US" b="0" baseline="0" dirty="0" smtClean="0"/>
          </a:p>
          <a:p>
            <a:pPr marL="174708" indent="-174708">
              <a:buFont typeface="Arial" panose="020B0604020202020204" pitchFamily="34" charset="0"/>
              <a:buChar char="•"/>
            </a:pPr>
            <a:r>
              <a:rPr lang="en-US" b="0" baseline="0" dirty="0" smtClean="0"/>
              <a:t>*Remember Bullying is a behavior and behavior is a choice. </a:t>
            </a:r>
          </a:p>
          <a:p>
            <a:pPr marL="174708" indent="-174708">
              <a:buFont typeface="Arial" panose="020B0604020202020204" pitchFamily="34" charset="0"/>
              <a:buChar char="•"/>
            </a:pPr>
            <a:endParaRPr lang="en-US" b="0" baseline="0" dirty="0" smtClean="0"/>
          </a:p>
          <a:p>
            <a:pPr>
              <a:buNone/>
            </a:pPr>
            <a:r>
              <a:rPr lang="en-US" b="1" baseline="0" dirty="0" smtClean="0"/>
              <a:t>Added info for facilitator if required: </a:t>
            </a:r>
          </a:p>
          <a:p>
            <a:pPr>
              <a:buNone/>
            </a:pPr>
            <a:r>
              <a:rPr lang="en-US" b="1" baseline="0" dirty="0" smtClean="0"/>
              <a:t>Cognitive Rehearsal Program (Note: used in with the Nursing Profession—to assist new nurses) helps to identify the problem and devises a solution for future occurrences (Cognitive </a:t>
            </a:r>
            <a:r>
              <a:rPr lang="en-US" b="1" baseline="0" dirty="0" err="1" smtClean="0"/>
              <a:t>Behavioural</a:t>
            </a:r>
            <a:r>
              <a:rPr lang="en-US" b="1" baseline="0" dirty="0" smtClean="0"/>
              <a:t> Therapy Techniques, 2011)</a:t>
            </a:r>
          </a:p>
          <a:p>
            <a:pPr marL="232943" indent="-232943">
              <a:buAutoNum type="arabicPeriod"/>
            </a:pPr>
            <a:r>
              <a:rPr lang="en-US" b="1" baseline="0" dirty="0" smtClean="0"/>
              <a:t>10 most common bullying </a:t>
            </a:r>
            <a:r>
              <a:rPr lang="en-US" b="1" baseline="0" dirty="0" err="1" smtClean="0"/>
              <a:t>behaviours</a:t>
            </a:r>
            <a:r>
              <a:rPr lang="en-US" b="1" baseline="0" dirty="0" smtClean="0"/>
              <a:t> are listed in Stagg’s article</a:t>
            </a:r>
          </a:p>
          <a:p>
            <a:pPr marL="232943" indent="-232943">
              <a:buAutoNum type="arabicPeriod"/>
            </a:pPr>
            <a:r>
              <a:rPr lang="en-US" b="1" baseline="0" dirty="0" smtClean="0"/>
              <a:t>As a group-- target’s responses are to be identified</a:t>
            </a:r>
          </a:p>
          <a:p>
            <a:pPr marL="232943" indent="-232943">
              <a:buAutoNum type="arabicPeriod"/>
            </a:pPr>
            <a:r>
              <a:rPr lang="en-US" b="1" baseline="0" dirty="0" smtClean="0"/>
              <a:t>Practice the responses</a:t>
            </a:r>
          </a:p>
          <a:p>
            <a:pPr>
              <a:buNone/>
            </a:pPr>
            <a:r>
              <a:rPr lang="en-US" b="1" baseline="0" dirty="0" smtClean="0"/>
              <a:t>Practicing responses before actual situation helped to build self-confidence in performing the technique in difficult bullying situations</a:t>
            </a:r>
          </a:p>
          <a:p>
            <a:pPr>
              <a:buNone/>
            </a:pPr>
            <a:r>
              <a:rPr lang="en-US" b="1" baseline="0" dirty="0" smtClean="0"/>
              <a:t>PRACTICE </a:t>
            </a:r>
            <a:r>
              <a:rPr lang="en-US" b="1" baseline="0" dirty="0" err="1" smtClean="0"/>
              <a:t>PRACTICE</a:t>
            </a:r>
            <a:r>
              <a:rPr lang="en-US" b="1" baseline="0" dirty="0" smtClean="0"/>
              <a:t> </a:t>
            </a:r>
            <a:r>
              <a:rPr lang="en-US" b="1" baseline="0" dirty="0" err="1" smtClean="0"/>
              <a:t>PRACTICE</a:t>
            </a:r>
            <a:r>
              <a:rPr lang="en-US" b="1" baseline="0" dirty="0" smtClean="0"/>
              <a:t>:  MAKES IS MORE AUTOMATIC!   </a:t>
            </a:r>
            <a:endParaRPr lang="en-US" b="1" dirty="0" smtClean="0"/>
          </a:p>
          <a:p>
            <a:endParaRPr lang="en-US" dirty="0" smtClean="0"/>
          </a:p>
          <a:p>
            <a:r>
              <a:rPr lang="en-US" dirty="0" smtClean="0"/>
              <a:t>Evaluation of a Workplace Bullying</a:t>
            </a:r>
            <a:r>
              <a:rPr lang="en-US" baseline="0" dirty="0" smtClean="0"/>
              <a:t> Cognitive Rehearsal Program in a Hospital Setting, Stagg et al 2011</a:t>
            </a:r>
          </a:p>
          <a:p>
            <a:pPr>
              <a:buNone/>
            </a:pPr>
            <a:r>
              <a:rPr lang="en-US" baseline="0" dirty="0" smtClean="0"/>
              <a:t>4 strategies to manage Bullying found in this article: Cognitive Rehearsal was the most effective.</a:t>
            </a:r>
          </a:p>
          <a:p>
            <a:pPr marL="232943" indent="-232943">
              <a:buAutoNum type="arabicPeriod"/>
            </a:pPr>
            <a:r>
              <a:rPr lang="en-US" baseline="0" dirty="0" smtClean="0"/>
              <a:t>Teamed nurse mentors with academic participants: culture of support, communication and conflict resolution</a:t>
            </a:r>
          </a:p>
          <a:p>
            <a:pPr marL="232943" indent="-232943">
              <a:buAutoNum type="arabicPeriod"/>
            </a:pPr>
            <a:r>
              <a:rPr lang="en-US" baseline="0" dirty="0" smtClean="0"/>
              <a:t>Instruction on assertiveness and aggression</a:t>
            </a:r>
          </a:p>
          <a:p>
            <a:pPr marL="232943" indent="-232943">
              <a:buAutoNum type="arabicPeriod"/>
            </a:pPr>
            <a:r>
              <a:rPr lang="en-US" baseline="0" dirty="0" smtClean="0"/>
              <a:t>Aggression and violence minimization modules</a:t>
            </a:r>
          </a:p>
          <a:p>
            <a:pPr>
              <a:buNone/>
            </a:pPr>
            <a:endParaRPr lang="en-US" baseline="0" dirty="0" smtClean="0"/>
          </a:p>
          <a:p>
            <a:pPr>
              <a:buNone/>
            </a:pPr>
            <a:r>
              <a:rPr lang="en-US" baseline="0" dirty="0" smtClean="0"/>
              <a:t> </a:t>
            </a:r>
          </a:p>
          <a:p>
            <a:pPr>
              <a:buNone/>
            </a:pPr>
            <a:endParaRPr lang="en-US" baseline="0" dirty="0" smtClean="0"/>
          </a:p>
          <a:p>
            <a:endParaRPr lang="en-US" baseline="0" dirty="0" smtClean="0"/>
          </a:p>
          <a:p>
            <a:pPr marL="232943" indent="-232943">
              <a:buAutoNum type="arabicPeriod"/>
            </a:pPr>
            <a:endParaRPr lang="en-US" baseline="0" dirty="0" smtClean="0"/>
          </a:p>
          <a:p>
            <a:endParaRPr lang="en-US" dirty="0"/>
          </a:p>
        </p:txBody>
      </p:sp>
    </p:spTree>
    <p:extLst>
      <p:ext uri="{BB962C8B-B14F-4D97-AF65-F5344CB8AC3E}">
        <p14:creationId xmlns:p14="http://schemas.microsoft.com/office/powerpoint/2010/main" val="440908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3970734" y="8830660"/>
            <a:ext cx="3038145" cy="464205"/>
          </a:xfrm>
          <a:prstGeom prst="rect">
            <a:avLst/>
          </a:prstGeom>
          <a:noFill/>
          <a:ln w="9525">
            <a:noFill/>
            <a:miter lim="800000"/>
            <a:headEnd/>
            <a:tailEnd/>
          </a:ln>
        </p:spPr>
        <p:txBody>
          <a:bodyPr lIns="87807" tIns="43904" rIns="87807" bIns="43904" anchor="b"/>
          <a:lstStyle/>
          <a:p>
            <a:pPr algn="r" defTabSz="878131"/>
            <a:fld id="{80E2BD59-8F2B-4DEB-8E77-630A9382A7B5}" type="slidenum">
              <a:rPr lang="en-US" sz="1100">
                <a:latin typeface="Times New Roman" pitchFamily="18" charset="0"/>
              </a:rPr>
              <a:pPr algn="r" defTabSz="878131"/>
              <a:t>25</a:t>
            </a:fld>
            <a:endParaRPr lang="en-US" sz="1100" dirty="0">
              <a:latin typeface="Times New Roman" pitchFamily="18" charset="0"/>
            </a:endParaRPr>
          </a:p>
        </p:txBody>
      </p:sp>
      <p:sp>
        <p:nvSpPr>
          <p:cNvPr id="125955" name="Rectangle 2"/>
          <p:cNvSpPr>
            <a:spLocks noGrp="1" noRot="1" noChangeAspect="1" noChangeArrowheads="1" noTextEdit="1"/>
          </p:cNvSpPr>
          <p:nvPr>
            <p:ph type="sldImg"/>
          </p:nvPr>
        </p:nvSpPr>
        <p:spPr>
          <a:xfrm>
            <a:off x="3568700" y="255588"/>
            <a:ext cx="3222625" cy="2416175"/>
          </a:xfrm>
          <a:ln/>
        </p:spPr>
      </p:sp>
      <p:sp>
        <p:nvSpPr>
          <p:cNvPr id="125956" name="Rectangle 3"/>
          <p:cNvSpPr>
            <a:spLocks noGrp="1" noChangeArrowheads="1"/>
          </p:cNvSpPr>
          <p:nvPr>
            <p:ph type="body" idx="1"/>
          </p:nvPr>
        </p:nvSpPr>
        <p:spPr>
          <a:xfrm>
            <a:off x="701040" y="4415790"/>
            <a:ext cx="5608320" cy="4183380"/>
          </a:xfrm>
          <a:prstGeom prst="rect">
            <a:avLst/>
          </a:prstGeom>
          <a:noFill/>
          <a:ln/>
        </p:spPr>
        <p:txBody>
          <a:bodyPr lIns="93177" tIns="46589" rIns="93177" bIns="46589"/>
          <a:lstStyle/>
          <a:p>
            <a:pPr eaLnBrk="1" hangingPunct="1">
              <a:buNone/>
            </a:pPr>
            <a:r>
              <a:rPr lang="en-US" dirty="0" smtClean="0">
                <a:latin typeface="Myriad Pro"/>
              </a:rPr>
              <a:t>Step 4 is evaluation. </a:t>
            </a:r>
            <a:endParaRPr lang="en-CA" dirty="0" smtClean="0">
              <a:latin typeface="Myriad Pro"/>
            </a:endParaRPr>
          </a:p>
        </p:txBody>
      </p:sp>
    </p:spTree>
    <p:extLst>
      <p:ext uri="{BB962C8B-B14F-4D97-AF65-F5344CB8AC3E}">
        <p14:creationId xmlns:p14="http://schemas.microsoft.com/office/powerpoint/2010/main" val="3626410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68700" y="255588"/>
            <a:ext cx="3222625" cy="2416175"/>
          </a:xfrm>
        </p:spPr>
      </p:sp>
      <p:sp>
        <p:nvSpPr>
          <p:cNvPr id="3" name="Notes Placeholder 2"/>
          <p:cNvSpPr>
            <a:spLocks noGrp="1"/>
          </p:cNvSpPr>
          <p:nvPr>
            <p:ph type="body" idx="1"/>
          </p:nvPr>
        </p:nvSpPr>
        <p:spPr>
          <a:xfrm>
            <a:off x="701040" y="4415790"/>
            <a:ext cx="5608320" cy="4183380"/>
          </a:xfrm>
          <a:prstGeom prst="rect">
            <a:avLst/>
          </a:prstGeom>
        </p:spPr>
        <p:txBody>
          <a:bodyPr lIns="93177" tIns="46589" rIns="93177" bIns="46589">
            <a:normAutofit/>
          </a:bodyPr>
          <a:lstStyle/>
          <a:p>
            <a:pPr>
              <a:defRPr/>
            </a:pPr>
            <a:r>
              <a:rPr lang="en-US" b="1" dirty="0" smtClean="0">
                <a:ea typeface="ＭＳ Ｐゴシック" pitchFamily="34" charset="-128"/>
              </a:rPr>
              <a:t>Review slide</a:t>
            </a:r>
            <a:endParaRPr lang="en-US" dirty="0"/>
          </a:p>
        </p:txBody>
      </p:sp>
      <p:sp>
        <p:nvSpPr>
          <p:cNvPr id="4" name="Slide Number Placeholder 3"/>
          <p:cNvSpPr>
            <a:spLocks noGrp="1"/>
          </p:cNvSpPr>
          <p:nvPr>
            <p:ph type="sldNum" sz="quarter" idx="10"/>
          </p:nvPr>
        </p:nvSpPr>
        <p:spPr>
          <a:xfrm>
            <a:off x="3970734" y="8830660"/>
            <a:ext cx="3038145" cy="464205"/>
          </a:xfrm>
          <a:prstGeom prst="rect">
            <a:avLst/>
          </a:prstGeom>
        </p:spPr>
        <p:txBody>
          <a:bodyPr lIns="88131" tIns="44067" rIns="88131" bIns="44067"/>
          <a:lstStyle/>
          <a:p>
            <a:fld id="{35FD998F-69CE-4CB7-982B-7F0FC6F727DA}" type="slidenum">
              <a:rPr lang="en-US" smtClean="0"/>
              <a:pPr/>
              <a:t>26</a:t>
            </a:fld>
            <a:endParaRPr lang="en-US"/>
          </a:p>
        </p:txBody>
      </p:sp>
    </p:spTree>
    <p:extLst>
      <p:ext uri="{BB962C8B-B14F-4D97-AF65-F5344CB8AC3E}">
        <p14:creationId xmlns:p14="http://schemas.microsoft.com/office/powerpoint/2010/main" val="13329391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pPr marL="524123" indent="-524123">
              <a:buAutoNum type="arabicPeriod"/>
            </a:pPr>
            <a:r>
              <a:rPr lang="en-US" dirty="0" smtClean="0"/>
              <a:t>80% of nurses reported being bullied in the last year. </a:t>
            </a:r>
          </a:p>
          <a:p>
            <a:pPr marL="524123" indent="-524123">
              <a:buAutoNum type="arabicPeriod"/>
            </a:pPr>
            <a:r>
              <a:rPr lang="en-US" u="sng" dirty="0" smtClean="0"/>
              <a:t>Recognize:</a:t>
            </a:r>
            <a:r>
              <a:rPr lang="en-US" dirty="0" smtClean="0"/>
              <a:t> Are you creating a culture of civility?</a:t>
            </a:r>
          </a:p>
          <a:p>
            <a:pPr marL="524123" indent="-524123">
              <a:buAutoNum type="arabicPeriod"/>
            </a:pPr>
            <a:r>
              <a:rPr lang="en-US" u="sng" dirty="0" smtClean="0"/>
              <a:t>Assess:</a:t>
            </a:r>
            <a:r>
              <a:rPr lang="en-US" dirty="0" smtClean="0"/>
              <a:t>  observable </a:t>
            </a:r>
            <a:r>
              <a:rPr lang="en-US" dirty="0" err="1" smtClean="0"/>
              <a:t>behaviours</a:t>
            </a:r>
            <a:r>
              <a:rPr lang="en-US" dirty="0" smtClean="0"/>
              <a:t>?</a:t>
            </a:r>
          </a:p>
          <a:p>
            <a:pPr marL="524123" indent="-524123">
              <a:buAutoNum type="arabicPeriod"/>
            </a:pPr>
            <a:r>
              <a:rPr lang="en-US" u="sng" dirty="0" smtClean="0"/>
              <a:t>Control:</a:t>
            </a:r>
            <a:r>
              <a:rPr lang="en-US" dirty="0" smtClean="0"/>
              <a:t>  Prevention Program and empower your employees with education.</a:t>
            </a:r>
          </a:p>
          <a:p>
            <a:pPr marL="524123" indent="-524123">
              <a:buAutoNum type="arabicPeriod"/>
            </a:pPr>
            <a:r>
              <a:rPr lang="en-US" u="sng" dirty="0" smtClean="0"/>
              <a:t>Evaluate:</a:t>
            </a:r>
            <a:r>
              <a:rPr lang="en-US" dirty="0" smtClean="0"/>
              <a:t>  What is working?  How can improve?</a:t>
            </a:r>
          </a:p>
          <a:p>
            <a:endParaRPr lang="en-US" dirty="0"/>
          </a:p>
        </p:txBody>
      </p:sp>
    </p:spTree>
    <p:extLst>
      <p:ext uri="{BB962C8B-B14F-4D97-AF65-F5344CB8AC3E}">
        <p14:creationId xmlns:p14="http://schemas.microsoft.com/office/powerpoint/2010/main" val="8484271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r>
              <a:rPr lang="en-US" dirty="0" smtClean="0"/>
              <a:t>PSHSA</a:t>
            </a:r>
            <a:r>
              <a:rPr lang="en-US" baseline="0" dirty="0" smtClean="0"/>
              <a:t> offers many great free to download resources on Workplace Violence and Harassment.  </a:t>
            </a:r>
            <a:endParaRPr lang="en-US" dirty="0"/>
          </a:p>
        </p:txBody>
      </p:sp>
    </p:spTree>
    <p:extLst>
      <p:ext uri="{BB962C8B-B14F-4D97-AF65-F5344CB8AC3E}">
        <p14:creationId xmlns:p14="http://schemas.microsoft.com/office/powerpoint/2010/main" val="36378645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675063" y="260350"/>
            <a:ext cx="3330575" cy="2497138"/>
          </a:xfrm>
        </p:spPr>
      </p:sp>
      <p:sp>
        <p:nvSpPr>
          <p:cNvPr id="3" name="Notes Placeholder 2"/>
          <p:cNvSpPr>
            <a:spLocks noGrp="1"/>
          </p:cNvSpPr>
          <p:nvPr>
            <p:ph type="body" idx="1"/>
          </p:nvPr>
        </p:nvSpPr>
        <p:spPr>
          <a:xfrm>
            <a:off x="347606" y="2939393"/>
            <a:ext cx="6621465" cy="6028690"/>
          </a:xfrm>
          <a:prstGeom prst="rect">
            <a:avLst/>
          </a:prstGeom>
        </p:spPr>
        <p:txBody>
          <a:bodyPr lIns="93177" tIns="46589" rIns="93177" bIns="46589"/>
          <a:lstStyle/>
          <a:p>
            <a:endParaRPr lang="en-US" dirty="0"/>
          </a:p>
        </p:txBody>
      </p:sp>
    </p:spTree>
    <p:extLst>
      <p:ext uri="{BB962C8B-B14F-4D97-AF65-F5344CB8AC3E}">
        <p14:creationId xmlns:p14="http://schemas.microsoft.com/office/powerpoint/2010/main" val="11155202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3660458"/>
          </a:xfrm>
          <a:prstGeom prst="rect">
            <a:avLst/>
          </a:prstGeom>
        </p:spPr>
        <p:txBody>
          <a:bodyPr lIns="93177" tIns="46589" rIns="93177" bIns="46589"/>
          <a:lstStyle/>
          <a:p>
            <a:endParaRPr lang="en-US"/>
          </a:p>
        </p:txBody>
      </p:sp>
    </p:spTree>
    <p:extLst>
      <p:ext uri="{BB962C8B-B14F-4D97-AF65-F5344CB8AC3E}">
        <p14:creationId xmlns:p14="http://schemas.microsoft.com/office/powerpoint/2010/main" val="15591065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https://twitter.com/PSHSAca" TargetMode="External"/><Relationship Id="rId3" Type="http://schemas.openxmlformats.org/officeDocument/2006/relationships/image" Target="../media/image6.png"/><Relationship Id="rId7" Type="http://schemas.openxmlformats.org/officeDocument/2006/relationships/hyperlink" Target="http://www.pshsa.ca/" TargetMode="External"/><Relationship Id="rId12"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11" Type="http://schemas.openxmlformats.org/officeDocument/2006/relationships/image" Target="../media/image10.jpeg"/><Relationship Id="rId5" Type="http://schemas.openxmlformats.org/officeDocument/2006/relationships/image" Target="../media/image8.png"/><Relationship Id="rId10" Type="http://schemas.openxmlformats.org/officeDocument/2006/relationships/hyperlink" Target="https://www.youtube.com/user/PSHSA" TargetMode="External"/><Relationship Id="rId4" Type="http://schemas.openxmlformats.org/officeDocument/2006/relationships/image" Target="../media/image7.png"/><Relationship Id="rId9" Type="http://schemas.openxmlformats.org/officeDocument/2006/relationships/hyperlink" Target="http://www.linkedin.com/company/public-services-health-and-safety-association"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Healthcare Title Slide">
    <p:spTree>
      <p:nvGrpSpPr>
        <p:cNvPr id="1" name=""/>
        <p:cNvGrpSpPr/>
        <p:nvPr/>
      </p:nvGrpSpPr>
      <p:grpSpPr>
        <a:xfrm>
          <a:off x="0" y="0"/>
          <a:ext cx="0" cy="0"/>
          <a:chOff x="0" y="0"/>
          <a:chExt cx="0" cy="0"/>
        </a:xfrm>
      </p:grpSpPr>
      <p:pic>
        <p:nvPicPr>
          <p:cNvPr id="9" name="Picture 8" descr="cover1b.jpg"/>
          <p:cNvPicPr>
            <a:picLocks noChangeAspect="1"/>
          </p:cNvPicPr>
          <p:nvPr userDrawn="1"/>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p>
            <a:fld id="{B5069F48-AD7C-431B-92FE-2F31E7405D20}" type="datetimeFigureOut">
              <a:rPr lang="en-US" smtClean="0"/>
              <a:pPr/>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257694-EC8D-4E14-9312-8BB1EAD6B5A9}" type="slidenum">
              <a:rPr lang="en-US" smtClean="0"/>
              <a:pPr/>
              <a:t>‹#›</a:t>
            </a:fld>
            <a:endParaRPr lang="en-US"/>
          </a:p>
        </p:txBody>
      </p:sp>
      <p:pic>
        <p:nvPicPr>
          <p:cNvPr id="11" name="Picture 10" descr="pshsa-logos-acronym-big-colour.png"/>
          <p:cNvPicPr>
            <a:picLocks noChangeAspect="1"/>
          </p:cNvPicPr>
          <p:nvPr userDrawn="1"/>
        </p:nvPicPr>
        <p:blipFill>
          <a:blip r:embed="rId3" cstate="print"/>
          <a:stretch>
            <a:fillRect/>
          </a:stretch>
        </p:blipFill>
        <p:spPr>
          <a:xfrm>
            <a:off x="381001" y="5640825"/>
            <a:ext cx="2666995" cy="508124"/>
          </a:xfrm>
          <a:prstGeom prst="rect">
            <a:avLst/>
          </a:prstGeom>
        </p:spPr>
      </p:pic>
      <p:sp>
        <p:nvSpPr>
          <p:cNvPr id="12" name="Rectangle 11"/>
          <p:cNvSpPr/>
          <p:nvPr userDrawn="1"/>
        </p:nvSpPr>
        <p:spPr>
          <a:xfrm>
            <a:off x="5486400" y="0"/>
            <a:ext cx="365760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429000" y="533400"/>
            <a:ext cx="5562600" cy="1470025"/>
          </a:xfrm>
        </p:spPr>
        <p:txBody>
          <a:bodyPr>
            <a:normAutofit/>
          </a:bodyPr>
          <a:lstStyle>
            <a:lvl1pPr>
              <a:lnSpc>
                <a:spcPts val="4400"/>
              </a:lnSpc>
              <a:defRPr sz="3600" spc="-150">
                <a:solidFill>
                  <a:srgbClr val="762023"/>
                </a:solidFill>
                <a:latin typeface="Arial Black" pitchFamily="34" charset="0"/>
                <a:ea typeface="Verdana" pitchFamily="34" charset="0"/>
                <a:cs typeface="Verdan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3429000" y="1774825"/>
            <a:ext cx="5562600" cy="968375"/>
          </a:xfrm>
        </p:spPr>
        <p:txBody>
          <a:bodyPr>
            <a:normAutofit/>
          </a:bodyPr>
          <a:lstStyle>
            <a:lvl1pPr marL="0" indent="0" algn="l">
              <a:buNone/>
              <a:defRPr sz="2600" b="1" spc="0">
                <a:solidFill>
                  <a:schemeClr val="tx1">
                    <a:lumMod val="90000"/>
                    <a:lumOff val="10000"/>
                  </a:schemeClr>
                </a:solidFill>
                <a:latin typeface="Myriad Pro"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latin typeface="Arial Black" pitchFamily="34"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lumMod val="90000"/>
                    <a:lumOff val="10000"/>
                  </a:schemeClr>
                </a:solidFill>
                <a:latin typeface="Myriad Pro" pitchFamily="34" charset="0"/>
              </a:defRPr>
            </a:lvl1pPr>
            <a:lvl2pPr>
              <a:defRPr>
                <a:solidFill>
                  <a:schemeClr val="tx1">
                    <a:lumMod val="90000"/>
                    <a:lumOff val="10000"/>
                  </a:schemeClr>
                </a:solidFill>
                <a:latin typeface="Myriad Pro" pitchFamily="34" charset="0"/>
              </a:defRPr>
            </a:lvl2pPr>
            <a:lvl3pPr>
              <a:defRPr>
                <a:solidFill>
                  <a:schemeClr val="tx1">
                    <a:lumMod val="90000"/>
                    <a:lumOff val="10000"/>
                  </a:schemeClr>
                </a:solidFill>
                <a:latin typeface="Myriad Pro" pitchFamily="34" charset="0"/>
              </a:defRPr>
            </a:lvl3pPr>
            <a:lvl4pPr>
              <a:defRPr>
                <a:solidFill>
                  <a:schemeClr val="tx1">
                    <a:lumMod val="90000"/>
                    <a:lumOff val="10000"/>
                  </a:schemeClr>
                </a:solidFill>
                <a:latin typeface="Myriad Pro" pitchFamily="34" charset="0"/>
              </a:defRPr>
            </a:lvl4pPr>
            <a:lvl5pPr>
              <a:defRPr>
                <a:solidFill>
                  <a:schemeClr val="tx1">
                    <a:lumMod val="90000"/>
                    <a:lumOff val="10000"/>
                  </a:schemeClr>
                </a:solidFill>
                <a:latin typeface="Myriad Pro"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EB7CA3-A8C9-49F2-9601-77FDFCCA6BCF}" type="datetimeFigureOut">
              <a:rPr lang="en-US" smtClean="0"/>
              <a:pPr/>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EB7CA3-A8C9-49F2-9601-77FDFCCA6BCF}" type="datetimeFigureOut">
              <a:rPr lang="en-US" smtClean="0"/>
              <a:pPr/>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EB7CA3-A8C9-49F2-9601-77FDFCCA6BCF}" type="datetimeFigureOut">
              <a:rPr lang="en-US" smtClean="0"/>
              <a:pPr/>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EB7CA3-A8C9-49F2-9601-77FDFCCA6BCF}" type="datetimeFigureOut">
              <a:rPr lang="en-US" smtClean="0"/>
              <a:pPr/>
              <a:t>8/20/2015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EB7CA3-A8C9-49F2-9601-77FDFCCA6BCF}" type="datetimeFigureOut">
              <a:rPr lang="en-US" smtClean="0"/>
              <a:pPr/>
              <a:t>8/20/2015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B7CA3-A8C9-49F2-9601-77FDFCCA6BCF}" type="datetimeFigureOut">
              <a:rPr lang="en-US" smtClean="0"/>
              <a:pPr/>
              <a:t>8/20/2015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V2">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EB7CA3-A8C9-49F2-9601-77FDFCCA6BCF}" type="datetimeFigureOut">
              <a:rPr lang="en-US" smtClean="0"/>
              <a:pPr/>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1447800"/>
            <a:ext cx="5111750"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EB7CA3-A8C9-49F2-9601-77FDFCCA6BCF}" type="datetimeFigureOut">
              <a:rPr lang="en-US" smtClean="0"/>
              <a:pPr/>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EB7CA3-A8C9-49F2-9601-77FDFCCA6BCF}" type="datetimeFigureOut">
              <a:rPr lang="en-US" smtClean="0"/>
              <a:pPr/>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EB7CA3-A8C9-49F2-9601-77FDFCCA6BCF}" type="datetimeFigureOut">
              <a:rPr lang="en-US" smtClean="0"/>
              <a:pPr/>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EB7CA3-A8C9-49F2-9601-77FDFCCA6BCF}" type="datetimeFigureOut">
              <a:rPr lang="en-US" smtClean="0"/>
              <a:pPr/>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1A278-9D64-4FAB-BA94-69A03A8A3B3A}" type="slidenum">
              <a:rPr lang="en-US" smtClean="0"/>
              <a:pPr/>
              <a:t>‹#›</a:t>
            </a:fld>
            <a:endParaRPr lang="en-US"/>
          </a:p>
        </p:txBody>
      </p:sp>
    </p:spTree>
  </p:cSld>
  <p:clrMapOvr>
    <a:masterClrMapping/>
  </p:clrMapOvr>
  <p:transition spd="slow"/>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Two Content">
    <p:spTree>
      <p:nvGrpSpPr>
        <p:cNvPr id="1" name=""/>
        <p:cNvGrpSpPr/>
        <p:nvPr/>
      </p:nvGrpSpPr>
      <p:grpSpPr>
        <a:xfrm>
          <a:off x="0" y="0"/>
          <a:ext cx="0" cy="0"/>
          <a:chOff x="0" y="0"/>
          <a:chExt cx="0" cy="0"/>
        </a:xfrm>
      </p:grpSpPr>
      <p:sp>
        <p:nvSpPr>
          <p:cNvPr id="9" name="Content Placeholder 2"/>
          <p:cNvSpPr>
            <a:spLocks noGrp="1"/>
          </p:cNvSpPr>
          <p:nvPr>
            <p:ph sz="half" idx="1" hasCustomPrompt="1"/>
          </p:nvPr>
        </p:nvSpPr>
        <p:spPr>
          <a:xfrm>
            <a:off x="457200" y="1295400"/>
            <a:ext cx="8229600" cy="4449763"/>
          </a:xfrm>
        </p:spPr>
        <p:txBody>
          <a:bodyPr/>
          <a:lstStyle>
            <a:lvl1pPr>
              <a:defRPr sz="2800">
                <a:solidFill>
                  <a:srgbClr val="4A4845"/>
                </a:solidFill>
              </a:defRPr>
            </a:lvl1pPr>
            <a:lvl2pPr>
              <a:defRPr sz="2400">
                <a:solidFill>
                  <a:srgbClr val="4A4845"/>
                </a:solidFill>
              </a:defRPr>
            </a:lvl2pPr>
            <a:lvl3pPr>
              <a:defRPr sz="2000">
                <a:solidFill>
                  <a:srgbClr val="4A4845"/>
                </a:solidFill>
              </a:defRPr>
            </a:lvl3pPr>
            <a:lvl4pPr>
              <a:defRPr sz="1800">
                <a:solidFill>
                  <a:srgbClr val="4A4845"/>
                </a:solidFill>
              </a:defRPr>
            </a:lvl4pPr>
            <a:lvl5pPr>
              <a:defRPr sz="1800">
                <a:solidFill>
                  <a:srgbClr val="4A4845"/>
                </a:solidFill>
              </a:defRPr>
            </a:lvl5pPr>
            <a:lvl6pPr>
              <a:defRPr sz="1800"/>
            </a:lvl6pPr>
            <a:lvl7pPr>
              <a:defRPr sz="1800"/>
            </a:lvl7pPr>
            <a:lvl8pPr>
              <a:defRPr sz="1800"/>
            </a:lvl8pPr>
            <a:lvl9pPr>
              <a:defRPr sz="1800"/>
            </a:lvl9pPr>
          </a:lstStyle>
          <a:p>
            <a:pPr lvl="0"/>
            <a:r>
              <a:rPr lang="en-US" dirty="0" smtClean="0"/>
              <a:t>Content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Placeholder 1"/>
          <p:cNvSpPr>
            <a:spLocks noGrp="1"/>
          </p:cNvSpPr>
          <p:nvPr>
            <p:ph type="title"/>
          </p:nvPr>
        </p:nvSpPr>
        <p:spPr>
          <a:xfrm>
            <a:off x="457200" y="274638"/>
            <a:ext cx="8229600" cy="7921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1" name="Footer Placeholder 10"/>
          <p:cNvSpPr>
            <a:spLocks noGrp="1"/>
          </p:cNvSpPr>
          <p:nvPr>
            <p:ph type="ftr" sz="quarter" idx="11"/>
          </p:nvPr>
        </p:nvSpPr>
        <p:spPr/>
        <p:txBody>
          <a:bodyPr/>
          <a:lstStyle/>
          <a:p>
            <a:endParaRPr lang="en-US" dirty="0"/>
          </a:p>
        </p:txBody>
      </p:sp>
    </p:spTree>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676400"/>
            <a:ext cx="7772400" cy="4114800"/>
          </a:xfrm>
        </p:spPr>
        <p:txBody>
          <a:bodyPr/>
          <a:lstStyle/>
          <a:p>
            <a:endParaRPr lang="en-US"/>
          </a:p>
        </p:txBody>
      </p:sp>
      <p:sp>
        <p:nvSpPr>
          <p:cNvPr id="4" name="Date Placeholder 3"/>
          <p:cNvSpPr>
            <a:spLocks noGrp="1"/>
          </p:cNvSpPr>
          <p:nvPr>
            <p:ph type="dt" sz="half" idx="10"/>
          </p:nvPr>
        </p:nvSpPr>
        <p:spPr>
          <a:xfrm>
            <a:off x="2286000" y="6324600"/>
            <a:ext cx="19050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4419600" y="63246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7467600" y="6324600"/>
            <a:ext cx="990600" cy="457200"/>
          </a:xfrm>
        </p:spPr>
        <p:txBody>
          <a:bodyPr/>
          <a:lstStyle>
            <a:lvl1pPr>
              <a:defRPr/>
            </a:lvl1pPr>
          </a:lstStyle>
          <a:p>
            <a:fld id="{EC635D36-CBC5-4B3B-B994-C5443853EE5B}" type="slidenum">
              <a:rPr lang="en-US"/>
              <a:pPr/>
              <a:t>‹#›</a:t>
            </a:fld>
            <a:endParaRPr lang="en-US"/>
          </a:p>
        </p:txBody>
      </p:sp>
    </p:spTree>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9" name="Content Placeholder 2"/>
          <p:cNvSpPr>
            <a:spLocks noGrp="1"/>
          </p:cNvSpPr>
          <p:nvPr>
            <p:ph sz="half" idx="1" hasCustomPrompt="1"/>
          </p:nvPr>
        </p:nvSpPr>
        <p:spPr>
          <a:xfrm>
            <a:off x="457200" y="1295400"/>
            <a:ext cx="8229600" cy="4449763"/>
          </a:xfrm>
        </p:spPr>
        <p:txBody>
          <a:bodyPr/>
          <a:lstStyle>
            <a:lvl1pPr>
              <a:defRPr sz="2800">
                <a:solidFill>
                  <a:srgbClr val="4A4845"/>
                </a:solidFill>
              </a:defRPr>
            </a:lvl1pPr>
            <a:lvl2pPr>
              <a:defRPr sz="2400">
                <a:solidFill>
                  <a:srgbClr val="4A4845"/>
                </a:solidFill>
              </a:defRPr>
            </a:lvl2pPr>
            <a:lvl3pPr>
              <a:defRPr sz="2000">
                <a:solidFill>
                  <a:srgbClr val="4A4845"/>
                </a:solidFill>
              </a:defRPr>
            </a:lvl3pPr>
            <a:lvl4pPr>
              <a:defRPr sz="1800">
                <a:solidFill>
                  <a:srgbClr val="4A4845"/>
                </a:solidFill>
              </a:defRPr>
            </a:lvl4pPr>
            <a:lvl5pPr>
              <a:defRPr sz="1800">
                <a:solidFill>
                  <a:srgbClr val="4A4845"/>
                </a:solidFill>
              </a:defRPr>
            </a:lvl5pPr>
            <a:lvl6pPr>
              <a:defRPr sz="1800"/>
            </a:lvl6pPr>
            <a:lvl7pPr>
              <a:defRPr sz="1800"/>
            </a:lvl7pPr>
            <a:lvl8pPr>
              <a:defRPr sz="1800"/>
            </a:lvl8pPr>
            <a:lvl9pPr>
              <a:defRPr sz="1800"/>
            </a:lvl9pPr>
          </a:lstStyle>
          <a:p>
            <a:pPr lvl="0"/>
            <a:r>
              <a:rPr lang="en-US" dirty="0" smtClean="0"/>
              <a:t>Content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Placeholder 1"/>
          <p:cNvSpPr>
            <a:spLocks noGrp="1"/>
          </p:cNvSpPr>
          <p:nvPr>
            <p:ph type="title"/>
          </p:nvPr>
        </p:nvSpPr>
        <p:spPr>
          <a:xfrm>
            <a:off x="457200" y="274638"/>
            <a:ext cx="8229600" cy="7921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0" name="Slide Number Placeholder 9"/>
          <p:cNvSpPr>
            <a:spLocks noGrp="1"/>
          </p:cNvSpPr>
          <p:nvPr>
            <p:ph type="sldNum" sz="quarter" idx="10"/>
          </p:nvPr>
        </p:nvSpPr>
        <p:spPr/>
        <p:txBody>
          <a:bodyPr/>
          <a:lstStyle/>
          <a:p>
            <a:fld id="{9C510838-FDD9-2840-88BB-1DC902DF4961}" type="slidenum">
              <a:rPr lang="en-US" smtClean="0"/>
              <a:pPr/>
              <a:t>‹#›</a:t>
            </a:fld>
            <a:endParaRPr lang="en-US"/>
          </a:p>
        </p:txBody>
      </p:sp>
      <p:sp>
        <p:nvSpPr>
          <p:cNvPr id="11" name="Footer Placeholder 10"/>
          <p:cNvSpPr>
            <a:spLocks noGrp="1"/>
          </p:cNvSpPr>
          <p:nvPr>
            <p:ph type="ftr" sz="quarter" idx="11"/>
          </p:nvPr>
        </p:nvSpPr>
        <p:spPr/>
        <p:txBody>
          <a:bodyPr/>
          <a:lstStyle/>
          <a:p>
            <a:r>
              <a:rPr lang="en-US" smtClean="0"/>
              <a:t>‹#›</a:t>
            </a:r>
            <a:endParaRPr lang="en-US" dirty="0"/>
          </a:p>
        </p:txBody>
      </p:sp>
    </p:spTree>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wo Content">
    <p:bg>
      <p:bgRef idx="1001">
        <a:schemeClr val="bg1"/>
      </p:bgRef>
    </p:bg>
    <p:spTree>
      <p:nvGrpSpPr>
        <p:cNvPr id="1" name=""/>
        <p:cNvGrpSpPr/>
        <p:nvPr/>
      </p:nvGrpSpPr>
      <p:grpSpPr>
        <a:xfrm>
          <a:off x="0" y="0"/>
          <a:ext cx="0" cy="0"/>
          <a:chOff x="0" y="0"/>
          <a:chExt cx="0" cy="0"/>
        </a:xfrm>
      </p:grpSpPr>
      <p:sp>
        <p:nvSpPr>
          <p:cNvPr id="9" name="Content Placeholder 2"/>
          <p:cNvSpPr>
            <a:spLocks noGrp="1"/>
          </p:cNvSpPr>
          <p:nvPr>
            <p:ph sz="half" idx="1" hasCustomPrompt="1"/>
          </p:nvPr>
        </p:nvSpPr>
        <p:spPr>
          <a:xfrm>
            <a:off x="4648200" y="1295401"/>
            <a:ext cx="4038600" cy="4419600"/>
          </a:xfrm>
        </p:spPr>
        <p:txBody>
          <a:bodyPr/>
          <a:lstStyle>
            <a:lvl1pPr>
              <a:defRPr sz="2800" baseline="0">
                <a:solidFill>
                  <a:srgbClr val="4A4845"/>
                </a:solidFill>
              </a:defRPr>
            </a:lvl1pPr>
            <a:lvl2pPr>
              <a:defRPr sz="2400">
                <a:solidFill>
                  <a:srgbClr val="4A4845"/>
                </a:solidFill>
              </a:defRPr>
            </a:lvl2pPr>
            <a:lvl3pPr>
              <a:defRPr sz="2000">
                <a:solidFill>
                  <a:srgbClr val="4A4845"/>
                </a:solidFill>
              </a:defRPr>
            </a:lvl3pPr>
            <a:lvl4pPr>
              <a:defRPr sz="1800">
                <a:solidFill>
                  <a:srgbClr val="4A4845"/>
                </a:solidFill>
              </a:defRPr>
            </a:lvl4pPr>
            <a:lvl5pPr>
              <a:defRPr sz="1800">
                <a:solidFill>
                  <a:srgbClr val="4A4845"/>
                </a:solidFill>
              </a:defRPr>
            </a:lvl5pPr>
            <a:lvl6pPr>
              <a:defRPr sz="1800"/>
            </a:lvl6pPr>
            <a:lvl7pPr>
              <a:defRPr sz="1800"/>
            </a:lvl7pPr>
            <a:lvl8pPr>
              <a:defRPr sz="1800"/>
            </a:lvl8pPr>
            <a:lvl9pPr>
              <a:defRPr sz="1800"/>
            </a:lvl9pPr>
          </a:lstStyle>
          <a:p>
            <a:pPr lvl="0"/>
            <a:r>
              <a:rPr lang="en-US" dirty="0" smtClean="0"/>
              <a:t>Two content layout – secondary page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3"/>
          <p:cNvSpPr>
            <a:spLocks noGrp="1"/>
          </p:cNvSpPr>
          <p:nvPr>
            <p:ph type="title"/>
          </p:nvPr>
        </p:nvSpPr>
        <p:spPr/>
        <p:txBody>
          <a:bodyPr/>
          <a:lstStyle>
            <a:lvl1pPr>
              <a:defRPr>
                <a:solidFill>
                  <a:srgbClr val="6F2C3E"/>
                </a:solidFill>
              </a:defRPr>
            </a:lvl1pPr>
          </a:lstStyle>
          <a:p>
            <a:r>
              <a:rPr lang="en-US" dirty="0" smtClean="0"/>
              <a:t>Click to edit Master title style</a:t>
            </a:r>
            <a:endParaRPr lang="en-US" dirty="0"/>
          </a:p>
        </p:txBody>
      </p:sp>
      <p:sp>
        <p:nvSpPr>
          <p:cNvPr id="6" name="Content Placeholder 2"/>
          <p:cNvSpPr>
            <a:spLocks noGrp="1"/>
          </p:cNvSpPr>
          <p:nvPr>
            <p:ph sz="half" idx="10" hasCustomPrompt="1"/>
          </p:nvPr>
        </p:nvSpPr>
        <p:spPr>
          <a:xfrm>
            <a:off x="457200" y="1295401"/>
            <a:ext cx="4038600" cy="4419600"/>
          </a:xfrm>
        </p:spPr>
        <p:txBody>
          <a:bodyPr/>
          <a:lstStyle>
            <a:lvl1pPr>
              <a:defRPr sz="2800" baseline="0">
                <a:solidFill>
                  <a:srgbClr val="4A4845"/>
                </a:solidFill>
              </a:defRPr>
            </a:lvl1pPr>
            <a:lvl2pPr>
              <a:defRPr sz="2400">
                <a:solidFill>
                  <a:srgbClr val="4A4845"/>
                </a:solidFill>
              </a:defRPr>
            </a:lvl2pPr>
            <a:lvl3pPr>
              <a:defRPr sz="2000">
                <a:solidFill>
                  <a:srgbClr val="4A4845"/>
                </a:solidFill>
              </a:defRPr>
            </a:lvl3pPr>
            <a:lvl4pPr>
              <a:defRPr sz="1800">
                <a:solidFill>
                  <a:srgbClr val="4A4845"/>
                </a:solidFill>
              </a:defRPr>
            </a:lvl4pPr>
            <a:lvl5pPr>
              <a:defRPr sz="1800">
                <a:solidFill>
                  <a:srgbClr val="4A4845"/>
                </a:solidFill>
              </a:defRPr>
            </a:lvl5pPr>
            <a:lvl6pPr>
              <a:defRPr sz="1800"/>
            </a:lvl6pPr>
            <a:lvl7pPr>
              <a:defRPr sz="1800"/>
            </a:lvl7pPr>
            <a:lvl8pPr>
              <a:defRPr sz="1800"/>
            </a:lvl8pPr>
            <a:lvl9pPr>
              <a:defRPr sz="1800"/>
            </a:lvl9pPr>
          </a:lstStyle>
          <a:p>
            <a:pPr lvl="0"/>
            <a:r>
              <a:rPr lang="en-US" dirty="0" smtClean="0"/>
              <a:t>Two content layout – secondary page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9"/>
          <p:cNvSpPr>
            <a:spLocks noGrp="1"/>
          </p:cNvSpPr>
          <p:nvPr>
            <p:ph type="sldNum" sz="quarter" idx="11"/>
          </p:nvPr>
        </p:nvSpPr>
        <p:spPr>
          <a:xfrm>
            <a:off x="457200" y="6324600"/>
            <a:ext cx="2133600" cy="365125"/>
          </a:xfrm>
        </p:spPr>
        <p:txBody>
          <a:bodyPr/>
          <a:lstStyle/>
          <a:p>
            <a:fld id="{9C510838-FDD9-2840-88BB-1DC902DF496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wo Content">
    <p:bg>
      <p:bgRef idx="1001">
        <a:schemeClr val="bg1"/>
      </p:bgRef>
    </p:bg>
    <p:spTree>
      <p:nvGrpSpPr>
        <p:cNvPr id="1" name=""/>
        <p:cNvGrpSpPr/>
        <p:nvPr/>
      </p:nvGrpSpPr>
      <p:grpSpPr>
        <a:xfrm>
          <a:off x="0" y="0"/>
          <a:ext cx="0" cy="0"/>
          <a:chOff x="0" y="0"/>
          <a:chExt cx="0" cy="0"/>
        </a:xfrm>
      </p:grpSpPr>
      <p:sp>
        <p:nvSpPr>
          <p:cNvPr id="9" name="Content Placeholder 2"/>
          <p:cNvSpPr>
            <a:spLocks noGrp="1"/>
          </p:cNvSpPr>
          <p:nvPr>
            <p:ph sz="half" idx="1" hasCustomPrompt="1"/>
          </p:nvPr>
        </p:nvSpPr>
        <p:spPr>
          <a:xfrm>
            <a:off x="4648200" y="1295401"/>
            <a:ext cx="4038600" cy="4419600"/>
          </a:xfrm>
        </p:spPr>
        <p:txBody>
          <a:bodyPr/>
          <a:lstStyle>
            <a:lvl1pPr>
              <a:defRPr sz="2800" baseline="0">
                <a:solidFill>
                  <a:srgbClr val="4A4845"/>
                </a:solidFill>
              </a:defRPr>
            </a:lvl1pPr>
            <a:lvl2pPr>
              <a:defRPr sz="2400">
                <a:solidFill>
                  <a:srgbClr val="4A4845"/>
                </a:solidFill>
              </a:defRPr>
            </a:lvl2pPr>
            <a:lvl3pPr>
              <a:defRPr sz="2000">
                <a:solidFill>
                  <a:srgbClr val="4A4845"/>
                </a:solidFill>
              </a:defRPr>
            </a:lvl3pPr>
            <a:lvl4pPr>
              <a:defRPr sz="1800">
                <a:solidFill>
                  <a:srgbClr val="4A4845"/>
                </a:solidFill>
              </a:defRPr>
            </a:lvl4pPr>
            <a:lvl5pPr>
              <a:defRPr sz="1800">
                <a:solidFill>
                  <a:srgbClr val="4A4845"/>
                </a:solidFill>
              </a:defRPr>
            </a:lvl5pPr>
            <a:lvl6pPr>
              <a:defRPr sz="1800"/>
            </a:lvl6pPr>
            <a:lvl7pPr>
              <a:defRPr sz="1800"/>
            </a:lvl7pPr>
            <a:lvl8pPr>
              <a:defRPr sz="1800"/>
            </a:lvl8pPr>
            <a:lvl9pPr>
              <a:defRPr sz="1800"/>
            </a:lvl9pPr>
          </a:lstStyle>
          <a:p>
            <a:pPr lvl="0"/>
            <a:r>
              <a:rPr lang="en-US" dirty="0" smtClean="0"/>
              <a:t>Two content layout – secondary page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3"/>
          <p:cNvSpPr>
            <a:spLocks noGrp="1"/>
          </p:cNvSpPr>
          <p:nvPr>
            <p:ph type="title"/>
          </p:nvPr>
        </p:nvSpPr>
        <p:spPr/>
        <p:txBody>
          <a:bodyPr/>
          <a:lstStyle>
            <a:lvl1pPr>
              <a:defRPr>
                <a:solidFill>
                  <a:srgbClr val="6F2C3E"/>
                </a:solidFill>
              </a:defRPr>
            </a:lvl1pPr>
          </a:lstStyle>
          <a:p>
            <a:r>
              <a:rPr lang="en-US" dirty="0" smtClean="0"/>
              <a:t>Click to edit Master title style</a:t>
            </a:r>
            <a:endParaRPr lang="en-US" dirty="0"/>
          </a:p>
        </p:txBody>
      </p:sp>
      <p:sp>
        <p:nvSpPr>
          <p:cNvPr id="6" name="Content Placeholder 2"/>
          <p:cNvSpPr>
            <a:spLocks noGrp="1"/>
          </p:cNvSpPr>
          <p:nvPr>
            <p:ph sz="half" idx="10" hasCustomPrompt="1"/>
          </p:nvPr>
        </p:nvSpPr>
        <p:spPr>
          <a:xfrm>
            <a:off x="457200" y="1295401"/>
            <a:ext cx="4038600" cy="4419600"/>
          </a:xfrm>
        </p:spPr>
        <p:txBody>
          <a:bodyPr/>
          <a:lstStyle>
            <a:lvl1pPr>
              <a:defRPr sz="2800" baseline="0">
                <a:solidFill>
                  <a:srgbClr val="4A4845"/>
                </a:solidFill>
              </a:defRPr>
            </a:lvl1pPr>
            <a:lvl2pPr>
              <a:defRPr sz="2400">
                <a:solidFill>
                  <a:srgbClr val="4A4845"/>
                </a:solidFill>
              </a:defRPr>
            </a:lvl2pPr>
            <a:lvl3pPr>
              <a:defRPr sz="2000">
                <a:solidFill>
                  <a:srgbClr val="4A4845"/>
                </a:solidFill>
              </a:defRPr>
            </a:lvl3pPr>
            <a:lvl4pPr>
              <a:defRPr sz="1800">
                <a:solidFill>
                  <a:srgbClr val="4A4845"/>
                </a:solidFill>
              </a:defRPr>
            </a:lvl4pPr>
            <a:lvl5pPr>
              <a:defRPr sz="1800">
                <a:solidFill>
                  <a:srgbClr val="4A4845"/>
                </a:solidFill>
              </a:defRPr>
            </a:lvl5pPr>
            <a:lvl6pPr>
              <a:defRPr sz="1800"/>
            </a:lvl6pPr>
            <a:lvl7pPr>
              <a:defRPr sz="1800"/>
            </a:lvl7pPr>
            <a:lvl8pPr>
              <a:defRPr sz="1800"/>
            </a:lvl8pPr>
            <a:lvl9pPr>
              <a:defRPr sz="1800"/>
            </a:lvl9pPr>
          </a:lstStyle>
          <a:p>
            <a:pPr lvl="0"/>
            <a:r>
              <a:rPr lang="en-US" dirty="0" smtClean="0"/>
              <a:t>Two content layout – secondary page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9"/>
          <p:cNvSpPr>
            <a:spLocks noGrp="1"/>
          </p:cNvSpPr>
          <p:nvPr>
            <p:ph type="sldNum" sz="quarter" idx="11"/>
          </p:nvPr>
        </p:nvSpPr>
        <p:spPr>
          <a:xfrm>
            <a:off x="457200" y="6324600"/>
            <a:ext cx="2133600" cy="365125"/>
          </a:xfrm>
        </p:spPr>
        <p:txBody>
          <a:bodyPr/>
          <a:lstStyle/>
          <a:p>
            <a:fld id="{9C510838-FDD9-2840-88BB-1DC902DF496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Two Content">
    <p:bg>
      <p:bgRef idx="1001">
        <a:schemeClr val="bg1"/>
      </p:bgRef>
    </p:bg>
    <p:spTree>
      <p:nvGrpSpPr>
        <p:cNvPr id="1" name=""/>
        <p:cNvGrpSpPr/>
        <p:nvPr/>
      </p:nvGrpSpPr>
      <p:grpSpPr>
        <a:xfrm>
          <a:off x="0" y="0"/>
          <a:ext cx="0" cy="0"/>
          <a:chOff x="0" y="0"/>
          <a:chExt cx="0" cy="0"/>
        </a:xfrm>
      </p:grpSpPr>
      <p:sp>
        <p:nvSpPr>
          <p:cNvPr id="9" name="Content Placeholder 2"/>
          <p:cNvSpPr>
            <a:spLocks noGrp="1"/>
          </p:cNvSpPr>
          <p:nvPr>
            <p:ph sz="half" idx="1" hasCustomPrompt="1"/>
          </p:nvPr>
        </p:nvSpPr>
        <p:spPr>
          <a:xfrm>
            <a:off x="4648200" y="1295401"/>
            <a:ext cx="4038600" cy="4419600"/>
          </a:xfrm>
        </p:spPr>
        <p:txBody>
          <a:bodyPr/>
          <a:lstStyle>
            <a:lvl1pPr>
              <a:defRPr sz="2800" baseline="0">
                <a:solidFill>
                  <a:srgbClr val="4A4845"/>
                </a:solidFill>
              </a:defRPr>
            </a:lvl1pPr>
            <a:lvl2pPr>
              <a:defRPr sz="2400">
                <a:solidFill>
                  <a:srgbClr val="4A4845"/>
                </a:solidFill>
              </a:defRPr>
            </a:lvl2pPr>
            <a:lvl3pPr>
              <a:defRPr sz="2000">
                <a:solidFill>
                  <a:srgbClr val="4A4845"/>
                </a:solidFill>
              </a:defRPr>
            </a:lvl3pPr>
            <a:lvl4pPr>
              <a:defRPr sz="1800">
                <a:solidFill>
                  <a:srgbClr val="4A4845"/>
                </a:solidFill>
              </a:defRPr>
            </a:lvl4pPr>
            <a:lvl5pPr>
              <a:defRPr sz="1800">
                <a:solidFill>
                  <a:srgbClr val="4A4845"/>
                </a:solidFill>
              </a:defRPr>
            </a:lvl5pPr>
            <a:lvl6pPr>
              <a:defRPr sz="1800"/>
            </a:lvl6pPr>
            <a:lvl7pPr>
              <a:defRPr sz="1800"/>
            </a:lvl7pPr>
            <a:lvl8pPr>
              <a:defRPr sz="1800"/>
            </a:lvl8pPr>
            <a:lvl9pPr>
              <a:defRPr sz="1800"/>
            </a:lvl9pPr>
          </a:lstStyle>
          <a:p>
            <a:pPr lvl="0"/>
            <a:r>
              <a:rPr lang="en-US" dirty="0" smtClean="0"/>
              <a:t>Two content layout – secondary page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Title 13"/>
          <p:cNvSpPr>
            <a:spLocks noGrp="1"/>
          </p:cNvSpPr>
          <p:nvPr>
            <p:ph type="title"/>
          </p:nvPr>
        </p:nvSpPr>
        <p:spPr/>
        <p:txBody>
          <a:bodyPr/>
          <a:lstStyle>
            <a:lvl1pPr>
              <a:defRPr>
                <a:solidFill>
                  <a:srgbClr val="6F2C3E"/>
                </a:solidFill>
              </a:defRPr>
            </a:lvl1pPr>
          </a:lstStyle>
          <a:p>
            <a:r>
              <a:rPr lang="en-US" dirty="0" smtClean="0"/>
              <a:t>Click to edit Master title style</a:t>
            </a:r>
            <a:endParaRPr lang="en-US" dirty="0"/>
          </a:p>
        </p:txBody>
      </p:sp>
      <p:sp>
        <p:nvSpPr>
          <p:cNvPr id="6" name="Content Placeholder 2"/>
          <p:cNvSpPr>
            <a:spLocks noGrp="1"/>
          </p:cNvSpPr>
          <p:nvPr>
            <p:ph sz="half" idx="10" hasCustomPrompt="1"/>
          </p:nvPr>
        </p:nvSpPr>
        <p:spPr>
          <a:xfrm>
            <a:off x="457200" y="1295401"/>
            <a:ext cx="4038600" cy="4419600"/>
          </a:xfrm>
        </p:spPr>
        <p:txBody>
          <a:bodyPr/>
          <a:lstStyle>
            <a:lvl1pPr>
              <a:defRPr sz="2800" baseline="0">
                <a:solidFill>
                  <a:srgbClr val="4A4845"/>
                </a:solidFill>
              </a:defRPr>
            </a:lvl1pPr>
            <a:lvl2pPr>
              <a:defRPr sz="2400">
                <a:solidFill>
                  <a:srgbClr val="4A4845"/>
                </a:solidFill>
              </a:defRPr>
            </a:lvl2pPr>
            <a:lvl3pPr>
              <a:defRPr sz="2000">
                <a:solidFill>
                  <a:srgbClr val="4A4845"/>
                </a:solidFill>
              </a:defRPr>
            </a:lvl3pPr>
            <a:lvl4pPr>
              <a:defRPr sz="1800">
                <a:solidFill>
                  <a:srgbClr val="4A4845"/>
                </a:solidFill>
              </a:defRPr>
            </a:lvl4pPr>
            <a:lvl5pPr>
              <a:defRPr sz="1800">
                <a:solidFill>
                  <a:srgbClr val="4A4845"/>
                </a:solidFill>
              </a:defRPr>
            </a:lvl5pPr>
            <a:lvl6pPr>
              <a:defRPr sz="1800"/>
            </a:lvl6pPr>
            <a:lvl7pPr>
              <a:defRPr sz="1800"/>
            </a:lvl7pPr>
            <a:lvl8pPr>
              <a:defRPr sz="1800"/>
            </a:lvl8pPr>
            <a:lvl9pPr>
              <a:defRPr sz="1800"/>
            </a:lvl9pPr>
          </a:lstStyle>
          <a:p>
            <a:pPr lvl="0"/>
            <a:r>
              <a:rPr lang="en-US" dirty="0" smtClean="0"/>
              <a:t>Two content layout – secondary page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9"/>
          <p:cNvSpPr>
            <a:spLocks noGrp="1"/>
          </p:cNvSpPr>
          <p:nvPr>
            <p:ph type="sldNum" sz="quarter" idx="11"/>
          </p:nvPr>
        </p:nvSpPr>
        <p:spPr>
          <a:xfrm>
            <a:off x="457200" y="6324600"/>
            <a:ext cx="2133600" cy="365125"/>
          </a:xfrm>
        </p:spPr>
        <p:txBody>
          <a:bodyPr/>
          <a:lstStyle/>
          <a:p>
            <a:fld id="{9C510838-FDD9-2840-88BB-1DC902DF496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9" name="Content Placeholder 2"/>
          <p:cNvSpPr>
            <a:spLocks noGrp="1"/>
          </p:cNvSpPr>
          <p:nvPr>
            <p:ph sz="half" idx="1" hasCustomPrompt="1"/>
          </p:nvPr>
        </p:nvSpPr>
        <p:spPr>
          <a:xfrm>
            <a:off x="457200" y="1295400"/>
            <a:ext cx="8229600" cy="4449763"/>
          </a:xfrm>
        </p:spPr>
        <p:txBody>
          <a:bodyPr/>
          <a:lstStyle>
            <a:lvl1pPr>
              <a:defRPr sz="2800">
                <a:solidFill>
                  <a:srgbClr val="4A4845"/>
                </a:solidFill>
              </a:defRPr>
            </a:lvl1pPr>
            <a:lvl2pPr>
              <a:defRPr sz="2400">
                <a:solidFill>
                  <a:srgbClr val="4A4845"/>
                </a:solidFill>
              </a:defRPr>
            </a:lvl2pPr>
            <a:lvl3pPr>
              <a:defRPr sz="2000">
                <a:solidFill>
                  <a:srgbClr val="4A4845"/>
                </a:solidFill>
              </a:defRPr>
            </a:lvl3pPr>
            <a:lvl4pPr>
              <a:defRPr sz="1800">
                <a:solidFill>
                  <a:srgbClr val="4A4845"/>
                </a:solidFill>
              </a:defRPr>
            </a:lvl4pPr>
            <a:lvl5pPr>
              <a:defRPr sz="1800">
                <a:solidFill>
                  <a:srgbClr val="4A4845"/>
                </a:solidFill>
              </a:defRPr>
            </a:lvl5pPr>
            <a:lvl6pPr>
              <a:defRPr sz="1800"/>
            </a:lvl6pPr>
            <a:lvl7pPr>
              <a:defRPr sz="1800"/>
            </a:lvl7pPr>
            <a:lvl8pPr>
              <a:defRPr sz="1800"/>
            </a:lvl8pPr>
            <a:lvl9pPr>
              <a:defRPr sz="1800"/>
            </a:lvl9pPr>
          </a:lstStyle>
          <a:p>
            <a:pPr lvl="0"/>
            <a:r>
              <a:rPr lang="en-US" dirty="0" smtClean="0"/>
              <a:t>Content layout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Placeholder 1"/>
          <p:cNvSpPr>
            <a:spLocks noGrp="1"/>
          </p:cNvSpPr>
          <p:nvPr>
            <p:ph type="title"/>
          </p:nvPr>
        </p:nvSpPr>
        <p:spPr>
          <a:xfrm>
            <a:off x="457200" y="274638"/>
            <a:ext cx="8229600" cy="7921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10" name="Slide Number Placeholder 9"/>
          <p:cNvSpPr>
            <a:spLocks noGrp="1"/>
          </p:cNvSpPr>
          <p:nvPr>
            <p:ph type="sldNum" sz="quarter" idx="10"/>
          </p:nvPr>
        </p:nvSpPr>
        <p:spPr/>
        <p:txBody>
          <a:bodyPr/>
          <a:lstStyle/>
          <a:p>
            <a:fld id="{9C510838-FDD9-2840-88BB-1DC902DF4961}" type="slidenum">
              <a:rPr lang="en-US" smtClean="0"/>
              <a:pPr/>
              <a:t>‹#›</a:t>
            </a:fld>
            <a:endParaRPr lang="en-US"/>
          </a:p>
        </p:txBody>
      </p:sp>
      <p:sp>
        <p:nvSpPr>
          <p:cNvPr id="11" name="Footer Placeholder 10"/>
          <p:cNvSpPr>
            <a:spLocks noGrp="1"/>
          </p:cNvSpPr>
          <p:nvPr>
            <p:ph type="ftr" sz="quarter" idx="11"/>
          </p:nvPr>
        </p:nvSpPr>
        <p:spPr/>
        <p:txBody>
          <a:bodyPr/>
          <a:lstStyle/>
          <a:p>
            <a:r>
              <a:rPr lang="en-US" smtClean="0"/>
              <a:t>‹#›</a:t>
            </a:r>
            <a:endParaRPr lang="en-US" dirty="0"/>
          </a:p>
        </p:txBody>
      </p:sp>
    </p:spTree>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End of Presentation">
    <p:spTree>
      <p:nvGrpSpPr>
        <p:cNvPr id="1" name=""/>
        <p:cNvGrpSpPr/>
        <p:nvPr/>
      </p:nvGrpSpPr>
      <p:grpSpPr>
        <a:xfrm>
          <a:off x="0" y="0"/>
          <a:ext cx="0" cy="0"/>
          <a:chOff x="0" y="0"/>
          <a:chExt cx="0" cy="0"/>
        </a:xfrm>
      </p:grpSpPr>
      <p:grpSp>
        <p:nvGrpSpPr>
          <p:cNvPr id="2" name="Group 6"/>
          <p:cNvGrpSpPr/>
          <p:nvPr userDrawn="1"/>
        </p:nvGrpSpPr>
        <p:grpSpPr>
          <a:xfrm>
            <a:off x="5004048" y="1772816"/>
            <a:ext cx="3900055" cy="4190973"/>
            <a:chOff x="762000" y="990627"/>
            <a:chExt cx="3900055" cy="4190973"/>
          </a:xfrm>
        </p:grpSpPr>
        <p:pic>
          <p:nvPicPr>
            <p:cNvPr id="8" name="Picture 7" descr="icon-twitter.png"/>
            <p:cNvPicPr>
              <a:picLocks noChangeAspect="1"/>
            </p:cNvPicPr>
            <p:nvPr/>
          </p:nvPicPr>
          <p:blipFill>
            <a:blip r:embed="rId2" cstate="print"/>
            <a:stretch>
              <a:fillRect/>
            </a:stretch>
          </p:blipFill>
          <p:spPr>
            <a:xfrm>
              <a:off x="775855" y="1828827"/>
              <a:ext cx="471055" cy="609545"/>
            </a:xfrm>
            <a:prstGeom prst="rect">
              <a:avLst/>
            </a:prstGeom>
          </p:spPr>
        </p:pic>
        <p:pic>
          <p:nvPicPr>
            <p:cNvPr id="9" name="Picture 8" descr="icon-www.png"/>
            <p:cNvPicPr>
              <a:picLocks noChangeAspect="1"/>
            </p:cNvPicPr>
            <p:nvPr/>
          </p:nvPicPr>
          <p:blipFill>
            <a:blip r:embed="rId3" cstate="print"/>
            <a:stretch>
              <a:fillRect/>
            </a:stretch>
          </p:blipFill>
          <p:spPr>
            <a:xfrm>
              <a:off x="762000" y="990627"/>
              <a:ext cx="471055" cy="609545"/>
            </a:xfrm>
            <a:prstGeom prst="rect">
              <a:avLst/>
            </a:prstGeom>
          </p:spPr>
        </p:pic>
        <p:pic>
          <p:nvPicPr>
            <p:cNvPr id="10" name="Picture 9" descr="icon-phone.png"/>
            <p:cNvPicPr>
              <a:picLocks noChangeAspect="1"/>
            </p:cNvPicPr>
            <p:nvPr/>
          </p:nvPicPr>
          <p:blipFill>
            <a:blip r:embed="rId4" cstate="print"/>
            <a:stretch>
              <a:fillRect/>
            </a:stretch>
          </p:blipFill>
          <p:spPr>
            <a:xfrm>
              <a:off x="775855" y="4572027"/>
              <a:ext cx="471055" cy="609545"/>
            </a:xfrm>
            <a:prstGeom prst="rect">
              <a:avLst/>
            </a:prstGeom>
          </p:spPr>
        </p:pic>
        <p:pic>
          <p:nvPicPr>
            <p:cNvPr id="11" name="Picture 10" descr="icon-linkedin.png"/>
            <p:cNvPicPr>
              <a:picLocks noChangeAspect="1"/>
            </p:cNvPicPr>
            <p:nvPr/>
          </p:nvPicPr>
          <p:blipFill>
            <a:blip r:embed="rId5" cstate="print"/>
            <a:stretch>
              <a:fillRect/>
            </a:stretch>
          </p:blipFill>
          <p:spPr>
            <a:xfrm>
              <a:off x="775856" y="2761157"/>
              <a:ext cx="457200" cy="591616"/>
            </a:xfrm>
            <a:prstGeom prst="rect">
              <a:avLst/>
            </a:prstGeom>
          </p:spPr>
        </p:pic>
        <p:pic>
          <p:nvPicPr>
            <p:cNvPr id="12" name="Picture 11" descr="icon-youtube.png"/>
            <p:cNvPicPr>
              <a:picLocks noChangeAspect="1"/>
            </p:cNvPicPr>
            <p:nvPr/>
          </p:nvPicPr>
          <p:blipFill>
            <a:blip r:embed="rId6" cstate="print"/>
            <a:stretch>
              <a:fillRect/>
            </a:stretch>
          </p:blipFill>
          <p:spPr>
            <a:xfrm>
              <a:off x="775855" y="3733827"/>
              <a:ext cx="471055" cy="609545"/>
            </a:xfrm>
            <a:prstGeom prst="rect">
              <a:avLst/>
            </a:prstGeom>
          </p:spPr>
        </p:pic>
        <p:sp>
          <p:nvSpPr>
            <p:cNvPr id="13" name="TextBox 12">
              <a:hlinkClick r:id="rId7"/>
            </p:cNvPr>
            <p:cNvSpPr txBox="1"/>
            <p:nvPr/>
          </p:nvSpPr>
          <p:spPr>
            <a:xfrm>
              <a:off x="1309255" y="1078468"/>
              <a:ext cx="3048000" cy="369332"/>
            </a:xfrm>
            <a:prstGeom prst="rect">
              <a:avLst/>
            </a:prstGeom>
            <a:noFill/>
          </p:spPr>
          <p:txBody>
            <a:bodyPr wrap="square" rtlCol="0">
              <a:spAutoFit/>
            </a:bodyPr>
            <a:lstStyle/>
            <a:p>
              <a:r>
                <a:rPr lang="en-US" b="1" dirty="0" smtClean="0">
                  <a:solidFill>
                    <a:srgbClr val="7A2531"/>
                  </a:solidFill>
                  <a:latin typeface="Myriad Pro" pitchFamily="34" charset="0"/>
                </a:rPr>
                <a:t>PSHSA.ca</a:t>
              </a:r>
              <a:endParaRPr lang="en-US" b="1" dirty="0">
                <a:solidFill>
                  <a:srgbClr val="7A2531"/>
                </a:solidFill>
                <a:latin typeface="Myriad Pro" pitchFamily="34" charset="0"/>
              </a:endParaRPr>
            </a:p>
          </p:txBody>
        </p:sp>
        <p:sp>
          <p:nvSpPr>
            <p:cNvPr id="14" name="TextBox 13">
              <a:hlinkClick r:id="rId8"/>
            </p:cNvPr>
            <p:cNvSpPr txBox="1"/>
            <p:nvPr/>
          </p:nvSpPr>
          <p:spPr>
            <a:xfrm>
              <a:off x="1233055" y="1916668"/>
              <a:ext cx="3048000" cy="369332"/>
            </a:xfrm>
            <a:prstGeom prst="rect">
              <a:avLst/>
            </a:prstGeom>
            <a:noFill/>
          </p:spPr>
          <p:txBody>
            <a:bodyPr wrap="square" rtlCol="0">
              <a:spAutoFit/>
            </a:bodyPr>
            <a:lstStyle/>
            <a:p>
              <a:r>
                <a:rPr lang="en-US" b="1" dirty="0" smtClean="0">
                  <a:solidFill>
                    <a:srgbClr val="7A2531"/>
                  </a:solidFill>
                  <a:latin typeface="Myriad Pro" pitchFamily="34" charset="0"/>
                </a:rPr>
                <a:t>@</a:t>
              </a:r>
              <a:r>
                <a:rPr lang="en-US" b="1" dirty="0" err="1" smtClean="0">
                  <a:solidFill>
                    <a:srgbClr val="7A2531"/>
                  </a:solidFill>
                  <a:latin typeface="Myriad Pro" pitchFamily="34" charset="0"/>
                </a:rPr>
                <a:t>PSHSAca</a:t>
              </a:r>
              <a:endParaRPr lang="en-US" b="1" dirty="0">
                <a:solidFill>
                  <a:srgbClr val="7A2531"/>
                </a:solidFill>
                <a:latin typeface="Myriad Pro" pitchFamily="34" charset="0"/>
              </a:endParaRPr>
            </a:p>
          </p:txBody>
        </p:sp>
        <p:sp>
          <p:nvSpPr>
            <p:cNvPr id="15" name="TextBox 14">
              <a:hlinkClick r:id="rId9"/>
            </p:cNvPr>
            <p:cNvSpPr txBox="1"/>
            <p:nvPr/>
          </p:nvSpPr>
          <p:spPr>
            <a:xfrm>
              <a:off x="1309255" y="2734270"/>
              <a:ext cx="3352800" cy="923330"/>
            </a:xfrm>
            <a:prstGeom prst="rect">
              <a:avLst/>
            </a:prstGeom>
            <a:noFill/>
          </p:spPr>
          <p:txBody>
            <a:bodyPr wrap="square" rtlCol="0">
              <a:spAutoFit/>
            </a:bodyPr>
            <a:lstStyle/>
            <a:p>
              <a:r>
                <a:rPr lang="en-US" b="1" dirty="0">
                  <a:solidFill>
                    <a:srgbClr val="7A2531"/>
                  </a:solidFill>
                  <a:latin typeface="Myriad Pro" pitchFamily="34" charset="0"/>
                </a:rPr>
                <a:t>Public Services Health &amp; Safety Association on LinkedIn</a:t>
              </a:r>
            </a:p>
            <a:p>
              <a:endParaRPr lang="en-US" dirty="0"/>
            </a:p>
          </p:txBody>
        </p:sp>
        <p:sp>
          <p:nvSpPr>
            <p:cNvPr id="16" name="TextBox 15">
              <a:hlinkClick r:id="rId10"/>
            </p:cNvPr>
            <p:cNvSpPr txBox="1"/>
            <p:nvPr/>
          </p:nvSpPr>
          <p:spPr>
            <a:xfrm>
              <a:off x="1309255" y="3810000"/>
              <a:ext cx="3352800" cy="369332"/>
            </a:xfrm>
            <a:prstGeom prst="rect">
              <a:avLst/>
            </a:prstGeom>
            <a:noFill/>
          </p:spPr>
          <p:txBody>
            <a:bodyPr wrap="square" rtlCol="0">
              <a:spAutoFit/>
            </a:bodyPr>
            <a:lstStyle/>
            <a:p>
              <a:r>
                <a:rPr lang="en-US" b="1" dirty="0">
                  <a:solidFill>
                    <a:srgbClr val="7A2531"/>
                  </a:solidFill>
                  <a:latin typeface="Myriad Pro" pitchFamily="34" charset="0"/>
                </a:rPr>
                <a:t>youtube.com/PSHSA</a:t>
              </a:r>
            </a:p>
          </p:txBody>
        </p:sp>
        <p:sp>
          <p:nvSpPr>
            <p:cNvPr id="17" name="TextBox 16"/>
            <p:cNvSpPr txBox="1"/>
            <p:nvPr/>
          </p:nvSpPr>
          <p:spPr>
            <a:xfrm>
              <a:off x="1309255" y="4535269"/>
              <a:ext cx="3352800" cy="646331"/>
            </a:xfrm>
            <a:prstGeom prst="rect">
              <a:avLst/>
            </a:prstGeom>
            <a:noFill/>
          </p:spPr>
          <p:txBody>
            <a:bodyPr wrap="square" rtlCol="0">
              <a:spAutoFit/>
            </a:bodyPr>
            <a:lstStyle/>
            <a:p>
              <a:r>
                <a:rPr lang="en-US" b="1" dirty="0" smtClean="0">
                  <a:solidFill>
                    <a:srgbClr val="7A2531"/>
                  </a:solidFill>
                  <a:latin typeface="Myriad Pro" pitchFamily="34" charset="0"/>
                </a:rPr>
                <a:t>416-250-2131</a:t>
              </a:r>
            </a:p>
            <a:p>
              <a:r>
                <a:rPr lang="en-US" b="1" dirty="0" smtClean="0">
                  <a:solidFill>
                    <a:srgbClr val="7A2531"/>
                  </a:solidFill>
                  <a:latin typeface="Myriad Pro" pitchFamily="34" charset="0"/>
                </a:rPr>
                <a:t>(toll free: 1-877-250-7444)</a:t>
              </a:r>
              <a:endParaRPr lang="en-US" b="1" dirty="0">
                <a:solidFill>
                  <a:srgbClr val="7A2531"/>
                </a:solidFill>
                <a:latin typeface="Myriad Pro" pitchFamily="34" charset="0"/>
              </a:endParaRPr>
            </a:p>
          </p:txBody>
        </p:sp>
      </p:grpSp>
      <p:pic>
        <p:nvPicPr>
          <p:cNvPr id="18" name="Picture 17" descr="LOGO-PSHSA_full-logo-tagline-small-JPG.jpg"/>
          <p:cNvPicPr/>
          <p:nvPr userDrawn="1"/>
        </p:nvPicPr>
        <p:blipFill>
          <a:blip r:embed="rId11" cstate="print"/>
          <a:srcRect/>
          <a:stretch>
            <a:fillRect/>
          </a:stretch>
        </p:blipFill>
        <p:spPr bwMode="auto">
          <a:xfrm>
            <a:off x="251520" y="3212976"/>
            <a:ext cx="3772270" cy="1181854"/>
          </a:xfrm>
          <a:prstGeom prst="rect">
            <a:avLst/>
          </a:prstGeom>
          <a:noFill/>
          <a:ln w="9525">
            <a:noFill/>
            <a:miter lim="800000"/>
            <a:headEnd/>
            <a:tailEnd/>
          </a:ln>
        </p:spPr>
      </p:pic>
      <p:pic>
        <p:nvPicPr>
          <p:cNvPr id="1026" name="Picture 2"/>
          <p:cNvPicPr>
            <a:picLocks noChangeAspect="1" noChangeArrowheads="1"/>
          </p:cNvPicPr>
          <p:nvPr userDrawn="1"/>
        </p:nvPicPr>
        <p:blipFill>
          <a:blip r:embed="rId12" cstate="print"/>
          <a:srcRect/>
          <a:stretch>
            <a:fillRect/>
          </a:stretch>
        </p:blipFill>
        <p:spPr bwMode="auto">
          <a:xfrm>
            <a:off x="683568" y="4437112"/>
            <a:ext cx="3306561" cy="936104"/>
          </a:xfrm>
          <a:prstGeom prst="rect">
            <a:avLst/>
          </a:prstGeom>
          <a:noFill/>
          <a:ln w="9525">
            <a:noFill/>
            <a:miter lim="800000"/>
            <a:headEnd/>
            <a:tailEnd/>
          </a:ln>
        </p:spPr>
      </p:pic>
      <p:sp>
        <p:nvSpPr>
          <p:cNvPr id="39" name="Date Placeholder 38"/>
          <p:cNvSpPr>
            <a:spLocks noGrp="1"/>
          </p:cNvSpPr>
          <p:nvPr>
            <p:ph type="dt" sz="half" idx="10"/>
          </p:nvPr>
        </p:nvSpPr>
        <p:spPr/>
        <p:txBody>
          <a:bodyPr/>
          <a:lstStyle/>
          <a:p>
            <a:fld id="{CCEB7CA3-A8C9-49F2-9601-77FDFCCA6BCF}" type="datetimeFigureOut">
              <a:rPr lang="en-US" smtClean="0"/>
              <a:pPr/>
              <a:t>8/20/2015</a:t>
            </a:fld>
            <a:endParaRPr lang="en-US"/>
          </a:p>
        </p:txBody>
      </p:sp>
      <p:sp>
        <p:nvSpPr>
          <p:cNvPr id="40" name="Slide Number Placeholder 39"/>
          <p:cNvSpPr>
            <a:spLocks noGrp="1"/>
          </p:cNvSpPr>
          <p:nvPr>
            <p:ph type="sldNum" sz="quarter" idx="11"/>
          </p:nvPr>
        </p:nvSpPr>
        <p:spPr/>
        <p:txBody>
          <a:bodyPr/>
          <a:lstStyle/>
          <a:p>
            <a:fld id="{7BC1A278-9D64-4FAB-BA94-69A03A8A3B3A}" type="slidenum">
              <a:rPr lang="en-US" smtClean="0"/>
              <a:pPr/>
              <a:t>‹#›</a:t>
            </a:fld>
            <a:endParaRPr lang="en-US" dirty="0"/>
          </a:p>
        </p:txBody>
      </p:sp>
      <p:sp>
        <p:nvSpPr>
          <p:cNvPr id="41" name="Footer Placeholder 40"/>
          <p:cNvSpPr>
            <a:spLocks noGrp="1"/>
          </p:cNvSpPr>
          <p:nvPr>
            <p:ph type="ftr" sz="quarter" idx="12"/>
          </p:nvPr>
        </p:nvSpPr>
        <p:spPr/>
        <p:txBody>
          <a:bodyPr/>
          <a:lstStyle/>
          <a:p>
            <a:endParaRPr lang="en-US" dirty="0"/>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5867400" cy="140176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Myriad Pro" pitchFamily="34" charset="0"/>
              </a:defRPr>
            </a:lvl1pPr>
          </a:lstStyle>
          <a:p>
            <a:fld id="{CCEB7CA3-A8C9-49F2-9601-77FDFCCA6BCF}" type="datetimeFigureOut">
              <a:rPr lang="en-US" smtClean="0"/>
              <a:pPr/>
              <a:t>8/20/2015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yriad Pro" pitchFamily="34"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1A278-9D64-4FAB-BA94-69A03A8A3B3A}" type="slidenum">
              <a:rPr lang="en-US" smtClean="0"/>
              <a:pPr/>
              <a:t>‹#›</a:t>
            </a:fld>
            <a:endParaRPr lang="en-US" dirty="0"/>
          </a:p>
        </p:txBody>
      </p:sp>
      <p:pic>
        <p:nvPicPr>
          <p:cNvPr id="12" name="Picture 11" descr="ems2.png"/>
          <p:cNvPicPr>
            <a:picLocks noChangeAspect="1"/>
          </p:cNvPicPr>
          <p:nvPr/>
        </p:nvPicPr>
        <p:blipFill>
          <a:blip r:embed="rId22" cstate="print"/>
          <a:stretch>
            <a:fillRect/>
          </a:stretch>
        </p:blipFill>
        <p:spPr>
          <a:xfrm>
            <a:off x="5669273" y="0"/>
            <a:ext cx="3474726" cy="1158242"/>
          </a:xfrm>
          <a:prstGeom prst="rect">
            <a:avLst/>
          </a:prstGeom>
        </p:spPr>
      </p:pic>
      <p:pic>
        <p:nvPicPr>
          <p:cNvPr id="13" name="Picture 12" descr="pshsa-logos-acronym-big-colour.png"/>
          <p:cNvPicPr>
            <a:picLocks noChangeAspect="1"/>
          </p:cNvPicPr>
          <p:nvPr/>
        </p:nvPicPr>
        <p:blipFill>
          <a:blip r:embed="rId23" cstate="print"/>
          <a:stretch>
            <a:fillRect/>
          </a:stretch>
        </p:blipFill>
        <p:spPr>
          <a:xfrm>
            <a:off x="7924800" y="128016"/>
            <a:ext cx="1066800" cy="203250"/>
          </a:xfrm>
          <a:prstGeom prst="rect">
            <a:avLst/>
          </a:prstGeom>
        </p:spPr>
      </p:pic>
    </p:spTree>
  </p:cSld>
  <p:clrMap bg1="lt1" tx1="dk1" bg2="lt2" tx2="dk2" accent1="accent1" accent2="accent2" accent3="accent3" accent4="accent4" accent5="accent5" accent6="accent6" hlink="hlink" folHlink="folHlink"/>
  <p:sldLayoutIdLst>
    <p:sldLayoutId id="2147483954" r:id="rId1"/>
    <p:sldLayoutId id="2147483847" r:id="rId2"/>
    <p:sldLayoutId id="2147483850" r:id="rId3"/>
    <p:sldLayoutId id="2147483851" r:id="rId4"/>
    <p:sldLayoutId id="2147483852" r:id="rId5"/>
    <p:sldLayoutId id="2147483853" r:id="rId6"/>
    <p:sldLayoutId id="2147483854" r:id="rId7"/>
    <p:sldLayoutId id="2147483846" r:id="rId8"/>
    <p:sldLayoutId id="2147483855" r:id="rId9"/>
    <p:sldLayoutId id="2147483856" r:id="rId10"/>
    <p:sldLayoutId id="2147483857" r:id="rId11"/>
    <p:sldLayoutId id="2147483858" r:id="rId12"/>
    <p:sldLayoutId id="2147483956" r:id="rId13"/>
    <p:sldLayoutId id="2147483957" r:id="rId14"/>
    <p:sldLayoutId id="2147483958" r:id="rId15"/>
    <p:sldLayoutId id="2147483959" r:id="rId16"/>
    <p:sldLayoutId id="2147483960" r:id="rId17"/>
    <p:sldLayoutId id="2147483961" r:id="rId18"/>
    <p:sldLayoutId id="2147483962" r:id="rId19"/>
    <p:sldLayoutId id="2147483965" r:id="rId20"/>
  </p:sldLayoutIdLst>
  <p:transition spd="slow"/>
  <p:timing>
    <p:tnLst>
      <p:par>
        <p:cTn id="1" dur="indefinite" restart="never" nodeType="tmRoot"/>
      </p:par>
    </p:tnLst>
  </p:timing>
  <p:txStyles>
    <p:titleStyle>
      <a:lvl1pPr algn="l" defTabSz="914400" rtl="0" eaLnBrk="1" latinLnBrk="0" hangingPunct="1">
        <a:spcBef>
          <a:spcPct val="0"/>
        </a:spcBef>
        <a:buNone/>
        <a:defRPr sz="3600" kern="1200" spc="-150">
          <a:solidFill>
            <a:schemeClr val="tx2"/>
          </a:solidFill>
          <a:latin typeface="Arial Black" pitchFamily="34" charset="0"/>
          <a:ea typeface="+mj-ea"/>
          <a:cs typeface="+mj-cs"/>
        </a:defRPr>
      </a:lvl1pPr>
    </p:titleStyle>
    <p:bodyStyle>
      <a:lvl1pPr marL="342900" indent="-342900" algn="l" defTabSz="914400" rtl="0" eaLnBrk="1" latinLnBrk="0" hangingPunct="1">
        <a:spcBef>
          <a:spcPct val="20000"/>
        </a:spcBef>
        <a:buClr>
          <a:schemeClr val="tx2"/>
        </a:buClr>
        <a:buFont typeface="Arial" pitchFamily="34" charset="0"/>
        <a:buChar char="•"/>
        <a:defRPr sz="3200" b="1" kern="1200">
          <a:solidFill>
            <a:schemeClr val="tx1">
              <a:lumMod val="90000"/>
              <a:lumOff val="10000"/>
            </a:schemeClr>
          </a:solidFill>
          <a:latin typeface="Myriad Pro" pitchFamily="34" charset="0"/>
          <a:ea typeface="+mn-ea"/>
          <a:cs typeface="+mn-cs"/>
        </a:defRPr>
      </a:lvl1pPr>
      <a:lvl2pPr marL="742950" indent="-285750" algn="l" defTabSz="914400" rtl="0" eaLnBrk="1" latinLnBrk="0" hangingPunct="1">
        <a:spcBef>
          <a:spcPct val="20000"/>
        </a:spcBef>
        <a:buClr>
          <a:schemeClr val="tx2"/>
        </a:buClr>
        <a:buSzPct val="110000"/>
        <a:buFont typeface="Myriad Pro" pitchFamily="34" charset="0"/>
        <a:buChar char=""/>
        <a:defRPr sz="2800" b="1" kern="1200">
          <a:solidFill>
            <a:schemeClr val="tx1">
              <a:lumMod val="90000"/>
              <a:lumOff val="10000"/>
            </a:schemeClr>
          </a:solidFill>
          <a:latin typeface="Myriad Pro" pitchFamily="34" charset="0"/>
          <a:ea typeface="+mn-ea"/>
          <a:cs typeface="+mn-cs"/>
        </a:defRPr>
      </a:lvl2pPr>
      <a:lvl3pPr marL="1143000" indent="-228600" algn="l" defTabSz="914400" rtl="0" eaLnBrk="1" latinLnBrk="0" hangingPunct="1">
        <a:spcBef>
          <a:spcPct val="20000"/>
        </a:spcBef>
        <a:buClr>
          <a:schemeClr val="tx2"/>
        </a:buClr>
        <a:buSzPct val="120000"/>
        <a:buFont typeface="Myriad Pro" pitchFamily="34" charset="0"/>
        <a:buChar char=""/>
        <a:defRPr sz="2400" b="1" kern="1200">
          <a:solidFill>
            <a:schemeClr val="tx1">
              <a:lumMod val="90000"/>
              <a:lumOff val="10000"/>
            </a:schemeClr>
          </a:solidFill>
          <a:latin typeface="Myriad Pro" pitchFamily="34" charset="0"/>
          <a:ea typeface="+mn-ea"/>
          <a:cs typeface="+mn-cs"/>
        </a:defRPr>
      </a:lvl3pPr>
      <a:lvl4pPr marL="1600200" indent="-228600" algn="l" defTabSz="914400" rtl="0" eaLnBrk="1" latinLnBrk="0" hangingPunct="1">
        <a:spcBef>
          <a:spcPct val="20000"/>
        </a:spcBef>
        <a:buClr>
          <a:schemeClr val="tx2"/>
        </a:buClr>
        <a:buSzPct val="80000"/>
        <a:buFont typeface="Courier New" pitchFamily="49" charset="0"/>
        <a:buChar char="o"/>
        <a:defRPr sz="2000" b="1" kern="1200">
          <a:solidFill>
            <a:schemeClr val="tx1">
              <a:lumMod val="90000"/>
              <a:lumOff val="10000"/>
            </a:schemeClr>
          </a:solidFill>
          <a:latin typeface="Myriad Pro" pitchFamily="34" charset="0"/>
          <a:ea typeface="+mn-ea"/>
          <a:cs typeface="+mn-cs"/>
        </a:defRPr>
      </a:lvl4pPr>
      <a:lvl5pPr marL="2057400" indent="-228600" algn="l" defTabSz="914400" rtl="0" eaLnBrk="1" latinLnBrk="0" hangingPunct="1">
        <a:spcBef>
          <a:spcPct val="20000"/>
        </a:spcBef>
        <a:buClr>
          <a:schemeClr val="tx2"/>
        </a:buClr>
        <a:buSzPct val="110000"/>
        <a:buFont typeface="Arial" pitchFamily="34" charset="0"/>
        <a:buChar char="•"/>
        <a:defRPr sz="2000" b="1" kern="1200">
          <a:solidFill>
            <a:schemeClr val="tx1">
              <a:lumMod val="90000"/>
              <a:lumOff val="10000"/>
            </a:schemeClr>
          </a:solidFill>
          <a:latin typeface="Myriad Pro"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www.hospitalnews.com/"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pshsa.ca/wp-content/uploads/2013/02/BullyWkplace.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hyperlink" Target="http://www.pshsa.ca/wp-content/uploads/2013/02/BullyWkplace.pdf"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16.png"/><Relationship Id="rId4" Type="http://schemas.openxmlformats.org/officeDocument/2006/relationships/hyperlink" Target="http://www.pshsa.ca/wp-content/uploads/2013/02/BullyWkplace.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8.xml"/><Relationship Id="rId5" Type="http://schemas.openxmlformats.org/officeDocument/2006/relationships/hyperlink" Target="http://www.pshsa.ca/wp-content/uploads/2013/02/BullyWkplace.pdf" TargetMode="Externa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pshsa.ca/workplace-violence/"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hyperlink" Target="mailto:shurry@pshsa.ca"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4003073" y="1772816"/>
            <a:ext cx="4995664" cy="2433687"/>
          </a:xfrm>
        </p:spPr>
        <p:txBody>
          <a:bodyPr>
            <a:normAutofit fontScale="92500" lnSpcReduction="20000"/>
          </a:bodyPr>
          <a:lstStyle/>
          <a:p>
            <a:r>
              <a:rPr lang="en-US" dirty="0" smtClean="0">
                <a:latin typeface="Arial" pitchFamily="34" charset="0"/>
                <a:cs typeface="Arial" pitchFamily="34" charset="0"/>
              </a:rPr>
              <a:t>Shelly Hurry, </a:t>
            </a:r>
          </a:p>
          <a:p>
            <a:r>
              <a:rPr lang="en-US" dirty="0" smtClean="0">
                <a:latin typeface="Arial" pitchFamily="34" charset="0"/>
                <a:cs typeface="Arial" pitchFamily="34" charset="0"/>
              </a:rPr>
              <a:t>Health &amp; Safety Consultant, PSHSA </a:t>
            </a:r>
          </a:p>
          <a:p>
            <a:r>
              <a:rPr lang="en-US" dirty="0" smtClean="0">
                <a:latin typeface="Arial" pitchFamily="34" charset="0"/>
                <a:cs typeface="Arial" pitchFamily="34" charset="0"/>
              </a:rPr>
              <a:t>International Conference &amp; Exhibition on Occupational Health &amp; Safety </a:t>
            </a:r>
          </a:p>
          <a:p>
            <a:r>
              <a:rPr lang="en-US" dirty="0" smtClean="0">
                <a:latin typeface="Arial" pitchFamily="34" charset="0"/>
                <a:cs typeface="Arial" pitchFamily="34" charset="0"/>
              </a:rPr>
              <a:t> August 24</a:t>
            </a:r>
            <a:r>
              <a:rPr lang="en-US" baseline="30000" dirty="0" smtClean="0">
                <a:latin typeface="Arial" pitchFamily="34" charset="0"/>
                <a:cs typeface="Arial" pitchFamily="34" charset="0"/>
              </a:rPr>
              <a:t>th</a:t>
            </a:r>
            <a:r>
              <a:rPr lang="en-US" dirty="0" smtClean="0">
                <a:latin typeface="Arial" pitchFamily="34" charset="0"/>
                <a:cs typeface="Arial" pitchFamily="34" charset="0"/>
              </a:rPr>
              <a:t>, 2015 </a:t>
            </a:r>
          </a:p>
        </p:txBody>
      </p:sp>
      <p:sp>
        <p:nvSpPr>
          <p:cNvPr id="4" name="Title 3"/>
          <p:cNvSpPr>
            <a:spLocks noGrp="1"/>
          </p:cNvSpPr>
          <p:nvPr>
            <p:ph type="ctrTitle"/>
          </p:nvPr>
        </p:nvSpPr>
        <p:spPr/>
        <p:txBody>
          <a:bodyPr>
            <a:normAutofit/>
          </a:bodyPr>
          <a:lstStyle/>
          <a:p>
            <a:r>
              <a:rPr lang="en-US" dirty="0" smtClean="0"/>
              <a:t>R.A.C.E Against Workplace Bullying </a:t>
            </a:r>
            <a:endParaRPr lang="en-US" dirty="0"/>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p5.png"/>
          <p:cNvPicPr>
            <a:picLocks noChangeAspect="1"/>
          </p:cNvPicPr>
          <p:nvPr/>
        </p:nvPicPr>
        <p:blipFill>
          <a:blip r:embed="rId3" cstate="print">
            <a:alphaModFix amt="46000"/>
            <a:extLst>
              <a:ext uri="{28A0092B-C50C-407E-A947-70E740481C1C}">
                <a14:useLocalDpi xmlns:a14="http://schemas.microsoft.com/office/drawing/2010/main" val="0"/>
              </a:ext>
            </a:extLst>
          </a:blip>
          <a:stretch>
            <a:fillRect/>
          </a:stretch>
        </p:blipFill>
        <p:spPr>
          <a:xfrm>
            <a:off x="5508104" y="188640"/>
            <a:ext cx="3891137" cy="4099200"/>
          </a:xfrm>
          <a:prstGeom prst="rect">
            <a:avLst/>
          </a:prstGeom>
        </p:spPr>
      </p:pic>
      <p:sp>
        <p:nvSpPr>
          <p:cNvPr id="3" name="Rectangle 2"/>
          <p:cNvSpPr/>
          <p:nvPr/>
        </p:nvSpPr>
        <p:spPr>
          <a:xfrm>
            <a:off x="431032" y="1912766"/>
            <a:ext cx="2340768" cy="648072"/>
          </a:xfrm>
          <a:prstGeom prst="rect">
            <a:avLst/>
          </a:prstGeom>
          <a:solidFill>
            <a:schemeClr val="tx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845332" y="1836693"/>
            <a:ext cx="1512168" cy="800219"/>
          </a:xfrm>
          <a:prstGeom prst="rect">
            <a:avLst/>
          </a:prstGeom>
          <a:noFill/>
        </p:spPr>
        <p:txBody>
          <a:bodyPr wrap="square" rtlCol="0">
            <a:spAutoFit/>
          </a:bodyPr>
          <a:lstStyle/>
          <a:p>
            <a:r>
              <a:rPr lang="en-US" sz="4600" b="1" dirty="0" smtClean="0">
                <a:solidFill>
                  <a:srgbClr val="FFFFFF"/>
                </a:solidFill>
                <a:latin typeface="Myriad Pro"/>
                <a:cs typeface="Myriad Pro"/>
              </a:rPr>
              <a:t>2009</a:t>
            </a:r>
            <a:endParaRPr lang="en-US" sz="4600" b="1" dirty="0">
              <a:solidFill>
                <a:srgbClr val="FFFFFF"/>
              </a:solidFill>
              <a:latin typeface="Myriad Pro"/>
              <a:cs typeface="Myriad Pro"/>
            </a:endParaRPr>
          </a:p>
        </p:txBody>
      </p:sp>
      <p:sp>
        <p:nvSpPr>
          <p:cNvPr id="9" name="TextBox 8"/>
          <p:cNvSpPr txBox="1"/>
          <p:nvPr/>
        </p:nvSpPr>
        <p:spPr>
          <a:xfrm>
            <a:off x="359024" y="2658533"/>
            <a:ext cx="3240360" cy="770467"/>
          </a:xfrm>
          <a:prstGeom prst="rect">
            <a:avLst/>
          </a:prstGeom>
          <a:noFill/>
        </p:spPr>
        <p:txBody>
          <a:bodyPr wrap="square" rtlCol="0">
            <a:spAutoFit/>
          </a:bodyPr>
          <a:lstStyle/>
          <a:p>
            <a:pPr>
              <a:lnSpc>
                <a:spcPct val="80000"/>
              </a:lnSpc>
            </a:pPr>
            <a:r>
              <a:rPr lang="en-US" sz="2800" b="1" dirty="0" smtClean="0">
                <a:solidFill>
                  <a:srgbClr val="307FC8"/>
                </a:solidFill>
                <a:latin typeface="Myriad Pro"/>
                <a:cs typeface="Myriad Pro"/>
              </a:rPr>
              <a:t>NON-PROFIT</a:t>
            </a:r>
          </a:p>
          <a:p>
            <a:pPr>
              <a:lnSpc>
                <a:spcPct val="80000"/>
              </a:lnSpc>
            </a:pPr>
            <a:r>
              <a:rPr lang="en-US" sz="2600" b="1" dirty="0" smtClean="0">
                <a:solidFill>
                  <a:srgbClr val="307FC8"/>
                </a:solidFill>
                <a:latin typeface="Myriad Pro"/>
                <a:cs typeface="Myriad Pro"/>
              </a:rPr>
              <a:t>ASSOCIATION</a:t>
            </a:r>
            <a:endParaRPr lang="en-US" sz="2600" b="1" dirty="0">
              <a:solidFill>
                <a:srgbClr val="307FC8"/>
              </a:solidFill>
              <a:latin typeface="Myriad Pro"/>
              <a:cs typeface="Myriad Pro"/>
            </a:endParaRPr>
          </a:p>
        </p:txBody>
      </p:sp>
      <p:grpSp>
        <p:nvGrpSpPr>
          <p:cNvPr id="4" name="Group 28"/>
          <p:cNvGrpSpPr/>
          <p:nvPr/>
        </p:nvGrpSpPr>
        <p:grpSpPr>
          <a:xfrm>
            <a:off x="539552" y="3501008"/>
            <a:ext cx="2016224" cy="216024"/>
            <a:chOff x="683568" y="3212976"/>
            <a:chExt cx="2016224" cy="216024"/>
          </a:xfrm>
        </p:grpSpPr>
        <p:cxnSp>
          <p:nvCxnSpPr>
            <p:cNvPr id="11" name="Straight Connector 10"/>
            <p:cNvCxnSpPr/>
            <p:nvPr/>
          </p:nvCxnSpPr>
          <p:spPr>
            <a:xfrm flipV="1">
              <a:off x="683568"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827584"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V="1">
              <a:off x="971600"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1115616"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1259632"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1403648"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1547664"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1691680"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1835696"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1979712"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2123728"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V="1">
              <a:off x="2267744"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2411760"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flipV="1">
              <a:off x="2555776" y="3212976"/>
              <a:ext cx="144016" cy="216024"/>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grpSp>
      <p:sp>
        <p:nvSpPr>
          <p:cNvPr id="25" name="Pentagon 24"/>
          <p:cNvSpPr/>
          <p:nvPr/>
        </p:nvSpPr>
        <p:spPr>
          <a:xfrm rot="5400000">
            <a:off x="395028" y="4041068"/>
            <a:ext cx="2304256" cy="2088232"/>
          </a:xfrm>
          <a:prstGeom prst="homePlate">
            <a:avLst>
              <a:gd name="adj" fmla="val 24065"/>
            </a:avLst>
          </a:prstGeom>
          <a:noFill/>
          <a:ln w="127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648072" y="4057714"/>
            <a:ext cx="2051720" cy="806375"/>
          </a:xfrm>
          <a:prstGeom prst="rect">
            <a:avLst/>
          </a:prstGeom>
          <a:noFill/>
        </p:spPr>
        <p:txBody>
          <a:bodyPr wrap="square" rtlCol="0">
            <a:spAutoFit/>
          </a:bodyPr>
          <a:lstStyle/>
          <a:p>
            <a:pPr>
              <a:lnSpc>
                <a:spcPct val="80000"/>
              </a:lnSpc>
            </a:pPr>
            <a:r>
              <a:rPr lang="en-US" sz="3000" b="1" dirty="0" smtClean="0">
                <a:solidFill>
                  <a:srgbClr val="423D37"/>
                </a:solidFill>
                <a:latin typeface="Myriad Pro"/>
                <a:cs typeface="Myriad Pro"/>
              </a:rPr>
              <a:t>FUNDED</a:t>
            </a:r>
          </a:p>
          <a:p>
            <a:pPr>
              <a:lnSpc>
                <a:spcPct val="80000"/>
              </a:lnSpc>
            </a:pPr>
            <a:r>
              <a:rPr lang="en-US" sz="2800" b="1" dirty="0" smtClean="0">
                <a:solidFill>
                  <a:srgbClr val="423D37"/>
                </a:solidFill>
                <a:latin typeface="Myriad Pro"/>
                <a:cs typeface="Myriad Pro"/>
              </a:rPr>
              <a:t>PARTNER</a:t>
            </a:r>
            <a:endParaRPr lang="en-US" sz="2600" b="1" dirty="0">
              <a:solidFill>
                <a:srgbClr val="423D37"/>
              </a:solidFill>
              <a:latin typeface="Myriad Pro"/>
              <a:cs typeface="Myriad Pro"/>
            </a:endParaRPr>
          </a:p>
        </p:txBody>
      </p:sp>
      <p:sp>
        <p:nvSpPr>
          <p:cNvPr id="27" name="TextBox 26"/>
          <p:cNvSpPr txBox="1"/>
          <p:nvPr/>
        </p:nvSpPr>
        <p:spPr>
          <a:xfrm>
            <a:off x="-180528" y="4787860"/>
            <a:ext cx="3456384" cy="369332"/>
          </a:xfrm>
          <a:prstGeom prst="rect">
            <a:avLst/>
          </a:prstGeom>
          <a:noFill/>
        </p:spPr>
        <p:txBody>
          <a:bodyPr wrap="square" rtlCol="0">
            <a:spAutoFit/>
          </a:bodyPr>
          <a:lstStyle/>
          <a:p>
            <a:pPr algn="ctr"/>
            <a:r>
              <a:rPr lang="en-US" b="1" spc="300" dirty="0" smtClean="0">
                <a:solidFill>
                  <a:schemeClr val="tx2"/>
                </a:solidFill>
                <a:latin typeface="Myriad Pro"/>
                <a:cs typeface="Myriad Pro"/>
              </a:rPr>
              <a:t>OF THE</a:t>
            </a:r>
            <a:endParaRPr lang="en-US" b="1" spc="300" dirty="0">
              <a:solidFill>
                <a:schemeClr val="tx2"/>
              </a:solidFill>
              <a:latin typeface="Myriad Pro"/>
              <a:cs typeface="Myriad Pro"/>
            </a:endParaRPr>
          </a:p>
        </p:txBody>
      </p:sp>
      <p:sp>
        <p:nvSpPr>
          <p:cNvPr id="28" name="TextBox 27"/>
          <p:cNvSpPr txBox="1"/>
          <p:nvPr/>
        </p:nvSpPr>
        <p:spPr>
          <a:xfrm>
            <a:off x="683568" y="5085184"/>
            <a:ext cx="1872208" cy="796115"/>
          </a:xfrm>
          <a:prstGeom prst="rect">
            <a:avLst/>
          </a:prstGeom>
          <a:noFill/>
        </p:spPr>
        <p:txBody>
          <a:bodyPr wrap="square" rtlCol="0">
            <a:spAutoFit/>
          </a:bodyPr>
          <a:lstStyle/>
          <a:p>
            <a:pPr>
              <a:lnSpc>
                <a:spcPct val="80000"/>
              </a:lnSpc>
            </a:pPr>
            <a:r>
              <a:rPr lang="en-US" sz="2800" b="1" kern="1700" spc="150" dirty="0" smtClean="0">
                <a:solidFill>
                  <a:srgbClr val="423D37"/>
                </a:solidFill>
                <a:latin typeface="Myriad Pro"/>
                <a:cs typeface="Myriad Pro"/>
              </a:rPr>
              <a:t>Ministry</a:t>
            </a:r>
          </a:p>
          <a:p>
            <a:pPr>
              <a:lnSpc>
                <a:spcPct val="80000"/>
              </a:lnSpc>
            </a:pPr>
            <a:r>
              <a:rPr lang="en-US" sz="2000" b="1" dirty="0" smtClean="0">
                <a:solidFill>
                  <a:srgbClr val="423D37"/>
                </a:solidFill>
                <a:latin typeface="Myriad Pro"/>
                <a:cs typeface="Myriad Pro"/>
              </a:rPr>
              <a:t>of</a:t>
            </a:r>
            <a:r>
              <a:rPr lang="en-US" sz="2800" b="1" dirty="0" smtClean="0">
                <a:solidFill>
                  <a:srgbClr val="423D37"/>
                </a:solidFill>
                <a:latin typeface="Myriad Pro"/>
                <a:cs typeface="Myriad Pro"/>
              </a:rPr>
              <a:t> </a:t>
            </a:r>
            <a:r>
              <a:rPr lang="en-US" sz="2800" b="1" dirty="0" err="1" smtClean="0">
                <a:solidFill>
                  <a:srgbClr val="423D37"/>
                </a:solidFill>
                <a:latin typeface="Myriad Pro"/>
                <a:cs typeface="Myriad Pro"/>
              </a:rPr>
              <a:t>Labour</a:t>
            </a:r>
            <a:endParaRPr lang="en-US" sz="2600" b="1" dirty="0">
              <a:solidFill>
                <a:srgbClr val="423D37"/>
              </a:solidFill>
              <a:latin typeface="Myriad Pro"/>
              <a:cs typeface="Myriad Pro"/>
            </a:endParaRPr>
          </a:p>
        </p:txBody>
      </p:sp>
      <p:sp>
        <p:nvSpPr>
          <p:cNvPr id="30" name="TextBox 29"/>
          <p:cNvSpPr txBox="1"/>
          <p:nvPr/>
        </p:nvSpPr>
        <p:spPr>
          <a:xfrm>
            <a:off x="3131840" y="1556792"/>
            <a:ext cx="2373560" cy="623761"/>
          </a:xfrm>
          <a:prstGeom prst="rect">
            <a:avLst/>
          </a:prstGeom>
          <a:noFill/>
        </p:spPr>
        <p:txBody>
          <a:bodyPr wrap="square" rtlCol="0">
            <a:spAutoFit/>
          </a:bodyPr>
          <a:lstStyle/>
          <a:p>
            <a:pPr algn="ctr">
              <a:lnSpc>
                <a:spcPct val="90000"/>
              </a:lnSpc>
            </a:pPr>
            <a:r>
              <a:rPr lang="en-US" b="1" kern="0" spc="80" dirty="0" smtClean="0">
                <a:solidFill>
                  <a:schemeClr val="tx2"/>
                </a:solidFill>
                <a:latin typeface="Myriad Pro"/>
                <a:cs typeface="Myriad Pro"/>
              </a:rPr>
              <a:t>WE PROVIDE </a:t>
            </a:r>
            <a:r>
              <a:rPr lang="en-US" sz="2000" b="1" kern="0" spc="80" dirty="0" smtClean="0">
                <a:solidFill>
                  <a:schemeClr val="tx2"/>
                </a:solidFill>
                <a:latin typeface="Myriad Pro"/>
                <a:cs typeface="Myriad Pro"/>
              </a:rPr>
              <a:t>OCCUPATIONAL</a:t>
            </a:r>
            <a:endParaRPr lang="en-US" sz="2000" b="1" kern="0" spc="80" dirty="0">
              <a:solidFill>
                <a:schemeClr val="tx2"/>
              </a:solidFill>
              <a:latin typeface="Myriad Pro"/>
              <a:cs typeface="Myriad Pro"/>
            </a:endParaRPr>
          </a:p>
        </p:txBody>
      </p:sp>
      <p:cxnSp>
        <p:nvCxnSpPr>
          <p:cNvPr id="32" name="Straight Connector 31"/>
          <p:cNvCxnSpPr/>
          <p:nvPr/>
        </p:nvCxnSpPr>
        <p:spPr>
          <a:xfrm flipV="1">
            <a:off x="2987824" y="1556792"/>
            <a:ext cx="0" cy="475252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3635896" y="4248410"/>
            <a:ext cx="2304256" cy="553998"/>
          </a:xfrm>
          <a:prstGeom prst="rect">
            <a:avLst/>
          </a:prstGeom>
          <a:noFill/>
        </p:spPr>
        <p:txBody>
          <a:bodyPr wrap="square" rtlCol="0">
            <a:spAutoFit/>
          </a:bodyPr>
          <a:lstStyle/>
          <a:p>
            <a:pPr>
              <a:lnSpc>
                <a:spcPct val="80000"/>
              </a:lnSpc>
            </a:pPr>
            <a:r>
              <a:rPr lang="en-US" sz="3600" b="1" dirty="0" smtClean="0">
                <a:solidFill>
                  <a:srgbClr val="307FC8"/>
                </a:solidFill>
                <a:latin typeface="Myriad Pro"/>
                <a:cs typeface="Myriad Pro"/>
              </a:rPr>
              <a:t>SAFETY</a:t>
            </a:r>
            <a:endParaRPr lang="en-US" sz="3600" b="1" dirty="0">
              <a:solidFill>
                <a:srgbClr val="307FC8"/>
              </a:solidFill>
              <a:latin typeface="Myriad Pro"/>
              <a:cs typeface="Myriad Pro"/>
            </a:endParaRPr>
          </a:p>
        </p:txBody>
      </p:sp>
      <p:sp>
        <p:nvSpPr>
          <p:cNvPr id="35" name="TextBox 34"/>
          <p:cNvSpPr txBox="1"/>
          <p:nvPr/>
        </p:nvSpPr>
        <p:spPr>
          <a:xfrm>
            <a:off x="3419872" y="4797152"/>
            <a:ext cx="2304256" cy="477054"/>
          </a:xfrm>
          <a:prstGeom prst="rect">
            <a:avLst/>
          </a:prstGeom>
          <a:noFill/>
        </p:spPr>
        <p:txBody>
          <a:bodyPr wrap="square" rtlCol="0">
            <a:spAutoFit/>
          </a:bodyPr>
          <a:lstStyle/>
          <a:p>
            <a:pPr>
              <a:lnSpc>
                <a:spcPct val="80000"/>
              </a:lnSpc>
            </a:pPr>
            <a:r>
              <a:rPr lang="en-US" sz="3000" b="1" spc="120" dirty="0" smtClean="0">
                <a:solidFill>
                  <a:srgbClr val="423D37"/>
                </a:solidFill>
                <a:latin typeface="Myriad Pro"/>
                <a:cs typeface="Myriad Pro"/>
              </a:rPr>
              <a:t>Training</a:t>
            </a:r>
            <a:endParaRPr lang="en-US" sz="3000" b="1" spc="120" dirty="0">
              <a:solidFill>
                <a:srgbClr val="423D37"/>
              </a:solidFill>
              <a:latin typeface="Myriad Pro"/>
              <a:cs typeface="Myriad Pro"/>
            </a:endParaRPr>
          </a:p>
        </p:txBody>
      </p:sp>
      <p:sp>
        <p:nvSpPr>
          <p:cNvPr id="36" name="TextBox 35"/>
          <p:cNvSpPr txBox="1"/>
          <p:nvPr/>
        </p:nvSpPr>
        <p:spPr>
          <a:xfrm>
            <a:off x="3275856" y="5162448"/>
            <a:ext cx="2304256" cy="477054"/>
          </a:xfrm>
          <a:prstGeom prst="rect">
            <a:avLst/>
          </a:prstGeom>
          <a:noFill/>
        </p:spPr>
        <p:txBody>
          <a:bodyPr wrap="square" rtlCol="0">
            <a:spAutoFit/>
          </a:bodyPr>
          <a:lstStyle/>
          <a:p>
            <a:pPr>
              <a:lnSpc>
                <a:spcPct val="80000"/>
              </a:lnSpc>
            </a:pPr>
            <a:r>
              <a:rPr lang="en-US" sz="3000" b="1" spc="120" dirty="0" smtClean="0">
                <a:solidFill>
                  <a:srgbClr val="423D37"/>
                </a:solidFill>
                <a:latin typeface="Myriad Pro"/>
                <a:cs typeface="Myriad Pro"/>
              </a:rPr>
              <a:t>Resources</a:t>
            </a:r>
            <a:endParaRPr lang="en-US" sz="3000" b="1" spc="120" dirty="0">
              <a:solidFill>
                <a:srgbClr val="423D37"/>
              </a:solidFill>
              <a:latin typeface="Myriad Pro"/>
              <a:cs typeface="Myriad Pro"/>
            </a:endParaRPr>
          </a:p>
        </p:txBody>
      </p:sp>
      <p:sp>
        <p:nvSpPr>
          <p:cNvPr id="37" name="TextBox 36"/>
          <p:cNvSpPr txBox="1"/>
          <p:nvPr/>
        </p:nvSpPr>
        <p:spPr>
          <a:xfrm>
            <a:off x="3275856" y="5549490"/>
            <a:ext cx="3024336" cy="477054"/>
          </a:xfrm>
          <a:prstGeom prst="rect">
            <a:avLst/>
          </a:prstGeom>
          <a:noFill/>
        </p:spPr>
        <p:txBody>
          <a:bodyPr wrap="square" rtlCol="0">
            <a:spAutoFit/>
          </a:bodyPr>
          <a:lstStyle/>
          <a:p>
            <a:pPr>
              <a:lnSpc>
                <a:spcPct val="80000"/>
              </a:lnSpc>
            </a:pPr>
            <a:r>
              <a:rPr lang="en-US" sz="3000" b="1" dirty="0" smtClean="0">
                <a:solidFill>
                  <a:srgbClr val="423D37"/>
                </a:solidFill>
                <a:latin typeface="Myriad Pro"/>
                <a:cs typeface="Myriad Pro"/>
              </a:rPr>
              <a:t>Consulting</a:t>
            </a:r>
            <a:endParaRPr lang="en-US" sz="3000" b="1" dirty="0">
              <a:solidFill>
                <a:srgbClr val="423D37"/>
              </a:solidFill>
              <a:latin typeface="Myriad Pro"/>
              <a:cs typeface="Myriad Pro"/>
            </a:endParaRPr>
          </a:p>
        </p:txBody>
      </p:sp>
      <p:sp>
        <p:nvSpPr>
          <p:cNvPr id="38" name="TextBox 37"/>
          <p:cNvSpPr txBox="1"/>
          <p:nvPr/>
        </p:nvSpPr>
        <p:spPr>
          <a:xfrm>
            <a:off x="3203848" y="4248410"/>
            <a:ext cx="936104" cy="553998"/>
          </a:xfrm>
          <a:prstGeom prst="rect">
            <a:avLst/>
          </a:prstGeom>
          <a:noFill/>
        </p:spPr>
        <p:txBody>
          <a:bodyPr wrap="square" rtlCol="0">
            <a:spAutoFit/>
          </a:bodyPr>
          <a:lstStyle/>
          <a:p>
            <a:pPr>
              <a:lnSpc>
                <a:spcPct val="80000"/>
              </a:lnSpc>
            </a:pPr>
            <a:r>
              <a:rPr lang="en-US" sz="3600" b="1" dirty="0" smtClean="0">
                <a:solidFill>
                  <a:srgbClr val="307FC8"/>
                </a:solidFill>
                <a:latin typeface="Myriad Pro"/>
                <a:cs typeface="Myriad Pro"/>
              </a:rPr>
              <a:t>&amp;</a:t>
            </a:r>
            <a:endParaRPr lang="en-US" sz="3600" b="1" dirty="0">
              <a:solidFill>
                <a:srgbClr val="307FC8"/>
              </a:solidFill>
              <a:latin typeface="Myriad Pro"/>
              <a:cs typeface="Myriad Pro"/>
            </a:endParaRPr>
          </a:p>
        </p:txBody>
      </p:sp>
      <p:sp>
        <p:nvSpPr>
          <p:cNvPr id="40" name="TextBox 39"/>
          <p:cNvSpPr txBox="1"/>
          <p:nvPr/>
        </p:nvSpPr>
        <p:spPr>
          <a:xfrm>
            <a:off x="5868144" y="1556792"/>
            <a:ext cx="3240360" cy="346249"/>
          </a:xfrm>
          <a:prstGeom prst="rect">
            <a:avLst/>
          </a:prstGeom>
          <a:noFill/>
        </p:spPr>
        <p:txBody>
          <a:bodyPr wrap="square" rtlCol="0">
            <a:spAutoFit/>
          </a:bodyPr>
          <a:lstStyle/>
          <a:p>
            <a:pPr>
              <a:lnSpc>
                <a:spcPct val="90000"/>
              </a:lnSpc>
            </a:pPr>
            <a:r>
              <a:rPr lang="en-US" b="1" kern="0" spc="80" dirty="0" smtClean="0">
                <a:solidFill>
                  <a:schemeClr val="tx2"/>
                </a:solidFill>
                <a:latin typeface="Myriad Pro"/>
                <a:cs typeface="Myriad Pro"/>
              </a:rPr>
              <a:t>WE WORK WITH </a:t>
            </a:r>
          </a:p>
        </p:txBody>
      </p:sp>
      <p:cxnSp>
        <p:nvCxnSpPr>
          <p:cNvPr id="41" name="Straight Connector 40"/>
          <p:cNvCxnSpPr/>
          <p:nvPr/>
        </p:nvCxnSpPr>
        <p:spPr>
          <a:xfrm flipV="1">
            <a:off x="5652120" y="1556792"/>
            <a:ext cx="0" cy="4752528"/>
          </a:xfrm>
          <a:prstGeom prst="line">
            <a:avLst/>
          </a:prstGeom>
          <a:ln>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42" name="Content Placeholder 2"/>
          <p:cNvSpPr txBox="1">
            <a:spLocks/>
          </p:cNvSpPr>
          <p:nvPr/>
        </p:nvSpPr>
        <p:spPr>
          <a:xfrm>
            <a:off x="5868144" y="2060848"/>
            <a:ext cx="1872208" cy="432048"/>
          </a:xfrm>
          <a:prstGeom prst="rect">
            <a:avLst/>
          </a:prstGeom>
        </p:spPr>
        <p:txBody>
          <a:bodyPr vert="horz" lIns="91440" tIns="45720" rIns="91440" bIns="45720" rtlCol="0">
            <a:normAutofit/>
          </a:bodyPr>
          <a:lstStyle/>
          <a:p>
            <a:pPr marL="342900" marR="0" lvl="0" indent="-342900" defTabSz="914400" rtl="0" eaLnBrk="1" fontAlgn="auto" latinLnBrk="0" hangingPunct="1">
              <a:lnSpc>
                <a:spcPts val="2000"/>
              </a:lnSpc>
              <a:spcBef>
                <a:spcPct val="20000"/>
              </a:spcBef>
              <a:spcAft>
                <a:spcPts val="0"/>
              </a:spcAft>
              <a:buClr>
                <a:srgbClr val="7A2531"/>
              </a:buClr>
              <a:buSzTx/>
              <a:tabLst/>
              <a:defRPr/>
            </a:pPr>
            <a:r>
              <a:rPr kumimoji="0" lang="en-CA" sz="3600" b="1" u="none" strike="noStrike" kern="1200" cap="none" spc="0" normalizeH="0" baseline="0" noProof="0" dirty="0" smtClean="0">
                <a:ln>
                  <a:noFill/>
                </a:ln>
                <a:solidFill>
                  <a:srgbClr val="307FC8"/>
                </a:solidFill>
                <a:effectLst/>
                <a:uLnTx/>
                <a:uFillTx/>
                <a:latin typeface="Myriad Pro"/>
                <a:ea typeface="+mn-ea"/>
                <a:cs typeface="Myriad Pro"/>
              </a:rPr>
              <a:t>1.67</a:t>
            </a:r>
            <a:r>
              <a:rPr kumimoji="0" lang="en-CA" sz="2800" b="1" u="none" strike="noStrike" kern="1200" cap="none" spc="0" normalizeH="0" baseline="0" noProof="0" dirty="0" smtClean="0">
                <a:ln>
                  <a:noFill/>
                </a:ln>
                <a:solidFill>
                  <a:srgbClr val="307FC8"/>
                </a:solidFill>
                <a:effectLst/>
                <a:uLnTx/>
                <a:uFillTx/>
                <a:latin typeface="Myriad Pro"/>
                <a:ea typeface="+mn-ea"/>
                <a:cs typeface="Myriad Pro"/>
              </a:rPr>
              <a:t>+</a:t>
            </a:r>
          </a:p>
        </p:txBody>
      </p:sp>
      <p:sp>
        <p:nvSpPr>
          <p:cNvPr id="43" name="Content Placeholder 2"/>
          <p:cNvSpPr txBox="1">
            <a:spLocks/>
          </p:cNvSpPr>
          <p:nvPr/>
        </p:nvSpPr>
        <p:spPr>
          <a:xfrm>
            <a:off x="5868144" y="2348880"/>
            <a:ext cx="3024336" cy="1008112"/>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70000"/>
              </a:lnSpc>
              <a:spcBef>
                <a:spcPct val="20000"/>
              </a:spcBef>
              <a:spcAft>
                <a:spcPts val="0"/>
              </a:spcAft>
              <a:buClr>
                <a:srgbClr val="7A2531"/>
              </a:buClr>
              <a:buSzTx/>
              <a:tabLst/>
              <a:defRPr/>
            </a:pPr>
            <a:r>
              <a:rPr kumimoji="0" lang="en-CA" sz="1600" b="1" i="0" u="none" strike="noStrike" kern="1200" cap="none" spc="0" normalizeH="0" baseline="0" noProof="0" dirty="0" smtClean="0">
                <a:ln>
                  <a:noFill/>
                </a:ln>
                <a:solidFill>
                  <a:srgbClr val="423D37"/>
                </a:solidFill>
                <a:effectLst/>
                <a:uLnTx/>
                <a:uFillTx/>
                <a:latin typeface="Myriad Pro" pitchFamily="34" charset="0"/>
                <a:ea typeface="+mn-ea"/>
                <a:cs typeface="+mn-cs"/>
              </a:rPr>
              <a:t>MILLION </a:t>
            </a:r>
            <a:r>
              <a:rPr kumimoji="0" lang="en-CA" sz="1600" b="1" i="0" u="none" strike="noStrike" kern="1200" cap="none" spc="0" normalizeH="0" noProof="0" dirty="0" smtClean="0">
                <a:ln>
                  <a:noFill/>
                </a:ln>
                <a:solidFill>
                  <a:srgbClr val="423D37"/>
                </a:solidFill>
                <a:effectLst/>
                <a:uLnTx/>
                <a:uFillTx/>
                <a:latin typeface="Myriad Pro" pitchFamily="34" charset="0"/>
                <a:ea typeface="+mn-ea"/>
                <a:cs typeface="+mn-cs"/>
              </a:rPr>
              <a:t> </a:t>
            </a:r>
            <a:r>
              <a:rPr kumimoji="0" lang="en-CA" sz="1600" b="1" i="0" u="none" strike="noStrike" kern="1200" cap="none" spc="0" normalizeH="0" baseline="0" noProof="0" dirty="0" smtClean="0">
                <a:ln>
                  <a:noFill/>
                </a:ln>
                <a:solidFill>
                  <a:srgbClr val="423D37"/>
                </a:solidFill>
                <a:effectLst/>
                <a:uLnTx/>
                <a:uFillTx/>
                <a:latin typeface="Myriad Pro" pitchFamily="34" charset="0"/>
                <a:ea typeface="+mn-ea"/>
                <a:cs typeface="+mn-cs"/>
              </a:rPr>
              <a:t>WORKERS</a:t>
            </a:r>
          </a:p>
        </p:txBody>
      </p:sp>
      <p:sp>
        <p:nvSpPr>
          <p:cNvPr id="46" name="Content Placeholder 2"/>
          <p:cNvSpPr txBox="1">
            <a:spLocks/>
          </p:cNvSpPr>
          <p:nvPr/>
        </p:nvSpPr>
        <p:spPr>
          <a:xfrm>
            <a:off x="5868144" y="2852936"/>
            <a:ext cx="3240360" cy="576064"/>
          </a:xfrm>
          <a:prstGeom prst="rect">
            <a:avLst/>
          </a:prstGeom>
        </p:spPr>
        <p:txBody>
          <a:bodyPr vert="horz" lIns="91440" tIns="45720" rIns="91440" bIns="45720" rtlCol="0">
            <a:normAutofit/>
          </a:bodyPr>
          <a:lstStyle/>
          <a:p>
            <a:pPr marL="342900" marR="0" lvl="0" indent="-342900" defTabSz="914400" rtl="0" eaLnBrk="1" fontAlgn="auto" latinLnBrk="0" hangingPunct="1">
              <a:lnSpc>
                <a:spcPts val="2000"/>
              </a:lnSpc>
              <a:spcBef>
                <a:spcPct val="20000"/>
              </a:spcBef>
              <a:spcAft>
                <a:spcPts val="0"/>
              </a:spcAft>
              <a:buClr>
                <a:srgbClr val="7A2531"/>
              </a:buClr>
              <a:buSzTx/>
              <a:tabLst/>
              <a:defRPr/>
            </a:pPr>
            <a:r>
              <a:rPr kumimoji="0" lang="en-CA" sz="3600" b="1" u="none" strike="noStrike" kern="1200" cap="none" spc="0" normalizeH="0" baseline="0" noProof="0" dirty="0" smtClean="0">
                <a:ln>
                  <a:noFill/>
                </a:ln>
                <a:solidFill>
                  <a:srgbClr val="307FC8"/>
                </a:solidFill>
                <a:effectLst/>
                <a:uLnTx/>
                <a:uFillTx/>
                <a:latin typeface="Myriad Pro"/>
                <a:ea typeface="+mn-ea"/>
                <a:cs typeface="Myriad Pro"/>
              </a:rPr>
              <a:t>10,000</a:t>
            </a:r>
            <a:r>
              <a:rPr kumimoji="0" lang="en-CA" sz="2800" b="1" u="none" strike="noStrike" kern="1200" cap="none" spc="0" normalizeH="0" baseline="0" noProof="0" dirty="0" smtClean="0">
                <a:ln>
                  <a:noFill/>
                </a:ln>
                <a:solidFill>
                  <a:srgbClr val="307FC8"/>
                </a:solidFill>
                <a:effectLst/>
                <a:uLnTx/>
                <a:uFillTx/>
                <a:latin typeface="Myriad Pro"/>
                <a:ea typeface="+mn-ea"/>
                <a:cs typeface="Myriad Pro"/>
              </a:rPr>
              <a:t>+</a:t>
            </a:r>
          </a:p>
        </p:txBody>
      </p:sp>
      <p:sp>
        <p:nvSpPr>
          <p:cNvPr id="47" name="Content Placeholder 2"/>
          <p:cNvSpPr txBox="1">
            <a:spLocks/>
          </p:cNvSpPr>
          <p:nvPr/>
        </p:nvSpPr>
        <p:spPr>
          <a:xfrm>
            <a:off x="5868144" y="3140968"/>
            <a:ext cx="4248472" cy="720080"/>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70000"/>
              </a:lnSpc>
              <a:spcBef>
                <a:spcPct val="20000"/>
              </a:spcBef>
              <a:spcAft>
                <a:spcPts val="0"/>
              </a:spcAft>
              <a:buClr>
                <a:srgbClr val="7A2531"/>
              </a:buClr>
              <a:buSzTx/>
              <a:tabLst/>
              <a:defRPr/>
            </a:pPr>
            <a:r>
              <a:rPr kumimoji="0" lang="en-CA" sz="1600" b="1" i="0" u="none" strike="noStrike" kern="1200" cap="none" spc="0" normalizeH="0" baseline="0" noProof="0" dirty="0" smtClean="0">
                <a:ln>
                  <a:noFill/>
                </a:ln>
                <a:solidFill>
                  <a:srgbClr val="423D37"/>
                </a:solidFill>
                <a:effectLst/>
                <a:uLnTx/>
                <a:uFillTx/>
                <a:latin typeface="Myriad Pro" pitchFamily="34" charset="0"/>
                <a:ea typeface="+mn-ea"/>
                <a:cs typeface="+mn-cs"/>
              </a:rPr>
              <a:t>ORGANIZATIONS</a:t>
            </a:r>
          </a:p>
        </p:txBody>
      </p:sp>
      <p:sp>
        <p:nvSpPr>
          <p:cNvPr id="78" name="Content Placeholder 2"/>
          <p:cNvSpPr txBox="1">
            <a:spLocks/>
          </p:cNvSpPr>
          <p:nvPr/>
        </p:nvSpPr>
        <p:spPr>
          <a:xfrm>
            <a:off x="5868144" y="4149080"/>
            <a:ext cx="3240360" cy="2304256"/>
          </a:xfrm>
          <a:prstGeom prst="rect">
            <a:avLst/>
          </a:prstGeom>
        </p:spPr>
        <p:txBody>
          <a:bodyPr vert="horz" lIns="91440" tIns="45720" rIns="91440" bIns="45720" rtlCol="0">
            <a:noAutofit/>
          </a:bodyPr>
          <a:lstStyle/>
          <a:p>
            <a:pPr marL="342900" marR="0" lvl="0" indent="-342900" defTabSz="914400" rtl="0" eaLnBrk="1" fontAlgn="auto" latinLnBrk="0" hangingPunct="1">
              <a:lnSpc>
                <a:spcPct val="80000"/>
              </a:lnSpc>
              <a:spcBef>
                <a:spcPct val="20000"/>
              </a:spcBef>
              <a:spcAft>
                <a:spcPts val="0"/>
              </a:spcAft>
              <a:buClr>
                <a:srgbClr val="7A2531"/>
              </a:buClr>
              <a:buSzTx/>
              <a:tabLst/>
              <a:defRPr/>
            </a:pPr>
            <a:r>
              <a:rPr kumimoji="0" lang="en-CA" sz="2400" b="1" i="0" u="none" strike="noStrike" kern="1200" cap="none" spc="0" normalizeH="0" baseline="0" noProof="0" dirty="0" smtClean="0">
                <a:ln>
                  <a:noFill/>
                </a:ln>
                <a:solidFill>
                  <a:srgbClr val="423D37"/>
                </a:solidFill>
                <a:effectLst/>
                <a:uLnTx/>
                <a:uFillTx/>
                <a:latin typeface="Myriad Pro" pitchFamily="34" charset="0"/>
                <a:ea typeface="+mn-ea"/>
                <a:cs typeface="+mn-cs"/>
              </a:rPr>
              <a:t>Education </a:t>
            </a:r>
          </a:p>
          <a:p>
            <a:pPr marL="342900" marR="0" lvl="0" indent="-342900" defTabSz="914400" rtl="0" eaLnBrk="1" fontAlgn="auto" latinLnBrk="0" hangingPunct="1">
              <a:lnSpc>
                <a:spcPct val="80000"/>
              </a:lnSpc>
              <a:spcBef>
                <a:spcPct val="20000"/>
              </a:spcBef>
              <a:spcAft>
                <a:spcPts val="0"/>
              </a:spcAft>
              <a:buClr>
                <a:srgbClr val="7A2531"/>
              </a:buClr>
              <a:buSzTx/>
              <a:tabLst/>
              <a:defRPr/>
            </a:pPr>
            <a:r>
              <a:rPr lang="en-CA" sz="2400" b="1" dirty="0" smtClean="0">
                <a:solidFill>
                  <a:srgbClr val="423D37"/>
                </a:solidFill>
                <a:latin typeface="Myriad Pro" pitchFamily="34" charset="0"/>
              </a:rPr>
              <a:t>Healthcare</a:t>
            </a:r>
          </a:p>
          <a:p>
            <a:pPr marL="342900" marR="0" lvl="0" indent="-342900" defTabSz="914400" rtl="0" eaLnBrk="1" fontAlgn="auto" latinLnBrk="0" hangingPunct="1">
              <a:lnSpc>
                <a:spcPct val="80000"/>
              </a:lnSpc>
              <a:spcBef>
                <a:spcPct val="20000"/>
              </a:spcBef>
              <a:spcAft>
                <a:spcPts val="0"/>
              </a:spcAft>
              <a:buClr>
                <a:srgbClr val="7A2531"/>
              </a:buClr>
              <a:buSzTx/>
              <a:tabLst/>
              <a:defRPr/>
            </a:pPr>
            <a:r>
              <a:rPr kumimoji="0" lang="en-CA" sz="2400" b="1" i="0" u="none" strike="noStrike" kern="1200" cap="none" spc="0" normalizeH="0" baseline="0" noProof="0" dirty="0" smtClean="0">
                <a:ln>
                  <a:noFill/>
                </a:ln>
                <a:solidFill>
                  <a:srgbClr val="423D37"/>
                </a:solidFill>
                <a:effectLst/>
                <a:uLnTx/>
                <a:uFillTx/>
                <a:latin typeface="Myriad Pro" pitchFamily="34" charset="0"/>
                <a:ea typeface="+mn-ea"/>
                <a:cs typeface="+mn-cs"/>
              </a:rPr>
              <a:t>Emergency Services</a:t>
            </a:r>
          </a:p>
          <a:p>
            <a:pPr marL="342900" marR="0" lvl="0" indent="-342900" defTabSz="914400" rtl="0" eaLnBrk="1" fontAlgn="auto" latinLnBrk="0" hangingPunct="1">
              <a:lnSpc>
                <a:spcPct val="80000"/>
              </a:lnSpc>
              <a:spcBef>
                <a:spcPct val="20000"/>
              </a:spcBef>
              <a:spcAft>
                <a:spcPts val="0"/>
              </a:spcAft>
              <a:buClr>
                <a:srgbClr val="7A2531"/>
              </a:buClr>
              <a:buSzTx/>
              <a:tabLst/>
              <a:defRPr/>
            </a:pPr>
            <a:r>
              <a:rPr lang="en-CA" sz="2400" b="1" dirty="0" smtClean="0">
                <a:solidFill>
                  <a:srgbClr val="423D37"/>
                </a:solidFill>
                <a:latin typeface="Myriad Pro" pitchFamily="34" charset="0"/>
              </a:rPr>
              <a:t>Government</a:t>
            </a:r>
          </a:p>
          <a:p>
            <a:pPr marL="342900" marR="0" lvl="0" indent="-342900" defTabSz="914400" rtl="0" eaLnBrk="1" fontAlgn="auto" latinLnBrk="0" hangingPunct="1">
              <a:lnSpc>
                <a:spcPct val="80000"/>
              </a:lnSpc>
              <a:spcBef>
                <a:spcPct val="20000"/>
              </a:spcBef>
              <a:spcAft>
                <a:spcPts val="0"/>
              </a:spcAft>
              <a:buClr>
                <a:srgbClr val="7A2531"/>
              </a:buClr>
              <a:buSzTx/>
              <a:tabLst/>
              <a:defRPr/>
            </a:pPr>
            <a:r>
              <a:rPr kumimoji="0" lang="en-CA" sz="2400" b="1" i="0" u="none" strike="noStrike" kern="1200" cap="none" spc="0" normalizeH="0" baseline="0" noProof="0" dirty="0" smtClean="0">
                <a:ln>
                  <a:noFill/>
                </a:ln>
                <a:solidFill>
                  <a:srgbClr val="423D37"/>
                </a:solidFill>
                <a:effectLst/>
                <a:uLnTx/>
                <a:uFillTx/>
                <a:latin typeface="Myriad Pro" pitchFamily="34" charset="0"/>
                <a:ea typeface="+mn-ea"/>
                <a:cs typeface="+mn-cs"/>
              </a:rPr>
              <a:t>First Nations</a:t>
            </a:r>
          </a:p>
        </p:txBody>
      </p:sp>
      <p:sp>
        <p:nvSpPr>
          <p:cNvPr id="50" name="Content Placeholder 2"/>
          <p:cNvSpPr txBox="1">
            <a:spLocks/>
          </p:cNvSpPr>
          <p:nvPr/>
        </p:nvSpPr>
        <p:spPr>
          <a:xfrm>
            <a:off x="5868144" y="3645024"/>
            <a:ext cx="4248472" cy="1143744"/>
          </a:xfrm>
          <a:prstGeom prst="rect">
            <a:avLst/>
          </a:prstGeom>
        </p:spPr>
        <p:txBody>
          <a:bodyPr vert="horz" lIns="91440" tIns="45720" rIns="91440" bIns="45720" rtlCol="0">
            <a:normAutofit/>
          </a:bodyPr>
          <a:lstStyle/>
          <a:p>
            <a:pPr marL="342900" marR="0" lvl="0" indent="-342900" defTabSz="914400" rtl="0" eaLnBrk="1" fontAlgn="auto" latinLnBrk="0" hangingPunct="1">
              <a:lnSpc>
                <a:spcPct val="70000"/>
              </a:lnSpc>
              <a:spcBef>
                <a:spcPct val="20000"/>
              </a:spcBef>
              <a:spcAft>
                <a:spcPts val="0"/>
              </a:spcAft>
              <a:buClr>
                <a:srgbClr val="7A2531"/>
              </a:buClr>
              <a:buSzTx/>
              <a:tabLst/>
              <a:defRPr/>
            </a:pPr>
            <a:r>
              <a:rPr kumimoji="0" lang="en-CA" sz="1600" b="1" i="0" u="none" strike="noStrike" kern="1200" cap="none" spc="0" normalizeH="0" baseline="0" noProof="0" dirty="0" smtClean="0">
                <a:ln>
                  <a:noFill/>
                </a:ln>
                <a:solidFill>
                  <a:schemeClr val="tx2"/>
                </a:solidFill>
                <a:effectLst/>
                <a:uLnTx/>
                <a:uFillTx/>
                <a:latin typeface="Myriad Pro" pitchFamily="34" charset="0"/>
                <a:ea typeface="+mn-ea"/>
                <a:cs typeface="+mn-cs"/>
              </a:rPr>
              <a:t>ONTARIO’S PUBLIC &amp;</a:t>
            </a:r>
          </a:p>
          <a:p>
            <a:pPr marL="342900" marR="0" lvl="0" indent="-342900" defTabSz="914400" rtl="0" eaLnBrk="1" fontAlgn="auto" latinLnBrk="0" hangingPunct="1">
              <a:lnSpc>
                <a:spcPct val="70000"/>
              </a:lnSpc>
              <a:spcBef>
                <a:spcPct val="20000"/>
              </a:spcBef>
              <a:spcAft>
                <a:spcPts val="0"/>
              </a:spcAft>
              <a:buClr>
                <a:srgbClr val="7A2531"/>
              </a:buClr>
              <a:buSzTx/>
              <a:tabLst/>
              <a:defRPr/>
            </a:pPr>
            <a:r>
              <a:rPr lang="en-CA" sz="1600" b="1" dirty="0" smtClean="0">
                <a:solidFill>
                  <a:schemeClr val="tx2"/>
                </a:solidFill>
                <a:latin typeface="Myriad Pro" pitchFamily="34" charset="0"/>
              </a:rPr>
              <a:t>BROADER PUBLIC SECTORS: </a:t>
            </a:r>
          </a:p>
          <a:p>
            <a:pPr marL="342900" marR="0" lvl="0" indent="-342900" defTabSz="914400" rtl="0" eaLnBrk="1" fontAlgn="auto" latinLnBrk="0" hangingPunct="1">
              <a:lnSpc>
                <a:spcPct val="70000"/>
              </a:lnSpc>
              <a:spcBef>
                <a:spcPct val="20000"/>
              </a:spcBef>
              <a:spcAft>
                <a:spcPts val="0"/>
              </a:spcAft>
              <a:buClr>
                <a:srgbClr val="7A2531"/>
              </a:buClr>
              <a:buSzTx/>
              <a:tabLst/>
              <a:defRPr/>
            </a:pPr>
            <a:endParaRPr kumimoji="0" lang="en-CA" sz="1600" b="1" i="0" u="none" strike="noStrike" kern="1200" cap="none" spc="0" normalizeH="0" baseline="0" noProof="0" dirty="0" smtClean="0">
              <a:ln>
                <a:noFill/>
              </a:ln>
              <a:solidFill>
                <a:schemeClr val="tx2"/>
              </a:solidFill>
              <a:effectLst/>
              <a:uLnTx/>
              <a:uFillTx/>
              <a:latin typeface="Myriad Pro" pitchFamily="34" charset="0"/>
              <a:ea typeface="+mn-ea"/>
              <a:cs typeface="+mn-cs"/>
            </a:endParaRPr>
          </a:p>
        </p:txBody>
      </p:sp>
      <p:sp>
        <p:nvSpPr>
          <p:cNvPr id="61" name="TextBox 60"/>
          <p:cNvSpPr txBox="1"/>
          <p:nvPr/>
        </p:nvSpPr>
        <p:spPr>
          <a:xfrm>
            <a:off x="323528" y="1556792"/>
            <a:ext cx="3240360" cy="346249"/>
          </a:xfrm>
          <a:prstGeom prst="rect">
            <a:avLst/>
          </a:prstGeom>
          <a:noFill/>
        </p:spPr>
        <p:txBody>
          <a:bodyPr wrap="square" rtlCol="0">
            <a:spAutoFit/>
          </a:bodyPr>
          <a:lstStyle/>
          <a:p>
            <a:pPr>
              <a:lnSpc>
                <a:spcPct val="90000"/>
              </a:lnSpc>
            </a:pPr>
            <a:r>
              <a:rPr lang="en-US" b="1" kern="0" spc="270" dirty="0" smtClean="0">
                <a:solidFill>
                  <a:schemeClr val="tx2"/>
                </a:solidFill>
                <a:latin typeface="Myriad Pro"/>
                <a:cs typeface="Myriad Pro"/>
              </a:rPr>
              <a:t>ESTABLISHED IN</a:t>
            </a:r>
            <a:endParaRPr lang="en-US" sz="2000" b="1" kern="0" spc="270" dirty="0">
              <a:solidFill>
                <a:schemeClr val="tx2"/>
              </a:solidFill>
              <a:latin typeface="Myriad Pro"/>
              <a:cs typeface="Myriad Pro"/>
            </a:endParaRPr>
          </a:p>
        </p:txBody>
      </p:sp>
      <p:sp>
        <p:nvSpPr>
          <p:cNvPr id="33" name="TextBox 32"/>
          <p:cNvSpPr txBox="1"/>
          <p:nvPr/>
        </p:nvSpPr>
        <p:spPr>
          <a:xfrm>
            <a:off x="3347864" y="2226930"/>
            <a:ext cx="2304256" cy="553998"/>
          </a:xfrm>
          <a:prstGeom prst="rect">
            <a:avLst/>
          </a:prstGeom>
          <a:noFill/>
        </p:spPr>
        <p:txBody>
          <a:bodyPr wrap="square" rtlCol="0">
            <a:spAutoFit/>
          </a:bodyPr>
          <a:lstStyle/>
          <a:p>
            <a:pPr>
              <a:lnSpc>
                <a:spcPct val="80000"/>
              </a:lnSpc>
            </a:pPr>
            <a:r>
              <a:rPr lang="en-US" sz="3600" b="1" dirty="0" smtClean="0">
                <a:solidFill>
                  <a:srgbClr val="307FC8"/>
                </a:solidFill>
                <a:latin typeface="Myriad Pro"/>
                <a:cs typeface="Myriad Pro"/>
              </a:rPr>
              <a:t>HEALTH</a:t>
            </a:r>
            <a:endParaRPr lang="en-US" sz="3600" b="1" dirty="0">
              <a:solidFill>
                <a:srgbClr val="307FC8"/>
              </a:solidFill>
              <a:latin typeface="Myriad Pro"/>
              <a:cs typeface="Myriad Pro"/>
            </a:endParaRPr>
          </a:p>
        </p:txBody>
      </p:sp>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02600" y="2805168"/>
            <a:ext cx="2133496" cy="1349168"/>
          </a:xfrm>
          <a:prstGeom prst="rect">
            <a:avLst/>
          </a:prstGeom>
        </p:spPr>
      </p:pic>
      <p:sp>
        <p:nvSpPr>
          <p:cNvPr id="5" name="Title 4"/>
          <p:cNvSpPr>
            <a:spLocks noGrp="1"/>
          </p:cNvSpPr>
          <p:nvPr>
            <p:ph type="title"/>
          </p:nvPr>
        </p:nvSpPr>
        <p:spPr/>
        <p:txBody>
          <a:bodyPr tIns="93600" anchor="t">
            <a:normAutofit/>
          </a:bodyPr>
          <a:lstStyle/>
          <a:p>
            <a:r>
              <a:rPr lang="en-US" sz="3400" b="0" dirty="0" smtClean="0"/>
              <a:t>Who We Are</a:t>
            </a:r>
            <a:endParaRPr lang="en-US" sz="3400" b="0" dirty="0"/>
          </a:p>
        </p:txBody>
      </p:sp>
    </p:spTree>
    <p:extLst>
      <p:ext uri="{BB962C8B-B14F-4D97-AF65-F5344CB8AC3E}">
        <p14:creationId xmlns:p14="http://schemas.microsoft.com/office/powerpoint/2010/main" val="1837113469"/>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Program……</a:t>
            </a:r>
            <a:endParaRPr lang="en-US" dirty="0"/>
          </a:p>
        </p:txBody>
      </p:sp>
      <p:sp>
        <p:nvSpPr>
          <p:cNvPr id="5" name="Content Placeholder 4"/>
          <p:cNvSpPr>
            <a:spLocks noGrp="1"/>
          </p:cNvSpPr>
          <p:nvPr>
            <p:ph idx="1"/>
          </p:nvPr>
        </p:nvSpPr>
        <p:spPr/>
        <p:txBody>
          <a:bodyPr/>
          <a:lstStyle/>
          <a:p>
            <a:pPr>
              <a:buFont typeface="Wingdings" pitchFamily="2" charset="2"/>
              <a:buChar char="ü"/>
            </a:pPr>
            <a:r>
              <a:rPr lang="en-US" dirty="0" smtClean="0"/>
              <a:t>Why?</a:t>
            </a:r>
          </a:p>
          <a:p>
            <a:pPr>
              <a:buFont typeface="Wingdings" pitchFamily="2" charset="2"/>
              <a:buChar char="ü"/>
            </a:pPr>
            <a:endParaRPr lang="en-US" dirty="0" smtClean="0"/>
          </a:p>
          <a:p>
            <a:pPr>
              <a:buFont typeface="Wingdings" pitchFamily="2" charset="2"/>
              <a:buChar char="ü"/>
            </a:pPr>
            <a:r>
              <a:rPr lang="en-US" dirty="0" smtClean="0"/>
              <a:t>Define “Counter Productive </a:t>
            </a:r>
            <a:r>
              <a:rPr lang="en-US" dirty="0" err="1" smtClean="0"/>
              <a:t>Behaviours</a:t>
            </a:r>
            <a:r>
              <a:rPr lang="en-US" dirty="0" smtClean="0"/>
              <a:t>”</a:t>
            </a:r>
          </a:p>
          <a:p>
            <a:pPr>
              <a:buFont typeface="Wingdings" pitchFamily="2" charset="2"/>
              <a:buChar char="ü"/>
            </a:pPr>
            <a:endParaRPr lang="en-US" dirty="0" smtClean="0"/>
          </a:p>
          <a:p>
            <a:pPr>
              <a:buFont typeface="Wingdings" pitchFamily="2" charset="2"/>
              <a:buChar char="ü"/>
            </a:pPr>
            <a:r>
              <a:rPr lang="en-US" dirty="0" smtClean="0"/>
              <a:t>Tools to R.A.C.E. against Bullying</a:t>
            </a:r>
          </a:p>
          <a:p>
            <a:pPr>
              <a:buNone/>
            </a:pPr>
            <a:endParaRPr lang="en-US" dirty="0" smtClean="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 calcmode="lin" valueType="num">
                                      <p:cBhvr additive="base">
                                        <p:cTn id="1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solidFill>
                <a:schemeClr val="tx1"/>
              </a:solidFill>
            </a:endParaRPr>
          </a:p>
          <a:p>
            <a:pPr marL="0" indent="0" algn="ctr">
              <a:buNone/>
            </a:pPr>
            <a:r>
              <a:rPr lang="en-US" dirty="0" smtClean="0">
                <a:solidFill>
                  <a:schemeClr val="tx1"/>
                </a:solidFill>
              </a:rPr>
              <a:t>Workplace </a:t>
            </a:r>
            <a:r>
              <a:rPr lang="en-US" dirty="0">
                <a:solidFill>
                  <a:schemeClr val="tx1"/>
                </a:solidFill>
              </a:rPr>
              <a:t>Bullying is not a new </a:t>
            </a:r>
            <a:r>
              <a:rPr lang="en-US" dirty="0" smtClean="0">
                <a:solidFill>
                  <a:schemeClr val="tx1"/>
                </a:solidFill>
              </a:rPr>
              <a:t>phenomenon.</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90561" y="3407345"/>
            <a:ext cx="4078591" cy="2718818"/>
          </a:xfrm>
          <a:prstGeom prst="rect">
            <a:avLst/>
          </a:prstGeom>
        </p:spPr>
      </p:pic>
    </p:spTree>
    <p:extLst>
      <p:ext uri="{BB962C8B-B14F-4D97-AF65-F5344CB8AC3E}">
        <p14:creationId xmlns:p14="http://schemas.microsoft.com/office/powerpoint/2010/main" val="70498220"/>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lnSpcReduction="10000"/>
          </a:bodyPr>
          <a:lstStyle/>
          <a:p>
            <a:r>
              <a:rPr lang="en-US" dirty="0" smtClean="0"/>
              <a:t>35% of the U.S. work force experienced bullying in 2010 (Workplace Bullying Institute, 2010)</a:t>
            </a:r>
          </a:p>
          <a:p>
            <a:endParaRPr lang="en-US" dirty="0" smtClean="0"/>
          </a:p>
          <a:p>
            <a:r>
              <a:rPr lang="en-US" dirty="0" smtClean="0"/>
              <a:t>41% of bullied individuals never reported the event (Workplace Bullying Institute, 2007)</a:t>
            </a:r>
          </a:p>
          <a:p>
            <a:endParaRPr lang="en-US" dirty="0" smtClean="0"/>
          </a:p>
          <a:p>
            <a:r>
              <a:rPr lang="en-US" dirty="0" smtClean="0"/>
              <a:t>64% of the victims of bullying left their job or were terminated as a result of workplace bullying (Workplace Bullying Institute, 2007)</a:t>
            </a:r>
          </a:p>
          <a:p>
            <a:endParaRPr lang="en-US" dirty="0"/>
          </a:p>
        </p:txBody>
      </p:sp>
      <p:sp>
        <p:nvSpPr>
          <p:cNvPr id="3" name="Title 2"/>
          <p:cNvSpPr>
            <a:spLocks noGrp="1"/>
          </p:cNvSpPr>
          <p:nvPr>
            <p:ph type="title"/>
          </p:nvPr>
        </p:nvSpPr>
        <p:spPr/>
        <p:txBody>
          <a:bodyPr/>
          <a:lstStyle/>
          <a:p>
            <a:r>
              <a:rPr lang="en-US" dirty="0" smtClean="0"/>
              <a:t>Why?</a:t>
            </a:r>
            <a:endParaRPr lang="en-US" dirty="0"/>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normAutofit fontScale="92500" lnSpcReduction="20000"/>
          </a:bodyPr>
          <a:lstStyle/>
          <a:p>
            <a:r>
              <a:rPr lang="en-US" dirty="0" smtClean="0"/>
              <a:t>10% of all professions report “disruptive </a:t>
            </a:r>
            <a:r>
              <a:rPr lang="en-US" dirty="0" err="1" smtClean="0"/>
              <a:t>behaviours</a:t>
            </a:r>
            <a:r>
              <a:rPr lang="en-US" dirty="0" smtClean="0"/>
              <a:t>” however, the highest % is found in the healthcare profession = 30% (Bartholomew, 2012; </a:t>
            </a:r>
            <a:r>
              <a:rPr lang="en-US" dirty="0" smtClean="0">
                <a:hlinkClick r:id="rId3"/>
              </a:rPr>
              <a:t>www.hospitalnews.com</a:t>
            </a:r>
            <a:r>
              <a:rPr lang="en-US" dirty="0" smtClean="0"/>
              <a:t>)</a:t>
            </a:r>
          </a:p>
          <a:p>
            <a:pPr>
              <a:buNone/>
            </a:pPr>
            <a:endParaRPr lang="en-US" dirty="0" smtClean="0"/>
          </a:p>
          <a:p>
            <a:r>
              <a:rPr lang="en-US" dirty="0" smtClean="0"/>
              <a:t>80% of nurses surveyed had experienced workplace bullying over the previous year.  (Stagg et.al., 2011)</a:t>
            </a:r>
          </a:p>
          <a:p>
            <a:endParaRPr lang="en-US" dirty="0" smtClean="0"/>
          </a:p>
          <a:p>
            <a:r>
              <a:rPr lang="en-US" dirty="0" smtClean="0"/>
              <a:t>Research has indicated that nurses that experience higher rates of burnout are likely to abuse other nurses (Rowe &amp; Sherlock, 2005)</a:t>
            </a:r>
            <a:endParaRPr lang="en-US" dirty="0"/>
          </a:p>
        </p:txBody>
      </p:sp>
      <p:sp>
        <p:nvSpPr>
          <p:cNvPr id="3" name="Title 2"/>
          <p:cNvSpPr>
            <a:spLocks noGrp="1"/>
          </p:cNvSpPr>
          <p:nvPr>
            <p:ph type="title"/>
          </p:nvPr>
        </p:nvSpPr>
        <p:spPr/>
        <p:txBody>
          <a:bodyPr/>
          <a:lstStyle/>
          <a:p>
            <a:r>
              <a:rPr lang="en-US" dirty="0" smtClean="0"/>
              <a:t>Why?</a:t>
            </a:r>
            <a:endParaRPr lang="en-US" dirty="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err="1" smtClean="0"/>
              <a:t>Dupont</a:t>
            </a:r>
            <a:r>
              <a:rPr lang="en-US" dirty="0" smtClean="0"/>
              <a:t>/Daniel Inquest (2005)</a:t>
            </a:r>
          </a:p>
          <a:p>
            <a:pPr lvl="1">
              <a:buFont typeface="Wingdings" pitchFamily="2" charset="2"/>
              <a:buChar char="Ø"/>
            </a:pPr>
            <a:r>
              <a:rPr lang="en-US" dirty="0" smtClean="0"/>
              <a:t>Reports of stalking, harassment, &amp; suicide attempts.  </a:t>
            </a:r>
            <a:r>
              <a:rPr lang="en-US" b="1" u="sng" dirty="0" smtClean="0"/>
              <a:t>With no processes in place a catastrophic event occurred</a:t>
            </a:r>
            <a:r>
              <a:rPr lang="en-US" dirty="0" smtClean="0"/>
              <a:t>. </a:t>
            </a:r>
          </a:p>
          <a:p>
            <a:endParaRPr lang="en-US" dirty="0" smtClean="0"/>
          </a:p>
          <a:p>
            <a:r>
              <a:rPr lang="en-US" dirty="0" smtClean="0"/>
              <a:t>The result:   </a:t>
            </a:r>
            <a:r>
              <a:rPr lang="en-US" b="1" i="1" dirty="0" smtClean="0"/>
              <a:t>“The Bully Busting Bill” </a:t>
            </a:r>
            <a:r>
              <a:rPr lang="en-US" dirty="0" smtClean="0"/>
              <a:t>2010, Amendment to the OHSA to include Workplace Violence and Workplace Harassment</a:t>
            </a:r>
          </a:p>
          <a:p>
            <a:pPr lvl="1">
              <a:buNone/>
            </a:pPr>
            <a:endParaRPr lang="en-US" dirty="0" smtClean="0"/>
          </a:p>
        </p:txBody>
      </p:sp>
      <p:sp>
        <p:nvSpPr>
          <p:cNvPr id="3" name="Title 2"/>
          <p:cNvSpPr>
            <a:spLocks noGrp="1"/>
          </p:cNvSpPr>
          <p:nvPr>
            <p:ph type="title"/>
          </p:nvPr>
        </p:nvSpPr>
        <p:spPr/>
        <p:txBody>
          <a:bodyPr/>
          <a:lstStyle/>
          <a:p>
            <a:r>
              <a:rPr lang="en-US" dirty="0" smtClean="0"/>
              <a:t>Why?</a:t>
            </a:r>
            <a:endParaRPr lang="en-US" dirty="0"/>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685800" y="304800"/>
            <a:ext cx="5614392" cy="1468016"/>
          </a:xfrm>
        </p:spPr>
        <p:txBody>
          <a:bodyPr>
            <a:normAutofit fontScale="90000"/>
          </a:bodyPr>
          <a:lstStyle/>
          <a:p>
            <a:r>
              <a:rPr lang="en-US" dirty="0" smtClean="0"/>
              <a:t>What is in a Definition?</a:t>
            </a:r>
            <a:br>
              <a:rPr lang="en-US" dirty="0" smtClean="0"/>
            </a:br>
            <a:r>
              <a:rPr lang="en-US" dirty="0" smtClean="0"/>
              <a:t>Counter Productive </a:t>
            </a:r>
            <a:r>
              <a:rPr lang="en-US" dirty="0" err="1" smtClean="0"/>
              <a:t>Behaviours</a:t>
            </a:r>
            <a:r>
              <a:rPr lang="en-US" dirty="0" smtClean="0"/>
              <a:t>:</a:t>
            </a:r>
            <a:endParaRPr lang="en-US" dirty="0"/>
          </a:p>
        </p:txBody>
      </p:sp>
      <p:sp>
        <p:nvSpPr>
          <p:cNvPr id="180242" name="Text Box 18"/>
          <p:cNvSpPr txBox="1">
            <a:spLocks noChangeArrowheads="1"/>
          </p:cNvSpPr>
          <p:nvPr/>
        </p:nvSpPr>
        <p:spPr bwMode="auto">
          <a:xfrm>
            <a:off x="1331640" y="3140968"/>
            <a:ext cx="1656184" cy="369332"/>
          </a:xfrm>
          <a:prstGeom prst="rect">
            <a:avLst/>
          </a:prstGeom>
          <a:noFill/>
          <a:ln w="9525">
            <a:noFill/>
            <a:miter lim="800000"/>
            <a:headEnd/>
            <a:tailEnd/>
          </a:ln>
          <a:effectLst/>
        </p:spPr>
        <p:txBody>
          <a:bodyPr wrap="square">
            <a:spAutoFit/>
          </a:bodyPr>
          <a:lstStyle/>
          <a:p>
            <a:pPr>
              <a:spcBef>
                <a:spcPct val="50000"/>
              </a:spcBef>
            </a:pPr>
            <a:r>
              <a:rPr lang="en-US" b="1" dirty="0" smtClean="0">
                <a:latin typeface="Myriad Pro" pitchFamily="34" charset="0"/>
              </a:rPr>
              <a:t>Incivility </a:t>
            </a:r>
            <a:endParaRPr lang="en-US" sz="2000" dirty="0">
              <a:latin typeface="Myriad Pro" pitchFamily="34" charset="0"/>
            </a:endParaRPr>
          </a:p>
        </p:txBody>
      </p:sp>
      <p:sp>
        <p:nvSpPr>
          <p:cNvPr id="180243" name="Text Box 19"/>
          <p:cNvSpPr txBox="1">
            <a:spLocks noChangeArrowheads="1"/>
          </p:cNvSpPr>
          <p:nvPr/>
        </p:nvSpPr>
        <p:spPr bwMode="auto">
          <a:xfrm>
            <a:off x="2771800" y="2780928"/>
            <a:ext cx="2088232" cy="369332"/>
          </a:xfrm>
          <a:prstGeom prst="rect">
            <a:avLst/>
          </a:prstGeom>
          <a:noFill/>
          <a:ln w="9525">
            <a:noFill/>
            <a:miter lim="800000"/>
            <a:headEnd/>
            <a:tailEnd/>
          </a:ln>
          <a:effectLst/>
        </p:spPr>
        <p:txBody>
          <a:bodyPr wrap="square">
            <a:spAutoFit/>
          </a:bodyPr>
          <a:lstStyle/>
          <a:p>
            <a:pPr>
              <a:spcBef>
                <a:spcPct val="50000"/>
              </a:spcBef>
            </a:pPr>
            <a:r>
              <a:rPr lang="en-US" b="1" dirty="0" smtClean="0">
                <a:latin typeface="Myriad Pro" pitchFamily="34" charset="0"/>
              </a:rPr>
              <a:t>Harassment</a:t>
            </a:r>
            <a:endParaRPr lang="en-US" sz="2000" b="1" dirty="0">
              <a:latin typeface="Myriad Pro" pitchFamily="34" charset="0"/>
            </a:endParaRPr>
          </a:p>
        </p:txBody>
      </p:sp>
      <p:sp>
        <p:nvSpPr>
          <p:cNvPr id="180244" name="Text Box 20"/>
          <p:cNvSpPr txBox="1">
            <a:spLocks noChangeArrowheads="1"/>
          </p:cNvSpPr>
          <p:nvPr/>
        </p:nvSpPr>
        <p:spPr bwMode="auto">
          <a:xfrm>
            <a:off x="6804248" y="1988840"/>
            <a:ext cx="1703784" cy="646331"/>
          </a:xfrm>
          <a:prstGeom prst="rect">
            <a:avLst/>
          </a:prstGeom>
          <a:noFill/>
          <a:ln w="9525">
            <a:noFill/>
            <a:miter lim="800000"/>
            <a:headEnd/>
            <a:tailEnd/>
          </a:ln>
          <a:effectLst/>
        </p:spPr>
        <p:txBody>
          <a:bodyPr wrap="square">
            <a:spAutoFit/>
          </a:bodyPr>
          <a:lstStyle/>
          <a:p>
            <a:pPr>
              <a:spcBef>
                <a:spcPct val="50000"/>
              </a:spcBef>
            </a:pPr>
            <a:r>
              <a:rPr lang="en-US" b="1" dirty="0" smtClean="0">
                <a:latin typeface="Myriad Pro" pitchFamily="34" charset="0"/>
              </a:rPr>
              <a:t>Physical Violence</a:t>
            </a:r>
            <a:endParaRPr lang="en-US" sz="2000" dirty="0">
              <a:latin typeface="Myriad Pro" pitchFamily="34" charset="0"/>
            </a:endParaRPr>
          </a:p>
        </p:txBody>
      </p:sp>
      <p:sp>
        <p:nvSpPr>
          <p:cNvPr id="7" name="Text Box 20"/>
          <p:cNvSpPr txBox="1">
            <a:spLocks noChangeArrowheads="1"/>
          </p:cNvSpPr>
          <p:nvPr/>
        </p:nvSpPr>
        <p:spPr bwMode="auto">
          <a:xfrm>
            <a:off x="4716016" y="2492896"/>
            <a:ext cx="1703784" cy="369332"/>
          </a:xfrm>
          <a:prstGeom prst="rect">
            <a:avLst/>
          </a:prstGeom>
          <a:noFill/>
          <a:ln w="9525">
            <a:noFill/>
            <a:miter lim="800000"/>
            <a:headEnd/>
            <a:tailEnd/>
          </a:ln>
          <a:effectLst/>
        </p:spPr>
        <p:txBody>
          <a:bodyPr wrap="square">
            <a:spAutoFit/>
          </a:bodyPr>
          <a:lstStyle/>
          <a:p>
            <a:pPr>
              <a:spcBef>
                <a:spcPct val="50000"/>
              </a:spcBef>
            </a:pPr>
            <a:r>
              <a:rPr lang="en-US" b="1" dirty="0" smtClean="0">
                <a:latin typeface="Myriad Pro" pitchFamily="34" charset="0"/>
              </a:rPr>
              <a:t>Bullying</a:t>
            </a:r>
            <a:endParaRPr lang="en-US" sz="2000" dirty="0">
              <a:latin typeface="Myriad Pro" pitchFamily="34" charset="0"/>
            </a:endParaRPr>
          </a:p>
        </p:txBody>
      </p:sp>
      <p:sp>
        <p:nvSpPr>
          <p:cNvPr id="9" name="Text Box 20"/>
          <p:cNvSpPr txBox="1">
            <a:spLocks noChangeArrowheads="1"/>
          </p:cNvSpPr>
          <p:nvPr/>
        </p:nvSpPr>
        <p:spPr bwMode="auto">
          <a:xfrm>
            <a:off x="1331640" y="4365104"/>
            <a:ext cx="6480720" cy="646331"/>
          </a:xfrm>
          <a:prstGeom prst="rect">
            <a:avLst/>
          </a:prstGeom>
          <a:noFill/>
          <a:ln w="9525">
            <a:noFill/>
            <a:miter lim="800000"/>
            <a:headEnd/>
            <a:tailEnd/>
          </a:ln>
          <a:effectLst/>
        </p:spPr>
        <p:txBody>
          <a:bodyPr wrap="square">
            <a:spAutoFit/>
          </a:bodyPr>
          <a:lstStyle/>
          <a:p>
            <a:pPr>
              <a:spcBef>
                <a:spcPct val="50000"/>
              </a:spcBef>
            </a:pPr>
            <a:r>
              <a:rPr lang="en-US" b="1" dirty="0" smtClean="0">
                <a:latin typeface="Myriad Pro" pitchFamily="34" charset="0"/>
              </a:rPr>
              <a:t>Level of aggression and the frequency are to be considered.   (Bartlett, 2001)</a:t>
            </a:r>
            <a:endParaRPr lang="en-US" sz="2000" dirty="0">
              <a:latin typeface="Myriad Pro" pitchFamily="34" charset="0"/>
            </a:endParaRPr>
          </a:p>
        </p:txBody>
      </p:sp>
      <p:cxnSp>
        <p:nvCxnSpPr>
          <p:cNvPr id="11" name="Straight Arrow Connector 10"/>
          <p:cNvCxnSpPr/>
          <p:nvPr/>
        </p:nvCxnSpPr>
        <p:spPr>
          <a:xfrm flipV="1">
            <a:off x="1691680" y="1844824"/>
            <a:ext cx="5328592" cy="11521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Workplace Incivility </a:t>
            </a:r>
            <a:endParaRPr lang="en-US" dirty="0"/>
          </a:p>
        </p:txBody>
      </p:sp>
      <p:sp>
        <p:nvSpPr>
          <p:cNvPr id="6" name="Content Placeholder 5"/>
          <p:cNvSpPr>
            <a:spLocks noGrp="1"/>
          </p:cNvSpPr>
          <p:nvPr>
            <p:ph idx="1"/>
          </p:nvPr>
        </p:nvSpPr>
        <p:spPr/>
        <p:txBody>
          <a:bodyPr/>
          <a:lstStyle/>
          <a:p>
            <a:pPr>
              <a:buNone/>
            </a:pPr>
            <a:r>
              <a:rPr lang="en-US" dirty="0" smtClean="0"/>
              <a:t>Defined:</a:t>
            </a:r>
          </a:p>
          <a:p>
            <a:r>
              <a:rPr lang="en-US" dirty="0" smtClean="0"/>
              <a:t>Seemingly insignificant behaviour that is rude, discourteous, insensitive, or disrespectful, with ambiguous or unclear intent to harm  </a:t>
            </a:r>
            <a:r>
              <a:rPr lang="en-US" sz="2400" dirty="0" smtClean="0">
                <a:solidFill>
                  <a:schemeClr val="tx1"/>
                </a:solidFill>
              </a:rPr>
              <a:t>(</a:t>
            </a:r>
            <a:r>
              <a:rPr lang="en-US" sz="2400" dirty="0" err="1" smtClean="0">
                <a:solidFill>
                  <a:schemeClr val="tx1"/>
                </a:solidFill>
              </a:rPr>
              <a:t>Sharone</a:t>
            </a:r>
            <a:r>
              <a:rPr lang="en-US" sz="2400" dirty="0" smtClean="0">
                <a:solidFill>
                  <a:schemeClr val="tx1"/>
                </a:solidFill>
              </a:rPr>
              <a:t> Bar-David, 2008)</a:t>
            </a:r>
            <a:endParaRPr lang="en-US" sz="2400" dirty="0" smtClean="0"/>
          </a:p>
          <a:p>
            <a:endParaRPr lang="en-US" dirty="0"/>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smtClean="0"/>
              <a:t>Workplace Harassment</a:t>
            </a:r>
          </a:p>
        </p:txBody>
      </p:sp>
      <p:sp>
        <p:nvSpPr>
          <p:cNvPr id="41987" name="Content Placeholder 2"/>
          <p:cNvSpPr>
            <a:spLocks noGrp="1"/>
          </p:cNvSpPr>
          <p:nvPr>
            <p:ph idx="1"/>
          </p:nvPr>
        </p:nvSpPr>
        <p:spPr/>
        <p:txBody>
          <a:bodyPr/>
          <a:lstStyle/>
          <a:p>
            <a:pPr>
              <a:buNone/>
            </a:pPr>
            <a:r>
              <a:rPr lang="en-US" dirty="0" smtClean="0"/>
              <a:t>Defined: </a:t>
            </a:r>
          </a:p>
          <a:p>
            <a:pPr marL="0" indent="0">
              <a:buNone/>
            </a:pPr>
            <a:r>
              <a:rPr lang="en-US" dirty="0" smtClean="0"/>
              <a:t>engaging in a course of vexatious comment or conduct against a worker in a workplace that is known or ought reasonably to be known to be unwelcome  </a:t>
            </a:r>
          </a:p>
          <a:p>
            <a:pPr marL="0" indent="0">
              <a:buNone/>
            </a:pPr>
            <a:endParaRPr lang="en-US" sz="2400" i="1" dirty="0" smtClean="0"/>
          </a:p>
          <a:p>
            <a:pPr marL="0" indent="0">
              <a:buNone/>
            </a:pPr>
            <a:r>
              <a:rPr lang="en-US" sz="2400" i="1" dirty="0" smtClean="0"/>
              <a:t>(OHSA Section 1 (1))</a:t>
            </a:r>
          </a:p>
          <a:p>
            <a:endParaRPr lang="en-US" dirty="0" smtClean="0"/>
          </a:p>
        </p:txBody>
      </p:sp>
      <p:sp>
        <p:nvSpPr>
          <p:cNvPr id="6" name="Rectangle 5"/>
          <p:cNvSpPr/>
          <p:nvPr/>
        </p:nvSpPr>
        <p:spPr>
          <a:xfrm>
            <a:off x="395536" y="6237312"/>
            <a:ext cx="263214" cy="276999"/>
          </a:xfrm>
          <a:prstGeom prst="rect">
            <a:avLst/>
          </a:prstGeom>
        </p:spPr>
        <p:txBody>
          <a:bodyPr wrap="none">
            <a:spAutoFit/>
          </a:bodyPr>
          <a:lstStyle/>
          <a:p>
            <a:fld id="{AB50B715-E8C6-465B-AAB0-9A91EF08CA4F}" type="slidenum">
              <a:rPr lang="en-US" sz="1200" smtClean="0">
                <a:solidFill>
                  <a:schemeClr val="bg1">
                    <a:lumMod val="50000"/>
                  </a:schemeClr>
                </a:solidFill>
                <a:latin typeface="Calibri" pitchFamily="34" charset="0"/>
                <a:ea typeface="ＭＳ Ｐゴシック" pitchFamily="34" charset="-128"/>
              </a:rPr>
              <a:pPr/>
              <a:t>10</a:t>
            </a:fld>
            <a:endParaRPr lang="en-US" sz="1200" dirty="0">
              <a:solidFill>
                <a:schemeClr val="bg1">
                  <a:lumMod val="50000"/>
                </a:schemeClr>
              </a:solidFill>
            </a:endParaRP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p:cNvSpPr txBox="1">
            <a:spLocks/>
          </p:cNvSpPr>
          <p:nvPr/>
        </p:nvSpPr>
        <p:spPr bwMode="auto">
          <a:xfrm>
            <a:off x="408856" y="6453336"/>
            <a:ext cx="1066800" cy="381000"/>
          </a:xfrm>
          <a:prstGeom prst="rect">
            <a:avLst/>
          </a:prstGeom>
          <a:noFill/>
          <a:ln w="9525">
            <a:noFill/>
            <a:miter lim="800000"/>
            <a:headEnd/>
            <a:tailEnd/>
          </a:ln>
        </p:spPr>
        <p:txBody>
          <a:bodyPr/>
          <a:lstStyle/>
          <a:p>
            <a:fld id="{EBFA28E0-E26F-4ADF-B261-A8876DCBBCC4}" type="slidenum">
              <a:rPr lang="en-US" sz="1200">
                <a:solidFill>
                  <a:schemeClr val="bg1">
                    <a:lumMod val="50000"/>
                  </a:schemeClr>
                </a:solidFill>
                <a:latin typeface="Calibri" pitchFamily="34" charset="0"/>
                <a:ea typeface="ＭＳ Ｐゴシック"/>
                <a:cs typeface="ＭＳ Ｐゴシック"/>
              </a:rPr>
              <a:pPr/>
              <a:t>11</a:t>
            </a:fld>
            <a:endParaRPr lang="en-US" sz="1200" dirty="0">
              <a:solidFill>
                <a:schemeClr val="bg1">
                  <a:lumMod val="50000"/>
                </a:schemeClr>
              </a:solidFill>
              <a:latin typeface="Calibri" pitchFamily="34" charset="0"/>
              <a:ea typeface="ＭＳ Ｐゴシック"/>
              <a:cs typeface="ＭＳ Ｐゴシック"/>
            </a:endParaRPr>
          </a:p>
        </p:txBody>
      </p:sp>
      <p:pic>
        <p:nvPicPr>
          <p:cNvPr id="61443" name="Picture 6" descr="cry.jpg"/>
          <p:cNvPicPr>
            <a:picLocks noChangeAspect="1"/>
          </p:cNvPicPr>
          <p:nvPr/>
        </p:nvPicPr>
        <p:blipFill>
          <a:blip r:embed="rId3" cstate="print"/>
          <a:srcRect l="9440" t="17450" r="13466" b="14301"/>
          <a:stretch>
            <a:fillRect/>
          </a:stretch>
        </p:blipFill>
        <p:spPr bwMode="auto">
          <a:xfrm>
            <a:off x="5615608" y="1052736"/>
            <a:ext cx="3528392" cy="4680520"/>
          </a:xfrm>
          <a:prstGeom prst="rect">
            <a:avLst/>
          </a:prstGeom>
          <a:noFill/>
          <a:ln w="9525">
            <a:noFill/>
            <a:miter lim="800000"/>
            <a:headEnd/>
            <a:tailEnd/>
          </a:ln>
        </p:spPr>
      </p:pic>
      <p:sp>
        <p:nvSpPr>
          <p:cNvPr id="54275" name="Rectangle 3"/>
          <p:cNvSpPr>
            <a:spLocks noGrp="1" noChangeArrowheads="1"/>
          </p:cNvSpPr>
          <p:nvPr>
            <p:ph sz="half" idx="1"/>
          </p:nvPr>
        </p:nvSpPr>
        <p:spPr>
          <a:xfrm>
            <a:off x="457200" y="1067469"/>
            <a:ext cx="6419056" cy="4449763"/>
          </a:xfrm>
        </p:spPr>
        <p:txBody>
          <a:bodyPr rtlCol="0">
            <a:normAutofit/>
          </a:bodyPr>
          <a:lstStyle/>
          <a:p>
            <a:pPr marL="0" indent="0" fontAlgn="auto">
              <a:spcAft>
                <a:spcPts val="0"/>
              </a:spcAft>
              <a:buFont typeface="Arial" pitchFamily="34" charset="0"/>
              <a:buNone/>
              <a:defRPr/>
            </a:pPr>
            <a:r>
              <a:rPr lang="en-US" dirty="0" smtClean="0">
                <a:ea typeface="ＭＳ Ｐゴシック" pitchFamily="34" charset="-128"/>
              </a:rPr>
              <a:t>Defined:</a:t>
            </a:r>
          </a:p>
          <a:p>
            <a:pPr marL="0" indent="0" fontAlgn="auto">
              <a:spcAft>
                <a:spcPts val="0"/>
              </a:spcAft>
              <a:buFont typeface="Arial" pitchFamily="34" charset="0"/>
              <a:buNone/>
              <a:defRPr/>
            </a:pPr>
            <a:r>
              <a:rPr lang="en-US" dirty="0" smtClean="0">
                <a:ea typeface="ＭＳ Ｐゴシック" pitchFamily="34" charset="-128"/>
              </a:rPr>
              <a:t>‘Repeated and persistent negative acts towards one or more individual(s), which involve a </a:t>
            </a:r>
            <a:r>
              <a:rPr lang="en-US" b="1" dirty="0" smtClean="0">
                <a:ea typeface="ＭＳ Ｐゴシック" pitchFamily="34" charset="-128"/>
              </a:rPr>
              <a:t>perceived power imbalance </a:t>
            </a:r>
            <a:r>
              <a:rPr lang="en-US" dirty="0" smtClean="0">
                <a:ea typeface="ＭＳ Ｐゴシック" pitchFamily="34" charset="-128"/>
              </a:rPr>
              <a:t>and create a hostile work environment’                 </a:t>
            </a:r>
            <a:r>
              <a:rPr lang="en-US" sz="2000" dirty="0" smtClean="0">
                <a:ea typeface="ＭＳ Ｐゴシック" pitchFamily="34" charset="-128"/>
              </a:rPr>
              <a:t>(</a:t>
            </a:r>
            <a:r>
              <a:rPr lang="en-US" sz="2000" dirty="0" err="1" smtClean="0">
                <a:ea typeface="ＭＳ Ｐゴシック" pitchFamily="34" charset="-128"/>
              </a:rPr>
              <a:t>Salin</a:t>
            </a:r>
            <a:r>
              <a:rPr lang="en-US" sz="2000" dirty="0" smtClean="0">
                <a:ea typeface="ＭＳ Ｐゴシック" pitchFamily="34" charset="-128"/>
              </a:rPr>
              <a:t>, 2003)</a:t>
            </a:r>
          </a:p>
          <a:p>
            <a:pPr marL="0" indent="0" fontAlgn="auto">
              <a:spcAft>
                <a:spcPts val="0"/>
              </a:spcAft>
              <a:buFont typeface="Arial" pitchFamily="34" charset="0"/>
              <a:buNone/>
              <a:defRPr/>
            </a:pPr>
            <a:endParaRPr lang="en-US" sz="2000" dirty="0" smtClean="0">
              <a:ea typeface="ＭＳ Ｐゴシック" pitchFamily="34" charset="-128"/>
            </a:endParaRPr>
          </a:p>
          <a:p>
            <a:pPr marL="0" indent="0" fontAlgn="auto">
              <a:spcBef>
                <a:spcPts val="0"/>
              </a:spcBef>
              <a:spcAft>
                <a:spcPts val="0"/>
              </a:spcAft>
              <a:buFontTx/>
              <a:buNone/>
              <a:defRPr/>
            </a:pPr>
            <a:r>
              <a:rPr lang="en-GB" sz="3200" b="1" dirty="0" smtClean="0">
                <a:solidFill>
                  <a:srgbClr val="762123"/>
                </a:solidFill>
                <a:effectLst>
                  <a:outerShdw blurRad="38100" dist="38100" dir="2700000" algn="tl">
                    <a:srgbClr val="000000">
                      <a:alpha val="43137"/>
                    </a:srgbClr>
                  </a:outerShdw>
                </a:effectLst>
                <a:ea typeface="ＭＳ Ｐゴシック" pitchFamily="34" charset="-128"/>
              </a:rPr>
              <a:t>Bullying is a behaviour and </a:t>
            </a:r>
          </a:p>
          <a:p>
            <a:pPr marL="0" indent="0" fontAlgn="auto">
              <a:spcBef>
                <a:spcPts val="0"/>
              </a:spcBef>
              <a:spcAft>
                <a:spcPts val="0"/>
              </a:spcAft>
              <a:buFontTx/>
              <a:buNone/>
              <a:defRPr/>
            </a:pPr>
            <a:r>
              <a:rPr lang="en-GB" sz="3200" b="1" dirty="0" smtClean="0">
                <a:solidFill>
                  <a:srgbClr val="762123"/>
                </a:solidFill>
                <a:effectLst>
                  <a:outerShdw blurRad="38100" dist="38100" dir="2700000" algn="tl">
                    <a:srgbClr val="000000">
                      <a:alpha val="43137"/>
                    </a:srgbClr>
                  </a:outerShdw>
                </a:effectLst>
                <a:ea typeface="ＭＳ Ｐゴシック" pitchFamily="34" charset="-128"/>
              </a:rPr>
              <a:t>behaviour is a choice!</a:t>
            </a:r>
            <a:endParaRPr lang="en-GB" sz="3200" b="1" i="1" dirty="0" smtClean="0">
              <a:solidFill>
                <a:srgbClr val="762123"/>
              </a:solidFill>
              <a:effectLst>
                <a:outerShdw blurRad="38100" dist="38100" dir="2700000" algn="tl">
                  <a:srgbClr val="000000">
                    <a:alpha val="43137"/>
                  </a:srgbClr>
                </a:outerShdw>
              </a:effectLst>
              <a:ea typeface="ＭＳ Ｐゴシック" pitchFamily="34" charset="-128"/>
            </a:endParaRPr>
          </a:p>
        </p:txBody>
      </p:sp>
      <p:sp>
        <p:nvSpPr>
          <p:cNvPr id="65539" name="Rectangle 2"/>
          <p:cNvSpPr>
            <a:spLocks noGrp="1" noChangeArrowheads="1"/>
          </p:cNvSpPr>
          <p:nvPr>
            <p:ph type="title"/>
          </p:nvPr>
        </p:nvSpPr>
        <p:spPr/>
        <p:txBody>
          <a:bodyPr rtlCol="0">
            <a:normAutofit/>
          </a:bodyPr>
          <a:lstStyle/>
          <a:p>
            <a:pPr fontAlgn="auto">
              <a:spcAft>
                <a:spcPts val="0"/>
              </a:spcAft>
              <a:defRPr/>
            </a:pPr>
            <a:r>
              <a:rPr lang="en-CA" dirty="0" smtClean="0">
                <a:solidFill>
                  <a:srgbClr val="762123"/>
                </a:solidFill>
                <a:ea typeface="ＭＳ Ｐゴシック" pitchFamily="-108" charset="-128"/>
              </a:rPr>
              <a:t>Workplace Bullying</a:t>
            </a:r>
            <a:endParaRPr lang="en-US" dirty="0" smtClean="0">
              <a:solidFill>
                <a:srgbClr val="762123"/>
              </a:solidFill>
              <a:ea typeface="ＭＳ Ｐゴシック" pitchFamily="-108" charset="-128"/>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275">
                                            <p:txEl>
                                              <p:pRg st="3" end="3"/>
                                            </p:txEl>
                                          </p:spTgt>
                                        </p:tgtEl>
                                        <p:attrNameLst>
                                          <p:attrName>style.visibility</p:attrName>
                                        </p:attrNameLst>
                                      </p:cBhvr>
                                      <p:to>
                                        <p:strVal val="visible"/>
                                      </p:to>
                                    </p:set>
                                    <p:anim calcmode="lin" valueType="num">
                                      <p:cBhvr additive="base">
                                        <p:cTn id="7" dur="500" fill="hold"/>
                                        <p:tgtEl>
                                          <p:spTgt spid="5427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275">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4275">
                                            <p:txEl>
                                              <p:pRg st="4" end="4"/>
                                            </p:txEl>
                                          </p:spTgt>
                                        </p:tgtEl>
                                        <p:attrNameLst>
                                          <p:attrName>style.visibility</p:attrName>
                                        </p:attrNameLst>
                                      </p:cBhvr>
                                      <p:to>
                                        <p:strVal val="visible"/>
                                      </p:to>
                                    </p:set>
                                    <p:anim calcmode="lin" valueType="num">
                                      <p:cBhvr additive="base">
                                        <p:cTn id="11" dur="500" fill="hold"/>
                                        <p:tgtEl>
                                          <p:spTgt spid="54275">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427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smtClean="0">
                <a:solidFill>
                  <a:srgbClr val="762123"/>
                </a:solidFill>
              </a:rPr>
              <a:t>Workplace Violence</a:t>
            </a:r>
          </a:p>
        </p:txBody>
      </p:sp>
      <p:sp>
        <p:nvSpPr>
          <p:cNvPr id="40963" name="Content Placeholder 2"/>
          <p:cNvSpPr>
            <a:spLocks noGrp="1"/>
          </p:cNvSpPr>
          <p:nvPr>
            <p:ph idx="1"/>
          </p:nvPr>
        </p:nvSpPr>
        <p:spPr>
          <a:xfrm>
            <a:off x="395536" y="1268760"/>
            <a:ext cx="8229600" cy="4572001"/>
          </a:xfrm>
        </p:spPr>
        <p:txBody>
          <a:bodyPr>
            <a:normAutofit fontScale="77500" lnSpcReduction="20000"/>
          </a:bodyPr>
          <a:lstStyle/>
          <a:p>
            <a:pPr>
              <a:buNone/>
            </a:pPr>
            <a:r>
              <a:rPr lang="en-US" dirty="0" smtClean="0"/>
              <a:t>Define:</a:t>
            </a:r>
          </a:p>
          <a:p>
            <a:r>
              <a:rPr lang="en-US" dirty="0" smtClean="0"/>
              <a:t>the exercise of physical force by a person against a worker in a workplace that causes or could cause physical injury to the worker, </a:t>
            </a:r>
          </a:p>
          <a:p>
            <a:r>
              <a:rPr lang="en-US" dirty="0" smtClean="0"/>
              <a:t>an attempt to exercise physical force against a worker in a workplace that could cause physical injury to the worker, or</a:t>
            </a:r>
          </a:p>
          <a:p>
            <a:r>
              <a:rPr lang="en-US" dirty="0" smtClean="0"/>
              <a:t>a statement or behaviour that it is reasonable for a worker to interpret as a threat to exercise physical force against the worker, in a workplace, that could cause physical injury to the worker. 	</a:t>
            </a:r>
          </a:p>
          <a:p>
            <a:pPr>
              <a:buNone/>
            </a:pPr>
            <a:endParaRPr lang="en-US" dirty="0" smtClean="0"/>
          </a:p>
          <a:p>
            <a:pPr marL="0" indent="0">
              <a:buNone/>
            </a:pPr>
            <a:r>
              <a:rPr lang="en-US" i="1" dirty="0" smtClean="0"/>
              <a:t>(OHSA Section 1 (1))</a:t>
            </a:r>
          </a:p>
          <a:p>
            <a:endParaRPr lang="en-US" dirty="0" smtClean="0"/>
          </a:p>
          <a:p>
            <a:endParaRPr lang="en-US" dirty="0" smtClean="0"/>
          </a:p>
        </p:txBody>
      </p:sp>
      <p:sp>
        <p:nvSpPr>
          <p:cNvPr id="4" name="Rectangle 3"/>
          <p:cNvSpPr/>
          <p:nvPr/>
        </p:nvSpPr>
        <p:spPr>
          <a:xfrm>
            <a:off x="395536" y="6237312"/>
            <a:ext cx="276038" cy="307777"/>
          </a:xfrm>
          <a:prstGeom prst="rect">
            <a:avLst/>
          </a:prstGeom>
        </p:spPr>
        <p:txBody>
          <a:bodyPr wrap="none">
            <a:spAutoFit/>
          </a:bodyPr>
          <a:lstStyle/>
          <a:p>
            <a:fld id="{AB50B715-E8C6-465B-AAB0-9A91EF08CA4F}" type="slidenum">
              <a:rPr lang="en-US" sz="1400" smtClean="0">
                <a:solidFill>
                  <a:schemeClr val="bg1">
                    <a:lumMod val="50000"/>
                  </a:schemeClr>
                </a:solidFill>
                <a:latin typeface="Calibri" pitchFamily="34" charset="0"/>
                <a:ea typeface="ＭＳ Ｐゴシック" pitchFamily="34" charset="-128"/>
              </a:rPr>
              <a:pPr/>
              <a:t>12</a:t>
            </a:fld>
            <a:endParaRPr lang="en-US" sz="1400" dirty="0">
              <a:solidFill>
                <a:schemeClr val="bg1">
                  <a:lumMod val="50000"/>
                </a:schemeClr>
              </a:solidFill>
            </a:endParaRP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Focus will be……</a:t>
            </a:r>
            <a:endParaRPr lang="en-US" dirty="0"/>
          </a:p>
        </p:txBody>
      </p:sp>
      <p:sp>
        <p:nvSpPr>
          <p:cNvPr id="3" name="Content Placeholder 2"/>
          <p:cNvSpPr>
            <a:spLocks noGrp="1"/>
          </p:cNvSpPr>
          <p:nvPr>
            <p:ph idx="1"/>
          </p:nvPr>
        </p:nvSpPr>
        <p:spPr/>
        <p:txBody>
          <a:bodyPr/>
          <a:lstStyle/>
          <a:p>
            <a:pPr>
              <a:buNone/>
            </a:pPr>
            <a:r>
              <a:rPr lang="en-US" dirty="0" smtClean="0"/>
              <a:t>Workplace Bullying…….</a:t>
            </a:r>
          </a:p>
          <a:p>
            <a:pPr>
              <a:buNone/>
            </a:pPr>
            <a:endParaRPr lang="en-US" dirty="0" smtClean="0"/>
          </a:p>
          <a:p>
            <a:pPr>
              <a:buNone/>
            </a:pPr>
            <a:r>
              <a:rPr lang="en-US" dirty="0" smtClean="0"/>
              <a:t>RACE Against </a:t>
            </a:r>
          </a:p>
          <a:p>
            <a:pPr>
              <a:buNone/>
            </a:pPr>
            <a:r>
              <a:rPr lang="en-US" dirty="0" smtClean="0"/>
              <a:t>Workplace Bullying!</a:t>
            </a:r>
          </a:p>
          <a:p>
            <a:pPr>
              <a:buNone/>
            </a:pPr>
            <a:endParaRPr lang="en-US" dirty="0" smtClean="0"/>
          </a:p>
          <a:p>
            <a:pPr>
              <a:buNone/>
            </a:pPr>
            <a:endParaRPr lang="en-US" sz="2400" dirty="0" smtClean="0">
              <a:hlinkClick r:id="rId3"/>
            </a:endParaRPr>
          </a:p>
          <a:p>
            <a:pPr>
              <a:buNone/>
            </a:pPr>
            <a:endParaRPr lang="en-US" sz="1800" dirty="0" smtClean="0">
              <a:hlinkClick r:id="rId3"/>
            </a:endParaRPr>
          </a:p>
          <a:p>
            <a:pPr>
              <a:buNone/>
            </a:pPr>
            <a:endParaRPr lang="en-US" sz="1800" dirty="0">
              <a:hlinkClick r:id="rId3"/>
            </a:endParaRPr>
          </a:p>
          <a:p>
            <a:pPr>
              <a:buNone/>
            </a:pPr>
            <a:r>
              <a:rPr lang="en-US" sz="1800" dirty="0" smtClean="0">
                <a:hlinkClick r:id="rId3"/>
              </a:rPr>
              <a:t>http</a:t>
            </a:r>
            <a:r>
              <a:rPr lang="en-US" sz="1800" dirty="0">
                <a:hlinkClick r:id="rId3"/>
              </a:rPr>
              <a:t>://</a:t>
            </a:r>
            <a:r>
              <a:rPr lang="en-US" sz="1800" dirty="0" smtClean="0">
                <a:hlinkClick r:id="rId3"/>
              </a:rPr>
              <a:t>www.pshsa.ca/wp-content/uploads/2013/02/BullyWkplace.pdf</a:t>
            </a:r>
            <a:r>
              <a:rPr lang="en-US" sz="1800" dirty="0" smtClean="0"/>
              <a:t> </a:t>
            </a:r>
          </a:p>
          <a:p>
            <a:pPr>
              <a:buNone/>
            </a:pPr>
            <a:endParaRPr lang="en-US" dirty="0" smtClean="0"/>
          </a:p>
          <a:p>
            <a:pPr>
              <a:buNone/>
            </a:pPr>
            <a:endParaRPr lang="en-US" dirty="0" smtClean="0"/>
          </a:p>
          <a:p>
            <a:pPr>
              <a:buNone/>
            </a:pPr>
            <a:endParaRPr lang="en-US" dirty="0"/>
          </a:p>
        </p:txBody>
      </p:sp>
      <p:pic>
        <p:nvPicPr>
          <p:cNvPr id="4" name="Picture 1"/>
          <p:cNvPicPr>
            <a:picLocks noChangeAspect="1" noChangeArrowheads="1"/>
          </p:cNvPicPr>
          <p:nvPr/>
        </p:nvPicPr>
        <p:blipFill>
          <a:blip r:embed="rId4" cstate="print"/>
          <a:srcRect l="32281" t="4234" r="31297" b="4417"/>
          <a:stretch>
            <a:fillRect/>
          </a:stretch>
        </p:blipFill>
        <p:spPr>
          <a:xfrm>
            <a:off x="5868144" y="1582510"/>
            <a:ext cx="2113093" cy="3312368"/>
          </a:xfrm>
          <a:prstGeom prst="rect">
            <a:avLst/>
          </a:prstGeom>
          <a:ln>
            <a:solidFill>
              <a:schemeClr val="tx1"/>
            </a:solidFill>
          </a:ln>
          <a:effectLst>
            <a:outerShdw blurRad="63500" sx="102000" sy="102000" algn="ctr" rotWithShape="0">
              <a:prstClr val="black">
                <a:alpha val="40000"/>
              </a:prstClr>
            </a:outerShdw>
          </a:effec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467544" y="1196752"/>
          <a:ext cx="8136904"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p:cNvSpPr txBox="1">
            <a:spLocks/>
          </p:cNvSpPr>
          <p:nvPr/>
        </p:nvSpPr>
        <p:spPr>
          <a:xfrm>
            <a:off x="467544" y="260648"/>
            <a:ext cx="5780856" cy="936104"/>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600" spc="-150" dirty="0" smtClean="0">
                <a:solidFill>
                  <a:schemeClr val="tx2"/>
                </a:solidFill>
                <a:latin typeface="Arial Black" pitchFamily="34" charset="0"/>
                <a:ea typeface="+mj-ea"/>
                <a:cs typeface="+mj-cs"/>
              </a:rPr>
              <a:t>Impact…</a:t>
            </a:r>
            <a:endParaRPr kumimoji="0" lang="en-US" sz="3600" b="0" i="0" u="none" strike="noStrike" kern="1200" cap="none" spc="-150" normalizeH="0" baseline="0" noProof="0" dirty="0">
              <a:ln>
                <a:noFill/>
              </a:ln>
              <a:solidFill>
                <a:schemeClr val="tx2"/>
              </a:solidFill>
              <a:effectLst/>
              <a:uLnTx/>
              <a:uFillTx/>
              <a:latin typeface="Arial Black" pitchFamily="34" charset="0"/>
              <a:ea typeface="+mj-ea"/>
              <a:cs typeface="+mj-cs"/>
            </a:endParaRP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467544" y="1196752"/>
          <a:ext cx="835292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p:cNvSpPr txBox="1">
            <a:spLocks/>
          </p:cNvSpPr>
          <p:nvPr/>
        </p:nvSpPr>
        <p:spPr>
          <a:xfrm>
            <a:off x="467544" y="260648"/>
            <a:ext cx="5780856" cy="936104"/>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3600" spc="-150" dirty="0" smtClean="0">
                <a:solidFill>
                  <a:schemeClr val="tx2"/>
                </a:solidFill>
                <a:latin typeface="Arial Black" pitchFamily="34" charset="0"/>
                <a:ea typeface="+mj-ea"/>
                <a:cs typeface="+mj-cs"/>
              </a:rPr>
              <a:t>Impact…</a:t>
            </a:r>
            <a:endParaRPr kumimoji="0" lang="en-US" sz="3600" b="0" i="0" u="none" strike="noStrike" kern="1200" cap="none" spc="-150" normalizeH="0" baseline="0" noProof="0" dirty="0">
              <a:ln>
                <a:noFill/>
              </a:ln>
              <a:solidFill>
                <a:schemeClr val="tx2"/>
              </a:solidFill>
              <a:effectLst/>
              <a:uLnTx/>
              <a:uFillTx/>
              <a:latin typeface="Arial Black" pitchFamily="34" charset="0"/>
              <a:ea typeface="+mj-ea"/>
              <a:cs typeface="+mj-cs"/>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4623964" y="2277293"/>
            <a:ext cx="2157984"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880814" y="2277293"/>
            <a:ext cx="2157984"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371620" y="2636912"/>
            <a:ext cx="2157984" cy="3239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7504" y="2277293"/>
            <a:ext cx="2160240"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6" name="Rectangle 2"/>
          <p:cNvSpPr>
            <a:spLocks noGrp="1" noChangeArrowheads="1"/>
          </p:cNvSpPr>
          <p:nvPr>
            <p:ph type="title"/>
          </p:nvPr>
        </p:nvSpPr>
        <p:spPr/>
        <p:txBody>
          <a:bodyPr/>
          <a:lstStyle/>
          <a:p>
            <a:pPr eaLnBrk="1" hangingPunct="1"/>
            <a:r>
              <a:rPr lang="en-US" dirty="0" smtClean="0"/>
              <a:t>R.A.C.E. Against Workplace Bullying</a:t>
            </a:r>
          </a:p>
        </p:txBody>
      </p:sp>
      <p:sp>
        <p:nvSpPr>
          <p:cNvPr id="40963" name="Rectangle 47"/>
          <p:cNvSpPr>
            <a:spLocks noChangeArrowheads="1"/>
          </p:cNvSpPr>
          <p:nvPr/>
        </p:nvSpPr>
        <p:spPr bwMode="auto">
          <a:xfrm>
            <a:off x="2411760" y="2780928"/>
            <a:ext cx="2232248" cy="3024336"/>
          </a:xfrm>
          <a:prstGeom prst="rect">
            <a:avLst/>
          </a:prstGeom>
          <a:noFill/>
          <a:ln w="9525">
            <a:noFill/>
            <a:miter lim="800000"/>
            <a:headEnd/>
            <a:tailEnd/>
          </a:ln>
        </p:spPr>
        <p:txBody>
          <a:bodyPr/>
          <a:lstStyle/>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endParaRPr lang="en-US" dirty="0" smtClean="0">
              <a:cs typeface="Arial" charset="0"/>
            </a:endParaRPr>
          </a:p>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endParaRPr lang="en-US" dirty="0" smtClean="0">
              <a:cs typeface="Arial" charset="0"/>
            </a:endParaRPr>
          </a:p>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r>
              <a:rPr lang="en-US" sz="2400" dirty="0" smtClean="0">
                <a:latin typeface="Myriad Pro"/>
                <a:cs typeface="Arial" charset="0"/>
              </a:rPr>
              <a:t>Repeated and persistent observable </a:t>
            </a:r>
            <a:r>
              <a:rPr lang="en-US" sz="2400" dirty="0" err="1" smtClean="0">
                <a:latin typeface="Myriad Pro"/>
                <a:cs typeface="Arial" charset="0"/>
              </a:rPr>
              <a:t>behaviours</a:t>
            </a:r>
            <a:endParaRPr lang="en-US" sz="2400" dirty="0">
              <a:latin typeface="Myriad Pro"/>
              <a:cs typeface="Times New Roman" pitchFamily="18" charset="0"/>
            </a:endParaRPr>
          </a:p>
        </p:txBody>
      </p:sp>
      <p:sp>
        <p:nvSpPr>
          <p:cNvPr id="47108" name="Rectangle 48"/>
          <p:cNvSpPr>
            <a:spLocks noChangeArrowheads="1"/>
          </p:cNvSpPr>
          <p:nvPr/>
        </p:nvSpPr>
        <p:spPr bwMode="auto">
          <a:xfrm>
            <a:off x="179512" y="2820491"/>
            <a:ext cx="2123728" cy="2438400"/>
          </a:xfrm>
          <a:prstGeom prst="rect">
            <a:avLst/>
          </a:prstGeom>
          <a:noFill/>
          <a:ln w="9525">
            <a:noFill/>
            <a:miter lim="800000"/>
            <a:headEnd/>
            <a:tailEnd/>
          </a:ln>
        </p:spPr>
        <p:txBody>
          <a:bodyPr/>
          <a:lstStyle/>
          <a:p>
            <a:pPr marL="115888" indent="-115888" eaLnBrk="0" hangingPunct="0">
              <a:buClr>
                <a:srgbClr val="008542"/>
              </a:buClr>
              <a:buSzPct val="80000"/>
              <a:buFont typeface="Wingdings 3" pitchFamily="18" charset="2"/>
              <a:buChar char="}"/>
              <a:tabLst>
                <a:tab pos="1584325" algn="l"/>
              </a:tabLst>
            </a:pPr>
            <a:r>
              <a:rPr lang="en-US" sz="2400" dirty="0" smtClean="0">
                <a:solidFill>
                  <a:srgbClr val="1D1F3B"/>
                </a:solidFill>
                <a:latin typeface="Myriad Pro"/>
                <a:cs typeface="Times New Roman" pitchFamily="18" charset="0"/>
              </a:rPr>
              <a:t>Signs &amp; Symptoms</a:t>
            </a:r>
          </a:p>
          <a:p>
            <a:pPr marL="115888" indent="-115888" eaLnBrk="0" hangingPunct="0">
              <a:buClr>
                <a:srgbClr val="008542"/>
              </a:buClr>
              <a:buSzPct val="80000"/>
              <a:buFont typeface="Wingdings 3" pitchFamily="18" charset="2"/>
              <a:buChar char="}"/>
              <a:tabLst>
                <a:tab pos="1584325" algn="l"/>
              </a:tabLst>
            </a:pPr>
            <a:endParaRPr lang="en-US" sz="2400" dirty="0" smtClean="0">
              <a:solidFill>
                <a:srgbClr val="1D1F3B"/>
              </a:solidFill>
              <a:latin typeface="Myriad Pro"/>
              <a:cs typeface="Times New Roman" pitchFamily="18" charset="0"/>
            </a:endParaRPr>
          </a:p>
          <a:p>
            <a:pPr marL="115888" indent="-115888" eaLnBrk="0" hangingPunct="0">
              <a:buClr>
                <a:srgbClr val="008542"/>
              </a:buClr>
              <a:buSzPct val="80000"/>
              <a:buFont typeface="Wingdings 3" pitchFamily="18" charset="2"/>
              <a:buChar char="}"/>
              <a:tabLst>
                <a:tab pos="1584325" algn="l"/>
              </a:tabLst>
            </a:pPr>
            <a:r>
              <a:rPr lang="en-GB" sz="2400" dirty="0" smtClean="0">
                <a:solidFill>
                  <a:srgbClr val="1D1F3B"/>
                </a:solidFill>
                <a:latin typeface="Myriad Pro"/>
                <a:cs typeface="Times New Roman" pitchFamily="18" charset="0"/>
              </a:rPr>
              <a:t>Management Style and Presence</a:t>
            </a:r>
            <a:endParaRPr lang="en-US" sz="2400" dirty="0" smtClean="0">
              <a:solidFill>
                <a:srgbClr val="1D1F3B"/>
              </a:solidFill>
              <a:latin typeface="Myriad Pro"/>
            </a:endParaRPr>
          </a:p>
          <a:p>
            <a:pPr marL="115888" indent="-115888" eaLnBrk="0" hangingPunct="0">
              <a:tabLst>
                <a:tab pos="1584325" algn="l"/>
              </a:tabLst>
            </a:pPr>
            <a:endParaRPr lang="en-US" sz="2000" b="1" dirty="0">
              <a:solidFill>
                <a:srgbClr val="64A0C8"/>
              </a:solidFill>
              <a:cs typeface="Times New Roman" pitchFamily="18" charset="0"/>
            </a:endParaRPr>
          </a:p>
        </p:txBody>
      </p:sp>
      <p:sp>
        <p:nvSpPr>
          <p:cNvPr id="47115" name="Rectangle 50"/>
          <p:cNvSpPr>
            <a:spLocks noChangeArrowheads="1"/>
          </p:cNvSpPr>
          <p:nvPr/>
        </p:nvSpPr>
        <p:spPr bwMode="auto">
          <a:xfrm>
            <a:off x="4572000" y="2780928"/>
            <a:ext cx="2448272" cy="3312368"/>
          </a:xfrm>
          <a:prstGeom prst="rect">
            <a:avLst/>
          </a:prstGeom>
          <a:noFill/>
          <a:ln w="9525">
            <a:noFill/>
            <a:miter lim="800000"/>
            <a:headEnd/>
            <a:tailEnd/>
          </a:ln>
        </p:spPr>
        <p:txBody>
          <a:bodyPr/>
          <a:lstStyle/>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Written Standard</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Communicate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b="1" dirty="0" smtClean="0">
                <a:latin typeface="Myriad Pro"/>
                <a:cs typeface="Times New Roman" pitchFamily="18" charset="0"/>
              </a:rPr>
              <a:t>Train</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Evaluate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Improve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Enforce</a:t>
            </a:r>
            <a:endParaRPr lang="en-US" sz="2200" dirty="0">
              <a:latin typeface="Myriad Pro"/>
              <a:cs typeface="Arial" charset="0"/>
            </a:endParaRPr>
          </a:p>
        </p:txBody>
      </p:sp>
      <p:sp>
        <p:nvSpPr>
          <p:cNvPr id="13" name="Slide Number Placeholder 3"/>
          <p:cNvSpPr txBox="1">
            <a:spLocks/>
          </p:cNvSpPr>
          <p:nvPr/>
        </p:nvSpPr>
        <p:spPr>
          <a:xfrm>
            <a:off x="457200" y="632460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9EE89B-0AEF-4F4E-90DF-A96BB83AA8E8}" type="slidenum">
              <a:rPr kumimoji="0" lang="en-US" sz="12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Rectangle 14"/>
          <p:cNvSpPr/>
          <p:nvPr/>
        </p:nvSpPr>
        <p:spPr>
          <a:xfrm>
            <a:off x="6876256" y="2100411"/>
            <a:ext cx="2157984" cy="648000"/>
          </a:xfrm>
          <a:prstGeom prst="rect">
            <a:avLst/>
          </a:prstGeom>
          <a:solidFill>
            <a:schemeClr val="accent3">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Evaluate</a:t>
            </a:r>
            <a:endParaRPr lang="en-US" sz="2400" b="1" dirty="0">
              <a:latin typeface="+mj-lt"/>
              <a:cs typeface="Arial" pitchFamily="34" charset="0"/>
            </a:endParaRPr>
          </a:p>
        </p:txBody>
      </p:sp>
      <p:sp>
        <p:nvSpPr>
          <p:cNvPr id="18" name="Rectangle 48"/>
          <p:cNvSpPr>
            <a:spLocks noChangeArrowheads="1"/>
          </p:cNvSpPr>
          <p:nvPr/>
        </p:nvSpPr>
        <p:spPr bwMode="auto">
          <a:xfrm>
            <a:off x="7020272" y="2892498"/>
            <a:ext cx="1872208" cy="2984773"/>
          </a:xfrm>
          <a:prstGeom prst="rect">
            <a:avLst/>
          </a:prstGeom>
          <a:noFill/>
          <a:ln w="9525">
            <a:noFill/>
            <a:miter lim="800000"/>
            <a:headEnd/>
            <a:tailEnd/>
          </a:ln>
        </p:spPr>
        <p:txBody>
          <a:bodyPr/>
          <a:lstStyle/>
          <a:p>
            <a:pPr marL="115888" indent="-115888">
              <a:tabLst>
                <a:tab pos="1584325" algn="l"/>
              </a:tabLst>
            </a:pPr>
            <a:r>
              <a:rPr lang="en-US" sz="2400" dirty="0" smtClean="0">
                <a:latin typeface="Myriad Pro"/>
                <a:cs typeface="Arial" charset="0"/>
              </a:rPr>
              <a:t>Standard</a:t>
            </a:r>
          </a:p>
          <a:p>
            <a:pPr marL="115888" indent="-115888">
              <a:tabLst>
                <a:tab pos="1584325" algn="l"/>
              </a:tabLst>
            </a:pPr>
            <a:endParaRPr lang="en-US" sz="2400" dirty="0" smtClean="0">
              <a:latin typeface="Myriad Pro"/>
              <a:cs typeface="Arial" charset="0"/>
            </a:endParaRPr>
          </a:p>
          <a:p>
            <a:pPr marL="115888" indent="-115888">
              <a:tabLst>
                <a:tab pos="1584325" algn="l"/>
              </a:tabLst>
            </a:pPr>
            <a:r>
              <a:rPr lang="en-US" sz="2400" dirty="0" smtClean="0">
                <a:latin typeface="Myriad Pro"/>
                <a:cs typeface="Arial" charset="0"/>
              </a:rPr>
              <a:t>Procedures</a:t>
            </a:r>
          </a:p>
          <a:p>
            <a:pPr marL="115888" indent="-115888">
              <a:tabLst>
                <a:tab pos="1584325" algn="l"/>
              </a:tabLst>
            </a:pPr>
            <a:endParaRPr lang="en-US" sz="2400" dirty="0" smtClean="0">
              <a:latin typeface="Myriad Pro"/>
              <a:cs typeface="Arial" charset="0"/>
            </a:endParaRPr>
          </a:p>
          <a:p>
            <a:pPr marL="115888" indent="-115888">
              <a:tabLst>
                <a:tab pos="1584325" algn="l"/>
              </a:tabLst>
            </a:pPr>
            <a:r>
              <a:rPr lang="en-US" sz="2400" dirty="0" smtClean="0">
                <a:latin typeface="Myriad Pro"/>
                <a:cs typeface="Arial" charset="0"/>
              </a:rPr>
              <a:t>Training</a:t>
            </a:r>
          </a:p>
        </p:txBody>
      </p:sp>
      <p:sp>
        <p:nvSpPr>
          <p:cNvPr id="20" name="Rectangle 19"/>
          <p:cNvSpPr/>
          <p:nvPr/>
        </p:nvSpPr>
        <p:spPr>
          <a:xfrm>
            <a:off x="4620758" y="2100411"/>
            <a:ext cx="2157984" cy="648000"/>
          </a:xfrm>
          <a:prstGeom prst="rect">
            <a:avLst/>
          </a:prstGeom>
          <a:solidFill>
            <a:srgbClr val="BD4F1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Control</a:t>
            </a:r>
            <a:endParaRPr lang="en-US" sz="2400" b="1" dirty="0">
              <a:latin typeface="+mj-lt"/>
              <a:cs typeface="Arial" pitchFamily="34" charset="0"/>
            </a:endParaRPr>
          </a:p>
        </p:txBody>
      </p:sp>
      <p:sp>
        <p:nvSpPr>
          <p:cNvPr id="21" name="Rectangle 20"/>
          <p:cNvSpPr/>
          <p:nvPr/>
        </p:nvSpPr>
        <p:spPr>
          <a:xfrm>
            <a:off x="2363003" y="2100411"/>
            <a:ext cx="2160240" cy="648000"/>
          </a:xfrm>
          <a:prstGeom prst="rect">
            <a:avLst/>
          </a:prstGeom>
          <a:solidFill>
            <a:srgbClr val="C799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 Assess</a:t>
            </a:r>
            <a:endParaRPr lang="en-US" sz="2400" b="1" dirty="0">
              <a:latin typeface="+mj-lt"/>
              <a:cs typeface="Arial" pitchFamily="34" charset="0"/>
            </a:endParaRPr>
          </a:p>
        </p:txBody>
      </p:sp>
      <p:sp>
        <p:nvSpPr>
          <p:cNvPr id="22" name="Rectangle 21"/>
          <p:cNvSpPr/>
          <p:nvPr/>
        </p:nvSpPr>
        <p:spPr>
          <a:xfrm>
            <a:off x="107504" y="2100411"/>
            <a:ext cx="2157984" cy="648000"/>
          </a:xfrm>
          <a:prstGeom prst="rect">
            <a:avLst/>
          </a:prstGeom>
          <a:solidFill>
            <a:srgbClr val="64A0C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Recognize</a:t>
            </a:r>
            <a:endParaRPr lang="en-US" sz="2400" b="1" dirty="0">
              <a:latin typeface="+mj-lt"/>
              <a:cs typeface="Arial" pitchFamily="34" charset="0"/>
            </a:endParaRPr>
          </a:p>
        </p:txBody>
      </p:sp>
      <p:sp>
        <p:nvSpPr>
          <p:cNvPr id="24" name="TextBox 23"/>
          <p:cNvSpPr txBox="1"/>
          <p:nvPr/>
        </p:nvSpPr>
        <p:spPr>
          <a:xfrm>
            <a:off x="899592" y="1379909"/>
            <a:ext cx="504056" cy="769441"/>
          </a:xfrm>
          <a:prstGeom prst="rect">
            <a:avLst/>
          </a:prstGeom>
          <a:noFill/>
        </p:spPr>
        <p:txBody>
          <a:bodyPr wrap="square" rtlCol="0">
            <a:spAutoFit/>
          </a:bodyPr>
          <a:lstStyle/>
          <a:p>
            <a:r>
              <a:rPr lang="en-US" sz="4400" dirty="0" smtClean="0">
                <a:solidFill>
                  <a:srgbClr val="64A0C8"/>
                </a:solidFill>
                <a:latin typeface="Arial Black" pitchFamily="34" charset="0"/>
              </a:rPr>
              <a:t>1</a:t>
            </a:r>
            <a:endParaRPr lang="en-US" sz="4400" dirty="0">
              <a:solidFill>
                <a:srgbClr val="64A0C8"/>
              </a:solidFill>
              <a:latin typeface="Arial Black" pitchFamily="34" charset="0"/>
            </a:endParaRPr>
          </a:p>
        </p:txBody>
      </p:sp>
      <p:sp>
        <p:nvSpPr>
          <p:cNvPr id="25" name="TextBox 24"/>
          <p:cNvSpPr txBox="1"/>
          <p:nvPr/>
        </p:nvSpPr>
        <p:spPr>
          <a:xfrm>
            <a:off x="3152935" y="1379909"/>
            <a:ext cx="504056" cy="769441"/>
          </a:xfrm>
          <a:prstGeom prst="rect">
            <a:avLst/>
          </a:prstGeom>
          <a:noFill/>
        </p:spPr>
        <p:txBody>
          <a:bodyPr wrap="square" rtlCol="0">
            <a:spAutoFit/>
          </a:bodyPr>
          <a:lstStyle/>
          <a:p>
            <a:r>
              <a:rPr lang="en-US" sz="4400" dirty="0" smtClean="0">
                <a:solidFill>
                  <a:srgbClr val="CC9900"/>
                </a:solidFill>
                <a:latin typeface="Arial Black" pitchFamily="34" charset="0"/>
              </a:rPr>
              <a:t>2</a:t>
            </a:r>
            <a:endParaRPr lang="en-US" sz="4400" dirty="0">
              <a:solidFill>
                <a:srgbClr val="CC9900"/>
              </a:solidFill>
              <a:latin typeface="Arial Black" pitchFamily="34" charset="0"/>
            </a:endParaRPr>
          </a:p>
        </p:txBody>
      </p:sp>
      <p:sp>
        <p:nvSpPr>
          <p:cNvPr id="26" name="TextBox 25"/>
          <p:cNvSpPr txBox="1"/>
          <p:nvPr/>
        </p:nvSpPr>
        <p:spPr>
          <a:xfrm>
            <a:off x="5427982" y="1379909"/>
            <a:ext cx="504056" cy="769441"/>
          </a:xfrm>
          <a:prstGeom prst="rect">
            <a:avLst/>
          </a:prstGeom>
          <a:noFill/>
        </p:spPr>
        <p:txBody>
          <a:bodyPr wrap="square" rtlCol="0">
            <a:spAutoFit/>
          </a:bodyPr>
          <a:lstStyle/>
          <a:p>
            <a:r>
              <a:rPr lang="en-US" sz="4400" dirty="0" smtClean="0">
                <a:solidFill>
                  <a:srgbClr val="BD4F19"/>
                </a:solidFill>
                <a:latin typeface="Arial Black" pitchFamily="34" charset="0"/>
              </a:rPr>
              <a:t>3</a:t>
            </a:r>
            <a:endParaRPr lang="en-US" sz="4400" dirty="0">
              <a:solidFill>
                <a:srgbClr val="BD4F19"/>
              </a:solidFill>
              <a:latin typeface="Arial Black" pitchFamily="34" charset="0"/>
            </a:endParaRPr>
          </a:p>
        </p:txBody>
      </p:sp>
      <p:sp>
        <p:nvSpPr>
          <p:cNvPr id="27" name="TextBox 26"/>
          <p:cNvSpPr txBox="1"/>
          <p:nvPr/>
        </p:nvSpPr>
        <p:spPr>
          <a:xfrm>
            <a:off x="7619459" y="1379909"/>
            <a:ext cx="504056" cy="769441"/>
          </a:xfrm>
          <a:prstGeom prst="rect">
            <a:avLst/>
          </a:prstGeom>
          <a:noFill/>
        </p:spPr>
        <p:txBody>
          <a:bodyPr wrap="square" rtlCol="0">
            <a:spAutoFit/>
          </a:bodyPr>
          <a:lstStyle/>
          <a:p>
            <a:r>
              <a:rPr lang="en-US" sz="4400" dirty="0" smtClean="0">
                <a:solidFill>
                  <a:schemeClr val="accent3">
                    <a:lumMod val="75000"/>
                  </a:schemeClr>
                </a:solidFill>
                <a:latin typeface="Arial Black" pitchFamily="34" charset="0"/>
              </a:rPr>
              <a:t>4</a:t>
            </a:r>
            <a:endParaRPr lang="en-US" sz="4400" dirty="0">
              <a:solidFill>
                <a:schemeClr val="accent3">
                  <a:lumMod val="75000"/>
                </a:schemeClr>
              </a:solidFill>
              <a:latin typeface="Arial Black" pitchFamily="34" charset="0"/>
            </a:endParaRP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4623964" y="2277293"/>
            <a:ext cx="2157984"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880814" y="2277293"/>
            <a:ext cx="2157984"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371620" y="2636912"/>
            <a:ext cx="2157984" cy="3239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7504" y="2277293"/>
            <a:ext cx="2160240"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6" name="Rectangle 2"/>
          <p:cNvSpPr>
            <a:spLocks noGrp="1" noChangeArrowheads="1"/>
          </p:cNvSpPr>
          <p:nvPr>
            <p:ph type="title"/>
          </p:nvPr>
        </p:nvSpPr>
        <p:spPr/>
        <p:txBody>
          <a:bodyPr/>
          <a:lstStyle/>
          <a:p>
            <a:pPr eaLnBrk="1" hangingPunct="1"/>
            <a:r>
              <a:rPr lang="en-US" dirty="0" smtClean="0"/>
              <a:t>R.A.C.E. Against Workplace Bullying</a:t>
            </a:r>
          </a:p>
        </p:txBody>
      </p:sp>
      <p:sp>
        <p:nvSpPr>
          <p:cNvPr id="40963" name="Rectangle 47"/>
          <p:cNvSpPr>
            <a:spLocks noChangeArrowheads="1"/>
          </p:cNvSpPr>
          <p:nvPr/>
        </p:nvSpPr>
        <p:spPr bwMode="auto">
          <a:xfrm>
            <a:off x="2411760" y="2780928"/>
            <a:ext cx="2232248" cy="3024336"/>
          </a:xfrm>
          <a:prstGeom prst="rect">
            <a:avLst/>
          </a:prstGeom>
          <a:noFill/>
          <a:ln w="9525">
            <a:noFill/>
            <a:miter lim="800000"/>
            <a:headEnd/>
            <a:tailEnd/>
          </a:ln>
        </p:spPr>
        <p:txBody>
          <a:bodyPr/>
          <a:lstStyle/>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endParaRPr lang="en-US" dirty="0" smtClean="0">
              <a:cs typeface="Arial" charset="0"/>
            </a:endParaRPr>
          </a:p>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endParaRPr lang="en-US" dirty="0" smtClean="0">
              <a:cs typeface="Arial" charset="0"/>
            </a:endParaRPr>
          </a:p>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r>
              <a:rPr lang="en-US" sz="2400" dirty="0" smtClean="0">
                <a:latin typeface="Myriad Pro"/>
                <a:cs typeface="Arial" charset="0"/>
              </a:rPr>
              <a:t>Repeated and persistent observable </a:t>
            </a:r>
            <a:r>
              <a:rPr lang="en-US" sz="2400" dirty="0" err="1" smtClean="0">
                <a:latin typeface="Myriad Pro"/>
                <a:cs typeface="Arial" charset="0"/>
              </a:rPr>
              <a:t>behaviours</a:t>
            </a:r>
            <a:endParaRPr lang="en-US" sz="2400" dirty="0">
              <a:latin typeface="Myriad Pro"/>
              <a:cs typeface="Times New Roman" pitchFamily="18" charset="0"/>
            </a:endParaRPr>
          </a:p>
        </p:txBody>
      </p:sp>
      <p:sp>
        <p:nvSpPr>
          <p:cNvPr id="47108" name="Rectangle 48"/>
          <p:cNvSpPr>
            <a:spLocks noChangeArrowheads="1"/>
          </p:cNvSpPr>
          <p:nvPr/>
        </p:nvSpPr>
        <p:spPr bwMode="auto">
          <a:xfrm>
            <a:off x="179512" y="2820491"/>
            <a:ext cx="2123728" cy="2438400"/>
          </a:xfrm>
          <a:prstGeom prst="rect">
            <a:avLst/>
          </a:prstGeom>
          <a:noFill/>
          <a:ln w="9525">
            <a:noFill/>
            <a:miter lim="800000"/>
            <a:headEnd/>
            <a:tailEnd/>
          </a:ln>
        </p:spPr>
        <p:txBody>
          <a:bodyPr/>
          <a:lstStyle/>
          <a:p>
            <a:pPr marL="115888" indent="-115888" eaLnBrk="0" hangingPunct="0">
              <a:buClr>
                <a:srgbClr val="008542"/>
              </a:buClr>
              <a:buSzPct val="80000"/>
              <a:buFont typeface="Wingdings 3" pitchFamily="18" charset="2"/>
              <a:buChar char="}"/>
              <a:tabLst>
                <a:tab pos="1584325" algn="l"/>
              </a:tabLst>
            </a:pPr>
            <a:r>
              <a:rPr lang="en-US" sz="2400" dirty="0" smtClean="0">
                <a:solidFill>
                  <a:srgbClr val="1D1F3B"/>
                </a:solidFill>
                <a:latin typeface="Myriad Pro"/>
                <a:cs typeface="Times New Roman" pitchFamily="18" charset="0"/>
              </a:rPr>
              <a:t>Signs &amp; Symptoms</a:t>
            </a:r>
          </a:p>
          <a:p>
            <a:pPr marL="115888" indent="-115888" eaLnBrk="0" hangingPunct="0">
              <a:buClr>
                <a:srgbClr val="008542"/>
              </a:buClr>
              <a:buSzPct val="80000"/>
              <a:buFont typeface="Wingdings 3" pitchFamily="18" charset="2"/>
              <a:buChar char="}"/>
              <a:tabLst>
                <a:tab pos="1584325" algn="l"/>
              </a:tabLst>
            </a:pPr>
            <a:endParaRPr lang="en-US" sz="2400" dirty="0" smtClean="0">
              <a:solidFill>
                <a:srgbClr val="1D1F3B"/>
              </a:solidFill>
              <a:latin typeface="Myriad Pro"/>
              <a:cs typeface="Times New Roman" pitchFamily="18" charset="0"/>
            </a:endParaRPr>
          </a:p>
          <a:p>
            <a:pPr marL="115888" indent="-115888" eaLnBrk="0" hangingPunct="0">
              <a:buClr>
                <a:srgbClr val="008542"/>
              </a:buClr>
              <a:buSzPct val="80000"/>
              <a:buFont typeface="Wingdings 3" pitchFamily="18" charset="2"/>
              <a:buChar char="}"/>
              <a:tabLst>
                <a:tab pos="1584325" algn="l"/>
              </a:tabLst>
            </a:pPr>
            <a:r>
              <a:rPr lang="en-GB" sz="2400" dirty="0" smtClean="0">
                <a:solidFill>
                  <a:srgbClr val="1D1F3B"/>
                </a:solidFill>
                <a:latin typeface="Myriad Pro"/>
                <a:cs typeface="Times New Roman" pitchFamily="18" charset="0"/>
              </a:rPr>
              <a:t>Management Style and Presence</a:t>
            </a:r>
            <a:endParaRPr lang="en-US" sz="2400" dirty="0" smtClean="0">
              <a:solidFill>
                <a:srgbClr val="1D1F3B"/>
              </a:solidFill>
              <a:latin typeface="Myriad Pro"/>
            </a:endParaRPr>
          </a:p>
          <a:p>
            <a:pPr marL="115888" indent="-115888" eaLnBrk="0" hangingPunct="0">
              <a:tabLst>
                <a:tab pos="1584325" algn="l"/>
              </a:tabLst>
            </a:pPr>
            <a:endParaRPr lang="en-US" sz="2000" b="1" dirty="0">
              <a:solidFill>
                <a:srgbClr val="64A0C8"/>
              </a:solidFill>
              <a:cs typeface="Times New Roman" pitchFamily="18" charset="0"/>
            </a:endParaRPr>
          </a:p>
        </p:txBody>
      </p:sp>
      <p:sp>
        <p:nvSpPr>
          <p:cNvPr id="47115" name="Rectangle 50"/>
          <p:cNvSpPr>
            <a:spLocks noChangeArrowheads="1"/>
          </p:cNvSpPr>
          <p:nvPr/>
        </p:nvSpPr>
        <p:spPr bwMode="auto">
          <a:xfrm>
            <a:off x="4572000" y="2780928"/>
            <a:ext cx="2448272" cy="3312368"/>
          </a:xfrm>
          <a:prstGeom prst="rect">
            <a:avLst/>
          </a:prstGeom>
          <a:noFill/>
          <a:ln w="9525">
            <a:noFill/>
            <a:miter lim="800000"/>
            <a:headEnd/>
            <a:tailEnd/>
          </a:ln>
        </p:spPr>
        <p:txBody>
          <a:bodyPr/>
          <a:lstStyle/>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Written Standard</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Communicate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b="1" dirty="0" smtClean="0">
                <a:latin typeface="Myriad Pro"/>
                <a:cs typeface="Times New Roman" pitchFamily="18" charset="0"/>
              </a:rPr>
              <a:t>Train</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Evaluate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Improve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Enforce</a:t>
            </a:r>
            <a:endParaRPr lang="en-US" sz="2200" dirty="0">
              <a:latin typeface="Myriad Pro"/>
              <a:cs typeface="Arial" charset="0"/>
            </a:endParaRPr>
          </a:p>
        </p:txBody>
      </p:sp>
      <p:sp>
        <p:nvSpPr>
          <p:cNvPr id="13" name="Slide Number Placeholder 3"/>
          <p:cNvSpPr txBox="1">
            <a:spLocks/>
          </p:cNvSpPr>
          <p:nvPr/>
        </p:nvSpPr>
        <p:spPr>
          <a:xfrm>
            <a:off x="457200" y="632460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9EE89B-0AEF-4F4E-90DF-A96BB83AA8E8}" type="slidenum">
              <a:rPr kumimoji="0" lang="en-US" sz="12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Rectangle 14"/>
          <p:cNvSpPr/>
          <p:nvPr/>
        </p:nvSpPr>
        <p:spPr>
          <a:xfrm>
            <a:off x="6876256" y="2100411"/>
            <a:ext cx="2157984"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Evaluate</a:t>
            </a:r>
            <a:endParaRPr lang="en-US" sz="2400" b="1" dirty="0">
              <a:latin typeface="+mj-lt"/>
              <a:cs typeface="Arial" pitchFamily="34" charset="0"/>
            </a:endParaRPr>
          </a:p>
        </p:txBody>
      </p:sp>
      <p:sp>
        <p:nvSpPr>
          <p:cNvPr id="18" name="Rectangle 48"/>
          <p:cNvSpPr>
            <a:spLocks noChangeArrowheads="1"/>
          </p:cNvSpPr>
          <p:nvPr/>
        </p:nvSpPr>
        <p:spPr bwMode="auto">
          <a:xfrm>
            <a:off x="7020272" y="2892498"/>
            <a:ext cx="1872208" cy="2984773"/>
          </a:xfrm>
          <a:prstGeom prst="rect">
            <a:avLst/>
          </a:prstGeom>
          <a:noFill/>
          <a:ln w="9525">
            <a:noFill/>
            <a:miter lim="800000"/>
            <a:headEnd/>
            <a:tailEnd/>
          </a:ln>
        </p:spPr>
        <p:txBody>
          <a:bodyPr/>
          <a:lstStyle/>
          <a:p>
            <a:pPr marL="115888" indent="-115888">
              <a:tabLst>
                <a:tab pos="1584325" algn="l"/>
              </a:tabLst>
            </a:pPr>
            <a:r>
              <a:rPr lang="en-US" sz="2400" dirty="0" smtClean="0">
                <a:latin typeface="Myriad Pro"/>
                <a:cs typeface="Arial" charset="0"/>
              </a:rPr>
              <a:t>Standard</a:t>
            </a:r>
          </a:p>
          <a:p>
            <a:pPr marL="115888" indent="-115888">
              <a:tabLst>
                <a:tab pos="1584325" algn="l"/>
              </a:tabLst>
            </a:pPr>
            <a:endParaRPr lang="en-US" sz="2400" dirty="0" smtClean="0">
              <a:latin typeface="Myriad Pro"/>
              <a:cs typeface="Arial" charset="0"/>
            </a:endParaRPr>
          </a:p>
          <a:p>
            <a:pPr marL="115888" indent="-115888">
              <a:tabLst>
                <a:tab pos="1584325" algn="l"/>
              </a:tabLst>
            </a:pPr>
            <a:r>
              <a:rPr lang="en-US" sz="2400" dirty="0" smtClean="0">
                <a:latin typeface="Myriad Pro"/>
                <a:cs typeface="Arial" charset="0"/>
              </a:rPr>
              <a:t>Procedures</a:t>
            </a:r>
          </a:p>
          <a:p>
            <a:pPr marL="115888" indent="-115888">
              <a:tabLst>
                <a:tab pos="1584325" algn="l"/>
              </a:tabLst>
            </a:pPr>
            <a:endParaRPr lang="en-US" sz="2400" dirty="0" smtClean="0">
              <a:latin typeface="Myriad Pro"/>
              <a:cs typeface="Arial" charset="0"/>
            </a:endParaRPr>
          </a:p>
          <a:p>
            <a:pPr marL="115888" indent="-115888">
              <a:tabLst>
                <a:tab pos="1584325" algn="l"/>
              </a:tabLst>
            </a:pPr>
            <a:r>
              <a:rPr lang="en-US" sz="2400" dirty="0" smtClean="0">
                <a:latin typeface="Myriad Pro"/>
                <a:cs typeface="Arial" charset="0"/>
              </a:rPr>
              <a:t>Training</a:t>
            </a:r>
          </a:p>
        </p:txBody>
      </p:sp>
      <p:sp>
        <p:nvSpPr>
          <p:cNvPr id="20" name="Rectangle 19"/>
          <p:cNvSpPr/>
          <p:nvPr/>
        </p:nvSpPr>
        <p:spPr>
          <a:xfrm>
            <a:off x="4623964" y="2100411"/>
            <a:ext cx="2157984"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Control</a:t>
            </a:r>
            <a:endParaRPr lang="en-US" sz="2400" b="1" dirty="0">
              <a:latin typeface="+mj-lt"/>
              <a:cs typeface="Arial" pitchFamily="34" charset="0"/>
            </a:endParaRPr>
          </a:p>
        </p:txBody>
      </p:sp>
      <p:sp>
        <p:nvSpPr>
          <p:cNvPr id="21" name="Rectangle 20"/>
          <p:cNvSpPr/>
          <p:nvPr/>
        </p:nvSpPr>
        <p:spPr>
          <a:xfrm>
            <a:off x="2363003" y="2100411"/>
            <a:ext cx="2160240"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 Assess</a:t>
            </a:r>
            <a:endParaRPr lang="en-US" sz="2400" b="1" dirty="0">
              <a:latin typeface="+mj-lt"/>
              <a:cs typeface="Arial" pitchFamily="34" charset="0"/>
            </a:endParaRPr>
          </a:p>
        </p:txBody>
      </p:sp>
      <p:sp>
        <p:nvSpPr>
          <p:cNvPr id="22" name="Rectangle 21"/>
          <p:cNvSpPr/>
          <p:nvPr/>
        </p:nvSpPr>
        <p:spPr>
          <a:xfrm>
            <a:off x="107504" y="2100411"/>
            <a:ext cx="2157984" cy="648000"/>
          </a:xfrm>
          <a:prstGeom prst="rect">
            <a:avLst/>
          </a:prstGeom>
          <a:solidFill>
            <a:srgbClr val="64A0C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Recognize</a:t>
            </a:r>
            <a:endParaRPr lang="en-US" sz="2400" b="1" dirty="0">
              <a:latin typeface="+mj-lt"/>
              <a:cs typeface="Arial" pitchFamily="34" charset="0"/>
            </a:endParaRPr>
          </a:p>
        </p:txBody>
      </p:sp>
      <p:sp>
        <p:nvSpPr>
          <p:cNvPr id="24" name="TextBox 23"/>
          <p:cNvSpPr txBox="1"/>
          <p:nvPr/>
        </p:nvSpPr>
        <p:spPr>
          <a:xfrm>
            <a:off x="899592" y="1379909"/>
            <a:ext cx="504056" cy="769441"/>
          </a:xfrm>
          <a:prstGeom prst="rect">
            <a:avLst/>
          </a:prstGeom>
          <a:noFill/>
        </p:spPr>
        <p:txBody>
          <a:bodyPr wrap="square" rtlCol="0">
            <a:spAutoFit/>
          </a:bodyPr>
          <a:lstStyle/>
          <a:p>
            <a:r>
              <a:rPr lang="en-US" sz="4400" dirty="0" smtClean="0">
                <a:solidFill>
                  <a:srgbClr val="64A0C8"/>
                </a:solidFill>
                <a:latin typeface="Arial Black" pitchFamily="34" charset="0"/>
              </a:rPr>
              <a:t>1</a:t>
            </a:r>
            <a:endParaRPr lang="en-US" sz="4400" dirty="0">
              <a:solidFill>
                <a:srgbClr val="64A0C8"/>
              </a:solidFill>
              <a:latin typeface="Arial Black" pitchFamily="34" charset="0"/>
            </a:endParaRPr>
          </a:p>
        </p:txBody>
      </p:sp>
      <p:sp>
        <p:nvSpPr>
          <p:cNvPr id="25" name="TextBox 24"/>
          <p:cNvSpPr txBox="1"/>
          <p:nvPr/>
        </p:nvSpPr>
        <p:spPr>
          <a:xfrm>
            <a:off x="3152935"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2</a:t>
            </a:r>
            <a:endParaRPr lang="en-US" sz="4400" dirty="0">
              <a:solidFill>
                <a:schemeClr val="bg1">
                  <a:lumMod val="85000"/>
                </a:schemeClr>
              </a:solidFill>
              <a:latin typeface="Arial Black" pitchFamily="34" charset="0"/>
            </a:endParaRPr>
          </a:p>
        </p:txBody>
      </p:sp>
      <p:sp>
        <p:nvSpPr>
          <p:cNvPr id="26" name="TextBox 25"/>
          <p:cNvSpPr txBox="1"/>
          <p:nvPr/>
        </p:nvSpPr>
        <p:spPr>
          <a:xfrm>
            <a:off x="5427982"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3</a:t>
            </a:r>
            <a:endParaRPr lang="en-US" sz="4400" dirty="0">
              <a:solidFill>
                <a:schemeClr val="bg1">
                  <a:lumMod val="85000"/>
                </a:schemeClr>
              </a:solidFill>
              <a:latin typeface="Arial Black" pitchFamily="34" charset="0"/>
            </a:endParaRPr>
          </a:p>
        </p:txBody>
      </p:sp>
      <p:sp>
        <p:nvSpPr>
          <p:cNvPr id="27" name="TextBox 26"/>
          <p:cNvSpPr txBox="1"/>
          <p:nvPr/>
        </p:nvSpPr>
        <p:spPr>
          <a:xfrm>
            <a:off x="7619459"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4</a:t>
            </a:r>
            <a:endParaRPr lang="en-US" sz="4400" dirty="0">
              <a:solidFill>
                <a:schemeClr val="bg1">
                  <a:lumMod val="85000"/>
                </a:schemeClr>
              </a:solidFill>
              <a:latin typeface="Arial Black" pitchFamily="34" charset="0"/>
            </a:endParaRPr>
          </a:p>
        </p:txBody>
      </p:sp>
    </p:spTree>
    <p:extLst>
      <p:ext uri="{BB962C8B-B14F-4D97-AF65-F5344CB8AC3E}">
        <p14:creationId xmlns:p14="http://schemas.microsoft.com/office/powerpoint/2010/main" val="1033585722"/>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6237312"/>
            <a:ext cx="367408" cy="307777"/>
          </a:xfrm>
          <a:prstGeom prst="rect">
            <a:avLst/>
          </a:prstGeom>
        </p:spPr>
        <p:txBody>
          <a:bodyPr wrap="none">
            <a:spAutoFit/>
          </a:bodyPr>
          <a:lstStyle/>
          <a:p>
            <a:fld id="{AB50B715-E8C6-465B-AAB0-9A91EF08CA4F}" type="slidenum">
              <a:rPr lang="en-US" sz="1400" smtClean="0">
                <a:solidFill>
                  <a:schemeClr val="bg1">
                    <a:lumMod val="50000"/>
                  </a:schemeClr>
                </a:solidFill>
                <a:latin typeface="Calibri" pitchFamily="34" charset="0"/>
                <a:ea typeface="ＭＳ Ｐゴシック" pitchFamily="34" charset="-128"/>
              </a:rPr>
              <a:pPr/>
              <a:t>18</a:t>
            </a:fld>
            <a:endParaRPr lang="en-US" sz="1400" dirty="0">
              <a:solidFill>
                <a:schemeClr val="bg1">
                  <a:lumMod val="50000"/>
                </a:schemeClr>
              </a:solidFill>
            </a:endParaRPr>
          </a:p>
        </p:txBody>
      </p:sp>
      <p:sp>
        <p:nvSpPr>
          <p:cNvPr id="5" name="Title 4"/>
          <p:cNvSpPr>
            <a:spLocks noGrp="1"/>
          </p:cNvSpPr>
          <p:nvPr>
            <p:ph type="title"/>
          </p:nvPr>
        </p:nvSpPr>
        <p:spPr>
          <a:xfrm>
            <a:off x="395536" y="836712"/>
            <a:ext cx="5328592" cy="432048"/>
          </a:xfrm>
        </p:spPr>
        <p:txBody>
          <a:bodyPr>
            <a:normAutofit fontScale="90000"/>
          </a:bodyPr>
          <a:lstStyle/>
          <a:p>
            <a:r>
              <a:rPr lang="en-US" dirty="0" smtClean="0"/>
              <a:t/>
            </a:r>
            <a:br>
              <a:rPr lang="en-US" dirty="0" smtClean="0"/>
            </a:br>
            <a:r>
              <a:rPr lang="en-US" dirty="0" smtClean="0"/>
              <a:t/>
            </a:r>
            <a:br>
              <a:rPr lang="en-US" dirty="0" smtClean="0"/>
            </a:br>
            <a:r>
              <a:rPr lang="en-US" dirty="0" smtClean="0"/>
              <a:t>Are you building a culture of dignity?</a:t>
            </a:r>
            <a:br>
              <a:rPr lang="en-US" dirty="0" smtClean="0"/>
            </a:br>
            <a:endParaRPr lang="en-US" dirty="0"/>
          </a:p>
        </p:txBody>
      </p:sp>
      <p:sp>
        <p:nvSpPr>
          <p:cNvPr id="6" name="Content Placeholder 5"/>
          <p:cNvSpPr>
            <a:spLocks noGrp="1"/>
          </p:cNvSpPr>
          <p:nvPr>
            <p:ph sz="half" idx="10"/>
          </p:nvPr>
        </p:nvSpPr>
        <p:spPr>
          <a:xfrm>
            <a:off x="395536" y="1772816"/>
            <a:ext cx="4464496" cy="4419600"/>
          </a:xfrm>
        </p:spPr>
        <p:txBody>
          <a:bodyPr/>
          <a:lstStyle/>
          <a:p>
            <a:r>
              <a:rPr lang="en-US" dirty="0" smtClean="0"/>
              <a:t>Can your actions as a manager/supervisor decrease the potential for bullying?</a:t>
            </a:r>
          </a:p>
          <a:p>
            <a:endParaRPr lang="en-US" dirty="0" smtClean="0"/>
          </a:p>
          <a:p>
            <a:r>
              <a:rPr lang="en-US" dirty="0" smtClean="0"/>
              <a:t>Assess your management skills.</a:t>
            </a:r>
            <a:endParaRPr lang="en-US" dirty="0"/>
          </a:p>
        </p:txBody>
      </p:sp>
      <p:sp>
        <p:nvSpPr>
          <p:cNvPr id="8" name="Rectangle 7"/>
          <p:cNvSpPr/>
          <p:nvPr/>
        </p:nvSpPr>
        <p:spPr>
          <a:xfrm>
            <a:off x="0" y="0"/>
            <a:ext cx="2157984" cy="648000"/>
          </a:xfrm>
          <a:prstGeom prst="rect">
            <a:avLst/>
          </a:prstGeom>
          <a:solidFill>
            <a:srgbClr val="64A0C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Recognize</a:t>
            </a:r>
            <a:endParaRPr lang="en-US" sz="2400" b="1" dirty="0">
              <a:latin typeface="+mj-lt"/>
              <a:cs typeface="Arial" pitchFamily="34" charset="0"/>
            </a:endParaRPr>
          </a:p>
        </p:txBody>
      </p:sp>
      <p:pic>
        <p:nvPicPr>
          <p:cNvPr id="9" name="Picture 1"/>
          <p:cNvPicPr>
            <a:picLocks noChangeAspect="1" noChangeArrowheads="1"/>
          </p:cNvPicPr>
          <p:nvPr/>
        </p:nvPicPr>
        <p:blipFill>
          <a:blip r:embed="rId3" cstate="print"/>
          <a:srcRect l="32281" t="4234" r="31297" b="4417"/>
          <a:stretch>
            <a:fillRect/>
          </a:stretch>
        </p:blipFill>
        <p:spPr>
          <a:xfrm>
            <a:off x="5868144" y="1582510"/>
            <a:ext cx="2113093" cy="3312368"/>
          </a:xfrm>
          <a:prstGeom prst="rect">
            <a:avLst/>
          </a:prstGeom>
          <a:ln>
            <a:solidFill>
              <a:schemeClr val="tx1"/>
            </a:solidFill>
          </a:ln>
          <a:effectLst>
            <a:outerShdw blurRad="63500" sx="102000" sy="102000" algn="ctr" rotWithShape="0">
              <a:prstClr val="black">
                <a:alpha val="40000"/>
              </a:prstClr>
            </a:outerShdw>
          </a:effectLst>
        </p:spPr>
      </p:pic>
      <p:sp>
        <p:nvSpPr>
          <p:cNvPr id="4" name="Rectangle 3"/>
          <p:cNvSpPr/>
          <p:nvPr/>
        </p:nvSpPr>
        <p:spPr>
          <a:xfrm>
            <a:off x="736010" y="5398934"/>
            <a:ext cx="7416824" cy="369332"/>
          </a:xfrm>
          <a:prstGeom prst="rect">
            <a:avLst/>
          </a:prstGeom>
        </p:spPr>
        <p:txBody>
          <a:bodyPr wrap="square">
            <a:spAutoFit/>
          </a:bodyPr>
          <a:lstStyle/>
          <a:p>
            <a:r>
              <a:rPr lang="en-US" dirty="0">
                <a:hlinkClick r:id="rId4"/>
              </a:rPr>
              <a:t>http://www.pshsa.ca/wp-content/uploads/2013/02/BullyWkplace.pdf</a:t>
            </a:r>
            <a:endParaRPr lang="en-US" dirty="0"/>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4623964" y="2277293"/>
            <a:ext cx="2157984"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880814" y="2277293"/>
            <a:ext cx="2157984"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371620" y="2636912"/>
            <a:ext cx="2157984" cy="3239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7504" y="2277293"/>
            <a:ext cx="2160240"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6" name="Rectangle 2"/>
          <p:cNvSpPr>
            <a:spLocks noGrp="1" noChangeArrowheads="1"/>
          </p:cNvSpPr>
          <p:nvPr>
            <p:ph type="title"/>
          </p:nvPr>
        </p:nvSpPr>
        <p:spPr/>
        <p:txBody>
          <a:bodyPr/>
          <a:lstStyle/>
          <a:p>
            <a:pPr eaLnBrk="1" hangingPunct="1"/>
            <a:r>
              <a:rPr lang="en-US" dirty="0" smtClean="0"/>
              <a:t>R.A.C.E. Against Workplace Bullying</a:t>
            </a:r>
          </a:p>
        </p:txBody>
      </p:sp>
      <p:sp>
        <p:nvSpPr>
          <p:cNvPr id="40963" name="Rectangle 47"/>
          <p:cNvSpPr>
            <a:spLocks noChangeArrowheads="1"/>
          </p:cNvSpPr>
          <p:nvPr/>
        </p:nvSpPr>
        <p:spPr bwMode="auto">
          <a:xfrm>
            <a:off x="2411760" y="2780928"/>
            <a:ext cx="2232248" cy="3024336"/>
          </a:xfrm>
          <a:prstGeom prst="rect">
            <a:avLst/>
          </a:prstGeom>
          <a:noFill/>
          <a:ln w="9525">
            <a:noFill/>
            <a:miter lim="800000"/>
            <a:headEnd/>
            <a:tailEnd/>
          </a:ln>
        </p:spPr>
        <p:txBody>
          <a:bodyPr/>
          <a:lstStyle/>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endParaRPr lang="en-US" dirty="0" smtClean="0">
              <a:cs typeface="Arial" charset="0"/>
            </a:endParaRPr>
          </a:p>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endParaRPr lang="en-US" dirty="0" smtClean="0">
              <a:cs typeface="Arial" charset="0"/>
            </a:endParaRPr>
          </a:p>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r>
              <a:rPr lang="en-US" sz="2400" dirty="0" smtClean="0">
                <a:latin typeface="Myriad Pro"/>
                <a:cs typeface="Arial" charset="0"/>
              </a:rPr>
              <a:t>Repeated and persistent observable </a:t>
            </a:r>
            <a:r>
              <a:rPr lang="en-US" sz="2400" dirty="0" err="1" smtClean="0">
                <a:latin typeface="Myriad Pro"/>
                <a:cs typeface="Arial" charset="0"/>
              </a:rPr>
              <a:t>behaviours</a:t>
            </a:r>
            <a:endParaRPr lang="en-US" sz="2400" dirty="0">
              <a:latin typeface="Myriad Pro"/>
              <a:cs typeface="Times New Roman" pitchFamily="18" charset="0"/>
            </a:endParaRPr>
          </a:p>
        </p:txBody>
      </p:sp>
      <p:sp>
        <p:nvSpPr>
          <p:cNvPr id="47108" name="Rectangle 48"/>
          <p:cNvSpPr>
            <a:spLocks noChangeArrowheads="1"/>
          </p:cNvSpPr>
          <p:nvPr/>
        </p:nvSpPr>
        <p:spPr bwMode="auto">
          <a:xfrm>
            <a:off x="179512" y="2820491"/>
            <a:ext cx="2123728" cy="2438400"/>
          </a:xfrm>
          <a:prstGeom prst="rect">
            <a:avLst/>
          </a:prstGeom>
          <a:noFill/>
          <a:ln w="9525">
            <a:noFill/>
            <a:miter lim="800000"/>
            <a:headEnd/>
            <a:tailEnd/>
          </a:ln>
        </p:spPr>
        <p:txBody>
          <a:bodyPr/>
          <a:lstStyle/>
          <a:p>
            <a:pPr marL="115888" indent="-115888" eaLnBrk="0" hangingPunct="0">
              <a:buClr>
                <a:srgbClr val="008542"/>
              </a:buClr>
              <a:buSzPct val="80000"/>
              <a:buFont typeface="Wingdings 3" pitchFamily="18" charset="2"/>
              <a:buChar char="}"/>
              <a:tabLst>
                <a:tab pos="1584325" algn="l"/>
              </a:tabLst>
            </a:pPr>
            <a:r>
              <a:rPr lang="en-US" sz="2400" dirty="0" smtClean="0">
                <a:solidFill>
                  <a:srgbClr val="1D1F3B"/>
                </a:solidFill>
                <a:latin typeface="Myriad Pro"/>
                <a:cs typeface="Times New Roman" pitchFamily="18" charset="0"/>
              </a:rPr>
              <a:t>Signs &amp; Symptoms</a:t>
            </a:r>
          </a:p>
          <a:p>
            <a:pPr marL="115888" indent="-115888" eaLnBrk="0" hangingPunct="0">
              <a:buClr>
                <a:srgbClr val="008542"/>
              </a:buClr>
              <a:buSzPct val="80000"/>
              <a:buFont typeface="Wingdings 3" pitchFamily="18" charset="2"/>
              <a:buChar char="}"/>
              <a:tabLst>
                <a:tab pos="1584325" algn="l"/>
              </a:tabLst>
            </a:pPr>
            <a:endParaRPr lang="en-US" sz="2400" dirty="0" smtClean="0">
              <a:solidFill>
                <a:srgbClr val="1D1F3B"/>
              </a:solidFill>
              <a:latin typeface="Myriad Pro"/>
              <a:cs typeface="Times New Roman" pitchFamily="18" charset="0"/>
            </a:endParaRPr>
          </a:p>
          <a:p>
            <a:pPr marL="115888" indent="-115888" eaLnBrk="0" hangingPunct="0">
              <a:buClr>
                <a:srgbClr val="008542"/>
              </a:buClr>
              <a:buSzPct val="80000"/>
              <a:buFont typeface="Wingdings 3" pitchFamily="18" charset="2"/>
              <a:buChar char="}"/>
              <a:tabLst>
                <a:tab pos="1584325" algn="l"/>
              </a:tabLst>
            </a:pPr>
            <a:r>
              <a:rPr lang="en-GB" sz="2400" dirty="0" smtClean="0">
                <a:solidFill>
                  <a:srgbClr val="1D1F3B"/>
                </a:solidFill>
                <a:latin typeface="Myriad Pro"/>
                <a:cs typeface="Times New Roman" pitchFamily="18" charset="0"/>
              </a:rPr>
              <a:t>Management Style and Presence</a:t>
            </a:r>
            <a:endParaRPr lang="en-US" sz="2400" dirty="0" smtClean="0">
              <a:solidFill>
                <a:srgbClr val="1D1F3B"/>
              </a:solidFill>
              <a:latin typeface="Myriad Pro"/>
            </a:endParaRPr>
          </a:p>
          <a:p>
            <a:pPr marL="115888" indent="-115888" eaLnBrk="0" hangingPunct="0">
              <a:tabLst>
                <a:tab pos="1584325" algn="l"/>
              </a:tabLst>
            </a:pPr>
            <a:endParaRPr lang="en-US" sz="2000" b="1" dirty="0">
              <a:solidFill>
                <a:srgbClr val="64A0C8"/>
              </a:solidFill>
              <a:cs typeface="Times New Roman" pitchFamily="18" charset="0"/>
            </a:endParaRPr>
          </a:p>
        </p:txBody>
      </p:sp>
      <p:sp>
        <p:nvSpPr>
          <p:cNvPr id="47115" name="Rectangle 50"/>
          <p:cNvSpPr>
            <a:spLocks noChangeArrowheads="1"/>
          </p:cNvSpPr>
          <p:nvPr/>
        </p:nvSpPr>
        <p:spPr bwMode="auto">
          <a:xfrm>
            <a:off x="4572000" y="2780928"/>
            <a:ext cx="2448272" cy="3312368"/>
          </a:xfrm>
          <a:prstGeom prst="rect">
            <a:avLst/>
          </a:prstGeom>
          <a:noFill/>
          <a:ln w="9525">
            <a:noFill/>
            <a:miter lim="800000"/>
            <a:headEnd/>
            <a:tailEnd/>
          </a:ln>
        </p:spPr>
        <p:txBody>
          <a:bodyPr/>
          <a:lstStyle/>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Written Standard</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Communicate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b="1" dirty="0" smtClean="0">
                <a:latin typeface="Myriad Pro"/>
                <a:cs typeface="Times New Roman" pitchFamily="18" charset="0"/>
              </a:rPr>
              <a:t>Train</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Evaluate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Improve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Enforce</a:t>
            </a:r>
            <a:endParaRPr lang="en-US" sz="2200" dirty="0">
              <a:latin typeface="Myriad Pro"/>
              <a:cs typeface="Arial" charset="0"/>
            </a:endParaRPr>
          </a:p>
        </p:txBody>
      </p:sp>
      <p:sp>
        <p:nvSpPr>
          <p:cNvPr id="13" name="Slide Number Placeholder 3"/>
          <p:cNvSpPr txBox="1">
            <a:spLocks/>
          </p:cNvSpPr>
          <p:nvPr/>
        </p:nvSpPr>
        <p:spPr>
          <a:xfrm>
            <a:off x="457200" y="632460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9EE89B-0AEF-4F4E-90DF-A96BB83AA8E8}" type="slidenum">
              <a:rPr kumimoji="0" lang="en-US" sz="12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Rectangle 14"/>
          <p:cNvSpPr/>
          <p:nvPr/>
        </p:nvSpPr>
        <p:spPr>
          <a:xfrm>
            <a:off x="6876256" y="2100411"/>
            <a:ext cx="2157984"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Evaluate</a:t>
            </a:r>
            <a:endParaRPr lang="en-US" sz="2400" b="1" dirty="0">
              <a:latin typeface="+mj-lt"/>
              <a:cs typeface="Arial" pitchFamily="34" charset="0"/>
            </a:endParaRPr>
          </a:p>
        </p:txBody>
      </p:sp>
      <p:sp>
        <p:nvSpPr>
          <p:cNvPr id="18" name="Rectangle 48"/>
          <p:cNvSpPr>
            <a:spLocks noChangeArrowheads="1"/>
          </p:cNvSpPr>
          <p:nvPr/>
        </p:nvSpPr>
        <p:spPr bwMode="auto">
          <a:xfrm>
            <a:off x="7020272" y="2892498"/>
            <a:ext cx="1872208" cy="2984773"/>
          </a:xfrm>
          <a:prstGeom prst="rect">
            <a:avLst/>
          </a:prstGeom>
          <a:noFill/>
          <a:ln w="9525">
            <a:noFill/>
            <a:miter lim="800000"/>
            <a:headEnd/>
            <a:tailEnd/>
          </a:ln>
        </p:spPr>
        <p:txBody>
          <a:bodyPr/>
          <a:lstStyle/>
          <a:p>
            <a:pPr marL="115888" indent="-115888">
              <a:tabLst>
                <a:tab pos="1584325" algn="l"/>
              </a:tabLst>
            </a:pPr>
            <a:r>
              <a:rPr lang="en-US" sz="2400" dirty="0" smtClean="0">
                <a:latin typeface="Myriad Pro"/>
                <a:cs typeface="Arial" charset="0"/>
              </a:rPr>
              <a:t>Standard</a:t>
            </a:r>
          </a:p>
          <a:p>
            <a:pPr marL="115888" indent="-115888">
              <a:tabLst>
                <a:tab pos="1584325" algn="l"/>
              </a:tabLst>
            </a:pPr>
            <a:endParaRPr lang="en-US" sz="2400" dirty="0" smtClean="0">
              <a:latin typeface="Myriad Pro"/>
              <a:cs typeface="Arial" charset="0"/>
            </a:endParaRPr>
          </a:p>
          <a:p>
            <a:pPr marL="115888" indent="-115888">
              <a:tabLst>
                <a:tab pos="1584325" algn="l"/>
              </a:tabLst>
            </a:pPr>
            <a:r>
              <a:rPr lang="en-US" sz="2400" dirty="0" smtClean="0">
                <a:latin typeface="Myriad Pro"/>
                <a:cs typeface="Arial" charset="0"/>
              </a:rPr>
              <a:t>Procedures</a:t>
            </a:r>
          </a:p>
          <a:p>
            <a:pPr marL="115888" indent="-115888">
              <a:tabLst>
                <a:tab pos="1584325" algn="l"/>
              </a:tabLst>
            </a:pPr>
            <a:endParaRPr lang="en-US" sz="2400" dirty="0" smtClean="0">
              <a:latin typeface="Myriad Pro"/>
              <a:cs typeface="Arial" charset="0"/>
            </a:endParaRPr>
          </a:p>
          <a:p>
            <a:pPr marL="115888" indent="-115888">
              <a:tabLst>
                <a:tab pos="1584325" algn="l"/>
              </a:tabLst>
            </a:pPr>
            <a:r>
              <a:rPr lang="en-US" sz="2400" dirty="0" smtClean="0">
                <a:latin typeface="Myriad Pro"/>
                <a:cs typeface="Arial" charset="0"/>
              </a:rPr>
              <a:t>Training</a:t>
            </a:r>
          </a:p>
        </p:txBody>
      </p:sp>
      <p:sp>
        <p:nvSpPr>
          <p:cNvPr id="20" name="Rectangle 19"/>
          <p:cNvSpPr/>
          <p:nvPr/>
        </p:nvSpPr>
        <p:spPr>
          <a:xfrm>
            <a:off x="4620758" y="2100411"/>
            <a:ext cx="2157984"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Control</a:t>
            </a:r>
            <a:endParaRPr lang="en-US" sz="2400" b="1" dirty="0">
              <a:latin typeface="+mj-lt"/>
              <a:cs typeface="Arial" pitchFamily="34" charset="0"/>
            </a:endParaRPr>
          </a:p>
        </p:txBody>
      </p:sp>
      <p:sp>
        <p:nvSpPr>
          <p:cNvPr id="21" name="Rectangle 20"/>
          <p:cNvSpPr/>
          <p:nvPr/>
        </p:nvSpPr>
        <p:spPr>
          <a:xfrm>
            <a:off x="2363003" y="2100411"/>
            <a:ext cx="2160240" cy="648000"/>
          </a:xfrm>
          <a:prstGeom prst="rect">
            <a:avLst/>
          </a:prstGeom>
          <a:solidFill>
            <a:srgbClr val="C799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 Assess</a:t>
            </a:r>
            <a:endParaRPr lang="en-US" sz="2400" b="1" dirty="0">
              <a:latin typeface="+mj-lt"/>
              <a:cs typeface="Arial" pitchFamily="34" charset="0"/>
            </a:endParaRPr>
          </a:p>
        </p:txBody>
      </p:sp>
      <p:sp>
        <p:nvSpPr>
          <p:cNvPr id="22" name="Rectangle 21"/>
          <p:cNvSpPr/>
          <p:nvPr/>
        </p:nvSpPr>
        <p:spPr>
          <a:xfrm>
            <a:off x="107504" y="2100411"/>
            <a:ext cx="2157984"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Recognize</a:t>
            </a:r>
            <a:endParaRPr lang="en-US" sz="2400" b="1" dirty="0">
              <a:latin typeface="+mj-lt"/>
              <a:cs typeface="Arial" pitchFamily="34" charset="0"/>
            </a:endParaRPr>
          </a:p>
        </p:txBody>
      </p:sp>
      <p:sp>
        <p:nvSpPr>
          <p:cNvPr id="24" name="TextBox 23"/>
          <p:cNvSpPr txBox="1"/>
          <p:nvPr/>
        </p:nvSpPr>
        <p:spPr>
          <a:xfrm>
            <a:off x="899592"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1</a:t>
            </a:r>
            <a:endParaRPr lang="en-US" sz="4400" dirty="0">
              <a:solidFill>
                <a:schemeClr val="bg1">
                  <a:lumMod val="85000"/>
                </a:schemeClr>
              </a:solidFill>
              <a:latin typeface="Arial Black" pitchFamily="34" charset="0"/>
            </a:endParaRPr>
          </a:p>
        </p:txBody>
      </p:sp>
      <p:sp>
        <p:nvSpPr>
          <p:cNvPr id="25" name="TextBox 24"/>
          <p:cNvSpPr txBox="1"/>
          <p:nvPr/>
        </p:nvSpPr>
        <p:spPr>
          <a:xfrm>
            <a:off x="3152935" y="1379909"/>
            <a:ext cx="504056" cy="769441"/>
          </a:xfrm>
          <a:prstGeom prst="rect">
            <a:avLst/>
          </a:prstGeom>
          <a:noFill/>
        </p:spPr>
        <p:txBody>
          <a:bodyPr wrap="square" rtlCol="0">
            <a:spAutoFit/>
          </a:bodyPr>
          <a:lstStyle/>
          <a:p>
            <a:r>
              <a:rPr lang="en-US" sz="4400" dirty="0" smtClean="0">
                <a:solidFill>
                  <a:srgbClr val="CC9900"/>
                </a:solidFill>
                <a:latin typeface="Arial Black" pitchFamily="34" charset="0"/>
              </a:rPr>
              <a:t>2</a:t>
            </a:r>
            <a:endParaRPr lang="en-US" sz="4400" dirty="0">
              <a:solidFill>
                <a:srgbClr val="CC9900"/>
              </a:solidFill>
              <a:latin typeface="Arial Black" pitchFamily="34" charset="0"/>
            </a:endParaRPr>
          </a:p>
        </p:txBody>
      </p:sp>
      <p:sp>
        <p:nvSpPr>
          <p:cNvPr id="26" name="TextBox 25"/>
          <p:cNvSpPr txBox="1"/>
          <p:nvPr/>
        </p:nvSpPr>
        <p:spPr>
          <a:xfrm>
            <a:off x="5427982"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3</a:t>
            </a:r>
            <a:endParaRPr lang="en-US" sz="4400" dirty="0">
              <a:solidFill>
                <a:schemeClr val="bg1">
                  <a:lumMod val="85000"/>
                </a:schemeClr>
              </a:solidFill>
              <a:latin typeface="Arial Black" pitchFamily="34" charset="0"/>
            </a:endParaRPr>
          </a:p>
        </p:txBody>
      </p:sp>
      <p:sp>
        <p:nvSpPr>
          <p:cNvPr id="27" name="TextBox 26"/>
          <p:cNvSpPr txBox="1"/>
          <p:nvPr/>
        </p:nvSpPr>
        <p:spPr>
          <a:xfrm>
            <a:off x="7619459"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4</a:t>
            </a:r>
            <a:endParaRPr lang="en-US" sz="4400" dirty="0">
              <a:solidFill>
                <a:schemeClr val="bg1">
                  <a:lumMod val="85000"/>
                </a:schemeClr>
              </a:solidFill>
              <a:latin typeface="Arial Black" pitchFamily="34" charset="0"/>
            </a:endParaRPr>
          </a:p>
        </p:txBody>
      </p:sp>
    </p:spTree>
    <p:extLst>
      <p:ext uri="{BB962C8B-B14F-4D97-AF65-F5344CB8AC3E}">
        <p14:creationId xmlns:p14="http://schemas.microsoft.com/office/powerpoint/2010/main" val="2036559284"/>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6237312"/>
            <a:ext cx="367408" cy="307777"/>
          </a:xfrm>
          <a:prstGeom prst="rect">
            <a:avLst/>
          </a:prstGeom>
        </p:spPr>
        <p:txBody>
          <a:bodyPr wrap="none">
            <a:spAutoFit/>
          </a:bodyPr>
          <a:lstStyle/>
          <a:p>
            <a:fld id="{AB50B715-E8C6-465B-AAB0-9A91EF08CA4F}" type="slidenum">
              <a:rPr lang="en-US" sz="1400" smtClean="0">
                <a:solidFill>
                  <a:schemeClr val="bg1">
                    <a:lumMod val="50000"/>
                  </a:schemeClr>
                </a:solidFill>
                <a:latin typeface="Calibri" pitchFamily="34" charset="0"/>
                <a:ea typeface="ＭＳ Ｐゴシック" pitchFamily="34" charset="-128"/>
              </a:rPr>
              <a:pPr/>
              <a:t>20</a:t>
            </a:fld>
            <a:endParaRPr lang="en-US" sz="1400" dirty="0">
              <a:solidFill>
                <a:schemeClr val="bg1">
                  <a:lumMod val="50000"/>
                </a:schemeClr>
              </a:solidFill>
            </a:endParaRPr>
          </a:p>
        </p:txBody>
      </p:sp>
      <p:sp>
        <p:nvSpPr>
          <p:cNvPr id="4" name="Title 3"/>
          <p:cNvSpPr>
            <a:spLocks noGrp="1"/>
          </p:cNvSpPr>
          <p:nvPr>
            <p:ph type="title"/>
          </p:nvPr>
        </p:nvSpPr>
        <p:spPr>
          <a:xfrm>
            <a:off x="179512" y="809989"/>
            <a:ext cx="8229600" cy="792162"/>
          </a:xfrm>
        </p:spPr>
        <p:txBody>
          <a:bodyPr>
            <a:normAutofit fontScale="90000"/>
          </a:bodyPr>
          <a:lstStyle/>
          <a:p>
            <a:r>
              <a:rPr lang="en-US" dirty="0" smtClean="0"/>
              <a:t/>
            </a:r>
            <a:br>
              <a:rPr lang="en-US" dirty="0" smtClean="0"/>
            </a:br>
            <a:r>
              <a:rPr lang="en-US" sz="3100" dirty="0" smtClean="0"/>
              <a:t>Do You Have a Bully in Your Department?</a:t>
            </a:r>
            <a:br>
              <a:rPr lang="en-US" sz="3100" dirty="0" smtClean="0"/>
            </a:br>
            <a:endParaRPr lang="en-US" sz="3100" dirty="0"/>
          </a:p>
        </p:txBody>
      </p:sp>
      <p:pic>
        <p:nvPicPr>
          <p:cNvPr id="7" name="Picture 2"/>
          <p:cNvPicPr>
            <a:picLocks noGrp="1" noChangeAspect="1" noChangeArrowheads="1"/>
          </p:cNvPicPr>
          <p:nvPr>
            <p:ph sz="half" idx="1"/>
          </p:nvPr>
        </p:nvPicPr>
        <p:blipFill>
          <a:blip r:embed="rId3" cstate="print"/>
          <a:srcRect l="24242" t="8838" r="24242" b="25506"/>
          <a:stretch>
            <a:fillRect/>
          </a:stretch>
        </p:blipFill>
        <p:spPr bwMode="auto">
          <a:xfrm>
            <a:off x="4900931" y="1700808"/>
            <a:ext cx="3946182" cy="4023457"/>
          </a:xfrm>
          <a:prstGeom prst="rect">
            <a:avLst/>
          </a:prstGeom>
          <a:noFill/>
          <a:ln w="9525">
            <a:solidFill>
              <a:schemeClr val="tx1"/>
            </a:solidFill>
            <a:miter lim="800000"/>
            <a:headEnd/>
            <a:tailEnd/>
          </a:ln>
          <a:effectLst>
            <a:outerShdw blurRad="63500" sx="102000" sy="102000" algn="ctr" rotWithShape="0">
              <a:prstClr val="black">
                <a:alpha val="40000"/>
              </a:prstClr>
            </a:outerShdw>
          </a:effectLst>
        </p:spPr>
      </p:pic>
      <p:sp>
        <p:nvSpPr>
          <p:cNvPr id="6" name="Rectangle 5"/>
          <p:cNvSpPr/>
          <p:nvPr/>
        </p:nvSpPr>
        <p:spPr>
          <a:xfrm>
            <a:off x="0" y="0"/>
            <a:ext cx="2160240" cy="648000"/>
          </a:xfrm>
          <a:prstGeom prst="rect">
            <a:avLst/>
          </a:prstGeom>
          <a:solidFill>
            <a:srgbClr val="C799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Assess</a:t>
            </a:r>
            <a:endParaRPr lang="en-US" sz="2400" b="1" dirty="0">
              <a:latin typeface="+mj-lt"/>
              <a:cs typeface="Arial" pitchFamily="34" charset="0"/>
            </a:endParaRPr>
          </a:p>
        </p:txBody>
      </p:sp>
      <p:sp>
        <p:nvSpPr>
          <p:cNvPr id="2" name="Rectangle 1"/>
          <p:cNvSpPr/>
          <p:nvPr/>
        </p:nvSpPr>
        <p:spPr>
          <a:xfrm>
            <a:off x="915747" y="5886254"/>
            <a:ext cx="7333193" cy="369332"/>
          </a:xfrm>
          <a:prstGeom prst="rect">
            <a:avLst/>
          </a:prstGeom>
        </p:spPr>
        <p:txBody>
          <a:bodyPr wrap="square">
            <a:spAutoFit/>
          </a:bodyPr>
          <a:lstStyle/>
          <a:p>
            <a:r>
              <a:rPr lang="en-US" dirty="0">
                <a:hlinkClick r:id="rId4"/>
              </a:rPr>
              <a:t>http://www.pshsa.ca/wp-content/uploads/2013/02/BullyWkplace.pdf</a:t>
            </a:r>
            <a:endParaRPr lang="en-US" dirty="0"/>
          </a:p>
        </p:txBody>
      </p:sp>
      <p:pic>
        <p:nvPicPr>
          <p:cNvPr id="8" name="Picture 1"/>
          <p:cNvPicPr>
            <a:picLocks noChangeAspect="1" noChangeArrowheads="1"/>
          </p:cNvPicPr>
          <p:nvPr/>
        </p:nvPicPr>
        <p:blipFill>
          <a:blip r:embed="rId5" cstate="print"/>
          <a:srcRect l="32281" t="4234" r="31297" b="4417"/>
          <a:stretch>
            <a:fillRect/>
          </a:stretch>
        </p:blipFill>
        <p:spPr>
          <a:xfrm>
            <a:off x="1080120" y="1920191"/>
            <a:ext cx="2113093" cy="3312368"/>
          </a:xfrm>
          <a:prstGeom prst="rect">
            <a:avLst/>
          </a:prstGeom>
          <a:ln>
            <a:solidFill>
              <a:schemeClr val="tx1"/>
            </a:solidFill>
          </a:ln>
          <a:effectLst>
            <a:outerShdw blurRad="63500" sx="102000" sy="102000" algn="ctr" rotWithShape="0">
              <a:prstClr val="black">
                <a:alpha val="40000"/>
              </a:prstClr>
            </a:outerShdw>
          </a:effectLst>
        </p:spPr>
      </p:pic>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6237312"/>
            <a:ext cx="367408" cy="307777"/>
          </a:xfrm>
          <a:prstGeom prst="rect">
            <a:avLst/>
          </a:prstGeom>
        </p:spPr>
        <p:txBody>
          <a:bodyPr wrap="none">
            <a:spAutoFit/>
          </a:bodyPr>
          <a:lstStyle/>
          <a:p>
            <a:fld id="{AB50B715-E8C6-465B-AAB0-9A91EF08CA4F}" type="slidenum">
              <a:rPr lang="en-US" sz="1400" smtClean="0">
                <a:solidFill>
                  <a:schemeClr val="bg1">
                    <a:lumMod val="50000"/>
                  </a:schemeClr>
                </a:solidFill>
                <a:latin typeface="Calibri" pitchFamily="34" charset="0"/>
                <a:ea typeface="ＭＳ Ｐゴシック" pitchFamily="34" charset="-128"/>
              </a:rPr>
              <a:pPr/>
              <a:t>21</a:t>
            </a:fld>
            <a:endParaRPr lang="en-US" sz="1400" dirty="0">
              <a:solidFill>
                <a:schemeClr val="bg1">
                  <a:lumMod val="50000"/>
                </a:schemeClr>
              </a:solidFill>
            </a:endParaRPr>
          </a:p>
        </p:txBody>
      </p:sp>
      <p:sp>
        <p:nvSpPr>
          <p:cNvPr id="4" name="Title 3"/>
          <p:cNvSpPr>
            <a:spLocks noGrp="1"/>
          </p:cNvSpPr>
          <p:nvPr>
            <p:ph type="title"/>
          </p:nvPr>
        </p:nvSpPr>
        <p:spPr>
          <a:xfrm>
            <a:off x="467544" y="548680"/>
            <a:ext cx="8229600" cy="850106"/>
          </a:xfrm>
        </p:spPr>
        <p:txBody>
          <a:bodyPr>
            <a:normAutofit fontScale="90000"/>
          </a:bodyPr>
          <a:lstStyle/>
          <a:p>
            <a:r>
              <a:rPr lang="en-US" dirty="0" smtClean="0"/>
              <a:t/>
            </a:r>
            <a:br>
              <a:rPr lang="en-US" dirty="0" smtClean="0"/>
            </a:br>
            <a:r>
              <a:rPr lang="en-US" dirty="0" smtClean="0"/>
              <a:t/>
            </a:r>
            <a:br>
              <a:rPr lang="en-US" dirty="0" smtClean="0"/>
            </a:br>
            <a:r>
              <a:rPr lang="en-US" dirty="0" smtClean="0"/>
              <a:t>Assess: Are You Being Bullied? </a:t>
            </a:r>
            <a:br>
              <a:rPr lang="en-US" dirty="0" smtClean="0"/>
            </a:br>
            <a:endParaRPr lang="en-US" dirty="0"/>
          </a:p>
        </p:txBody>
      </p:sp>
      <p:sp>
        <p:nvSpPr>
          <p:cNvPr id="6" name="Content Placeholder 5"/>
          <p:cNvSpPr>
            <a:spLocks noGrp="1"/>
          </p:cNvSpPr>
          <p:nvPr>
            <p:ph sz="half" idx="10"/>
          </p:nvPr>
        </p:nvSpPr>
        <p:spPr>
          <a:xfrm>
            <a:off x="467544" y="1700808"/>
            <a:ext cx="3322712" cy="981471"/>
          </a:xfrm>
        </p:spPr>
        <p:txBody>
          <a:bodyPr>
            <a:normAutofit fontScale="92500"/>
          </a:bodyPr>
          <a:lstStyle/>
          <a:p>
            <a:pPr marL="0" lvl="1" indent="0">
              <a:buNone/>
            </a:pPr>
            <a:r>
              <a:rPr lang="en-US" sz="2800" dirty="0" smtClean="0"/>
              <a:t>Not sure? Complete a self test!</a:t>
            </a:r>
          </a:p>
          <a:p>
            <a:endParaRPr lang="en-US" dirty="0"/>
          </a:p>
        </p:txBody>
      </p:sp>
      <p:pic>
        <p:nvPicPr>
          <p:cNvPr id="7" name="Picture 2"/>
          <p:cNvPicPr>
            <a:picLocks noGrp="1" noChangeAspect="1" noChangeArrowheads="1"/>
          </p:cNvPicPr>
          <p:nvPr>
            <p:ph sz="half" idx="1"/>
          </p:nvPr>
        </p:nvPicPr>
        <p:blipFill>
          <a:blip r:embed="rId3" cstate="print"/>
          <a:srcRect l="24560" t="7675" r="24272" b="13015"/>
          <a:stretch>
            <a:fillRect/>
          </a:stretch>
        </p:blipFill>
        <p:spPr bwMode="auto">
          <a:xfrm>
            <a:off x="5436096" y="1772816"/>
            <a:ext cx="3069241" cy="3805839"/>
          </a:xfrm>
          <a:prstGeom prst="rect">
            <a:avLst/>
          </a:prstGeom>
          <a:noFill/>
          <a:ln w="9525">
            <a:solidFill>
              <a:schemeClr val="tx1"/>
            </a:solidFill>
            <a:miter lim="800000"/>
            <a:headEnd/>
            <a:tailEnd/>
          </a:ln>
          <a:effectLst>
            <a:outerShdw blurRad="63500" sx="102000" sy="102000" algn="ctr" rotWithShape="0">
              <a:prstClr val="black">
                <a:alpha val="40000"/>
              </a:prstClr>
            </a:outerShdw>
          </a:effectLst>
        </p:spPr>
      </p:pic>
      <p:sp>
        <p:nvSpPr>
          <p:cNvPr id="9" name="Rectangle 8"/>
          <p:cNvSpPr/>
          <p:nvPr/>
        </p:nvSpPr>
        <p:spPr>
          <a:xfrm>
            <a:off x="0" y="0"/>
            <a:ext cx="2160240" cy="648000"/>
          </a:xfrm>
          <a:prstGeom prst="rect">
            <a:avLst/>
          </a:prstGeom>
          <a:solidFill>
            <a:srgbClr val="C799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Assess</a:t>
            </a:r>
            <a:endParaRPr lang="en-US" sz="2400" b="1" dirty="0">
              <a:latin typeface="+mj-lt"/>
              <a:cs typeface="Arial" pitchFamily="34" charset="0"/>
            </a:endParaRPr>
          </a:p>
        </p:txBody>
      </p:sp>
      <p:pic>
        <p:nvPicPr>
          <p:cNvPr id="10" name="Picture 1"/>
          <p:cNvPicPr>
            <a:picLocks noChangeAspect="1" noChangeArrowheads="1"/>
          </p:cNvPicPr>
          <p:nvPr/>
        </p:nvPicPr>
        <p:blipFill>
          <a:blip r:embed="rId4" cstate="print"/>
          <a:srcRect l="32281" t="4234" r="31297" b="4417"/>
          <a:stretch>
            <a:fillRect/>
          </a:stretch>
        </p:blipFill>
        <p:spPr>
          <a:xfrm>
            <a:off x="1443537" y="2635547"/>
            <a:ext cx="2113093" cy="3312368"/>
          </a:xfrm>
          <a:prstGeom prst="rect">
            <a:avLst/>
          </a:prstGeom>
          <a:ln>
            <a:solidFill>
              <a:schemeClr val="tx1"/>
            </a:solidFill>
          </a:ln>
          <a:effectLst>
            <a:outerShdw blurRad="63500" sx="102000" sy="102000" algn="ctr" rotWithShape="0">
              <a:prstClr val="black">
                <a:alpha val="40000"/>
              </a:prstClr>
            </a:outerShdw>
          </a:effectLst>
        </p:spPr>
      </p:pic>
      <p:sp>
        <p:nvSpPr>
          <p:cNvPr id="2" name="Rectangle 1"/>
          <p:cNvSpPr/>
          <p:nvPr/>
        </p:nvSpPr>
        <p:spPr>
          <a:xfrm>
            <a:off x="762944" y="5947915"/>
            <a:ext cx="6840760" cy="369332"/>
          </a:xfrm>
          <a:prstGeom prst="rect">
            <a:avLst/>
          </a:prstGeom>
        </p:spPr>
        <p:txBody>
          <a:bodyPr wrap="square">
            <a:spAutoFit/>
          </a:bodyPr>
          <a:lstStyle/>
          <a:p>
            <a:r>
              <a:rPr lang="en-US" dirty="0">
                <a:hlinkClick r:id="rId5"/>
              </a:rPr>
              <a:t>http://www.pshsa.ca/wp-content/uploads/2013/02/BullyWkplace.pdf</a:t>
            </a:r>
            <a:endParaRPr lang="en-US" dirty="0"/>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4623964" y="2277293"/>
            <a:ext cx="2157984"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880814" y="2277293"/>
            <a:ext cx="2157984"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371620" y="2636912"/>
            <a:ext cx="2157984" cy="3239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7504" y="2277293"/>
            <a:ext cx="2160240"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6" name="Rectangle 2"/>
          <p:cNvSpPr>
            <a:spLocks noGrp="1" noChangeArrowheads="1"/>
          </p:cNvSpPr>
          <p:nvPr>
            <p:ph type="title"/>
          </p:nvPr>
        </p:nvSpPr>
        <p:spPr/>
        <p:txBody>
          <a:bodyPr/>
          <a:lstStyle/>
          <a:p>
            <a:pPr eaLnBrk="1" hangingPunct="1"/>
            <a:r>
              <a:rPr lang="en-US" dirty="0" smtClean="0"/>
              <a:t>R.A.C.E. Against Workplace Bullying</a:t>
            </a:r>
          </a:p>
        </p:txBody>
      </p:sp>
      <p:sp>
        <p:nvSpPr>
          <p:cNvPr id="40963" name="Rectangle 47"/>
          <p:cNvSpPr>
            <a:spLocks noChangeArrowheads="1"/>
          </p:cNvSpPr>
          <p:nvPr/>
        </p:nvSpPr>
        <p:spPr bwMode="auto">
          <a:xfrm>
            <a:off x="2411760" y="2780928"/>
            <a:ext cx="2232248" cy="3024336"/>
          </a:xfrm>
          <a:prstGeom prst="rect">
            <a:avLst/>
          </a:prstGeom>
          <a:noFill/>
          <a:ln w="9525">
            <a:noFill/>
            <a:miter lim="800000"/>
            <a:headEnd/>
            <a:tailEnd/>
          </a:ln>
        </p:spPr>
        <p:txBody>
          <a:bodyPr/>
          <a:lstStyle/>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endParaRPr lang="en-US" dirty="0" smtClean="0">
              <a:cs typeface="Arial" charset="0"/>
            </a:endParaRPr>
          </a:p>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endParaRPr lang="en-US" dirty="0" smtClean="0">
              <a:cs typeface="Arial" charset="0"/>
            </a:endParaRPr>
          </a:p>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r>
              <a:rPr lang="en-US" sz="2400" dirty="0" smtClean="0">
                <a:latin typeface="Myriad Pro"/>
                <a:cs typeface="Arial" charset="0"/>
              </a:rPr>
              <a:t>Repeated and persistent observable </a:t>
            </a:r>
            <a:r>
              <a:rPr lang="en-US" sz="2400" dirty="0" err="1" smtClean="0">
                <a:latin typeface="Myriad Pro"/>
                <a:cs typeface="Arial" charset="0"/>
              </a:rPr>
              <a:t>behaviours</a:t>
            </a:r>
            <a:endParaRPr lang="en-US" sz="2400" dirty="0">
              <a:latin typeface="Myriad Pro"/>
              <a:cs typeface="Times New Roman" pitchFamily="18" charset="0"/>
            </a:endParaRPr>
          </a:p>
        </p:txBody>
      </p:sp>
      <p:sp>
        <p:nvSpPr>
          <p:cNvPr id="47108" name="Rectangle 48"/>
          <p:cNvSpPr>
            <a:spLocks noChangeArrowheads="1"/>
          </p:cNvSpPr>
          <p:nvPr/>
        </p:nvSpPr>
        <p:spPr bwMode="auto">
          <a:xfrm>
            <a:off x="179512" y="2820491"/>
            <a:ext cx="2123728" cy="2438400"/>
          </a:xfrm>
          <a:prstGeom prst="rect">
            <a:avLst/>
          </a:prstGeom>
          <a:noFill/>
          <a:ln w="9525">
            <a:noFill/>
            <a:miter lim="800000"/>
            <a:headEnd/>
            <a:tailEnd/>
          </a:ln>
        </p:spPr>
        <p:txBody>
          <a:bodyPr/>
          <a:lstStyle/>
          <a:p>
            <a:pPr marL="115888" indent="-115888" eaLnBrk="0" hangingPunct="0">
              <a:buClr>
                <a:srgbClr val="008542"/>
              </a:buClr>
              <a:buSzPct val="80000"/>
              <a:buFont typeface="Wingdings 3" pitchFamily="18" charset="2"/>
              <a:buChar char="}"/>
              <a:tabLst>
                <a:tab pos="1584325" algn="l"/>
              </a:tabLst>
            </a:pPr>
            <a:r>
              <a:rPr lang="en-US" sz="2400" dirty="0" smtClean="0">
                <a:solidFill>
                  <a:srgbClr val="1D1F3B"/>
                </a:solidFill>
                <a:latin typeface="Myriad Pro"/>
                <a:cs typeface="Times New Roman" pitchFamily="18" charset="0"/>
              </a:rPr>
              <a:t>Signs &amp; Symptoms</a:t>
            </a:r>
          </a:p>
          <a:p>
            <a:pPr marL="115888" indent="-115888" eaLnBrk="0" hangingPunct="0">
              <a:buClr>
                <a:srgbClr val="008542"/>
              </a:buClr>
              <a:buSzPct val="80000"/>
              <a:buFont typeface="Wingdings 3" pitchFamily="18" charset="2"/>
              <a:buChar char="}"/>
              <a:tabLst>
                <a:tab pos="1584325" algn="l"/>
              </a:tabLst>
            </a:pPr>
            <a:endParaRPr lang="en-US" sz="2400" dirty="0" smtClean="0">
              <a:solidFill>
                <a:srgbClr val="1D1F3B"/>
              </a:solidFill>
              <a:latin typeface="Myriad Pro"/>
              <a:cs typeface="Times New Roman" pitchFamily="18" charset="0"/>
            </a:endParaRPr>
          </a:p>
          <a:p>
            <a:pPr marL="115888" indent="-115888" eaLnBrk="0" hangingPunct="0">
              <a:buClr>
                <a:srgbClr val="008542"/>
              </a:buClr>
              <a:buSzPct val="80000"/>
              <a:buFont typeface="Wingdings 3" pitchFamily="18" charset="2"/>
              <a:buChar char="}"/>
              <a:tabLst>
                <a:tab pos="1584325" algn="l"/>
              </a:tabLst>
            </a:pPr>
            <a:r>
              <a:rPr lang="en-GB" sz="2400" dirty="0" smtClean="0">
                <a:solidFill>
                  <a:srgbClr val="1D1F3B"/>
                </a:solidFill>
                <a:latin typeface="Myriad Pro"/>
                <a:cs typeface="Times New Roman" pitchFamily="18" charset="0"/>
              </a:rPr>
              <a:t>Management Style and Presence</a:t>
            </a:r>
            <a:endParaRPr lang="en-US" sz="2400" dirty="0" smtClean="0">
              <a:solidFill>
                <a:srgbClr val="1D1F3B"/>
              </a:solidFill>
              <a:latin typeface="Myriad Pro"/>
            </a:endParaRPr>
          </a:p>
          <a:p>
            <a:pPr marL="115888" indent="-115888" eaLnBrk="0" hangingPunct="0">
              <a:tabLst>
                <a:tab pos="1584325" algn="l"/>
              </a:tabLst>
            </a:pPr>
            <a:endParaRPr lang="en-US" sz="2000" b="1" dirty="0">
              <a:solidFill>
                <a:srgbClr val="64A0C8"/>
              </a:solidFill>
              <a:cs typeface="Times New Roman" pitchFamily="18" charset="0"/>
            </a:endParaRPr>
          </a:p>
        </p:txBody>
      </p:sp>
      <p:sp>
        <p:nvSpPr>
          <p:cNvPr id="47115" name="Rectangle 50"/>
          <p:cNvSpPr>
            <a:spLocks noChangeArrowheads="1"/>
          </p:cNvSpPr>
          <p:nvPr/>
        </p:nvSpPr>
        <p:spPr bwMode="auto">
          <a:xfrm>
            <a:off x="4572000" y="2780928"/>
            <a:ext cx="2448272" cy="3312368"/>
          </a:xfrm>
          <a:prstGeom prst="rect">
            <a:avLst/>
          </a:prstGeom>
          <a:noFill/>
          <a:ln w="9525">
            <a:noFill/>
            <a:miter lim="800000"/>
            <a:headEnd/>
            <a:tailEnd/>
          </a:ln>
        </p:spPr>
        <p:txBody>
          <a:bodyPr/>
          <a:lstStyle/>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Written Standard</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Communicate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b="1" dirty="0" smtClean="0">
                <a:latin typeface="Myriad Pro"/>
                <a:cs typeface="Times New Roman" pitchFamily="18" charset="0"/>
              </a:rPr>
              <a:t>Train</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Evaluate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Improve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Enforce</a:t>
            </a:r>
            <a:endParaRPr lang="en-US" sz="2200" dirty="0">
              <a:latin typeface="Myriad Pro"/>
              <a:cs typeface="Arial" charset="0"/>
            </a:endParaRPr>
          </a:p>
        </p:txBody>
      </p:sp>
      <p:sp>
        <p:nvSpPr>
          <p:cNvPr id="13" name="Slide Number Placeholder 3"/>
          <p:cNvSpPr txBox="1">
            <a:spLocks/>
          </p:cNvSpPr>
          <p:nvPr/>
        </p:nvSpPr>
        <p:spPr>
          <a:xfrm>
            <a:off x="457200" y="632460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9EE89B-0AEF-4F4E-90DF-A96BB83AA8E8}" type="slidenum">
              <a:rPr kumimoji="0" lang="en-US" sz="12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Rectangle 14"/>
          <p:cNvSpPr/>
          <p:nvPr/>
        </p:nvSpPr>
        <p:spPr>
          <a:xfrm>
            <a:off x="6876256" y="2100411"/>
            <a:ext cx="2157984"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Evaluate</a:t>
            </a:r>
            <a:endParaRPr lang="en-US" sz="2400" b="1" dirty="0">
              <a:latin typeface="+mj-lt"/>
              <a:cs typeface="Arial" pitchFamily="34" charset="0"/>
            </a:endParaRPr>
          </a:p>
        </p:txBody>
      </p:sp>
      <p:sp>
        <p:nvSpPr>
          <p:cNvPr id="18" name="Rectangle 48"/>
          <p:cNvSpPr>
            <a:spLocks noChangeArrowheads="1"/>
          </p:cNvSpPr>
          <p:nvPr/>
        </p:nvSpPr>
        <p:spPr bwMode="auto">
          <a:xfrm>
            <a:off x="7020272" y="2892498"/>
            <a:ext cx="1872208" cy="2984773"/>
          </a:xfrm>
          <a:prstGeom prst="rect">
            <a:avLst/>
          </a:prstGeom>
          <a:noFill/>
          <a:ln w="9525">
            <a:noFill/>
            <a:miter lim="800000"/>
            <a:headEnd/>
            <a:tailEnd/>
          </a:ln>
        </p:spPr>
        <p:txBody>
          <a:bodyPr/>
          <a:lstStyle/>
          <a:p>
            <a:pPr marL="115888" indent="-115888">
              <a:tabLst>
                <a:tab pos="1584325" algn="l"/>
              </a:tabLst>
            </a:pPr>
            <a:r>
              <a:rPr lang="en-US" sz="2400" dirty="0" smtClean="0">
                <a:latin typeface="Myriad Pro"/>
                <a:cs typeface="Arial" charset="0"/>
              </a:rPr>
              <a:t>Standard</a:t>
            </a:r>
          </a:p>
          <a:p>
            <a:pPr marL="115888" indent="-115888">
              <a:tabLst>
                <a:tab pos="1584325" algn="l"/>
              </a:tabLst>
            </a:pPr>
            <a:endParaRPr lang="en-US" sz="2400" dirty="0" smtClean="0">
              <a:latin typeface="Myriad Pro"/>
              <a:cs typeface="Arial" charset="0"/>
            </a:endParaRPr>
          </a:p>
          <a:p>
            <a:pPr marL="115888" indent="-115888">
              <a:tabLst>
                <a:tab pos="1584325" algn="l"/>
              </a:tabLst>
            </a:pPr>
            <a:r>
              <a:rPr lang="en-US" sz="2400" dirty="0" smtClean="0">
                <a:latin typeface="Myriad Pro"/>
                <a:cs typeface="Arial" charset="0"/>
              </a:rPr>
              <a:t>Procedures</a:t>
            </a:r>
          </a:p>
          <a:p>
            <a:pPr marL="115888" indent="-115888">
              <a:tabLst>
                <a:tab pos="1584325" algn="l"/>
              </a:tabLst>
            </a:pPr>
            <a:endParaRPr lang="en-US" sz="2400" dirty="0" smtClean="0">
              <a:latin typeface="Myriad Pro"/>
              <a:cs typeface="Arial" charset="0"/>
            </a:endParaRPr>
          </a:p>
          <a:p>
            <a:pPr marL="115888" indent="-115888">
              <a:tabLst>
                <a:tab pos="1584325" algn="l"/>
              </a:tabLst>
            </a:pPr>
            <a:r>
              <a:rPr lang="en-US" sz="2400" dirty="0" smtClean="0">
                <a:latin typeface="Myriad Pro"/>
                <a:cs typeface="Arial" charset="0"/>
              </a:rPr>
              <a:t>Training</a:t>
            </a:r>
          </a:p>
        </p:txBody>
      </p:sp>
      <p:sp>
        <p:nvSpPr>
          <p:cNvPr id="20" name="Rectangle 19"/>
          <p:cNvSpPr/>
          <p:nvPr/>
        </p:nvSpPr>
        <p:spPr>
          <a:xfrm>
            <a:off x="4620758" y="2100411"/>
            <a:ext cx="2157984" cy="648000"/>
          </a:xfrm>
          <a:prstGeom prst="rect">
            <a:avLst/>
          </a:prstGeom>
          <a:solidFill>
            <a:srgbClr val="BD4F1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Control</a:t>
            </a:r>
            <a:endParaRPr lang="en-US" sz="2400" b="1" dirty="0">
              <a:latin typeface="+mj-lt"/>
              <a:cs typeface="Arial" pitchFamily="34" charset="0"/>
            </a:endParaRPr>
          </a:p>
        </p:txBody>
      </p:sp>
      <p:sp>
        <p:nvSpPr>
          <p:cNvPr id="21" name="Rectangle 20"/>
          <p:cNvSpPr/>
          <p:nvPr/>
        </p:nvSpPr>
        <p:spPr>
          <a:xfrm>
            <a:off x="2363003" y="2100411"/>
            <a:ext cx="2160240"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 Assess</a:t>
            </a:r>
            <a:endParaRPr lang="en-US" sz="2400" b="1" dirty="0">
              <a:latin typeface="+mj-lt"/>
              <a:cs typeface="Arial" pitchFamily="34" charset="0"/>
            </a:endParaRPr>
          </a:p>
        </p:txBody>
      </p:sp>
      <p:sp>
        <p:nvSpPr>
          <p:cNvPr id="22" name="Rectangle 21"/>
          <p:cNvSpPr/>
          <p:nvPr/>
        </p:nvSpPr>
        <p:spPr>
          <a:xfrm>
            <a:off x="107504" y="2100411"/>
            <a:ext cx="2157984"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Recognize</a:t>
            </a:r>
            <a:endParaRPr lang="en-US" sz="2400" b="1" dirty="0">
              <a:latin typeface="+mj-lt"/>
              <a:cs typeface="Arial" pitchFamily="34" charset="0"/>
            </a:endParaRPr>
          </a:p>
        </p:txBody>
      </p:sp>
      <p:sp>
        <p:nvSpPr>
          <p:cNvPr id="24" name="TextBox 23"/>
          <p:cNvSpPr txBox="1"/>
          <p:nvPr/>
        </p:nvSpPr>
        <p:spPr>
          <a:xfrm>
            <a:off x="899592"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1</a:t>
            </a:r>
            <a:endParaRPr lang="en-US" sz="4400" dirty="0">
              <a:solidFill>
                <a:schemeClr val="bg1">
                  <a:lumMod val="85000"/>
                </a:schemeClr>
              </a:solidFill>
              <a:latin typeface="Arial Black" pitchFamily="34" charset="0"/>
            </a:endParaRPr>
          </a:p>
        </p:txBody>
      </p:sp>
      <p:sp>
        <p:nvSpPr>
          <p:cNvPr id="25" name="TextBox 24"/>
          <p:cNvSpPr txBox="1"/>
          <p:nvPr/>
        </p:nvSpPr>
        <p:spPr>
          <a:xfrm>
            <a:off x="3152935"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2</a:t>
            </a:r>
            <a:endParaRPr lang="en-US" sz="4400" dirty="0">
              <a:solidFill>
                <a:schemeClr val="bg1">
                  <a:lumMod val="85000"/>
                </a:schemeClr>
              </a:solidFill>
              <a:latin typeface="Arial Black" pitchFamily="34" charset="0"/>
            </a:endParaRPr>
          </a:p>
        </p:txBody>
      </p:sp>
      <p:sp>
        <p:nvSpPr>
          <p:cNvPr id="26" name="TextBox 25"/>
          <p:cNvSpPr txBox="1"/>
          <p:nvPr/>
        </p:nvSpPr>
        <p:spPr>
          <a:xfrm>
            <a:off x="5427982" y="1379909"/>
            <a:ext cx="504056" cy="769441"/>
          </a:xfrm>
          <a:prstGeom prst="rect">
            <a:avLst/>
          </a:prstGeom>
          <a:noFill/>
        </p:spPr>
        <p:txBody>
          <a:bodyPr wrap="square" rtlCol="0">
            <a:spAutoFit/>
          </a:bodyPr>
          <a:lstStyle/>
          <a:p>
            <a:r>
              <a:rPr lang="en-US" sz="4400" dirty="0" smtClean="0">
                <a:solidFill>
                  <a:srgbClr val="BD4F19"/>
                </a:solidFill>
                <a:latin typeface="Arial Black" pitchFamily="34" charset="0"/>
              </a:rPr>
              <a:t>3</a:t>
            </a:r>
            <a:endParaRPr lang="en-US" sz="4400" dirty="0">
              <a:solidFill>
                <a:srgbClr val="BD4F19"/>
              </a:solidFill>
              <a:latin typeface="Arial Black" pitchFamily="34" charset="0"/>
            </a:endParaRPr>
          </a:p>
        </p:txBody>
      </p:sp>
      <p:sp>
        <p:nvSpPr>
          <p:cNvPr id="27" name="TextBox 26"/>
          <p:cNvSpPr txBox="1"/>
          <p:nvPr/>
        </p:nvSpPr>
        <p:spPr>
          <a:xfrm>
            <a:off x="7619459"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4</a:t>
            </a:r>
            <a:endParaRPr lang="en-US" sz="4400" dirty="0">
              <a:solidFill>
                <a:schemeClr val="bg1">
                  <a:lumMod val="85000"/>
                </a:schemeClr>
              </a:solidFill>
              <a:latin typeface="Arial Black" pitchFamily="34" charset="0"/>
            </a:endParaRPr>
          </a:p>
        </p:txBody>
      </p:sp>
    </p:spTree>
    <p:extLst>
      <p:ext uri="{BB962C8B-B14F-4D97-AF65-F5344CB8AC3E}">
        <p14:creationId xmlns:p14="http://schemas.microsoft.com/office/powerpoint/2010/main" val="1604231411"/>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2157984" cy="648000"/>
          </a:xfrm>
          <a:prstGeom prst="rect">
            <a:avLst/>
          </a:prstGeom>
          <a:solidFill>
            <a:srgbClr val="BD4F1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Control</a:t>
            </a:r>
            <a:endParaRPr lang="en-US" sz="2400" b="1" dirty="0">
              <a:latin typeface="+mj-lt"/>
              <a:cs typeface="Arial" pitchFamily="34" charset="0"/>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503731258"/>
              </p:ext>
            </p:extLst>
          </p:nvPr>
        </p:nvGraphicFramePr>
        <p:xfrm>
          <a:off x="323528" y="198884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11294" y="1124744"/>
            <a:ext cx="8823826" cy="584775"/>
          </a:xfrm>
          <a:prstGeom prst="rect">
            <a:avLst/>
          </a:prstGeom>
          <a:noFill/>
        </p:spPr>
        <p:txBody>
          <a:bodyPr wrap="none" rtlCol="0">
            <a:spAutoFit/>
          </a:bodyPr>
          <a:lstStyle/>
          <a:p>
            <a:r>
              <a:rPr lang="en-US" sz="3200" dirty="0" smtClean="0">
                <a:latin typeface="Arial Black" panose="020B0A04020102020204" pitchFamily="34" charset="0"/>
              </a:rPr>
              <a:t>5 Steps to Manage Workplace Bullying</a:t>
            </a:r>
            <a:endParaRPr lang="en-US" sz="3200" dirty="0">
              <a:latin typeface="Arial Black" panose="020B0A040201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772816"/>
            <a:ext cx="8229600" cy="4392488"/>
          </a:xfrm>
        </p:spPr>
        <p:txBody>
          <a:bodyPr>
            <a:noAutofit/>
          </a:bodyPr>
          <a:lstStyle/>
          <a:p>
            <a:pPr marL="514350" indent="-514350">
              <a:buAutoNum type="arabicPeriod"/>
            </a:pPr>
            <a:r>
              <a:rPr lang="en-CA" dirty="0" smtClean="0"/>
              <a:t>Identifying Common Bullying Behaviours</a:t>
            </a:r>
          </a:p>
          <a:p>
            <a:pPr marL="514350" indent="-514350">
              <a:buAutoNum type="arabicPeriod"/>
            </a:pPr>
            <a:r>
              <a:rPr lang="en-CA" dirty="0" smtClean="0"/>
              <a:t>Cognitively rehearse responses</a:t>
            </a:r>
          </a:p>
          <a:p>
            <a:pPr marL="514350" indent="-514350">
              <a:buFont typeface="+mj-lt"/>
              <a:buAutoNum type="arabicPeriod"/>
            </a:pPr>
            <a:r>
              <a:rPr lang="en-CA" dirty="0" smtClean="0"/>
              <a:t>Practice new skills</a:t>
            </a:r>
          </a:p>
          <a:p>
            <a:pPr marL="0" indent="0" fontAlgn="auto">
              <a:spcBef>
                <a:spcPts val="0"/>
              </a:spcBef>
              <a:spcAft>
                <a:spcPts val="0"/>
              </a:spcAft>
              <a:buFontTx/>
              <a:buNone/>
              <a:defRPr/>
            </a:pPr>
            <a:endParaRPr lang="en-GB" b="1" dirty="0" smtClean="0">
              <a:solidFill>
                <a:srgbClr val="762123"/>
              </a:solidFill>
              <a:effectLst>
                <a:outerShdw blurRad="38100" dist="38100" dir="2700000" algn="tl">
                  <a:srgbClr val="000000">
                    <a:alpha val="43137"/>
                  </a:srgbClr>
                </a:outerShdw>
              </a:effectLst>
              <a:ea typeface="ＭＳ Ｐゴシック" pitchFamily="34" charset="-128"/>
            </a:endParaRPr>
          </a:p>
          <a:p>
            <a:pPr marL="0" indent="0" algn="ctr" fontAlgn="auto">
              <a:spcBef>
                <a:spcPts val="0"/>
              </a:spcBef>
              <a:spcAft>
                <a:spcPts val="0"/>
              </a:spcAft>
              <a:buFontTx/>
              <a:buNone/>
              <a:defRPr/>
            </a:pPr>
            <a:r>
              <a:rPr lang="en-GB" b="1" i="1" dirty="0" smtClean="0">
                <a:solidFill>
                  <a:srgbClr val="762123"/>
                </a:solidFill>
                <a:effectLst>
                  <a:outerShdw blurRad="38100" dist="38100" dir="2700000" algn="tl">
                    <a:srgbClr val="000000">
                      <a:alpha val="43137"/>
                    </a:srgbClr>
                  </a:outerShdw>
                </a:effectLst>
                <a:ea typeface="ＭＳ Ｐゴシック" pitchFamily="34" charset="-128"/>
              </a:rPr>
              <a:t>Bullying is a behaviour and </a:t>
            </a:r>
          </a:p>
          <a:p>
            <a:pPr marL="0" indent="0" algn="ctr" fontAlgn="auto">
              <a:spcBef>
                <a:spcPts val="0"/>
              </a:spcBef>
              <a:spcAft>
                <a:spcPts val="0"/>
              </a:spcAft>
              <a:buFontTx/>
              <a:buNone/>
              <a:defRPr/>
            </a:pPr>
            <a:r>
              <a:rPr lang="en-GB" b="1" i="1" dirty="0" smtClean="0">
                <a:solidFill>
                  <a:srgbClr val="762123"/>
                </a:solidFill>
                <a:effectLst>
                  <a:outerShdw blurRad="38100" dist="38100" dir="2700000" algn="tl">
                    <a:srgbClr val="000000">
                      <a:alpha val="43137"/>
                    </a:srgbClr>
                  </a:outerShdw>
                </a:effectLst>
                <a:ea typeface="ＭＳ Ｐゴシック" pitchFamily="34" charset="-128"/>
              </a:rPr>
              <a:t>behaviour is a choice!</a:t>
            </a:r>
          </a:p>
          <a:p>
            <a:pPr marL="0" indent="0" algn="ctr" fontAlgn="auto">
              <a:spcBef>
                <a:spcPts val="0"/>
              </a:spcBef>
              <a:spcAft>
                <a:spcPts val="0"/>
              </a:spcAft>
              <a:buFontTx/>
              <a:buNone/>
              <a:defRPr/>
            </a:pPr>
            <a:endParaRPr lang="en-GB" b="1" i="1" dirty="0" smtClean="0">
              <a:solidFill>
                <a:srgbClr val="762123"/>
              </a:solidFill>
              <a:effectLst>
                <a:outerShdw blurRad="38100" dist="38100" dir="2700000" algn="tl">
                  <a:srgbClr val="000000">
                    <a:alpha val="43137"/>
                  </a:srgbClr>
                </a:outerShdw>
              </a:effectLst>
              <a:ea typeface="ＭＳ Ｐゴシック" pitchFamily="34" charset="-128"/>
            </a:endParaRPr>
          </a:p>
          <a:p>
            <a:pPr algn="ctr">
              <a:buNone/>
            </a:pPr>
            <a:r>
              <a:rPr lang="en-CA" b="1" i="1" dirty="0" smtClean="0"/>
              <a:t>Interviews one year later showed 100% bullying behaviours stopped </a:t>
            </a:r>
            <a:r>
              <a:rPr lang="en-CA" sz="2000" dirty="0" smtClean="0"/>
              <a:t>(Stagg et. al., 2011)</a:t>
            </a:r>
          </a:p>
          <a:p>
            <a:endParaRPr lang="en-US" dirty="0"/>
          </a:p>
        </p:txBody>
      </p:sp>
      <p:sp>
        <p:nvSpPr>
          <p:cNvPr id="3" name="Title 2"/>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Cognitive Rehearsal </a:t>
            </a:r>
            <a:br>
              <a:rPr lang="en-US" dirty="0" smtClean="0"/>
            </a:br>
            <a:r>
              <a:rPr lang="en-US" dirty="0" smtClean="0"/>
              <a:t>Program</a:t>
            </a:r>
            <a:endParaRPr lang="en-US" dirty="0"/>
          </a:p>
        </p:txBody>
      </p:sp>
      <p:sp>
        <p:nvSpPr>
          <p:cNvPr id="4" name="Rectangle 3"/>
          <p:cNvSpPr/>
          <p:nvPr/>
        </p:nvSpPr>
        <p:spPr>
          <a:xfrm>
            <a:off x="0" y="0"/>
            <a:ext cx="2157984" cy="648000"/>
          </a:xfrm>
          <a:prstGeom prst="rect">
            <a:avLst/>
          </a:prstGeom>
          <a:solidFill>
            <a:srgbClr val="BD4F1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Control</a:t>
            </a:r>
            <a:endParaRPr lang="en-US" sz="2400" b="1" dirty="0">
              <a:latin typeface="+mj-lt"/>
              <a:cs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 calcmode="lin" valueType="num">
                                      <p:cBhvr additive="base">
                                        <p:cTn id="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anim calcmode="lin" valueType="num">
                                      <p:cBhvr additive="base">
                                        <p:cTn id="1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4623964" y="2277293"/>
            <a:ext cx="2157984"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6880814" y="2277293"/>
            <a:ext cx="2157984"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371620" y="2636912"/>
            <a:ext cx="2157984" cy="3239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7504" y="2277293"/>
            <a:ext cx="2160240" cy="35999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6" name="Rectangle 2"/>
          <p:cNvSpPr>
            <a:spLocks noGrp="1" noChangeArrowheads="1"/>
          </p:cNvSpPr>
          <p:nvPr>
            <p:ph type="title"/>
          </p:nvPr>
        </p:nvSpPr>
        <p:spPr/>
        <p:txBody>
          <a:bodyPr/>
          <a:lstStyle/>
          <a:p>
            <a:pPr eaLnBrk="1" hangingPunct="1"/>
            <a:r>
              <a:rPr lang="en-US" dirty="0" smtClean="0"/>
              <a:t>R.A.C.E. Against Workplace Bullying</a:t>
            </a:r>
          </a:p>
        </p:txBody>
      </p:sp>
      <p:sp>
        <p:nvSpPr>
          <p:cNvPr id="40963" name="Rectangle 47"/>
          <p:cNvSpPr>
            <a:spLocks noChangeArrowheads="1"/>
          </p:cNvSpPr>
          <p:nvPr/>
        </p:nvSpPr>
        <p:spPr bwMode="auto">
          <a:xfrm>
            <a:off x="2411760" y="2780928"/>
            <a:ext cx="2232248" cy="3024336"/>
          </a:xfrm>
          <a:prstGeom prst="rect">
            <a:avLst/>
          </a:prstGeom>
          <a:noFill/>
          <a:ln w="9525">
            <a:noFill/>
            <a:miter lim="800000"/>
            <a:headEnd/>
            <a:tailEnd/>
          </a:ln>
        </p:spPr>
        <p:txBody>
          <a:bodyPr/>
          <a:lstStyle/>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endParaRPr lang="en-US" dirty="0" smtClean="0">
              <a:cs typeface="Arial" charset="0"/>
            </a:endParaRPr>
          </a:p>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endParaRPr lang="en-US" dirty="0" smtClean="0">
              <a:cs typeface="Arial" charset="0"/>
            </a:endParaRPr>
          </a:p>
          <a:p>
            <a:pPr>
              <a:tabLst>
                <a:tab pos="549275" algn="l"/>
                <a:tab pos="822325" algn="l"/>
                <a:tab pos="1096963" algn="l"/>
                <a:tab pos="1657350" algn="l"/>
                <a:tab pos="1771650" algn="l"/>
                <a:tab pos="2193925" algn="l"/>
                <a:tab pos="2468563" algn="l"/>
                <a:tab pos="2743200" algn="l"/>
                <a:tab pos="3017838" algn="l"/>
                <a:tab pos="3292475" algn="l"/>
                <a:tab pos="3565525" algn="l"/>
                <a:tab pos="3840163" algn="l"/>
                <a:tab pos="4114800" algn="l"/>
                <a:tab pos="4389438" algn="l"/>
                <a:tab pos="4664075" algn="l"/>
                <a:tab pos="4937125" algn="l"/>
                <a:tab pos="5211763" algn="l"/>
                <a:tab pos="5486400" algn="l"/>
                <a:tab pos="5761038" algn="l"/>
                <a:tab pos="6035675" algn="l"/>
                <a:tab pos="6308725" algn="l"/>
                <a:tab pos="6583363" algn="l"/>
                <a:tab pos="6858000" algn="l"/>
                <a:tab pos="7132638" algn="l"/>
                <a:tab pos="7407275" algn="l"/>
                <a:tab pos="7680325" algn="l"/>
                <a:tab pos="7954963" algn="l"/>
                <a:tab pos="8229600" algn="l"/>
                <a:tab pos="8504238" algn="l"/>
                <a:tab pos="8778875" algn="l"/>
                <a:tab pos="9051925" algn="l"/>
                <a:tab pos="9326563" algn="l"/>
              </a:tabLst>
              <a:defRPr/>
            </a:pPr>
            <a:r>
              <a:rPr lang="en-US" sz="2400" dirty="0" smtClean="0">
                <a:latin typeface="Myriad Pro"/>
                <a:cs typeface="Arial" charset="0"/>
              </a:rPr>
              <a:t>Repeated and persistent observable </a:t>
            </a:r>
            <a:r>
              <a:rPr lang="en-US" sz="2400" dirty="0" err="1" smtClean="0">
                <a:latin typeface="Myriad Pro"/>
                <a:cs typeface="Arial" charset="0"/>
              </a:rPr>
              <a:t>behaviours</a:t>
            </a:r>
            <a:endParaRPr lang="en-US" sz="2400" dirty="0">
              <a:latin typeface="Myriad Pro"/>
              <a:cs typeface="Times New Roman" pitchFamily="18" charset="0"/>
            </a:endParaRPr>
          </a:p>
        </p:txBody>
      </p:sp>
      <p:sp>
        <p:nvSpPr>
          <p:cNvPr id="47108" name="Rectangle 48"/>
          <p:cNvSpPr>
            <a:spLocks noChangeArrowheads="1"/>
          </p:cNvSpPr>
          <p:nvPr/>
        </p:nvSpPr>
        <p:spPr bwMode="auto">
          <a:xfrm>
            <a:off x="179512" y="2820491"/>
            <a:ext cx="2123728" cy="2438400"/>
          </a:xfrm>
          <a:prstGeom prst="rect">
            <a:avLst/>
          </a:prstGeom>
          <a:noFill/>
          <a:ln w="9525">
            <a:noFill/>
            <a:miter lim="800000"/>
            <a:headEnd/>
            <a:tailEnd/>
          </a:ln>
        </p:spPr>
        <p:txBody>
          <a:bodyPr/>
          <a:lstStyle/>
          <a:p>
            <a:pPr marL="115888" indent="-115888" eaLnBrk="0" hangingPunct="0">
              <a:buClr>
                <a:srgbClr val="008542"/>
              </a:buClr>
              <a:buSzPct val="80000"/>
              <a:buFont typeface="Wingdings 3" pitchFamily="18" charset="2"/>
              <a:buChar char="}"/>
              <a:tabLst>
                <a:tab pos="1584325" algn="l"/>
              </a:tabLst>
            </a:pPr>
            <a:r>
              <a:rPr lang="en-US" sz="2400" dirty="0" smtClean="0">
                <a:solidFill>
                  <a:srgbClr val="1D1F3B"/>
                </a:solidFill>
                <a:latin typeface="Myriad Pro"/>
                <a:cs typeface="Times New Roman" pitchFamily="18" charset="0"/>
              </a:rPr>
              <a:t>Signs &amp; Symptoms</a:t>
            </a:r>
          </a:p>
          <a:p>
            <a:pPr marL="115888" indent="-115888" eaLnBrk="0" hangingPunct="0">
              <a:buClr>
                <a:srgbClr val="008542"/>
              </a:buClr>
              <a:buSzPct val="80000"/>
              <a:buFont typeface="Wingdings 3" pitchFamily="18" charset="2"/>
              <a:buChar char="}"/>
              <a:tabLst>
                <a:tab pos="1584325" algn="l"/>
              </a:tabLst>
            </a:pPr>
            <a:endParaRPr lang="en-US" sz="2400" dirty="0" smtClean="0">
              <a:solidFill>
                <a:srgbClr val="1D1F3B"/>
              </a:solidFill>
              <a:latin typeface="Myriad Pro"/>
              <a:cs typeface="Times New Roman" pitchFamily="18" charset="0"/>
            </a:endParaRPr>
          </a:p>
          <a:p>
            <a:pPr marL="115888" indent="-115888" eaLnBrk="0" hangingPunct="0">
              <a:buClr>
                <a:srgbClr val="008542"/>
              </a:buClr>
              <a:buSzPct val="80000"/>
              <a:buFont typeface="Wingdings 3" pitchFamily="18" charset="2"/>
              <a:buChar char="}"/>
              <a:tabLst>
                <a:tab pos="1584325" algn="l"/>
              </a:tabLst>
            </a:pPr>
            <a:r>
              <a:rPr lang="en-GB" sz="2400" dirty="0" smtClean="0">
                <a:solidFill>
                  <a:srgbClr val="1D1F3B"/>
                </a:solidFill>
                <a:latin typeface="Myriad Pro"/>
                <a:cs typeface="Times New Roman" pitchFamily="18" charset="0"/>
              </a:rPr>
              <a:t>Management Style and Presence</a:t>
            </a:r>
            <a:endParaRPr lang="en-US" sz="2400" dirty="0" smtClean="0">
              <a:solidFill>
                <a:srgbClr val="1D1F3B"/>
              </a:solidFill>
              <a:latin typeface="Myriad Pro"/>
            </a:endParaRPr>
          </a:p>
          <a:p>
            <a:pPr marL="115888" indent="-115888" eaLnBrk="0" hangingPunct="0">
              <a:tabLst>
                <a:tab pos="1584325" algn="l"/>
              </a:tabLst>
            </a:pPr>
            <a:endParaRPr lang="en-US" sz="2000" b="1" dirty="0">
              <a:solidFill>
                <a:srgbClr val="64A0C8"/>
              </a:solidFill>
              <a:cs typeface="Times New Roman" pitchFamily="18" charset="0"/>
            </a:endParaRPr>
          </a:p>
        </p:txBody>
      </p:sp>
      <p:sp>
        <p:nvSpPr>
          <p:cNvPr id="47115" name="Rectangle 50"/>
          <p:cNvSpPr>
            <a:spLocks noChangeArrowheads="1"/>
          </p:cNvSpPr>
          <p:nvPr/>
        </p:nvSpPr>
        <p:spPr bwMode="auto">
          <a:xfrm>
            <a:off x="4572000" y="2780928"/>
            <a:ext cx="2448272" cy="3312368"/>
          </a:xfrm>
          <a:prstGeom prst="rect">
            <a:avLst/>
          </a:prstGeom>
          <a:noFill/>
          <a:ln w="9525">
            <a:noFill/>
            <a:miter lim="800000"/>
            <a:headEnd/>
            <a:tailEnd/>
          </a:ln>
        </p:spPr>
        <p:txBody>
          <a:bodyPr/>
          <a:lstStyle/>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Written Standard</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Communicate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b="1" dirty="0" smtClean="0">
                <a:latin typeface="Myriad Pro"/>
                <a:cs typeface="Times New Roman" pitchFamily="18" charset="0"/>
              </a:rPr>
              <a:t>Train</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Evaluate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Improve</a:t>
            </a:r>
          </a:p>
          <a:p>
            <a:pPr marL="457200" indent="-457200">
              <a:buClr>
                <a:srgbClr val="008542"/>
              </a:buClr>
              <a:buSzPct val="80000"/>
              <a:tabLst>
                <a:tab pos="-2057400" algn="l"/>
                <a:tab pos="-1782763" algn="l"/>
                <a:tab pos="-1508125" algn="l"/>
                <a:tab pos="-1235075" algn="l"/>
                <a:tab pos="-960438" algn="l"/>
                <a:tab pos="-685800" algn="l"/>
                <a:tab pos="-411163" algn="l"/>
                <a:tab pos="-136525" algn="l"/>
                <a:tab pos="285750" algn="l"/>
                <a:tab pos="685800" algn="l"/>
                <a:tab pos="960438" algn="l"/>
                <a:tab pos="1235075" algn="l"/>
                <a:tab pos="1657350" algn="l"/>
                <a:tab pos="1771650" algn="l"/>
                <a:tab pos="2332038" algn="l"/>
                <a:tab pos="2606675" algn="l"/>
                <a:tab pos="2879725" algn="l"/>
                <a:tab pos="3154363" algn="l"/>
                <a:tab pos="3429000" algn="l"/>
                <a:tab pos="3703638" algn="l"/>
                <a:tab pos="3978275" algn="l"/>
                <a:tab pos="4251325" algn="l"/>
                <a:tab pos="4525963" algn="l"/>
                <a:tab pos="4800600" algn="l"/>
                <a:tab pos="5075238" algn="l"/>
                <a:tab pos="5349875" algn="l"/>
                <a:tab pos="5622925" algn="l"/>
                <a:tab pos="5897563" algn="l"/>
                <a:tab pos="6172200" algn="l"/>
                <a:tab pos="6446838" algn="l"/>
                <a:tab pos="6721475" algn="l"/>
                <a:tab pos="6994525" algn="l"/>
              </a:tabLst>
            </a:pPr>
            <a:r>
              <a:rPr lang="en-US" sz="2200" dirty="0" smtClean="0">
                <a:latin typeface="Myriad Pro"/>
                <a:cs typeface="Times New Roman" pitchFamily="18" charset="0"/>
              </a:rPr>
              <a:t>Enforce</a:t>
            </a:r>
            <a:endParaRPr lang="en-US" sz="2200" dirty="0">
              <a:latin typeface="Myriad Pro"/>
              <a:cs typeface="Arial" charset="0"/>
            </a:endParaRPr>
          </a:p>
        </p:txBody>
      </p:sp>
      <p:sp>
        <p:nvSpPr>
          <p:cNvPr id="13" name="Slide Number Placeholder 3"/>
          <p:cNvSpPr txBox="1">
            <a:spLocks/>
          </p:cNvSpPr>
          <p:nvPr/>
        </p:nvSpPr>
        <p:spPr>
          <a:xfrm>
            <a:off x="457200" y="632460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9EE89B-0AEF-4F4E-90DF-A96BB83AA8E8}" type="slidenum">
              <a:rPr kumimoji="0" lang="en-US" sz="1200" b="0" i="0" u="none" strike="noStrike" kern="1200" cap="none" spc="0" normalizeH="0" baseline="0" noProof="0" smtClean="0">
                <a:ln>
                  <a:noFill/>
                </a:ln>
                <a:solidFill>
                  <a:schemeClr val="tx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Rectangle 14"/>
          <p:cNvSpPr/>
          <p:nvPr/>
        </p:nvSpPr>
        <p:spPr>
          <a:xfrm>
            <a:off x="6876256" y="2100411"/>
            <a:ext cx="2157984" cy="648000"/>
          </a:xfrm>
          <a:prstGeom prst="rect">
            <a:avLst/>
          </a:prstGeom>
          <a:solidFill>
            <a:schemeClr val="accent3">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Evaluate</a:t>
            </a:r>
            <a:endParaRPr lang="en-US" sz="2400" b="1" dirty="0">
              <a:latin typeface="+mj-lt"/>
              <a:cs typeface="Arial" pitchFamily="34" charset="0"/>
            </a:endParaRPr>
          </a:p>
        </p:txBody>
      </p:sp>
      <p:sp>
        <p:nvSpPr>
          <p:cNvPr id="18" name="Rectangle 48"/>
          <p:cNvSpPr>
            <a:spLocks noChangeArrowheads="1"/>
          </p:cNvSpPr>
          <p:nvPr/>
        </p:nvSpPr>
        <p:spPr bwMode="auto">
          <a:xfrm>
            <a:off x="7020272" y="2892498"/>
            <a:ext cx="1872208" cy="2984773"/>
          </a:xfrm>
          <a:prstGeom prst="rect">
            <a:avLst/>
          </a:prstGeom>
          <a:noFill/>
          <a:ln w="9525">
            <a:noFill/>
            <a:miter lim="800000"/>
            <a:headEnd/>
            <a:tailEnd/>
          </a:ln>
        </p:spPr>
        <p:txBody>
          <a:bodyPr/>
          <a:lstStyle/>
          <a:p>
            <a:pPr marL="115888" indent="-115888">
              <a:tabLst>
                <a:tab pos="1584325" algn="l"/>
              </a:tabLst>
            </a:pPr>
            <a:r>
              <a:rPr lang="en-US" sz="2400" dirty="0" smtClean="0">
                <a:latin typeface="Myriad Pro"/>
                <a:cs typeface="Arial" charset="0"/>
              </a:rPr>
              <a:t>Standard</a:t>
            </a:r>
          </a:p>
          <a:p>
            <a:pPr marL="115888" indent="-115888">
              <a:tabLst>
                <a:tab pos="1584325" algn="l"/>
              </a:tabLst>
            </a:pPr>
            <a:endParaRPr lang="en-US" sz="2400" dirty="0" smtClean="0">
              <a:latin typeface="Myriad Pro"/>
              <a:cs typeface="Arial" charset="0"/>
            </a:endParaRPr>
          </a:p>
          <a:p>
            <a:pPr marL="115888" indent="-115888">
              <a:tabLst>
                <a:tab pos="1584325" algn="l"/>
              </a:tabLst>
            </a:pPr>
            <a:r>
              <a:rPr lang="en-US" sz="2400" dirty="0" smtClean="0">
                <a:latin typeface="Myriad Pro"/>
                <a:cs typeface="Arial" charset="0"/>
              </a:rPr>
              <a:t>Procedures</a:t>
            </a:r>
          </a:p>
          <a:p>
            <a:pPr marL="115888" indent="-115888">
              <a:tabLst>
                <a:tab pos="1584325" algn="l"/>
              </a:tabLst>
            </a:pPr>
            <a:endParaRPr lang="en-US" sz="2400" dirty="0" smtClean="0">
              <a:latin typeface="Myriad Pro"/>
              <a:cs typeface="Arial" charset="0"/>
            </a:endParaRPr>
          </a:p>
          <a:p>
            <a:pPr marL="115888" indent="-115888">
              <a:tabLst>
                <a:tab pos="1584325" algn="l"/>
              </a:tabLst>
            </a:pPr>
            <a:r>
              <a:rPr lang="en-US" sz="2400" dirty="0" smtClean="0">
                <a:latin typeface="Myriad Pro"/>
                <a:cs typeface="Arial" charset="0"/>
              </a:rPr>
              <a:t>Training</a:t>
            </a:r>
          </a:p>
        </p:txBody>
      </p:sp>
      <p:sp>
        <p:nvSpPr>
          <p:cNvPr id="20" name="Rectangle 19"/>
          <p:cNvSpPr/>
          <p:nvPr/>
        </p:nvSpPr>
        <p:spPr>
          <a:xfrm>
            <a:off x="4620758" y="2100411"/>
            <a:ext cx="2157984"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Control</a:t>
            </a:r>
            <a:endParaRPr lang="en-US" sz="2400" b="1" dirty="0">
              <a:latin typeface="+mj-lt"/>
              <a:cs typeface="Arial" pitchFamily="34" charset="0"/>
            </a:endParaRPr>
          </a:p>
        </p:txBody>
      </p:sp>
      <p:sp>
        <p:nvSpPr>
          <p:cNvPr id="21" name="Rectangle 20"/>
          <p:cNvSpPr/>
          <p:nvPr/>
        </p:nvSpPr>
        <p:spPr>
          <a:xfrm>
            <a:off x="2363003" y="2100411"/>
            <a:ext cx="2160240"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 Assess</a:t>
            </a:r>
            <a:endParaRPr lang="en-US" sz="2400" b="1" dirty="0">
              <a:latin typeface="+mj-lt"/>
              <a:cs typeface="Arial" pitchFamily="34" charset="0"/>
            </a:endParaRPr>
          </a:p>
        </p:txBody>
      </p:sp>
      <p:sp>
        <p:nvSpPr>
          <p:cNvPr id="22" name="Rectangle 21"/>
          <p:cNvSpPr/>
          <p:nvPr/>
        </p:nvSpPr>
        <p:spPr>
          <a:xfrm>
            <a:off x="107504" y="2100411"/>
            <a:ext cx="2157984" cy="64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Recognize</a:t>
            </a:r>
            <a:endParaRPr lang="en-US" sz="2400" b="1" dirty="0">
              <a:latin typeface="+mj-lt"/>
              <a:cs typeface="Arial" pitchFamily="34" charset="0"/>
            </a:endParaRPr>
          </a:p>
        </p:txBody>
      </p:sp>
      <p:sp>
        <p:nvSpPr>
          <p:cNvPr id="24" name="TextBox 23"/>
          <p:cNvSpPr txBox="1"/>
          <p:nvPr/>
        </p:nvSpPr>
        <p:spPr>
          <a:xfrm>
            <a:off x="899592"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1</a:t>
            </a:r>
            <a:endParaRPr lang="en-US" sz="4400" dirty="0">
              <a:solidFill>
                <a:schemeClr val="bg1">
                  <a:lumMod val="85000"/>
                </a:schemeClr>
              </a:solidFill>
              <a:latin typeface="Arial Black" pitchFamily="34" charset="0"/>
            </a:endParaRPr>
          </a:p>
        </p:txBody>
      </p:sp>
      <p:sp>
        <p:nvSpPr>
          <p:cNvPr id="25" name="TextBox 24"/>
          <p:cNvSpPr txBox="1"/>
          <p:nvPr/>
        </p:nvSpPr>
        <p:spPr>
          <a:xfrm>
            <a:off x="3152935"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2</a:t>
            </a:r>
            <a:endParaRPr lang="en-US" sz="4400" dirty="0">
              <a:solidFill>
                <a:schemeClr val="bg1">
                  <a:lumMod val="85000"/>
                </a:schemeClr>
              </a:solidFill>
              <a:latin typeface="Arial Black" pitchFamily="34" charset="0"/>
            </a:endParaRPr>
          </a:p>
        </p:txBody>
      </p:sp>
      <p:sp>
        <p:nvSpPr>
          <p:cNvPr id="26" name="TextBox 25"/>
          <p:cNvSpPr txBox="1"/>
          <p:nvPr/>
        </p:nvSpPr>
        <p:spPr>
          <a:xfrm>
            <a:off x="5427982" y="1379909"/>
            <a:ext cx="504056" cy="769441"/>
          </a:xfrm>
          <a:prstGeom prst="rect">
            <a:avLst/>
          </a:prstGeom>
          <a:noFill/>
        </p:spPr>
        <p:txBody>
          <a:bodyPr wrap="square" rtlCol="0">
            <a:spAutoFit/>
          </a:bodyPr>
          <a:lstStyle/>
          <a:p>
            <a:r>
              <a:rPr lang="en-US" sz="4400" dirty="0" smtClean="0">
                <a:solidFill>
                  <a:schemeClr val="bg1">
                    <a:lumMod val="85000"/>
                  </a:schemeClr>
                </a:solidFill>
                <a:latin typeface="Arial Black" pitchFamily="34" charset="0"/>
              </a:rPr>
              <a:t>3</a:t>
            </a:r>
            <a:endParaRPr lang="en-US" sz="4400" dirty="0">
              <a:solidFill>
                <a:schemeClr val="bg1">
                  <a:lumMod val="85000"/>
                </a:schemeClr>
              </a:solidFill>
              <a:latin typeface="Arial Black" pitchFamily="34" charset="0"/>
            </a:endParaRPr>
          </a:p>
        </p:txBody>
      </p:sp>
      <p:sp>
        <p:nvSpPr>
          <p:cNvPr id="27" name="TextBox 26"/>
          <p:cNvSpPr txBox="1"/>
          <p:nvPr/>
        </p:nvSpPr>
        <p:spPr>
          <a:xfrm>
            <a:off x="7619459" y="1379909"/>
            <a:ext cx="504056" cy="769441"/>
          </a:xfrm>
          <a:prstGeom prst="rect">
            <a:avLst/>
          </a:prstGeom>
          <a:noFill/>
        </p:spPr>
        <p:txBody>
          <a:bodyPr wrap="square" rtlCol="0">
            <a:spAutoFit/>
          </a:bodyPr>
          <a:lstStyle/>
          <a:p>
            <a:r>
              <a:rPr lang="en-US" sz="4400" dirty="0" smtClean="0">
                <a:solidFill>
                  <a:schemeClr val="accent3">
                    <a:lumMod val="75000"/>
                  </a:schemeClr>
                </a:solidFill>
                <a:latin typeface="Arial Black" pitchFamily="34" charset="0"/>
              </a:rPr>
              <a:t>4</a:t>
            </a:r>
            <a:endParaRPr lang="en-US" sz="4400" dirty="0">
              <a:solidFill>
                <a:schemeClr val="accent3">
                  <a:lumMod val="75000"/>
                </a:schemeClr>
              </a:solidFill>
              <a:latin typeface="Arial Black" pitchFamily="34" charset="0"/>
            </a:endParaRPr>
          </a:p>
        </p:txBody>
      </p:sp>
    </p:spTree>
    <p:extLst>
      <p:ext uri="{BB962C8B-B14F-4D97-AF65-F5344CB8AC3E}">
        <p14:creationId xmlns:p14="http://schemas.microsoft.com/office/powerpoint/2010/main" val="518482577"/>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Content Placeholder 2"/>
          <p:cNvSpPr>
            <a:spLocks noGrp="1"/>
          </p:cNvSpPr>
          <p:nvPr>
            <p:ph idx="1"/>
          </p:nvPr>
        </p:nvSpPr>
        <p:spPr/>
        <p:txBody>
          <a:bodyPr/>
          <a:lstStyle/>
          <a:p>
            <a:pPr lvl="1">
              <a:buFont typeface="Arial" pitchFamily="34" charset="0"/>
              <a:buChar char="•"/>
            </a:pPr>
            <a:r>
              <a:rPr lang="en-US" dirty="0" smtClean="0"/>
              <a:t>Ongoing review and evaluation of the specific strategies and plans </a:t>
            </a:r>
          </a:p>
          <a:p>
            <a:pPr lvl="1">
              <a:buFont typeface="Arial" pitchFamily="34" charset="0"/>
              <a:buChar char="•"/>
            </a:pPr>
            <a:endParaRPr lang="en-US" dirty="0" smtClean="0"/>
          </a:p>
          <a:p>
            <a:pPr lvl="1">
              <a:buFont typeface="Arial" pitchFamily="34" charset="0"/>
              <a:buChar char="•"/>
            </a:pPr>
            <a:r>
              <a:rPr lang="en-US" dirty="0" smtClean="0"/>
              <a:t>Ensuring that strategies implemented are effective in preventing or minimizing incidents</a:t>
            </a:r>
          </a:p>
          <a:p>
            <a:pPr marL="457200" lvl="1" indent="0">
              <a:buNone/>
            </a:pPr>
            <a:endParaRPr lang="en-US" dirty="0" smtClean="0"/>
          </a:p>
          <a:p>
            <a:pPr lvl="1">
              <a:buFont typeface="Arial" pitchFamily="34" charset="0"/>
              <a:buChar char="•"/>
            </a:pPr>
            <a:r>
              <a:rPr lang="en-US" dirty="0" smtClean="0"/>
              <a:t>Consultation with the JHSC</a:t>
            </a:r>
          </a:p>
        </p:txBody>
      </p:sp>
      <p:sp>
        <p:nvSpPr>
          <p:cNvPr id="41988" name="Slide Number Placeholder 3"/>
          <p:cNvSpPr>
            <a:spLocks noGrp="1"/>
          </p:cNvSpPr>
          <p:nvPr>
            <p:ph type="sldNum" sz="quarter" idx="12"/>
          </p:nvPr>
        </p:nvSpPr>
        <p:spPr/>
        <p:txBody>
          <a:bodyPr/>
          <a:lstStyle/>
          <a:p>
            <a:fld id="{828FA780-04B0-4D65-86CC-0B5A926017BC}" type="slidenum">
              <a:rPr lang="en-US" smtClean="0"/>
              <a:pPr/>
              <a:t>26</a:t>
            </a:fld>
            <a:endParaRPr lang="en-US" smtClean="0"/>
          </a:p>
        </p:txBody>
      </p:sp>
      <p:sp>
        <p:nvSpPr>
          <p:cNvPr id="5" name="Rectangle 4"/>
          <p:cNvSpPr/>
          <p:nvPr/>
        </p:nvSpPr>
        <p:spPr>
          <a:xfrm>
            <a:off x="0" y="0"/>
            <a:ext cx="2157984" cy="648000"/>
          </a:xfrm>
          <a:prstGeom prst="rect">
            <a:avLst/>
          </a:prstGeom>
          <a:solidFill>
            <a:schemeClr val="accent3">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200"/>
              </a:spcBef>
              <a:spcAft>
                <a:spcPts val="1200"/>
              </a:spcAft>
            </a:pPr>
            <a:r>
              <a:rPr lang="en-US" sz="2400" b="1" dirty="0" smtClean="0">
                <a:latin typeface="+mj-lt"/>
                <a:cs typeface="Arial" pitchFamily="34" charset="0"/>
              </a:rPr>
              <a:t>Evaluate</a:t>
            </a:r>
            <a:endParaRPr lang="en-US" sz="2400" b="1" dirty="0">
              <a:latin typeface="+mj-lt"/>
              <a:cs typeface="Arial" pitchFamily="34" charset="0"/>
            </a:endParaRP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67400" cy="778098"/>
          </a:xfrm>
        </p:spPr>
        <p:txBody>
          <a:bodyPr/>
          <a:lstStyle/>
          <a:p>
            <a:r>
              <a:rPr lang="en-US" dirty="0" smtClean="0"/>
              <a:t>Key Points</a:t>
            </a:r>
            <a:endParaRPr lang="en-US" dirty="0"/>
          </a:p>
        </p:txBody>
      </p:sp>
      <p:sp>
        <p:nvSpPr>
          <p:cNvPr id="3" name="Content Placeholder 2"/>
          <p:cNvSpPr>
            <a:spLocks noGrp="1"/>
          </p:cNvSpPr>
          <p:nvPr>
            <p:ph idx="1"/>
          </p:nvPr>
        </p:nvSpPr>
        <p:spPr>
          <a:xfrm>
            <a:off x="435710" y="1052736"/>
            <a:ext cx="8229600" cy="5400600"/>
          </a:xfrm>
        </p:spPr>
        <p:txBody>
          <a:bodyPr>
            <a:normAutofit/>
          </a:bodyPr>
          <a:lstStyle/>
          <a:p>
            <a:pPr marL="514350" indent="-514350">
              <a:buAutoNum type="arabicPeriod"/>
            </a:pPr>
            <a:r>
              <a:rPr lang="en-US" dirty="0" smtClean="0"/>
              <a:t>80% of nurses reported being bullied in the last year. </a:t>
            </a:r>
          </a:p>
          <a:p>
            <a:pPr marL="514350" indent="-514350">
              <a:buAutoNum type="arabicPeriod"/>
            </a:pPr>
            <a:r>
              <a:rPr lang="en-US" u="sng" dirty="0" smtClean="0"/>
              <a:t>Recognize:</a:t>
            </a:r>
            <a:r>
              <a:rPr lang="en-US" dirty="0" smtClean="0"/>
              <a:t> Are you creating a culture of civility?</a:t>
            </a:r>
          </a:p>
          <a:p>
            <a:pPr marL="514350" indent="-514350">
              <a:buAutoNum type="arabicPeriod"/>
            </a:pPr>
            <a:r>
              <a:rPr lang="en-US" u="sng" dirty="0" smtClean="0"/>
              <a:t>Assess:</a:t>
            </a:r>
            <a:r>
              <a:rPr lang="en-US" dirty="0" smtClean="0"/>
              <a:t>  observable </a:t>
            </a:r>
            <a:r>
              <a:rPr lang="en-US" dirty="0" err="1" smtClean="0"/>
              <a:t>behaviours</a:t>
            </a:r>
            <a:r>
              <a:rPr lang="en-US" dirty="0" smtClean="0"/>
              <a:t>?</a:t>
            </a:r>
          </a:p>
          <a:p>
            <a:pPr marL="514350" indent="-514350">
              <a:buAutoNum type="arabicPeriod"/>
            </a:pPr>
            <a:r>
              <a:rPr lang="en-US" u="sng" dirty="0" smtClean="0"/>
              <a:t>Control:</a:t>
            </a:r>
            <a:r>
              <a:rPr lang="en-US" dirty="0" smtClean="0"/>
              <a:t>  Prevention Program and empower your employees with education.</a:t>
            </a:r>
          </a:p>
          <a:p>
            <a:pPr marL="514350" indent="-514350">
              <a:buAutoNum type="arabicPeriod"/>
            </a:pPr>
            <a:r>
              <a:rPr lang="en-US" u="sng" dirty="0" smtClean="0"/>
              <a:t>Evaluate:</a:t>
            </a:r>
            <a:r>
              <a:rPr lang="en-US" dirty="0" smtClean="0"/>
              <a:t>  What is working?  How can improve?</a:t>
            </a:r>
          </a:p>
          <a:p>
            <a:pPr marL="0" indent="0">
              <a:buNone/>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38789803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17" y="476672"/>
            <a:ext cx="8003232" cy="1401762"/>
          </a:xfrm>
        </p:spPr>
        <p:txBody>
          <a:bodyPr>
            <a:normAutofit/>
          </a:bodyPr>
          <a:lstStyle/>
          <a:p>
            <a:r>
              <a:rPr lang="en-US" sz="2800" dirty="0">
                <a:hlinkClick r:id="rId3"/>
              </a:rPr>
              <a:t>http://www.pshsa.ca/workplace-violence</a:t>
            </a:r>
            <a:r>
              <a:rPr lang="en-US" sz="2800" dirty="0" smtClean="0">
                <a:hlinkClick r:id="rId3"/>
              </a:rPr>
              <a:t>/</a:t>
            </a:r>
            <a:r>
              <a:rPr lang="en-US" sz="2800" dirty="0" smtClean="0"/>
              <a:t> </a:t>
            </a:r>
            <a:endParaRPr lang="en-US" sz="2800" dirty="0"/>
          </a:p>
        </p:txBody>
      </p:sp>
      <p:pic>
        <p:nvPicPr>
          <p:cNvPr id="4" name="Content Placeholder 3"/>
          <p:cNvPicPr>
            <a:picLocks noGrp="1" noChangeAspect="1"/>
          </p:cNvPicPr>
          <p:nvPr>
            <p:ph idx="1"/>
          </p:nvPr>
        </p:nvPicPr>
        <p:blipFill rotWithShape="1">
          <a:blip r:embed="rId4"/>
          <a:srcRect t="13360" r="4180" b="5499"/>
          <a:stretch/>
        </p:blipFill>
        <p:spPr>
          <a:xfrm>
            <a:off x="611560" y="1521881"/>
            <a:ext cx="7876325" cy="5335731"/>
          </a:xfrm>
          <a:prstGeom prst="rect">
            <a:avLst/>
          </a:prstGeom>
        </p:spPr>
      </p:pic>
    </p:spTree>
    <p:extLst>
      <p:ext uri="{BB962C8B-B14F-4D97-AF65-F5344CB8AC3E}">
        <p14:creationId xmlns:p14="http://schemas.microsoft.com/office/powerpoint/2010/main" val="2949460707"/>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a:xfrm>
            <a:off x="457200" y="1412776"/>
            <a:ext cx="8229600" cy="5157192"/>
          </a:xfrm>
        </p:spPr>
        <p:txBody>
          <a:bodyPr>
            <a:noAutofit/>
          </a:bodyPr>
          <a:lstStyle/>
          <a:p>
            <a:pPr marL="0" indent="0">
              <a:buNone/>
            </a:pPr>
            <a:r>
              <a:rPr lang="en-US" sz="2400" dirty="0" smtClean="0">
                <a:solidFill>
                  <a:schemeClr val="tx1"/>
                </a:solidFill>
              </a:rPr>
              <a:t>If you still have questions, please contact me:</a:t>
            </a:r>
          </a:p>
          <a:p>
            <a:pPr marL="0" indent="0">
              <a:buNone/>
            </a:pPr>
            <a:endParaRPr lang="en-US" sz="2400" dirty="0" smtClean="0">
              <a:solidFill>
                <a:schemeClr val="tx1"/>
              </a:solidFill>
            </a:endParaRPr>
          </a:p>
          <a:p>
            <a:pPr marL="0" indent="0">
              <a:buNone/>
            </a:pPr>
            <a:r>
              <a:rPr lang="en-US" sz="2400" b="1" dirty="0" smtClean="0">
                <a:solidFill>
                  <a:schemeClr val="tx1"/>
                </a:solidFill>
              </a:rPr>
              <a:t>Shelly Hurry</a:t>
            </a:r>
            <a:r>
              <a:rPr lang="en-US" sz="2400" dirty="0" smtClean="0">
                <a:solidFill>
                  <a:schemeClr val="tx1"/>
                </a:solidFill>
              </a:rPr>
              <a:t>, Health &amp; Safety Consultant</a:t>
            </a:r>
            <a:endParaRPr lang="en-US" sz="2400" dirty="0">
              <a:solidFill>
                <a:schemeClr val="tx1"/>
              </a:solidFill>
            </a:endParaRPr>
          </a:p>
          <a:p>
            <a:r>
              <a:rPr lang="en-US" sz="2200" dirty="0" smtClean="0">
                <a:solidFill>
                  <a:schemeClr val="tx1"/>
                </a:solidFill>
                <a:hlinkClick r:id="rId3"/>
              </a:rPr>
              <a:t>shurry@pshsa.ca</a:t>
            </a:r>
            <a:endParaRPr lang="en-US" sz="2200" dirty="0">
              <a:solidFill>
                <a:schemeClr val="tx1"/>
              </a:solidFill>
            </a:endParaRPr>
          </a:p>
          <a:p>
            <a:r>
              <a:rPr lang="en-US" sz="2200" dirty="0" smtClean="0"/>
              <a:t>519-520-1579</a:t>
            </a:r>
            <a:endParaRPr lang="en-US" sz="2200" dirty="0"/>
          </a:p>
          <a:p>
            <a:pPr marL="0" indent="0">
              <a:buNone/>
            </a:pPr>
            <a:endParaRPr lang="en-US" sz="2400" dirty="0" smtClean="0">
              <a:solidFill>
                <a:schemeClr val="tx1"/>
              </a:solidFill>
            </a:endParaRPr>
          </a:p>
        </p:txBody>
      </p:sp>
    </p:spTree>
    <p:extLst>
      <p:ext uri="{BB962C8B-B14F-4D97-AF65-F5344CB8AC3E}">
        <p14:creationId xmlns:p14="http://schemas.microsoft.com/office/powerpoint/2010/main" val="284902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PSHSA_HEALTHCARE">
  <a:themeElements>
    <a:clrScheme name="Custom 6">
      <a:dk1>
        <a:srgbClr val="2A2723"/>
      </a:dk1>
      <a:lt1>
        <a:sysClr val="window" lastClr="FFFFFF"/>
      </a:lt1>
      <a:dk2>
        <a:srgbClr val="7A2531"/>
      </a:dk2>
      <a:lt2>
        <a:srgbClr val="E3E7EA"/>
      </a:lt2>
      <a:accent1>
        <a:srgbClr val="7A2531"/>
      </a:accent1>
      <a:accent2>
        <a:srgbClr val="83C0EB"/>
      </a:accent2>
      <a:accent3>
        <a:srgbClr val="3695D8"/>
      </a:accent3>
      <a:accent4>
        <a:srgbClr val="B1A42E"/>
      </a:accent4>
      <a:accent5>
        <a:srgbClr val="DD8235"/>
      </a:accent5>
      <a:accent6>
        <a:srgbClr val="80A096"/>
      </a:accent6>
      <a:hlink>
        <a:srgbClr val="6093BB"/>
      </a:hlink>
      <a:folHlink>
        <a:srgbClr val="92D05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4C6DC12F9CF04CA4307E84BD55EF16" ma:contentTypeVersion="0" ma:contentTypeDescription="Create a new document." ma:contentTypeScope="" ma:versionID="af0fd480cc6c8fc96e153a25c4a85bd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BE8C69C-DCF0-433A-B7C2-EE4AC69841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E9F87C8F-72BB-471A-A20D-0E936FC65116}">
  <ds:schemaRefs>
    <ds:schemaRef ds:uri="http://schemas.microsoft.com/sharepoint/v3/contenttype/forms"/>
  </ds:schemaRefs>
</ds:datastoreItem>
</file>

<file path=customXml/itemProps3.xml><?xml version="1.0" encoding="utf-8"?>
<ds:datastoreItem xmlns:ds="http://schemas.openxmlformats.org/officeDocument/2006/customXml" ds:itemID="{7833F5AA-0F67-4096-94EB-3EA8257EB79B}">
  <ds:schemaRefs>
    <ds:schemaRef ds:uri="http://purl.org/dc/terms/"/>
    <ds:schemaRef ds:uri="http://purl.org/dc/dcmitype/"/>
    <ds:schemaRef ds:uri="http://www.w3.org/XML/1998/namespace"/>
    <ds:schemaRef ds:uri="http://schemas.openxmlformats.org/package/2006/metadata/core-properties"/>
    <ds:schemaRef ds:uri="http://schemas.microsoft.com/office/2006/documentManagement/types"/>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PSHSA_HEALTHCARE</Template>
  <TotalTime>4670</TotalTime>
  <Words>2333</Words>
  <Application>Microsoft Office PowerPoint</Application>
  <PresentationFormat>On-screen Show (4:3)</PresentationFormat>
  <Paragraphs>435</Paragraphs>
  <Slides>30</Slides>
  <Notes>30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ＭＳ Ｐゴシック</vt:lpstr>
      <vt:lpstr>Arial</vt:lpstr>
      <vt:lpstr>Arial Black</vt:lpstr>
      <vt:lpstr>Calibri</vt:lpstr>
      <vt:lpstr>Courier New</vt:lpstr>
      <vt:lpstr>Myriad Pro</vt:lpstr>
      <vt:lpstr>Times New Roman</vt:lpstr>
      <vt:lpstr>Verdana</vt:lpstr>
      <vt:lpstr>Wingdings</vt:lpstr>
      <vt:lpstr>Wingdings 3</vt:lpstr>
      <vt:lpstr>PSHSA_HEALTHCARE</vt:lpstr>
      <vt:lpstr>R.A.C.E Against Workplace Bullying </vt:lpstr>
      <vt:lpstr>Who We Are</vt:lpstr>
      <vt:lpstr>Program……</vt:lpstr>
      <vt:lpstr>PowerPoint Presentation</vt:lpstr>
      <vt:lpstr>Why?</vt:lpstr>
      <vt:lpstr>Why?</vt:lpstr>
      <vt:lpstr>Why?</vt:lpstr>
      <vt:lpstr>What is in a Definition? Counter Productive Behaviours:</vt:lpstr>
      <vt:lpstr>Workplace Incivility </vt:lpstr>
      <vt:lpstr>Workplace Harassment</vt:lpstr>
      <vt:lpstr>Workplace Bullying</vt:lpstr>
      <vt:lpstr>Workplace Violence</vt:lpstr>
      <vt:lpstr>Our Focus will be……</vt:lpstr>
      <vt:lpstr>PowerPoint Presentation</vt:lpstr>
      <vt:lpstr>PowerPoint Presentation</vt:lpstr>
      <vt:lpstr>R.A.C.E. Against Workplace Bullying</vt:lpstr>
      <vt:lpstr>R.A.C.E. Against Workplace Bullying</vt:lpstr>
      <vt:lpstr>  Are you building a culture of dignity? </vt:lpstr>
      <vt:lpstr>R.A.C.E. Against Workplace Bullying</vt:lpstr>
      <vt:lpstr> Do You Have a Bully in Your Department? </vt:lpstr>
      <vt:lpstr>  Assess: Are You Being Bullied?  </vt:lpstr>
      <vt:lpstr>R.A.C.E. Against Workplace Bullying</vt:lpstr>
      <vt:lpstr>PowerPoint Presentation</vt:lpstr>
      <vt:lpstr>  Cognitive Rehearsal  Program</vt:lpstr>
      <vt:lpstr>R.A.C.E. Against Workplace Bullying</vt:lpstr>
      <vt:lpstr>PowerPoint Presentation</vt:lpstr>
      <vt:lpstr>Key Points</vt:lpstr>
      <vt:lpstr>http://www.pshsa.ca/workplace-violence/ </vt:lpstr>
      <vt:lpstr>THANK YOU!</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bknowles</dc:creator>
  <cp:lastModifiedBy>Shelly Hurry</cp:lastModifiedBy>
  <cp:revision>94</cp:revision>
  <dcterms:created xsi:type="dcterms:W3CDTF">2013-10-31T19:00:28Z</dcterms:created>
  <dcterms:modified xsi:type="dcterms:W3CDTF">2015-08-20T15:58:41Z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0x010100004C6DC12F9CF04CA4307E84BD55EF16</vt:lpwstr>
  </property>
</Properties>
</file>