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1"/>
  </p:notesMasterIdLst>
  <p:sldIdLst>
    <p:sldId id="273" r:id="rId2"/>
    <p:sldId id="257" r:id="rId3"/>
    <p:sldId id="272" r:id="rId4"/>
    <p:sldId id="274" r:id="rId5"/>
    <p:sldId id="275" r:id="rId6"/>
    <p:sldId id="276" r:id="rId7"/>
    <p:sldId id="277" r:id="rId8"/>
    <p:sldId id="281" r:id="rId9"/>
    <p:sldId id="278" r:id="rId10"/>
    <p:sldId id="280" r:id="rId11"/>
    <p:sldId id="258" r:id="rId12"/>
    <p:sldId id="284" r:id="rId13"/>
    <p:sldId id="285" r:id="rId14"/>
    <p:sldId id="286" r:id="rId15"/>
    <p:sldId id="259" r:id="rId16"/>
    <p:sldId id="287" r:id="rId17"/>
    <p:sldId id="264" r:id="rId18"/>
    <p:sldId id="288" r:id="rId19"/>
    <p:sldId id="291" r:id="rId20"/>
    <p:sldId id="292" r:id="rId21"/>
    <p:sldId id="293" r:id="rId22"/>
    <p:sldId id="294" r:id="rId23"/>
    <p:sldId id="295" r:id="rId24"/>
    <p:sldId id="296" r:id="rId25"/>
    <p:sldId id="270" r:id="rId26"/>
    <p:sldId id="299" r:id="rId27"/>
    <p:sldId id="289" r:id="rId28"/>
    <p:sldId id="297" r:id="rId29"/>
    <p:sldId id="29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587" autoAdjust="0"/>
    <p:restoredTop sz="86477" autoAdjust="0"/>
  </p:normalViewPr>
  <p:slideViewPr>
    <p:cSldViewPr>
      <p:cViewPr varScale="1">
        <p:scale>
          <a:sx n="74" d="100"/>
          <a:sy n="74" d="100"/>
        </p:scale>
        <p:origin x="-18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08F0B-7F53-42F9-BBE5-693998068D7C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55E45-BFF3-4880-B08B-B8C4E9CEF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520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55E45-BFF3-4880-B08B-B8C4E9CEFC9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05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C68029D-8C9A-4703-AE38-1397D76D84C3}" type="slidenum">
              <a:rPr lang="en-US" altLang="en-US" smtClean="0">
                <a:latin typeface="Arial" charset="0"/>
                <a:cs typeface="Arial" charset="0"/>
              </a:rPr>
              <a:pPr/>
              <a:t>25</a:t>
            </a:fld>
            <a:endParaRPr lang="en-US" alt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3482A5E-BCCD-4B15-A1CA-EB53223C1E00}" type="datetimeFigureOut">
              <a:rPr lang="en-US" smtClean="0"/>
              <a:t>6/24/2015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2E85D99-1B86-4CA3-8A4C-DD6E7E27CF6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emf"/><Relationship Id="rId4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66.e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emf"/><Relationship Id="rId5" Type="http://schemas.openxmlformats.org/officeDocument/2006/relationships/image" Target="../media/image84.emf"/><Relationship Id="rId4" Type="http://schemas.openxmlformats.org/officeDocument/2006/relationships/image" Target="../media/image83.emf"/><Relationship Id="rId9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emf"/><Relationship Id="rId14" Type="http://schemas.openxmlformats.org/officeDocument/2006/relationships/image" Target="../media/image10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76200"/>
            <a:ext cx="9296400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Role </a:t>
            </a:r>
            <a:r>
              <a:rPr lang="en-US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of Androgen Receptor in </a:t>
            </a:r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Epithelial </a:t>
            </a:r>
            <a:r>
              <a:rPr lang="en-US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</a:t>
            </a:r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Mesenchymal Transition </a:t>
            </a:r>
            <a:r>
              <a:rPr lang="en-US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(EMT) </a:t>
            </a:r>
            <a:r>
              <a:rPr lang="en-US" sz="4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Prostate Cancer </a:t>
            </a:r>
            <a:r>
              <a:rPr lang="en-US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Cells </a:t>
            </a:r>
          </a:p>
          <a:p>
            <a:endParaRPr lang="en-US" sz="3600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  <a:p>
            <a:pPr algn="ctr"/>
            <a:endParaRPr 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Sheeba Jacob</a:t>
            </a:r>
          </a:p>
          <a:p>
            <a:pPr algn="ctr"/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Primate Biology Department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  National Institute for Research in Reproductive Health Mumbai, India</a:t>
            </a:r>
            <a:endParaRPr lang="en-US" sz="24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8339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Removable Disk\data backup 06.02.13\pics\197010X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2" b="58088"/>
          <a:stretch/>
        </p:blipFill>
        <p:spPr bwMode="auto">
          <a:xfrm>
            <a:off x="0" y="2286001"/>
            <a:ext cx="899160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329625"/>
            <a:ext cx="937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Challenges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 Prostate </a:t>
            </a:r>
            <a:r>
              <a:rPr lang="en-US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Cancer Management</a:t>
            </a:r>
            <a:endParaRPr lang="en-US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69275" y="2743200"/>
            <a:ext cx="9372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Distinguishing indolent versus aggressive disease</a:t>
            </a: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Treatment of androgen-independent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or castration resistant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prostate cancer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Metastasis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76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" y="1510047"/>
            <a:ext cx="8610600" cy="5257800"/>
            <a:chOff x="76200" y="1510047"/>
            <a:chExt cx="8610600" cy="5257800"/>
          </a:xfrm>
        </p:grpSpPr>
        <p:sp>
          <p:nvSpPr>
            <p:cNvPr id="9" name="Rounded Rectangle 8"/>
            <p:cNvSpPr/>
            <p:nvPr/>
          </p:nvSpPr>
          <p:spPr>
            <a:xfrm>
              <a:off x="76200" y="1510047"/>
              <a:ext cx="8610600" cy="52578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570124" y="1676401"/>
              <a:ext cx="7659476" cy="4855682"/>
              <a:chOff x="0" y="-234577"/>
              <a:chExt cx="8936147" cy="6936689"/>
            </a:xfrm>
          </p:grpSpPr>
          <p:pic>
            <p:nvPicPr>
              <p:cNvPr id="3" name="Picture 2" descr="http://www.karger.com/Article/ShowPic/337106?image=000337106_f01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-234577"/>
                <a:ext cx="8936147" cy="6936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4390620" y="593446"/>
                <a:ext cx="1219200" cy="533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0" y="557444"/>
                <a:ext cx="976543" cy="533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" y="329625"/>
            <a:ext cx="9372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Epithelial </a:t>
            </a:r>
            <a:r>
              <a:rPr lang="en-US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 Mesenchymal Transition- EMT, a  </a:t>
            </a:r>
            <a:r>
              <a:rPr lang="en-US" alt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Major </a:t>
            </a:r>
            <a:r>
              <a:rPr lang="en-US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Event in Metastasis</a:t>
            </a:r>
            <a:endParaRPr lang="en-US" alt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4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09600" y="1821597"/>
            <a:ext cx="8001000" cy="3817203"/>
          </a:xfrm>
          <a:prstGeom prst="rect">
            <a:avLst/>
          </a:prstGeom>
        </p:spPr>
        <p:txBody>
          <a:bodyPr/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Androgens induce EMT activation in prostate cancer cells (Zhu and 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Kyprianou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2010)</a:t>
            </a:r>
          </a:p>
          <a:p>
            <a:pPr algn="just">
              <a:defRPr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Androgen deprivation leads to EMT activation in mouse harboring human 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PCa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xenografts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(Sun </a:t>
            </a:r>
            <a:r>
              <a:rPr lang="en-US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 al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., 2012)</a:t>
            </a:r>
          </a:p>
          <a:p>
            <a:pPr algn="just">
              <a:defRPr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Izumi </a:t>
            </a:r>
            <a:r>
              <a:rPr lang="en-US" sz="24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et al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(2013) reported EMT activation in prostate cancer cells after AR silencing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5486400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 role of androgenic stimuli in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EMT regulation 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remains to be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established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329625"/>
            <a:ext cx="9372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Androgenic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Stimuli -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Facilitator of  Inhibitor of EMT?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42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2035175"/>
            <a:ext cx="7772400" cy="1470025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defRPr/>
            </a:pP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Androgen &amp; its Receptor (AR) as a Regulator of EMT in Prostate Cancer Cells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89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09600" y="2057400"/>
            <a:ext cx="8153400" cy="350520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defRPr/>
            </a:pP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Whether modulation in the levels of androgen receptor (AR) alters the invasiveness of prostate cancer cells? </a:t>
            </a:r>
          </a:p>
          <a:p>
            <a:pPr algn="just">
              <a:defRPr/>
            </a:pPr>
            <a:endParaRPr lang="en-US" b="1" dirty="0" smtClean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If yes, mechanisms underlying AR driven modulation in invasiveness?</a:t>
            </a: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895600" y="304800"/>
            <a:ext cx="348845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4000" b="1" dirty="0">
                <a:solidFill>
                  <a:srgbClr val="FF0000"/>
                </a:solidFill>
              </a:rPr>
              <a:t>Queries </a:t>
            </a:r>
            <a:r>
              <a:rPr lang="en-US" altLang="en-US" sz="4000" b="1" dirty="0" smtClean="0">
                <a:solidFill>
                  <a:srgbClr val="FF0000"/>
                </a:solidFill>
              </a:rPr>
              <a:t>????</a:t>
            </a:r>
            <a:endParaRPr lang="en-US" alt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4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09600" y="2286000"/>
            <a:ext cx="7924800" cy="2590800"/>
          </a:xfrm>
          <a:prstGeom prst="rect">
            <a:avLst/>
          </a:prstGeom>
        </p:spPr>
        <p:txBody>
          <a:bodyPr/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defRPr/>
            </a:pP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Androgen dependent prostate cancer cell line (</a:t>
            </a:r>
            <a:r>
              <a:rPr lang="en-US" b="1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LNCaP</a:t>
            </a: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-FGC)</a:t>
            </a:r>
          </a:p>
          <a:p>
            <a:pPr algn="just">
              <a:defRPr/>
            </a:pPr>
            <a:endParaRPr lang="en-US" b="1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en-US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Androgen independent prostate cancer cell lines (PC3 and DU145)</a:t>
            </a:r>
            <a:endParaRPr lang="en-US" b="1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057400" y="268069"/>
            <a:ext cx="48013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3600" b="1" dirty="0" smtClean="0">
                <a:solidFill>
                  <a:srgbClr val="FFFF00"/>
                </a:solidFill>
              </a:rPr>
              <a:t>Experimental Models</a:t>
            </a:r>
            <a:endParaRPr lang="en-US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7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1345288"/>
            <a:ext cx="9144000" cy="2532976"/>
            <a:chOff x="0" y="1345288"/>
            <a:chExt cx="9144000" cy="2532976"/>
          </a:xfrm>
        </p:grpSpPr>
        <p:sp>
          <p:nvSpPr>
            <p:cNvPr id="2" name="Rounded Rectangle 1"/>
            <p:cNvSpPr/>
            <p:nvPr/>
          </p:nvSpPr>
          <p:spPr>
            <a:xfrm>
              <a:off x="0" y="1345288"/>
              <a:ext cx="9144000" cy="2532976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69"/>
            <p:cNvGrpSpPr/>
            <p:nvPr/>
          </p:nvGrpSpPr>
          <p:grpSpPr>
            <a:xfrm>
              <a:off x="108010" y="1806763"/>
              <a:ext cx="3042241" cy="1938232"/>
              <a:chOff x="152335" y="762000"/>
              <a:chExt cx="3042241" cy="1938232"/>
            </a:xfrm>
          </p:grpSpPr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 rotWithShape="1">
              <a:blip r:embed="rId2"/>
              <a:srcRect r="8037"/>
              <a:stretch/>
            </p:blipFill>
            <p:spPr bwMode="auto">
              <a:xfrm>
                <a:off x="152335" y="762000"/>
                <a:ext cx="3042241" cy="19382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363943" y="1995595"/>
                <a:ext cx="6135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****</a:t>
                </a:r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259580" y="1471478"/>
                <a:ext cx="6135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****</a:t>
                </a:r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304800" y="1459468"/>
              <a:ext cx="61350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A.                                               B.                                   C.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33400" y="4106863"/>
            <a:ext cx="3740150" cy="2446337"/>
            <a:chOff x="533400" y="3810000"/>
            <a:chExt cx="3740150" cy="2446337"/>
          </a:xfrm>
        </p:grpSpPr>
        <p:grpSp>
          <p:nvGrpSpPr>
            <p:cNvPr id="30" name="Group 29"/>
            <p:cNvGrpSpPr/>
            <p:nvPr/>
          </p:nvGrpSpPr>
          <p:grpSpPr>
            <a:xfrm>
              <a:off x="533400" y="3810000"/>
              <a:ext cx="3740150" cy="2446337"/>
              <a:chOff x="533400" y="3810000"/>
              <a:chExt cx="3740150" cy="2446337"/>
            </a:xfrm>
          </p:grpSpPr>
          <p:pic>
            <p:nvPicPr>
              <p:cNvPr id="5" name="Picture 2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3810000"/>
                <a:ext cx="3740150" cy="2446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TextBox 5"/>
              <p:cNvSpPr txBox="1">
                <a:spLocks noChangeArrowheads="1"/>
              </p:cNvSpPr>
              <p:nvPr/>
            </p:nvSpPr>
            <p:spPr bwMode="auto">
              <a:xfrm>
                <a:off x="1254125" y="4003676"/>
                <a:ext cx="2266950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US" altLang="en-US" sz="1400" b="1">
                    <a:solidFill>
                      <a:schemeClr val="bg1"/>
                    </a:solidFill>
                  </a:rPr>
                  <a:t>Matrigel Assay</a:t>
                </a:r>
              </a:p>
            </p:txBody>
          </p:sp>
        </p:grpSp>
        <p:sp>
          <p:nvSpPr>
            <p:cNvPr id="9" name="TextBox 4"/>
            <p:cNvSpPr txBox="1">
              <a:spLocks noChangeArrowheads="1"/>
            </p:cNvSpPr>
            <p:nvPr/>
          </p:nvSpPr>
          <p:spPr bwMode="auto">
            <a:xfrm>
              <a:off x="2968483" y="4903608"/>
              <a:ext cx="363537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chemeClr val="bg1"/>
                  </a:solidFill>
                </a:rPr>
                <a:t>**</a:t>
              </a:r>
            </a:p>
            <a:p>
              <a:pPr eaLnBrk="1" hangingPunct="1"/>
              <a:endParaRPr lang="en-US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81000" y="268069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IN" alt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</a:t>
            </a:r>
            <a:r>
              <a:rPr lang="en-IN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Invasion of </a:t>
            </a:r>
            <a:r>
              <a:rPr lang="en-IN" alt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Androgen-Dependent              </a:t>
            </a:r>
            <a:r>
              <a:rPr lang="en-IN" altLang="en-US" sz="32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LNCaP</a:t>
            </a:r>
            <a:r>
              <a:rPr lang="en-IN" altLang="en-US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cells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54435" y="6457066"/>
            <a:ext cx="308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*** p value &lt; 0.001, **** p value &lt; 0.0001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382686" y="1625958"/>
            <a:ext cx="5648625" cy="2133600"/>
            <a:chOff x="3266775" y="1664595"/>
            <a:chExt cx="5648625" cy="2133600"/>
          </a:xfrm>
        </p:grpSpPr>
        <p:pic>
          <p:nvPicPr>
            <p:cNvPr id="14" name="Picture 1"/>
            <p:cNvPicPr>
              <a:picLocks noChangeAspect="1" noChangeArrowheads="1"/>
            </p:cNvPicPr>
            <p:nvPr/>
          </p:nvPicPr>
          <p:blipFill rotWithShape="1">
            <a:blip r:embed="rId4"/>
            <a:srcRect r="9931"/>
            <a:stretch/>
          </p:blipFill>
          <p:spPr bwMode="auto">
            <a:xfrm>
              <a:off x="6150935" y="1664595"/>
              <a:ext cx="2764465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TextBox 35"/>
            <p:cNvSpPr txBox="1">
              <a:spLocks noChangeArrowheads="1"/>
            </p:cNvSpPr>
            <p:nvPr/>
          </p:nvSpPr>
          <p:spPr bwMode="auto">
            <a:xfrm>
              <a:off x="8134918" y="2184224"/>
              <a:ext cx="39948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 dirty="0" smtClean="0"/>
                <a:t>***</a:t>
              </a:r>
              <a:endParaRPr lang="en-US" altLang="en-US" sz="1400" dirty="0"/>
            </a:p>
          </p:txBody>
        </p:sp>
        <p:sp>
          <p:nvSpPr>
            <p:cNvPr id="16" name="TextBox 36"/>
            <p:cNvSpPr txBox="1">
              <a:spLocks noChangeArrowheads="1"/>
            </p:cNvSpPr>
            <p:nvPr/>
          </p:nvSpPr>
          <p:spPr bwMode="auto">
            <a:xfrm>
              <a:off x="7099054" y="2490291"/>
              <a:ext cx="3962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 dirty="0" smtClean="0"/>
                <a:t>***</a:t>
              </a:r>
              <a:endParaRPr lang="en-US" altLang="en-US" sz="1400" dirty="0"/>
            </a:p>
          </p:txBody>
        </p:sp>
        <p:grpSp>
          <p:nvGrpSpPr>
            <p:cNvPr id="17" name="Group 8"/>
            <p:cNvGrpSpPr/>
            <p:nvPr/>
          </p:nvGrpSpPr>
          <p:grpSpPr>
            <a:xfrm>
              <a:off x="3266775" y="2401719"/>
              <a:ext cx="2251500" cy="1310044"/>
              <a:chOff x="609600" y="1981200"/>
              <a:chExt cx="2251500" cy="1310044"/>
            </a:xfrm>
          </p:grpSpPr>
          <p:sp>
            <p:nvSpPr>
              <p:cNvPr id="23" name="Text Box 54"/>
              <p:cNvSpPr txBox="1">
                <a:spLocks noChangeArrowheads="1"/>
              </p:cNvSpPr>
              <p:nvPr/>
            </p:nvSpPr>
            <p:spPr bwMode="auto">
              <a:xfrm>
                <a:off x="1300827" y="3045023"/>
                <a:ext cx="155202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000" dirty="0"/>
                  <a:t> SO      </a:t>
                </a:r>
                <a:r>
                  <a:rPr lang="en-US" altLang="en-US" sz="1000" dirty="0" smtClean="0"/>
                  <a:t>    </a:t>
                </a:r>
                <a:r>
                  <a:rPr lang="en-US" altLang="en-US" sz="1000" dirty="0"/>
                  <a:t>AR5      </a:t>
                </a:r>
                <a:r>
                  <a:rPr lang="en-US" altLang="en-US" sz="1000" dirty="0" smtClean="0"/>
                  <a:t>  AR6</a:t>
                </a:r>
                <a:endParaRPr lang="en-IN" altLang="en-US" sz="1000" dirty="0"/>
              </a:p>
            </p:txBody>
          </p:sp>
          <p:pic>
            <p:nvPicPr>
              <p:cNvPr id="25" name="Picture 14"/>
              <p:cNvPicPr>
                <a:picLocks noChangeAspect="1" noChangeArrowheads="1"/>
              </p:cNvPicPr>
              <p:nvPr/>
            </p:nvPicPr>
            <p:blipFill rotWithShape="1"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828" r="2327" b="3296"/>
              <a:stretch/>
            </p:blipFill>
            <p:spPr bwMode="auto">
              <a:xfrm>
                <a:off x="1203474" y="1981200"/>
                <a:ext cx="1657626" cy="64348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15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3264" r="8114" b="-3762"/>
              <a:stretch/>
            </p:blipFill>
            <p:spPr bwMode="auto">
              <a:xfrm>
                <a:off x="1203474" y="2716419"/>
                <a:ext cx="1655680" cy="30480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4" name="Text Box 53"/>
              <p:cNvSpPr txBox="1">
                <a:spLocks noChangeArrowheads="1"/>
              </p:cNvSpPr>
              <p:nvPr/>
            </p:nvSpPr>
            <p:spPr bwMode="auto">
              <a:xfrm>
                <a:off x="609600" y="2181225"/>
                <a:ext cx="700747" cy="861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000" dirty="0"/>
                  <a:t>      AR</a:t>
                </a:r>
              </a:p>
              <a:p>
                <a:pPr eaLnBrk="1" hangingPunct="1"/>
                <a:endParaRPr lang="en-US" altLang="en-US" sz="1000" dirty="0"/>
              </a:p>
              <a:p>
                <a:pPr eaLnBrk="1" hangingPunct="1"/>
                <a:endParaRPr lang="en-US" altLang="en-US" sz="1000" dirty="0"/>
              </a:p>
              <a:p>
                <a:pPr eaLnBrk="1" hangingPunct="1"/>
                <a:endParaRPr lang="en-US" altLang="en-US" sz="1000" dirty="0"/>
              </a:p>
              <a:p>
                <a:pPr eaLnBrk="1" hangingPunct="1"/>
                <a:r>
                  <a:rPr lang="en-US" altLang="en-US" sz="1000" dirty="0"/>
                  <a:t>GAPDH</a:t>
                </a:r>
                <a:endParaRPr lang="en-IN" altLang="en-US" sz="1000" dirty="0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5526235" y="2633587"/>
              <a:ext cx="63030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110kDa</a:t>
              </a:r>
            </a:p>
            <a:p>
              <a:endParaRPr lang="en-US" sz="1000" b="1" dirty="0" smtClean="0">
                <a:latin typeface="Arial" pitchFamily="34" charset="0"/>
                <a:cs typeface="Arial" pitchFamily="34" charset="0"/>
              </a:endParaRPr>
            </a:p>
            <a:p>
              <a:endParaRPr lang="en-US" sz="1000" b="1" dirty="0" smtClean="0">
                <a:latin typeface="Arial" pitchFamily="34" charset="0"/>
                <a:cs typeface="Arial" pitchFamily="34" charset="0"/>
              </a:endParaRPr>
            </a:p>
            <a:p>
              <a:endParaRPr lang="en-US" sz="1000" b="1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37kDa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273550" y="4495800"/>
            <a:ext cx="48704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en-US" altLang="en-US" sz="2400" b="1" dirty="0" smtClean="0">
                <a:solidFill>
                  <a:srgbClr val="FFFF00"/>
                </a:solidFill>
              </a:rPr>
              <a:t>AR </a:t>
            </a:r>
            <a:r>
              <a:rPr lang="en-US" altLang="en-US" sz="2400" b="1" dirty="0">
                <a:solidFill>
                  <a:srgbClr val="FFFF00"/>
                </a:solidFill>
              </a:rPr>
              <a:t>silencing led to </a:t>
            </a:r>
            <a:r>
              <a:rPr lang="en-US" altLang="en-US" sz="2400" b="1" dirty="0" smtClean="0">
                <a:solidFill>
                  <a:srgbClr val="FFFF00"/>
                </a:solidFill>
              </a:rPr>
              <a:t>reduction in the </a:t>
            </a:r>
            <a:r>
              <a:rPr lang="en-US" altLang="en-US" sz="2400" b="1" dirty="0">
                <a:solidFill>
                  <a:srgbClr val="FFFF00"/>
                </a:solidFill>
              </a:rPr>
              <a:t>invasiveness of </a:t>
            </a:r>
            <a:r>
              <a:rPr lang="en-US" altLang="en-US" sz="2400" b="1" dirty="0" smtClean="0">
                <a:solidFill>
                  <a:srgbClr val="FFFF00"/>
                </a:solidFill>
              </a:rPr>
              <a:t>androgen-dependent </a:t>
            </a:r>
            <a:r>
              <a:rPr lang="en-US" altLang="en-US" sz="2400" b="1" dirty="0" err="1" smtClean="0">
                <a:solidFill>
                  <a:srgbClr val="FFFF00"/>
                </a:solidFill>
              </a:rPr>
              <a:t>LNCaP</a:t>
            </a:r>
            <a:r>
              <a:rPr lang="en-US" altLang="en-US" sz="2400" b="1" dirty="0" smtClean="0">
                <a:solidFill>
                  <a:srgbClr val="FFFF00"/>
                </a:solidFill>
              </a:rPr>
              <a:t> </a:t>
            </a:r>
            <a:r>
              <a:rPr lang="en-US" altLang="en-US" sz="2400" b="1" dirty="0">
                <a:solidFill>
                  <a:srgbClr val="FFFF00"/>
                </a:solidFill>
              </a:rPr>
              <a:t>cells. </a:t>
            </a:r>
          </a:p>
        </p:txBody>
      </p:sp>
    </p:spTree>
    <p:extLst>
      <p:ext uri="{BB962C8B-B14F-4D97-AF65-F5344CB8AC3E}">
        <p14:creationId xmlns:p14="http://schemas.microsoft.com/office/powerpoint/2010/main" val="354813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http://bionivid.com/wp-content/uploads/2013/10/Microarray_slider_bac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622" r="-681"/>
          <a:stretch/>
        </p:blipFill>
        <p:spPr bwMode="auto">
          <a:xfrm>
            <a:off x="80682" y="1219200"/>
            <a:ext cx="8883931" cy="5490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-107950" y="152400"/>
            <a:ext cx="907256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Microarray Analysis to Identify EMT/ Invasion</a:t>
            </a:r>
          </a:p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Associated Genes</a:t>
            </a:r>
          </a:p>
          <a:p>
            <a:pPr eaLnBrk="1" hangingPunct="1"/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200" y="1820644"/>
            <a:ext cx="868680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chemeClr val="bg1"/>
                </a:solidFill>
              </a:rPr>
              <a:t>  </a:t>
            </a:r>
            <a:r>
              <a:rPr lang="en-US" altLang="en-US" sz="2800" b="1" dirty="0" smtClean="0">
                <a:solidFill>
                  <a:srgbClr val="FFFF00"/>
                </a:solidFill>
              </a:rPr>
              <a:t>6</a:t>
            </a:r>
            <a:r>
              <a:rPr lang="en-US" altLang="en-US" sz="2800" b="1" dirty="0">
                <a:solidFill>
                  <a:srgbClr val="FFFF00"/>
                </a:solidFill>
              </a:rPr>
              <a:t>% differentially expressed </a:t>
            </a:r>
            <a:r>
              <a:rPr lang="en-US" altLang="en-US" sz="2800" b="1" dirty="0" smtClean="0">
                <a:solidFill>
                  <a:srgbClr val="FFFF00"/>
                </a:solidFill>
              </a:rPr>
              <a:t>genes</a:t>
            </a:r>
          </a:p>
          <a:p>
            <a:pPr eaLnBrk="1" hangingPunct="1"/>
            <a:endParaRPr lang="en-US" altLang="en-US" sz="2800" b="1" dirty="0">
              <a:solidFill>
                <a:srgbClr val="FFFF00"/>
              </a:solidFill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alt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 smtClean="0">
                <a:solidFill>
                  <a:srgbClr val="FFFFFF"/>
                </a:solidFill>
              </a:rPr>
              <a:t>Twist </a:t>
            </a:r>
            <a:r>
              <a:rPr lang="en-US" sz="2400" b="1" dirty="0">
                <a:solidFill>
                  <a:srgbClr val="FFFFFF"/>
                </a:solidFill>
              </a:rPr>
              <a:t>2</a:t>
            </a: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    ZEB2 </a:t>
            </a:r>
            <a:r>
              <a:rPr lang="en-US" sz="2400" b="1" dirty="0">
                <a:solidFill>
                  <a:srgbClr val="FFFFFF"/>
                </a:solidFill>
              </a:rPr>
              <a:t>(Zinc Finger E Box Binding </a:t>
            </a:r>
            <a:r>
              <a:rPr lang="en-US" sz="2400" b="1" dirty="0" err="1" smtClean="0">
                <a:solidFill>
                  <a:srgbClr val="FFFFFF"/>
                </a:solidFill>
              </a:rPr>
              <a:t>Homeobox</a:t>
            </a:r>
            <a:r>
              <a:rPr lang="en-US" sz="2400" b="1" dirty="0" smtClean="0">
                <a:solidFill>
                  <a:srgbClr val="FFFFFF"/>
                </a:solidFill>
              </a:rPr>
              <a:t> </a:t>
            </a:r>
            <a:r>
              <a:rPr lang="en-US" sz="2400" b="1" dirty="0">
                <a:solidFill>
                  <a:srgbClr val="FFFFFF"/>
                </a:solidFill>
              </a:rPr>
              <a:t>2) / </a:t>
            </a:r>
            <a:r>
              <a:rPr lang="en-US" sz="2400" b="1" dirty="0" smtClean="0">
                <a:solidFill>
                  <a:srgbClr val="FFFFFF"/>
                </a:solidFill>
              </a:rPr>
              <a:t>SIP1</a:t>
            </a:r>
            <a:endParaRPr lang="en-US" sz="2400" b="1" dirty="0">
              <a:solidFill>
                <a:srgbClr val="FFFFFF"/>
              </a:solidFill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    EVT</a:t>
            </a:r>
            <a:endParaRPr lang="en-US" sz="2400" b="1" dirty="0">
              <a:solidFill>
                <a:srgbClr val="FFFFFF"/>
              </a:solidFill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    MMP-7</a:t>
            </a:r>
            <a:endParaRPr lang="en-US" sz="2400" b="1" dirty="0">
              <a:solidFill>
                <a:srgbClr val="FFFFFF"/>
              </a:solidFill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    IGF-1</a:t>
            </a:r>
            <a:endParaRPr lang="en-US" sz="2400" b="1" dirty="0">
              <a:solidFill>
                <a:srgbClr val="FFFFFF"/>
              </a:solidFill>
            </a:endParaRPr>
          </a:p>
          <a:p>
            <a:pPr eaLnBrk="1" fontAlgn="auto" hangingPunct="1">
              <a:lnSpc>
                <a:spcPct val="150000"/>
              </a:lnSpc>
              <a:defRPr/>
            </a:pPr>
            <a:r>
              <a:rPr lang="en-US" sz="2400" b="1" dirty="0" smtClean="0">
                <a:solidFill>
                  <a:srgbClr val="FFFFFF"/>
                </a:solidFill>
              </a:rPr>
              <a:t>    </a:t>
            </a:r>
            <a:r>
              <a:rPr lang="en-US" sz="2400" b="1" dirty="0" err="1" smtClean="0">
                <a:solidFill>
                  <a:srgbClr val="FFFFFF"/>
                </a:solidFill>
              </a:rPr>
              <a:t>Cdc</a:t>
            </a:r>
            <a:r>
              <a:rPr lang="en-US" sz="2400" b="1" dirty="0" smtClean="0">
                <a:solidFill>
                  <a:srgbClr val="FFFFFF"/>
                </a:solidFill>
              </a:rPr>
              <a:t> 42</a:t>
            </a:r>
            <a:endParaRPr lang="en-US" altLang="en-US" sz="2800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90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88741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en-US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ZEB2 and EMT</a:t>
            </a:r>
            <a:endParaRPr lang="en-US" b="1" cap="non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981200"/>
            <a:ext cx="7994650" cy="3194684"/>
          </a:xfrm>
          <a:prstGeom prst="rect">
            <a:avLst/>
          </a:prstGeom>
        </p:spPr>
        <p:txBody>
          <a:bodyPr/>
          <a:lstStyle/>
          <a:p>
            <a:pPr algn="just" eaLnBrk="1" fontAlgn="auto" hangingPunct="1">
              <a:defRPr/>
            </a:pP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ZEB2 knockdown </a:t>
            </a: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suppressed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migration and invasion in </a:t>
            </a:r>
            <a:r>
              <a:rPr lang="en-US" sz="2400" b="1" dirty="0" err="1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glioma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cells (Qi </a:t>
            </a:r>
            <a:r>
              <a:rPr lang="en-US" sz="24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et al., </a:t>
            </a:r>
            <a:r>
              <a:rPr lang="en-US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2012</a:t>
            </a: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just" eaLnBrk="1" fontAlgn="auto" hangingPunct="1">
              <a:defRPr/>
            </a:pPr>
            <a:endParaRPr lang="en-US" sz="24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defRPr/>
            </a:pP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ZEB2 directly binds proximal E boxes within the E- cadherin gene and mediates transcriptional repression by recruiting co-repressor complexes (</a:t>
            </a:r>
            <a:r>
              <a:rPr lang="en-US" sz="2400" b="1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Postigo</a:t>
            </a: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et al</a:t>
            </a:r>
            <a:r>
              <a:rPr lang="en-US" sz="24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., 2003)</a:t>
            </a:r>
          </a:p>
        </p:txBody>
      </p:sp>
    </p:spTree>
    <p:extLst>
      <p:ext uri="{BB962C8B-B14F-4D97-AF65-F5344CB8AC3E}">
        <p14:creationId xmlns:p14="http://schemas.microsoft.com/office/powerpoint/2010/main" val="106889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169" y="1108365"/>
            <a:ext cx="4565979" cy="5673435"/>
            <a:chOff x="14169" y="574965"/>
            <a:chExt cx="4565979" cy="5673435"/>
          </a:xfrm>
        </p:grpSpPr>
        <p:pic>
          <p:nvPicPr>
            <p:cNvPr id="12" name="Picture 4" descr="100X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412" y="901096"/>
              <a:ext cx="1934556" cy="1718527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5" descr="100X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138" y="2682369"/>
              <a:ext cx="1929379" cy="1716784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5" descr="100X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5" b="507"/>
            <a:stretch>
              <a:fillRect/>
            </a:stretch>
          </p:blipFill>
          <p:spPr bwMode="auto">
            <a:xfrm>
              <a:off x="2595546" y="906325"/>
              <a:ext cx="1932830" cy="1713299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 descr="100X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5546" y="2689340"/>
              <a:ext cx="1931105" cy="1711556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4" descr="100X1"/>
            <p:cNvPicPr>
              <a:picLocks noChangeAspect="1" noChangeArrowheads="1"/>
            </p:cNvPicPr>
            <p:nvPr/>
          </p:nvPicPr>
          <p:blipFill>
            <a:blip r:embed="rId6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5" b="902"/>
            <a:stretch>
              <a:fillRect/>
            </a:stretch>
          </p:blipFill>
          <p:spPr bwMode="auto">
            <a:xfrm>
              <a:off x="2597272" y="4460155"/>
              <a:ext cx="1936282" cy="1739443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3" descr="100X3"/>
            <p:cNvPicPr>
              <a:picLocks noChangeAspect="1" noChangeArrowheads="1"/>
            </p:cNvPicPr>
            <p:nvPr/>
          </p:nvPicPr>
          <p:blipFill>
            <a:blip r:embed="rId7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92" b="3200"/>
            <a:stretch>
              <a:fillRect/>
            </a:stretch>
          </p:blipFill>
          <p:spPr bwMode="auto">
            <a:xfrm>
              <a:off x="598863" y="4460155"/>
              <a:ext cx="1934556" cy="1739443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 Box 107"/>
            <p:cNvSpPr txBox="1">
              <a:spLocks noChangeArrowheads="1"/>
            </p:cNvSpPr>
            <p:nvPr/>
          </p:nvSpPr>
          <p:spPr bwMode="auto">
            <a:xfrm rot="16200000">
              <a:off x="-2067169" y="2899687"/>
              <a:ext cx="4744251" cy="58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 sz="1600" b="1" dirty="0">
                <a:solidFill>
                  <a:schemeClr val="bg1"/>
                </a:solidFill>
              </a:endParaRPr>
            </a:p>
            <a:p>
              <a:r>
                <a:rPr lang="en-US" altLang="en-US" sz="1600" b="1" dirty="0">
                  <a:solidFill>
                    <a:schemeClr val="bg1"/>
                  </a:solidFill>
                </a:rPr>
                <a:t>-</a:t>
              </a:r>
              <a:r>
                <a:rPr lang="en-US" altLang="en-US" sz="1600" b="1" dirty="0" err="1">
                  <a:solidFill>
                    <a:schemeClr val="bg1"/>
                  </a:solidFill>
                </a:rPr>
                <a:t>ve</a:t>
              </a:r>
              <a:r>
                <a:rPr lang="en-US" altLang="en-US" sz="1600" b="1" dirty="0">
                  <a:solidFill>
                    <a:schemeClr val="bg1"/>
                  </a:solidFill>
                </a:rPr>
                <a:t>                          </a:t>
              </a:r>
              <a:r>
                <a:rPr lang="en-US" altLang="en-US" sz="1600" b="1" dirty="0" err="1">
                  <a:solidFill>
                    <a:schemeClr val="bg1"/>
                  </a:solidFill>
                </a:rPr>
                <a:t>PCa</a:t>
              </a:r>
              <a:r>
                <a:rPr lang="en-US" altLang="en-US" sz="1600" b="1" dirty="0">
                  <a:solidFill>
                    <a:schemeClr val="bg1"/>
                  </a:solidFill>
                </a:rPr>
                <a:t>                     BPH</a:t>
              </a:r>
              <a:endParaRPr lang="en-I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 Box 106"/>
            <p:cNvSpPr txBox="1">
              <a:spLocks noChangeArrowheads="1"/>
            </p:cNvSpPr>
            <p:nvPr/>
          </p:nvSpPr>
          <p:spPr bwMode="auto">
            <a:xfrm>
              <a:off x="915936" y="574965"/>
              <a:ext cx="361071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 b="1" dirty="0">
                  <a:solidFill>
                    <a:schemeClr val="bg1"/>
                  </a:solidFill>
                </a:rPr>
                <a:t>    ZEB2                                 AR                                </a:t>
              </a:r>
              <a:endParaRPr lang="en-I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 Box 133"/>
            <p:cNvSpPr txBox="1">
              <a:spLocks noChangeArrowheads="1"/>
            </p:cNvSpPr>
            <p:nvPr/>
          </p:nvSpPr>
          <p:spPr bwMode="auto">
            <a:xfrm>
              <a:off x="2278010" y="2340755"/>
              <a:ext cx="281296" cy="303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/>
                <a:t>a</a:t>
              </a:r>
              <a:endParaRPr lang="en-IN" altLang="en-US" sz="1400"/>
            </a:p>
          </p:txBody>
        </p:sp>
        <p:sp>
          <p:nvSpPr>
            <p:cNvPr id="24" name="Text Box 133"/>
            <p:cNvSpPr txBox="1">
              <a:spLocks noChangeArrowheads="1"/>
            </p:cNvSpPr>
            <p:nvPr/>
          </p:nvSpPr>
          <p:spPr bwMode="auto">
            <a:xfrm>
              <a:off x="2272833" y="4102855"/>
              <a:ext cx="291650" cy="305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/>
                <a:t>b</a:t>
              </a:r>
              <a:endParaRPr lang="en-IN" altLang="en-US" sz="1400"/>
            </a:p>
          </p:txBody>
        </p:sp>
        <p:sp>
          <p:nvSpPr>
            <p:cNvPr id="25" name="Text Box 133"/>
            <p:cNvSpPr txBox="1">
              <a:spLocks noChangeArrowheads="1"/>
            </p:cNvSpPr>
            <p:nvPr/>
          </p:nvSpPr>
          <p:spPr bwMode="auto">
            <a:xfrm>
              <a:off x="2293541" y="5943388"/>
              <a:ext cx="281296" cy="305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/>
                <a:t>c</a:t>
              </a:r>
              <a:endParaRPr lang="en-IN" altLang="en-US" sz="1400"/>
            </a:p>
          </p:txBody>
        </p:sp>
        <p:sp>
          <p:nvSpPr>
            <p:cNvPr id="26" name="Text Box 133"/>
            <p:cNvSpPr txBox="1">
              <a:spLocks noChangeArrowheads="1"/>
            </p:cNvSpPr>
            <p:nvPr/>
          </p:nvSpPr>
          <p:spPr bwMode="auto">
            <a:xfrm>
              <a:off x="4288498" y="2359927"/>
              <a:ext cx="291650" cy="303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/>
                <a:t>d</a:t>
              </a:r>
              <a:endParaRPr lang="en-IN" altLang="en-US" sz="1400"/>
            </a:p>
          </p:txBody>
        </p:sp>
        <p:sp>
          <p:nvSpPr>
            <p:cNvPr id="27" name="Text Box 133"/>
            <p:cNvSpPr txBox="1">
              <a:spLocks noChangeArrowheads="1"/>
            </p:cNvSpPr>
            <p:nvPr/>
          </p:nvSpPr>
          <p:spPr bwMode="auto">
            <a:xfrm>
              <a:off x="4288498" y="4135971"/>
              <a:ext cx="281296" cy="305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/>
                <a:t>e</a:t>
              </a:r>
              <a:endParaRPr lang="en-IN" altLang="en-US" sz="1400"/>
            </a:p>
          </p:txBody>
        </p:sp>
        <p:sp>
          <p:nvSpPr>
            <p:cNvPr id="28" name="Text Box 133"/>
            <p:cNvSpPr txBox="1">
              <a:spLocks noChangeArrowheads="1"/>
            </p:cNvSpPr>
            <p:nvPr/>
          </p:nvSpPr>
          <p:spPr bwMode="auto">
            <a:xfrm>
              <a:off x="4309207" y="5932930"/>
              <a:ext cx="243330" cy="305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/>
                <a:t>f</a:t>
              </a:r>
              <a:endParaRPr lang="en-IN" altLang="en-US" sz="1400"/>
            </a:p>
          </p:txBody>
        </p:sp>
      </p:grpSp>
      <p:sp>
        <p:nvSpPr>
          <p:cNvPr id="34" name="TextBox 29"/>
          <p:cNvSpPr txBox="1">
            <a:spLocks noChangeArrowheads="1"/>
          </p:cNvSpPr>
          <p:nvPr/>
        </p:nvSpPr>
        <p:spPr bwMode="auto">
          <a:xfrm>
            <a:off x="42586" y="8882"/>
            <a:ext cx="905247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 and ZEB2 Expression in Prostate Cancer </a:t>
            </a: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Benign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Prostatic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Hyperplasia  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724400" y="1365916"/>
            <a:ext cx="4267200" cy="5381249"/>
            <a:chOff x="4724400" y="1365916"/>
            <a:chExt cx="4267200" cy="5381249"/>
          </a:xfrm>
        </p:grpSpPr>
        <p:sp>
          <p:nvSpPr>
            <p:cNvPr id="4" name="Rounded Rectangle 3"/>
            <p:cNvSpPr/>
            <p:nvPr/>
          </p:nvSpPr>
          <p:spPr>
            <a:xfrm>
              <a:off x="4724400" y="1365916"/>
              <a:ext cx="4267200" cy="538124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873" r="54550" b="-1"/>
            <a:stretch/>
          </p:blipFill>
          <p:spPr bwMode="auto">
            <a:xfrm>
              <a:off x="5038166" y="1609165"/>
              <a:ext cx="3203638" cy="2380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16020"/>
            <a:stretch/>
          </p:blipFill>
          <p:spPr bwMode="auto">
            <a:xfrm>
              <a:off x="4966510" y="4133686"/>
              <a:ext cx="3589057" cy="2478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732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roup 206"/>
          <p:cNvGrpSpPr/>
          <p:nvPr/>
        </p:nvGrpSpPr>
        <p:grpSpPr>
          <a:xfrm>
            <a:off x="-219970" y="1003478"/>
            <a:ext cx="9363970" cy="5854522"/>
            <a:chOff x="-219970" y="1003478"/>
            <a:chExt cx="9363970" cy="5854522"/>
          </a:xfrm>
        </p:grpSpPr>
        <p:grpSp>
          <p:nvGrpSpPr>
            <p:cNvPr id="204" name="Group 203"/>
            <p:cNvGrpSpPr/>
            <p:nvPr/>
          </p:nvGrpSpPr>
          <p:grpSpPr>
            <a:xfrm>
              <a:off x="-219970" y="1003478"/>
              <a:ext cx="9363970" cy="5854522"/>
              <a:chOff x="-219970" y="762000"/>
              <a:chExt cx="9363970" cy="6019800"/>
            </a:xfrm>
          </p:grpSpPr>
          <p:sp>
            <p:nvSpPr>
              <p:cNvPr id="102" name="Rectangle 101"/>
              <p:cNvSpPr/>
              <p:nvPr/>
            </p:nvSpPr>
            <p:spPr>
              <a:xfrm>
                <a:off x="0" y="762000"/>
                <a:ext cx="9144000" cy="6019800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02" name="Group 201"/>
              <p:cNvGrpSpPr/>
              <p:nvPr/>
            </p:nvGrpSpPr>
            <p:grpSpPr>
              <a:xfrm>
                <a:off x="-219970" y="1109246"/>
                <a:ext cx="4759170" cy="5597428"/>
                <a:chOff x="-219970" y="1109246"/>
                <a:chExt cx="4759170" cy="5597428"/>
              </a:xfrm>
            </p:grpSpPr>
            <p:pic>
              <p:nvPicPr>
                <p:cNvPr id="152" name="Picture 53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387" y="4044157"/>
                  <a:ext cx="3960813" cy="26625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0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67350" y="1109246"/>
                  <a:ext cx="38985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600" dirty="0"/>
                    <a:t>A.</a:t>
                  </a:r>
                  <a:endParaRPr lang="en-IN" altLang="en-US" sz="1600" dirty="0"/>
                </a:p>
              </p:txBody>
            </p:sp>
            <p:sp>
              <p:nvSpPr>
                <p:cNvPr id="16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-219970" y="1376467"/>
                  <a:ext cx="4640263" cy="2778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/>
                    <a:t>                        0          0.1        1        3        10       100 nM   DHT</a:t>
                  </a:r>
                  <a:endParaRPr lang="en-IN" altLang="en-US" sz="1200"/>
                </a:p>
              </p:txBody>
            </p:sp>
            <p:sp>
              <p:nvSpPr>
                <p:cNvPr id="16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3772593" y="2097268"/>
                  <a:ext cx="720725" cy="2762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 dirty="0"/>
                    <a:t>130kDa</a:t>
                  </a:r>
                  <a:endParaRPr lang="en-IN" altLang="en-US" sz="1200" dirty="0"/>
                </a:p>
              </p:txBody>
            </p:sp>
            <p:pic>
              <p:nvPicPr>
                <p:cNvPr id="168" name="Picture 5" descr="Mpoddar 2012-03-29 16hr 57min_Exposure_2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-30000" contrast="3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035" t="2710" r="34659" b="71872"/>
                <a:stretch>
                  <a:fillRect/>
                </a:stretch>
              </p:blipFill>
              <p:spPr bwMode="auto">
                <a:xfrm>
                  <a:off x="664089" y="1665964"/>
                  <a:ext cx="3198812" cy="10923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69" name="Picture 6" descr="Mpoddar 2012-03-29 16hr 57min_Exposure_2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-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861" t="33517" r="33379" b="41483"/>
                <a:stretch>
                  <a:fillRect/>
                </a:stretch>
              </p:blipFill>
              <p:spPr bwMode="auto">
                <a:xfrm>
                  <a:off x="661093" y="3019702"/>
                  <a:ext cx="3200400" cy="6493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0" name="Rectangle 16"/>
                <p:cNvSpPr>
                  <a:spLocks noChangeArrowheads="1"/>
                </p:cNvSpPr>
                <p:nvPr/>
              </p:nvSpPr>
              <p:spPr bwMode="auto">
                <a:xfrm>
                  <a:off x="656330" y="1652721"/>
                  <a:ext cx="3203575" cy="111771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altLang="en-US"/>
                </a:p>
              </p:txBody>
            </p:sp>
            <p:sp>
              <p:nvSpPr>
                <p:cNvPr id="171" name="Rectangle 17"/>
                <p:cNvSpPr>
                  <a:spLocks noChangeArrowheads="1"/>
                </p:cNvSpPr>
                <p:nvPr/>
              </p:nvSpPr>
              <p:spPr bwMode="auto">
                <a:xfrm>
                  <a:off x="661093" y="3019702"/>
                  <a:ext cx="3203575" cy="631891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altLang="en-US"/>
                </a:p>
              </p:txBody>
            </p:sp>
            <p:sp>
              <p:nvSpPr>
                <p:cNvPr id="174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-78683" y="3219748"/>
                  <a:ext cx="827088" cy="3048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400"/>
                    <a:t>GAPDH</a:t>
                  </a:r>
                  <a:endParaRPr lang="en-IN" altLang="en-US" sz="1400"/>
                </a:p>
              </p:txBody>
            </p:sp>
            <p:sp>
              <p:nvSpPr>
                <p:cNvPr id="175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0855" y="1992482"/>
                  <a:ext cx="642938" cy="3080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400"/>
                    <a:t>ZEB2</a:t>
                  </a:r>
                  <a:endParaRPr lang="en-IN" altLang="en-US" sz="1400"/>
                </a:p>
              </p:txBody>
            </p:sp>
            <p:sp>
              <p:nvSpPr>
                <p:cNvPr id="177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-35820" y="3962400"/>
                  <a:ext cx="389850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600"/>
                    <a:t>C.</a:t>
                  </a:r>
                </a:p>
              </p:txBody>
            </p:sp>
            <p:grpSp>
              <p:nvGrpSpPr>
                <p:cNvPr id="181" name="Group 55"/>
                <p:cNvGrpSpPr>
                  <a:grpSpLocks/>
                </p:cNvGrpSpPr>
                <p:nvPr/>
              </p:nvGrpSpPr>
              <p:grpSpPr bwMode="auto">
                <a:xfrm>
                  <a:off x="1469468" y="3958013"/>
                  <a:ext cx="2015787" cy="649298"/>
                  <a:chOff x="930" y="1772"/>
                  <a:chExt cx="1270" cy="409"/>
                </a:xfrm>
              </p:grpSpPr>
              <p:sp>
                <p:nvSpPr>
                  <p:cNvPr id="183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01" y="1953"/>
                    <a:ext cx="160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/>
                      <a:t>*</a:t>
                    </a:r>
                    <a:endParaRPr lang="en-IN" altLang="en-US" sz="1400"/>
                  </a:p>
                </p:txBody>
              </p:sp>
              <p:sp>
                <p:nvSpPr>
                  <p:cNvPr id="184" name="Text 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96" y="1772"/>
                    <a:ext cx="204" cy="1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eaLnBrk="0" hangingPunct="0"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400"/>
                      <a:t>**</a:t>
                    </a:r>
                    <a:endParaRPr lang="en-IN" altLang="en-US" sz="1400"/>
                  </a:p>
                </p:txBody>
              </p:sp>
              <p:sp>
                <p:nvSpPr>
                  <p:cNvPr id="185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930" y="1888"/>
                    <a:ext cx="122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154" y="1889"/>
                    <a:ext cx="0" cy="13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2154" y="1888"/>
                    <a:ext cx="0" cy="136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8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930" y="1888"/>
                    <a:ext cx="1224" cy="181"/>
                    <a:chOff x="930" y="1888"/>
                    <a:chExt cx="1224" cy="1043"/>
                  </a:xfrm>
                </p:grpSpPr>
                <p:sp>
                  <p:nvSpPr>
                    <p:cNvPr id="193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30" y="1888"/>
                      <a:ext cx="122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4" name="Line 4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30" y="1888"/>
                      <a:ext cx="0" cy="104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54" y="1889"/>
                      <a:ext cx="0" cy="136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9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970" y="2090"/>
                    <a:ext cx="862" cy="91"/>
                    <a:chOff x="924" y="3165"/>
                    <a:chExt cx="1224" cy="1051"/>
                  </a:xfrm>
                </p:grpSpPr>
                <p:sp>
                  <p:nvSpPr>
                    <p:cNvPr id="19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24" y="3165"/>
                      <a:ext cx="1224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2" name="Line 5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30" y="3173"/>
                      <a:ext cx="0" cy="1043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90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1826" y="2090"/>
                    <a:ext cx="0" cy="9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06" name="Text Box 67"/>
            <p:cNvSpPr txBox="1">
              <a:spLocks noChangeArrowheads="1"/>
            </p:cNvSpPr>
            <p:nvPr/>
          </p:nvSpPr>
          <p:spPr bwMode="auto">
            <a:xfrm>
              <a:off x="3834684" y="3393676"/>
              <a:ext cx="635000" cy="276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dirty="0"/>
                <a:t>37kDa</a:t>
              </a:r>
              <a:endParaRPr lang="en-IN" altLang="en-US" sz="1200" dirty="0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4132955" y="1003479"/>
            <a:ext cx="5276134" cy="5702121"/>
            <a:chOff x="4132955" y="1003479"/>
            <a:chExt cx="5276134" cy="5702121"/>
          </a:xfrm>
        </p:grpSpPr>
        <p:pic>
          <p:nvPicPr>
            <p:cNvPr id="154" name="Picture 5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0018" y="3971925"/>
              <a:ext cx="4095750" cy="2733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1" name="Text Box 34"/>
            <p:cNvSpPr txBox="1">
              <a:spLocks noChangeArrowheads="1"/>
            </p:cNvSpPr>
            <p:nvPr/>
          </p:nvSpPr>
          <p:spPr bwMode="auto">
            <a:xfrm>
              <a:off x="4420293" y="1003479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600" dirty="0"/>
                <a:t>B.</a:t>
              </a:r>
              <a:endParaRPr lang="en-IN" altLang="en-US" sz="1600" dirty="0"/>
            </a:p>
          </p:txBody>
        </p:sp>
        <p:sp>
          <p:nvSpPr>
            <p:cNvPr id="162" name="Text Box 18"/>
            <p:cNvSpPr txBox="1">
              <a:spLocks noChangeArrowheads="1"/>
            </p:cNvSpPr>
            <p:nvPr/>
          </p:nvSpPr>
          <p:spPr bwMode="auto">
            <a:xfrm>
              <a:off x="5109268" y="1365353"/>
              <a:ext cx="3992562" cy="27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/>
                <a:t>0.1        1             0            3          10        100 nM   DHT</a:t>
              </a:r>
              <a:endParaRPr lang="en-IN" altLang="en-US" sz="1200"/>
            </a:p>
          </p:txBody>
        </p:sp>
        <p:sp>
          <p:nvSpPr>
            <p:cNvPr id="163" name="Text Box 8"/>
            <p:cNvSpPr txBox="1">
              <a:spLocks noChangeArrowheads="1"/>
            </p:cNvSpPr>
            <p:nvPr/>
          </p:nvSpPr>
          <p:spPr bwMode="auto">
            <a:xfrm>
              <a:off x="8486752" y="2156011"/>
              <a:ext cx="922337" cy="274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dirty="0"/>
                <a:t>110kDa</a:t>
              </a:r>
              <a:endParaRPr lang="en-IN" altLang="en-US" sz="1200" dirty="0"/>
            </a:p>
          </p:txBody>
        </p:sp>
        <p:pic>
          <p:nvPicPr>
            <p:cNvPr id="164" name="Picture 63" descr="DHT GAPDH  20112002"/>
            <p:cNvPicPr>
              <a:picLocks noChangeAspect="1" noChangeArrowheads="1"/>
            </p:cNvPicPr>
            <p:nvPr/>
          </p:nvPicPr>
          <p:blipFill>
            <a:blip r:embed="rId5">
              <a:lum bright="36000" contrast="66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32" t="31422" r="22160" b="44322"/>
            <a:stretch>
              <a:fillRect/>
            </a:stretch>
          </p:blipFill>
          <p:spPr bwMode="auto">
            <a:xfrm>
              <a:off x="4907655" y="2929205"/>
              <a:ext cx="3689350" cy="72715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5" name="Group 61"/>
            <p:cNvGrpSpPr>
              <a:grpSpLocks/>
            </p:cNvGrpSpPr>
            <p:nvPr/>
          </p:nvGrpSpPr>
          <p:grpSpPr bwMode="auto">
            <a:xfrm>
              <a:off x="4896543" y="1652721"/>
              <a:ext cx="3700462" cy="1092315"/>
              <a:chOff x="2782" y="754"/>
              <a:chExt cx="2331" cy="771"/>
            </a:xfrm>
          </p:grpSpPr>
          <p:pic>
            <p:nvPicPr>
              <p:cNvPr id="200" name="Picture 59" descr="DHT AR  20112003"/>
              <p:cNvPicPr>
                <a:picLocks noChangeAspect="1" noChangeArrowheads="1"/>
              </p:cNvPicPr>
              <p:nvPr/>
            </p:nvPicPr>
            <p:blipFill>
              <a:blip r:embed="rId6">
                <a:lum bright="48000" contrast="66000"/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2" y="754"/>
                <a:ext cx="2331" cy="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1" name="Rectangle 60"/>
              <p:cNvSpPr>
                <a:spLocks noChangeArrowheads="1"/>
              </p:cNvSpPr>
              <p:nvPr/>
            </p:nvSpPr>
            <p:spPr bwMode="auto">
              <a:xfrm>
                <a:off x="2789" y="754"/>
                <a:ext cx="2314" cy="77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altLang="en-US"/>
              </a:p>
            </p:txBody>
          </p:sp>
        </p:grpSp>
        <p:sp>
          <p:nvSpPr>
            <p:cNvPr id="172" name="Text Box 67"/>
            <p:cNvSpPr txBox="1">
              <a:spLocks noChangeArrowheads="1"/>
            </p:cNvSpPr>
            <p:nvPr/>
          </p:nvSpPr>
          <p:spPr bwMode="auto">
            <a:xfrm>
              <a:off x="8538268" y="3176881"/>
              <a:ext cx="635000" cy="276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200" dirty="0"/>
                <a:t>37kDa</a:t>
              </a:r>
              <a:endParaRPr lang="en-IN" altLang="en-US" sz="1200" dirty="0"/>
            </a:p>
          </p:txBody>
        </p:sp>
        <p:sp>
          <p:nvSpPr>
            <p:cNvPr id="173" name="Text Box 69"/>
            <p:cNvSpPr txBox="1">
              <a:spLocks noChangeArrowheads="1"/>
            </p:cNvSpPr>
            <p:nvPr/>
          </p:nvSpPr>
          <p:spPr bwMode="auto">
            <a:xfrm>
              <a:off x="4555230" y="2211580"/>
              <a:ext cx="441325" cy="304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400"/>
                <a:t>AR</a:t>
              </a:r>
              <a:endParaRPr lang="en-IN" altLang="en-US" sz="1400"/>
            </a:p>
          </p:txBody>
        </p:sp>
        <p:sp>
          <p:nvSpPr>
            <p:cNvPr id="176" name="TextBox 1"/>
            <p:cNvSpPr txBox="1">
              <a:spLocks noChangeArrowheads="1"/>
            </p:cNvSpPr>
            <p:nvPr/>
          </p:nvSpPr>
          <p:spPr bwMode="auto">
            <a:xfrm>
              <a:off x="4132955" y="3237213"/>
              <a:ext cx="833438" cy="308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400"/>
                <a:t>GAPDH</a:t>
              </a:r>
            </a:p>
          </p:txBody>
        </p:sp>
        <p:sp>
          <p:nvSpPr>
            <p:cNvPr id="178" name="TextBox 4"/>
            <p:cNvSpPr txBox="1">
              <a:spLocks noChangeArrowheads="1"/>
            </p:cNvSpPr>
            <p:nvPr/>
          </p:nvSpPr>
          <p:spPr bwMode="auto">
            <a:xfrm>
              <a:off x="4420293" y="3958014"/>
              <a:ext cx="3898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altLang="en-US" sz="1600"/>
                <a:t>D.</a:t>
              </a:r>
            </a:p>
          </p:txBody>
        </p:sp>
        <p:grpSp>
          <p:nvGrpSpPr>
            <p:cNvPr id="179" name="Group 1"/>
            <p:cNvGrpSpPr>
              <a:grpSpLocks/>
            </p:cNvGrpSpPr>
            <p:nvPr/>
          </p:nvGrpSpPr>
          <p:grpSpPr bwMode="auto">
            <a:xfrm>
              <a:off x="6157030" y="4234202"/>
              <a:ext cx="1722446" cy="812881"/>
              <a:chOff x="6164275" y="3416929"/>
              <a:chExt cx="1722446" cy="812796"/>
            </a:xfrm>
          </p:grpSpPr>
          <p:sp>
            <p:nvSpPr>
              <p:cNvPr id="196" name="Text Box 29"/>
              <p:cNvSpPr txBox="1">
                <a:spLocks noChangeArrowheads="1"/>
              </p:cNvSpPr>
              <p:nvPr/>
            </p:nvSpPr>
            <p:spPr bwMode="auto">
              <a:xfrm>
                <a:off x="7562871" y="3416929"/>
                <a:ext cx="32385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400"/>
                  <a:t>**</a:t>
                </a:r>
                <a:endParaRPr lang="en-IN" altLang="en-US" sz="1400"/>
              </a:p>
            </p:txBody>
          </p:sp>
          <p:sp>
            <p:nvSpPr>
              <p:cNvPr id="197" name="Text Box 29"/>
              <p:cNvSpPr txBox="1">
                <a:spLocks noChangeArrowheads="1"/>
              </p:cNvSpPr>
              <p:nvPr/>
            </p:nvSpPr>
            <p:spPr bwMode="auto">
              <a:xfrm>
                <a:off x="7067550" y="3431216"/>
                <a:ext cx="32385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400"/>
                  <a:t>**</a:t>
                </a:r>
                <a:endParaRPr lang="en-IN" altLang="en-US" sz="1400"/>
              </a:p>
            </p:txBody>
          </p:sp>
          <p:sp>
            <p:nvSpPr>
              <p:cNvPr id="198" name="Text Box 29"/>
              <p:cNvSpPr txBox="1">
                <a:spLocks noChangeArrowheads="1"/>
              </p:cNvSpPr>
              <p:nvPr/>
            </p:nvSpPr>
            <p:spPr bwMode="auto">
              <a:xfrm>
                <a:off x="6164275" y="3921750"/>
                <a:ext cx="255588" cy="307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400"/>
                  <a:t>*</a:t>
                </a:r>
                <a:endParaRPr lang="en-IN" altLang="en-US" sz="1400"/>
              </a:p>
            </p:txBody>
          </p:sp>
          <p:sp>
            <p:nvSpPr>
              <p:cNvPr id="199" name="Text Box 29"/>
              <p:cNvSpPr txBox="1">
                <a:spLocks noChangeArrowheads="1"/>
              </p:cNvSpPr>
              <p:nvPr/>
            </p:nvSpPr>
            <p:spPr bwMode="auto">
              <a:xfrm>
                <a:off x="6632591" y="3778876"/>
                <a:ext cx="254000" cy="306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400"/>
                  <a:t>*</a:t>
                </a:r>
                <a:endParaRPr lang="en-IN" altLang="en-US" sz="1400"/>
              </a:p>
            </p:txBody>
          </p:sp>
        </p:grpSp>
      </p:grpSp>
      <p:sp>
        <p:nvSpPr>
          <p:cNvPr id="205" name="TextBox 29"/>
          <p:cNvSpPr txBox="1">
            <a:spLocks noChangeArrowheads="1"/>
          </p:cNvSpPr>
          <p:nvPr/>
        </p:nvSpPr>
        <p:spPr bwMode="auto">
          <a:xfrm>
            <a:off x="30855" y="8882"/>
            <a:ext cx="91131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Androgen stimulates ZEB2 expression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androgen-dependent </a:t>
            </a:r>
            <a:r>
              <a:rPr lang="en-US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LNCaP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cells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83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29"/>
          <p:cNvSpPr txBox="1">
            <a:spLocks noChangeArrowheads="1"/>
          </p:cNvSpPr>
          <p:nvPr/>
        </p:nvSpPr>
        <p:spPr bwMode="auto">
          <a:xfrm>
            <a:off x="30855" y="24825"/>
            <a:ext cx="91131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ZEB2 expression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 silenced </a:t>
            </a:r>
            <a:r>
              <a:rPr 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LNCaP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cells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81000" y="976809"/>
            <a:ext cx="3429000" cy="4204791"/>
            <a:chOff x="381000" y="976809"/>
            <a:chExt cx="3429000" cy="4204791"/>
          </a:xfrm>
        </p:grpSpPr>
        <p:sp>
          <p:nvSpPr>
            <p:cNvPr id="5" name="Rounded Rectangle 4"/>
            <p:cNvSpPr/>
            <p:nvPr/>
          </p:nvSpPr>
          <p:spPr>
            <a:xfrm>
              <a:off x="381000" y="976809"/>
              <a:ext cx="3429000" cy="4204791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7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3655660"/>
              <a:ext cx="2571750" cy="1436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" name="Group 3"/>
            <p:cNvGrpSpPr>
              <a:grpSpLocks/>
            </p:cNvGrpSpPr>
            <p:nvPr/>
          </p:nvGrpSpPr>
          <p:grpSpPr bwMode="auto">
            <a:xfrm>
              <a:off x="912869" y="1143000"/>
              <a:ext cx="2305074" cy="2232462"/>
              <a:chOff x="6820371" y="116632"/>
              <a:chExt cx="2304579" cy="2232868"/>
            </a:xfrm>
          </p:grpSpPr>
          <p:grpSp>
            <p:nvGrpSpPr>
              <p:cNvPr id="37" name="Group 105"/>
              <p:cNvGrpSpPr>
                <a:grpSpLocks/>
              </p:cNvGrpSpPr>
              <p:nvPr/>
            </p:nvGrpSpPr>
            <p:grpSpPr bwMode="auto">
              <a:xfrm>
                <a:off x="7164388" y="271463"/>
                <a:ext cx="1960562" cy="2078037"/>
                <a:chOff x="2535" y="663"/>
                <a:chExt cx="1898" cy="1998"/>
              </a:xfrm>
            </p:grpSpPr>
            <p:grpSp>
              <p:nvGrpSpPr>
                <p:cNvPr id="39" name="Group 62"/>
                <p:cNvGrpSpPr>
                  <a:grpSpLocks/>
                </p:cNvGrpSpPr>
                <p:nvPr/>
              </p:nvGrpSpPr>
              <p:grpSpPr bwMode="auto">
                <a:xfrm>
                  <a:off x="2590" y="845"/>
                  <a:ext cx="1394" cy="1816"/>
                  <a:chOff x="2653" y="1204"/>
                  <a:chExt cx="1394" cy="1816"/>
                </a:xfrm>
              </p:grpSpPr>
              <p:pic>
                <p:nvPicPr>
                  <p:cNvPr id="42" name="Picture 16" descr="ZEB2NEblot193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lum bright="-18000" contrast="42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50192"/>
                  <a:stretch>
                    <a:fillRect/>
                  </a:stretch>
                </p:blipFill>
                <p:spPr bwMode="auto">
                  <a:xfrm rot="60000">
                    <a:off x="2654" y="1679"/>
                    <a:ext cx="726" cy="134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3" name="Picture 17" descr="301112LNCaP414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lum bright="18000" contrast="24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836" t="14331" b="14331"/>
                  <a:stretch>
                    <a:fillRect/>
                  </a:stretch>
                </p:blipFill>
                <p:spPr bwMode="auto">
                  <a:xfrm>
                    <a:off x="2653" y="1207"/>
                    <a:ext cx="726" cy="45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4" name="Picture 18" descr="301112LNCaP413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lum bright="18000" contrast="3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8503"/>
                  <a:stretch>
                    <a:fillRect/>
                  </a:stretch>
                </p:blipFill>
                <p:spPr bwMode="auto">
                  <a:xfrm>
                    <a:off x="3409" y="1204"/>
                    <a:ext cx="635" cy="4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45" name="Picture 21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lum bright="12000"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4304" t="21854" r="19196" b="38982"/>
                  <a:stretch>
                    <a:fillRect/>
                  </a:stretch>
                </p:blipFill>
                <p:spPr bwMode="auto">
                  <a:xfrm>
                    <a:off x="3424" y="1686"/>
                    <a:ext cx="601" cy="133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285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46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2653" y="1207"/>
                    <a:ext cx="726" cy="45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/>
                  </a:p>
                </p:txBody>
              </p:sp>
              <p:sp>
                <p:nvSpPr>
                  <p:cNvPr id="47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2656" y="1690"/>
                    <a:ext cx="726" cy="132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/>
                  </a:p>
                </p:txBody>
              </p:sp>
              <p:sp>
                <p:nvSpPr>
                  <p:cNvPr id="48" name="Rectangle 60"/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207"/>
                    <a:ext cx="635" cy="45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/>
                  </a:p>
                </p:txBody>
              </p:sp>
              <p:sp>
                <p:nvSpPr>
                  <p:cNvPr id="49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3412" y="1686"/>
                    <a:ext cx="635" cy="1333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/>
                  </a:p>
                </p:txBody>
              </p:sp>
            </p:grpSp>
            <p:sp>
              <p:nvSpPr>
                <p:cNvPr id="40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938" y="984"/>
                  <a:ext cx="495" cy="2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000"/>
                    <a:t>ZEB2</a:t>
                  </a:r>
                </a:p>
              </p:txBody>
            </p:sp>
            <p:sp>
              <p:nvSpPr>
                <p:cNvPr id="41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2535" y="663"/>
                  <a:ext cx="1770" cy="2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000" b="0"/>
                    <a:t> </a:t>
                  </a:r>
                  <a:r>
                    <a:rPr lang="en-US" altLang="en-US" sz="1000"/>
                    <a:t>SO      AR6    SO   AR6</a:t>
                  </a:r>
                </a:p>
              </p:txBody>
            </p:sp>
          </p:grpSp>
          <p:sp>
            <p:nvSpPr>
              <p:cNvPr id="38" name="Text Box 110"/>
              <p:cNvSpPr txBox="1">
                <a:spLocks noChangeArrowheads="1"/>
              </p:cNvSpPr>
              <p:nvPr/>
            </p:nvSpPr>
            <p:spPr bwMode="auto">
              <a:xfrm>
                <a:off x="6820371" y="116632"/>
                <a:ext cx="338481" cy="277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200" dirty="0" smtClean="0"/>
                  <a:t>A.</a:t>
                </a:r>
                <a:endParaRPr lang="en-IN" altLang="en-US" sz="1200" dirty="0"/>
              </a:p>
            </p:txBody>
          </p:sp>
        </p:grpSp>
        <p:grpSp>
          <p:nvGrpSpPr>
            <p:cNvPr id="50" name="Group 1"/>
            <p:cNvGrpSpPr>
              <a:grpSpLocks/>
            </p:cNvGrpSpPr>
            <p:nvPr/>
          </p:nvGrpSpPr>
          <p:grpSpPr bwMode="auto">
            <a:xfrm>
              <a:off x="956846" y="3276600"/>
              <a:ext cx="1995935" cy="1004728"/>
              <a:chOff x="459166" y="1902240"/>
              <a:chExt cx="1995655" cy="1004716"/>
            </a:xfrm>
          </p:grpSpPr>
          <p:sp>
            <p:nvSpPr>
              <p:cNvPr id="51" name="Text Box 34"/>
              <p:cNvSpPr txBox="1">
                <a:spLocks noChangeArrowheads="1"/>
              </p:cNvSpPr>
              <p:nvPr/>
            </p:nvSpPr>
            <p:spPr bwMode="auto">
              <a:xfrm>
                <a:off x="2071989" y="2537589"/>
                <a:ext cx="382832" cy="3693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dirty="0"/>
                  <a:t>*</a:t>
                </a:r>
                <a:endParaRPr lang="en-IN" altLang="en-US" dirty="0"/>
              </a:p>
            </p:txBody>
          </p:sp>
          <p:sp>
            <p:nvSpPr>
              <p:cNvPr id="52" name="Text Box 93"/>
              <p:cNvSpPr txBox="1">
                <a:spLocks noChangeArrowheads="1"/>
              </p:cNvSpPr>
              <p:nvPr/>
            </p:nvSpPr>
            <p:spPr bwMode="auto">
              <a:xfrm>
                <a:off x="459166" y="1902240"/>
                <a:ext cx="338506" cy="276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200" dirty="0" smtClean="0"/>
                  <a:t>B.</a:t>
                </a:r>
                <a:endParaRPr lang="en-IN" altLang="en-US" sz="1200" dirty="0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4038600" y="697440"/>
            <a:ext cx="4575220" cy="4974458"/>
            <a:chOff x="4038600" y="697440"/>
            <a:chExt cx="4575220" cy="4974458"/>
          </a:xfrm>
        </p:grpSpPr>
        <p:grpSp>
          <p:nvGrpSpPr>
            <p:cNvPr id="6" name="Group 1"/>
            <p:cNvGrpSpPr>
              <a:grpSpLocks/>
            </p:cNvGrpSpPr>
            <p:nvPr/>
          </p:nvGrpSpPr>
          <p:grpSpPr bwMode="auto">
            <a:xfrm>
              <a:off x="4234271" y="762000"/>
              <a:ext cx="4379549" cy="4909898"/>
              <a:chOff x="339726" y="429881"/>
              <a:chExt cx="7389816" cy="5384213"/>
            </a:xfrm>
          </p:grpSpPr>
          <p:grpSp>
            <p:nvGrpSpPr>
              <p:cNvPr id="7" name="Group 99"/>
              <p:cNvGrpSpPr>
                <a:grpSpLocks/>
              </p:cNvGrpSpPr>
              <p:nvPr/>
            </p:nvGrpSpPr>
            <p:grpSpPr bwMode="auto">
              <a:xfrm>
                <a:off x="339726" y="450626"/>
                <a:ext cx="7389816" cy="5363468"/>
                <a:chOff x="333" y="-22"/>
                <a:chExt cx="4655" cy="4252"/>
              </a:xfrm>
            </p:grpSpPr>
            <p:pic>
              <p:nvPicPr>
                <p:cNvPr id="9" name="Picture 3" descr="Moc-AR-4b.tif"/>
                <p:cNvPicPr>
                  <a:picLocks noChangeAspect="1"/>
                </p:cNvPicPr>
                <p:nvPr/>
              </p:nvPicPr>
              <p:blipFill>
                <a:blip r:embed="rId7">
                  <a:lum bright="10000" contrast="1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1097" b="50075"/>
                <a:stretch>
                  <a:fillRect/>
                </a:stretch>
              </p:blipFill>
              <p:spPr bwMode="auto">
                <a:xfrm>
                  <a:off x="612" y="221"/>
                  <a:ext cx="1415" cy="1315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" name="Picture 17" descr="AR 1 in 10 AR-6-3a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1067" b="49989"/>
                <a:stretch>
                  <a:fillRect/>
                </a:stretch>
              </p:blipFill>
              <p:spPr bwMode="auto">
                <a:xfrm>
                  <a:off x="612" y="1549"/>
                  <a:ext cx="1417" cy="1325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" name="Picture 6" descr="AR-6-AR-3b.tif"/>
                <p:cNvPicPr>
                  <a:picLocks noChangeAspect="1"/>
                </p:cNvPicPr>
                <p:nvPr/>
              </p:nvPicPr>
              <p:blipFill>
                <a:blip r:embed="rId9">
                  <a:lum bright="10000" contrast="22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1097" b="51225"/>
                <a:stretch>
                  <a:fillRect/>
                </a:stretch>
              </p:blipFill>
              <p:spPr bwMode="auto">
                <a:xfrm>
                  <a:off x="612" y="2897"/>
                  <a:ext cx="1417" cy="1326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066" y="-5"/>
                  <a:ext cx="431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 dirty="0">
                      <a:solidFill>
                        <a:schemeClr val="bg1"/>
                      </a:solidFill>
                    </a:rPr>
                    <a:t>AR</a:t>
                  </a:r>
                  <a:endParaRPr lang="en-IN" alt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399" y="-22"/>
                  <a:ext cx="76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 dirty="0">
                      <a:solidFill>
                        <a:schemeClr val="bg1"/>
                      </a:solidFill>
                    </a:rPr>
                    <a:t>ZEB2</a:t>
                  </a:r>
                  <a:endParaRPr lang="en-IN" alt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" name="Line 61"/>
                <p:cNvSpPr>
                  <a:spLocks noChangeShapeType="1"/>
                </p:cNvSpPr>
                <p:nvPr/>
              </p:nvSpPr>
              <p:spPr bwMode="auto">
                <a:xfrm>
                  <a:off x="3877" y="482"/>
                  <a:ext cx="0" cy="113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pic>
              <p:nvPicPr>
                <p:cNvPr id="15" name="Picture 81" descr="ZEB AR6-2a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0346" b="50586"/>
                <a:stretch>
                  <a:fillRect/>
                </a:stretch>
              </p:blipFill>
              <p:spPr bwMode="auto">
                <a:xfrm>
                  <a:off x="2051" y="2895"/>
                  <a:ext cx="1414" cy="1328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82" descr="ZEB mock-5a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0000" b="50000"/>
                <a:stretch>
                  <a:fillRect/>
                </a:stretch>
              </p:blipFill>
              <p:spPr bwMode="auto">
                <a:xfrm>
                  <a:off x="2048" y="213"/>
                  <a:ext cx="1417" cy="1312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83" descr="ZEB AR6-1a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2" r="50342" b="49850"/>
                <a:stretch>
                  <a:fillRect/>
                </a:stretch>
              </p:blipFill>
              <p:spPr bwMode="auto">
                <a:xfrm>
                  <a:off x="2049" y="1549"/>
                  <a:ext cx="1416" cy="1322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8" name="Text Box 43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303" y="853"/>
                  <a:ext cx="354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 dirty="0">
                      <a:solidFill>
                        <a:schemeClr val="bg1"/>
                      </a:solidFill>
                    </a:rPr>
                    <a:t>SO</a:t>
                  </a:r>
                  <a:endParaRPr lang="en-IN" altLang="en-US" sz="12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Text Box 44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78" y="2070"/>
                  <a:ext cx="427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AR5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Text Box 45"/>
                <p:cNvSpPr txBox="1">
                  <a:spLocks noChangeArrowheads="1"/>
                </p:cNvSpPr>
                <p:nvPr/>
              </p:nvSpPr>
              <p:spPr bwMode="auto">
                <a:xfrm rot="16200000">
                  <a:off x="242" y="3313"/>
                  <a:ext cx="497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 AR6 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Text Box 86"/>
                <p:cNvSpPr txBox="1">
                  <a:spLocks noChangeArrowheads="1"/>
                </p:cNvSpPr>
                <p:nvPr/>
              </p:nvSpPr>
              <p:spPr bwMode="auto">
                <a:xfrm>
                  <a:off x="1761" y="1305"/>
                  <a:ext cx="28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a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Text Box 87"/>
                <p:cNvSpPr txBox="1">
                  <a:spLocks noChangeArrowheads="1"/>
                </p:cNvSpPr>
                <p:nvPr/>
              </p:nvSpPr>
              <p:spPr bwMode="auto">
                <a:xfrm>
                  <a:off x="1778" y="2652"/>
                  <a:ext cx="29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b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1814" y="3989"/>
                  <a:ext cx="28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c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3216" y="2655"/>
                  <a:ext cx="28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e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3207" y="1307"/>
                  <a:ext cx="29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d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Text Box 91"/>
                <p:cNvSpPr txBox="1">
                  <a:spLocks noChangeArrowheads="1"/>
                </p:cNvSpPr>
                <p:nvPr/>
              </p:nvSpPr>
              <p:spPr bwMode="auto">
                <a:xfrm>
                  <a:off x="4691" y="1313"/>
                  <a:ext cx="29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g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Text Box 92"/>
                <p:cNvSpPr txBox="1">
                  <a:spLocks noChangeArrowheads="1"/>
                </p:cNvSpPr>
                <p:nvPr/>
              </p:nvSpPr>
              <p:spPr bwMode="auto">
                <a:xfrm>
                  <a:off x="3267" y="3989"/>
                  <a:ext cx="251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f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4682" y="2614"/>
                  <a:ext cx="29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h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29" name="Picture 94" descr="anti rab neg-2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748" b="50194"/>
                <a:stretch>
                  <a:fillRect/>
                </a:stretch>
              </p:blipFill>
              <p:spPr bwMode="auto">
                <a:xfrm>
                  <a:off x="3488" y="1552"/>
                  <a:ext cx="1417" cy="1315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30" name="Picture 96" descr="anti mouse 1 in 50-1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163" b="50450"/>
                <a:stretch>
                  <a:fillRect/>
                </a:stretch>
              </p:blipFill>
              <p:spPr bwMode="auto">
                <a:xfrm>
                  <a:off x="3489" y="213"/>
                  <a:ext cx="1417" cy="1312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4644" y="1303"/>
                  <a:ext cx="29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g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4661" y="2649"/>
                  <a:ext cx="297" cy="2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eaLnBrk="0" hangingPunct="0"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altLang="en-US" sz="1200">
                      <a:solidFill>
                        <a:schemeClr val="bg1"/>
                      </a:solidFill>
                    </a:rPr>
                    <a:t>h</a:t>
                  </a:r>
                  <a:endParaRPr lang="en-IN" altLang="en-US" sz="12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8" name="TextBox 2"/>
              <p:cNvSpPr txBox="1">
                <a:spLocks noChangeArrowheads="1"/>
              </p:cNvSpPr>
              <p:nvPr/>
            </p:nvSpPr>
            <p:spPr bwMode="auto">
              <a:xfrm>
                <a:off x="6134503" y="429881"/>
                <a:ext cx="684885" cy="3037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altLang="en-US" sz="1200">
                    <a:solidFill>
                      <a:schemeClr val="bg1"/>
                    </a:solidFill>
                  </a:rPr>
                  <a:t>-ve</a:t>
                </a: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4038600" y="697440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C.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46676" y="5791200"/>
            <a:ext cx="81163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 positively regulates ZEB2 expression in androgen-</a:t>
            </a: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dependent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LNCaP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cells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67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04800" y="2438400"/>
            <a:ext cx="82296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800" b="1" dirty="0" smtClean="0">
                <a:solidFill>
                  <a:srgbClr val="FFFF00"/>
                </a:solidFill>
              </a:rPr>
              <a:t>Whether </a:t>
            </a:r>
            <a:r>
              <a:rPr lang="en-US" altLang="en-US" sz="2800" b="1" dirty="0">
                <a:solidFill>
                  <a:srgbClr val="FFFF00"/>
                </a:solidFill>
              </a:rPr>
              <a:t>the levels of ZEB2 differ in </a:t>
            </a:r>
            <a:r>
              <a:rPr lang="en-US" altLang="en-US" sz="2800" b="1" dirty="0">
                <a:solidFill>
                  <a:srgbClr val="FF0000"/>
                </a:solidFill>
              </a:rPr>
              <a:t>androgen dependent</a:t>
            </a:r>
            <a:r>
              <a:rPr lang="en-US" altLang="en-US" sz="2800" b="1" dirty="0">
                <a:solidFill>
                  <a:srgbClr val="FFFF00"/>
                </a:solidFill>
              </a:rPr>
              <a:t> (less metastatic) and </a:t>
            </a:r>
            <a:r>
              <a:rPr lang="en-US" altLang="en-US" sz="2800" b="1" dirty="0">
                <a:solidFill>
                  <a:srgbClr val="FF0000"/>
                </a:solidFill>
              </a:rPr>
              <a:t>androgen independent </a:t>
            </a:r>
            <a:r>
              <a:rPr lang="en-US" altLang="en-US" sz="2800" b="1" dirty="0" smtClean="0">
                <a:solidFill>
                  <a:srgbClr val="FFFF00"/>
                </a:solidFill>
              </a:rPr>
              <a:t> </a:t>
            </a:r>
            <a:r>
              <a:rPr lang="en-US" altLang="en-US" sz="2800" b="1" dirty="0">
                <a:solidFill>
                  <a:srgbClr val="FFFF00"/>
                </a:solidFill>
              </a:rPr>
              <a:t>(more metastatic) </a:t>
            </a:r>
            <a:endParaRPr lang="en-US" altLang="en-US" sz="2800" b="1" dirty="0" smtClean="0">
              <a:solidFill>
                <a:srgbClr val="FFFF00"/>
              </a:solidFill>
            </a:endParaRPr>
          </a:p>
          <a:p>
            <a:pPr algn="ctr" eaLnBrk="1" hangingPunct="1"/>
            <a:r>
              <a:rPr lang="en-US" altLang="en-US" sz="2800" b="1" dirty="0" smtClean="0">
                <a:solidFill>
                  <a:srgbClr val="FFFF00"/>
                </a:solidFill>
              </a:rPr>
              <a:t>prostate </a:t>
            </a:r>
            <a:r>
              <a:rPr lang="en-US" altLang="en-US" sz="2800" b="1" dirty="0">
                <a:solidFill>
                  <a:srgbClr val="FFFF00"/>
                </a:solidFill>
              </a:rPr>
              <a:t>cancer cell lines? </a:t>
            </a:r>
          </a:p>
        </p:txBody>
      </p:sp>
    </p:spTree>
    <p:extLst>
      <p:ext uri="{BB962C8B-B14F-4D97-AF65-F5344CB8AC3E}">
        <p14:creationId xmlns:p14="http://schemas.microsoft.com/office/powerpoint/2010/main" val="317424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391400" y="6019800"/>
            <a:ext cx="13516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** p value &lt; 0.01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-12369" y="4049853"/>
            <a:ext cx="8838122" cy="2731947"/>
            <a:chOff x="9008" y="4012463"/>
            <a:chExt cx="8838952" cy="2733389"/>
          </a:xfrm>
        </p:grpSpPr>
        <p:pic>
          <p:nvPicPr>
            <p:cNvPr id="23" name="Picture 20" descr="PC3 Ecad 1 in 25-1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50000"/>
            <a:stretch>
              <a:fillRect/>
            </a:stretch>
          </p:blipFill>
          <p:spPr bwMode="auto">
            <a:xfrm>
              <a:off x="2533704" y="5334000"/>
              <a:ext cx="2070099" cy="140437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7"/>
            <p:cNvSpPr txBox="1">
              <a:spLocks noChangeArrowheads="1"/>
            </p:cNvSpPr>
            <p:nvPr/>
          </p:nvSpPr>
          <p:spPr bwMode="auto">
            <a:xfrm rot="16200000">
              <a:off x="-384172" y="4414115"/>
              <a:ext cx="1155733" cy="369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 err="1">
                  <a:solidFill>
                    <a:schemeClr val="bg1"/>
                  </a:solidFill>
                </a:rPr>
                <a:t>Vimentin</a:t>
              </a:r>
              <a:endParaRPr lang="en-US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8"/>
            <p:cNvSpPr txBox="1">
              <a:spLocks noChangeArrowheads="1"/>
            </p:cNvSpPr>
            <p:nvPr/>
          </p:nvSpPr>
          <p:spPr bwMode="auto">
            <a:xfrm rot="16200000">
              <a:off x="-495321" y="5773987"/>
              <a:ext cx="1378026" cy="369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chemeClr val="bg1"/>
                  </a:solidFill>
                </a:rPr>
                <a:t>E-cadherin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22308" y="4115563"/>
              <a:ext cx="2094108" cy="122460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12782" y="5341761"/>
              <a:ext cx="2125861" cy="140250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522767" y="5341761"/>
              <a:ext cx="2049655" cy="140409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591474" y="5341761"/>
              <a:ext cx="2133800" cy="140250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0" name="Picture 9" descr="anti mouse 1 in 50-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50000"/>
            <a:stretch>
              <a:fillRect/>
            </a:stretch>
          </p:blipFill>
          <p:spPr bwMode="auto">
            <a:xfrm>
              <a:off x="6738174" y="4014791"/>
              <a:ext cx="2109786" cy="123097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2532293" y="4099680"/>
              <a:ext cx="2060768" cy="123731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577184" y="4099680"/>
              <a:ext cx="2127449" cy="122937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36" name="Picture 2" descr="D:\09.07.13\Vimentin DU145-3a.t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245" b="50000"/>
            <a:stretch>
              <a:fillRect/>
            </a:stretch>
          </p:blipFill>
          <p:spPr bwMode="auto">
            <a:xfrm>
              <a:off x="4627286" y="4018252"/>
              <a:ext cx="2082389" cy="1229533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PC3 vimentin 1 in 1000-1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50000"/>
            <a:stretch>
              <a:fillRect/>
            </a:stretch>
          </p:blipFill>
          <p:spPr bwMode="auto">
            <a:xfrm>
              <a:off x="2536215" y="4022835"/>
              <a:ext cx="2055812" cy="1214304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0" descr="PC3 Ecad 1 in 25-1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50000"/>
            <a:stretch>
              <a:fillRect/>
            </a:stretch>
          </p:blipFill>
          <p:spPr bwMode="auto">
            <a:xfrm>
              <a:off x="2548255" y="5245117"/>
              <a:ext cx="2070099" cy="140437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LN vimentin 1 in 1000-3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50000"/>
            <a:stretch>
              <a:fillRect/>
            </a:stretch>
          </p:blipFill>
          <p:spPr bwMode="auto">
            <a:xfrm>
              <a:off x="455589" y="4012463"/>
              <a:ext cx="2080626" cy="122493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9" descr="LN Ecad 1 in 25-3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50000"/>
            <a:stretch>
              <a:fillRect/>
            </a:stretch>
          </p:blipFill>
          <p:spPr bwMode="auto">
            <a:xfrm>
              <a:off x="444853" y="5276708"/>
              <a:ext cx="2094777" cy="1372779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D:\09.07.13\Ecad DU145-2a.tif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50000"/>
            <a:stretch>
              <a:fillRect/>
            </a:stretch>
          </p:blipFill>
          <p:spPr bwMode="auto">
            <a:xfrm>
              <a:off x="4603803" y="5276707"/>
              <a:ext cx="2135000" cy="135552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-533400" y="-76200"/>
            <a:ext cx="9727842" cy="4582226"/>
            <a:chOff x="-533400" y="-76200"/>
            <a:chExt cx="9727842" cy="4582226"/>
          </a:xfrm>
        </p:grpSpPr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-533400" y="1069089"/>
              <a:ext cx="9348788" cy="3436937"/>
              <a:chOff x="-533400" y="3726134"/>
              <a:chExt cx="9348598" cy="3436666"/>
            </a:xfrm>
          </p:grpSpPr>
          <p:grpSp>
            <p:nvGrpSpPr>
              <p:cNvPr id="11" name="Group 2"/>
              <p:cNvGrpSpPr>
                <a:grpSpLocks/>
              </p:cNvGrpSpPr>
              <p:nvPr/>
            </p:nvGrpSpPr>
            <p:grpSpPr bwMode="auto">
              <a:xfrm>
                <a:off x="436657" y="3726134"/>
                <a:ext cx="8378541" cy="2955611"/>
                <a:chOff x="403320" y="1636745"/>
                <a:chExt cx="8378541" cy="4272375"/>
              </a:xfrm>
            </p:grpSpPr>
            <p:pic>
              <p:nvPicPr>
                <p:cNvPr id="13" name="Picture 10" descr="PC3 AR 1 in 10-1a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0206" b="50813"/>
                <a:stretch>
                  <a:fillRect/>
                </a:stretch>
              </p:blipFill>
              <p:spPr bwMode="auto">
                <a:xfrm>
                  <a:off x="2500313" y="1636745"/>
                  <a:ext cx="2038350" cy="2109787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2" descr="D:\12.07.13\DU145 AR-2a.tif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809" t="-871" r="50626" b="51073"/>
                <a:stretch>
                  <a:fillRect/>
                </a:stretch>
              </p:blipFill>
              <p:spPr bwMode="auto">
                <a:xfrm>
                  <a:off x="4570467" y="1637157"/>
                  <a:ext cx="2068512" cy="2092326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6" descr="LN AR 1 in 10-1a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1369" b="51172"/>
                <a:stretch>
                  <a:fillRect/>
                </a:stretch>
              </p:blipFill>
              <p:spPr bwMode="auto">
                <a:xfrm>
                  <a:off x="406630" y="1636823"/>
                  <a:ext cx="2068512" cy="2092323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4" descr="F:\shiba\15.05.12\LN cap zeb2-2a.tif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0000" b="50000"/>
                <a:stretch>
                  <a:fillRect/>
                </a:stretch>
              </p:blipFill>
              <p:spPr bwMode="auto">
                <a:xfrm>
                  <a:off x="403320" y="3778695"/>
                  <a:ext cx="2130425" cy="2130425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2" descr="D:\12.07.13\DU145 ZEB2-2a.tif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0000" b="50000"/>
                <a:stretch>
                  <a:fillRect/>
                </a:stretch>
              </p:blipFill>
              <p:spPr bwMode="auto">
                <a:xfrm>
                  <a:off x="4557727" y="3764028"/>
                  <a:ext cx="2089203" cy="2145092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3" descr="F:\shiba\15.05.12\PC3 Zeb2-1a.tif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0000" b="50000"/>
                <a:stretch>
                  <a:fillRect/>
                </a:stretch>
              </p:blipFill>
              <p:spPr bwMode="auto">
                <a:xfrm>
                  <a:off x="2503474" y="3777108"/>
                  <a:ext cx="2033601" cy="2125663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52" descr="sec-1 in 50-2"/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0146" r="51334"/>
                <a:stretch>
                  <a:fillRect/>
                </a:stretch>
              </p:blipFill>
              <p:spPr bwMode="auto">
                <a:xfrm>
                  <a:off x="6672074" y="1637158"/>
                  <a:ext cx="2109787" cy="2085976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26" descr="sec 1 in 100-2"/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626" b="51260"/>
                <a:stretch>
                  <a:fillRect/>
                </a:stretch>
              </p:blipFill>
              <p:spPr bwMode="auto">
                <a:xfrm>
                  <a:off x="6675571" y="3773172"/>
                  <a:ext cx="2106289" cy="2135948"/>
                </a:xfrm>
                <a:prstGeom prst="rect">
                  <a:avLst/>
                </a:prstGeom>
                <a:noFill/>
                <a:ln w="28575">
                  <a:solidFill>
                    <a:schemeClr val="bg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2" name="TextBox 1"/>
              <p:cNvSpPr txBox="1">
                <a:spLocks noChangeArrowheads="1"/>
              </p:cNvSpPr>
              <p:nvPr/>
            </p:nvSpPr>
            <p:spPr bwMode="auto">
              <a:xfrm rot="-5400000">
                <a:off x="-1742896" y="5029974"/>
                <a:ext cx="3342322" cy="92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 b="1" dirty="0">
                  <a:solidFill>
                    <a:schemeClr val="bg1"/>
                  </a:solidFill>
                  <a:latin typeface="Arial Narrow" pitchFamily="34" charset="0"/>
                </a:endParaRPr>
              </a:p>
              <a:p>
                <a:pPr eaLnBrk="1" hangingPunct="1"/>
                <a:endParaRPr lang="en-US" altLang="en-US" b="1" dirty="0">
                  <a:solidFill>
                    <a:schemeClr val="bg1"/>
                  </a:solidFill>
                  <a:latin typeface="Arial Narrow" pitchFamily="34" charset="0"/>
                </a:endParaRPr>
              </a:p>
              <a:p>
                <a:pPr eaLnBrk="1" hangingPunct="1"/>
                <a:r>
                  <a:rPr lang="en-US" altLang="en-US" b="1" dirty="0">
                    <a:solidFill>
                      <a:schemeClr val="bg1"/>
                    </a:solidFill>
                  </a:rPr>
                  <a:t>                ZEB2</a:t>
                </a:r>
                <a:r>
                  <a:rPr lang="en-US" altLang="en-US" b="1" dirty="0">
                    <a:solidFill>
                      <a:schemeClr val="bg1"/>
                    </a:solidFill>
                    <a:latin typeface="Arial Narrow" pitchFamily="34" charset="0"/>
                  </a:rPr>
                  <a:t>               </a:t>
                </a:r>
                <a:r>
                  <a:rPr lang="en-US" altLang="en-US" b="1" dirty="0">
                    <a:solidFill>
                      <a:schemeClr val="bg1"/>
                    </a:solidFill>
                  </a:rPr>
                  <a:t>AR</a:t>
                </a:r>
              </a:p>
            </p:txBody>
          </p:sp>
        </p:grpSp>
        <p:sp>
          <p:nvSpPr>
            <p:cNvPr id="43" name="TextBox 12"/>
            <p:cNvSpPr txBox="1">
              <a:spLocks noChangeArrowheads="1"/>
            </p:cNvSpPr>
            <p:nvPr/>
          </p:nvSpPr>
          <p:spPr bwMode="auto">
            <a:xfrm>
              <a:off x="609600" y="-76200"/>
              <a:ext cx="8534400" cy="89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 dirty="0">
                  <a:solidFill>
                    <a:srgbClr val="FFFF00"/>
                  </a:solidFill>
                </a:rPr>
                <a:t>AR, ZEB2 and EMT in </a:t>
              </a:r>
              <a:r>
                <a:rPr lang="en-US" altLang="en-US" sz="2400" b="1" dirty="0">
                  <a:solidFill>
                    <a:srgbClr val="FF0000"/>
                  </a:solidFill>
                </a:rPr>
                <a:t>Androgen Dependent </a:t>
              </a:r>
              <a:r>
                <a:rPr lang="en-US" alt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and</a:t>
              </a:r>
              <a:r>
                <a:rPr lang="en-US" altLang="en-US" sz="2400" b="1" dirty="0">
                  <a:solidFill>
                    <a:srgbClr val="FFFF00"/>
                  </a:solidFill>
                </a:rPr>
                <a:t> </a:t>
              </a:r>
              <a:r>
                <a:rPr lang="en-US" altLang="en-US" sz="2400" b="1" dirty="0">
                  <a:solidFill>
                    <a:srgbClr val="FF0000"/>
                  </a:solidFill>
                </a:rPr>
                <a:t>Androgen Independent  </a:t>
              </a:r>
              <a:r>
                <a:rPr lang="en-US" altLang="en-US" sz="2400" b="1" dirty="0" err="1">
                  <a:solidFill>
                    <a:srgbClr val="FFFF00"/>
                  </a:solidFill>
                </a:rPr>
                <a:t>PCa</a:t>
              </a:r>
              <a:r>
                <a:rPr lang="en-US" altLang="en-US" sz="2400" b="1" dirty="0">
                  <a:solidFill>
                    <a:srgbClr val="FFFF00"/>
                  </a:solidFill>
                </a:rPr>
                <a:t> Cell Lines </a:t>
              </a:r>
            </a:p>
          </p:txBody>
        </p:sp>
        <p:sp>
          <p:nvSpPr>
            <p:cNvPr id="44" name="TextBox 13"/>
            <p:cNvSpPr txBox="1">
              <a:spLocks noChangeArrowheads="1"/>
            </p:cNvSpPr>
            <p:nvPr/>
          </p:nvSpPr>
          <p:spPr bwMode="auto">
            <a:xfrm>
              <a:off x="888642" y="721597"/>
              <a:ext cx="83058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 err="1">
                  <a:solidFill>
                    <a:schemeClr val="bg1"/>
                  </a:solidFill>
                </a:rPr>
                <a:t>LNCaP</a:t>
              </a:r>
              <a:r>
                <a:rPr lang="en-US" altLang="en-US" b="1" dirty="0">
                  <a:solidFill>
                    <a:schemeClr val="bg1"/>
                  </a:solidFill>
                </a:rPr>
                <a:t>                         PC3                         DU145                      - </a:t>
              </a:r>
              <a:r>
                <a:rPr lang="en-US" altLang="en-US" b="1" dirty="0" err="1">
                  <a:solidFill>
                    <a:schemeClr val="bg1"/>
                  </a:solidFill>
                </a:rPr>
                <a:t>ve</a:t>
              </a:r>
              <a:endParaRPr lang="en-US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71475" y="152400"/>
            <a:ext cx="8066088" cy="5410200"/>
            <a:chOff x="371475" y="152400"/>
            <a:chExt cx="8066088" cy="5410200"/>
          </a:xfrm>
        </p:grpSpPr>
        <p:grpSp>
          <p:nvGrpSpPr>
            <p:cNvPr id="3" name="Group 2"/>
            <p:cNvGrpSpPr/>
            <p:nvPr/>
          </p:nvGrpSpPr>
          <p:grpSpPr>
            <a:xfrm>
              <a:off x="1143000" y="1328167"/>
              <a:ext cx="6629400" cy="4234433"/>
              <a:chOff x="-4267200" y="609600"/>
              <a:chExt cx="6629400" cy="4234433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-4267200" y="609600"/>
                <a:ext cx="6629400" cy="4234433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" name="Group 1"/>
              <p:cNvGrpSpPr>
                <a:grpSpLocks/>
              </p:cNvGrpSpPr>
              <p:nvPr/>
            </p:nvGrpSpPr>
            <p:grpSpPr bwMode="auto">
              <a:xfrm>
                <a:off x="-3962400" y="762000"/>
                <a:ext cx="5979458" cy="3865969"/>
                <a:chOff x="1403350" y="1268413"/>
                <a:chExt cx="5119179" cy="3332162"/>
              </a:xfrm>
            </p:grpSpPr>
            <p:pic>
              <p:nvPicPr>
                <p:cNvPr id="7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681"/>
                <a:stretch/>
              </p:blipFill>
              <p:spPr bwMode="auto">
                <a:xfrm>
                  <a:off x="1403350" y="1268413"/>
                  <a:ext cx="5119179" cy="33321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" name="TextBox 1"/>
                <p:cNvSpPr txBox="1">
                  <a:spLocks noChangeArrowheads="1"/>
                </p:cNvSpPr>
                <p:nvPr/>
              </p:nvSpPr>
              <p:spPr bwMode="auto">
                <a:xfrm>
                  <a:off x="4300538" y="2432050"/>
                  <a:ext cx="363537" cy="368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altLang="en-US" sz="1800"/>
                    <a:t>**</a:t>
                  </a:r>
                </a:p>
              </p:txBody>
            </p:sp>
            <p:sp>
              <p:nvSpPr>
                <p:cNvPr id="9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5567363" y="1628775"/>
                  <a:ext cx="365125" cy="369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eaLnBrk="0" hangingPunct="0">
                    <a:defRPr sz="20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r>
                    <a:rPr lang="en-US" altLang="en-US" sz="1800" dirty="0"/>
                    <a:t>**</a:t>
                  </a:r>
                </a:p>
              </p:txBody>
            </p:sp>
          </p:grpSp>
        </p:grpSp>
        <p:sp>
          <p:nvSpPr>
            <p:cNvPr id="45" name="TextBox 1"/>
            <p:cNvSpPr txBox="1">
              <a:spLocks noChangeArrowheads="1"/>
            </p:cNvSpPr>
            <p:nvPr/>
          </p:nvSpPr>
          <p:spPr bwMode="auto">
            <a:xfrm>
              <a:off x="371475" y="152400"/>
              <a:ext cx="8066088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US" alt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Relative Levels of ZEB2 Transcripts in Androgen </a:t>
              </a:r>
            </a:p>
            <a:p>
              <a:pPr algn="ctr" eaLnBrk="1" hangingPunct="1"/>
              <a:r>
                <a:rPr lang="en-US" alt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Dependent and Androgen Independent </a:t>
              </a:r>
              <a:r>
                <a:rPr lang="en-US" altLang="en-US" sz="2400" b="1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PCa</a:t>
              </a:r>
              <a:r>
                <a:rPr lang="en-US" alt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Cell Lines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358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524000"/>
            <a:ext cx="7924800" cy="12192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1" fontAlgn="auto" hangingPunct="1">
              <a:buFont typeface="Arial" pitchFamily="34" charset="0"/>
              <a:buNone/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   AR over-expression in androgen independent prostate cancer cells</a:t>
            </a:r>
          </a:p>
          <a:p>
            <a:pPr eaLnBrk="1" fontAlgn="auto" hangingPunct="1">
              <a:buFont typeface="Arial" pitchFamily="34" charset="0"/>
              <a:buNone/>
              <a:defRPr/>
            </a:pPr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200" dirty="0"/>
          </a:p>
          <a:p>
            <a:pPr eaLnBrk="1" fontAlgn="auto" hangingPunct="1">
              <a:buFont typeface="Arial" pitchFamily="34" charset="0"/>
              <a:buNone/>
              <a:defRPr/>
            </a:pPr>
            <a:endParaRPr lang="en-US" sz="3200" dirty="0"/>
          </a:p>
        </p:txBody>
      </p:sp>
      <p:grpSp>
        <p:nvGrpSpPr>
          <p:cNvPr id="7" name="Group 6"/>
          <p:cNvGrpSpPr/>
          <p:nvPr/>
        </p:nvGrpSpPr>
        <p:grpSpPr>
          <a:xfrm>
            <a:off x="3200400" y="2667000"/>
            <a:ext cx="2735044" cy="1828800"/>
            <a:chOff x="3200400" y="2667000"/>
            <a:chExt cx="2735044" cy="1828800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4343400" y="2667000"/>
              <a:ext cx="0" cy="114300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3200400" y="3911025"/>
              <a:ext cx="273504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3200" b="1" dirty="0">
                  <a:solidFill>
                    <a:srgbClr val="FF0000"/>
                  </a:solidFill>
                </a:rPr>
                <a:t>ZEB2 levels?</a:t>
              </a:r>
              <a:endParaRPr lang="en-US" alt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235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096000" y="6542694"/>
            <a:ext cx="2545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* p value &lt; 0.05, ** p value &lt; 0.01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-36513" y="-38637"/>
            <a:ext cx="908877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FF00"/>
                </a:solidFill>
              </a:rPr>
              <a:t>Transcript Levels of AR and ZEB2 in AR </a:t>
            </a:r>
            <a:r>
              <a:rPr lang="en-US" altLang="en-US" sz="2800" b="1" dirty="0" smtClean="0">
                <a:solidFill>
                  <a:srgbClr val="FFFF00"/>
                </a:solidFill>
              </a:rPr>
              <a:t>transfected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FFFF00"/>
                </a:solidFill>
              </a:rPr>
              <a:t> </a:t>
            </a:r>
            <a:r>
              <a:rPr lang="en-US" altLang="en-US" sz="2800" b="1" dirty="0">
                <a:solidFill>
                  <a:srgbClr val="FFFF00"/>
                </a:solidFill>
              </a:rPr>
              <a:t>PC3 and DU145 Cells</a:t>
            </a:r>
            <a:endParaRPr lang="en-IN" altLang="en-US" sz="2800" b="1" dirty="0">
              <a:solidFill>
                <a:srgbClr val="FFFF00"/>
              </a:solidFill>
            </a:endParaRPr>
          </a:p>
        </p:txBody>
      </p:sp>
      <p:sp>
        <p:nvSpPr>
          <p:cNvPr id="26" name="TextBox 2"/>
          <p:cNvSpPr txBox="1">
            <a:spLocks noChangeArrowheads="1"/>
          </p:cNvSpPr>
          <p:nvPr/>
        </p:nvSpPr>
        <p:spPr bwMode="auto">
          <a:xfrm>
            <a:off x="-76200" y="6305550"/>
            <a:ext cx="94371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AR over-expression led to a decrease in ZEB2 transcript levels.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7200" y="958850"/>
            <a:ext cx="8077178" cy="2649537"/>
            <a:chOff x="457200" y="958850"/>
            <a:chExt cx="8077178" cy="2649537"/>
          </a:xfrm>
        </p:grpSpPr>
        <p:pic>
          <p:nvPicPr>
            <p:cNvPr id="45" name="Picture 4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63" b="10808"/>
            <a:stretch>
              <a:fillRect/>
            </a:stretch>
          </p:blipFill>
          <p:spPr bwMode="auto">
            <a:xfrm>
              <a:off x="5168277" y="1131573"/>
              <a:ext cx="3147466" cy="2264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7" name="TextBox 74"/>
            <p:cNvSpPr txBox="1">
              <a:spLocks noChangeArrowheads="1"/>
            </p:cNvSpPr>
            <p:nvPr/>
          </p:nvSpPr>
          <p:spPr bwMode="auto">
            <a:xfrm rot="16200000">
              <a:off x="4097999" y="1965290"/>
              <a:ext cx="1616028" cy="26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100" b="1">
                  <a:solidFill>
                    <a:schemeClr val="bg1"/>
                  </a:solidFill>
                </a:rPr>
                <a:t>RQ of AR transcripts </a:t>
              </a:r>
            </a:p>
          </p:txBody>
        </p:sp>
        <p:sp>
          <p:nvSpPr>
            <p:cNvPr id="49" name="TextBox 76"/>
            <p:cNvSpPr txBox="1">
              <a:spLocks noChangeArrowheads="1"/>
            </p:cNvSpPr>
            <p:nvPr/>
          </p:nvSpPr>
          <p:spPr bwMode="auto">
            <a:xfrm>
              <a:off x="5699104" y="3332212"/>
              <a:ext cx="2090637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100" b="1">
                  <a:solidFill>
                    <a:schemeClr val="bg1"/>
                  </a:solidFill>
                </a:rPr>
                <a:t>AR cDNA concentration (</a:t>
              </a:r>
              <a:r>
                <a:rPr lang="el-GR" altLang="en-US" sz="1100" b="1">
                  <a:solidFill>
                    <a:schemeClr val="bg1"/>
                  </a:solidFill>
                </a:rPr>
                <a:t>μ</a:t>
              </a:r>
              <a:r>
                <a:rPr lang="en-US" altLang="en-US" sz="1100" b="1">
                  <a:solidFill>
                    <a:schemeClr val="bg1"/>
                  </a:solidFill>
                </a:rPr>
                <a:t>g)</a:t>
              </a:r>
            </a:p>
          </p:txBody>
        </p:sp>
        <p:sp>
          <p:nvSpPr>
            <p:cNvPr id="51" name="TextBox 78"/>
            <p:cNvSpPr txBox="1">
              <a:spLocks noChangeArrowheads="1"/>
            </p:cNvSpPr>
            <p:nvPr/>
          </p:nvSpPr>
          <p:spPr bwMode="auto">
            <a:xfrm>
              <a:off x="8005757" y="1002786"/>
              <a:ext cx="528621" cy="3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chemeClr val="bg1"/>
                  </a:solidFill>
                </a:rPr>
                <a:t>AR</a:t>
              </a:r>
            </a:p>
          </p:txBody>
        </p:sp>
        <p:sp>
          <p:nvSpPr>
            <p:cNvPr id="53" name="TextBox 80"/>
            <p:cNvSpPr txBox="1">
              <a:spLocks noChangeArrowheads="1"/>
            </p:cNvSpPr>
            <p:nvPr/>
          </p:nvSpPr>
          <p:spPr bwMode="auto">
            <a:xfrm>
              <a:off x="6084116" y="991674"/>
              <a:ext cx="966945" cy="36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DU145 </a:t>
              </a:r>
            </a:p>
          </p:txBody>
        </p:sp>
        <p:sp>
          <p:nvSpPr>
            <p:cNvPr id="39" name="TextBox 2"/>
            <p:cNvSpPr txBox="1">
              <a:spLocks noChangeArrowheads="1"/>
            </p:cNvSpPr>
            <p:nvPr/>
          </p:nvSpPr>
          <p:spPr bwMode="auto">
            <a:xfrm>
              <a:off x="5674595" y="1529829"/>
              <a:ext cx="346084" cy="338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chemeClr val="bg1"/>
                  </a:solidFill>
                </a:rPr>
                <a:t>**</a:t>
              </a:r>
            </a:p>
          </p:txBody>
        </p:sp>
        <p:sp>
          <p:nvSpPr>
            <p:cNvPr id="40" name="TextBox 9"/>
            <p:cNvSpPr txBox="1">
              <a:spLocks noChangeArrowheads="1"/>
            </p:cNvSpPr>
            <p:nvPr/>
          </p:nvSpPr>
          <p:spPr bwMode="auto">
            <a:xfrm>
              <a:off x="6512808" y="1415202"/>
              <a:ext cx="344496" cy="338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chemeClr val="bg1"/>
                  </a:solidFill>
                </a:rPr>
                <a:t>**</a:t>
              </a:r>
            </a:p>
          </p:txBody>
        </p:sp>
        <p:sp>
          <p:nvSpPr>
            <p:cNvPr id="41" name="TextBox 10"/>
            <p:cNvSpPr txBox="1">
              <a:spLocks noChangeArrowheads="1"/>
            </p:cNvSpPr>
            <p:nvPr/>
          </p:nvSpPr>
          <p:spPr bwMode="auto">
            <a:xfrm>
              <a:off x="7351670" y="1341550"/>
              <a:ext cx="344497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chemeClr val="bg1"/>
                  </a:solidFill>
                </a:rPr>
                <a:t>**</a:t>
              </a:r>
            </a:p>
          </p:txBody>
        </p:sp>
        <p:pic>
          <p:nvPicPr>
            <p:cNvPr id="24" name="Picture 3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42" b="11601"/>
            <a:stretch>
              <a:fillRect/>
            </a:stretch>
          </p:blipFill>
          <p:spPr bwMode="auto">
            <a:xfrm>
              <a:off x="804863" y="1066800"/>
              <a:ext cx="3478212" cy="2392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TextBox 4"/>
            <p:cNvSpPr txBox="1">
              <a:spLocks noChangeArrowheads="1"/>
            </p:cNvSpPr>
            <p:nvPr/>
          </p:nvSpPr>
          <p:spPr bwMode="auto">
            <a:xfrm>
              <a:off x="3602038" y="1033462"/>
              <a:ext cx="52863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chemeClr val="bg1"/>
                  </a:solidFill>
                </a:rPr>
                <a:t>AR</a:t>
              </a:r>
            </a:p>
          </p:txBody>
        </p:sp>
        <p:sp>
          <p:nvSpPr>
            <p:cNvPr id="56" name="TextBox 5"/>
            <p:cNvSpPr txBox="1">
              <a:spLocks noChangeArrowheads="1"/>
            </p:cNvSpPr>
            <p:nvPr/>
          </p:nvSpPr>
          <p:spPr bwMode="auto">
            <a:xfrm rot="16200000">
              <a:off x="-220662" y="2036762"/>
              <a:ext cx="1617662" cy="26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100" b="1">
                  <a:solidFill>
                    <a:schemeClr val="bg1"/>
                  </a:solidFill>
                </a:rPr>
                <a:t>RQ of AR transcripts </a:t>
              </a:r>
            </a:p>
          </p:txBody>
        </p:sp>
        <p:sp>
          <p:nvSpPr>
            <p:cNvPr id="57" name="TextBox 6"/>
            <p:cNvSpPr txBox="1">
              <a:spLocks noChangeArrowheads="1"/>
            </p:cNvSpPr>
            <p:nvPr/>
          </p:nvSpPr>
          <p:spPr bwMode="auto">
            <a:xfrm>
              <a:off x="1463675" y="3346450"/>
              <a:ext cx="2128838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100" b="1">
                  <a:solidFill>
                    <a:schemeClr val="bg1"/>
                  </a:solidFill>
                </a:rPr>
                <a:t> AR cDNA concentration (</a:t>
              </a:r>
              <a:r>
                <a:rPr lang="el-GR" altLang="en-US" sz="1100" b="1">
                  <a:solidFill>
                    <a:schemeClr val="bg1"/>
                  </a:solidFill>
                </a:rPr>
                <a:t>μ</a:t>
              </a:r>
              <a:r>
                <a:rPr lang="en-US" altLang="en-US" sz="1100" b="1">
                  <a:solidFill>
                    <a:schemeClr val="bg1"/>
                  </a:solidFill>
                </a:rPr>
                <a:t>g)</a:t>
              </a:r>
            </a:p>
          </p:txBody>
        </p:sp>
        <p:sp>
          <p:nvSpPr>
            <p:cNvPr id="60" name="TextBox 11"/>
            <p:cNvSpPr txBox="1">
              <a:spLocks noChangeArrowheads="1"/>
            </p:cNvSpPr>
            <p:nvPr/>
          </p:nvSpPr>
          <p:spPr bwMode="auto">
            <a:xfrm>
              <a:off x="1997075" y="958850"/>
              <a:ext cx="69691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PC3 </a:t>
              </a:r>
            </a:p>
          </p:txBody>
        </p:sp>
        <p:grpSp>
          <p:nvGrpSpPr>
            <p:cNvPr id="29" name="Group 12"/>
            <p:cNvGrpSpPr>
              <a:grpSpLocks/>
            </p:cNvGrpSpPr>
            <p:nvPr/>
          </p:nvGrpSpPr>
          <p:grpSpPr bwMode="auto">
            <a:xfrm>
              <a:off x="1447030" y="1185863"/>
              <a:ext cx="2102620" cy="642937"/>
              <a:chOff x="1870567" y="685805"/>
              <a:chExt cx="2041293" cy="1349298"/>
            </a:xfrm>
          </p:grpSpPr>
          <p:sp>
            <p:nvSpPr>
              <p:cNvPr id="30" name="TextBox 3"/>
              <p:cNvSpPr txBox="1">
                <a:spLocks noChangeArrowheads="1"/>
              </p:cNvSpPr>
              <p:nvPr/>
            </p:nvSpPr>
            <p:spPr bwMode="auto">
              <a:xfrm>
                <a:off x="1870567" y="1666803"/>
                <a:ext cx="27305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b="1" dirty="0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31" name="TextBox 13"/>
              <p:cNvSpPr txBox="1">
                <a:spLocks noChangeArrowheads="1"/>
              </p:cNvSpPr>
              <p:nvPr/>
            </p:nvSpPr>
            <p:spPr bwMode="auto">
              <a:xfrm>
                <a:off x="3637223" y="685805"/>
                <a:ext cx="274637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b="1">
                    <a:solidFill>
                      <a:schemeClr val="bg1"/>
                    </a:solidFill>
                  </a:rPr>
                  <a:t>*</a:t>
                </a:r>
              </a:p>
            </p:txBody>
          </p:sp>
          <p:sp>
            <p:nvSpPr>
              <p:cNvPr id="32" name="TextBox 12"/>
              <p:cNvSpPr txBox="1">
                <a:spLocks noChangeArrowheads="1"/>
              </p:cNvSpPr>
              <p:nvPr/>
            </p:nvSpPr>
            <p:spPr bwMode="auto">
              <a:xfrm>
                <a:off x="2746777" y="1666803"/>
                <a:ext cx="273050" cy="368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b="1" dirty="0">
                    <a:solidFill>
                      <a:schemeClr val="bg1"/>
                    </a:solidFill>
                  </a:rPr>
                  <a:t>*</a:t>
                </a: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465138" y="3517641"/>
            <a:ext cx="8450262" cy="2654559"/>
            <a:chOff x="465138" y="3517641"/>
            <a:chExt cx="8450262" cy="2654559"/>
          </a:xfrm>
        </p:grpSpPr>
        <p:grpSp>
          <p:nvGrpSpPr>
            <p:cNvPr id="4" name="Group 3"/>
            <p:cNvGrpSpPr/>
            <p:nvPr/>
          </p:nvGrpSpPr>
          <p:grpSpPr>
            <a:xfrm>
              <a:off x="465138" y="3517641"/>
              <a:ext cx="8450262" cy="2654559"/>
              <a:chOff x="465138" y="3517641"/>
              <a:chExt cx="8450262" cy="2654559"/>
            </a:xfrm>
          </p:grpSpPr>
          <p:pic>
            <p:nvPicPr>
              <p:cNvPr id="46" name="Picture 3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97" b="12546"/>
              <a:stretch>
                <a:fillRect/>
              </a:stretch>
            </p:blipFill>
            <p:spPr bwMode="auto">
              <a:xfrm>
                <a:off x="5037871" y="3517641"/>
                <a:ext cx="3496508" cy="239093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8" name="TextBox 75"/>
              <p:cNvSpPr txBox="1">
                <a:spLocks noChangeArrowheads="1"/>
              </p:cNvSpPr>
              <p:nvPr/>
            </p:nvSpPr>
            <p:spPr bwMode="auto">
              <a:xfrm rot="16200000">
                <a:off x="4000223" y="4439297"/>
                <a:ext cx="1811580" cy="261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b="1">
                    <a:solidFill>
                      <a:schemeClr val="bg1"/>
                    </a:solidFill>
                  </a:rPr>
                  <a:t>RQ of ZEB2  transcripts </a:t>
                </a:r>
              </a:p>
            </p:txBody>
          </p:sp>
          <p:sp>
            <p:nvSpPr>
              <p:cNvPr id="50" name="TextBox 77"/>
              <p:cNvSpPr txBox="1">
                <a:spLocks noChangeArrowheads="1"/>
              </p:cNvSpPr>
              <p:nvPr/>
            </p:nvSpPr>
            <p:spPr bwMode="auto">
              <a:xfrm>
                <a:off x="5699104" y="5847067"/>
                <a:ext cx="2090637" cy="2616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b="1">
                    <a:solidFill>
                      <a:schemeClr val="bg1"/>
                    </a:solidFill>
                  </a:rPr>
                  <a:t>AR cDNA concentration (</a:t>
                </a:r>
                <a:r>
                  <a:rPr lang="el-GR" altLang="en-US" sz="1100" b="1">
                    <a:solidFill>
                      <a:schemeClr val="bg1"/>
                    </a:solidFill>
                  </a:rPr>
                  <a:t>μ</a:t>
                </a:r>
                <a:r>
                  <a:rPr lang="en-US" altLang="en-US" sz="1100" b="1">
                    <a:solidFill>
                      <a:schemeClr val="bg1"/>
                    </a:solidFill>
                  </a:rPr>
                  <a:t>g)</a:t>
                </a:r>
              </a:p>
            </p:txBody>
          </p:sp>
          <p:sp>
            <p:nvSpPr>
              <p:cNvPr id="52" name="TextBox 79"/>
              <p:cNvSpPr txBox="1">
                <a:spLocks noChangeArrowheads="1"/>
              </p:cNvSpPr>
              <p:nvPr/>
            </p:nvSpPr>
            <p:spPr bwMode="auto">
              <a:xfrm>
                <a:off x="7934399" y="3670057"/>
                <a:ext cx="981001" cy="338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chemeClr val="bg1"/>
                    </a:solidFill>
                  </a:rPr>
                  <a:t>ZEB2</a:t>
                </a:r>
              </a:p>
            </p:txBody>
          </p:sp>
          <p:sp>
            <p:nvSpPr>
              <p:cNvPr id="42" name="TextBox 9"/>
              <p:cNvSpPr txBox="1">
                <a:spLocks noChangeArrowheads="1"/>
              </p:cNvSpPr>
              <p:nvPr/>
            </p:nvSpPr>
            <p:spPr bwMode="auto">
              <a:xfrm>
                <a:off x="6580044" y="3898680"/>
                <a:ext cx="344497" cy="338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chemeClr val="bg1"/>
                    </a:solidFill>
                  </a:rPr>
                  <a:t>**</a:t>
                </a:r>
              </a:p>
            </p:txBody>
          </p:sp>
          <p:sp>
            <p:nvSpPr>
              <p:cNvPr id="43" name="TextBox 10"/>
              <p:cNvSpPr txBox="1">
                <a:spLocks noChangeArrowheads="1"/>
              </p:cNvSpPr>
              <p:nvPr/>
            </p:nvSpPr>
            <p:spPr bwMode="auto">
              <a:xfrm>
                <a:off x="7488171" y="4432134"/>
                <a:ext cx="344496" cy="338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chemeClr val="bg1"/>
                    </a:solidFill>
                  </a:rPr>
                  <a:t>**</a:t>
                </a:r>
              </a:p>
            </p:txBody>
          </p:sp>
          <p:sp>
            <p:nvSpPr>
              <p:cNvPr id="44" name="TextBox 2"/>
              <p:cNvSpPr txBox="1">
                <a:spLocks noChangeArrowheads="1"/>
              </p:cNvSpPr>
              <p:nvPr/>
            </p:nvSpPr>
            <p:spPr bwMode="auto">
              <a:xfrm>
                <a:off x="5638736" y="3746264"/>
                <a:ext cx="322272" cy="339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chemeClr val="bg1"/>
                    </a:solidFill>
                  </a:rPr>
                  <a:t> *</a:t>
                </a:r>
              </a:p>
            </p:txBody>
          </p:sp>
          <p:pic>
            <p:nvPicPr>
              <p:cNvPr id="22" name="Picture 3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01" b="11514"/>
              <a:stretch>
                <a:fillRect/>
              </a:stretch>
            </p:blipFill>
            <p:spPr bwMode="auto">
              <a:xfrm>
                <a:off x="777875" y="3592512"/>
                <a:ext cx="3473450" cy="23463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7" name="TextBox 2"/>
              <p:cNvSpPr txBox="1">
                <a:spLocks noChangeArrowheads="1"/>
              </p:cNvSpPr>
              <p:nvPr/>
            </p:nvSpPr>
            <p:spPr bwMode="auto">
              <a:xfrm>
                <a:off x="3135313" y="4397375"/>
                <a:ext cx="403225" cy="338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chemeClr val="bg1"/>
                    </a:solidFill>
                  </a:rPr>
                  <a:t> **</a:t>
                </a:r>
              </a:p>
            </p:txBody>
          </p:sp>
          <p:pic>
            <p:nvPicPr>
              <p:cNvPr id="28" name="Picture 1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25650" y="4059237"/>
                <a:ext cx="384175" cy="433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" name="TextBox 42"/>
              <p:cNvSpPr txBox="1">
                <a:spLocks noChangeArrowheads="1"/>
              </p:cNvSpPr>
              <p:nvPr/>
            </p:nvSpPr>
            <p:spPr bwMode="auto">
              <a:xfrm>
                <a:off x="3292475" y="3805237"/>
                <a:ext cx="8382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chemeClr val="bg1"/>
                    </a:solidFill>
                  </a:rPr>
                  <a:t>ZEB2</a:t>
                </a:r>
              </a:p>
            </p:txBody>
          </p:sp>
          <p:sp>
            <p:nvSpPr>
              <p:cNvPr id="58" name="TextBox 72"/>
              <p:cNvSpPr txBox="1">
                <a:spLocks noChangeArrowheads="1"/>
              </p:cNvSpPr>
              <p:nvPr/>
            </p:nvSpPr>
            <p:spPr bwMode="auto">
              <a:xfrm rot="16200000">
                <a:off x="-310356" y="4593431"/>
                <a:ext cx="1812925" cy="261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b="1">
                    <a:solidFill>
                      <a:schemeClr val="bg1"/>
                    </a:solidFill>
                  </a:rPr>
                  <a:t>RQ of ZEB2  transcripts </a:t>
                </a:r>
              </a:p>
            </p:txBody>
          </p:sp>
          <p:sp>
            <p:nvSpPr>
              <p:cNvPr id="59" name="TextBox 73"/>
              <p:cNvSpPr txBox="1">
                <a:spLocks noChangeArrowheads="1"/>
              </p:cNvSpPr>
              <p:nvPr/>
            </p:nvSpPr>
            <p:spPr bwMode="auto">
              <a:xfrm>
                <a:off x="1463675" y="5910262"/>
                <a:ext cx="2090738" cy="261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100" b="1">
                    <a:solidFill>
                      <a:schemeClr val="bg1"/>
                    </a:solidFill>
                  </a:rPr>
                  <a:t>AR cDNA concentration (</a:t>
                </a:r>
                <a:r>
                  <a:rPr lang="el-GR" altLang="en-US" sz="1100" b="1">
                    <a:solidFill>
                      <a:schemeClr val="bg1"/>
                    </a:solidFill>
                  </a:rPr>
                  <a:t>μ</a:t>
                </a:r>
                <a:r>
                  <a:rPr lang="en-US" altLang="en-US" sz="1100" b="1">
                    <a:solidFill>
                      <a:schemeClr val="bg1"/>
                    </a:solidFill>
                  </a:rPr>
                  <a:t>g)</a:t>
                </a:r>
              </a:p>
            </p:txBody>
          </p:sp>
        </p:grpSp>
        <p:sp>
          <p:nvSpPr>
            <p:cNvPr id="61" name="TextBox 3"/>
            <p:cNvSpPr txBox="1">
              <a:spLocks noChangeArrowheads="1"/>
            </p:cNvSpPr>
            <p:nvPr/>
          </p:nvSpPr>
          <p:spPr bwMode="auto">
            <a:xfrm>
              <a:off x="1395147" y="4142148"/>
              <a:ext cx="281253" cy="17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chemeClr val="bg1"/>
                  </a:solidFill>
                </a:rPr>
                <a:t>*</a:t>
              </a:r>
            </a:p>
          </p:txBody>
        </p:sp>
        <p:sp>
          <p:nvSpPr>
            <p:cNvPr id="62" name="TextBox 3"/>
            <p:cNvSpPr txBox="1">
              <a:spLocks noChangeArrowheads="1"/>
            </p:cNvSpPr>
            <p:nvPr/>
          </p:nvSpPr>
          <p:spPr bwMode="auto">
            <a:xfrm>
              <a:off x="2322426" y="4295622"/>
              <a:ext cx="281253" cy="17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chemeClr val="bg1"/>
                  </a:solidFill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690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58"/>
          <p:cNvSpPr txBox="1">
            <a:spLocks noChangeArrowheads="1"/>
          </p:cNvSpPr>
          <p:nvPr/>
        </p:nvSpPr>
        <p:spPr bwMode="auto">
          <a:xfrm>
            <a:off x="263007" y="152400"/>
            <a:ext cx="85806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FF00"/>
                </a:solidFill>
              </a:rPr>
              <a:t>ZEB2 Protein Levels in AR Over-expressing </a:t>
            </a:r>
            <a:r>
              <a:rPr lang="en-US" altLang="en-US" sz="2800" b="1" dirty="0" smtClean="0">
                <a:solidFill>
                  <a:srgbClr val="FFFF00"/>
                </a:solidFill>
              </a:rPr>
              <a:t>Cells</a:t>
            </a:r>
            <a:endParaRPr lang="en-US" altLang="en-US" sz="2800" b="1" dirty="0">
              <a:solidFill>
                <a:srgbClr val="FFFF00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381000" y="838200"/>
            <a:ext cx="8991600" cy="5181600"/>
            <a:chOff x="381000" y="838200"/>
            <a:chExt cx="8991600" cy="5181600"/>
          </a:xfrm>
        </p:grpSpPr>
        <p:sp>
          <p:nvSpPr>
            <p:cNvPr id="2" name="Rectangle 1"/>
            <p:cNvSpPr/>
            <p:nvPr/>
          </p:nvSpPr>
          <p:spPr bwMode="auto">
            <a:xfrm>
              <a:off x="446088" y="1433513"/>
              <a:ext cx="4408487" cy="45862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639763" y="1625818"/>
              <a:ext cx="4317450" cy="4368994"/>
              <a:chOff x="639575" y="1292652"/>
              <a:chExt cx="4317272" cy="4369283"/>
            </a:xfrm>
          </p:grpSpPr>
          <p:sp>
            <p:nvSpPr>
              <p:cNvPr id="4" name="Text Box 26"/>
              <p:cNvSpPr txBox="1">
                <a:spLocks noChangeArrowheads="1"/>
              </p:cNvSpPr>
              <p:nvPr/>
            </p:nvSpPr>
            <p:spPr bwMode="auto">
              <a:xfrm>
                <a:off x="4251798" y="2048617"/>
                <a:ext cx="665540" cy="277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 dirty="0"/>
                  <a:t>AR      </a:t>
                </a:r>
                <a:endParaRPr lang="en-IN" altLang="en-US" sz="1200" b="1" dirty="0"/>
              </a:p>
            </p:txBody>
          </p:sp>
          <p:grpSp>
            <p:nvGrpSpPr>
              <p:cNvPr id="6" name="Group 53"/>
              <p:cNvGrpSpPr>
                <a:grpSpLocks/>
              </p:cNvGrpSpPr>
              <p:nvPr/>
            </p:nvGrpSpPr>
            <p:grpSpPr bwMode="auto">
              <a:xfrm>
                <a:off x="639575" y="1482435"/>
                <a:ext cx="4317272" cy="4179500"/>
                <a:chOff x="215900" y="636588"/>
                <a:chExt cx="4817384" cy="4664078"/>
              </a:xfrm>
            </p:grpSpPr>
            <p:grpSp>
              <p:nvGrpSpPr>
                <p:cNvPr id="9" name="Group 70"/>
                <p:cNvGrpSpPr>
                  <a:grpSpLocks/>
                </p:cNvGrpSpPr>
                <p:nvPr/>
              </p:nvGrpSpPr>
              <p:grpSpPr bwMode="auto">
                <a:xfrm>
                  <a:off x="215900" y="636588"/>
                  <a:ext cx="3995738" cy="1063625"/>
                  <a:chOff x="-27" y="1308"/>
                  <a:chExt cx="2615" cy="670"/>
                </a:xfrm>
              </p:grpSpPr>
              <p:pic>
                <p:nvPicPr>
                  <p:cNvPr id="30" name="Picture 4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5387"/>
                  <a:stretch/>
                </p:blipFill>
                <p:spPr bwMode="auto">
                  <a:xfrm>
                    <a:off x="721" y="1308"/>
                    <a:ext cx="1867" cy="65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31" name="Picture 5" descr="AR overexpressed143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">
                    <a:lum bright="60000" contrast="78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556" t="20201"/>
                  <a:stretch/>
                </p:blipFill>
                <p:spPr bwMode="auto">
                  <a:xfrm flipH="1">
                    <a:off x="-27" y="1362"/>
                    <a:ext cx="860" cy="61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grpSp>
              <p:nvGrpSpPr>
                <p:cNvPr id="10" name="Group 100"/>
                <p:cNvGrpSpPr>
                  <a:grpSpLocks/>
                </p:cNvGrpSpPr>
                <p:nvPr/>
              </p:nvGrpSpPr>
              <p:grpSpPr bwMode="auto">
                <a:xfrm>
                  <a:off x="242493" y="2590801"/>
                  <a:ext cx="4790791" cy="2709865"/>
                  <a:chOff x="39" y="824"/>
                  <a:chExt cx="3263" cy="1707"/>
                </a:xfrm>
              </p:grpSpPr>
              <p:sp>
                <p:nvSpPr>
                  <p:cNvPr id="15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48" y="1191"/>
                    <a:ext cx="439" cy="19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200" b="1" dirty="0"/>
                      <a:t>ZEB2</a:t>
                    </a:r>
                    <a:endParaRPr lang="en-IN" altLang="en-US" sz="1200" b="1" dirty="0"/>
                  </a:p>
                </p:txBody>
              </p:sp>
              <p:grpSp>
                <p:nvGrpSpPr>
                  <p:cNvPr id="16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178" y="2203"/>
                    <a:ext cx="2485" cy="328"/>
                    <a:chOff x="249" y="2581"/>
                    <a:chExt cx="2485" cy="328"/>
                  </a:xfrm>
                </p:grpSpPr>
                <p:sp>
                  <p:nvSpPr>
                    <p:cNvPr id="26" name="Left Brace 25"/>
                    <p:cNvSpPr>
                      <a:spLocks/>
                    </p:cNvSpPr>
                    <p:nvPr/>
                  </p:nvSpPr>
                  <p:spPr bwMode="auto">
                    <a:xfrm rot="5400000" flipH="1">
                      <a:off x="532" y="2329"/>
                      <a:ext cx="135" cy="702"/>
                    </a:xfrm>
                    <a:prstGeom prst="leftBrace">
                      <a:avLst>
                        <a:gd name="adj1" fmla="val 8330"/>
                        <a:gd name="adj2" fmla="val 50000"/>
                      </a:avLst>
                    </a:prstGeom>
                    <a:noFill/>
                    <a:ln w="1905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10800000" vert="eaVert" anchor="ctr"/>
                    <a:lstStyle/>
                    <a:p>
                      <a:pPr algn="ctr"/>
                      <a:endParaRPr lang="en-US" altLang="en-US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p:txBody>
                </p:sp>
                <p:sp>
                  <p:nvSpPr>
                    <p:cNvPr id="27" name="Left Brace 26"/>
                    <p:cNvSpPr>
                      <a:spLocks/>
                    </p:cNvSpPr>
                    <p:nvPr/>
                  </p:nvSpPr>
                  <p:spPr bwMode="auto">
                    <a:xfrm rot="5400000" flipH="1">
                      <a:off x="1369" y="2286"/>
                      <a:ext cx="169" cy="776"/>
                    </a:xfrm>
                    <a:prstGeom prst="leftBrace">
                      <a:avLst>
                        <a:gd name="adj1" fmla="val 8333"/>
                        <a:gd name="adj2" fmla="val 50000"/>
                      </a:avLst>
                    </a:prstGeom>
                    <a:noFill/>
                    <a:ln w="1905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10800000" vert="eaVert" anchor="ctr"/>
                    <a:lstStyle/>
                    <a:p>
                      <a:pPr algn="ctr"/>
                      <a:endParaRPr lang="en-US" altLang="en-US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p:txBody>
                </p:sp>
                <p:sp>
                  <p:nvSpPr>
                    <p:cNvPr id="28" name="Left Brace 27"/>
                    <p:cNvSpPr>
                      <a:spLocks/>
                    </p:cNvSpPr>
                    <p:nvPr/>
                  </p:nvSpPr>
                  <p:spPr bwMode="auto">
                    <a:xfrm rot="5400000" flipH="1">
                      <a:off x="2267" y="2302"/>
                      <a:ext cx="187" cy="746"/>
                    </a:xfrm>
                    <a:prstGeom prst="leftBrace">
                      <a:avLst>
                        <a:gd name="adj1" fmla="val 8330"/>
                        <a:gd name="adj2" fmla="val 50000"/>
                      </a:avLst>
                    </a:prstGeom>
                    <a:noFill/>
                    <a:ln w="19050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rot="10800000" vert="eaVert" anchor="ctr"/>
                    <a:lstStyle/>
                    <a:p>
                      <a:pPr algn="ctr"/>
                      <a:endParaRPr lang="en-US" altLang="en-US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p:txBody>
                </p:sp>
                <p:sp>
                  <p:nvSpPr>
                    <p:cNvPr id="29" name="TextBox 2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92" y="2714"/>
                      <a:ext cx="2227" cy="1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defRPr>
                      </a:lvl9pPr>
                    </a:lstStyle>
                    <a:p>
                      <a:pPr eaLnBrk="1" hangingPunct="1"/>
                      <a:r>
                        <a:rPr lang="en-US" altLang="en-US" sz="1200" b="1" dirty="0"/>
                        <a:t>0.4µg                   0.6µg                 0.8µg</a:t>
                      </a:r>
                    </a:p>
                  </p:txBody>
                </p:sp>
              </p:grpSp>
              <p:pic>
                <p:nvPicPr>
                  <p:cNvPr id="17" name="Picture 63" descr="301112PC36420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lum bright="42000" contrast="42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811" t="26155" r="-1489" b="36386"/>
                  <a:stretch>
                    <a:fillRect/>
                  </a:stretch>
                </p:blipFill>
                <p:spPr bwMode="auto">
                  <a:xfrm>
                    <a:off x="912" y="872"/>
                    <a:ext cx="859" cy="7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8" name="Picture 64" descr="301112PC38423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lum bright="30000" contrast="6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039" t="43425" r="-4724" b="31447"/>
                  <a:stretch>
                    <a:fillRect/>
                  </a:stretch>
                </p:blipFill>
                <p:spPr bwMode="auto">
                  <a:xfrm>
                    <a:off x="1742" y="824"/>
                    <a:ext cx="1038" cy="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9" name="Picture 65" descr="301112PC36418"/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lum bright="24000" contrast="48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11980" t="44884" r="-6250" b="28879"/>
                  <a:stretch>
                    <a:fillRect/>
                  </a:stretch>
                </p:blipFill>
                <p:spPr bwMode="auto">
                  <a:xfrm>
                    <a:off x="821" y="1553"/>
                    <a:ext cx="998" cy="6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0" name="Picture 66" descr="301112PC3416"/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lum bright="24000" contrast="30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1526" r="-18254" b="47919"/>
                  <a:stretch>
                    <a:fillRect/>
                  </a:stretch>
                </p:blipFill>
                <p:spPr bwMode="auto">
                  <a:xfrm>
                    <a:off x="58" y="1551"/>
                    <a:ext cx="1061" cy="6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21" name="Picture 67" descr="301112PC3417"/>
                  <p:cNvPicPr>
                    <a:picLocks noChangeAspect="1" noChangeArrowheads="1"/>
                  </p:cNvPicPr>
                  <p:nvPr/>
                </p:nvPicPr>
                <p:blipFill>
                  <a:blip r:embed="rId8">
                    <a:lum bright="48000" contrast="60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" y="872"/>
                    <a:ext cx="867" cy="7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40" y="1818"/>
                    <a:ext cx="562" cy="19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sz="1200" b="1" dirty="0"/>
                      <a:t>GAPDH</a:t>
                    </a:r>
                    <a:endParaRPr lang="en-IN" altLang="en-US" sz="1200" b="1" dirty="0"/>
                  </a:p>
                </p:txBody>
              </p:sp>
              <p:pic>
                <p:nvPicPr>
                  <p:cNvPr id="23" name="Picture 69" descr="301112PC38424"/>
                  <p:cNvPicPr>
                    <a:picLocks noChangeAspect="1" noChangeArrowheads="1"/>
                  </p:cNvPicPr>
                  <p:nvPr/>
                </p:nvPicPr>
                <p:blipFill>
                  <a:blip r:embed="rId9">
                    <a:lum bright="36000" contrast="60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42" y="1551"/>
                    <a:ext cx="992" cy="6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39" y="853"/>
                    <a:ext cx="2722" cy="68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>
                      <a:solidFill>
                        <a:schemeClr val="bg1"/>
                      </a:solidFill>
                      <a:latin typeface="Arial Narrow" pitchFamily="34" charset="0"/>
                    </a:endParaRPr>
                  </a:p>
                </p:txBody>
              </p:sp>
              <p:sp>
                <p:nvSpPr>
                  <p:cNvPr id="25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39" y="1532"/>
                    <a:ext cx="2722" cy="690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>
                      <a:solidFill>
                        <a:schemeClr val="bg1"/>
                      </a:solidFill>
                      <a:latin typeface="Arial Narrow" pitchFamily="34" charset="0"/>
                    </a:endParaRPr>
                  </a:p>
                </p:txBody>
              </p:sp>
            </p:grpSp>
            <p:grpSp>
              <p:nvGrpSpPr>
                <p:cNvPr id="11" name="Group 63"/>
                <p:cNvGrpSpPr>
                  <a:grpSpLocks/>
                </p:cNvGrpSpPr>
                <p:nvPr/>
              </p:nvGrpSpPr>
              <p:grpSpPr bwMode="auto">
                <a:xfrm>
                  <a:off x="250825" y="1844675"/>
                  <a:ext cx="3992563" cy="874713"/>
                  <a:chOff x="45" y="1162"/>
                  <a:chExt cx="2720" cy="551"/>
                </a:xfrm>
              </p:grpSpPr>
              <p:pic>
                <p:nvPicPr>
                  <p:cNvPr id="12" name="Picture 60" descr="GAPDHSET3008"/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lum bright="42000" contrast="60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33737" r="10715"/>
                  <a:stretch>
                    <a:fillRect/>
                  </a:stretch>
                </p:blipFill>
                <p:spPr bwMode="auto">
                  <a:xfrm>
                    <a:off x="915" y="1179"/>
                    <a:ext cx="1814" cy="4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3" name="Picture 61" descr="GAPDHSET3008"/>
                  <p:cNvPicPr>
                    <a:picLocks noChangeAspect="1" noChangeArrowheads="1"/>
                  </p:cNvPicPr>
                  <p:nvPr/>
                </p:nvPicPr>
                <p:blipFill>
                  <a:blip r:embed="rId11">
                    <a:lum bright="36000" contrast="66000"/>
                    <a:grayscl/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4180"/>
                  <a:stretch>
                    <a:fillRect/>
                  </a:stretch>
                </p:blipFill>
                <p:spPr bwMode="auto">
                  <a:xfrm flipV="1">
                    <a:off x="63" y="1179"/>
                    <a:ext cx="853" cy="53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" name="Rectangle 62"/>
                  <p:cNvSpPr>
                    <a:spLocks noChangeArrowheads="1"/>
                  </p:cNvSpPr>
                  <p:nvPr/>
                </p:nvSpPr>
                <p:spPr bwMode="auto">
                  <a:xfrm>
                    <a:off x="45" y="1162"/>
                    <a:ext cx="2720" cy="499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altLang="en-US">
                      <a:solidFill>
                        <a:schemeClr val="bg1"/>
                      </a:solidFill>
                      <a:latin typeface="Arial Narrow" pitchFamily="34" charset="0"/>
                    </a:endParaRPr>
                  </a:p>
                </p:txBody>
              </p:sp>
            </p:grpSp>
          </p:grp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4195799" y="2802577"/>
                <a:ext cx="739275" cy="277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/>
                  <a:t>GAPDH</a:t>
                </a:r>
              </a:p>
            </p:txBody>
          </p:sp>
          <p:sp>
            <p:nvSpPr>
              <p:cNvPr id="8" name="Text Box 23"/>
              <p:cNvSpPr txBox="1">
                <a:spLocks noChangeArrowheads="1"/>
              </p:cNvSpPr>
              <p:nvPr/>
            </p:nvSpPr>
            <p:spPr bwMode="auto">
              <a:xfrm>
                <a:off x="719245" y="1292652"/>
                <a:ext cx="407702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 dirty="0"/>
                  <a:t>V</a:t>
                </a:r>
                <a:r>
                  <a:rPr lang="en-US" altLang="en-US" sz="1400" b="1" baseline="-25000" dirty="0"/>
                  <a:t>T</a:t>
                </a:r>
                <a:r>
                  <a:rPr lang="en-US" altLang="en-US" sz="1400" b="1" dirty="0"/>
                  <a:t>        AR</a:t>
                </a:r>
                <a:r>
                  <a:rPr lang="en-US" altLang="en-US" sz="1400" b="1" baseline="-25000" dirty="0"/>
                  <a:t>T </a:t>
                </a:r>
                <a:r>
                  <a:rPr lang="en-US" altLang="en-US" sz="1400" b="1" dirty="0"/>
                  <a:t>      V</a:t>
                </a:r>
                <a:r>
                  <a:rPr lang="en-US" altLang="en-US" sz="1400" b="1" baseline="-25000" dirty="0"/>
                  <a:t>T</a:t>
                </a:r>
                <a:r>
                  <a:rPr lang="en-US" altLang="en-US" sz="1400" b="1" dirty="0"/>
                  <a:t>       AR</a:t>
                </a:r>
                <a:r>
                  <a:rPr lang="en-US" altLang="en-US" sz="1400" b="1" baseline="-25000" dirty="0"/>
                  <a:t>T</a:t>
                </a:r>
                <a:r>
                  <a:rPr lang="en-US" altLang="en-US" sz="1400" b="1" dirty="0"/>
                  <a:t>      V</a:t>
                </a:r>
                <a:r>
                  <a:rPr lang="en-US" altLang="en-US" sz="1400" b="1" baseline="-25000" dirty="0"/>
                  <a:t>T</a:t>
                </a:r>
                <a:r>
                  <a:rPr lang="en-US" altLang="en-US" sz="1400" b="1" dirty="0"/>
                  <a:t>       AR</a:t>
                </a:r>
                <a:r>
                  <a:rPr lang="en-US" altLang="en-US" sz="1400" b="1" baseline="-25000" dirty="0"/>
                  <a:t>T</a:t>
                </a:r>
                <a:endParaRPr lang="en-IN" altLang="en-US" sz="1400" b="1" baseline="-25000" dirty="0"/>
              </a:p>
            </p:txBody>
          </p:sp>
          <p:sp>
            <p:nvSpPr>
              <p:cNvPr id="5" name="Rectangle 74"/>
              <p:cNvSpPr>
                <a:spLocks noChangeArrowheads="1"/>
              </p:cNvSpPr>
              <p:nvPr/>
            </p:nvSpPr>
            <p:spPr bwMode="auto">
              <a:xfrm>
                <a:off x="670874" y="1662007"/>
                <a:ext cx="3580924" cy="90332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altLang="en-US">
                  <a:solidFill>
                    <a:schemeClr val="bg1"/>
                  </a:solidFill>
                  <a:latin typeface="Arial Narrow" pitchFamily="34" charset="0"/>
                </a:endParaRPr>
              </a:p>
            </p:txBody>
          </p:sp>
        </p:grpSp>
        <p:pic>
          <p:nvPicPr>
            <p:cNvPr id="33" name="Picture 58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525587"/>
              <a:ext cx="4495800" cy="2970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4" name="Group 4"/>
            <p:cNvGrpSpPr>
              <a:grpSpLocks/>
            </p:cNvGrpSpPr>
            <p:nvPr/>
          </p:nvGrpSpPr>
          <p:grpSpPr bwMode="auto">
            <a:xfrm>
              <a:off x="5675625" y="1745534"/>
              <a:ext cx="3061617" cy="3072045"/>
              <a:chOff x="5881615" y="1242161"/>
              <a:chExt cx="2518171" cy="2732157"/>
            </a:xfrm>
          </p:grpSpPr>
          <p:grpSp>
            <p:nvGrpSpPr>
              <p:cNvPr id="35" name="Group 78"/>
              <p:cNvGrpSpPr>
                <a:grpSpLocks/>
              </p:cNvGrpSpPr>
              <p:nvPr/>
            </p:nvGrpSpPr>
            <p:grpSpPr bwMode="auto">
              <a:xfrm>
                <a:off x="5992494" y="3584762"/>
                <a:ext cx="2351031" cy="389556"/>
                <a:chOff x="3857" y="3622"/>
                <a:chExt cx="1554" cy="292"/>
              </a:xfrm>
            </p:grpSpPr>
            <p:sp>
              <p:nvSpPr>
                <p:cNvPr id="51" name="Left Brace 28"/>
                <p:cNvSpPr>
                  <a:spLocks/>
                </p:cNvSpPr>
                <p:nvPr/>
              </p:nvSpPr>
              <p:spPr bwMode="auto">
                <a:xfrm rot="5400000" flipH="1">
                  <a:off x="3995" y="3489"/>
                  <a:ext cx="100" cy="375"/>
                </a:xfrm>
                <a:prstGeom prst="leftBrace">
                  <a:avLst>
                    <a:gd name="adj1" fmla="val 8056"/>
                    <a:gd name="adj2" fmla="val 50000"/>
                  </a:avLst>
                </a:prstGeom>
                <a:noFill/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en-US" altLang="en-US">
                    <a:solidFill>
                      <a:schemeClr val="bg1"/>
                    </a:solidFill>
                    <a:latin typeface="Arial Narrow" pitchFamily="34" charset="0"/>
                  </a:endParaRPr>
                </a:p>
              </p:txBody>
            </p:sp>
            <p:sp>
              <p:nvSpPr>
                <p:cNvPr id="52" name="Left Brace 29"/>
                <p:cNvSpPr>
                  <a:spLocks/>
                </p:cNvSpPr>
                <p:nvPr/>
              </p:nvSpPr>
              <p:spPr bwMode="auto">
                <a:xfrm rot="5400000" flipH="1">
                  <a:off x="4598" y="3476"/>
                  <a:ext cx="92" cy="384"/>
                </a:xfrm>
                <a:prstGeom prst="leftBrace">
                  <a:avLst>
                    <a:gd name="adj1" fmla="val 8058"/>
                    <a:gd name="adj2" fmla="val 50000"/>
                  </a:avLst>
                </a:prstGeom>
                <a:noFill/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en-US" altLang="en-US">
                    <a:solidFill>
                      <a:schemeClr val="bg1"/>
                    </a:solidFill>
                    <a:latin typeface="Arial Narrow" pitchFamily="34" charset="0"/>
                  </a:endParaRPr>
                </a:p>
              </p:txBody>
            </p:sp>
            <p:sp>
              <p:nvSpPr>
                <p:cNvPr id="53" name="Left Brace 30"/>
                <p:cNvSpPr>
                  <a:spLocks/>
                </p:cNvSpPr>
                <p:nvPr/>
              </p:nvSpPr>
              <p:spPr bwMode="auto">
                <a:xfrm rot="5400000" flipH="1">
                  <a:off x="5160" y="3496"/>
                  <a:ext cx="82" cy="342"/>
                </a:xfrm>
                <a:prstGeom prst="leftBrace">
                  <a:avLst>
                    <a:gd name="adj1" fmla="val 8071"/>
                    <a:gd name="adj2" fmla="val 50000"/>
                  </a:avLst>
                </a:prstGeom>
                <a:noFill/>
                <a:ln w="19050" algn="ctr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 lang="en-US" altLang="en-US">
                    <a:solidFill>
                      <a:schemeClr val="bg1"/>
                    </a:solidFill>
                    <a:latin typeface="Arial Narrow" pitchFamily="34" charset="0"/>
                  </a:endParaRPr>
                </a:p>
              </p:txBody>
            </p:sp>
            <p:sp>
              <p:nvSpPr>
                <p:cNvPr id="54" name="TextBox 28"/>
                <p:cNvSpPr txBox="1">
                  <a:spLocks noChangeArrowheads="1"/>
                </p:cNvSpPr>
                <p:nvPr/>
              </p:nvSpPr>
              <p:spPr bwMode="auto">
                <a:xfrm>
                  <a:off x="3922" y="3740"/>
                  <a:ext cx="1489" cy="174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US" altLang="en-US" sz="1100" b="1" dirty="0">
                      <a:solidFill>
                        <a:schemeClr val="bg1"/>
                      </a:solidFill>
                    </a:rPr>
                    <a:t>0.4µg             </a:t>
                  </a:r>
                  <a:r>
                    <a:rPr lang="en-US" altLang="en-US" sz="1100" b="1" dirty="0" smtClean="0">
                      <a:solidFill>
                        <a:schemeClr val="bg1"/>
                      </a:solidFill>
                    </a:rPr>
                    <a:t>   </a:t>
                  </a:r>
                  <a:r>
                    <a:rPr lang="en-US" altLang="en-US" sz="1100" b="1" dirty="0">
                      <a:solidFill>
                        <a:schemeClr val="bg1"/>
                      </a:solidFill>
                    </a:rPr>
                    <a:t>0.6µg              </a:t>
                  </a:r>
                  <a:r>
                    <a:rPr lang="en-US" altLang="en-US" sz="1100" b="1" dirty="0" smtClean="0">
                      <a:solidFill>
                        <a:schemeClr val="bg1"/>
                      </a:solidFill>
                    </a:rPr>
                    <a:t>    </a:t>
                  </a:r>
                  <a:r>
                    <a:rPr lang="en-US" altLang="en-US" sz="1100" b="1" dirty="0">
                      <a:solidFill>
                        <a:schemeClr val="bg1"/>
                      </a:solidFill>
                    </a:rPr>
                    <a:t>0.8µg</a:t>
                  </a:r>
                </a:p>
              </p:txBody>
            </p:sp>
          </p:grpSp>
          <p:grpSp>
            <p:nvGrpSpPr>
              <p:cNvPr id="36" name="Group 40"/>
              <p:cNvGrpSpPr>
                <a:grpSpLocks/>
              </p:cNvGrpSpPr>
              <p:nvPr/>
            </p:nvGrpSpPr>
            <p:grpSpPr bwMode="auto">
              <a:xfrm flipH="1">
                <a:off x="5881615" y="1423479"/>
                <a:ext cx="699966" cy="73375"/>
                <a:chOff x="3969" y="618"/>
                <a:chExt cx="363" cy="136"/>
              </a:xfrm>
            </p:grpSpPr>
            <p:sp>
              <p:nvSpPr>
                <p:cNvPr id="48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3969" y="618"/>
                  <a:ext cx="0" cy="10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Line 38"/>
                <p:cNvSpPr>
                  <a:spLocks noChangeShapeType="1"/>
                </p:cNvSpPr>
                <p:nvPr/>
              </p:nvSpPr>
              <p:spPr bwMode="auto">
                <a:xfrm>
                  <a:off x="3969" y="618"/>
                  <a:ext cx="363" cy="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0" name="Line 39"/>
                <p:cNvSpPr>
                  <a:spLocks noChangeShapeType="1"/>
                </p:cNvSpPr>
                <p:nvPr/>
              </p:nvSpPr>
              <p:spPr bwMode="auto">
                <a:xfrm>
                  <a:off x="4332" y="618"/>
                  <a:ext cx="0" cy="136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7" name="Group 49"/>
              <p:cNvGrpSpPr>
                <a:grpSpLocks/>
              </p:cNvGrpSpPr>
              <p:nvPr/>
            </p:nvGrpSpPr>
            <p:grpSpPr bwMode="auto">
              <a:xfrm flipH="1">
                <a:off x="6914492" y="1423479"/>
                <a:ext cx="580460" cy="84047"/>
                <a:chOff x="3969" y="618"/>
                <a:chExt cx="363" cy="136"/>
              </a:xfrm>
            </p:grpSpPr>
            <p:sp>
              <p:nvSpPr>
                <p:cNvPr id="45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3969" y="618"/>
                  <a:ext cx="0" cy="10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6" name="Line 51"/>
                <p:cNvSpPr>
                  <a:spLocks noChangeShapeType="1"/>
                </p:cNvSpPr>
                <p:nvPr/>
              </p:nvSpPr>
              <p:spPr bwMode="auto">
                <a:xfrm>
                  <a:off x="3969" y="618"/>
                  <a:ext cx="363" cy="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7" name="Line 52"/>
                <p:cNvSpPr>
                  <a:spLocks noChangeShapeType="1"/>
                </p:cNvSpPr>
                <p:nvPr/>
              </p:nvSpPr>
              <p:spPr bwMode="auto">
                <a:xfrm>
                  <a:off x="4332" y="618"/>
                  <a:ext cx="0" cy="136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38" name="Group 53"/>
              <p:cNvGrpSpPr>
                <a:grpSpLocks/>
              </p:cNvGrpSpPr>
              <p:nvPr/>
            </p:nvGrpSpPr>
            <p:grpSpPr bwMode="auto">
              <a:xfrm flipH="1">
                <a:off x="7883348" y="1423479"/>
                <a:ext cx="516438" cy="84047"/>
                <a:chOff x="3969" y="618"/>
                <a:chExt cx="363" cy="157"/>
              </a:xfrm>
            </p:grpSpPr>
            <p:sp>
              <p:nvSpPr>
                <p:cNvPr id="42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3969" y="618"/>
                  <a:ext cx="0" cy="157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Line 55"/>
                <p:cNvSpPr>
                  <a:spLocks noChangeShapeType="1"/>
                </p:cNvSpPr>
                <p:nvPr/>
              </p:nvSpPr>
              <p:spPr bwMode="auto">
                <a:xfrm>
                  <a:off x="3969" y="618"/>
                  <a:ext cx="363" cy="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Line 56"/>
                <p:cNvSpPr>
                  <a:spLocks noChangeShapeType="1"/>
                </p:cNvSpPr>
                <p:nvPr/>
              </p:nvSpPr>
              <p:spPr bwMode="auto">
                <a:xfrm>
                  <a:off x="4332" y="618"/>
                  <a:ext cx="0" cy="136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9" name="Text Box 57"/>
              <p:cNvSpPr txBox="1">
                <a:spLocks noChangeArrowheads="1"/>
              </p:cNvSpPr>
              <p:nvPr/>
            </p:nvSpPr>
            <p:spPr bwMode="auto">
              <a:xfrm>
                <a:off x="6140546" y="1242161"/>
                <a:ext cx="243987" cy="246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>
                    <a:solidFill>
                      <a:schemeClr val="bg1"/>
                    </a:solidFill>
                  </a:rPr>
                  <a:t>*</a:t>
                </a:r>
                <a:endParaRPr lang="en-I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 Box 58"/>
              <p:cNvSpPr txBox="1">
                <a:spLocks noChangeArrowheads="1"/>
              </p:cNvSpPr>
              <p:nvPr/>
            </p:nvSpPr>
            <p:spPr bwMode="auto">
              <a:xfrm>
                <a:off x="7107978" y="1243053"/>
                <a:ext cx="243987" cy="246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>
                    <a:solidFill>
                      <a:schemeClr val="bg1"/>
                    </a:solidFill>
                  </a:rPr>
                  <a:t>*</a:t>
                </a:r>
                <a:endParaRPr lang="en-I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 Box 59"/>
              <p:cNvSpPr txBox="1">
                <a:spLocks noChangeArrowheads="1"/>
              </p:cNvSpPr>
              <p:nvPr/>
            </p:nvSpPr>
            <p:spPr bwMode="auto">
              <a:xfrm>
                <a:off x="8024275" y="1252878"/>
                <a:ext cx="303299" cy="246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 dirty="0">
                    <a:solidFill>
                      <a:schemeClr val="bg1"/>
                    </a:solidFill>
                  </a:rPr>
                  <a:t>**</a:t>
                </a:r>
                <a:endParaRPr lang="en-IN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381000" y="838200"/>
              <a:ext cx="84830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2400" b="1" dirty="0">
                  <a:solidFill>
                    <a:srgbClr val="FF0000"/>
                  </a:solidFill>
                </a:rPr>
                <a:t>PC3</a:t>
              </a:r>
              <a:r>
                <a:rPr lang="en-US" altLang="en-US" b="1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28600" y="814387"/>
            <a:ext cx="8629650" cy="5434013"/>
            <a:chOff x="228600" y="609600"/>
            <a:chExt cx="8629650" cy="5434013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0" y="1123950"/>
              <a:ext cx="8572500" cy="4919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" name="TextBox 11"/>
            <p:cNvSpPr txBox="1">
              <a:spLocks noChangeArrowheads="1"/>
            </p:cNvSpPr>
            <p:nvPr/>
          </p:nvSpPr>
          <p:spPr bwMode="auto">
            <a:xfrm>
              <a:off x="228600" y="609600"/>
              <a:ext cx="120898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2400" b="1" dirty="0" smtClean="0">
                  <a:solidFill>
                    <a:srgbClr val="FF0000"/>
                  </a:solidFill>
                </a:rPr>
                <a:t>DU145</a:t>
              </a:r>
              <a:r>
                <a:rPr lang="en-US" altLang="en-US" b="1" dirty="0" smtClean="0">
                  <a:solidFill>
                    <a:srgbClr val="FF0000"/>
                  </a:solidFill>
                </a:rPr>
                <a:t> </a:t>
              </a:r>
              <a:endParaRPr lang="en-US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201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Expression of E-cadherin in AR Over-expressing</a:t>
            </a:r>
            <a:b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Androgen Independent Prostate Cancer Cells</a:t>
            </a:r>
            <a:endParaRPr lang="en-US" sz="2800" b="1" cap="non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9" name="Picture 4" descr="1-AR-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49683" r="51353" b="-1355"/>
          <a:stretch>
            <a:fillRect/>
          </a:stretch>
        </p:blipFill>
        <p:spPr bwMode="auto">
          <a:xfrm>
            <a:off x="3344481" y="1752600"/>
            <a:ext cx="2457450" cy="18018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5" descr="F:\Sheeba\26.08.13\ECAD VECTOR-7a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>
            <a:fillRect/>
          </a:stretch>
        </p:blipFill>
        <p:spPr bwMode="auto">
          <a:xfrm>
            <a:off x="824605" y="3581400"/>
            <a:ext cx="2482850" cy="17891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1" name="Picture 2" descr="F:\Sheeba\26.08.13\ECAD AR-3a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1" t="50000" r="404"/>
          <a:stretch>
            <a:fillRect/>
          </a:stretch>
        </p:blipFill>
        <p:spPr bwMode="auto">
          <a:xfrm>
            <a:off x="3344481" y="3580147"/>
            <a:ext cx="2457450" cy="17891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5" descr="1-V-2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60" r="50659" b="1476"/>
          <a:stretch>
            <a:fillRect/>
          </a:stretch>
        </p:blipFill>
        <p:spPr bwMode="auto">
          <a:xfrm>
            <a:off x="824605" y="1752600"/>
            <a:ext cx="2482850" cy="18018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3" name="Picture 63" descr="antimouse--neg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49986" b="50206"/>
          <a:stretch>
            <a:fillRect/>
          </a:stretch>
        </p:blipFill>
        <p:spPr bwMode="auto">
          <a:xfrm>
            <a:off x="5840568" y="1766708"/>
            <a:ext cx="2438400" cy="18018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43" descr="F:\09.07.13\Neg-2.t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5" r="2" b="49850"/>
          <a:stretch>
            <a:fillRect/>
          </a:stretch>
        </p:blipFill>
        <p:spPr bwMode="auto">
          <a:xfrm>
            <a:off x="5820444" y="3593026"/>
            <a:ext cx="2457450" cy="178911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5" name="Text Box 22"/>
          <p:cNvSpPr txBox="1">
            <a:spLocks noChangeArrowheads="1"/>
          </p:cNvSpPr>
          <p:nvPr/>
        </p:nvSpPr>
        <p:spPr bwMode="auto">
          <a:xfrm>
            <a:off x="609600" y="5486400"/>
            <a:ext cx="50878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      Vector Transfected          </a:t>
            </a:r>
            <a:r>
              <a:rPr lang="en-US" altLang="en-US" b="1" dirty="0" smtClean="0">
                <a:solidFill>
                  <a:schemeClr val="bg1"/>
                </a:solidFill>
              </a:rPr>
              <a:t>AR </a:t>
            </a:r>
            <a:r>
              <a:rPr lang="en-US" altLang="en-US" b="1" dirty="0">
                <a:solidFill>
                  <a:schemeClr val="bg1"/>
                </a:solidFill>
              </a:rPr>
              <a:t>Transfected </a:t>
            </a:r>
            <a:endParaRPr lang="en-IN" altLang="en-US" b="1" baseline="-25000" dirty="0">
              <a:solidFill>
                <a:schemeClr val="bg1"/>
              </a:solidFill>
            </a:endParaRPr>
          </a:p>
        </p:txBody>
      </p:sp>
      <p:sp>
        <p:nvSpPr>
          <p:cNvPr id="24586" name="TextBox 12"/>
          <p:cNvSpPr txBox="1">
            <a:spLocks noChangeArrowheads="1"/>
          </p:cNvSpPr>
          <p:nvPr/>
        </p:nvSpPr>
        <p:spPr bwMode="auto">
          <a:xfrm>
            <a:off x="0" y="2590800"/>
            <a:ext cx="90328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    PC3</a:t>
            </a: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DU145</a:t>
            </a:r>
          </a:p>
        </p:txBody>
      </p:sp>
      <p:sp>
        <p:nvSpPr>
          <p:cNvPr id="24587" name="TextBox 13"/>
          <p:cNvSpPr txBox="1">
            <a:spLocks noChangeArrowheads="1"/>
          </p:cNvSpPr>
          <p:nvPr/>
        </p:nvSpPr>
        <p:spPr bwMode="auto">
          <a:xfrm>
            <a:off x="7788275" y="3124200"/>
            <a:ext cx="5175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-</a:t>
            </a:r>
            <a:r>
              <a:rPr lang="en-US" altLang="en-US" b="1" dirty="0" err="1">
                <a:solidFill>
                  <a:schemeClr val="bg1"/>
                </a:solidFill>
              </a:rPr>
              <a:t>ve</a:t>
            </a:r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b="1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-</a:t>
            </a:r>
            <a:r>
              <a:rPr lang="en-US" altLang="en-US" b="1" dirty="0" err="1">
                <a:solidFill>
                  <a:schemeClr val="bg1"/>
                </a:solidFill>
              </a:rPr>
              <a:t>ve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066800" y="1600200"/>
            <a:ext cx="7391400" cy="405765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154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Expression of E-cadherin in AR </a:t>
            </a: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Overexpressing Androgen </a:t>
            </a:r>
            <a:r>
              <a:rPr lang="en-US" sz="28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Independent Prostate Cancer </a:t>
            </a: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Cells</a:t>
            </a:r>
            <a:endParaRPr lang="en-US" sz="2800" b="1" cap="non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5603" name="Group 72"/>
          <p:cNvGrpSpPr>
            <a:grpSpLocks/>
          </p:cNvGrpSpPr>
          <p:nvPr/>
        </p:nvGrpSpPr>
        <p:grpSpPr bwMode="auto">
          <a:xfrm>
            <a:off x="1752600" y="2397125"/>
            <a:ext cx="2082800" cy="2033588"/>
            <a:chOff x="4365" y="890"/>
            <a:chExt cx="956" cy="1434"/>
          </a:xfrm>
        </p:grpSpPr>
        <p:pic>
          <p:nvPicPr>
            <p:cNvPr id="25615" name="Picture 38" descr="Untitled-3"/>
            <p:cNvPicPr>
              <a:picLocks noChangeAspect="1" noChangeArrowheads="1"/>
            </p:cNvPicPr>
            <p:nvPr/>
          </p:nvPicPr>
          <p:blipFill>
            <a:blip r:embed="rId2">
              <a:lum bright="24000" contras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79"/>
            <a:stretch>
              <a:fillRect/>
            </a:stretch>
          </p:blipFill>
          <p:spPr bwMode="auto">
            <a:xfrm>
              <a:off x="4365" y="890"/>
              <a:ext cx="923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6" name="Picture 34" descr="e-CADH gapdh457"/>
            <p:cNvPicPr>
              <a:picLocks noChangeAspect="1" noChangeArrowheads="1"/>
            </p:cNvPicPr>
            <p:nvPr/>
          </p:nvPicPr>
          <p:blipFill>
            <a:blip r:embed="rId3">
              <a:lum bright="24000" contrast="48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276" r="-2715" b="40367"/>
            <a:stretch>
              <a:fillRect/>
            </a:stretch>
          </p:blipFill>
          <p:spPr bwMode="auto">
            <a:xfrm>
              <a:off x="4368" y="1733"/>
              <a:ext cx="953" cy="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7" name="Rectangle 39"/>
            <p:cNvSpPr>
              <a:spLocks noChangeArrowheads="1"/>
            </p:cNvSpPr>
            <p:nvPr/>
          </p:nvSpPr>
          <p:spPr bwMode="auto">
            <a:xfrm>
              <a:off x="4365" y="895"/>
              <a:ext cx="916" cy="81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altLang="en-US">
                <a:latin typeface="Arial Narrow" pitchFamily="34" charset="0"/>
              </a:endParaRPr>
            </a:p>
          </p:txBody>
        </p:sp>
        <p:sp>
          <p:nvSpPr>
            <p:cNvPr id="25618" name="Rectangle 40"/>
            <p:cNvSpPr>
              <a:spLocks noChangeArrowheads="1"/>
            </p:cNvSpPr>
            <p:nvPr/>
          </p:nvSpPr>
          <p:spPr bwMode="auto">
            <a:xfrm>
              <a:off x="4366" y="1734"/>
              <a:ext cx="913" cy="59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altLang="en-US">
                <a:latin typeface="Arial Narrow" pitchFamily="34" charset="0"/>
              </a:endParaRPr>
            </a:p>
          </p:txBody>
        </p:sp>
      </p:grpSp>
      <p:sp>
        <p:nvSpPr>
          <p:cNvPr id="25604" name="Text Box 70"/>
          <p:cNvSpPr txBox="1">
            <a:spLocks noChangeArrowheads="1"/>
          </p:cNvSpPr>
          <p:nvPr/>
        </p:nvSpPr>
        <p:spPr bwMode="auto">
          <a:xfrm>
            <a:off x="3962400" y="2754313"/>
            <a:ext cx="16684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E-cadherin</a:t>
            </a:r>
            <a:endParaRPr lang="en-IN" altLang="en-US" b="1"/>
          </a:p>
        </p:txBody>
      </p:sp>
      <p:sp>
        <p:nvSpPr>
          <p:cNvPr id="25605" name="Text Box 71"/>
          <p:cNvSpPr txBox="1">
            <a:spLocks noChangeArrowheads="1"/>
          </p:cNvSpPr>
          <p:nvPr/>
        </p:nvSpPr>
        <p:spPr bwMode="auto">
          <a:xfrm>
            <a:off x="4114800" y="3833813"/>
            <a:ext cx="1352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GAPDH</a:t>
            </a:r>
            <a:endParaRPr lang="en-IN" altLang="en-US" b="1"/>
          </a:p>
        </p:txBody>
      </p:sp>
      <p:grpSp>
        <p:nvGrpSpPr>
          <p:cNvPr id="25606" name="Group 3"/>
          <p:cNvGrpSpPr>
            <a:grpSpLocks/>
          </p:cNvGrpSpPr>
          <p:nvPr/>
        </p:nvGrpSpPr>
        <p:grpSpPr bwMode="auto">
          <a:xfrm>
            <a:off x="5486400" y="2457450"/>
            <a:ext cx="2011363" cy="1973263"/>
            <a:chOff x="5145626" y="4727408"/>
            <a:chExt cx="1256464" cy="1178432"/>
          </a:xfrm>
        </p:grpSpPr>
        <p:pic>
          <p:nvPicPr>
            <p:cNvPr id="25611" name="Picture 2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17" t="26073" r="24982" b="28801"/>
            <a:stretch>
              <a:fillRect/>
            </a:stretch>
          </p:blipFill>
          <p:spPr bwMode="auto">
            <a:xfrm>
              <a:off x="5145626" y="5332578"/>
              <a:ext cx="1256464" cy="573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12" name="Picture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260"/>
            <a:stretch>
              <a:fillRect/>
            </a:stretch>
          </p:blipFill>
          <p:spPr bwMode="auto">
            <a:xfrm>
              <a:off x="5145626" y="4727408"/>
              <a:ext cx="1256464" cy="582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3" name="Rectangle 1"/>
            <p:cNvSpPr>
              <a:spLocks noChangeArrowheads="1"/>
            </p:cNvSpPr>
            <p:nvPr/>
          </p:nvSpPr>
          <p:spPr bwMode="auto">
            <a:xfrm>
              <a:off x="5145626" y="4727408"/>
              <a:ext cx="1256464" cy="582473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altLang="en-US">
                <a:latin typeface="Arial Narrow" pitchFamily="34" charset="0"/>
              </a:endParaRPr>
            </a:p>
          </p:txBody>
        </p:sp>
        <p:sp>
          <p:nvSpPr>
            <p:cNvPr id="25614" name="Rectangle 2"/>
            <p:cNvSpPr>
              <a:spLocks noChangeArrowheads="1"/>
            </p:cNvSpPr>
            <p:nvPr/>
          </p:nvSpPr>
          <p:spPr bwMode="auto">
            <a:xfrm>
              <a:off x="5145626" y="5332578"/>
              <a:ext cx="1256464" cy="573262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altLang="en-US">
                <a:latin typeface="Arial Narrow" pitchFamily="34" charset="0"/>
              </a:endParaRPr>
            </a:p>
          </p:txBody>
        </p:sp>
      </p:grpSp>
      <p:sp>
        <p:nvSpPr>
          <p:cNvPr id="25607" name="Text Box 73"/>
          <p:cNvSpPr txBox="1">
            <a:spLocks noChangeArrowheads="1"/>
          </p:cNvSpPr>
          <p:nvPr/>
        </p:nvSpPr>
        <p:spPr bwMode="auto">
          <a:xfrm>
            <a:off x="2057400" y="2108200"/>
            <a:ext cx="1506538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/>
              <a:t>V</a:t>
            </a:r>
            <a:r>
              <a:rPr lang="en-US" altLang="en-US" sz="1400" b="1" baseline="-25000"/>
              <a:t>T                  </a:t>
            </a:r>
            <a:r>
              <a:rPr lang="en-US" altLang="en-US" sz="1400" b="1"/>
              <a:t>AR</a:t>
            </a:r>
            <a:r>
              <a:rPr lang="en-US" altLang="en-US" sz="1400" b="1" baseline="-25000"/>
              <a:t>T</a:t>
            </a:r>
            <a:endParaRPr lang="en-IN" altLang="en-US" sz="1400" b="1" baseline="-25000"/>
          </a:p>
          <a:p>
            <a:pPr eaLnBrk="1" hangingPunct="1"/>
            <a:r>
              <a:rPr lang="en-US" altLang="en-US" sz="1400" b="1" baseline="-25000"/>
              <a:t>   </a:t>
            </a:r>
            <a:endParaRPr lang="en-IN" altLang="en-US" sz="1400" b="1" baseline="-25000"/>
          </a:p>
        </p:txBody>
      </p:sp>
      <p:sp>
        <p:nvSpPr>
          <p:cNvPr id="25608" name="TextBox 17"/>
          <p:cNvSpPr txBox="1">
            <a:spLocks noChangeArrowheads="1"/>
          </p:cNvSpPr>
          <p:nvPr/>
        </p:nvSpPr>
        <p:spPr bwMode="auto">
          <a:xfrm>
            <a:off x="5768975" y="2143125"/>
            <a:ext cx="1481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/>
              <a:t>V</a:t>
            </a:r>
            <a:r>
              <a:rPr lang="en-US" altLang="en-US" sz="1400" b="1" baseline="-25000"/>
              <a:t>T                       </a:t>
            </a:r>
            <a:r>
              <a:rPr lang="en-US" altLang="en-US" sz="1400" b="1"/>
              <a:t>AR</a:t>
            </a:r>
            <a:r>
              <a:rPr lang="en-US" altLang="en-US" sz="1400" b="1" baseline="-25000"/>
              <a:t>T</a:t>
            </a:r>
            <a:endParaRPr lang="en-IN" altLang="en-US" sz="1400" b="1" baseline="-25000"/>
          </a:p>
          <a:p>
            <a:pPr eaLnBrk="1" hangingPunct="1"/>
            <a:endParaRPr lang="en-US" altLang="en-US" sz="1400">
              <a:latin typeface="Arial Narrow" pitchFamily="34" charset="0"/>
            </a:endParaRPr>
          </a:p>
        </p:txBody>
      </p:sp>
      <p:sp>
        <p:nvSpPr>
          <p:cNvPr id="25609" name="TextBox 18"/>
          <p:cNvSpPr txBox="1">
            <a:spLocks noChangeArrowheads="1"/>
          </p:cNvSpPr>
          <p:nvPr/>
        </p:nvSpPr>
        <p:spPr bwMode="auto">
          <a:xfrm>
            <a:off x="2362200" y="4430713"/>
            <a:ext cx="5070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PC3                                                      DU145 </a:t>
            </a:r>
          </a:p>
        </p:txBody>
      </p:sp>
      <p:sp>
        <p:nvSpPr>
          <p:cNvPr id="25610" name="TextBox 2"/>
          <p:cNvSpPr txBox="1">
            <a:spLocks noChangeArrowheads="1"/>
          </p:cNvSpPr>
          <p:nvPr/>
        </p:nvSpPr>
        <p:spPr bwMode="auto">
          <a:xfrm>
            <a:off x="1143000" y="5943600"/>
            <a:ext cx="68659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E-cadherin expression is increased following </a:t>
            </a:r>
            <a:endParaRPr lang="en-US" alt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/>
            <a:r>
              <a:rPr lang="en-US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 </a:t>
            </a:r>
            <a:r>
              <a:rPr lang="en-US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over-expression</a:t>
            </a:r>
            <a:r>
              <a:rPr lang="en-US" altLang="en-US" sz="2400" b="1" dirty="0">
                <a:solidFill>
                  <a:srgbClr val="FF0000"/>
                </a:solidFill>
              </a:rPr>
              <a:t>.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5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915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Morphology of AR Over-expressing Androgen-independent Prostate </a:t>
            </a:r>
            <a:r>
              <a:rPr lang="en-US" sz="28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ancer </a:t>
            </a:r>
            <a:r>
              <a:rPr lang="en-US" sz="28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8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ells</a:t>
            </a:r>
            <a:endParaRPr lang="en-US" sz="2800" b="1" cap="non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30" name="TextBox 7"/>
          <p:cNvSpPr txBox="1">
            <a:spLocks noChangeArrowheads="1"/>
          </p:cNvSpPr>
          <p:nvPr/>
        </p:nvSpPr>
        <p:spPr bwMode="auto">
          <a:xfrm>
            <a:off x="1454150" y="2241550"/>
            <a:ext cx="9842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/>
                </a:solidFill>
              </a:rPr>
              <a:t>    PC3</a:t>
            </a:r>
          </a:p>
          <a:p>
            <a:pPr eaLnBrk="1" hangingPunct="1"/>
            <a:endParaRPr lang="en-US" altLang="en-US" sz="2000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2000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2000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2000" b="1" dirty="0">
              <a:solidFill>
                <a:schemeClr val="bg1"/>
              </a:solidFill>
            </a:endParaRPr>
          </a:p>
          <a:p>
            <a:pPr eaLnBrk="1" hangingPunct="1"/>
            <a:endParaRPr lang="en-US" altLang="en-US" sz="2000" b="1" dirty="0">
              <a:solidFill>
                <a:schemeClr val="bg1"/>
              </a:solidFill>
            </a:endParaRPr>
          </a:p>
          <a:p>
            <a:pPr eaLnBrk="1" hangingPunct="1"/>
            <a:r>
              <a:rPr lang="en-US" altLang="en-US" sz="2000" b="1" dirty="0">
                <a:solidFill>
                  <a:schemeClr val="bg1"/>
                </a:solidFill>
              </a:rPr>
              <a:t>DU145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209800" y="1219756"/>
            <a:ext cx="4874652" cy="4952444"/>
            <a:chOff x="1828800" y="1143000"/>
            <a:chExt cx="4874652" cy="4952444"/>
          </a:xfrm>
        </p:grpSpPr>
        <p:pic>
          <p:nvPicPr>
            <p:cNvPr id="26627" name="Picture 3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00" t="-993" r="50700" b="2"/>
            <a:stretch>
              <a:fillRect/>
            </a:stretch>
          </p:blipFill>
          <p:spPr bwMode="auto">
            <a:xfrm>
              <a:off x="2057400" y="1143000"/>
              <a:ext cx="2286000" cy="2286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28" name="Picture 3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>
              <a:fillRect/>
            </a:stretch>
          </p:blipFill>
          <p:spPr bwMode="auto">
            <a:xfrm>
              <a:off x="4417452" y="1149171"/>
              <a:ext cx="2286000" cy="2286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29" name="Picture 2" descr="F:\Sheeba\26.08.13\FalloidinAR-3a.tif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0327" r="-359" b="-578"/>
            <a:stretch>
              <a:fillRect/>
            </a:stretch>
          </p:blipFill>
          <p:spPr bwMode="auto">
            <a:xfrm>
              <a:off x="4417452" y="3479442"/>
              <a:ext cx="2286000" cy="2246670"/>
            </a:xfrm>
            <a:prstGeom prst="rect">
              <a:avLst/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631" name="Rectangle 8"/>
            <p:cNvSpPr>
              <a:spLocks noChangeArrowheads="1"/>
            </p:cNvSpPr>
            <p:nvPr/>
          </p:nvSpPr>
          <p:spPr bwMode="auto">
            <a:xfrm>
              <a:off x="1828800" y="5726112"/>
              <a:ext cx="47111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 smtClean="0">
                  <a:solidFill>
                    <a:schemeClr val="bg1"/>
                  </a:solidFill>
                  <a:latin typeface="Arial Narrow" pitchFamily="34" charset="0"/>
                </a:rPr>
                <a:t>     </a:t>
              </a:r>
              <a:r>
                <a:rPr lang="en-US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Vector Transfected   </a:t>
              </a:r>
              <a:r>
                <a:rPr lang="en-US" altLang="en-US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AR </a:t>
              </a:r>
              <a:r>
                <a:rPr lang="en-US" alt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Transfected </a:t>
              </a:r>
            </a:p>
          </p:txBody>
        </p:sp>
        <p:grpSp>
          <p:nvGrpSpPr>
            <p:cNvPr id="26632" name="Group 10"/>
            <p:cNvGrpSpPr>
              <a:grpSpLocks/>
            </p:cNvGrpSpPr>
            <p:nvPr/>
          </p:nvGrpSpPr>
          <p:grpSpPr bwMode="auto">
            <a:xfrm>
              <a:off x="2061782" y="3434276"/>
              <a:ext cx="2286000" cy="2286000"/>
              <a:chOff x="1371600" y="3398925"/>
              <a:chExt cx="3048000" cy="2163675"/>
            </a:xfrm>
          </p:grpSpPr>
          <p:pic>
            <p:nvPicPr>
              <p:cNvPr id="26633" name="Picture 4" descr="D:\12.07.13\DU145 1 Vector Phalloidin-5a.tif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771" t="50587" r="1064" b="-124"/>
              <a:stretch>
                <a:fillRect/>
              </a:stretch>
            </p:blipFill>
            <p:spPr bwMode="auto">
              <a:xfrm>
                <a:off x="1371600" y="3398925"/>
                <a:ext cx="3048000" cy="2163675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1371600" y="3429422"/>
                <a:ext cx="3048000" cy="2133178"/>
              </a:xfrm>
              <a:prstGeom prst="rect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68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67"/>
          <a:stretch>
            <a:fillRect/>
          </a:stretch>
        </p:blipFill>
        <p:spPr bwMode="auto">
          <a:xfrm>
            <a:off x="1155879" y="1447800"/>
            <a:ext cx="1647825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42116"/>
          <a:stretch>
            <a:fillRect/>
          </a:stretch>
        </p:blipFill>
        <p:spPr bwMode="auto">
          <a:xfrm>
            <a:off x="1144588" y="2185988"/>
            <a:ext cx="1646237" cy="709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231900" y="1171875"/>
            <a:ext cx="16637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 dirty="0">
                <a:solidFill>
                  <a:schemeClr val="bg1"/>
                </a:solidFill>
              </a:rPr>
              <a:t>   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V</a:t>
            </a:r>
            <a:r>
              <a:rPr lang="en-US" altLang="en-US" sz="1200" b="1" baseline="-25000" dirty="0" smtClean="0">
                <a:solidFill>
                  <a:schemeClr val="bg1"/>
                </a:solidFill>
              </a:rPr>
              <a:t>T</a:t>
            </a:r>
            <a:r>
              <a:rPr lang="en-US" altLang="en-US" sz="1200" b="1" dirty="0" smtClean="0">
                <a:solidFill>
                  <a:schemeClr val="bg1"/>
                </a:solidFill>
              </a:rPr>
              <a:t>             </a:t>
            </a:r>
            <a:r>
              <a:rPr lang="en-US" altLang="en-US" sz="1200" b="1" dirty="0">
                <a:solidFill>
                  <a:schemeClr val="bg1"/>
                </a:solidFill>
              </a:rPr>
              <a:t>AR</a:t>
            </a:r>
            <a:r>
              <a:rPr lang="en-US" altLang="en-US" sz="1200" b="1" baseline="-25000" dirty="0">
                <a:solidFill>
                  <a:schemeClr val="bg1"/>
                </a:solidFill>
              </a:rPr>
              <a:t>T</a:t>
            </a:r>
            <a:endParaRPr lang="en-US" altLang="en-US" sz="1200" b="1" dirty="0">
              <a:solidFill>
                <a:schemeClr val="bg1"/>
              </a:solidFill>
            </a:endParaRPr>
          </a:p>
        </p:txBody>
      </p:sp>
      <p:sp>
        <p:nvSpPr>
          <p:cNvPr id="27653" name="TextBox 34"/>
          <p:cNvSpPr txBox="1">
            <a:spLocks noChangeArrowheads="1"/>
          </p:cNvSpPr>
          <p:nvPr/>
        </p:nvSpPr>
        <p:spPr bwMode="auto">
          <a:xfrm>
            <a:off x="468313" y="1573213"/>
            <a:ext cx="9350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chemeClr val="bg1"/>
                </a:solidFill>
              </a:rPr>
              <a:t>ZEB2</a:t>
            </a:r>
          </a:p>
        </p:txBody>
      </p:sp>
      <p:sp>
        <p:nvSpPr>
          <p:cNvPr id="27654" name="TextBox 35"/>
          <p:cNvSpPr txBox="1">
            <a:spLocks noChangeArrowheads="1"/>
          </p:cNvSpPr>
          <p:nvPr/>
        </p:nvSpPr>
        <p:spPr bwMode="auto">
          <a:xfrm>
            <a:off x="250825" y="2347913"/>
            <a:ext cx="100806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chemeClr val="bg1"/>
                </a:solidFill>
              </a:rPr>
              <a:t>GAPDH</a:t>
            </a:r>
          </a:p>
        </p:txBody>
      </p:sp>
      <p:sp>
        <p:nvSpPr>
          <p:cNvPr id="26635" name="TextBox 18"/>
          <p:cNvSpPr txBox="1">
            <a:spLocks noChangeArrowheads="1"/>
          </p:cNvSpPr>
          <p:nvPr/>
        </p:nvSpPr>
        <p:spPr bwMode="auto">
          <a:xfrm>
            <a:off x="1979613" y="5334000"/>
            <a:ext cx="633412" cy="36830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>
              <a:defRPr/>
            </a:pPr>
            <a:r>
              <a:rPr lang="en-US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</a:rPr>
              <a:t>PC3</a:t>
            </a:r>
          </a:p>
        </p:txBody>
      </p:sp>
      <p:pic>
        <p:nvPicPr>
          <p:cNvPr id="27656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67"/>
          <a:stretch>
            <a:fillRect/>
          </a:stretch>
        </p:blipFill>
        <p:spPr bwMode="auto">
          <a:xfrm>
            <a:off x="457200" y="2830513"/>
            <a:ext cx="2516188" cy="242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7" name="Text Box 11"/>
          <p:cNvSpPr txBox="1">
            <a:spLocks noChangeArrowheads="1"/>
          </p:cNvSpPr>
          <p:nvPr/>
        </p:nvSpPr>
        <p:spPr bwMode="auto">
          <a:xfrm>
            <a:off x="2330450" y="4235450"/>
            <a:ext cx="36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b="1"/>
              <a:t>**</a:t>
            </a:r>
            <a:endParaRPr lang="en-IN" altLang="en-US" b="1"/>
          </a:p>
        </p:txBody>
      </p:sp>
      <p:sp>
        <p:nvSpPr>
          <p:cNvPr id="27658" name="TextBox 1"/>
          <p:cNvSpPr txBox="1">
            <a:spLocks noChangeArrowheads="1"/>
          </p:cNvSpPr>
          <p:nvPr/>
        </p:nvSpPr>
        <p:spPr bwMode="auto">
          <a:xfrm>
            <a:off x="-61913" y="5845175"/>
            <a:ext cx="9096376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ZEB2 over-expression restores invasion in AR over-expressing androgen 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 prostate cancer cell lines </a:t>
            </a:r>
          </a:p>
        </p:txBody>
      </p:sp>
      <p:sp>
        <p:nvSpPr>
          <p:cNvPr id="27659" name="TextBox 1"/>
          <p:cNvSpPr txBox="1">
            <a:spLocks noChangeArrowheads="1"/>
          </p:cNvSpPr>
          <p:nvPr/>
        </p:nvSpPr>
        <p:spPr bwMode="auto">
          <a:xfrm>
            <a:off x="209550" y="84138"/>
            <a:ext cx="87820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FF00"/>
                </a:solidFill>
              </a:rPr>
              <a:t>Invasiveness of AR Expressing Androgen Independent Cells and Rescue by ZEB2 Over-expression 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708275" y="1139825"/>
            <a:ext cx="5632450" cy="4564063"/>
            <a:chOff x="2708086" y="1139825"/>
            <a:chExt cx="5632639" cy="4564063"/>
          </a:xfrm>
        </p:grpSpPr>
        <p:pic>
          <p:nvPicPr>
            <p:cNvPr id="27661" name="Picture 3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66"/>
            <a:stretch>
              <a:fillRect/>
            </a:stretch>
          </p:blipFill>
          <p:spPr bwMode="auto">
            <a:xfrm>
              <a:off x="2859155" y="2830512"/>
              <a:ext cx="1441388" cy="2427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662" name="Text Box 11"/>
            <p:cNvSpPr txBox="1">
              <a:spLocks noChangeArrowheads="1"/>
            </p:cNvSpPr>
            <p:nvPr/>
          </p:nvSpPr>
          <p:spPr bwMode="auto">
            <a:xfrm>
              <a:off x="3246357" y="3864177"/>
              <a:ext cx="3635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bg1"/>
                  </a:solidFill>
                </a:rPr>
                <a:t>**</a:t>
              </a:r>
              <a:endParaRPr lang="en-IN" altLang="en-US" b="1">
                <a:solidFill>
                  <a:schemeClr val="bg1"/>
                </a:solidFill>
              </a:endParaRPr>
            </a:p>
          </p:txBody>
        </p:sp>
        <p:pic>
          <p:nvPicPr>
            <p:cNvPr id="27663" name="Picture 3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2895600"/>
              <a:ext cx="3844925" cy="2427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7664" name="Group 20"/>
            <p:cNvGrpSpPr>
              <a:grpSpLocks/>
            </p:cNvGrpSpPr>
            <p:nvPr/>
          </p:nvGrpSpPr>
          <p:grpSpPr bwMode="auto">
            <a:xfrm>
              <a:off x="4953000" y="1139825"/>
              <a:ext cx="3333750" cy="1585913"/>
              <a:chOff x="5358779" y="845254"/>
              <a:chExt cx="3332327" cy="1585295"/>
            </a:xfrm>
          </p:grpSpPr>
          <p:sp>
            <p:nvSpPr>
              <p:cNvPr id="27673" name="TextBox 5"/>
              <p:cNvSpPr txBox="1">
                <a:spLocks noChangeArrowheads="1"/>
              </p:cNvSpPr>
              <p:nvPr/>
            </p:nvSpPr>
            <p:spPr bwMode="auto">
              <a:xfrm>
                <a:off x="5358779" y="845254"/>
                <a:ext cx="2464495" cy="3076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 dirty="0">
                    <a:solidFill>
                      <a:schemeClr val="bg1"/>
                    </a:solidFill>
                  </a:rPr>
                  <a:t>      </a:t>
                </a:r>
                <a:r>
                  <a:rPr lang="en-US" altLang="en-US" sz="1200" b="1" dirty="0">
                    <a:solidFill>
                      <a:schemeClr val="bg1"/>
                    </a:solidFill>
                  </a:rPr>
                  <a:t>V</a:t>
                </a:r>
                <a:r>
                  <a:rPr lang="en-US" altLang="en-US" sz="1200" b="1" baseline="-25000" dirty="0">
                    <a:solidFill>
                      <a:schemeClr val="bg1"/>
                    </a:solidFill>
                  </a:rPr>
                  <a:t>T</a:t>
                </a:r>
                <a:r>
                  <a:rPr lang="en-US" altLang="en-US" sz="1200" b="1" dirty="0">
                    <a:solidFill>
                      <a:schemeClr val="bg1"/>
                    </a:solidFill>
                  </a:rPr>
                  <a:t>            AR</a:t>
                </a:r>
                <a:r>
                  <a:rPr lang="en-US" altLang="en-US" sz="1200" b="1" baseline="-25000" dirty="0">
                    <a:solidFill>
                      <a:schemeClr val="bg1"/>
                    </a:solidFill>
                  </a:rPr>
                  <a:t>T</a:t>
                </a:r>
                <a:r>
                  <a:rPr lang="en-US" altLang="en-US" sz="1200" b="1" dirty="0">
                    <a:solidFill>
                      <a:schemeClr val="bg1"/>
                    </a:solidFill>
                  </a:rPr>
                  <a:t>      AR+ZEB2</a:t>
                </a:r>
                <a:r>
                  <a:rPr lang="en-US" altLang="en-US" sz="1200" b="1" baseline="-30000" dirty="0">
                    <a:solidFill>
                      <a:schemeClr val="bg1"/>
                    </a:solidFill>
                  </a:rPr>
                  <a:t>T</a:t>
                </a:r>
              </a:p>
            </p:txBody>
          </p:sp>
          <p:sp>
            <p:nvSpPr>
              <p:cNvPr id="27674" name="TextBox 34"/>
              <p:cNvSpPr txBox="1">
                <a:spLocks noChangeArrowheads="1"/>
              </p:cNvSpPr>
              <p:nvPr/>
            </p:nvSpPr>
            <p:spPr bwMode="auto">
              <a:xfrm>
                <a:off x="7929219" y="1330532"/>
                <a:ext cx="6431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>
                    <a:solidFill>
                      <a:schemeClr val="bg1"/>
                    </a:solidFill>
                  </a:rPr>
                  <a:t>ZEB2</a:t>
                </a:r>
              </a:p>
            </p:txBody>
          </p:sp>
          <p:sp>
            <p:nvSpPr>
              <p:cNvPr id="27675" name="TextBox 35"/>
              <p:cNvSpPr txBox="1">
                <a:spLocks noChangeArrowheads="1"/>
              </p:cNvSpPr>
              <p:nvPr/>
            </p:nvSpPr>
            <p:spPr bwMode="auto">
              <a:xfrm>
                <a:off x="7857223" y="2122772"/>
                <a:ext cx="8338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400" b="1">
                    <a:solidFill>
                      <a:schemeClr val="bg1"/>
                    </a:solidFill>
                  </a:rPr>
                  <a:t>GAPDH</a:t>
                </a:r>
              </a:p>
            </p:txBody>
          </p:sp>
        </p:grpSp>
        <p:pic>
          <p:nvPicPr>
            <p:cNvPr id="27665" name="Picture 2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1409714"/>
              <a:ext cx="2386012" cy="73183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634" name="TextBox 17"/>
            <p:cNvSpPr txBox="1">
              <a:spLocks noChangeArrowheads="1"/>
            </p:cNvSpPr>
            <p:nvPr/>
          </p:nvSpPr>
          <p:spPr bwMode="auto">
            <a:xfrm>
              <a:off x="5867317" y="5334000"/>
              <a:ext cx="966820" cy="36988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</a:defRPr>
              </a:lvl9pPr>
            </a:lstStyle>
            <a:p>
              <a:pPr>
                <a:defRPr/>
              </a:pPr>
              <a:r>
                <a:rPr lang="en-US" altLang="en-US" b="1" smtClean="0">
                  <a:solidFill>
                    <a:schemeClr val="bg1"/>
                  </a:solidFill>
                  <a:latin typeface="Arial" pitchFamily="34" charset="0"/>
                </a:rPr>
                <a:t>DU145 </a:t>
              </a:r>
            </a:p>
          </p:txBody>
        </p:sp>
        <p:sp>
          <p:nvSpPr>
            <p:cNvPr id="27667" name="TextBox 5"/>
            <p:cNvSpPr txBox="1">
              <a:spLocks noChangeArrowheads="1"/>
            </p:cNvSpPr>
            <p:nvPr/>
          </p:nvSpPr>
          <p:spPr bwMode="auto">
            <a:xfrm>
              <a:off x="6400811" y="3974382"/>
              <a:ext cx="274456" cy="36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bg1"/>
                  </a:solidFill>
                </a:rPr>
                <a:t>*</a:t>
              </a:r>
            </a:p>
          </p:txBody>
        </p:sp>
        <p:sp>
          <p:nvSpPr>
            <p:cNvPr id="27668" name="TextBox 5"/>
            <p:cNvSpPr txBox="1">
              <a:spLocks noChangeArrowheads="1"/>
            </p:cNvSpPr>
            <p:nvPr/>
          </p:nvSpPr>
          <p:spPr bwMode="auto">
            <a:xfrm>
              <a:off x="7284280" y="3641088"/>
              <a:ext cx="364232" cy="369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bg1"/>
                  </a:solidFill>
                </a:rPr>
                <a:t>**</a:t>
              </a:r>
            </a:p>
          </p:txBody>
        </p:sp>
        <p:pic>
          <p:nvPicPr>
            <p:cNvPr id="27669" name="Picture 3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63"/>
            <a:stretch>
              <a:fillRect/>
            </a:stretch>
          </p:blipFill>
          <p:spPr bwMode="auto">
            <a:xfrm>
              <a:off x="5105400" y="2170086"/>
              <a:ext cx="2386012" cy="70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80"/>
            <a:stretch>
              <a:fillRect/>
            </a:stretch>
          </p:blipFill>
          <p:spPr bwMode="auto">
            <a:xfrm>
              <a:off x="2800475" y="1447799"/>
              <a:ext cx="774988" cy="6858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71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74" r="58273"/>
            <a:stretch>
              <a:fillRect/>
            </a:stretch>
          </p:blipFill>
          <p:spPr bwMode="auto">
            <a:xfrm flipH="1" flipV="1">
              <a:off x="2806306" y="2185988"/>
              <a:ext cx="747423" cy="7096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72" name="Picture 3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8086" y="1182755"/>
              <a:ext cx="920750" cy="323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425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2"/>
          <p:cNvGrpSpPr>
            <a:grpSpLocks/>
          </p:cNvGrpSpPr>
          <p:nvPr/>
        </p:nvGrpSpPr>
        <p:grpSpPr bwMode="auto">
          <a:xfrm>
            <a:off x="-31750" y="609600"/>
            <a:ext cx="3384550" cy="5276850"/>
            <a:chOff x="-59478" y="307416"/>
            <a:chExt cx="4847378" cy="5561572"/>
          </a:xfrm>
        </p:grpSpPr>
        <p:pic>
          <p:nvPicPr>
            <p:cNvPr id="28696" name="Picture 2" descr="F:\New Folder\New Folder\24 PC3 vector 7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5563" y="566738"/>
              <a:ext cx="2160587" cy="173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7" name="Picture 2" descr="F:\New Folder\New Folder\48 PC3  AR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5563" y="2352675"/>
              <a:ext cx="2160587" cy="172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8" name="Picture 3" descr="F:\New Folder\New Folder\PC3  AR4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88" y="2346325"/>
              <a:ext cx="2139950" cy="172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9" name="Picture 4" descr="F:\New Folder\New Folder\PC3  AR9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488" y="4151313"/>
              <a:ext cx="2139950" cy="170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0" name="Picture 4" descr="F:\New Folder\New Folder\48 PC3  AR +ZEB2 4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55" r="-1315"/>
            <a:stretch>
              <a:fillRect/>
            </a:stretch>
          </p:blipFill>
          <p:spPr bwMode="auto">
            <a:xfrm>
              <a:off x="2603500" y="4151313"/>
              <a:ext cx="2184400" cy="171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701" name="TextBox 10"/>
            <p:cNvSpPr txBox="1">
              <a:spLocks noChangeArrowheads="1"/>
            </p:cNvSpPr>
            <p:nvPr/>
          </p:nvSpPr>
          <p:spPr bwMode="auto">
            <a:xfrm>
              <a:off x="1042988" y="307416"/>
              <a:ext cx="2867954" cy="291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solidFill>
                    <a:srgbClr val="FFFFFF"/>
                  </a:solidFill>
                </a:rPr>
                <a:t>0 hr                           24 hr</a:t>
              </a:r>
            </a:p>
          </p:txBody>
        </p:sp>
        <p:sp>
          <p:nvSpPr>
            <p:cNvPr id="28702" name="TextBox 14"/>
            <p:cNvSpPr txBox="1">
              <a:spLocks noChangeArrowheads="1"/>
            </p:cNvSpPr>
            <p:nvPr/>
          </p:nvSpPr>
          <p:spPr bwMode="auto">
            <a:xfrm rot="-5400000">
              <a:off x="-221018" y="1062323"/>
              <a:ext cx="689896" cy="366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solidFill>
                    <a:srgbClr val="FFFFFF"/>
                  </a:solidFill>
                </a:rPr>
                <a:t>V</a:t>
              </a:r>
              <a:r>
                <a:rPr lang="en-US" altLang="en-US" sz="1200" b="1" baseline="-25000">
                  <a:solidFill>
                    <a:srgbClr val="FFFFFF"/>
                  </a:solidFill>
                </a:rPr>
                <a:t>T</a:t>
              </a:r>
            </a:p>
          </p:txBody>
        </p:sp>
        <p:sp>
          <p:nvSpPr>
            <p:cNvPr id="28703" name="TextBox 15"/>
            <p:cNvSpPr txBox="1">
              <a:spLocks noChangeArrowheads="1"/>
            </p:cNvSpPr>
            <p:nvPr/>
          </p:nvSpPr>
          <p:spPr bwMode="auto">
            <a:xfrm rot="-5400000">
              <a:off x="-128901" y="3053556"/>
              <a:ext cx="468312" cy="276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solidFill>
                    <a:srgbClr val="FFFFFF"/>
                  </a:solidFill>
                </a:rPr>
                <a:t>AR</a:t>
              </a:r>
              <a:r>
                <a:rPr lang="en-US" altLang="en-US" sz="1200" b="1" baseline="-25000">
                  <a:solidFill>
                    <a:srgbClr val="FFFFFF"/>
                  </a:solidFill>
                </a:rPr>
                <a:t>T</a:t>
              </a:r>
            </a:p>
          </p:txBody>
        </p:sp>
        <p:sp>
          <p:nvSpPr>
            <p:cNvPr id="28704" name="TextBox 16"/>
            <p:cNvSpPr txBox="1">
              <a:spLocks noChangeArrowheads="1"/>
            </p:cNvSpPr>
            <p:nvPr/>
          </p:nvSpPr>
          <p:spPr bwMode="auto">
            <a:xfrm rot="-5400000">
              <a:off x="-313873" y="4787849"/>
              <a:ext cx="950901" cy="366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solidFill>
                    <a:srgbClr val="FFFFFF"/>
                  </a:solidFill>
                </a:rPr>
                <a:t>AR+ZEB2</a:t>
              </a:r>
              <a:r>
                <a:rPr lang="en-US" altLang="en-US" sz="1200" b="1" baseline="-25000">
                  <a:solidFill>
                    <a:srgbClr val="FFFFFF"/>
                  </a:solidFill>
                </a:rPr>
                <a:t>T</a:t>
              </a:r>
            </a:p>
          </p:txBody>
        </p:sp>
        <p:pic>
          <p:nvPicPr>
            <p:cNvPr id="28705" name="Picture 2" descr="F:\New Folder\New Folder\PC3 vector 3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38" y="566738"/>
              <a:ext cx="2139950" cy="173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675" name="Group 1"/>
          <p:cNvGrpSpPr>
            <a:grpSpLocks/>
          </p:cNvGrpSpPr>
          <p:nvPr/>
        </p:nvGrpSpPr>
        <p:grpSpPr bwMode="auto">
          <a:xfrm>
            <a:off x="6324600" y="809625"/>
            <a:ext cx="3124200" cy="5057775"/>
            <a:chOff x="5029200" y="809625"/>
            <a:chExt cx="3124200" cy="5057775"/>
          </a:xfrm>
        </p:grpSpPr>
        <p:pic>
          <p:nvPicPr>
            <p:cNvPr id="28689" name="Picture 2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809625"/>
              <a:ext cx="2971800" cy="242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0" name="Picture 2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3440113"/>
              <a:ext cx="3124200" cy="242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691" name="Group 1"/>
            <p:cNvGrpSpPr>
              <a:grpSpLocks/>
            </p:cNvGrpSpPr>
            <p:nvPr/>
          </p:nvGrpSpPr>
          <p:grpSpPr bwMode="auto">
            <a:xfrm>
              <a:off x="6599258" y="4303331"/>
              <a:ext cx="1021091" cy="773559"/>
              <a:chOff x="5265169" y="2459040"/>
              <a:chExt cx="946376" cy="665427"/>
            </a:xfrm>
          </p:grpSpPr>
          <p:sp>
            <p:nvSpPr>
              <p:cNvPr id="28694" name="Text Box 11"/>
              <p:cNvSpPr txBox="1">
                <a:spLocks noChangeArrowheads="1"/>
              </p:cNvSpPr>
              <p:nvPr/>
            </p:nvSpPr>
            <p:spPr bwMode="auto">
              <a:xfrm>
                <a:off x="5930449" y="2459040"/>
                <a:ext cx="281096" cy="238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>
                    <a:solidFill>
                      <a:srgbClr val="FFFFFF"/>
                    </a:solidFill>
                  </a:rPr>
                  <a:t>**</a:t>
                </a:r>
                <a:endParaRPr lang="en-IN" altLang="en-US" sz="12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695" name="Text Box 11"/>
              <p:cNvSpPr txBox="1">
                <a:spLocks noChangeArrowheads="1"/>
              </p:cNvSpPr>
              <p:nvPr/>
            </p:nvSpPr>
            <p:spPr bwMode="auto">
              <a:xfrm>
                <a:off x="5265169" y="2886190"/>
                <a:ext cx="281096" cy="238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b="1">
                    <a:solidFill>
                      <a:srgbClr val="FFFFFF"/>
                    </a:solidFill>
                  </a:rPr>
                  <a:t>**</a:t>
                </a:r>
                <a:endParaRPr lang="en-IN" altLang="en-US" sz="1200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8692" name="Text Box 11"/>
            <p:cNvSpPr txBox="1">
              <a:spLocks noChangeArrowheads="1"/>
            </p:cNvSpPr>
            <p:nvPr/>
          </p:nvSpPr>
          <p:spPr bwMode="auto">
            <a:xfrm>
              <a:off x="6516755" y="2148809"/>
              <a:ext cx="30328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solidFill>
                    <a:srgbClr val="FFFFFF"/>
                  </a:solidFill>
                </a:rPr>
                <a:t>**</a:t>
              </a:r>
              <a:endParaRPr lang="en-IN" altLang="en-US" sz="1200" b="1">
                <a:solidFill>
                  <a:srgbClr val="FFFFFF"/>
                </a:solidFill>
              </a:endParaRPr>
            </a:p>
          </p:txBody>
        </p:sp>
        <p:sp>
          <p:nvSpPr>
            <p:cNvPr id="28693" name="Text Box 11"/>
            <p:cNvSpPr txBox="1">
              <a:spLocks noChangeArrowheads="1"/>
            </p:cNvSpPr>
            <p:nvPr/>
          </p:nvSpPr>
          <p:spPr bwMode="auto">
            <a:xfrm>
              <a:off x="7196115" y="1839233"/>
              <a:ext cx="30328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b="1">
                  <a:solidFill>
                    <a:srgbClr val="FFFFFF"/>
                  </a:solidFill>
                </a:rPr>
                <a:t>**</a:t>
              </a:r>
              <a:endParaRPr lang="en-IN" altLang="en-US" sz="1200" b="1">
                <a:solidFill>
                  <a:srgbClr val="FFFFFF"/>
                </a:solidFill>
              </a:endParaRPr>
            </a:p>
          </p:txBody>
        </p:sp>
      </p:grp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381000" y="6096000"/>
            <a:ext cx="8777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FFFF"/>
                </a:solidFill>
                <a:latin typeface="Arial Narrow" pitchFamily="34" charset="0"/>
              </a:rPr>
              <a:t> </a:t>
            </a:r>
            <a:r>
              <a:rPr lang="en-US" altLang="en-US" b="1" dirty="0">
                <a:solidFill>
                  <a:srgbClr val="FFFFFF"/>
                </a:solidFill>
              </a:rPr>
              <a:t>AR over-expression leads to decrease in migration and ectopic expression </a:t>
            </a:r>
          </a:p>
          <a:p>
            <a:pPr eaLnBrk="1" hangingPunct="1"/>
            <a:r>
              <a:rPr lang="en-US" altLang="en-US" b="1" dirty="0">
                <a:solidFill>
                  <a:srgbClr val="FFFFFF"/>
                </a:solidFill>
              </a:rPr>
              <a:t>of ZEB2 restores the migration of AR over-expressing cells.</a:t>
            </a:r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82550" y="-22225"/>
            <a:ext cx="8985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rgbClr val="FFFF00"/>
                </a:solidFill>
              </a:rPr>
              <a:t>Migration of AR Over-expressing Androgen Independent </a:t>
            </a:r>
            <a:r>
              <a:rPr lang="en-US" altLang="en-US" sz="2000" b="1" dirty="0" err="1">
                <a:solidFill>
                  <a:srgbClr val="FFFF00"/>
                </a:solidFill>
              </a:rPr>
              <a:t>PCa</a:t>
            </a:r>
            <a:r>
              <a:rPr lang="en-US" altLang="en-US" sz="2000" b="1" dirty="0">
                <a:solidFill>
                  <a:srgbClr val="FFFF00"/>
                </a:solidFill>
              </a:rPr>
              <a:t> Cells and Restoration by ZEB2 Over-expression </a:t>
            </a:r>
          </a:p>
        </p:txBody>
      </p:sp>
      <p:grpSp>
        <p:nvGrpSpPr>
          <p:cNvPr id="28678" name="Group 28"/>
          <p:cNvGrpSpPr>
            <a:grpSpLocks/>
          </p:cNvGrpSpPr>
          <p:nvPr/>
        </p:nvGrpSpPr>
        <p:grpSpPr bwMode="auto">
          <a:xfrm>
            <a:off x="3429000" y="849313"/>
            <a:ext cx="2819400" cy="5029200"/>
            <a:chOff x="-1371600" y="870766"/>
            <a:chExt cx="2901712" cy="5150622"/>
          </a:xfrm>
        </p:grpSpPr>
        <p:pic>
          <p:nvPicPr>
            <p:cNvPr id="28683" name="Picture 2" descr="F:\wound healing\New Folder\PC3  AR4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71600" y="870766"/>
              <a:ext cx="1408162" cy="1684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4" name="Picture 3" descr="F:\wound healing\New Folder\PC3  AR8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240" y="871659"/>
              <a:ext cx="1408162" cy="1676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5" name="Picture 3" descr="C:\Users\DELL\Desktop\wound healing\New Folder\DU145\6AR 24 hr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4743" y="2615893"/>
              <a:ext cx="1408162" cy="1667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6" name="Picture 2" descr="C:\Users\DELL\Desktop\wound healing\New Folder\DU145\7AR 0 hr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50" y="2615788"/>
              <a:ext cx="1408162" cy="166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7" name="Picture 4" descr="F:\wound healing\New Folder\PC3  AR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1306" y="4360707"/>
              <a:ext cx="1408162" cy="1658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8" name="Picture 5" descr="F:\wound healing\New Folder\PC3  AR5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520" y="4360707"/>
              <a:ext cx="1408162" cy="1660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679" name="TextBox 10"/>
          <p:cNvSpPr txBox="1">
            <a:spLocks noChangeArrowheads="1"/>
          </p:cNvSpPr>
          <p:nvPr/>
        </p:nvSpPr>
        <p:spPr bwMode="auto">
          <a:xfrm>
            <a:off x="3813175" y="609600"/>
            <a:ext cx="1873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b="1">
                <a:solidFill>
                  <a:srgbClr val="FFFFFF"/>
                </a:solidFill>
              </a:rPr>
              <a:t>0 hr                        24 hr</a:t>
            </a:r>
          </a:p>
        </p:txBody>
      </p:sp>
      <p:sp>
        <p:nvSpPr>
          <p:cNvPr id="3" name="Right Brace 2"/>
          <p:cNvSpPr/>
          <p:nvPr/>
        </p:nvSpPr>
        <p:spPr>
          <a:xfrm rot="5400000">
            <a:off x="1639888" y="4405312"/>
            <a:ext cx="304800" cy="307657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Right Brace 32"/>
          <p:cNvSpPr/>
          <p:nvPr/>
        </p:nvSpPr>
        <p:spPr>
          <a:xfrm rot="5400000">
            <a:off x="4745038" y="4551362"/>
            <a:ext cx="209550" cy="284162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682" name="TextBox 3"/>
          <p:cNvSpPr txBox="1">
            <a:spLocks noChangeArrowheads="1"/>
          </p:cNvSpPr>
          <p:nvPr/>
        </p:nvSpPr>
        <p:spPr bwMode="auto">
          <a:xfrm>
            <a:off x="1371600" y="5943600"/>
            <a:ext cx="3924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400" b="1">
                <a:solidFill>
                  <a:schemeClr val="bg1"/>
                </a:solidFill>
              </a:rPr>
              <a:t>  PC3                                                       DU145</a:t>
            </a:r>
          </a:p>
        </p:txBody>
      </p:sp>
    </p:spTree>
    <p:extLst>
      <p:ext uri="{BB962C8B-B14F-4D97-AF65-F5344CB8AC3E}">
        <p14:creationId xmlns:p14="http://schemas.microsoft.com/office/powerpoint/2010/main" val="153129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/>
          <a:lstStyle/>
          <a:p>
            <a:pPr algn="just" eaLnBrk="1" fontAlgn="auto" hangingPunct="1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 negatively regulates ZEB2 expression in androgen independent prostate cancer cells</a:t>
            </a:r>
          </a:p>
          <a:p>
            <a:pPr algn="just" eaLnBrk="1" fontAlgn="auto" hangingPunct="1">
              <a:defRPr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Expression of E-cadherin is increased in AR over-expressing prostate cancer cells</a:t>
            </a:r>
          </a:p>
          <a:p>
            <a:pPr algn="just" eaLnBrk="1" fontAlgn="auto" hangingPunct="1">
              <a:defRPr/>
            </a:pPr>
            <a:endParaRPr lang="en-US" sz="2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Invasion and migration are adversely affected, following AR over-expression, in androgen independent prostate cancer cells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09550" y="84138"/>
            <a:ext cx="87820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alt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632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4925" y="838200"/>
            <a:ext cx="8956675" cy="5715000"/>
            <a:chOff x="34925" y="838200"/>
            <a:chExt cx="8956675" cy="5715000"/>
          </a:xfrm>
        </p:grpSpPr>
        <p:sp>
          <p:nvSpPr>
            <p:cNvPr id="2" name="Rounded Rectangle 1"/>
            <p:cNvSpPr/>
            <p:nvPr/>
          </p:nvSpPr>
          <p:spPr>
            <a:xfrm>
              <a:off x="90488" y="838200"/>
              <a:ext cx="8901112" cy="5715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458" name="Group 6"/>
            <p:cNvGrpSpPr>
              <a:grpSpLocks/>
            </p:cNvGrpSpPr>
            <p:nvPr/>
          </p:nvGrpSpPr>
          <p:grpSpPr bwMode="auto">
            <a:xfrm>
              <a:off x="5219700" y="1069975"/>
              <a:ext cx="3168650" cy="1582738"/>
              <a:chOff x="4931481" y="2133574"/>
              <a:chExt cx="3168274" cy="1583458"/>
            </a:xfrm>
          </p:grpSpPr>
          <p:pic>
            <p:nvPicPr>
              <p:cNvPr id="19622" name="Picture 12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31481" y="2133574"/>
                <a:ext cx="3168274" cy="15834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623" name="Isosceles Triangle 37"/>
              <p:cNvSpPr>
                <a:spLocks noChangeArrowheads="1"/>
              </p:cNvSpPr>
              <p:nvPr/>
            </p:nvSpPr>
            <p:spPr bwMode="auto">
              <a:xfrm>
                <a:off x="7177420" y="2585425"/>
                <a:ext cx="58270" cy="49911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4" name="Isosceles Triangle 12"/>
              <p:cNvSpPr>
                <a:spLocks noChangeArrowheads="1"/>
              </p:cNvSpPr>
              <p:nvPr/>
            </p:nvSpPr>
            <p:spPr bwMode="auto">
              <a:xfrm>
                <a:off x="5691615" y="2790820"/>
                <a:ext cx="83871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5" name="Isosceles Triangle 15"/>
              <p:cNvSpPr>
                <a:spLocks noChangeArrowheads="1"/>
              </p:cNvSpPr>
              <p:nvPr/>
            </p:nvSpPr>
            <p:spPr bwMode="auto">
              <a:xfrm rot="20115218" flipV="1">
                <a:off x="6642341" y="3202227"/>
                <a:ext cx="63536" cy="55085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6" name="Isosceles Triangle 17"/>
              <p:cNvSpPr>
                <a:spLocks noChangeArrowheads="1"/>
              </p:cNvSpPr>
              <p:nvPr/>
            </p:nvSpPr>
            <p:spPr bwMode="auto">
              <a:xfrm rot="16200000" flipV="1">
                <a:off x="7178403" y="2744855"/>
                <a:ext cx="71251" cy="63329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7" name="Isosceles Triangle 18"/>
              <p:cNvSpPr>
                <a:spLocks noChangeArrowheads="1"/>
              </p:cNvSpPr>
              <p:nvPr/>
            </p:nvSpPr>
            <p:spPr bwMode="auto">
              <a:xfrm rot="18824893" flipV="1">
                <a:off x="6868229" y="3200448"/>
                <a:ext cx="80502" cy="67901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8" name="Isosceles Triangle 21"/>
              <p:cNvSpPr>
                <a:spLocks noChangeArrowheads="1"/>
              </p:cNvSpPr>
              <p:nvPr/>
            </p:nvSpPr>
            <p:spPr bwMode="auto">
              <a:xfrm rot="1140000" flipV="1">
                <a:off x="5861664" y="3015160"/>
                <a:ext cx="72438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9" name="Isosceles Triangle 22"/>
              <p:cNvSpPr>
                <a:spLocks noChangeArrowheads="1"/>
              </p:cNvSpPr>
              <p:nvPr/>
            </p:nvSpPr>
            <p:spPr bwMode="auto">
              <a:xfrm rot="14849321" flipV="1">
                <a:off x="5493725" y="2976584"/>
                <a:ext cx="82597" cy="62143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0" name="Isosceles Triangle 18"/>
              <p:cNvSpPr>
                <a:spLocks noChangeArrowheads="1"/>
              </p:cNvSpPr>
              <p:nvPr/>
            </p:nvSpPr>
            <p:spPr bwMode="auto">
              <a:xfrm rot="18824893" flipV="1">
                <a:off x="7556657" y="2668570"/>
                <a:ext cx="60152" cy="8490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1" name="Isosceles Triangle 23"/>
              <p:cNvSpPr>
                <a:spLocks noChangeArrowheads="1"/>
              </p:cNvSpPr>
              <p:nvPr/>
            </p:nvSpPr>
            <p:spPr bwMode="auto">
              <a:xfrm rot="19937791" flipV="1">
                <a:off x="6013632" y="2863611"/>
                <a:ext cx="89465" cy="59408"/>
              </a:xfrm>
              <a:prstGeom prst="triangle">
                <a:avLst>
                  <a:gd name="adj" fmla="val 49019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2" name="Isosceles Triangle 37"/>
              <p:cNvSpPr>
                <a:spLocks noChangeArrowheads="1"/>
              </p:cNvSpPr>
              <p:nvPr/>
            </p:nvSpPr>
            <p:spPr bwMode="auto">
              <a:xfrm>
                <a:off x="6764356" y="3112017"/>
                <a:ext cx="72995" cy="52505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3" name="Isosceles Triangle 48"/>
              <p:cNvSpPr>
                <a:spLocks noChangeArrowheads="1"/>
              </p:cNvSpPr>
              <p:nvPr/>
            </p:nvSpPr>
            <p:spPr bwMode="auto">
              <a:xfrm rot="1140000" flipV="1">
                <a:off x="7148711" y="3071438"/>
                <a:ext cx="129048" cy="71393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4" name="Isosceles Triangle 12"/>
              <p:cNvSpPr>
                <a:spLocks noChangeArrowheads="1"/>
              </p:cNvSpPr>
              <p:nvPr/>
            </p:nvSpPr>
            <p:spPr bwMode="auto">
              <a:xfrm>
                <a:off x="5879617" y="2828595"/>
                <a:ext cx="87369" cy="4967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5" name="Isosceles Triangle 14"/>
              <p:cNvSpPr>
                <a:spLocks noChangeArrowheads="1"/>
              </p:cNvSpPr>
              <p:nvPr/>
            </p:nvSpPr>
            <p:spPr bwMode="auto">
              <a:xfrm rot="360000" flipV="1">
                <a:off x="7404251" y="2693350"/>
                <a:ext cx="103912" cy="6039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6" name="Isosceles Triangle 19"/>
              <p:cNvSpPr>
                <a:spLocks noChangeArrowheads="1"/>
              </p:cNvSpPr>
              <p:nvPr/>
            </p:nvSpPr>
            <p:spPr bwMode="auto">
              <a:xfrm rot="360000" flipV="1">
                <a:off x="6786737" y="3206911"/>
                <a:ext cx="101902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7" name="Isosceles Triangle 21"/>
              <p:cNvSpPr>
                <a:spLocks noChangeArrowheads="1"/>
              </p:cNvSpPr>
              <p:nvPr/>
            </p:nvSpPr>
            <p:spPr bwMode="auto">
              <a:xfrm rot="1140000" flipV="1">
                <a:off x="5652020" y="2930505"/>
                <a:ext cx="65885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8" name="Oval 733"/>
              <p:cNvSpPr>
                <a:spLocks noChangeArrowheads="1"/>
              </p:cNvSpPr>
              <p:nvPr/>
            </p:nvSpPr>
            <p:spPr bwMode="auto">
              <a:xfrm>
                <a:off x="5867553" y="291378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39" name="Oval 735"/>
              <p:cNvSpPr>
                <a:spLocks noChangeArrowheads="1"/>
              </p:cNvSpPr>
              <p:nvPr/>
            </p:nvSpPr>
            <p:spPr bwMode="auto">
              <a:xfrm>
                <a:off x="5723540" y="284178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0" name="Oval 736"/>
              <p:cNvSpPr>
                <a:spLocks noChangeArrowheads="1"/>
              </p:cNvSpPr>
              <p:nvPr/>
            </p:nvSpPr>
            <p:spPr bwMode="auto">
              <a:xfrm>
                <a:off x="6469894" y="3201803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1" name="Oval 737"/>
              <p:cNvSpPr>
                <a:spLocks noChangeArrowheads="1"/>
              </p:cNvSpPr>
              <p:nvPr/>
            </p:nvSpPr>
            <p:spPr bwMode="auto">
              <a:xfrm>
                <a:off x="7189959" y="262577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2" name="Oval 738"/>
              <p:cNvSpPr>
                <a:spLocks noChangeArrowheads="1"/>
              </p:cNvSpPr>
              <p:nvPr/>
            </p:nvSpPr>
            <p:spPr bwMode="auto">
              <a:xfrm>
                <a:off x="5875937" y="2853460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3" name="Oval 739"/>
              <p:cNvSpPr>
                <a:spLocks noChangeArrowheads="1"/>
              </p:cNvSpPr>
              <p:nvPr/>
            </p:nvSpPr>
            <p:spPr bwMode="auto">
              <a:xfrm>
                <a:off x="5749829" y="291378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4" name="Oval 740"/>
              <p:cNvSpPr>
                <a:spLocks noChangeArrowheads="1"/>
              </p:cNvSpPr>
              <p:nvPr/>
            </p:nvSpPr>
            <p:spPr bwMode="auto">
              <a:xfrm>
                <a:off x="5875937" y="299417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5" name="Oval 741"/>
              <p:cNvSpPr>
                <a:spLocks noChangeArrowheads="1"/>
              </p:cNvSpPr>
              <p:nvPr/>
            </p:nvSpPr>
            <p:spPr bwMode="auto">
              <a:xfrm>
                <a:off x="7117953" y="269777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6" name="Oval 742"/>
              <p:cNvSpPr>
                <a:spLocks noChangeArrowheads="1"/>
              </p:cNvSpPr>
              <p:nvPr/>
            </p:nvSpPr>
            <p:spPr bwMode="auto">
              <a:xfrm>
                <a:off x="6685913" y="314656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7" name="Oval 743"/>
              <p:cNvSpPr>
                <a:spLocks noChangeArrowheads="1"/>
              </p:cNvSpPr>
              <p:nvPr/>
            </p:nvSpPr>
            <p:spPr bwMode="auto">
              <a:xfrm>
                <a:off x="6613907" y="314656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8" name="Oval 744"/>
              <p:cNvSpPr>
                <a:spLocks noChangeArrowheads="1"/>
              </p:cNvSpPr>
              <p:nvPr/>
            </p:nvSpPr>
            <p:spPr bwMode="auto">
              <a:xfrm>
                <a:off x="6973940" y="314656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49" name="Oval 745"/>
              <p:cNvSpPr>
                <a:spLocks noChangeArrowheads="1"/>
              </p:cNvSpPr>
              <p:nvPr/>
            </p:nvSpPr>
            <p:spPr bwMode="auto">
              <a:xfrm>
                <a:off x="6541900" y="314656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50" name="Oval 746"/>
              <p:cNvSpPr>
                <a:spLocks noChangeArrowheads="1"/>
              </p:cNvSpPr>
              <p:nvPr/>
            </p:nvSpPr>
            <p:spPr bwMode="auto">
              <a:xfrm>
                <a:off x="7261966" y="262577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51" name="Oval 747"/>
              <p:cNvSpPr>
                <a:spLocks noChangeArrowheads="1"/>
              </p:cNvSpPr>
              <p:nvPr/>
            </p:nvSpPr>
            <p:spPr bwMode="auto">
              <a:xfrm>
                <a:off x="7477985" y="269777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52" name="Oval 748"/>
              <p:cNvSpPr>
                <a:spLocks noChangeArrowheads="1"/>
              </p:cNvSpPr>
              <p:nvPr/>
            </p:nvSpPr>
            <p:spPr bwMode="auto">
              <a:xfrm>
                <a:off x="5677822" y="284178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53" name="Oval 749"/>
              <p:cNvSpPr>
                <a:spLocks noChangeArrowheads="1"/>
              </p:cNvSpPr>
              <p:nvPr/>
            </p:nvSpPr>
            <p:spPr bwMode="auto">
              <a:xfrm>
                <a:off x="5533809" y="291378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54" name="Oval 750"/>
              <p:cNvSpPr>
                <a:spLocks noChangeArrowheads="1"/>
              </p:cNvSpPr>
              <p:nvPr/>
            </p:nvSpPr>
            <p:spPr bwMode="auto">
              <a:xfrm>
                <a:off x="6875645" y="314656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55" name="Oval 751"/>
              <p:cNvSpPr>
                <a:spLocks noChangeArrowheads="1"/>
              </p:cNvSpPr>
              <p:nvPr/>
            </p:nvSpPr>
            <p:spPr bwMode="auto">
              <a:xfrm>
                <a:off x="7261966" y="2769782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</p:grpSp>
        <p:grpSp>
          <p:nvGrpSpPr>
            <p:cNvPr id="19459" name="Group 1"/>
            <p:cNvGrpSpPr>
              <a:grpSpLocks/>
            </p:cNvGrpSpPr>
            <p:nvPr/>
          </p:nvGrpSpPr>
          <p:grpSpPr bwMode="auto">
            <a:xfrm>
              <a:off x="900113" y="1069975"/>
              <a:ext cx="3167062" cy="1582738"/>
              <a:chOff x="683084" y="2061568"/>
              <a:chExt cx="3168274" cy="1583457"/>
            </a:xfrm>
          </p:grpSpPr>
          <p:pic>
            <p:nvPicPr>
              <p:cNvPr id="19583" name="Picture 12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084" y="2061568"/>
                <a:ext cx="3168274" cy="15834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584" name="Isosceles Triangle 37"/>
              <p:cNvSpPr>
                <a:spLocks noChangeArrowheads="1"/>
              </p:cNvSpPr>
              <p:nvPr/>
            </p:nvSpPr>
            <p:spPr bwMode="auto">
              <a:xfrm>
                <a:off x="2929023" y="2513533"/>
                <a:ext cx="58270" cy="49911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85" name="Isosceles Triangle 41"/>
              <p:cNvSpPr>
                <a:spLocks noChangeArrowheads="1"/>
              </p:cNvSpPr>
              <p:nvPr/>
            </p:nvSpPr>
            <p:spPr bwMode="auto">
              <a:xfrm rot="360000" flipV="1">
                <a:off x="3071707" y="2693537"/>
                <a:ext cx="67781" cy="71109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86" name="Isosceles Triangle 46"/>
              <p:cNvSpPr>
                <a:spLocks noChangeArrowheads="1"/>
              </p:cNvSpPr>
              <p:nvPr/>
            </p:nvSpPr>
            <p:spPr bwMode="auto">
              <a:xfrm rot="360000" flipV="1">
                <a:off x="3325881" y="2534598"/>
                <a:ext cx="84548" cy="64848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87" name="Isosceles Triangle 48"/>
              <p:cNvSpPr>
                <a:spLocks noChangeArrowheads="1"/>
              </p:cNvSpPr>
              <p:nvPr/>
            </p:nvSpPr>
            <p:spPr bwMode="auto">
              <a:xfrm rot="1140000" flipV="1">
                <a:off x="3016927" y="2786205"/>
                <a:ext cx="76871" cy="50957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88" name="Isosceles Triangle 1"/>
              <p:cNvSpPr>
                <a:spLocks noChangeArrowheads="1"/>
              </p:cNvSpPr>
              <p:nvPr/>
            </p:nvSpPr>
            <p:spPr bwMode="auto">
              <a:xfrm>
                <a:off x="2265203" y="3153589"/>
                <a:ext cx="77536" cy="52868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89" name="Isosceles Triangle 11"/>
              <p:cNvSpPr>
                <a:spLocks noChangeArrowheads="1"/>
              </p:cNvSpPr>
              <p:nvPr/>
            </p:nvSpPr>
            <p:spPr bwMode="auto">
              <a:xfrm>
                <a:off x="1537236" y="2618686"/>
                <a:ext cx="74013" cy="59950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0" name="Isosceles Triangle 12"/>
              <p:cNvSpPr>
                <a:spLocks noChangeArrowheads="1"/>
              </p:cNvSpPr>
              <p:nvPr/>
            </p:nvSpPr>
            <p:spPr bwMode="auto">
              <a:xfrm>
                <a:off x="1443218" y="2718929"/>
                <a:ext cx="83871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1" name="Isosceles Triangle 14"/>
              <p:cNvSpPr>
                <a:spLocks noChangeArrowheads="1"/>
              </p:cNvSpPr>
              <p:nvPr/>
            </p:nvSpPr>
            <p:spPr bwMode="auto">
              <a:xfrm rot="360000" flipV="1">
                <a:off x="2448273" y="3211822"/>
                <a:ext cx="71975" cy="79125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2" name="Isosceles Triangle 15"/>
              <p:cNvSpPr>
                <a:spLocks noChangeArrowheads="1"/>
              </p:cNvSpPr>
              <p:nvPr/>
            </p:nvSpPr>
            <p:spPr bwMode="auto">
              <a:xfrm rot="20115218" flipV="1">
                <a:off x="2393944" y="3130337"/>
                <a:ext cx="63536" cy="55085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3" name="Isosceles Triangle 16"/>
              <p:cNvSpPr>
                <a:spLocks noChangeArrowheads="1"/>
              </p:cNvSpPr>
              <p:nvPr/>
            </p:nvSpPr>
            <p:spPr bwMode="auto">
              <a:xfrm rot="-1560000">
                <a:off x="2069129" y="2765883"/>
                <a:ext cx="67542" cy="55178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4" name="Isosceles Triangle 17"/>
              <p:cNvSpPr>
                <a:spLocks noChangeArrowheads="1"/>
              </p:cNvSpPr>
              <p:nvPr/>
            </p:nvSpPr>
            <p:spPr bwMode="auto">
              <a:xfrm rot="16200000" flipV="1">
                <a:off x="2930006" y="2672964"/>
                <a:ext cx="71251" cy="63329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5" name="Isosceles Triangle 18"/>
              <p:cNvSpPr>
                <a:spLocks noChangeArrowheads="1"/>
              </p:cNvSpPr>
              <p:nvPr/>
            </p:nvSpPr>
            <p:spPr bwMode="auto">
              <a:xfrm rot="18824893" flipV="1">
                <a:off x="2619832" y="3128558"/>
                <a:ext cx="80502" cy="67901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6" name="Isosceles Triangle 19"/>
              <p:cNvSpPr>
                <a:spLocks noChangeArrowheads="1"/>
              </p:cNvSpPr>
              <p:nvPr/>
            </p:nvSpPr>
            <p:spPr bwMode="auto">
              <a:xfrm rot="360000" flipV="1">
                <a:off x="2351385" y="2568016"/>
                <a:ext cx="90349" cy="54465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7" name="Isosceles Triangle 21"/>
              <p:cNvSpPr>
                <a:spLocks noChangeArrowheads="1"/>
              </p:cNvSpPr>
              <p:nvPr/>
            </p:nvSpPr>
            <p:spPr bwMode="auto">
              <a:xfrm rot="1140000" flipV="1">
                <a:off x="1613267" y="2943269"/>
                <a:ext cx="72438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8" name="Isosceles Triangle 22"/>
              <p:cNvSpPr>
                <a:spLocks noChangeArrowheads="1"/>
              </p:cNvSpPr>
              <p:nvPr/>
            </p:nvSpPr>
            <p:spPr bwMode="auto">
              <a:xfrm rot="14849321" flipV="1">
                <a:off x="1245328" y="2904694"/>
                <a:ext cx="82598" cy="62143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599" name="Isosceles Triangle 23"/>
              <p:cNvSpPr>
                <a:spLocks noChangeArrowheads="1"/>
              </p:cNvSpPr>
              <p:nvPr/>
            </p:nvSpPr>
            <p:spPr bwMode="auto">
              <a:xfrm rot="19937791" flipV="1">
                <a:off x="1355847" y="2874823"/>
                <a:ext cx="62786" cy="70997"/>
              </a:xfrm>
              <a:prstGeom prst="triangle">
                <a:avLst>
                  <a:gd name="adj" fmla="val 49019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0" name="Isosceles Triangle 24"/>
              <p:cNvSpPr>
                <a:spLocks noChangeArrowheads="1"/>
              </p:cNvSpPr>
              <p:nvPr/>
            </p:nvSpPr>
            <p:spPr bwMode="auto">
              <a:xfrm rot="-3328040">
                <a:off x="2134784" y="3287711"/>
                <a:ext cx="67392" cy="91818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1" name="Isosceles Triangle 25"/>
              <p:cNvSpPr>
                <a:spLocks noChangeArrowheads="1"/>
              </p:cNvSpPr>
              <p:nvPr/>
            </p:nvSpPr>
            <p:spPr bwMode="auto">
              <a:xfrm rot="-3328040">
                <a:off x="2134733" y="3153166"/>
                <a:ext cx="67496" cy="106949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2" name="Isosceles Triangle 38"/>
              <p:cNvSpPr>
                <a:spLocks noChangeArrowheads="1"/>
              </p:cNvSpPr>
              <p:nvPr/>
            </p:nvSpPr>
            <p:spPr bwMode="auto">
              <a:xfrm>
                <a:off x="1767274" y="2893543"/>
                <a:ext cx="56701" cy="60457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3" name="Isosceles Triangle 1"/>
              <p:cNvSpPr>
                <a:spLocks noChangeArrowheads="1"/>
              </p:cNvSpPr>
              <p:nvPr/>
            </p:nvSpPr>
            <p:spPr bwMode="auto">
              <a:xfrm>
                <a:off x="3061409" y="2563427"/>
                <a:ext cx="58871" cy="68101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4" name="Isosceles Triangle 18"/>
              <p:cNvSpPr>
                <a:spLocks noChangeArrowheads="1"/>
              </p:cNvSpPr>
              <p:nvPr/>
            </p:nvSpPr>
            <p:spPr bwMode="auto">
              <a:xfrm rot="18824893" flipV="1">
                <a:off x="3308260" y="2596662"/>
                <a:ext cx="60152" cy="8490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5" name="Isosceles Triangle 23"/>
              <p:cNvSpPr>
                <a:spLocks noChangeArrowheads="1"/>
              </p:cNvSpPr>
              <p:nvPr/>
            </p:nvSpPr>
            <p:spPr bwMode="auto">
              <a:xfrm rot="19937791" flipV="1">
                <a:off x="1765235" y="2791704"/>
                <a:ext cx="89465" cy="59408"/>
              </a:xfrm>
              <a:prstGeom prst="triangle">
                <a:avLst>
                  <a:gd name="adj" fmla="val 49019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6" name="Isosceles Triangle 25"/>
              <p:cNvSpPr>
                <a:spLocks noChangeArrowheads="1"/>
              </p:cNvSpPr>
              <p:nvPr/>
            </p:nvSpPr>
            <p:spPr bwMode="auto">
              <a:xfrm rot="-3328040">
                <a:off x="2819483" y="2574447"/>
                <a:ext cx="60056" cy="106949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7" name="Isosceles Triangle 37"/>
              <p:cNvSpPr>
                <a:spLocks noChangeArrowheads="1"/>
              </p:cNvSpPr>
              <p:nvPr/>
            </p:nvSpPr>
            <p:spPr bwMode="auto">
              <a:xfrm>
                <a:off x="2515959" y="3040110"/>
                <a:ext cx="72995" cy="52505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8" name="Isosceles Triangle 48"/>
              <p:cNvSpPr>
                <a:spLocks noChangeArrowheads="1"/>
              </p:cNvSpPr>
              <p:nvPr/>
            </p:nvSpPr>
            <p:spPr bwMode="auto">
              <a:xfrm rot="1140000" flipV="1">
                <a:off x="2900314" y="2999531"/>
                <a:ext cx="129048" cy="71394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09" name="Isosceles Triangle 11"/>
              <p:cNvSpPr>
                <a:spLocks noChangeArrowheads="1"/>
              </p:cNvSpPr>
              <p:nvPr/>
            </p:nvSpPr>
            <p:spPr bwMode="auto">
              <a:xfrm>
                <a:off x="1691175" y="2841790"/>
                <a:ext cx="73337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0" name="Isosceles Triangle 12"/>
              <p:cNvSpPr>
                <a:spLocks noChangeArrowheads="1"/>
              </p:cNvSpPr>
              <p:nvPr/>
            </p:nvSpPr>
            <p:spPr bwMode="auto">
              <a:xfrm>
                <a:off x="1631220" y="2756687"/>
                <a:ext cx="87369" cy="4967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1" name="Isosceles Triangle 14"/>
              <p:cNvSpPr>
                <a:spLocks noChangeArrowheads="1"/>
              </p:cNvSpPr>
              <p:nvPr/>
            </p:nvSpPr>
            <p:spPr bwMode="auto">
              <a:xfrm rot="360000" flipV="1">
                <a:off x="3155854" y="2621443"/>
                <a:ext cx="103912" cy="6039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2" name="Isosceles Triangle 19"/>
              <p:cNvSpPr>
                <a:spLocks noChangeArrowheads="1"/>
              </p:cNvSpPr>
              <p:nvPr/>
            </p:nvSpPr>
            <p:spPr bwMode="auto">
              <a:xfrm rot="360000" flipV="1">
                <a:off x="2538340" y="3135004"/>
                <a:ext cx="101902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3" name="Isosceles Triangle 21"/>
              <p:cNvSpPr>
                <a:spLocks noChangeArrowheads="1"/>
              </p:cNvSpPr>
              <p:nvPr/>
            </p:nvSpPr>
            <p:spPr bwMode="auto">
              <a:xfrm rot="1140000" flipV="1">
                <a:off x="1403623" y="2858598"/>
                <a:ext cx="65885" cy="45716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4" name="Isosceles Triangle 22"/>
              <p:cNvSpPr>
                <a:spLocks noChangeArrowheads="1"/>
              </p:cNvSpPr>
              <p:nvPr/>
            </p:nvSpPr>
            <p:spPr bwMode="auto">
              <a:xfrm rot="14849321" flipV="1">
                <a:off x="1546669" y="2842401"/>
                <a:ext cx="73799" cy="55032"/>
              </a:xfrm>
              <a:prstGeom prst="triangle">
                <a:avLst>
                  <a:gd name="adj" fmla="val 50000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5" name="Oval 725"/>
              <p:cNvSpPr>
                <a:spLocks noChangeArrowheads="1"/>
              </p:cNvSpPr>
              <p:nvPr/>
            </p:nvSpPr>
            <p:spPr bwMode="auto">
              <a:xfrm>
                <a:off x="2683365" y="3065747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6" name="Oval 726"/>
              <p:cNvSpPr>
                <a:spLocks noChangeArrowheads="1"/>
              </p:cNvSpPr>
              <p:nvPr/>
            </p:nvSpPr>
            <p:spPr bwMode="auto">
              <a:xfrm>
                <a:off x="2339234" y="305779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7" name="Oval 727"/>
              <p:cNvSpPr>
                <a:spLocks noChangeArrowheads="1"/>
              </p:cNvSpPr>
              <p:nvPr/>
            </p:nvSpPr>
            <p:spPr bwMode="auto">
              <a:xfrm>
                <a:off x="2339234" y="3218137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8" name="Oval 728"/>
              <p:cNvSpPr>
                <a:spLocks noChangeArrowheads="1"/>
              </p:cNvSpPr>
              <p:nvPr/>
            </p:nvSpPr>
            <p:spPr bwMode="auto">
              <a:xfrm>
                <a:off x="2835762" y="262577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19" name="Oval 729"/>
              <p:cNvSpPr>
                <a:spLocks noChangeArrowheads="1"/>
              </p:cNvSpPr>
              <p:nvPr/>
            </p:nvSpPr>
            <p:spPr bwMode="auto">
              <a:xfrm>
                <a:off x="1619169" y="284178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0" name="Oval 730"/>
              <p:cNvSpPr>
                <a:spLocks noChangeArrowheads="1"/>
              </p:cNvSpPr>
              <p:nvPr/>
            </p:nvSpPr>
            <p:spPr bwMode="auto">
              <a:xfrm>
                <a:off x="1403149" y="2769783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  <p:sp>
            <p:nvSpPr>
              <p:cNvPr id="19621" name="Oval 731"/>
              <p:cNvSpPr>
                <a:spLocks noChangeArrowheads="1"/>
              </p:cNvSpPr>
              <p:nvPr/>
            </p:nvSpPr>
            <p:spPr bwMode="auto">
              <a:xfrm>
                <a:off x="3013581" y="2625776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/>
              </a:p>
            </p:txBody>
          </p:sp>
        </p:grpSp>
        <p:sp>
          <p:nvSpPr>
            <p:cNvPr id="8" name="Pie 7"/>
            <p:cNvSpPr/>
            <p:nvPr/>
          </p:nvSpPr>
          <p:spPr bwMode="auto">
            <a:xfrm>
              <a:off x="2287588" y="3302000"/>
              <a:ext cx="268287" cy="287338"/>
            </a:xfrm>
            <a:prstGeom prst="pi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461" name="TextBox 10"/>
            <p:cNvSpPr txBox="1">
              <a:spLocks noChangeArrowheads="1"/>
            </p:cNvSpPr>
            <p:nvPr/>
          </p:nvSpPr>
          <p:spPr bwMode="auto">
            <a:xfrm>
              <a:off x="471488" y="3302000"/>
              <a:ext cx="18049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 b="1" dirty="0"/>
                <a:t>Androgenic stimuli</a:t>
              </a:r>
            </a:p>
          </p:txBody>
        </p:sp>
        <p:sp>
          <p:nvSpPr>
            <p:cNvPr id="19462" name="TextBox 514"/>
            <p:cNvSpPr txBox="1">
              <a:spLocks noChangeArrowheads="1"/>
            </p:cNvSpPr>
            <p:nvPr/>
          </p:nvSpPr>
          <p:spPr bwMode="auto">
            <a:xfrm>
              <a:off x="1116013" y="925513"/>
              <a:ext cx="2244725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600" b="1" dirty="0"/>
                <a:t>Androgen dependent</a:t>
              </a:r>
            </a:p>
          </p:txBody>
        </p:sp>
        <p:sp>
          <p:nvSpPr>
            <p:cNvPr id="19463" name="TextBox 515"/>
            <p:cNvSpPr txBox="1">
              <a:spLocks noChangeArrowheads="1"/>
            </p:cNvSpPr>
            <p:nvPr/>
          </p:nvSpPr>
          <p:spPr bwMode="auto">
            <a:xfrm>
              <a:off x="5673725" y="925513"/>
              <a:ext cx="24272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600" b="1"/>
                <a:t>Androgen independent</a:t>
              </a:r>
            </a:p>
          </p:txBody>
        </p:sp>
        <p:sp>
          <p:nvSpPr>
            <p:cNvPr id="19464" name="TextBox 519"/>
            <p:cNvSpPr txBox="1">
              <a:spLocks noChangeArrowheads="1"/>
            </p:cNvSpPr>
            <p:nvPr/>
          </p:nvSpPr>
          <p:spPr bwMode="auto">
            <a:xfrm>
              <a:off x="4572000" y="3313113"/>
              <a:ext cx="23876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400" b="1"/>
                <a:t>Cells over expressing AR </a:t>
              </a:r>
            </a:p>
          </p:txBody>
        </p:sp>
        <p:cxnSp>
          <p:nvCxnSpPr>
            <p:cNvPr id="19465" name="Straight Arrow Connector 517"/>
            <p:cNvCxnSpPr>
              <a:cxnSpLocks noChangeShapeType="1"/>
            </p:cNvCxnSpPr>
            <p:nvPr/>
          </p:nvCxnSpPr>
          <p:spPr bwMode="auto">
            <a:xfrm>
              <a:off x="6870700" y="2625725"/>
              <a:ext cx="4763" cy="49212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66" name="Straight Arrow Connector 516"/>
            <p:cNvCxnSpPr>
              <a:cxnSpLocks noChangeShapeType="1"/>
            </p:cNvCxnSpPr>
            <p:nvPr/>
          </p:nvCxnSpPr>
          <p:spPr bwMode="auto">
            <a:xfrm>
              <a:off x="2395538" y="2654300"/>
              <a:ext cx="6350" cy="49212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67" name="Isosceles Triangle 222"/>
            <p:cNvSpPr>
              <a:spLocks noChangeArrowheads="1"/>
            </p:cNvSpPr>
            <p:nvPr/>
          </p:nvSpPr>
          <p:spPr bwMode="auto">
            <a:xfrm>
              <a:off x="6792913" y="3230563"/>
              <a:ext cx="198437" cy="295275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altLang="en-US"/>
            </a:p>
          </p:txBody>
        </p:sp>
        <p:grpSp>
          <p:nvGrpSpPr>
            <p:cNvPr id="19468" name="Group 17"/>
            <p:cNvGrpSpPr>
              <a:grpSpLocks/>
            </p:cNvGrpSpPr>
            <p:nvPr/>
          </p:nvGrpSpPr>
          <p:grpSpPr bwMode="auto">
            <a:xfrm>
              <a:off x="34925" y="3949700"/>
              <a:ext cx="4465638" cy="1855788"/>
              <a:chOff x="-76621" y="3645024"/>
              <a:chExt cx="4465075" cy="1855924"/>
            </a:xfrm>
          </p:grpSpPr>
          <p:grpSp>
            <p:nvGrpSpPr>
              <p:cNvPr id="19517" name="Group 14"/>
              <p:cNvGrpSpPr>
                <a:grpSpLocks/>
              </p:cNvGrpSpPr>
              <p:nvPr/>
            </p:nvGrpSpPr>
            <p:grpSpPr bwMode="auto">
              <a:xfrm>
                <a:off x="525463" y="4509120"/>
                <a:ext cx="3862991" cy="991828"/>
                <a:chOff x="165904" y="5173411"/>
                <a:chExt cx="3863070" cy="991892"/>
              </a:xfrm>
            </p:grpSpPr>
            <p:grpSp>
              <p:nvGrpSpPr>
                <p:cNvPr id="19528" name="Group 523"/>
                <p:cNvGrpSpPr>
                  <a:grpSpLocks/>
                </p:cNvGrpSpPr>
                <p:nvPr/>
              </p:nvGrpSpPr>
              <p:grpSpPr bwMode="auto">
                <a:xfrm>
                  <a:off x="165904" y="5173411"/>
                  <a:ext cx="3863070" cy="991892"/>
                  <a:chOff x="220016" y="2327759"/>
                  <a:chExt cx="2626624" cy="1278172"/>
                </a:xfrm>
              </p:grpSpPr>
              <p:grpSp>
                <p:nvGrpSpPr>
                  <p:cNvPr id="19550" name="Group 524"/>
                  <p:cNvGrpSpPr>
                    <a:grpSpLocks/>
                  </p:cNvGrpSpPr>
                  <p:nvPr/>
                </p:nvGrpSpPr>
                <p:grpSpPr bwMode="auto">
                  <a:xfrm>
                    <a:off x="220016" y="2327759"/>
                    <a:ext cx="2626624" cy="1278172"/>
                    <a:chOff x="1202054" y="4091930"/>
                    <a:chExt cx="2626624" cy="1137270"/>
                  </a:xfrm>
                </p:grpSpPr>
                <p:pic>
                  <p:nvPicPr>
                    <p:cNvPr id="19563" name="Picture 12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1202054" y="4091930"/>
                      <a:ext cx="2626624" cy="11372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sp>
                  <p:nvSpPr>
                    <p:cNvPr id="19564" name="Isosceles Triangl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4026" y="4416458"/>
                      <a:ext cx="48308" cy="35847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65" name="Isosceles Triangle 41"/>
                    <p:cNvSpPr>
                      <a:spLocks noChangeArrowheads="1"/>
                    </p:cNvSpPr>
                    <p:nvPr/>
                  </p:nvSpPr>
                  <p:spPr bwMode="auto">
                    <a:xfrm rot="360000" flipV="1">
                      <a:off x="3182317" y="4545740"/>
                      <a:ext cx="56193" cy="51072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66" name="Isosceles Triangle 46"/>
                    <p:cNvSpPr>
                      <a:spLocks noChangeArrowheads="1"/>
                    </p:cNvSpPr>
                    <p:nvPr/>
                  </p:nvSpPr>
                  <p:spPr bwMode="auto">
                    <a:xfrm rot="360000" flipV="1">
                      <a:off x="3393037" y="4431587"/>
                      <a:ext cx="70094" cy="4657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67" name="Isosceles Triangle 48"/>
                    <p:cNvSpPr>
                      <a:spLocks noChangeArrowheads="1"/>
                    </p:cNvSpPr>
                    <p:nvPr/>
                  </p:nvSpPr>
                  <p:spPr bwMode="auto">
                    <a:xfrm rot="1140000" flipV="1">
                      <a:off x="3136902" y="4612296"/>
                      <a:ext cx="63729" cy="36598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68" name="Isosceles Triangle 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3693" y="4876157"/>
                      <a:ext cx="64280" cy="37971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69" name="Isosceles Triangle 1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10180" y="4491981"/>
                      <a:ext cx="61360" cy="43057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0" name="Isosceles Triangle 1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32235" y="4563977"/>
                      <a:ext cx="69532" cy="32834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1" name="Isosceles Triangle 14"/>
                    <p:cNvSpPr>
                      <a:spLocks noChangeArrowheads="1"/>
                    </p:cNvSpPr>
                    <p:nvPr/>
                  </p:nvSpPr>
                  <p:spPr bwMode="auto">
                    <a:xfrm rot="360000" flipV="1">
                      <a:off x="2665465" y="4917981"/>
                      <a:ext cx="59670" cy="56829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2" name="Isosceles Triangle 15"/>
                    <p:cNvSpPr>
                      <a:spLocks noChangeArrowheads="1"/>
                    </p:cNvSpPr>
                    <p:nvPr/>
                  </p:nvSpPr>
                  <p:spPr bwMode="auto">
                    <a:xfrm rot="20115218" flipV="1">
                      <a:off x="2620424" y="4859457"/>
                      <a:ext cx="52674" cy="39563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3" name="Isosceles Triangle 16"/>
                    <p:cNvSpPr>
                      <a:spLocks noChangeArrowheads="1"/>
                    </p:cNvSpPr>
                    <p:nvPr/>
                  </p:nvSpPr>
                  <p:spPr bwMode="auto">
                    <a:xfrm rot="-1560000">
                      <a:off x="2351140" y="4597700"/>
                      <a:ext cx="55995" cy="39630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4" name="Isosceles Triangle 17"/>
                    <p:cNvSpPr>
                      <a:spLocks noChangeArrowheads="1"/>
                    </p:cNvSpPr>
                    <p:nvPr/>
                  </p:nvSpPr>
                  <p:spPr bwMode="auto">
                    <a:xfrm rot="16200000" flipV="1">
                      <a:off x="3068789" y="4527455"/>
                      <a:ext cx="51174" cy="52502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5" name="Isosceles Triangle 18"/>
                    <p:cNvSpPr>
                      <a:spLocks noChangeArrowheads="1"/>
                    </p:cNvSpPr>
                    <p:nvPr/>
                  </p:nvSpPr>
                  <p:spPr bwMode="auto">
                    <a:xfrm rot="18824893" flipV="1">
                      <a:off x="2812155" y="4854417"/>
                      <a:ext cx="57818" cy="56293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6" name="Isosceles Triangle 19"/>
                    <p:cNvSpPr>
                      <a:spLocks noChangeArrowheads="1"/>
                    </p:cNvSpPr>
                    <p:nvPr/>
                  </p:nvSpPr>
                  <p:spPr bwMode="auto">
                    <a:xfrm rot="360000" flipV="1">
                      <a:off x="2585141" y="4455589"/>
                      <a:ext cx="74903" cy="39118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7" name="Isosceles Triangle 21"/>
                    <p:cNvSpPr>
                      <a:spLocks noChangeArrowheads="1"/>
                    </p:cNvSpPr>
                    <p:nvPr/>
                  </p:nvSpPr>
                  <p:spPr bwMode="auto">
                    <a:xfrm rot="1140000" flipV="1">
                      <a:off x="1973212" y="4725102"/>
                      <a:ext cx="60054" cy="32834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8" name="Isosceles Triangle 22"/>
                    <p:cNvSpPr>
                      <a:spLocks noChangeArrowheads="1"/>
                    </p:cNvSpPr>
                    <p:nvPr/>
                  </p:nvSpPr>
                  <p:spPr bwMode="auto">
                    <a:xfrm rot="14849321" flipV="1">
                      <a:off x="1672753" y="4693953"/>
                      <a:ext cx="59323" cy="51519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79" name="Isosceles Triangle 23"/>
                    <p:cNvSpPr>
                      <a:spLocks noChangeArrowheads="1"/>
                    </p:cNvSpPr>
                    <p:nvPr/>
                  </p:nvSpPr>
                  <p:spPr bwMode="auto">
                    <a:xfrm rot="19937791" flipV="1">
                      <a:off x="1759801" y="4675943"/>
                      <a:ext cx="52052" cy="50991"/>
                    </a:xfrm>
                    <a:prstGeom prst="triangle">
                      <a:avLst>
                        <a:gd name="adj" fmla="val 49019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80" name="Isosceles Triangle 24"/>
                    <p:cNvSpPr>
                      <a:spLocks noChangeArrowheads="1"/>
                    </p:cNvSpPr>
                    <p:nvPr/>
                  </p:nvSpPr>
                  <p:spPr bwMode="auto">
                    <a:xfrm rot="-3328040">
                      <a:off x="2409305" y="4967398"/>
                      <a:ext cx="48402" cy="76121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81" name="Isosceles Triangle 25"/>
                    <p:cNvSpPr>
                      <a:spLocks noChangeArrowheads="1"/>
                    </p:cNvSpPr>
                    <p:nvPr/>
                  </p:nvSpPr>
                  <p:spPr bwMode="auto">
                    <a:xfrm rot="-3328040">
                      <a:off x="2409268" y="4869927"/>
                      <a:ext cx="48477" cy="8866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  <p:sp>
                  <p:nvSpPr>
                    <p:cNvPr id="19582" name="Isosceles Triangle 3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100890" y="4689388"/>
                      <a:ext cx="47007" cy="43421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FFFF00"/>
                    </a:solidFill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 altLang="en-US" b="1"/>
                    </a:p>
                  </p:txBody>
                </p:sp>
              </p:grpSp>
              <p:sp>
                <p:nvSpPr>
                  <p:cNvPr id="19551" name="Isosceles Triangle 1"/>
                  <p:cNvSpPr>
                    <a:spLocks noChangeArrowheads="1"/>
                  </p:cNvSpPr>
                  <p:nvPr/>
                </p:nvSpPr>
                <p:spPr bwMode="auto">
                  <a:xfrm>
                    <a:off x="2191741" y="2732782"/>
                    <a:ext cx="48806" cy="5497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2" name="Isosceles Triangle 18"/>
                  <p:cNvSpPr>
                    <a:spLocks noChangeArrowheads="1"/>
                  </p:cNvSpPr>
                  <p:nvPr/>
                </p:nvSpPr>
                <p:spPr bwMode="auto">
                  <a:xfrm rot="18824893" flipV="1">
                    <a:off x="2397047" y="2758682"/>
                    <a:ext cx="48555" cy="7038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3" name="Isosceles Triangle 23"/>
                  <p:cNvSpPr>
                    <a:spLocks noChangeArrowheads="1"/>
                  </p:cNvSpPr>
                  <p:nvPr/>
                </p:nvSpPr>
                <p:spPr bwMode="auto">
                  <a:xfrm rot="19937791" flipV="1">
                    <a:off x="1117162" y="2917047"/>
                    <a:ext cx="74170" cy="47954"/>
                  </a:xfrm>
                  <a:prstGeom prst="triangle">
                    <a:avLst>
                      <a:gd name="adj" fmla="val 49019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4" name="Isosceles Triangle 25"/>
                  <p:cNvSpPr>
                    <a:spLocks noChangeArrowheads="1"/>
                  </p:cNvSpPr>
                  <p:nvPr/>
                </p:nvSpPr>
                <p:spPr bwMode="auto">
                  <a:xfrm rot="-3328040">
                    <a:off x="1991831" y="2740509"/>
                    <a:ext cx="48477" cy="8866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5" name="Isosceles Tri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1739542" y="3117561"/>
                    <a:ext cx="60516" cy="4238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6" name="Isosceles Triangle 48"/>
                  <p:cNvSpPr>
                    <a:spLocks noChangeArrowheads="1"/>
                  </p:cNvSpPr>
                  <p:nvPr/>
                </p:nvSpPr>
                <p:spPr bwMode="auto">
                  <a:xfrm rot="1140000" flipV="1">
                    <a:off x="2058187" y="3084806"/>
                    <a:ext cx="106986" cy="5762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7" name="Isosceles Tri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055763" y="2957477"/>
                    <a:ext cx="60799" cy="3690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8" name="Isosceles Tri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006058" y="2888782"/>
                    <a:ext cx="72432" cy="4009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59" name="Isosceles Triangle 14"/>
                  <p:cNvSpPr>
                    <a:spLocks noChangeArrowheads="1"/>
                  </p:cNvSpPr>
                  <p:nvPr/>
                </p:nvSpPr>
                <p:spPr bwMode="auto">
                  <a:xfrm rot="360000" flipV="1">
                    <a:off x="2270040" y="2779612"/>
                    <a:ext cx="86147" cy="4875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60" name="Isosceles Triangle 19"/>
                  <p:cNvSpPr>
                    <a:spLocks noChangeArrowheads="1"/>
                  </p:cNvSpPr>
                  <p:nvPr/>
                </p:nvSpPr>
                <p:spPr bwMode="auto">
                  <a:xfrm rot="360000" flipV="1">
                    <a:off x="1758096" y="3194160"/>
                    <a:ext cx="84481" cy="3690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61" name="Isosceles Triangle 21"/>
                  <p:cNvSpPr>
                    <a:spLocks noChangeArrowheads="1"/>
                  </p:cNvSpPr>
                  <p:nvPr/>
                </p:nvSpPr>
                <p:spPr bwMode="auto">
                  <a:xfrm rot="1140000" flipV="1">
                    <a:off x="817371" y="2971044"/>
                    <a:ext cx="54621" cy="3690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62" name="Isosceles Triangle 22"/>
                  <p:cNvSpPr>
                    <a:spLocks noChangeArrowheads="1"/>
                  </p:cNvSpPr>
                  <p:nvPr/>
                </p:nvSpPr>
                <p:spPr bwMode="auto">
                  <a:xfrm rot="14849321" flipV="1">
                    <a:off x="936768" y="2957369"/>
                    <a:ext cx="59571" cy="4562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</p:grpSp>
            <p:sp>
              <p:nvSpPr>
                <p:cNvPr id="19529" name="Oval 13"/>
                <p:cNvSpPr>
                  <a:spLocks noChangeArrowheads="1"/>
                </p:cNvSpPr>
                <p:nvPr/>
              </p:nvSpPr>
              <p:spPr bwMode="auto">
                <a:xfrm>
                  <a:off x="3203848" y="5528907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0" name="Oval 558"/>
                <p:cNvSpPr>
                  <a:spLocks noChangeArrowheads="1"/>
                </p:cNvSpPr>
                <p:nvPr/>
              </p:nvSpPr>
              <p:spPr bwMode="auto">
                <a:xfrm>
                  <a:off x="2915816" y="5517232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1" name="Oval 559"/>
                <p:cNvSpPr>
                  <a:spLocks noChangeArrowheads="1"/>
                </p:cNvSpPr>
                <p:nvPr/>
              </p:nvSpPr>
              <p:spPr bwMode="auto">
                <a:xfrm>
                  <a:off x="3059832" y="5445224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2" name="Oval 560"/>
                <p:cNvSpPr>
                  <a:spLocks noChangeArrowheads="1"/>
                </p:cNvSpPr>
                <p:nvPr/>
              </p:nvSpPr>
              <p:spPr bwMode="auto">
                <a:xfrm>
                  <a:off x="2555776" y="5816939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3" name="Oval 561"/>
                <p:cNvSpPr>
                  <a:spLocks noChangeArrowheads="1"/>
                </p:cNvSpPr>
                <p:nvPr/>
              </p:nvSpPr>
              <p:spPr bwMode="auto">
                <a:xfrm>
                  <a:off x="899592" y="5589240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4" name="Oval 562"/>
                <p:cNvSpPr>
                  <a:spLocks noChangeArrowheads="1"/>
                </p:cNvSpPr>
                <p:nvPr/>
              </p:nvSpPr>
              <p:spPr bwMode="auto">
                <a:xfrm>
                  <a:off x="997889" y="5600915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5" name="Oval 563"/>
                <p:cNvSpPr>
                  <a:spLocks noChangeArrowheads="1"/>
                </p:cNvSpPr>
                <p:nvPr/>
              </p:nvSpPr>
              <p:spPr bwMode="auto">
                <a:xfrm>
                  <a:off x="1115616" y="5661248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6" name="Oval 564"/>
                <p:cNvSpPr>
                  <a:spLocks noChangeArrowheads="1"/>
                </p:cNvSpPr>
                <p:nvPr/>
              </p:nvSpPr>
              <p:spPr bwMode="auto">
                <a:xfrm>
                  <a:off x="899592" y="5672923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7" name="Oval 565"/>
                <p:cNvSpPr>
                  <a:spLocks noChangeArrowheads="1"/>
                </p:cNvSpPr>
                <p:nvPr/>
              </p:nvSpPr>
              <p:spPr bwMode="auto">
                <a:xfrm>
                  <a:off x="2051720" y="5816939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8" name="Oval 566"/>
                <p:cNvSpPr>
                  <a:spLocks noChangeArrowheads="1"/>
                </p:cNvSpPr>
                <p:nvPr/>
              </p:nvSpPr>
              <p:spPr bwMode="auto">
                <a:xfrm>
                  <a:off x="1208627" y="5579771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39" name="Oval 567"/>
                <p:cNvSpPr>
                  <a:spLocks noChangeArrowheads="1"/>
                </p:cNvSpPr>
                <p:nvPr/>
              </p:nvSpPr>
              <p:spPr bwMode="auto">
                <a:xfrm>
                  <a:off x="1933993" y="5808363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0" name="Oval 568"/>
                <p:cNvSpPr>
                  <a:spLocks noChangeArrowheads="1"/>
                </p:cNvSpPr>
                <p:nvPr/>
              </p:nvSpPr>
              <p:spPr bwMode="auto">
                <a:xfrm>
                  <a:off x="2267744" y="5744931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1" name="Oval 569"/>
                <p:cNvSpPr>
                  <a:spLocks noChangeArrowheads="1"/>
                </p:cNvSpPr>
                <p:nvPr/>
              </p:nvSpPr>
              <p:spPr bwMode="auto">
                <a:xfrm>
                  <a:off x="2123728" y="5816939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2" name="Oval 570"/>
                <p:cNvSpPr>
                  <a:spLocks noChangeArrowheads="1"/>
                </p:cNvSpPr>
                <p:nvPr/>
              </p:nvSpPr>
              <p:spPr bwMode="auto">
                <a:xfrm>
                  <a:off x="3203848" y="5456899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3" name="Oval 571"/>
                <p:cNvSpPr>
                  <a:spLocks noChangeArrowheads="1"/>
                </p:cNvSpPr>
                <p:nvPr/>
              </p:nvSpPr>
              <p:spPr bwMode="auto">
                <a:xfrm>
                  <a:off x="1403648" y="5681307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4" name="Oval 572"/>
                <p:cNvSpPr>
                  <a:spLocks noChangeArrowheads="1"/>
                </p:cNvSpPr>
                <p:nvPr/>
              </p:nvSpPr>
              <p:spPr bwMode="auto">
                <a:xfrm>
                  <a:off x="1259632" y="5661248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5" name="Oval 573"/>
                <p:cNvSpPr>
                  <a:spLocks noChangeArrowheads="1"/>
                </p:cNvSpPr>
                <p:nvPr/>
              </p:nvSpPr>
              <p:spPr bwMode="auto">
                <a:xfrm>
                  <a:off x="2627784" y="5816939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6" name="Oval 574"/>
                <p:cNvSpPr>
                  <a:spLocks noChangeArrowheads="1"/>
                </p:cNvSpPr>
                <p:nvPr/>
              </p:nvSpPr>
              <p:spPr bwMode="auto">
                <a:xfrm>
                  <a:off x="1547664" y="5681307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7" name="Oval 576"/>
                <p:cNvSpPr>
                  <a:spLocks noChangeArrowheads="1"/>
                </p:cNvSpPr>
                <p:nvPr/>
              </p:nvSpPr>
              <p:spPr bwMode="auto">
                <a:xfrm>
                  <a:off x="2915816" y="5600915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8" name="Oval 577"/>
                <p:cNvSpPr>
                  <a:spLocks noChangeArrowheads="1"/>
                </p:cNvSpPr>
                <p:nvPr/>
              </p:nvSpPr>
              <p:spPr bwMode="auto">
                <a:xfrm>
                  <a:off x="1403648" y="5600915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549" name="Oval 578"/>
                <p:cNvSpPr>
                  <a:spLocks noChangeArrowheads="1"/>
                </p:cNvSpPr>
                <p:nvPr/>
              </p:nvSpPr>
              <p:spPr bwMode="auto">
                <a:xfrm>
                  <a:off x="2699792" y="5744931"/>
                  <a:ext cx="45719" cy="60333"/>
                </a:xfrm>
                <a:prstGeom prst="ellipse">
                  <a:avLst/>
                </a:prstGeom>
                <a:solidFill>
                  <a:srgbClr val="C000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</p:grpSp>
          <p:grpSp>
            <p:nvGrpSpPr>
              <p:cNvPr id="19518" name="Group 12"/>
              <p:cNvGrpSpPr>
                <a:grpSpLocks/>
              </p:cNvGrpSpPr>
              <p:nvPr/>
            </p:nvGrpSpPr>
            <p:grpSpPr bwMode="auto">
              <a:xfrm>
                <a:off x="-76621" y="3841474"/>
                <a:ext cx="2056333" cy="627325"/>
                <a:chOff x="-4613" y="3769466"/>
                <a:chExt cx="2056333" cy="627325"/>
              </a:xfrm>
            </p:grpSpPr>
            <p:grpSp>
              <p:nvGrpSpPr>
                <p:cNvPr id="19521" name="Group 3"/>
                <p:cNvGrpSpPr>
                  <a:grpSpLocks/>
                </p:cNvGrpSpPr>
                <p:nvPr/>
              </p:nvGrpSpPr>
              <p:grpSpPr bwMode="auto">
                <a:xfrm>
                  <a:off x="-4613" y="3769466"/>
                  <a:ext cx="1958934" cy="307777"/>
                  <a:chOff x="211411" y="3728065"/>
                  <a:chExt cx="1958934" cy="277153"/>
                </a:xfrm>
              </p:grpSpPr>
              <p:sp>
                <p:nvSpPr>
                  <p:cNvPr id="19526" name="TextBox 5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1411" y="3728065"/>
                    <a:ext cx="1958934" cy="27715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32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>
                      <a:defRPr sz="28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>
                      <a:defRPr sz="24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>
                      <a:defRPr sz="20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>
                      <a:defRPr sz="20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eaLnBrk="0" hangingPunct="0">
                      <a:defRPr sz="20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eaLnBrk="0" hangingPunct="0">
                      <a:defRPr sz="20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eaLnBrk="0" hangingPunct="0">
                      <a:defRPr sz="20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eaLnBrk="0" hangingPunct="0">
                      <a:defRPr sz="20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r>
                      <a:rPr lang="en-US" altLang="en-US" sz="1400" b="1" dirty="0"/>
                      <a:t>Cells expressing AR </a:t>
                    </a:r>
                  </a:p>
                </p:txBody>
              </p:sp>
              <p:sp>
                <p:nvSpPr>
                  <p:cNvPr id="19527" name="Isosceles Triangle 2"/>
                  <p:cNvSpPr>
                    <a:spLocks noChangeArrowheads="1"/>
                  </p:cNvSpPr>
                  <p:nvPr/>
                </p:nvSpPr>
                <p:spPr bwMode="auto">
                  <a:xfrm>
                    <a:off x="2011611" y="3788862"/>
                    <a:ext cx="129299" cy="16346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</p:grpSp>
            <p:grpSp>
              <p:nvGrpSpPr>
                <p:cNvPr id="19522" name="Group 8"/>
                <p:cNvGrpSpPr>
                  <a:grpSpLocks/>
                </p:cNvGrpSpPr>
                <p:nvPr/>
              </p:nvGrpSpPr>
              <p:grpSpPr bwMode="auto">
                <a:xfrm>
                  <a:off x="1227132" y="3849241"/>
                  <a:ext cx="824588" cy="547550"/>
                  <a:chOff x="2953588" y="3621410"/>
                  <a:chExt cx="824588" cy="547550"/>
                </a:xfrm>
              </p:grpSpPr>
              <p:sp>
                <p:nvSpPr>
                  <p:cNvPr id="717" name="TextBox 716"/>
                  <p:cNvSpPr txBox="1"/>
                  <p:nvPr/>
                </p:nvSpPr>
                <p:spPr bwMode="auto">
                  <a:xfrm>
                    <a:off x="2953588" y="3861161"/>
                    <a:ext cx="695936" cy="307799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1400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ZEB2</a:t>
                    </a:r>
                  </a:p>
                </p:txBody>
              </p:sp>
              <p:cxnSp>
                <p:nvCxnSpPr>
                  <p:cNvPr id="19524" name="Straight Arrow Connector 71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3778176" y="3621410"/>
                    <a:ext cx="0" cy="466680"/>
                  </a:xfrm>
                  <a:prstGeom prst="straightConnector1">
                    <a:avLst/>
                  </a:prstGeom>
                  <a:noFill/>
                  <a:ln w="57150" algn="ctr">
                    <a:solidFill>
                      <a:srgbClr val="C00000"/>
                    </a:solidFill>
                    <a:round/>
                    <a:headEnd/>
                    <a:tailEnd type="arrow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9525" name="Oval 4"/>
                  <p:cNvSpPr>
                    <a:spLocks noChangeArrowheads="1"/>
                  </p:cNvSpPr>
                  <p:nvPr/>
                </p:nvSpPr>
                <p:spPr bwMode="auto">
                  <a:xfrm>
                    <a:off x="3516119" y="3952106"/>
                    <a:ext cx="106724" cy="116973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</p:grpSp>
          </p:grpSp>
          <p:sp>
            <p:nvSpPr>
              <p:cNvPr id="19519" name="Explosion 2 14"/>
              <p:cNvSpPr>
                <a:spLocks noChangeArrowheads="1"/>
              </p:cNvSpPr>
              <p:nvPr/>
            </p:nvSpPr>
            <p:spPr bwMode="auto">
              <a:xfrm>
                <a:off x="2079967" y="3645024"/>
                <a:ext cx="1772715" cy="861790"/>
              </a:xfrm>
              <a:prstGeom prst="irregularSeal2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en-US" b="1" dirty="0"/>
                  <a:t>EMT</a:t>
                </a:r>
              </a:p>
            </p:txBody>
          </p:sp>
          <p:cxnSp>
            <p:nvCxnSpPr>
              <p:cNvPr id="19520" name="Straight Arrow Connector 717"/>
              <p:cNvCxnSpPr>
                <a:cxnSpLocks noChangeShapeType="1"/>
              </p:cNvCxnSpPr>
              <p:nvPr/>
            </p:nvCxnSpPr>
            <p:spPr bwMode="auto">
              <a:xfrm flipV="1">
                <a:off x="3779912" y="3898424"/>
                <a:ext cx="0" cy="466680"/>
              </a:xfrm>
              <a:prstGeom prst="straightConnector1">
                <a:avLst/>
              </a:prstGeom>
              <a:noFill/>
              <a:ln w="57150" algn="ctr">
                <a:solidFill>
                  <a:srgbClr val="C00000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9469" name="Group 18"/>
            <p:cNvGrpSpPr>
              <a:grpSpLocks/>
            </p:cNvGrpSpPr>
            <p:nvPr/>
          </p:nvGrpSpPr>
          <p:grpSpPr bwMode="auto">
            <a:xfrm>
              <a:off x="5562600" y="3733800"/>
              <a:ext cx="3186113" cy="2189163"/>
              <a:chOff x="5345952" y="3429000"/>
              <a:chExt cx="3186488" cy="2189014"/>
            </a:xfrm>
          </p:grpSpPr>
          <p:grpSp>
            <p:nvGrpSpPr>
              <p:cNvPr id="19470" name="Group 649"/>
              <p:cNvGrpSpPr>
                <a:grpSpLocks/>
              </p:cNvGrpSpPr>
              <p:nvPr/>
            </p:nvGrpSpPr>
            <p:grpSpPr bwMode="auto">
              <a:xfrm>
                <a:off x="5345952" y="4226792"/>
                <a:ext cx="2538416" cy="1391222"/>
                <a:chOff x="220016" y="2327763"/>
                <a:chExt cx="2626624" cy="1278173"/>
              </a:xfrm>
            </p:grpSpPr>
            <p:grpSp>
              <p:nvGrpSpPr>
                <p:cNvPr id="19485" name="Group 672"/>
                <p:cNvGrpSpPr>
                  <a:grpSpLocks/>
                </p:cNvGrpSpPr>
                <p:nvPr/>
              </p:nvGrpSpPr>
              <p:grpSpPr bwMode="auto">
                <a:xfrm>
                  <a:off x="220016" y="2327763"/>
                  <a:ext cx="2626624" cy="1278173"/>
                  <a:chOff x="1202054" y="4091930"/>
                  <a:chExt cx="2626624" cy="1137270"/>
                </a:xfrm>
              </p:grpSpPr>
              <p:pic>
                <p:nvPicPr>
                  <p:cNvPr id="19498" name="Picture 122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02054" y="4091930"/>
                    <a:ext cx="2626624" cy="113727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9499" name="Isosceles Tri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3064026" y="4416458"/>
                    <a:ext cx="48308" cy="3584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0" name="Isosceles Triangle 41"/>
                  <p:cNvSpPr>
                    <a:spLocks noChangeArrowheads="1"/>
                  </p:cNvSpPr>
                  <p:nvPr/>
                </p:nvSpPr>
                <p:spPr bwMode="auto">
                  <a:xfrm rot="360000" flipV="1">
                    <a:off x="3182317" y="4545740"/>
                    <a:ext cx="56193" cy="5107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1" name="Isosceles Triangle 46"/>
                  <p:cNvSpPr>
                    <a:spLocks noChangeArrowheads="1"/>
                  </p:cNvSpPr>
                  <p:nvPr/>
                </p:nvSpPr>
                <p:spPr bwMode="auto">
                  <a:xfrm rot="360000" flipV="1">
                    <a:off x="3393037" y="4431587"/>
                    <a:ext cx="70094" cy="4657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2" name="Isosceles Triangle 48"/>
                  <p:cNvSpPr>
                    <a:spLocks noChangeArrowheads="1"/>
                  </p:cNvSpPr>
                  <p:nvPr/>
                </p:nvSpPr>
                <p:spPr bwMode="auto">
                  <a:xfrm rot="1140000" flipV="1">
                    <a:off x="3136902" y="4612296"/>
                    <a:ext cx="63729" cy="36598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3" name="Isosceles Triangle 1"/>
                  <p:cNvSpPr>
                    <a:spLocks noChangeArrowheads="1"/>
                  </p:cNvSpPr>
                  <p:nvPr/>
                </p:nvSpPr>
                <p:spPr bwMode="auto">
                  <a:xfrm>
                    <a:off x="2513693" y="4876157"/>
                    <a:ext cx="64280" cy="3797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4" name="Isosceles Tri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1910180" y="4491981"/>
                    <a:ext cx="61360" cy="43057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5" name="Isosceles Tri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1832235" y="4563977"/>
                    <a:ext cx="69532" cy="3283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6" name="Isosceles Triangle 14"/>
                  <p:cNvSpPr>
                    <a:spLocks noChangeArrowheads="1"/>
                  </p:cNvSpPr>
                  <p:nvPr/>
                </p:nvSpPr>
                <p:spPr bwMode="auto">
                  <a:xfrm rot="360000" flipV="1">
                    <a:off x="2665465" y="4917981"/>
                    <a:ext cx="59670" cy="5682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7" name="Isosceles Triangle 15"/>
                  <p:cNvSpPr>
                    <a:spLocks noChangeArrowheads="1"/>
                  </p:cNvSpPr>
                  <p:nvPr/>
                </p:nvSpPr>
                <p:spPr bwMode="auto">
                  <a:xfrm rot="20115218" flipV="1">
                    <a:off x="2620424" y="4859457"/>
                    <a:ext cx="52674" cy="3956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8" name="Isosceles Triangle 16"/>
                  <p:cNvSpPr>
                    <a:spLocks noChangeArrowheads="1"/>
                  </p:cNvSpPr>
                  <p:nvPr/>
                </p:nvSpPr>
                <p:spPr bwMode="auto">
                  <a:xfrm rot="-1560000">
                    <a:off x="2351140" y="4597700"/>
                    <a:ext cx="55995" cy="3963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09" name="Isosceles Triangle 17"/>
                  <p:cNvSpPr>
                    <a:spLocks noChangeArrowheads="1"/>
                  </p:cNvSpPr>
                  <p:nvPr/>
                </p:nvSpPr>
                <p:spPr bwMode="auto">
                  <a:xfrm rot="16200000" flipV="1">
                    <a:off x="3068789" y="4527455"/>
                    <a:ext cx="51174" cy="5250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0" name="Isosceles Triangle 18"/>
                  <p:cNvSpPr>
                    <a:spLocks noChangeArrowheads="1"/>
                  </p:cNvSpPr>
                  <p:nvPr/>
                </p:nvSpPr>
                <p:spPr bwMode="auto">
                  <a:xfrm rot="18824893" flipV="1">
                    <a:off x="2812155" y="4854417"/>
                    <a:ext cx="57818" cy="56293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1" name="Isosceles Triangle 19"/>
                  <p:cNvSpPr>
                    <a:spLocks noChangeArrowheads="1"/>
                  </p:cNvSpPr>
                  <p:nvPr/>
                </p:nvSpPr>
                <p:spPr bwMode="auto">
                  <a:xfrm rot="360000" flipV="1">
                    <a:off x="2585141" y="4455589"/>
                    <a:ext cx="74903" cy="39118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2" name="Isosceles Triangle 21"/>
                  <p:cNvSpPr>
                    <a:spLocks noChangeArrowheads="1"/>
                  </p:cNvSpPr>
                  <p:nvPr/>
                </p:nvSpPr>
                <p:spPr bwMode="auto">
                  <a:xfrm rot="1140000" flipV="1">
                    <a:off x="1973212" y="4725102"/>
                    <a:ext cx="60054" cy="3283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3" name="Isosceles Triangle 22"/>
                  <p:cNvSpPr>
                    <a:spLocks noChangeArrowheads="1"/>
                  </p:cNvSpPr>
                  <p:nvPr/>
                </p:nvSpPr>
                <p:spPr bwMode="auto">
                  <a:xfrm rot="14849321" flipV="1">
                    <a:off x="1672753" y="4693953"/>
                    <a:ext cx="59323" cy="5151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4" name="Isosceles Triangle 23"/>
                  <p:cNvSpPr>
                    <a:spLocks noChangeArrowheads="1"/>
                  </p:cNvSpPr>
                  <p:nvPr/>
                </p:nvSpPr>
                <p:spPr bwMode="auto">
                  <a:xfrm rot="19937791" flipV="1">
                    <a:off x="1759801" y="4675943"/>
                    <a:ext cx="52052" cy="50991"/>
                  </a:xfrm>
                  <a:prstGeom prst="triangle">
                    <a:avLst>
                      <a:gd name="adj" fmla="val 49019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5" name="Isosceles Triangle 24"/>
                  <p:cNvSpPr>
                    <a:spLocks noChangeArrowheads="1"/>
                  </p:cNvSpPr>
                  <p:nvPr/>
                </p:nvSpPr>
                <p:spPr bwMode="auto">
                  <a:xfrm rot="-3328040">
                    <a:off x="2409305" y="4967398"/>
                    <a:ext cx="48402" cy="7612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  <p:sp>
                <p:nvSpPr>
                  <p:cNvPr id="19516" name="Isosceles Triangle 25"/>
                  <p:cNvSpPr>
                    <a:spLocks noChangeArrowheads="1"/>
                  </p:cNvSpPr>
                  <p:nvPr/>
                </p:nvSpPr>
                <p:spPr bwMode="auto">
                  <a:xfrm rot="-3328040">
                    <a:off x="2409268" y="4869927"/>
                    <a:ext cx="48477" cy="88665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FF00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</p:grpSp>
            <p:sp>
              <p:nvSpPr>
                <p:cNvPr id="19486" name="Isosceles Triangle 1"/>
                <p:cNvSpPr>
                  <a:spLocks noChangeArrowheads="1"/>
                </p:cNvSpPr>
                <p:nvPr/>
              </p:nvSpPr>
              <p:spPr bwMode="auto">
                <a:xfrm>
                  <a:off x="2191741" y="2732782"/>
                  <a:ext cx="48806" cy="5497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87" name="Isosceles Triangle 18"/>
                <p:cNvSpPr>
                  <a:spLocks noChangeArrowheads="1"/>
                </p:cNvSpPr>
                <p:nvPr/>
              </p:nvSpPr>
              <p:spPr bwMode="auto">
                <a:xfrm rot="18824893" flipV="1">
                  <a:off x="2397047" y="2758682"/>
                  <a:ext cx="48555" cy="70387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88" name="Isosceles Triangle 23"/>
                <p:cNvSpPr>
                  <a:spLocks noChangeArrowheads="1"/>
                </p:cNvSpPr>
                <p:nvPr/>
              </p:nvSpPr>
              <p:spPr bwMode="auto">
                <a:xfrm rot="19937791" flipV="1">
                  <a:off x="1117162" y="2917047"/>
                  <a:ext cx="74170" cy="47954"/>
                </a:xfrm>
                <a:prstGeom prst="triangle">
                  <a:avLst>
                    <a:gd name="adj" fmla="val 49019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89" name="Isosceles Triangle 25"/>
                <p:cNvSpPr>
                  <a:spLocks noChangeArrowheads="1"/>
                </p:cNvSpPr>
                <p:nvPr/>
              </p:nvSpPr>
              <p:spPr bwMode="auto">
                <a:xfrm rot="-3328040">
                  <a:off x="1991831" y="2740509"/>
                  <a:ext cx="48477" cy="88665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0" name="Isosceles Triangle 37"/>
                <p:cNvSpPr>
                  <a:spLocks noChangeArrowheads="1"/>
                </p:cNvSpPr>
                <p:nvPr/>
              </p:nvSpPr>
              <p:spPr bwMode="auto">
                <a:xfrm>
                  <a:off x="1739542" y="3117561"/>
                  <a:ext cx="60516" cy="4238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1" name="Isosceles Triangle 48"/>
                <p:cNvSpPr>
                  <a:spLocks noChangeArrowheads="1"/>
                </p:cNvSpPr>
                <p:nvPr/>
              </p:nvSpPr>
              <p:spPr bwMode="auto">
                <a:xfrm rot="1140000" flipV="1">
                  <a:off x="2058187" y="3084806"/>
                  <a:ext cx="106986" cy="57629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2" name="Isosceles Triangle 11"/>
                <p:cNvSpPr>
                  <a:spLocks noChangeArrowheads="1"/>
                </p:cNvSpPr>
                <p:nvPr/>
              </p:nvSpPr>
              <p:spPr bwMode="auto">
                <a:xfrm>
                  <a:off x="1055763" y="2957477"/>
                  <a:ext cx="60799" cy="3690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3" name="Isosceles Triangle 12"/>
                <p:cNvSpPr>
                  <a:spLocks noChangeArrowheads="1"/>
                </p:cNvSpPr>
                <p:nvPr/>
              </p:nvSpPr>
              <p:spPr bwMode="auto">
                <a:xfrm>
                  <a:off x="1006058" y="2888782"/>
                  <a:ext cx="72432" cy="40095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4" name="Isosceles Triangle 14"/>
                <p:cNvSpPr>
                  <a:spLocks noChangeArrowheads="1"/>
                </p:cNvSpPr>
                <p:nvPr/>
              </p:nvSpPr>
              <p:spPr bwMode="auto">
                <a:xfrm rot="360000" flipV="1">
                  <a:off x="2270040" y="2779612"/>
                  <a:ext cx="86147" cy="4875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5" name="Isosceles Triangle 19"/>
                <p:cNvSpPr>
                  <a:spLocks noChangeArrowheads="1"/>
                </p:cNvSpPr>
                <p:nvPr/>
              </p:nvSpPr>
              <p:spPr bwMode="auto">
                <a:xfrm rot="360000" flipV="1">
                  <a:off x="1758096" y="3194160"/>
                  <a:ext cx="84481" cy="3690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6" name="Isosceles Triangle 21"/>
                <p:cNvSpPr>
                  <a:spLocks noChangeArrowheads="1"/>
                </p:cNvSpPr>
                <p:nvPr/>
              </p:nvSpPr>
              <p:spPr bwMode="auto">
                <a:xfrm rot="1140000" flipV="1">
                  <a:off x="817371" y="2971044"/>
                  <a:ext cx="54621" cy="3690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  <p:sp>
              <p:nvSpPr>
                <p:cNvPr id="19497" name="Isosceles Triangle 22"/>
                <p:cNvSpPr>
                  <a:spLocks noChangeArrowheads="1"/>
                </p:cNvSpPr>
                <p:nvPr/>
              </p:nvSpPr>
              <p:spPr bwMode="auto">
                <a:xfrm rot="14849321" flipV="1">
                  <a:off x="936768" y="2957369"/>
                  <a:ext cx="59571" cy="4562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FF00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 altLang="en-US" b="1"/>
                </a:p>
              </p:txBody>
            </p:sp>
          </p:grpSp>
          <p:sp>
            <p:nvSpPr>
              <p:cNvPr id="19471" name="Oval 705"/>
              <p:cNvSpPr>
                <a:spLocks noChangeArrowheads="1"/>
              </p:cNvSpPr>
              <p:nvPr/>
            </p:nvSpPr>
            <p:spPr bwMode="auto">
              <a:xfrm>
                <a:off x="5893842" y="4898082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sp>
            <p:nvSpPr>
              <p:cNvPr id="19472" name="Oval 706"/>
              <p:cNvSpPr>
                <a:spLocks noChangeArrowheads="1"/>
              </p:cNvSpPr>
              <p:nvPr/>
            </p:nvSpPr>
            <p:spPr bwMode="auto">
              <a:xfrm>
                <a:off x="6109861" y="4929884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sp>
            <p:nvSpPr>
              <p:cNvPr id="19473" name="Oval 707"/>
              <p:cNvSpPr>
                <a:spLocks noChangeArrowheads="1"/>
              </p:cNvSpPr>
              <p:nvPr/>
            </p:nvSpPr>
            <p:spPr bwMode="auto">
              <a:xfrm>
                <a:off x="6541900" y="515756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sp>
            <p:nvSpPr>
              <p:cNvPr id="19474" name="Oval 708"/>
              <p:cNvSpPr>
                <a:spLocks noChangeArrowheads="1"/>
              </p:cNvSpPr>
              <p:nvPr/>
            </p:nvSpPr>
            <p:spPr bwMode="auto">
              <a:xfrm>
                <a:off x="6613907" y="5157569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sp>
            <p:nvSpPr>
              <p:cNvPr id="19475" name="Oval 709"/>
              <p:cNvSpPr>
                <a:spLocks noChangeArrowheads="1"/>
              </p:cNvSpPr>
              <p:nvPr/>
            </p:nvSpPr>
            <p:spPr bwMode="auto">
              <a:xfrm>
                <a:off x="7261966" y="4785877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sp>
            <p:nvSpPr>
              <p:cNvPr id="19476" name="Oval 710"/>
              <p:cNvSpPr>
                <a:spLocks noChangeArrowheads="1"/>
              </p:cNvSpPr>
              <p:nvPr/>
            </p:nvSpPr>
            <p:spPr bwMode="auto">
              <a:xfrm>
                <a:off x="7117953" y="4713874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sp>
            <p:nvSpPr>
              <p:cNvPr id="19477" name="Oval 734"/>
              <p:cNvSpPr>
                <a:spLocks noChangeArrowheads="1"/>
              </p:cNvSpPr>
              <p:nvPr/>
            </p:nvSpPr>
            <p:spPr bwMode="auto">
              <a:xfrm>
                <a:off x="6046239" y="5050472"/>
                <a:ext cx="45718" cy="60329"/>
              </a:xfrm>
              <a:prstGeom prst="ellipse">
                <a:avLst/>
              </a:prstGeom>
              <a:solidFill>
                <a:srgbClr val="C000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altLang="en-US" b="1"/>
              </a:p>
            </p:txBody>
          </p:sp>
          <p:grpSp>
            <p:nvGrpSpPr>
              <p:cNvPr id="19478" name="Group 16"/>
              <p:cNvGrpSpPr>
                <a:grpSpLocks/>
              </p:cNvGrpSpPr>
              <p:nvPr/>
            </p:nvGrpSpPr>
            <p:grpSpPr bwMode="auto">
              <a:xfrm>
                <a:off x="5507895" y="3646238"/>
                <a:ext cx="936313" cy="502842"/>
                <a:chOff x="5363879" y="3358206"/>
                <a:chExt cx="936313" cy="502842"/>
              </a:xfrm>
            </p:grpSpPr>
            <p:grpSp>
              <p:nvGrpSpPr>
                <p:cNvPr id="19481" name="Group 13"/>
                <p:cNvGrpSpPr>
                  <a:grpSpLocks/>
                </p:cNvGrpSpPr>
                <p:nvPr/>
              </p:nvGrpSpPr>
              <p:grpSpPr bwMode="auto">
                <a:xfrm>
                  <a:off x="5363879" y="3431454"/>
                  <a:ext cx="715411" cy="307755"/>
                  <a:chOff x="5297885" y="3574940"/>
                  <a:chExt cx="655793" cy="239366"/>
                </a:xfrm>
              </p:grpSpPr>
              <p:sp>
                <p:nvSpPr>
                  <p:cNvPr id="226" name="TextBox 225"/>
                  <p:cNvSpPr txBox="1"/>
                  <p:nvPr/>
                </p:nvSpPr>
                <p:spPr bwMode="auto">
                  <a:xfrm>
                    <a:off x="5297885" y="3574940"/>
                    <a:ext cx="638096" cy="239366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1400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ZEB2</a:t>
                    </a:r>
                  </a:p>
                </p:txBody>
              </p:sp>
              <p:sp>
                <p:nvSpPr>
                  <p:cNvPr id="19484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5846954" y="3620214"/>
                    <a:ext cx="106724" cy="116973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 algn="ctr">
                    <a:solidFill>
                      <a:schemeClr val="tx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 altLang="en-US" b="1"/>
                  </a:p>
                </p:txBody>
              </p:sp>
            </p:grpSp>
            <p:cxnSp>
              <p:nvCxnSpPr>
                <p:cNvPr id="19482" name="Straight Arrow Connector 717"/>
                <p:cNvCxnSpPr>
                  <a:cxnSpLocks noChangeShapeType="1"/>
                </p:cNvCxnSpPr>
                <p:nvPr/>
              </p:nvCxnSpPr>
              <p:spPr bwMode="auto">
                <a:xfrm>
                  <a:off x="6292674" y="3358206"/>
                  <a:ext cx="7518" cy="502842"/>
                </a:xfrm>
                <a:prstGeom prst="straightConnector1">
                  <a:avLst/>
                </a:prstGeom>
                <a:noFill/>
                <a:ln w="57150" algn="ctr">
                  <a:solidFill>
                    <a:srgbClr val="00B050"/>
                  </a:solidFill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19479" name="Explosion 2 238"/>
              <p:cNvSpPr>
                <a:spLocks noChangeArrowheads="1"/>
              </p:cNvSpPr>
              <p:nvPr/>
            </p:nvSpPr>
            <p:spPr bwMode="auto">
              <a:xfrm>
                <a:off x="6755870" y="3429000"/>
                <a:ext cx="1769052" cy="861790"/>
              </a:xfrm>
              <a:prstGeom prst="irregularSeal2">
                <a:avLst/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 altLang="en-US" b="1" dirty="0"/>
                  <a:t>EMT</a:t>
                </a:r>
              </a:p>
            </p:txBody>
          </p:sp>
          <p:cxnSp>
            <p:nvCxnSpPr>
              <p:cNvPr id="19480" name="Straight Arrow Connector 717"/>
              <p:cNvCxnSpPr>
                <a:cxnSpLocks noChangeShapeType="1"/>
              </p:cNvCxnSpPr>
              <p:nvPr/>
            </p:nvCxnSpPr>
            <p:spPr bwMode="auto">
              <a:xfrm>
                <a:off x="8524922" y="3646238"/>
                <a:ext cx="7518" cy="502842"/>
              </a:xfrm>
              <a:prstGeom prst="straightConnector1">
                <a:avLst/>
              </a:prstGeom>
              <a:noFill/>
              <a:ln w="57150" algn="ctr">
                <a:solidFill>
                  <a:srgbClr val="00B050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201" name="TextBox 1"/>
          <p:cNvSpPr txBox="1">
            <a:spLocks noChangeArrowheads="1"/>
          </p:cNvSpPr>
          <p:nvPr/>
        </p:nvSpPr>
        <p:spPr bwMode="auto">
          <a:xfrm>
            <a:off x="209550" y="152400"/>
            <a:ext cx="8782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3600" b="1" dirty="0" smtClean="0">
                <a:solidFill>
                  <a:srgbClr val="FFFF00"/>
                </a:solidFill>
              </a:rPr>
              <a:t>To summarize…</a:t>
            </a:r>
            <a:endParaRPr lang="en-US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0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838200"/>
            <a:ext cx="86105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Bradley Hand ITC" pitchFamily="66" charset="0"/>
              </a:rPr>
              <a:t>Take Home message…</a:t>
            </a:r>
          </a:p>
          <a:p>
            <a:endParaRPr lang="en-US" sz="3600" b="1" dirty="0">
              <a:solidFill>
                <a:schemeClr val="bg1"/>
              </a:solidFill>
              <a:latin typeface="Bradley Hand ITC" pitchFamily="66" charset="0"/>
            </a:endParaRPr>
          </a:p>
          <a:p>
            <a:r>
              <a:rPr lang="en-US" sz="3600" b="1" dirty="0" smtClean="0">
                <a:solidFill>
                  <a:schemeClr val="bg1"/>
                </a:solidFill>
                <a:latin typeface="Bradley Hand ITC" pitchFamily="66" charset="0"/>
                <a:cs typeface="Arial" pitchFamily="34" charset="0"/>
              </a:rPr>
              <a:t>Intermittent, rather than continuous androgen deprivation therapy Is more beneficial to patients with locally advanced metastatic prostate tumors.</a:t>
            </a:r>
            <a:endParaRPr lang="en-US" sz="3600" b="1" dirty="0">
              <a:solidFill>
                <a:schemeClr val="bg1"/>
              </a:solidFill>
              <a:latin typeface="Bradley Hand ITC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95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76200"/>
            <a:ext cx="79248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defRPr/>
            </a:pPr>
            <a:r>
              <a:rPr lang="en-US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Acknowledgement</a:t>
            </a:r>
            <a:endParaRPr lang="en-US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09600" y="1600200"/>
            <a:ext cx="7924800" cy="4114800"/>
          </a:xfrm>
          <a:prstGeom prst="rect">
            <a:avLst/>
          </a:prstGeom>
        </p:spPr>
        <p:txBody>
          <a:bodyPr>
            <a:no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Dr. Geetanjali Sachdeva, Ph. D </a:t>
            </a:r>
            <a:endParaRPr lang="en-US" sz="1800" b="1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Mr. </a:t>
            </a:r>
            <a:r>
              <a:rPr lang="en-US" sz="2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Sumeet</a:t>
            </a:r>
            <a:r>
              <a:rPr lang="en-US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Nayak</a:t>
            </a:r>
            <a:r>
              <a:rPr lang="en-US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(graduate student)</a:t>
            </a:r>
          </a:p>
          <a:p>
            <a:pPr>
              <a:spcBef>
                <a:spcPts val="0"/>
              </a:spcBef>
              <a:defRPr/>
            </a:pPr>
            <a:endParaRPr lang="en-US" sz="1800" b="1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b="1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Dr. Donald </a:t>
            </a:r>
            <a:r>
              <a:rPr lang="en-US" sz="2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Tindall</a:t>
            </a:r>
            <a:r>
              <a:rPr lang="en-US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Mayo Clinic, US</a:t>
            </a:r>
          </a:p>
          <a:p>
            <a:pPr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Dr. Danny </a:t>
            </a:r>
            <a:r>
              <a:rPr lang="en-US" sz="2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Huylebroeck</a:t>
            </a:r>
            <a:r>
              <a:rPr lang="en-US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University of Leuven, Belgium</a:t>
            </a:r>
          </a:p>
          <a:p>
            <a:pPr>
              <a:spcBef>
                <a:spcPts val="0"/>
              </a:spcBef>
              <a:defRPr/>
            </a:pPr>
            <a:endParaRPr lang="en-US" sz="18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b="1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sz="1800" b="1" dirty="0" smtClean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Indian Council of Medical Research (ICMR)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Department 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of Atomic Energy-BRNS</a:t>
            </a:r>
          </a:p>
          <a:p>
            <a:pPr>
              <a:spcBef>
                <a:spcPts val="0"/>
              </a:spcBef>
              <a:defRPr/>
            </a:pPr>
            <a:endParaRPr lang="en-US" sz="18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i)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en-US" sz="1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</a:t>
            </a:r>
            <a:endParaRPr lang="en-US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53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371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2000" b="1" i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000" b="1" i="1" cap="none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000" b="1" i="1" cap="none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ilico</a:t>
            </a:r>
            <a:r>
              <a:rPr lang="en-US" sz="2000" b="1" i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Scanning 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for the 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Presence 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of ZEB2 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Binding 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ites 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 the 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Regulatory 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egions of 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miR200a and </a:t>
            </a:r>
            <a:r>
              <a:rPr lang="en-US" sz="20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200b Genes</a:t>
            </a:r>
            <a: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cap="none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endParaRPr lang="en-US" sz="2000" b="1" cap="non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533400" y="1981200"/>
            <a:ext cx="7543800" cy="2590800"/>
            <a:chOff x="1936376" y="1981200"/>
            <a:chExt cx="6521824" cy="2027238"/>
          </a:xfrm>
        </p:grpSpPr>
        <p:pic>
          <p:nvPicPr>
            <p:cNvPr id="32772" name="Picture 2" descr="C:\Documents and Settings\Dr Geetanjali\Desktop\Sheeba paper\sheeba figures\Table S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958" t="61320"/>
            <a:stretch>
              <a:fillRect/>
            </a:stretch>
          </p:blipFill>
          <p:spPr bwMode="auto">
            <a:xfrm>
              <a:off x="3254188" y="1981200"/>
              <a:ext cx="5204012" cy="202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3" name="Picture 2" descr="C:\Documents and Settings\Dr Geetanjali\Desktop\Sheeba paper\sheeba figures\Table S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28" t="61320" r="84258"/>
            <a:stretch>
              <a:fillRect/>
            </a:stretch>
          </p:blipFill>
          <p:spPr bwMode="auto">
            <a:xfrm>
              <a:off x="1936376" y="1981200"/>
              <a:ext cx="1317812" cy="202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640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1600200"/>
            <a:ext cx="4953000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76200"/>
            <a:ext cx="94488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cap="none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miR200a and 200b Levels in AR Over-expressing PC3 Cells </a:t>
            </a:r>
            <a:endParaRPr lang="en-US" sz="2400" b="1" cap="none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796" name="Group 2"/>
          <p:cNvGrpSpPr>
            <a:grpSpLocks/>
          </p:cNvGrpSpPr>
          <p:nvPr/>
        </p:nvGrpSpPr>
        <p:grpSpPr bwMode="auto">
          <a:xfrm>
            <a:off x="3629025" y="2393950"/>
            <a:ext cx="1963738" cy="560388"/>
            <a:chOff x="3688096" y="-502210"/>
            <a:chExt cx="1612593" cy="469657"/>
          </a:xfrm>
        </p:grpSpPr>
        <p:sp>
          <p:nvSpPr>
            <p:cNvPr id="33798" name="TextBox 7"/>
            <p:cNvSpPr txBox="1">
              <a:spLocks noChangeArrowheads="1"/>
            </p:cNvSpPr>
            <p:nvPr/>
          </p:nvSpPr>
          <p:spPr bwMode="auto">
            <a:xfrm>
              <a:off x="3688096" y="-342528"/>
              <a:ext cx="225215" cy="30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bg1"/>
                  </a:solidFill>
                </a:rPr>
                <a:t>*</a:t>
              </a:r>
            </a:p>
          </p:txBody>
        </p:sp>
        <p:sp>
          <p:nvSpPr>
            <p:cNvPr id="33799" name="TextBox 8"/>
            <p:cNvSpPr txBox="1">
              <a:spLocks noChangeArrowheads="1"/>
            </p:cNvSpPr>
            <p:nvPr/>
          </p:nvSpPr>
          <p:spPr bwMode="auto">
            <a:xfrm>
              <a:off x="5001806" y="-502210"/>
              <a:ext cx="298883" cy="30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chemeClr val="bg1"/>
                  </a:solidFill>
                </a:rPr>
                <a:t>**</a:t>
              </a:r>
            </a:p>
          </p:txBody>
        </p:sp>
      </p:grpSp>
      <p:sp>
        <p:nvSpPr>
          <p:cNvPr id="33797" name="TextBox 2"/>
          <p:cNvSpPr txBox="1">
            <a:spLocks noChangeArrowheads="1"/>
          </p:cNvSpPr>
          <p:nvPr/>
        </p:nvSpPr>
        <p:spPr bwMode="auto">
          <a:xfrm>
            <a:off x="609600" y="4953000"/>
            <a:ext cx="8001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</a:rPr>
              <a:t>miR200a and miR200b levels are increased in AR over-expressing prostate cancer cells.</a:t>
            </a:r>
          </a:p>
        </p:txBody>
      </p:sp>
    </p:spTree>
    <p:extLst>
      <p:ext uri="{BB962C8B-B14F-4D97-AF65-F5344CB8AC3E}">
        <p14:creationId xmlns:p14="http://schemas.microsoft.com/office/powerpoint/2010/main" val="356355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3618</TotalTime>
  <Words>1018</Words>
  <Application>Microsoft Office PowerPoint</Application>
  <PresentationFormat>On-screen Show (4:3)</PresentationFormat>
  <Paragraphs>293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ZEB2 and EMT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Expression of E-cadherin in AR Over-expressing     Androgen Independent Prostate Cancer Cells</vt:lpstr>
      <vt:lpstr>Expression of E-cadherin in AR Overexpressing Androgen Independent Prostate Cancer Cells</vt:lpstr>
      <vt:lpstr>Morphology of AR Over-expressing Androgen-independent Prostate Cancer Cells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Silico Scanning for the Presence of ZEB2 Binding Sites in the Regulatory Regions of miR200a and 200b Genes </vt:lpstr>
      <vt:lpstr>miR200a and 200b Levels in AR Over-expressing PC3 Cells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Sheba</dc:creator>
  <cp:lastModifiedBy>Sheba</cp:lastModifiedBy>
  <cp:revision>95</cp:revision>
  <dcterms:created xsi:type="dcterms:W3CDTF">2015-06-08T12:09:27Z</dcterms:created>
  <dcterms:modified xsi:type="dcterms:W3CDTF">2015-06-24T12:52:22Z</dcterms:modified>
</cp:coreProperties>
</file>