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259" r:id="rId3"/>
    <p:sldId id="257" r:id="rId4"/>
    <p:sldId id="262" r:id="rId5"/>
    <p:sldId id="260" r:id="rId6"/>
    <p:sldId id="263" r:id="rId7"/>
    <p:sldId id="264" r:id="rId8"/>
    <p:sldId id="265" r:id="rId9"/>
    <p:sldId id="266" r:id="rId10"/>
    <p:sldId id="267" r:id="rId11"/>
    <p:sldId id="285" r:id="rId12"/>
    <p:sldId id="284" r:id="rId13"/>
    <p:sldId id="269" r:id="rId14"/>
    <p:sldId id="286" r:id="rId15"/>
    <p:sldId id="283" r:id="rId16"/>
    <p:sldId id="271" r:id="rId17"/>
    <p:sldId id="272" r:id="rId18"/>
    <p:sldId id="274" r:id="rId19"/>
    <p:sldId id="275" r:id="rId20"/>
    <p:sldId id="278" r:id="rId21"/>
    <p:sldId id="279" r:id="rId22"/>
    <p:sldId id="280" r:id="rId23"/>
    <p:sldId id="281"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1494" y="-1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Sample</a:t>
            </a:r>
            <a:r>
              <a:rPr lang="en-US" baseline="0"/>
              <a:t> distribution</a:t>
            </a:r>
            <a:r>
              <a:rPr lang="en-US"/>
              <a:t> N=439 </a:t>
            </a:r>
          </a:p>
        </c:rich>
      </c:tx>
      <c:layout/>
      <c:overlay val="0"/>
    </c:title>
    <c:autoTitleDeleted val="0"/>
    <c:plotArea>
      <c:layout/>
      <c:barChart>
        <c:barDir val="col"/>
        <c:grouping val="clustered"/>
        <c:varyColors val="0"/>
        <c:ser>
          <c:idx val="0"/>
          <c:order val="0"/>
          <c:spPr>
            <a:solidFill>
              <a:srgbClr val="7030A0"/>
            </a:solidFill>
          </c:spPr>
          <c:invertIfNegative val="0"/>
          <c:cat>
            <c:strRef>
              <c:f>Sheet3!$E$10:$E$12</c:f>
              <c:strCache>
                <c:ptCount val="3"/>
                <c:pt idx="0">
                  <c:v>adolescents</c:v>
                </c:pt>
                <c:pt idx="1">
                  <c:v>parents</c:v>
                </c:pt>
                <c:pt idx="2">
                  <c:v>teachers</c:v>
                </c:pt>
              </c:strCache>
            </c:strRef>
          </c:cat>
          <c:val>
            <c:numRef>
              <c:f>Sheet3!$F$10:$F$12</c:f>
              <c:numCache>
                <c:formatCode>General</c:formatCode>
                <c:ptCount val="3"/>
                <c:pt idx="0">
                  <c:v>258</c:v>
                </c:pt>
                <c:pt idx="1">
                  <c:v>160</c:v>
                </c:pt>
                <c:pt idx="2">
                  <c:v>21</c:v>
                </c:pt>
              </c:numCache>
            </c:numRef>
          </c:val>
        </c:ser>
        <c:dLbls>
          <c:showLegendKey val="0"/>
          <c:showVal val="0"/>
          <c:showCatName val="0"/>
          <c:showSerName val="0"/>
          <c:showPercent val="0"/>
          <c:showBubbleSize val="0"/>
        </c:dLbls>
        <c:gapWidth val="150"/>
        <c:axId val="143250560"/>
        <c:axId val="143252096"/>
      </c:barChart>
      <c:catAx>
        <c:axId val="143250560"/>
        <c:scaling>
          <c:orientation val="minMax"/>
        </c:scaling>
        <c:delete val="0"/>
        <c:axPos val="b"/>
        <c:majorTickMark val="none"/>
        <c:minorTickMark val="none"/>
        <c:tickLblPos val="nextTo"/>
        <c:crossAx val="143252096"/>
        <c:crosses val="autoZero"/>
        <c:auto val="1"/>
        <c:lblAlgn val="ctr"/>
        <c:lblOffset val="100"/>
        <c:noMultiLvlLbl val="0"/>
      </c:catAx>
      <c:valAx>
        <c:axId val="143252096"/>
        <c:scaling>
          <c:orientation val="minMax"/>
        </c:scaling>
        <c:delete val="0"/>
        <c:axPos val="l"/>
        <c:majorGridlines/>
        <c:numFmt formatCode="General" sourceLinked="1"/>
        <c:majorTickMark val="none"/>
        <c:minorTickMark val="none"/>
        <c:tickLblPos val="nextTo"/>
        <c:crossAx val="143250560"/>
        <c:crosses val="autoZero"/>
        <c:crossBetween val="between"/>
      </c:valAx>
    </c:plotArea>
    <c:plotVisOnly val="1"/>
    <c:dispBlanksAs val="gap"/>
    <c:showDLblsOverMax val="0"/>
  </c:chart>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5DC226-8976-41B1-A04A-DFA89A1E99CC}" type="datetimeFigureOut">
              <a:rPr lang="en-US" smtClean="0"/>
              <a:t>4/26/2016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A98C6E-6B5A-441A-B00F-75FF1F56A919}" type="slidenum">
              <a:rPr lang="en-US" smtClean="0"/>
              <a:t>‹#›</a:t>
            </a:fld>
            <a:endParaRPr lang="en-US"/>
          </a:p>
        </p:txBody>
      </p:sp>
    </p:spTree>
    <p:extLst>
      <p:ext uri="{BB962C8B-B14F-4D97-AF65-F5344CB8AC3E}">
        <p14:creationId xmlns:p14="http://schemas.microsoft.com/office/powerpoint/2010/main" val="12919641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A98C6E-6B5A-441A-B00F-75FF1F56A919}" type="slidenum">
              <a:rPr lang="en-US" smtClean="0"/>
              <a:t>11</a:t>
            </a:fld>
            <a:endParaRPr lang="en-US"/>
          </a:p>
        </p:txBody>
      </p:sp>
    </p:spTree>
    <p:extLst>
      <p:ext uri="{BB962C8B-B14F-4D97-AF65-F5344CB8AC3E}">
        <p14:creationId xmlns:p14="http://schemas.microsoft.com/office/powerpoint/2010/main" val="7512630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4/26/2016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4/26/2016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4/26/2016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4/26/2016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4/26/2016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4/26/2016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4/26/2016</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4/26/2016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4/26/2016</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4/26/2016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4/26/2016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4/26/2016</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143000"/>
            <a:ext cx="7010400" cy="1600200"/>
          </a:xfrm>
        </p:spPr>
        <p:txBody>
          <a:bodyPr>
            <a:noAutofit/>
          </a:bodyPr>
          <a:lstStyle/>
          <a:p>
            <a:r>
              <a:rPr lang="it-IT" sz="2000" dirty="0">
                <a:latin typeface="Times New Roman" pitchFamily="18" charset="0"/>
                <a:cs typeface="Times New Roman" pitchFamily="18" charset="0"/>
              </a:rPr>
              <a:t>A Study On The Management Of Health Promoting Behavior Among Adolescents Through Adolescent Friendly Centre Services Approach In A Selected Private School</a:t>
            </a:r>
            <a:endParaRPr lang="en-US" sz="2000" dirty="0">
              <a:latin typeface="Times New Roman" pitchFamily="18" charset="0"/>
              <a:cs typeface="Times New Roman" pitchFamily="18" charset="0"/>
            </a:endParaRPr>
          </a:p>
        </p:txBody>
      </p:sp>
      <p:sp>
        <p:nvSpPr>
          <p:cNvPr id="3" name="Subtitle 2"/>
          <p:cNvSpPr>
            <a:spLocks noGrp="1"/>
          </p:cNvSpPr>
          <p:nvPr>
            <p:ph type="subTitle" idx="1"/>
          </p:nvPr>
        </p:nvSpPr>
        <p:spPr>
          <a:xfrm>
            <a:off x="1905000" y="3733800"/>
            <a:ext cx="6428509" cy="1724891"/>
          </a:xfrm>
        </p:spPr>
        <p:txBody>
          <a:bodyPr>
            <a:noAutofit/>
          </a:bodyPr>
          <a:lstStyle/>
          <a:p>
            <a:r>
              <a:rPr lang="it-IT" sz="2000" b="1" dirty="0" smtClean="0">
                <a:solidFill>
                  <a:schemeClr val="tx1"/>
                </a:solidFill>
                <a:latin typeface="Times New Roman" pitchFamily="18" charset="0"/>
                <a:cs typeface="Times New Roman" pitchFamily="18" charset="0"/>
              </a:rPr>
              <a:t>Mrs. Shanthi Ramasubramaniam</a:t>
            </a:r>
          </a:p>
          <a:p>
            <a:r>
              <a:rPr lang="it-IT" sz="2000" b="1" dirty="0" smtClean="0">
                <a:solidFill>
                  <a:schemeClr val="tx1"/>
                </a:solidFill>
                <a:latin typeface="Times New Roman" pitchFamily="18" charset="0"/>
                <a:cs typeface="Times New Roman" pitchFamily="18" charset="0"/>
              </a:rPr>
              <a:t>Msc,R.N.R.M, PGDET, PhD.</a:t>
            </a:r>
            <a:endParaRPr lang="en-US" sz="2000" b="1" dirty="0">
              <a:solidFill>
                <a:schemeClr val="tx1"/>
              </a:solidFill>
              <a:latin typeface="Times New Roman" pitchFamily="18" charset="0"/>
              <a:cs typeface="Times New Roman" pitchFamily="18" charset="0"/>
            </a:endParaRPr>
          </a:p>
          <a:p>
            <a:r>
              <a:rPr lang="it-IT" sz="2000" b="1" dirty="0">
                <a:solidFill>
                  <a:schemeClr val="tx1"/>
                </a:solidFill>
                <a:latin typeface="Times New Roman" pitchFamily="18" charset="0"/>
                <a:cs typeface="Times New Roman" pitchFamily="18" charset="0"/>
              </a:rPr>
              <a:t>                     Clinical Instructor , University of Buraimi, Sultanate of Oman</a:t>
            </a:r>
            <a:endParaRPr lang="en-US" sz="2000" b="1" dirty="0">
              <a:solidFill>
                <a:schemeClr val="tx1"/>
              </a:solidFill>
              <a:latin typeface="Times New Roman" pitchFamily="18" charset="0"/>
              <a:cs typeface="Times New Roman" pitchFamily="18" charset="0"/>
            </a:endParaRPr>
          </a:p>
          <a:p>
            <a:r>
              <a:rPr lang="it-IT" sz="2000" b="1" dirty="0">
                <a:solidFill>
                  <a:schemeClr val="tx1"/>
                </a:solidFill>
                <a:latin typeface="Times New Roman" pitchFamily="18" charset="0"/>
                <a:cs typeface="Times New Roman" pitchFamily="18" charset="0"/>
              </a:rPr>
              <a:t> </a:t>
            </a:r>
            <a:endParaRPr lang="en-US" sz="20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07911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2400" dirty="0">
                <a:latin typeface="Times New Roman" pitchFamily="18" charset="0"/>
                <a:cs typeface="Times New Roman" pitchFamily="18" charset="0"/>
              </a:rPr>
              <a:t>Promoting health through schools is a ‘life-course’ approach to promote healthy behavior among children.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Many </a:t>
            </a:r>
            <a:r>
              <a:rPr lang="en-US" sz="2400" dirty="0">
                <a:latin typeface="Times New Roman" pitchFamily="18" charset="0"/>
                <a:cs typeface="Times New Roman" pitchFamily="18" charset="0"/>
              </a:rPr>
              <a:t>of today’s and tomorrow’s leading causes of death, disease and disability can be significantly reduced by preventing behavior that is initiated during youth, through health education, understanding and motivation; and fostered by social and political policies and conditions</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Almost all children attend school and spend 6-7 hours of their time every day in that learning environment. Incorporating health into the school curriculum can have substantial influence on health promoting behaviors (HRIDAY PHFI report 2010). </a:t>
            </a:r>
          </a:p>
          <a:p>
            <a:endParaRPr lang="en-US" sz="24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sz="2400" dirty="0" smtClean="0">
                <a:latin typeface="Times New Roman" pitchFamily="18" charset="0"/>
                <a:cs typeface="Times New Roman" pitchFamily="18" charset="0"/>
              </a:rPr>
              <a:t>INTRODUCTION</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1563163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it-IT" sz="2400" dirty="0" smtClean="0">
                <a:latin typeface="Times New Roman" pitchFamily="18" charset="0"/>
                <a:cs typeface="Times New Roman" pitchFamily="18" charset="0"/>
              </a:rPr>
              <a:t>The </a:t>
            </a:r>
            <a:r>
              <a:rPr lang="it-IT" sz="2400" dirty="0">
                <a:latin typeface="Times New Roman" pitchFamily="18" charset="0"/>
                <a:cs typeface="Times New Roman" pitchFamily="18" charset="0"/>
              </a:rPr>
              <a:t>researcher wanted to examine the health promoting behavior among adolescents through the adolescent friendly center services initiated at school campus. </a:t>
            </a:r>
            <a:endParaRPr lang="it-IT" sz="2400" dirty="0" smtClean="0">
              <a:latin typeface="Times New Roman" pitchFamily="18" charset="0"/>
              <a:cs typeface="Times New Roman" pitchFamily="18" charset="0"/>
            </a:endParaRPr>
          </a:p>
          <a:p>
            <a:r>
              <a:rPr lang="it-IT" sz="2400" dirty="0" smtClean="0">
                <a:latin typeface="Times New Roman" pitchFamily="18" charset="0"/>
                <a:cs typeface="Times New Roman" pitchFamily="18" charset="0"/>
              </a:rPr>
              <a:t>As this study was the first of its kind in school campus,the reseachers</a:t>
            </a:r>
            <a:r>
              <a:rPr lang="it-IT" sz="2400" dirty="0" smtClean="0">
                <a:latin typeface="Times New Roman" pitchFamily="18" charset="0"/>
                <a:cs typeface="Times New Roman" pitchFamily="18" charset="0"/>
              </a:rPr>
              <a:t> </a:t>
            </a:r>
            <a:r>
              <a:rPr lang="it-IT" sz="2400" dirty="0">
                <a:latin typeface="Times New Roman" pitchFamily="18" charset="0"/>
                <a:cs typeface="Times New Roman" pitchFamily="18" charset="0"/>
              </a:rPr>
              <a:t>also wanted to investigate the receptiveness and perception of adolescent friendly services by parents, teachers and adolescents.</a:t>
            </a:r>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it-IT" sz="3200" b="1" dirty="0">
                <a:latin typeface="Times New Roman" pitchFamily="18" charset="0"/>
                <a:cs typeface="Times New Roman" pitchFamily="18" charset="0"/>
              </a:rPr>
              <a:t>Aim of the study</a:t>
            </a:r>
            <a:r>
              <a:rPr lang="it-IT" sz="3200" dirty="0">
                <a:latin typeface="Times New Roman" pitchFamily="18" charset="0"/>
                <a:cs typeface="Times New Roman" pitchFamily="18" charset="0"/>
              </a:rPr>
              <a:t>:</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876453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2500" lnSpcReduction="20000"/>
          </a:bodyPr>
          <a:lstStyle/>
          <a:p>
            <a:pPr algn="just"/>
            <a:r>
              <a:rPr lang="en-US" sz="3400" dirty="0">
                <a:latin typeface="Times New Roman" pitchFamily="18" charset="0"/>
                <a:cs typeface="Times New Roman" pitchFamily="18" charset="0"/>
              </a:rPr>
              <a:t>Adolescents are recognized as a distinct group deserving programme and policy attention by the 10th five year plan in India. According to the national population policy 2000 adolescents are identified as the underserved population. The national youth policy 2003 identifies the age group 13-19 as distinct group to be provided with </a:t>
            </a:r>
            <a:r>
              <a:rPr lang="en-US" sz="3400" dirty="0" smtClean="0">
                <a:latin typeface="Times New Roman" pitchFamily="18" charset="0"/>
                <a:cs typeface="Times New Roman" pitchFamily="18" charset="0"/>
              </a:rPr>
              <a:t>services from various </a:t>
            </a:r>
            <a:r>
              <a:rPr lang="en-US" sz="3400" dirty="0">
                <a:latin typeface="Times New Roman" pitchFamily="18" charset="0"/>
                <a:cs typeface="Times New Roman" pitchFamily="18" charset="0"/>
              </a:rPr>
              <a:t>sectors. </a:t>
            </a:r>
          </a:p>
          <a:p>
            <a:pPr algn="just"/>
            <a:r>
              <a:rPr lang="en-US" sz="3400" dirty="0">
                <a:latin typeface="Times New Roman" pitchFamily="18" charset="0"/>
                <a:cs typeface="Times New Roman" pitchFamily="18" charset="0"/>
              </a:rPr>
              <a:t>The IAP vision 2007 emphasizes that we need to increase the awareness amongst them about their needs and problems regarding health, psychology and knowledge. The programme of adolescent friendly school initiative has 2 components. One of the components addresses that, the knowledge regarding health and psychology to be imparted to adolescents in their schools. Hence the idea of initiating adolescent friendly services in a selected school was taken up in this </a:t>
            </a:r>
            <a:r>
              <a:rPr lang="en-US" sz="3400" dirty="0" smtClean="0">
                <a:latin typeface="Times New Roman" pitchFamily="18" charset="0"/>
                <a:cs typeface="Times New Roman" pitchFamily="18" charset="0"/>
              </a:rPr>
              <a:t>study</a:t>
            </a:r>
            <a:r>
              <a:rPr lang="en-US" sz="3400" dirty="0">
                <a:latin typeface="Times New Roman" pitchFamily="18" charset="0"/>
                <a:cs typeface="Times New Roman" pitchFamily="18" charset="0"/>
              </a:rPr>
              <a:t>.</a:t>
            </a:r>
          </a:p>
          <a:p>
            <a:endParaRPr lang="en-US" dirty="0"/>
          </a:p>
        </p:txBody>
      </p:sp>
      <p:sp>
        <p:nvSpPr>
          <p:cNvPr id="2" name="Title 1"/>
          <p:cNvSpPr>
            <a:spLocks noGrp="1"/>
          </p:cNvSpPr>
          <p:nvPr>
            <p:ph type="title"/>
          </p:nvPr>
        </p:nvSpPr>
        <p:spPr/>
        <p:txBody>
          <a:bodyPr>
            <a:normAutofit/>
          </a:bodyPr>
          <a:lstStyle/>
          <a:p>
            <a:r>
              <a:rPr lang="en-US" sz="2800" dirty="0">
                <a:latin typeface="Times New Roman" pitchFamily="18" charset="0"/>
                <a:cs typeface="Times New Roman" pitchFamily="18" charset="0"/>
              </a:rPr>
              <a:t>CONCEPTUALISATION OF RESEARCH PROBLEM</a:t>
            </a:r>
            <a:r>
              <a:rPr lang="en-US" sz="2800" dirty="0">
                <a:solidFill>
                  <a:srgbClr val="0000CC"/>
                </a:solidFill>
                <a:latin typeface="Times New Roman" pitchFamily="18" charset="0"/>
                <a:cs typeface="Times New Roman" pitchFamily="18" charset="0"/>
              </a:rPr>
              <a:t>: </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4067559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it-IT" sz="2400" dirty="0">
                <a:latin typeface="Times New Roman" pitchFamily="18" charset="0"/>
                <a:cs typeface="Times New Roman" pitchFamily="18" charset="0"/>
              </a:rPr>
              <a:t>Through the process of Triangulation the research design was formulated and applied to suit the concept of the </a:t>
            </a:r>
            <a:r>
              <a:rPr lang="it-IT" sz="2400" dirty="0" smtClean="0">
                <a:latin typeface="Times New Roman" pitchFamily="18" charset="0"/>
                <a:cs typeface="Times New Roman" pitchFamily="18" charset="0"/>
              </a:rPr>
              <a:t>study.</a:t>
            </a:r>
          </a:p>
          <a:p>
            <a:endParaRPr lang="it-IT"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it-IT" sz="2800" b="1" dirty="0" smtClean="0">
                <a:latin typeface="Times New Roman" pitchFamily="18" charset="0"/>
                <a:cs typeface="Times New Roman" pitchFamily="18" charset="0"/>
              </a:rPr>
              <a:t>Methodology</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1003574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534400" cy="5638800"/>
          </a:xfrm>
        </p:spPr>
        <p:txBody>
          <a:bodyPr>
            <a:normAutofit/>
          </a:bodyPr>
          <a:lstStyle/>
          <a:p>
            <a:pPr algn="just"/>
            <a:r>
              <a:rPr lang="en-US" sz="2200" dirty="0">
                <a:latin typeface="Times New Roman" pitchFamily="18" charset="0"/>
                <a:cs typeface="Times New Roman" pitchFamily="18" charset="0"/>
              </a:rPr>
              <a:t>The setting was </a:t>
            </a:r>
            <a:r>
              <a:rPr lang="en-US" sz="2200" dirty="0" smtClean="0">
                <a:latin typeface="Times New Roman" pitchFamily="18" charset="0"/>
                <a:cs typeface="Times New Roman" pitchFamily="18" charset="0"/>
              </a:rPr>
              <a:t>a private school in a semi urban area of Coimbatore city. </a:t>
            </a:r>
            <a:endParaRPr lang="en-US" sz="2200" dirty="0">
              <a:latin typeface="Times New Roman" pitchFamily="18" charset="0"/>
              <a:cs typeface="Times New Roman" pitchFamily="18" charset="0"/>
            </a:endParaRPr>
          </a:p>
          <a:p>
            <a:pPr algn="just"/>
            <a:r>
              <a:rPr lang="en-US" sz="2200" dirty="0">
                <a:latin typeface="Times New Roman" pitchFamily="18" charset="0"/>
                <a:cs typeface="Times New Roman" pitchFamily="18" charset="0"/>
              </a:rPr>
              <a:t>The researcher included samples/students among the 9th, </a:t>
            </a:r>
            <a:r>
              <a:rPr lang="en-US" sz="2200" dirty="0" smtClean="0">
                <a:latin typeface="Times New Roman" pitchFamily="18" charset="0"/>
                <a:cs typeface="Times New Roman" pitchFamily="18" charset="0"/>
              </a:rPr>
              <a:t>and </a:t>
            </a:r>
            <a:r>
              <a:rPr lang="en-US" sz="2200" dirty="0">
                <a:latin typeface="Times New Roman" pitchFamily="18" charset="0"/>
                <a:cs typeface="Times New Roman" pitchFamily="18" charset="0"/>
              </a:rPr>
              <a:t>11th standard students. A total of 258 adolescents consisting of 101 boys and 158 girls, 160 parents and 21 teachers</a:t>
            </a:r>
            <a:r>
              <a:rPr lang="en-US" sz="2200" dirty="0" smtClean="0">
                <a:latin typeface="Times New Roman" pitchFamily="18" charset="0"/>
                <a:cs typeface="Times New Roman" pitchFamily="18" charset="0"/>
              </a:rPr>
              <a:t>.</a:t>
            </a:r>
          </a:p>
          <a:p>
            <a:pPr algn="just"/>
            <a:r>
              <a:rPr lang="en-US" sz="2200" dirty="0" smtClean="0">
                <a:latin typeface="Times New Roman" pitchFamily="18" charset="0"/>
                <a:cs typeface="Times New Roman" pitchFamily="18" charset="0"/>
              </a:rPr>
              <a:t>Figure -1 sample characteristics</a:t>
            </a:r>
          </a:p>
          <a:p>
            <a:pPr algn="just"/>
            <a:endParaRPr lang="en-US" sz="2200" dirty="0">
              <a:latin typeface="Times New Roman" pitchFamily="18" charset="0"/>
              <a:cs typeface="Times New Roman" pitchFamily="18" charset="0"/>
            </a:endParaRPr>
          </a:p>
          <a:p>
            <a:pPr algn="just"/>
            <a:endParaRPr lang="en-US" dirty="0"/>
          </a:p>
          <a:p>
            <a:endParaRPr lang="en-US" dirty="0"/>
          </a:p>
        </p:txBody>
      </p:sp>
      <p:sp>
        <p:nvSpPr>
          <p:cNvPr id="2" name="Title 1"/>
          <p:cNvSpPr>
            <a:spLocks noGrp="1"/>
          </p:cNvSpPr>
          <p:nvPr>
            <p:ph type="title"/>
          </p:nvPr>
        </p:nvSpPr>
        <p:spPr/>
        <p:txBody>
          <a:bodyPr>
            <a:normAutofit/>
          </a:bodyPr>
          <a:lstStyle/>
          <a:p>
            <a:r>
              <a:rPr lang="en-US" sz="3100" b="1" dirty="0" smtClean="0">
                <a:latin typeface="Times New Roman" pitchFamily="18" charset="0"/>
                <a:cs typeface="Times New Roman" pitchFamily="18" charset="0"/>
              </a:rPr>
              <a:t>Setting, </a:t>
            </a:r>
            <a:r>
              <a:rPr lang="en-US" sz="3100" b="1" dirty="0">
                <a:latin typeface="Times New Roman" pitchFamily="18" charset="0"/>
                <a:cs typeface="Times New Roman" pitchFamily="18" charset="0"/>
              </a:rPr>
              <a:t>Population and  Sampling</a:t>
            </a:r>
            <a:r>
              <a:rPr lang="en-US" b="1" dirty="0"/>
              <a:t>:</a:t>
            </a:r>
            <a:endParaRPr lang="en-US" dirty="0"/>
          </a:p>
        </p:txBody>
      </p:sp>
      <p:graphicFrame>
        <p:nvGraphicFramePr>
          <p:cNvPr id="4" name="Chart 3"/>
          <p:cNvGraphicFramePr/>
          <p:nvPr>
            <p:extLst>
              <p:ext uri="{D42A27DB-BD31-4B8C-83A1-F6EECF244321}">
                <p14:modId xmlns:p14="http://schemas.microsoft.com/office/powerpoint/2010/main" val="3690239686"/>
              </p:ext>
            </p:extLst>
          </p:nvPr>
        </p:nvGraphicFramePr>
        <p:xfrm>
          <a:off x="3048000" y="3581400"/>
          <a:ext cx="4572000" cy="2743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17195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328"/>
            <a:ext cx="8534400" cy="5148072"/>
          </a:xfrm>
        </p:spPr>
        <p:txBody>
          <a:bodyPr>
            <a:noAutofit/>
          </a:bodyPr>
          <a:lstStyle/>
          <a:p>
            <a:pPr algn="just"/>
            <a:r>
              <a:rPr lang="en-US" sz="2000" dirty="0">
                <a:latin typeface="Times New Roman" pitchFamily="18" charset="0"/>
                <a:cs typeface="Times New Roman" pitchFamily="18" charset="0"/>
              </a:rPr>
              <a:t>The data collection was done </a:t>
            </a:r>
            <a:r>
              <a:rPr lang="en-US" sz="2000" dirty="0" smtClean="0">
                <a:latin typeface="Times New Roman" pitchFamily="18" charset="0"/>
                <a:cs typeface="Times New Roman" pitchFamily="18" charset="0"/>
              </a:rPr>
              <a:t>in </a:t>
            </a:r>
            <a:r>
              <a:rPr lang="en-US" sz="2000" dirty="0">
                <a:latin typeface="Times New Roman" pitchFamily="18" charset="0"/>
                <a:cs typeface="Times New Roman" pitchFamily="18" charset="0"/>
              </a:rPr>
              <a:t>three phases. </a:t>
            </a:r>
          </a:p>
          <a:p>
            <a:pPr marL="0" indent="0">
              <a:buNone/>
            </a:pPr>
            <a:r>
              <a:rPr lang="en-US" sz="2000" b="1" dirty="0">
                <a:latin typeface="Times New Roman" pitchFamily="18" charset="0"/>
                <a:cs typeface="Times New Roman" pitchFamily="18" charset="0"/>
              </a:rPr>
              <a:t>Phase-1 </a:t>
            </a:r>
            <a:r>
              <a:rPr lang="en-US" sz="2000" b="1" dirty="0" smtClean="0">
                <a:latin typeface="Times New Roman" pitchFamily="18" charset="0"/>
                <a:cs typeface="Times New Roman" pitchFamily="18" charset="0"/>
              </a:rPr>
              <a:t>–interventions</a:t>
            </a:r>
          </a:p>
          <a:p>
            <a:pPr marL="342900" indent="-342900">
              <a:buFont typeface="Wingdings" pitchFamily="2" charset="2"/>
              <a:buChar char="§"/>
            </a:pPr>
            <a:r>
              <a:rPr lang="en-US" sz="2000" dirty="0" smtClean="0">
                <a:latin typeface="Times New Roman" pitchFamily="18" charset="0"/>
                <a:cs typeface="Times New Roman" pitchFamily="18" charset="0"/>
              </a:rPr>
              <a:t>Assessment of  receptiveness and perception of adolescent friendly services </a:t>
            </a:r>
            <a:r>
              <a:rPr lang="en-US" sz="2000" dirty="0">
                <a:latin typeface="Times New Roman" pitchFamily="18" charset="0"/>
                <a:cs typeface="Times New Roman" pitchFamily="18" charset="0"/>
              </a:rPr>
              <a:t>b</a:t>
            </a:r>
            <a:r>
              <a:rPr lang="en-US" sz="2000" dirty="0" smtClean="0">
                <a:latin typeface="Times New Roman" pitchFamily="18" charset="0"/>
                <a:cs typeface="Times New Roman" pitchFamily="18" charset="0"/>
              </a:rPr>
              <a:t>y parents , teachers and adolescents was done using a </a:t>
            </a:r>
            <a:r>
              <a:rPr lang="en-US" sz="2000" dirty="0" err="1" smtClean="0">
                <a:latin typeface="Times New Roman" pitchFamily="18" charset="0"/>
                <a:cs typeface="Times New Roman" pitchFamily="18" charset="0"/>
              </a:rPr>
              <a:t>likert</a:t>
            </a:r>
            <a:r>
              <a:rPr lang="en-US" sz="2000" dirty="0" smtClean="0">
                <a:latin typeface="Times New Roman" pitchFamily="18" charset="0"/>
                <a:cs typeface="Times New Roman" pitchFamily="18" charset="0"/>
              </a:rPr>
              <a:t> scale.</a:t>
            </a:r>
          </a:p>
          <a:p>
            <a:pPr marL="342900" indent="-342900">
              <a:buFont typeface="Wingdings" pitchFamily="2" charset="2"/>
              <a:buChar char="§"/>
            </a:pPr>
            <a:r>
              <a:rPr lang="en-US" sz="2000" dirty="0" smtClean="0">
                <a:latin typeface="Times New Roman" pitchFamily="18" charset="0"/>
                <a:cs typeface="Times New Roman" pitchFamily="18" charset="0"/>
              </a:rPr>
              <a:t>Health promoting behavior of adolescents were assessed using MSLSS scale.</a:t>
            </a:r>
          </a:p>
          <a:p>
            <a:pPr marL="342900" indent="-342900">
              <a:buFont typeface="Wingdings" pitchFamily="2" charset="2"/>
              <a:buChar char="§"/>
            </a:pPr>
            <a:r>
              <a:rPr lang="en-US" sz="2000" dirty="0">
                <a:latin typeface="Times New Roman" pitchFamily="18" charset="0"/>
                <a:cs typeface="Times New Roman" pitchFamily="18" charset="0"/>
              </a:rPr>
              <a:t>Medical </a:t>
            </a:r>
            <a:r>
              <a:rPr lang="en-US" sz="2000" dirty="0" smtClean="0">
                <a:latin typeface="Times New Roman" pitchFamily="18" charset="0"/>
                <a:cs typeface="Times New Roman" pitchFamily="18" charset="0"/>
              </a:rPr>
              <a:t>screening</a:t>
            </a:r>
          </a:p>
          <a:p>
            <a:pPr marL="342900" indent="-342900">
              <a:buFont typeface="Wingdings" pitchFamily="2" charset="2"/>
              <a:buChar char="§"/>
            </a:pPr>
            <a:r>
              <a:rPr lang="en-US" sz="2000" dirty="0" smtClean="0">
                <a:latin typeface="Times New Roman" pitchFamily="18" charset="0"/>
                <a:cs typeface="Times New Roman" pitchFamily="18" charset="0"/>
              </a:rPr>
              <a:t>Structured health education on adolescent issues .</a:t>
            </a:r>
          </a:p>
          <a:p>
            <a:pPr marL="342900" indent="-342900">
              <a:buFont typeface="Wingdings" pitchFamily="2" charset="2"/>
              <a:buChar char="§"/>
            </a:pPr>
            <a:r>
              <a:rPr lang="en-US" sz="2000" dirty="0" smtClean="0">
                <a:latin typeface="Times New Roman" pitchFamily="18" charset="0"/>
                <a:cs typeface="Times New Roman" pitchFamily="18" charset="0"/>
              </a:rPr>
              <a:t>Pamphlets and sample menu plan were distributed to adolescents.</a:t>
            </a:r>
          </a:p>
          <a:p>
            <a:pPr marL="342900" indent="-342900">
              <a:buFont typeface="Wingdings" pitchFamily="2" charset="2"/>
              <a:buChar char="§"/>
            </a:pPr>
            <a:r>
              <a:rPr lang="en-US" sz="2000" dirty="0" smtClean="0">
                <a:latin typeface="Times New Roman" pitchFamily="18" charset="0"/>
                <a:cs typeface="Times New Roman" pitchFamily="18" charset="0"/>
              </a:rPr>
              <a:t>Exercises were demonstrated and made the adolescents to perform twice a week.</a:t>
            </a:r>
          </a:p>
          <a:p>
            <a:pPr marL="0" indent="0">
              <a:buNone/>
            </a:pPr>
            <a:endParaRPr lang="en-US" sz="2000" dirty="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M</a:t>
            </a:r>
            <a:r>
              <a:rPr lang="en-US" sz="2800" b="1" dirty="0" smtClean="0">
                <a:latin typeface="Times New Roman" pitchFamily="18" charset="0"/>
                <a:cs typeface="Times New Roman" pitchFamily="18" charset="0"/>
              </a:rPr>
              <a:t>ethods:</a:t>
            </a:r>
            <a:r>
              <a:rPr lang="en-US" sz="2800" dirty="0" smtClean="0">
                <a:latin typeface="Times New Roman" pitchFamily="18" charset="0"/>
                <a:cs typeface="Times New Roman" pitchFamily="18" charset="0"/>
              </a:rPr>
              <a:t> </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1500570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marL="0" indent="0">
              <a:buNone/>
            </a:pPr>
            <a:r>
              <a:rPr lang="en-US" b="1" dirty="0">
                <a:latin typeface="Times New Roman" pitchFamily="18" charset="0"/>
                <a:cs typeface="Times New Roman" pitchFamily="18" charset="0"/>
              </a:rPr>
              <a:t>Phase-2 </a:t>
            </a:r>
            <a:r>
              <a:rPr lang="en-US" b="1" dirty="0" smtClean="0">
                <a:latin typeface="Times New Roman" pitchFamily="18" charset="0"/>
                <a:cs typeface="Times New Roman" pitchFamily="18" charset="0"/>
              </a:rPr>
              <a:t>–interventions:</a:t>
            </a:r>
          </a:p>
          <a:p>
            <a:pPr marL="457200" indent="-457200"/>
            <a:r>
              <a:rPr lang="en-US" dirty="0" smtClean="0">
                <a:latin typeface="Times New Roman" pitchFamily="18" charset="0"/>
                <a:cs typeface="Times New Roman" pitchFamily="18" charset="0"/>
              </a:rPr>
              <a:t>After 1 month a guidance and counseling session was arranged.</a:t>
            </a:r>
          </a:p>
          <a:p>
            <a:pPr marL="457200" indent="-457200"/>
            <a:r>
              <a:rPr lang="en-US" dirty="0" smtClean="0">
                <a:latin typeface="Times New Roman" pitchFamily="18" charset="0"/>
                <a:cs typeface="Times New Roman" pitchFamily="18" charset="0"/>
              </a:rPr>
              <a:t>One day workshop on “life skill training” was arranged in the school campus with advice on career choices.</a:t>
            </a:r>
          </a:p>
          <a:p>
            <a:pPr marL="457200" indent="-457200"/>
            <a:r>
              <a:rPr lang="en-US" dirty="0" smtClean="0">
                <a:latin typeface="Times New Roman" pitchFamily="18" charset="0"/>
                <a:cs typeface="Times New Roman" pitchFamily="18" charset="0"/>
              </a:rPr>
              <a:t>Follow up of students who had health deviations.</a:t>
            </a:r>
            <a:endParaRPr lang="en-US" dirty="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marL="0" indent="0">
              <a:buNone/>
            </a:pPr>
            <a:r>
              <a:rPr lang="en-US" b="1" dirty="0" smtClean="0">
                <a:latin typeface="Times New Roman" pitchFamily="18" charset="0"/>
                <a:cs typeface="Times New Roman" pitchFamily="18" charset="0"/>
              </a:rPr>
              <a:t>Phase-3 –interventions:</a:t>
            </a:r>
          </a:p>
          <a:p>
            <a:pPr marL="457200" indent="-457200"/>
            <a:r>
              <a:rPr lang="en-US" dirty="0" smtClean="0">
                <a:latin typeface="Times New Roman" pitchFamily="18" charset="0"/>
                <a:cs typeface="Times New Roman" pitchFamily="18" charset="0"/>
              </a:rPr>
              <a:t>After 45 days in the third phase the effectiveness of  adolescent friendly services were assessed.</a:t>
            </a:r>
          </a:p>
          <a:p>
            <a:pPr marL="457200" indent="-457200"/>
            <a:r>
              <a:rPr lang="en-US" dirty="0" smtClean="0">
                <a:latin typeface="Times New Roman" pitchFamily="18" charset="0"/>
                <a:cs typeface="Times New Roman" pitchFamily="18" charset="0"/>
              </a:rPr>
              <a:t>A post test was conducted to assess the knowledge gained after education.</a:t>
            </a:r>
          </a:p>
          <a:p>
            <a:pPr marL="457200" indent="-457200"/>
            <a:r>
              <a:rPr lang="en-US" dirty="0" smtClean="0">
                <a:latin typeface="Times New Roman" pitchFamily="18" charset="0"/>
                <a:cs typeface="Times New Roman" pitchFamily="18" charset="0"/>
              </a:rPr>
              <a:t>The health promoting behavior was assessed using MSLSS scale.</a:t>
            </a:r>
            <a:endParaRPr lang="en-US" dirty="0">
              <a:latin typeface="Times New Roman" pitchFamily="18" charset="0"/>
              <a:cs typeface="Times New Roman" pitchFamily="18" charset="0"/>
            </a:endParaRPr>
          </a:p>
          <a:p>
            <a:pPr algn="just"/>
            <a:r>
              <a:rPr lang="en-US" dirty="0">
                <a:latin typeface="Times New Roman" pitchFamily="18" charset="0"/>
                <a:cs typeface="Times New Roman" pitchFamily="18" charset="0"/>
              </a:rPr>
              <a:t>R</a:t>
            </a:r>
            <a:r>
              <a:rPr lang="en-US" dirty="0" smtClean="0">
                <a:latin typeface="Times New Roman" pitchFamily="18" charset="0"/>
                <a:cs typeface="Times New Roman" pitchFamily="18" charset="0"/>
              </a:rPr>
              <a:t>eceptiveness </a:t>
            </a:r>
            <a:r>
              <a:rPr lang="en-US" dirty="0">
                <a:latin typeface="Times New Roman" pitchFamily="18" charset="0"/>
                <a:cs typeface="Times New Roman" pitchFamily="18" charset="0"/>
              </a:rPr>
              <a:t>and receptiveness </a:t>
            </a:r>
            <a:r>
              <a:rPr lang="en-US" dirty="0" smtClean="0">
                <a:latin typeface="Times New Roman" pitchFamily="18" charset="0"/>
                <a:cs typeface="Times New Roman" pitchFamily="18" charset="0"/>
              </a:rPr>
              <a:t> of parents, teachers and adolescents were carried out.</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sz="2800" b="1" dirty="0">
                <a:latin typeface="Times New Roman" pitchFamily="18" charset="0"/>
                <a:cs typeface="Times New Roman" pitchFamily="18" charset="0"/>
              </a:rPr>
              <a:t>Data collection method:</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cont</a:t>
            </a:r>
            <a:r>
              <a:rPr lang="en-US" sz="2800" dirty="0">
                <a:latin typeface="Times New Roman" pitchFamily="18" charset="0"/>
                <a:cs typeface="Times New Roman" pitchFamily="18" charset="0"/>
              </a:rPr>
              <a:t>)</a:t>
            </a:r>
          </a:p>
        </p:txBody>
      </p:sp>
    </p:spTree>
    <p:extLst>
      <p:ext uri="{BB962C8B-B14F-4D97-AF65-F5344CB8AC3E}">
        <p14:creationId xmlns:p14="http://schemas.microsoft.com/office/powerpoint/2010/main" val="2024658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05800" cy="4940491"/>
          </a:xfrm>
        </p:spPr>
        <p:txBody>
          <a:bodyPr>
            <a:noAutofit/>
          </a:bodyPr>
          <a:lstStyle/>
          <a:p>
            <a:pPr marL="0" indent="0">
              <a:buNone/>
            </a:pPr>
            <a:r>
              <a:rPr lang="en-IN" sz="2000" b="1" i="1" dirty="0">
                <a:solidFill>
                  <a:srgbClr val="0000CC"/>
                </a:solidFill>
                <a:latin typeface="Times New Roman" pitchFamily="18" charset="0"/>
                <a:cs typeface="Times New Roman" pitchFamily="18" charset="0"/>
              </a:rPr>
              <a:t>Baseline characteristics of </a:t>
            </a:r>
            <a:r>
              <a:rPr lang="en-IN" sz="2000" b="1" i="1" dirty="0" smtClean="0">
                <a:solidFill>
                  <a:srgbClr val="0000CC"/>
                </a:solidFill>
                <a:latin typeface="Times New Roman" pitchFamily="18" charset="0"/>
                <a:cs typeface="Times New Roman" pitchFamily="18" charset="0"/>
              </a:rPr>
              <a:t>students</a:t>
            </a:r>
          </a:p>
          <a:p>
            <a:pPr algn="just"/>
            <a:r>
              <a:rPr lang="en-US" sz="2000" dirty="0">
                <a:latin typeface="Times New Roman" pitchFamily="18" charset="0"/>
                <a:cs typeface="Times New Roman" pitchFamily="18" charset="0"/>
              </a:rPr>
              <a:t>The mean age of adolescents is 14.5years. Majority of the students (61%) are girls and 39%  are boys. </a:t>
            </a:r>
          </a:p>
          <a:p>
            <a:pPr algn="just"/>
            <a:r>
              <a:rPr lang="en-US" sz="2000" dirty="0" smtClean="0">
                <a:latin typeface="Times New Roman" pitchFamily="18" charset="0"/>
                <a:cs typeface="Times New Roman" pitchFamily="18" charset="0"/>
              </a:rPr>
              <a:t>Unfortunately </a:t>
            </a:r>
            <a:r>
              <a:rPr lang="en-US" sz="2000" dirty="0">
                <a:latin typeface="Times New Roman" pitchFamily="18" charset="0"/>
                <a:cs typeface="Times New Roman" pitchFamily="18" charset="0"/>
              </a:rPr>
              <a:t>a significant proportion of the adolescent girls 30.37% and 39.60% of the boys are found to be underweight, below the 5th percentile. Minimal percentage of the boys and girls are obese. </a:t>
            </a:r>
          </a:p>
          <a:p>
            <a:pPr algn="just"/>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menstrual history of adolescent girls shows that nearly 10% of the girls reported irregular menstruation and 15% of girls presented premenstrual symptoms and 3.2% of girls reported problems during menstruation. </a:t>
            </a:r>
          </a:p>
          <a:p>
            <a:r>
              <a:rPr lang="en-US" sz="2000" dirty="0" smtClean="0">
                <a:latin typeface="Times New Roman" pitchFamily="18" charset="0"/>
                <a:cs typeface="Times New Roman" pitchFamily="18" charset="0"/>
              </a:rPr>
              <a:t>2.2 % of adolescent girls and  1.8%  boys had mild anemia .</a:t>
            </a:r>
          </a:p>
          <a:p>
            <a:pPr marL="109728" indent="0">
              <a:buNone/>
            </a:pPr>
            <a:endParaRPr lang="en-US" sz="2000" dirty="0">
              <a:latin typeface="Times New Roman" pitchFamily="18" charset="0"/>
              <a:cs typeface="Times New Roman" pitchFamily="18" charset="0"/>
            </a:endParaRPr>
          </a:p>
        </p:txBody>
      </p:sp>
      <p:sp>
        <p:nvSpPr>
          <p:cNvPr id="2" name="Title 1"/>
          <p:cNvSpPr>
            <a:spLocks noGrp="1"/>
          </p:cNvSpPr>
          <p:nvPr>
            <p:ph type="title"/>
          </p:nvPr>
        </p:nvSpPr>
        <p:spPr>
          <a:xfrm>
            <a:off x="685800" y="274638"/>
            <a:ext cx="8001000" cy="639762"/>
          </a:xfrm>
        </p:spPr>
        <p:txBody>
          <a:bodyPr>
            <a:normAutofit fontScale="90000"/>
          </a:bodyPr>
          <a:lstStyle/>
          <a:p>
            <a:r>
              <a:rPr lang="en-US" sz="2800" b="1" dirty="0">
                <a:latin typeface="Times New Roman" pitchFamily="18" charset="0"/>
                <a:cs typeface="Times New Roman" pitchFamily="18" charset="0"/>
              </a:rPr>
              <a:t>Major findings of the study:</a:t>
            </a:r>
            <a:r>
              <a:rPr lang="en-US" sz="2800" dirty="0">
                <a:latin typeface="Times New Roman" pitchFamily="18" charset="0"/>
                <a:cs typeface="Times New Roman" pitchFamily="18" charset="0"/>
              </a:rPr>
              <a:t/>
            </a:r>
            <a:br>
              <a:rPr lang="en-US" sz="2800" dirty="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16321073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just"/>
            <a:r>
              <a:rPr lang="en-US" sz="2400" dirty="0">
                <a:latin typeface="Times New Roman" pitchFamily="18" charset="0"/>
                <a:cs typeface="Times New Roman" pitchFamily="18" charset="0"/>
              </a:rPr>
              <a:t>The main leisure time activity of adolescents is watching television. </a:t>
            </a:r>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Majority </a:t>
            </a:r>
            <a:r>
              <a:rPr lang="en-US" sz="2400" dirty="0">
                <a:latin typeface="Times New Roman" pitchFamily="18" charset="0"/>
                <a:cs typeface="Times New Roman" pitchFamily="18" charset="0"/>
              </a:rPr>
              <a:t>of adolescent boys (48) and girls (78) have not taken leave to school. The reason for being absent to school varied according to the situation, like social function, menstrual time ,  other sickness.</a:t>
            </a:r>
          </a:p>
          <a:p>
            <a:pPr algn="just"/>
            <a:r>
              <a:rPr lang="en-US" sz="2400" dirty="0">
                <a:latin typeface="Times New Roman" pitchFamily="18" charset="0"/>
                <a:cs typeface="Times New Roman" pitchFamily="18" charset="0"/>
              </a:rPr>
              <a:t>Majority of girls (62) and boys (42) skip breakfast. More girls skip meals which is not advisable.</a:t>
            </a:r>
          </a:p>
          <a:p>
            <a:pPr algn="just"/>
            <a:r>
              <a:rPr lang="en-US" sz="2400" dirty="0">
                <a:latin typeface="Times New Roman" pitchFamily="18" charset="0"/>
                <a:cs typeface="Times New Roman" pitchFamily="18" charset="0"/>
              </a:rPr>
              <a:t> The majority of the girls (112) engage only in school sports activities. While among boys 40% of them involve in school sports and equal amount of boys also involve in daily exercising ,like karate, gym etc.</a:t>
            </a:r>
          </a:p>
          <a:p>
            <a:pPr algn="just"/>
            <a:endParaRPr lang="en-US" sz="2400" dirty="0">
              <a:latin typeface="Times New Roman" pitchFamily="18" charset="0"/>
              <a:cs typeface="Times New Roman" pitchFamily="18" charset="0"/>
            </a:endParaRPr>
          </a:p>
          <a:p>
            <a:endParaRPr lang="en-US" dirty="0"/>
          </a:p>
        </p:txBody>
      </p:sp>
      <p:sp>
        <p:nvSpPr>
          <p:cNvPr id="2" name="Title 1"/>
          <p:cNvSpPr>
            <a:spLocks noGrp="1"/>
          </p:cNvSpPr>
          <p:nvPr>
            <p:ph type="title"/>
          </p:nvPr>
        </p:nvSpPr>
        <p:spPr/>
        <p:txBody>
          <a:bodyPr>
            <a:normAutofit/>
          </a:bodyPr>
          <a:lstStyle/>
          <a:p>
            <a:r>
              <a:rPr lang="en-IN" sz="2800" b="1" dirty="0">
                <a:solidFill>
                  <a:srgbClr val="0000CC"/>
                </a:solidFill>
                <a:latin typeface="Times New Roman" pitchFamily="18" charset="0"/>
                <a:cs typeface="Times New Roman" pitchFamily="18" charset="0"/>
              </a:rPr>
              <a:t>Baseline characteristics of students</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3149745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F</a:t>
            </a:r>
            <a:r>
              <a:rPr lang="en-US" dirty="0" smtClean="0"/>
              <a:t>igure -2. Findings of physical examination of adolescents.</a:t>
            </a:r>
            <a:endParaRPr lang="en-US" dirty="0"/>
          </a:p>
        </p:txBody>
      </p:sp>
      <p:pic>
        <p:nvPicPr>
          <p:cNvPr id="4" name="Content Placeholder 3"/>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1295400" y="1828800"/>
            <a:ext cx="6781799" cy="4382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2915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lgn="just">
              <a:buNone/>
            </a:pPr>
            <a:r>
              <a:rPr lang="en-US" dirty="0">
                <a:latin typeface="Times New Roman" pitchFamily="18" charset="0"/>
                <a:cs typeface="Times New Roman" pitchFamily="18" charset="0"/>
              </a:rPr>
              <a:t>Dental carries was the most common finding among boys (10.89%) and girls (14.55%).</a:t>
            </a:r>
          </a:p>
          <a:p>
            <a:pPr marL="0" indent="0" algn="just">
              <a:buNone/>
            </a:pPr>
            <a:r>
              <a:rPr lang="en-US" dirty="0">
                <a:latin typeface="Times New Roman" pitchFamily="18" charset="0"/>
                <a:cs typeface="Times New Roman" pitchFamily="18" charset="0"/>
              </a:rPr>
              <a:t> Newly identified refractive errors were found to be 5.9% in boys and 10.75% among girls, 25.74% among boys and lesser in girls 10.75%. </a:t>
            </a:r>
            <a:endParaRPr lang="en-US" dirty="0" smtClean="0">
              <a:latin typeface="Times New Roman" pitchFamily="18" charset="0"/>
              <a:cs typeface="Times New Roman" pitchFamily="18" charset="0"/>
            </a:endParaRPr>
          </a:p>
          <a:p>
            <a:pPr marL="0" indent="0" algn="just">
              <a:buNone/>
            </a:pPr>
            <a:r>
              <a:rPr lang="en-US" dirty="0" smtClean="0">
                <a:latin typeface="Times New Roman" pitchFamily="18" charset="0"/>
                <a:cs typeface="Times New Roman" pitchFamily="18" charset="0"/>
              </a:rPr>
              <a:t>Only 3 students were found to have skin problems.(</a:t>
            </a:r>
            <a:r>
              <a:rPr lang="en-US" dirty="0" err="1" smtClean="0">
                <a:latin typeface="Times New Roman" pitchFamily="18" charset="0"/>
                <a:cs typeface="Times New Roman" pitchFamily="18" charset="0"/>
              </a:rPr>
              <a:t>tinea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versicolor</a:t>
            </a:r>
            <a:r>
              <a:rPr lang="en-US" dirty="0" smtClean="0">
                <a:latin typeface="Times New Roman" pitchFamily="18" charset="0"/>
                <a:cs typeface="Times New Roman" pitchFamily="18" charset="0"/>
              </a:rPr>
              <a:t> infection.)</a:t>
            </a:r>
            <a:endParaRPr lang="en-US" dirty="0">
              <a:latin typeface="Times New Roman" pitchFamily="18" charset="0"/>
              <a:cs typeface="Times New Roman" pitchFamily="18" charset="0"/>
            </a:endParaRPr>
          </a:p>
          <a:p>
            <a:pPr marL="0" indent="0" algn="just">
              <a:buNone/>
            </a:pPr>
            <a:endParaRPr lang="en-US" dirty="0">
              <a:latin typeface="Times New Roman" pitchFamily="18" charset="0"/>
              <a:cs typeface="Times New Roman" pitchFamily="18" charset="0"/>
            </a:endParaRPr>
          </a:p>
          <a:p>
            <a:pPr marL="0" indent="0" algn="just">
              <a:buNone/>
            </a:pPr>
            <a:endParaRPr lang="en-US" dirty="0"/>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7843889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328"/>
            <a:ext cx="8229600" cy="4767072"/>
          </a:xfrm>
        </p:spPr>
        <p:txBody>
          <a:bodyPr>
            <a:normAutofit lnSpcReduction="10000"/>
          </a:bodyPr>
          <a:lstStyle/>
          <a:p>
            <a:pPr marL="109728" indent="0" algn="just">
              <a:buNone/>
            </a:pPr>
            <a:r>
              <a:rPr lang="en-US" dirty="0">
                <a:latin typeface="Times New Roman" pitchFamily="18" charset="0"/>
                <a:cs typeface="Times New Roman" pitchFamily="18" charset="0"/>
              </a:rPr>
              <a:t>Majority (51.7%) of adolescents perception is that the parent is the suitable person to provide guidance and counseling to them. </a:t>
            </a:r>
            <a:endParaRPr lang="en-US" dirty="0" smtClean="0">
              <a:latin typeface="Times New Roman" pitchFamily="18" charset="0"/>
              <a:cs typeface="Times New Roman" pitchFamily="18" charset="0"/>
            </a:endParaRPr>
          </a:p>
          <a:p>
            <a:pPr marL="109728" indent="0" algn="just">
              <a:buNone/>
            </a:pPr>
            <a:r>
              <a:rPr lang="en-US" dirty="0" smtClean="0">
                <a:latin typeface="Times New Roman" pitchFamily="18" charset="0"/>
                <a:cs typeface="Times New Roman" pitchFamily="18" charset="0"/>
              </a:rPr>
              <a:t>Parents  </a:t>
            </a:r>
            <a:r>
              <a:rPr lang="en-US" dirty="0">
                <a:latin typeface="Times New Roman" pitchFamily="18" charset="0"/>
                <a:cs typeface="Times New Roman" pitchFamily="18" charset="0"/>
              </a:rPr>
              <a:t>(76.3%) perceive the Principal/teacher as the best person to provide guidance and counseling to adolescents, while the teachers (71.4%) feel that health care person is the suitable person to provide guidance and counseling to adolescents</a:t>
            </a:r>
            <a:r>
              <a:rPr lang="en-US" dirty="0" smtClean="0">
                <a:latin typeface="Times New Roman" pitchFamily="18" charset="0"/>
                <a:cs typeface="Times New Roman" pitchFamily="18" charset="0"/>
              </a:rPr>
              <a:t>.</a:t>
            </a:r>
          </a:p>
          <a:p>
            <a:pPr marL="109728" indent="0" algn="just">
              <a:buNone/>
            </a:pPr>
            <a:r>
              <a:rPr lang="en-US" dirty="0" smtClean="0">
                <a:latin typeface="Times New Roman" pitchFamily="18" charset="0"/>
                <a:cs typeface="Times New Roman" pitchFamily="18" charset="0"/>
              </a:rPr>
              <a:t>All 3 categories of respondents(79% of teachers, 82% of adolescents and 69% of parents felt that school is the suitable place to provide adolescent friendly services and the services were helpful</a:t>
            </a:r>
            <a:r>
              <a:rPr lang="en-US"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MAIN FINDINGS OF THE STUDY</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581915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US" dirty="0">
                <a:latin typeface="Times New Roman" pitchFamily="18" charset="0"/>
                <a:cs typeface="Times New Roman" pitchFamily="18" charset="0"/>
              </a:rPr>
              <a:t>A greater number of parents, teachers and adolescents reported that the adolescent friendly service at the school premises created awareness among them.</a:t>
            </a:r>
          </a:p>
          <a:p>
            <a:pPr algn="just"/>
            <a:r>
              <a:rPr lang="en-US" dirty="0">
                <a:latin typeface="Times New Roman" pitchFamily="18" charset="0"/>
                <a:cs typeface="Times New Roman" pitchFamily="18" charset="0"/>
              </a:rPr>
              <a:t>On the whole there was a positive perception among parents, teachers and adolescents regarding the services and were very receptive.</a:t>
            </a:r>
          </a:p>
          <a:p>
            <a:pPr algn="just"/>
            <a:endParaRPr lang="en-US" dirty="0">
              <a:latin typeface="Times New Roman" pitchFamily="18" charset="0"/>
              <a:cs typeface="Times New Roman" pitchFamily="18" charset="0"/>
            </a:endParaRP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815385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lgn="just"/>
            <a:r>
              <a:rPr lang="en-US" dirty="0">
                <a:latin typeface="Times New Roman" pitchFamily="18" charset="0"/>
                <a:cs typeface="Times New Roman" pitchFamily="18" charset="0"/>
              </a:rPr>
              <a:t>The results of the study reveals that the two components of the MSLSS scale, “school and self” had a significant (at 0.01 levels) difference in the mean scores of the boys, obtained before and after the initiation of the Adolescent Friendly Center Service at school. </a:t>
            </a:r>
          </a:p>
          <a:p>
            <a:pPr algn="just"/>
            <a:r>
              <a:rPr lang="en-US" dirty="0">
                <a:latin typeface="Times New Roman" pitchFamily="18" charset="0"/>
                <a:cs typeface="Times New Roman" pitchFamily="18" charset="0"/>
              </a:rPr>
              <a:t>The results of the study reveal that the component of the MSLSS scale “self “had a significant (at 0.01 levels) difference in the mean scores of the girls, obtained before and after the initiation of the Adolescent Friendly Center Service at school.</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2600136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US" sz="2400" dirty="0">
                <a:latin typeface="Times New Roman" pitchFamily="18" charset="0"/>
                <a:cs typeface="Times New Roman" pitchFamily="18" charset="0"/>
              </a:rPr>
              <a:t>The results of the study reveal that the knowledge score (on various adolescent health issues) in each individual component </a:t>
            </a:r>
            <a:r>
              <a:rPr lang="en-US" sz="2400" dirty="0" smtClean="0">
                <a:latin typeface="Times New Roman" pitchFamily="18" charset="0"/>
                <a:cs typeface="Times New Roman" pitchFamily="18" charset="0"/>
              </a:rPr>
              <a:t>had </a:t>
            </a:r>
            <a:r>
              <a:rPr lang="en-US" sz="2400" dirty="0">
                <a:latin typeface="Times New Roman" pitchFamily="18" charset="0"/>
                <a:cs typeface="Times New Roman" pitchFamily="18" charset="0"/>
              </a:rPr>
              <a:t>a significant difference in the mean scores of the adolescents, obtained before and after the initiation of the Adolescent Friendly Center Service at school.</a:t>
            </a:r>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18154472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820143001"/>
              </p:ext>
            </p:extLst>
          </p:nvPr>
        </p:nvGraphicFramePr>
        <p:xfrm>
          <a:off x="228598" y="1447800"/>
          <a:ext cx="8686799" cy="4413113"/>
        </p:xfrm>
        <a:graphic>
          <a:graphicData uri="http://schemas.openxmlformats.org/drawingml/2006/table">
            <a:tbl>
              <a:tblPr firstRow="1" bandRow="1">
                <a:tableStyleId>{5C22544A-7EE6-4342-B048-85BDC9FD1C3A}</a:tableStyleId>
              </a:tblPr>
              <a:tblGrid>
                <a:gridCol w="789709"/>
                <a:gridCol w="789709"/>
                <a:gridCol w="789709"/>
                <a:gridCol w="789709"/>
                <a:gridCol w="789709"/>
                <a:gridCol w="789709"/>
                <a:gridCol w="789709"/>
                <a:gridCol w="789709"/>
                <a:gridCol w="789709"/>
                <a:gridCol w="789709"/>
                <a:gridCol w="789709"/>
              </a:tblGrid>
              <a:tr h="637995">
                <a:tc rowSpan="3">
                  <a:txBody>
                    <a:bodyPr/>
                    <a:lstStyle/>
                    <a:p>
                      <a:r>
                        <a:rPr lang="en-US" sz="1400" dirty="0" smtClean="0">
                          <a:latin typeface="Times New Roman" pitchFamily="18" charset="0"/>
                          <a:cs typeface="Times New Roman" pitchFamily="18" charset="0"/>
                        </a:rPr>
                        <a:t>Assessment</a:t>
                      </a:r>
                      <a:endParaRPr lang="en-US" sz="1400" dirty="0">
                        <a:latin typeface="Times New Roman" pitchFamily="18" charset="0"/>
                        <a:cs typeface="Times New Roman" pitchFamily="18" charset="0"/>
                      </a:endParaRPr>
                    </a:p>
                  </a:txBody>
                  <a:tcPr/>
                </a:tc>
                <a:tc rowSpan="3">
                  <a:txBody>
                    <a:bodyPr/>
                    <a:lstStyle/>
                    <a:p>
                      <a:r>
                        <a:rPr lang="en-US" sz="1400" dirty="0" smtClean="0">
                          <a:latin typeface="Times New Roman" pitchFamily="18" charset="0"/>
                          <a:cs typeface="Times New Roman" pitchFamily="18" charset="0"/>
                        </a:rPr>
                        <a:t>Mean</a:t>
                      </a:r>
                      <a:endParaRPr lang="en-US" sz="1400" dirty="0">
                        <a:latin typeface="Times New Roman" pitchFamily="18" charset="0"/>
                        <a:cs typeface="Times New Roman" pitchFamily="18" charset="0"/>
                      </a:endParaRPr>
                    </a:p>
                  </a:txBody>
                  <a:tcPr/>
                </a:tc>
                <a:tc rowSpan="3">
                  <a:txBody>
                    <a:bodyPr/>
                    <a:lstStyle/>
                    <a:p>
                      <a:r>
                        <a:rPr lang="en-US" sz="1400" dirty="0" smtClean="0">
                          <a:latin typeface="Times New Roman" pitchFamily="18" charset="0"/>
                          <a:cs typeface="Times New Roman" pitchFamily="18" charset="0"/>
                        </a:rPr>
                        <a:t>Standard </a:t>
                      </a:r>
                      <a:r>
                        <a:rPr lang="en-US" sz="1400" dirty="0" err="1" smtClean="0">
                          <a:latin typeface="Times New Roman" pitchFamily="18" charset="0"/>
                          <a:cs typeface="Times New Roman" pitchFamily="18" charset="0"/>
                        </a:rPr>
                        <a:t>devaition</a:t>
                      </a:r>
                      <a:endParaRPr lang="en-US" sz="1400" dirty="0">
                        <a:latin typeface="Times New Roman" pitchFamily="18" charset="0"/>
                        <a:cs typeface="Times New Roman" pitchFamily="18" charset="0"/>
                      </a:endParaRPr>
                    </a:p>
                  </a:txBody>
                  <a:tcPr/>
                </a:tc>
                <a:tc rowSpan="3">
                  <a:txBody>
                    <a:bodyPr/>
                    <a:lstStyle/>
                    <a:p>
                      <a:r>
                        <a:rPr lang="en-US" sz="1400" dirty="0" smtClean="0">
                          <a:latin typeface="Times New Roman" pitchFamily="18" charset="0"/>
                          <a:cs typeface="Times New Roman" pitchFamily="18" charset="0"/>
                        </a:rPr>
                        <a:t>Standard error</a:t>
                      </a:r>
                      <a:endParaRPr lang="en-US" sz="1400" dirty="0">
                        <a:latin typeface="Times New Roman" pitchFamily="18" charset="0"/>
                        <a:cs typeface="Times New Roman" pitchFamily="18" charset="0"/>
                      </a:endParaRPr>
                    </a:p>
                  </a:txBody>
                  <a:tcPr/>
                </a:tc>
                <a:tc gridSpan="2">
                  <a:txBody>
                    <a:bodyPr/>
                    <a:lstStyle/>
                    <a:p>
                      <a:r>
                        <a:rPr lang="en-US" sz="1400" dirty="0" smtClean="0">
                          <a:latin typeface="Times New Roman" pitchFamily="18" charset="0"/>
                          <a:cs typeface="Times New Roman" pitchFamily="18" charset="0"/>
                        </a:rPr>
                        <a:t>Paired</a:t>
                      </a:r>
                      <a:r>
                        <a:rPr lang="en-US" sz="1400" baseline="0" dirty="0" smtClean="0">
                          <a:latin typeface="Times New Roman" pitchFamily="18" charset="0"/>
                          <a:cs typeface="Times New Roman" pitchFamily="18" charset="0"/>
                        </a:rPr>
                        <a:t> differences</a:t>
                      </a:r>
                      <a:endParaRPr lang="en-US" sz="1400" dirty="0">
                        <a:latin typeface="Times New Roman" pitchFamily="18" charset="0"/>
                        <a:cs typeface="Times New Roman" pitchFamily="18" charset="0"/>
                      </a:endParaRPr>
                    </a:p>
                  </a:txBody>
                  <a:tcPr>
                    <a:lnB w="12700" cap="flat" cmpd="sng" algn="ctr">
                      <a:solidFill>
                        <a:schemeClr val="tx1"/>
                      </a:solidFill>
                      <a:prstDash val="solid"/>
                      <a:round/>
                      <a:headEnd type="none" w="med" len="med"/>
                      <a:tailEnd type="none" w="med" len="med"/>
                    </a:lnB>
                  </a:tcPr>
                </a:tc>
                <a:tc hMerge="1">
                  <a:txBody>
                    <a:bodyPr/>
                    <a:lstStyle/>
                    <a:p>
                      <a:endParaRPr lang="en-US" dirty="0"/>
                    </a:p>
                  </a:txBody>
                  <a:tcPr/>
                </a:tc>
                <a:tc rowSpan="3">
                  <a:txBody>
                    <a:bodyPr/>
                    <a:lstStyle/>
                    <a:p>
                      <a:r>
                        <a:rPr lang="en-US" sz="1400" dirty="0" smtClean="0">
                          <a:latin typeface="Times New Roman" pitchFamily="18" charset="0"/>
                          <a:cs typeface="Times New Roman" pitchFamily="18" charset="0"/>
                        </a:rPr>
                        <a:t>Standard error mean</a:t>
                      </a:r>
                      <a:endParaRPr lang="en-US" sz="1400" dirty="0">
                        <a:latin typeface="Times New Roman" pitchFamily="18" charset="0"/>
                        <a:cs typeface="Times New Roman" pitchFamily="18" charset="0"/>
                      </a:endParaRPr>
                    </a:p>
                  </a:txBody>
                  <a:tcPr/>
                </a:tc>
                <a:tc rowSpan="2" gridSpan="2">
                  <a:txBody>
                    <a:bodyPr/>
                    <a:lstStyle/>
                    <a:p>
                      <a:r>
                        <a:rPr lang="en-US" sz="1400" dirty="0" smtClean="0">
                          <a:latin typeface="Times New Roman" pitchFamily="18" charset="0"/>
                          <a:cs typeface="Times New Roman" pitchFamily="18" charset="0"/>
                        </a:rPr>
                        <a:t>95% confidence interval of the difference</a:t>
                      </a:r>
                      <a:endParaRPr lang="en-US" sz="1400" dirty="0">
                        <a:latin typeface="Times New Roman" pitchFamily="18" charset="0"/>
                        <a:cs typeface="Times New Roman" pitchFamily="18" charset="0"/>
                      </a:endParaRPr>
                    </a:p>
                  </a:txBody>
                  <a:tcPr>
                    <a:lnB w="12700" cap="flat" cmpd="sng" algn="ctr">
                      <a:solidFill>
                        <a:schemeClr val="tx1"/>
                      </a:solidFill>
                      <a:prstDash val="solid"/>
                      <a:round/>
                      <a:headEnd type="none" w="med" len="med"/>
                      <a:tailEnd type="none" w="med" len="med"/>
                    </a:lnB>
                  </a:tcPr>
                </a:tc>
                <a:tc rowSpan="2" hMerge="1">
                  <a:txBody>
                    <a:bodyPr/>
                    <a:lstStyle/>
                    <a:p>
                      <a:endParaRPr lang="en-US" dirty="0"/>
                    </a:p>
                  </a:txBody>
                  <a:tcPr/>
                </a:tc>
                <a:tc rowSpan="3">
                  <a:txBody>
                    <a:bodyPr/>
                    <a:lstStyle/>
                    <a:p>
                      <a:r>
                        <a:rPr lang="en-US" sz="1400" dirty="0" smtClean="0">
                          <a:latin typeface="Times New Roman" pitchFamily="18" charset="0"/>
                          <a:cs typeface="Times New Roman" pitchFamily="18" charset="0"/>
                        </a:rPr>
                        <a:t>“t”</a:t>
                      </a:r>
                      <a:endParaRPr lang="en-US" sz="1400" dirty="0">
                        <a:latin typeface="Times New Roman" pitchFamily="18" charset="0"/>
                        <a:cs typeface="Times New Roman" pitchFamily="18" charset="0"/>
                      </a:endParaRPr>
                    </a:p>
                  </a:txBody>
                  <a:tcPr/>
                </a:tc>
                <a:tc rowSpan="3">
                  <a:txBody>
                    <a:bodyPr/>
                    <a:lstStyle/>
                    <a:p>
                      <a:r>
                        <a:rPr lang="en-US" sz="1400" dirty="0" smtClean="0">
                          <a:latin typeface="Times New Roman" pitchFamily="18" charset="0"/>
                          <a:cs typeface="Times New Roman" pitchFamily="18" charset="0"/>
                        </a:rPr>
                        <a:t>Sig. 2 tailed</a:t>
                      </a:r>
                      <a:endParaRPr lang="en-US" sz="1400" dirty="0">
                        <a:latin typeface="Times New Roman" pitchFamily="18" charset="0"/>
                        <a:cs typeface="Times New Roman" pitchFamily="18" charset="0"/>
                      </a:endParaRPr>
                    </a:p>
                  </a:txBody>
                  <a:tcPr/>
                </a:tc>
              </a:tr>
              <a:tr h="820279">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rowSpan="2">
                  <a:txBody>
                    <a:bodyPr/>
                    <a:lstStyle/>
                    <a:p>
                      <a:r>
                        <a:rPr lang="en-US" sz="1400" dirty="0" smtClean="0">
                          <a:latin typeface="Times New Roman" pitchFamily="18" charset="0"/>
                          <a:cs typeface="Times New Roman" pitchFamily="18" charset="0"/>
                        </a:rPr>
                        <a:t>mean</a:t>
                      </a:r>
                      <a:endParaRPr lang="en-US" sz="1400" dirty="0">
                        <a:latin typeface="Times New Roman" pitchFamily="18" charset="0"/>
                        <a:cs typeface="Times New Roman" pitchFamily="18"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rowSpan="2">
                  <a:txBody>
                    <a:bodyPr/>
                    <a:lstStyle/>
                    <a:p>
                      <a:r>
                        <a:rPr lang="en-US" sz="1400" dirty="0" smtClean="0">
                          <a:latin typeface="Times New Roman" pitchFamily="18" charset="0"/>
                          <a:cs typeface="Times New Roman" pitchFamily="18" charset="0"/>
                        </a:rPr>
                        <a:t>Standard deviation</a:t>
                      </a:r>
                      <a:endParaRPr lang="en-US"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r>
              <a:tr h="683566">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r>
                        <a:rPr lang="en-US" sz="1400" dirty="0" smtClean="0">
                          <a:latin typeface="Times New Roman" pitchFamily="18" charset="0"/>
                          <a:cs typeface="Times New Roman" pitchFamily="18" charset="0"/>
                        </a:rPr>
                        <a:t>lower</a:t>
                      </a:r>
                      <a:endParaRPr lang="en-US" sz="1400" dirty="0">
                        <a:latin typeface="Times New Roman" pitchFamily="18" charset="0"/>
                        <a:cs typeface="Times New Roman" pitchFamily="18"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sz="1400" dirty="0" smtClean="0">
                          <a:latin typeface="Times New Roman" pitchFamily="18" charset="0"/>
                          <a:cs typeface="Times New Roman" pitchFamily="18" charset="0"/>
                        </a:rPr>
                        <a:t>upper</a:t>
                      </a:r>
                      <a:endParaRPr lang="en-US" sz="14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en-US"/>
                    </a:p>
                  </a:txBody>
                  <a:tcPr/>
                </a:tc>
                <a:tc vMerge="1">
                  <a:txBody>
                    <a:bodyPr/>
                    <a:lstStyle/>
                    <a:p>
                      <a:endParaRPr lang="en-US"/>
                    </a:p>
                  </a:txBody>
                  <a:tcPr/>
                </a:tc>
              </a:tr>
              <a:tr h="637995">
                <a:tc>
                  <a:txBody>
                    <a:bodyPr/>
                    <a:lstStyle/>
                    <a:p>
                      <a:r>
                        <a:rPr lang="en-US" sz="1400" dirty="0" smtClean="0">
                          <a:latin typeface="Times New Roman" pitchFamily="18" charset="0"/>
                          <a:cs typeface="Times New Roman" pitchFamily="18" charset="0"/>
                        </a:rPr>
                        <a:t>before</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4.7625</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3.40321</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0.21065</a:t>
                      </a:r>
                      <a:endParaRPr lang="en-US" sz="1400" dirty="0">
                        <a:latin typeface="Times New Roman" pitchFamily="18" charset="0"/>
                        <a:cs typeface="Times New Roman" pitchFamily="18" charset="0"/>
                      </a:endParaRPr>
                    </a:p>
                  </a:txBody>
                  <a:tcPr/>
                </a:tc>
                <a:tc>
                  <a:txBody>
                    <a:bodyPr/>
                    <a:lstStyle/>
                    <a:p>
                      <a:endParaRPr lang="en-US" sz="1400" dirty="0">
                        <a:latin typeface="Times New Roman" pitchFamily="18" charset="0"/>
                        <a:cs typeface="Times New Roman" pitchFamily="18" charset="0"/>
                      </a:endParaRPr>
                    </a:p>
                  </a:txBody>
                  <a:tcPr/>
                </a:tc>
                <a:tc>
                  <a:txBody>
                    <a:bodyPr/>
                    <a:lstStyle/>
                    <a:p>
                      <a:endParaRPr lang="en-US" sz="1400" dirty="0">
                        <a:latin typeface="Times New Roman" pitchFamily="18" charset="0"/>
                        <a:cs typeface="Times New Roman" pitchFamily="18" charset="0"/>
                      </a:endParaRPr>
                    </a:p>
                  </a:txBody>
                  <a:tcPr/>
                </a:tc>
                <a:tc>
                  <a:txBody>
                    <a:bodyPr/>
                    <a:lstStyle/>
                    <a:p>
                      <a:endParaRPr lang="en-US" sz="1400" dirty="0">
                        <a:latin typeface="Times New Roman" pitchFamily="18" charset="0"/>
                        <a:cs typeface="Times New Roman" pitchFamily="18" charset="0"/>
                      </a:endParaRPr>
                    </a:p>
                  </a:txBody>
                  <a:tcPr/>
                </a:tc>
                <a:tc>
                  <a:txBody>
                    <a:bodyPr/>
                    <a:lstStyle/>
                    <a:p>
                      <a:endParaRPr lang="en-US" sz="1400">
                        <a:latin typeface="Times New Roman" pitchFamily="18" charset="0"/>
                        <a:cs typeface="Times New Roman" pitchFamily="18" charset="0"/>
                      </a:endParaRPr>
                    </a:p>
                  </a:txBody>
                  <a:tcPr/>
                </a:tc>
                <a:tc>
                  <a:txBody>
                    <a:bodyPr/>
                    <a:lstStyle/>
                    <a:p>
                      <a:endParaRPr lang="en-US" sz="1400">
                        <a:latin typeface="Times New Roman" pitchFamily="18" charset="0"/>
                        <a:cs typeface="Times New Roman" pitchFamily="18" charset="0"/>
                      </a:endParaRPr>
                    </a:p>
                  </a:txBody>
                  <a:tcPr/>
                </a:tc>
                <a:tc>
                  <a:txBody>
                    <a:bodyPr/>
                    <a:lstStyle/>
                    <a:p>
                      <a:endParaRPr lang="en-US" sz="1400">
                        <a:latin typeface="Times New Roman" pitchFamily="18" charset="0"/>
                        <a:cs typeface="Times New Roman" pitchFamily="18" charset="0"/>
                      </a:endParaRPr>
                    </a:p>
                  </a:txBody>
                  <a:tcPr/>
                </a:tc>
                <a:tc>
                  <a:txBody>
                    <a:bodyPr/>
                    <a:lstStyle/>
                    <a:p>
                      <a:endParaRPr lang="en-US" sz="1400">
                        <a:latin typeface="Times New Roman" pitchFamily="18" charset="0"/>
                        <a:cs typeface="Times New Roman" pitchFamily="18" charset="0"/>
                      </a:endParaRPr>
                    </a:p>
                  </a:txBody>
                  <a:tcPr/>
                </a:tc>
              </a:tr>
              <a:tr h="721856">
                <a:tc>
                  <a:txBody>
                    <a:bodyPr/>
                    <a:lstStyle/>
                    <a:p>
                      <a:endParaRPr lang="en-US" sz="1400">
                        <a:latin typeface="Times New Roman" pitchFamily="18" charset="0"/>
                        <a:cs typeface="Times New Roman" pitchFamily="18" charset="0"/>
                      </a:endParaRPr>
                    </a:p>
                  </a:txBody>
                  <a:tcPr/>
                </a:tc>
                <a:tc>
                  <a:txBody>
                    <a:bodyPr/>
                    <a:lstStyle/>
                    <a:p>
                      <a:endParaRPr lang="en-US" sz="1400">
                        <a:latin typeface="Times New Roman" pitchFamily="18" charset="0"/>
                        <a:cs typeface="Times New Roman" pitchFamily="18" charset="0"/>
                      </a:endParaRPr>
                    </a:p>
                  </a:txBody>
                  <a:tcPr/>
                </a:tc>
                <a:tc>
                  <a:txBody>
                    <a:bodyPr/>
                    <a:lstStyle/>
                    <a:p>
                      <a:endParaRPr lang="en-US" sz="1400">
                        <a:latin typeface="Times New Roman" pitchFamily="18" charset="0"/>
                        <a:cs typeface="Times New Roman" pitchFamily="18" charset="0"/>
                      </a:endParaRPr>
                    </a:p>
                  </a:txBody>
                  <a:tcPr/>
                </a:tc>
                <a:tc>
                  <a:txBody>
                    <a:bodyPr/>
                    <a:lstStyle/>
                    <a:p>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3.32950</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2.43021</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0.15043</a:t>
                      </a:r>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3.62572</a:t>
                      </a:r>
                      <a:endParaRPr lang="en-US" sz="1400" dirty="0">
                        <a:latin typeface="Times New Roman" pitchFamily="18" charset="0"/>
                        <a:cs typeface="Times New Roman"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itchFamily="18" charset="0"/>
                          <a:cs typeface="Times New Roman" pitchFamily="18" charset="0"/>
                        </a:rPr>
                        <a:t>3.03328 </a:t>
                      </a:r>
                    </a:p>
                    <a:p>
                      <a:endParaRPr lang="en-US" sz="1400" dirty="0">
                        <a:latin typeface="Times New Roman" pitchFamily="18" charset="0"/>
                        <a:cs typeface="Times New Roman"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itchFamily="18" charset="0"/>
                          <a:cs typeface="Times New Roman" pitchFamily="18" charset="0"/>
                        </a:rPr>
                        <a:t>22.133* </a:t>
                      </a:r>
                    </a:p>
                    <a:p>
                      <a:endParaRPr lang="en-US" sz="1400" dirty="0">
                        <a:latin typeface="Times New Roman" pitchFamily="18" charset="0"/>
                        <a:cs typeface="Times New Roman" pitchFamily="18" charset="0"/>
                      </a:endParaRPr>
                    </a:p>
                  </a:txBody>
                  <a:tcPr/>
                </a:tc>
                <a:tc>
                  <a:txBody>
                    <a:bodyPr/>
                    <a:lstStyle/>
                    <a:p>
                      <a:r>
                        <a:rPr lang="en-US" sz="1400" dirty="0" smtClean="0">
                          <a:latin typeface="Times New Roman" pitchFamily="18" charset="0"/>
                          <a:cs typeface="Times New Roman" pitchFamily="18" charset="0"/>
                        </a:rPr>
                        <a:t>0.001</a:t>
                      </a:r>
                      <a:endParaRPr lang="en-US" sz="1400" dirty="0">
                        <a:latin typeface="Times New Roman" pitchFamily="18" charset="0"/>
                        <a:cs typeface="Times New Roman" pitchFamily="18" charset="0"/>
                      </a:endParaRPr>
                    </a:p>
                  </a:txBody>
                  <a:tcPr/>
                </a:tc>
              </a:tr>
              <a:tr h="911422">
                <a:tc>
                  <a:txBody>
                    <a:bodyPr/>
                    <a:lstStyle/>
                    <a:p>
                      <a:r>
                        <a:rPr lang="en-US" sz="1400" dirty="0" smtClean="0">
                          <a:latin typeface="Times New Roman" pitchFamily="18" charset="0"/>
                          <a:cs typeface="Times New Roman" pitchFamily="18" charset="0"/>
                        </a:rPr>
                        <a:t>after</a:t>
                      </a:r>
                      <a:endParaRPr lang="en-US" sz="1400" dirty="0">
                        <a:latin typeface="Times New Roman" pitchFamily="18" charset="0"/>
                        <a:cs typeface="Times New Roman"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itchFamily="18" charset="0"/>
                          <a:cs typeface="Times New Roman" pitchFamily="18" charset="0"/>
                        </a:rPr>
                        <a:t>8.0920 </a:t>
                      </a:r>
                    </a:p>
                    <a:p>
                      <a:endParaRPr lang="en-US" sz="1400" dirty="0">
                        <a:latin typeface="Times New Roman" pitchFamily="18" charset="0"/>
                        <a:cs typeface="Times New Roman" pitchFamily="18" charset="0"/>
                      </a:endParaRPr>
                    </a:p>
                  </a:txBody>
                  <a:tcPr/>
                </a:tc>
                <a:tc>
                  <a:txBody>
                    <a:bodyPr/>
                    <a:lstStyle/>
                    <a:p>
                      <a:r>
                        <a:rPr kumimoji="0" lang="en-US" sz="1400" b="0" i="0" u="none" strike="noStrike" cap="none" normalizeH="0" baseline="0" dirty="0" smtClean="0">
                          <a:ln>
                            <a:noFill/>
                          </a:ln>
                          <a:solidFill>
                            <a:srgbClr val="000000"/>
                          </a:solidFill>
                          <a:effectLst/>
                          <a:latin typeface="Times New Roman" pitchFamily="18" charset="0"/>
                          <a:cs typeface="Times New Roman" pitchFamily="18" charset="0"/>
                        </a:rPr>
                        <a:t>3.69708</a:t>
                      </a:r>
                      <a:endParaRPr lang="en-US" sz="1400" dirty="0">
                        <a:latin typeface="Times New Roman" pitchFamily="18" charset="0"/>
                        <a:cs typeface="Times New Roman"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smtClean="0">
                          <a:ln>
                            <a:noFill/>
                          </a:ln>
                          <a:solidFill>
                            <a:srgbClr val="000000"/>
                          </a:solidFill>
                          <a:effectLst/>
                          <a:latin typeface="Times New Roman" pitchFamily="18" charset="0"/>
                          <a:cs typeface="Times New Roman" pitchFamily="18" charset="0"/>
                        </a:rPr>
                        <a:t>0.22884 </a:t>
                      </a:r>
                    </a:p>
                    <a:p>
                      <a:endParaRPr lang="en-US" sz="1400" dirty="0">
                        <a:latin typeface="Times New Roman" pitchFamily="18" charset="0"/>
                        <a:cs typeface="Times New Roman" pitchFamily="18" charset="0"/>
                      </a:endParaRPr>
                    </a:p>
                  </a:txBody>
                  <a:tcPr/>
                </a:tc>
                <a:tc>
                  <a:txBody>
                    <a:bodyPr/>
                    <a:lstStyle/>
                    <a:p>
                      <a:endParaRPr lang="en-US" sz="1400" dirty="0">
                        <a:latin typeface="Times New Roman" pitchFamily="18" charset="0"/>
                        <a:cs typeface="Times New Roman" pitchFamily="18" charset="0"/>
                      </a:endParaRPr>
                    </a:p>
                  </a:txBody>
                  <a:tcPr/>
                </a:tc>
                <a:tc>
                  <a:txBody>
                    <a:bodyPr/>
                    <a:lstStyle/>
                    <a:p>
                      <a:endParaRPr lang="en-US" sz="1400" dirty="0">
                        <a:latin typeface="Times New Roman" pitchFamily="18" charset="0"/>
                        <a:cs typeface="Times New Roman" pitchFamily="18" charset="0"/>
                      </a:endParaRPr>
                    </a:p>
                  </a:txBody>
                  <a:tcPr/>
                </a:tc>
                <a:tc>
                  <a:txBody>
                    <a:bodyPr/>
                    <a:lstStyle/>
                    <a:p>
                      <a:endParaRPr lang="en-US" sz="1400" dirty="0">
                        <a:latin typeface="Times New Roman" pitchFamily="18" charset="0"/>
                        <a:cs typeface="Times New Roman" pitchFamily="18" charset="0"/>
                      </a:endParaRPr>
                    </a:p>
                  </a:txBody>
                  <a:tcPr/>
                </a:tc>
                <a:tc>
                  <a:txBody>
                    <a:bodyPr/>
                    <a:lstStyle/>
                    <a:p>
                      <a:endParaRPr lang="en-US" sz="1400" dirty="0">
                        <a:latin typeface="Times New Roman" pitchFamily="18" charset="0"/>
                        <a:cs typeface="Times New Roman" pitchFamily="18" charset="0"/>
                      </a:endParaRPr>
                    </a:p>
                  </a:txBody>
                  <a:tcPr/>
                </a:tc>
                <a:tc>
                  <a:txBody>
                    <a:bodyPr/>
                    <a:lstStyle/>
                    <a:p>
                      <a:endParaRPr lang="en-US" sz="1400" dirty="0">
                        <a:latin typeface="Times New Roman" pitchFamily="18" charset="0"/>
                        <a:cs typeface="Times New Roman" pitchFamily="18" charset="0"/>
                      </a:endParaRPr>
                    </a:p>
                  </a:txBody>
                  <a:tcPr/>
                </a:tc>
                <a:tc>
                  <a:txBody>
                    <a:bodyPr/>
                    <a:lstStyle/>
                    <a:p>
                      <a:endParaRPr lang="en-US" sz="1400" dirty="0">
                        <a:latin typeface="Times New Roman" pitchFamily="18" charset="0"/>
                        <a:cs typeface="Times New Roman" pitchFamily="18" charset="0"/>
                      </a:endParaRPr>
                    </a:p>
                  </a:txBody>
                  <a:tcPr/>
                </a:tc>
                <a:tc>
                  <a:txBody>
                    <a:bodyPr/>
                    <a:lstStyle/>
                    <a:p>
                      <a:endParaRPr lang="en-US" sz="1400" dirty="0">
                        <a:latin typeface="Times New Roman" pitchFamily="18" charset="0"/>
                        <a:cs typeface="Times New Roman" pitchFamily="18" charset="0"/>
                      </a:endParaRPr>
                    </a:p>
                  </a:txBody>
                  <a:tcPr/>
                </a:tc>
              </a:tr>
            </a:tbl>
          </a:graphicData>
        </a:graphic>
      </p:graphicFrame>
      <p:sp>
        <p:nvSpPr>
          <p:cNvPr id="2" name="Title 1"/>
          <p:cNvSpPr>
            <a:spLocks noGrp="1"/>
          </p:cNvSpPr>
          <p:nvPr>
            <p:ph type="title"/>
          </p:nvPr>
        </p:nvSpPr>
        <p:spPr/>
        <p:txBody>
          <a:bodyPr>
            <a:noAutofit/>
          </a:bodyPr>
          <a:lstStyle/>
          <a:p>
            <a:r>
              <a:rPr lang="en-US" sz="2400" dirty="0" smtClean="0">
                <a:latin typeface="Times New Roman" pitchFamily="18" charset="0"/>
                <a:cs typeface="Times New Roman" pitchFamily="18" charset="0"/>
              </a:rPr>
              <a:t>Table 2</a:t>
            </a:r>
            <a:r>
              <a:rPr lang="en-US" sz="2400" dirty="0">
                <a:latin typeface="Times New Roman" pitchFamily="18" charset="0"/>
                <a:cs typeface="Times New Roman" pitchFamily="18" charset="0"/>
              </a:rPr>
              <a:t>: ANALYSIS ON THE OVERALL KNOWLEDGE SCORES OF ADOLESCENTS BEFORE AND AFTER INTERVENTION </a:t>
            </a:r>
          </a:p>
        </p:txBody>
      </p:sp>
    </p:spTree>
    <p:extLst>
      <p:ext uri="{BB962C8B-B14F-4D97-AF65-F5344CB8AC3E}">
        <p14:creationId xmlns:p14="http://schemas.microsoft.com/office/powerpoint/2010/main" val="34953983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2000" dirty="0">
                <a:latin typeface="Times New Roman" pitchFamily="18" charset="0"/>
                <a:cs typeface="Times New Roman" pitchFamily="18" charset="0"/>
              </a:rPr>
              <a:t>Table </a:t>
            </a:r>
            <a:r>
              <a:rPr lang="en-US" sz="2000" dirty="0" smtClean="0">
                <a:latin typeface="Times New Roman" pitchFamily="18" charset="0"/>
                <a:cs typeface="Times New Roman" pitchFamily="18" charset="0"/>
              </a:rPr>
              <a:t>3. </a:t>
            </a:r>
            <a:r>
              <a:rPr lang="en-US" sz="2000" dirty="0">
                <a:latin typeface="Times New Roman" pitchFamily="18" charset="0"/>
                <a:cs typeface="Times New Roman" pitchFamily="18" charset="0"/>
              </a:rPr>
              <a:t>Positive feedback on adolescent friendly services by parents and teachers</a:t>
            </a:r>
          </a:p>
          <a:p>
            <a:endParaRPr lang="en-US" dirty="0"/>
          </a:p>
        </p:txBody>
      </p:sp>
      <p:sp>
        <p:nvSpPr>
          <p:cNvPr id="2" name="Title 1"/>
          <p:cNvSpPr>
            <a:spLocks noGrp="1"/>
          </p:cNvSpPr>
          <p:nvPr>
            <p:ph type="title"/>
          </p:nvPr>
        </p:nvSpPr>
        <p:spPr/>
        <p:txBody>
          <a:bodyPr>
            <a:normAutofit/>
          </a:bodyPr>
          <a:lstStyle/>
          <a:p>
            <a:r>
              <a:rPr lang="en-US" sz="2400" b="1" dirty="0">
                <a:latin typeface="Times New Roman" pitchFamily="18" charset="0"/>
                <a:cs typeface="Times New Roman" pitchFamily="18" charset="0"/>
              </a:rPr>
              <a:t>Feedback on Adolescent friendly center services by parents and teachers</a:t>
            </a:r>
            <a:endParaRPr lang="en-US" sz="2400" dirty="0">
              <a:latin typeface="Times New Roman" pitchFamily="18" charset="0"/>
              <a:cs typeface="Times New Roman"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88554960"/>
              </p:ext>
            </p:extLst>
          </p:nvPr>
        </p:nvGraphicFramePr>
        <p:xfrm>
          <a:off x="381000" y="2286001"/>
          <a:ext cx="7924800" cy="4343398"/>
        </p:xfrm>
        <a:graphic>
          <a:graphicData uri="http://schemas.openxmlformats.org/drawingml/2006/table">
            <a:tbl>
              <a:tblPr firstRow="1" firstCol="1" bandRow="1">
                <a:tableStyleId>{5C22544A-7EE6-4342-B048-85BDC9FD1C3A}</a:tableStyleId>
              </a:tblPr>
              <a:tblGrid>
                <a:gridCol w="813430"/>
                <a:gridCol w="4808858"/>
                <a:gridCol w="1273930"/>
                <a:gridCol w="1028582"/>
              </a:tblGrid>
              <a:tr h="1184652">
                <a:tc>
                  <a:txBody>
                    <a:bodyPr/>
                    <a:lstStyle/>
                    <a:p>
                      <a:pPr marL="0" marR="0" indent="0" algn="just">
                        <a:lnSpc>
                          <a:spcPct val="150000"/>
                        </a:lnSpc>
                        <a:spcBef>
                          <a:spcPts val="0"/>
                        </a:spcBef>
                        <a:spcAft>
                          <a:spcPts val="0"/>
                        </a:spcAft>
                      </a:pPr>
                      <a:r>
                        <a:rPr lang="en-US" sz="1600" dirty="0" err="1">
                          <a:effectLst/>
                          <a:latin typeface="Times New Roman" pitchFamily="18" charset="0"/>
                          <a:cs typeface="Times New Roman" pitchFamily="18" charset="0"/>
                        </a:rPr>
                        <a:t>Sl.No</a:t>
                      </a:r>
                      <a:r>
                        <a:rPr lang="en-US" sz="1600" dirty="0">
                          <a:effectLst/>
                          <a:latin typeface="Times New Roman" pitchFamily="18" charset="0"/>
                          <a:cs typeface="Times New Roman" pitchFamily="18" charset="0"/>
                        </a:rPr>
                        <a:t> </a:t>
                      </a:r>
                      <a:endParaRPr lang="en-US" sz="1600" dirty="0">
                        <a:solidFill>
                          <a:srgbClr val="000000"/>
                        </a:solidFill>
                        <a:effectLst/>
                        <a:latin typeface="Times New Roman" pitchFamily="18" charset="0"/>
                        <a:ea typeface="Times New Roman"/>
                        <a:cs typeface="Times New Roman" pitchFamily="18" charset="0"/>
                      </a:endParaRPr>
                    </a:p>
                  </a:txBody>
                  <a:tcPr marL="68580" marR="56515" marT="0" marB="0"/>
                </a:tc>
                <a:tc>
                  <a:txBody>
                    <a:bodyPr/>
                    <a:lstStyle/>
                    <a:p>
                      <a:pPr marL="0" marR="0" indent="0" algn="l">
                        <a:lnSpc>
                          <a:spcPct val="150000"/>
                        </a:lnSpc>
                        <a:spcBef>
                          <a:spcPts val="0"/>
                        </a:spcBef>
                        <a:spcAft>
                          <a:spcPts val="0"/>
                        </a:spcAft>
                      </a:pPr>
                      <a:r>
                        <a:rPr lang="en-US" sz="1600" dirty="0">
                          <a:effectLst/>
                          <a:latin typeface="Times New Roman" pitchFamily="18" charset="0"/>
                          <a:cs typeface="Times New Roman" pitchFamily="18" charset="0"/>
                        </a:rPr>
                        <a:t> Positive Feedback  of adolescent friendly services</a:t>
                      </a:r>
                      <a:endParaRPr lang="en-US" sz="1600" dirty="0">
                        <a:solidFill>
                          <a:srgbClr val="000000"/>
                        </a:solidFill>
                        <a:effectLst/>
                        <a:latin typeface="Times New Roman" pitchFamily="18" charset="0"/>
                        <a:ea typeface="Times New Roman"/>
                        <a:cs typeface="Times New Roman" pitchFamily="18" charset="0"/>
                      </a:endParaRPr>
                    </a:p>
                  </a:txBody>
                  <a:tcPr marL="68580" marR="56515" marT="0" marB="0"/>
                </a:tc>
                <a:tc>
                  <a:txBody>
                    <a:bodyPr/>
                    <a:lstStyle/>
                    <a:p>
                      <a:pPr marL="0" marR="0" indent="0" algn="l">
                        <a:lnSpc>
                          <a:spcPct val="150000"/>
                        </a:lnSpc>
                        <a:spcBef>
                          <a:spcPts val="0"/>
                        </a:spcBef>
                        <a:spcAft>
                          <a:spcPts val="1225"/>
                        </a:spcAft>
                      </a:pPr>
                      <a:r>
                        <a:rPr lang="en-US" sz="1600">
                          <a:effectLst/>
                          <a:latin typeface="Times New Roman" pitchFamily="18" charset="0"/>
                          <a:cs typeface="Times New Roman" pitchFamily="18" charset="0"/>
                        </a:rPr>
                        <a:t>teachers % (n=21)</a:t>
                      </a:r>
                      <a:endParaRPr lang="en-US" sz="1600">
                        <a:solidFill>
                          <a:srgbClr val="000000"/>
                        </a:solidFill>
                        <a:effectLst/>
                        <a:latin typeface="Times New Roman" pitchFamily="18" charset="0"/>
                        <a:ea typeface="Times New Roman"/>
                        <a:cs typeface="Times New Roman" pitchFamily="18" charset="0"/>
                      </a:endParaRPr>
                    </a:p>
                  </a:txBody>
                  <a:tcPr marL="68580" marR="56515" marT="0" marB="0"/>
                </a:tc>
                <a:tc>
                  <a:txBody>
                    <a:bodyPr/>
                    <a:lstStyle/>
                    <a:p>
                      <a:pPr marL="0" marR="0" indent="0" algn="l">
                        <a:lnSpc>
                          <a:spcPct val="150000"/>
                        </a:lnSpc>
                        <a:spcBef>
                          <a:spcPts val="0"/>
                        </a:spcBef>
                        <a:spcAft>
                          <a:spcPts val="0"/>
                        </a:spcAft>
                      </a:pPr>
                      <a:r>
                        <a:rPr lang="en-US" sz="1600" dirty="0">
                          <a:effectLst/>
                          <a:latin typeface="Times New Roman" pitchFamily="18" charset="0"/>
                          <a:cs typeface="Times New Roman" pitchFamily="18" charset="0"/>
                        </a:rPr>
                        <a:t>parents%</a:t>
                      </a:r>
                    </a:p>
                    <a:p>
                      <a:pPr marL="0" marR="0" indent="0" algn="l">
                        <a:lnSpc>
                          <a:spcPct val="150000"/>
                        </a:lnSpc>
                        <a:spcBef>
                          <a:spcPts val="0"/>
                        </a:spcBef>
                        <a:spcAft>
                          <a:spcPts val="0"/>
                        </a:spcAft>
                      </a:pPr>
                      <a:r>
                        <a:rPr lang="en-US" sz="1600" dirty="0">
                          <a:effectLst/>
                          <a:latin typeface="Times New Roman" pitchFamily="18" charset="0"/>
                          <a:cs typeface="Times New Roman" pitchFamily="18" charset="0"/>
                        </a:rPr>
                        <a:t>(n=160 )</a:t>
                      </a:r>
                      <a:endParaRPr lang="en-US" sz="1600" dirty="0">
                        <a:solidFill>
                          <a:srgbClr val="000000"/>
                        </a:solidFill>
                        <a:effectLst/>
                        <a:latin typeface="Times New Roman" pitchFamily="18" charset="0"/>
                        <a:ea typeface="Times New Roman"/>
                        <a:cs typeface="Times New Roman" pitchFamily="18" charset="0"/>
                      </a:endParaRPr>
                    </a:p>
                  </a:txBody>
                  <a:tcPr marL="68580" marR="56515" marT="0" marB="0"/>
                </a:tc>
              </a:tr>
              <a:tr h="852850">
                <a:tc>
                  <a:txBody>
                    <a:bodyPr/>
                    <a:lstStyle/>
                    <a:p>
                      <a:pPr marL="0" marR="0" indent="0" algn="l">
                        <a:lnSpc>
                          <a:spcPct val="150000"/>
                        </a:lnSpc>
                        <a:spcBef>
                          <a:spcPts val="0"/>
                        </a:spcBef>
                        <a:spcAft>
                          <a:spcPts val="0"/>
                        </a:spcAft>
                      </a:pPr>
                      <a:r>
                        <a:rPr lang="en-US" sz="1600">
                          <a:effectLst/>
                          <a:latin typeface="Times New Roman" pitchFamily="18" charset="0"/>
                          <a:cs typeface="Times New Roman" pitchFamily="18" charset="0"/>
                        </a:rPr>
                        <a:t>1. </a:t>
                      </a:r>
                      <a:endParaRPr lang="en-US" sz="1600">
                        <a:solidFill>
                          <a:srgbClr val="000000"/>
                        </a:solidFill>
                        <a:effectLst/>
                        <a:latin typeface="Times New Roman" pitchFamily="18" charset="0"/>
                        <a:ea typeface="Times New Roman"/>
                        <a:cs typeface="Times New Roman" pitchFamily="18" charset="0"/>
                      </a:endParaRPr>
                    </a:p>
                  </a:txBody>
                  <a:tcPr marL="68580" marR="56515" marT="0" marB="0"/>
                </a:tc>
                <a:tc>
                  <a:txBody>
                    <a:bodyPr/>
                    <a:lstStyle/>
                    <a:p>
                      <a:pPr marL="0" marR="0" indent="0" algn="l">
                        <a:lnSpc>
                          <a:spcPct val="150000"/>
                        </a:lnSpc>
                        <a:spcBef>
                          <a:spcPts val="0"/>
                        </a:spcBef>
                        <a:spcAft>
                          <a:spcPts val="0"/>
                        </a:spcAft>
                      </a:pPr>
                      <a:r>
                        <a:rPr lang="en-US" sz="1600" dirty="0">
                          <a:effectLst/>
                          <a:latin typeface="Times New Roman" pitchFamily="18" charset="0"/>
                          <a:cs typeface="Times New Roman" pitchFamily="18" charset="0"/>
                        </a:rPr>
                        <a:t>Physical &amp; Reproductive health benefits (medical checkup and education on adolescent issues)</a:t>
                      </a:r>
                      <a:endParaRPr lang="en-US" sz="1600" dirty="0">
                        <a:solidFill>
                          <a:srgbClr val="000000"/>
                        </a:solidFill>
                        <a:effectLst/>
                        <a:latin typeface="Times New Roman" pitchFamily="18" charset="0"/>
                        <a:ea typeface="Times New Roman"/>
                        <a:cs typeface="Times New Roman" pitchFamily="18" charset="0"/>
                      </a:endParaRPr>
                    </a:p>
                  </a:txBody>
                  <a:tcPr marL="68580" marR="56515" marT="0" marB="0"/>
                </a:tc>
                <a:tc>
                  <a:txBody>
                    <a:bodyPr/>
                    <a:lstStyle/>
                    <a:p>
                      <a:pPr marL="0" marR="0" indent="0" algn="l">
                        <a:lnSpc>
                          <a:spcPct val="150000"/>
                        </a:lnSpc>
                        <a:spcBef>
                          <a:spcPts val="0"/>
                        </a:spcBef>
                        <a:spcAft>
                          <a:spcPts val="0"/>
                        </a:spcAft>
                      </a:pPr>
                      <a:r>
                        <a:rPr lang="en-US" sz="1600">
                          <a:effectLst/>
                          <a:latin typeface="Times New Roman" pitchFamily="18" charset="0"/>
                          <a:cs typeface="Times New Roman" pitchFamily="18" charset="0"/>
                        </a:rPr>
                        <a:t>62%</a:t>
                      </a:r>
                      <a:endParaRPr lang="en-US" sz="1600">
                        <a:solidFill>
                          <a:srgbClr val="000000"/>
                        </a:solidFill>
                        <a:effectLst/>
                        <a:latin typeface="Times New Roman" pitchFamily="18" charset="0"/>
                        <a:ea typeface="Times New Roman"/>
                        <a:cs typeface="Times New Roman" pitchFamily="18" charset="0"/>
                      </a:endParaRPr>
                    </a:p>
                  </a:txBody>
                  <a:tcPr marL="68580" marR="56515" marT="0" marB="0"/>
                </a:tc>
                <a:tc>
                  <a:txBody>
                    <a:bodyPr/>
                    <a:lstStyle/>
                    <a:p>
                      <a:pPr marL="0" marR="0" indent="0" algn="l">
                        <a:lnSpc>
                          <a:spcPct val="150000"/>
                        </a:lnSpc>
                        <a:spcBef>
                          <a:spcPts val="0"/>
                        </a:spcBef>
                        <a:spcAft>
                          <a:spcPts val="0"/>
                        </a:spcAft>
                      </a:pPr>
                      <a:r>
                        <a:rPr lang="en-US" sz="1600">
                          <a:effectLst/>
                          <a:latin typeface="Times New Roman" pitchFamily="18" charset="0"/>
                          <a:cs typeface="Times New Roman" pitchFamily="18" charset="0"/>
                        </a:rPr>
                        <a:t>79%</a:t>
                      </a:r>
                      <a:endParaRPr lang="en-US" sz="1600">
                        <a:solidFill>
                          <a:srgbClr val="000000"/>
                        </a:solidFill>
                        <a:effectLst/>
                        <a:latin typeface="Times New Roman" pitchFamily="18" charset="0"/>
                        <a:ea typeface="Times New Roman"/>
                        <a:cs typeface="Times New Roman" pitchFamily="18" charset="0"/>
                      </a:endParaRPr>
                    </a:p>
                  </a:txBody>
                  <a:tcPr marL="68580" marR="56515" marT="0" marB="0"/>
                </a:tc>
              </a:tr>
              <a:tr h="775203">
                <a:tc>
                  <a:txBody>
                    <a:bodyPr/>
                    <a:lstStyle/>
                    <a:p>
                      <a:pPr marL="0" marR="0" indent="0" algn="l">
                        <a:lnSpc>
                          <a:spcPct val="150000"/>
                        </a:lnSpc>
                        <a:spcBef>
                          <a:spcPts val="0"/>
                        </a:spcBef>
                        <a:spcAft>
                          <a:spcPts val="0"/>
                        </a:spcAft>
                      </a:pPr>
                      <a:r>
                        <a:rPr lang="en-US" sz="1600">
                          <a:effectLst/>
                          <a:latin typeface="Times New Roman" pitchFamily="18" charset="0"/>
                          <a:cs typeface="Times New Roman" pitchFamily="18" charset="0"/>
                        </a:rPr>
                        <a:t>2. </a:t>
                      </a:r>
                      <a:endParaRPr lang="en-US" sz="1600">
                        <a:solidFill>
                          <a:srgbClr val="000000"/>
                        </a:solidFill>
                        <a:effectLst/>
                        <a:latin typeface="Times New Roman" pitchFamily="18" charset="0"/>
                        <a:ea typeface="Times New Roman"/>
                        <a:cs typeface="Times New Roman" pitchFamily="18" charset="0"/>
                      </a:endParaRPr>
                    </a:p>
                  </a:txBody>
                  <a:tcPr marL="68580" marR="56515" marT="0" marB="0"/>
                </a:tc>
                <a:tc>
                  <a:txBody>
                    <a:bodyPr/>
                    <a:lstStyle/>
                    <a:p>
                      <a:pPr marL="0" marR="0" indent="0" algn="l">
                        <a:lnSpc>
                          <a:spcPct val="150000"/>
                        </a:lnSpc>
                        <a:spcBef>
                          <a:spcPts val="0"/>
                        </a:spcBef>
                        <a:spcAft>
                          <a:spcPts val="0"/>
                        </a:spcAft>
                      </a:pPr>
                      <a:r>
                        <a:rPr lang="en-US" sz="1600" dirty="0">
                          <a:effectLst/>
                          <a:latin typeface="Times New Roman" pitchFamily="18" charset="0"/>
                          <a:cs typeface="Times New Roman" pitchFamily="18" charset="0"/>
                        </a:rPr>
                        <a:t> Guidance &amp; Counseling   (life skill training workshop)</a:t>
                      </a:r>
                      <a:endParaRPr lang="en-US" sz="1600" dirty="0">
                        <a:solidFill>
                          <a:srgbClr val="000000"/>
                        </a:solidFill>
                        <a:effectLst/>
                        <a:latin typeface="Times New Roman" pitchFamily="18" charset="0"/>
                        <a:ea typeface="Times New Roman"/>
                        <a:cs typeface="Times New Roman" pitchFamily="18" charset="0"/>
                      </a:endParaRPr>
                    </a:p>
                  </a:txBody>
                  <a:tcPr marL="68580" marR="56515" marT="0" marB="0"/>
                </a:tc>
                <a:tc>
                  <a:txBody>
                    <a:bodyPr/>
                    <a:lstStyle/>
                    <a:p>
                      <a:pPr marL="0" marR="0" indent="0" algn="l">
                        <a:lnSpc>
                          <a:spcPct val="150000"/>
                        </a:lnSpc>
                        <a:spcBef>
                          <a:spcPts val="0"/>
                        </a:spcBef>
                        <a:spcAft>
                          <a:spcPts val="0"/>
                        </a:spcAft>
                      </a:pPr>
                      <a:r>
                        <a:rPr lang="en-US" sz="1600">
                          <a:effectLst/>
                          <a:latin typeface="Times New Roman" pitchFamily="18" charset="0"/>
                          <a:cs typeface="Times New Roman" pitchFamily="18" charset="0"/>
                        </a:rPr>
                        <a:t>82%</a:t>
                      </a:r>
                      <a:endParaRPr lang="en-US" sz="1600">
                        <a:solidFill>
                          <a:srgbClr val="000000"/>
                        </a:solidFill>
                        <a:effectLst/>
                        <a:latin typeface="Times New Roman" pitchFamily="18" charset="0"/>
                        <a:ea typeface="Times New Roman"/>
                        <a:cs typeface="Times New Roman" pitchFamily="18" charset="0"/>
                      </a:endParaRPr>
                    </a:p>
                  </a:txBody>
                  <a:tcPr marL="68580" marR="56515" marT="0" marB="0"/>
                </a:tc>
                <a:tc>
                  <a:txBody>
                    <a:bodyPr/>
                    <a:lstStyle/>
                    <a:p>
                      <a:pPr marL="0" marR="0" indent="0" algn="l">
                        <a:lnSpc>
                          <a:spcPct val="150000"/>
                        </a:lnSpc>
                        <a:spcBef>
                          <a:spcPts val="0"/>
                        </a:spcBef>
                        <a:spcAft>
                          <a:spcPts val="0"/>
                        </a:spcAft>
                      </a:pPr>
                      <a:r>
                        <a:rPr lang="en-US" sz="1600">
                          <a:effectLst/>
                          <a:latin typeface="Times New Roman" pitchFamily="18" charset="0"/>
                          <a:cs typeface="Times New Roman" pitchFamily="18" charset="0"/>
                        </a:rPr>
                        <a:t>69%</a:t>
                      </a:r>
                      <a:endParaRPr lang="en-US" sz="1600">
                        <a:solidFill>
                          <a:srgbClr val="000000"/>
                        </a:solidFill>
                        <a:effectLst/>
                        <a:latin typeface="Times New Roman" pitchFamily="18" charset="0"/>
                        <a:ea typeface="Times New Roman"/>
                        <a:cs typeface="Times New Roman" pitchFamily="18" charset="0"/>
                      </a:endParaRPr>
                    </a:p>
                  </a:txBody>
                  <a:tcPr marL="68580" marR="56515" marT="0" marB="0"/>
                </a:tc>
              </a:tr>
              <a:tr h="763925">
                <a:tc>
                  <a:txBody>
                    <a:bodyPr/>
                    <a:lstStyle/>
                    <a:p>
                      <a:pPr marL="0" marR="0" indent="0" algn="l">
                        <a:lnSpc>
                          <a:spcPct val="150000"/>
                        </a:lnSpc>
                        <a:spcBef>
                          <a:spcPts val="0"/>
                        </a:spcBef>
                        <a:spcAft>
                          <a:spcPts val="0"/>
                        </a:spcAft>
                      </a:pPr>
                      <a:r>
                        <a:rPr lang="en-US" sz="1600">
                          <a:effectLst/>
                          <a:latin typeface="Times New Roman" pitchFamily="18" charset="0"/>
                          <a:cs typeface="Times New Roman" pitchFamily="18" charset="0"/>
                        </a:rPr>
                        <a:t>3.  </a:t>
                      </a:r>
                      <a:endParaRPr lang="en-US" sz="1600">
                        <a:solidFill>
                          <a:srgbClr val="000000"/>
                        </a:solidFill>
                        <a:effectLst/>
                        <a:latin typeface="Times New Roman" pitchFamily="18" charset="0"/>
                        <a:ea typeface="Times New Roman"/>
                        <a:cs typeface="Times New Roman" pitchFamily="18" charset="0"/>
                      </a:endParaRPr>
                    </a:p>
                  </a:txBody>
                  <a:tcPr marL="68580" marR="56515" marT="0" marB="0"/>
                </a:tc>
                <a:tc>
                  <a:txBody>
                    <a:bodyPr/>
                    <a:lstStyle/>
                    <a:p>
                      <a:pPr marL="0" marR="0" indent="0" algn="l">
                        <a:lnSpc>
                          <a:spcPct val="150000"/>
                        </a:lnSpc>
                        <a:spcBef>
                          <a:spcPts val="0"/>
                        </a:spcBef>
                        <a:spcAft>
                          <a:spcPts val="0"/>
                        </a:spcAft>
                      </a:pPr>
                      <a:r>
                        <a:rPr lang="en-US" sz="1600" dirty="0">
                          <a:effectLst/>
                          <a:latin typeface="Times New Roman" pitchFamily="18" charset="0"/>
                          <a:cs typeface="Times New Roman" pitchFamily="18" charset="0"/>
                        </a:rPr>
                        <a:t>Created   awareness </a:t>
                      </a:r>
                      <a:endParaRPr lang="en-US" sz="1600" dirty="0">
                        <a:solidFill>
                          <a:srgbClr val="000000"/>
                        </a:solidFill>
                        <a:effectLst/>
                        <a:latin typeface="Times New Roman" pitchFamily="18" charset="0"/>
                        <a:ea typeface="Times New Roman"/>
                        <a:cs typeface="Times New Roman" pitchFamily="18" charset="0"/>
                      </a:endParaRPr>
                    </a:p>
                  </a:txBody>
                  <a:tcPr marL="68580" marR="56515" marT="0" marB="0"/>
                </a:tc>
                <a:tc>
                  <a:txBody>
                    <a:bodyPr/>
                    <a:lstStyle/>
                    <a:p>
                      <a:pPr marL="0" marR="0" indent="0" algn="l">
                        <a:lnSpc>
                          <a:spcPct val="150000"/>
                        </a:lnSpc>
                        <a:spcBef>
                          <a:spcPts val="0"/>
                        </a:spcBef>
                        <a:spcAft>
                          <a:spcPts val="0"/>
                        </a:spcAft>
                      </a:pPr>
                      <a:r>
                        <a:rPr lang="en-US" sz="1600">
                          <a:effectLst/>
                          <a:latin typeface="Times New Roman" pitchFamily="18" charset="0"/>
                          <a:cs typeface="Times New Roman" pitchFamily="18" charset="0"/>
                        </a:rPr>
                        <a:t>46%</a:t>
                      </a:r>
                      <a:endParaRPr lang="en-US" sz="1600">
                        <a:solidFill>
                          <a:srgbClr val="000000"/>
                        </a:solidFill>
                        <a:effectLst/>
                        <a:latin typeface="Times New Roman" pitchFamily="18" charset="0"/>
                        <a:ea typeface="Times New Roman"/>
                        <a:cs typeface="Times New Roman" pitchFamily="18" charset="0"/>
                      </a:endParaRPr>
                    </a:p>
                  </a:txBody>
                  <a:tcPr marL="68580" marR="56515" marT="0" marB="0"/>
                </a:tc>
                <a:tc>
                  <a:txBody>
                    <a:bodyPr/>
                    <a:lstStyle/>
                    <a:p>
                      <a:pPr marL="0" marR="0" indent="0" algn="l">
                        <a:lnSpc>
                          <a:spcPct val="150000"/>
                        </a:lnSpc>
                        <a:spcBef>
                          <a:spcPts val="0"/>
                        </a:spcBef>
                        <a:spcAft>
                          <a:spcPts val="0"/>
                        </a:spcAft>
                      </a:pPr>
                      <a:r>
                        <a:rPr lang="en-US" sz="1600">
                          <a:effectLst/>
                          <a:latin typeface="Times New Roman" pitchFamily="18" charset="0"/>
                          <a:cs typeface="Times New Roman" pitchFamily="18" charset="0"/>
                        </a:rPr>
                        <a:t>72%</a:t>
                      </a:r>
                      <a:endParaRPr lang="en-US" sz="1600">
                        <a:solidFill>
                          <a:srgbClr val="000000"/>
                        </a:solidFill>
                        <a:effectLst/>
                        <a:latin typeface="Times New Roman" pitchFamily="18" charset="0"/>
                        <a:ea typeface="Times New Roman"/>
                        <a:cs typeface="Times New Roman" pitchFamily="18" charset="0"/>
                      </a:endParaRPr>
                    </a:p>
                  </a:txBody>
                  <a:tcPr marL="68580" marR="56515" marT="0" marB="0"/>
                </a:tc>
              </a:tr>
              <a:tr h="766768">
                <a:tc>
                  <a:txBody>
                    <a:bodyPr/>
                    <a:lstStyle/>
                    <a:p>
                      <a:pPr marL="0" marR="0" indent="0" algn="l">
                        <a:lnSpc>
                          <a:spcPct val="150000"/>
                        </a:lnSpc>
                        <a:spcBef>
                          <a:spcPts val="0"/>
                        </a:spcBef>
                        <a:spcAft>
                          <a:spcPts val="0"/>
                        </a:spcAft>
                      </a:pPr>
                      <a:r>
                        <a:rPr lang="en-US" sz="1600">
                          <a:effectLst/>
                          <a:latin typeface="Times New Roman" pitchFamily="18" charset="0"/>
                          <a:cs typeface="Times New Roman" pitchFamily="18" charset="0"/>
                        </a:rPr>
                        <a:t>4. </a:t>
                      </a:r>
                      <a:endParaRPr lang="en-US" sz="1600">
                        <a:solidFill>
                          <a:srgbClr val="000000"/>
                        </a:solidFill>
                        <a:effectLst/>
                        <a:latin typeface="Times New Roman" pitchFamily="18" charset="0"/>
                        <a:ea typeface="Times New Roman"/>
                        <a:cs typeface="Times New Roman" pitchFamily="18" charset="0"/>
                      </a:endParaRPr>
                    </a:p>
                  </a:txBody>
                  <a:tcPr marL="68580" marR="56515" marT="0" marB="0"/>
                </a:tc>
                <a:tc>
                  <a:txBody>
                    <a:bodyPr/>
                    <a:lstStyle/>
                    <a:p>
                      <a:pPr marL="0" marR="0" indent="0" algn="l">
                        <a:lnSpc>
                          <a:spcPct val="150000"/>
                        </a:lnSpc>
                        <a:spcBef>
                          <a:spcPts val="0"/>
                        </a:spcBef>
                        <a:spcAft>
                          <a:spcPts val="0"/>
                        </a:spcAft>
                      </a:pPr>
                      <a:r>
                        <a:rPr lang="en-US" sz="1600" dirty="0">
                          <a:effectLst/>
                          <a:latin typeface="Times New Roman" pitchFamily="18" charset="0"/>
                          <a:cs typeface="Times New Roman" pitchFamily="18" charset="0"/>
                        </a:rPr>
                        <a:t>Academic help, like tutorials and study techniques</a:t>
                      </a:r>
                      <a:endParaRPr lang="en-US" sz="1600" dirty="0">
                        <a:solidFill>
                          <a:srgbClr val="000000"/>
                        </a:solidFill>
                        <a:effectLst/>
                        <a:latin typeface="Times New Roman" pitchFamily="18" charset="0"/>
                        <a:ea typeface="Times New Roman"/>
                        <a:cs typeface="Times New Roman" pitchFamily="18" charset="0"/>
                      </a:endParaRPr>
                    </a:p>
                  </a:txBody>
                  <a:tcPr marL="68580" marR="56515" marT="0" marB="0"/>
                </a:tc>
                <a:tc>
                  <a:txBody>
                    <a:bodyPr/>
                    <a:lstStyle/>
                    <a:p>
                      <a:pPr marL="0" marR="0" indent="0" algn="l">
                        <a:lnSpc>
                          <a:spcPct val="150000"/>
                        </a:lnSpc>
                        <a:spcBef>
                          <a:spcPts val="0"/>
                        </a:spcBef>
                        <a:spcAft>
                          <a:spcPts val="0"/>
                        </a:spcAft>
                      </a:pPr>
                      <a:r>
                        <a:rPr lang="en-US" sz="1600" dirty="0">
                          <a:effectLst/>
                          <a:latin typeface="Times New Roman" pitchFamily="18" charset="0"/>
                          <a:cs typeface="Times New Roman" pitchFamily="18" charset="0"/>
                        </a:rPr>
                        <a:t>65%</a:t>
                      </a:r>
                      <a:endParaRPr lang="en-US" sz="1600" dirty="0">
                        <a:solidFill>
                          <a:srgbClr val="000000"/>
                        </a:solidFill>
                        <a:effectLst/>
                        <a:latin typeface="Times New Roman" pitchFamily="18" charset="0"/>
                        <a:ea typeface="Times New Roman"/>
                        <a:cs typeface="Times New Roman" pitchFamily="18" charset="0"/>
                      </a:endParaRPr>
                    </a:p>
                  </a:txBody>
                  <a:tcPr marL="68580" marR="56515" marT="0" marB="0"/>
                </a:tc>
                <a:tc>
                  <a:txBody>
                    <a:bodyPr/>
                    <a:lstStyle/>
                    <a:p>
                      <a:pPr marL="0" marR="0" indent="0" algn="l">
                        <a:lnSpc>
                          <a:spcPct val="150000"/>
                        </a:lnSpc>
                        <a:spcBef>
                          <a:spcPts val="0"/>
                        </a:spcBef>
                        <a:spcAft>
                          <a:spcPts val="0"/>
                        </a:spcAft>
                      </a:pPr>
                      <a:r>
                        <a:rPr lang="en-US" sz="1600" dirty="0">
                          <a:effectLst/>
                          <a:latin typeface="Times New Roman" pitchFamily="18" charset="0"/>
                          <a:cs typeface="Times New Roman" pitchFamily="18" charset="0"/>
                        </a:rPr>
                        <a:t>82%</a:t>
                      </a:r>
                      <a:endParaRPr lang="en-US" sz="1600" dirty="0">
                        <a:solidFill>
                          <a:srgbClr val="000000"/>
                        </a:solidFill>
                        <a:effectLst/>
                        <a:latin typeface="Times New Roman" pitchFamily="18" charset="0"/>
                        <a:ea typeface="Times New Roman"/>
                        <a:cs typeface="Times New Roman" pitchFamily="18" charset="0"/>
                      </a:endParaRPr>
                    </a:p>
                  </a:txBody>
                  <a:tcPr marL="68580" marR="56515" marT="0" marB="0"/>
                </a:tc>
              </a:tr>
            </a:tbl>
          </a:graphicData>
        </a:graphic>
      </p:graphicFrame>
    </p:spTree>
    <p:extLst>
      <p:ext uri="{BB962C8B-B14F-4D97-AF65-F5344CB8AC3E}">
        <p14:creationId xmlns:p14="http://schemas.microsoft.com/office/powerpoint/2010/main" val="36055346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686800" cy="5334000"/>
          </a:xfrm>
        </p:spPr>
        <p:txBody>
          <a:bodyPr>
            <a:normAutofit/>
          </a:bodyPr>
          <a:lstStyle/>
          <a:p>
            <a:r>
              <a:rPr lang="en-US" sz="2400" dirty="0">
                <a:latin typeface="Times New Roman" pitchFamily="18" charset="0"/>
                <a:cs typeface="Times New Roman" pitchFamily="18" charset="0"/>
              </a:rPr>
              <a:t>Majority of adolescent boys (80.19%) and girls (87.34%) felt that information on reproductive health and physical health screening was very helpful to them</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75.24</a:t>
            </a:r>
            <a:r>
              <a:rPr lang="en-US" sz="2400" dirty="0">
                <a:latin typeface="Times New Roman" pitchFamily="18" charset="0"/>
                <a:cs typeface="Times New Roman" pitchFamily="18" charset="0"/>
              </a:rPr>
              <a:t>% of adolescent boys and 53.64% of girls felt the guidance and counseling services were beneficial. 55.44% of adolescent boys and 51.89% of girls felt that adolescent friendly services created self awareness among them.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Academic </a:t>
            </a:r>
            <a:r>
              <a:rPr lang="en-US" sz="2400" dirty="0">
                <a:latin typeface="Times New Roman" pitchFamily="18" charset="0"/>
                <a:cs typeface="Times New Roman" pitchFamily="18" charset="0"/>
              </a:rPr>
              <a:t>help including study skill checklist helped them to find out their study problems and techniques to improve studies were found to be beneficial for 60.39% of adolescent boys and 70.25% of girls. </a:t>
            </a:r>
            <a:endParaRPr lang="en-US" sz="2400" dirty="0" smtClean="0">
              <a:latin typeface="Times New Roman" pitchFamily="18" charset="0"/>
              <a:cs typeface="Times New Roman" pitchFamily="18" charset="0"/>
            </a:endParaRPr>
          </a:p>
        </p:txBody>
      </p:sp>
      <p:sp>
        <p:nvSpPr>
          <p:cNvPr id="2" name="Title 1"/>
          <p:cNvSpPr>
            <a:spLocks noGrp="1"/>
          </p:cNvSpPr>
          <p:nvPr>
            <p:ph type="title"/>
          </p:nvPr>
        </p:nvSpPr>
        <p:spPr/>
        <p:txBody>
          <a:bodyPr>
            <a:noAutofit/>
          </a:bodyPr>
          <a:lstStyle/>
          <a:p>
            <a:r>
              <a:rPr lang="en-US" sz="2800" b="1" dirty="0">
                <a:latin typeface="Times New Roman" pitchFamily="18" charset="0"/>
                <a:cs typeface="Times New Roman" pitchFamily="18" charset="0"/>
              </a:rPr>
              <a:t>FEEDBACK ON ADOLESCENT FRIENDLY SERVICES BY ADOLESCENTS:</a:t>
            </a:r>
            <a:br>
              <a:rPr lang="en-US" sz="2800" b="1" dirty="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3869437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buFont typeface="Wingdings 3" charset="2"/>
              <a:buChar char=""/>
              <a:defRPr/>
            </a:pPr>
            <a:r>
              <a:rPr lang="en-US" sz="2400" dirty="0">
                <a:solidFill>
                  <a:schemeClr val="tx1">
                    <a:lumMod val="75000"/>
                    <a:lumOff val="25000"/>
                  </a:schemeClr>
                </a:solidFill>
                <a:latin typeface="Times New Roman" pitchFamily="18" charset="0"/>
                <a:cs typeface="Times New Roman" pitchFamily="18" charset="0"/>
              </a:rPr>
              <a:t>This study findings provide important guidance for parents, teachers, school authorities and local community that adolescents wish to have adolescent friendly services through school based approach. </a:t>
            </a:r>
          </a:p>
          <a:p>
            <a:pPr>
              <a:buFont typeface="Wingdings 3" charset="2"/>
              <a:buChar char=""/>
              <a:defRPr/>
            </a:pPr>
            <a:r>
              <a:rPr lang="en-US" sz="2400" dirty="0">
                <a:solidFill>
                  <a:schemeClr val="tx1">
                    <a:lumMod val="75000"/>
                    <a:lumOff val="25000"/>
                  </a:schemeClr>
                </a:solidFill>
                <a:latin typeface="Times New Roman" pitchFamily="18" charset="0"/>
                <a:cs typeface="Times New Roman" pitchFamily="18" charset="0"/>
              </a:rPr>
              <a:t>These findings also suggest adolescent views, expectations and fears should be assessed in consultation to appropriately to respond to them. </a:t>
            </a:r>
          </a:p>
          <a:p>
            <a:pPr>
              <a:buFont typeface="Wingdings 3" charset="2"/>
              <a:buChar char=""/>
              <a:defRPr/>
            </a:pPr>
            <a:r>
              <a:rPr lang="en-US" sz="2400" dirty="0">
                <a:solidFill>
                  <a:schemeClr val="tx1">
                    <a:lumMod val="75000"/>
                    <a:lumOff val="25000"/>
                  </a:schemeClr>
                </a:solidFill>
                <a:latin typeface="Times New Roman" pitchFamily="18" charset="0"/>
                <a:cs typeface="Times New Roman" pitchFamily="18" charset="0"/>
              </a:rPr>
              <a:t>Develop interventions to incorporate involvement of parents and teachers to be educated and be able to change their perceptions and attitude about adolescent health involving reproductive child health and show willingness to dialogue with their children.</a:t>
            </a:r>
          </a:p>
          <a:p>
            <a:endParaRPr lang="en-US" sz="24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sz="2800" b="1" i="1" dirty="0">
                <a:solidFill>
                  <a:srgbClr val="0000CC"/>
                </a:solidFill>
                <a:latin typeface="Times New Roman" pitchFamily="18" charset="0"/>
                <a:cs typeface="Times New Roman" pitchFamily="18" charset="0"/>
              </a:rPr>
              <a:t>Implications for future practice: </a:t>
            </a:r>
            <a:br>
              <a:rPr lang="en-US" sz="2800" b="1" i="1" dirty="0">
                <a:solidFill>
                  <a:srgbClr val="0000CC"/>
                </a:solidFill>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38467146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3" charset="2"/>
              <a:buChar char=""/>
              <a:defRPr/>
            </a:pPr>
            <a:r>
              <a:rPr lang="en-US" sz="2400" dirty="0">
                <a:latin typeface="Times New Roman" pitchFamily="18" charset="0"/>
                <a:cs typeface="Times New Roman" pitchFamily="18" charset="0"/>
              </a:rPr>
              <a:t>Of late adolescent health has been included as a component of the reproductive health package in the RCH services program. However, there is no clear definition of strategic approach and activities to provide adolescent health care (ARH India report 2003).  </a:t>
            </a:r>
          </a:p>
          <a:p>
            <a:pPr>
              <a:buFont typeface="Wingdings 3" charset="2"/>
              <a:buChar char=""/>
              <a:defRPr/>
            </a:pPr>
            <a:r>
              <a:rPr lang="en-US" sz="2400" dirty="0">
                <a:latin typeface="Times New Roman" pitchFamily="18" charset="0"/>
                <a:cs typeface="Times New Roman" pitchFamily="18" charset="0"/>
              </a:rPr>
              <a:t>The study brings to attention the need for professional help related to awareness of adolescent friendly services and ways to solve issues regarding adolescent health. The findings also call for integration of health promotion in schools using adolescent friendly approach involving parents, teachers and community. </a:t>
            </a:r>
          </a:p>
          <a:p>
            <a:endParaRPr lang="en-US" sz="24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sz="2400" dirty="0" smtClean="0">
                <a:latin typeface="Times New Roman" pitchFamily="18" charset="0"/>
                <a:cs typeface="Times New Roman" pitchFamily="18" charset="0"/>
              </a:rPr>
              <a:t>Conclusion</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27922096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2500" lnSpcReduction="20000"/>
          </a:bodyPr>
          <a:lstStyle/>
          <a:p>
            <a:pPr>
              <a:buFont typeface="Wingdings 3" charset="2"/>
              <a:buChar char=""/>
              <a:defRPr/>
            </a:pPr>
            <a:r>
              <a:rPr lang="en-US" dirty="0">
                <a:latin typeface="Times New Roman" pitchFamily="18" charset="0"/>
                <a:cs typeface="Times New Roman" pitchFamily="18" charset="0"/>
              </a:rPr>
              <a:t>Huebner, E. S. (2001). Manual for the Multidimensional Students' life Satisfaction Scale. Columbia: University of South Carolina. Document Number)</a:t>
            </a:r>
          </a:p>
          <a:p>
            <a:pPr marL="0" indent="0">
              <a:buNone/>
              <a:defRPr/>
            </a:pPr>
            <a:r>
              <a:rPr lang="en-US" dirty="0">
                <a:latin typeface="Times New Roman" pitchFamily="18" charset="0"/>
                <a:cs typeface="Times New Roman" pitchFamily="18" charset="0"/>
              </a:rPr>
              <a:t> </a:t>
            </a:r>
          </a:p>
          <a:p>
            <a:pPr>
              <a:buFont typeface="Wingdings 3" charset="2"/>
              <a:buChar char=""/>
              <a:defRPr/>
            </a:pPr>
            <a:r>
              <a:rPr lang="en-US" dirty="0">
                <a:latin typeface="Times New Roman" pitchFamily="18" charset="0"/>
                <a:cs typeface="Times New Roman" pitchFamily="18" charset="0"/>
              </a:rPr>
              <a:t>Mehta R. (2003) Establishing adolescent health services in a general health facility. In: </a:t>
            </a:r>
            <a:r>
              <a:rPr lang="en-US" dirty="0" err="1">
                <a:latin typeface="Times New Roman" pitchFamily="18" charset="0"/>
                <a:cs typeface="Times New Roman" pitchFamily="18" charset="0"/>
              </a:rPr>
              <a:t>Bott</a:t>
            </a:r>
            <a:r>
              <a:rPr lang="en-US" dirty="0">
                <a:latin typeface="Times New Roman" pitchFamily="18" charset="0"/>
                <a:cs typeface="Times New Roman" pitchFamily="18" charset="0"/>
              </a:rPr>
              <a:t> S, </a:t>
            </a:r>
            <a:r>
              <a:rPr lang="en-US" dirty="0" err="1">
                <a:latin typeface="Times New Roman" pitchFamily="18" charset="0"/>
                <a:cs typeface="Times New Roman" pitchFamily="18" charset="0"/>
              </a:rPr>
              <a:t>Jejeebhoy</a:t>
            </a:r>
            <a:r>
              <a:rPr lang="en-US" dirty="0">
                <a:latin typeface="Times New Roman" pitchFamily="18" charset="0"/>
                <a:cs typeface="Times New Roman" pitchFamily="18" charset="0"/>
              </a:rPr>
              <a:t> S J, Shah I, </a:t>
            </a:r>
            <a:r>
              <a:rPr lang="en-US" dirty="0" err="1">
                <a:latin typeface="Times New Roman" pitchFamily="18" charset="0"/>
                <a:cs typeface="Times New Roman" pitchFamily="18" charset="0"/>
              </a:rPr>
              <a:t>Puri</a:t>
            </a:r>
            <a:r>
              <a:rPr lang="en-US" dirty="0">
                <a:latin typeface="Times New Roman" pitchFamily="18" charset="0"/>
                <a:cs typeface="Times New Roman" pitchFamily="18" charset="0"/>
              </a:rPr>
              <a:t> C, editors. Towards adulthood: Exploring the sexual and Reproductive health of adolescents in South Asia. Geneva: WHO; . 213-5.   </a:t>
            </a:r>
          </a:p>
          <a:p>
            <a:pPr marL="0" indent="0">
              <a:buNone/>
              <a:defRPr/>
            </a:pPr>
            <a:r>
              <a:rPr lang="en-US" dirty="0">
                <a:latin typeface="Times New Roman" pitchFamily="18" charset="0"/>
                <a:cs typeface="Times New Roman" pitchFamily="18" charset="0"/>
              </a:rPr>
              <a:t> </a:t>
            </a:r>
          </a:p>
          <a:p>
            <a:pPr>
              <a:buFont typeface="Wingdings 3" charset="2"/>
              <a:buChar char=""/>
              <a:defRPr/>
            </a:pPr>
            <a:r>
              <a:rPr lang="en-US" dirty="0" err="1" smtClean="0">
                <a:latin typeface="Times New Roman" pitchFamily="18" charset="0"/>
                <a:cs typeface="Times New Roman" pitchFamily="18" charset="0"/>
              </a:rPr>
              <a:t>Nath</a:t>
            </a:r>
            <a:r>
              <a:rPr lang="en-US" dirty="0" smtClean="0">
                <a:latin typeface="Times New Roman" pitchFamily="18" charset="0"/>
                <a:cs typeface="Times New Roman" pitchFamily="18" charset="0"/>
              </a:rPr>
              <a:t> A, </a:t>
            </a:r>
            <a:r>
              <a:rPr lang="en-US" dirty="0" err="1" smtClean="0">
                <a:latin typeface="Times New Roman" pitchFamily="18" charset="0"/>
                <a:cs typeface="Times New Roman" pitchFamily="18" charset="0"/>
              </a:rPr>
              <a:t>Garg</a:t>
            </a:r>
            <a:r>
              <a:rPr lang="en-US" dirty="0" smtClean="0">
                <a:latin typeface="Times New Roman" pitchFamily="18" charset="0"/>
                <a:cs typeface="Times New Roman" pitchFamily="18" charset="0"/>
              </a:rPr>
              <a:t> S. (2008</a:t>
            </a:r>
            <a:r>
              <a:rPr lang="en-US" dirty="0">
                <a:latin typeface="Times New Roman" pitchFamily="18" charset="0"/>
                <a:cs typeface="Times New Roman" pitchFamily="18" charset="0"/>
              </a:rPr>
              <a:t>) “Adolescent friendly health services in India: A need of the hour,” </a:t>
            </a:r>
            <a:r>
              <a:rPr lang="en-US" u="sng" dirty="0">
                <a:latin typeface="Times New Roman" pitchFamily="18" charset="0"/>
                <a:cs typeface="Times New Roman" pitchFamily="18" charset="0"/>
              </a:rPr>
              <a:t>Indian Journal of  Medical  Sciences.</a:t>
            </a:r>
            <a:r>
              <a:rPr lang="en-US" dirty="0">
                <a:latin typeface="Times New Roman" pitchFamily="18" charset="0"/>
                <a:cs typeface="Times New Roman" pitchFamily="18" charset="0"/>
              </a:rPr>
              <a:t>;62(11) 465-72.</a:t>
            </a:r>
          </a:p>
          <a:p>
            <a:pPr marL="0" indent="0">
              <a:buNone/>
              <a:defRPr/>
            </a:pPr>
            <a:r>
              <a:rPr lang="en-US" dirty="0">
                <a:latin typeface="Times New Roman" pitchFamily="18" charset="0"/>
                <a:cs typeface="Times New Roman" pitchFamily="18" charset="0"/>
              </a:rPr>
              <a:t>	</a:t>
            </a:r>
          </a:p>
          <a:p>
            <a:pPr>
              <a:buFont typeface="Wingdings 3" charset="2"/>
              <a:buChar char=""/>
              <a:defRPr/>
            </a:pPr>
            <a:r>
              <a:rPr lang="en-US" dirty="0">
                <a:latin typeface="Times New Roman" pitchFamily="18" charset="0"/>
                <a:cs typeface="Times New Roman" pitchFamily="18" charset="0"/>
              </a:rPr>
              <a:t>Reports : WHO’s Global School Health Initiative Available from URL http://www.who.int/school_youth_health/gshi/en/. Accessed on 30th April 2013</a:t>
            </a:r>
          </a:p>
          <a:p>
            <a:pPr>
              <a:buFont typeface="Wingdings 3" charset="2"/>
              <a:buChar char=""/>
              <a:defRPr/>
            </a:pPr>
            <a:r>
              <a:rPr lang="en-US" dirty="0">
                <a:latin typeface="Times New Roman" pitchFamily="18" charset="0"/>
                <a:cs typeface="Times New Roman" pitchFamily="18" charset="0"/>
              </a:rPr>
              <a:t>World Health (2003) Youth And Health Issues. Chapter IV- World   youth Report.  WHO (2008.)  The millennium development Goals report </a:t>
            </a:r>
          </a:p>
          <a:p>
            <a:pPr marL="0" indent="0">
              <a:buNone/>
              <a:defRPr/>
            </a:pPr>
            <a:r>
              <a:rPr lang="en-US" dirty="0">
                <a:latin typeface="Times New Roman" pitchFamily="18" charset="0"/>
                <a:cs typeface="Times New Roman" pitchFamily="18" charset="0"/>
              </a:rPr>
              <a:t> </a:t>
            </a:r>
          </a:p>
          <a:p>
            <a:endParaRPr lang="en-US" dirty="0"/>
          </a:p>
        </p:txBody>
      </p:sp>
      <p:sp>
        <p:nvSpPr>
          <p:cNvPr id="2" name="Title 1"/>
          <p:cNvSpPr>
            <a:spLocks noGrp="1"/>
          </p:cNvSpPr>
          <p:nvPr>
            <p:ph type="title"/>
          </p:nvPr>
        </p:nvSpPr>
        <p:spPr/>
        <p:txBody>
          <a:bodyPr>
            <a:normAutofit/>
          </a:bodyPr>
          <a:lstStyle/>
          <a:p>
            <a:r>
              <a:rPr lang="en-US" sz="2800" b="1" dirty="0" smtClean="0">
                <a:solidFill>
                  <a:srgbClr val="0000CC"/>
                </a:solidFill>
                <a:latin typeface="Times New Roman" pitchFamily="18" charset="0"/>
                <a:cs typeface="Times New Roman" pitchFamily="18" charset="0"/>
              </a:rPr>
              <a:t>Selected  </a:t>
            </a:r>
            <a:r>
              <a:rPr lang="en-US" sz="2800" b="1" dirty="0">
                <a:solidFill>
                  <a:srgbClr val="0000CC"/>
                </a:solidFill>
                <a:latin typeface="Times New Roman" pitchFamily="18" charset="0"/>
                <a:cs typeface="Times New Roman" pitchFamily="18" charset="0"/>
              </a:rPr>
              <a:t>Bibliography:</a:t>
            </a:r>
            <a:r>
              <a:rPr lang="en-US" sz="2800" dirty="0">
                <a:solidFill>
                  <a:srgbClr val="0000CC"/>
                </a:solidFill>
                <a:latin typeface="Times New Roman" pitchFamily="18" charset="0"/>
                <a:cs typeface="Times New Roman" pitchFamily="18" charset="0"/>
              </a:rPr>
              <a:t/>
            </a:r>
            <a:br>
              <a:rPr lang="en-US" sz="2800" dirty="0">
                <a:solidFill>
                  <a:srgbClr val="0000CC"/>
                </a:solidFill>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59201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endPar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marL="0" indent="0">
              <a:buNone/>
            </a:pP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THANK </a:t>
            </a: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YOU </a:t>
            </a:r>
          </a:p>
          <a:p>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181542378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Override>
</file>

<file path=docProps/app.xml><?xml version="1.0" encoding="utf-8"?>
<Properties xmlns="http://schemas.openxmlformats.org/officeDocument/2006/extended-properties" xmlns:vt="http://schemas.openxmlformats.org/officeDocument/2006/docPropsVTypes">
  <Template>Concourse</Template>
  <TotalTime>3015</TotalTime>
  <Words>1721</Words>
  <Application>Microsoft Office PowerPoint</Application>
  <PresentationFormat>On-screen Show (4:3)</PresentationFormat>
  <Paragraphs>148</Paragraphs>
  <Slides>23</Slides>
  <Notes>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Concourse</vt:lpstr>
      <vt:lpstr>A Study On The Management Of Health Promoting Behavior Among Adolescents Through Adolescent Friendly Centre Services Approach In A Selected Private School</vt:lpstr>
      <vt:lpstr>INTRODUCTION</vt:lpstr>
      <vt:lpstr>Aim of the study:</vt:lpstr>
      <vt:lpstr>CONCEPTUALISATION OF RESEARCH PROBLEM: </vt:lpstr>
      <vt:lpstr>Methodology</vt:lpstr>
      <vt:lpstr>Setting, Population and  Sampling:</vt:lpstr>
      <vt:lpstr>Methods: </vt:lpstr>
      <vt:lpstr>Data collection method: (cont)</vt:lpstr>
      <vt:lpstr>Major findings of the study: </vt:lpstr>
      <vt:lpstr>Baseline characteristics of students</vt:lpstr>
      <vt:lpstr>Figure -2. Findings of physical examination of adolescents.</vt:lpstr>
      <vt:lpstr>PowerPoint Presentation</vt:lpstr>
      <vt:lpstr>MAIN FINDINGS OF THE STUDY</vt:lpstr>
      <vt:lpstr>PowerPoint Presentation</vt:lpstr>
      <vt:lpstr>PowerPoint Presentation</vt:lpstr>
      <vt:lpstr>PowerPoint Presentation</vt:lpstr>
      <vt:lpstr>Table 2: ANALYSIS ON THE OVERALL KNOWLEDGE SCORES OF ADOLESCENTS BEFORE AND AFTER INTERVENTION </vt:lpstr>
      <vt:lpstr>Feedback on Adolescent friendly center services by parents and teachers</vt:lpstr>
      <vt:lpstr>FEEDBACK ON ADOLESCENT FRIENDLY SERVICES BY ADOLESCENTS: </vt:lpstr>
      <vt:lpstr>Implications for future practice:  </vt:lpstr>
      <vt:lpstr>Conclusion</vt:lpstr>
      <vt:lpstr>Selected  Bibliography: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Study On The Management Of Health Promoting Behavior Among Adolescents Through Adolescent Friendly Centre Services Approach In A Selected Private School</dc:title>
  <dc:creator>user</dc:creator>
  <cp:lastModifiedBy>Windows User</cp:lastModifiedBy>
  <cp:revision>37</cp:revision>
  <dcterms:created xsi:type="dcterms:W3CDTF">2006-08-16T00:00:00Z</dcterms:created>
  <dcterms:modified xsi:type="dcterms:W3CDTF">2016-04-26T03:19:08Z</dcterms:modified>
</cp:coreProperties>
</file>