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heme/themeOverride5.xml" ContentType="application/vnd.openxmlformats-officedocument.themeOverride+xml"/>
  <Override PartName="/ppt/drawings/drawing2.xml" ContentType="application/vnd.openxmlformats-officedocument.drawingml.chartshap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rawings/drawing3.xml" ContentType="application/vnd.openxmlformats-officedocument.drawingml.chartshape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xls" ContentType="application/vnd.ms-exce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319" r:id="rId2"/>
    <p:sldId id="354" r:id="rId3"/>
    <p:sldId id="333" r:id="rId4"/>
    <p:sldId id="320" r:id="rId5"/>
    <p:sldId id="321" r:id="rId6"/>
    <p:sldId id="323" r:id="rId7"/>
    <p:sldId id="322" r:id="rId8"/>
    <p:sldId id="342" r:id="rId9"/>
    <p:sldId id="341" r:id="rId10"/>
    <p:sldId id="343" r:id="rId11"/>
    <p:sldId id="334" r:id="rId12"/>
    <p:sldId id="396" r:id="rId13"/>
    <p:sldId id="338" r:id="rId14"/>
    <p:sldId id="403" r:id="rId15"/>
    <p:sldId id="416" r:id="rId16"/>
    <p:sldId id="335" r:id="rId17"/>
    <p:sldId id="317" r:id="rId18"/>
    <p:sldId id="397" r:id="rId19"/>
    <p:sldId id="407" r:id="rId20"/>
    <p:sldId id="398" r:id="rId21"/>
    <p:sldId id="391" r:id="rId22"/>
    <p:sldId id="417" r:id="rId23"/>
    <p:sldId id="412" r:id="rId24"/>
    <p:sldId id="399" r:id="rId25"/>
    <p:sldId id="413" r:id="rId26"/>
    <p:sldId id="393" r:id="rId27"/>
    <p:sldId id="400" r:id="rId28"/>
    <p:sldId id="402" r:id="rId29"/>
    <p:sldId id="304" r:id="rId30"/>
    <p:sldId id="305" r:id="rId31"/>
    <p:sldId id="411" r:id="rId32"/>
    <p:sldId id="332" r:id="rId33"/>
    <p:sldId id="418" r:id="rId34"/>
    <p:sldId id="351" r:id="rId35"/>
    <p:sldId id="350" r:id="rId36"/>
    <p:sldId id="364" r:id="rId37"/>
    <p:sldId id="309" r:id="rId38"/>
    <p:sldId id="347" r:id="rId39"/>
    <p:sldId id="308" r:id="rId40"/>
    <p:sldId id="310" r:id="rId41"/>
    <p:sldId id="365" r:id="rId42"/>
    <p:sldId id="382" r:id="rId43"/>
    <p:sldId id="299" r:id="rId44"/>
    <p:sldId id="355" r:id="rId45"/>
    <p:sldId id="353" r:id="rId46"/>
    <p:sldId id="302" r:id="rId47"/>
    <p:sldId id="313" r:id="rId48"/>
    <p:sldId id="385" r:id="rId49"/>
    <p:sldId id="314" r:id="rId50"/>
    <p:sldId id="372" r:id="rId51"/>
    <p:sldId id="378" r:id="rId52"/>
    <p:sldId id="415" r:id="rId53"/>
    <p:sldId id="316" r:id="rId54"/>
    <p:sldId id="331" r:id="rId55"/>
    <p:sldId id="312" r:id="rId56"/>
    <p:sldId id="405" r:id="rId57"/>
    <p:sldId id="303" r:id="rId58"/>
    <p:sldId id="318" r:id="rId59"/>
    <p:sldId id="414" r:id="rId60"/>
    <p:sldId id="261" r:id="rId61"/>
    <p:sldId id="262" r:id="rId62"/>
    <p:sldId id="295" r:id="rId63"/>
    <p:sldId id="406" r:id="rId64"/>
    <p:sldId id="296" r:id="rId65"/>
    <p:sldId id="307" r:id="rId66"/>
    <p:sldId id="300" r:id="rId67"/>
    <p:sldId id="410"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0066"/>
    <a:srgbClr val="800000"/>
    <a:srgbClr val="F3330D"/>
    <a:srgbClr val="C3DE22"/>
    <a:srgbClr val="000066"/>
    <a:srgbClr val="FFFFCC"/>
    <a:srgbClr val="FFCCFF"/>
    <a:srgbClr val="CCFFFF"/>
    <a:srgbClr val="FFCC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03" autoAdjust="0"/>
    <p:restoredTop sz="92523" autoAdjust="0"/>
  </p:normalViewPr>
  <p:slideViewPr>
    <p:cSldViewPr>
      <p:cViewPr>
        <p:scale>
          <a:sx n="71" d="100"/>
          <a:sy n="71" d="100"/>
        </p:scale>
        <p:origin x="-1626" y="42"/>
      </p:cViewPr>
      <p:guideLst>
        <p:guide orient="horz" pos="2160"/>
        <p:guide pos="2880"/>
      </p:guideLst>
    </p:cSldViewPr>
  </p:slideViewPr>
  <p:outlineViewPr>
    <p:cViewPr>
      <p:scale>
        <a:sx n="33" d="100"/>
        <a:sy n="33" d="100"/>
      </p:scale>
      <p:origin x="0" y="1551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ossrt\os%20th\RESULTS%20FINAL%20GRAPHS.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themeOverride" Target="../theme/themeOverride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oleObject" Target="file:///E:\Dr.Shanthi\OSSR%20thesis\RESULTS%20FINAL%20GRAPHS.xls" TargetMode="External"/><Relationship Id="rId4" Type="http://schemas.openxmlformats.org/officeDocument/2006/relationships/image" Target="../media/image18.jpeg"/><Relationship Id="rId9" Type="http://schemas.openxmlformats.org/officeDocument/2006/relationships/image" Target="../media/image23.jpeg"/></Relationships>
</file>

<file path=ppt/charts/_rels/chart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themeOverride" Target="../theme/themeOverride3.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oleObject" Target="file:///E:\Dr.Shanthi\OSSR%20thesis\RESULTS%20FINAL%20GRAPHS.xls" TargetMode="External"/><Relationship Id="rId4" Type="http://schemas.openxmlformats.org/officeDocument/2006/relationships/image" Target="../media/image18.jpeg"/><Relationship Id="rId9" Type="http://schemas.openxmlformats.org/officeDocument/2006/relationships/image" Target="../media/image23.jpeg"/></Relationships>
</file>

<file path=ppt/charts/_rels/chart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themeOverride" Target="../theme/themeOverride4.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oleObject" Target="file:///E:\Dr.Shanthi\OSSR%20thesis\RESULTS%20FINAL%20GRAPHS.xls" TargetMode="External"/><Relationship Id="rId4" Type="http://schemas.openxmlformats.org/officeDocument/2006/relationships/image" Target="../media/image18.jpeg"/><Relationship Id="rId9" Type="http://schemas.openxmlformats.org/officeDocument/2006/relationships/image" Target="../media/image23.jpeg"/></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H:\Cell%20line.xls"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H:\Cell%20line.xls"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0.11663606692769028"/>
          <c:y val="0.10178146807202094"/>
          <c:w val="0.77075812274368438"/>
          <c:h val="0.61068854039574483"/>
        </c:manualLayout>
      </c:layout>
      <c:lineChart>
        <c:grouping val="standard"/>
        <c:ser>
          <c:idx val="0"/>
          <c:order val="0"/>
          <c:tx>
            <c:strRef>
              <c:f>Sheet2!$M$172</c:f>
              <c:strCache>
                <c:ptCount val="1"/>
                <c:pt idx="0">
                  <c:v>KA</c:v>
                </c:pt>
              </c:strCache>
            </c:strRef>
          </c:tx>
          <c:spPr>
            <a:ln w="12700">
              <a:solidFill>
                <a:srgbClr val="800000"/>
              </a:solidFill>
              <a:prstDash val="solid"/>
            </a:ln>
          </c:spPr>
          <c:marker>
            <c:symbol val="square"/>
            <c:size val="3"/>
            <c:spPr>
              <a:solidFill>
                <a:srgbClr val="800000"/>
              </a:solidFill>
              <a:ln>
                <a:solidFill>
                  <a:srgbClr val="800000"/>
                </a:solidFill>
                <a:prstDash val="solid"/>
              </a:ln>
            </c:spPr>
          </c:marker>
          <c:errBars>
            <c:errDir val="y"/>
            <c:errBarType val="both"/>
            <c:errValType val="cust"/>
            <c:plus>
              <c:numRef>
                <c:f>'D:\Documents and Settings\raj\Desktop\SHANTHI (AUGUST 14 corr15th)\Final graphs and tables\Thesis final 29.3.7\Chapter II\[DNA GRAPH.xls]Sheet1'!$E$77:$E$81</c:f>
                <c:numCache>
                  <c:formatCode>General</c:formatCode>
                  <c:ptCount val="5"/>
                  <c:pt idx="0">
                    <c:v>0.70000000000000062</c:v>
                  </c:pt>
                  <c:pt idx="1">
                    <c:v>0.9</c:v>
                  </c:pt>
                  <c:pt idx="2">
                    <c:v>1</c:v>
                  </c:pt>
                  <c:pt idx="3">
                    <c:v>2.4</c:v>
                  </c:pt>
                  <c:pt idx="4">
                    <c:v>2.6</c:v>
                  </c:pt>
                </c:numCache>
              </c:numRef>
            </c:plus>
            <c:minus>
              <c:numRef>
                <c:f>'D:\Documents and Settings\raj\Desktop\SHANTHI (AUGUST 14 corr15th)\Final graphs and tables\Thesis final 29.3.7\Chapter II\[DNA GRAPH.xls]Sheet1'!$E$77:$E$81</c:f>
                <c:numCache>
                  <c:formatCode>General</c:formatCode>
                  <c:ptCount val="5"/>
                  <c:pt idx="0">
                    <c:v>0.70000000000000062</c:v>
                  </c:pt>
                  <c:pt idx="1">
                    <c:v>0.9</c:v>
                  </c:pt>
                  <c:pt idx="2">
                    <c:v>1</c:v>
                  </c:pt>
                  <c:pt idx="3">
                    <c:v>2.4</c:v>
                  </c:pt>
                  <c:pt idx="4">
                    <c:v>2.6</c:v>
                  </c:pt>
                </c:numCache>
              </c:numRef>
            </c:minus>
            <c:spPr>
              <a:ln w="12700">
                <a:solidFill>
                  <a:srgbClr val="000000"/>
                </a:solidFill>
                <a:prstDash val="solid"/>
              </a:ln>
            </c:spPr>
          </c:errBars>
          <c:cat>
            <c:strRef>
              <c:f>Sheet2!$L$173:$L$177</c:f>
              <c:strCache>
                <c:ptCount val="5"/>
                <c:pt idx="0">
                  <c:v>10µg</c:v>
                </c:pt>
                <c:pt idx="1">
                  <c:v>20µg</c:v>
                </c:pt>
                <c:pt idx="2">
                  <c:v>40µg</c:v>
                </c:pt>
                <c:pt idx="3">
                  <c:v>80µg</c:v>
                </c:pt>
                <c:pt idx="4">
                  <c:v>100µg</c:v>
                </c:pt>
              </c:strCache>
            </c:strRef>
          </c:cat>
          <c:val>
            <c:numRef>
              <c:f>Sheet2!$M$173:$M$177</c:f>
              <c:numCache>
                <c:formatCode>General</c:formatCode>
                <c:ptCount val="5"/>
                <c:pt idx="0">
                  <c:v>11</c:v>
                </c:pt>
                <c:pt idx="1">
                  <c:v>14</c:v>
                </c:pt>
                <c:pt idx="2">
                  <c:v>24</c:v>
                </c:pt>
                <c:pt idx="3">
                  <c:v>45</c:v>
                </c:pt>
                <c:pt idx="4">
                  <c:v>68</c:v>
                </c:pt>
              </c:numCache>
            </c:numRef>
          </c:val>
        </c:ser>
        <c:ser>
          <c:idx val="1"/>
          <c:order val="1"/>
          <c:tx>
            <c:strRef>
              <c:f>Sheet2!$N$172</c:f>
              <c:strCache>
                <c:ptCount val="1"/>
                <c:pt idx="0">
                  <c:v>Standard  (Rutin)</c:v>
                </c:pt>
              </c:strCache>
            </c:strRef>
          </c:tx>
          <c:spPr>
            <a:ln w="12700">
              <a:solidFill>
                <a:srgbClr val="333300"/>
              </a:solidFill>
              <a:prstDash val="solid"/>
            </a:ln>
          </c:spPr>
          <c:marker>
            <c:symbol val="triangle"/>
            <c:size val="3"/>
            <c:spPr>
              <a:solidFill>
                <a:srgbClr val="333300"/>
              </a:solidFill>
              <a:ln>
                <a:solidFill>
                  <a:srgbClr val="333300"/>
                </a:solidFill>
                <a:prstDash val="solid"/>
              </a:ln>
            </c:spPr>
          </c:marker>
          <c:errBars>
            <c:errDir val="y"/>
            <c:errBarType val="both"/>
            <c:errValType val="cust"/>
            <c:plus>
              <c:numRef>
                <c:f>'D:\Documents and Settings\raj\Desktop\SHANTHI (AUGUST 14 corr15th)\Final graphs and tables\Thesis final 29.3.7\Chapter II\[DNA GRAPH.xls]Sheet1'!$G$77:$G$81</c:f>
                <c:numCache>
                  <c:formatCode>General</c:formatCode>
                  <c:ptCount val="5"/>
                  <c:pt idx="0">
                    <c:v>0.5</c:v>
                  </c:pt>
                  <c:pt idx="1">
                    <c:v>0.9</c:v>
                  </c:pt>
                  <c:pt idx="2">
                    <c:v>1</c:v>
                  </c:pt>
                  <c:pt idx="3">
                    <c:v>1.4</c:v>
                  </c:pt>
                  <c:pt idx="4">
                    <c:v>2.1</c:v>
                  </c:pt>
                </c:numCache>
              </c:numRef>
            </c:plus>
            <c:minus>
              <c:numRef>
                <c:f>'D:\Documents and Settings\raj\Desktop\SHANTHI (AUGUST 14 corr15th)\Final graphs and tables\Thesis final 29.3.7\Chapter II\[DNA GRAPH.xls]Sheet1'!$G$77:$G$81</c:f>
                <c:numCache>
                  <c:formatCode>General</c:formatCode>
                  <c:ptCount val="5"/>
                  <c:pt idx="0">
                    <c:v>0.5</c:v>
                  </c:pt>
                  <c:pt idx="1">
                    <c:v>0.9</c:v>
                  </c:pt>
                  <c:pt idx="2">
                    <c:v>1</c:v>
                  </c:pt>
                  <c:pt idx="3">
                    <c:v>1.4</c:v>
                  </c:pt>
                  <c:pt idx="4">
                    <c:v>2.1</c:v>
                  </c:pt>
                </c:numCache>
              </c:numRef>
            </c:minus>
            <c:spPr>
              <a:ln w="12700">
                <a:solidFill>
                  <a:srgbClr val="000000"/>
                </a:solidFill>
                <a:prstDash val="solid"/>
              </a:ln>
            </c:spPr>
          </c:errBars>
          <c:cat>
            <c:strRef>
              <c:f>Sheet2!$L$173:$L$177</c:f>
              <c:strCache>
                <c:ptCount val="5"/>
                <c:pt idx="0">
                  <c:v>10µg</c:v>
                </c:pt>
                <c:pt idx="1">
                  <c:v>20µg</c:v>
                </c:pt>
                <c:pt idx="2">
                  <c:v>40µg</c:v>
                </c:pt>
                <c:pt idx="3">
                  <c:v>80µg</c:v>
                </c:pt>
                <c:pt idx="4">
                  <c:v>100µg</c:v>
                </c:pt>
              </c:strCache>
            </c:strRef>
          </c:cat>
          <c:val>
            <c:numRef>
              <c:f>Sheet2!$N$173:$N$177</c:f>
              <c:numCache>
                <c:formatCode>General</c:formatCode>
                <c:ptCount val="5"/>
                <c:pt idx="0">
                  <c:v>3</c:v>
                </c:pt>
                <c:pt idx="1">
                  <c:v>6</c:v>
                </c:pt>
                <c:pt idx="2">
                  <c:v>11</c:v>
                </c:pt>
                <c:pt idx="3">
                  <c:v>27</c:v>
                </c:pt>
                <c:pt idx="4">
                  <c:v>51</c:v>
                </c:pt>
              </c:numCache>
            </c:numRef>
          </c:val>
        </c:ser>
        <c:marker val="1"/>
        <c:axId val="127226624"/>
        <c:axId val="127235200"/>
      </c:lineChart>
      <c:catAx>
        <c:axId val="127226624"/>
        <c:scaling>
          <c:orientation val="minMax"/>
        </c:scaling>
        <c:axPos val="b"/>
        <c:title>
          <c:tx>
            <c:rich>
              <a:bodyPr/>
              <a:lstStyle/>
              <a:p>
                <a:pPr>
                  <a:defRPr sz="800" b="0" i="0" u="none" strike="noStrike" baseline="0">
                    <a:solidFill>
                      <a:srgbClr val="000000"/>
                    </a:solidFill>
                    <a:latin typeface="Arial"/>
                    <a:ea typeface="Arial"/>
                    <a:cs typeface="Arial"/>
                  </a:defRPr>
                </a:pPr>
                <a:r>
                  <a:rPr lang="en-US"/>
                  <a:t>Drug concentration</a:t>
                </a:r>
              </a:p>
            </c:rich>
          </c:tx>
          <c:layout>
            <c:manualLayout>
              <c:xMode val="edge"/>
              <c:yMode val="edge"/>
              <c:x val="0.45487364620938631"/>
              <c:y val="0.78117242458955694"/>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27235200"/>
        <c:crosses val="autoZero"/>
        <c:auto val="1"/>
        <c:lblAlgn val="ctr"/>
        <c:lblOffset val="100"/>
        <c:tickLblSkip val="1"/>
        <c:tickMarkSkip val="1"/>
      </c:catAx>
      <c:valAx>
        <c:axId val="127235200"/>
        <c:scaling>
          <c:orientation val="minMax"/>
        </c:scaling>
        <c:axPos val="l"/>
        <c:title>
          <c:tx>
            <c:rich>
              <a:bodyPr/>
              <a:lstStyle/>
              <a:p>
                <a:pPr>
                  <a:defRPr sz="800" b="0" i="0" u="none" strike="noStrike" baseline="0">
                    <a:solidFill>
                      <a:srgbClr val="000000"/>
                    </a:solidFill>
                    <a:latin typeface="Arial"/>
                    <a:ea typeface="Arial"/>
                    <a:cs typeface="Arial"/>
                  </a:defRPr>
                </a:pPr>
                <a:r>
                  <a:rPr lang="en-US"/>
                  <a:t>% Inhibition</a:t>
                </a:r>
              </a:p>
            </c:rich>
          </c:tx>
          <c:layout>
            <c:manualLayout>
              <c:xMode val="edge"/>
              <c:yMode val="edge"/>
              <c:x val="3.0685920577617563E-2"/>
              <c:y val="0.35369044631253554"/>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27226624"/>
        <c:crosses val="autoZero"/>
        <c:crossBetween val="between"/>
        <c:majorUnit val="15"/>
      </c:valAx>
      <c:spPr>
        <a:noFill/>
        <a:ln w="25400">
          <a:noFill/>
        </a:ln>
      </c:spPr>
    </c:plotArea>
    <c:legend>
      <c:legendPos val="b"/>
      <c:layout>
        <c:manualLayout>
          <c:xMode val="edge"/>
          <c:yMode val="edge"/>
          <c:x val="0.21841155234657103"/>
          <c:y val="0.87023117006393669"/>
          <c:w val="0.62635379061371865"/>
          <c:h val="5.0890711699645735E-2"/>
        </c:manualLayout>
      </c:layout>
      <c:spPr>
        <a:solidFill>
          <a:srgbClr val="FFFFFF"/>
        </a:solidFill>
        <a:ln w="3175">
          <a:solidFill>
            <a:srgbClr val="000000"/>
          </a:solidFill>
          <a:prstDash val="solid"/>
        </a:ln>
      </c:spPr>
      <c:txPr>
        <a:bodyPr/>
        <a:lstStyle/>
        <a:p>
          <a:pPr>
            <a:defRPr sz="73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lang val="en-GB"/>
  <c:clrMapOvr bg1="lt1" tx1="dk1" bg2="lt2" tx2="dk2" accent1="accent1" accent2="accent2" accent3="accent3" accent4="accent4" accent5="accent5" accent6="accent6" hlink="hlink" folHlink="folHlink"/>
  <c:chart>
    <c:plotArea>
      <c:layout>
        <c:manualLayout>
          <c:layoutTarget val="inner"/>
          <c:xMode val="edge"/>
          <c:yMode val="edge"/>
          <c:x val="9.839874907004087E-2"/>
          <c:y val="0.16612315032485617"/>
          <c:w val="0.90160125092995924"/>
          <c:h val="0.70437017994858664"/>
        </c:manualLayout>
      </c:layout>
      <c:barChart>
        <c:barDir val="col"/>
        <c:grouping val="clustered"/>
        <c:ser>
          <c:idx val="0"/>
          <c:order val="0"/>
          <c:spPr>
            <a:solidFill>
              <a:srgbClr val="9999FF"/>
            </a:solidFill>
            <a:ln w="12700">
              <a:solidFill>
                <a:srgbClr val="000000"/>
              </a:solidFill>
              <a:prstDash val="solid"/>
            </a:ln>
          </c:spPr>
          <c:dPt>
            <c:idx val="0"/>
            <c:spPr>
              <a:blipFill dpi="0" rotWithShape="0">
                <a:blip xmlns:r="http://schemas.openxmlformats.org/officeDocument/2006/relationships" r:embed="rId2"/>
                <a:srcRect/>
                <a:tile tx="0" ty="0" sx="100000" sy="100000" flip="none" algn="tl"/>
              </a:blipFill>
              <a:ln w="12700">
                <a:solidFill>
                  <a:srgbClr val="000000"/>
                </a:solidFill>
                <a:prstDash val="solid"/>
              </a:ln>
            </c:spPr>
          </c:dPt>
          <c:dPt>
            <c:idx val="1"/>
            <c:spPr>
              <a:blipFill dpi="0" rotWithShape="0">
                <a:blip xmlns:r="http://schemas.openxmlformats.org/officeDocument/2006/relationships" r:embed="rId3"/>
                <a:srcRect/>
                <a:tile tx="0" ty="0" sx="100000" sy="100000" flip="none" algn="tl"/>
              </a:blipFill>
              <a:ln w="12700">
                <a:solidFill>
                  <a:srgbClr val="000000"/>
                </a:solidFill>
                <a:prstDash val="solid"/>
              </a:ln>
            </c:spPr>
          </c:dPt>
          <c:dPt>
            <c:idx val="2"/>
            <c:spPr>
              <a:blipFill dpi="0" rotWithShape="0">
                <a:blip xmlns:r="http://schemas.openxmlformats.org/officeDocument/2006/relationships" r:embed="rId4"/>
                <a:srcRect/>
                <a:tile tx="0" ty="0" sx="100000" sy="100000" flip="none" algn="tl"/>
              </a:blipFill>
              <a:ln w="12700">
                <a:solidFill>
                  <a:srgbClr val="000000"/>
                </a:solidFill>
                <a:prstDash val="solid"/>
              </a:ln>
            </c:spPr>
          </c:dPt>
          <c:dPt>
            <c:idx val="3"/>
            <c:spPr>
              <a:blipFill dpi="0" rotWithShape="0">
                <a:blip xmlns:r="http://schemas.openxmlformats.org/officeDocument/2006/relationships" r:embed="rId5"/>
                <a:srcRect/>
                <a:tile tx="0" ty="0" sx="100000" sy="100000" flip="none" algn="tl"/>
              </a:blipFill>
              <a:ln w="12700">
                <a:solidFill>
                  <a:srgbClr val="000000"/>
                </a:solidFill>
                <a:prstDash val="solid"/>
              </a:ln>
            </c:spPr>
          </c:dPt>
          <c:dPt>
            <c:idx val="4"/>
            <c:spPr>
              <a:blipFill dpi="0" rotWithShape="0">
                <a:blip xmlns:r="http://schemas.openxmlformats.org/officeDocument/2006/relationships" r:embed="rId6"/>
                <a:srcRect/>
                <a:tile tx="0" ty="0" sx="100000" sy="100000" flip="none" algn="tl"/>
              </a:blipFill>
              <a:ln w="12700">
                <a:solidFill>
                  <a:srgbClr val="000000"/>
                </a:solidFill>
                <a:prstDash val="solid"/>
              </a:ln>
            </c:spPr>
          </c:dPt>
          <c:dPt>
            <c:idx val="5"/>
            <c:spPr>
              <a:blipFill dpi="0" rotWithShape="0">
                <a:blip xmlns:r="http://schemas.openxmlformats.org/officeDocument/2006/relationships" r:embed="rId7"/>
                <a:srcRect/>
                <a:tile tx="0" ty="0" sx="100000" sy="100000" flip="none" algn="tl"/>
              </a:blipFill>
              <a:ln w="12700">
                <a:solidFill>
                  <a:srgbClr val="000000"/>
                </a:solidFill>
                <a:prstDash val="solid"/>
              </a:ln>
            </c:spPr>
          </c:dPt>
          <c:dPt>
            <c:idx val="6"/>
            <c:spPr>
              <a:blipFill dpi="0" rotWithShape="0">
                <a:blip xmlns:r="http://schemas.openxmlformats.org/officeDocument/2006/relationships" r:embed="rId8"/>
                <a:srcRect/>
                <a:tile tx="0" ty="0" sx="100000" sy="100000" flip="none" algn="tl"/>
              </a:blipFill>
              <a:ln w="12700">
                <a:solidFill>
                  <a:srgbClr val="000000"/>
                </a:solidFill>
                <a:prstDash val="solid"/>
              </a:ln>
            </c:spPr>
          </c:dPt>
          <c:dPt>
            <c:idx val="7"/>
            <c:spPr>
              <a:blipFill dpi="0" rotWithShape="0">
                <a:blip xmlns:r="http://schemas.openxmlformats.org/officeDocument/2006/relationships" r:embed="rId9"/>
                <a:srcRect/>
                <a:tile tx="0" ty="0" sx="100000" sy="100000" flip="none" algn="tl"/>
              </a:blipFill>
              <a:ln w="12700">
                <a:solidFill>
                  <a:srgbClr val="000000"/>
                </a:solidFill>
                <a:prstDash val="solid"/>
              </a:ln>
            </c:spPr>
          </c:dPt>
          <c:dLbls>
            <c:dLbl>
              <c:idx val="0"/>
              <c:layout>
                <c:manualLayout>
                  <c:x val="9.8036493502688213E-2"/>
                  <c:y val="7.9698263938088819E-4"/>
                </c:manualLayout>
              </c:layout>
              <c:tx>
                <c:rich>
                  <a:bodyPr/>
                  <a:lstStyle/>
                  <a:p>
                    <a:pPr>
                      <a:defRPr sz="800" b="1" i="0" u="none" strike="noStrike" baseline="0">
                        <a:solidFill>
                          <a:srgbClr val="000000"/>
                        </a:solidFill>
                        <a:latin typeface="Arial"/>
                        <a:ea typeface="Arial"/>
                        <a:cs typeface="Arial"/>
                      </a:defRPr>
                    </a:pPr>
                    <a:r>
                      <a:rPr lang="en-US" b="1" dirty="0" err="1"/>
                      <a:t>aNS</a:t>
                    </a:r>
                    <a:endParaRPr lang="en-US" b="1" dirty="0"/>
                  </a:p>
                </c:rich>
              </c:tx>
              <c:spPr>
                <a:noFill/>
                <a:ln w="25400">
                  <a:noFill/>
                </a:ln>
              </c:spPr>
              <c:dLblPos val="outEnd"/>
            </c:dLbl>
            <c:dLbl>
              <c:idx val="1"/>
              <c:delete val="1"/>
            </c:dLbl>
            <c:dLbl>
              <c:idx val="2"/>
              <c:layout>
                <c:manualLayout>
                  <c:x val="5.6478632603366892E-3"/>
                  <c:y val="-1.4327065157986379E-2"/>
                </c:manualLayout>
              </c:layout>
              <c:tx>
                <c:rich>
                  <a:bodyPr/>
                  <a:lstStyle/>
                  <a:p>
                    <a:pPr>
                      <a:defRPr sz="800" b="1" i="0" u="none" strike="noStrike" baseline="0">
                        <a:solidFill>
                          <a:srgbClr val="000000"/>
                        </a:solidFill>
                        <a:latin typeface="Arial"/>
                        <a:ea typeface="Arial"/>
                        <a:cs typeface="Arial"/>
                      </a:defRPr>
                    </a:pPr>
                    <a:r>
                      <a:rPr lang="en-US" b="1"/>
                      <a:t>b*</a:t>
                    </a:r>
                  </a:p>
                </c:rich>
              </c:tx>
              <c:spPr>
                <a:noFill/>
                <a:ln w="25400">
                  <a:noFill/>
                </a:ln>
              </c:spPr>
              <c:dLblPos val="outEnd"/>
            </c:dLbl>
            <c:dLbl>
              <c:idx val="3"/>
              <c:layout>
                <c:manualLayout>
                  <c:x val="1.9935112693238921E-3"/>
                  <c:y val="-1.935725900586344E-2"/>
                </c:manualLayout>
              </c:layout>
              <c:tx>
                <c:rich>
                  <a:bodyPr/>
                  <a:lstStyle/>
                  <a:p>
                    <a:pPr>
                      <a:defRPr sz="800" b="1" i="0" u="none" strike="noStrike" baseline="0">
                        <a:solidFill>
                          <a:srgbClr val="000000"/>
                        </a:solidFill>
                        <a:latin typeface="Arial"/>
                        <a:ea typeface="Arial"/>
                        <a:cs typeface="Arial"/>
                      </a:defRPr>
                    </a:pPr>
                    <a:r>
                      <a:rPr lang="en-US" b="1"/>
                      <a:t>c*</a:t>
                    </a:r>
                  </a:p>
                </c:rich>
              </c:tx>
              <c:spPr>
                <a:noFill/>
                <a:ln w="25400">
                  <a:noFill/>
                </a:ln>
              </c:spPr>
              <c:dLblPos val="outEnd"/>
            </c:dLbl>
            <c:dLbl>
              <c:idx val="4"/>
              <c:layout>
                <c:manualLayout>
                  <c:x val="3.3779555180948801E-3"/>
                  <c:y val="-1.8808844267217451E-2"/>
                </c:manualLayout>
              </c:layout>
              <c:tx>
                <c:rich>
                  <a:bodyPr/>
                  <a:lstStyle/>
                  <a:p>
                    <a:pPr>
                      <a:defRPr sz="800" b="1" i="0" u="none" strike="noStrike" baseline="0">
                        <a:solidFill>
                          <a:srgbClr val="000000"/>
                        </a:solidFill>
                        <a:latin typeface="Arial"/>
                        <a:ea typeface="Arial"/>
                        <a:cs typeface="Arial"/>
                      </a:defRPr>
                    </a:pPr>
                    <a:r>
                      <a:rPr lang="en-US" b="1"/>
                      <a:t>c* d*</a:t>
                    </a:r>
                  </a:p>
                </c:rich>
              </c:tx>
              <c:spPr>
                <a:noFill/>
                <a:ln w="25400">
                  <a:noFill/>
                </a:ln>
              </c:spPr>
              <c:dLblPos val="outEnd"/>
            </c:dLbl>
            <c:dLbl>
              <c:idx val="5"/>
              <c:layout>
                <c:manualLayout>
                  <c:x val="3.4196904071132775E-3"/>
                  <c:y val="-2.1039478034397392E-2"/>
                </c:manualLayout>
              </c:layout>
              <c:tx>
                <c:rich>
                  <a:bodyPr/>
                  <a:lstStyle/>
                  <a:p>
                    <a:pPr>
                      <a:defRPr sz="800" b="1" i="0" u="none" strike="noStrike" baseline="0">
                        <a:solidFill>
                          <a:srgbClr val="000000"/>
                        </a:solidFill>
                        <a:latin typeface="Arial"/>
                        <a:ea typeface="Arial"/>
                        <a:cs typeface="Arial"/>
                      </a:defRPr>
                    </a:pPr>
                    <a:r>
                      <a:rPr lang="en-US" b="1"/>
                      <a:t>b*</a:t>
                    </a:r>
                  </a:p>
                </c:rich>
              </c:tx>
              <c:spPr>
                <a:noFill/>
                <a:ln w="25400">
                  <a:noFill/>
                </a:ln>
              </c:spPr>
              <c:dLblPos val="outEnd"/>
            </c:dLbl>
            <c:dLbl>
              <c:idx val="6"/>
              <c:layout/>
              <c:tx>
                <c:rich>
                  <a:bodyPr/>
                  <a:lstStyle/>
                  <a:p>
                    <a:pPr>
                      <a:defRPr sz="800" b="1" i="0" u="none" strike="noStrike" baseline="0">
                        <a:solidFill>
                          <a:srgbClr val="000000"/>
                        </a:solidFill>
                        <a:latin typeface="Arial"/>
                        <a:ea typeface="Arial"/>
                        <a:cs typeface="Arial"/>
                      </a:defRPr>
                    </a:pPr>
                    <a:r>
                      <a:rPr lang="en-US" b="1"/>
                      <a:t>e*</a:t>
                    </a:r>
                  </a:p>
                </c:rich>
              </c:tx>
              <c:spPr>
                <a:noFill/>
                <a:ln w="25400">
                  <a:noFill/>
                </a:ln>
              </c:spPr>
            </c:dLbl>
            <c:dLbl>
              <c:idx val="7"/>
              <c:layout>
                <c:manualLayout>
                  <c:x val="2.6055694650462492E-3"/>
                  <c:y val="-1.5162641944821155E-2"/>
                </c:manualLayout>
              </c:layout>
              <c:tx>
                <c:rich>
                  <a:bodyPr/>
                  <a:lstStyle/>
                  <a:p>
                    <a:pPr>
                      <a:defRPr sz="800" b="1" i="0" u="none" strike="noStrike" baseline="0">
                        <a:solidFill>
                          <a:srgbClr val="000000"/>
                        </a:solidFill>
                        <a:latin typeface="Arial"/>
                        <a:ea typeface="Arial"/>
                        <a:cs typeface="Arial"/>
                      </a:defRPr>
                    </a:pPr>
                    <a:r>
                      <a:rPr lang="en-US" b="1"/>
                      <a:t>e* f*</a:t>
                    </a:r>
                  </a:p>
                </c:rich>
              </c:tx>
              <c:spPr>
                <a:noFill/>
                <a:ln w="25400">
                  <a:noFill/>
                </a:ln>
              </c:spPr>
              <c:dLblPos val="outEnd"/>
            </c:dLbl>
            <c:spPr>
              <a:noFill/>
              <a:ln w="25400">
                <a:noFill/>
              </a:ln>
            </c:spPr>
            <c:txPr>
              <a:bodyPr/>
              <a:lstStyle/>
              <a:p>
                <a:pPr>
                  <a:defRPr sz="800" b="0" i="0" u="none" strike="noStrike" baseline="0">
                    <a:solidFill>
                      <a:srgbClr val="000000"/>
                    </a:solidFill>
                    <a:latin typeface="Arial"/>
                    <a:ea typeface="Arial"/>
                    <a:cs typeface="Arial"/>
                  </a:defRPr>
                </a:pPr>
                <a:endParaRPr lang="en-US"/>
              </a:p>
            </c:txPr>
            <c:showVal val="1"/>
          </c:dLbls>
          <c:errBars>
            <c:errBarType val="both"/>
            <c:errValType val="cust"/>
            <c:plus>
              <c:numRef>
                <c:f>Sheet1!$C$81:$C$88</c:f>
                <c:numCache>
                  <c:formatCode>General</c:formatCode>
                  <c:ptCount val="8"/>
                  <c:pt idx="0">
                    <c:v>0.57735026918962551</c:v>
                  </c:pt>
                  <c:pt idx="1">
                    <c:v>0.66000000000000503</c:v>
                  </c:pt>
                  <c:pt idx="2">
                    <c:v>2.5470053837925</c:v>
                  </c:pt>
                  <c:pt idx="3">
                    <c:v>1.9320508075688898</c:v>
                  </c:pt>
                  <c:pt idx="4">
                    <c:v>1.9820508075688914</c:v>
                  </c:pt>
                  <c:pt idx="5">
                    <c:v>1.8547005383792501</c:v>
                  </c:pt>
                  <c:pt idx="6">
                    <c:v>1.8732050807568801</c:v>
                  </c:pt>
                  <c:pt idx="7">
                    <c:v>1.9732050807568877</c:v>
                  </c:pt>
                </c:numCache>
              </c:numRef>
            </c:plus>
            <c:minus>
              <c:numRef>
                <c:f>Sheet1!$C$81:$C$88</c:f>
                <c:numCache>
                  <c:formatCode>General</c:formatCode>
                  <c:ptCount val="8"/>
                  <c:pt idx="0">
                    <c:v>0.57735026918962551</c:v>
                  </c:pt>
                  <c:pt idx="1">
                    <c:v>0.66000000000000503</c:v>
                  </c:pt>
                  <c:pt idx="2">
                    <c:v>2.5470053837925</c:v>
                  </c:pt>
                  <c:pt idx="3">
                    <c:v>1.9320508075688898</c:v>
                  </c:pt>
                  <c:pt idx="4">
                    <c:v>1.9820508075688914</c:v>
                  </c:pt>
                  <c:pt idx="5">
                    <c:v>1.8547005383792501</c:v>
                  </c:pt>
                  <c:pt idx="6">
                    <c:v>1.8732050807568801</c:v>
                  </c:pt>
                  <c:pt idx="7">
                    <c:v>1.9732050807568877</c:v>
                  </c:pt>
                </c:numCache>
              </c:numRef>
            </c:minus>
            <c:spPr>
              <a:ln w="12700">
                <a:solidFill>
                  <a:srgbClr val="000000"/>
                </a:solidFill>
                <a:prstDash val="solid"/>
              </a:ln>
            </c:spPr>
          </c:errBars>
          <c:cat>
            <c:strRef>
              <c:f>Sheet1!$A$81:$A$88</c:f>
              <c:strCache>
                <c:ptCount val="8"/>
                <c:pt idx="0">
                  <c:v>Group I</c:v>
                </c:pt>
                <c:pt idx="1">
                  <c:v>Group II</c:v>
                </c:pt>
                <c:pt idx="2">
                  <c:v>Group III</c:v>
                </c:pt>
                <c:pt idx="3">
                  <c:v>Group IV</c:v>
                </c:pt>
                <c:pt idx="4">
                  <c:v>Group V</c:v>
                </c:pt>
                <c:pt idx="5">
                  <c:v>Group VI</c:v>
                </c:pt>
                <c:pt idx="6">
                  <c:v>Group Vll</c:v>
                </c:pt>
                <c:pt idx="7">
                  <c:v>Group VIII</c:v>
                </c:pt>
              </c:strCache>
            </c:strRef>
          </c:cat>
          <c:val>
            <c:numRef>
              <c:f>Sheet1!$B$81:$B$88</c:f>
              <c:numCache>
                <c:formatCode>General</c:formatCode>
                <c:ptCount val="8"/>
                <c:pt idx="0">
                  <c:v>99</c:v>
                </c:pt>
                <c:pt idx="1">
                  <c:v>99.2</c:v>
                </c:pt>
                <c:pt idx="2">
                  <c:v>50</c:v>
                </c:pt>
                <c:pt idx="3">
                  <c:v>79.8</c:v>
                </c:pt>
                <c:pt idx="4">
                  <c:v>74.2</c:v>
                </c:pt>
                <c:pt idx="5">
                  <c:v>46.666666666666217</c:v>
                </c:pt>
                <c:pt idx="6">
                  <c:v>69.98</c:v>
                </c:pt>
                <c:pt idx="7">
                  <c:v>66.5</c:v>
                </c:pt>
              </c:numCache>
            </c:numRef>
          </c:val>
        </c:ser>
        <c:axId val="127342464"/>
        <c:axId val="127353600"/>
      </c:barChart>
      <c:catAx>
        <c:axId val="127342464"/>
        <c:scaling>
          <c:orientation val="minMax"/>
        </c:scaling>
        <c:axPos val="b"/>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27353600"/>
        <c:crosses val="autoZero"/>
        <c:auto val="1"/>
        <c:lblAlgn val="ctr"/>
        <c:lblOffset val="100"/>
        <c:tickLblSkip val="1"/>
        <c:tickMarkSkip val="1"/>
      </c:catAx>
      <c:valAx>
        <c:axId val="127353600"/>
        <c:scaling>
          <c:orientation val="minMax"/>
        </c:scaling>
        <c:axPos val="l"/>
        <c:title>
          <c:tx>
            <c:rich>
              <a:bodyPr/>
              <a:lstStyle/>
              <a:p>
                <a:pPr>
                  <a:defRPr sz="900" b="1" i="0" u="none" strike="noStrike" baseline="0">
                    <a:solidFill>
                      <a:srgbClr val="000000"/>
                    </a:solidFill>
                    <a:latin typeface="Times New Roman" pitchFamily="18" charset="0"/>
                    <a:ea typeface="Arial"/>
                    <a:cs typeface="Times New Roman" pitchFamily="18" charset="0"/>
                  </a:defRPr>
                </a:pPr>
                <a:r>
                  <a:rPr lang="en-US" sz="900" b="1">
                    <a:latin typeface="Times New Roman" pitchFamily="18" charset="0"/>
                    <a:cs typeface="Times New Roman" pitchFamily="18" charset="0"/>
                  </a:rPr>
                  <a:t>% of cell viability</a:t>
                </a:r>
              </a:p>
            </c:rich>
          </c:tx>
          <c:layout>
            <c:manualLayout>
              <c:xMode val="edge"/>
              <c:yMode val="edge"/>
              <c:x val="6.9880611824813029E-3"/>
              <c:y val="0.37459236274364277"/>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27342464"/>
        <c:crosses val="autoZero"/>
        <c:crossBetween val="between"/>
      </c:valAx>
      <c:spPr>
        <a:noFill/>
        <a:ln w="25400">
          <a:noFill/>
        </a:ln>
      </c:spPr>
    </c:plotArea>
    <c:plotVisOnly val="1"/>
    <c:dispBlanksAs val="gap"/>
  </c:chart>
  <c:spPr>
    <a:solidFill>
      <a:srgbClr val="FFFFFF"/>
    </a:solidFill>
    <a:ln w="3175">
      <a:solidFill>
        <a:srgbClr val="000000"/>
      </a:solidFill>
      <a:prstDash val="solid"/>
    </a:ln>
  </c:spPr>
  <c:txPr>
    <a:bodyPr/>
    <a:lstStyle/>
    <a:p>
      <a:pPr>
        <a:defRPr sz="1150" b="0" i="0" u="none" strike="noStrike" baseline="0">
          <a:solidFill>
            <a:srgbClr val="000000"/>
          </a:solidFill>
          <a:latin typeface="Arial"/>
          <a:ea typeface="Arial"/>
          <a:cs typeface="Arial"/>
        </a:defRPr>
      </a:pPr>
      <a:endParaRPr lang="en-US"/>
    </a:p>
  </c:txPr>
  <c:externalData r:id="rId10"/>
</c:chartSpace>
</file>

<file path=ppt/charts/chart3.xml><?xml version="1.0" encoding="utf-8"?>
<c:chartSpace xmlns:c="http://schemas.openxmlformats.org/drawingml/2006/chart" xmlns:a="http://schemas.openxmlformats.org/drawingml/2006/main" xmlns:r="http://schemas.openxmlformats.org/officeDocument/2006/relationships">
  <c:lang val="en-GB"/>
  <c:clrMapOvr bg1="lt1" tx1="dk1" bg2="lt2" tx2="dk2" accent1="accent1" accent2="accent2" accent3="accent3" accent4="accent4" accent5="accent5" accent6="accent6" hlink="hlink" folHlink="folHlink"/>
  <c:chart>
    <c:plotArea>
      <c:layout>
        <c:manualLayout>
          <c:layoutTarget val="inner"/>
          <c:xMode val="edge"/>
          <c:yMode val="edge"/>
          <c:x val="9.571665572402506E-2"/>
          <c:y val="0.12020475369239741"/>
          <c:w val="0.88867766229051393"/>
          <c:h val="0.72122852215438982"/>
        </c:manualLayout>
      </c:layout>
      <c:barChart>
        <c:barDir val="col"/>
        <c:grouping val="clustered"/>
        <c:ser>
          <c:idx val="0"/>
          <c:order val="0"/>
          <c:spPr>
            <a:solidFill>
              <a:srgbClr val="9999FF"/>
            </a:solidFill>
            <a:ln w="12700">
              <a:solidFill>
                <a:srgbClr val="000000"/>
              </a:solidFill>
              <a:prstDash val="solid"/>
            </a:ln>
          </c:spPr>
          <c:dPt>
            <c:idx val="0"/>
            <c:spPr>
              <a:blipFill dpi="0" rotWithShape="0">
                <a:blip xmlns:r="http://schemas.openxmlformats.org/officeDocument/2006/relationships" r:embed="rId2"/>
                <a:srcRect/>
                <a:tile tx="0" ty="0" sx="100000" sy="100000" flip="none" algn="tl"/>
              </a:blipFill>
              <a:ln w="12700">
                <a:solidFill>
                  <a:srgbClr val="000000"/>
                </a:solidFill>
                <a:prstDash val="solid"/>
              </a:ln>
            </c:spPr>
          </c:dPt>
          <c:dPt>
            <c:idx val="1"/>
            <c:spPr>
              <a:blipFill dpi="0" rotWithShape="0">
                <a:blip xmlns:r="http://schemas.openxmlformats.org/officeDocument/2006/relationships" r:embed="rId3"/>
                <a:srcRect/>
                <a:tile tx="0" ty="0" sx="100000" sy="100000" flip="none" algn="tl"/>
              </a:blipFill>
              <a:ln w="12700">
                <a:solidFill>
                  <a:srgbClr val="000000"/>
                </a:solidFill>
                <a:prstDash val="solid"/>
              </a:ln>
            </c:spPr>
          </c:dPt>
          <c:dPt>
            <c:idx val="2"/>
            <c:spPr>
              <a:blipFill dpi="0" rotWithShape="0">
                <a:blip xmlns:r="http://schemas.openxmlformats.org/officeDocument/2006/relationships" r:embed="rId4"/>
                <a:srcRect/>
                <a:tile tx="0" ty="0" sx="100000" sy="100000" flip="none" algn="tl"/>
              </a:blipFill>
              <a:ln w="12700">
                <a:solidFill>
                  <a:srgbClr val="000000"/>
                </a:solidFill>
                <a:prstDash val="solid"/>
              </a:ln>
            </c:spPr>
          </c:dPt>
          <c:dPt>
            <c:idx val="3"/>
            <c:spPr>
              <a:blipFill dpi="0" rotWithShape="0">
                <a:blip xmlns:r="http://schemas.openxmlformats.org/officeDocument/2006/relationships" r:embed="rId5"/>
                <a:srcRect/>
                <a:tile tx="0" ty="0" sx="100000" sy="100000" flip="none" algn="tl"/>
              </a:blipFill>
              <a:ln w="12700">
                <a:solidFill>
                  <a:srgbClr val="000000"/>
                </a:solidFill>
                <a:prstDash val="solid"/>
              </a:ln>
            </c:spPr>
          </c:dPt>
          <c:dPt>
            <c:idx val="4"/>
            <c:spPr>
              <a:blipFill dpi="0" rotWithShape="0">
                <a:blip xmlns:r="http://schemas.openxmlformats.org/officeDocument/2006/relationships" r:embed="rId6"/>
                <a:srcRect/>
                <a:tile tx="0" ty="0" sx="100000" sy="100000" flip="none" algn="tl"/>
              </a:blipFill>
              <a:ln w="12700">
                <a:solidFill>
                  <a:srgbClr val="000000"/>
                </a:solidFill>
                <a:prstDash val="solid"/>
              </a:ln>
            </c:spPr>
          </c:dPt>
          <c:dPt>
            <c:idx val="5"/>
            <c:spPr>
              <a:blipFill dpi="0" rotWithShape="0">
                <a:blip xmlns:r="http://schemas.openxmlformats.org/officeDocument/2006/relationships" r:embed="rId7"/>
                <a:srcRect/>
                <a:tile tx="0" ty="0" sx="100000" sy="100000" flip="none" algn="tl"/>
              </a:blipFill>
              <a:ln w="12700">
                <a:solidFill>
                  <a:srgbClr val="000000"/>
                </a:solidFill>
                <a:prstDash val="solid"/>
              </a:ln>
            </c:spPr>
          </c:dPt>
          <c:dPt>
            <c:idx val="6"/>
            <c:spPr>
              <a:blipFill dpi="0" rotWithShape="0">
                <a:blip xmlns:r="http://schemas.openxmlformats.org/officeDocument/2006/relationships" r:embed="rId8"/>
                <a:srcRect/>
                <a:tile tx="0" ty="0" sx="100000" sy="100000" flip="none" algn="tl"/>
              </a:blipFill>
              <a:ln w="12700">
                <a:solidFill>
                  <a:srgbClr val="000000"/>
                </a:solidFill>
                <a:prstDash val="solid"/>
              </a:ln>
            </c:spPr>
          </c:dPt>
          <c:dPt>
            <c:idx val="7"/>
            <c:spPr>
              <a:blipFill dpi="0" rotWithShape="0">
                <a:blip xmlns:r="http://schemas.openxmlformats.org/officeDocument/2006/relationships" r:embed="rId9"/>
                <a:srcRect/>
                <a:tile tx="0" ty="0" sx="100000" sy="100000" flip="none" algn="tl"/>
              </a:blipFill>
              <a:ln w="12700">
                <a:solidFill>
                  <a:srgbClr val="000000"/>
                </a:solidFill>
                <a:prstDash val="solid"/>
              </a:ln>
            </c:spPr>
          </c:dPt>
          <c:cat>
            <c:strRef>
              <c:f>Sheet1!$A$93:$A$100</c:f>
              <c:strCache>
                <c:ptCount val="8"/>
                <c:pt idx="0">
                  <c:v>Group I</c:v>
                </c:pt>
                <c:pt idx="1">
                  <c:v>Group II</c:v>
                </c:pt>
                <c:pt idx="2">
                  <c:v>Group III</c:v>
                </c:pt>
                <c:pt idx="3">
                  <c:v>Group IV</c:v>
                </c:pt>
                <c:pt idx="4">
                  <c:v>Group V</c:v>
                </c:pt>
                <c:pt idx="5">
                  <c:v>Group VI</c:v>
                </c:pt>
                <c:pt idx="6">
                  <c:v>Group Vll</c:v>
                </c:pt>
                <c:pt idx="7">
                  <c:v>Group VIII</c:v>
                </c:pt>
              </c:strCache>
            </c:strRef>
          </c:cat>
          <c:val>
            <c:numRef>
              <c:f>Sheet1!$B$93:$B$100</c:f>
              <c:numCache>
                <c:formatCode>General</c:formatCode>
                <c:ptCount val="8"/>
                <c:pt idx="0">
                  <c:v>4.4666666666666694</c:v>
                </c:pt>
                <c:pt idx="1">
                  <c:v>4.5333333333333776</c:v>
                </c:pt>
                <c:pt idx="2">
                  <c:v>36.760000000000012</c:v>
                </c:pt>
                <c:pt idx="3">
                  <c:v>19.100000000000001</c:v>
                </c:pt>
                <c:pt idx="4">
                  <c:v>22.3</c:v>
                </c:pt>
                <c:pt idx="5">
                  <c:v>44.716666666666107</c:v>
                </c:pt>
                <c:pt idx="6">
                  <c:v>23.6</c:v>
                </c:pt>
                <c:pt idx="7">
                  <c:v>26.34</c:v>
                </c:pt>
              </c:numCache>
            </c:numRef>
          </c:val>
        </c:ser>
        <c:axId val="133545344"/>
        <c:axId val="133548672"/>
      </c:barChart>
      <c:catAx>
        <c:axId val="133545344"/>
        <c:scaling>
          <c:orientation val="minMax"/>
        </c:scaling>
        <c:axPos val="b"/>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33548672"/>
        <c:crosses val="autoZero"/>
        <c:auto val="1"/>
        <c:lblAlgn val="ctr"/>
        <c:lblOffset val="100"/>
        <c:tickLblSkip val="1"/>
        <c:tickMarkSkip val="1"/>
      </c:catAx>
      <c:valAx>
        <c:axId val="133548672"/>
        <c:scaling>
          <c:orientation val="minMax"/>
        </c:scaling>
        <c:axPos val="l"/>
        <c:title>
          <c:tx>
            <c:rich>
              <a:bodyPr/>
              <a:lstStyle/>
              <a:p>
                <a:pPr>
                  <a:defRPr sz="900" b="1" i="0" u="none" strike="noStrike" baseline="0">
                    <a:solidFill>
                      <a:srgbClr val="000000"/>
                    </a:solidFill>
                    <a:latin typeface="Times New Roman" pitchFamily="18" charset="0"/>
                    <a:ea typeface="Arial"/>
                    <a:cs typeface="Times New Roman" pitchFamily="18" charset="0"/>
                  </a:defRPr>
                </a:pPr>
                <a:r>
                  <a:rPr lang="en-US" sz="900" b="1" dirty="0">
                    <a:latin typeface="Times New Roman" pitchFamily="18" charset="0"/>
                    <a:cs typeface="Times New Roman" pitchFamily="18" charset="0"/>
                  </a:rPr>
                  <a:t>% </a:t>
                </a:r>
                <a:r>
                  <a:rPr lang="en-US" sz="900" b="1" dirty="0" smtClean="0">
                    <a:latin typeface="Times New Roman" pitchFamily="18" charset="0"/>
                    <a:cs typeface="Times New Roman" pitchFamily="18" charset="0"/>
                  </a:rPr>
                  <a:t>of</a:t>
                </a:r>
                <a:r>
                  <a:rPr lang="en-US" sz="900" b="1" baseline="0" dirty="0" smtClean="0">
                    <a:latin typeface="Times New Roman" pitchFamily="18" charset="0"/>
                    <a:cs typeface="Times New Roman" pitchFamily="18" charset="0"/>
                  </a:rPr>
                  <a:t> </a:t>
                </a:r>
                <a:r>
                  <a:rPr lang="en-US" sz="900" b="1" dirty="0" smtClean="0">
                    <a:latin typeface="Times New Roman" pitchFamily="18" charset="0"/>
                    <a:cs typeface="Times New Roman" pitchFamily="18" charset="0"/>
                  </a:rPr>
                  <a:t>Tail </a:t>
                </a:r>
                <a:r>
                  <a:rPr lang="en-US" sz="900" b="1" dirty="0">
                    <a:latin typeface="Times New Roman" pitchFamily="18" charset="0"/>
                    <a:cs typeface="Times New Roman" pitchFamily="18" charset="0"/>
                  </a:rPr>
                  <a:t>DNA</a:t>
                </a:r>
              </a:p>
            </c:rich>
          </c:tx>
          <c:layout>
            <c:manualLayout>
              <c:xMode val="edge"/>
              <c:yMode val="edge"/>
              <c:x val="1.0872500313829553E-2"/>
              <c:y val="0.38107472054857566"/>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33545344"/>
        <c:crosses val="autoZero"/>
        <c:crossBetween val="between"/>
        <c:majorUnit val="10"/>
      </c:valAx>
      <c:spPr>
        <a:noFill/>
        <a:ln w="25400">
          <a:noFill/>
        </a:ln>
      </c:spPr>
    </c:plotArea>
    <c:plotVisOnly val="1"/>
    <c:dispBlanksAs val="gap"/>
  </c:chart>
  <c:spPr>
    <a:solidFill>
      <a:srgbClr val="FFFFFF"/>
    </a:solidFill>
    <a:ln w="3175">
      <a:solidFill>
        <a:srgbClr val="000000"/>
      </a:solidFill>
      <a:prstDash val="solid"/>
    </a:ln>
  </c:spPr>
  <c:txPr>
    <a:bodyPr/>
    <a:lstStyle/>
    <a:p>
      <a:pPr>
        <a:defRPr sz="1150" b="0" i="0" u="none" strike="noStrike" baseline="0">
          <a:solidFill>
            <a:srgbClr val="000000"/>
          </a:solidFill>
          <a:latin typeface="Arial"/>
          <a:ea typeface="Arial"/>
          <a:cs typeface="Arial"/>
        </a:defRPr>
      </a:pPr>
      <a:endParaRPr lang="en-US"/>
    </a:p>
  </c:txPr>
  <c:externalData r:id="rId10"/>
</c:chartSpace>
</file>

<file path=ppt/charts/chart4.xml><?xml version="1.0" encoding="utf-8"?>
<c:chartSpace xmlns:c="http://schemas.openxmlformats.org/drawingml/2006/chart" xmlns:a="http://schemas.openxmlformats.org/drawingml/2006/main" xmlns:r="http://schemas.openxmlformats.org/officeDocument/2006/relationships">
  <c:lang val="en-GB"/>
  <c:clrMapOvr bg1="lt1" tx1="dk1" bg2="lt2" tx2="dk2" accent1="accent1" accent2="accent2" accent3="accent3" accent4="accent4" accent5="accent5" accent6="accent6" hlink="hlink" folHlink="folHlink"/>
  <c:chart>
    <c:plotArea>
      <c:layout>
        <c:manualLayout>
          <c:layoutTarget val="inner"/>
          <c:xMode val="edge"/>
          <c:yMode val="edge"/>
          <c:x val="0.12678571428571417"/>
          <c:y val="0.14467023005015422"/>
          <c:w val="0.83078629791495029"/>
          <c:h val="0.70812270498232921"/>
        </c:manualLayout>
      </c:layout>
      <c:barChart>
        <c:barDir val="col"/>
        <c:grouping val="clustered"/>
        <c:ser>
          <c:idx val="0"/>
          <c:order val="0"/>
          <c:spPr>
            <a:solidFill>
              <a:srgbClr val="9999FF"/>
            </a:solidFill>
            <a:ln w="12700">
              <a:solidFill>
                <a:srgbClr val="000000"/>
              </a:solidFill>
              <a:prstDash val="solid"/>
            </a:ln>
          </c:spPr>
          <c:dPt>
            <c:idx val="0"/>
            <c:spPr>
              <a:blipFill dpi="0" rotWithShape="0">
                <a:blip xmlns:r="http://schemas.openxmlformats.org/officeDocument/2006/relationships" r:embed="rId2"/>
                <a:srcRect/>
                <a:tile tx="0" ty="0" sx="100000" sy="100000" flip="none" algn="tl"/>
              </a:blipFill>
              <a:ln w="12700">
                <a:solidFill>
                  <a:srgbClr val="000000"/>
                </a:solidFill>
                <a:prstDash val="solid"/>
              </a:ln>
            </c:spPr>
          </c:dPt>
          <c:dPt>
            <c:idx val="1"/>
            <c:spPr>
              <a:blipFill dpi="0" rotWithShape="0">
                <a:blip xmlns:r="http://schemas.openxmlformats.org/officeDocument/2006/relationships" r:embed="rId3"/>
                <a:srcRect/>
                <a:tile tx="0" ty="0" sx="100000" sy="100000" flip="none" algn="tl"/>
              </a:blipFill>
              <a:ln w="12700">
                <a:solidFill>
                  <a:srgbClr val="000000"/>
                </a:solidFill>
                <a:prstDash val="solid"/>
              </a:ln>
            </c:spPr>
          </c:dPt>
          <c:dPt>
            <c:idx val="2"/>
            <c:spPr>
              <a:blipFill dpi="0" rotWithShape="0">
                <a:blip xmlns:r="http://schemas.openxmlformats.org/officeDocument/2006/relationships" r:embed="rId4"/>
                <a:srcRect/>
                <a:tile tx="0" ty="0" sx="100000" sy="100000" flip="none" algn="tl"/>
              </a:blipFill>
              <a:ln w="12700">
                <a:solidFill>
                  <a:srgbClr val="000000"/>
                </a:solidFill>
                <a:prstDash val="solid"/>
              </a:ln>
            </c:spPr>
          </c:dPt>
          <c:dPt>
            <c:idx val="3"/>
            <c:spPr>
              <a:blipFill dpi="0" rotWithShape="0">
                <a:blip xmlns:r="http://schemas.openxmlformats.org/officeDocument/2006/relationships" r:embed="rId5"/>
                <a:srcRect/>
                <a:tile tx="0" ty="0" sx="100000" sy="100000" flip="none" algn="tl"/>
              </a:blipFill>
              <a:ln w="12700">
                <a:solidFill>
                  <a:srgbClr val="000000"/>
                </a:solidFill>
                <a:prstDash val="solid"/>
              </a:ln>
            </c:spPr>
          </c:dPt>
          <c:dPt>
            <c:idx val="4"/>
            <c:spPr>
              <a:blipFill dpi="0" rotWithShape="0">
                <a:blip xmlns:r="http://schemas.openxmlformats.org/officeDocument/2006/relationships" r:embed="rId6"/>
                <a:srcRect/>
                <a:tile tx="0" ty="0" sx="100000" sy="100000" flip="none" algn="tl"/>
              </a:blipFill>
              <a:ln w="12700">
                <a:solidFill>
                  <a:srgbClr val="000000"/>
                </a:solidFill>
                <a:prstDash val="solid"/>
              </a:ln>
            </c:spPr>
          </c:dPt>
          <c:dPt>
            <c:idx val="5"/>
            <c:spPr>
              <a:blipFill dpi="0" rotWithShape="0">
                <a:blip xmlns:r="http://schemas.openxmlformats.org/officeDocument/2006/relationships" r:embed="rId7"/>
                <a:srcRect/>
                <a:tile tx="0" ty="0" sx="100000" sy="100000" flip="none" algn="tl"/>
              </a:blipFill>
              <a:ln w="12700">
                <a:solidFill>
                  <a:srgbClr val="000000"/>
                </a:solidFill>
                <a:prstDash val="solid"/>
              </a:ln>
            </c:spPr>
          </c:dPt>
          <c:dPt>
            <c:idx val="6"/>
            <c:spPr>
              <a:blipFill dpi="0" rotWithShape="0">
                <a:blip xmlns:r="http://schemas.openxmlformats.org/officeDocument/2006/relationships" r:embed="rId8"/>
                <a:srcRect/>
                <a:tile tx="0" ty="0" sx="100000" sy="100000" flip="none" algn="tl"/>
              </a:blipFill>
              <a:ln w="12700">
                <a:solidFill>
                  <a:srgbClr val="000000"/>
                </a:solidFill>
                <a:prstDash val="solid"/>
              </a:ln>
            </c:spPr>
          </c:dPt>
          <c:dPt>
            <c:idx val="7"/>
            <c:spPr>
              <a:blipFill dpi="0" rotWithShape="0">
                <a:blip xmlns:r="http://schemas.openxmlformats.org/officeDocument/2006/relationships" r:embed="rId9"/>
                <a:srcRect/>
                <a:tile tx="0" ty="0" sx="100000" sy="100000" flip="none" algn="tl"/>
              </a:blipFill>
              <a:ln w="12700">
                <a:solidFill>
                  <a:srgbClr val="000000"/>
                </a:solidFill>
                <a:prstDash val="solid"/>
              </a:ln>
            </c:spPr>
          </c:dPt>
          <c:dLbls>
            <c:dLbl>
              <c:idx val="0"/>
              <c:delete val="1"/>
            </c:dLbl>
            <c:dLbl>
              <c:idx val="1"/>
              <c:layout/>
              <c:tx>
                <c:rich>
                  <a:bodyPr/>
                  <a:lstStyle/>
                  <a:p>
                    <a:r>
                      <a:rPr lang="en-US" b="1"/>
                      <a:t>aNS</a:t>
                    </a:r>
                  </a:p>
                </c:rich>
              </c:tx>
            </c:dLbl>
            <c:dLbl>
              <c:idx val="2"/>
              <c:layout/>
              <c:tx>
                <c:rich>
                  <a:bodyPr/>
                  <a:lstStyle/>
                  <a:p>
                    <a:r>
                      <a:rPr lang="en-US" b="1"/>
                      <a:t>  b*</a:t>
                    </a:r>
                  </a:p>
                </c:rich>
              </c:tx>
            </c:dLbl>
            <c:dLbl>
              <c:idx val="3"/>
              <c:layout/>
              <c:tx>
                <c:rich>
                  <a:bodyPr/>
                  <a:lstStyle/>
                  <a:p>
                    <a:r>
                      <a:rPr lang="en-US" b="1"/>
                      <a:t>c*</a:t>
                    </a:r>
                  </a:p>
                </c:rich>
              </c:tx>
            </c:dLbl>
            <c:dLbl>
              <c:idx val="4"/>
              <c:layout/>
              <c:tx>
                <c:rich>
                  <a:bodyPr/>
                  <a:lstStyle/>
                  <a:p>
                    <a:r>
                      <a:rPr lang="en-US" b="1"/>
                      <a:t>c*d*</a:t>
                    </a:r>
                  </a:p>
                </c:rich>
              </c:tx>
            </c:dLbl>
            <c:dLbl>
              <c:idx val="5"/>
              <c:layout/>
              <c:tx>
                <c:rich>
                  <a:bodyPr/>
                  <a:lstStyle/>
                  <a:p>
                    <a:r>
                      <a:rPr lang="en-US" b="1"/>
                      <a:t>b*</a:t>
                    </a:r>
                  </a:p>
                </c:rich>
              </c:tx>
            </c:dLbl>
            <c:dLbl>
              <c:idx val="6"/>
              <c:layout/>
              <c:tx>
                <c:rich>
                  <a:bodyPr/>
                  <a:lstStyle/>
                  <a:p>
                    <a:r>
                      <a:rPr lang="en-US" b="1"/>
                      <a:t>e*</a:t>
                    </a:r>
                  </a:p>
                </c:rich>
              </c:tx>
            </c:dLbl>
            <c:dLbl>
              <c:idx val="7"/>
              <c:layout/>
              <c:tx>
                <c:rich>
                  <a:bodyPr/>
                  <a:lstStyle/>
                  <a:p>
                    <a:r>
                      <a:rPr lang="en-US" b="1"/>
                      <a:t>e* f*</a:t>
                    </a:r>
                  </a:p>
                </c:rich>
              </c:tx>
            </c:dLbl>
            <c:spPr>
              <a:noFill/>
              <a:ln w="25400">
                <a:noFill/>
              </a:ln>
            </c:spPr>
            <c:txPr>
              <a:bodyPr/>
              <a:lstStyle/>
              <a:p>
                <a:pPr>
                  <a:defRPr sz="800" b="1" i="0" u="none" strike="noStrike" baseline="0">
                    <a:solidFill>
                      <a:srgbClr val="000000"/>
                    </a:solidFill>
                    <a:latin typeface="Arial"/>
                    <a:ea typeface="Arial"/>
                    <a:cs typeface="Arial"/>
                  </a:defRPr>
                </a:pPr>
                <a:endParaRPr lang="en-US"/>
              </a:p>
            </c:txPr>
            <c:showVal val="1"/>
          </c:dLbls>
          <c:errBars>
            <c:errBarType val="both"/>
            <c:errValType val="cust"/>
            <c:plus>
              <c:numRef>
                <c:f>Sheet1!$C$105:$C$112</c:f>
                <c:numCache>
                  <c:formatCode>General</c:formatCode>
                  <c:ptCount val="8"/>
                  <c:pt idx="0">
                    <c:v>0.23094010767585041</c:v>
                  </c:pt>
                  <c:pt idx="1">
                    <c:v>0.2036</c:v>
                  </c:pt>
                  <c:pt idx="2">
                    <c:v>0.28275875100994252</c:v>
                  </c:pt>
                  <c:pt idx="3">
                    <c:v>0.29034165586355498</c:v>
                  </c:pt>
                  <c:pt idx="4">
                    <c:v>0.30275875100994343</c:v>
                  </c:pt>
                  <c:pt idx="5">
                    <c:v>0.29275875100993998</c:v>
                  </c:pt>
                  <c:pt idx="6">
                    <c:v>0.29341655863555038</c:v>
                  </c:pt>
                  <c:pt idx="7">
                    <c:v>0.28275875100994252</c:v>
                  </c:pt>
                </c:numCache>
              </c:numRef>
            </c:plus>
            <c:minus>
              <c:numRef>
                <c:f>Sheet1!$C$105:$C$112</c:f>
                <c:numCache>
                  <c:formatCode>General</c:formatCode>
                  <c:ptCount val="8"/>
                  <c:pt idx="0">
                    <c:v>0.23094010767585041</c:v>
                  </c:pt>
                  <c:pt idx="1">
                    <c:v>0.2036</c:v>
                  </c:pt>
                  <c:pt idx="2">
                    <c:v>0.28275875100994252</c:v>
                  </c:pt>
                  <c:pt idx="3">
                    <c:v>0.29034165586355498</c:v>
                  </c:pt>
                  <c:pt idx="4">
                    <c:v>0.30275875100994343</c:v>
                  </c:pt>
                  <c:pt idx="5">
                    <c:v>0.29275875100993998</c:v>
                  </c:pt>
                  <c:pt idx="6">
                    <c:v>0.29341655863555038</c:v>
                  </c:pt>
                  <c:pt idx="7">
                    <c:v>0.28275875100994252</c:v>
                  </c:pt>
                </c:numCache>
              </c:numRef>
            </c:minus>
            <c:spPr>
              <a:ln w="12700">
                <a:solidFill>
                  <a:srgbClr val="000000"/>
                </a:solidFill>
                <a:prstDash val="solid"/>
              </a:ln>
            </c:spPr>
          </c:errBars>
          <c:cat>
            <c:strRef>
              <c:f>Sheet1!$A$105:$A$112</c:f>
              <c:strCache>
                <c:ptCount val="8"/>
                <c:pt idx="0">
                  <c:v>Group I</c:v>
                </c:pt>
                <c:pt idx="1">
                  <c:v>Group II</c:v>
                </c:pt>
                <c:pt idx="2">
                  <c:v>Group III</c:v>
                </c:pt>
                <c:pt idx="3">
                  <c:v>Group IV</c:v>
                </c:pt>
                <c:pt idx="4">
                  <c:v>Group V</c:v>
                </c:pt>
                <c:pt idx="5">
                  <c:v>Group VI</c:v>
                </c:pt>
                <c:pt idx="6">
                  <c:v>Group Vll</c:v>
                </c:pt>
                <c:pt idx="7">
                  <c:v>Group VIII</c:v>
                </c:pt>
              </c:strCache>
            </c:strRef>
          </c:cat>
          <c:val>
            <c:numRef>
              <c:f>Sheet1!$B$105:$B$112</c:f>
              <c:numCache>
                <c:formatCode>General</c:formatCode>
                <c:ptCount val="8"/>
                <c:pt idx="0">
                  <c:v>6.8</c:v>
                </c:pt>
                <c:pt idx="1">
                  <c:v>6.89</c:v>
                </c:pt>
                <c:pt idx="2">
                  <c:v>9.1666666666666767</c:v>
                </c:pt>
                <c:pt idx="3">
                  <c:v>7.4365000000000014</c:v>
                </c:pt>
                <c:pt idx="4">
                  <c:v>7.8262999999999998</c:v>
                </c:pt>
                <c:pt idx="5">
                  <c:v>14.8</c:v>
                </c:pt>
                <c:pt idx="6">
                  <c:v>9.2548000000000012</c:v>
                </c:pt>
                <c:pt idx="7">
                  <c:v>9.5368000000000013</c:v>
                </c:pt>
              </c:numCache>
            </c:numRef>
          </c:val>
        </c:ser>
        <c:axId val="141492992"/>
        <c:axId val="141495680"/>
      </c:barChart>
      <c:catAx>
        <c:axId val="141492992"/>
        <c:scaling>
          <c:orientation val="minMax"/>
        </c:scaling>
        <c:axPos val="b"/>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Times New Roman" pitchFamily="18" charset="0"/>
                <a:ea typeface="Arial"/>
                <a:cs typeface="Times New Roman" pitchFamily="18" charset="0"/>
              </a:defRPr>
            </a:pPr>
            <a:endParaRPr lang="en-US"/>
          </a:p>
        </c:txPr>
        <c:crossAx val="141495680"/>
        <c:crosses val="autoZero"/>
        <c:auto val="1"/>
        <c:lblAlgn val="ctr"/>
        <c:lblOffset val="100"/>
        <c:tickLblSkip val="1"/>
        <c:tickMarkSkip val="1"/>
      </c:catAx>
      <c:valAx>
        <c:axId val="141495680"/>
        <c:scaling>
          <c:orientation val="minMax"/>
        </c:scaling>
        <c:axPos val="l"/>
        <c:title>
          <c:tx>
            <c:rich>
              <a:bodyPr/>
              <a:lstStyle/>
              <a:p>
                <a:pPr>
                  <a:defRPr sz="1000" b="1" i="0" u="none" strike="noStrike" baseline="0">
                    <a:solidFill>
                      <a:srgbClr val="000000"/>
                    </a:solidFill>
                    <a:latin typeface="Times New Roman" pitchFamily="18" charset="0"/>
                    <a:ea typeface="Arial"/>
                    <a:cs typeface="Times New Roman" pitchFamily="18" charset="0"/>
                  </a:defRPr>
                </a:pPr>
                <a:r>
                  <a:rPr lang="en-US" sz="1000" b="1" dirty="0">
                    <a:latin typeface="Times New Roman" pitchFamily="18" charset="0"/>
                    <a:cs typeface="Times New Roman" pitchFamily="18" charset="0"/>
                  </a:rPr>
                  <a:t>ROS (</a:t>
                </a:r>
                <a:r>
                  <a:rPr lang="en-US" sz="1000" b="1" dirty="0" err="1">
                    <a:latin typeface="Times New Roman" pitchFamily="18" charset="0"/>
                    <a:cs typeface="Times New Roman" pitchFamily="18" charset="0"/>
                  </a:rPr>
                  <a:t>a.u</a:t>
                </a:r>
                <a:r>
                  <a:rPr lang="en-US" sz="1000" b="1" dirty="0">
                    <a:latin typeface="Times New Roman" pitchFamily="18" charset="0"/>
                    <a:cs typeface="Times New Roman" pitchFamily="18" charset="0"/>
                  </a:rPr>
                  <a:t> of DCF </a:t>
                </a:r>
                <a:r>
                  <a:rPr lang="en-US" sz="1000" b="1" dirty="0" err="1">
                    <a:latin typeface="Times New Roman" pitchFamily="18" charset="0"/>
                    <a:cs typeface="Times New Roman" pitchFamily="18" charset="0"/>
                  </a:rPr>
                  <a:t>Fluroscence</a:t>
                </a:r>
                <a:r>
                  <a:rPr lang="en-US" sz="1000" b="1" dirty="0">
                    <a:latin typeface="Times New Roman" pitchFamily="18" charset="0"/>
                    <a:cs typeface="Times New Roman" pitchFamily="18" charset="0"/>
                  </a:rPr>
                  <a:t>)</a:t>
                </a:r>
              </a:p>
            </c:rich>
          </c:tx>
          <c:layout>
            <c:manualLayout>
              <c:xMode val="edge"/>
              <c:yMode val="edge"/>
              <c:x val="3.6219099753707018E-2"/>
              <c:y val="0.13999296764502928"/>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1" i="0" u="none" strike="noStrike" baseline="0">
                <a:solidFill>
                  <a:srgbClr val="000000"/>
                </a:solidFill>
                <a:latin typeface="Times New Roman" pitchFamily="18" charset="0"/>
                <a:ea typeface="Arial"/>
                <a:cs typeface="Times New Roman" pitchFamily="18" charset="0"/>
              </a:defRPr>
            </a:pPr>
            <a:endParaRPr lang="en-US"/>
          </a:p>
        </c:txPr>
        <c:crossAx val="141492992"/>
        <c:crosses val="autoZero"/>
        <c:crossBetween val="between"/>
        <c:majorUnit val="3"/>
      </c:valAx>
      <c:spPr>
        <a:noFill/>
        <a:ln w="25400">
          <a:noFill/>
        </a:ln>
      </c:spPr>
    </c:plotArea>
    <c:plotVisOnly val="1"/>
    <c:dispBlanksAs val="gap"/>
  </c:chart>
  <c:spPr>
    <a:solidFill>
      <a:srgbClr val="FFFFFF"/>
    </a:solidFill>
    <a:ln w="3175">
      <a:solidFill>
        <a:srgbClr val="000000"/>
      </a:solidFill>
      <a:prstDash val="solid"/>
    </a:ln>
  </c:spPr>
  <c:txPr>
    <a:bodyPr/>
    <a:lstStyle/>
    <a:p>
      <a:pPr>
        <a:defRPr sz="1150" b="0" i="0" u="none" strike="noStrike" baseline="0">
          <a:solidFill>
            <a:srgbClr val="000000"/>
          </a:solidFill>
          <a:latin typeface="Arial"/>
          <a:ea typeface="Arial"/>
          <a:cs typeface="Arial"/>
        </a:defRPr>
      </a:pPr>
      <a:endParaRPr lang="en-US"/>
    </a:p>
  </c:txPr>
  <c:externalData r:id="rId10"/>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9.9766185476815525E-2"/>
          <c:y val="2.8252405949256338E-2"/>
          <c:w val="0.88897112860892402"/>
          <c:h val="0.81873067949839928"/>
        </c:manualLayout>
      </c:layout>
      <c:barChart>
        <c:barDir val="col"/>
        <c:grouping val="clustered"/>
        <c:ser>
          <c:idx val="0"/>
          <c:order val="0"/>
          <c:tx>
            <c:strRef>
              <c:f>Sheet1!$A$38</c:f>
              <c:strCache>
                <c:ptCount val="1"/>
              </c:strCache>
            </c:strRef>
          </c:tx>
          <c:errBars>
            <c:errBarType val="both"/>
            <c:errValType val="cust"/>
            <c:plus>
              <c:numRef>
                <c:f>Sheet1!$B$40:$G$40</c:f>
                <c:numCache>
                  <c:formatCode>General</c:formatCode>
                  <c:ptCount val="6"/>
                  <c:pt idx="0">
                    <c:v>2.0000000000000011E-2</c:v>
                  </c:pt>
                  <c:pt idx="1">
                    <c:v>0.12000000000000002</c:v>
                  </c:pt>
                  <c:pt idx="2">
                    <c:v>0.21000000000000021</c:v>
                  </c:pt>
                  <c:pt idx="3">
                    <c:v>0.28000000000000008</c:v>
                  </c:pt>
                  <c:pt idx="4">
                    <c:v>0.29000000000000031</c:v>
                  </c:pt>
                  <c:pt idx="5">
                    <c:v>0.31000000000000089</c:v>
                  </c:pt>
                </c:numCache>
              </c:numRef>
            </c:plus>
            <c:minus>
              <c:numRef>
                <c:f>Sheet1!$B$40:$G$40</c:f>
                <c:numCache>
                  <c:formatCode>General</c:formatCode>
                  <c:ptCount val="6"/>
                  <c:pt idx="0">
                    <c:v>2.0000000000000011E-2</c:v>
                  </c:pt>
                  <c:pt idx="1">
                    <c:v>0.12000000000000002</c:v>
                  </c:pt>
                  <c:pt idx="2">
                    <c:v>0.21000000000000021</c:v>
                  </c:pt>
                  <c:pt idx="3">
                    <c:v>0.28000000000000008</c:v>
                  </c:pt>
                  <c:pt idx="4">
                    <c:v>0.29000000000000031</c:v>
                  </c:pt>
                  <c:pt idx="5">
                    <c:v>0.31000000000000089</c:v>
                  </c:pt>
                </c:numCache>
              </c:numRef>
            </c:minus>
          </c:errBars>
          <c:cat>
            <c:strRef>
              <c:f>Sheet1!$B$37:$G$37</c:f>
              <c:strCache>
                <c:ptCount val="6"/>
                <c:pt idx="0">
                  <c:v>Control</c:v>
                </c:pt>
                <c:pt idx="1">
                  <c:v>15</c:v>
                </c:pt>
                <c:pt idx="2">
                  <c:v>30</c:v>
                </c:pt>
                <c:pt idx="3">
                  <c:v>30</c:v>
                </c:pt>
                <c:pt idx="4">
                  <c:v>60</c:v>
                </c:pt>
                <c:pt idx="5">
                  <c:v>75</c:v>
                </c:pt>
              </c:strCache>
            </c:strRef>
          </c:cat>
          <c:val>
            <c:numRef>
              <c:f>Sheet1!$B$38:$G$38</c:f>
              <c:numCache>
                <c:formatCode>General</c:formatCode>
                <c:ptCount val="6"/>
              </c:numCache>
            </c:numRef>
          </c:val>
        </c:ser>
        <c:ser>
          <c:idx val="1"/>
          <c:order val="1"/>
          <c:tx>
            <c:strRef>
              <c:f>Sheet1!$A$39</c:f>
              <c:strCache>
                <c:ptCount val="1"/>
                <c:pt idx="0">
                  <c:v>MCF 7</c:v>
                </c:pt>
              </c:strCache>
            </c:strRef>
          </c:tx>
          <c:errBars>
            <c:errBarType val="both"/>
            <c:errValType val="cust"/>
            <c:plus>
              <c:numRef>
                <c:f>Sheet1!$B$41:$G$41</c:f>
                <c:numCache>
                  <c:formatCode>General</c:formatCode>
                  <c:ptCount val="6"/>
                  <c:pt idx="0">
                    <c:v>2.0000000000000011E-2</c:v>
                  </c:pt>
                  <c:pt idx="1">
                    <c:v>0.19000000000000003</c:v>
                  </c:pt>
                  <c:pt idx="2">
                    <c:v>0.31000000000000089</c:v>
                  </c:pt>
                  <c:pt idx="3">
                    <c:v>0.29000000000000031</c:v>
                  </c:pt>
                  <c:pt idx="4">
                    <c:v>0.32000000000000101</c:v>
                  </c:pt>
                  <c:pt idx="5">
                    <c:v>0.43000000000000038</c:v>
                  </c:pt>
                </c:numCache>
              </c:numRef>
            </c:plus>
            <c:minus>
              <c:numRef>
                <c:f>Sheet1!$B$41:$G$41</c:f>
                <c:numCache>
                  <c:formatCode>General</c:formatCode>
                  <c:ptCount val="6"/>
                  <c:pt idx="0">
                    <c:v>2.0000000000000011E-2</c:v>
                  </c:pt>
                  <c:pt idx="1">
                    <c:v>0.19000000000000003</c:v>
                  </c:pt>
                  <c:pt idx="2">
                    <c:v>0.31000000000000089</c:v>
                  </c:pt>
                  <c:pt idx="3">
                    <c:v>0.29000000000000031</c:v>
                  </c:pt>
                  <c:pt idx="4">
                    <c:v>0.32000000000000101</c:v>
                  </c:pt>
                  <c:pt idx="5">
                    <c:v>0.43000000000000038</c:v>
                  </c:pt>
                </c:numCache>
              </c:numRef>
            </c:minus>
          </c:errBars>
          <c:cat>
            <c:strRef>
              <c:f>Sheet1!$B$37:$G$37</c:f>
              <c:strCache>
                <c:ptCount val="6"/>
                <c:pt idx="0">
                  <c:v>Control</c:v>
                </c:pt>
                <c:pt idx="1">
                  <c:v>15</c:v>
                </c:pt>
                <c:pt idx="2">
                  <c:v>30</c:v>
                </c:pt>
                <c:pt idx="3">
                  <c:v>30</c:v>
                </c:pt>
                <c:pt idx="4">
                  <c:v>60</c:v>
                </c:pt>
                <c:pt idx="5">
                  <c:v>75</c:v>
                </c:pt>
              </c:strCache>
            </c:strRef>
          </c:cat>
          <c:val>
            <c:numRef>
              <c:f>Sheet1!$B$39:$G$39</c:f>
              <c:numCache>
                <c:formatCode>General</c:formatCode>
                <c:ptCount val="6"/>
                <c:pt idx="0">
                  <c:v>0.47000000000000008</c:v>
                </c:pt>
                <c:pt idx="1">
                  <c:v>2.56</c:v>
                </c:pt>
                <c:pt idx="2">
                  <c:v>3.98</c:v>
                </c:pt>
                <c:pt idx="3">
                  <c:v>5.3199999999999985</c:v>
                </c:pt>
                <c:pt idx="4">
                  <c:v>7.03</c:v>
                </c:pt>
                <c:pt idx="5">
                  <c:v>9.8700000000000028</c:v>
                </c:pt>
              </c:numCache>
            </c:numRef>
          </c:val>
        </c:ser>
        <c:axId val="141546240"/>
        <c:axId val="141548928"/>
      </c:barChart>
      <c:catAx>
        <c:axId val="141546240"/>
        <c:scaling>
          <c:orientation val="minMax"/>
        </c:scaling>
        <c:axPos val="b"/>
        <c:tickLblPos val="nextTo"/>
        <c:crossAx val="141548928"/>
        <c:crosses val="autoZero"/>
        <c:auto val="1"/>
        <c:lblAlgn val="ctr"/>
        <c:lblOffset val="100"/>
      </c:catAx>
      <c:valAx>
        <c:axId val="141548928"/>
        <c:scaling>
          <c:orientation val="minMax"/>
        </c:scaling>
        <c:axPos val="l"/>
        <c:numFmt formatCode="General" sourceLinked="1"/>
        <c:tickLblPos val="nextTo"/>
        <c:crossAx val="141546240"/>
        <c:crosses val="autoZero"/>
        <c:crossBetween val="between"/>
      </c:valAx>
      <c:spPr>
        <a:solidFill>
          <a:sysClr val="window" lastClr="FFFFFF"/>
        </a:solidFill>
      </c:spPr>
    </c:plotArea>
    <c:legend>
      <c:legendPos val="r"/>
      <c:legendEntry>
        <c:idx val="0"/>
        <c:delete val="1"/>
      </c:legendEntry>
      <c:layout>
        <c:manualLayout>
          <c:xMode val="edge"/>
          <c:yMode val="edge"/>
          <c:x val="0.26095953630796148"/>
          <c:y val="1.3505030621172401E-2"/>
          <c:w val="0.36126268591426308"/>
          <c:h val="8.4101049868766528E-2"/>
        </c:manualLayout>
      </c:layout>
    </c:legend>
    <c:plotVisOnly val="1"/>
    <c:dispBlanksAs val="gap"/>
  </c:chart>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lang val="en-GB"/>
  <c:style val="5"/>
  <c:clrMapOvr bg1="lt1" tx1="dk1" bg2="lt2" tx2="dk2" accent1="accent1" accent2="accent2" accent3="accent3" accent4="accent4" accent5="accent5" accent6="accent6" hlink="hlink" folHlink="folHlink"/>
  <c:chart>
    <c:plotArea>
      <c:layout>
        <c:manualLayout>
          <c:layoutTarget val="inner"/>
          <c:xMode val="edge"/>
          <c:yMode val="edge"/>
          <c:x val="0.10419437648322996"/>
          <c:y val="4.1068514638110322E-2"/>
          <c:w val="0.85430676054761356"/>
          <c:h val="0.84175094177127907"/>
        </c:manualLayout>
      </c:layout>
      <c:barChart>
        <c:barDir val="col"/>
        <c:grouping val="clustered"/>
        <c:ser>
          <c:idx val="0"/>
          <c:order val="0"/>
          <c:tx>
            <c:strRef>
              <c:f>Sheet1!$A$4</c:f>
              <c:strCache>
                <c:ptCount val="1"/>
              </c:strCache>
            </c:strRef>
          </c:tx>
          <c:errBars>
            <c:errBarType val="both"/>
            <c:errValType val="cust"/>
            <c:plus>
              <c:numRef>
                <c:f>Sheet1!$B$6:$G$6</c:f>
                <c:numCache>
                  <c:formatCode>General</c:formatCode>
                  <c:ptCount val="6"/>
                  <c:pt idx="0">
                    <c:v>1</c:v>
                  </c:pt>
                  <c:pt idx="1">
                    <c:v>1.5275252316519468</c:v>
                  </c:pt>
                  <c:pt idx="2">
                    <c:v>2.0816659994661246</c:v>
                  </c:pt>
                  <c:pt idx="3">
                    <c:v>2.6457513110645912</c:v>
                  </c:pt>
                  <c:pt idx="4">
                    <c:v>3.5118845842842381</c:v>
                  </c:pt>
                  <c:pt idx="5">
                    <c:v>3.6055512754639891</c:v>
                  </c:pt>
                </c:numCache>
              </c:numRef>
            </c:plus>
            <c:minus>
              <c:numRef>
                <c:f>Sheet1!$B$6:$G$6</c:f>
                <c:numCache>
                  <c:formatCode>General</c:formatCode>
                  <c:ptCount val="6"/>
                  <c:pt idx="0">
                    <c:v>1</c:v>
                  </c:pt>
                  <c:pt idx="1">
                    <c:v>1.5275252316519468</c:v>
                  </c:pt>
                  <c:pt idx="2">
                    <c:v>2.0816659994661246</c:v>
                  </c:pt>
                  <c:pt idx="3">
                    <c:v>2.6457513110645912</c:v>
                  </c:pt>
                  <c:pt idx="4">
                    <c:v>3.5118845842842381</c:v>
                  </c:pt>
                  <c:pt idx="5">
                    <c:v>3.6055512754639891</c:v>
                  </c:pt>
                </c:numCache>
              </c:numRef>
            </c:minus>
          </c:errBars>
          <c:cat>
            <c:strRef>
              <c:f>Sheet1!$B$3:$G$3</c:f>
              <c:strCache>
                <c:ptCount val="6"/>
                <c:pt idx="0">
                  <c:v>Control</c:v>
                </c:pt>
                <c:pt idx="1">
                  <c:v>10</c:v>
                </c:pt>
                <c:pt idx="2">
                  <c:v>20</c:v>
                </c:pt>
                <c:pt idx="3">
                  <c:v>30</c:v>
                </c:pt>
                <c:pt idx="4">
                  <c:v>40</c:v>
                </c:pt>
                <c:pt idx="5">
                  <c:v>50</c:v>
                </c:pt>
              </c:strCache>
            </c:strRef>
          </c:cat>
          <c:val>
            <c:numRef>
              <c:f>Sheet1!$B$4:$G$4</c:f>
              <c:numCache>
                <c:formatCode>General</c:formatCode>
                <c:ptCount val="6"/>
              </c:numCache>
            </c:numRef>
          </c:val>
        </c:ser>
        <c:ser>
          <c:idx val="1"/>
          <c:order val="1"/>
          <c:tx>
            <c:strRef>
              <c:f>Sheet1!$A$5</c:f>
              <c:strCache>
                <c:ptCount val="1"/>
                <c:pt idx="0">
                  <c:v>MCF 7</c:v>
                </c:pt>
              </c:strCache>
            </c:strRef>
          </c:tx>
          <c:errBars>
            <c:errBarType val="both"/>
            <c:errValType val="cust"/>
            <c:plus>
              <c:numRef>
                <c:f>Sheet1!$B$7:$G$7</c:f>
                <c:numCache>
                  <c:formatCode>General</c:formatCode>
                  <c:ptCount val="6"/>
                  <c:pt idx="0">
                    <c:v>1</c:v>
                  </c:pt>
                  <c:pt idx="1">
                    <c:v>2.5166114784235827</c:v>
                  </c:pt>
                  <c:pt idx="2">
                    <c:v>2.5166114784235827</c:v>
                  </c:pt>
                  <c:pt idx="3">
                    <c:v>2</c:v>
                  </c:pt>
                  <c:pt idx="4">
                    <c:v>3</c:v>
                  </c:pt>
                  <c:pt idx="5">
                    <c:v>2</c:v>
                  </c:pt>
                </c:numCache>
              </c:numRef>
            </c:plus>
            <c:minus>
              <c:numRef>
                <c:f>Sheet1!$B$7:$G$7</c:f>
                <c:numCache>
                  <c:formatCode>General</c:formatCode>
                  <c:ptCount val="6"/>
                  <c:pt idx="0">
                    <c:v>1</c:v>
                  </c:pt>
                  <c:pt idx="1">
                    <c:v>2.5166114784235827</c:v>
                  </c:pt>
                  <c:pt idx="2">
                    <c:v>2.5166114784235827</c:v>
                  </c:pt>
                  <c:pt idx="3">
                    <c:v>2</c:v>
                  </c:pt>
                  <c:pt idx="4">
                    <c:v>3</c:v>
                  </c:pt>
                  <c:pt idx="5">
                    <c:v>2</c:v>
                  </c:pt>
                </c:numCache>
              </c:numRef>
            </c:minus>
          </c:errBars>
          <c:cat>
            <c:strRef>
              <c:f>Sheet1!$B$3:$G$3</c:f>
              <c:strCache>
                <c:ptCount val="6"/>
                <c:pt idx="0">
                  <c:v>Control</c:v>
                </c:pt>
                <c:pt idx="1">
                  <c:v>10</c:v>
                </c:pt>
                <c:pt idx="2">
                  <c:v>20</c:v>
                </c:pt>
                <c:pt idx="3">
                  <c:v>30</c:v>
                </c:pt>
                <c:pt idx="4">
                  <c:v>40</c:v>
                </c:pt>
                <c:pt idx="5">
                  <c:v>50</c:v>
                </c:pt>
              </c:strCache>
            </c:strRef>
          </c:cat>
          <c:val>
            <c:numRef>
              <c:f>Sheet1!$B$5:$G$5</c:f>
              <c:numCache>
                <c:formatCode>0.00</c:formatCode>
                <c:ptCount val="6"/>
                <c:pt idx="0" formatCode="General">
                  <c:v>100</c:v>
                </c:pt>
                <c:pt idx="1">
                  <c:v>83.666666666666671</c:v>
                </c:pt>
                <c:pt idx="2">
                  <c:v>65.333333333333258</c:v>
                </c:pt>
                <c:pt idx="3">
                  <c:v>52</c:v>
                </c:pt>
                <c:pt idx="4">
                  <c:v>45</c:v>
                </c:pt>
                <c:pt idx="5">
                  <c:v>37</c:v>
                </c:pt>
              </c:numCache>
            </c:numRef>
          </c:val>
        </c:ser>
        <c:axId val="141608448"/>
        <c:axId val="142272000"/>
      </c:barChart>
      <c:catAx>
        <c:axId val="141608448"/>
        <c:scaling>
          <c:orientation val="minMax"/>
        </c:scaling>
        <c:axPos val="b"/>
        <c:tickLblPos val="nextTo"/>
        <c:crossAx val="142272000"/>
        <c:crosses val="autoZero"/>
        <c:auto val="1"/>
        <c:lblAlgn val="ctr"/>
        <c:lblOffset val="100"/>
      </c:catAx>
      <c:valAx>
        <c:axId val="142272000"/>
        <c:scaling>
          <c:orientation val="minMax"/>
          <c:max val="110"/>
        </c:scaling>
        <c:axPos val="l"/>
        <c:numFmt formatCode="General" sourceLinked="1"/>
        <c:tickLblPos val="nextTo"/>
        <c:crossAx val="141608448"/>
        <c:crosses val="autoZero"/>
        <c:crossBetween val="between"/>
        <c:majorUnit val="10"/>
      </c:valAx>
      <c:spPr>
        <a:solidFill>
          <a:sysClr val="window" lastClr="FFFFFF"/>
        </a:solidFill>
      </c:spPr>
    </c:plotArea>
    <c:legend>
      <c:legendPos val="r"/>
      <c:legendEntry>
        <c:idx val="0"/>
        <c:delete val="1"/>
      </c:legendEntry>
      <c:layout>
        <c:manualLayout>
          <c:xMode val="edge"/>
          <c:yMode val="edge"/>
          <c:x val="0.67752343072105725"/>
          <c:y val="7.4071681211805649E-4"/>
          <c:w val="0.31152516613041625"/>
          <c:h val="0.15630824686239214"/>
        </c:manualLayout>
      </c:layout>
    </c:legend>
    <c:plotVisOnly val="1"/>
    <c:dispBlanksAs val="gap"/>
  </c:chart>
  <c:externalData r:id="rId2"/>
  <c:userShapes r:id="rId3"/>
</c:chartSpace>
</file>

<file path=ppt/drawings/_rels/vmlDrawing1.v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0.07824</cdr:x>
      <cdr:y>0.00335</cdr:y>
    </cdr:from>
    <cdr:to>
      <cdr:x>0.89176</cdr:x>
      <cdr:y>0.10577</cdr:y>
    </cdr:to>
    <cdr:sp macro="" textlink="">
      <cdr:nvSpPr>
        <cdr:cNvPr id="2" name="TextBox 1"/>
        <cdr:cNvSpPr txBox="1"/>
      </cdr:nvSpPr>
      <cdr:spPr>
        <a:xfrm xmlns:a="http://schemas.openxmlformats.org/drawingml/2006/main">
          <a:off x="251520" y="7410"/>
          <a:ext cx="2615202" cy="22682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US" b="1" i="0" u="none" strike="noStrike" baseline="0" dirty="0" smtClean="0">
              <a:solidFill>
                <a:sysClr val="windowText" lastClr="000000"/>
              </a:solidFill>
              <a:latin typeface="Times New Roman" pitchFamily="18" charset="0"/>
              <a:cs typeface="Times New Roman" pitchFamily="18" charset="0"/>
            </a:rPr>
            <a:t>Inhibition of nitric oxide radical </a:t>
          </a:r>
          <a:endParaRPr lang="en-US" dirty="0">
            <a:solidFill>
              <a:sysClr val="windowText" lastClr="0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0.30833</cdr:x>
      <cdr:y>0.90799</cdr:y>
    </cdr:from>
    <cdr:to>
      <cdr:x>0.77292</cdr:x>
      <cdr:y>0.99479</cdr:y>
    </cdr:to>
    <cdr:sp macro="" textlink="">
      <cdr:nvSpPr>
        <cdr:cNvPr id="2" name="TextBox 1"/>
        <cdr:cNvSpPr txBox="1"/>
      </cdr:nvSpPr>
      <cdr:spPr>
        <a:xfrm xmlns:a="http://schemas.openxmlformats.org/drawingml/2006/main">
          <a:off x="1409700" y="2490788"/>
          <a:ext cx="2124075" cy="2381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Concentration in µg/ml</a:t>
          </a:r>
        </a:p>
      </cdr:txBody>
    </cdr:sp>
  </cdr:relSizeAnchor>
  <cdr:relSizeAnchor xmlns:cdr="http://schemas.openxmlformats.org/drawingml/2006/chartDrawing">
    <cdr:from>
      <cdr:x>0</cdr:x>
      <cdr:y>0.13715</cdr:y>
    </cdr:from>
    <cdr:to>
      <cdr:x>0.05625</cdr:x>
      <cdr:y>0.72049</cdr:y>
    </cdr:to>
    <cdr:sp macro="" textlink="">
      <cdr:nvSpPr>
        <cdr:cNvPr id="3" name="TextBox 2"/>
        <cdr:cNvSpPr txBox="1"/>
      </cdr:nvSpPr>
      <cdr:spPr>
        <a:xfrm xmlns:a="http://schemas.openxmlformats.org/drawingml/2006/main">
          <a:off x="0" y="376238"/>
          <a:ext cx="257175" cy="1600200"/>
        </a:xfrm>
        <a:prstGeom xmlns:a="http://schemas.openxmlformats.org/drawingml/2006/main" prst="rect">
          <a:avLst/>
        </a:prstGeom>
      </cdr:spPr>
      <cdr:txBody>
        <a:bodyPr xmlns:a="http://schemas.openxmlformats.org/drawingml/2006/main" vertOverflow="clip" vert="vert270" wrap="square" rtlCol="0" anchor="ctr"/>
        <a:lstStyle xmlns:a="http://schemas.openxmlformats.org/drawingml/2006/main"/>
        <a:p xmlns:a="http://schemas.openxmlformats.org/drawingml/2006/main">
          <a:pPr algn="ctr"/>
          <a:r>
            <a:rPr lang="en-US" sz="1100">
              <a:latin typeface="Times New Roman" pitchFamily="18" charset="0"/>
              <a:cs typeface="Times New Roman" pitchFamily="18" charset="0"/>
            </a:rPr>
            <a:t>LDH IU/µg</a:t>
          </a:r>
        </a:p>
      </cdr:txBody>
    </cdr:sp>
  </cdr:relSizeAnchor>
</c:userShapes>
</file>

<file path=ppt/drawings/drawing3.xml><?xml version="1.0" encoding="utf-8"?>
<c:userShapes xmlns:c="http://schemas.openxmlformats.org/drawingml/2006/chart">
  <cdr:relSizeAnchor xmlns:cdr="http://schemas.openxmlformats.org/drawingml/2006/chartDrawing">
    <cdr:from>
      <cdr:x>1.78246E-7</cdr:x>
      <cdr:y>0.29585</cdr:y>
    </cdr:from>
    <cdr:to>
      <cdr:x>0.05263</cdr:x>
      <cdr:y>0.65135</cdr:y>
    </cdr:to>
    <cdr:sp macro="" textlink="">
      <cdr:nvSpPr>
        <cdr:cNvPr id="2" name="TextBox 1"/>
        <cdr:cNvSpPr txBox="1"/>
      </cdr:nvSpPr>
      <cdr:spPr>
        <a:xfrm xmlns:a="http://schemas.openxmlformats.org/drawingml/2006/main">
          <a:off x="1" y="1165225"/>
          <a:ext cx="295276" cy="1400175"/>
        </a:xfrm>
        <a:prstGeom xmlns:a="http://schemas.openxmlformats.org/drawingml/2006/main" prst="rect">
          <a:avLst/>
        </a:prstGeom>
      </cdr:spPr>
      <cdr:txBody>
        <a:bodyPr xmlns:a="http://schemas.openxmlformats.org/drawingml/2006/main" vert="vert270"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a:t>% of Viabile</a:t>
          </a:r>
          <a:r>
            <a:rPr lang="en-US" sz="1100" baseline="0"/>
            <a:t> Cell</a:t>
          </a:r>
          <a:endParaRPr lang="en-US" sz="1100"/>
        </a:p>
      </cdr:txBody>
    </cdr:sp>
  </cdr:relSizeAnchor>
  <cdr:relSizeAnchor xmlns:cdr="http://schemas.openxmlformats.org/drawingml/2006/chartDrawing">
    <cdr:from>
      <cdr:x>0.33333</cdr:x>
      <cdr:y>0.9522</cdr:y>
    </cdr:from>
    <cdr:to>
      <cdr:x>0.82145</cdr:x>
      <cdr:y>1</cdr:y>
    </cdr:to>
    <cdr:sp macro="" textlink="">
      <cdr:nvSpPr>
        <cdr:cNvPr id="3" name="TextBox 1"/>
        <cdr:cNvSpPr txBox="1"/>
      </cdr:nvSpPr>
      <cdr:spPr>
        <a:xfrm xmlns:a="http://schemas.openxmlformats.org/drawingml/2006/main">
          <a:off x="1143008" y="2671759"/>
          <a:ext cx="1673752" cy="1238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dirty="0"/>
            <a:t>Concentration in µg/ml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6DD018A-909C-4477-818C-AA8F9925FAC4}" type="datetimeFigureOut">
              <a:rPr lang="en-US"/>
              <a:pPr>
                <a:defRPr/>
              </a:pPr>
              <a:t>8/5/2015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BCDF39F-ED16-4687-B0FE-11049FFAC68B}" type="slidenum">
              <a:rPr lang="en-US"/>
              <a:pPr>
                <a:defRPr/>
              </a:pPr>
              <a:t>‹#›</a:t>
            </a:fld>
            <a:endParaRPr lang="en-US"/>
          </a:p>
        </p:txBody>
      </p:sp>
    </p:spTree>
    <p:extLst>
      <p:ext uri="{BB962C8B-B14F-4D97-AF65-F5344CB8AC3E}">
        <p14:creationId xmlns="" xmlns:p14="http://schemas.microsoft.com/office/powerpoint/2010/main" val="1878832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808B380-0D17-44E9-94EF-27250D221B84}" type="slidenum">
              <a:rPr lang="en-US" smtClean="0"/>
              <a:pPr>
                <a:defRPr/>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4BCDF39F-ED16-4687-B0FE-11049FFAC68B}" type="slidenum">
              <a:rPr lang="en-US" smtClean="0"/>
              <a:pPr>
                <a:defRPr/>
              </a:pPr>
              <a:t>29</a:t>
            </a:fld>
            <a:endParaRPr lang="en-US"/>
          </a:p>
        </p:txBody>
      </p:sp>
    </p:spTree>
    <p:extLst>
      <p:ext uri="{BB962C8B-B14F-4D97-AF65-F5344CB8AC3E}">
        <p14:creationId xmlns="" xmlns:p14="http://schemas.microsoft.com/office/powerpoint/2010/main" val="2897438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Ig</a:t>
            </a:r>
            <a:r>
              <a:rPr lang="en-US" baseline="0" dirty="0" smtClean="0"/>
              <a:t> A alone is </a:t>
            </a:r>
            <a:r>
              <a:rPr lang="en-US" baseline="0" dirty="0" err="1" smtClean="0"/>
              <a:t>incresed</a:t>
            </a:r>
            <a:r>
              <a:rPr lang="en-US" baseline="0" dirty="0" smtClean="0"/>
              <a:t>  WHY</a:t>
            </a:r>
            <a:endParaRPr lang="en-US" dirty="0"/>
          </a:p>
        </p:txBody>
      </p:sp>
      <p:sp>
        <p:nvSpPr>
          <p:cNvPr id="4" name="Slide Number Placeholder 3"/>
          <p:cNvSpPr>
            <a:spLocks noGrp="1"/>
          </p:cNvSpPr>
          <p:nvPr>
            <p:ph type="sldNum" sz="quarter" idx="10"/>
          </p:nvPr>
        </p:nvSpPr>
        <p:spPr/>
        <p:txBody>
          <a:bodyPr/>
          <a:lstStyle/>
          <a:p>
            <a:pPr>
              <a:defRPr/>
            </a:pPr>
            <a:fld id="{4BCDF39F-ED16-4687-B0FE-11049FFAC68B}" type="slidenum">
              <a:rPr lang="en-US" smtClean="0"/>
              <a:pPr>
                <a:defRPr/>
              </a:pPr>
              <a:t>45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lnSpc>
                <a:spcPct val="100000"/>
              </a:lnSpc>
            </a:pPr>
            <a:r>
              <a:rPr lang="en-US" altLang="ja-JP" sz="1200" b="1" dirty="0" smtClean="0">
                <a:solidFill>
                  <a:srgbClr val="150CC4"/>
                </a:solidFill>
                <a:latin typeface="Times New Roman" pitchFamily="18" charset="0"/>
                <a:ea typeface="ＭＳ Ｐゴシック" charset="-128"/>
              </a:rPr>
              <a:t>Increases in </a:t>
            </a:r>
            <a:r>
              <a:rPr lang="en-US" altLang="ja-JP" sz="1200" b="1" dirty="0" err="1" smtClean="0">
                <a:solidFill>
                  <a:srgbClr val="150CC4"/>
                </a:solidFill>
                <a:latin typeface="Times New Roman" pitchFamily="18" charset="0"/>
                <a:ea typeface="ＭＳ Ｐゴシック" charset="-128"/>
              </a:rPr>
              <a:t>glycolytic</a:t>
            </a:r>
            <a:r>
              <a:rPr lang="en-US" altLang="ja-JP" sz="1200" b="1" dirty="0" smtClean="0">
                <a:solidFill>
                  <a:srgbClr val="150CC4"/>
                </a:solidFill>
                <a:latin typeface="Times New Roman" pitchFamily="18" charset="0"/>
                <a:ea typeface="ＭＳ Ｐゴシック" charset="-128"/>
              </a:rPr>
              <a:t> enzymes and decreases </a:t>
            </a:r>
            <a:r>
              <a:rPr lang="en-US" altLang="ja-JP" sz="1200" b="1" dirty="0" err="1" smtClean="0">
                <a:solidFill>
                  <a:srgbClr val="150CC4"/>
                </a:solidFill>
                <a:latin typeface="Times New Roman" pitchFamily="18" charset="0"/>
                <a:ea typeface="ＭＳ Ｐゴシック" charset="-128"/>
              </a:rPr>
              <a:t>gluconeogenic</a:t>
            </a:r>
            <a:r>
              <a:rPr lang="en-US" altLang="ja-JP" sz="1200" b="1" dirty="0" smtClean="0">
                <a:solidFill>
                  <a:srgbClr val="150CC4"/>
                </a:solidFill>
                <a:latin typeface="Times New Roman" pitchFamily="18" charset="0"/>
                <a:ea typeface="ＭＳ Ｐゴシック" charset="-128"/>
              </a:rPr>
              <a:t> enzymes are seen in malignant cells. </a:t>
            </a:r>
          </a:p>
          <a:p>
            <a:pPr algn="just">
              <a:lnSpc>
                <a:spcPct val="100000"/>
              </a:lnSpc>
            </a:pPr>
            <a:endParaRPr lang="en-US" sz="1200" b="1" dirty="0" smtClean="0">
              <a:solidFill>
                <a:srgbClr val="150CC4"/>
              </a:solidFill>
              <a:latin typeface="Times New Roman" pitchFamily="18" charset="0"/>
            </a:endParaRPr>
          </a:p>
          <a:p>
            <a:pPr algn="just">
              <a:lnSpc>
                <a:spcPct val="100000"/>
              </a:lnSpc>
            </a:pPr>
            <a:r>
              <a:rPr lang="en-US" sz="1200" b="1" dirty="0" err="1" smtClean="0">
                <a:solidFill>
                  <a:srgbClr val="150CC4"/>
                </a:solidFill>
                <a:latin typeface="Times New Roman" pitchFamily="18" charset="0"/>
              </a:rPr>
              <a:t>Flavonoids</a:t>
            </a:r>
            <a:r>
              <a:rPr lang="en-US" sz="1200" b="1" dirty="0" smtClean="0">
                <a:solidFill>
                  <a:srgbClr val="150CC4"/>
                </a:solidFill>
                <a:latin typeface="Times New Roman" pitchFamily="18" charset="0"/>
              </a:rPr>
              <a:t> interfere with the generation of ADP and Pi which, inhibits </a:t>
            </a:r>
            <a:r>
              <a:rPr lang="en-US" sz="1200" b="1" dirty="0" err="1" smtClean="0">
                <a:solidFill>
                  <a:srgbClr val="150CC4"/>
                </a:solidFill>
                <a:latin typeface="Times New Roman" pitchFamily="18" charset="0"/>
              </a:rPr>
              <a:t>glycolysis</a:t>
            </a:r>
            <a:r>
              <a:rPr lang="en-US" sz="1200" b="1" dirty="0" smtClean="0">
                <a:solidFill>
                  <a:srgbClr val="150CC4"/>
                </a:solidFill>
                <a:latin typeface="Times New Roman" pitchFamily="18" charset="0"/>
              </a:rPr>
              <a:t>, leading to decreased lactate production and increase in </a:t>
            </a:r>
            <a:r>
              <a:rPr lang="en-US" sz="1200" b="1" dirty="0" err="1" smtClean="0">
                <a:solidFill>
                  <a:srgbClr val="150CC4"/>
                </a:solidFill>
                <a:latin typeface="Times New Roman" pitchFamily="18" charset="0"/>
              </a:rPr>
              <a:t>gluconeogenic</a:t>
            </a:r>
            <a:r>
              <a:rPr lang="en-US" sz="1200" b="1" dirty="0" smtClean="0">
                <a:solidFill>
                  <a:srgbClr val="150CC4"/>
                </a:solidFill>
                <a:latin typeface="Times New Roman" pitchFamily="18" charset="0"/>
              </a:rPr>
              <a:t> enzymes</a:t>
            </a:r>
            <a:r>
              <a:rPr lang="en-US" sz="1600" b="1" dirty="0" smtClean="0">
                <a:solidFill>
                  <a:srgbClr val="150CC4"/>
                </a:solidFill>
                <a:latin typeface="Times New Roman" pitchFamily="18" charset="0"/>
              </a:rPr>
              <a:t>.</a:t>
            </a:r>
          </a:p>
          <a:p>
            <a:pPr>
              <a:defRPr/>
            </a:pPr>
            <a:endParaRPr lang="en-US" sz="1000" dirty="0" smtClean="0">
              <a:solidFill>
                <a:srgbClr val="150CC4"/>
              </a:solidFill>
            </a:endParaRPr>
          </a:p>
          <a:p>
            <a:endParaRPr lang="en-US" dirty="0"/>
          </a:p>
        </p:txBody>
      </p:sp>
      <p:sp>
        <p:nvSpPr>
          <p:cNvPr id="4" name="Slide Number Placeholder 3"/>
          <p:cNvSpPr>
            <a:spLocks noGrp="1"/>
          </p:cNvSpPr>
          <p:nvPr>
            <p:ph type="sldNum" sz="quarter" idx="10"/>
          </p:nvPr>
        </p:nvSpPr>
        <p:spPr/>
        <p:txBody>
          <a:bodyPr/>
          <a:lstStyle/>
          <a:p>
            <a:pPr>
              <a:defRPr/>
            </a:pPr>
            <a:fld id="{4BCDF39F-ED16-4687-B0FE-11049FFAC68B}" type="slidenum">
              <a:rPr lang="en-US" smtClean="0"/>
              <a:pPr>
                <a:defRPr/>
              </a:pPr>
              <a:t>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47282575-4517-4A12-8CBD-6F85B088A3D7}" type="datetimeFigureOut">
              <a:rPr lang="en-IN"/>
              <a:pPr>
                <a:defRPr/>
              </a:pPr>
              <a:t>05-08-2015</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FDF1D3E3-E16F-4B20-9B8C-D4607AFEA193}" type="slidenum">
              <a:rPr lang="en-IN"/>
              <a:pPr>
                <a:defRPr/>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E2F19A77-EF74-48B8-8CFC-858F13846B27}" type="datetimeFigureOut">
              <a:rPr lang="en-IN"/>
              <a:pPr>
                <a:defRPr/>
              </a:pPr>
              <a:t>05-08-2015</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F690E1A5-1458-466A-868A-752F69E82F10}" type="slidenum">
              <a:rPr lang="en-IN"/>
              <a:pPr>
                <a:defRPr/>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B23848B-CC12-46C7-878A-BF86E0E78815}" type="datetimeFigureOut">
              <a:rPr lang="en-IN"/>
              <a:pPr>
                <a:defRPr/>
              </a:pPr>
              <a:t>05-08-2015</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690424C5-0C94-4698-9AC4-287D1AED4A3C}" type="slidenum">
              <a:rPr lang="en-IN"/>
              <a:pPr>
                <a:defRPr/>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BD33C3B3-31ED-4558-9923-D8F6FFEC6D4F}" type="datetimeFigureOut">
              <a:rPr lang="en-IN"/>
              <a:pPr>
                <a:defRPr/>
              </a:pPr>
              <a:t>05-08-2015</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C9237743-2A0F-4A84-AE76-C1556CE4DCC7}" type="slidenum">
              <a:rPr lang="en-IN"/>
              <a:pPr>
                <a:defRPr/>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CDBD752F-01DD-4CBC-96D2-B3A847941097}" type="datetimeFigureOut">
              <a:rPr lang="en-IN"/>
              <a:pPr>
                <a:defRPr/>
              </a:pPr>
              <a:t>05-08-2015</a:t>
            </a:fld>
            <a:endParaRPr lang="en-IN"/>
          </a:p>
        </p:txBody>
      </p:sp>
      <p:sp>
        <p:nvSpPr>
          <p:cNvPr id="8" name="Footer Placeholder 4"/>
          <p:cNvSpPr>
            <a:spLocks noGrp="1"/>
          </p:cNvSpPr>
          <p:nvPr>
            <p:ph type="ftr" sz="quarter" idx="11"/>
          </p:nvPr>
        </p:nvSpPr>
        <p:spPr/>
        <p:txBody>
          <a:bodyPr/>
          <a:lstStyle>
            <a:lvl1pPr>
              <a:defRPr/>
            </a:lvl1pPr>
          </a:lstStyle>
          <a:p>
            <a:pPr>
              <a:defRPr/>
            </a:pPr>
            <a:endParaRPr lang="en-IN"/>
          </a:p>
        </p:txBody>
      </p:sp>
      <p:sp>
        <p:nvSpPr>
          <p:cNvPr id="9" name="Slide Number Placeholder 5"/>
          <p:cNvSpPr>
            <a:spLocks noGrp="1"/>
          </p:cNvSpPr>
          <p:nvPr>
            <p:ph type="sldNum" sz="quarter" idx="12"/>
          </p:nvPr>
        </p:nvSpPr>
        <p:spPr/>
        <p:txBody>
          <a:bodyPr/>
          <a:lstStyle>
            <a:lvl1pPr>
              <a:defRPr/>
            </a:lvl1pPr>
          </a:lstStyle>
          <a:p>
            <a:pPr>
              <a:defRPr/>
            </a:pPr>
            <a:fld id="{60563D83-62BC-43AC-8E63-5EC8F5181B58}" type="slidenum">
              <a:rPr lang="en-IN"/>
              <a:pPr>
                <a:defRPr/>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FA8BF80D-5AD9-4FE1-98D4-6CD520BC0C68}" type="datetimeFigureOut">
              <a:rPr lang="en-IN"/>
              <a:pPr>
                <a:defRPr/>
              </a:pPr>
              <a:t>05-08-2015</a:t>
            </a:fld>
            <a:endParaRPr lang="en-IN"/>
          </a:p>
        </p:txBody>
      </p:sp>
      <p:sp>
        <p:nvSpPr>
          <p:cNvPr id="4" name="Footer Placeholder 4"/>
          <p:cNvSpPr>
            <a:spLocks noGrp="1"/>
          </p:cNvSpPr>
          <p:nvPr>
            <p:ph type="ftr" sz="quarter" idx="11"/>
          </p:nvPr>
        </p:nvSpPr>
        <p:spPr/>
        <p:txBody>
          <a:bodyPr/>
          <a:lstStyle>
            <a:lvl1pPr>
              <a:defRPr/>
            </a:lvl1pPr>
          </a:lstStyle>
          <a:p>
            <a:pPr>
              <a:defRPr/>
            </a:pPr>
            <a:endParaRPr lang="en-IN"/>
          </a:p>
        </p:txBody>
      </p:sp>
      <p:sp>
        <p:nvSpPr>
          <p:cNvPr id="5" name="Slide Number Placeholder 5"/>
          <p:cNvSpPr>
            <a:spLocks noGrp="1"/>
          </p:cNvSpPr>
          <p:nvPr>
            <p:ph type="sldNum" sz="quarter" idx="12"/>
          </p:nvPr>
        </p:nvSpPr>
        <p:spPr/>
        <p:txBody>
          <a:bodyPr/>
          <a:lstStyle>
            <a:lvl1pPr>
              <a:defRPr/>
            </a:lvl1pPr>
          </a:lstStyle>
          <a:p>
            <a:pPr>
              <a:defRPr/>
            </a:pPr>
            <a:fld id="{3716A51E-6064-4B9E-80FC-56FF6E60702A}" type="slidenum">
              <a:rPr lang="en-IN"/>
              <a:pPr>
                <a:defRPr/>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00E16B-A1EC-4C32-8B56-EDD7FB6C46FF}" type="datetimeFigureOut">
              <a:rPr lang="en-IN"/>
              <a:pPr>
                <a:defRPr/>
              </a:pPr>
              <a:t>05-08-2015</a:t>
            </a:fld>
            <a:endParaRPr lang="en-IN"/>
          </a:p>
        </p:txBody>
      </p:sp>
      <p:sp>
        <p:nvSpPr>
          <p:cNvPr id="3" name="Footer Placeholder 4"/>
          <p:cNvSpPr>
            <a:spLocks noGrp="1"/>
          </p:cNvSpPr>
          <p:nvPr>
            <p:ph type="ftr" sz="quarter" idx="11"/>
          </p:nvPr>
        </p:nvSpPr>
        <p:spPr/>
        <p:txBody>
          <a:bodyPr/>
          <a:lstStyle>
            <a:lvl1pPr>
              <a:defRPr/>
            </a:lvl1pPr>
          </a:lstStyle>
          <a:p>
            <a:pPr>
              <a:defRPr/>
            </a:pPr>
            <a:endParaRPr lang="en-IN"/>
          </a:p>
        </p:txBody>
      </p:sp>
      <p:sp>
        <p:nvSpPr>
          <p:cNvPr id="4" name="Slide Number Placeholder 5"/>
          <p:cNvSpPr>
            <a:spLocks noGrp="1"/>
          </p:cNvSpPr>
          <p:nvPr>
            <p:ph type="sldNum" sz="quarter" idx="12"/>
          </p:nvPr>
        </p:nvSpPr>
        <p:spPr/>
        <p:txBody>
          <a:bodyPr/>
          <a:lstStyle>
            <a:lvl1pPr>
              <a:defRPr/>
            </a:lvl1pPr>
          </a:lstStyle>
          <a:p>
            <a:pPr>
              <a:defRPr/>
            </a:pPr>
            <a:fld id="{9D1D0364-5D7A-4606-BC07-727576FB6DE7}" type="slidenum">
              <a:rPr lang="en-IN"/>
              <a:pPr>
                <a:defRPr/>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F43F94-7C19-4E1B-B3D5-FF47E6657F40}" type="datetimeFigureOut">
              <a:rPr lang="en-IN"/>
              <a:pPr>
                <a:defRPr/>
              </a:pPr>
              <a:t>05-08-2015</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A2755B39-F125-492E-A5E2-A4B5DADB9987}" type="slidenum">
              <a:rPr lang="en-IN"/>
              <a:pPr>
                <a:defRPr/>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2118AD5-6205-4194-89A1-39756477B526}" type="datetimeFigureOut">
              <a:rPr lang="en-IN"/>
              <a:pPr>
                <a:defRPr/>
              </a:pPr>
              <a:t>05-08-2015</a:t>
            </a:fld>
            <a:endParaRPr lang="en-IN"/>
          </a:p>
        </p:txBody>
      </p:sp>
      <p:sp>
        <p:nvSpPr>
          <p:cNvPr id="6" name="Footer Placeholder 4"/>
          <p:cNvSpPr>
            <a:spLocks noGrp="1"/>
          </p:cNvSpPr>
          <p:nvPr>
            <p:ph type="ftr" sz="quarter" idx="11"/>
          </p:nvPr>
        </p:nvSpPr>
        <p:spPr/>
        <p:txBody>
          <a:bodyPr/>
          <a:lstStyle>
            <a:lvl1pPr>
              <a:defRPr/>
            </a:lvl1pPr>
          </a:lstStyle>
          <a:p>
            <a:pPr>
              <a:defRPr/>
            </a:pPr>
            <a:endParaRPr lang="en-IN"/>
          </a:p>
        </p:txBody>
      </p:sp>
      <p:sp>
        <p:nvSpPr>
          <p:cNvPr id="7" name="Slide Number Placeholder 5"/>
          <p:cNvSpPr>
            <a:spLocks noGrp="1"/>
          </p:cNvSpPr>
          <p:nvPr>
            <p:ph type="sldNum" sz="quarter" idx="12"/>
          </p:nvPr>
        </p:nvSpPr>
        <p:spPr/>
        <p:txBody>
          <a:bodyPr/>
          <a:lstStyle>
            <a:lvl1pPr>
              <a:defRPr/>
            </a:lvl1pPr>
          </a:lstStyle>
          <a:p>
            <a:pPr>
              <a:defRPr/>
            </a:pPr>
            <a:fld id="{9B7D7B89-BF08-47FB-84B5-2E4C9BF37ED2}" type="slidenum">
              <a:rPr lang="en-IN"/>
              <a:pPr>
                <a:defRPr/>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457C4EC5-3AF8-47A0-977A-BF371F736A9E}" type="datetimeFigureOut">
              <a:rPr lang="en-IN"/>
              <a:pPr>
                <a:defRPr/>
              </a:pPr>
              <a:t>05-08-2015</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BE7A0C2F-787E-4645-A3BA-995875D172CF}" type="slidenum">
              <a:rPr lang="en-IN"/>
              <a:pPr>
                <a:defRPr/>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5294E3AC-2155-4C97-A7F8-1820C5F42D41}" type="datetimeFigureOut">
              <a:rPr lang="en-IN"/>
              <a:pPr>
                <a:defRPr/>
              </a:pPr>
              <a:t>05-08-2015</a:t>
            </a:fld>
            <a:endParaRPr lang="en-IN"/>
          </a:p>
        </p:txBody>
      </p:sp>
      <p:sp>
        <p:nvSpPr>
          <p:cNvPr id="5" name="Footer Placeholder 4"/>
          <p:cNvSpPr>
            <a:spLocks noGrp="1"/>
          </p:cNvSpPr>
          <p:nvPr>
            <p:ph type="ftr" sz="quarter" idx="11"/>
          </p:nvPr>
        </p:nvSpPr>
        <p:spPr/>
        <p:txBody>
          <a:bodyPr/>
          <a:lstStyle>
            <a:lvl1pPr>
              <a:defRPr/>
            </a:lvl1pPr>
          </a:lstStyle>
          <a:p>
            <a:pPr>
              <a:defRPr/>
            </a:pPr>
            <a:endParaRPr lang="en-IN"/>
          </a:p>
        </p:txBody>
      </p:sp>
      <p:sp>
        <p:nvSpPr>
          <p:cNvPr id="6" name="Slide Number Placeholder 5"/>
          <p:cNvSpPr>
            <a:spLocks noGrp="1"/>
          </p:cNvSpPr>
          <p:nvPr>
            <p:ph type="sldNum" sz="quarter" idx="12"/>
          </p:nvPr>
        </p:nvSpPr>
        <p:spPr/>
        <p:txBody>
          <a:bodyPr/>
          <a:lstStyle>
            <a:lvl1pPr>
              <a:defRPr/>
            </a:lvl1pPr>
          </a:lstStyle>
          <a:p>
            <a:pPr>
              <a:defRPr/>
            </a:pPr>
            <a:fld id="{2EE108EB-6221-441F-9016-CB1FBFF7E485}" type="slidenum">
              <a:rPr lang="en-IN"/>
              <a:pPr>
                <a:defRPr/>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144000" cy="1069514"/>
          </a:xfrm>
          <a:prstGeom prst="rect">
            <a:avLst/>
          </a:prstGeom>
        </p:spPr>
        <p:txBody>
          <a:bodyPr/>
          <a:lstStyle>
            <a:lvl1pPr>
              <a:defRPr b="1" baseline="0">
                <a:solidFill>
                  <a:schemeClr val="accent1">
                    <a:lumMod val="20000"/>
                    <a:lumOff val="80000"/>
                  </a:schemeClr>
                </a:solidFill>
                <a:latin typeface="Arial" pitchFamily="34" charset="0"/>
                <a:cs typeface="Arial" pitchFamily="34" charset="0"/>
              </a:defRPr>
            </a:lvl1pPr>
          </a:lstStyle>
          <a:p>
            <a:r>
              <a:rPr lang="en-US" altLang="ko-KR" smtClean="0"/>
              <a:t>Click to edit Master title style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accent1">
                    <a:lumMod val="20000"/>
                    <a:lumOff val="80000"/>
                  </a:schemeClr>
                </a:solidFill>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lstStyle>
            <a:lvl1pPr marL="0" indent="0">
              <a:buNone/>
              <a:defRPr sz="1400">
                <a:solidFill>
                  <a:schemeClr val="accent1">
                    <a:lumMod val="20000"/>
                    <a:lumOff val="80000"/>
                  </a:schemeClr>
                </a:solidFill>
              </a:defRPr>
            </a:lvl1pPr>
          </a:lstStyle>
          <a:p>
            <a:pPr lvl="0"/>
            <a:r>
              <a:rPr lang="en-US" altLang="ko-KR"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alphaModFix amt="29000"/>
            <a:lum/>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9C8618B-124C-44F6-8CA2-4B236B77F06B}" type="datetimeFigureOut">
              <a:rPr lang="en-IN"/>
              <a:pPr>
                <a:defRPr/>
              </a:pPr>
              <a:t>05-08-2015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36D5F10D-2215-4C4B-B9DC-D6DB46D69E72}" type="slidenum">
              <a:rPr lang="en-IN"/>
              <a:pPr>
                <a:defRPr/>
              </a:pPr>
              <a:t>‹#›</a:t>
            </a:fld>
            <a:endParaRPr lang="en-IN"/>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free-powerpoint-templates-design.com/free-powerpoint-templates-design"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google.co.in/url?sa=i&amp;rct=j&amp;q=&amp;esrc=s&amp;source=images&amp;cd=&amp;cad=rja&amp;uact=8&amp;ved=0CAcQjRw&amp;url=http://www.payer.de/amarakosa/amara205b.htm&amp;ei=HVidVa_7NcqOuATP64P4DA&amp;bvm=bv.96952980,d.c2E&amp;psig=AFQjCNE3KTQz4okCHLTfrCkJTdxphllQKg&amp;ust=1436461465389004" TargetMode="External"/><Relationship Id="rId7"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hyperlink" Target="http://www.google.co.in/url?sa=i&amp;rct=j&amp;q=&amp;esrc=s&amp;source=images&amp;cd=&amp;cad=rja&amp;uact=8&amp;ved=0CAcQjRw&amp;url=http://pharmaceuticals.indiabizclub.com/products/semecarpus+anacardium&amp;ei=GVmdVduBCsmhugTO96LADA&amp;bvm=bv.96952980,d.c2E&amp;psig=AFQjCNGVKlR7EifIxBFRsZPvajypo5W6Sw&amp;ust=1436461716928733" TargetMode="Externa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7" Type="http://schemas.openxmlformats.org/officeDocument/2006/relationships/chart" Target="../charts/chart1.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3.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 Id="rId5" Type="http://schemas.openxmlformats.org/officeDocument/2006/relationships/chart" Target="../charts/chart6.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3.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65.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75.jpeg"/><Relationship Id="rId7" Type="http://schemas.openxmlformats.org/officeDocument/2006/relationships/image" Target="../media/image72.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77.jpeg"/><Relationship Id="rId4" Type="http://schemas.openxmlformats.org/officeDocument/2006/relationships/image" Target="../media/image76.jpeg"/></Relationships>
</file>

<file path=ppt/slides/_rels/slide6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73.jpeg"/><Relationship Id="rId7" Type="http://schemas.openxmlformats.org/officeDocument/2006/relationships/image" Target="../media/image49.png"/><Relationship Id="rId12" Type="http://schemas.openxmlformats.org/officeDocument/2006/relationships/image" Target="../media/image52.png"/><Relationship Id="rId2" Type="http://schemas.openxmlformats.org/officeDocument/2006/relationships/image" Target="../media/image78.jpe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81.png"/><Relationship Id="rId5" Type="http://schemas.openxmlformats.org/officeDocument/2006/relationships/image" Target="../media/image47.png"/><Relationship Id="rId10" Type="http://schemas.openxmlformats.org/officeDocument/2006/relationships/image" Target="../media/image80.png"/><Relationship Id="rId4" Type="http://schemas.openxmlformats.org/officeDocument/2006/relationships/image" Target="../media/image46.png"/><Relationship Id="rId9" Type="http://schemas.openxmlformats.org/officeDocument/2006/relationships/image" Target="../media/image7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813"/>
            <a:ext cx="9144000" cy="1492250"/>
          </a:xfrm>
          <a:prstGeom prst="rect">
            <a:avLst/>
          </a:prstGeom>
          <a:solidFill>
            <a:schemeClr val="bg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600"/>
              </a:spcAft>
              <a:defRPr/>
            </a:pPr>
            <a:r>
              <a:rPr lang="en-IN" sz="2400" b="1" dirty="0" err="1">
                <a:solidFill>
                  <a:srgbClr val="660066"/>
                </a:solidFill>
                <a:latin typeface="Lucida Calligraphy" pitchFamily="66" charset="0"/>
                <a:cs typeface="Times New Roman" pitchFamily="18" charset="0"/>
              </a:rPr>
              <a:t>Semecarpus</a:t>
            </a:r>
            <a:r>
              <a:rPr lang="en-IN" sz="2400" b="1" dirty="0">
                <a:solidFill>
                  <a:srgbClr val="660066"/>
                </a:solidFill>
                <a:latin typeface="Lucida Calligraphy" pitchFamily="66" charset="0"/>
                <a:cs typeface="Times New Roman" pitchFamily="18" charset="0"/>
              </a:rPr>
              <a:t> </a:t>
            </a:r>
            <a:r>
              <a:rPr lang="en-IN" sz="2400" b="1" dirty="0" err="1">
                <a:solidFill>
                  <a:srgbClr val="660066"/>
                </a:solidFill>
                <a:latin typeface="Lucida Calligraphy" pitchFamily="66" charset="0"/>
                <a:cs typeface="Times New Roman" pitchFamily="18" charset="0"/>
              </a:rPr>
              <a:t>anacardium</a:t>
            </a:r>
            <a:r>
              <a:rPr lang="en-IN" sz="2400" b="1" dirty="0">
                <a:solidFill>
                  <a:srgbClr val="660066"/>
                </a:solidFill>
                <a:latin typeface="Lucida Calligraphy" pitchFamily="66" charset="0"/>
                <a:cs typeface="Times New Roman" pitchFamily="18" charset="0"/>
              </a:rPr>
              <a:t> Linn. nut milk extract – </a:t>
            </a:r>
            <a:r>
              <a:rPr lang="en-IN" sz="2400" b="1" dirty="0" smtClean="0">
                <a:solidFill>
                  <a:srgbClr val="660066"/>
                </a:solidFill>
                <a:latin typeface="Lucida Calligraphy" pitchFamily="66" charset="0"/>
                <a:cs typeface="Times New Roman" pitchFamily="18" charset="0"/>
              </a:rPr>
              <a:t>A</a:t>
            </a:r>
          </a:p>
          <a:p>
            <a:pPr algn="ctr">
              <a:spcAft>
                <a:spcPts val="600"/>
              </a:spcAft>
              <a:defRPr/>
            </a:pPr>
            <a:r>
              <a:rPr lang="en-IN" sz="2400" b="1" dirty="0" smtClean="0">
                <a:solidFill>
                  <a:srgbClr val="660066"/>
                </a:solidFill>
                <a:latin typeface="Lucida Calligraphy" pitchFamily="66" charset="0"/>
                <a:cs typeface="Times New Roman" pitchFamily="18" charset="0"/>
              </a:rPr>
              <a:t> </a:t>
            </a:r>
            <a:r>
              <a:rPr lang="en-IN" sz="2400" b="1" dirty="0" err="1" smtClean="0">
                <a:solidFill>
                  <a:srgbClr val="660066"/>
                </a:solidFill>
                <a:latin typeface="Lucida Calligraphy" pitchFamily="66" charset="0"/>
                <a:cs typeface="Times New Roman" pitchFamily="18" charset="0"/>
              </a:rPr>
              <a:t>Siddha</a:t>
            </a:r>
            <a:r>
              <a:rPr lang="en-IN" sz="2400" b="1" dirty="0" smtClean="0">
                <a:solidFill>
                  <a:srgbClr val="660066"/>
                </a:solidFill>
                <a:latin typeface="Lucida Calligraphy" pitchFamily="66" charset="0"/>
                <a:cs typeface="Times New Roman" pitchFamily="18" charset="0"/>
              </a:rPr>
              <a:t> medicine with potent therapeutic effect in</a:t>
            </a:r>
          </a:p>
          <a:p>
            <a:pPr algn="ctr">
              <a:spcAft>
                <a:spcPts val="600"/>
              </a:spcAft>
              <a:defRPr/>
            </a:pPr>
            <a:r>
              <a:rPr lang="en-IN" sz="2400" b="1" dirty="0" smtClean="0">
                <a:solidFill>
                  <a:srgbClr val="660066"/>
                </a:solidFill>
                <a:latin typeface="Lucida Calligraphy" pitchFamily="66" charset="0"/>
                <a:cs typeface="Times New Roman" pitchFamily="18" charset="0"/>
              </a:rPr>
              <a:t>  </a:t>
            </a:r>
            <a:r>
              <a:rPr lang="en-IN" sz="2400" b="1" dirty="0">
                <a:solidFill>
                  <a:srgbClr val="660066"/>
                </a:solidFill>
                <a:latin typeface="Lucida Calligraphy" pitchFamily="66" charset="0"/>
                <a:cs typeface="Times New Roman" pitchFamily="18" charset="0"/>
              </a:rPr>
              <a:t>experimental </a:t>
            </a:r>
            <a:r>
              <a:rPr lang="en-IN" sz="2400" b="1" dirty="0" smtClean="0">
                <a:solidFill>
                  <a:srgbClr val="660066"/>
                </a:solidFill>
                <a:latin typeface="Lucida Calligraphy" pitchFamily="66" charset="0"/>
                <a:cs typeface="Times New Roman" pitchFamily="18" charset="0"/>
              </a:rPr>
              <a:t>mammary </a:t>
            </a:r>
            <a:r>
              <a:rPr lang="en-IN" sz="2400" b="1" dirty="0">
                <a:solidFill>
                  <a:srgbClr val="660066"/>
                </a:solidFill>
                <a:latin typeface="Lucida Calligraphy" pitchFamily="66" charset="0"/>
                <a:cs typeface="Times New Roman" pitchFamily="18" charset="0"/>
              </a:rPr>
              <a:t>carcinoma</a:t>
            </a:r>
            <a:endParaRPr lang="en-US" sz="2400" b="1" dirty="0">
              <a:solidFill>
                <a:srgbClr val="660066"/>
              </a:solidFill>
              <a:latin typeface="Lucida Calligraphy" pitchFamily="66" charset="0"/>
              <a:cs typeface="Times New Roman" pitchFamily="18" charset="0"/>
            </a:endParaRPr>
          </a:p>
        </p:txBody>
      </p:sp>
      <p:sp>
        <p:nvSpPr>
          <p:cNvPr id="7" name="TextBox 6">
            <a:hlinkClick r:id="rId2"/>
          </p:cNvPr>
          <p:cNvSpPr txBox="1"/>
          <p:nvPr/>
        </p:nvSpPr>
        <p:spPr>
          <a:xfrm>
            <a:off x="0" y="6597650"/>
            <a:ext cx="9144000" cy="215900"/>
          </a:xfrm>
          <a:prstGeom prst="rect">
            <a:avLst/>
          </a:prstGeom>
          <a:noFill/>
        </p:spPr>
        <p:txBody>
          <a:bodyPr>
            <a:spAutoFit/>
          </a:bodyPr>
          <a:lstStyle/>
          <a:p>
            <a:pPr algn="ctr">
              <a:defRPr/>
            </a:pPr>
            <a:r>
              <a:rPr lang="en-US" altLang="ko-KR" sz="800" dirty="0">
                <a:solidFill>
                  <a:schemeClr val="tx1">
                    <a:lumMod val="75000"/>
                    <a:lumOff val="25000"/>
                  </a:schemeClr>
                </a:solidFill>
                <a:latin typeface="Arial" pitchFamily="34" charset="0"/>
                <a:cs typeface="Arial" pitchFamily="34" charset="0"/>
              </a:rPr>
              <a:t>ALLPPT.com _ Free PowerPoint Templates, Diagrams and Charts</a:t>
            </a:r>
            <a:endParaRPr lang="ko-KR" altLang="en-US" sz="800" dirty="0">
              <a:solidFill>
                <a:schemeClr val="tx1">
                  <a:lumMod val="75000"/>
                  <a:lumOff val="25000"/>
                </a:schemeClr>
              </a:solidFill>
              <a:latin typeface="Arial" pitchFamily="34" charset="0"/>
              <a:cs typeface="Arial" pitchFamily="34" charset="0"/>
            </a:endParaRPr>
          </a:p>
        </p:txBody>
      </p:sp>
      <p:sp>
        <p:nvSpPr>
          <p:cNvPr id="10" name="TextBox 9"/>
          <p:cNvSpPr txBox="1"/>
          <p:nvPr/>
        </p:nvSpPr>
        <p:spPr>
          <a:xfrm>
            <a:off x="1214414" y="2285992"/>
            <a:ext cx="6832320" cy="2831544"/>
          </a:xfrm>
          <a:prstGeom prst="rect">
            <a:avLst/>
          </a:prstGeom>
          <a:noFill/>
        </p:spPr>
        <p:txBody>
          <a:bodyPr wrap="none">
            <a:spAutoFit/>
          </a:bodyPr>
          <a:lstStyle/>
          <a:p>
            <a:pPr algn="ctr">
              <a:defRPr/>
            </a:pPr>
            <a:r>
              <a:rPr lang="en-US" sz="2000" b="1" dirty="0" smtClean="0">
                <a:solidFill>
                  <a:srgbClr val="150CC4"/>
                </a:solidFill>
                <a:latin typeface="Times New Roman" pitchFamily="18" charset="0"/>
                <a:cs typeface="Times New Roman" pitchFamily="18" charset="0"/>
              </a:rPr>
              <a:t>DR. </a:t>
            </a:r>
            <a:r>
              <a:rPr lang="en-US" sz="2000" b="1" dirty="0">
                <a:solidFill>
                  <a:srgbClr val="150CC4"/>
                </a:solidFill>
                <a:latin typeface="Times New Roman" pitchFamily="18" charset="0"/>
                <a:cs typeface="Times New Roman" pitchFamily="18" charset="0"/>
              </a:rPr>
              <a:t>P. </a:t>
            </a:r>
            <a:r>
              <a:rPr lang="en-US" sz="2000" b="1" dirty="0" smtClean="0">
                <a:solidFill>
                  <a:srgbClr val="150CC4"/>
                </a:solidFill>
                <a:latin typeface="Times New Roman" pitchFamily="18" charset="0"/>
                <a:cs typeface="Times New Roman" pitchFamily="18" charset="0"/>
              </a:rPr>
              <a:t>SHANTHI </a:t>
            </a:r>
            <a:r>
              <a:rPr lang="en-US" sz="1100" b="1" dirty="0" smtClean="0">
                <a:solidFill>
                  <a:srgbClr val="150CC4"/>
                </a:solidFill>
                <a:latin typeface="Times New Roman" pitchFamily="18" charset="0"/>
                <a:cs typeface="Times New Roman" pitchFamily="18" charset="0"/>
              </a:rPr>
              <a:t>MBBS</a:t>
            </a:r>
            <a:r>
              <a:rPr lang="en-US" sz="1100" b="1" dirty="0">
                <a:solidFill>
                  <a:srgbClr val="150CC4"/>
                </a:solidFill>
                <a:latin typeface="Times New Roman" pitchFamily="18" charset="0"/>
                <a:cs typeface="Times New Roman" pitchFamily="18" charset="0"/>
              </a:rPr>
              <a:t>, MD, Ph.D</a:t>
            </a:r>
            <a:r>
              <a:rPr lang="en-US" sz="1100" b="1" dirty="0" smtClean="0">
                <a:solidFill>
                  <a:srgbClr val="150CC4"/>
                </a:solidFill>
                <a:latin typeface="Times New Roman" pitchFamily="18" charset="0"/>
                <a:cs typeface="Times New Roman" pitchFamily="18" charset="0"/>
              </a:rPr>
              <a:t>.,</a:t>
            </a:r>
            <a:endParaRPr lang="en-US" sz="2000" b="1" dirty="0">
              <a:solidFill>
                <a:srgbClr val="150CC4"/>
              </a:solidFill>
              <a:latin typeface="Times New Roman" pitchFamily="18" charset="0"/>
              <a:cs typeface="Times New Roman" pitchFamily="18" charset="0"/>
            </a:endParaRPr>
          </a:p>
          <a:p>
            <a:pPr algn="ctr">
              <a:defRPr/>
            </a:pPr>
            <a:r>
              <a:rPr lang="en-US" sz="2000" b="1" dirty="0" smtClean="0">
                <a:solidFill>
                  <a:srgbClr val="150CC4"/>
                </a:solidFill>
                <a:latin typeface="Times New Roman" pitchFamily="18" charset="0"/>
                <a:cs typeface="Times New Roman" pitchFamily="18" charset="0"/>
              </a:rPr>
              <a:t>Director , Professor </a:t>
            </a:r>
            <a:r>
              <a:rPr lang="en-US" sz="2000" b="1" dirty="0">
                <a:solidFill>
                  <a:srgbClr val="150CC4"/>
                </a:solidFill>
                <a:latin typeface="Times New Roman" pitchFamily="18" charset="0"/>
                <a:cs typeface="Times New Roman" pitchFamily="18" charset="0"/>
              </a:rPr>
              <a:t>&amp; Head </a:t>
            </a:r>
          </a:p>
          <a:p>
            <a:pPr algn="ctr">
              <a:defRPr/>
            </a:pPr>
            <a:r>
              <a:rPr lang="en-US" sz="2000" b="1" dirty="0">
                <a:solidFill>
                  <a:srgbClr val="150CC4"/>
                </a:solidFill>
                <a:latin typeface="Times New Roman" pitchFamily="18" charset="0"/>
                <a:cs typeface="Times New Roman" pitchFamily="18" charset="0"/>
              </a:rPr>
              <a:t>Department of Pathology</a:t>
            </a:r>
          </a:p>
          <a:p>
            <a:pPr algn="ctr">
              <a:defRPr/>
            </a:pPr>
            <a:r>
              <a:rPr lang="en-US" sz="2000" b="1" dirty="0" smtClean="0">
                <a:solidFill>
                  <a:srgbClr val="150CC4"/>
                </a:solidFill>
                <a:latin typeface="Times New Roman" pitchFamily="18" charset="0"/>
                <a:cs typeface="Times New Roman" pitchFamily="18" charset="0"/>
              </a:rPr>
              <a:t>DR.A.L.M Post-Graduate </a:t>
            </a:r>
            <a:r>
              <a:rPr lang="en-US" sz="2000" b="1" dirty="0">
                <a:solidFill>
                  <a:srgbClr val="150CC4"/>
                </a:solidFill>
                <a:latin typeface="Times New Roman" pitchFamily="18" charset="0"/>
                <a:cs typeface="Times New Roman" pitchFamily="18" charset="0"/>
              </a:rPr>
              <a:t>Institute of Basic Medical Sciences</a:t>
            </a:r>
          </a:p>
          <a:p>
            <a:pPr algn="ctr">
              <a:defRPr/>
            </a:pPr>
            <a:r>
              <a:rPr lang="en-US" sz="2000" b="1" dirty="0" smtClean="0">
                <a:solidFill>
                  <a:srgbClr val="150CC4"/>
                </a:solidFill>
                <a:latin typeface="Times New Roman" pitchFamily="18" charset="0"/>
                <a:cs typeface="Times New Roman" pitchFamily="18" charset="0"/>
              </a:rPr>
              <a:t>University </a:t>
            </a:r>
            <a:r>
              <a:rPr lang="en-US" sz="2000" b="1" dirty="0">
                <a:solidFill>
                  <a:srgbClr val="150CC4"/>
                </a:solidFill>
                <a:latin typeface="Times New Roman" pitchFamily="18" charset="0"/>
                <a:cs typeface="Times New Roman" pitchFamily="18" charset="0"/>
              </a:rPr>
              <a:t>of Madras </a:t>
            </a:r>
          </a:p>
          <a:p>
            <a:pPr algn="ctr">
              <a:defRPr/>
            </a:pPr>
            <a:r>
              <a:rPr lang="en-US" sz="2000" b="1" dirty="0" err="1">
                <a:solidFill>
                  <a:srgbClr val="150CC4"/>
                </a:solidFill>
                <a:latin typeface="Times New Roman" pitchFamily="18" charset="0"/>
                <a:cs typeface="Times New Roman" pitchFamily="18" charset="0"/>
              </a:rPr>
              <a:t>Taramani</a:t>
            </a:r>
            <a:r>
              <a:rPr lang="en-US" sz="2000" b="1" dirty="0">
                <a:solidFill>
                  <a:srgbClr val="150CC4"/>
                </a:solidFill>
                <a:latin typeface="Times New Roman" pitchFamily="18" charset="0"/>
                <a:cs typeface="Times New Roman" pitchFamily="18" charset="0"/>
              </a:rPr>
              <a:t> </a:t>
            </a:r>
            <a:r>
              <a:rPr lang="en-US" sz="2000" b="1" dirty="0" smtClean="0">
                <a:solidFill>
                  <a:srgbClr val="150CC4"/>
                </a:solidFill>
                <a:latin typeface="Times New Roman" pitchFamily="18" charset="0"/>
                <a:cs typeface="Times New Roman" pitchFamily="18" charset="0"/>
              </a:rPr>
              <a:t>campus, Chennai</a:t>
            </a:r>
            <a:endParaRPr lang="en-US" sz="2000" b="1" dirty="0">
              <a:solidFill>
                <a:srgbClr val="150CC4"/>
              </a:solidFill>
              <a:latin typeface="Times New Roman" pitchFamily="18" charset="0"/>
              <a:cs typeface="Times New Roman" pitchFamily="18" charset="0"/>
            </a:endParaRPr>
          </a:p>
          <a:p>
            <a:pPr algn="ctr">
              <a:defRPr/>
            </a:pPr>
            <a:r>
              <a:rPr lang="en-US" sz="2000" b="1" dirty="0">
                <a:solidFill>
                  <a:srgbClr val="150CC4"/>
                </a:solidFill>
                <a:latin typeface="Times New Roman" pitchFamily="18" charset="0"/>
                <a:cs typeface="Times New Roman" pitchFamily="18" charset="0"/>
              </a:rPr>
              <a:t>Tamil Nadu</a:t>
            </a:r>
          </a:p>
          <a:p>
            <a:pPr algn="ctr">
              <a:defRPr/>
            </a:pPr>
            <a:r>
              <a:rPr lang="en-US" sz="2000" b="1" dirty="0">
                <a:solidFill>
                  <a:srgbClr val="150CC4"/>
                </a:solidFill>
                <a:latin typeface="Times New Roman" pitchFamily="18" charset="0"/>
                <a:cs typeface="Times New Roman" pitchFamily="18" charset="0"/>
              </a:rPr>
              <a:t>INDIA </a:t>
            </a:r>
          </a:p>
          <a:p>
            <a:pPr algn="just">
              <a:defRPr/>
            </a:pPr>
            <a:endParaRPr lang="en-US" b="1" dirty="0">
              <a:solidFill>
                <a:srgbClr val="150CC4"/>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7704" y="476672"/>
            <a:ext cx="5616624" cy="584775"/>
          </a:xfrm>
          <a:prstGeom prst="rect">
            <a:avLst/>
          </a:prstGeom>
          <a:noFill/>
        </p:spPr>
        <p:txBody>
          <a:bodyPr wrap="square" rtlCol="0">
            <a:spAutoFit/>
          </a:bodyPr>
          <a:lstStyle/>
          <a:p>
            <a:r>
              <a:rPr lang="en-US" sz="3200" b="1" dirty="0" smtClean="0">
                <a:solidFill>
                  <a:srgbClr val="660066"/>
                </a:solidFill>
                <a:latin typeface="Lucida Calligraphy" pitchFamily="66" charset="0"/>
              </a:rPr>
              <a:t>ACKNOWLEDGEMENT</a:t>
            </a:r>
            <a:endParaRPr lang="en-US" sz="3200" b="1" dirty="0">
              <a:solidFill>
                <a:srgbClr val="660066"/>
              </a:solidFill>
              <a:latin typeface="Lucida Calligraphy" pitchFamily="66" charset="0"/>
            </a:endParaRPr>
          </a:p>
        </p:txBody>
      </p:sp>
      <p:sp>
        <p:nvSpPr>
          <p:cNvPr id="3" name="TextBox 2"/>
          <p:cNvSpPr txBox="1"/>
          <p:nvPr/>
        </p:nvSpPr>
        <p:spPr>
          <a:xfrm>
            <a:off x="323528" y="1628800"/>
            <a:ext cx="8483159" cy="3293209"/>
          </a:xfrm>
          <a:prstGeom prst="rect">
            <a:avLst/>
          </a:prstGeom>
          <a:noFill/>
        </p:spPr>
        <p:txBody>
          <a:bodyPr wrap="square" rtlCol="0">
            <a:spAutoFit/>
          </a:bodyPr>
          <a:lstStyle/>
          <a:p>
            <a:pPr algn="ctr"/>
            <a:r>
              <a:rPr lang="en-US" sz="2400" b="1" dirty="0" smtClean="0">
                <a:solidFill>
                  <a:srgbClr val="660066"/>
                </a:solidFill>
                <a:latin typeface="Lucida Calligraphy" pitchFamily="66" charset="0"/>
                <a:cs typeface="Times New Roman" pitchFamily="18" charset="0"/>
              </a:rPr>
              <a:t>My grateful thanks to </a:t>
            </a:r>
          </a:p>
          <a:p>
            <a:pPr algn="ctr"/>
            <a:endParaRPr lang="en-US" sz="2400" b="1" dirty="0" smtClean="0">
              <a:solidFill>
                <a:srgbClr val="660066"/>
              </a:solidFill>
              <a:latin typeface="Lucida Calligraphy" pitchFamily="66" charset="0"/>
              <a:cs typeface="Times New Roman" pitchFamily="18" charset="0"/>
            </a:endParaRPr>
          </a:p>
          <a:p>
            <a:pPr algn="ctr"/>
            <a:r>
              <a:rPr lang="en-US" sz="2000" b="1" dirty="0" smtClean="0">
                <a:solidFill>
                  <a:srgbClr val="150CC4"/>
                </a:solidFill>
                <a:latin typeface="Times New Roman" pitchFamily="18" charset="0"/>
                <a:cs typeface="Times New Roman" pitchFamily="18" charset="0"/>
              </a:rPr>
              <a:t>Prof. T.P. </a:t>
            </a:r>
            <a:r>
              <a:rPr lang="en-US" sz="2000" b="1" dirty="0" err="1" smtClean="0">
                <a:solidFill>
                  <a:srgbClr val="150CC4"/>
                </a:solidFill>
                <a:latin typeface="Times New Roman" pitchFamily="18" charset="0"/>
                <a:cs typeface="Times New Roman" pitchFamily="18" charset="0"/>
              </a:rPr>
              <a:t>Sachidanandam</a:t>
            </a:r>
            <a:r>
              <a:rPr lang="en-US" sz="2000" b="1" dirty="0" smtClean="0">
                <a:solidFill>
                  <a:srgbClr val="150CC4"/>
                </a:solidFill>
                <a:latin typeface="Times New Roman" pitchFamily="18" charset="0"/>
                <a:cs typeface="Times New Roman" pitchFamily="18" charset="0"/>
              </a:rPr>
              <a:t>, PhD, </a:t>
            </a:r>
            <a:r>
              <a:rPr lang="en-US" sz="2000" b="1" dirty="0" err="1" smtClean="0">
                <a:solidFill>
                  <a:srgbClr val="150CC4"/>
                </a:solidFill>
                <a:latin typeface="Times New Roman" pitchFamily="18" charset="0"/>
                <a:cs typeface="Times New Roman" pitchFamily="18" charset="0"/>
              </a:rPr>
              <a:t>D.Sc</a:t>
            </a:r>
            <a:r>
              <a:rPr lang="en-US" sz="2000" b="1" dirty="0" smtClean="0">
                <a:solidFill>
                  <a:srgbClr val="150CC4"/>
                </a:solidFill>
                <a:latin typeface="Times New Roman" pitchFamily="18" charset="0"/>
                <a:cs typeface="Times New Roman" pitchFamily="18" charset="0"/>
              </a:rPr>
              <a:t>, Emeritus Professor., </a:t>
            </a:r>
          </a:p>
          <a:p>
            <a:pPr algn="ctr"/>
            <a:r>
              <a:rPr lang="en-US" sz="2000" b="1" dirty="0" smtClean="0">
                <a:solidFill>
                  <a:srgbClr val="150CC4"/>
                </a:solidFill>
                <a:latin typeface="Times New Roman" pitchFamily="18" charset="0"/>
                <a:cs typeface="Times New Roman" pitchFamily="18" charset="0"/>
              </a:rPr>
              <a:t>Department of Pathology and </a:t>
            </a:r>
          </a:p>
          <a:p>
            <a:pPr algn="ctr"/>
            <a:r>
              <a:rPr lang="en-US" sz="2000" b="1" dirty="0" smtClean="0">
                <a:solidFill>
                  <a:srgbClr val="150CC4"/>
                </a:solidFill>
                <a:latin typeface="Times New Roman" pitchFamily="18" charset="0"/>
                <a:cs typeface="Times New Roman" pitchFamily="18" charset="0"/>
              </a:rPr>
              <a:t>Professor (</a:t>
            </a:r>
            <a:r>
              <a:rPr lang="en-US" sz="2000" b="1" dirty="0" err="1" smtClean="0">
                <a:solidFill>
                  <a:srgbClr val="150CC4"/>
                </a:solidFill>
                <a:latin typeface="Times New Roman" pitchFamily="18" charset="0"/>
                <a:cs typeface="Times New Roman" pitchFamily="18" charset="0"/>
              </a:rPr>
              <a:t>Rtd</a:t>
            </a:r>
            <a:r>
              <a:rPr lang="en-US" sz="2000" b="1" dirty="0" smtClean="0">
                <a:solidFill>
                  <a:srgbClr val="150CC4"/>
                </a:solidFill>
                <a:latin typeface="Times New Roman" pitchFamily="18" charset="0"/>
                <a:cs typeface="Times New Roman" pitchFamily="18" charset="0"/>
              </a:rPr>
              <a:t>), Dept. of Medical Biochemistry,</a:t>
            </a:r>
          </a:p>
          <a:p>
            <a:pPr algn="ctr"/>
            <a:r>
              <a:rPr lang="en-US" sz="2000" b="1" dirty="0" smtClean="0">
                <a:solidFill>
                  <a:srgbClr val="150CC4"/>
                </a:solidFill>
                <a:latin typeface="Times New Roman" pitchFamily="18" charset="0"/>
                <a:cs typeface="Times New Roman" pitchFamily="18" charset="0"/>
              </a:rPr>
              <a:t>DR.A.L.M P-G IBMS</a:t>
            </a:r>
          </a:p>
          <a:p>
            <a:pPr algn="ctr">
              <a:defRPr/>
            </a:pPr>
            <a:r>
              <a:rPr lang="en-US" sz="2000" b="1" dirty="0" smtClean="0">
                <a:solidFill>
                  <a:srgbClr val="150CC4"/>
                </a:solidFill>
                <a:latin typeface="Times New Roman" pitchFamily="18" charset="0"/>
                <a:cs typeface="Times New Roman" pitchFamily="18" charset="0"/>
              </a:rPr>
              <a:t>University of Madras </a:t>
            </a:r>
          </a:p>
          <a:p>
            <a:pPr algn="ctr">
              <a:defRPr/>
            </a:pPr>
            <a:r>
              <a:rPr lang="en-US" sz="2000" b="1" dirty="0" err="1" smtClean="0">
                <a:solidFill>
                  <a:srgbClr val="150CC4"/>
                </a:solidFill>
                <a:latin typeface="Times New Roman" pitchFamily="18" charset="0"/>
                <a:cs typeface="Times New Roman" pitchFamily="18" charset="0"/>
              </a:rPr>
              <a:t>Taramani</a:t>
            </a:r>
            <a:r>
              <a:rPr lang="en-US" sz="2000" b="1" dirty="0" smtClean="0">
                <a:solidFill>
                  <a:srgbClr val="150CC4"/>
                </a:solidFill>
                <a:latin typeface="Times New Roman" pitchFamily="18" charset="0"/>
                <a:cs typeface="Times New Roman" pitchFamily="18" charset="0"/>
              </a:rPr>
              <a:t> campus, Chennai</a:t>
            </a:r>
          </a:p>
          <a:p>
            <a:pPr algn="ctr">
              <a:defRPr/>
            </a:pPr>
            <a:r>
              <a:rPr lang="en-US" sz="2000" b="1" dirty="0" smtClean="0">
                <a:solidFill>
                  <a:srgbClr val="150CC4"/>
                </a:solidFill>
                <a:latin typeface="Times New Roman" pitchFamily="18" charset="0"/>
                <a:cs typeface="Times New Roman" pitchFamily="18" charset="0"/>
              </a:rPr>
              <a:t>Tamil Nadu</a:t>
            </a:r>
          </a:p>
          <a:p>
            <a:pPr algn="ctr">
              <a:defRPr/>
            </a:pPr>
            <a:r>
              <a:rPr lang="en-US" sz="2000" b="1" dirty="0" smtClean="0">
                <a:solidFill>
                  <a:srgbClr val="150CC4"/>
                </a:solidFill>
                <a:latin typeface="Times New Roman" pitchFamily="18" charset="0"/>
                <a:cs typeface="Times New Roman" pitchFamily="18" charset="0"/>
              </a:rPr>
              <a:t>INDIA </a:t>
            </a:r>
            <a:endParaRPr lang="en-US" sz="2000" b="1" dirty="0">
              <a:solidFill>
                <a:srgbClr val="150CC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Y\Pictures\Strongest_Pain_Killer_Cartoon-SM.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463"/>
            <a:ext cx="9144000" cy="1068387"/>
          </a:xfrm>
        </p:spPr>
        <p:txBody>
          <a:bodyPr/>
          <a:lstStyle/>
          <a:p>
            <a:pPr>
              <a:defRPr/>
            </a:pPr>
            <a:r>
              <a:rPr lang="en-US" sz="3600" dirty="0" smtClean="0">
                <a:solidFill>
                  <a:srgbClr val="660066"/>
                </a:solidFill>
                <a:latin typeface="Lucida Calligraphy" pitchFamily="66" charset="0"/>
              </a:rPr>
              <a:t>	</a:t>
            </a:r>
            <a:r>
              <a:rPr lang="en-US" sz="3600" dirty="0" err="1" smtClean="0">
                <a:solidFill>
                  <a:srgbClr val="660066"/>
                </a:solidFill>
                <a:latin typeface="Lucida Calligraphy" pitchFamily="66" charset="0"/>
                <a:cs typeface="Times New Roman" pitchFamily="18" charset="0"/>
              </a:rPr>
              <a:t>Siddha</a:t>
            </a:r>
            <a:r>
              <a:rPr lang="en-US" sz="3600" dirty="0" smtClean="0">
                <a:solidFill>
                  <a:srgbClr val="660066"/>
                </a:solidFill>
                <a:latin typeface="Lucida Calligraphy" pitchFamily="66" charset="0"/>
                <a:cs typeface="Times New Roman" pitchFamily="18" charset="0"/>
              </a:rPr>
              <a:t> system of medicine</a:t>
            </a:r>
            <a:endParaRPr lang="en-US" sz="3600" dirty="0">
              <a:solidFill>
                <a:srgbClr val="660066"/>
              </a:solidFill>
              <a:latin typeface="Lucida Calligraphy" pitchFamily="66" charset="0"/>
              <a:cs typeface="Times New Roman" pitchFamily="18" charset="0"/>
            </a:endParaRPr>
          </a:p>
        </p:txBody>
      </p:sp>
      <p:sp>
        <p:nvSpPr>
          <p:cNvPr id="4" name="Content Placeholder 3"/>
          <p:cNvSpPr>
            <a:spLocks noGrp="1"/>
          </p:cNvSpPr>
          <p:nvPr>
            <p:ph idx="10"/>
          </p:nvPr>
        </p:nvSpPr>
        <p:spPr>
          <a:xfrm>
            <a:off x="500034" y="1000108"/>
            <a:ext cx="8143900" cy="5327650"/>
          </a:xfrm>
        </p:spPr>
        <p:txBody>
          <a:bodyPr/>
          <a:lstStyle/>
          <a:p>
            <a:pPr>
              <a:spcBef>
                <a:spcPts val="0"/>
              </a:spcBef>
              <a:buFont typeface="Wingdings" pitchFamily="2" charset="2"/>
              <a:buChar char="Ø"/>
              <a:defRPr/>
            </a:pPr>
            <a:r>
              <a:rPr lang="en-US" sz="2000" b="1" dirty="0" smtClean="0">
                <a:solidFill>
                  <a:srgbClr val="150CC4"/>
                </a:solidFill>
                <a:latin typeface="Times New Roman" pitchFamily="18" charset="0"/>
                <a:cs typeface="Times New Roman" pitchFamily="18" charset="0"/>
              </a:rPr>
              <a:t>One of the oldest system of traditional medicine -                 </a:t>
            </a:r>
          </a:p>
          <a:p>
            <a:pPr>
              <a:spcBef>
                <a:spcPts val="0"/>
              </a:spcBef>
              <a:defRPr/>
            </a:pPr>
            <a:r>
              <a:rPr lang="en-US" sz="2000" b="1" dirty="0" smtClean="0">
                <a:solidFill>
                  <a:srgbClr val="150CC4"/>
                </a:solidFill>
                <a:latin typeface="Times New Roman" pitchFamily="18" charset="0"/>
                <a:cs typeface="Times New Roman" pitchFamily="18" charset="0"/>
              </a:rPr>
              <a:t>   originated 5000 BC - Southern part of India.</a:t>
            </a:r>
          </a:p>
          <a:p>
            <a:pPr>
              <a:spcBef>
                <a:spcPts val="0"/>
              </a:spcBef>
              <a:defRPr/>
            </a:pPr>
            <a:endParaRPr lang="en-US" sz="2000" b="1"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r>
              <a:rPr lang="en-US" sz="2000" b="1" dirty="0" smtClean="0">
                <a:solidFill>
                  <a:srgbClr val="150CC4"/>
                </a:solidFill>
                <a:latin typeface="Times New Roman" pitchFamily="18" charset="0"/>
                <a:cs typeface="Times New Roman" pitchFamily="18" charset="0"/>
              </a:rPr>
              <a:t>Evolved with Dravidian culture - Dravidian system                             </a:t>
            </a:r>
          </a:p>
          <a:p>
            <a:pPr>
              <a:spcBef>
                <a:spcPts val="0"/>
              </a:spcBef>
              <a:defRPr/>
            </a:pPr>
            <a:r>
              <a:rPr lang="en-US" sz="2000" b="1" dirty="0" smtClean="0">
                <a:solidFill>
                  <a:srgbClr val="150CC4"/>
                </a:solidFill>
                <a:latin typeface="Times New Roman" pitchFamily="18" charset="0"/>
                <a:cs typeface="Times New Roman" pitchFamily="18" charset="0"/>
              </a:rPr>
              <a:t>   of medicine.</a:t>
            </a:r>
          </a:p>
          <a:p>
            <a:pPr>
              <a:spcBef>
                <a:spcPts val="0"/>
              </a:spcBef>
              <a:buFont typeface="Wingdings" pitchFamily="2" charset="2"/>
              <a:buChar char="Ø"/>
              <a:defRPr/>
            </a:pPr>
            <a:endParaRPr lang="en-US" sz="2000" b="1"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r>
              <a:rPr lang="en-US" sz="2000" b="1" dirty="0" smtClean="0">
                <a:solidFill>
                  <a:srgbClr val="150CC4"/>
                </a:solidFill>
                <a:latin typeface="Times New Roman" pitchFamily="18" charset="0"/>
                <a:cs typeface="Times New Roman" pitchFamily="18" charset="0"/>
              </a:rPr>
              <a:t>Major contribution from 18 </a:t>
            </a:r>
            <a:r>
              <a:rPr lang="en-US" sz="2000" b="1" dirty="0" err="1" smtClean="0">
                <a:solidFill>
                  <a:srgbClr val="150CC4"/>
                </a:solidFill>
                <a:latin typeface="Times New Roman" pitchFamily="18" charset="0"/>
                <a:cs typeface="Times New Roman" pitchFamily="18" charset="0"/>
              </a:rPr>
              <a:t>Siddhars</a:t>
            </a:r>
            <a:r>
              <a:rPr lang="en-US" sz="2000" b="1" dirty="0" smtClean="0">
                <a:solidFill>
                  <a:srgbClr val="150CC4"/>
                </a:solidFill>
                <a:latin typeface="Times New Roman" pitchFamily="18" charset="0"/>
                <a:cs typeface="Times New Roman" pitchFamily="18" charset="0"/>
              </a:rPr>
              <a:t> or spiritual scientists.</a:t>
            </a:r>
          </a:p>
          <a:p>
            <a:pPr>
              <a:spcBef>
                <a:spcPts val="0"/>
              </a:spcBef>
              <a:defRPr/>
            </a:pPr>
            <a:endParaRPr lang="en-US" sz="2000" b="1"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r>
              <a:rPr lang="en-US" sz="2000" b="1" dirty="0" err="1" smtClean="0">
                <a:solidFill>
                  <a:srgbClr val="150CC4"/>
                </a:solidFill>
                <a:latin typeface="Times New Roman" pitchFamily="18" charset="0"/>
                <a:cs typeface="Times New Roman" pitchFamily="18" charset="0"/>
              </a:rPr>
              <a:t>Siddhars</a:t>
            </a:r>
            <a:r>
              <a:rPr lang="en-US" sz="2000" b="1" dirty="0" smtClean="0">
                <a:solidFill>
                  <a:srgbClr val="150CC4"/>
                </a:solidFill>
                <a:latin typeface="Times New Roman" pitchFamily="18" charset="0"/>
                <a:cs typeface="Times New Roman" pitchFamily="18" charset="0"/>
              </a:rPr>
              <a:t> were sages – tremendous powers by way of           </a:t>
            </a:r>
          </a:p>
          <a:p>
            <a:pPr>
              <a:spcBef>
                <a:spcPts val="0"/>
              </a:spcBef>
              <a:defRPr/>
            </a:pPr>
            <a:r>
              <a:rPr lang="en-US" sz="2000" b="1" dirty="0" smtClean="0">
                <a:solidFill>
                  <a:srgbClr val="150CC4"/>
                </a:solidFill>
                <a:latin typeface="Times New Roman" pitchFamily="18" charset="0"/>
                <a:cs typeface="Times New Roman" pitchFamily="18" charset="0"/>
              </a:rPr>
              <a:t>   meditation, Yoga practice and rejuvenation.</a:t>
            </a:r>
          </a:p>
          <a:p>
            <a:pPr>
              <a:spcBef>
                <a:spcPts val="0"/>
              </a:spcBef>
              <a:defRPr/>
            </a:pPr>
            <a:endParaRPr lang="en-US" sz="2000" b="1"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r>
              <a:rPr lang="en-US" sz="2000" b="1" dirty="0" smtClean="0">
                <a:solidFill>
                  <a:srgbClr val="150CC4"/>
                </a:solidFill>
                <a:latin typeface="Times New Roman" pitchFamily="18" charset="0"/>
                <a:cs typeface="Times New Roman" pitchFamily="18" charset="0"/>
              </a:rPr>
              <a:t>Aim – to make the body perfect, imperishable and to promote </a:t>
            </a:r>
          </a:p>
          <a:p>
            <a:pPr>
              <a:spcBef>
                <a:spcPts val="0"/>
              </a:spcBef>
              <a:defRPr/>
            </a:pPr>
            <a:r>
              <a:rPr lang="en-US" sz="2000" b="1" dirty="0" smtClean="0">
                <a:solidFill>
                  <a:srgbClr val="150CC4"/>
                </a:solidFill>
                <a:latin typeface="Times New Roman" pitchFamily="18" charset="0"/>
                <a:cs typeface="Times New Roman" pitchFamily="18" charset="0"/>
              </a:rPr>
              <a:t>   longevity-emphasis on prevention.</a:t>
            </a:r>
          </a:p>
          <a:p>
            <a:pPr>
              <a:spcBef>
                <a:spcPts val="0"/>
              </a:spcBef>
              <a:buFont typeface="Wingdings" pitchFamily="2" charset="2"/>
              <a:buChar char="Ø"/>
              <a:defRPr/>
            </a:pPr>
            <a:endParaRPr lang="en-US" sz="2000" b="1"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r>
              <a:rPr lang="en-US" sz="2000" b="1" dirty="0" smtClean="0">
                <a:solidFill>
                  <a:srgbClr val="150CC4"/>
                </a:solidFill>
                <a:latin typeface="Times New Roman" pitchFamily="18" charset="0"/>
                <a:cs typeface="Times New Roman" pitchFamily="18" charset="0"/>
              </a:rPr>
              <a:t>Drugs categorized into 3 groups: herbal products, minerals, animal  </a:t>
            </a:r>
          </a:p>
          <a:p>
            <a:pPr>
              <a:spcBef>
                <a:spcPts val="0"/>
              </a:spcBef>
              <a:defRPr/>
            </a:pPr>
            <a:r>
              <a:rPr lang="en-US" sz="2000" b="1" dirty="0" smtClean="0">
                <a:solidFill>
                  <a:srgbClr val="150CC4"/>
                </a:solidFill>
                <a:latin typeface="Times New Roman" pitchFamily="18" charset="0"/>
                <a:cs typeface="Times New Roman" pitchFamily="18" charset="0"/>
              </a:rPr>
              <a:t>   products (also physiotherapy and </a:t>
            </a:r>
            <a:r>
              <a:rPr lang="en-US" sz="2000" b="1" dirty="0" err="1" smtClean="0">
                <a:solidFill>
                  <a:srgbClr val="150CC4"/>
                </a:solidFill>
                <a:latin typeface="Times New Roman" pitchFamily="18" charset="0"/>
                <a:cs typeface="Times New Roman" pitchFamily="18" charset="0"/>
              </a:rPr>
              <a:t>varma</a:t>
            </a:r>
            <a:r>
              <a:rPr lang="en-US" sz="2000" b="1" dirty="0" smtClean="0">
                <a:solidFill>
                  <a:srgbClr val="150CC4"/>
                </a:solidFill>
                <a:latin typeface="Times New Roman" pitchFamily="18" charset="0"/>
                <a:cs typeface="Times New Roman" pitchFamily="18" charset="0"/>
              </a:rPr>
              <a:t>, similar to acupressure).</a:t>
            </a:r>
          </a:p>
          <a:p>
            <a:pPr>
              <a:spcBef>
                <a:spcPts val="0"/>
              </a:spcBef>
              <a:buFont typeface="Wingdings" pitchFamily="2" charset="2"/>
              <a:buChar char="Ø"/>
              <a:defRPr/>
            </a:pPr>
            <a:endParaRPr lang="en-US" sz="2000"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endParaRPr lang="en-US" sz="2000" dirty="0" smtClean="0">
              <a:solidFill>
                <a:srgbClr val="150CC4"/>
              </a:solidFill>
              <a:latin typeface="Times New Roman" pitchFamily="18" charset="0"/>
              <a:cs typeface="Times New Roman" pitchFamily="18" charset="0"/>
            </a:endParaRPr>
          </a:p>
          <a:p>
            <a:pPr>
              <a:spcBef>
                <a:spcPts val="0"/>
              </a:spcBef>
              <a:buFont typeface="Wingdings" pitchFamily="2" charset="2"/>
              <a:buChar char="Ø"/>
              <a:defRPr/>
            </a:pPr>
            <a:endParaRPr lang="en-US" sz="1600" dirty="0">
              <a:solidFill>
                <a:srgbClr val="150CC4"/>
              </a:solidFill>
              <a:latin typeface="Times New Roman" pitchFamily="18" charset="0"/>
              <a:cs typeface="Times New Roman" pitchFamily="18" charset="0"/>
            </a:endParaRPr>
          </a:p>
        </p:txBody>
      </p:sp>
      <p:pic>
        <p:nvPicPr>
          <p:cNvPr id="7172" name="Picture 8" descr="http://media.treehugger.com/assets/images/2011/10/ayur-vedic.jpg"/>
          <p:cNvPicPr>
            <a:picLocks noChangeAspect="1" noChangeArrowheads="1"/>
          </p:cNvPicPr>
          <p:nvPr/>
        </p:nvPicPr>
        <p:blipFill>
          <a:blip r:embed="rId2" cstate="print"/>
          <a:srcRect/>
          <a:stretch>
            <a:fillRect/>
          </a:stretch>
        </p:blipFill>
        <p:spPr bwMode="auto">
          <a:xfrm>
            <a:off x="6786578" y="928670"/>
            <a:ext cx="2143140" cy="1741301"/>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260350"/>
            <a:ext cx="9144000" cy="1068388"/>
          </a:xfrm>
        </p:spPr>
        <p:txBody>
          <a:bodyPr/>
          <a:lstStyle/>
          <a:p>
            <a:r>
              <a:rPr lang="en-US" sz="3600" dirty="0" err="1" smtClean="0">
                <a:solidFill>
                  <a:srgbClr val="660066"/>
                </a:solidFill>
                <a:latin typeface="Lucida Calligraphy" pitchFamily="66" charset="0"/>
                <a:cs typeface="Arial" charset="0"/>
              </a:rPr>
              <a:t>Siddha</a:t>
            </a:r>
            <a:r>
              <a:rPr lang="en-US" sz="3600" dirty="0" smtClean="0">
                <a:solidFill>
                  <a:srgbClr val="660066"/>
                </a:solidFill>
                <a:latin typeface="Lucida Calligraphy" pitchFamily="66" charset="0"/>
                <a:cs typeface="Arial" charset="0"/>
              </a:rPr>
              <a:t> literature </a:t>
            </a:r>
          </a:p>
        </p:txBody>
      </p:sp>
      <p:sp>
        <p:nvSpPr>
          <p:cNvPr id="4" name="Content Placeholder 3"/>
          <p:cNvSpPr>
            <a:spLocks noGrp="1"/>
          </p:cNvSpPr>
          <p:nvPr>
            <p:ph idx="10"/>
          </p:nvPr>
        </p:nvSpPr>
        <p:spPr>
          <a:xfrm>
            <a:off x="395536" y="1340768"/>
            <a:ext cx="8353425" cy="4103687"/>
          </a:xfrm>
        </p:spPr>
        <p:txBody>
          <a:bodyPr/>
          <a:lstStyle/>
          <a:p>
            <a:pPr algn="just">
              <a:spcBef>
                <a:spcPts val="0"/>
              </a:spcBef>
              <a:buClr>
                <a:srgbClr val="660066"/>
              </a:buClr>
              <a:buFont typeface="Times New Roman" pitchFamily="18" charset="0"/>
              <a:buChar char="►"/>
              <a:defRPr/>
            </a:pPr>
            <a:endParaRPr lang="en-US" sz="2000" dirty="0" smtClean="0">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Initially  bequeathed to select disciples or “</a:t>
            </a:r>
            <a:r>
              <a:rPr lang="en-US" sz="2000" b="1" dirty="0" err="1" smtClean="0">
                <a:solidFill>
                  <a:srgbClr val="150CC4"/>
                </a:solidFill>
                <a:latin typeface="Times New Roman" pitchFamily="18" charset="0"/>
                <a:cs typeface="Times New Roman" pitchFamily="18" charset="0"/>
              </a:rPr>
              <a:t>sidas</a:t>
            </a:r>
            <a:r>
              <a:rPr lang="en-US" sz="2000" b="1" dirty="0" smtClean="0">
                <a:solidFill>
                  <a:srgbClr val="150CC4"/>
                </a:solidFill>
                <a:latin typeface="Times New Roman" pitchFamily="18" charset="0"/>
                <a:cs typeface="Times New Roman" pitchFamily="18" charset="0"/>
              </a:rPr>
              <a:t>" by word of mouth.</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Oral tradition was transcribed on palm leaf manuscripts that now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serve as the major repository of the knowledge.</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Steps are being taken by the government for collecting, screening,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analyzing and codifying the available manuscripts, printed books,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traditional recipes, etc.</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err="1" smtClean="0">
                <a:solidFill>
                  <a:srgbClr val="150CC4"/>
                </a:solidFill>
                <a:latin typeface="Times New Roman" pitchFamily="18" charset="0"/>
                <a:cs typeface="Times New Roman" pitchFamily="18" charset="0"/>
              </a:rPr>
              <a:t>Siddha</a:t>
            </a:r>
            <a:r>
              <a:rPr lang="en-US" sz="2000" b="1" dirty="0" smtClean="0">
                <a:solidFill>
                  <a:srgbClr val="150CC4"/>
                </a:solidFill>
                <a:latin typeface="Times New Roman" pitchFamily="18" charset="0"/>
                <a:cs typeface="Times New Roman" pitchFamily="18" charset="0"/>
              </a:rPr>
              <a:t> medicine now incorporated into “AYUSH”</a:t>
            </a:r>
            <a:r>
              <a:rPr lang="en-US" sz="2000" dirty="0" smtClean="0">
                <a:solidFill>
                  <a:srgbClr val="150CC4"/>
                </a:solidFill>
                <a:latin typeface="Times New Roman" pitchFamily="18" charset="0"/>
                <a:cs typeface="Times New Roman" pitchFamily="18" charset="0"/>
              </a:rPr>
              <a:t>.</a:t>
            </a:r>
          </a:p>
          <a:p>
            <a:pPr algn="just">
              <a:spcBef>
                <a:spcPts val="0"/>
              </a:spcBef>
              <a:buClr>
                <a:srgbClr val="660066"/>
              </a:buClr>
              <a:buFont typeface="Times New Roman" pitchFamily="18" charset="0"/>
              <a:buChar char="►"/>
              <a:defRPr/>
            </a:pP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0" y="428604"/>
            <a:ext cx="9144000" cy="1068388"/>
          </a:xfrm>
        </p:spPr>
        <p:txBody>
          <a:bodyPr/>
          <a:lstStyle/>
          <a:p>
            <a:r>
              <a:rPr lang="en-US" sz="3600" i="1" dirty="0" err="1" smtClean="0">
                <a:solidFill>
                  <a:srgbClr val="660066"/>
                </a:solidFill>
                <a:latin typeface="Lucida Calligraphy" pitchFamily="66" charset="0"/>
                <a:cs typeface="Arial" charset="0"/>
              </a:rPr>
              <a:t>Semecarpus</a:t>
            </a:r>
            <a:r>
              <a:rPr lang="en-US" sz="3600" i="1" dirty="0" smtClean="0">
                <a:solidFill>
                  <a:srgbClr val="660066"/>
                </a:solidFill>
                <a:latin typeface="Lucida Calligraphy" pitchFamily="66" charset="0"/>
                <a:cs typeface="Arial" charset="0"/>
              </a:rPr>
              <a:t> </a:t>
            </a:r>
            <a:r>
              <a:rPr lang="en-US" sz="3600" i="1" dirty="0" err="1" smtClean="0">
                <a:solidFill>
                  <a:srgbClr val="660066"/>
                </a:solidFill>
                <a:latin typeface="Lucida Calligraphy" pitchFamily="66" charset="0"/>
                <a:cs typeface="Arial" charset="0"/>
              </a:rPr>
              <a:t>anacardium</a:t>
            </a:r>
            <a:r>
              <a:rPr lang="en-US" sz="3600" i="1" dirty="0" smtClean="0">
                <a:solidFill>
                  <a:srgbClr val="660066"/>
                </a:solidFill>
                <a:latin typeface="Lucida Calligraphy" pitchFamily="66" charset="0"/>
                <a:cs typeface="Arial" charset="0"/>
              </a:rPr>
              <a:t> </a:t>
            </a:r>
            <a:r>
              <a:rPr lang="en-US" sz="3600" dirty="0" smtClean="0">
                <a:solidFill>
                  <a:srgbClr val="660066"/>
                </a:solidFill>
                <a:latin typeface="Lucida Calligraphy" pitchFamily="66" charset="0"/>
                <a:cs typeface="Arial" charset="0"/>
              </a:rPr>
              <a:t>L</a:t>
            </a:r>
            <a:r>
              <a:rPr lang="en-IN" sz="3600" dirty="0" smtClean="0">
                <a:solidFill>
                  <a:srgbClr val="660066"/>
                </a:solidFill>
                <a:latin typeface="Lucida Calligraphy" pitchFamily="66" charset="0"/>
                <a:cs typeface="Arial" charset="0"/>
              </a:rPr>
              <a:t>inn. </a:t>
            </a:r>
            <a:endParaRPr lang="en-US" sz="3600" dirty="0" smtClean="0">
              <a:solidFill>
                <a:srgbClr val="660066"/>
              </a:solidFill>
              <a:latin typeface="Arial" charset="0"/>
              <a:cs typeface="Arial" charset="0"/>
            </a:endParaRPr>
          </a:p>
        </p:txBody>
      </p:sp>
      <p:sp>
        <p:nvSpPr>
          <p:cNvPr id="12292" name="Content Placeholder 3"/>
          <p:cNvSpPr>
            <a:spLocks noGrp="1"/>
          </p:cNvSpPr>
          <p:nvPr>
            <p:ph idx="10"/>
          </p:nvPr>
        </p:nvSpPr>
        <p:spPr>
          <a:xfrm>
            <a:off x="539552" y="1700808"/>
            <a:ext cx="8229600" cy="3600450"/>
          </a:xfrm>
        </p:spPr>
        <p:txBody>
          <a:bodyPr/>
          <a:lstStyle/>
          <a:p>
            <a:pPr algn="just">
              <a:spcBef>
                <a:spcPts val="0"/>
              </a:spcBef>
              <a:buClr>
                <a:srgbClr val="660066"/>
              </a:buClr>
              <a:buFont typeface="Times New Roman" pitchFamily="18" charset="0"/>
              <a:buChar char="►"/>
              <a:defRPr/>
            </a:pP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Found in Sub-Himalayan regions from Sutlej to Sikkim, tropical and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Central parts of India and Western Peninsula of  East Archipelago,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Northern Australia</a:t>
            </a:r>
          </a:p>
          <a:p>
            <a:pPr algn="just">
              <a:spcBef>
                <a:spcPts val="0"/>
              </a:spcBef>
              <a:buClr>
                <a:srgbClr val="660066"/>
              </a:buClr>
              <a:defRPr/>
            </a:pP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Called the ‘marking nut’ by Europeans, because it was used by  </a:t>
            </a:r>
          </a:p>
          <a:p>
            <a:pPr algn="just">
              <a:spcBef>
                <a:spcPts val="0"/>
              </a:spcBef>
              <a:buClr>
                <a:srgbClr val="660066"/>
              </a:buClr>
              <a:defRPr/>
            </a:pPr>
            <a:r>
              <a:rPr lang="en-US" sz="2000" b="1" dirty="0" smtClean="0">
                <a:solidFill>
                  <a:srgbClr val="150CC4"/>
                </a:solidFill>
                <a:latin typeface="Times New Roman" pitchFamily="18" charset="0"/>
                <a:cs typeface="Times New Roman" pitchFamily="18" charset="0"/>
              </a:rPr>
              <a:t>    </a:t>
            </a:r>
            <a:r>
              <a:rPr lang="en-US" sz="2000" b="1" dirty="0" err="1" smtClean="0">
                <a:solidFill>
                  <a:srgbClr val="150CC4"/>
                </a:solidFill>
                <a:latin typeface="Times New Roman" pitchFamily="18" charset="0"/>
                <a:cs typeface="Times New Roman" pitchFamily="18" charset="0"/>
              </a:rPr>
              <a:t>washermen</a:t>
            </a:r>
            <a:r>
              <a:rPr lang="en-US" sz="2000" b="1" dirty="0" smtClean="0">
                <a:solidFill>
                  <a:srgbClr val="150CC4"/>
                </a:solidFill>
                <a:latin typeface="Times New Roman" pitchFamily="18" charset="0"/>
                <a:cs typeface="Times New Roman" pitchFamily="18" charset="0"/>
              </a:rPr>
              <a:t> as an indelible ink to mark clothes before washing. </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‘Oriental cashew’.</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defRPr/>
            </a:pPr>
            <a:r>
              <a:rPr lang="en-US" sz="2000" b="1" dirty="0" smtClean="0">
                <a:solidFill>
                  <a:srgbClr val="150CC4"/>
                </a:solidFill>
                <a:latin typeface="Times New Roman" pitchFamily="18" charset="0"/>
                <a:cs typeface="Times New Roman" pitchFamily="18" charset="0"/>
              </a:rPr>
              <a:t>‘</a:t>
            </a:r>
            <a:r>
              <a:rPr lang="en-US" sz="2000" b="1" dirty="0" err="1" smtClean="0">
                <a:solidFill>
                  <a:srgbClr val="150CC4"/>
                </a:solidFill>
                <a:latin typeface="Times New Roman" pitchFamily="18" charset="0"/>
                <a:cs typeface="Times New Roman" pitchFamily="18" charset="0"/>
              </a:rPr>
              <a:t>Ballataka</a:t>
            </a:r>
            <a:r>
              <a:rPr lang="en-US" sz="2000" b="1" dirty="0" smtClean="0">
                <a:solidFill>
                  <a:srgbClr val="150CC4"/>
                </a:solidFill>
                <a:latin typeface="Times New Roman" pitchFamily="18" charset="0"/>
                <a:cs typeface="Times New Roman" pitchFamily="18" charset="0"/>
              </a:rPr>
              <a:t>’, ‘</a:t>
            </a:r>
            <a:r>
              <a:rPr lang="en-US" sz="2000" b="1" dirty="0" err="1" smtClean="0">
                <a:solidFill>
                  <a:srgbClr val="150CC4"/>
                </a:solidFill>
                <a:latin typeface="Times New Roman" pitchFamily="18" charset="0"/>
                <a:cs typeface="Times New Roman" pitchFamily="18" charset="0"/>
              </a:rPr>
              <a:t>Bhilawa</a:t>
            </a:r>
            <a:r>
              <a:rPr lang="en-US" sz="2000" b="1" dirty="0" smtClean="0">
                <a:solidFill>
                  <a:srgbClr val="150CC4"/>
                </a:solidFill>
                <a:latin typeface="Times New Roman" pitchFamily="18" charset="0"/>
                <a:cs typeface="Times New Roman" pitchFamily="18" charset="0"/>
              </a:rPr>
              <a:t>’ are vernacular names of marking nut.</a:t>
            </a: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a:p>
            <a:pPr algn="just">
              <a:spcBef>
                <a:spcPts val="0"/>
              </a:spcBef>
              <a:buClr>
                <a:srgbClr val="660066"/>
              </a:buClr>
              <a:defRPr/>
            </a:pPr>
            <a:endParaRPr lang="en-US" sz="2000" b="1" dirty="0" smtClean="0">
              <a:solidFill>
                <a:srgbClr val="150CC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17463"/>
            <a:ext cx="9144000" cy="1068387"/>
          </a:xfrm>
        </p:spPr>
        <p:txBody>
          <a:bodyPr/>
          <a:lstStyle/>
          <a:p>
            <a:r>
              <a:rPr lang="en-US" sz="3600" i="1" dirty="0" err="1" smtClean="0">
                <a:solidFill>
                  <a:srgbClr val="660066"/>
                </a:solidFill>
                <a:latin typeface="Lucida Calligraphy" pitchFamily="66" charset="0"/>
                <a:cs typeface="Arial" charset="0"/>
              </a:rPr>
              <a:t>Semecarpus</a:t>
            </a:r>
            <a:r>
              <a:rPr lang="en-US" sz="3600" i="1" dirty="0" smtClean="0">
                <a:solidFill>
                  <a:srgbClr val="660066"/>
                </a:solidFill>
                <a:latin typeface="Lucida Calligraphy" pitchFamily="66" charset="0"/>
                <a:cs typeface="Arial" charset="0"/>
              </a:rPr>
              <a:t> </a:t>
            </a:r>
            <a:r>
              <a:rPr lang="en-US" sz="3600" i="1" dirty="0" err="1" smtClean="0">
                <a:solidFill>
                  <a:srgbClr val="660066"/>
                </a:solidFill>
                <a:latin typeface="Lucida Calligraphy" pitchFamily="66" charset="0"/>
                <a:cs typeface="Arial" charset="0"/>
              </a:rPr>
              <a:t>anacardium</a:t>
            </a:r>
            <a:r>
              <a:rPr lang="en-US" sz="3600" i="1" dirty="0" smtClean="0">
                <a:solidFill>
                  <a:srgbClr val="660066"/>
                </a:solidFill>
                <a:latin typeface="Lucida Calligraphy" pitchFamily="66" charset="0"/>
                <a:cs typeface="Arial" charset="0"/>
              </a:rPr>
              <a:t> Linn.</a:t>
            </a:r>
          </a:p>
        </p:txBody>
      </p:sp>
      <p:pic>
        <p:nvPicPr>
          <p:cNvPr id="10243" name="Picture 8" descr="Image result for images of semecarpus anacardium tree"/>
          <p:cNvPicPr>
            <a:picLocks noGrp="1" noChangeAspect="1" noChangeArrowheads="1"/>
          </p:cNvPicPr>
          <p:nvPr>
            <p:ph idx="10"/>
          </p:nvPr>
        </p:nvPicPr>
        <p:blipFill>
          <a:blip r:embed="rId2" cstate="print"/>
          <a:srcRect t="21471"/>
          <a:stretch>
            <a:fillRect/>
          </a:stretch>
        </p:blipFill>
        <p:spPr>
          <a:xfrm>
            <a:off x="357158" y="1142984"/>
            <a:ext cx="4286280" cy="2676536"/>
          </a:xfrm>
          <a:prstGeom prst="rect">
            <a:avLst/>
          </a:prstGeom>
          <a:ln>
            <a:noFill/>
          </a:ln>
          <a:effectLst>
            <a:softEdge rad="112500"/>
          </a:effectLst>
        </p:spPr>
      </p:pic>
      <p:pic>
        <p:nvPicPr>
          <p:cNvPr id="10244" name="Picture 2" descr="http://www.payer.de/amarakosa/amara02415.jpg">
            <a:hlinkClick r:id="rId3"/>
          </p:cNvPr>
          <p:cNvPicPr>
            <a:picLocks noChangeAspect="1" noChangeArrowheads="1"/>
          </p:cNvPicPr>
          <p:nvPr/>
        </p:nvPicPr>
        <p:blipFill>
          <a:blip r:embed="rId4" cstate="print"/>
          <a:srcRect/>
          <a:stretch>
            <a:fillRect/>
          </a:stretch>
        </p:blipFill>
        <p:spPr bwMode="auto">
          <a:xfrm>
            <a:off x="4786314" y="1142984"/>
            <a:ext cx="4000528" cy="2643206"/>
          </a:xfrm>
          <a:prstGeom prst="rect">
            <a:avLst/>
          </a:prstGeom>
          <a:ln>
            <a:noFill/>
          </a:ln>
          <a:effectLst>
            <a:softEdge rad="112500"/>
          </a:effectLst>
        </p:spPr>
      </p:pic>
      <p:pic>
        <p:nvPicPr>
          <p:cNvPr id="10245" name="Picture 4" descr="http://cdn.indiabizclub.com/uploads05/57/0/Priya3016934428.jpg">
            <a:hlinkClick r:id="rId5"/>
          </p:cNvPr>
          <p:cNvPicPr>
            <a:picLocks noChangeAspect="1" noChangeArrowheads="1"/>
          </p:cNvPicPr>
          <p:nvPr/>
        </p:nvPicPr>
        <p:blipFill>
          <a:blip r:embed="rId6" cstate="print"/>
          <a:srcRect/>
          <a:stretch>
            <a:fillRect/>
          </a:stretch>
        </p:blipFill>
        <p:spPr bwMode="auto">
          <a:xfrm>
            <a:off x="3214679" y="3929066"/>
            <a:ext cx="2857520" cy="2000264"/>
          </a:xfrm>
          <a:prstGeom prst="rect">
            <a:avLst/>
          </a:prstGeom>
          <a:ln>
            <a:noFill/>
          </a:ln>
          <a:effectLst>
            <a:softEdge rad="112500"/>
          </a:effectLst>
        </p:spPr>
      </p:pic>
      <p:pic>
        <p:nvPicPr>
          <p:cNvPr id="10246" name="Picture 5"/>
          <p:cNvPicPr>
            <a:picLocks noChangeAspect="1" noChangeArrowheads="1"/>
          </p:cNvPicPr>
          <p:nvPr/>
        </p:nvPicPr>
        <p:blipFill>
          <a:blip r:embed="rId7" cstate="print"/>
          <a:srcRect/>
          <a:stretch>
            <a:fillRect/>
          </a:stretch>
        </p:blipFill>
        <p:spPr bwMode="auto">
          <a:xfrm>
            <a:off x="6215074" y="3929066"/>
            <a:ext cx="2571768" cy="2000264"/>
          </a:xfrm>
          <a:prstGeom prst="rect">
            <a:avLst/>
          </a:prstGeom>
          <a:ln>
            <a:noFill/>
          </a:ln>
          <a:effectLst>
            <a:softEdge rad="112500"/>
          </a:effectLst>
        </p:spPr>
      </p:pic>
      <p:pic>
        <p:nvPicPr>
          <p:cNvPr id="10247" name="Picture 5" descr="Semecarpus%20anacardium"/>
          <p:cNvPicPr>
            <a:picLocks noChangeAspect="1" noChangeArrowheads="1"/>
          </p:cNvPicPr>
          <p:nvPr/>
        </p:nvPicPr>
        <p:blipFill>
          <a:blip r:embed="rId8" cstate="print"/>
          <a:srcRect/>
          <a:stretch>
            <a:fillRect/>
          </a:stretch>
        </p:blipFill>
        <p:spPr bwMode="auto">
          <a:xfrm>
            <a:off x="357158" y="3929066"/>
            <a:ext cx="2714644" cy="200026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188640"/>
            <a:ext cx="9144000" cy="1068387"/>
          </a:xfrm>
        </p:spPr>
        <p:txBody>
          <a:bodyPr/>
          <a:lstStyle/>
          <a:p>
            <a:r>
              <a:rPr lang="en-US" sz="3600" dirty="0" smtClean="0">
                <a:solidFill>
                  <a:srgbClr val="660066"/>
                </a:solidFill>
                <a:latin typeface="Lucida Calligraphy" pitchFamily="66" charset="0"/>
                <a:cs typeface="Arial" charset="0"/>
              </a:rPr>
              <a:t>SA-therapeutic effects</a:t>
            </a:r>
          </a:p>
        </p:txBody>
      </p:sp>
      <p:sp>
        <p:nvSpPr>
          <p:cNvPr id="4" name="Content Placeholder 3"/>
          <p:cNvSpPr>
            <a:spLocks noGrp="1"/>
          </p:cNvSpPr>
          <p:nvPr>
            <p:ph idx="10"/>
          </p:nvPr>
        </p:nvSpPr>
        <p:spPr>
          <a:xfrm>
            <a:off x="-428660" y="908720"/>
            <a:ext cx="9197812" cy="4897809"/>
          </a:xfrm>
        </p:spPr>
        <p:txBody>
          <a:bodyPr/>
          <a:lstStyle/>
          <a:p>
            <a:pPr lvl="1" algn="just">
              <a:spcBef>
                <a:spcPts val="0"/>
              </a:spcBef>
              <a:buClr>
                <a:srgbClr val="660066"/>
              </a:buClr>
              <a:buNone/>
              <a:defRPr/>
            </a:pPr>
            <a:endParaRPr lang="en-US" altLang="ja-JP" sz="2000" dirty="0" smtClean="0">
              <a:solidFill>
                <a:srgbClr val="150CC4"/>
              </a:solidFill>
              <a:latin typeface="Times New Roman" pitchFamily="18" charset="0"/>
              <a:cs typeface="Times New Roman" pitchFamily="18" charset="0"/>
            </a:endParaRPr>
          </a:p>
          <a:p>
            <a:pPr lvl="1" algn="just">
              <a:spcBef>
                <a:spcPts val="0"/>
              </a:spcBef>
              <a:buClr>
                <a:srgbClr val="660066"/>
              </a:buClr>
              <a:buFont typeface="Times New Roman" pitchFamily="18" charset="0"/>
              <a:buChar char="►"/>
              <a:defRPr/>
            </a:pPr>
            <a:r>
              <a:rPr lang="en-US" sz="2000" b="1" i="1" dirty="0" err="1" smtClean="0">
                <a:solidFill>
                  <a:srgbClr val="150CC4"/>
                </a:solidFill>
                <a:latin typeface="Times New Roman" pitchFamily="18" charset="0"/>
                <a:cs typeface="Times New Roman" pitchFamily="18" charset="0"/>
              </a:rPr>
              <a:t>Semecarpus</a:t>
            </a:r>
            <a:r>
              <a:rPr lang="en-US" sz="2000" b="1" i="1" dirty="0" smtClean="0">
                <a:solidFill>
                  <a:srgbClr val="150CC4"/>
                </a:solidFill>
                <a:latin typeface="Times New Roman" pitchFamily="18" charset="0"/>
                <a:cs typeface="Times New Roman" pitchFamily="18" charset="0"/>
              </a:rPr>
              <a:t> </a:t>
            </a:r>
            <a:r>
              <a:rPr lang="en-US" sz="2000" b="1" i="1" dirty="0" err="1" smtClean="0">
                <a:solidFill>
                  <a:srgbClr val="150CC4"/>
                </a:solidFill>
                <a:latin typeface="Times New Roman" pitchFamily="18" charset="0"/>
                <a:cs typeface="Times New Roman" pitchFamily="18" charset="0"/>
              </a:rPr>
              <a:t>anacardium</a:t>
            </a:r>
            <a:r>
              <a:rPr lang="en-US" sz="2000" b="1" i="1" dirty="0" smtClean="0">
                <a:solidFill>
                  <a:srgbClr val="150CC4"/>
                </a:solidFill>
                <a:latin typeface="Times New Roman" pitchFamily="18" charset="0"/>
                <a:cs typeface="Times New Roman" pitchFamily="18" charset="0"/>
              </a:rPr>
              <a:t> Linn.</a:t>
            </a:r>
            <a:r>
              <a:rPr lang="en-US" sz="2000" b="1" dirty="0" smtClean="0">
                <a:solidFill>
                  <a:srgbClr val="150CC4"/>
                </a:solidFill>
                <a:latin typeface="Times New Roman" pitchFamily="18" charset="0"/>
                <a:cs typeface="Times New Roman" pitchFamily="18" charset="0"/>
              </a:rPr>
              <a:t> (Family: </a:t>
            </a:r>
            <a:r>
              <a:rPr lang="en-US" sz="2000" b="1" dirty="0" err="1" smtClean="0">
                <a:solidFill>
                  <a:srgbClr val="150CC4"/>
                </a:solidFill>
                <a:latin typeface="Times New Roman" pitchFamily="18" charset="0"/>
                <a:cs typeface="Times New Roman" pitchFamily="18" charset="0"/>
              </a:rPr>
              <a:t>Anacardiaceae</a:t>
            </a:r>
            <a:r>
              <a:rPr lang="en-US" sz="2000" b="1" dirty="0" smtClean="0">
                <a:solidFill>
                  <a:srgbClr val="150CC4"/>
                </a:solidFill>
                <a:latin typeface="Times New Roman" pitchFamily="18" charset="0"/>
                <a:cs typeface="Times New Roman" pitchFamily="18" charset="0"/>
              </a:rPr>
              <a:t>) is a plant well-known for its medicinal value in </a:t>
            </a:r>
            <a:r>
              <a:rPr lang="en-US" sz="2000" b="1" dirty="0" err="1" smtClean="0">
                <a:solidFill>
                  <a:srgbClr val="150CC4"/>
                </a:solidFill>
                <a:latin typeface="Times New Roman" pitchFamily="18" charset="0"/>
                <a:cs typeface="Times New Roman" pitchFamily="18" charset="0"/>
              </a:rPr>
              <a:t>Ayurveda</a:t>
            </a:r>
            <a:r>
              <a:rPr lang="en-US" sz="2000" b="1" dirty="0" smtClean="0">
                <a:solidFill>
                  <a:srgbClr val="150CC4"/>
                </a:solidFill>
                <a:latin typeface="Times New Roman" pitchFamily="18" charset="0"/>
                <a:cs typeface="Times New Roman" pitchFamily="18" charset="0"/>
              </a:rPr>
              <a:t>, </a:t>
            </a:r>
            <a:r>
              <a:rPr lang="en-US" sz="2000" b="1" dirty="0" err="1" smtClean="0">
                <a:solidFill>
                  <a:srgbClr val="150CC4"/>
                </a:solidFill>
                <a:latin typeface="Times New Roman" pitchFamily="18" charset="0"/>
                <a:cs typeface="Times New Roman" pitchFamily="18" charset="0"/>
              </a:rPr>
              <a:t>Siddha</a:t>
            </a:r>
            <a:r>
              <a:rPr lang="en-US" sz="2000" b="1" dirty="0" smtClean="0">
                <a:solidFill>
                  <a:srgbClr val="150CC4"/>
                </a:solidFill>
                <a:latin typeface="Times New Roman" pitchFamily="18" charset="0"/>
                <a:cs typeface="Times New Roman" pitchFamily="18" charset="0"/>
              </a:rPr>
              <a:t> </a:t>
            </a:r>
            <a:r>
              <a:rPr lang="en-US" altLang="ja-JP" sz="2000" b="1" dirty="0" smtClean="0">
                <a:solidFill>
                  <a:srgbClr val="150CC4"/>
                </a:solidFill>
                <a:latin typeface="Times New Roman" pitchFamily="1" charset="0"/>
              </a:rPr>
              <a:t>and even Homeopathy.</a:t>
            </a:r>
          </a:p>
          <a:p>
            <a:pPr lvl="1" algn="just">
              <a:spcBef>
                <a:spcPts val="0"/>
              </a:spcBef>
              <a:buClr>
                <a:srgbClr val="660066"/>
              </a:buClr>
              <a:buNone/>
              <a:defRPr/>
            </a:pPr>
            <a:endParaRPr lang="en-US" altLang="ja-JP" sz="2000" b="1" dirty="0" smtClean="0">
              <a:solidFill>
                <a:srgbClr val="150CC4"/>
              </a:solidFill>
              <a:latin typeface="Times New Roman" pitchFamily="18" charset="0"/>
              <a:cs typeface="Times New Roman" pitchFamily="18" charset="0"/>
            </a:endParaRPr>
          </a:p>
          <a:p>
            <a:pPr lvl="1" algn="just">
              <a:spcBef>
                <a:spcPts val="0"/>
              </a:spcBef>
              <a:buClr>
                <a:srgbClr val="660066"/>
              </a:buClr>
              <a:buFont typeface="Times New Roman" pitchFamily="18" charset="0"/>
              <a:buChar char="►"/>
              <a:defRPr/>
            </a:pPr>
            <a:r>
              <a:rPr lang="en-US" altLang="ja-JP" sz="2000" b="1" dirty="0" smtClean="0">
                <a:solidFill>
                  <a:srgbClr val="150CC4"/>
                </a:solidFill>
                <a:latin typeface="Times New Roman" pitchFamily="18" charset="0"/>
                <a:cs typeface="Times New Roman" pitchFamily="18" charset="0"/>
              </a:rPr>
              <a:t>In </a:t>
            </a:r>
            <a:r>
              <a:rPr lang="en-US" altLang="ja-JP" sz="2000" b="1" dirty="0" err="1" smtClean="0">
                <a:solidFill>
                  <a:srgbClr val="150CC4"/>
                </a:solidFill>
                <a:latin typeface="Times New Roman" pitchFamily="18" charset="0"/>
                <a:cs typeface="Times New Roman" pitchFamily="18" charset="0"/>
              </a:rPr>
              <a:t>Ayurveda</a:t>
            </a:r>
            <a:r>
              <a:rPr lang="en-US" altLang="ja-JP" sz="2000" b="1" dirty="0" smtClean="0">
                <a:solidFill>
                  <a:srgbClr val="150CC4"/>
                </a:solidFill>
                <a:latin typeface="Times New Roman" pitchFamily="18" charset="0"/>
                <a:cs typeface="Times New Roman" pitchFamily="18" charset="0"/>
              </a:rPr>
              <a:t>, the fruit is considered a </a:t>
            </a:r>
            <a:r>
              <a:rPr lang="en-US" altLang="ja-JP" sz="2000" b="1" i="1" dirty="0" err="1" smtClean="0">
                <a:solidFill>
                  <a:srgbClr val="150CC4"/>
                </a:solidFill>
                <a:latin typeface="Times New Roman" pitchFamily="18" charset="0"/>
                <a:cs typeface="Times New Roman" pitchFamily="18" charset="0"/>
              </a:rPr>
              <a:t>rasayana</a:t>
            </a:r>
            <a:r>
              <a:rPr lang="en-US" altLang="ja-JP" sz="2000" b="1" dirty="0" smtClean="0">
                <a:solidFill>
                  <a:srgbClr val="150CC4"/>
                </a:solidFill>
                <a:latin typeface="Times New Roman" pitchFamily="18" charset="0"/>
                <a:cs typeface="Times New Roman" pitchFamily="18" charset="0"/>
              </a:rPr>
              <a:t> for longevity and rejuvenation.</a:t>
            </a:r>
          </a:p>
          <a:p>
            <a:pPr lvl="1" algn="just">
              <a:spcBef>
                <a:spcPts val="0"/>
              </a:spcBef>
              <a:buClr>
                <a:srgbClr val="660066"/>
              </a:buClr>
              <a:buFont typeface="Times New Roman" pitchFamily="18" charset="0"/>
              <a:buChar char="►"/>
              <a:defRPr/>
            </a:pPr>
            <a:endParaRPr lang="en-US" altLang="ja-JP" sz="2000" b="1" dirty="0" smtClean="0">
              <a:solidFill>
                <a:srgbClr val="150CC4"/>
              </a:solidFill>
              <a:latin typeface="Times New Roman" pitchFamily="18" charset="0"/>
              <a:cs typeface="Times New Roman" pitchFamily="18" charset="0"/>
            </a:endParaRPr>
          </a:p>
          <a:p>
            <a:pPr lvl="1" algn="just">
              <a:spcBef>
                <a:spcPts val="0"/>
              </a:spcBef>
              <a:buClr>
                <a:srgbClr val="660066"/>
              </a:buClr>
              <a:buFont typeface="Times New Roman" pitchFamily="18" charset="0"/>
              <a:buChar char="►"/>
              <a:defRPr/>
            </a:pPr>
            <a:r>
              <a:rPr lang="en-US" altLang="ja-JP" sz="2000" b="1" dirty="0" smtClean="0">
                <a:solidFill>
                  <a:srgbClr val="150CC4"/>
                </a:solidFill>
                <a:latin typeface="Times New Roman" pitchFamily="18" charset="0"/>
                <a:cs typeface="Times New Roman" pitchFamily="18" charset="0"/>
              </a:rPr>
              <a:t>Incorporated in prescriptions for  </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Fevers, skin diseases such as </a:t>
            </a:r>
            <a:r>
              <a:rPr lang="en-US" altLang="ja-JP" sz="2000" b="1" dirty="0" err="1" smtClean="0">
                <a:solidFill>
                  <a:srgbClr val="150CC4"/>
                </a:solidFill>
                <a:latin typeface="Times New Roman" pitchFamily="18" charset="0"/>
                <a:cs typeface="Times New Roman" pitchFamily="18" charset="0"/>
              </a:rPr>
              <a:t>vitiligo</a:t>
            </a:r>
            <a:r>
              <a:rPr lang="en-US" altLang="ja-JP" sz="2000" b="1" dirty="0" smtClean="0">
                <a:solidFill>
                  <a:srgbClr val="150CC4"/>
                </a:solidFill>
                <a:latin typeface="Times New Roman" pitchFamily="18" charset="0"/>
                <a:cs typeface="Times New Roman" pitchFamily="18" charset="0"/>
              </a:rPr>
              <a:t> </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Excessive menstruation, vaginal discharge</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Malignant growth, </a:t>
            </a:r>
            <a:r>
              <a:rPr lang="en-US" altLang="ja-JP" sz="2000" b="1" dirty="0" err="1" smtClean="0">
                <a:solidFill>
                  <a:srgbClr val="150CC4"/>
                </a:solidFill>
                <a:latin typeface="Times New Roman" pitchFamily="18" charset="0"/>
                <a:cs typeface="Times New Roman" pitchFamily="18" charset="0"/>
              </a:rPr>
              <a:t>haemoptysis</a:t>
            </a:r>
            <a:r>
              <a:rPr lang="en-US" altLang="ja-JP" sz="2000" b="1" dirty="0" smtClean="0">
                <a:solidFill>
                  <a:srgbClr val="150CC4"/>
                </a:solidFill>
                <a:latin typeface="Times New Roman" pitchFamily="18" charset="0"/>
                <a:cs typeface="Times New Roman" pitchFamily="18" charset="0"/>
              </a:rPr>
              <a:t>  </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Deficient lactation </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Constipation, intestinal parasites</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Cardiac disorders and asthma</a:t>
            </a:r>
          </a:p>
          <a:p>
            <a:pPr lvl="2" algn="just">
              <a:spcBef>
                <a:spcPts val="0"/>
              </a:spcBef>
              <a:buClr>
                <a:srgbClr val="660066"/>
              </a:buClr>
              <a:buFont typeface="Wingdings" pitchFamily="2" charset="2"/>
              <a:buChar char="ü"/>
              <a:defRPr/>
            </a:pPr>
            <a:r>
              <a:rPr lang="en-US" altLang="ja-JP" sz="2000" b="1" dirty="0" smtClean="0">
                <a:solidFill>
                  <a:srgbClr val="150CC4"/>
                </a:solidFill>
                <a:latin typeface="Times New Roman" pitchFamily="18" charset="0"/>
                <a:cs typeface="Times New Roman" pitchFamily="18" charset="0"/>
              </a:rPr>
              <a:t>Peripheral neuritis, sciatica, facial paralysis and </a:t>
            </a:r>
            <a:r>
              <a:rPr lang="en-US" altLang="ja-JP" sz="2000" b="1" dirty="0" err="1" smtClean="0">
                <a:solidFill>
                  <a:srgbClr val="150CC4"/>
                </a:solidFill>
                <a:latin typeface="Times New Roman" pitchFamily="18" charset="0"/>
                <a:cs typeface="Times New Roman" pitchFamily="18" charset="0"/>
              </a:rPr>
              <a:t>hemiplegia</a:t>
            </a:r>
            <a:r>
              <a:rPr lang="en-US" altLang="ja-JP" sz="2000" b="1" dirty="0" smtClean="0">
                <a:solidFill>
                  <a:srgbClr val="150CC4"/>
                </a:solidFill>
                <a:latin typeface="Times New Roman" pitchFamily="18" charset="0"/>
                <a:cs typeface="Times New Roman" pitchFamily="18" charset="0"/>
              </a:rPr>
              <a:t> also used in traditional medicine as a </a:t>
            </a:r>
            <a:r>
              <a:rPr lang="en-US" altLang="ja-JP" sz="2000" b="1" dirty="0" err="1" smtClean="0">
                <a:solidFill>
                  <a:srgbClr val="150CC4"/>
                </a:solidFill>
                <a:latin typeface="Times New Roman" pitchFamily="18" charset="0"/>
                <a:cs typeface="Times New Roman" pitchFamily="18" charset="0"/>
              </a:rPr>
              <a:t>neurotonic</a:t>
            </a:r>
            <a:endParaRPr lang="en-US" altLang="ja-JP" sz="2000" b="1" dirty="0" smtClean="0">
              <a:solidFill>
                <a:srgbClr val="150CC4"/>
              </a:solidFill>
              <a:latin typeface="Times New Roman" pitchFamily="18" charset="0"/>
              <a:cs typeface="Times New Roman" pitchFamily="18" charset="0"/>
            </a:endParaRPr>
          </a:p>
          <a:p>
            <a:pPr algn="just">
              <a:spcBef>
                <a:spcPts val="0"/>
              </a:spcBef>
              <a:buClr>
                <a:srgbClr val="FFFF66"/>
              </a:buClr>
              <a:buFont typeface="Times New Roman" pitchFamily="18" charset="0"/>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428604"/>
            <a:ext cx="9144000" cy="1068388"/>
          </a:xfrm>
        </p:spPr>
        <p:txBody>
          <a:bodyPr/>
          <a:lstStyle/>
          <a:p>
            <a:r>
              <a:rPr lang="en-US" sz="3600" dirty="0" smtClean="0">
                <a:solidFill>
                  <a:srgbClr val="660066"/>
                </a:solidFill>
                <a:latin typeface="Lucida Calligraphy" pitchFamily="66" charset="0"/>
                <a:cs typeface="Arial" charset="0"/>
              </a:rPr>
              <a:t>SA therapeutic effects</a:t>
            </a:r>
          </a:p>
        </p:txBody>
      </p:sp>
      <p:sp>
        <p:nvSpPr>
          <p:cNvPr id="12291" name="Content Placeholder 3"/>
          <p:cNvSpPr>
            <a:spLocks noGrp="1"/>
          </p:cNvSpPr>
          <p:nvPr>
            <p:ph idx="10"/>
          </p:nvPr>
        </p:nvSpPr>
        <p:spPr>
          <a:xfrm>
            <a:off x="539552" y="2060848"/>
            <a:ext cx="8229600" cy="3600450"/>
          </a:xfrm>
        </p:spPr>
        <p:txBody>
          <a:bodyPr/>
          <a:lstStyle/>
          <a:p>
            <a:pPr>
              <a:buClr>
                <a:srgbClr val="660066"/>
              </a:buClr>
            </a:pPr>
            <a:endParaRPr lang="en-US" sz="2000" dirty="0" smtClean="0">
              <a:solidFill>
                <a:srgbClr val="150CC4"/>
              </a:solidFill>
              <a:latin typeface="Times New Roman" pitchFamily="1" charset="0"/>
              <a:cs typeface="Times New Roman" pitchFamily="1" charset="0"/>
            </a:endParaRPr>
          </a:p>
          <a:p>
            <a:pPr>
              <a:buClr>
                <a:srgbClr val="660066"/>
              </a:buClr>
              <a:buFont typeface="Times New Roman" pitchFamily="1" charset="0"/>
              <a:buChar char="►"/>
            </a:pPr>
            <a:r>
              <a:rPr lang="en-US" sz="2000" b="1" dirty="0" smtClean="0">
                <a:solidFill>
                  <a:srgbClr val="0000CC"/>
                </a:solidFill>
                <a:latin typeface="Times New Roman" pitchFamily="18" charset="0"/>
              </a:rPr>
              <a:t>Nuts and fruits can be used only after curing under medical </a:t>
            </a:r>
          </a:p>
          <a:p>
            <a:pPr>
              <a:buClr>
                <a:srgbClr val="660066"/>
              </a:buClr>
            </a:pPr>
            <a:r>
              <a:rPr lang="en-US" sz="2000" b="1" dirty="0" smtClean="0">
                <a:solidFill>
                  <a:srgbClr val="0000CC"/>
                </a:solidFill>
                <a:latin typeface="Times New Roman" pitchFamily="18" charset="0"/>
              </a:rPr>
              <a:t>    supervision as they are toxic.</a:t>
            </a:r>
            <a:r>
              <a:rPr lang="en-US" altLang="ja-JP" sz="2000" b="1" dirty="0" smtClean="0">
                <a:solidFill>
                  <a:srgbClr val="0000CC"/>
                </a:solidFill>
                <a:latin typeface="Times New Roman" pitchFamily="18" charset="0"/>
                <a:ea typeface="ＭＳ Ｐゴシック" charset="-128"/>
              </a:rPr>
              <a:t> </a:t>
            </a:r>
          </a:p>
          <a:p>
            <a:pPr>
              <a:buClr>
                <a:srgbClr val="660066"/>
              </a:buClr>
            </a:pPr>
            <a:endParaRPr lang="en-US" altLang="ja-JP" sz="2000" b="1" dirty="0" smtClean="0">
              <a:solidFill>
                <a:srgbClr val="0000CC"/>
              </a:solidFill>
              <a:latin typeface="Times New Roman" pitchFamily="18" charset="0"/>
              <a:ea typeface="ＭＳ Ｐゴシック" charset="-128"/>
            </a:endParaRPr>
          </a:p>
          <a:p>
            <a:pPr>
              <a:buClr>
                <a:srgbClr val="660066"/>
              </a:buClr>
              <a:buFont typeface="Times New Roman" pitchFamily="1" charset="0"/>
              <a:buChar char="►"/>
            </a:pPr>
            <a:r>
              <a:rPr lang="en-US" sz="2000" b="1" dirty="0" smtClean="0">
                <a:solidFill>
                  <a:srgbClr val="150CC4"/>
                </a:solidFill>
                <a:latin typeface="Times New Roman" pitchFamily="1" charset="0"/>
                <a:cs typeface="Times New Roman" pitchFamily="1" charset="0"/>
              </a:rPr>
              <a:t>These purification methods are known as “</a:t>
            </a:r>
            <a:r>
              <a:rPr lang="en-US" sz="2000" b="1" dirty="0" err="1" smtClean="0">
                <a:solidFill>
                  <a:srgbClr val="150CC4"/>
                </a:solidFill>
                <a:latin typeface="Times New Roman" pitchFamily="1" charset="0"/>
                <a:cs typeface="Times New Roman" pitchFamily="1" charset="0"/>
              </a:rPr>
              <a:t>Shodhana</a:t>
            </a:r>
            <a:r>
              <a:rPr lang="en-US" sz="2000" b="1" dirty="0" smtClean="0">
                <a:solidFill>
                  <a:srgbClr val="150CC4"/>
                </a:solidFill>
                <a:latin typeface="Times New Roman" pitchFamily="1" charset="0"/>
                <a:cs typeface="Times New Roman" pitchFamily="1" charset="0"/>
              </a:rPr>
              <a:t>” process in  </a:t>
            </a:r>
          </a:p>
          <a:p>
            <a:pPr>
              <a:buClr>
                <a:srgbClr val="660066"/>
              </a:buClr>
            </a:pPr>
            <a:r>
              <a:rPr lang="en-US" sz="2000" b="1" dirty="0" smtClean="0">
                <a:solidFill>
                  <a:srgbClr val="150CC4"/>
                </a:solidFill>
                <a:latin typeface="Times New Roman" pitchFamily="1" charset="0"/>
                <a:cs typeface="Times New Roman" pitchFamily="1" charset="0"/>
              </a:rPr>
              <a:t>    traditional language.</a:t>
            </a:r>
            <a:endParaRPr lang="en-US" sz="2000" b="1" dirty="0" smtClean="0">
              <a:solidFill>
                <a:srgbClr val="0000CC"/>
              </a:solidFill>
              <a:latin typeface="Times New Roman" pitchFamily="1" charset="0"/>
              <a:cs typeface="Times New Roman" pitchFamily="1"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642918"/>
            <a:ext cx="9144000" cy="1068387"/>
          </a:xfrm>
        </p:spPr>
        <p:txBody>
          <a:bodyPr/>
          <a:lstStyle/>
          <a:p>
            <a:r>
              <a:rPr lang="en-US" sz="3600" dirty="0" smtClean="0">
                <a:solidFill>
                  <a:srgbClr val="660066"/>
                </a:solidFill>
                <a:latin typeface="Lucida Calligraphy" pitchFamily="66" charset="0"/>
                <a:cs typeface="Arial" charset="0"/>
              </a:rPr>
              <a:t>SA- therapeutic effects</a:t>
            </a:r>
          </a:p>
        </p:txBody>
      </p:sp>
      <p:sp>
        <p:nvSpPr>
          <p:cNvPr id="4" name="Content Placeholder 3"/>
          <p:cNvSpPr>
            <a:spLocks noGrp="1"/>
          </p:cNvSpPr>
          <p:nvPr>
            <p:ph idx="10"/>
          </p:nvPr>
        </p:nvSpPr>
        <p:spPr>
          <a:xfrm>
            <a:off x="0" y="2214554"/>
            <a:ext cx="8769152" cy="3600450"/>
          </a:xfrm>
        </p:spPr>
        <p:txBody>
          <a:bodyPr/>
          <a:lstStyle/>
          <a:p>
            <a:pPr algn="just">
              <a:lnSpc>
                <a:spcPct val="150000"/>
              </a:lnSpc>
              <a:buClr>
                <a:srgbClr val="660066"/>
              </a:buClr>
              <a:defRPr/>
            </a:pPr>
            <a:r>
              <a:rPr lang="en-US" sz="2400" dirty="0" smtClean="0">
                <a:solidFill>
                  <a:srgbClr val="150CC4"/>
                </a:solidFill>
                <a:latin typeface="Times New Roman" pitchFamily="1" charset="0"/>
              </a:rPr>
              <a:t>	</a:t>
            </a:r>
            <a:r>
              <a:rPr lang="en-US" sz="2400" b="1" dirty="0" smtClean="0">
                <a:solidFill>
                  <a:srgbClr val="150CC4"/>
                </a:solidFill>
                <a:latin typeface="Times New Roman" pitchFamily="1" charset="0"/>
              </a:rPr>
              <a:t>Extensive scientific investigation of the properties as well as scientific validation of the use of the extract of this fruit has been carried out by various investigators in different parts of  the world.</a:t>
            </a:r>
          </a:p>
          <a:p>
            <a:pPr algn="just">
              <a:buClr>
                <a:srgbClr val="660066"/>
              </a:buClr>
              <a:defRPr/>
            </a:pPr>
            <a:endParaRPr lang="en-US" sz="2400" dirty="0" smtClean="0">
              <a:solidFill>
                <a:srgbClr val="150CC4"/>
              </a:solidFill>
              <a:latin typeface="Times New Roman" pitchFamily="1" charset="0"/>
            </a:endParaRPr>
          </a:p>
          <a:p>
            <a:pPr algn="just">
              <a:buClr>
                <a:srgbClr val="660066"/>
              </a:buClr>
              <a:defRPr/>
            </a:pPr>
            <a:endParaRPr lang="en-US" sz="2400" dirty="0" smtClean="0">
              <a:solidFill>
                <a:srgbClr val="150CC4"/>
              </a:solidFill>
              <a:latin typeface="Times New Roman" pitchFamily="1" charset="0"/>
            </a:endParaRPr>
          </a:p>
          <a:p>
            <a:pPr algn="just">
              <a:buClr>
                <a:srgbClr val="660066"/>
              </a:buClr>
              <a:defRPr/>
            </a:pPr>
            <a:endParaRPr lang="en-US" sz="2400" dirty="0">
              <a:solidFill>
                <a:srgbClr val="150CC4"/>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068387"/>
          </a:xfrm>
        </p:spPr>
        <p:txBody>
          <a:bodyPr/>
          <a:lstStyle/>
          <a:p>
            <a:pPr>
              <a:defRPr/>
            </a:pPr>
            <a:r>
              <a:rPr lang="en-US" sz="3600" i="1" dirty="0" err="1" smtClean="0">
                <a:solidFill>
                  <a:srgbClr val="660066"/>
                </a:solidFill>
                <a:latin typeface="Lucida Calligraphy" pitchFamily="66" charset="0"/>
              </a:rPr>
              <a:t>Semecarpus</a:t>
            </a:r>
            <a:r>
              <a:rPr lang="en-US" sz="3600" i="1" dirty="0" smtClean="0">
                <a:solidFill>
                  <a:srgbClr val="660066"/>
                </a:solidFill>
                <a:latin typeface="Lucida Calligraphy" pitchFamily="66" charset="0"/>
              </a:rPr>
              <a:t> </a:t>
            </a:r>
            <a:r>
              <a:rPr lang="en-US" sz="3600" i="1" dirty="0" err="1" smtClean="0">
                <a:solidFill>
                  <a:srgbClr val="660066"/>
                </a:solidFill>
                <a:latin typeface="Lucida Calligraphy" pitchFamily="66" charset="0"/>
              </a:rPr>
              <a:t>anacardium</a:t>
            </a:r>
            <a:r>
              <a:rPr lang="en-US" sz="3600" i="1" dirty="0" smtClean="0">
                <a:solidFill>
                  <a:srgbClr val="660066"/>
                </a:solidFill>
                <a:latin typeface="Lucida Calligraphy" pitchFamily="66" charset="0"/>
              </a:rPr>
              <a:t> Linn.</a:t>
            </a:r>
            <a:r>
              <a:rPr lang="en-US" sz="3600" dirty="0" smtClean="0">
                <a:solidFill>
                  <a:srgbClr val="660066"/>
                </a:solidFill>
                <a:latin typeface="Lucida Calligraphy" pitchFamily="66" charset="0"/>
              </a:rPr>
              <a:t> Nut milk extract</a:t>
            </a:r>
            <a:endParaRPr lang="en-US" sz="3600" dirty="0">
              <a:solidFill>
                <a:srgbClr val="660066"/>
              </a:solidFill>
            </a:endParaRPr>
          </a:p>
        </p:txBody>
      </p:sp>
      <p:sp>
        <p:nvSpPr>
          <p:cNvPr id="15363" name="Content Placeholder 3"/>
          <p:cNvSpPr>
            <a:spLocks noGrp="1"/>
          </p:cNvSpPr>
          <p:nvPr>
            <p:ph idx="10"/>
          </p:nvPr>
        </p:nvSpPr>
        <p:spPr>
          <a:xfrm>
            <a:off x="357158" y="1357298"/>
            <a:ext cx="8229600" cy="3600450"/>
          </a:xfrm>
        </p:spPr>
        <p:txBody>
          <a:bodyPr/>
          <a:lstStyle/>
          <a:p>
            <a:pPr algn="just">
              <a:spcBef>
                <a:spcPts val="0"/>
              </a:spcBef>
              <a:buClr>
                <a:srgbClr val="660066"/>
              </a:buClr>
              <a:buFont typeface="Times New Roman" pitchFamily="1" charset="0"/>
              <a:buChar char="►"/>
            </a:pPr>
            <a:r>
              <a:rPr lang="en-US" sz="2000" b="1" i="1" dirty="0" err="1" smtClean="0">
                <a:solidFill>
                  <a:srgbClr val="150CC4"/>
                </a:solidFill>
                <a:latin typeface="Times New Roman" pitchFamily="1" charset="0"/>
              </a:rPr>
              <a:t>Semecarpus</a:t>
            </a:r>
            <a:r>
              <a:rPr lang="en-US" sz="2000" b="1" i="1" dirty="0" smtClean="0">
                <a:solidFill>
                  <a:srgbClr val="150CC4"/>
                </a:solidFill>
                <a:latin typeface="Times New Roman" pitchFamily="1" charset="0"/>
              </a:rPr>
              <a:t> </a:t>
            </a:r>
            <a:r>
              <a:rPr lang="en-US" sz="2000" b="1" i="1" dirty="0" err="1" smtClean="0">
                <a:solidFill>
                  <a:srgbClr val="150CC4"/>
                </a:solidFill>
                <a:latin typeface="Times New Roman" pitchFamily="1" charset="0"/>
              </a:rPr>
              <a:t>anacardium</a:t>
            </a:r>
            <a:r>
              <a:rPr lang="en-US" sz="2000" b="1" i="1" dirty="0" smtClean="0">
                <a:solidFill>
                  <a:srgbClr val="150CC4"/>
                </a:solidFill>
                <a:latin typeface="Times New Roman" pitchFamily="1" charset="0"/>
              </a:rPr>
              <a:t> Linn. </a:t>
            </a:r>
            <a:r>
              <a:rPr lang="en-US" sz="2000" b="1" dirty="0" smtClean="0">
                <a:solidFill>
                  <a:srgbClr val="150CC4"/>
                </a:solidFill>
                <a:latin typeface="Times New Roman" pitchFamily="1" charset="0"/>
              </a:rPr>
              <a:t>nut milk extract (SAE) – a decoction </a:t>
            </a:r>
          </a:p>
          <a:p>
            <a:pPr algn="just">
              <a:spcBef>
                <a:spcPts val="0"/>
              </a:spcBef>
              <a:buClr>
                <a:srgbClr val="660066"/>
              </a:buClr>
            </a:pPr>
            <a:r>
              <a:rPr lang="en-US" sz="2000" b="1" dirty="0" smtClean="0">
                <a:solidFill>
                  <a:srgbClr val="150CC4"/>
                </a:solidFill>
                <a:latin typeface="Times New Roman" pitchFamily="1" charset="0"/>
              </a:rPr>
              <a:t>    of SA in milk and ghee/clarified butter-</a:t>
            </a:r>
            <a:r>
              <a:rPr lang="en-US" sz="2000" b="1" dirty="0" err="1" smtClean="0">
                <a:solidFill>
                  <a:srgbClr val="150CC4"/>
                </a:solidFill>
                <a:latin typeface="Times New Roman" pitchFamily="1" charset="0"/>
              </a:rPr>
              <a:t>Siddha</a:t>
            </a:r>
            <a:r>
              <a:rPr lang="en-US" sz="2000" b="1" dirty="0" smtClean="0">
                <a:solidFill>
                  <a:srgbClr val="150CC4"/>
                </a:solidFill>
                <a:latin typeface="Times New Roman" pitchFamily="1" charset="0"/>
              </a:rPr>
              <a:t> drug (Formulary of </a:t>
            </a:r>
          </a:p>
          <a:p>
            <a:pPr algn="just">
              <a:spcBef>
                <a:spcPts val="0"/>
              </a:spcBef>
              <a:buClr>
                <a:srgbClr val="660066"/>
              </a:buClr>
            </a:pPr>
            <a:r>
              <a:rPr lang="en-US" sz="2000" b="1" dirty="0" smtClean="0">
                <a:solidFill>
                  <a:srgbClr val="150CC4"/>
                </a:solidFill>
                <a:latin typeface="Times New Roman" pitchFamily="1" charset="0"/>
              </a:rPr>
              <a:t>    </a:t>
            </a:r>
            <a:r>
              <a:rPr lang="en-US" sz="2000" b="1" dirty="0" err="1" smtClean="0">
                <a:solidFill>
                  <a:srgbClr val="150CC4"/>
                </a:solidFill>
                <a:latin typeface="Times New Roman" pitchFamily="1" charset="0"/>
              </a:rPr>
              <a:t>Siddha</a:t>
            </a:r>
            <a:r>
              <a:rPr lang="en-US" sz="2000" b="1" dirty="0" smtClean="0">
                <a:solidFill>
                  <a:srgbClr val="150CC4"/>
                </a:solidFill>
                <a:latin typeface="Times New Roman" pitchFamily="1" charset="0"/>
              </a:rPr>
              <a:t> Medicine, 1972, IMCOPS).</a:t>
            </a:r>
          </a:p>
          <a:p>
            <a:pPr algn="just">
              <a:spcBef>
                <a:spcPts val="0"/>
              </a:spcBef>
              <a:buClr>
                <a:srgbClr val="660066"/>
              </a:buClr>
              <a:buFont typeface="Times New Roman" pitchFamily="1" charset="0"/>
              <a:buChar char="►"/>
            </a:pPr>
            <a:endParaRPr lang="en-US" sz="2000" b="1" dirty="0" smtClean="0">
              <a:solidFill>
                <a:srgbClr val="150CC4"/>
              </a:solidFill>
              <a:latin typeface="Times New Roman" pitchFamily="1" charset="0"/>
            </a:endParaRPr>
          </a:p>
          <a:p>
            <a:pPr algn="just">
              <a:spcBef>
                <a:spcPts val="0"/>
              </a:spcBef>
              <a:buClr>
                <a:srgbClr val="660066"/>
              </a:buClr>
              <a:buFont typeface="Times New Roman" pitchFamily="1" charset="0"/>
              <a:buChar char="►"/>
            </a:pPr>
            <a:r>
              <a:rPr lang="en-US" altLang="ja-JP" sz="2000" b="1" dirty="0" smtClean="0">
                <a:solidFill>
                  <a:srgbClr val="150CC4"/>
                </a:solidFill>
                <a:latin typeface="Times New Roman" pitchFamily="1" charset="0"/>
              </a:rPr>
              <a:t>Treatment of  malignant tumors such as breast cancer, </a:t>
            </a:r>
            <a:r>
              <a:rPr lang="en-US" altLang="ja-JP" sz="2000" b="1" dirty="0" err="1" smtClean="0">
                <a:solidFill>
                  <a:srgbClr val="150CC4"/>
                </a:solidFill>
                <a:latin typeface="Times New Roman" pitchFamily="1" charset="0"/>
              </a:rPr>
              <a:t>hepatocellular</a:t>
            </a:r>
            <a:r>
              <a:rPr lang="en-US" altLang="ja-JP" sz="2000" b="1" dirty="0" smtClean="0">
                <a:solidFill>
                  <a:srgbClr val="150CC4"/>
                </a:solidFill>
                <a:latin typeface="Times New Roman" pitchFamily="1" charset="0"/>
              </a:rPr>
              <a:t>  </a:t>
            </a:r>
          </a:p>
          <a:p>
            <a:pPr algn="just">
              <a:spcBef>
                <a:spcPts val="0"/>
              </a:spcBef>
              <a:buClr>
                <a:srgbClr val="660066"/>
              </a:buClr>
            </a:pPr>
            <a:r>
              <a:rPr lang="en-US" altLang="ja-JP" sz="2000" b="1" dirty="0" smtClean="0">
                <a:solidFill>
                  <a:srgbClr val="150CC4"/>
                </a:solidFill>
                <a:latin typeface="Times New Roman" pitchFamily="1" charset="0"/>
              </a:rPr>
              <a:t>    carcinoma and  </a:t>
            </a:r>
            <a:r>
              <a:rPr lang="en-US" altLang="ja-JP" sz="2000" b="1" i="1" dirty="0" smtClean="0">
                <a:solidFill>
                  <a:srgbClr val="150CC4"/>
                </a:solidFill>
                <a:latin typeface="Times New Roman" pitchFamily="1" charset="0"/>
              </a:rPr>
              <a:t>BCR-ABL</a:t>
            </a:r>
            <a:r>
              <a:rPr lang="en-US" altLang="ja-JP" sz="2000" b="1" dirty="0" smtClean="0">
                <a:solidFill>
                  <a:srgbClr val="150CC4"/>
                </a:solidFill>
                <a:latin typeface="Times New Roman" pitchFamily="1" charset="0"/>
              </a:rPr>
              <a:t>+ leukemia in  experimental animals  and </a:t>
            </a:r>
          </a:p>
          <a:p>
            <a:pPr algn="just">
              <a:spcBef>
                <a:spcPts val="0"/>
              </a:spcBef>
              <a:buClr>
                <a:srgbClr val="660066"/>
              </a:buClr>
            </a:pPr>
            <a:r>
              <a:rPr lang="en-US" altLang="ja-JP" sz="2000" b="1" dirty="0" smtClean="0">
                <a:solidFill>
                  <a:srgbClr val="150CC4"/>
                </a:solidFill>
                <a:latin typeface="Times New Roman" pitchFamily="1" charset="0"/>
              </a:rPr>
              <a:t>    cell  lines. </a:t>
            </a:r>
          </a:p>
          <a:p>
            <a:pPr algn="just">
              <a:spcBef>
                <a:spcPts val="0"/>
              </a:spcBef>
              <a:buClr>
                <a:srgbClr val="660066"/>
              </a:buClr>
            </a:pPr>
            <a:endParaRPr lang="en-US" altLang="ja-JP" sz="2000" b="1" dirty="0" smtClean="0">
              <a:solidFill>
                <a:srgbClr val="150CC4"/>
              </a:solidFill>
              <a:latin typeface="Times New Roman" pitchFamily="1" charset="0"/>
            </a:endParaRPr>
          </a:p>
          <a:p>
            <a:pPr algn="just">
              <a:spcBef>
                <a:spcPts val="0"/>
              </a:spcBef>
              <a:buClr>
                <a:srgbClr val="660066"/>
              </a:buClr>
              <a:buFont typeface="Times New Roman" pitchFamily="1" charset="0"/>
              <a:buChar char="►"/>
            </a:pPr>
            <a:r>
              <a:rPr lang="en-US" altLang="ja-JP" sz="2000" b="1" dirty="0" smtClean="0">
                <a:solidFill>
                  <a:srgbClr val="150CC4"/>
                </a:solidFill>
                <a:latin typeface="Times New Roman" pitchFamily="1" charset="0"/>
              </a:rPr>
              <a:t>Adjuvant induced arthritis in rats. </a:t>
            </a:r>
          </a:p>
          <a:p>
            <a:pPr algn="just">
              <a:spcBef>
                <a:spcPts val="0"/>
              </a:spcBef>
              <a:buClr>
                <a:srgbClr val="660066"/>
              </a:buClr>
              <a:buFont typeface="Times New Roman" pitchFamily="1" charset="0"/>
              <a:buChar char="►"/>
            </a:pPr>
            <a:endParaRPr lang="en-US" altLang="ja-JP" sz="2000" b="1" dirty="0" smtClean="0">
              <a:solidFill>
                <a:srgbClr val="150CC4"/>
              </a:solidFill>
              <a:latin typeface="Times New Roman" pitchFamily="1" charset="0"/>
            </a:endParaRPr>
          </a:p>
          <a:p>
            <a:pPr algn="just">
              <a:spcBef>
                <a:spcPts val="0"/>
              </a:spcBef>
              <a:buClr>
                <a:srgbClr val="660066"/>
              </a:buClr>
              <a:buFont typeface="Times New Roman" pitchFamily="1" charset="0"/>
              <a:buChar char="►"/>
            </a:pPr>
            <a:r>
              <a:rPr lang="en-US" altLang="ja-JP" sz="2000" b="1" dirty="0" smtClean="0">
                <a:solidFill>
                  <a:srgbClr val="150CC4"/>
                </a:solidFill>
                <a:latin typeface="Times New Roman" pitchFamily="1" charset="0"/>
              </a:rPr>
              <a:t>Ongoing studies in our laboratory are aimed at investigating the </a:t>
            </a:r>
          </a:p>
          <a:p>
            <a:pPr algn="just">
              <a:spcBef>
                <a:spcPts val="0"/>
              </a:spcBef>
              <a:buClr>
                <a:srgbClr val="660066"/>
              </a:buClr>
            </a:pPr>
            <a:r>
              <a:rPr lang="en-US" altLang="ja-JP" sz="2000" b="1" dirty="0" smtClean="0">
                <a:solidFill>
                  <a:srgbClr val="150CC4"/>
                </a:solidFill>
                <a:latin typeface="Times New Roman" pitchFamily="1" charset="0"/>
              </a:rPr>
              <a:t>    effects of SAE on </a:t>
            </a:r>
            <a:r>
              <a:rPr lang="en-US" altLang="ja-JP" sz="2000" b="1" dirty="0" err="1" smtClean="0">
                <a:solidFill>
                  <a:srgbClr val="150CC4"/>
                </a:solidFill>
                <a:latin typeface="Times New Roman" pitchFamily="1" charset="0"/>
              </a:rPr>
              <a:t>streptozotocin</a:t>
            </a:r>
            <a:r>
              <a:rPr lang="en-US" altLang="ja-JP" sz="2000" b="1" dirty="0" smtClean="0">
                <a:solidFill>
                  <a:srgbClr val="150CC4"/>
                </a:solidFill>
                <a:latin typeface="Times New Roman" pitchFamily="1" charset="0"/>
              </a:rPr>
              <a:t> induced diabetes mellitus and </a:t>
            </a:r>
          </a:p>
          <a:p>
            <a:pPr algn="just">
              <a:spcBef>
                <a:spcPts val="0"/>
              </a:spcBef>
              <a:buClr>
                <a:srgbClr val="660066"/>
              </a:buClr>
            </a:pPr>
            <a:r>
              <a:rPr lang="en-US" altLang="ja-JP" sz="2000" b="1" dirty="0" smtClean="0">
                <a:solidFill>
                  <a:srgbClr val="150CC4"/>
                </a:solidFill>
                <a:latin typeface="Times New Roman" pitchFamily="1" charset="0"/>
              </a:rPr>
              <a:t>    atherosclerosis in rats.</a:t>
            </a:r>
          </a:p>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endParaRPr>
          </a:p>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endParaRPr>
          </a:p>
          <a:p>
            <a:pPr algn="just">
              <a:spcBef>
                <a:spcPts val="0"/>
              </a:spcBef>
              <a:buClr>
                <a:srgbClr val="660066"/>
              </a:buClr>
              <a:buFont typeface="Times New Roman" pitchFamily="1" charset="0"/>
              <a:buChar char="►"/>
            </a:pPr>
            <a:endParaRPr lang="en-US" sz="2000" dirty="0" smtClean="0">
              <a:solidFill>
                <a:srgbClr val="150CC4"/>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2918"/>
            <a:ext cx="9144000" cy="1069514"/>
          </a:xfrm>
        </p:spPr>
        <p:txBody>
          <a:bodyPr/>
          <a:lstStyle/>
          <a:p>
            <a:r>
              <a:rPr lang="en-US" sz="3600" dirty="0" smtClean="0">
                <a:solidFill>
                  <a:srgbClr val="660066"/>
                </a:solidFill>
                <a:latin typeface="Lucida Calligraphy" pitchFamily="66" charset="0"/>
              </a:rPr>
              <a:t>Mammary Carcinoma</a:t>
            </a:r>
            <a:br>
              <a:rPr lang="en-US" sz="3600" dirty="0" smtClean="0">
                <a:solidFill>
                  <a:srgbClr val="660066"/>
                </a:solidFill>
                <a:latin typeface="Lucida Calligraphy" pitchFamily="66" charset="0"/>
              </a:rPr>
            </a:br>
            <a:endParaRPr lang="en-US" sz="3600" dirty="0"/>
          </a:p>
        </p:txBody>
      </p:sp>
      <p:sp>
        <p:nvSpPr>
          <p:cNvPr id="4" name="Content Placeholder 3"/>
          <p:cNvSpPr>
            <a:spLocks noGrp="1"/>
          </p:cNvSpPr>
          <p:nvPr>
            <p:ph idx="10"/>
          </p:nvPr>
        </p:nvSpPr>
        <p:spPr>
          <a:xfrm>
            <a:off x="214282" y="1214422"/>
            <a:ext cx="8229600" cy="3600400"/>
          </a:xfrm>
        </p:spPr>
        <p:txBody>
          <a:bodyPr/>
          <a:lstStyle/>
          <a:p>
            <a:pPr marL="0" lvl="2" indent="0" algn="just">
              <a:spcBef>
                <a:spcPts val="0"/>
              </a:spcBef>
              <a:buClr>
                <a:srgbClr val="660066"/>
              </a:buClr>
              <a:buSzPct val="120000"/>
              <a:buFont typeface="Times New Roman" pitchFamily="1" charset="0"/>
              <a:buChar char="►"/>
            </a:pPr>
            <a:endParaRPr lang="en-IN" sz="2000" dirty="0" smtClean="0">
              <a:solidFill>
                <a:srgbClr val="150CC4"/>
              </a:solidFill>
              <a:latin typeface="Times New Roman" pitchFamily="1" charset="0"/>
              <a:cs typeface="Times New Roman" pitchFamily="1" charset="0"/>
            </a:endParaRPr>
          </a:p>
          <a:p>
            <a:pPr marL="0" lvl="2" indent="0" algn="just">
              <a:spcBef>
                <a:spcPts val="0"/>
              </a:spcBef>
              <a:buClr>
                <a:srgbClr val="660066"/>
              </a:buClr>
              <a:buSzPct val="120000"/>
              <a:buFont typeface="Times New Roman" pitchFamily="1" charset="0"/>
              <a:buChar char="►"/>
            </a:pPr>
            <a:endParaRPr lang="en-IN" sz="2000" dirty="0" smtClean="0">
              <a:solidFill>
                <a:srgbClr val="150CC4"/>
              </a:solidFill>
              <a:latin typeface="Times New Roman" pitchFamily="1" charset="0"/>
              <a:cs typeface="Times New Roman" pitchFamily="1" charset="0"/>
            </a:endParaRPr>
          </a:p>
          <a:p>
            <a:pPr marL="0" lvl="2" indent="0" algn="just">
              <a:spcBef>
                <a:spcPts val="0"/>
              </a:spcBef>
              <a:buClr>
                <a:srgbClr val="660066"/>
              </a:buClr>
              <a:buSzPct val="120000"/>
              <a:buFont typeface="Times New Roman" pitchFamily="1" charset="0"/>
              <a:buChar char="►"/>
            </a:pPr>
            <a:r>
              <a:rPr lang="en-IN" sz="2000" b="1" dirty="0" smtClean="0">
                <a:solidFill>
                  <a:srgbClr val="150CC4"/>
                </a:solidFill>
                <a:latin typeface="Times New Roman" pitchFamily="1" charset="0"/>
                <a:cs typeface="Times New Roman" pitchFamily="1" charset="0"/>
              </a:rPr>
              <a:t>The most common cancer among women –second leading cause of    </a:t>
            </a:r>
          </a:p>
          <a:p>
            <a:pPr marL="0" lvl="2" indent="0" algn="just">
              <a:spcBef>
                <a:spcPts val="0"/>
              </a:spcBef>
              <a:buClr>
                <a:srgbClr val="660066"/>
              </a:buClr>
              <a:buSzPct val="120000"/>
              <a:buNone/>
            </a:pPr>
            <a:r>
              <a:rPr lang="en-IN" sz="2000" b="1" dirty="0" smtClean="0">
                <a:solidFill>
                  <a:srgbClr val="150CC4"/>
                </a:solidFill>
                <a:latin typeface="Times New Roman" pitchFamily="1" charset="0"/>
                <a:cs typeface="Times New Roman" pitchFamily="1" charset="0"/>
              </a:rPr>
              <a:t>     cancer death (after lung cancer) in women (US Cancer Statistics).</a:t>
            </a:r>
          </a:p>
          <a:p>
            <a:pPr marL="0" lvl="2" indent="0" algn="just">
              <a:spcBef>
                <a:spcPts val="0"/>
              </a:spcBef>
              <a:buClr>
                <a:srgbClr val="660066"/>
              </a:buClr>
              <a:buSzPct val="120000"/>
              <a:buNone/>
            </a:pPr>
            <a:endParaRPr lang="en-IN" sz="2000" b="1" dirty="0" smtClean="0">
              <a:solidFill>
                <a:srgbClr val="150CC4"/>
              </a:solidFill>
              <a:latin typeface="Times New Roman" pitchFamily="1" charset="0"/>
              <a:cs typeface="Times New Roman" pitchFamily="1" charset="0"/>
            </a:endParaRPr>
          </a:p>
          <a:p>
            <a:pPr marL="0" lvl="2" indent="0" algn="just">
              <a:spcBef>
                <a:spcPts val="0"/>
              </a:spcBef>
              <a:buClr>
                <a:srgbClr val="660066"/>
              </a:buClr>
              <a:buFont typeface="Times New Roman" pitchFamily="1" charset="0"/>
              <a:buChar char="►"/>
            </a:pPr>
            <a:r>
              <a:rPr lang="en-US" sz="2000" b="1" dirty="0" smtClean="0">
                <a:solidFill>
                  <a:srgbClr val="150CC4"/>
                </a:solidFill>
                <a:latin typeface="Times New Roman" pitchFamily="1" charset="0"/>
                <a:cs typeface="Times New Roman" pitchFamily="1" charset="0"/>
              </a:rPr>
              <a:t>Breast cancer is now the most common cancer in most cities in India, </a:t>
            </a:r>
          </a:p>
          <a:p>
            <a:pPr marL="0" lvl="2" indent="0" algn="just">
              <a:spcBef>
                <a:spcPts val="0"/>
              </a:spcBef>
              <a:buClr>
                <a:srgbClr val="660066"/>
              </a:buClr>
              <a:buNone/>
            </a:pPr>
            <a:r>
              <a:rPr lang="en-US" sz="2000" b="1" dirty="0" smtClean="0">
                <a:solidFill>
                  <a:srgbClr val="150CC4"/>
                </a:solidFill>
                <a:latin typeface="Times New Roman" pitchFamily="1" charset="0"/>
                <a:cs typeface="Times New Roman" pitchFamily="1" charset="0"/>
              </a:rPr>
              <a:t>    and 2</a:t>
            </a:r>
            <a:r>
              <a:rPr lang="en-US" sz="2000" b="1" baseline="30000" dirty="0" smtClean="0">
                <a:solidFill>
                  <a:srgbClr val="150CC4"/>
                </a:solidFill>
                <a:latin typeface="Times New Roman" pitchFamily="1" charset="0"/>
                <a:cs typeface="Times New Roman" pitchFamily="1" charset="0"/>
              </a:rPr>
              <a:t>nd</a:t>
            </a:r>
            <a:r>
              <a:rPr lang="en-US" sz="2000" b="1" dirty="0" smtClean="0">
                <a:solidFill>
                  <a:srgbClr val="150CC4"/>
                </a:solidFill>
                <a:latin typeface="Times New Roman" pitchFamily="1" charset="0"/>
                <a:cs typeface="Times New Roman" pitchFamily="1" charset="0"/>
              </a:rPr>
              <a:t> most common in the rural areas.(National Cancer Registry  </a:t>
            </a:r>
          </a:p>
          <a:p>
            <a:pPr marL="0" lvl="2" indent="0" algn="just">
              <a:spcBef>
                <a:spcPts val="0"/>
              </a:spcBef>
              <a:buClr>
                <a:srgbClr val="660066"/>
              </a:buClr>
              <a:buNone/>
            </a:pPr>
            <a:r>
              <a:rPr lang="en-US" sz="2000" b="1" dirty="0" smtClean="0">
                <a:solidFill>
                  <a:srgbClr val="150CC4"/>
                </a:solidFill>
                <a:latin typeface="Times New Roman" pitchFamily="1" charset="0"/>
                <a:cs typeface="Times New Roman" pitchFamily="1" charset="0"/>
              </a:rPr>
              <a:t>    </a:t>
            </a:r>
            <a:r>
              <a:rPr lang="en-US" sz="2000" b="1" dirty="0" err="1" smtClean="0">
                <a:solidFill>
                  <a:srgbClr val="150CC4"/>
                </a:solidFill>
                <a:latin typeface="Times New Roman" pitchFamily="1" charset="0"/>
                <a:cs typeface="Times New Roman" pitchFamily="1" charset="0"/>
              </a:rPr>
              <a:t>Programme</a:t>
            </a:r>
            <a:r>
              <a:rPr lang="en-US" sz="2000" b="1" dirty="0" smtClean="0">
                <a:solidFill>
                  <a:srgbClr val="150CC4"/>
                </a:solidFill>
                <a:latin typeface="Times New Roman" pitchFamily="1" charset="0"/>
                <a:cs typeface="Times New Roman" pitchFamily="1" charset="0"/>
              </a:rPr>
              <a:t>).</a:t>
            </a:r>
          </a:p>
          <a:p>
            <a:pPr marL="0" lvl="1" indent="0" algn="just">
              <a:spcBef>
                <a:spcPts val="0"/>
              </a:spcBef>
              <a:buClr>
                <a:srgbClr val="660066"/>
              </a:buClr>
            </a:pPr>
            <a:endParaRPr lang="en-IN" sz="2000" b="1" dirty="0" smtClean="0">
              <a:solidFill>
                <a:srgbClr val="150CC4"/>
              </a:solidFill>
              <a:latin typeface="Times New Roman" pitchFamily="1" charset="0"/>
              <a:cs typeface="Times New Roman" pitchFamily="1" charset="0"/>
            </a:endParaRPr>
          </a:p>
          <a:p>
            <a:pPr marL="0" lvl="2" indent="0" algn="just">
              <a:spcBef>
                <a:spcPts val="0"/>
              </a:spcBef>
              <a:buClr>
                <a:srgbClr val="660066"/>
              </a:buClr>
              <a:buFont typeface="Times New Roman" pitchFamily="1" charset="0"/>
              <a:buChar char="►"/>
            </a:pPr>
            <a:r>
              <a:rPr lang="en-IN" sz="2000" b="1" dirty="0" smtClean="0">
                <a:solidFill>
                  <a:srgbClr val="150CC4"/>
                </a:solidFill>
                <a:latin typeface="Times New Roman" pitchFamily="1" charset="0"/>
                <a:cs typeface="Times New Roman" pitchFamily="1" charset="0"/>
              </a:rPr>
              <a:t>It accounts for about one fourth of all cancers in Indian women  and  </a:t>
            </a:r>
          </a:p>
          <a:p>
            <a:pPr marL="0" lvl="2" indent="0" algn="just">
              <a:spcBef>
                <a:spcPts val="0"/>
              </a:spcBef>
              <a:buClr>
                <a:srgbClr val="660066"/>
              </a:buClr>
              <a:buNone/>
            </a:pPr>
            <a:r>
              <a:rPr lang="en-IN" sz="2000" b="1" dirty="0" smtClean="0">
                <a:solidFill>
                  <a:srgbClr val="150CC4"/>
                </a:solidFill>
                <a:latin typeface="Times New Roman" pitchFamily="1" charset="0"/>
                <a:cs typeface="Times New Roman" pitchFamily="1" charset="0"/>
              </a:rPr>
              <a:t>    about half of all cancer related </a:t>
            </a:r>
            <a:r>
              <a:rPr lang="en-US" sz="2000" b="1" dirty="0" smtClean="0">
                <a:solidFill>
                  <a:srgbClr val="150CC4"/>
                </a:solidFill>
                <a:latin typeface="Times New Roman" pitchFamily="1" charset="0"/>
                <a:cs typeface="Times New Roman" pitchFamily="1" charset="0"/>
              </a:rPr>
              <a:t>deaths {PBCR (Population Based </a:t>
            </a:r>
          </a:p>
          <a:p>
            <a:pPr marL="0" lvl="2" indent="0" algn="just">
              <a:spcBef>
                <a:spcPts val="0"/>
              </a:spcBef>
              <a:buClr>
                <a:srgbClr val="660066"/>
              </a:buClr>
              <a:buNone/>
            </a:pPr>
            <a:r>
              <a:rPr lang="en-US" sz="2000" b="1" dirty="0" smtClean="0">
                <a:solidFill>
                  <a:srgbClr val="150CC4"/>
                </a:solidFill>
                <a:latin typeface="Times New Roman" pitchFamily="1" charset="0"/>
                <a:cs typeface="Times New Roman" pitchFamily="1" charset="0"/>
              </a:rPr>
              <a:t>    Cancer Registry) website)}.</a:t>
            </a:r>
          </a:p>
          <a:p>
            <a:pPr marL="0" lvl="1" indent="0" algn="just">
              <a:spcBef>
                <a:spcPts val="0"/>
              </a:spcBef>
              <a:buClr>
                <a:srgbClr val="660066"/>
              </a:buClr>
            </a:pPr>
            <a:endParaRPr lang="en-US" sz="2000" dirty="0" smtClean="0">
              <a:solidFill>
                <a:srgbClr val="150CC4"/>
              </a:solidFill>
              <a:latin typeface="Times New Roman" pitchFamily="1" charset="0"/>
              <a:cs typeface="Times New Roman" pitchFamily="1" charset="0"/>
            </a:endParaRPr>
          </a:p>
          <a:p>
            <a:pPr algn="just">
              <a:spcBef>
                <a:spcPts val="0"/>
              </a:spcBef>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17463"/>
            <a:ext cx="9144000" cy="1068387"/>
          </a:xfrm>
        </p:spPr>
        <p:txBody>
          <a:bodyPr/>
          <a:lstStyle/>
          <a:p>
            <a:r>
              <a:rPr lang="en-US" sz="3600" dirty="0" smtClean="0">
                <a:solidFill>
                  <a:srgbClr val="660066"/>
                </a:solidFill>
                <a:latin typeface="Lucida Calligraphy" pitchFamily="66" charset="0"/>
                <a:cs typeface="Arial" charset="0"/>
              </a:rPr>
              <a:t/>
            </a:r>
            <a:br>
              <a:rPr lang="en-US" sz="3600" dirty="0" smtClean="0">
                <a:solidFill>
                  <a:srgbClr val="660066"/>
                </a:solidFill>
                <a:latin typeface="Lucida Calligraphy" pitchFamily="66" charset="0"/>
                <a:cs typeface="Arial" charset="0"/>
              </a:rPr>
            </a:br>
            <a:r>
              <a:rPr lang="en-US" sz="3600" dirty="0" smtClean="0">
                <a:solidFill>
                  <a:srgbClr val="660066"/>
                </a:solidFill>
                <a:latin typeface="Lucida Calligraphy" pitchFamily="66" charset="0"/>
                <a:cs typeface="Arial" charset="0"/>
              </a:rPr>
              <a:t/>
            </a:r>
            <a:br>
              <a:rPr lang="en-US" sz="3600" dirty="0" smtClean="0">
                <a:solidFill>
                  <a:srgbClr val="660066"/>
                </a:solidFill>
                <a:latin typeface="Lucida Calligraphy" pitchFamily="66" charset="0"/>
                <a:cs typeface="Arial" charset="0"/>
              </a:rPr>
            </a:br>
            <a:r>
              <a:rPr lang="en-US" sz="3600" dirty="0" smtClean="0">
                <a:solidFill>
                  <a:srgbClr val="660066"/>
                </a:solidFill>
                <a:latin typeface="Lucida Calligraphy" pitchFamily="66" charset="0"/>
                <a:cs typeface="Arial" charset="0"/>
              </a:rPr>
              <a:t>SAE  </a:t>
            </a:r>
            <a:br>
              <a:rPr lang="en-US" sz="3600" dirty="0" smtClean="0">
                <a:solidFill>
                  <a:srgbClr val="660066"/>
                </a:solidFill>
                <a:latin typeface="Lucida Calligraphy" pitchFamily="66" charset="0"/>
                <a:cs typeface="Arial" charset="0"/>
              </a:rPr>
            </a:br>
            <a:r>
              <a:rPr lang="en-US" sz="3600" dirty="0" smtClean="0">
                <a:solidFill>
                  <a:srgbClr val="660066"/>
                </a:solidFill>
                <a:latin typeface="Lucida Calligraphy" pitchFamily="66" charset="0"/>
                <a:cs typeface="Arial" charset="0"/>
              </a:rPr>
              <a:t/>
            </a:r>
            <a:br>
              <a:rPr lang="en-US" sz="3600" dirty="0" smtClean="0">
                <a:solidFill>
                  <a:srgbClr val="660066"/>
                </a:solidFill>
                <a:latin typeface="Lucida Calligraphy" pitchFamily="66" charset="0"/>
                <a:cs typeface="Arial" charset="0"/>
              </a:rPr>
            </a:br>
            <a:endParaRPr lang="en-US" sz="3600" dirty="0" smtClean="0">
              <a:solidFill>
                <a:srgbClr val="660066"/>
              </a:solidFill>
              <a:latin typeface="Lucida Calligraphy" pitchFamily="66" charset="0"/>
              <a:cs typeface="Arial" charset="0"/>
            </a:endParaRPr>
          </a:p>
        </p:txBody>
      </p:sp>
      <p:sp>
        <p:nvSpPr>
          <p:cNvPr id="16387" name="Content Placeholder 3"/>
          <p:cNvSpPr>
            <a:spLocks noGrp="1"/>
          </p:cNvSpPr>
          <p:nvPr>
            <p:ph idx="10"/>
          </p:nvPr>
        </p:nvSpPr>
        <p:spPr>
          <a:xfrm>
            <a:off x="467544" y="1412776"/>
            <a:ext cx="8208143" cy="4032151"/>
          </a:xfrm>
        </p:spPr>
        <p:txBody>
          <a:bodyPr/>
          <a:lstStyle/>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r>
              <a:rPr lang="en-US" sz="2000" b="1" dirty="0" err="1" smtClean="0">
                <a:solidFill>
                  <a:srgbClr val="150CC4"/>
                </a:solidFill>
                <a:latin typeface="Times New Roman" pitchFamily="1" charset="0"/>
                <a:cs typeface="Times New Roman" pitchFamily="1" charset="0"/>
              </a:rPr>
              <a:t>Phytochemical</a:t>
            </a:r>
            <a:r>
              <a:rPr lang="en-US" sz="2000" b="1" dirty="0" smtClean="0">
                <a:solidFill>
                  <a:srgbClr val="150CC4"/>
                </a:solidFill>
                <a:latin typeface="Times New Roman" pitchFamily="1" charset="0"/>
                <a:cs typeface="Times New Roman" pitchFamily="1" charset="0"/>
              </a:rPr>
              <a:t> analysis.</a:t>
            </a:r>
          </a:p>
          <a:p>
            <a:pPr algn="just">
              <a:spcBef>
                <a:spcPts val="0"/>
              </a:spcBef>
              <a:buClr>
                <a:srgbClr val="660066"/>
              </a:buClr>
              <a:buFont typeface="Times New Roman" pitchFamily="1" charset="0"/>
              <a:buChar char="►"/>
            </a:pPr>
            <a:endParaRPr lang="en-US" sz="2000" b="1"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r>
              <a:rPr lang="en-US" sz="2000" b="1" dirty="0" smtClean="0">
                <a:solidFill>
                  <a:srgbClr val="150CC4"/>
                </a:solidFill>
                <a:latin typeface="Times New Roman" pitchFamily="1" charset="0"/>
                <a:cs typeface="Times New Roman" pitchFamily="1" charset="0"/>
              </a:rPr>
              <a:t>Antioxidant  and </a:t>
            </a:r>
            <a:r>
              <a:rPr lang="en-US" sz="2000" b="1" dirty="0" err="1" smtClean="0">
                <a:solidFill>
                  <a:srgbClr val="150CC4"/>
                </a:solidFill>
                <a:latin typeface="Times New Roman" pitchFamily="1" charset="0"/>
                <a:cs typeface="Times New Roman" pitchFamily="1" charset="0"/>
              </a:rPr>
              <a:t>antimutagenic</a:t>
            </a:r>
            <a:r>
              <a:rPr lang="en-US" sz="2000" b="1" dirty="0" smtClean="0">
                <a:solidFill>
                  <a:srgbClr val="150CC4"/>
                </a:solidFill>
                <a:latin typeface="Times New Roman" pitchFamily="1" charset="0"/>
                <a:cs typeface="Times New Roman" pitchFamily="1" charset="0"/>
              </a:rPr>
              <a:t> properties using cell free systems.</a:t>
            </a:r>
          </a:p>
          <a:p>
            <a:pPr algn="just">
              <a:spcBef>
                <a:spcPts val="0"/>
              </a:spcBef>
              <a:buClr>
                <a:srgbClr val="660066"/>
              </a:buClr>
            </a:pPr>
            <a:endParaRPr lang="en-US" sz="2000" b="1"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r>
              <a:rPr lang="en-US" sz="2000" b="1" i="1" dirty="0" smtClean="0">
                <a:solidFill>
                  <a:srgbClr val="150CC4"/>
                </a:solidFill>
                <a:latin typeface="Times New Roman" pitchFamily="1" charset="0"/>
                <a:cs typeface="Times New Roman" pitchFamily="1" charset="0"/>
              </a:rPr>
              <a:t>in vitro</a:t>
            </a:r>
            <a:r>
              <a:rPr lang="en-US" sz="2000" b="1" dirty="0" smtClean="0">
                <a:solidFill>
                  <a:srgbClr val="150CC4"/>
                </a:solidFill>
                <a:latin typeface="Times New Roman" pitchFamily="1" charset="0"/>
                <a:cs typeface="Times New Roman" pitchFamily="1" charset="0"/>
              </a:rPr>
              <a:t> studies  in mammary carcinoma-cell lines.</a:t>
            </a:r>
          </a:p>
          <a:p>
            <a:pPr algn="just">
              <a:spcBef>
                <a:spcPts val="0"/>
              </a:spcBef>
              <a:buClr>
                <a:srgbClr val="660066"/>
              </a:buClr>
              <a:buFont typeface="Times New Roman" pitchFamily="1" charset="0"/>
              <a:buChar char="►"/>
            </a:pPr>
            <a:endParaRPr lang="en-US" sz="2000" b="1"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r>
              <a:rPr lang="en-US" sz="2000" b="1" i="1" dirty="0" smtClean="0">
                <a:solidFill>
                  <a:srgbClr val="150CC4"/>
                </a:solidFill>
                <a:latin typeface="Times New Roman" pitchFamily="1" charset="0"/>
                <a:cs typeface="Times New Roman" pitchFamily="1" charset="0"/>
              </a:rPr>
              <a:t>in vivo </a:t>
            </a:r>
            <a:r>
              <a:rPr lang="en-US" sz="2000" b="1" dirty="0" smtClean="0">
                <a:solidFill>
                  <a:srgbClr val="150CC4"/>
                </a:solidFill>
                <a:latin typeface="Times New Roman" pitchFamily="1" charset="0"/>
                <a:cs typeface="Times New Roman" pitchFamily="1" charset="0"/>
              </a:rPr>
              <a:t>studies  in experimental  mammary carcinoma. </a:t>
            </a:r>
          </a:p>
          <a:p>
            <a:pPr algn="just">
              <a:spcBef>
                <a:spcPts val="0"/>
              </a:spcBef>
              <a:buClr>
                <a:srgbClr val="660066"/>
              </a:buClr>
              <a:buFont typeface="Times New Roman" pitchFamily="1" charset="0"/>
              <a:buChar char="►"/>
            </a:pPr>
            <a:endParaRPr lang="en-US" sz="2000" b="1"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r>
              <a:rPr lang="en-US" sz="2000" b="1" dirty="0" smtClean="0">
                <a:solidFill>
                  <a:srgbClr val="150CC4"/>
                </a:solidFill>
                <a:latin typeface="Times New Roman" pitchFamily="1" charset="0"/>
                <a:cs typeface="Times New Roman" pitchFamily="1" charset="0"/>
              </a:rPr>
              <a:t>Toxicological studies  </a:t>
            </a:r>
            <a:r>
              <a:rPr lang="en-US" sz="2000" b="1" i="1" dirty="0" smtClean="0">
                <a:solidFill>
                  <a:srgbClr val="150CC4"/>
                </a:solidFill>
                <a:latin typeface="Times New Roman" pitchFamily="1" charset="0"/>
                <a:cs typeface="Times New Roman" pitchFamily="1" charset="0"/>
              </a:rPr>
              <a:t>in vivo </a:t>
            </a:r>
            <a:r>
              <a:rPr lang="en-US" sz="2000" b="1" dirty="0" smtClean="0">
                <a:solidFill>
                  <a:srgbClr val="150CC4"/>
                </a:solidFill>
                <a:latin typeface="Times New Roman" pitchFamily="1" charset="0"/>
                <a:cs typeface="Times New Roman" pitchFamily="1" charset="0"/>
              </a:rPr>
              <a:t>and </a:t>
            </a:r>
            <a:r>
              <a:rPr lang="en-US" sz="2000" b="1" i="1" dirty="0" smtClean="0">
                <a:solidFill>
                  <a:srgbClr val="150CC4"/>
                </a:solidFill>
                <a:latin typeface="Times New Roman" pitchFamily="1" charset="0"/>
                <a:cs typeface="Times New Roman" pitchFamily="1" charset="0"/>
              </a:rPr>
              <a:t>in vitro </a:t>
            </a:r>
            <a:r>
              <a:rPr lang="en-US" sz="2000" b="1" dirty="0" smtClean="0">
                <a:solidFill>
                  <a:srgbClr val="150CC4"/>
                </a:solidFill>
                <a:latin typeface="Times New Roman" pitchFamily="1" charset="0"/>
                <a:cs typeface="Times New Roman" pitchFamily="1" charset="0"/>
              </a:rPr>
              <a:t>using human PBL.</a:t>
            </a:r>
          </a:p>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buFont typeface="Times New Roman" pitchFamily="1" charset="0"/>
              <a:buChar char="►"/>
            </a:pPr>
            <a:endParaRPr lang="en-US" sz="2000" dirty="0" smtClean="0">
              <a:solidFill>
                <a:srgbClr val="150CC4"/>
              </a:solidFill>
              <a:latin typeface="Times New Roman" pitchFamily="1" charset="0"/>
              <a:cs typeface="Times New Roman" pitchFamily="1" charset="0"/>
            </a:endParaRPr>
          </a:p>
        </p:txBody>
      </p:sp>
      <p:sp>
        <p:nvSpPr>
          <p:cNvPr id="4" name="TextBox 3"/>
          <p:cNvSpPr txBox="1"/>
          <p:nvPr/>
        </p:nvSpPr>
        <p:spPr>
          <a:xfrm>
            <a:off x="3491880" y="1196752"/>
            <a:ext cx="1747212" cy="400110"/>
          </a:xfrm>
          <a:prstGeom prst="rect">
            <a:avLst/>
          </a:prstGeom>
          <a:noFill/>
        </p:spPr>
        <p:txBody>
          <a:bodyPr wrap="square" rtlCol="0">
            <a:spAutoFit/>
          </a:bodyPr>
          <a:lstStyle/>
          <a:p>
            <a:pPr algn="ctr"/>
            <a:r>
              <a:rPr lang="en-US" sz="2000" b="1" dirty="0" smtClean="0">
                <a:solidFill>
                  <a:srgbClr val="800000"/>
                </a:solidFill>
                <a:latin typeface="Times New Roman" pitchFamily="18" charset="0"/>
                <a:cs typeface="Times New Roman" pitchFamily="18" charset="0"/>
              </a:rPr>
              <a:t>15-20 years  </a:t>
            </a:r>
            <a:endParaRPr lang="en-US" sz="2000" b="1" dirty="0">
              <a:solidFill>
                <a:srgbClr val="8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660066"/>
                </a:solidFill>
                <a:latin typeface="Lucida Calligraphy" pitchFamily="66" charset="0"/>
                <a:cs typeface="Arial" charset="0"/>
              </a:rPr>
              <a:t>SA-</a:t>
            </a:r>
            <a:r>
              <a:rPr lang="en-US" sz="3600" dirty="0" err="1" smtClean="0">
                <a:solidFill>
                  <a:srgbClr val="660066"/>
                </a:solidFill>
                <a:latin typeface="Lucida Calligraphy" pitchFamily="66" charset="0"/>
                <a:cs typeface="Arial" charset="0"/>
              </a:rPr>
              <a:t>Phytochemistry</a:t>
            </a:r>
            <a:endParaRPr lang="en-US" sz="3600" dirty="0"/>
          </a:p>
        </p:txBody>
      </p:sp>
      <p:graphicFrame>
        <p:nvGraphicFramePr>
          <p:cNvPr id="5" name="Group 273"/>
          <p:cNvGraphicFramePr>
            <a:graphicFrameLocks noGrp="1"/>
          </p:cNvGraphicFramePr>
          <p:nvPr>
            <p:ph sz="half" idx="4294967295"/>
          </p:nvPr>
        </p:nvGraphicFramePr>
        <p:xfrm>
          <a:off x="714348" y="928670"/>
          <a:ext cx="3810000" cy="5151120"/>
        </p:xfrm>
        <a:graphic>
          <a:graphicData uri="http://schemas.openxmlformats.org/drawingml/2006/table">
            <a:tbl>
              <a:tblPr/>
              <a:tblGrid>
                <a:gridCol w="2682875"/>
                <a:gridCol w="1127125"/>
              </a:tblGrid>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Protein   (g)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CC"/>
                          </a:solidFill>
                          <a:effectLst/>
                          <a:latin typeface="Times New Roman" pitchFamily="18" charset="0"/>
                          <a:cs typeface="Times New Roman" pitchFamily="18" charset="0"/>
                        </a:rPr>
                        <a:t>26.40</a:t>
                      </a:r>
                      <a:endParaRPr kumimoji="0" lang="en-US" sz="2000" b="1" i="0" u="none" strike="noStrike" cap="none" normalizeH="0" baseline="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Fat          (g)          </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CC"/>
                          </a:solidFill>
                          <a:effectLst/>
                          <a:latin typeface="Times New Roman" pitchFamily="18" charset="0"/>
                          <a:cs typeface="Times New Roman" pitchFamily="18" charset="0"/>
                        </a:rPr>
                        <a:t>36.40</a:t>
                      </a:r>
                      <a:endParaRPr kumimoji="0" lang="en-US" sz="2000" b="1" i="0" u="none" strike="noStrike" cap="none" normalizeH="0" baseline="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Minerals (g)         </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CC"/>
                          </a:solidFill>
                          <a:effectLst/>
                          <a:latin typeface="Times New Roman" pitchFamily="18" charset="0"/>
                          <a:cs typeface="Times New Roman" pitchFamily="18" charset="0"/>
                        </a:rPr>
                        <a:t>3.60</a:t>
                      </a:r>
                      <a:endParaRPr kumimoji="0" lang="en-US" sz="2000" b="1" i="0" u="none" strike="noStrike" cap="none" normalizeH="0" baseline="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Fiber       (g)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104.00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Carbohydrate (g)   </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28.40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Energy (Kcal)  </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58.70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Calcium (mg)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29.50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Phosphorus (mg)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836.00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Iron (mg)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6.10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Carotene (mg)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0.00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Thiamine (mg)</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0.38</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CC"/>
                          </a:solidFill>
                          <a:effectLst/>
                          <a:latin typeface="Times New Roman" pitchFamily="18" charset="0"/>
                          <a:cs typeface="Times New Roman" pitchFamily="18" charset="0"/>
                        </a:rPr>
                        <a:t>Riboflavin (mg)</a:t>
                      </a:r>
                      <a:endParaRPr kumimoji="0" lang="en-US" sz="2000" b="1" i="0" u="none" strike="noStrike" cap="none" normalizeH="0" baseline="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0.15</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5913">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rgbClr val="0000CC"/>
                          </a:solidFill>
                          <a:effectLst/>
                          <a:latin typeface="Times New Roman" pitchFamily="18" charset="0"/>
                          <a:cs typeface="Times New Roman" pitchFamily="18" charset="0"/>
                        </a:rPr>
                        <a:t>Niacin (mg)</a:t>
                      </a:r>
                      <a:endParaRPr kumimoji="0" lang="en-US" sz="2000" b="1" i="0" u="none" strike="noStrike" cap="none" normalizeH="0" baseline="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CC"/>
                          </a:solidFill>
                          <a:effectLst/>
                          <a:latin typeface="Times New Roman" pitchFamily="18" charset="0"/>
                          <a:cs typeface="Times New Roman" pitchFamily="18" charset="0"/>
                        </a:rPr>
                        <a:t>2.70</a:t>
                      </a:r>
                      <a:endParaRPr kumimoji="0" lang="en-US" sz="2000" b="1" i="0" u="none" strike="noStrike" cap="none" normalizeH="0" baseline="0" dirty="0" smtClean="0">
                        <a:ln>
                          <a:noFill/>
                        </a:ln>
                        <a:solidFill>
                          <a:srgbClr val="0000CC"/>
                        </a:solidFill>
                        <a:effectLst/>
                        <a:latin typeface="Times New Roman" pitchFamily="18" charset="0"/>
                        <a:ea typeface="ＭＳ Ｐゴシック"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4932040" y="1412776"/>
            <a:ext cx="3672408" cy="3323987"/>
          </a:xfrm>
          <a:prstGeom prst="rect">
            <a:avLst/>
          </a:prstGeom>
        </p:spPr>
        <p:txBody>
          <a:bodyPr wrap="square">
            <a:spAutoFit/>
          </a:bodyPr>
          <a:lstStyle/>
          <a:p>
            <a:pPr>
              <a:lnSpc>
                <a:spcPct val="150000"/>
              </a:lnSpc>
            </a:pPr>
            <a:r>
              <a:rPr lang="en-US" sz="2000" b="1" u="sng" dirty="0" smtClean="0">
                <a:solidFill>
                  <a:srgbClr val="800000"/>
                </a:solidFill>
                <a:latin typeface="Times New Roman" pitchFamily="18" charset="0"/>
                <a:cs typeface="Times New Roman" pitchFamily="18" charset="0"/>
              </a:rPr>
              <a:t>Rich in </a:t>
            </a:r>
            <a:r>
              <a:rPr lang="en-US" sz="2000" b="1" u="sng" dirty="0" err="1" smtClean="0">
                <a:solidFill>
                  <a:srgbClr val="800000"/>
                </a:solidFill>
                <a:latin typeface="Times New Roman" pitchFamily="18" charset="0"/>
                <a:cs typeface="Times New Roman" pitchFamily="18" charset="0"/>
              </a:rPr>
              <a:t>flavonoids</a:t>
            </a:r>
            <a:r>
              <a:rPr lang="en-US" sz="2000" b="1" u="sng" dirty="0" smtClean="0">
                <a:solidFill>
                  <a:srgbClr val="800000"/>
                </a:solidFill>
                <a:latin typeface="Times New Roman" pitchFamily="18" charset="0"/>
                <a:cs typeface="Times New Roman" pitchFamily="18" charset="0"/>
              </a:rPr>
              <a:t>:</a:t>
            </a:r>
          </a:p>
          <a:p>
            <a:pPr>
              <a:lnSpc>
                <a:spcPct val="150000"/>
              </a:lnSpc>
              <a:buFont typeface="Wingdings" pitchFamily="2" charset="2"/>
              <a:buChar char="v"/>
            </a:pPr>
            <a:r>
              <a:rPr lang="en-US" sz="2000"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Semecarpuflavanone</a:t>
            </a:r>
            <a:r>
              <a:rPr lang="en-US" sz="2000" b="1" dirty="0" smtClean="0">
                <a:solidFill>
                  <a:srgbClr val="0000CC"/>
                </a:solidFill>
                <a:latin typeface="Times New Roman" pitchFamily="18" charset="0"/>
                <a:cs typeface="Times New Roman" pitchFamily="18" charset="0"/>
              </a:rPr>
              <a:t>  </a:t>
            </a:r>
          </a:p>
          <a:p>
            <a:pPr>
              <a:lnSpc>
                <a:spcPct val="150000"/>
              </a:lnSpc>
              <a:buFont typeface="Wingdings" pitchFamily="2" charset="2"/>
              <a:buChar char="v"/>
            </a:pPr>
            <a:r>
              <a:rPr lang="en-US" sz="2000" b="1"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Jeediflavanone</a:t>
            </a:r>
            <a:r>
              <a:rPr lang="en-US" sz="2000" b="1" dirty="0" smtClean="0">
                <a:solidFill>
                  <a:srgbClr val="0000CC"/>
                </a:solidFill>
                <a:latin typeface="Times New Roman" pitchFamily="18" charset="0"/>
                <a:cs typeface="Times New Roman" pitchFamily="18" charset="0"/>
              </a:rPr>
              <a:t> </a:t>
            </a:r>
          </a:p>
          <a:p>
            <a:pPr>
              <a:lnSpc>
                <a:spcPct val="150000"/>
              </a:lnSpc>
              <a:buFont typeface="Wingdings" pitchFamily="2" charset="2"/>
              <a:buChar char="v"/>
            </a:pPr>
            <a:r>
              <a:rPr lang="en-US" sz="2000" b="1"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Galluflavanone</a:t>
            </a:r>
            <a:r>
              <a:rPr lang="en-US" sz="2000" b="1" dirty="0" smtClean="0">
                <a:solidFill>
                  <a:srgbClr val="0000CC"/>
                </a:solidFill>
                <a:latin typeface="Times New Roman" pitchFamily="18" charset="0"/>
                <a:cs typeface="Times New Roman" pitchFamily="18" charset="0"/>
              </a:rPr>
              <a:t> </a:t>
            </a:r>
          </a:p>
          <a:p>
            <a:pPr>
              <a:lnSpc>
                <a:spcPct val="150000"/>
              </a:lnSpc>
              <a:buFont typeface="Wingdings" pitchFamily="2" charset="2"/>
              <a:buChar char="v"/>
            </a:pPr>
            <a:r>
              <a:rPr lang="en-US" sz="2000" b="1"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Nallaflavanone</a:t>
            </a:r>
            <a:r>
              <a:rPr lang="en-US" sz="2000" b="1" dirty="0" smtClean="0">
                <a:solidFill>
                  <a:srgbClr val="0000CC"/>
                </a:solidFill>
                <a:latin typeface="Times New Roman" pitchFamily="18" charset="0"/>
                <a:cs typeface="Times New Roman" pitchFamily="18" charset="0"/>
              </a:rPr>
              <a:t> </a:t>
            </a:r>
          </a:p>
          <a:p>
            <a:pPr>
              <a:lnSpc>
                <a:spcPct val="150000"/>
              </a:lnSpc>
              <a:buFont typeface="Wingdings" pitchFamily="2" charset="2"/>
              <a:buChar char="v"/>
            </a:pPr>
            <a:r>
              <a:rPr lang="en-US" sz="2000" b="1"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Semecarpetin</a:t>
            </a:r>
            <a:r>
              <a:rPr lang="en-US" sz="2000" b="1" dirty="0" smtClean="0">
                <a:solidFill>
                  <a:srgbClr val="0000CC"/>
                </a:solidFill>
                <a:latin typeface="Times New Roman" pitchFamily="18" charset="0"/>
                <a:cs typeface="Times New Roman" pitchFamily="18" charset="0"/>
              </a:rPr>
              <a:t> </a:t>
            </a:r>
          </a:p>
          <a:p>
            <a:pPr>
              <a:lnSpc>
                <a:spcPct val="150000"/>
              </a:lnSpc>
              <a:buFont typeface="Wingdings" pitchFamily="2" charset="2"/>
              <a:buChar char="v"/>
            </a:pPr>
            <a:r>
              <a:rPr lang="en-US" sz="2000" b="1" dirty="0" smtClean="0">
                <a:solidFill>
                  <a:srgbClr val="0000CC"/>
                </a:solidFill>
                <a:latin typeface="Times New Roman" pitchFamily="18" charset="0"/>
                <a:cs typeface="Times New Roman" pitchFamily="18" charset="0"/>
              </a:rPr>
              <a:t> </a:t>
            </a:r>
            <a:r>
              <a:rPr lang="en-US" sz="2000" b="1" dirty="0" err="1" smtClean="0">
                <a:solidFill>
                  <a:srgbClr val="0000CC"/>
                </a:solidFill>
                <a:latin typeface="Times New Roman" pitchFamily="18" charset="0"/>
                <a:cs typeface="Times New Roman" pitchFamily="18" charset="0"/>
              </a:rPr>
              <a:t>Anacarduflavanone</a:t>
            </a:r>
            <a:r>
              <a:rPr lang="en-US" sz="2000" b="1" dirty="0" smtClean="0">
                <a:solidFill>
                  <a:srgbClr val="0000CC"/>
                </a:solidFill>
                <a:latin typeface="Times New Roman" pitchFamily="18" charset="0"/>
                <a:cs typeface="Times New Roman" pitchFamily="18" charset="0"/>
              </a:rPr>
              <a:t> </a:t>
            </a:r>
            <a:endParaRPr lang="en-US" sz="2000" b="1" dirty="0">
              <a:solidFill>
                <a:srgbClr val="0000CC"/>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463"/>
            <a:ext cx="9144000" cy="963265"/>
          </a:xfrm>
        </p:spPr>
        <p:txBody>
          <a:bodyPr/>
          <a:lstStyle/>
          <a:p>
            <a:pPr>
              <a:defRPr/>
            </a:pPr>
            <a:r>
              <a:rPr lang="en-US" sz="2400" dirty="0" smtClean="0">
                <a:solidFill>
                  <a:srgbClr val="660066"/>
                </a:solidFill>
                <a:latin typeface="Lucida Calligraphy" pitchFamily="66" charset="0"/>
              </a:rPr>
              <a:t>Assessment of Antioxidant activity of SAE - cell free systems</a:t>
            </a:r>
            <a:endParaRPr lang="en-US" sz="2400" dirty="0">
              <a:solidFill>
                <a:srgbClr val="660066"/>
              </a:solidFill>
              <a:latin typeface="Lucida Calligraphy" pitchFamily="66" charset="0"/>
            </a:endParaRPr>
          </a:p>
        </p:txBody>
      </p:sp>
      <p:graphicFrame>
        <p:nvGraphicFramePr>
          <p:cNvPr id="1026" name="Object 2"/>
          <p:cNvGraphicFramePr>
            <a:graphicFrameLocks noGrp="1" noChangeAspect="1"/>
          </p:cNvGraphicFramePr>
          <p:nvPr>
            <p:ph idx="10"/>
          </p:nvPr>
        </p:nvGraphicFramePr>
        <p:xfrm>
          <a:off x="0" y="981075"/>
          <a:ext cx="3254375" cy="2303463"/>
        </p:xfrm>
        <a:graphic>
          <a:graphicData uri="http://schemas.openxmlformats.org/presentationml/2006/ole">
            <p:oleObj spid="_x0000_s17413" r:id="rId3" imgW="3255546" imgH="2304488" progId="Excel.Sheet.8">
              <p:embed/>
            </p:oleObj>
          </a:graphicData>
        </a:graphic>
      </p:graphicFrame>
      <p:graphicFrame>
        <p:nvGraphicFramePr>
          <p:cNvPr id="1027" name="Object 3"/>
          <p:cNvGraphicFramePr>
            <a:graphicFrameLocks noChangeAspect="1"/>
          </p:cNvGraphicFramePr>
          <p:nvPr/>
        </p:nvGraphicFramePr>
        <p:xfrm>
          <a:off x="6084888" y="1052513"/>
          <a:ext cx="3059112" cy="2352675"/>
        </p:xfrm>
        <a:graphic>
          <a:graphicData uri="http://schemas.openxmlformats.org/presentationml/2006/ole">
            <p:oleObj spid="_x0000_s17414" r:id="rId4" imgW="3060457" imgH="2353260" progId="Excel.Sheet.8">
              <p:embed/>
            </p:oleObj>
          </a:graphicData>
        </a:graphic>
      </p:graphicFrame>
      <p:sp>
        <p:nvSpPr>
          <p:cNvPr id="1030" name="Rectangle 9"/>
          <p:cNvSpPr>
            <a:spLocks noChangeArrowheads="1"/>
          </p:cNvSpPr>
          <p:nvPr/>
        </p:nvSpPr>
        <p:spPr bwMode="auto">
          <a:xfrm>
            <a:off x="3357563" y="4857750"/>
            <a:ext cx="2571750" cy="230832"/>
          </a:xfrm>
          <a:prstGeom prst="rect">
            <a:avLst/>
          </a:prstGeom>
          <a:noFill/>
          <a:ln w="9525">
            <a:noFill/>
            <a:miter lim="800000"/>
            <a:headEnd/>
            <a:tailEnd/>
          </a:ln>
        </p:spPr>
        <p:txBody>
          <a:bodyPr>
            <a:spAutoFit/>
          </a:bodyPr>
          <a:lstStyle/>
          <a:p>
            <a:pPr algn="ctr"/>
            <a:r>
              <a:rPr lang="en-US" sz="900" b="1" dirty="0"/>
              <a:t>Cyclic </a:t>
            </a:r>
            <a:r>
              <a:rPr lang="en-US" sz="900" b="1" dirty="0" err="1"/>
              <a:t>voltammetry</a:t>
            </a:r>
            <a:r>
              <a:rPr lang="en-US" sz="900" b="1" dirty="0"/>
              <a:t>-antioxidant  property</a:t>
            </a:r>
          </a:p>
        </p:txBody>
      </p:sp>
      <p:graphicFrame>
        <p:nvGraphicFramePr>
          <p:cNvPr id="1028" name="Object 10"/>
          <p:cNvGraphicFramePr>
            <a:graphicFrameLocks noChangeAspect="1"/>
          </p:cNvGraphicFramePr>
          <p:nvPr/>
        </p:nvGraphicFramePr>
        <p:xfrm>
          <a:off x="6072188" y="4214813"/>
          <a:ext cx="3071812" cy="2276475"/>
        </p:xfrm>
        <a:graphic>
          <a:graphicData uri="http://schemas.openxmlformats.org/presentationml/2006/ole">
            <p:oleObj spid="_x0000_s17415" r:id="rId5" imgW="3072650" imgH="2280102" progId="Excel.Sheet.8">
              <p:embed/>
            </p:oleObj>
          </a:graphicData>
        </a:graphic>
      </p:graphicFrame>
      <p:sp>
        <p:nvSpPr>
          <p:cNvPr id="1031" name="TextBox 10"/>
          <p:cNvSpPr txBox="1">
            <a:spLocks noChangeArrowheads="1"/>
          </p:cNvSpPr>
          <p:nvPr/>
        </p:nvSpPr>
        <p:spPr bwMode="auto">
          <a:xfrm>
            <a:off x="6608763" y="4293096"/>
            <a:ext cx="2535237" cy="230188"/>
          </a:xfrm>
          <a:prstGeom prst="rect">
            <a:avLst/>
          </a:prstGeom>
          <a:noFill/>
          <a:ln w="9525">
            <a:noFill/>
            <a:miter lim="800000"/>
            <a:headEnd/>
            <a:tailEnd/>
          </a:ln>
        </p:spPr>
        <p:txBody>
          <a:bodyPr wrap="none">
            <a:spAutoFit/>
          </a:bodyPr>
          <a:lstStyle/>
          <a:p>
            <a:r>
              <a:rPr lang="en-US" sz="900" b="1" dirty="0"/>
              <a:t>reducing power - Fe</a:t>
            </a:r>
            <a:r>
              <a:rPr lang="en-US" sz="900" b="1" baseline="30000" dirty="0"/>
              <a:t>3+</a:t>
            </a:r>
            <a:r>
              <a:rPr lang="en-US" sz="900" b="1" dirty="0"/>
              <a:t>–Fe</a:t>
            </a:r>
            <a:r>
              <a:rPr lang="en-US" sz="900" b="1" baseline="30000" dirty="0"/>
              <a:t>2+</a:t>
            </a:r>
            <a:r>
              <a:rPr lang="en-US" sz="900" b="1" dirty="0"/>
              <a:t> transformation.</a:t>
            </a:r>
          </a:p>
        </p:txBody>
      </p:sp>
      <p:pic>
        <p:nvPicPr>
          <p:cNvPr id="1032" name="Picture 14"/>
          <p:cNvPicPr>
            <a:picLocks noChangeAspect="1" noChangeArrowheads="1"/>
          </p:cNvPicPr>
          <p:nvPr/>
        </p:nvPicPr>
        <p:blipFill>
          <a:blip r:embed="rId6" cstate="print">
            <a:lum bright="-30000" contrast="60000"/>
          </a:blip>
          <a:srcRect/>
          <a:stretch>
            <a:fillRect/>
          </a:stretch>
        </p:blipFill>
        <p:spPr bwMode="auto">
          <a:xfrm>
            <a:off x="3286125" y="2928938"/>
            <a:ext cx="2714625" cy="1876425"/>
          </a:xfrm>
          <a:prstGeom prst="rect">
            <a:avLst/>
          </a:prstGeom>
          <a:noFill/>
          <a:ln w="9525">
            <a:noFill/>
            <a:miter lim="800000"/>
            <a:headEnd/>
            <a:tailEnd/>
          </a:ln>
        </p:spPr>
      </p:pic>
      <p:sp>
        <p:nvSpPr>
          <p:cNvPr id="1033" name="Rectangle 16"/>
          <p:cNvSpPr>
            <a:spLocks noChangeArrowheads="1"/>
          </p:cNvSpPr>
          <p:nvPr/>
        </p:nvSpPr>
        <p:spPr bwMode="auto">
          <a:xfrm>
            <a:off x="571500" y="6300788"/>
            <a:ext cx="2071688" cy="200025"/>
          </a:xfrm>
          <a:prstGeom prst="rect">
            <a:avLst/>
          </a:prstGeom>
          <a:noFill/>
          <a:ln w="9525">
            <a:noFill/>
            <a:miter lim="800000"/>
            <a:headEnd/>
            <a:tailEnd/>
          </a:ln>
        </p:spPr>
        <p:txBody>
          <a:bodyPr>
            <a:spAutoFit/>
          </a:bodyPr>
          <a:lstStyle/>
          <a:p>
            <a:pPr rtl="1"/>
            <a:r>
              <a:rPr lang="en-US" sz="700" b="1"/>
              <a:t>Reducing power by cyclic  voltammetry</a:t>
            </a:r>
          </a:p>
        </p:txBody>
      </p:sp>
      <p:graphicFrame>
        <p:nvGraphicFramePr>
          <p:cNvPr id="20" name="Chart 19"/>
          <p:cNvGraphicFramePr>
            <a:graphicFrameLocks/>
          </p:cNvGraphicFramePr>
          <p:nvPr/>
        </p:nvGraphicFramePr>
        <p:xfrm>
          <a:off x="0" y="4357694"/>
          <a:ext cx="3214678" cy="221457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Grp="1" noChangeArrowheads="1"/>
          </p:cNvSpPr>
          <p:nvPr>
            <p:ph type="title"/>
          </p:nvPr>
        </p:nvSpPr>
        <p:spPr>
          <a:xfrm>
            <a:off x="0" y="17463"/>
            <a:ext cx="9144000" cy="1068387"/>
          </a:xfrm>
        </p:spPr>
        <p:txBody>
          <a:bodyPr/>
          <a:lstStyle/>
          <a:p>
            <a:pPr>
              <a:defRPr/>
            </a:pPr>
            <a:r>
              <a:rPr lang="en-US" sz="3600" dirty="0" err="1">
                <a:solidFill>
                  <a:srgbClr val="660066"/>
                </a:solidFill>
                <a:latin typeface="Lucida Calligraphy" pitchFamily="66" charset="0"/>
              </a:rPr>
              <a:t>Antimutagenic</a:t>
            </a:r>
            <a:r>
              <a:rPr lang="en-US" sz="3600" dirty="0">
                <a:solidFill>
                  <a:srgbClr val="660066"/>
                </a:solidFill>
                <a:latin typeface="Lucida Calligraphy" pitchFamily="66" charset="0"/>
              </a:rPr>
              <a:t> effect of </a:t>
            </a:r>
            <a:r>
              <a:rPr lang="en-US" sz="3600" dirty="0" smtClean="0">
                <a:solidFill>
                  <a:srgbClr val="660066"/>
                </a:solidFill>
                <a:latin typeface="Lucida Calligraphy" pitchFamily="66" charset="0"/>
              </a:rPr>
              <a:t>SAE</a:t>
            </a:r>
            <a:endParaRPr lang="en-US" sz="3600" dirty="0">
              <a:solidFill>
                <a:srgbClr val="660066"/>
              </a:solidFill>
              <a:latin typeface="Lucida Calligraphy" pitchFamily="66" charset="0"/>
            </a:endParaRPr>
          </a:p>
        </p:txBody>
      </p:sp>
      <p:pic>
        <p:nvPicPr>
          <p:cNvPr id="20483" name="Picture 6"/>
          <p:cNvPicPr>
            <a:picLocks noGrp="1" noChangeAspect="1" noChangeArrowheads="1"/>
          </p:cNvPicPr>
          <p:nvPr>
            <p:ph idx="10"/>
          </p:nvPr>
        </p:nvPicPr>
        <p:blipFill>
          <a:blip r:embed="rId2" cstate="print"/>
          <a:srcRect/>
          <a:stretch>
            <a:fillRect/>
          </a:stretch>
        </p:blipFill>
        <p:spPr>
          <a:xfrm>
            <a:off x="1000100" y="1071546"/>
            <a:ext cx="2444750" cy="3429024"/>
          </a:xfrm>
          <a:noFill/>
        </p:spPr>
      </p:pic>
      <p:sp>
        <p:nvSpPr>
          <p:cNvPr id="7" name="Rectangle 7"/>
          <p:cNvSpPr>
            <a:spLocks noChangeArrowheads="1"/>
          </p:cNvSpPr>
          <p:nvPr/>
        </p:nvSpPr>
        <p:spPr bwMode="auto">
          <a:xfrm>
            <a:off x="0" y="4500570"/>
            <a:ext cx="6629400" cy="838200"/>
          </a:xfrm>
          <a:prstGeom prst="rect">
            <a:avLst/>
          </a:prstGeom>
          <a:noFill/>
          <a:ln w="9525">
            <a:noFill/>
            <a:miter lim="800000"/>
            <a:headEnd/>
            <a:tailEnd/>
          </a:ln>
          <a:effectLst>
            <a:outerShdw dist="25399" dir="2700000" algn="ctr" rotWithShape="0">
              <a:srgbClr val="808080">
                <a:alpha val="75000"/>
              </a:srgbClr>
            </a:outerShdw>
          </a:effectLst>
        </p:spPr>
        <p:txBody>
          <a:bodyPr/>
          <a:lstStyle/>
          <a:p>
            <a:pPr marL="342900" indent="-342900" algn="just">
              <a:spcBef>
                <a:spcPts val="0"/>
              </a:spcBef>
              <a:buSzPct val="80000"/>
              <a:defRPr/>
            </a:pPr>
            <a:r>
              <a:rPr lang="en-US" sz="1600" b="1" dirty="0" smtClean="0">
                <a:solidFill>
                  <a:srgbClr val="150CC4"/>
                </a:solidFill>
                <a:latin typeface="Times New Roman" pitchFamily="18" charset="0"/>
                <a:cs typeface="Times New Roman" pitchFamily="18" charset="0"/>
              </a:rPr>
              <a:t>	Lane 1 : </a:t>
            </a:r>
            <a:r>
              <a:rPr lang="en-US" sz="1600" dirty="0">
                <a:solidFill>
                  <a:srgbClr val="150CC4"/>
                </a:solidFill>
                <a:latin typeface="Times New Roman" pitchFamily="18" charset="0"/>
                <a:cs typeface="Times New Roman" pitchFamily="18" charset="0"/>
              </a:rPr>
              <a:t>Calf thymus DNA </a:t>
            </a:r>
            <a:r>
              <a:rPr lang="en-US" sz="1600" dirty="0" smtClean="0">
                <a:solidFill>
                  <a:srgbClr val="150CC4"/>
                </a:solidFill>
                <a:latin typeface="Times New Roman" pitchFamily="18" charset="0"/>
                <a:cs typeface="Times New Roman" pitchFamily="18" charset="0"/>
              </a:rPr>
              <a:t>alone</a:t>
            </a:r>
            <a:endParaRPr lang="en-US" sz="1600" dirty="0">
              <a:solidFill>
                <a:srgbClr val="150CC4"/>
              </a:solidFill>
              <a:latin typeface="Times New Roman" pitchFamily="18" charset="0"/>
              <a:cs typeface="Times New Roman" pitchFamily="18" charset="0"/>
            </a:endParaRPr>
          </a:p>
          <a:p>
            <a:pPr marL="342900" indent="-342900" algn="just">
              <a:spcBef>
                <a:spcPts val="0"/>
              </a:spcBef>
              <a:buSzPct val="80000"/>
              <a:defRPr/>
            </a:pPr>
            <a:r>
              <a:rPr lang="en-US" sz="1600" b="1" dirty="0" smtClean="0">
                <a:solidFill>
                  <a:srgbClr val="150CC4"/>
                </a:solidFill>
                <a:latin typeface="Times New Roman" pitchFamily="18" charset="0"/>
                <a:cs typeface="Times New Roman" pitchFamily="18" charset="0"/>
              </a:rPr>
              <a:t>	Lane 2 : </a:t>
            </a:r>
            <a:r>
              <a:rPr lang="en-US" sz="1600" dirty="0">
                <a:solidFill>
                  <a:srgbClr val="150CC4"/>
                </a:solidFill>
                <a:latin typeface="Times New Roman" pitchFamily="18" charset="0"/>
                <a:cs typeface="Times New Roman" pitchFamily="18" charset="0"/>
              </a:rPr>
              <a:t>Calf thymus DNA with </a:t>
            </a:r>
            <a:r>
              <a:rPr lang="en-US" sz="1600" dirty="0" smtClean="0">
                <a:solidFill>
                  <a:srgbClr val="150CC4"/>
                </a:solidFill>
                <a:latin typeface="Times New Roman" pitchFamily="18" charset="0"/>
                <a:cs typeface="Times New Roman" pitchFamily="18" charset="0"/>
              </a:rPr>
              <a:t>SAE </a:t>
            </a:r>
            <a:endParaRPr lang="en-US" sz="1600" dirty="0">
              <a:solidFill>
                <a:srgbClr val="150CC4"/>
              </a:solidFill>
              <a:latin typeface="Times New Roman" pitchFamily="18" charset="0"/>
              <a:cs typeface="Times New Roman" pitchFamily="18" charset="0"/>
            </a:endParaRPr>
          </a:p>
          <a:p>
            <a:pPr marL="342900" indent="-342900" algn="just">
              <a:spcBef>
                <a:spcPts val="0"/>
              </a:spcBef>
              <a:buSzPct val="80000"/>
              <a:defRPr/>
            </a:pPr>
            <a:r>
              <a:rPr lang="en-US" sz="1600" b="1" dirty="0" smtClean="0">
                <a:solidFill>
                  <a:srgbClr val="150CC4"/>
                </a:solidFill>
                <a:latin typeface="Times New Roman" pitchFamily="18" charset="0"/>
                <a:cs typeface="Times New Roman" pitchFamily="18" charset="0"/>
              </a:rPr>
              <a:t>	Lane 3 : </a:t>
            </a:r>
            <a:r>
              <a:rPr lang="en-US" sz="1600" dirty="0">
                <a:solidFill>
                  <a:srgbClr val="150CC4"/>
                </a:solidFill>
                <a:latin typeface="Times New Roman" pitchFamily="18" charset="0"/>
                <a:cs typeface="Times New Roman" pitchFamily="18" charset="0"/>
              </a:rPr>
              <a:t>Calf thymus DNA induced with </a:t>
            </a:r>
            <a:endParaRPr lang="en-US" sz="1600" dirty="0" smtClean="0">
              <a:solidFill>
                <a:srgbClr val="150CC4"/>
              </a:solidFill>
              <a:latin typeface="Times New Roman" pitchFamily="18" charset="0"/>
              <a:cs typeface="Times New Roman" pitchFamily="18" charset="0"/>
            </a:endParaRPr>
          </a:p>
          <a:p>
            <a:pPr marL="342900" indent="-342900" algn="just">
              <a:spcBef>
                <a:spcPts val="0"/>
              </a:spcBef>
              <a:buSzPct val="80000"/>
              <a:defRPr/>
            </a:pPr>
            <a:r>
              <a:rPr lang="en-US" sz="1600" dirty="0" smtClean="0">
                <a:solidFill>
                  <a:srgbClr val="150CC4"/>
                </a:solidFill>
                <a:latin typeface="Times New Roman" pitchFamily="18" charset="0"/>
                <a:cs typeface="Times New Roman" pitchFamily="18" charset="0"/>
              </a:rPr>
              <a:t>                      Fenton reagent</a:t>
            </a:r>
            <a:endParaRPr lang="en-US" sz="1600" dirty="0">
              <a:solidFill>
                <a:srgbClr val="150CC4"/>
              </a:solidFill>
              <a:latin typeface="Times New Roman" pitchFamily="18" charset="0"/>
              <a:cs typeface="Times New Roman" pitchFamily="18" charset="0"/>
            </a:endParaRPr>
          </a:p>
          <a:p>
            <a:pPr marL="342900" indent="-342900" algn="just">
              <a:spcBef>
                <a:spcPts val="0"/>
              </a:spcBef>
              <a:buSzPct val="80000"/>
              <a:defRPr/>
            </a:pPr>
            <a:r>
              <a:rPr lang="en-US" sz="1600" b="1" dirty="0" smtClean="0">
                <a:solidFill>
                  <a:srgbClr val="150CC4"/>
                </a:solidFill>
                <a:latin typeface="Times New Roman" pitchFamily="18" charset="0"/>
                <a:cs typeface="Times New Roman" pitchFamily="18" charset="0"/>
              </a:rPr>
              <a:t>	Lane 4 : </a:t>
            </a:r>
            <a:r>
              <a:rPr lang="en-US" sz="1600" dirty="0">
                <a:solidFill>
                  <a:srgbClr val="150CC4"/>
                </a:solidFill>
                <a:latin typeface="Times New Roman" pitchFamily="18" charset="0"/>
                <a:cs typeface="Times New Roman" pitchFamily="18" charset="0"/>
              </a:rPr>
              <a:t>Calf thymus DNA with </a:t>
            </a:r>
            <a:r>
              <a:rPr lang="en-US" sz="1600" dirty="0" smtClean="0">
                <a:solidFill>
                  <a:srgbClr val="150CC4"/>
                </a:solidFill>
                <a:latin typeface="Times New Roman" pitchFamily="18" charset="0"/>
                <a:cs typeface="Times New Roman" pitchFamily="18" charset="0"/>
              </a:rPr>
              <a:t>SAE  </a:t>
            </a:r>
          </a:p>
          <a:p>
            <a:pPr marL="342900" indent="-342900" algn="just">
              <a:spcBef>
                <a:spcPts val="0"/>
              </a:spcBef>
              <a:buSzPct val="80000"/>
              <a:defRPr/>
            </a:pPr>
            <a:r>
              <a:rPr lang="en-US" sz="1600" dirty="0" smtClean="0">
                <a:solidFill>
                  <a:srgbClr val="150CC4"/>
                </a:solidFill>
                <a:latin typeface="Times New Roman" pitchFamily="18" charset="0"/>
                <a:cs typeface="Times New Roman" pitchFamily="18" charset="0"/>
              </a:rPr>
              <a:t>                      induced </a:t>
            </a:r>
            <a:r>
              <a:rPr lang="en-US" sz="1600" dirty="0">
                <a:solidFill>
                  <a:srgbClr val="150CC4"/>
                </a:solidFill>
                <a:latin typeface="Times New Roman" pitchFamily="18" charset="0"/>
                <a:cs typeface="Times New Roman" pitchFamily="18" charset="0"/>
              </a:rPr>
              <a:t>with Fenton </a:t>
            </a:r>
            <a:r>
              <a:rPr lang="en-US" sz="1600" dirty="0" smtClean="0">
                <a:solidFill>
                  <a:srgbClr val="150CC4"/>
                </a:solidFill>
                <a:latin typeface="Times New Roman" pitchFamily="18" charset="0"/>
                <a:cs typeface="Times New Roman" pitchFamily="18" charset="0"/>
              </a:rPr>
              <a:t>reagent</a:t>
            </a:r>
            <a:endParaRPr lang="en-US" dirty="0">
              <a:solidFill>
                <a:srgbClr val="150CC4"/>
              </a:solidFill>
              <a:latin typeface="Times New Roman" pitchFamily="18" charset="0"/>
              <a:cs typeface="Times New Roman" pitchFamily="18" charset="0"/>
            </a:endParaRPr>
          </a:p>
        </p:txBody>
      </p:sp>
      <p:pic>
        <p:nvPicPr>
          <p:cNvPr id="6" name="Content Placeholder 5"/>
          <p:cNvPicPr>
            <a:picLocks noGrp="1" noChangeAspect="1" noChangeArrowheads="1"/>
          </p:cNvPicPr>
          <p:nvPr>
            <p:ph idx="10"/>
          </p:nvPr>
        </p:nvPicPr>
        <p:blipFill>
          <a:blip r:embed="rId3" cstate="print"/>
          <a:srcRect/>
          <a:stretch>
            <a:fillRect/>
          </a:stretch>
        </p:blipFill>
        <p:spPr>
          <a:xfrm>
            <a:off x="4067944" y="1071546"/>
            <a:ext cx="4254500" cy="3437624"/>
          </a:xfrm>
          <a:noFill/>
        </p:spPr>
      </p:pic>
      <p:sp>
        <p:nvSpPr>
          <p:cNvPr id="8" name="Rectangle 7"/>
          <p:cNvSpPr/>
          <p:nvPr/>
        </p:nvSpPr>
        <p:spPr>
          <a:xfrm>
            <a:off x="4071934" y="4500570"/>
            <a:ext cx="4572000" cy="1569660"/>
          </a:xfrm>
          <a:prstGeom prst="rect">
            <a:avLst/>
          </a:prstGeom>
        </p:spPr>
        <p:txBody>
          <a:bodyPr>
            <a:spAutoFit/>
          </a:bodyPr>
          <a:lstStyle/>
          <a:p>
            <a:pPr algn="just"/>
            <a:r>
              <a:rPr lang="en-US" sz="1600" b="1" dirty="0" smtClean="0">
                <a:solidFill>
                  <a:srgbClr val="150CC4"/>
                </a:solidFill>
                <a:latin typeface="Times New Roman" pitchFamily="1" charset="0"/>
                <a:cs typeface="Times New Roman" pitchFamily="1" charset="0"/>
              </a:rPr>
              <a:t>Lane 1 : </a:t>
            </a:r>
            <a:r>
              <a:rPr lang="en-US" sz="1600" dirty="0" smtClean="0">
                <a:solidFill>
                  <a:srgbClr val="150CC4"/>
                </a:solidFill>
                <a:latin typeface="Times New Roman" pitchFamily="1" charset="0"/>
                <a:cs typeface="Times New Roman" pitchFamily="1" charset="0"/>
              </a:rPr>
              <a:t>pBR322 plasmid DNA</a:t>
            </a:r>
          </a:p>
          <a:p>
            <a:pPr algn="just"/>
            <a:r>
              <a:rPr lang="en-US" sz="1600" b="1" dirty="0" smtClean="0">
                <a:solidFill>
                  <a:srgbClr val="150CC4"/>
                </a:solidFill>
                <a:latin typeface="Times New Roman" pitchFamily="1" charset="0"/>
                <a:cs typeface="Times New Roman" pitchFamily="1" charset="0"/>
              </a:rPr>
              <a:t>Lane 2 </a:t>
            </a:r>
            <a:r>
              <a:rPr lang="en-US" sz="1600" dirty="0" smtClean="0">
                <a:solidFill>
                  <a:srgbClr val="150CC4"/>
                </a:solidFill>
                <a:latin typeface="Times New Roman" pitchFamily="1" charset="0"/>
                <a:cs typeface="Times New Roman" pitchFamily="1" charset="0"/>
              </a:rPr>
              <a:t>: pBR322 plasmid DNA with H</a:t>
            </a:r>
            <a:r>
              <a:rPr lang="en-US" sz="1600" baseline="-25000" dirty="0" smtClean="0">
                <a:solidFill>
                  <a:srgbClr val="150CC4"/>
                </a:solidFill>
                <a:latin typeface="Times New Roman" pitchFamily="1" charset="0"/>
                <a:cs typeface="Times New Roman" pitchFamily="1" charset="0"/>
              </a:rPr>
              <a:t>2</a:t>
            </a:r>
            <a:r>
              <a:rPr lang="en-US" sz="1600" dirty="0" smtClean="0">
                <a:solidFill>
                  <a:srgbClr val="150CC4"/>
                </a:solidFill>
                <a:latin typeface="Times New Roman" pitchFamily="1" charset="0"/>
                <a:cs typeface="Times New Roman" pitchFamily="1" charset="0"/>
              </a:rPr>
              <a:t>O</a:t>
            </a:r>
            <a:r>
              <a:rPr lang="en-US" sz="1600" baseline="-25000" dirty="0" smtClean="0">
                <a:solidFill>
                  <a:srgbClr val="150CC4"/>
                </a:solidFill>
                <a:latin typeface="Times New Roman" pitchFamily="1" charset="0"/>
                <a:cs typeface="Times New Roman" pitchFamily="1" charset="0"/>
              </a:rPr>
              <a:t>2</a:t>
            </a:r>
            <a:r>
              <a:rPr lang="en-US" sz="1600" dirty="0" smtClean="0">
                <a:solidFill>
                  <a:srgbClr val="150CC4"/>
                </a:solidFill>
                <a:latin typeface="Times New Roman" pitchFamily="1" charset="0"/>
                <a:cs typeface="Times New Roman" pitchFamily="1" charset="0"/>
              </a:rPr>
              <a:t> exposed   </a:t>
            </a:r>
          </a:p>
          <a:p>
            <a:pPr algn="just"/>
            <a:r>
              <a:rPr lang="en-US" sz="1600" dirty="0" smtClean="0">
                <a:solidFill>
                  <a:srgbClr val="150CC4"/>
                </a:solidFill>
                <a:latin typeface="Times New Roman" pitchFamily="1" charset="0"/>
                <a:cs typeface="Times New Roman" pitchFamily="1" charset="0"/>
              </a:rPr>
              <a:t>               to UV irradiation</a:t>
            </a:r>
          </a:p>
          <a:p>
            <a:pPr algn="just"/>
            <a:r>
              <a:rPr lang="en-US" sz="1600" b="1" dirty="0" smtClean="0">
                <a:solidFill>
                  <a:srgbClr val="150CC4"/>
                </a:solidFill>
                <a:latin typeface="Times New Roman" pitchFamily="1" charset="0"/>
                <a:cs typeface="Times New Roman" pitchFamily="1" charset="0"/>
              </a:rPr>
              <a:t>Lane 3 : </a:t>
            </a:r>
            <a:r>
              <a:rPr lang="en-US" sz="1600" dirty="0" smtClean="0">
                <a:solidFill>
                  <a:srgbClr val="150CC4"/>
                </a:solidFill>
                <a:latin typeface="Times New Roman" pitchFamily="1" charset="0"/>
                <a:cs typeface="Times New Roman" pitchFamily="1" charset="0"/>
              </a:rPr>
              <a:t>pBR322 plasmid DNA with  SAE and  </a:t>
            </a:r>
          </a:p>
          <a:p>
            <a:pPr algn="just"/>
            <a:r>
              <a:rPr lang="en-US" sz="1600" dirty="0" smtClean="0">
                <a:solidFill>
                  <a:srgbClr val="150CC4"/>
                </a:solidFill>
                <a:latin typeface="Times New Roman" pitchFamily="1" charset="0"/>
                <a:cs typeface="Times New Roman" pitchFamily="1" charset="0"/>
              </a:rPr>
              <a:t>               H</a:t>
            </a:r>
            <a:r>
              <a:rPr lang="en-US" sz="1600" baseline="-25000" dirty="0" smtClean="0">
                <a:solidFill>
                  <a:srgbClr val="150CC4"/>
                </a:solidFill>
                <a:latin typeface="Times New Roman" pitchFamily="1" charset="0"/>
                <a:cs typeface="Times New Roman" pitchFamily="1" charset="0"/>
              </a:rPr>
              <a:t>2</a:t>
            </a:r>
            <a:r>
              <a:rPr lang="en-US" sz="1600" dirty="0" smtClean="0">
                <a:solidFill>
                  <a:srgbClr val="150CC4"/>
                </a:solidFill>
                <a:latin typeface="Times New Roman" pitchFamily="1" charset="0"/>
                <a:cs typeface="Times New Roman" pitchFamily="1" charset="0"/>
              </a:rPr>
              <a:t>O</a:t>
            </a:r>
            <a:r>
              <a:rPr lang="en-US" sz="1600" baseline="-25000" dirty="0" smtClean="0">
                <a:solidFill>
                  <a:srgbClr val="150CC4"/>
                </a:solidFill>
                <a:latin typeface="Times New Roman" pitchFamily="1" charset="0"/>
                <a:cs typeface="Times New Roman" pitchFamily="1" charset="0"/>
              </a:rPr>
              <a:t>2</a:t>
            </a:r>
            <a:r>
              <a:rPr lang="en-US" sz="1600" dirty="0" smtClean="0">
                <a:solidFill>
                  <a:srgbClr val="150CC4"/>
                </a:solidFill>
                <a:latin typeface="Times New Roman" pitchFamily="1" charset="0"/>
                <a:cs typeface="Times New Roman" pitchFamily="1" charset="0"/>
              </a:rPr>
              <a:t> exposed to UV irradiation</a:t>
            </a:r>
          </a:p>
          <a:p>
            <a:pPr algn="just"/>
            <a:r>
              <a:rPr lang="en-US" sz="1600" b="1" dirty="0" smtClean="0">
                <a:solidFill>
                  <a:srgbClr val="150CC4"/>
                </a:solidFill>
                <a:latin typeface="Times New Roman" pitchFamily="1" charset="0"/>
                <a:cs typeface="Times New Roman" pitchFamily="1" charset="0"/>
              </a:rPr>
              <a:t>Lane 4 : </a:t>
            </a:r>
            <a:r>
              <a:rPr lang="en-US" sz="1600" dirty="0" smtClean="0">
                <a:solidFill>
                  <a:srgbClr val="150CC4"/>
                </a:solidFill>
                <a:latin typeface="Times New Roman" pitchFamily="1" charset="0"/>
                <a:cs typeface="Times New Roman" pitchFamily="1" charset="0"/>
              </a:rPr>
              <a:t>pBR322 plasmid DNA with SAE alone</a:t>
            </a:r>
            <a:endParaRPr lang="en-US" sz="1600" dirty="0">
              <a:solidFill>
                <a:srgbClr val="150CC4"/>
              </a:solidFill>
              <a:latin typeface="Times New Roman" pitchFamily="1" charset="0"/>
              <a:cs typeface="Times New Roman" pitchFamily="1"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AutoShape 5" descr="Image result for indian laburnum tre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5" name="Picture 7" descr="http://1.bp.blogspot.com/-7VVNSOCp8a0/Tk0J5HzsPRI/AAAAAAAAAK8/aXFy8F3XjxE/s1600/ratchaphruek-thailand-large.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4" name="TextBox 3"/>
          <p:cNvSpPr txBox="1"/>
          <p:nvPr/>
        </p:nvSpPr>
        <p:spPr>
          <a:xfrm>
            <a:off x="1979712" y="6023029"/>
            <a:ext cx="5688632" cy="646331"/>
          </a:xfrm>
          <a:prstGeom prst="rect">
            <a:avLst/>
          </a:prstGeom>
          <a:noFill/>
        </p:spPr>
        <p:txBody>
          <a:bodyPr wrap="square" rtlCol="0">
            <a:spAutoFit/>
          </a:bodyPr>
          <a:lstStyle/>
          <a:p>
            <a:pPr algn="ctr"/>
            <a:r>
              <a:rPr lang="en-US" sz="3600" b="1" dirty="0" smtClean="0">
                <a:solidFill>
                  <a:schemeClr val="bg1"/>
                </a:solidFill>
                <a:latin typeface="Lucida Calligraphy" pitchFamily="66" charset="0"/>
              </a:rPr>
              <a:t>Toxicological studies</a:t>
            </a:r>
            <a:endParaRPr lang="en-US" sz="3600" b="1" dirty="0">
              <a:solidFill>
                <a:schemeClr val="bg1"/>
              </a:solidFill>
              <a:latin typeface="Lucida Calligraphy"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0"/>
          </p:nvPr>
        </p:nvGraphicFramePr>
        <p:xfrm>
          <a:off x="142844" y="1000108"/>
          <a:ext cx="4357718" cy="2592685"/>
        </p:xfrm>
        <a:graphic>
          <a:graphicData uri="http://schemas.openxmlformats.org/drawingml/2006/chart">
            <c:chart xmlns:c="http://schemas.openxmlformats.org/drawingml/2006/chart" xmlns:r="http://schemas.openxmlformats.org/officeDocument/2006/relationships" r:id="rId2"/>
          </a:graphicData>
        </a:graphic>
      </p:graphicFrame>
      <p:sp>
        <p:nvSpPr>
          <p:cNvPr id="23555" name="Rectangle 5"/>
          <p:cNvSpPr>
            <a:spLocks noChangeArrowheads="1"/>
          </p:cNvSpPr>
          <p:nvPr/>
        </p:nvSpPr>
        <p:spPr bwMode="auto">
          <a:xfrm>
            <a:off x="142844" y="500042"/>
            <a:ext cx="4572000" cy="523875"/>
          </a:xfrm>
          <a:prstGeom prst="rect">
            <a:avLst/>
          </a:prstGeom>
          <a:noFill/>
          <a:ln w="9525">
            <a:noFill/>
            <a:miter lim="800000"/>
            <a:headEnd/>
            <a:tailEnd/>
          </a:ln>
        </p:spPr>
        <p:txBody>
          <a:bodyPr>
            <a:spAutoFit/>
          </a:bodyPr>
          <a:lstStyle/>
          <a:p>
            <a:pPr algn="ctr"/>
            <a:r>
              <a:rPr lang="en-US" sz="1400" b="1" dirty="0"/>
              <a:t>Effect of SA on decreased  cell viability induced by Fe</a:t>
            </a:r>
            <a:r>
              <a:rPr lang="en-US" sz="1400" b="1" baseline="30000" dirty="0"/>
              <a:t>2+</a:t>
            </a:r>
            <a:r>
              <a:rPr lang="en-US" sz="1400" b="1" dirty="0"/>
              <a:t>and H</a:t>
            </a:r>
            <a:r>
              <a:rPr lang="en-US" sz="1400" b="1" baseline="-25000" dirty="0"/>
              <a:t>2</a:t>
            </a:r>
            <a:r>
              <a:rPr lang="en-US" sz="1400" b="1" dirty="0"/>
              <a:t>O</a:t>
            </a:r>
            <a:r>
              <a:rPr lang="en-US" sz="1400" b="1" baseline="-25000" dirty="0"/>
              <a:t>2</a:t>
            </a:r>
            <a:r>
              <a:rPr lang="en-US" sz="1400" b="1" dirty="0"/>
              <a:t> </a:t>
            </a:r>
            <a:endParaRPr lang="en-US" sz="1400" dirty="0"/>
          </a:p>
        </p:txBody>
      </p:sp>
      <p:graphicFrame>
        <p:nvGraphicFramePr>
          <p:cNvPr id="7" name="Chart 6"/>
          <p:cNvGraphicFramePr>
            <a:graphicFrameLocks/>
          </p:cNvGraphicFramePr>
          <p:nvPr/>
        </p:nvGraphicFramePr>
        <p:xfrm>
          <a:off x="4572000" y="980728"/>
          <a:ext cx="4429156" cy="2591148"/>
        </p:xfrm>
        <a:graphic>
          <a:graphicData uri="http://schemas.openxmlformats.org/drawingml/2006/chart">
            <c:chart xmlns:c="http://schemas.openxmlformats.org/drawingml/2006/chart" xmlns:r="http://schemas.openxmlformats.org/officeDocument/2006/relationships" r:id="rId3"/>
          </a:graphicData>
        </a:graphic>
      </p:graphicFrame>
      <p:sp>
        <p:nvSpPr>
          <p:cNvPr id="23557" name="Text Box 31"/>
          <p:cNvSpPr txBox="1">
            <a:spLocks noChangeArrowheads="1"/>
          </p:cNvSpPr>
          <p:nvPr/>
        </p:nvSpPr>
        <p:spPr bwMode="auto">
          <a:xfrm>
            <a:off x="4787900" y="476250"/>
            <a:ext cx="3529013" cy="466725"/>
          </a:xfrm>
          <a:prstGeom prst="rect">
            <a:avLst/>
          </a:prstGeom>
          <a:noFill/>
          <a:ln w="9525">
            <a:noFill/>
            <a:miter lim="800000"/>
            <a:headEnd/>
            <a:tailEnd/>
          </a:ln>
        </p:spPr>
        <p:txBody>
          <a:bodyPr lIns="36576" tIns="27432" rIns="0" bIns="0"/>
          <a:lstStyle/>
          <a:p>
            <a:pPr algn="ctr"/>
            <a:r>
              <a:rPr lang="en-US" sz="1200" b="1" dirty="0"/>
              <a:t>  </a:t>
            </a:r>
            <a:r>
              <a:rPr lang="en-US" sz="1400" b="1" dirty="0"/>
              <a:t>Effect of SA on DNA damage induced by </a:t>
            </a:r>
          </a:p>
          <a:p>
            <a:pPr algn="ctr"/>
            <a:r>
              <a:rPr lang="en-US" sz="1400" b="1" dirty="0"/>
              <a:t>                    Fe</a:t>
            </a:r>
            <a:r>
              <a:rPr lang="en-US" sz="1400" b="1" baseline="30000" dirty="0"/>
              <a:t>2+</a:t>
            </a:r>
            <a:r>
              <a:rPr lang="en-US" sz="1400" b="1" dirty="0"/>
              <a:t>and H</a:t>
            </a:r>
            <a:r>
              <a:rPr lang="en-US" sz="1400" b="1" baseline="-25000" dirty="0"/>
              <a:t>2</a:t>
            </a:r>
            <a:r>
              <a:rPr lang="en-US" sz="1400" b="1" dirty="0"/>
              <a:t>O</a:t>
            </a:r>
            <a:r>
              <a:rPr lang="en-US" sz="1400" b="1" baseline="-25000" dirty="0"/>
              <a:t>2</a:t>
            </a:r>
            <a:r>
              <a:rPr lang="en-US" sz="1400" b="1" dirty="0"/>
              <a:t>        </a:t>
            </a:r>
          </a:p>
          <a:p>
            <a:pPr algn="ctr"/>
            <a:endParaRPr lang="en-US" sz="1200" b="1" dirty="0"/>
          </a:p>
        </p:txBody>
      </p:sp>
      <p:graphicFrame>
        <p:nvGraphicFramePr>
          <p:cNvPr id="9" name="Chart 8"/>
          <p:cNvGraphicFramePr>
            <a:graphicFrameLocks/>
          </p:cNvGraphicFramePr>
          <p:nvPr/>
        </p:nvGraphicFramePr>
        <p:xfrm>
          <a:off x="1857356" y="3929066"/>
          <a:ext cx="5544616" cy="2280886"/>
        </p:xfrm>
        <a:graphic>
          <a:graphicData uri="http://schemas.openxmlformats.org/drawingml/2006/chart">
            <c:chart xmlns:c="http://schemas.openxmlformats.org/drawingml/2006/chart" xmlns:r="http://schemas.openxmlformats.org/officeDocument/2006/relationships" r:id="rId4"/>
          </a:graphicData>
        </a:graphic>
      </p:graphicFrame>
      <p:sp>
        <p:nvSpPr>
          <p:cNvPr id="23559" name="Rectangle 10"/>
          <p:cNvSpPr>
            <a:spLocks noChangeArrowheads="1"/>
          </p:cNvSpPr>
          <p:nvPr/>
        </p:nvSpPr>
        <p:spPr bwMode="auto">
          <a:xfrm>
            <a:off x="2357422" y="3643314"/>
            <a:ext cx="4572000" cy="307777"/>
          </a:xfrm>
          <a:prstGeom prst="rect">
            <a:avLst/>
          </a:prstGeom>
          <a:noFill/>
          <a:ln w="9525">
            <a:noFill/>
            <a:miter lim="800000"/>
            <a:headEnd/>
            <a:tailEnd/>
          </a:ln>
        </p:spPr>
        <p:txBody>
          <a:bodyPr>
            <a:spAutoFit/>
          </a:bodyPr>
          <a:lstStyle/>
          <a:p>
            <a:pPr algn="ctr"/>
            <a:r>
              <a:rPr lang="en-US" sz="1400" b="1" dirty="0"/>
              <a:t>Effect of </a:t>
            </a:r>
            <a:r>
              <a:rPr lang="en-US" sz="1400" b="1" dirty="0" smtClean="0"/>
              <a:t>SA  </a:t>
            </a:r>
            <a:r>
              <a:rPr lang="en-US" sz="1400" b="1" dirty="0"/>
              <a:t>on ROS induced by Fe</a:t>
            </a:r>
            <a:r>
              <a:rPr lang="en-US" sz="1400" b="1" baseline="30000" dirty="0"/>
              <a:t>2+</a:t>
            </a:r>
            <a:r>
              <a:rPr lang="en-US" sz="1400" b="1" dirty="0"/>
              <a:t>and H</a:t>
            </a:r>
            <a:r>
              <a:rPr lang="en-US" sz="1400" b="1" baseline="-25000" dirty="0"/>
              <a:t>2</a:t>
            </a:r>
            <a:r>
              <a:rPr lang="en-US" sz="1400" b="1" dirty="0"/>
              <a:t>O</a:t>
            </a:r>
            <a:r>
              <a:rPr lang="en-US" sz="1400" b="1" baseline="-25000" dirty="0"/>
              <a:t>2</a:t>
            </a:r>
            <a:endParaRPr lang="en-US" sz="1400" dirty="0"/>
          </a:p>
        </p:txBody>
      </p:sp>
      <p:sp>
        <p:nvSpPr>
          <p:cNvPr id="23560" name="TextBox 11"/>
          <p:cNvSpPr txBox="1">
            <a:spLocks noChangeArrowheads="1"/>
          </p:cNvSpPr>
          <p:nvPr/>
        </p:nvSpPr>
        <p:spPr bwMode="auto">
          <a:xfrm>
            <a:off x="1990004" y="0"/>
            <a:ext cx="5851282" cy="461665"/>
          </a:xfrm>
          <a:prstGeom prst="rect">
            <a:avLst/>
          </a:prstGeom>
          <a:noFill/>
          <a:ln w="9525">
            <a:noFill/>
            <a:miter lim="800000"/>
            <a:headEnd/>
            <a:tailEnd/>
          </a:ln>
        </p:spPr>
        <p:txBody>
          <a:bodyPr wrap="none">
            <a:spAutoFit/>
          </a:bodyPr>
          <a:lstStyle/>
          <a:p>
            <a:pPr algn="ctr"/>
            <a:r>
              <a:rPr lang="en-US" sz="2400" b="1" dirty="0" smtClean="0">
                <a:solidFill>
                  <a:srgbClr val="660066"/>
                </a:solidFill>
                <a:latin typeface="Lucida Calligraphy" pitchFamily="66" charset="0"/>
              </a:rPr>
              <a:t>SAE–Effect </a:t>
            </a:r>
            <a:r>
              <a:rPr lang="en-US" sz="2400" b="1" dirty="0">
                <a:solidFill>
                  <a:srgbClr val="660066"/>
                </a:solidFill>
                <a:latin typeface="Lucida Calligraphy" pitchFamily="66" charset="0"/>
              </a:rPr>
              <a:t>on normal human PBL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166"/>
            <a:ext cx="9144000" cy="1069514"/>
          </a:xfrm>
        </p:spPr>
        <p:txBody>
          <a:bodyPr/>
          <a:lstStyle/>
          <a:p>
            <a:r>
              <a:rPr lang="en-US" sz="3600" dirty="0" smtClean="0">
                <a:solidFill>
                  <a:srgbClr val="660066"/>
                </a:solidFill>
                <a:latin typeface="Lucida Calligraphy" pitchFamily="66" charset="0"/>
              </a:rPr>
              <a:t/>
            </a:r>
            <a:br>
              <a:rPr lang="en-US" sz="3600" dirty="0" smtClean="0">
                <a:solidFill>
                  <a:srgbClr val="660066"/>
                </a:solidFill>
                <a:latin typeface="Lucida Calligraphy" pitchFamily="66" charset="0"/>
              </a:rPr>
            </a:br>
            <a:r>
              <a:rPr lang="en-US" sz="3600" dirty="0" smtClean="0">
                <a:solidFill>
                  <a:srgbClr val="660066"/>
                </a:solidFill>
                <a:latin typeface="Lucida Calligraphy" pitchFamily="66" charset="0"/>
              </a:rPr>
              <a:t>SAE –toxicological studies</a:t>
            </a:r>
            <a:endParaRPr lang="en-US" sz="3600" dirty="0">
              <a:solidFill>
                <a:srgbClr val="660066"/>
              </a:solidFill>
              <a:latin typeface="Lucida Calligraphy" pitchFamily="66" charset="0"/>
            </a:endParaRPr>
          </a:p>
        </p:txBody>
      </p:sp>
      <p:sp>
        <p:nvSpPr>
          <p:cNvPr id="5" name="Content Placeholder 4"/>
          <p:cNvSpPr>
            <a:spLocks noGrp="1"/>
          </p:cNvSpPr>
          <p:nvPr>
            <p:ph idx="10"/>
          </p:nvPr>
        </p:nvSpPr>
        <p:spPr>
          <a:xfrm>
            <a:off x="500034" y="2143116"/>
            <a:ext cx="8229600" cy="2031325"/>
          </a:xfrm>
          <a:prstGeom prst="rect">
            <a:avLst/>
          </a:prstGeom>
        </p:spPr>
        <p:txBody>
          <a:bodyPr>
            <a:spAutoFit/>
          </a:bodyPr>
          <a:lstStyle/>
          <a:p>
            <a:pPr algn="just">
              <a:lnSpc>
                <a:spcPct val="150000"/>
              </a:lnSpc>
            </a:pPr>
            <a:r>
              <a:rPr lang="en-US" sz="2800" b="1" dirty="0" smtClean="0">
                <a:solidFill>
                  <a:srgbClr val="0000CC"/>
                </a:solidFill>
                <a:latin typeface="Times New Roman" pitchFamily="18" charset="0"/>
                <a:cs typeface="Times New Roman" pitchFamily="18" charset="0"/>
              </a:rPr>
              <a:t>No toxicity - in </a:t>
            </a:r>
            <a:r>
              <a:rPr lang="en-US" sz="2800" b="1" i="1" dirty="0" smtClean="0">
                <a:solidFill>
                  <a:srgbClr val="0000CC"/>
                </a:solidFill>
                <a:latin typeface="Times New Roman" pitchFamily="18" charset="0"/>
                <a:cs typeface="Times New Roman" pitchFamily="18" charset="0"/>
              </a:rPr>
              <a:t>in vivo </a:t>
            </a:r>
            <a:r>
              <a:rPr lang="en-US" sz="2800" b="1" dirty="0" smtClean="0">
                <a:solidFill>
                  <a:srgbClr val="0000CC"/>
                </a:solidFill>
                <a:latin typeface="Times New Roman" pitchFamily="18" charset="0"/>
                <a:cs typeface="Times New Roman" pitchFamily="18" charset="0"/>
              </a:rPr>
              <a:t>studies on BALB/c mice, Sprague-</a:t>
            </a:r>
            <a:r>
              <a:rPr lang="en-US" sz="2800" b="1" dirty="0" err="1" smtClean="0">
                <a:solidFill>
                  <a:srgbClr val="0000CC"/>
                </a:solidFill>
                <a:latin typeface="Times New Roman" pitchFamily="18" charset="0"/>
                <a:cs typeface="Times New Roman" pitchFamily="18" charset="0"/>
              </a:rPr>
              <a:t>Dawley</a:t>
            </a:r>
            <a:r>
              <a:rPr lang="en-US" sz="2800" b="1" dirty="0" smtClean="0">
                <a:solidFill>
                  <a:srgbClr val="0000CC"/>
                </a:solidFill>
                <a:latin typeface="Times New Roman" pitchFamily="18" charset="0"/>
                <a:cs typeface="Times New Roman" pitchFamily="18" charset="0"/>
              </a:rPr>
              <a:t> rats or </a:t>
            </a:r>
            <a:r>
              <a:rPr lang="en-US" sz="2800" b="1" dirty="0" err="1" smtClean="0">
                <a:solidFill>
                  <a:srgbClr val="0000CC"/>
                </a:solidFill>
                <a:latin typeface="Times New Roman" pitchFamily="18" charset="0"/>
                <a:cs typeface="Times New Roman" pitchFamily="18" charset="0"/>
              </a:rPr>
              <a:t>Wistar</a:t>
            </a:r>
            <a:r>
              <a:rPr lang="en-US" sz="2800" b="1" dirty="0" smtClean="0">
                <a:solidFill>
                  <a:srgbClr val="0000CC"/>
                </a:solidFill>
                <a:latin typeface="Times New Roman" pitchFamily="18" charset="0"/>
                <a:cs typeface="Times New Roman" pitchFamily="18" charset="0"/>
              </a:rPr>
              <a:t> albino rats - </a:t>
            </a:r>
            <a:r>
              <a:rPr lang="en-US" sz="2800" b="1" dirty="0" err="1" smtClean="0">
                <a:solidFill>
                  <a:srgbClr val="0000CC"/>
                </a:solidFill>
                <a:latin typeface="Times New Roman" pitchFamily="18" charset="0"/>
                <a:cs typeface="Times New Roman" pitchFamily="18" charset="0"/>
              </a:rPr>
              <a:t>histopathological</a:t>
            </a:r>
            <a:r>
              <a:rPr lang="en-US" sz="2800" b="1" dirty="0" smtClean="0">
                <a:solidFill>
                  <a:srgbClr val="0000CC"/>
                </a:solidFill>
                <a:latin typeface="Times New Roman" pitchFamily="18" charset="0"/>
                <a:cs typeface="Times New Roman" pitchFamily="18" charset="0"/>
              </a:rPr>
              <a:t> and biochemical parameters.</a:t>
            </a:r>
            <a:endParaRPr lang="en-US" sz="2800" b="1" dirty="0">
              <a:solidFill>
                <a:srgbClr val="0000CC"/>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5" name="Picture 7" descr="C:\Users\pc\Pictures\tumblr_ll2o4lGAs01qbu7ya.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3" name="TextBox 2"/>
          <p:cNvSpPr txBox="1"/>
          <p:nvPr/>
        </p:nvSpPr>
        <p:spPr>
          <a:xfrm>
            <a:off x="642910" y="6211669"/>
            <a:ext cx="8143932" cy="646331"/>
          </a:xfrm>
          <a:prstGeom prst="rect">
            <a:avLst/>
          </a:prstGeom>
          <a:noFill/>
        </p:spPr>
        <p:txBody>
          <a:bodyPr wrap="square" rtlCol="0">
            <a:spAutoFit/>
          </a:bodyPr>
          <a:lstStyle/>
          <a:p>
            <a:pPr algn="ctr"/>
            <a:r>
              <a:rPr lang="en-US" sz="3600" b="1" i="1" dirty="0" smtClean="0">
                <a:solidFill>
                  <a:schemeClr val="bg1"/>
                </a:solidFill>
                <a:effectLst>
                  <a:outerShdw blurRad="38100" dist="38100" dir="2700000" algn="tl">
                    <a:srgbClr val="000000">
                      <a:alpha val="43137"/>
                    </a:srgbClr>
                  </a:outerShdw>
                </a:effectLst>
                <a:latin typeface="Lucida Calligraphy" pitchFamily="66" charset="0"/>
              </a:rPr>
              <a:t>in vitro  </a:t>
            </a:r>
            <a:r>
              <a:rPr lang="en-US" sz="3600" b="1" dirty="0" smtClean="0">
                <a:solidFill>
                  <a:schemeClr val="bg1"/>
                </a:solidFill>
                <a:effectLst>
                  <a:outerShdw blurRad="38100" dist="38100" dir="2700000" algn="tl">
                    <a:srgbClr val="000000">
                      <a:alpha val="43137"/>
                    </a:srgbClr>
                  </a:outerShdw>
                </a:effectLst>
                <a:latin typeface="Lucida Calligraphy" pitchFamily="66" charset="0"/>
                <a:cs typeface="Times New Roman" pitchFamily="18" charset="0"/>
              </a:rPr>
              <a:t>CELL LINE  STUDIES</a:t>
            </a:r>
            <a:endParaRPr lang="en-US" sz="3600" b="1" dirty="0">
              <a:solidFill>
                <a:schemeClr val="bg1"/>
              </a:solidFill>
              <a:effectLst>
                <a:outerShdw blurRad="38100" dist="38100" dir="2700000" algn="tl">
                  <a:srgbClr val="000000">
                    <a:alpha val="43137"/>
                  </a:srgbClr>
                </a:outerShdw>
              </a:effectLst>
              <a:latin typeface="Lucida Calligraphy"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7166"/>
            <a:ext cx="9144000" cy="1069514"/>
          </a:xfrm>
        </p:spPr>
        <p:txBody>
          <a:bodyPr/>
          <a:lstStyle/>
          <a:p>
            <a:r>
              <a:rPr lang="en-US" sz="3600" dirty="0" smtClean="0">
                <a:solidFill>
                  <a:srgbClr val="660066"/>
                </a:solidFill>
                <a:latin typeface="Lucida Calligraphy" pitchFamily="66" charset="0"/>
              </a:rPr>
              <a:t>SAE - MCF-7 </a:t>
            </a:r>
            <a:r>
              <a:rPr lang="en-US" sz="3600" dirty="0" smtClean="0">
                <a:solidFill>
                  <a:srgbClr val="660066"/>
                </a:solidFill>
                <a:latin typeface="Lucida Calligraphy" pitchFamily="66" charset="0"/>
                <a:cs typeface="Times New Roman" pitchFamily="18" charset="0"/>
              </a:rPr>
              <a:t>human breast cancer </a:t>
            </a:r>
            <a:r>
              <a:rPr lang="en-US" sz="3600" dirty="0" smtClean="0">
                <a:solidFill>
                  <a:srgbClr val="660066"/>
                </a:solidFill>
                <a:latin typeface="Lucida Calligraphy" pitchFamily="66" charset="0"/>
              </a:rPr>
              <a:t>cell line</a:t>
            </a: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571472" y="1500174"/>
            <a:ext cx="8229600" cy="3600400"/>
          </a:xfrm>
        </p:spPr>
        <p:txBody>
          <a:bodyPr/>
          <a:lstStyle/>
          <a:p>
            <a:pPr algn="just">
              <a:lnSpc>
                <a:spcPct val="150000"/>
              </a:lnSpc>
              <a:spcBef>
                <a:spcPts val="0"/>
              </a:spcBef>
            </a:pPr>
            <a:r>
              <a:rPr lang="en-US" sz="2000" b="1" dirty="0" smtClean="0">
                <a:solidFill>
                  <a:srgbClr val="0000CC"/>
                </a:solidFill>
                <a:latin typeface="Times New Roman" pitchFamily="18" charset="0"/>
                <a:cs typeface="Times New Roman" pitchFamily="18" charset="0"/>
              </a:rPr>
              <a:t>Experimental set up: </a:t>
            </a:r>
            <a:r>
              <a:rPr lang="en-US" sz="2000" b="1" i="1" dirty="0" smtClean="0">
                <a:solidFill>
                  <a:srgbClr val="0000CC"/>
                </a:solidFill>
                <a:latin typeface="Times New Roman" pitchFamily="18" charset="0"/>
                <a:cs typeface="Times New Roman" pitchFamily="18" charset="0"/>
              </a:rPr>
              <a:t>in vitro</a:t>
            </a:r>
            <a:r>
              <a:rPr lang="en-US" sz="2000" b="1" dirty="0" smtClean="0">
                <a:solidFill>
                  <a:srgbClr val="0000CC"/>
                </a:solidFill>
                <a:latin typeface="Times New Roman" pitchFamily="18" charset="0"/>
                <a:cs typeface="Times New Roman" pitchFamily="18" charset="0"/>
              </a:rPr>
              <a:t> studies</a:t>
            </a:r>
          </a:p>
          <a:p>
            <a:pPr algn="just">
              <a:spcBef>
                <a:spcPts val="0"/>
              </a:spcBef>
            </a:pPr>
            <a:r>
              <a:rPr lang="en-US" sz="2000" dirty="0" smtClean="0">
                <a:solidFill>
                  <a:srgbClr val="0000CC"/>
                </a:solidFill>
                <a:latin typeface="Times New Roman" pitchFamily="18" charset="0"/>
                <a:cs typeface="Times New Roman" pitchFamily="18" charset="0"/>
              </a:rPr>
              <a:t>	</a:t>
            </a:r>
            <a:r>
              <a:rPr lang="en-US" sz="2000" b="1" dirty="0" smtClean="0">
                <a:solidFill>
                  <a:srgbClr val="0000CC"/>
                </a:solidFill>
                <a:latin typeface="Times New Roman" pitchFamily="18" charset="0"/>
                <a:cs typeface="Times New Roman" pitchFamily="18" charset="0"/>
              </a:rPr>
              <a:t>The cultured human breast cancer cells (MCF-7) were divided in to three groups.</a:t>
            </a:r>
          </a:p>
          <a:p>
            <a:pPr algn="just">
              <a:spcBef>
                <a:spcPts val="0"/>
              </a:spcBef>
            </a:pPr>
            <a:endParaRPr lang="en-US" sz="2000" dirty="0" smtClean="0">
              <a:solidFill>
                <a:srgbClr val="0000CC"/>
              </a:solidFill>
              <a:latin typeface="Times New Roman" pitchFamily="18" charset="0"/>
              <a:cs typeface="Times New Roman" pitchFamily="18" charset="0"/>
            </a:endParaRPr>
          </a:p>
          <a:p>
            <a:pPr algn="just">
              <a:spcBef>
                <a:spcPts val="0"/>
              </a:spcBef>
            </a:pPr>
            <a:r>
              <a:rPr lang="en-US" sz="2000" b="1" dirty="0" smtClean="0">
                <a:solidFill>
                  <a:srgbClr val="0000CC"/>
                </a:solidFill>
                <a:latin typeface="Times New Roman" pitchFamily="18" charset="0"/>
                <a:cs typeface="Times New Roman" pitchFamily="18" charset="0"/>
              </a:rPr>
              <a:t>Group I	</a:t>
            </a:r>
            <a:r>
              <a:rPr lang="en-US" sz="2000" dirty="0" smtClean="0">
                <a:solidFill>
                  <a:srgbClr val="0000CC"/>
                </a:solidFill>
                <a:latin typeface="Times New Roman" pitchFamily="18" charset="0"/>
                <a:cs typeface="Times New Roman" pitchFamily="18" charset="0"/>
              </a:rPr>
              <a:t>	-	</a:t>
            </a:r>
            <a:r>
              <a:rPr lang="en-US" sz="2000" b="1" dirty="0" smtClean="0">
                <a:solidFill>
                  <a:srgbClr val="0000CC"/>
                </a:solidFill>
                <a:latin typeface="Times New Roman" pitchFamily="18" charset="0"/>
                <a:cs typeface="Times New Roman" pitchFamily="18" charset="0"/>
              </a:rPr>
              <a:t>Control (MCF-7)</a:t>
            </a:r>
          </a:p>
          <a:p>
            <a:pPr algn="just">
              <a:spcBef>
                <a:spcPts val="0"/>
              </a:spcBef>
            </a:pPr>
            <a:endParaRPr lang="en-US" sz="2000" dirty="0" smtClean="0">
              <a:solidFill>
                <a:srgbClr val="0000CC"/>
              </a:solidFill>
              <a:latin typeface="Times New Roman" pitchFamily="18" charset="0"/>
              <a:cs typeface="Times New Roman" pitchFamily="18" charset="0"/>
            </a:endParaRPr>
          </a:p>
          <a:p>
            <a:pPr algn="just">
              <a:spcBef>
                <a:spcPts val="0"/>
              </a:spcBef>
            </a:pPr>
            <a:r>
              <a:rPr lang="en-US" sz="2000" b="1" dirty="0" smtClean="0">
                <a:solidFill>
                  <a:srgbClr val="0000CC"/>
                </a:solidFill>
                <a:latin typeface="Times New Roman" pitchFamily="18" charset="0"/>
                <a:cs typeface="Times New Roman" pitchFamily="18" charset="0"/>
              </a:rPr>
              <a:t>Group II	</a:t>
            </a:r>
            <a:r>
              <a:rPr lang="en-US" sz="2000" dirty="0" smtClean="0">
                <a:solidFill>
                  <a:srgbClr val="0000CC"/>
                </a:solidFill>
                <a:latin typeface="Times New Roman" pitchFamily="18" charset="0"/>
                <a:cs typeface="Times New Roman" pitchFamily="18" charset="0"/>
              </a:rPr>
              <a:t>-	</a:t>
            </a:r>
            <a:r>
              <a:rPr lang="en-US" sz="2000" b="1" dirty="0" smtClean="0">
                <a:solidFill>
                  <a:srgbClr val="0000CC"/>
                </a:solidFill>
                <a:latin typeface="Times New Roman" pitchFamily="18" charset="0"/>
                <a:cs typeface="Times New Roman" pitchFamily="18" charset="0"/>
              </a:rPr>
              <a:t>DMSO control (0.02%)</a:t>
            </a:r>
          </a:p>
          <a:p>
            <a:pPr algn="just">
              <a:spcBef>
                <a:spcPts val="0"/>
              </a:spcBef>
            </a:pPr>
            <a:endParaRPr lang="en-US" sz="2000" dirty="0" smtClean="0">
              <a:solidFill>
                <a:srgbClr val="0000CC"/>
              </a:solidFill>
              <a:latin typeface="Times New Roman" pitchFamily="18" charset="0"/>
              <a:cs typeface="Times New Roman" pitchFamily="18" charset="0"/>
            </a:endParaRPr>
          </a:p>
          <a:p>
            <a:pPr algn="just">
              <a:spcBef>
                <a:spcPts val="0"/>
              </a:spcBef>
            </a:pPr>
            <a:r>
              <a:rPr lang="en-US" sz="2000" b="1" dirty="0" smtClean="0">
                <a:solidFill>
                  <a:srgbClr val="0000CC"/>
                </a:solidFill>
                <a:latin typeface="Times New Roman" pitchFamily="18" charset="0"/>
                <a:cs typeface="Times New Roman" pitchFamily="18" charset="0"/>
              </a:rPr>
              <a:t>Group III</a:t>
            </a:r>
            <a:r>
              <a:rPr lang="en-US" sz="2000" dirty="0" smtClean="0">
                <a:solidFill>
                  <a:srgbClr val="0000CC"/>
                </a:solidFill>
                <a:latin typeface="Times New Roman" pitchFamily="18" charset="0"/>
                <a:cs typeface="Times New Roman" pitchFamily="18" charset="0"/>
              </a:rPr>
              <a:t>	-	</a:t>
            </a:r>
            <a:r>
              <a:rPr lang="en-US" sz="2000" b="1" dirty="0" smtClean="0">
                <a:solidFill>
                  <a:srgbClr val="0000CC"/>
                </a:solidFill>
                <a:latin typeface="Times New Roman" pitchFamily="18" charset="0"/>
                <a:cs typeface="Times New Roman" pitchFamily="18" charset="0"/>
              </a:rPr>
              <a:t>Drug treated (45 </a:t>
            </a:r>
            <a:r>
              <a:rPr lang="el-GR" sz="2000" b="1" dirty="0" smtClean="0">
                <a:solidFill>
                  <a:srgbClr val="0000CC"/>
                </a:solidFill>
                <a:latin typeface="Times New Roman" pitchFamily="18" charset="0"/>
                <a:cs typeface="Times New Roman" pitchFamily="18" charset="0"/>
              </a:rPr>
              <a:t>μ</a:t>
            </a:r>
            <a:r>
              <a:rPr lang="en-US" sz="2000" b="1" dirty="0" smtClean="0">
                <a:solidFill>
                  <a:srgbClr val="0000CC"/>
                </a:solidFill>
                <a:latin typeface="Times New Roman" pitchFamily="18" charset="0"/>
                <a:cs typeface="Times New Roman" pitchFamily="18" charset="0"/>
              </a:rPr>
              <a:t>g/ml)</a:t>
            </a:r>
          </a:p>
          <a:p>
            <a:pPr algn="just">
              <a:spcBef>
                <a:spcPts val="0"/>
              </a:spcBef>
            </a:pPr>
            <a:endParaRPr lang="en-US" sz="2000" dirty="0" smtClean="0">
              <a:solidFill>
                <a:srgbClr val="0000CC"/>
              </a:solidFill>
              <a:latin typeface="Times New Roman" pitchFamily="18" charset="0"/>
              <a:cs typeface="Times New Roman" pitchFamily="18" charset="0"/>
            </a:endParaRPr>
          </a:p>
          <a:p>
            <a:pPr algn="just">
              <a:spcBef>
                <a:spcPts val="0"/>
              </a:spcBef>
            </a:pPr>
            <a:endParaRPr lang="en-US" sz="2000" dirty="0" smtClean="0">
              <a:solidFill>
                <a:srgbClr val="0000CC"/>
              </a:solidFill>
              <a:latin typeface="Times New Roman" pitchFamily="18" charset="0"/>
              <a:cs typeface="Times New Roman" pitchFamily="18" charset="0"/>
            </a:endParaRPr>
          </a:p>
          <a:p>
            <a:pPr algn="just">
              <a:spcBef>
                <a:spcPts val="0"/>
              </a:spcBef>
            </a:pPr>
            <a:r>
              <a:rPr lang="en-US" sz="2000" dirty="0" smtClean="0">
                <a:solidFill>
                  <a:srgbClr val="0000CC"/>
                </a:solidFill>
                <a:latin typeface="Times New Roman" pitchFamily="18" charset="0"/>
                <a:cs typeface="Times New Roman" pitchFamily="18" charset="0"/>
              </a:rPr>
              <a:t>	</a:t>
            </a:r>
            <a:r>
              <a:rPr lang="en-US" sz="2000" b="1" dirty="0" smtClean="0">
                <a:solidFill>
                  <a:srgbClr val="0000CC"/>
                </a:solidFill>
                <a:latin typeface="Times New Roman" pitchFamily="18" charset="0"/>
                <a:cs typeface="Times New Roman" pitchFamily="18" charset="0"/>
              </a:rPr>
              <a:t>Studies were also carried out using T47D and MDA MB 231 (highly metastatic) breast cancer cell lines</a:t>
            </a:r>
            <a:r>
              <a:rPr lang="en-US" sz="2000" b="1" dirty="0" smtClean="0">
                <a:solidFill>
                  <a:srgbClr val="002060"/>
                </a:solidFill>
                <a:latin typeface="Times New Roman" pitchFamily="18" charset="0"/>
                <a:cs typeface="Times New Roman" pitchFamily="18" charset="0"/>
              </a:rPr>
              <a:t> </a:t>
            </a:r>
          </a:p>
          <a:p>
            <a:pPr algn="just">
              <a:spcBef>
                <a:spcPts val="0"/>
              </a:spcBef>
            </a:pP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Image (127)"/>
          <p:cNvPicPr>
            <a:picLocks noGrp="1" noChangeAspect="1" noChangeArrowheads="1"/>
          </p:cNvPicPr>
          <p:nvPr>
            <p:ph idx="10"/>
          </p:nvPr>
        </p:nvPicPr>
        <p:blipFill>
          <a:blip r:embed="rId2" cstate="print"/>
          <a:srcRect t="5029"/>
          <a:stretch>
            <a:fillRect/>
          </a:stretch>
        </p:blipFill>
        <p:spPr bwMode="auto">
          <a:xfrm>
            <a:off x="755575" y="1124744"/>
            <a:ext cx="3695147" cy="2808312"/>
          </a:xfrm>
          <a:prstGeom prst="rect">
            <a:avLst/>
          </a:prstGeom>
          <a:noFill/>
          <a:ln w="9525">
            <a:noFill/>
            <a:miter lim="800000"/>
            <a:headEnd/>
            <a:tailEnd/>
          </a:ln>
        </p:spPr>
      </p:pic>
      <p:pic>
        <p:nvPicPr>
          <p:cNvPr id="6" name="Picture 4" descr="Image (128)"/>
          <p:cNvPicPr>
            <a:picLocks noGrp="1" noChangeAspect="1" noChangeArrowheads="1"/>
          </p:cNvPicPr>
          <p:nvPr>
            <p:ph idx="1"/>
          </p:nvPr>
        </p:nvPicPr>
        <p:blipFill>
          <a:blip r:embed="rId3" cstate="print"/>
          <a:srcRect/>
          <a:stretch>
            <a:fillRect/>
          </a:stretch>
        </p:blipFill>
        <p:spPr bwMode="auto">
          <a:xfrm>
            <a:off x="5004048" y="1124744"/>
            <a:ext cx="3453178" cy="2790751"/>
          </a:xfrm>
          <a:prstGeom prst="rect">
            <a:avLst/>
          </a:prstGeom>
          <a:noFill/>
          <a:ln w="9525">
            <a:noFill/>
            <a:miter lim="800000"/>
            <a:headEnd/>
            <a:tailEnd/>
          </a:ln>
        </p:spPr>
      </p:pic>
      <p:graphicFrame>
        <p:nvGraphicFramePr>
          <p:cNvPr id="7" name="Chart 6"/>
          <p:cNvGraphicFramePr/>
          <p:nvPr/>
        </p:nvGraphicFramePr>
        <p:xfrm>
          <a:off x="357158" y="4214818"/>
          <a:ext cx="3786214" cy="25003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p:nvPr/>
        </p:nvGraphicFramePr>
        <p:xfrm>
          <a:off x="5357818" y="4124325"/>
          <a:ext cx="3429024" cy="2590823"/>
        </p:xfrm>
        <a:graphic>
          <a:graphicData uri="http://schemas.openxmlformats.org/drawingml/2006/chart">
            <c:chart xmlns:c="http://schemas.openxmlformats.org/drawingml/2006/chart" xmlns:r="http://schemas.openxmlformats.org/officeDocument/2006/relationships" r:id="rId5"/>
          </a:graphicData>
        </a:graphic>
      </p:graphicFrame>
      <p:sp>
        <p:nvSpPr>
          <p:cNvPr id="9" name="Title 1"/>
          <p:cNvSpPr>
            <a:spLocks noGrp="1"/>
          </p:cNvSpPr>
          <p:nvPr>
            <p:ph type="title"/>
          </p:nvPr>
        </p:nvSpPr>
        <p:spPr>
          <a:xfrm>
            <a:off x="0" y="260648"/>
            <a:ext cx="9144000" cy="531902"/>
          </a:xfrm>
        </p:spPr>
        <p:txBody>
          <a:bodyPr/>
          <a:lstStyle/>
          <a:p>
            <a:r>
              <a:rPr lang="en-US" sz="2400" dirty="0" smtClean="0">
                <a:solidFill>
                  <a:srgbClr val="660066"/>
                </a:solidFill>
                <a:latin typeface="Lucida Calligraphy" pitchFamily="66" charset="0"/>
              </a:rPr>
              <a:t>Effect of SAE on MCF-7 breast cancer cell line</a:t>
            </a:r>
            <a:endParaRPr lang="en-US" sz="2400" dirty="0">
              <a:solidFill>
                <a:srgbClr val="660066"/>
              </a:solidFill>
              <a:latin typeface="Lucida Calligraphy" pitchFamily="66" charset="0"/>
            </a:endParaRPr>
          </a:p>
        </p:txBody>
      </p:sp>
      <p:sp>
        <p:nvSpPr>
          <p:cNvPr id="10" name="Rectangle 9"/>
          <p:cNvSpPr/>
          <p:nvPr/>
        </p:nvSpPr>
        <p:spPr>
          <a:xfrm>
            <a:off x="1691680" y="764704"/>
            <a:ext cx="1447832" cy="369332"/>
          </a:xfrm>
          <a:prstGeom prst="rect">
            <a:avLst/>
          </a:prstGeom>
        </p:spPr>
        <p:txBody>
          <a:bodyPr wrap="none">
            <a:spAutoFit/>
          </a:bodyPr>
          <a:lstStyle/>
          <a:p>
            <a:r>
              <a:rPr lang="en-US" b="1" dirty="0" smtClean="0">
                <a:solidFill>
                  <a:srgbClr val="0000CC"/>
                </a:solidFill>
                <a:latin typeface="Times New Roman" pitchFamily="18" charset="0"/>
                <a:ea typeface="Tahoma" pitchFamily="34" charset="0"/>
                <a:cs typeface="Times New Roman" pitchFamily="18" charset="0"/>
              </a:rPr>
              <a:t>Cell viability</a:t>
            </a:r>
            <a:endParaRPr lang="en-US" b="1" dirty="0">
              <a:solidFill>
                <a:srgbClr val="0000CC"/>
              </a:solidFill>
              <a:latin typeface="Times New Roman" pitchFamily="18" charset="0"/>
              <a:ea typeface="Tahoma" pitchFamily="34" charset="0"/>
              <a:cs typeface="Times New Roman" pitchFamily="18" charset="0"/>
            </a:endParaRPr>
          </a:p>
        </p:txBody>
      </p:sp>
      <p:sp>
        <p:nvSpPr>
          <p:cNvPr id="11" name="Rectangle 10"/>
          <p:cNvSpPr/>
          <p:nvPr/>
        </p:nvSpPr>
        <p:spPr>
          <a:xfrm>
            <a:off x="5292080" y="764704"/>
            <a:ext cx="2736647" cy="369332"/>
          </a:xfrm>
          <a:prstGeom prst="rect">
            <a:avLst/>
          </a:prstGeom>
        </p:spPr>
        <p:txBody>
          <a:bodyPr wrap="none">
            <a:spAutoFit/>
          </a:bodyPr>
          <a:lstStyle/>
          <a:p>
            <a:r>
              <a:rPr lang="en-US" b="1" dirty="0" err="1" smtClean="0">
                <a:solidFill>
                  <a:srgbClr val="0000CC"/>
                </a:solidFill>
                <a:latin typeface="Times New Roman" pitchFamily="18" charset="0"/>
                <a:cs typeface="Times New Roman" pitchFamily="18" charset="0"/>
              </a:rPr>
              <a:t>Thymidine</a:t>
            </a:r>
            <a:r>
              <a:rPr lang="en-US" b="1" dirty="0" smtClean="0">
                <a:solidFill>
                  <a:srgbClr val="0000CC"/>
                </a:solidFill>
                <a:latin typeface="Times New Roman" pitchFamily="18" charset="0"/>
                <a:cs typeface="Times New Roman" pitchFamily="18" charset="0"/>
              </a:rPr>
              <a:t> incorporation </a:t>
            </a:r>
            <a:endParaRPr lang="en-US" b="1" dirty="0">
              <a:solidFill>
                <a:srgbClr val="0000CC"/>
              </a:solidFill>
              <a:latin typeface="Times New Roman" pitchFamily="18" charset="0"/>
              <a:cs typeface="Times New Roman" pitchFamily="18" charset="0"/>
            </a:endParaRPr>
          </a:p>
        </p:txBody>
      </p:sp>
      <p:sp>
        <p:nvSpPr>
          <p:cNvPr id="12" name="Rectangle 11"/>
          <p:cNvSpPr/>
          <p:nvPr/>
        </p:nvSpPr>
        <p:spPr>
          <a:xfrm>
            <a:off x="1619672" y="3933056"/>
            <a:ext cx="1326004" cy="369332"/>
          </a:xfrm>
          <a:prstGeom prst="rect">
            <a:avLst/>
          </a:prstGeom>
        </p:spPr>
        <p:txBody>
          <a:bodyPr wrap="none">
            <a:spAutoFit/>
          </a:bodyPr>
          <a:lstStyle/>
          <a:p>
            <a:pPr algn="ctr"/>
            <a:r>
              <a:rPr lang="en-US" b="1" dirty="0" smtClean="0">
                <a:solidFill>
                  <a:srgbClr val="0000CC"/>
                </a:solidFill>
                <a:latin typeface="Times New Roman" pitchFamily="18" charset="0"/>
                <a:cs typeface="Times New Roman" pitchFamily="18" charset="0"/>
              </a:rPr>
              <a:t>LDH assay </a:t>
            </a:r>
            <a:endParaRPr lang="en-US" b="1" dirty="0">
              <a:solidFill>
                <a:srgbClr val="0000CC"/>
              </a:solidFill>
              <a:latin typeface="Times New Roman" pitchFamily="18" charset="0"/>
              <a:cs typeface="Times New Roman" pitchFamily="18" charset="0"/>
            </a:endParaRPr>
          </a:p>
        </p:txBody>
      </p:sp>
      <p:sp>
        <p:nvSpPr>
          <p:cNvPr id="13" name="Rectangle 12"/>
          <p:cNvSpPr/>
          <p:nvPr/>
        </p:nvSpPr>
        <p:spPr>
          <a:xfrm>
            <a:off x="6516216" y="3933056"/>
            <a:ext cx="1347485" cy="369332"/>
          </a:xfrm>
          <a:prstGeom prst="rect">
            <a:avLst/>
          </a:prstGeom>
        </p:spPr>
        <p:txBody>
          <a:bodyPr wrap="none">
            <a:spAutoFit/>
          </a:bodyPr>
          <a:lstStyle/>
          <a:p>
            <a:pPr algn="ctr"/>
            <a:r>
              <a:rPr lang="en-US" b="1" dirty="0" smtClean="0">
                <a:solidFill>
                  <a:srgbClr val="0000CC"/>
                </a:solidFill>
                <a:latin typeface="Times New Roman" pitchFamily="18" charset="0"/>
                <a:cs typeface="Times New Roman" pitchFamily="18" charset="0"/>
              </a:rPr>
              <a:t>MTT assay </a:t>
            </a:r>
            <a:endParaRPr lang="en-US" b="1" dirty="0">
              <a:solidFill>
                <a:srgbClr val="0000CC"/>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660066"/>
                </a:solidFill>
                <a:latin typeface="Lucida Calligraphy" pitchFamily="66" charset="0"/>
              </a:rPr>
              <a:t>Mammary carcinoma &amp; </a:t>
            </a:r>
            <a:br>
              <a:rPr lang="en-US" sz="3200" dirty="0" smtClean="0">
                <a:solidFill>
                  <a:srgbClr val="660066"/>
                </a:solidFill>
                <a:latin typeface="Lucida Calligraphy" pitchFamily="66" charset="0"/>
              </a:rPr>
            </a:br>
            <a:r>
              <a:rPr lang="en-US" sz="3200" i="1" dirty="0" err="1" smtClean="0">
                <a:solidFill>
                  <a:srgbClr val="660066"/>
                </a:solidFill>
                <a:latin typeface="Lucida Calligraphy" pitchFamily="66" charset="0"/>
              </a:rPr>
              <a:t>Semecarpus</a:t>
            </a:r>
            <a:r>
              <a:rPr lang="en-US" sz="3200" i="1" dirty="0" smtClean="0">
                <a:solidFill>
                  <a:srgbClr val="660066"/>
                </a:solidFill>
                <a:latin typeface="Lucida Calligraphy" pitchFamily="66" charset="0"/>
              </a:rPr>
              <a:t> </a:t>
            </a:r>
            <a:r>
              <a:rPr lang="en-US" sz="3200" i="1" dirty="0" err="1" smtClean="0">
                <a:solidFill>
                  <a:srgbClr val="660066"/>
                </a:solidFill>
                <a:latin typeface="Lucida Calligraphy" pitchFamily="66" charset="0"/>
              </a:rPr>
              <a:t>anacardium</a:t>
            </a:r>
            <a:endParaRPr lang="en-IN" sz="3200" i="1" dirty="0">
              <a:solidFill>
                <a:srgbClr val="660066"/>
              </a:solidFill>
              <a:latin typeface="Lucida Calligraphy" pitchFamily="66" charset="0"/>
            </a:endParaRPr>
          </a:p>
        </p:txBody>
      </p:sp>
      <p:sp>
        <p:nvSpPr>
          <p:cNvPr id="5" name="Rectangle 4"/>
          <p:cNvSpPr/>
          <p:nvPr/>
        </p:nvSpPr>
        <p:spPr>
          <a:xfrm>
            <a:off x="3500430" y="1071546"/>
            <a:ext cx="2024913" cy="369332"/>
          </a:xfrm>
          <a:prstGeom prst="rect">
            <a:avLst/>
          </a:prstGeom>
        </p:spPr>
        <p:txBody>
          <a:bodyPr wrap="none">
            <a:spAutoFit/>
          </a:bodyPr>
          <a:lstStyle/>
          <a:p>
            <a:r>
              <a:rPr lang="en-US" b="1" dirty="0" smtClean="0">
                <a:solidFill>
                  <a:srgbClr val="800000"/>
                </a:solidFill>
                <a:latin typeface="Times New Roman" pitchFamily="18" charset="0"/>
                <a:cs typeface="Times New Roman" pitchFamily="18" charset="0"/>
              </a:rPr>
              <a:t>Cell cycle analysis </a:t>
            </a:r>
            <a:endParaRPr lang="en-US" b="1" dirty="0">
              <a:solidFill>
                <a:srgbClr val="800000"/>
              </a:solidFill>
              <a:latin typeface="Times New Roman" pitchFamily="18" charset="0"/>
              <a:cs typeface="Times New Roman" pitchFamily="18" charset="0"/>
            </a:endParaRPr>
          </a:p>
        </p:txBody>
      </p:sp>
      <p:pic>
        <p:nvPicPr>
          <p:cNvPr id="6" name="Picture 18" descr="C:\Users\pc\AppData\Local\Microsoft\Windows\Temporary Internet Files\Content.Word\cell cycle.jpeg"/>
          <p:cNvPicPr>
            <a:picLocks noChangeAspect="1" noChangeArrowheads="1"/>
          </p:cNvPicPr>
          <p:nvPr/>
        </p:nvPicPr>
        <p:blipFill>
          <a:blip r:embed="rId2" cstate="print"/>
          <a:srcRect/>
          <a:stretch>
            <a:fillRect/>
          </a:stretch>
        </p:blipFill>
        <p:spPr bwMode="auto">
          <a:xfrm>
            <a:off x="357158" y="1428736"/>
            <a:ext cx="3714750" cy="3857652"/>
          </a:xfrm>
          <a:prstGeom prst="rect">
            <a:avLst/>
          </a:prstGeom>
          <a:noFill/>
          <a:ln w="9525">
            <a:noFill/>
            <a:miter lim="800000"/>
            <a:headEnd/>
            <a:tailEnd/>
          </a:ln>
        </p:spPr>
      </p:pic>
      <p:sp>
        <p:nvSpPr>
          <p:cNvPr id="8" name="TextBox 23"/>
          <p:cNvSpPr txBox="1">
            <a:spLocks noChangeArrowheads="1"/>
          </p:cNvSpPr>
          <p:nvPr/>
        </p:nvSpPr>
        <p:spPr bwMode="auto">
          <a:xfrm>
            <a:off x="142844" y="5357826"/>
            <a:ext cx="8858280" cy="584775"/>
          </a:xfrm>
          <a:prstGeom prst="rect">
            <a:avLst/>
          </a:prstGeom>
          <a:noFill/>
          <a:ln w="9525">
            <a:noFill/>
            <a:miter lim="800000"/>
            <a:headEnd/>
            <a:tailEnd/>
          </a:ln>
        </p:spPr>
        <p:txBody>
          <a:bodyPr wrap="square">
            <a:spAutoFit/>
          </a:bodyPr>
          <a:lstStyle/>
          <a:p>
            <a:pPr algn="just"/>
            <a:r>
              <a:rPr lang="en-US" sz="1600" b="1" dirty="0">
                <a:solidFill>
                  <a:srgbClr val="0000CC"/>
                </a:solidFill>
                <a:latin typeface="Times New Roman" pitchFamily="18" charset="0"/>
                <a:cs typeface="Times New Roman" pitchFamily="18" charset="0"/>
              </a:rPr>
              <a:t>Exponentially growing MCF 7 cells were synchronized to G1 phase by serum deprivation (0.5%) in the presence and absence of the </a:t>
            </a:r>
            <a:r>
              <a:rPr lang="en-US" sz="1600" b="1" dirty="0" smtClean="0">
                <a:solidFill>
                  <a:srgbClr val="0000CC"/>
                </a:solidFill>
                <a:latin typeface="Times New Roman" pitchFamily="18" charset="0"/>
                <a:cs typeface="Times New Roman" pitchFamily="18" charset="0"/>
              </a:rPr>
              <a:t>drug.</a:t>
            </a:r>
            <a:endParaRPr lang="en-US" sz="1600" b="1" dirty="0">
              <a:solidFill>
                <a:srgbClr val="0000CC"/>
              </a:solidFill>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3" cstate="print"/>
          <a:srcRect/>
          <a:stretch>
            <a:fillRect/>
          </a:stretch>
        </p:blipFill>
        <p:spPr bwMode="auto">
          <a:xfrm>
            <a:off x="4499992" y="1459502"/>
            <a:ext cx="3816424" cy="37876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0042"/>
            <a:ext cx="9144000" cy="1069514"/>
          </a:xfrm>
        </p:spPr>
        <p:txBody>
          <a:bodyPr/>
          <a:lstStyle/>
          <a:p>
            <a:r>
              <a:rPr lang="en-US" sz="3600" dirty="0" smtClean="0">
                <a:solidFill>
                  <a:srgbClr val="660066"/>
                </a:solidFill>
                <a:latin typeface="Lucida Calligraphy" pitchFamily="66" charset="0"/>
              </a:rPr>
              <a:t>SAE-Effect on MCF-7 cell line </a:t>
            </a:r>
            <a:endParaRPr lang="en-US" sz="3600" dirty="0">
              <a:solidFill>
                <a:srgbClr val="660066"/>
              </a:solidFill>
              <a:latin typeface="Lucida Calligraphy" pitchFamily="66" charset="0"/>
            </a:endParaRPr>
          </a:p>
        </p:txBody>
      </p:sp>
      <p:pic>
        <p:nvPicPr>
          <p:cNvPr id="5" name="Picture 2" descr="C:\Users\pc\Desktop\Untitled.jpg"/>
          <p:cNvPicPr>
            <a:picLocks noGrp="1" noChangeAspect="1" noChangeArrowheads="1"/>
          </p:cNvPicPr>
          <p:nvPr>
            <p:ph idx="10"/>
          </p:nvPr>
        </p:nvPicPr>
        <p:blipFill>
          <a:blip r:embed="rId2" cstate="print"/>
          <a:srcRect/>
          <a:stretch>
            <a:fillRect/>
          </a:stretch>
        </p:blipFill>
        <p:spPr bwMode="auto">
          <a:xfrm>
            <a:off x="714348" y="2714620"/>
            <a:ext cx="3240360" cy="24767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Image (132)"/>
          <p:cNvPicPr>
            <a:picLocks noChangeAspect="1" noChangeArrowheads="1"/>
          </p:cNvPicPr>
          <p:nvPr/>
        </p:nvPicPr>
        <p:blipFill>
          <a:blip r:embed="rId3" cstate="print"/>
          <a:srcRect l="1852" t="3014"/>
          <a:stretch>
            <a:fillRect/>
          </a:stretch>
        </p:blipFill>
        <p:spPr bwMode="auto">
          <a:xfrm>
            <a:off x="5000628" y="2714620"/>
            <a:ext cx="3357563" cy="2441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0" y="1916832"/>
            <a:ext cx="4572000" cy="646331"/>
          </a:xfrm>
          <a:prstGeom prst="rect">
            <a:avLst/>
          </a:prstGeom>
        </p:spPr>
        <p:txBody>
          <a:bodyPr>
            <a:spAutoFit/>
          </a:bodyPr>
          <a:lstStyle/>
          <a:p>
            <a:pPr algn="ctr"/>
            <a:r>
              <a:rPr lang="en-US" b="1" dirty="0" smtClean="0">
                <a:solidFill>
                  <a:srgbClr val="0000CC"/>
                </a:solidFill>
                <a:latin typeface="Times New Roman" pitchFamily="18" charset="0"/>
                <a:cs typeface="Times New Roman" pitchFamily="18" charset="0"/>
              </a:rPr>
              <a:t>Apoptotic changes in breast cancer tissue treated with DMSO (0.2%) </a:t>
            </a:r>
            <a:endParaRPr lang="en-US" b="1" dirty="0">
              <a:solidFill>
                <a:srgbClr val="0000CC"/>
              </a:solidFill>
              <a:latin typeface="Times New Roman" pitchFamily="18" charset="0"/>
              <a:cs typeface="Times New Roman" pitchFamily="18" charset="0"/>
            </a:endParaRPr>
          </a:p>
        </p:txBody>
      </p:sp>
      <p:sp>
        <p:nvSpPr>
          <p:cNvPr id="8" name="Rectangle 7"/>
          <p:cNvSpPr/>
          <p:nvPr/>
        </p:nvSpPr>
        <p:spPr>
          <a:xfrm>
            <a:off x="4355976" y="1916832"/>
            <a:ext cx="4572000" cy="646331"/>
          </a:xfrm>
          <a:prstGeom prst="rect">
            <a:avLst/>
          </a:prstGeom>
        </p:spPr>
        <p:txBody>
          <a:bodyPr>
            <a:spAutoFit/>
          </a:bodyPr>
          <a:lstStyle/>
          <a:p>
            <a:pPr algn="ctr"/>
            <a:r>
              <a:rPr lang="en-US" b="1" dirty="0" smtClean="0">
                <a:solidFill>
                  <a:srgbClr val="0000CC"/>
                </a:solidFill>
                <a:latin typeface="Times New Roman" pitchFamily="18" charset="0"/>
                <a:cs typeface="Times New Roman" pitchFamily="18" charset="0"/>
              </a:rPr>
              <a:t>Apoptotic changes in breast cancer tissue treated with SA (75 </a:t>
            </a:r>
            <a:r>
              <a:rPr lang="el-GR" b="1" dirty="0" smtClean="0">
                <a:solidFill>
                  <a:srgbClr val="0000CC"/>
                </a:solidFill>
                <a:latin typeface="Times New Roman" pitchFamily="18" charset="0"/>
                <a:cs typeface="Times New Roman" pitchFamily="18" charset="0"/>
              </a:rPr>
              <a:t>μ</a:t>
            </a:r>
            <a:r>
              <a:rPr lang="en-US" b="1" dirty="0" smtClean="0">
                <a:solidFill>
                  <a:srgbClr val="0000CC"/>
                </a:solidFill>
                <a:latin typeface="Times New Roman" pitchFamily="18" charset="0"/>
                <a:cs typeface="Times New Roman" pitchFamily="18" charset="0"/>
              </a:rPr>
              <a:t>g) </a:t>
            </a:r>
            <a:endParaRPr lang="en-US" b="1" dirty="0">
              <a:solidFill>
                <a:srgbClr val="0000CC"/>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600" dirty="0" smtClean="0">
                <a:solidFill>
                  <a:srgbClr val="660066"/>
                </a:solidFill>
                <a:latin typeface="Lucida Calligraphy" pitchFamily="66" charset="0"/>
              </a:rPr>
              <a:t>DNA fragmentation</a:t>
            </a:r>
            <a:endParaRPr lang="en-US" sz="3600" dirty="0">
              <a:solidFill>
                <a:srgbClr val="660066"/>
              </a:solidFill>
              <a:latin typeface="Lucida Calligraphy" pitchFamily="66" charset="0"/>
            </a:endParaRPr>
          </a:p>
        </p:txBody>
      </p:sp>
      <p:pic>
        <p:nvPicPr>
          <p:cNvPr id="7" name="Picture 6" descr="C:\Users\pc\AppData\Local\Microsoft\Windows\Temporary Internet Files\Content.Word\dna.jpeg"/>
          <p:cNvPicPr/>
          <p:nvPr/>
        </p:nvPicPr>
        <p:blipFill>
          <a:blip r:embed="rId2" cstate="print"/>
          <a:srcRect/>
          <a:stretch>
            <a:fillRect/>
          </a:stretch>
        </p:blipFill>
        <p:spPr bwMode="auto">
          <a:xfrm>
            <a:off x="1214414" y="1000108"/>
            <a:ext cx="6715172" cy="4929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a:xfrm>
            <a:off x="251520" y="1052736"/>
            <a:ext cx="8568952" cy="5184576"/>
          </a:xfrm>
        </p:spPr>
        <p:txBody>
          <a:bodyPr/>
          <a:lstStyle/>
          <a:p>
            <a:pPr algn="just">
              <a:spcBef>
                <a:spcPts val="0"/>
              </a:spcBef>
            </a:pPr>
            <a:endParaRPr lang="en-US" sz="2400" b="1" dirty="0" smtClean="0">
              <a:solidFill>
                <a:srgbClr val="FFFF00"/>
              </a:solidFill>
              <a:latin typeface="Times New Roman" pitchFamily="18" charset="0"/>
              <a:cs typeface="Times New Roman" pitchFamily="18" charset="0"/>
            </a:endParaRPr>
          </a:p>
          <a:p>
            <a:pPr algn="just">
              <a:spcBef>
                <a:spcPts val="0"/>
              </a:spcBef>
            </a:pPr>
            <a:r>
              <a:rPr lang="en-US" sz="2400" b="1" dirty="0" smtClean="0">
                <a:solidFill>
                  <a:srgbClr val="0000CC"/>
                </a:solidFill>
                <a:latin typeface="Times New Roman" pitchFamily="18" charset="0"/>
                <a:cs typeface="Times New Roman" pitchFamily="18" charset="0"/>
              </a:rPr>
              <a:t>RT-PCR and Western blot was carried out for the following genes:</a:t>
            </a:r>
          </a:p>
          <a:p>
            <a:pPr algn="just">
              <a:spcBef>
                <a:spcPts val="0"/>
              </a:spcBef>
            </a:pPr>
            <a:endParaRPr lang="en-US" sz="2400" b="1" dirty="0" smtClean="0">
              <a:solidFill>
                <a:srgbClr val="0000CC"/>
              </a:solidFill>
              <a:latin typeface="Times New Roman" pitchFamily="18" charset="0"/>
              <a:cs typeface="Times New Roman" pitchFamily="18" charset="0"/>
            </a:endParaRPr>
          </a:p>
          <a:p>
            <a:pPr algn="just">
              <a:lnSpc>
                <a:spcPct val="150000"/>
              </a:lnSpc>
              <a:spcBef>
                <a:spcPts val="0"/>
              </a:spcBef>
              <a:buClr>
                <a:srgbClr val="FF00FF"/>
              </a:buClr>
              <a:buFont typeface="Wingdings" pitchFamily="2" charset="2"/>
              <a:buChar char="v"/>
            </a:pPr>
            <a:r>
              <a:rPr lang="en-US" sz="2400" b="1" dirty="0" smtClean="0">
                <a:solidFill>
                  <a:srgbClr val="0000CC"/>
                </a:solidFill>
                <a:latin typeface="Times New Roman" pitchFamily="18" charset="0"/>
                <a:cs typeface="Times New Roman" pitchFamily="18" charset="0"/>
              </a:rPr>
              <a:t>Bcl-2</a:t>
            </a:r>
          </a:p>
          <a:p>
            <a:pPr algn="just">
              <a:lnSpc>
                <a:spcPct val="150000"/>
              </a:lnSpc>
              <a:spcBef>
                <a:spcPts val="0"/>
              </a:spcBef>
              <a:buClr>
                <a:srgbClr val="FF00FF"/>
              </a:buClr>
              <a:buFont typeface="Wingdings" pitchFamily="2" charset="2"/>
              <a:buChar char="v"/>
            </a:pPr>
            <a:r>
              <a:rPr lang="en-US" sz="2400" b="1" dirty="0" err="1" smtClean="0">
                <a:solidFill>
                  <a:srgbClr val="0000CC"/>
                </a:solidFill>
                <a:latin typeface="Times New Roman" pitchFamily="18" charset="0"/>
                <a:cs typeface="Times New Roman" pitchFamily="18" charset="0"/>
              </a:rPr>
              <a:t>Bax</a:t>
            </a:r>
            <a:endParaRPr lang="en-US" sz="2400" b="1" dirty="0" smtClean="0">
              <a:solidFill>
                <a:srgbClr val="0000CC"/>
              </a:solidFill>
              <a:latin typeface="Times New Roman" pitchFamily="18" charset="0"/>
              <a:cs typeface="Times New Roman" pitchFamily="18" charset="0"/>
            </a:endParaRPr>
          </a:p>
          <a:p>
            <a:pPr algn="just">
              <a:lnSpc>
                <a:spcPct val="150000"/>
              </a:lnSpc>
              <a:spcBef>
                <a:spcPts val="0"/>
              </a:spcBef>
              <a:buClr>
                <a:srgbClr val="FF00FF"/>
              </a:buClr>
              <a:buFont typeface="Wingdings" pitchFamily="2" charset="2"/>
              <a:buChar char="v"/>
            </a:pPr>
            <a:r>
              <a:rPr lang="en-US" sz="2400" b="1" dirty="0" err="1" smtClean="0">
                <a:solidFill>
                  <a:srgbClr val="0000CC"/>
                </a:solidFill>
                <a:latin typeface="Times New Roman" pitchFamily="18" charset="0"/>
                <a:cs typeface="Times New Roman" pitchFamily="18" charset="0"/>
              </a:rPr>
              <a:t>Cytochrome</a:t>
            </a:r>
            <a:r>
              <a:rPr lang="en-US" sz="2400" b="1" dirty="0" smtClean="0">
                <a:solidFill>
                  <a:srgbClr val="0000CC"/>
                </a:solidFill>
                <a:latin typeface="Times New Roman" pitchFamily="18" charset="0"/>
                <a:cs typeface="Times New Roman" pitchFamily="18" charset="0"/>
              </a:rPr>
              <a:t> c	                    </a:t>
            </a:r>
          </a:p>
          <a:p>
            <a:pPr algn="just">
              <a:lnSpc>
                <a:spcPct val="150000"/>
              </a:lnSpc>
              <a:spcBef>
                <a:spcPts val="0"/>
              </a:spcBef>
              <a:buClr>
                <a:srgbClr val="FF00FF"/>
              </a:buClr>
              <a:buFont typeface="Wingdings" pitchFamily="2" charset="2"/>
              <a:buChar char="v"/>
            </a:pPr>
            <a:r>
              <a:rPr lang="en-US" sz="2400" b="1" dirty="0" err="1" smtClean="0">
                <a:solidFill>
                  <a:srgbClr val="0000CC"/>
                </a:solidFill>
                <a:latin typeface="Times New Roman" pitchFamily="18" charset="0"/>
                <a:cs typeface="Times New Roman" pitchFamily="18" charset="0"/>
              </a:rPr>
              <a:t>Caspase</a:t>
            </a:r>
            <a:r>
              <a:rPr lang="en-US" sz="2400" b="1" dirty="0" smtClean="0">
                <a:solidFill>
                  <a:srgbClr val="0000CC"/>
                </a:solidFill>
                <a:latin typeface="Times New Roman" pitchFamily="18" charset="0"/>
                <a:cs typeface="Times New Roman" pitchFamily="18" charset="0"/>
              </a:rPr>
              <a:t> - 3	                      </a:t>
            </a:r>
          </a:p>
          <a:p>
            <a:pPr algn="just">
              <a:lnSpc>
                <a:spcPct val="150000"/>
              </a:lnSpc>
              <a:spcBef>
                <a:spcPts val="0"/>
              </a:spcBef>
              <a:buClr>
                <a:srgbClr val="FF00FF"/>
              </a:buClr>
              <a:buFont typeface="Wingdings" pitchFamily="2" charset="2"/>
              <a:buChar char="v"/>
            </a:pPr>
            <a:r>
              <a:rPr lang="en-US" sz="2400" b="1" dirty="0" err="1" smtClean="0">
                <a:solidFill>
                  <a:srgbClr val="0000CC"/>
                </a:solidFill>
                <a:latin typeface="Times New Roman" pitchFamily="18" charset="0"/>
                <a:cs typeface="Times New Roman" pitchFamily="18" charset="0"/>
              </a:rPr>
              <a:t>Caspase</a:t>
            </a:r>
            <a:r>
              <a:rPr lang="en-US" sz="2400" b="1" dirty="0" smtClean="0">
                <a:solidFill>
                  <a:srgbClr val="0000CC"/>
                </a:solidFill>
                <a:latin typeface="Times New Roman" pitchFamily="18" charset="0"/>
                <a:cs typeface="Times New Roman" pitchFamily="18" charset="0"/>
              </a:rPr>
              <a:t> - 9</a:t>
            </a:r>
          </a:p>
          <a:p>
            <a:pPr algn="just">
              <a:spcBef>
                <a:spcPts val="0"/>
              </a:spcBef>
            </a:pPr>
            <a:endParaRPr lang="en-US" sz="2400" b="1" dirty="0" smtClean="0">
              <a:solidFill>
                <a:srgbClr val="0000CC"/>
              </a:solidFill>
              <a:latin typeface="Times New Roman" pitchFamily="18" charset="0"/>
              <a:cs typeface="Times New Roman" pitchFamily="18" charset="0"/>
            </a:endParaRPr>
          </a:p>
          <a:p>
            <a:pPr algn="just">
              <a:spcBef>
                <a:spcPts val="0"/>
              </a:spcBef>
            </a:pPr>
            <a:endParaRPr lang="en-US" sz="2400" b="1" dirty="0" smtClean="0">
              <a:solidFill>
                <a:srgbClr val="0000CC"/>
              </a:solidFill>
              <a:latin typeface="Times New Roman" pitchFamily="18" charset="0"/>
              <a:cs typeface="Times New Roman" pitchFamily="18" charset="0"/>
            </a:endParaRPr>
          </a:p>
        </p:txBody>
      </p:sp>
      <p:sp>
        <p:nvSpPr>
          <p:cNvPr id="5" name="Title 4"/>
          <p:cNvSpPr>
            <a:spLocks noGrp="1"/>
          </p:cNvSpPr>
          <p:nvPr>
            <p:ph type="title"/>
          </p:nvPr>
        </p:nvSpPr>
        <p:spPr/>
        <p:txBody>
          <a:bodyPr/>
          <a:lstStyle/>
          <a:p>
            <a:r>
              <a:rPr lang="en-US" sz="3600" dirty="0" smtClean="0">
                <a:solidFill>
                  <a:srgbClr val="660066"/>
                </a:solidFill>
                <a:latin typeface="Lucida Calligraphy" pitchFamily="66" charset="0"/>
              </a:rPr>
              <a:t>MCF-7 : Effect of SAE</a:t>
            </a:r>
            <a:endParaRPr lang="en-US" sz="3600" dirty="0">
              <a:solidFill>
                <a:srgbClr val="660066"/>
              </a:solidFill>
              <a:latin typeface="Lucida Calligraphy" pitchFamily="66" charset="0"/>
            </a:endParaRPr>
          </a:p>
        </p:txBody>
      </p:sp>
      <p:sp>
        <p:nvSpPr>
          <p:cNvPr id="6" name="TextBox 5"/>
          <p:cNvSpPr txBox="1"/>
          <p:nvPr/>
        </p:nvSpPr>
        <p:spPr>
          <a:xfrm>
            <a:off x="2000232" y="5500702"/>
            <a:ext cx="4955203" cy="400110"/>
          </a:xfrm>
          <a:prstGeom prst="rect">
            <a:avLst/>
          </a:prstGeom>
          <a:noFill/>
        </p:spPr>
        <p:txBody>
          <a:bodyPr wrap="none" rtlCol="0">
            <a:spAutoFit/>
          </a:bodyPr>
          <a:lstStyle/>
          <a:p>
            <a:r>
              <a:rPr lang="en-US" sz="2000" b="1" dirty="0" smtClean="0">
                <a:solidFill>
                  <a:srgbClr val="0000CC"/>
                </a:solidFill>
              </a:rPr>
              <a:t>SAE  induces apoptosis in MCF-7 cells </a:t>
            </a:r>
            <a:endParaRPr lang="en-US" sz="2000" b="1" dirty="0">
              <a:solidFill>
                <a:srgbClr val="0000CC"/>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28"/>
            <a:ext cx="9144000" cy="1069514"/>
          </a:xfrm>
        </p:spPr>
        <p:txBody>
          <a:bodyPr/>
          <a:lstStyle/>
          <a:p>
            <a:r>
              <a:rPr lang="en-US" sz="3600" dirty="0" smtClean="0">
                <a:solidFill>
                  <a:srgbClr val="660066"/>
                </a:solidFill>
                <a:latin typeface="Lucida Calligraphy" pitchFamily="66" charset="0"/>
              </a:rPr>
              <a:t>Possible action of SA</a:t>
            </a: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395536" y="1916832"/>
            <a:ext cx="8501122" cy="3600400"/>
          </a:xfrm>
        </p:spPr>
        <p:txBody>
          <a:bodyPr/>
          <a:lstStyle/>
          <a:p>
            <a:pPr algn="just">
              <a:lnSpc>
                <a:spcPct val="200000"/>
              </a:lnSpc>
              <a:buClr>
                <a:srgbClr val="660066"/>
              </a:buClr>
              <a:buFont typeface="Times New Roman" pitchFamily="18" charset="0"/>
              <a:buChar char="►"/>
            </a:pPr>
            <a:r>
              <a:rPr lang="en-US" sz="2400" b="1" i="1" dirty="0" smtClean="0">
                <a:solidFill>
                  <a:srgbClr val="0000CC"/>
                </a:solidFill>
                <a:latin typeface="Times New Roman" pitchFamily="18" charset="0"/>
              </a:rPr>
              <a:t>in vitro </a:t>
            </a:r>
            <a:r>
              <a:rPr lang="en-US" sz="2400" b="1" dirty="0" smtClean="0">
                <a:solidFill>
                  <a:srgbClr val="0000CC"/>
                </a:solidFill>
                <a:latin typeface="Times New Roman" pitchFamily="18" charset="0"/>
              </a:rPr>
              <a:t>studies have shown that </a:t>
            </a:r>
            <a:r>
              <a:rPr lang="en-US" sz="2400" b="1" dirty="0" smtClean="0">
                <a:solidFill>
                  <a:srgbClr val="0000CC"/>
                </a:solidFill>
                <a:latin typeface="Times New Roman" pitchFamily="18" charset="0"/>
              </a:rPr>
              <a:t>SAE </a:t>
            </a:r>
            <a:r>
              <a:rPr lang="en-US" sz="2400" b="1" dirty="0" smtClean="0">
                <a:solidFill>
                  <a:srgbClr val="0000CC"/>
                </a:solidFill>
                <a:latin typeface="Times New Roman" pitchFamily="18" charset="0"/>
              </a:rPr>
              <a:t>exhibits </a:t>
            </a:r>
          </a:p>
          <a:p>
            <a:pPr algn="just">
              <a:lnSpc>
                <a:spcPct val="200000"/>
              </a:lnSpc>
              <a:buClr>
                <a:srgbClr val="660066"/>
              </a:buClr>
            </a:pPr>
            <a:r>
              <a:rPr lang="en-US" sz="2400" b="1" dirty="0" smtClean="0">
                <a:solidFill>
                  <a:srgbClr val="0000CC"/>
                </a:solidFill>
                <a:latin typeface="Times New Roman" pitchFamily="18" charset="0"/>
              </a:rPr>
              <a:t>   </a:t>
            </a:r>
            <a:r>
              <a:rPr lang="en-US" sz="2400" b="1" dirty="0" err="1" smtClean="0">
                <a:solidFill>
                  <a:srgbClr val="0000CC"/>
                </a:solidFill>
                <a:latin typeface="Times New Roman" pitchFamily="18" charset="0"/>
              </a:rPr>
              <a:t>antiproliferative</a:t>
            </a:r>
            <a:r>
              <a:rPr lang="en-US" sz="2400" b="1" dirty="0" smtClean="0">
                <a:solidFill>
                  <a:srgbClr val="0000CC"/>
                </a:solidFill>
                <a:latin typeface="Times New Roman" pitchFamily="18" charset="0"/>
              </a:rPr>
              <a:t>  activity, pro-oxidant activity  and also </a:t>
            </a:r>
          </a:p>
          <a:p>
            <a:pPr algn="just">
              <a:lnSpc>
                <a:spcPct val="200000"/>
              </a:lnSpc>
              <a:buClr>
                <a:srgbClr val="660066"/>
              </a:buClr>
            </a:pPr>
            <a:r>
              <a:rPr lang="en-US" sz="2400" b="1" dirty="0" smtClean="0">
                <a:solidFill>
                  <a:srgbClr val="0000CC"/>
                </a:solidFill>
                <a:latin typeface="Times New Roman" pitchFamily="18" charset="0"/>
              </a:rPr>
              <a:t>   induces apoptosis in MCF-7 cells.</a:t>
            </a:r>
          </a:p>
          <a:p>
            <a:pPr algn="just">
              <a:lnSpc>
                <a:spcPct val="105000"/>
              </a:lnSpc>
            </a:pPr>
            <a:endParaRPr lang="en-US" sz="2400" b="1" dirty="0" smtClean="0">
              <a:solidFill>
                <a:srgbClr val="0000CC"/>
              </a:solidFill>
              <a:latin typeface="Times New Roman" pitchFamily="18" charset="0"/>
            </a:endParaRPr>
          </a:p>
          <a:p>
            <a:pPr algn="just">
              <a:lnSpc>
                <a:spcPct val="105000"/>
              </a:lnSpc>
            </a:pPr>
            <a:endParaRPr lang="en-US" sz="2400" dirty="0" smtClean="0">
              <a:solidFill>
                <a:srgbClr val="0000CC"/>
              </a:solidFill>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www.wildwanderer.com/flowers/Samanea%20saman.jpg"/>
          <p:cNvPicPr>
            <a:picLocks noChangeAspect="1" noChangeArrowheads="1"/>
          </p:cNvPicPr>
          <p:nvPr/>
        </p:nvPicPr>
        <p:blipFill>
          <a:blip r:embed="rId2" cstate="print"/>
          <a:srcRect/>
          <a:stretch>
            <a:fillRect/>
          </a:stretch>
        </p:blipFill>
        <p:spPr bwMode="auto">
          <a:xfrm>
            <a:off x="-94097" y="0"/>
            <a:ext cx="9274609" cy="6858000"/>
          </a:xfrm>
          <a:prstGeom prst="rect">
            <a:avLst/>
          </a:prstGeom>
          <a:noFill/>
        </p:spPr>
      </p:pic>
      <p:sp>
        <p:nvSpPr>
          <p:cNvPr id="3" name="TextBox 2"/>
          <p:cNvSpPr txBox="1"/>
          <p:nvPr/>
        </p:nvSpPr>
        <p:spPr>
          <a:xfrm>
            <a:off x="5572132" y="6088559"/>
            <a:ext cx="3571868" cy="769441"/>
          </a:xfrm>
          <a:prstGeom prst="rect">
            <a:avLst/>
          </a:prstGeom>
          <a:solidFill>
            <a:schemeClr val="accent5">
              <a:lumMod val="75000"/>
            </a:schemeClr>
          </a:solidFill>
        </p:spPr>
        <p:txBody>
          <a:bodyPr wrap="square" rtlCol="0">
            <a:spAutoFit/>
          </a:bodyPr>
          <a:lstStyle/>
          <a:p>
            <a:pPr algn="ctr"/>
            <a:r>
              <a:rPr lang="en-US" sz="4400" b="1" i="1" dirty="0" smtClean="0">
                <a:solidFill>
                  <a:schemeClr val="bg1"/>
                </a:solidFill>
                <a:latin typeface="Times New Roman" pitchFamily="18" charset="0"/>
                <a:cs typeface="Times New Roman" pitchFamily="18" charset="0"/>
              </a:rPr>
              <a:t>in vivo </a:t>
            </a:r>
            <a:r>
              <a:rPr lang="en-US" sz="4400" b="1" dirty="0" smtClean="0">
                <a:solidFill>
                  <a:schemeClr val="bg1"/>
                </a:solidFill>
                <a:latin typeface="Times New Roman" pitchFamily="18" charset="0"/>
                <a:cs typeface="Times New Roman" pitchFamily="18" charset="0"/>
              </a:rPr>
              <a:t>studies </a:t>
            </a:r>
            <a:endParaRPr lang="en-US" sz="4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7651"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7652"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7653" name="TextBox 12"/>
          <p:cNvSpPr txBox="1">
            <a:spLocks noChangeArrowheads="1"/>
          </p:cNvSpPr>
          <p:nvPr/>
        </p:nvSpPr>
        <p:spPr bwMode="auto">
          <a:xfrm>
            <a:off x="1000100" y="142852"/>
            <a:ext cx="7345363" cy="1077218"/>
          </a:xfrm>
          <a:prstGeom prst="rect">
            <a:avLst/>
          </a:prstGeom>
          <a:noFill/>
          <a:ln w="9525">
            <a:noFill/>
            <a:miter lim="800000"/>
            <a:headEnd/>
            <a:tailEnd/>
          </a:ln>
        </p:spPr>
        <p:txBody>
          <a:bodyPr>
            <a:spAutoFit/>
          </a:bodyPr>
          <a:lstStyle/>
          <a:p>
            <a:pPr algn="ctr"/>
            <a:r>
              <a:rPr lang="en-US" sz="3200" b="1" dirty="0" smtClean="0">
                <a:solidFill>
                  <a:srgbClr val="660066"/>
                </a:solidFill>
                <a:latin typeface="Lucida Calligraphy" pitchFamily="66" charset="0"/>
              </a:rPr>
              <a:t>Therapeutic effect of SAE in mammary carcinoma –</a:t>
            </a:r>
            <a:r>
              <a:rPr lang="en-US" sz="3200" b="1" i="1" dirty="0" smtClean="0">
                <a:solidFill>
                  <a:srgbClr val="660066"/>
                </a:solidFill>
                <a:latin typeface="Lucida Calligraphy" pitchFamily="66" charset="0"/>
              </a:rPr>
              <a:t>in vivo</a:t>
            </a:r>
            <a:endParaRPr lang="en-IN" sz="3200" b="1" i="1" dirty="0">
              <a:solidFill>
                <a:srgbClr val="660066"/>
              </a:solidFill>
              <a:latin typeface="Lucida Calligraphy" pitchFamily="66" charset="0"/>
            </a:endParaRPr>
          </a:p>
        </p:txBody>
      </p:sp>
      <p:sp>
        <p:nvSpPr>
          <p:cNvPr id="26632" name="Rectangle 8"/>
          <p:cNvSpPr>
            <a:spLocks noChangeArrowheads="1"/>
          </p:cNvSpPr>
          <p:nvPr/>
        </p:nvSpPr>
        <p:spPr bwMode="auto">
          <a:xfrm>
            <a:off x="285720" y="1125538"/>
            <a:ext cx="8572560" cy="5016758"/>
          </a:xfrm>
          <a:prstGeom prst="rect">
            <a:avLst/>
          </a:prstGeom>
          <a:noFill/>
          <a:ln w="9525">
            <a:noFill/>
            <a:miter lim="800000"/>
            <a:headEnd/>
            <a:tailEnd/>
          </a:ln>
        </p:spPr>
        <p:txBody>
          <a:bodyPr wrap="square">
            <a:spAutoFit/>
          </a:bodyPr>
          <a:lstStyle/>
          <a:p>
            <a:pPr algn="just">
              <a:defRPr/>
            </a:pPr>
            <a:r>
              <a:rPr lang="en-US" sz="2000" b="1" dirty="0" smtClean="0">
                <a:solidFill>
                  <a:srgbClr val="0000CC"/>
                </a:solidFill>
                <a:latin typeface="Times New Roman" pitchFamily="18" charset="0"/>
                <a:cs typeface="Times New Roman" pitchFamily="18" charset="0"/>
              </a:rPr>
              <a:t>Experimental </a:t>
            </a:r>
            <a:r>
              <a:rPr lang="en-US" sz="2000" b="1" dirty="0">
                <a:solidFill>
                  <a:srgbClr val="0000CC"/>
                </a:solidFill>
                <a:latin typeface="Times New Roman" pitchFamily="18" charset="0"/>
                <a:cs typeface="Times New Roman" pitchFamily="18" charset="0"/>
              </a:rPr>
              <a:t>set up:  </a:t>
            </a:r>
          </a:p>
          <a:p>
            <a:pPr algn="just">
              <a:defRPr/>
            </a:pPr>
            <a:r>
              <a:rPr lang="en-US" sz="2000" dirty="0">
                <a:solidFill>
                  <a:schemeClr val="tx1">
                    <a:lumMod val="95000"/>
                    <a:lumOff val="5000"/>
                  </a:schemeClr>
                </a:solidFill>
                <a:latin typeface="Times New Roman" pitchFamily="18" charset="0"/>
                <a:cs typeface="Times New Roman" pitchFamily="18" charset="0"/>
              </a:rPr>
              <a:t>	</a:t>
            </a:r>
            <a:r>
              <a:rPr lang="en-US" sz="2000" b="1" dirty="0" smtClean="0">
                <a:solidFill>
                  <a:srgbClr val="150CC4"/>
                </a:solidFill>
                <a:latin typeface="Times New Roman" pitchFamily="18" charset="0"/>
                <a:cs typeface="Times New Roman" pitchFamily="18" charset="0"/>
              </a:rPr>
              <a:t>Female </a:t>
            </a:r>
            <a:r>
              <a:rPr lang="en-US" sz="2000" b="1" dirty="0">
                <a:solidFill>
                  <a:srgbClr val="150CC4"/>
                </a:solidFill>
                <a:latin typeface="Times New Roman" pitchFamily="18" charset="0"/>
                <a:cs typeface="Times New Roman" pitchFamily="18" charset="0"/>
              </a:rPr>
              <a:t>Sprague </a:t>
            </a:r>
            <a:r>
              <a:rPr lang="en-US" sz="2000" b="1" dirty="0" err="1" smtClean="0">
                <a:solidFill>
                  <a:srgbClr val="150CC4"/>
                </a:solidFill>
                <a:latin typeface="Times New Roman" pitchFamily="18" charset="0"/>
                <a:cs typeface="Times New Roman" pitchFamily="18" charset="0"/>
              </a:rPr>
              <a:t>Dawley</a:t>
            </a:r>
            <a:r>
              <a:rPr lang="en-US" sz="2000" b="1" dirty="0" smtClean="0">
                <a:solidFill>
                  <a:srgbClr val="150CC4"/>
                </a:solidFill>
                <a:latin typeface="Times New Roman" pitchFamily="18" charset="0"/>
                <a:cs typeface="Times New Roman" pitchFamily="18" charset="0"/>
              </a:rPr>
              <a:t> </a:t>
            </a:r>
            <a:r>
              <a:rPr lang="en-US" sz="2000" b="1" dirty="0">
                <a:solidFill>
                  <a:srgbClr val="150CC4"/>
                </a:solidFill>
                <a:latin typeface="Times New Roman" pitchFamily="18" charset="0"/>
                <a:cs typeface="Times New Roman" pitchFamily="18" charset="0"/>
              </a:rPr>
              <a:t>rats weighing  (180 </a:t>
            </a:r>
            <a:r>
              <a:rPr lang="en-US" sz="2000" b="1" dirty="0">
                <a:solidFill>
                  <a:srgbClr val="150CC4"/>
                </a:solidFill>
                <a:latin typeface="Times New Roman" pitchFamily="18" charset="0"/>
                <a:cs typeface="Times New Roman" pitchFamily="18" charset="0"/>
                <a:sym typeface="Symbol" pitchFamily="18" charset="2"/>
              </a:rPr>
              <a:t></a:t>
            </a:r>
            <a:r>
              <a:rPr lang="en-US" sz="2000" b="1" dirty="0">
                <a:solidFill>
                  <a:srgbClr val="150CC4"/>
                </a:solidFill>
                <a:latin typeface="Times New Roman" pitchFamily="18" charset="0"/>
                <a:cs typeface="Times New Roman" pitchFamily="18" charset="0"/>
              </a:rPr>
              <a:t> 10 g</a:t>
            </a:r>
            <a:r>
              <a:rPr lang="en-US" sz="2000" b="1" dirty="0" smtClean="0">
                <a:solidFill>
                  <a:srgbClr val="150CC4"/>
                </a:solidFill>
                <a:latin typeface="Times New Roman" pitchFamily="18" charset="0"/>
                <a:cs typeface="Times New Roman" pitchFamily="18" charset="0"/>
              </a:rPr>
              <a:t>) divided </a:t>
            </a:r>
            <a:r>
              <a:rPr lang="en-US" sz="2000" b="1" dirty="0">
                <a:solidFill>
                  <a:srgbClr val="150CC4"/>
                </a:solidFill>
                <a:latin typeface="Times New Roman" pitchFamily="18" charset="0"/>
                <a:cs typeface="Times New Roman" pitchFamily="18" charset="0"/>
              </a:rPr>
              <a:t>into five  groups of </a:t>
            </a:r>
            <a:r>
              <a:rPr lang="en-US" sz="2000" b="1" dirty="0" smtClean="0">
                <a:solidFill>
                  <a:srgbClr val="150CC4"/>
                </a:solidFill>
                <a:latin typeface="Times New Roman" pitchFamily="18" charset="0"/>
                <a:cs typeface="Times New Roman" pitchFamily="18" charset="0"/>
              </a:rPr>
              <a:t>six animals </a:t>
            </a:r>
            <a:r>
              <a:rPr lang="en-US" sz="2000" b="1" dirty="0">
                <a:solidFill>
                  <a:srgbClr val="150CC4"/>
                </a:solidFill>
                <a:latin typeface="Times New Roman" pitchFamily="18" charset="0"/>
                <a:cs typeface="Times New Roman" pitchFamily="18" charset="0"/>
              </a:rPr>
              <a:t>each.</a:t>
            </a:r>
          </a:p>
          <a:p>
            <a:pPr algn="just">
              <a:buClr>
                <a:srgbClr val="FF0000"/>
              </a:buClr>
              <a:defRPr/>
            </a:pPr>
            <a:endParaRPr lang="en-US" sz="2000" b="1" dirty="0">
              <a:solidFill>
                <a:srgbClr val="150CC4"/>
              </a:solidFill>
              <a:latin typeface="Times New Roman" pitchFamily="18" charset="0"/>
              <a:cs typeface="Times New Roman" pitchFamily="18" charset="0"/>
            </a:endParaRPr>
          </a:p>
          <a:p>
            <a:pPr algn="just">
              <a:buClr>
                <a:srgbClr val="FF0000"/>
              </a:buClr>
              <a:defRPr/>
            </a:pPr>
            <a:r>
              <a:rPr lang="en-US" sz="2000" b="1" dirty="0" smtClean="0">
                <a:solidFill>
                  <a:srgbClr val="150CC4"/>
                </a:solidFill>
                <a:latin typeface="Times New Roman" pitchFamily="18" charset="0"/>
                <a:cs typeface="Times New Roman" pitchFamily="18" charset="0"/>
              </a:rPr>
              <a:t>Group I		:	Normal </a:t>
            </a:r>
            <a:r>
              <a:rPr lang="en-US" sz="2000" b="1" dirty="0">
                <a:solidFill>
                  <a:srgbClr val="150CC4"/>
                </a:solidFill>
                <a:latin typeface="Times New Roman" pitchFamily="18" charset="0"/>
                <a:cs typeface="Times New Roman" pitchFamily="18" charset="0"/>
              </a:rPr>
              <a:t>healthy controls </a:t>
            </a:r>
            <a:r>
              <a:rPr lang="en-US" sz="2000" b="1" dirty="0" smtClean="0">
                <a:solidFill>
                  <a:srgbClr val="150CC4"/>
                </a:solidFill>
                <a:latin typeface="Times New Roman" pitchFamily="18" charset="0"/>
                <a:cs typeface="Times New Roman" pitchFamily="18" charset="0"/>
              </a:rPr>
              <a:t>.</a:t>
            </a:r>
          </a:p>
          <a:p>
            <a:pPr algn="just">
              <a:buClr>
                <a:srgbClr val="FF0000"/>
              </a:buClr>
              <a:defRPr/>
            </a:pPr>
            <a:endParaRPr lang="en-US" sz="2000" b="1" dirty="0" smtClean="0">
              <a:solidFill>
                <a:srgbClr val="150CC4"/>
              </a:solidFill>
              <a:latin typeface="Times New Roman" pitchFamily="18" charset="0"/>
              <a:cs typeface="Times New Roman" pitchFamily="18" charset="0"/>
            </a:endParaRPr>
          </a:p>
          <a:p>
            <a:pPr algn="just">
              <a:buClr>
                <a:srgbClr val="FF0000"/>
              </a:buClr>
              <a:defRPr/>
            </a:pPr>
            <a:r>
              <a:rPr lang="en-US" sz="2000" b="1" dirty="0" smtClean="0">
                <a:solidFill>
                  <a:srgbClr val="150CC4"/>
                </a:solidFill>
                <a:latin typeface="Times New Roman" pitchFamily="18" charset="0"/>
                <a:cs typeface="Times New Roman" pitchFamily="18" charset="0"/>
              </a:rPr>
              <a:t>Group II	:	Mammary </a:t>
            </a:r>
            <a:r>
              <a:rPr lang="en-US" sz="2000" b="1" dirty="0">
                <a:solidFill>
                  <a:srgbClr val="150CC4"/>
                </a:solidFill>
                <a:latin typeface="Times New Roman" pitchFamily="18" charset="0"/>
                <a:cs typeface="Times New Roman" pitchFamily="18" charset="0"/>
              </a:rPr>
              <a:t>carcinoma induced with </a:t>
            </a:r>
            <a:r>
              <a:rPr lang="en-US" sz="2000" b="1" dirty="0" smtClean="0">
                <a:solidFill>
                  <a:srgbClr val="150CC4"/>
                </a:solidFill>
                <a:latin typeface="Times New Roman" pitchFamily="18" charset="0"/>
                <a:cs typeface="Times New Roman" pitchFamily="18" charset="0"/>
              </a:rPr>
              <a:t>7,12-					</a:t>
            </a:r>
            <a:r>
              <a:rPr lang="en-US" sz="2000" b="1" dirty="0" err="1" smtClean="0">
                <a:solidFill>
                  <a:srgbClr val="150CC4"/>
                </a:solidFill>
                <a:latin typeface="Times New Roman" pitchFamily="18" charset="0"/>
                <a:cs typeface="Times New Roman" pitchFamily="18" charset="0"/>
              </a:rPr>
              <a:t>dimethylbenz</a:t>
            </a:r>
            <a:r>
              <a:rPr lang="en-US" sz="2000" b="1" dirty="0" smtClean="0">
                <a:solidFill>
                  <a:srgbClr val="150CC4"/>
                </a:solidFill>
                <a:latin typeface="Times New Roman" pitchFamily="18" charset="0"/>
                <a:cs typeface="Times New Roman" pitchFamily="18" charset="0"/>
              </a:rPr>
              <a:t>(a)</a:t>
            </a:r>
            <a:r>
              <a:rPr lang="en-US" sz="2000" b="1" dirty="0" err="1" smtClean="0">
                <a:solidFill>
                  <a:srgbClr val="150CC4"/>
                </a:solidFill>
                <a:latin typeface="Times New Roman" pitchFamily="18" charset="0"/>
                <a:cs typeface="Times New Roman" pitchFamily="18" charset="0"/>
              </a:rPr>
              <a:t>anthracene</a:t>
            </a:r>
            <a:r>
              <a:rPr lang="en-US" sz="2000" b="1" dirty="0" smtClean="0">
                <a:solidFill>
                  <a:srgbClr val="150CC4"/>
                </a:solidFill>
                <a:latin typeface="Times New Roman" pitchFamily="18" charset="0"/>
                <a:cs typeface="Times New Roman" pitchFamily="18" charset="0"/>
              </a:rPr>
              <a:t> (25mg) dissolved </a:t>
            </a:r>
            <a:r>
              <a:rPr lang="en-US" sz="2000" b="1" dirty="0">
                <a:solidFill>
                  <a:srgbClr val="150CC4"/>
                </a:solidFill>
                <a:latin typeface="Times New Roman" pitchFamily="18" charset="0"/>
                <a:cs typeface="Times New Roman" pitchFamily="18" charset="0"/>
              </a:rPr>
              <a:t>in 1ml </a:t>
            </a:r>
            <a:r>
              <a:rPr lang="en-US" sz="2000" b="1" dirty="0" smtClean="0">
                <a:solidFill>
                  <a:srgbClr val="150CC4"/>
                </a:solidFill>
                <a:latin typeface="Times New Roman" pitchFamily="18" charset="0"/>
                <a:cs typeface="Times New Roman" pitchFamily="18" charset="0"/>
              </a:rPr>
              <a:t>			of olive oil through gastric intubation.</a:t>
            </a:r>
          </a:p>
          <a:p>
            <a:pPr algn="just">
              <a:buClr>
                <a:srgbClr val="FF0000"/>
              </a:buClr>
              <a:defRPr/>
            </a:pPr>
            <a:endParaRPr lang="en-US" sz="2000" b="1" dirty="0">
              <a:solidFill>
                <a:srgbClr val="150CC4"/>
              </a:solidFill>
              <a:latin typeface="Times New Roman" pitchFamily="18" charset="0"/>
              <a:cs typeface="Times New Roman" pitchFamily="18" charset="0"/>
            </a:endParaRPr>
          </a:p>
          <a:p>
            <a:pPr algn="just">
              <a:buClr>
                <a:srgbClr val="FF0000"/>
              </a:buClr>
              <a:defRPr/>
            </a:pPr>
            <a:r>
              <a:rPr lang="en-US" sz="2000" b="1" dirty="0" smtClean="0">
                <a:solidFill>
                  <a:srgbClr val="150CC4"/>
                </a:solidFill>
                <a:latin typeface="Times New Roman" pitchFamily="18" charset="0"/>
                <a:cs typeface="Times New Roman" pitchFamily="18" charset="0"/>
              </a:rPr>
              <a:t>Group III	:	Mammary carcinoma induced after </a:t>
            </a:r>
            <a:r>
              <a:rPr lang="en-US" sz="2000" b="1" dirty="0">
                <a:solidFill>
                  <a:srgbClr val="150CC4"/>
                </a:solidFill>
                <a:latin typeface="Times New Roman" pitchFamily="18" charset="0"/>
                <a:cs typeface="Times New Roman" pitchFamily="18" charset="0"/>
              </a:rPr>
              <a:t>three </a:t>
            </a:r>
            <a:r>
              <a:rPr lang="en-US" sz="2000" b="1" dirty="0" smtClean="0">
                <a:solidFill>
                  <a:srgbClr val="150CC4"/>
                </a:solidFill>
                <a:latin typeface="Times New Roman" pitchFamily="18" charset="0"/>
                <a:cs typeface="Times New Roman" pitchFamily="18" charset="0"/>
              </a:rPr>
              <a:t>					months, treatment was started </a:t>
            </a:r>
            <a:r>
              <a:rPr lang="en-US" sz="2000" b="1" dirty="0">
                <a:solidFill>
                  <a:srgbClr val="150CC4"/>
                </a:solidFill>
                <a:latin typeface="Times New Roman" pitchFamily="18" charset="0"/>
                <a:cs typeface="Times New Roman" pitchFamily="18" charset="0"/>
              </a:rPr>
              <a:t>orally with </a:t>
            </a:r>
            <a:r>
              <a:rPr lang="en-US" sz="2000" b="1" dirty="0" smtClean="0">
                <a:solidFill>
                  <a:srgbClr val="150CC4"/>
                </a:solidFill>
                <a:latin typeface="Times New Roman" pitchFamily="18" charset="0"/>
                <a:cs typeface="Times New Roman" pitchFamily="18" charset="0"/>
              </a:rPr>
              <a:t>SAE 				(200mg/kg body </a:t>
            </a:r>
            <a:r>
              <a:rPr lang="en-US" sz="2000" b="1" dirty="0">
                <a:solidFill>
                  <a:srgbClr val="150CC4"/>
                </a:solidFill>
                <a:latin typeface="Times New Roman" pitchFamily="18" charset="0"/>
                <a:cs typeface="Times New Roman" pitchFamily="18" charset="0"/>
              </a:rPr>
              <a:t>weight</a:t>
            </a:r>
            <a:r>
              <a:rPr lang="en-US" sz="2000" b="1" dirty="0" smtClean="0">
                <a:solidFill>
                  <a:srgbClr val="150CC4"/>
                </a:solidFill>
                <a:latin typeface="Times New Roman" pitchFamily="18" charset="0"/>
                <a:cs typeface="Times New Roman" pitchFamily="18" charset="0"/>
              </a:rPr>
              <a:t>) in olive oil for14 </a:t>
            </a:r>
            <a:r>
              <a:rPr lang="en-US" sz="2000" b="1" dirty="0">
                <a:solidFill>
                  <a:srgbClr val="150CC4"/>
                </a:solidFill>
                <a:latin typeface="Times New Roman" pitchFamily="18" charset="0"/>
                <a:cs typeface="Times New Roman" pitchFamily="18" charset="0"/>
              </a:rPr>
              <a:t>days </a:t>
            </a:r>
            <a:r>
              <a:rPr lang="en-US" sz="2000" b="1" dirty="0" smtClean="0">
                <a:solidFill>
                  <a:srgbClr val="150CC4"/>
                </a:solidFill>
                <a:latin typeface="Times New Roman" pitchFamily="18" charset="0"/>
                <a:cs typeface="Times New Roman" pitchFamily="18" charset="0"/>
              </a:rPr>
              <a:t>daily.</a:t>
            </a:r>
            <a:endParaRPr lang="en-US" sz="2000" b="1" dirty="0">
              <a:solidFill>
                <a:srgbClr val="150CC4"/>
              </a:solidFill>
              <a:latin typeface="Times New Roman" pitchFamily="18" charset="0"/>
              <a:cs typeface="Times New Roman" pitchFamily="18" charset="0"/>
            </a:endParaRPr>
          </a:p>
          <a:p>
            <a:pPr algn="just">
              <a:buClr>
                <a:srgbClr val="FF0000"/>
              </a:buClr>
              <a:defRPr/>
            </a:pPr>
            <a:r>
              <a:rPr lang="en-US" sz="2000" b="1" dirty="0">
                <a:solidFill>
                  <a:srgbClr val="150CC4"/>
                </a:solidFill>
                <a:latin typeface="Times New Roman" pitchFamily="18" charset="0"/>
                <a:cs typeface="Times New Roman" pitchFamily="18" charset="0"/>
              </a:rPr>
              <a:t>		</a:t>
            </a:r>
            <a:endParaRPr lang="en-US" sz="2000" b="1" dirty="0" smtClean="0">
              <a:solidFill>
                <a:srgbClr val="150CC4"/>
              </a:solidFill>
              <a:latin typeface="Times New Roman" pitchFamily="18" charset="0"/>
              <a:cs typeface="Times New Roman" pitchFamily="18" charset="0"/>
            </a:endParaRPr>
          </a:p>
          <a:p>
            <a:pPr algn="just">
              <a:buClr>
                <a:srgbClr val="FF0000"/>
              </a:buClr>
              <a:defRPr/>
            </a:pPr>
            <a:r>
              <a:rPr lang="en-US" sz="2000" b="1" dirty="0" smtClean="0">
                <a:solidFill>
                  <a:srgbClr val="150CC4"/>
                </a:solidFill>
                <a:latin typeface="Times New Roman" pitchFamily="18" charset="0"/>
                <a:cs typeface="Times New Roman" pitchFamily="18" charset="0"/>
              </a:rPr>
              <a:t>Group IV	:	SA </a:t>
            </a:r>
            <a:r>
              <a:rPr lang="en-US" sz="2000" b="1" dirty="0">
                <a:solidFill>
                  <a:srgbClr val="150CC4"/>
                </a:solidFill>
                <a:latin typeface="Times New Roman" pitchFamily="18" charset="0"/>
                <a:cs typeface="Times New Roman" pitchFamily="18" charset="0"/>
              </a:rPr>
              <a:t>treated control </a:t>
            </a:r>
            <a:r>
              <a:rPr lang="en-US" sz="2000" b="1" dirty="0" smtClean="0">
                <a:solidFill>
                  <a:srgbClr val="150CC4"/>
                </a:solidFill>
                <a:latin typeface="Times New Roman" pitchFamily="18" charset="0"/>
                <a:cs typeface="Times New Roman" pitchFamily="18" charset="0"/>
              </a:rPr>
              <a:t>–SAE alone.</a:t>
            </a:r>
            <a:endParaRPr lang="en-US" sz="2000" b="1" dirty="0">
              <a:solidFill>
                <a:srgbClr val="150CC4"/>
              </a:solidFill>
              <a:latin typeface="Times New Roman" pitchFamily="18" charset="0"/>
              <a:cs typeface="Times New Roman" pitchFamily="18" charset="0"/>
            </a:endParaRPr>
          </a:p>
          <a:p>
            <a:pPr algn="ctr">
              <a:buClr>
                <a:srgbClr val="FF0000"/>
              </a:buClr>
              <a:defRPr/>
            </a:pPr>
            <a:r>
              <a:rPr lang="en-US" sz="1400" b="1" dirty="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Sujatha</a:t>
            </a:r>
            <a:r>
              <a:rPr lang="en-US" sz="1400" b="1" dirty="0" smtClean="0">
                <a:latin typeface="Times New Roman" pitchFamily="18" charset="0"/>
                <a:cs typeface="Times New Roman" pitchFamily="18" charset="0"/>
              </a:rPr>
              <a:t> and  </a:t>
            </a:r>
            <a:r>
              <a:rPr lang="en-US" sz="1400" b="1" dirty="0" err="1" smtClean="0">
                <a:latin typeface="Times New Roman" pitchFamily="18" charset="0"/>
                <a:cs typeface="Times New Roman" pitchFamily="18" charset="0"/>
              </a:rPr>
              <a:t>Sachdanandam</a:t>
            </a:r>
            <a:r>
              <a:rPr lang="en-US" sz="1400" b="1" dirty="0" smtClean="0">
                <a:latin typeface="Times New Roman" pitchFamily="18" charset="0"/>
                <a:cs typeface="Times New Roman" pitchFamily="18" charset="0"/>
              </a:rPr>
              <a:t>, 2002 </a:t>
            </a:r>
            <a:endParaRPr lang="en-US" sz="1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8675"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8676"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28677" name="TextBox 12"/>
          <p:cNvSpPr txBox="1">
            <a:spLocks noChangeArrowheads="1"/>
          </p:cNvSpPr>
          <p:nvPr/>
        </p:nvSpPr>
        <p:spPr bwMode="auto">
          <a:xfrm>
            <a:off x="928662" y="285728"/>
            <a:ext cx="7559675" cy="584200"/>
          </a:xfrm>
          <a:prstGeom prst="rect">
            <a:avLst/>
          </a:prstGeom>
          <a:noFill/>
          <a:ln w="9525">
            <a:noFill/>
            <a:miter lim="800000"/>
            <a:headEnd/>
            <a:tailEnd/>
          </a:ln>
        </p:spPr>
        <p:txBody>
          <a:bodyPr>
            <a:spAutoFit/>
          </a:bodyPr>
          <a:lstStyle/>
          <a:p>
            <a:pPr algn="ctr"/>
            <a:r>
              <a:rPr lang="en-US" sz="3200" b="1" dirty="0">
                <a:solidFill>
                  <a:srgbClr val="660066"/>
                </a:solidFill>
                <a:latin typeface="Lucida Calligraphy" pitchFamily="66" charset="0"/>
              </a:rPr>
              <a:t>Mammary Carcinoma  &amp; SAE</a:t>
            </a:r>
            <a:endParaRPr lang="en-IN" sz="3200" b="1" dirty="0">
              <a:solidFill>
                <a:srgbClr val="660066"/>
              </a:solidFill>
              <a:latin typeface="Lucida Calligraphy" pitchFamily="66" charset="0"/>
            </a:endParaRPr>
          </a:p>
        </p:txBody>
      </p:sp>
      <p:pic>
        <p:nvPicPr>
          <p:cNvPr id="28680" name="Picture 3"/>
          <p:cNvPicPr>
            <a:picLocks noChangeAspect="1" noChangeArrowheads="1"/>
          </p:cNvPicPr>
          <p:nvPr/>
        </p:nvPicPr>
        <p:blipFill>
          <a:blip r:embed="rId2" cstate="print"/>
          <a:srcRect/>
          <a:stretch>
            <a:fillRect/>
          </a:stretch>
        </p:blipFill>
        <p:spPr bwMode="auto">
          <a:xfrm>
            <a:off x="159732" y="2708920"/>
            <a:ext cx="2005796" cy="1872208"/>
          </a:xfrm>
          <a:prstGeom prst="rect">
            <a:avLst/>
          </a:prstGeom>
          <a:noFill/>
          <a:ln w="9525">
            <a:noFill/>
            <a:miter lim="800000"/>
            <a:headEnd/>
            <a:tailEnd/>
          </a:ln>
        </p:spPr>
      </p:pic>
      <p:pic>
        <p:nvPicPr>
          <p:cNvPr id="28681" name="Picture 4"/>
          <p:cNvPicPr>
            <a:picLocks noChangeAspect="1" noChangeArrowheads="1"/>
          </p:cNvPicPr>
          <p:nvPr/>
        </p:nvPicPr>
        <p:blipFill>
          <a:blip r:embed="rId3" cstate="print"/>
          <a:srcRect/>
          <a:stretch>
            <a:fillRect/>
          </a:stretch>
        </p:blipFill>
        <p:spPr bwMode="auto">
          <a:xfrm>
            <a:off x="2299565" y="2708920"/>
            <a:ext cx="2227913" cy="1872208"/>
          </a:xfrm>
          <a:prstGeom prst="rect">
            <a:avLst/>
          </a:prstGeom>
          <a:noFill/>
          <a:ln w="9525">
            <a:noFill/>
            <a:miter lim="800000"/>
            <a:headEnd/>
            <a:tailEnd/>
          </a:ln>
        </p:spPr>
      </p:pic>
      <p:pic>
        <p:nvPicPr>
          <p:cNvPr id="28682" name="Picture 7"/>
          <p:cNvPicPr>
            <a:picLocks noChangeAspect="1" noChangeArrowheads="1"/>
          </p:cNvPicPr>
          <p:nvPr/>
        </p:nvPicPr>
        <p:blipFill>
          <a:blip r:embed="rId4" cstate="print"/>
          <a:srcRect/>
          <a:stretch>
            <a:fillRect/>
          </a:stretch>
        </p:blipFill>
        <p:spPr bwMode="auto">
          <a:xfrm>
            <a:off x="4788024" y="2708920"/>
            <a:ext cx="2005796" cy="1872208"/>
          </a:xfrm>
          <a:prstGeom prst="rect">
            <a:avLst/>
          </a:prstGeom>
          <a:noFill/>
          <a:ln w="9525">
            <a:noFill/>
            <a:miter lim="800000"/>
            <a:headEnd/>
            <a:tailEnd/>
          </a:ln>
        </p:spPr>
      </p:pic>
      <p:pic>
        <p:nvPicPr>
          <p:cNvPr id="28683" name="Picture 8"/>
          <p:cNvPicPr>
            <a:picLocks noChangeAspect="1" noChangeArrowheads="1"/>
          </p:cNvPicPr>
          <p:nvPr/>
        </p:nvPicPr>
        <p:blipFill>
          <a:blip r:embed="rId5" cstate="print"/>
          <a:srcRect/>
          <a:stretch>
            <a:fillRect/>
          </a:stretch>
        </p:blipFill>
        <p:spPr bwMode="auto">
          <a:xfrm>
            <a:off x="7039306" y="2708920"/>
            <a:ext cx="1902222" cy="1872208"/>
          </a:xfrm>
          <a:prstGeom prst="rect">
            <a:avLst/>
          </a:prstGeom>
          <a:noFill/>
          <a:ln w="9525">
            <a:noFill/>
            <a:miter lim="800000"/>
            <a:headEnd/>
            <a:tailEnd/>
          </a:ln>
        </p:spPr>
      </p:pic>
      <p:sp>
        <p:nvSpPr>
          <p:cNvPr id="28684" name="TextBox 15"/>
          <p:cNvSpPr txBox="1">
            <a:spLocks noChangeArrowheads="1"/>
          </p:cNvSpPr>
          <p:nvPr/>
        </p:nvSpPr>
        <p:spPr bwMode="auto">
          <a:xfrm>
            <a:off x="179512" y="1196752"/>
            <a:ext cx="8763938" cy="369332"/>
          </a:xfrm>
          <a:prstGeom prst="rect">
            <a:avLst/>
          </a:prstGeom>
          <a:noFill/>
          <a:ln w="9525">
            <a:noFill/>
            <a:miter lim="800000"/>
            <a:headEnd/>
            <a:tailEnd/>
          </a:ln>
        </p:spPr>
        <p:txBody>
          <a:bodyPr wrap="none">
            <a:spAutoFit/>
          </a:bodyPr>
          <a:lstStyle/>
          <a:p>
            <a:r>
              <a:rPr lang="en-US" b="1" dirty="0">
                <a:solidFill>
                  <a:srgbClr val="0000CC"/>
                </a:solidFill>
              </a:rPr>
              <a:t>Morphological alterations in breast tissue of control and experimental animals</a:t>
            </a:r>
            <a:endParaRPr lang="en-IN" b="1" dirty="0">
              <a:solidFill>
                <a:srgbClr val="0000CC"/>
              </a:solidFill>
            </a:endParaRPr>
          </a:p>
        </p:txBody>
      </p:sp>
      <p:sp>
        <p:nvSpPr>
          <p:cNvPr id="28687" name="TextBox 18"/>
          <p:cNvSpPr txBox="1">
            <a:spLocks noChangeArrowheads="1"/>
          </p:cNvSpPr>
          <p:nvPr/>
        </p:nvSpPr>
        <p:spPr bwMode="auto">
          <a:xfrm>
            <a:off x="2643174" y="5786454"/>
            <a:ext cx="3849688" cy="307975"/>
          </a:xfrm>
          <a:prstGeom prst="rect">
            <a:avLst/>
          </a:prstGeom>
          <a:noFill/>
          <a:ln w="9525">
            <a:noFill/>
            <a:miter lim="800000"/>
            <a:headEnd/>
            <a:tailEnd/>
          </a:ln>
        </p:spPr>
        <p:txBody>
          <a:bodyPr wrap="none">
            <a:spAutoFit/>
          </a:bodyPr>
          <a:lstStyle/>
          <a:p>
            <a:r>
              <a:rPr lang="en-US" sz="1400" b="1" i="1" dirty="0" err="1"/>
              <a:t>Pharm</a:t>
            </a:r>
            <a:r>
              <a:rPr lang="en-US" sz="1400" b="1" i="1" dirty="0"/>
              <a:t> </a:t>
            </a:r>
            <a:r>
              <a:rPr lang="en-US" sz="1400" b="1" i="1" dirty="0" err="1"/>
              <a:t>Pharmacol</a:t>
            </a:r>
            <a:r>
              <a:rPr lang="en-US" sz="1400" b="1" i="1" dirty="0"/>
              <a:t> </a:t>
            </a:r>
            <a:r>
              <a:rPr lang="en-US" sz="1400" b="1" i="1" dirty="0" err="1"/>
              <a:t>Commun</a:t>
            </a:r>
            <a:r>
              <a:rPr lang="en-US" sz="1400" b="1" i="1" dirty="0"/>
              <a:t> </a:t>
            </a:r>
            <a:r>
              <a:rPr lang="en-US" sz="1400" b="1" dirty="0"/>
              <a:t>6:375-379,2000</a:t>
            </a:r>
            <a:endParaRPr lang="en-IN" sz="1400" b="1" dirty="0"/>
          </a:p>
        </p:txBody>
      </p:sp>
      <p:sp>
        <p:nvSpPr>
          <p:cNvPr id="28688" name="TextBox 17"/>
          <p:cNvSpPr txBox="1">
            <a:spLocks noChangeArrowheads="1"/>
          </p:cNvSpPr>
          <p:nvPr/>
        </p:nvSpPr>
        <p:spPr bwMode="auto">
          <a:xfrm>
            <a:off x="683568" y="2132856"/>
            <a:ext cx="939800" cy="307975"/>
          </a:xfrm>
          <a:prstGeom prst="rect">
            <a:avLst/>
          </a:prstGeom>
          <a:noFill/>
          <a:ln w="9525">
            <a:noFill/>
            <a:miter lim="800000"/>
            <a:headEnd/>
            <a:tailEnd/>
          </a:ln>
        </p:spPr>
        <p:txBody>
          <a:bodyPr wrap="none">
            <a:spAutoFit/>
          </a:bodyPr>
          <a:lstStyle/>
          <a:p>
            <a:r>
              <a:rPr lang="en-US" sz="1400" b="1" dirty="0"/>
              <a:t>GROUP I</a:t>
            </a:r>
          </a:p>
        </p:txBody>
      </p:sp>
      <p:sp>
        <p:nvSpPr>
          <p:cNvPr id="28689" name="Rectangle 18"/>
          <p:cNvSpPr>
            <a:spLocks noChangeArrowheads="1"/>
          </p:cNvSpPr>
          <p:nvPr/>
        </p:nvSpPr>
        <p:spPr bwMode="auto">
          <a:xfrm>
            <a:off x="7308304" y="2204864"/>
            <a:ext cx="1060450" cy="307975"/>
          </a:xfrm>
          <a:prstGeom prst="rect">
            <a:avLst/>
          </a:prstGeom>
          <a:noFill/>
          <a:ln w="9525">
            <a:noFill/>
            <a:miter lim="800000"/>
            <a:headEnd/>
            <a:tailEnd/>
          </a:ln>
        </p:spPr>
        <p:txBody>
          <a:bodyPr wrap="none">
            <a:spAutoFit/>
          </a:bodyPr>
          <a:lstStyle/>
          <a:p>
            <a:r>
              <a:rPr lang="en-US" sz="1400" b="1" dirty="0"/>
              <a:t>GROUP IV</a:t>
            </a:r>
          </a:p>
        </p:txBody>
      </p:sp>
      <p:sp>
        <p:nvSpPr>
          <p:cNvPr id="28690" name="Rectangle 19"/>
          <p:cNvSpPr>
            <a:spLocks noChangeArrowheads="1"/>
          </p:cNvSpPr>
          <p:nvPr/>
        </p:nvSpPr>
        <p:spPr bwMode="auto">
          <a:xfrm>
            <a:off x="5076056" y="2204864"/>
            <a:ext cx="992187" cy="307975"/>
          </a:xfrm>
          <a:prstGeom prst="rect">
            <a:avLst/>
          </a:prstGeom>
          <a:noFill/>
          <a:ln w="9525">
            <a:noFill/>
            <a:miter lim="800000"/>
            <a:headEnd/>
            <a:tailEnd/>
          </a:ln>
        </p:spPr>
        <p:txBody>
          <a:bodyPr wrap="none">
            <a:spAutoFit/>
          </a:bodyPr>
          <a:lstStyle/>
          <a:p>
            <a:r>
              <a:rPr lang="en-US" sz="1400" b="1" dirty="0"/>
              <a:t>GROUPIII</a:t>
            </a:r>
          </a:p>
        </p:txBody>
      </p:sp>
      <p:sp>
        <p:nvSpPr>
          <p:cNvPr id="28691" name="Rectangle 20"/>
          <p:cNvSpPr>
            <a:spLocks noChangeArrowheads="1"/>
          </p:cNvSpPr>
          <p:nvPr/>
        </p:nvSpPr>
        <p:spPr bwMode="auto">
          <a:xfrm>
            <a:off x="2699792" y="2204864"/>
            <a:ext cx="1295400" cy="307975"/>
          </a:xfrm>
          <a:prstGeom prst="rect">
            <a:avLst/>
          </a:prstGeom>
          <a:noFill/>
          <a:ln w="9525">
            <a:noFill/>
            <a:miter lim="800000"/>
            <a:headEnd/>
            <a:tailEnd/>
          </a:ln>
        </p:spPr>
        <p:txBody>
          <a:bodyPr>
            <a:spAutoFit/>
          </a:bodyPr>
          <a:lstStyle/>
          <a:p>
            <a:r>
              <a:rPr lang="en-US" sz="1400" b="1" dirty="0"/>
              <a:t>GROUP II</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403648" y="1340768"/>
            <a:ext cx="6552728" cy="3588668"/>
          </a:xfrm>
        </p:spPr>
        <p:txBody>
          <a:bodyPr/>
          <a:lstStyle/>
          <a:p>
            <a:pPr algn="l">
              <a:lnSpc>
                <a:spcPct val="150000"/>
              </a:lnSpc>
            </a:pPr>
            <a:r>
              <a:rPr lang="en-US" sz="2800" dirty="0" smtClean="0">
                <a:solidFill>
                  <a:srgbClr val="0000CC"/>
                </a:solidFill>
                <a:latin typeface="Times New Roman" pitchFamily="18" charset="0"/>
                <a:cs typeface="Times New Roman" pitchFamily="18" charset="0"/>
              </a:rPr>
              <a:t/>
            </a:r>
            <a:br>
              <a:rPr lang="en-US" sz="2800" dirty="0" smtClean="0">
                <a:solidFill>
                  <a:srgbClr val="0000CC"/>
                </a:solidFill>
                <a:latin typeface="Times New Roman" pitchFamily="18" charset="0"/>
                <a:cs typeface="Times New Roman" pitchFamily="18" charset="0"/>
              </a:rPr>
            </a:br>
            <a:endParaRPr lang="en-US" sz="2400" dirty="0" smtClean="0">
              <a:solidFill>
                <a:srgbClr val="0000CC"/>
              </a:solidFill>
              <a:latin typeface="Times New Roman" pitchFamily="18" charset="0"/>
              <a:cs typeface="Times New Roman" pitchFamily="18" charset="0"/>
            </a:endParaRPr>
          </a:p>
        </p:txBody>
      </p:sp>
      <p:sp>
        <p:nvSpPr>
          <p:cNvPr id="3" name="TextBox 2"/>
          <p:cNvSpPr txBox="1"/>
          <p:nvPr/>
        </p:nvSpPr>
        <p:spPr>
          <a:xfrm>
            <a:off x="0" y="0"/>
            <a:ext cx="9144000" cy="1200329"/>
          </a:xfrm>
          <a:prstGeom prst="rect">
            <a:avLst/>
          </a:prstGeom>
          <a:noFill/>
        </p:spPr>
        <p:txBody>
          <a:bodyPr wrap="square" rtlCol="0">
            <a:spAutoFit/>
          </a:bodyPr>
          <a:lstStyle/>
          <a:p>
            <a:pPr algn="ctr"/>
            <a:r>
              <a:rPr lang="en-US" sz="3600" b="1" dirty="0" smtClean="0">
                <a:solidFill>
                  <a:srgbClr val="660066"/>
                </a:solidFill>
                <a:latin typeface="Lucida Calligraphy" pitchFamily="66" charset="0"/>
              </a:rPr>
              <a:t>SAE-effect on Lipid peroxides &amp;  Antioxidants</a:t>
            </a:r>
            <a:endParaRPr lang="en-US" sz="3600" b="1" dirty="0">
              <a:solidFill>
                <a:srgbClr val="660066"/>
              </a:solidFill>
              <a:latin typeface="Lucida Calligraphy" pitchFamily="66" charset="0"/>
            </a:endParaRPr>
          </a:p>
        </p:txBody>
      </p:sp>
      <p:pic>
        <p:nvPicPr>
          <p:cNvPr id="17410" name="Chart 15"/>
          <p:cNvPicPr>
            <a:picLocks noChangeArrowheads="1"/>
          </p:cNvPicPr>
          <p:nvPr/>
        </p:nvPicPr>
        <p:blipFill>
          <a:blip r:embed="rId2" cstate="print"/>
          <a:srcRect r="75418" b="23814"/>
          <a:stretch>
            <a:fillRect/>
          </a:stretch>
        </p:blipFill>
        <p:spPr bwMode="auto">
          <a:xfrm>
            <a:off x="214282" y="1500174"/>
            <a:ext cx="1143008" cy="2428892"/>
          </a:xfrm>
          <a:prstGeom prst="rect">
            <a:avLst/>
          </a:prstGeom>
          <a:noFill/>
          <a:ln w="9525">
            <a:noFill/>
            <a:miter lim="800000"/>
            <a:headEnd/>
            <a:tailEnd/>
          </a:ln>
        </p:spPr>
      </p:pic>
      <p:pic>
        <p:nvPicPr>
          <p:cNvPr id="17413" name="Chart 15"/>
          <p:cNvPicPr>
            <a:picLocks noChangeArrowheads="1"/>
          </p:cNvPicPr>
          <p:nvPr/>
        </p:nvPicPr>
        <p:blipFill>
          <a:blip r:embed="rId2" cstate="print"/>
          <a:srcRect l="29190" r="61592" b="23815"/>
          <a:stretch>
            <a:fillRect/>
          </a:stretch>
        </p:blipFill>
        <p:spPr bwMode="auto">
          <a:xfrm>
            <a:off x="1357290" y="1500174"/>
            <a:ext cx="428628" cy="2428868"/>
          </a:xfrm>
          <a:prstGeom prst="rect">
            <a:avLst/>
          </a:prstGeom>
          <a:noFill/>
          <a:ln w="9525">
            <a:noFill/>
            <a:miter lim="800000"/>
            <a:headEnd/>
            <a:tailEnd/>
          </a:ln>
        </p:spPr>
      </p:pic>
      <p:pic>
        <p:nvPicPr>
          <p:cNvPr id="17414" name="Chart 15"/>
          <p:cNvPicPr>
            <a:picLocks noChangeArrowheads="1"/>
          </p:cNvPicPr>
          <p:nvPr/>
        </p:nvPicPr>
        <p:blipFill>
          <a:blip r:embed="rId2" cstate="print"/>
          <a:srcRect l="41481" r="47764" b="23815"/>
          <a:stretch>
            <a:fillRect/>
          </a:stretch>
        </p:blipFill>
        <p:spPr bwMode="auto">
          <a:xfrm>
            <a:off x="1785918" y="1500174"/>
            <a:ext cx="500066" cy="2428892"/>
          </a:xfrm>
          <a:prstGeom prst="rect">
            <a:avLst/>
          </a:prstGeom>
          <a:noFill/>
          <a:ln w="9525">
            <a:noFill/>
            <a:miter lim="800000"/>
            <a:headEnd/>
            <a:tailEnd/>
          </a:ln>
        </p:spPr>
      </p:pic>
      <p:pic>
        <p:nvPicPr>
          <p:cNvPr id="17415" name="Chart 15"/>
          <p:cNvPicPr>
            <a:picLocks noChangeArrowheads="1"/>
          </p:cNvPicPr>
          <p:nvPr/>
        </p:nvPicPr>
        <p:blipFill>
          <a:blip r:embed="rId2" cstate="print"/>
          <a:srcRect l="56845" r="33937" b="23815"/>
          <a:stretch>
            <a:fillRect/>
          </a:stretch>
        </p:blipFill>
        <p:spPr bwMode="auto">
          <a:xfrm>
            <a:off x="2285984" y="1500174"/>
            <a:ext cx="428628" cy="2428868"/>
          </a:xfrm>
          <a:prstGeom prst="rect">
            <a:avLst/>
          </a:prstGeom>
          <a:noFill/>
          <a:ln w="9525">
            <a:noFill/>
            <a:miter lim="800000"/>
            <a:headEnd/>
            <a:tailEnd/>
          </a:ln>
        </p:spPr>
      </p:pic>
      <p:pic>
        <p:nvPicPr>
          <p:cNvPr id="17416" name="Chart 15"/>
          <p:cNvPicPr>
            <a:picLocks noChangeArrowheads="1"/>
          </p:cNvPicPr>
          <p:nvPr/>
        </p:nvPicPr>
        <p:blipFill>
          <a:blip r:embed="rId2" cstate="print"/>
          <a:srcRect l="69136" r="20109" b="23816"/>
          <a:stretch>
            <a:fillRect/>
          </a:stretch>
        </p:blipFill>
        <p:spPr bwMode="auto">
          <a:xfrm>
            <a:off x="2714612" y="1500174"/>
            <a:ext cx="500066" cy="2428868"/>
          </a:xfrm>
          <a:prstGeom prst="rect">
            <a:avLst/>
          </a:prstGeom>
          <a:noFill/>
          <a:ln w="9525">
            <a:noFill/>
            <a:miter lim="800000"/>
            <a:headEnd/>
            <a:tailEnd/>
          </a:ln>
        </p:spPr>
      </p:pic>
      <p:pic>
        <p:nvPicPr>
          <p:cNvPr id="17417" name="Chart 15"/>
          <p:cNvPicPr>
            <a:picLocks noChangeArrowheads="1"/>
          </p:cNvPicPr>
          <p:nvPr/>
        </p:nvPicPr>
        <p:blipFill>
          <a:blip r:embed="rId2" cstate="print"/>
          <a:srcRect l="84500" r="137" b="23815"/>
          <a:stretch>
            <a:fillRect/>
          </a:stretch>
        </p:blipFill>
        <p:spPr bwMode="auto">
          <a:xfrm>
            <a:off x="3214678" y="1500174"/>
            <a:ext cx="714380" cy="2428892"/>
          </a:xfrm>
          <a:prstGeom prst="rect">
            <a:avLst/>
          </a:prstGeom>
          <a:noFill/>
          <a:ln w="9525">
            <a:noFill/>
            <a:miter lim="800000"/>
            <a:headEnd/>
            <a:tailEnd/>
          </a:ln>
        </p:spPr>
      </p:pic>
      <p:pic>
        <p:nvPicPr>
          <p:cNvPr id="17418" name="Chart 15"/>
          <p:cNvPicPr>
            <a:picLocks noChangeArrowheads="1"/>
          </p:cNvPicPr>
          <p:nvPr/>
        </p:nvPicPr>
        <p:blipFill>
          <a:blip r:embed="rId2" cstate="print"/>
          <a:srcRect t="78724" b="13657"/>
          <a:stretch>
            <a:fillRect/>
          </a:stretch>
        </p:blipFill>
        <p:spPr bwMode="auto">
          <a:xfrm>
            <a:off x="214282" y="3929066"/>
            <a:ext cx="3714776" cy="214314"/>
          </a:xfrm>
          <a:prstGeom prst="rect">
            <a:avLst/>
          </a:prstGeom>
          <a:noFill/>
          <a:ln w="9525">
            <a:noFill/>
            <a:miter lim="800000"/>
            <a:headEnd/>
            <a:tailEnd/>
          </a:ln>
        </p:spPr>
      </p:pic>
      <p:graphicFrame>
        <p:nvGraphicFramePr>
          <p:cNvPr id="18" name="Table 17"/>
          <p:cNvGraphicFramePr>
            <a:graphicFrameLocks noGrp="1"/>
          </p:cNvGraphicFramePr>
          <p:nvPr/>
        </p:nvGraphicFramePr>
        <p:xfrm>
          <a:off x="4143372" y="1500174"/>
          <a:ext cx="4857785" cy="2643206"/>
        </p:xfrm>
        <a:graphic>
          <a:graphicData uri="http://schemas.openxmlformats.org/drawingml/2006/table">
            <a:tbl>
              <a:tblPr/>
              <a:tblGrid>
                <a:gridCol w="857256"/>
                <a:gridCol w="1000132"/>
                <a:gridCol w="1007318"/>
                <a:gridCol w="1135822"/>
                <a:gridCol w="857257"/>
              </a:tblGrid>
              <a:tr h="641374">
                <a:tc>
                  <a:txBody>
                    <a:bodyPr/>
                    <a:lstStyle/>
                    <a:p>
                      <a:pPr marL="0" marR="0" algn="ctr">
                        <a:lnSpc>
                          <a:spcPct val="150000"/>
                        </a:lnSpc>
                        <a:spcBef>
                          <a:spcPts val="300"/>
                        </a:spcBef>
                        <a:spcAft>
                          <a:spcPts val="200"/>
                        </a:spcAft>
                        <a:tabLst>
                          <a:tab pos="612775" algn="l"/>
                        </a:tabLst>
                      </a:pPr>
                      <a:r>
                        <a:rPr lang="en-US" sz="1050" b="1" dirty="0">
                          <a:latin typeface="Times New Roman"/>
                          <a:ea typeface="Times New Roman"/>
                        </a:rPr>
                        <a:t>Parameters</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b="1" dirty="0">
                          <a:latin typeface="Times New Roman"/>
                          <a:ea typeface="Times New Roman"/>
                        </a:rPr>
                        <a:t>Group I    (Control)</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b="1">
                          <a:latin typeface="Times New Roman"/>
                          <a:ea typeface="Times New Roman"/>
                        </a:rPr>
                        <a:t>Group II   (DMBA)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b="1">
                          <a:latin typeface="Times New Roman"/>
                          <a:ea typeface="Times New Roman"/>
                        </a:rPr>
                        <a:t>Group III      (DMBA + SA)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b="1">
                          <a:latin typeface="Times New Roman"/>
                          <a:ea typeface="Times New Roman"/>
                        </a:rPr>
                        <a:t>Group IV (SA)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257983">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SOD</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11.08 ± 1.09</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6.22 ± 0.56</a:t>
                      </a:r>
                      <a:r>
                        <a:rPr lang="en-US" sz="1050" baseline="30000" dirty="0">
                          <a:latin typeface="Times New Roman"/>
                          <a:ea typeface="Times New Roman"/>
                        </a:rPr>
                        <a:t>a*</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9.02 ±1.04</a:t>
                      </a:r>
                      <a:r>
                        <a:rPr lang="en-US" sz="1050" baseline="30000">
                          <a:latin typeface="Times New Roman"/>
                          <a:ea typeface="Times New Roman"/>
                        </a:rPr>
                        <a:t>a*b*cNS</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11.01 ± 1.00</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257983">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CAT</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120.17 ± 11.22</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64.76 ± 6.75</a:t>
                      </a:r>
                      <a:r>
                        <a:rPr lang="en-US" sz="1050" baseline="30000" dirty="0">
                          <a:latin typeface="Times New Roman"/>
                          <a:ea typeface="Times New Roman"/>
                        </a:rPr>
                        <a:t>a*</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102.42 ±10.48</a:t>
                      </a:r>
                      <a:r>
                        <a:rPr lang="en-US" sz="1050" baseline="30000" dirty="0">
                          <a:latin typeface="Times New Roman"/>
                          <a:ea typeface="Times New Roman"/>
                        </a:rPr>
                        <a:t>a‡b*c‡</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126.56 ± 13.09</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257983">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GPx</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27.61 ± 2.63</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13.82 ± 1.37</a:t>
                      </a:r>
                      <a:r>
                        <a:rPr lang="en-US" sz="1050" baseline="30000">
                          <a:latin typeface="Times New Roman"/>
                          <a:ea typeface="Times New Roman"/>
                        </a:rPr>
                        <a:t>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22.75 ± 2.24</a:t>
                      </a:r>
                      <a:r>
                        <a:rPr lang="en-US" sz="1050" baseline="30000" dirty="0">
                          <a:latin typeface="Times New Roman"/>
                          <a:ea typeface="Times New Roman"/>
                        </a:rPr>
                        <a:t>a‡b*c‡</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28.02 ± 2.86</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290231">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Vit C</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1.98 ± 0.25</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1.17 ± 0.13</a:t>
                      </a:r>
                      <a:r>
                        <a:rPr lang="en-US" sz="1050" baseline="30000">
                          <a:latin typeface="Times New Roman"/>
                          <a:ea typeface="Times New Roman"/>
                        </a:rPr>
                        <a:t>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1.74 ± 0.24</a:t>
                      </a:r>
                      <a:r>
                        <a:rPr lang="en-US" sz="1050" baseline="30000" dirty="0">
                          <a:latin typeface="Times New Roman"/>
                          <a:ea typeface="Times New Roman"/>
                        </a:rPr>
                        <a:t>a‡b*c†</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2.01 ± 0.28</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290231">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Vit E</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3.50 ± 0.35</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1.17 ± 0.12</a:t>
                      </a:r>
                      <a:r>
                        <a:rPr lang="en-US" sz="1050" baseline="30000">
                          <a:latin typeface="Times New Roman"/>
                          <a:ea typeface="Times New Roman"/>
                        </a:rPr>
                        <a:t>a*</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3.07 ± 0.32</a:t>
                      </a:r>
                      <a:r>
                        <a:rPr lang="en-US" sz="1050" baseline="30000">
                          <a:latin typeface="Times New Roman"/>
                          <a:ea typeface="Times New Roman"/>
                        </a:rPr>
                        <a:t>a†b*cNS</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3.52 ± 0.46</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r h="425344">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GSH</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14.37 ± 1.57</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8.04 ± 0.78</a:t>
                      </a:r>
                      <a:r>
                        <a:rPr lang="en-US" sz="1050" baseline="30000" dirty="0">
                          <a:latin typeface="Times New Roman"/>
                          <a:ea typeface="Times New Roman"/>
                        </a:rPr>
                        <a:t>a*</a:t>
                      </a:r>
                      <a:endParaRPr lang="en-US" sz="1050" dirty="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a:latin typeface="Times New Roman"/>
                          <a:ea typeface="Times New Roman"/>
                        </a:rPr>
                        <a:t>12.02 ± 1.39</a:t>
                      </a:r>
                      <a:r>
                        <a:rPr lang="en-US" sz="1050" baseline="30000">
                          <a:latin typeface="Times New Roman"/>
                          <a:ea typeface="Times New Roman"/>
                        </a:rPr>
                        <a:t>a‡b*c†</a:t>
                      </a:r>
                      <a:endParaRPr lang="en-US" sz="1050">
                        <a:latin typeface="Times New Roman"/>
                        <a:ea typeface="Times New Roman"/>
                      </a:endParaRP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c>
                  <a:txBody>
                    <a:bodyPr/>
                    <a:lstStyle/>
                    <a:p>
                      <a:pPr marL="0" marR="0" algn="ctr">
                        <a:lnSpc>
                          <a:spcPct val="150000"/>
                        </a:lnSpc>
                        <a:spcBef>
                          <a:spcPts val="300"/>
                        </a:spcBef>
                        <a:spcAft>
                          <a:spcPts val="200"/>
                        </a:spcAft>
                        <a:tabLst>
                          <a:tab pos="612775" algn="l"/>
                        </a:tabLst>
                      </a:pPr>
                      <a:r>
                        <a:rPr lang="en-US" sz="1050" dirty="0">
                          <a:latin typeface="Times New Roman"/>
                          <a:ea typeface="Times New Roman"/>
                        </a:rPr>
                        <a:t>14.18 ± 1.30</a:t>
                      </a:r>
                    </a:p>
                  </a:txBody>
                  <a:tcPr marL="62257" marR="62257" marT="0" marB="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solidFill>
                      <a:srgbClr val="D2EAF1"/>
                    </a:solidFill>
                  </a:tcPr>
                </a:tc>
              </a:tr>
            </a:tbl>
          </a:graphicData>
        </a:graphic>
      </p:graphicFrame>
      <p:sp>
        <p:nvSpPr>
          <p:cNvPr id="15" name="TextBox 14"/>
          <p:cNvSpPr txBox="1"/>
          <p:nvPr/>
        </p:nvSpPr>
        <p:spPr>
          <a:xfrm>
            <a:off x="1403648" y="1628800"/>
            <a:ext cx="1316386" cy="307777"/>
          </a:xfrm>
          <a:prstGeom prst="rect">
            <a:avLst/>
          </a:prstGeom>
          <a:noFill/>
        </p:spPr>
        <p:txBody>
          <a:bodyPr wrap="none" rtlCol="0">
            <a:spAutoFit/>
          </a:bodyPr>
          <a:lstStyle/>
          <a:p>
            <a:r>
              <a:rPr lang="en-GB" sz="1400" dirty="0" smtClean="0">
                <a:latin typeface="Times New Roman" pitchFamily="18" charset="0"/>
                <a:cs typeface="Times New Roman" pitchFamily="18" charset="0"/>
              </a:rPr>
              <a:t>Lipid peroxides</a:t>
            </a:r>
            <a:endParaRPr lang="en-GB" sz="1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857224" y="1340768"/>
            <a:ext cx="7286676" cy="3588668"/>
          </a:xfrm>
        </p:spPr>
        <p:txBody>
          <a:bodyPr/>
          <a:lstStyle/>
          <a:p>
            <a:pPr algn="just">
              <a:lnSpc>
                <a:spcPct val="150000"/>
              </a:lnSpc>
            </a:pPr>
            <a:r>
              <a:rPr lang="en-US" sz="2800" b="0" dirty="0" smtClean="0">
                <a:solidFill>
                  <a:srgbClr val="0000CC"/>
                </a:solidFill>
                <a:latin typeface="Times New Roman" pitchFamily="18" charset="0"/>
                <a:cs typeface="Times New Roman" pitchFamily="18" charset="0"/>
              </a:rPr>
              <a:t>	           </a:t>
            </a:r>
            <a:br>
              <a:rPr lang="en-US" sz="2800" b="0" dirty="0" smtClean="0">
                <a:solidFill>
                  <a:srgbClr val="0000CC"/>
                </a:solidFill>
                <a:latin typeface="Times New Roman" pitchFamily="18" charset="0"/>
                <a:cs typeface="Times New Roman" pitchFamily="18" charset="0"/>
              </a:rPr>
            </a:br>
            <a:r>
              <a:rPr lang="en-US" sz="2800" b="0" dirty="0" smtClean="0">
                <a:solidFill>
                  <a:srgbClr val="0000CC"/>
                </a:solidFill>
                <a:latin typeface="Times New Roman" pitchFamily="18" charset="0"/>
                <a:cs typeface="Times New Roman" pitchFamily="18" charset="0"/>
              </a:rPr>
              <a:t> </a:t>
            </a:r>
            <a:r>
              <a:rPr lang="en-US" sz="3200" b="0" dirty="0" smtClean="0">
                <a:solidFill>
                  <a:srgbClr val="0000CC"/>
                </a:solidFill>
                <a:latin typeface="Times New Roman" pitchFamily="18" charset="0"/>
                <a:cs typeface="Times New Roman" pitchFamily="18" charset="0"/>
              </a:rPr>
              <a:t>S</a:t>
            </a:r>
            <a:r>
              <a:rPr lang="en-US" sz="3200" dirty="0" smtClean="0">
                <a:solidFill>
                  <a:srgbClr val="0000CC"/>
                </a:solidFill>
                <a:latin typeface="Times New Roman" pitchFamily="18" charset="0"/>
                <a:cs typeface="Times New Roman" pitchFamily="18" charset="0"/>
              </a:rPr>
              <a:t>AE </a:t>
            </a:r>
            <a:r>
              <a:rPr lang="en-US" sz="3200" dirty="0" smtClean="0">
                <a:solidFill>
                  <a:srgbClr val="0000CC"/>
                </a:solidFill>
                <a:latin typeface="Times New Roman" pitchFamily="18" charset="0"/>
                <a:cs typeface="Times New Roman" pitchFamily="18" charset="0"/>
              </a:rPr>
              <a:t>treatment led to restoration of antioxidants to near normal levels.</a:t>
            </a:r>
          </a:p>
        </p:txBody>
      </p:sp>
      <p:sp>
        <p:nvSpPr>
          <p:cNvPr id="3" name="TextBox 2"/>
          <p:cNvSpPr txBox="1"/>
          <p:nvPr/>
        </p:nvSpPr>
        <p:spPr>
          <a:xfrm>
            <a:off x="1142976" y="714356"/>
            <a:ext cx="6936514" cy="646331"/>
          </a:xfrm>
          <a:prstGeom prst="rect">
            <a:avLst/>
          </a:prstGeom>
          <a:noFill/>
        </p:spPr>
        <p:txBody>
          <a:bodyPr wrap="none" rtlCol="0">
            <a:spAutoFit/>
          </a:bodyPr>
          <a:lstStyle/>
          <a:p>
            <a:pPr algn="ctr"/>
            <a:r>
              <a:rPr lang="en-US" sz="3600" b="1" dirty="0" smtClean="0">
                <a:solidFill>
                  <a:srgbClr val="660066"/>
                </a:solidFill>
                <a:latin typeface="Lucida Calligraphy" pitchFamily="66" charset="0"/>
              </a:rPr>
              <a:t>SAE-effec</a:t>
            </a:r>
            <a:r>
              <a:rPr lang="en-US" sz="3600" b="1" dirty="0" smtClean="0">
                <a:solidFill>
                  <a:srgbClr val="7030A0"/>
                </a:solidFill>
                <a:latin typeface="Lucida Calligraphy" pitchFamily="66" charset="0"/>
              </a:rPr>
              <a:t>t on A</a:t>
            </a:r>
            <a:r>
              <a:rPr lang="en-US" sz="3600" b="1" dirty="0" smtClean="0">
                <a:solidFill>
                  <a:srgbClr val="660066"/>
                </a:solidFill>
                <a:latin typeface="Lucida Calligraphy" pitchFamily="66" charset="0"/>
              </a:rPr>
              <a:t>ntioxidants</a:t>
            </a:r>
            <a:endParaRPr lang="en-US" sz="3600" b="1" dirty="0">
              <a:solidFill>
                <a:srgbClr val="660066"/>
              </a:solidFill>
              <a:latin typeface="Lucida Calligraphy" pitchFamily="66"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0"/>
          </p:nvPr>
        </p:nvSpPr>
        <p:spPr/>
        <p:txBody>
          <a:bodyPr/>
          <a:lstStyle/>
          <a:p>
            <a:endParaRPr lang="en-GB" dirty="0" smtClean="0"/>
          </a:p>
          <a:p>
            <a:endParaRPr lang="en-GB" dirty="0" smtClean="0"/>
          </a:p>
          <a:p>
            <a:pPr algn="ctr"/>
            <a:r>
              <a:rPr lang="en-GB" sz="3600" b="1" dirty="0" smtClean="0">
                <a:solidFill>
                  <a:srgbClr val="660066"/>
                </a:solidFill>
                <a:latin typeface="Lucida Calligraphy" pitchFamily="66" charset="0"/>
                <a:cs typeface="Times New Roman" pitchFamily="18" charset="0"/>
              </a:rPr>
              <a:t>SAE-Biochemical</a:t>
            </a:r>
            <a:r>
              <a:rPr lang="en-GB" sz="3600" b="1" dirty="0" smtClean="0">
                <a:latin typeface="Lucida Calligraphy" pitchFamily="66" charset="0"/>
                <a:cs typeface="Times New Roman" pitchFamily="18" charset="0"/>
              </a:rPr>
              <a:t> </a:t>
            </a:r>
            <a:r>
              <a:rPr lang="en-GB" sz="3600" b="1" dirty="0" smtClean="0">
                <a:solidFill>
                  <a:srgbClr val="660066"/>
                </a:solidFill>
                <a:latin typeface="Lucida Calligraphy" pitchFamily="66" charset="0"/>
                <a:cs typeface="Times New Roman" pitchFamily="18" charset="0"/>
              </a:rPr>
              <a:t>parameters </a:t>
            </a:r>
            <a:r>
              <a:rPr lang="en-GB" sz="3600" b="1" i="1" dirty="0" smtClean="0">
                <a:solidFill>
                  <a:srgbClr val="660066"/>
                </a:solidFill>
                <a:latin typeface="Lucida Calligraphy" pitchFamily="66" charset="0"/>
                <a:cs typeface="Times New Roman" pitchFamily="18" charset="0"/>
              </a:rPr>
              <a:t>in vivo</a:t>
            </a:r>
            <a:endParaRPr lang="en-GB" sz="3600" b="1" i="1" dirty="0">
              <a:solidFill>
                <a:srgbClr val="660066"/>
              </a:solidFill>
              <a:latin typeface="Lucida Calligraphy"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404664"/>
            <a:ext cx="9144000" cy="1068387"/>
          </a:xfrm>
        </p:spPr>
        <p:txBody>
          <a:bodyPr/>
          <a:lstStyle/>
          <a:p>
            <a:r>
              <a:rPr lang="en-IN" sz="3200" dirty="0" smtClean="0">
                <a:solidFill>
                  <a:srgbClr val="660066"/>
                </a:solidFill>
                <a:latin typeface="Lucida Calligraphy" pitchFamily="66" charset="0"/>
              </a:rPr>
              <a:t>SAE in mammary carcinoma-</a:t>
            </a:r>
            <a:br>
              <a:rPr lang="en-IN" sz="3200" dirty="0" smtClean="0">
                <a:solidFill>
                  <a:srgbClr val="660066"/>
                </a:solidFill>
                <a:latin typeface="Lucida Calligraphy" pitchFamily="66" charset="0"/>
              </a:rPr>
            </a:br>
            <a:r>
              <a:rPr lang="en-IN" sz="3200" dirty="0" err="1" smtClean="0">
                <a:solidFill>
                  <a:srgbClr val="660066"/>
                </a:solidFill>
                <a:latin typeface="Lucida Calligraphy" pitchFamily="66" charset="0"/>
              </a:rPr>
              <a:t>lysosomal</a:t>
            </a:r>
            <a:r>
              <a:rPr lang="en-IN" sz="3200" dirty="0" smtClean="0">
                <a:solidFill>
                  <a:srgbClr val="660066"/>
                </a:solidFill>
                <a:latin typeface="Lucida Calligraphy" pitchFamily="66" charset="0"/>
              </a:rPr>
              <a:t> enzymes</a:t>
            </a:r>
            <a:r>
              <a:rPr lang="en-IN" sz="3600" dirty="0" smtClean="0">
                <a:solidFill>
                  <a:srgbClr val="660066"/>
                </a:solidFill>
                <a:latin typeface="Lucida Calligraphy" pitchFamily="66" charset="0"/>
              </a:rPr>
              <a:t/>
            </a:r>
            <a:br>
              <a:rPr lang="en-IN" sz="3600" dirty="0" smtClean="0">
                <a:solidFill>
                  <a:srgbClr val="660066"/>
                </a:solidFill>
                <a:latin typeface="Lucida Calligraphy" pitchFamily="66" charset="0"/>
              </a:rPr>
            </a:br>
            <a:endParaRPr lang="en-US" sz="3600" i="1" dirty="0" smtClean="0">
              <a:solidFill>
                <a:srgbClr val="660066"/>
              </a:solidFill>
              <a:latin typeface="Lucida Calligraphy" pitchFamily="66" charset="0"/>
              <a:cs typeface="Arial" charset="0"/>
            </a:endParaRPr>
          </a:p>
        </p:txBody>
      </p:sp>
      <p:graphicFrame>
        <p:nvGraphicFramePr>
          <p:cNvPr id="5" name="Table 4"/>
          <p:cNvGraphicFramePr>
            <a:graphicFrameLocks noGrp="1"/>
          </p:cNvGraphicFramePr>
          <p:nvPr/>
        </p:nvGraphicFramePr>
        <p:xfrm>
          <a:off x="827583" y="1556792"/>
          <a:ext cx="7560840" cy="4256804"/>
        </p:xfrm>
        <a:graphic>
          <a:graphicData uri="http://schemas.openxmlformats.org/drawingml/2006/table">
            <a:tbl>
              <a:tblPr/>
              <a:tblGrid>
                <a:gridCol w="1309197"/>
                <a:gridCol w="1698559"/>
                <a:gridCol w="1566449"/>
                <a:gridCol w="1580604"/>
                <a:gridCol w="1406031"/>
              </a:tblGrid>
              <a:tr h="124972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Parameters</a:t>
                      </a:r>
                      <a:endParaRPr kumimoji="0" lang="en-IN" sz="1600" b="0"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  </a:t>
                      </a:r>
                      <a:b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b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(Control)</a:t>
                      </a:r>
                      <a:endParaRPr kumimoji="0" lang="en-IN" sz="1600" b="0"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II </a:t>
                      </a:r>
                      <a:b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b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(DMBA)</a:t>
                      </a:r>
                      <a:endParaRPr kumimoji="0" lang="en-IN" sz="1600" b="0"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III</a:t>
                      </a:r>
                      <a:b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b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(DMBA + SA)</a:t>
                      </a:r>
                      <a:endParaRPr kumimoji="0" lang="en-IN" sz="1600" b="0"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IV  </a:t>
                      </a:r>
                      <a:b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b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(SAE)</a:t>
                      </a:r>
                      <a:endParaRPr kumimoji="0" lang="en-IN" sz="1600" b="0"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r h="55047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ACP</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8.36 ± 0.88</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16.32 ± 1.64</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12.38 ± 1.06</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8.67 ± 0.85</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r h="614151">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sym typeface="Symbol" pitchFamily="18" charset="2"/>
                        </a:rPr>
                        <a:t></a:t>
                      </a: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-D-</a:t>
                      </a:r>
                      <a:r>
                        <a:rPr kumimoji="0" lang="en-US" sz="1600" b="1" i="0" u="none" strike="noStrike" cap="none" normalizeH="0" baseline="0" dirty="0" err="1" smtClean="0">
                          <a:ln>
                            <a:noFill/>
                          </a:ln>
                          <a:solidFill>
                            <a:srgbClr val="150CC4"/>
                          </a:solidFill>
                          <a:effectLst/>
                          <a:latin typeface="Times New Roman" pitchFamily="18" charset="0"/>
                          <a:cs typeface="Times New Roman" pitchFamily="18" charset="0"/>
                        </a:rPr>
                        <a:t>glu</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24.54 ± 2.00</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47.44 ± 4.81</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39.01 ± 3.94</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24.81 ± 2.85</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r h="614151">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sym typeface="Symbol" pitchFamily="18" charset="2"/>
                        </a:rPr>
                        <a:t></a:t>
                      </a: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-D-gal</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smtClean="0">
                          <a:ln>
                            <a:noFill/>
                          </a:ln>
                          <a:solidFill>
                            <a:srgbClr val="150CC4"/>
                          </a:solidFill>
                          <a:effectLst/>
                          <a:latin typeface="Times New Roman" pitchFamily="18" charset="0"/>
                          <a:cs typeface="Times New Roman" pitchFamily="18" charset="0"/>
                        </a:rPr>
                        <a:t>36.01 ± 3.69</a:t>
                      </a:r>
                      <a:endParaRPr kumimoji="0" lang="en-IN" sz="1400" b="1" i="0" u="none" strike="noStrike" cap="none" normalizeH="0" baseline="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58.57 ± 5.82</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46.03 ± 4.57</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36.84 ± 3.83</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r h="614151">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sym typeface="Symbol" pitchFamily="18" charset="2"/>
                        </a:rPr>
                        <a:t></a:t>
                      </a: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-NAG</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smtClean="0">
                          <a:ln>
                            <a:noFill/>
                          </a:ln>
                          <a:solidFill>
                            <a:srgbClr val="150CC4"/>
                          </a:solidFill>
                          <a:effectLst/>
                          <a:latin typeface="Times New Roman" pitchFamily="18" charset="0"/>
                          <a:cs typeface="Times New Roman" pitchFamily="18" charset="0"/>
                        </a:rPr>
                        <a:t>38.16 ± 3.59</a:t>
                      </a:r>
                      <a:endParaRPr kumimoji="0" lang="en-IN" sz="1400" b="1" i="0" u="none" strike="noStrike" cap="none" normalizeH="0" baseline="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62.06 ± 5.91</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53.49 ± 5.52</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38.38 ± 3.84</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r h="614151">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err="1" smtClean="0">
                          <a:ln>
                            <a:noFill/>
                          </a:ln>
                          <a:solidFill>
                            <a:srgbClr val="150CC4"/>
                          </a:solidFill>
                          <a:effectLst/>
                          <a:latin typeface="Times New Roman" pitchFamily="18" charset="0"/>
                          <a:cs typeface="Times New Roman" pitchFamily="18" charset="0"/>
                        </a:rPr>
                        <a:t>Cathepsin</a:t>
                      </a: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 D</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smtClean="0">
                          <a:ln>
                            <a:noFill/>
                          </a:ln>
                          <a:solidFill>
                            <a:srgbClr val="150CC4"/>
                          </a:solidFill>
                          <a:effectLst/>
                          <a:latin typeface="Times New Roman" pitchFamily="18" charset="0"/>
                          <a:cs typeface="Times New Roman" pitchFamily="18" charset="0"/>
                        </a:rPr>
                        <a:t>53.83 ± 5.56</a:t>
                      </a:r>
                      <a:endParaRPr kumimoji="0" lang="en-IN" sz="1400" b="1" i="0" u="none" strike="noStrike" cap="none" normalizeH="0" baseline="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77.75 ± 7.40</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CC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69.37 ± 6.94</a:t>
                      </a:r>
                      <a:r>
                        <a:rPr kumimoji="0" lang="en-US" sz="14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400" b="1" i="0" u="none" strike="noStrike" cap="none" normalizeH="0" baseline="0" dirty="0" smtClean="0">
                          <a:ln>
                            <a:noFill/>
                          </a:ln>
                          <a:solidFill>
                            <a:srgbClr val="150CC4"/>
                          </a:solidFill>
                          <a:effectLst/>
                          <a:latin typeface="Times New Roman" pitchFamily="18" charset="0"/>
                          <a:cs typeface="Times New Roman" pitchFamily="18" charset="0"/>
                        </a:rPr>
                        <a:t>55.71 ± 5.59</a:t>
                      </a:r>
                      <a:endParaRPr kumimoji="0" lang="en-IN" sz="14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7838" marR="67838" marT="0" marB="0" horzOverflow="overflow">
                    <a:lnL>
                      <a:noFill/>
                    </a:lnL>
                    <a:lnR>
                      <a:noFill/>
                    </a:lnR>
                    <a:lnT>
                      <a:noFill/>
                    </a:lnT>
                    <a:lnB>
                      <a:noFill/>
                    </a:lnB>
                    <a:lnTlToBr>
                      <a:noFill/>
                    </a:lnTlToBr>
                    <a:lnBlToTr>
                      <a:noFill/>
                    </a:lnBlToTr>
                    <a:solidFill>
                      <a:srgbClr val="FFFFFF"/>
                    </a:solidFill>
                  </a:tcPr>
                </a:tc>
              </a:tr>
            </a:tbl>
          </a:graphicData>
        </a:graphic>
      </p:graphicFrame>
      <p:cxnSp>
        <p:nvCxnSpPr>
          <p:cNvPr id="10" name="Straight Connector 9"/>
          <p:cNvCxnSpPr/>
          <p:nvPr/>
        </p:nvCxnSpPr>
        <p:spPr>
          <a:xfrm>
            <a:off x="2195736" y="1556792"/>
            <a:ext cx="0" cy="432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779912" y="1556792"/>
            <a:ext cx="0" cy="42484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364088" y="1556792"/>
            <a:ext cx="0" cy="4320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948264" y="1556792"/>
            <a:ext cx="0" cy="4392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3568" y="2492896"/>
            <a:ext cx="770485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14282" y="142852"/>
            <a:ext cx="8501090" cy="1068388"/>
          </a:xfrm>
        </p:spPr>
        <p:txBody>
          <a:bodyPr/>
          <a:lstStyle/>
          <a:p>
            <a:r>
              <a:rPr lang="en-US" sz="3200" dirty="0" smtClean="0">
                <a:solidFill>
                  <a:srgbClr val="660066"/>
                </a:solidFill>
                <a:latin typeface="Lucida Calligraphy" pitchFamily="66" charset="0"/>
                <a:cs typeface="Arial" charset="0"/>
              </a:rPr>
              <a:t>SAE in mammary carcinoma -on marker enzymes</a:t>
            </a:r>
          </a:p>
        </p:txBody>
      </p:sp>
      <p:graphicFrame>
        <p:nvGraphicFramePr>
          <p:cNvPr id="5" name="Table 4"/>
          <p:cNvGraphicFramePr>
            <a:graphicFrameLocks noGrp="1"/>
          </p:cNvGraphicFramePr>
          <p:nvPr/>
        </p:nvGraphicFramePr>
        <p:xfrm>
          <a:off x="785786" y="1285860"/>
          <a:ext cx="7632847" cy="4611270"/>
        </p:xfrm>
        <a:graphic>
          <a:graphicData uri="http://schemas.openxmlformats.org/drawingml/2006/table">
            <a:tbl>
              <a:tblPr/>
              <a:tblGrid>
                <a:gridCol w="1440991"/>
                <a:gridCol w="1440991"/>
                <a:gridCol w="1440991"/>
                <a:gridCol w="1440991"/>
                <a:gridCol w="1868883"/>
              </a:tblGrid>
              <a:tr h="878498">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Parameters</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         (Control)</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II  (DMBA)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III (DMBA + SAE)</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Group IV             (SAE)</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SGOT</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32.52±3.34</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15.35±1.50</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22.13±2.06</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31.76±2.85</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SGPT</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14.27±1.40</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6.28±0.62</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9.59±0.85 </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13.64±1.56</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ALP</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4.13±0.54</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11.62±1.26</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8.02±0.78</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5.45±0.52</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LDH</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2.95±0.25</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5.63±0.44</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4.30±0.38</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2.96±0.39</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γ-GT</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3.32±0.35</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6.34±0.66</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5.30±0.53</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3.45±0.39</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r h="585665">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5’-nucleotidase</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2.87±0.49</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5.33±0.56</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tx2">
                        <a:lumMod val="20000"/>
                        <a:lumOff val="8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4.48±0.67</a:t>
                      </a:r>
                      <a:r>
                        <a:rPr kumimoji="0" lang="en-US" sz="1600" b="1" i="0" u="none" strike="noStrike" cap="none" normalizeH="0" baseline="30000" dirty="0" smtClean="0">
                          <a:ln>
                            <a:noFill/>
                          </a:ln>
                          <a:solidFill>
                            <a:srgbClr val="150CC4"/>
                          </a:solidFill>
                          <a:effectLst/>
                          <a:latin typeface="Times New Roman" pitchFamily="18" charset="0"/>
                          <a:cs typeface="Times New Roman" pitchFamily="18" charset="0"/>
                        </a:rPr>
                        <a:t>a‡,b‡</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8" charset="0"/>
                          <a:cs typeface="Times New Roman" pitchFamily="18" charset="0"/>
                        </a:rPr>
                        <a:t>3.34±0.36</a:t>
                      </a:r>
                      <a:endParaRPr kumimoji="0" lang="en-IN" sz="1600" b="1" i="0" u="none" strike="noStrike" cap="none" normalizeH="0" baseline="0" dirty="0" smtClean="0">
                        <a:ln>
                          <a:noFill/>
                        </a:ln>
                        <a:solidFill>
                          <a:srgbClr val="150CC4"/>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FFFFCC"/>
                    </a:solidFill>
                  </a:tcPr>
                </a:tc>
              </a:tr>
            </a:tbl>
          </a:graphicData>
        </a:graphic>
      </p:graphicFrame>
      <p:cxnSp>
        <p:nvCxnSpPr>
          <p:cNvPr id="6" name="Straight Connector 5"/>
          <p:cNvCxnSpPr/>
          <p:nvPr/>
        </p:nvCxnSpPr>
        <p:spPr>
          <a:xfrm>
            <a:off x="683568" y="2348880"/>
            <a:ext cx="76328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123728" y="1556792"/>
            <a:ext cx="0" cy="45365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88224" y="1556792"/>
            <a:ext cx="0" cy="453650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C:\Users\pc\AppData\Local\Microsoft\Windows\Temporary Internet Files\Content.Word\Image (140).jpg"/>
          <p:cNvPicPr>
            <a:picLocks noChangeAspect="1" noChangeArrowheads="1"/>
          </p:cNvPicPr>
          <p:nvPr/>
        </p:nvPicPr>
        <p:blipFill>
          <a:blip r:embed="rId2" cstate="print"/>
          <a:srcRect t="6937"/>
          <a:stretch>
            <a:fillRect/>
          </a:stretch>
        </p:blipFill>
        <p:spPr bwMode="auto">
          <a:xfrm>
            <a:off x="357158" y="1571612"/>
            <a:ext cx="4178330" cy="3857652"/>
          </a:xfrm>
          <a:prstGeom prst="rect">
            <a:avLst/>
          </a:prstGeom>
          <a:ln>
            <a:noFill/>
          </a:ln>
          <a:effectLst>
            <a:softEdge rad="112500"/>
          </a:effectLst>
        </p:spPr>
      </p:pic>
      <p:pic>
        <p:nvPicPr>
          <p:cNvPr id="6" name="Picture 12" descr="C:\Users\pc\AppData\Local\Microsoft\Windows\Temporary Internet Files\Content.Word\Image (143).jpg"/>
          <p:cNvPicPr>
            <a:picLocks noChangeAspect="1" noChangeArrowheads="1"/>
          </p:cNvPicPr>
          <p:nvPr/>
        </p:nvPicPr>
        <p:blipFill>
          <a:blip r:embed="rId3" cstate="print"/>
          <a:srcRect/>
          <a:stretch>
            <a:fillRect/>
          </a:stretch>
        </p:blipFill>
        <p:spPr bwMode="auto">
          <a:xfrm>
            <a:off x="4714876" y="1571612"/>
            <a:ext cx="4071966" cy="3857652"/>
          </a:xfrm>
          <a:prstGeom prst="rect">
            <a:avLst/>
          </a:prstGeom>
          <a:ln>
            <a:noFill/>
          </a:ln>
          <a:effectLst>
            <a:softEdge rad="112500"/>
          </a:effectLst>
        </p:spPr>
      </p:pic>
      <p:sp>
        <p:nvSpPr>
          <p:cNvPr id="7" name="TextBox 10"/>
          <p:cNvSpPr txBox="1">
            <a:spLocks noChangeArrowheads="1"/>
          </p:cNvSpPr>
          <p:nvPr/>
        </p:nvSpPr>
        <p:spPr bwMode="auto">
          <a:xfrm>
            <a:off x="500034" y="1214422"/>
            <a:ext cx="3871766" cy="369332"/>
          </a:xfrm>
          <a:prstGeom prst="rect">
            <a:avLst/>
          </a:prstGeom>
          <a:noFill/>
          <a:ln w="9525">
            <a:noFill/>
            <a:miter lim="800000"/>
            <a:headEnd/>
            <a:tailEnd/>
          </a:ln>
        </p:spPr>
        <p:txBody>
          <a:bodyPr wrap="none">
            <a:spAutoFit/>
          </a:bodyPr>
          <a:lstStyle/>
          <a:p>
            <a:r>
              <a:rPr lang="en-US" b="1" dirty="0">
                <a:solidFill>
                  <a:srgbClr val="002060"/>
                </a:solidFill>
                <a:latin typeface="Times New Roman" pitchFamily="18" charset="0"/>
                <a:cs typeface="Times New Roman" pitchFamily="18" charset="0"/>
              </a:rPr>
              <a:t>Electron Transport Chain Complexes</a:t>
            </a:r>
          </a:p>
        </p:txBody>
      </p:sp>
      <p:sp>
        <p:nvSpPr>
          <p:cNvPr id="8" name="TextBox 13"/>
          <p:cNvSpPr txBox="1">
            <a:spLocks noChangeArrowheads="1"/>
          </p:cNvSpPr>
          <p:nvPr/>
        </p:nvSpPr>
        <p:spPr bwMode="auto">
          <a:xfrm>
            <a:off x="4786314" y="1214422"/>
            <a:ext cx="3884397" cy="369332"/>
          </a:xfrm>
          <a:prstGeom prst="rect">
            <a:avLst/>
          </a:prstGeom>
          <a:noFill/>
          <a:ln w="9525">
            <a:noFill/>
            <a:miter lim="800000"/>
            <a:headEnd/>
            <a:tailEnd/>
          </a:ln>
        </p:spPr>
        <p:txBody>
          <a:bodyPr wrap="none">
            <a:spAutoFit/>
          </a:bodyPr>
          <a:lstStyle/>
          <a:p>
            <a:r>
              <a:rPr lang="en-US" b="1" dirty="0" err="1">
                <a:solidFill>
                  <a:srgbClr val="002060"/>
                </a:solidFill>
                <a:latin typeface="Times New Roman" pitchFamily="18" charset="0"/>
                <a:cs typeface="Times New Roman" pitchFamily="18" charset="0"/>
              </a:rPr>
              <a:t>Glycolytic</a:t>
            </a:r>
            <a:r>
              <a:rPr lang="en-US" b="1" dirty="0">
                <a:solidFill>
                  <a:srgbClr val="002060"/>
                </a:solidFill>
                <a:latin typeface="Times New Roman" pitchFamily="18" charset="0"/>
                <a:cs typeface="Times New Roman" pitchFamily="18" charset="0"/>
              </a:rPr>
              <a:t> &amp; </a:t>
            </a:r>
            <a:r>
              <a:rPr lang="en-US" b="1" dirty="0" err="1">
                <a:solidFill>
                  <a:srgbClr val="002060"/>
                </a:solidFill>
                <a:latin typeface="Times New Roman" pitchFamily="18" charset="0"/>
                <a:cs typeface="Times New Roman" pitchFamily="18" charset="0"/>
              </a:rPr>
              <a:t>Gluconeogenic</a:t>
            </a:r>
            <a:r>
              <a:rPr lang="en-US" b="1" dirty="0">
                <a:solidFill>
                  <a:srgbClr val="002060"/>
                </a:solidFill>
                <a:latin typeface="Times New Roman" pitchFamily="18" charset="0"/>
                <a:cs typeface="Times New Roman" pitchFamily="18" charset="0"/>
              </a:rPr>
              <a:t> Enzymes</a:t>
            </a:r>
          </a:p>
        </p:txBody>
      </p:sp>
      <p:sp>
        <p:nvSpPr>
          <p:cNvPr id="9" name="TextBox 11"/>
          <p:cNvSpPr txBox="1">
            <a:spLocks noChangeArrowheads="1"/>
          </p:cNvSpPr>
          <p:nvPr/>
        </p:nvSpPr>
        <p:spPr bwMode="auto">
          <a:xfrm>
            <a:off x="539552" y="260648"/>
            <a:ext cx="7818166" cy="584775"/>
          </a:xfrm>
          <a:prstGeom prst="rect">
            <a:avLst/>
          </a:prstGeom>
          <a:noFill/>
          <a:ln w="9525">
            <a:noFill/>
            <a:miter lim="800000"/>
            <a:headEnd/>
            <a:tailEnd/>
          </a:ln>
        </p:spPr>
        <p:txBody>
          <a:bodyPr wrap="none">
            <a:spAutoFit/>
          </a:bodyPr>
          <a:lstStyle/>
          <a:p>
            <a:r>
              <a:rPr lang="en-US" sz="3200" b="1" dirty="0" smtClean="0">
                <a:solidFill>
                  <a:srgbClr val="660066"/>
                </a:solidFill>
                <a:latin typeface="Lucida Calligraphy" pitchFamily="66" charset="0"/>
              </a:rPr>
              <a:t>SAE –Effect on energy metabolism </a:t>
            </a:r>
            <a:endParaRPr lang="en-US" sz="3200" b="1" dirty="0">
              <a:solidFill>
                <a:srgbClr val="660066"/>
              </a:solidFill>
              <a:latin typeface="Lucida Calligraphy" pitchFamily="66"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1747"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1748"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1749" name="TextBox 12"/>
          <p:cNvSpPr txBox="1">
            <a:spLocks noChangeArrowheads="1"/>
          </p:cNvSpPr>
          <p:nvPr/>
        </p:nvSpPr>
        <p:spPr bwMode="auto">
          <a:xfrm>
            <a:off x="1000100" y="214290"/>
            <a:ext cx="7215216" cy="1200329"/>
          </a:xfrm>
          <a:prstGeom prst="rect">
            <a:avLst/>
          </a:prstGeom>
          <a:noFill/>
          <a:ln w="9525">
            <a:noFill/>
            <a:miter lim="800000"/>
            <a:headEnd/>
            <a:tailEnd/>
          </a:ln>
        </p:spPr>
        <p:txBody>
          <a:bodyPr wrap="square">
            <a:spAutoFit/>
          </a:bodyPr>
          <a:lstStyle/>
          <a:p>
            <a:pPr algn="ctr"/>
            <a:r>
              <a:rPr lang="en-US" sz="3600" b="1" dirty="0" smtClean="0">
                <a:solidFill>
                  <a:srgbClr val="660066"/>
                </a:solidFill>
                <a:latin typeface="Lucida Calligraphy" pitchFamily="66" charset="0"/>
              </a:rPr>
              <a:t>SAE - Effect on  apoptosis</a:t>
            </a:r>
            <a:endParaRPr lang="en-IN" sz="3600" b="1" dirty="0">
              <a:solidFill>
                <a:srgbClr val="660066"/>
              </a:solidFill>
              <a:latin typeface="Lucida Calligraphy" pitchFamily="66" charset="0"/>
            </a:endParaRPr>
          </a:p>
          <a:p>
            <a:pPr algn="ctr"/>
            <a:endParaRPr lang="en-IN" sz="3600" b="1" dirty="0">
              <a:solidFill>
                <a:srgbClr val="660066"/>
              </a:solidFill>
              <a:latin typeface="Lucida Calligraphy" pitchFamily="66" charset="0"/>
            </a:endParaRPr>
          </a:p>
        </p:txBody>
      </p:sp>
      <p:sp>
        <p:nvSpPr>
          <p:cNvPr id="31750" name="Rectangle 25"/>
          <p:cNvSpPr>
            <a:spLocks noChangeArrowheads="1"/>
          </p:cNvSpPr>
          <p:nvPr/>
        </p:nvSpPr>
        <p:spPr bwMode="auto">
          <a:xfrm>
            <a:off x="3851275" y="981075"/>
            <a:ext cx="817853" cy="400110"/>
          </a:xfrm>
          <a:prstGeom prst="rect">
            <a:avLst/>
          </a:prstGeom>
          <a:noFill/>
          <a:ln w="9525">
            <a:noFill/>
            <a:miter lim="800000"/>
            <a:headEnd/>
            <a:tailEnd/>
          </a:ln>
        </p:spPr>
        <p:txBody>
          <a:bodyPr wrap="none">
            <a:spAutoFit/>
          </a:bodyPr>
          <a:lstStyle/>
          <a:p>
            <a:r>
              <a:rPr lang="en-US" sz="2000" b="1" dirty="0" smtClean="0">
                <a:solidFill>
                  <a:srgbClr val="002060"/>
                </a:solidFill>
                <a:latin typeface="Times New Roman" pitchFamily="1" charset="0"/>
                <a:cs typeface="Times New Roman" pitchFamily="1" charset="0"/>
              </a:rPr>
              <a:t>Bcl-2 </a:t>
            </a:r>
            <a:endParaRPr lang="en-US" sz="2000" b="1" dirty="0">
              <a:solidFill>
                <a:srgbClr val="002060"/>
              </a:solidFill>
              <a:latin typeface="Times New Roman" pitchFamily="1" charset="0"/>
              <a:cs typeface="Times New Roman" pitchFamily="1" charset="0"/>
            </a:endParaRPr>
          </a:p>
        </p:txBody>
      </p:sp>
      <p:pic>
        <p:nvPicPr>
          <p:cNvPr id="31751" name="Picture 1"/>
          <p:cNvPicPr>
            <a:picLocks noChangeAspect="1" noChangeArrowheads="1"/>
          </p:cNvPicPr>
          <p:nvPr/>
        </p:nvPicPr>
        <p:blipFill>
          <a:blip r:embed="rId2" cstate="print"/>
          <a:srcRect/>
          <a:stretch>
            <a:fillRect/>
          </a:stretch>
        </p:blipFill>
        <p:spPr bwMode="auto">
          <a:xfrm>
            <a:off x="1142976" y="1500174"/>
            <a:ext cx="6905625" cy="44450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0" y="17463"/>
            <a:ext cx="9144000" cy="1068387"/>
          </a:xfrm>
        </p:spPr>
        <p:txBody>
          <a:bodyPr/>
          <a:lstStyle/>
          <a:p>
            <a:r>
              <a:rPr lang="en-US" sz="3600" dirty="0" smtClean="0">
                <a:solidFill>
                  <a:srgbClr val="660066"/>
                </a:solidFill>
                <a:latin typeface="Lucida Calligraphy" pitchFamily="66" charset="0"/>
                <a:cs typeface="Arial" charset="0"/>
              </a:rPr>
              <a:t>SAE - pro apoptotic effect</a:t>
            </a:r>
            <a:endParaRPr lang="en-IN" sz="3600" dirty="0" smtClean="0">
              <a:solidFill>
                <a:srgbClr val="660066"/>
              </a:solidFill>
              <a:latin typeface="Lucida Calligraphy" pitchFamily="66" charset="0"/>
              <a:cs typeface="Arial" charset="0"/>
            </a:endParaRPr>
          </a:p>
        </p:txBody>
      </p:sp>
      <p:pic>
        <p:nvPicPr>
          <p:cNvPr id="32771" name="Picture 2"/>
          <p:cNvPicPr>
            <a:picLocks noGrp="1" noChangeAspect="1" noChangeArrowheads="1"/>
          </p:cNvPicPr>
          <p:nvPr>
            <p:ph idx="10"/>
          </p:nvPr>
        </p:nvPicPr>
        <p:blipFill>
          <a:blip r:embed="rId2" cstate="print"/>
          <a:srcRect r="64783" b="53294"/>
          <a:stretch>
            <a:fillRect/>
          </a:stretch>
        </p:blipFill>
        <p:spPr>
          <a:xfrm>
            <a:off x="2143108" y="1643050"/>
            <a:ext cx="3143272" cy="3500462"/>
          </a:xfrm>
          <a:prstGeom prst="rect">
            <a:avLst/>
          </a:prstGeom>
          <a:ln>
            <a:noFill/>
          </a:ln>
          <a:effectLst>
            <a:outerShdw blurRad="292100" dist="139700" dir="2700000" algn="tl" rotWithShape="0">
              <a:srgbClr val="333333">
                <a:alpha val="65000"/>
              </a:srgbClr>
            </a:outerShdw>
          </a:effectLst>
        </p:spPr>
      </p:pic>
      <p:sp>
        <p:nvSpPr>
          <p:cNvPr id="32772" name="TextBox 20"/>
          <p:cNvSpPr txBox="1">
            <a:spLocks noChangeArrowheads="1"/>
          </p:cNvSpPr>
          <p:nvPr/>
        </p:nvSpPr>
        <p:spPr bwMode="auto">
          <a:xfrm>
            <a:off x="5357818" y="2428868"/>
            <a:ext cx="1008063" cy="2708434"/>
          </a:xfrm>
          <a:prstGeom prst="rect">
            <a:avLst/>
          </a:prstGeom>
          <a:noFill/>
          <a:ln w="9525">
            <a:noFill/>
            <a:miter lim="800000"/>
            <a:headEnd/>
            <a:tailEnd/>
          </a:ln>
        </p:spPr>
        <p:txBody>
          <a:bodyPr>
            <a:spAutoFit/>
          </a:bodyPr>
          <a:lstStyle/>
          <a:p>
            <a:endParaRPr lang="en-US" sz="1400" b="1" dirty="0" smtClean="0">
              <a:latin typeface="Times New Roman" pitchFamily="1" charset="0"/>
              <a:cs typeface="Times New Roman" pitchFamily="1" charset="0"/>
            </a:endParaRPr>
          </a:p>
          <a:p>
            <a:r>
              <a:rPr lang="en-US" sz="1400" b="1" dirty="0" smtClean="0">
                <a:latin typeface="Times New Roman" pitchFamily="1" charset="0"/>
                <a:cs typeface="Times New Roman" pitchFamily="1" charset="0"/>
              </a:rPr>
              <a:t>Caspase-3</a:t>
            </a:r>
            <a:endParaRPr lang="en-US" sz="1400" b="1" dirty="0">
              <a:latin typeface="Times New Roman" pitchFamily="1" charset="0"/>
              <a:cs typeface="Times New Roman" pitchFamily="1" charset="0"/>
            </a:endParaRPr>
          </a:p>
          <a:p>
            <a:endParaRPr lang="en-US" sz="1000" b="1" dirty="0"/>
          </a:p>
          <a:p>
            <a:endParaRPr lang="en-US" sz="1000" b="1" dirty="0"/>
          </a:p>
          <a:p>
            <a:endParaRPr lang="en-US" sz="1000" b="1" dirty="0"/>
          </a:p>
          <a:p>
            <a:endParaRPr lang="en-US" sz="1000" b="1" dirty="0"/>
          </a:p>
          <a:p>
            <a:endParaRPr lang="en-US" sz="1000" b="1" dirty="0"/>
          </a:p>
          <a:p>
            <a:r>
              <a:rPr lang="en-US" sz="1400" b="1" dirty="0" smtClean="0">
                <a:latin typeface="Times New Roman" pitchFamily="1" charset="0"/>
                <a:cs typeface="Times New Roman" pitchFamily="1" charset="0"/>
              </a:rPr>
              <a:t>Caspase-9</a:t>
            </a:r>
            <a:endParaRPr lang="en-US" sz="1400" b="1" dirty="0">
              <a:latin typeface="Times New Roman" pitchFamily="1" charset="0"/>
              <a:cs typeface="Times New Roman" pitchFamily="1" charset="0"/>
            </a:endParaRPr>
          </a:p>
          <a:p>
            <a:endParaRPr lang="en-US" sz="1000" b="1" dirty="0"/>
          </a:p>
          <a:p>
            <a:endParaRPr lang="en-US" sz="1000" b="1" dirty="0"/>
          </a:p>
          <a:p>
            <a:endParaRPr lang="en-US" sz="1000" b="1" dirty="0"/>
          </a:p>
          <a:p>
            <a:endParaRPr lang="en-US" sz="1000" b="1" dirty="0"/>
          </a:p>
          <a:p>
            <a:endParaRPr lang="en-US" sz="1000" b="1" dirty="0"/>
          </a:p>
          <a:p>
            <a:endParaRPr lang="en-US" sz="1400" b="1" dirty="0" smtClean="0">
              <a:latin typeface="Times New Roman" pitchFamily="1" charset="0"/>
              <a:cs typeface="Times New Roman" pitchFamily="1" charset="0"/>
            </a:endParaRPr>
          </a:p>
          <a:p>
            <a:r>
              <a:rPr lang="el-GR" sz="1400" b="1" dirty="0" smtClean="0">
                <a:latin typeface="Times New Roman" pitchFamily="1" charset="0"/>
                <a:cs typeface="Times New Roman" pitchFamily="1" charset="0"/>
              </a:rPr>
              <a:t>β</a:t>
            </a:r>
            <a:r>
              <a:rPr lang="en-US" sz="1400" b="1" dirty="0" smtClean="0">
                <a:latin typeface="Times New Roman" pitchFamily="1" charset="0"/>
                <a:cs typeface="Times New Roman" pitchFamily="1" charset="0"/>
              </a:rPr>
              <a:t>-</a:t>
            </a:r>
            <a:r>
              <a:rPr lang="en-US" sz="1400" b="1" dirty="0" err="1" smtClean="0">
                <a:latin typeface="Times New Roman" pitchFamily="1" charset="0"/>
                <a:cs typeface="Times New Roman" pitchFamily="1" charset="0"/>
              </a:rPr>
              <a:t>actin</a:t>
            </a:r>
            <a:r>
              <a:rPr lang="en-US" sz="1400" b="1" dirty="0" smtClean="0">
                <a:latin typeface="Times New Roman" pitchFamily="1" charset="0"/>
                <a:cs typeface="Times New Roman" pitchFamily="1" charset="0"/>
              </a:rPr>
              <a:t> </a:t>
            </a:r>
            <a:endParaRPr lang="en-US" sz="1400" b="1" dirty="0">
              <a:latin typeface="Times New Roman" pitchFamily="1" charset="0"/>
              <a:cs typeface="Times New Roman" pitchFamily="1" charset="0"/>
            </a:endParaRPr>
          </a:p>
        </p:txBody>
      </p:sp>
      <p:sp>
        <p:nvSpPr>
          <p:cNvPr id="32773" name="TextBox 6"/>
          <p:cNvSpPr txBox="1">
            <a:spLocks noChangeArrowheads="1"/>
          </p:cNvSpPr>
          <p:nvPr/>
        </p:nvSpPr>
        <p:spPr bwMode="auto">
          <a:xfrm>
            <a:off x="3000364" y="1071546"/>
            <a:ext cx="1480085" cy="400110"/>
          </a:xfrm>
          <a:prstGeom prst="rect">
            <a:avLst/>
          </a:prstGeom>
          <a:noFill/>
          <a:ln w="9525">
            <a:noFill/>
            <a:miter lim="800000"/>
            <a:headEnd/>
            <a:tailEnd/>
          </a:ln>
        </p:spPr>
        <p:txBody>
          <a:bodyPr wrap="none">
            <a:spAutoFit/>
          </a:bodyPr>
          <a:lstStyle/>
          <a:p>
            <a:pPr algn="ctr"/>
            <a:r>
              <a:rPr lang="en-US" sz="2000" b="1" dirty="0">
                <a:solidFill>
                  <a:srgbClr val="150CC4"/>
                </a:solidFill>
                <a:latin typeface="Times New Roman" pitchFamily="1" charset="0"/>
                <a:cs typeface="Times New Roman" pitchFamily="1" charset="0"/>
              </a:rPr>
              <a:t>CASPASES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0723"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0724"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0725" name="TextBox 12"/>
          <p:cNvSpPr txBox="1">
            <a:spLocks noChangeArrowheads="1"/>
          </p:cNvSpPr>
          <p:nvPr/>
        </p:nvSpPr>
        <p:spPr bwMode="auto">
          <a:xfrm>
            <a:off x="1714500" y="142875"/>
            <a:ext cx="5500688" cy="1754326"/>
          </a:xfrm>
          <a:prstGeom prst="rect">
            <a:avLst/>
          </a:prstGeom>
          <a:noFill/>
          <a:ln w="9525">
            <a:noFill/>
            <a:miter lim="800000"/>
            <a:headEnd/>
            <a:tailEnd/>
          </a:ln>
        </p:spPr>
        <p:txBody>
          <a:bodyPr>
            <a:spAutoFit/>
          </a:bodyPr>
          <a:lstStyle/>
          <a:p>
            <a:pPr algn="ctr"/>
            <a:r>
              <a:rPr lang="en-US" sz="3600" b="1" dirty="0">
                <a:solidFill>
                  <a:srgbClr val="660066"/>
                </a:solidFill>
                <a:latin typeface="Lucida Calligraphy" pitchFamily="66" charset="0"/>
              </a:rPr>
              <a:t>SAE- </a:t>
            </a:r>
            <a:r>
              <a:rPr lang="en-US" sz="3600" b="1" dirty="0" err="1" smtClean="0">
                <a:solidFill>
                  <a:srgbClr val="660066"/>
                </a:solidFill>
                <a:latin typeface="Lucida Calligraphy" pitchFamily="66" charset="0"/>
              </a:rPr>
              <a:t>Antiangiogenic</a:t>
            </a:r>
            <a:r>
              <a:rPr lang="en-US" sz="3600" b="1" dirty="0" smtClean="0">
                <a:solidFill>
                  <a:srgbClr val="660066"/>
                </a:solidFill>
                <a:latin typeface="Lucida Calligraphy" pitchFamily="66" charset="0"/>
              </a:rPr>
              <a:t> </a:t>
            </a:r>
            <a:r>
              <a:rPr lang="en-US" sz="3600" b="1" dirty="0">
                <a:solidFill>
                  <a:srgbClr val="660066"/>
                </a:solidFill>
                <a:latin typeface="Lucida Calligraphy" pitchFamily="66" charset="0"/>
              </a:rPr>
              <a:t>property</a:t>
            </a:r>
            <a:endParaRPr lang="en-IN" sz="3600" b="1" dirty="0">
              <a:solidFill>
                <a:srgbClr val="660066"/>
              </a:solidFill>
              <a:latin typeface="Lucida Calligraphy" pitchFamily="66" charset="0"/>
            </a:endParaRPr>
          </a:p>
          <a:p>
            <a:pPr algn="ctr"/>
            <a:endParaRPr lang="en-IN" sz="3600" b="1" dirty="0">
              <a:solidFill>
                <a:srgbClr val="7030A0"/>
              </a:solidFill>
              <a:latin typeface="Lucida Calligraphy" pitchFamily="66" charset="0"/>
            </a:endParaRPr>
          </a:p>
        </p:txBody>
      </p:sp>
      <p:pic>
        <p:nvPicPr>
          <p:cNvPr id="14" name="Picture 13" descr="H:\pic viva\3.16 a b.jpg"/>
          <p:cNvPicPr>
            <a:picLocks noChangeAspect="1" noChangeArrowheads="1"/>
          </p:cNvPicPr>
          <p:nvPr/>
        </p:nvPicPr>
        <p:blipFill>
          <a:blip r:embed="rId2" cstate="print"/>
          <a:srcRect l="22703" t="23698" r="48374" b="54968"/>
          <a:stretch>
            <a:fillRect/>
          </a:stretch>
        </p:blipFill>
        <p:spPr bwMode="auto">
          <a:xfrm>
            <a:off x="3000364" y="1928802"/>
            <a:ext cx="3786182" cy="27146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0727" name="TextBox 14"/>
          <p:cNvSpPr txBox="1">
            <a:spLocks noChangeArrowheads="1"/>
          </p:cNvSpPr>
          <p:nvPr/>
        </p:nvSpPr>
        <p:spPr bwMode="auto">
          <a:xfrm>
            <a:off x="3357554" y="4714884"/>
            <a:ext cx="3357561" cy="1323439"/>
          </a:xfrm>
          <a:prstGeom prst="rect">
            <a:avLst/>
          </a:prstGeom>
          <a:noFill/>
          <a:ln w="9525">
            <a:noFill/>
            <a:miter lim="800000"/>
            <a:headEnd/>
            <a:tailEnd/>
          </a:ln>
        </p:spPr>
        <p:txBody>
          <a:bodyPr wrap="square">
            <a:spAutoFit/>
          </a:bodyPr>
          <a:lstStyle/>
          <a:p>
            <a:r>
              <a:rPr lang="en-US" sz="1600" b="1" dirty="0">
                <a:solidFill>
                  <a:srgbClr val="800000"/>
                </a:solidFill>
                <a:latin typeface="Times New Roman" pitchFamily="18" charset="0"/>
                <a:cs typeface="Times New Roman" pitchFamily="18" charset="0"/>
              </a:rPr>
              <a:t>Lane 1 : </a:t>
            </a:r>
            <a:r>
              <a:rPr lang="en-US" sz="1600" dirty="0" smtClean="0">
                <a:solidFill>
                  <a:srgbClr val="800000"/>
                </a:solidFill>
                <a:latin typeface="Times New Roman" pitchFamily="18" charset="0"/>
                <a:cs typeface="Times New Roman" pitchFamily="18" charset="0"/>
              </a:rPr>
              <a:t>Control </a:t>
            </a:r>
            <a:endParaRPr lang="en-US" sz="1600" dirty="0">
              <a:solidFill>
                <a:srgbClr val="800000"/>
              </a:solidFill>
              <a:latin typeface="Times New Roman" pitchFamily="18" charset="0"/>
              <a:cs typeface="Times New Roman" pitchFamily="18" charset="0"/>
            </a:endParaRPr>
          </a:p>
          <a:p>
            <a:r>
              <a:rPr lang="en-US" sz="1600" b="1" dirty="0">
                <a:solidFill>
                  <a:srgbClr val="800000"/>
                </a:solidFill>
                <a:latin typeface="Times New Roman" pitchFamily="18" charset="0"/>
                <a:cs typeface="Times New Roman" pitchFamily="18" charset="0"/>
              </a:rPr>
              <a:t>Lane 2 : </a:t>
            </a:r>
            <a:r>
              <a:rPr lang="en-US" sz="1600" dirty="0">
                <a:solidFill>
                  <a:srgbClr val="800000"/>
                </a:solidFill>
                <a:latin typeface="Times New Roman" pitchFamily="18" charset="0"/>
                <a:cs typeface="Times New Roman" pitchFamily="18" charset="0"/>
              </a:rPr>
              <a:t>Mammary carcinoma </a:t>
            </a:r>
            <a:r>
              <a:rPr lang="en-US" sz="1600" dirty="0" smtClean="0">
                <a:solidFill>
                  <a:srgbClr val="800000"/>
                </a:solidFill>
                <a:latin typeface="Times New Roman" pitchFamily="18" charset="0"/>
                <a:cs typeface="Times New Roman" pitchFamily="18" charset="0"/>
              </a:rPr>
              <a:t>     </a:t>
            </a:r>
          </a:p>
          <a:p>
            <a:r>
              <a:rPr lang="en-US" sz="1600" dirty="0" smtClean="0">
                <a:solidFill>
                  <a:srgbClr val="800000"/>
                </a:solidFill>
                <a:latin typeface="Times New Roman" pitchFamily="18" charset="0"/>
                <a:cs typeface="Times New Roman" pitchFamily="18" charset="0"/>
              </a:rPr>
              <a:t>               induced </a:t>
            </a:r>
            <a:endParaRPr lang="en-US" sz="1600" dirty="0">
              <a:solidFill>
                <a:srgbClr val="800000"/>
              </a:solidFill>
              <a:latin typeface="Times New Roman" pitchFamily="18" charset="0"/>
              <a:cs typeface="Times New Roman" pitchFamily="18" charset="0"/>
            </a:endParaRPr>
          </a:p>
          <a:p>
            <a:r>
              <a:rPr lang="en-US" sz="1600" b="1" dirty="0">
                <a:solidFill>
                  <a:srgbClr val="800000"/>
                </a:solidFill>
                <a:latin typeface="Times New Roman" pitchFamily="18" charset="0"/>
                <a:cs typeface="Times New Roman" pitchFamily="18" charset="0"/>
              </a:rPr>
              <a:t>Lane 3 </a:t>
            </a:r>
            <a:r>
              <a:rPr lang="en-US" sz="1600" b="1" dirty="0" smtClean="0">
                <a:solidFill>
                  <a:srgbClr val="800000"/>
                </a:solidFill>
                <a:latin typeface="Times New Roman" pitchFamily="18" charset="0"/>
                <a:cs typeface="Times New Roman" pitchFamily="18" charset="0"/>
              </a:rPr>
              <a:t>: </a:t>
            </a:r>
            <a:r>
              <a:rPr lang="en-US" sz="1600" dirty="0">
                <a:solidFill>
                  <a:srgbClr val="800000"/>
                </a:solidFill>
                <a:latin typeface="Times New Roman" pitchFamily="18" charset="0"/>
                <a:cs typeface="Times New Roman" pitchFamily="18" charset="0"/>
              </a:rPr>
              <a:t>SA treated </a:t>
            </a:r>
            <a:endParaRPr lang="en-US" sz="1600" dirty="0" smtClean="0">
              <a:solidFill>
                <a:srgbClr val="800000"/>
              </a:solidFill>
              <a:latin typeface="Times New Roman" pitchFamily="18" charset="0"/>
              <a:cs typeface="Times New Roman" pitchFamily="18" charset="0"/>
            </a:endParaRPr>
          </a:p>
          <a:p>
            <a:r>
              <a:rPr lang="en-US" sz="1600" b="1" dirty="0" smtClean="0">
                <a:solidFill>
                  <a:srgbClr val="800000"/>
                </a:solidFill>
                <a:latin typeface="Times New Roman" pitchFamily="18" charset="0"/>
                <a:cs typeface="Times New Roman" pitchFamily="18" charset="0"/>
              </a:rPr>
              <a:t>Lane 4</a:t>
            </a:r>
            <a:r>
              <a:rPr lang="en-US" sz="1600" b="1" dirty="0">
                <a:solidFill>
                  <a:srgbClr val="800000"/>
                </a:solidFill>
                <a:latin typeface="Times New Roman" pitchFamily="18" charset="0"/>
                <a:cs typeface="Times New Roman" pitchFamily="18" charset="0"/>
              </a:rPr>
              <a:t> </a:t>
            </a:r>
            <a:r>
              <a:rPr lang="en-US" sz="1600" b="1" dirty="0" smtClean="0">
                <a:solidFill>
                  <a:srgbClr val="800000"/>
                </a:solidFill>
                <a:latin typeface="Times New Roman" pitchFamily="18" charset="0"/>
                <a:cs typeface="Times New Roman" pitchFamily="18" charset="0"/>
              </a:rPr>
              <a:t>: </a:t>
            </a:r>
            <a:r>
              <a:rPr lang="en-US" sz="1600" dirty="0">
                <a:solidFill>
                  <a:srgbClr val="800000"/>
                </a:solidFill>
                <a:latin typeface="Times New Roman" pitchFamily="18" charset="0"/>
                <a:cs typeface="Times New Roman" pitchFamily="18" charset="0"/>
              </a:rPr>
              <a:t>Drug control</a:t>
            </a:r>
          </a:p>
        </p:txBody>
      </p:sp>
      <p:sp>
        <p:nvSpPr>
          <p:cNvPr id="30728" name="TextBox 15"/>
          <p:cNvSpPr txBox="1">
            <a:spLocks noChangeArrowheads="1"/>
          </p:cNvSpPr>
          <p:nvPr/>
        </p:nvSpPr>
        <p:spPr bwMode="auto">
          <a:xfrm>
            <a:off x="3357554" y="1428736"/>
            <a:ext cx="3259138" cy="400050"/>
          </a:xfrm>
          <a:prstGeom prst="rect">
            <a:avLst/>
          </a:prstGeom>
          <a:noFill/>
          <a:ln w="9525">
            <a:noFill/>
            <a:miter lim="800000"/>
            <a:headEnd/>
            <a:tailEnd/>
          </a:ln>
        </p:spPr>
        <p:txBody>
          <a:bodyPr wrap="none">
            <a:spAutoFit/>
          </a:bodyPr>
          <a:lstStyle/>
          <a:p>
            <a:r>
              <a:rPr lang="en-US" sz="2000" b="1" dirty="0">
                <a:solidFill>
                  <a:srgbClr val="002060"/>
                </a:solidFill>
                <a:latin typeface="Times New Roman" pitchFamily="1" charset="0"/>
                <a:cs typeface="Times New Roman" pitchFamily="1" charset="0"/>
              </a:rPr>
              <a:t>mRNA expression of VEGF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3795"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3796"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3797" name="TextBox 12"/>
          <p:cNvSpPr txBox="1">
            <a:spLocks noChangeArrowheads="1"/>
          </p:cNvSpPr>
          <p:nvPr/>
        </p:nvSpPr>
        <p:spPr bwMode="auto">
          <a:xfrm>
            <a:off x="179512" y="188640"/>
            <a:ext cx="8784976" cy="2062103"/>
          </a:xfrm>
          <a:prstGeom prst="rect">
            <a:avLst/>
          </a:prstGeom>
          <a:noFill/>
          <a:ln w="9525">
            <a:noFill/>
            <a:miter lim="800000"/>
            <a:headEnd/>
            <a:tailEnd/>
          </a:ln>
        </p:spPr>
        <p:txBody>
          <a:bodyPr wrap="square">
            <a:spAutoFit/>
          </a:bodyPr>
          <a:lstStyle/>
          <a:p>
            <a:pPr lvl="0" algn="ctr"/>
            <a:r>
              <a:rPr lang="en-US" sz="3200" b="1" dirty="0" smtClean="0">
                <a:solidFill>
                  <a:srgbClr val="660066"/>
                </a:solidFill>
                <a:latin typeface="Lucida Calligraphy" pitchFamily="66" charset="0"/>
              </a:rPr>
              <a:t>SAE in mammary carcinoma membrane stabilizing property</a:t>
            </a:r>
            <a:endParaRPr lang="en-IN" sz="3200" b="1" dirty="0" smtClean="0">
              <a:solidFill>
                <a:srgbClr val="660066"/>
              </a:solidFill>
              <a:latin typeface="Lucida Calligraphy" pitchFamily="66" charset="0"/>
            </a:endParaRPr>
          </a:p>
          <a:p>
            <a:pPr algn="ctr"/>
            <a:r>
              <a:rPr lang="en-US" sz="3200" b="1" dirty="0" smtClean="0">
                <a:solidFill>
                  <a:srgbClr val="660066"/>
                </a:solidFill>
                <a:latin typeface="Lucida Calligraphy" pitchFamily="66" charset="0"/>
              </a:rPr>
              <a:t> </a:t>
            </a:r>
            <a:endParaRPr lang="en-US" sz="3200" b="1" dirty="0">
              <a:solidFill>
                <a:srgbClr val="660066"/>
              </a:solidFill>
              <a:latin typeface="Lucida Calligraphy" pitchFamily="66" charset="0"/>
            </a:endParaRPr>
          </a:p>
          <a:p>
            <a:endParaRPr lang="en-US" sz="3200" b="1" dirty="0">
              <a:solidFill>
                <a:srgbClr val="660066"/>
              </a:solidFill>
              <a:latin typeface="Lucida Calligraphy" pitchFamily="66" charset="0"/>
            </a:endParaRPr>
          </a:p>
        </p:txBody>
      </p:sp>
      <p:pic>
        <p:nvPicPr>
          <p:cNvPr id="33801" name="Picture 9"/>
          <p:cNvPicPr>
            <a:picLocks noChangeAspect="1" noChangeArrowheads="1"/>
          </p:cNvPicPr>
          <p:nvPr/>
        </p:nvPicPr>
        <p:blipFill>
          <a:blip r:embed="rId2" cstate="print"/>
          <a:srcRect/>
          <a:stretch>
            <a:fillRect/>
          </a:stretch>
        </p:blipFill>
        <p:spPr bwMode="auto">
          <a:xfrm>
            <a:off x="6215074" y="2000240"/>
            <a:ext cx="2630965" cy="2088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802" name="Picture 10"/>
          <p:cNvPicPr>
            <a:picLocks noChangeAspect="1" noChangeArrowheads="1"/>
          </p:cNvPicPr>
          <p:nvPr/>
        </p:nvPicPr>
        <p:blipFill>
          <a:blip r:embed="rId3" cstate="print"/>
          <a:srcRect/>
          <a:stretch>
            <a:fillRect/>
          </a:stretch>
        </p:blipFill>
        <p:spPr bwMode="auto">
          <a:xfrm>
            <a:off x="3286116" y="2000240"/>
            <a:ext cx="2664296" cy="2116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804" name="Picture 13"/>
          <p:cNvPicPr>
            <a:picLocks noChangeAspect="1" noChangeArrowheads="1"/>
          </p:cNvPicPr>
          <p:nvPr/>
        </p:nvPicPr>
        <p:blipFill>
          <a:blip r:embed="rId4" cstate="print"/>
          <a:srcRect/>
          <a:stretch>
            <a:fillRect/>
          </a:stretch>
        </p:blipFill>
        <p:spPr bwMode="auto">
          <a:xfrm>
            <a:off x="285720" y="2000240"/>
            <a:ext cx="2769514" cy="21464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3809" name="Rectangle 26"/>
          <p:cNvSpPr>
            <a:spLocks noChangeArrowheads="1"/>
          </p:cNvSpPr>
          <p:nvPr/>
        </p:nvSpPr>
        <p:spPr bwMode="auto">
          <a:xfrm>
            <a:off x="1785918" y="1428736"/>
            <a:ext cx="5508104" cy="400110"/>
          </a:xfrm>
          <a:prstGeom prst="rect">
            <a:avLst/>
          </a:prstGeom>
          <a:noFill/>
          <a:ln w="9525">
            <a:noFill/>
            <a:miter lim="800000"/>
            <a:headEnd/>
            <a:tailEnd/>
          </a:ln>
        </p:spPr>
        <p:txBody>
          <a:bodyPr wrap="square">
            <a:spAutoFit/>
          </a:bodyPr>
          <a:lstStyle/>
          <a:p>
            <a:pPr algn="ctr"/>
            <a:r>
              <a:rPr lang="en-US" sz="2000" b="1" dirty="0" err="1" smtClean="0">
                <a:solidFill>
                  <a:srgbClr val="800000"/>
                </a:solidFill>
                <a:latin typeface="Times New Roman" pitchFamily="1" charset="0"/>
                <a:cs typeface="Times New Roman" pitchFamily="1" charset="0"/>
              </a:rPr>
              <a:t>Immunohistochemical</a:t>
            </a:r>
            <a:r>
              <a:rPr lang="en-US" sz="2000" b="1" dirty="0" smtClean="0">
                <a:solidFill>
                  <a:srgbClr val="800000"/>
                </a:solidFill>
                <a:latin typeface="Times New Roman" pitchFamily="1" charset="0"/>
                <a:cs typeface="Times New Roman" pitchFamily="1" charset="0"/>
              </a:rPr>
              <a:t> </a:t>
            </a:r>
            <a:r>
              <a:rPr lang="en-US" sz="2000" b="1" dirty="0">
                <a:solidFill>
                  <a:srgbClr val="800000"/>
                </a:solidFill>
                <a:latin typeface="Times New Roman" pitchFamily="1" charset="0"/>
                <a:cs typeface="Times New Roman" pitchFamily="1" charset="0"/>
              </a:rPr>
              <a:t>localization of MMP </a:t>
            </a:r>
            <a:r>
              <a:rPr lang="en-US" sz="2000" b="1" dirty="0" smtClean="0">
                <a:solidFill>
                  <a:srgbClr val="800000"/>
                </a:solidFill>
                <a:latin typeface="Times New Roman" pitchFamily="1" charset="0"/>
                <a:cs typeface="Times New Roman" pitchFamily="1" charset="0"/>
              </a:rPr>
              <a:t>-</a:t>
            </a:r>
            <a:r>
              <a:rPr lang="en-US" b="1" dirty="0" smtClean="0">
                <a:solidFill>
                  <a:srgbClr val="800000"/>
                </a:solidFill>
                <a:latin typeface="Times New Roman" pitchFamily="1" charset="0"/>
                <a:cs typeface="Times New Roman" pitchFamily="1" charset="0"/>
              </a:rPr>
              <a:t>9</a:t>
            </a:r>
            <a:endParaRPr lang="en-US" b="1" dirty="0">
              <a:solidFill>
                <a:srgbClr val="800000"/>
              </a:solidFill>
              <a:latin typeface="Times New Roman" pitchFamily="1" charset="0"/>
              <a:cs typeface="Times New Roman" pitchFamily="1" charset="0"/>
            </a:endParaRPr>
          </a:p>
        </p:txBody>
      </p:sp>
      <p:sp>
        <p:nvSpPr>
          <p:cNvPr id="33811" name="Rectangle 18"/>
          <p:cNvSpPr>
            <a:spLocks noChangeArrowheads="1"/>
          </p:cNvSpPr>
          <p:nvPr/>
        </p:nvSpPr>
        <p:spPr bwMode="auto">
          <a:xfrm>
            <a:off x="2357422" y="5072074"/>
            <a:ext cx="4860498" cy="338554"/>
          </a:xfrm>
          <a:prstGeom prst="rect">
            <a:avLst/>
          </a:prstGeom>
          <a:noFill/>
          <a:ln w="9525">
            <a:noFill/>
            <a:miter lim="800000"/>
            <a:headEnd/>
            <a:tailEnd/>
          </a:ln>
        </p:spPr>
        <p:txBody>
          <a:bodyPr wrap="none">
            <a:spAutoFit/>
          </a:bodyPr>
          <a:lstStyle/>
          <a:p>
            <a:r>
              <a:rPr lang="es-ES" sz="1600" b="1" dirty="0">
                <a:solidFill>
                  <a:srgbClr val="FF00FF"/>
                </a:solidFill>
              </a:rPr>
              <a:t> </a:t>
            </a:r>
            <a:r>
              <a:rPr lang="es-ES" sz="1600" b="1" dirty="0">
                <a:solidFill>
                  <a:srgbClr val="150CC4"/>
                </a:solidFill>
              </a:rPr>
              <a:t>Vascular </a:t>
            </a:r>
            <a:r>
              <a:rPr lang="es-ES" sz="1600" b="1" dirty="0" err="1">
                <a:solidFill>
                  <a:srgbClr val="150CC4"/>
                </a:solidFill>
              </a:rPr>
              <a:t>Pharmacology</a:t>
            </a:r>
            <a:r>
              <a:rPr lang="es-ES" sz="1600" b="1" dirty="0">
                <a:solidFill>
                  <a:srgbClr val="150CC4"/>
                </a:solidFill>
              </a:rPr>
              <a:t> 2007 Jun;46(6</a:t>
            </a:r>
            <a:r>
              <a:rPr lang="es-ES" sz="1600" b="1" dirty="0" smtClean="0">
                <a:solidFill>
                  <a:srgbClr val="150CC4"/>
                </a:solidFill>
              </a:rPr>
              <a:t>): 419-26</a:t>
            </a:r>
            <a:r>
              <a:rPr lang="es-ES" sz="1600" b="1" dirty="0">
                <a:solidFill>
                  <a:srgbClr val="150CC4"/>
                </a:solidFill>
              </a:rPr>
              <a:t>.</a:t>
            </a:r>
            <a:endParaRPr lang="en-US" sz="1600" b="1" dirty="0">
              <a:solidFill>
                <a:srgbClr val="150CC4"/>
              </a:solidFill>
            </a:endParaRPr>
          </a:p>
        </p:txBody>
      </p:sp>
      <p:sp>
        <p:nvSpPr>
          <p:cNvPr id="18" name="TextBox 17"/>
          <p:cNvSpPr txBox="1"/>
          <p:nvPr/>
        </p:nvSpPr>
        <p:spPr>
          <a:xfrm>
            <a:off x="1071538" y="4214818"/>
            <a:ext cx="94994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Control</a:t>
            </a:r>
            <a:endParaRPr lang="en-US" b="1" dirty="0">
              <a:latin typeface="Times New Roman" pitchFamily="18" charset="0"/>
              <a:cs typeface="Times New Roman" pitchFamily="18" charset="0"/>
            </a:endParaRPr>
          </a:p>
        </p:txBody>
      </p:sp>
      <p:sp>
        <p:nvSpPr>
          <p:cNvPr id="19" name="TextBox 18"/>
          <p:cNvSpPr txBox="1"/>
          <p:nvPr/>
        </p:nvSpPr>
        <p:spPr>
          <a:xfrm>
            <a:off x="3500430" y="4214818"/>
            <a:ext cx="2123338"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Carcinoma induced</a:t>
            </a:r>
            <a:endParaRPr lang="en-US" b="1" dirty="0">
              <a:latin typeface="Times New Roman" pitchFamily="18" charset="0"/>
              <a:cs typeface="Times New Roman" pitchFamily="18" charset="0"/>
            </a:endParaRPr>
          </a:p>
        </p:txBody>
      </p:sp>
      <p:sp>
        <p:nvSpPr>
          <p:cNvPr id="20" name="TextBox 19"/>
          <p:cNvSpPr txBox="1"/>
          <p:nvPr/>
        </p:nvSpPr>
        <p:spPr>
          <a:xfrm>
            <a:off x="5929322" y="4214818"/>
            <a:ext cx="3042500"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Carcinoma treated with SAE</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660066"/>
                </a:solidFill>
                <a:latin typeface="Lucida Calligraphy" pitchFamily="66" charset="0"/>
              </a:rPr>
              <a:t>SAE-membrane </a:t>
            </a:r>
            <a:r>
              <a:rPr lang="en-US" sz="3600" dirty="0" err="1" smtClean="0">
                <a:solidFill>
                  <a:srgbClr val="660066"/>
                </a:solidFill>
                <a:latin typeface="Lucida Calligraphy" pitchFamily="66" charset="0"/>
              </a:rPr>
              <a:t>stabilising</a:t>
            </a:r>
            <a:r>
              <a:rPr lang="en-US" sz="3600" dirty="0" smtClean="0">
                <a:solidFill>
                  <a:srgbClr val="660066"/>
                </a:solidFill>
                <a:latin typeface="Lucida Calligraphy" pitchFamily="66" charset="0"/>
              </a:rPr>
              <a:t> effect</a:t>
            </a:r>
            <a:endParaRPr lang="en-US" sz="3600" dirty="0">
              <a:solidFill>
                <a:srgbClr val="660066"/>
              </a:solidFill>
              <a:latin typeface="Lucida Calligraphy" pitchFamily="66" charset="0"/>
            </a:endParaRPr>
          </a:p>
        </p:txBody>
      </p:sp>
      <p:graphicFrame>
        <p:nvGraphicFramePr>
          <p:cNvPr id="7" name="Table 6"/>
          <p:cNvGraphicFramePr>
            <a:graphicFrameLocks noGrp="1"/>
          </p:cNvGraphicFramePr>
          <p:nvPr/>
        </p:nvGraphicFramePr>
        <p:xfrm>
          <a:off x="214282" y="1714488"/>
          <a:ext cx="4320480" cy="3600399"/>
        </p:xfrm>
        <a:graphic>
          <a:graphicData uri="http://schemas.openxmlformats.org/drawingml/2006/table">
            <a:tbl>
              <a:tblPr/>
              <a:tblGrid>
                <a:gridCol w="769377"/>
                <a:gridCol w="587945"/>
                <a:gridCol w="654935"/>
                <a:gridCol w="845263"/>
                <a:gridCol w="663618"/>
                <a:gridCol w="799342"/>
              </a:tblGrid>
              <a:tr h="689896">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Parameters</a:t>
                      </a: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/h/ 100mg protein</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Normal </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10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1000" b="1" i="0" u="none" strike="noStrike" cap="none" normalizeH="0" baseline="0" dirty="0" smtClean="0">
                          <a:ln>
                            <a:noFill/>
                          </a:ln>
                          <a:solidFill>
                            <a:srgbClr val="000000"/>
                          </a:solidFill>
                          <a:effectLst/>
                          <a:latin typeface="Times New Roman" pitchFamily="18" charset="0"/>
                          <a:cs typeface="Times New Roman" pitchFamily="18" charset="0"/>
                        </a:rPr>
                        <a:t>Cancerous rats </a:t>
                      </a:r>
                      <a:r>
                        <a:rPr kumimoji="0" lang="en-US" sz="1000" b="1" i="0" u="none" strike="noStrike" cap="none" normalizeH="0" baseline="0" dirty="0" err="1" smtClean="0">
                          <a:ln>
                            <a:noFill/>
                          </a:ln>
                          <a:solidFill>
                            <a:srgbClr val="000000"/>
                          </a:solidFill>
                          <a:effectLst/>
                          <a:latin typeface="Times New Roman" pitchFamily="18" charset="0"/>
                          <a:cs typeface="Times New Roman" pitchFamily="18" charset="0"/>
                        </a:rPr>
                        <a:t>tumour</a:t>
                      </a:r>
                      <a:r>
                        <a:rPr kumimoji="0" lang="en-US" sz="1000" b="1" i="0" u="none" strike="noStrike" cap="none" normalizeH="0" baseline="0" dirty="0" smtClean="0">
                          <a:ln>
                            <a:noFill/>
                          </a:ln>
                          <a:solidFill>
                            <a:srgbClr val="000000"/>
                          </a:solidFill>
                          <a:effectLst/>
                          <a:latin typeface="Times New Roman" pitchFamily="18" charset="0"/>
                          <a:cs typeface="Times New Roman" pitchFamily="18" charset="0"/>
                        </a:rPr>
                        <a:t> tissue surrounding tissue</a:t>
                      </a:r>
                      <a:endParaRPr kumimoji="0" lang="en-IN" sz="1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hMerge="1">
                  <a:txBody>
                    <a:bodyPr/>
                    <a:lstStyle/>
                    <a:p>
                      <a:endParaRPr lang="en-IN"/>
                    </a:p>
                  </a:txBody>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Treated rats </a:t>
                      </a: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tumour</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tissue         surrounding tissue     </a:t>
                      </a:r>
                      <a:endParaRPr kumimoji="0" lang="en-IN"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hMerge="1">
                  <a:txBody>
                    <a:bodyPr/>
                    <a:lstStyle/>
                    <a:p>
                      <a:endParaRPr lang="en-IN"/>
                    </a:p>
                  </a:txBody>
                  <a:tcPr/>
                </a:tc>
              </a:tr>
              <a:tr h="808472">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Collagenase</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μg</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hydroxyl </a:t>
                      </a: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proline</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en-IN"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8.1 ± 0.7</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4D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10.3 ± 0.9</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11.8 ± 1.1</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9.1 ±0.5</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c***</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9.9 ± 0.6</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d**</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4D0"/>
                    </a:solidFill>
                  </a:tcPr>
                </a:tc>
              </a:tr>
              <a:tr h="646777">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Cathepsin</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B</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μm</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p- nitro </a:t>
                      </a: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anline</a:t>
                      </a:r>
                      <a:endParaRPr kumimoji="0" lang="en-IN"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38.97 ± 3.78</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51.82 ± 4.92</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50.76± 3.76</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43.06 ± 3.24</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c**</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42.53 ± 3.94</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 d**</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r>
              <a:tr h="646777">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Cathepsin</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D</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μm</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tyrosine/</a:t>
                      </a:r>
                      <a:endParaRPr kumimoji="0" lang="en-IN"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10.4 ± 0.70</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4D0"/>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16.7 ± 0.70</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19.9 ± 1.03</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12.13 ± 1.74</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c*</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13.56 ± 1.24</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 d**</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DE4D0"/>
                    </a:solidFill>
                  </a:tcPr>
                </a:tc>
              </a:tr>
              <a:tr h="808477">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Collagenolytic</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a:t>
                      </a: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cathepsin</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μm</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hydroxyl </a:t>
                      </a:r>
                      <a:r>
                        <a:rPr kumimoji="0" lang="en-US" sz="900" b="1" i="0" u="none" strike="noStrike" cap="none" normalizeH="0" baseline="0" dirty="0" err="1" smtClean="0">
                          <a:ln>
                            <a:noFill/>
                          </a:ln>
                          <a:solidFill>
                            <a:srgbClr val="000000"/>
                          </a:solidFill>
                          <a:effectLst/>
                          <a:latin typeface="Times New Roman" pitchFamily="18" charset="0"/>
                          <a:cs typeface="Times New Roman" pitchFamily="18" charset="0"/>
                        </a:rPr>
                        <a:t>proline</a:t>
                      </a: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en-IN" sz="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27.3 ± 1.7</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45.97 ± 4.63</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37.53 ± 2.61</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a*</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34.57 ± 3.35</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c*</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tab pos="612775" algn="l"/>
                        </a:tabLst>
                      </a:pPr>
                      <a:endParaRPr kumimoji="0" lang="en-US" sz="900" b="1"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tab pos="612775" algn="l"/>
                        </a:tabLst>
                      </a:pPr>
                      <a:r>
                        <a:rPr kumimoji="0" lang="en-US" sz="900" b="1" i="0" u="none" strike="noStrike" cap="none" normalizeH="0" baseline="0" dirty="0" smtClean="0">
                          <a:ln>
                            <a:noFill/>
                          </a:ln>
                          <a:solidFill>
                            <a:srgbClr val="000000"/>
                          </a:solidFill>
                          <a:effectLst/>
                          <a:latin typeface="Times New Roman" pitchFamily="18" charset="0"/>
                          <a:cs typeface="Times New Roman" pitchFamily="18" charset="0"/>
                        </a:rPr>
                        <a:t>31.12 ± 2.84</a:t>
                      </a:r>
                      <a:r>
                        <a:rPr kumimoji="0" lang="en-US" sz="900" b="1" i="0" u="none" strike="noStrike" cap="none" normalizeH="0" baseline="30000" dirty="0" smtClean="0">
                          <a:ln>
                            <a:noFill/>
                          </a:ln>
                          <a:solidFill>
                            <a:srgbClr val="000000"/>
                          </a:solidFill>
                          <a:effectLst/>
                          <a:latin typeface="Times New Roman" pitchFamily="18" charset="0"/>
                          <a:cs typeface="Times New Roman" pitchFamily="18" charset="0"/>
                        </a:rPr>
                        <a:t> d**</a:t>
                      </a:r>
                      <a:endParaRPr kumimoji="0" lang="en-IN" sz="9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txBody>
                  <a:tcPr marL="63703" marR="63703" marT="0" marB="0" horzOverflow="overflow">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lnTlToBr>
                      <a:noFill/>
                    </a:lnTlToBr>
                    <a:lnBlToTr>
                      <a:noFill/>
                    </a:lnBlToTr>
                    <a:solidFill>
                      <a:srgbClr val="FBCAA2"/>
                    </a:solidFill>
                  </a:tcPr>
                </a:tc>
              </a:tr>
            </a:tbl>
          </a:graphicData>
        </a:graphic>
      </p:graphicFrame>
      <p:graphicFrame>
        <p:nvGraphicFramePr>
          <p:cNvPr id="9" name="Table 8"/>
          <p:cNvGraphicFramePr>
            <a:graphicFrameLocks noGrp="1"/>
          </p:cNvGraphicFramePr>
          <p:nvPr/>
        </p:nvGraphicFramePr>
        <p:xfrm>
          <a:off x="4643438" y="1714488"/>
          <a:ext cx="4283843" cy="3645490"/>
        </p:xfrm>
        <a:graphic>
          <a:graphicData uri="http://schemas.openxmlformats.org/drawingml/2006/table">
            <a:tbl>
              <a:tblPr/>
              <a:tblGrid>
                <a:gridCol w="847353"/>
                <a:gridCol w="517828"/>
                <a:gridCol w="847353"/>
                <a:gridCol w="847353"/>
                <a:gridCol w="617077"/>
                <a:gridCol w="606879"/>
              </a:tblGrid>
              <a:tr h="642386">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IN" sz="800" b="1" dirty="0" smtClean="0">
                          <a:latin typeface="Times New Roman"/>
                          <a:ea typeface="Calibri"/>
                          <a:cs typeface="Times New Roman"/>
                        </a:rPr>
                        <a:t>protein</a:t>
                      </a:r>
                      <a:endParaRPr lang="en-US" sz="800" b="1" dirty="0" smtClean="0">
                        <a:latin typeface="+mn-lt"/>
                        <a:ea typeface="Calibri"/>
                        <a:cs typeface="Times New Roman"/>
                      </a:endParaRPr>
                    </a:p>
                    <a:p>
                      <a:pPr marL="0" marR="0" algn="ctr">
                        <a:lnSpc>
                          <a:spcPct val="150000"/>
                        </a:lnSpc>
                        <a:spcBef>
                          <a:spcPts val="0"/>
                        </a:spcBef>
                        <a:spcAft>
                          <a:spcPts val="0"/>
                        </a:spcAft>
                      </a:pPr>
                      <a:r>
                        <a:rPr lang="en-US" sz="700" b="1" dirty="0" err="1" smtClean="0">
                          <a:latin typeface="Times New Roman"/>
                          <a:ea typeface="Calibri"/>
                          <a:cs typeface="Times New Roman"/>
                        </a:rPr>
                        <a:t>rameters</a:t>
                      </a:r>
                      <a:r>
                        <a:rPr lang="en-IN" sz="700" dirty="0" smtClean="0">
                          <a:latin typeface="Times New Roman"/>
                          <a:ea typeface="Calibri"/>
                          <a:cs typeface="Times New Roman"/>
                        </a:rPr>
                        <a:t> </a:t>
                      </a:r>
                      <a:r>
                        <a:rPr lang="en-US" sz="700" b="1" dirty="0" smtClean="0">
                          <a:latin typeface="Times New Roman"/>
                          <a:ea typeface="Calibri"/>
                          <a:cs typeface="Times New Roman"/>
                        </a:rPr>
                        <a:t>Pa</a:t>
                      </a:r>
                      <a:r>
                        <a:rPr lang="en-IN" sz="800" b="1" dirty="0" smtClean="0">
                          <a:latin typeface="Times New Roman"/>
                          <a:ea typeface="Calibri"/>
                          <a:cs typeface="Times New Roman"/>
                        </a:rPr>
                        <a:t>/h/100 mg </a:t>
                      </a:r>
                      <a:endParaRPr lang="en-US" sz="8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Normal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gridSpan="2">
                  <a:txBody>
                    <a:bodyPr/>
                    <a:lstStyle/>
                    <a:p>
                      <a:pPr marL="0" marR="0" algn="ctr">
                        <a:lnSpc>
                          <a:spcPct val="150000"/>
                        </a:lnSpc>
                        <a:spcBef>
                          <a:spcPts val="0"/>
                        </a:spcBef>
                        <a:spcAft>
                          <a:spcPts val="0"/>
                        </a:spcAft>
                      </a:pPr>
                      <a:r>
                        <a:rPr lang="en-US" sz="1000" b="1" dirty="0">
                          <a:latin typeface="Times New Roman"/>
                          <a:ea typeface="Calibri"/>
                          <a:cs typeface="Times New Roman"/>
                        </a:rPr>
                        <a:t>Cancerous rats</a:t>
                      </a:r>
                      <a:endParaRPr lang="en-US" sz="1000" dirty="0">
                        <a:latin typeface="Calibri"/>
                        <a:ea typeface="Calibri"/>
                        <a:cs typeface="Times New Roman"/>
                      </a:endParaRPr>
                    </a:p>
                    <a:p>
                      <a:pPr marL="0" marR="0" algn="ctr">
                        <a:lnSpc>
                          <a:spcPct val="150000"/>
                        </a:lnSpc>
                        <a:spcBef>
                          <a:spcPts val="0"/>
                        </a:spcBef>
                        <a:spcAft>
                          <a:spcPts val="0"/>
                        </a:spcAft>
                      </a:pPr>
                      <a:r>
                        <a:rPr lang="en-US" sz="1000" b="1" dirty="0" err="1">
                          <a:latin typeface="Times New Roman"/>
                          <a:ea typeface="Calibri"/>
                          <a:cs typeface="Times New Roman"/>
                        </a:rPr>
                        <a:t>Tumour</a:t>
                      </a:r>
                      <a:r>
                        <a:rPr lang="en-US" sz="1000" b="1" dirty="0">
                          <a:latin typeface="Times New Roman"/>
                          <a:ea typeface="Calibri"/>
                          <a:cs typeface="Times New Roman"/>
                        </a:rPr>
                        <a:t> tissue      </a:t>
                      </a:r>
                      <a:r>
                        <a:rPr lang="en-US" sz="1000" b="1" dirty="0" smtClean="0">
                          <a:latin typeface="Times New Roman"/>
                          <a:ea typeface="Calibri"/>
                          <a:cs typeface="Times New Roman"/>
                        </a:rPr>
                        <a:t>                           </a:t>
                      </a:r>
                      <a:r>
                        <a:rPr lang="en-US" sz="1000" b="1" dirty="0">
                          <a:latin typeface="Times New Roman"/>
                          <a:ea typeface="Calibri"/>
                          <a:cs typeface="Times New Roman"/>
                        </a:rPr>
                        <a:t>Surrounding     tissue</a:t>
                      </a:r>
                      <a:r>
                        <a:rPr lang="en-US" sz="900" b="1"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hMerge="1">
                  <a:txBody>
                    <a:bodyPr/>
                    <a:lstStyle/>
                    <a:p>
                      <a:endParaRPr lang="en-US"/>
                    </a:p>
                  </a:txBody>
                  <a:tcPr/>
                </a:tc>
                <a:tc gridSpan="2">
                  <a:txBody>
                    <a:bodyPr/>
                    <a:lstStyle/>
                    <a:p>
                      <a:pPr marL="0" marR="0" algn="ctr">
                        <a:lnSpc>
                          <a:spcPct val="150000"/>
                        </a:lnSpc>
                        <a:spcBef>
                          <a:spcPts val="0"/>
                        </a:spcBef>
                        <a:spcAft>
                          <a:spcPts val="0"/>
                        </a:spcAft>
                      </a:pPr>
                      <a:r>
                        <a:rPr lang="en-US" sz="900" b="1" dirty="0" smtClean="0">
                          <a:latin typeface="Times New Roman"/>
                          <a:ea typeface="Calibri"/>
                          <a:cs typeface="Times New Roman"/>
                        </a:rPr>
                        <a:t>    Treated </a:t>
                      </a:r>
                      <a:r>
                        <a:rPr lang="en-US" sz="900" b="1" dirty="0">
                          <a:latin typeface="Times New Roman"/>
                          <a:ea typeface="Calibri"/>
                          <a:cs typeface="Times New Roman"/>
                        </a:rPr>
                        <a:t>rats</a:t>
                      </a:r>
                      <a:r>
                        <a:rPr lang="en-IN" sz="900" dirty="0">
                          <a:latin typeface="Times New Roman"/>
                          <a:ea typeface="Calibri"/>
                          <a:cs typeface="Times New Roman"/>
                        </a:rPr>
                        <a:t> </a:t>
                      </a:r>
                      <a:endParaRPr lang="en-US" sz="900" dirty="0">
                        <a:latin typeface="Calibri"/>
                        <a:ea typeface="Calibri"/>
                        <a:cs typeface="Times New Roman"/>
                      </a:endParaRPr>
                    </a:p>
                    <a:p>
                      <a:pPr marL="0" marR="0" algn="ctr">
                        <a:lnSpc>
                          <a:spcPct val="150000"/>
                        </a:lnSpc>
                        <a:spcBef>
                          <a:spcPts val="0"/>
                        </a:spcBef>
                        <a:spcAft>
                          <a:spcPts val="0"/>
                        </a:spcAft>
                      </a:pPr>
                      <a:r>
                        <a:rPr lang="en-US" sz="900" b="1" dirty="0" err="1" smtClean="0">
                          <a:latin typeface="Times New Roman"/>
                          <a:ea typeface="Calibri"/>
                          <a:cs typeface="Times New Roman"/>
                        </a:rPr>
                        <a:t>Tumour</a:t>
                      </a:r>
                      <a:r>
                        <a:rPr lang="en-US" sz="900" b="1" dirty="0" smtClean="0">
                          <a:latin typeface="Times New Roman"/>
                          <a:ea typeface="Calibri"/>
                          <a:cs typeface="Times New Roman"/>
                        </a:rPr>
                        <a:t> </a:t>
                      </a:r>
                      <a:r>
                        <a:rPr lang="en-US" sz="900" b="1" dirty="0">
                          <a:latin typeface="Times New Roman"/>
                          <a:ea typeface="Calibri"/>
                          <a:cs typeface="Times New Roman"/>
                        </a:rPr>
                        <a:t>tissue        </a:t>
                      </a:r>
                      <a:r>
                        <a:rPr lang="en-US" sz="900" b="1" dirty="0" smtClean="0">
                          <a:latin typeface="Times New Roman"/>
                          <a:ea typeface="Calibri"/>
                          <a:cs typeface="Times New Roman"/>
                        </a:rPr>
                        <a:t>            </a:t>
                      </a:r>
                      <a:r>
                        <a:rPr lang="en-US" sz="900" b="1" dirty="0">
                          <a:latin typeface="Times New Roman"/>
                          <a:ea typeface="Calibri"/>
                          <a:cs typeface="Times New Roman"/>
                        </a:rPr>
                        <a:t>Surrounding</a:t>
                      </a:r>
                      <a:r>
                        <a:rPr lang="en-IN" sz="900" dirty="0">
                          <a:latin typeface="Times New Roman"/>
                          <a:ea typeface="Calibri"/>
                          <a:cs typeface="Times New Roman"/>
                        </a:rPr>
                        <a:t> </a:t>
                      </a:r>
                      <a:r>
                        <a:rPr lang="en-US" sz="900" b="1" dirty="0" smtClean="0">
                          <a:latin typeface="Times New Roman"/>
                          <a:ea typeface="Calibri"/>
                          <a:cs typeface="Times New Roman"/>
                        </a:rPr>
                        <a:t>tissue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hMerge="1">
                  <a:txBody>
                    <a:bodyPr/>
                    <a:lstStyle/>
                    <a:p>
                      <a:endParaRPr lang="en-US"/>
                    </a:p>
                  </a:txBody>
                  <a:tcPr/>
                </a:tc>
              </a:tr>
              <a:tr h="581006">
                <a:tc>
                  <a:txBody>
                    <a:bodyPr/>
                    <a:lstStyle/>
                    <a:p>
                      <a:pPr marL="0" marR="0" algn="ctr">
                        <a:lnSpc>
                          <a:spcPct val="150000"/>
                        </a:lnSpc>
                        <a:spcBef>
                          <a:spcPts val="0"/>
                        </a:spcBef>
                        <a:spcAft>
                          <a:spcPts val="0"/>
                        </a:spcAft>
                      </a:pPr>
                      <a:r>
                        <a:rPr lang="en-IN" sz="900" b="1" dirty="0" err="1">
                          <a:latin typeface="Times New Roman"/>
                          <a:ea typeface="Calibri"/>
                          <a:cs typeface="Times New Roman"/>
                        </a:rPr>
                        <a:t>βglucosidase</a:t>
                      </a:r>
                      <a:r>
                        <a:rPr lang="en-IN" sz="900" b="1" dirty="0">
                          <a:latin typeface="Times New Roman"/>
                          <a:ea typeface="Calibri"/>
                          <a:cs typeface="Times New Roman"/>
                        </a:rPr>
                        <a:t> </a:t>
                      </a:r>
                      <a:r>
                        <a:rPr lang="en-IN" sz="900" b="1" dirty="0" err="1">
                          <a:latin typeface="Times New Roman"/>
                          <a:ea typeface="Calibri"/>
                          <a:cs typeface="Times New Roman"/>
                        </a:rPr>
                        <a:t>μm</a:t>
                      </a:r>
                      <a:r>
                        <a:rPr lang="en-IN" sz="900" b="1" dirty="0">
                          <a:latin typeface="Times New Roman"/>
                          <a:ea typeface="Calibri"/>
                          <a:cs typeface="Times New Roman"/>
                        </a:rPr>
                        <a:t> </a:t>
                      </a:r>
                      <a:r>
                        <a:rPr lang="en-IN" sz="900" b="1" dirty="0" smtClean="0">
                          <a:latin typeface="Times New Roman"/>
                          <a:ea typeface="Calibri"/>
                          <a:cs typeface="Times New Roman"/>
                        </a:rPr>
                        <a:t>p-</a:t>
                      </a:r>
                      <a:r>
                        <a:rPr lang="en-IN" sz="900" b="1" dirty="0" err="1" smtClean="0">
                          <a:latin typeface="Times New Roman"/>
                          <a:ea typeface="Calibri"/>
                          <a:cs typeface="Times New Roman"/>
                        </a:rPr>
                        <a:t>nitrophenol</a:t>
                      </a:r>
                      <a:r>
                        <a:rPr lang="en-IN" sz="900" b="1" dirty="0" smtClean="0">
                          <a:latin typeface="Times New Roman"/>
                          <a:ea typeface="Calibri"/>
                          <a:cs typeface="Times New Roman"/>
                        </a:rPr>
                        <a:t> </a:t>
                      </a:r>
                      <a:endParaRPr lang="en-US" sz="900" b="1"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33.92± 2.98</a:t>
                      </a:r>
                      <a:r>
                        <a:rPr lang="en-IN"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65.9 ± 5.29</a:t>
                      </a:r>
                      <a:r>
                        <a:rPr lang="en-US" sz="900" b="1" baseline="30000" dirty="0">
                          <a:latin typeface="Times New Roman"/>
                          <a:ea typeface="Calibri"/>
                          <a:cs typeface="Times New Roman"/>
                        </a:rPr>
                        <a:t>a*</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44.7 ± 3.15</a:t>
                      </a:r>
                      <a:r>
                        <a:rPr lang="en-US" sz="900" b="1" baseline="30000" dirty="0">
                          <a:latin typeface="Times New Roman"/>
                          <a:ea typeface="Calibri"/>
                          <a:cs typeface="Times New Roman"/>
                        </a:rPr>
                        <a:t>b*</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39.72 ±3.52</a:t>
                      </a:r>
                      <a:r>
                        <a:rPr lang="en-US" sz="900" b="1" baseline="30000" dirty="0">
                          <a:latin typeface="Times New Roman"/>
                          <a:ea typeface="Calibri"/>
                          <a:cs typeface="Times New Roman"/>
                        </a:rPr>
                        <a:t>c*</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38.17± 2.00</a:t>
                      </a:r>
                      <a:r>
                        <a:rPr lang="en-US" sz="900" b="1" baseline="30000" dirty="0">
                          <a:latin typeface="Times New Roman"/>
                          <a:ea typeface="Calibri"/>
                          <a:cs typeface="Times New Roman"/>
                        </a:rPr>
                        <a:t>d**</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581006">
                <a:tc>
                  <a:txBody>
                    <a:bodyPr/>
                    <a:lstStyle/>
                    <a:p>
                      <a:pPr marL="0" marR="0" algn="ctr">
                        <a:lnSpc>
                          <a:spcPct val="150000"/>
                        </a:lnSpc>
                        <a:spcBef>
                          <a:spcPts val="0"/>
                        </a:spcBef>
                        <a:spcAft>
                          <a:spcPts val="0"/>
                        </a:spcAft>
                      </a:pPr>
                      <a:r>
                        <a:rPr lang="en-IN" sz="900" b="1" dirty="0" err="1" smtClean="0">
                          <a:latin typeface="Times New Roman"/>
                          <a:ea typeface="Calibri"/>
                          <a:cs typeface="Times New Roman"/>
                        </a:rPr>
                        <a:t>βgalactosidase</a:t>
                      </a:r>
                      <a:r>
                        <a:rPr lang="en-IN" sz="900" b="1" dirty="0" smtClean="0">
                          <a:latin typeface="Times New Roman"/>
                          <a:ea typeface="Calibri"/>
                          <a:cs typeface="Times New Roman"/>
                        </a:rPr>
                        <a:t> </a:t>
                      </a:r>
                      <a:r>
                        <a:rPr lang="en-IN" sz="900" b="1" dirty="0" err="1">
                          <a:latin typeface="Times New Roman"/>
                          <a:ea typeface="Calibri"/>
                          <a:cs typeface="Times New Roman"/>
                        </a:rPr>
                        <a:t>μm</a:t>
                      </a:r>
                      <a:r>
                        <a:rPr lang="en-IN" sz="900" b="1" dirty="0">
                          <a:latin typeface="Times New Roman"/>
                          <a:ea typeface="Calibri"/>
                          <a:cs typeface="Times New Roman"/>
                        </a:rPr>
                        <a:t> </a:t>
                      </a:r>
                      <a:r>
                        <a:rPr lang="en-IN" sz="900" b="1" dirty="0" smtClean="0">
                          <a:latin typeface="Times New Roman"/>
                          <a:ea typeface="Calibri"/>
                          <a:cs typeface="Times New Roman"/>
                        </a:rPr>
                        <a:t>p-</a:t>
                      </a:r>
                      <a:r>
                        <a:rPr lang="en-IN" sz="900" b="1" dirty="0" err="1" smtClean="0">
                          <a:latin typeface="Times New Roman"/>
                          <a:ea typeface="Calibri"/>
                          <a:cs typeface="Times New Roman"/>
                        </a:rPr>
                        <a:t>nitrophenol</a:t>
                      </a:r>
                      <a:r>
                        <a:rPr lang="en-IN" sz="900" b="1" dirty="0" smtClean="0">
                          <a:latin typeface="Times New Roman"/>
                          <a:ea typeface="Calibri"/>
                          <a:cs typeface="Times New Roman"/>
                        </a:rPr>
                        <a:t>/</a:t>
                      </a:r>
                      <a:endParaRPr lang="en-US" sz="900" b="1"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a:latin typeface="Times New Roman"/>
                          <a:ea typeface="Calibri"/>
                          <a:cs typeface="Times New Roman"/>
                        </a:rPr>
                        <a:t>34.7± 3.3</a:t>
                      </a:r>
                      <a:r>
                        <a:rPr lang="en-IN" sz="900">
                          <a:latin typeface="Times New Roman"/>
                          <a:ea typeface="Calibri"/>
                          <a:cs typeface="Times New Roman"/>
                        </a:rPr>
                        <a:t> </a:t>
                      </a:r>
                      <a:endParaRPr lang="en-US" sz="90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54.8± 4.6</a:t>
                      </a:r>
                      <a:r>
                        <a:rPr lang="en-US" sz="900" b="1" baseline="30000" dirty="0">
                          <a:latin typeface="Times New Roman"/>
                          <a:ea typeface="Calibri"/>
                          <a:cs typeface="Times New Roman"/>
                        </a:rPr>
                        <a:t>a*</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49.2±3.9</a:t>
                      </a:r>
                      <a:r>
                        <a:rPr lang="en-US" sz="900" b="1" baseline="30000" dirty="0">
                          <a:latin typeface="Times New Roman"/>
                          <a:ea typeface="Calibri"/>
                          <a:cs typeface="Times New Roman"/>
                        </a:rPr>
                        <a:t> b*</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41.4 ± 3.2</a:t>
                      </a:r>
                      <a:r>
                        <a:rPr lang="en-US" sz="900" b="1" baseline="30000" dirty="0">
                          <a:latin typeface="Times New Roman"/>
                          <a:ea typeface="Calibri"/>
                          <a:cs typeface="Times New Roman"/>
                        </a:rPr>
                        <a:t>c*</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2.6 ± 0.11</a:t>
                      </a:r>
                      <a:r>
                        <a:rPr lang="en-US" sz="900" b="1" baseline="30000" dirty="0">
                          <a:latin typeface="Times New Roman"/>
                          <a:ea typeface="Calibri"/>
                          <a:cs typeface="Times New Roman"/>
                        </a:rPr>
                        <a:t> d**</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r>
              <a:tr h="673238">
                <a:tc>
                  <a:txBody>
                    <a:bodyPr/>
                    <a:lstStyle/>
                    <a:p>
                      <a:pPr marL="0" marR="0" algn="ctr">
                        <a:lnSpc>
                          <a:spcPct val="150000"/>
                        </a:lnSpc>
                        <a:spcBef>
                          <a:spcPts val="0"/>
                        </a:spcBef>
                        <a:spcAft>
                          <a:spcPts val="0"/>
                        </a:spcAft>
                      </a:pPr>
                      <a:r>
                        <a:rPr lang="en-IN" sz="900" b="1" dirty="0" err="1">
                          <a:latin typeface="Times New Roman"/>
                          <a:ea typeface="Calibri"/>
                          <a:cs typeface="Times New Roman"/>
                        </a:rPr>
                        <a:t>βglucuronidase</a:t>
                      </a:r>
                      <a:r>
                        <a:rPr lang="en-IN" sz="900" b="1" dirty="0">
                          <a:latin typeface="Times New Roman"/>
                          <a:ea typeface="Calibri"/>
                          <a:cs typeface="Times New Roman"/>
                        </a:rPr>
                        <a:t> </a:t>
                      </a:r>
                      <a:r>
                        <a:rPr lang="en-IN" sz="900" b="1" dirty="0" err="1">
                          <a:latin typeface="Times New Roman"/>
                          <a:ea typeface="Calibri"/>
                          <a:cs typeface="Times New Roman"/>
                        </a:rPr>
                        <a:t>μm</a:t>
                      </a:r>
                      <a:r>
                        <a:rPr lang="en-IN" sz="900" b="1" dirty="0">
                          <a:latin typeface="Times New Roman"/>
                          <a:ea typeface="Calibri"/>
                          <a:cs typeface="Times New Roman"/>
                        </a:rPr>
                        <a:t> </a:t>
                      </a:r>
                      <a:r>
                        <a:rPr lang="en-IN" sz="900" b="1" dirty="0" smtClean="0">
                          <a:latin typeface="Times New Roman"/>
                          <a:ea typeface="Calibri"/>
                          <a:cs typeface="Times New Roman"/>
                        </a:rPr>
                        <a:t>p-</a:t>
                      </a:r>
                      <a:r>
                        <a:rPr lang="en-IN" sz="900" b="1" dirty="0" err="1" smtClean="0">
                          <a:latin typeface="Times New Roman"/>
                          <a:ea typeface="Calibri"/>
                          <a:cs typeface="Times New Roman"/>
                        </a:rPr>
                        <a:t>nitrophenol</a:t>
                      </a:r>
                      <a:endParaRPr lang="en-US" sz="900" b="1"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a:latin typeface="Times New Roman"/>
                          <a:ea typeface="Calibri"/>
                          <a:cs typeface="Times New Roman"/>
                        </a:rPr>
                        <a:t>19.39 ± 1.97</a:t>
                      </a:r>
                      <a:r>
                        <a:rPr lang="en-IN" sz="900">
                          <a:latin typeface="Times New Roman"/>
                          <a:ea typeface="Calibri"/>
                          <a:cs typeface="Times New Roman"/>
                        </a:rPr>
                        <a:t> </a:t>
                      </a:r>
                      <a:endParaRPr lang="en-US" sz="90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27.5 ± 2.44</a:t>
                      </a:r>
                      <a:r>
                        <a:rPr lang="en-US" sz="900" b="1" baseline="30000" dirty="0">
                          <a:latin typeface="Times New Roman"/>
                          <a:ea typeface="Calibri"/>
                          <a:cs typeface="Times New Roman"/>
                        </a:rPr>
                        <a:t>a*</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24.9 ± 1.78</a:t>
                      </a:r>
                      <a:r>
                        <a:rPr lang="en-US" sz="900" b="1" baseline="30000" dirty="0">
                          <a:latin typeface="Times New Roman"/>
                          <a:ea typeface="Calibri"/>
                          <a:cs typeface="Times New Roman"/>
                        </a:rPr>
                        <a:t> b*</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21.3 ± 1.78</a:t>
                      </a:r>
                      <a:r>
                        <a:rPr lang="en-US" sz="900" b="1" baseline="30000" dirty="0">
                          <a:latin typeface="Times New Roman"/>
                          <a:ea typeface="Calibri"/>
                          <a:cs typeface="Times New Roman"/>
                        </a:rPr>
                        <a:t>c*</a:t>
                      </a:r>
                      <a:r>
                        <a:rPr lang="en-US" sz="900" dirty="0">
                          <a:latin typeface="Times New Roman"/>
                          <a:ea typeface="Calibri"/>
                          <a:cs typeface="Times New Roman"/>
                        </a:rPr>
                        <a:t> </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104.3 ± 4.9</a:t>
                      </a:r>
                      <a:r>
                        <a:rPr lang="en-US" sz="900" b="1" baseline="30000" dirty="0">
                          <a:latin typeface="Times New Roman"/>
                          <a:ea typeface="Calibri"/>
                          <a:cs typeface="Times New Roman"/>
                        </a:rPr>
                        <a:t> d*</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978747">
                <a:tc>
                  <a:txBody>
                    <a:bodyPr/>
                    <a:lstStyle/>
                    <a:p>
                      <a:pPr marL="0" marR="0" algn="ctr">
                        <a:lnSpc>
                          <a:spcPct val="150000"/>
                        </a:lnSpc>
                        <a:spcBef>
                          <a:spcPts val="0"/>
                        </a:spcBef>
                        <a:spcAft>
                          <a:spcPts val="0"/>
                        </a:spcAft>
                      </a:pPr>
                      <a:r>
                        <a:rPr lang="en-IN" sz="900" b="1" dirty="0" err="1">
                          <a:latin typeface="Times New Roman"/>
                          <a:ea typeface="Calibri"/>
                          <a:cs typeface="Times New Roman"/>
                        </a:rPr>
                        <a:t>Nacetyl</a:t>
                      </a:r>
                      <a:r>
                        <a:rPr lang="en-IN" sz="900" b="1" dirty="0">
                          <a:latin typeface="Times New Roman"/>
                          <a:ea typeface="Calibri"/>
                          <a:cs typeface="Times New Roman"/>
                        </a:rPr>
                        <a:t> </a:t>
                      </a:r>
                      <a:r>
                        <a:rPr lang="en-IN" sz="900" b="1" dirty="0" err="1">
                          <a:latin typeface="Times New Roman"/>
                          <a:ea typeface="Calibri"/>
                          <a:cs typeface="Times New Roman"/>
                        </a:rPr>
                        <a:t>galactosaminidase</a:t>
                      </a:r>
                      <a:endParaRPr lang="en-US" sz="900" b="1" dirty="0">
                        <a:latin typeface="Calibri"/>
                        <a:ea typeface="Calibri"/>
                        <a:cs typeface="Times New Roman"/>
                      </a:endParaRPr>
                    </a:p>
                    <a:p>
                      <a:pPr marL="0" marR="0" algn="ctr">
                        <a:lnSpc>
                          <a:spcPct val="150000"/>
                        </a:lnSpc>
                        <a:spcBef>
                          <a:spcPts val="0"/>
                        </a:spcBef>
                        <a:spcAft>
                          <a:spcPts val="0"/>
                        </a:spcAft>
                      </a:pPr>
                      <a:r>
                        <a:rPr lang="en-IN" sz="900" b="1" dirty="0" err="1">
                          <a:latin typeface="Times New Roman"/>
                          <a:ea typeface="Calibri"/>
                          <a:cs typeface="Times New Roman"/>
                        </a:rPr>
                        <a:t>μm</a:t>
                      </a:r>
                      <a:r>
                        <a:rPr lang="en-IN" sz="900" b="1" dirty="0">
                          <a:latin typeface="Times New Roman"/>
                          <a:ea typeface="Calibri"/>
                          <a:cs typeface="Times New Roman"/>
                        </a:rPr>
                        <a:t> </a:t>
                      </a:r>
                      <a:r>
                        <a:rPr lang="en-IN" sz="900" b="1" dirty="0" smtClean="0">
                          <a:latin typeface="Times New Roman"/>
                          <a:ea typeface="Calibri"/>
                          <a:cs typeface="Times New Roman"/>
                        </a:rPr>
                        <a:t>p-</a:t>
                      </a:r>
                      <a:r>
                        <a:rPr lang="en-IN" sz="900" b="1" dirty="0" err="1" smtClean="0">
                          <a:latin typeface="Times New Roman"/>
                          <a:ea typeface="Calibri"/>
                          <a:cs typeface="Times New Roman"/>
                        </a:rPr>
                        <a:t>nitrophenol</a:t>
                      </a:r>
                      <a:r>
                        <a:rPr lang="en-IN" sz="900" b="1" dirty="0" smtClean="0">
                          <a:latin typeface="Times New Roman"/>
                          <a:ea typeface="Calibri"/>
                          <a:cs typeface="Times New Roman"/>
                        </a:rPr>
                        <a:t>/</a:t>
                      </a:r>
                      <a:endParaRPr lang="en-US" sz="900" b="1"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a:latin typeface="Times New Roman"/>
                          <a:ea typeface="Calibri"/>
                          <a:cs typeface="Times New Roman"/>
                        </a:rPr>
                        <a:t>25.17 ± 2.1</a:t>
                      </a:r>
                      <a:r>
                        <a:rPr lang="en-IN" sz="900">
                          <a:latin typeface="Times New Roman"/>
                          <a:ea typeface="Calibri"/>
                          <a:cs typeface="Times New Roman"/>
                        </a:rPr>
                        <a:t> </a:t>
                      </a:r>
                      <a:endParaRPr lang="en-US" sz="90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43.6 ± 3.27</a:t>
                      </a:r>
                      <a:r>
                        <a:rPr lang="en-US" sz="900" b="1" baseline="30000" dirty="0">
                          <a:latin typeface="Times New Roman"/>
                          <a:ea typeface="Calibri"/>
                          <a:cs typeface="Times New Roman"/>
                        </a:rPr>
                        <a:t>a</a:t>
                      </a:r>
                      <a:r>
                        <a:rPr lang="en-IN" sz="900" dirty="0">
                          <a:latin typeface="Times New Roman"/>
                          <a:ea typeface="Calibri"/>
                          <a:cs typeface="Times New Roman"/>
                        </a:rPr>
                        <a:t>*</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38.5 ± 3.54</a:t>
                      </a:r>
                      <a:r>
                        <a:rPr lang="en-US" sz="900" b="1" baseline="30000" dirty="0">
                          <a:latin typeface="Times New Roman"/>
                          <a:ea typeface="Calibri"/>
                          <a:cs typeface="Times New Roman"/>
                        </a:rPr>
                        <a:t> b*</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FFFCC"/>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35.01 ± 3.46</a:t>
                      </a:r>
                      <a:r>
                        <a:rPr lang="en-US" sz="900" b="1" baseline="30000" dirty="0">
                          <a:latin typeface="Times New Roman"/>
                          <a:ea typeface="Calibri"/>
                          <a:cs typeface="Times New Roman"/>
                        </a:rPr>
                        <a:t>c</a:t>
                      </a:r>
                      <a:r>
                        <a:rPr lang="en-IN" sz="900" dirty="0">
                          <a:latin typeface="Times New Roman"/>
                          <a:ea typeface="Calibri"/>
                          <a:cs typeface="Times New Roman"/>
                        </a:rPr>
                        <a:t>**</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900" b="1" dirty="0">
                          <a:latin typeface="Times New Roman"/>
                          <a:ea typeface="Calibri"/>
                          <a:cs typeface="Times New Roman"/>
                        </a:rPr>
                        <a:t>0.45 ± 0.03</a:t>
                      </a:r>
                      <a:r>
                        <a:rPr lang="en-US" sz="900" b="1" baseline="30000" dirty="0">
                          <a:latin typeface="Times New Roman"/>
                          <a:ea typeface="Calibri"/>
                          <a:cs typeface="Times New Roman"/>
                        </a:rPr>
                        <a:t> d*</a:t>
                      </a:r>
                      <a:endParaRPr lang="en-US" sz="900" dirty="0">
                        <a:latin typeface="Calibri"/>
                        <a:ea typeface="Calibri"/>
                        <a:cs typeface="Times New Roman"/>
                      </a:endParaRPr>
                    </a:p>
                  </a:txBody>
                  <a:tcPr marL="44832" marR="44832" marT="5828"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r>
            </a:tbl>
          </a:graphicData>
        </a:graphic>
      </p:graphicFrame>
      <p:sp>
        <p:nvSpPr>
          <p:cNvPr id="10" name="TextBox 9"/>
          <p:cNvSpPr txBox="1"/>
          <p:nvPr/>
        </p:nvSpPr>
        <p:spPr>
          <a:xfrm>
            <a:off x="928662" y="1214422"/>
            <a:ext cx="3050066" cy="461665"/>
          </a:xfrm>
          <a:prstGeom prst="rect">
            <a:avLst/>
          </a:prstGeom>
          <a:noFill/>
        </p:spPr>
        <p:txBody>
          <a:bodyPr wrap="none" rtlCol="0">
            <a:spAutoFit/>
          </a:bodyPr>
          <a:lstStyle/>
          <a:p>
            <a:r>
              <a:rPr lang="en-US" sz="2400" b="1" dirty="0" smtClean="0">
                <a:solidFill>
                  <a:srgbClr val="0000CC"/>
                </a:solidFill>
                <a:latin typeface="Times New Roman" pitchFamily="18" charset="0"/>
                <a:cs typeface="Times New Roman" pitchFamily="18" charset="0"/>
              </a:rPr>
              <a:t>Activities of proteases</a:t>
            </a:r>
            <a:endParaRPr lang="en-US" sz="2400" dirty="0">
              <a:solidFill>
                <a:srgbClr val="0000CC"/>
              </a:solidFill>
            </a:endParaRPr>
          </a:p>
        </p:txBody>
      </p:sp>
      <p:sp>
        <p:nvSpPr>
          <p:cNvPr id="11" name="TextBox 10"/>
          <p:cNvSpPr txBox="1"/>
          <p:nvPr/>
        </p:nvSpPr>
        <p:spPr>
          <a:xfrm>
            <a:off x="5929322" y="1285860"/>
            <a:ext cx="1986634" cy="400110"/>
          </a:xfrm>
          <a:prstGeom prst="rect">
            <a:avLst/>
          </a:prstGeom>
          <a:noFill/>
        </p:spPr>
        <p:txBody>
          <a:bodyPr wrap="none" rtlCol="0">
            <a:spAutoFit/>
          </a:bodyPr>
          <a:lstStyle/>
          <a:p>
            <a:r>
              <a:rPr lang="en-US" sz="2000" b="1" dirty="0" err="1" smtClean="0">
                <a:solidFill>
                  <a:srgbClr val="0000CC"/>
                </a:solidFill>
                <a:latin typeface="Times New Roman" pitchFamily="18" charset="0"/>
                <a:cs typeface="Times New Roman" pitchFamily="18" charset="0"/>
              </a:rPr>
              <a:t>Glycohydrolases</a:t>
            </a:r>
            <a:endParaRPr lang="en-US" sz="2000" dirty="0">
              <a:solidFill>
                <a:srgbClr val="0000CC"/>
              </a:solidFill>
            </a:endParaRPr>
          </a:p>
        </p:txBody>
      </p:sp>
      <p:sp>
        <p:nvSpPr>
          <p:cNvPr id="8" name="Rectangle 7"/>
          <p:cNvSpPr/>
          <p:nvPr/>
        </p:nvSpPr>
        <p:spPr>
          <a:xfrm>
            <a:off x="1857356" y="5643578"/>
            <a:ext cx="6072230" cy="369332"/>
          </a:xfrm>
          <a:prstGeom prst="rect">
            <a:avLst/>
          </a:prstGeom>
        </p:spPr>
        <p:txBody>
          <a:bodyPr wrap="square">
            <a:spAutoFit/>
          </a:bodyPr>
          <a:lstStyle/>
          <a:p>
            <a:r>
              <a:rPr lang="es-ES" b="1" dirty="0" smtClean="0">
                <a:solidFill>
                  <a:srgbClr val="FF00FF"/>
                </a:solidFill>
              </a:rPr>
              <a:t> </a:t>
            </a:r>
            <a:r>
              <a:rPr lang="es-ES" b="1" dirty="0" smtClean="0">
                <a:solidFill>
                  <a:srgbClr val="150CC4"/>
                </a:solidFill>
              </a:rPr>
              <a:t>Vascular </a:t>
            </a:r>
            <a:r>
              <a:rPr lang="es-ES" b="1" dirty="0" err="1" smtClean="0">
                <a:solidFill>
                  <a:srgbClr val="150CC4"/>
                </a:solidFill>
              </a:rPr>
              <a:t>Pharmacology</a:t>
            </a:r>
            <a:r>
              <a:rPr lang="es-ES" b="1" dirty="0" smtClean="0">
                <a:solidFill>
                  <a:srgbClr val="150CC4"/>
                </a:solidFill>
              </a:rPr>
              <a:t> 2007 Jun;46(6): 419-26.</a:t>
            </a:r>
            <a:endParaRPr lang="en-US" b="1" dirty="0">
              <a:solidFill>
                <a:srgbClr val="150CC4"/>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660066"/>
                </a:solidFill>
                <a:latin typeface="Lucida Calligraphy" pitchFamily="66" charset="0"/>
              </a:rPr>
              <a:t>SAE-membrane </a:t>
            </a:r>
            <a:r>
              <a:rPr lang="en-US" sz="3600" dirty="0" err="1" smtClean="0">
                <a:solidFill>
                  <a:srgbClr val="660066"/>
                </a:solidFill>
                <a:latin typeface="Lucida Calligraphy" pitchFamily="66" charset="0"/>
              </a:rPr>
              <a:t>stabilising</a:t>
            </a:r>
            <a:r>
              <a:rPr lang="en-US" sz="3600" dirty="0" smtClean="0">
                <a:solidFill>
                  <a:srgbClr val="660066"/>
                </a:solidFill>
                <a:latin typeface="Lucida Calligraphy" pitchFamily="66" charset="0"/>
              </a:rPr>
              <a:t> effect</a:t>
            </a:r>
            <a:endParaRPr lang="en-US" sz="3600" dirty="0">
              <a:solidFill>
                <a:srgbClr val="660066"/>
              </a:solidFill>
              <a:latin typeface="Lucida Calligraphy" pitchFamily="66" charset="0"/>
            </a:endParaRPr>
          </a:p>
        </p:txBody>
      </p:sp>
      <p:graphicFrame>
        <p:nvGraphicFramePr>
          <p:cNvPr id="5" name="Table 4"/>
          <p:cNvGraphicFramePr>
            <a:graphicFrameLocks noGrp="1"/>
          </p:cNvGraphicFramePr>
          <p:nvPr/>
        </p:nvGraphicFramePr>
        <p:xfrm>
          <a:off x="428596" y="1428736"/>
          <a:ext cx="8352928" cy="4156075"/>
        </p:xfrm>
        <a:graphic>
          <a:graphicData uri="http://schemas.openxmlformats.org/drawingml/2006/table">
            <a:tbl>
              <a:tblPr/>
              <a:tblGrid>
                <a:gridCol w="1276141"/>
                <a:gridCol w="1044116"/>
                <a:gridCol w="1276141"/>
                <a:gridCol w="1508167"/>
                <a:gridCol w="1392155"/>
                <a:gridCol w="1856208"/>
              </a:tblGrid>
              <a:tr h="766440">
                <a:tc>
                  <a:txBody>
                    <a:bodyPr/>
                    <a:lstStyle/>
                    <a:p>
                      <a:pPr marL="0" marR="0" algn="ctr">
                        <a:lnSpc>
                          <a:spcPct val="150000"/>
                        </a:lnSpc>
                        <a:spcBef>
                          <a:spcPts val="0"/>
                        </a:spcBef>
                        <a:spcAft>
                          <a:spcPts val="0"/>
                        </a:spcAft>
                      </a:pPr>
                      <a:r>
                        <a:rPr lang="en-US" sz="1200" b="1" dirty="0">
                          <a:latin typeface="Times New Roman" pitchFamily="18" charset="0"/>
                          <a:ea typeface="Calibri"/>
                          <a:cs typeface="Times New Roman" pitchFamily="18" charset="0"/>
                        </a:rPr>
                        <a:t>Parameters</a:t>
                      </a:r>
                      <a:r>
                        <a:rPr lang="en-US" sz="1200" dirty="0">
                          <a:latin typeface="Times New Roman" pitchFamily="18" charset="0"/>
                          <a:ea typeface="Calibri"/>
                          <a:cs typeface="Times New Roman" pitchFamily="18" charset="0"/>
                        </a:rPr>
                        <a:t> </a:t>
                      </a: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a:latin typeface="Times New Roman" pitchFamily="18" charset="0"/>
                          <a:ea typeface="Calibri"/>
                          <a:cs typeface="Times New Roman" pitchFamily="18" charset="0"/>
                        </a:rPr>
                        <a:t>Normal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gridSpan="2">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  Cancerous </a:t>
                      </a:r>
                      <a:r>
                        <a:rPr lang="en-US" sz="1200" b="1" dirty="0">
                          <a:latin typeface="Times New Roman" pitchFamily="18" charset="0"/>
                          <a:ea typeface="Calibri"/>
                          <a:cs typeface="Times New Roman" pitchFamily="18" charset="0"/>
                        </a:rPr>
                        <a:t>rats</a:t>
                      </a:r>
                      <a:r>
                        <a:rPr lang="en-IN" sz="1200" dirty="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p>
                      <a:pPr marL="0" marR="0" algn="ctr">
                        <a:lnSpc>
                          <a:spcPct val="150000"/>
                        </a:lnSpc>
                        <a:spcBef>
                          <a:spcPts val="0"/>
                        </a:spcBef>
                        <a:spcAft>
                          <a:spcPts val="0"/>
                        </a:spcAft>
                      </a:pPr>
                      <a:r>
                        <a:rPr lang="en-US" sz="1200" b="1" dirty="0" err="1">
                          <a:latin typeface="Times New Roman" pitchFamily="18" charset="0"/>
                          <a:ea typeface="Calibri"/>
                          <a:cs typeface="Times New Roman" pitchFamily="18" charset="0"/>
                        </a:rPr>
                        <a:t>Tumour</a:t>
                      </a:r>
                      <a:r>
                        <a:rPr lang="en-US" sz="1200" b="1" dirty="0">
                          <a:latin typeface="Times New Roman" pitchFamily="18" charset="0"/>
                          <a:ea typeface="Calibri"/>
                          <a:cs typeface="Times New Roman" pitchFamily="18" charset="0"/>
                        </a:rPr>
                        <a:t> tissue           Surrounding tissue</a:t>
                      </a:r>
                      <a:r>
                        <a:rPr lang="en-US" sz="1200" dirty="0">
                          <a:latin typeface="Times New Roman" pitchFamily="18" charset="0"/>
                          <a:ea typeface="Calibri"/>
                          <a:cs typeface="Times New Roman" pitchFamily="18" charset="0"/>
                        </a:rPr>
                        <a:t> </a:t>
                      </a: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hMerge="1">
                  <a:txBody>
                    <a:bodyPr/>
                    <a:lstStyle/>
                    <a:p>
                      <a:endParaRPr lang="en-US"/>
                    </a:p>
                  </a:txBody>
                  <a:tcPr/>
                </a:tc>
                <a:tc gridSpan="2">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                 Treated </a:t>
                      </a:r>
                      <a:r>
                        <a:rPr lang="en-US" sz="1200" b="1" dirty="0">
                          <a:latin typeface="Times New Roman" pitchFamily="18" charset="0"/>
                          <a:ea typeface="Calibri"/>
                          <a:cs typeface="Times New Roman" pitchFamily="18" charset="0"/>
                        </a:rPr>
                        <a:t>rats</a:t>
                      </a:r>
                      <a:r>
                        <a:rPr lang="en-IN" sz="1200" dirty="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p>
                      <a:pPr marL="0" marR="0" algn="ctr">
                        <a:lnSpc>
                          <a:spcPct val="150000"/>
                        </a:lnSpc>
                        <a:spcBef>
                          <a:spcPts val="0"/>
                        </a:spcBef>
                        <a:spcAft>
                          <a:spcPts val="0"/>
                        </a:spcAft>
                      </a:pPr>
                      <a:r>
                        <a:rPr lang="en-US" sz="1200" b="1" dirty="0" err="1">
                          <a:latin typeface="Times New Roman" pitchFamily="18" charset="0"/>
                          <a:ea typeface="Calibri"/>
                          <a:cs typeface="Times New Roman" pitchFamily="18" charset="0"/>
                        </a:rPr>
                        <a:t>Tumour</a:t>
                      </a:r>
                      <a:r>
                        <a:rPr lang="en-US" sz="1200" b="1" dirty="0">
                          <a:latin typeface="Times New Roman" pitchFamily="18" charset="0"/>
                          <a:ea typeface="Calibri"/>
                          <a:cs typeface="Times New Roman" pitchFamily="18" charset="0"/>
                        </a:rPr>
                        <a:t> tissue          Surrounding</a:t>
                      </a:r>
                      <a:r>
                        <a:rPr lang="en-IN" sz="1200" dirty="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p>
                      <a:pPr marL="0" marR="0" algn="ctr">
                        <a:lnSpc>
                          <a:spcPct val="150000"/>
                        </a:lnSpc>
                        <a:spcBef>
                          <a:spcPts val="0"/>
                        </a:spcBef>
                        <a:spcAft>
                          <a:spcPts val="0"/>
                        </a:spcAft>
                      </a:pPr>
                      <a:r>
                        <a:rPr lang="en-US" sz="1200" b="1" dirty="0">
                          <a:latin typeface="Times New Roman" pitchFamily="18" charset="0"/>
                          <a:ea typeface="Calibri"/>
                          <a:cs typeface="Times New Roman" pitchFamily="18" charset="0"/>
                        </a:rPr>
                        <a:t>                       tissue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hMerge="1">
                  <a:txBody>
                    <a:bodyPr/>
                    <a:lstStyle/>
                    <a:p>
                      <a:endParaRPr lang="en-US"/>
                    </a:p>
                  </a:txBody>
                  <a:tcPr/>
                </a:tc>
              </a:tr>
              <a:tr h="766440">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LOX</a:t>
                      </a:r>
                    </a:p>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(SFU/</a:t>
                      </a:r>
                      <a:r>
                        <a:rPr lang="en-US" sz="1200" b="1" baseline="0" dirty="0" smtClean="0">
                          <a:latin typeface="Times New Roman" pitchFamily="18" charset="0"/>
                          <a:ea typeface="Calibri"/>
                          <a:cs typeface="Times New Roman" pitchFamily="18" charset="0"/>
                        </a:rPr>
                        <a:t> mg protein)</a:t>
                      </a:r>
                      <a:endParaRPr lang="en-US" sz="1200" b="1"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52.6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3.9</a:t>
                      </a:r>
                      <a:r>
                        <a:rPr lang="en-US" sz="1200" dirty="0" smtClean="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86.5 ± 6.7</a:t>
                      </a:r>
                      <a:r>
                        <a:rPr lang="en-US" sz="1200" b="1" baseline="30000" dirty="0" smtClean="0">
                          <a:latin typeface="Times New Roman" pitchFamily="18" charset="0"/>
                          <a:ea typeface="Calibri"/>
                          <a:cs typeface="Times New Roman" pitchFamily="18" charset="0"/>
                        </a:rPr>
                        <a:t>a</a:t>
                      </a:r>
                      <a:r>
                        <a:rPr lang="en-US" sz="1200" b="1" baseline="30000" dirty="0">
                          <a:latin typeface="Times New Roman" pitchFamily="18" charset="0"/>
                          <a:ea typeface="Calibri"/>
                          <a:cs typeface="Times New Roman" pitchFamily="18" charset="0"/>
                        </a:rPr>
                        <a:t>*</a:t>
                      </a:r>
                      <a:r>
                        <a:rPr lang="en-US" sz="1200" dirty="0">
                          <a:latin typeface="Times New Roman" pitchFamily="18" charset="0"/>
                          <a:ea typeface="Calibri"/>
                          <a:cs typeface="Times New Roman" pitchFamily="18" charset="0"/>
                        </a:rPr>
                        <a:t> </a:t>
                      </a: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79.4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6.2</a:t>
                      </a:r>
                      <a:r>
                        <a:rPr lang="en-US" sz="1200" b="1" baseline="30000" dirty="0" smtClean="0">
                          <a:latin typeface="Times New Roman" pitchFamily="18" charset="0"/>
                          <a:ea typeface="Calibri"/>
                          <a:cs typeface="Times New Roman" pitchFamily="18" charset="0"/>
                        </a:rPr>
                        <a:t>b*</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69.5 ±1.4</a:t>
                      </a:r>
                      <a:r>
                        <a:rPr lang="en-US" sz="1200" b="1" baseline="30000" dirty="0" smtClean="0">
                          <a:latin typeface="Times New Roman" pitchFamily="18" charset="0"/>
                          <a:ea typeface="Calibri"/>
                          <a:cs typeface="Times New Roman" pitchFamily="18" charset="0"/>
                        </a:rPr>
                        <a:t>c</a:t>
                      </a:r>
                      <a:r>
                        <a:rPr lang="en-US" sz="1200" b="1" baseline="30000" dirty="0">
                          <a:latin typeface="Times New Roman" pitchFamily="18" charset="0"/>
                          <a:ea typeface="Calibri"/>
                          <a:cs typeface="Times New Roman" pitchFamily="18" charset="0"/>
                        </a:rPr>
                        <a:t>*</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64.7± 3.8</a:t>
                      </a:r>
                      <a:r>
                        <a:rPr lang="en-US" sz="1200" b="1" baseline="30000" dirty="0" smtClean="0">
                          <a:latin typeface="Times New Roman" pitchFamily="18" charset="0"/>
                          <a:ea typeface="Calibri"/>
                          <a:cs typeface="Times New Roman" pitchFamily="18" charset="0"/>
                        </a:rPr>
                        <a:t>d**</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503075">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ACE</a:t>
                      </a:r>
                    </a:p>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(U/ml)</a:t>
                      </a:r>
                      <a:endParaRPr lang="en-US" sz="1200" b="1"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23.4± 1.6</a:t>
                      </a:r>
                      <a:r>
                        <a:rPr lang="en-US" sz="1200" dirty="0" smtClean="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40.2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2.1</a:t>
                      </a:r>
                      <a:r>
                        <a:rPr lang="en-US" sz="1200" b="1" baseline="30000" dirty="0" smtClean="0">
                          <a:latin typeface="Times New Roman" pitchFamily="18" charset="0"/>
                          <a:ea typeface="Calibri"/>
                          <a:cs typeface="Times New Roman" pitchFamily="18" charset="0"/>
                        </a:rPr>
                        <a:t>a***</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43.9±3.4</a:t>
                      </a:r>
                      <a:r>
                        <a:rPr lang="en-US" sz="1200" b="1" baseline="30000" dirty="0" smtClean="0">
                          <a:latin typeface="Times New Roman" pitchFamily="18" charset="0"/>
                          <a:ea typeface="Calibri"/>
                          <a:cs typeface="Times New Roman" pitchFamily="18" charset="0"/>
                        </a:rPr>
                        <a:t> b***</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32.5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1.9</a:t>
                      </a:r>
                      <a:r>
                        <a:rPr lang="en-US" sz="1200" b="1" baseline="30000" dirty="0" smtClean="0">
                          <a:latin typeface="Times New Roman" pitchFamily="18" charset="0"/>
                          <a:ea typeface="Calibri"/>
                          <a:cs typeface="Times New Roman" pitchFamily="18" charset="0"/>
                        </a:rPr>
                        <a:t>c**</a:t>
                      </a:r>
                      <a:r>
                        <a:rPr lang="en-US" sz="1200" b="1" baseline="30000" dirty="0">
                          <a:latin typeface="Times New Roman" pitchFamily="18" charset="0"/>
                          <a:ea typeface="Calibri"/>
                          <a:cs typeface="Times New Roman" pitchFamily="18" charset="0"/>
                        </a:rPr>
                        <a:t>*</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30.8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2.1</a:t>
                      </a:r>
                      <a:r>
                        <a:rPr lang="en-US" sz="1200" b="1" baseline="30000" dirty="0" smtClean="0">
                          <a:latin typeface="Times New Roman" pitchFamily="18" charset="0"/>
                          <a:ea typeface="Calibri"/>
                          <a:cs typeface="Times New Roman" pitchFamily="18" charset="0"/>
                        </a:rPr>
                        <a:t> d***</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r>
              <a:tr h="1293169">
                <a:tc>
                  <a:txBody>
                    <a:bodyPr/>
                    <a:lstStyle/>
                    <a:p>
                      <a:pPr marL="0" marR="0" algn="ctr">
                        <a:lnSpc>
                          <a:spcPct val="150000"/>
                        </a:lnSpc>
                        <a:spcBef>
                          <a:spcPts val="0"/>
                        </a:spcBef>
                        <a:spcAft>
                          <a:spcPts val="0"/>
                        </a:spcAft>
                      </a:pPr>
                      <a:r>
                        <a:rPr lang="en-US" sz="1200" b="1" dirty="0" err="1" smtClean="0">
                          <a:latin typeface="Times New Roman" pitchFamily="18" charset="0"/>
                          <a:ea typeface="Calibri"/>
                          <a:cs typeface="Times New Roman" pitchFamily="18" charset="0"/>
                        </a:rPr>
                        <a:t>Plasminogen</a:t>
                      </a:r>
                      <a:r>
                        <a:rPr lang="en-US" sz="1200" b="1" baseline="0" dirty="0" smtClean="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Activator </a:t>
                      </a:r>
                    </a:p>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a:t>
                      </a:r>
                      <a:r>
                        <a:rPr lang="en-US" sz="1200" b="1" dirty="0" err="1" smtClean="0">
                          <a:latin typeface="Times New Roman" pitchFamily="18" charset="0"/>
                          <a:ea typeface="Calibri"/>
                          <a:cs typeface="Times New Roman" pitchFamily="18" charset="0"/>
                        </a:rPr>
                        <a:t>ng</a:t>
                      </a:r>
                      <a:r>
                        <a:rPr lang="en-US" sz="1200" b="1" dirty="0" smtClean="0">
                          <a:latin typeface="Times New Roman" pitchFamily="18" charset="0"/>
                          <a:ea typeface="Calibri"/>
                          <a:cs typeface="Times New Roman" pitchFamily="18" charset="0"/>
                        </a:rPr>
                        <a:t> of</a:t>
                      </a:r>
                      <a:r>
                        <a:rPr lang="en-US" sz="1200" b="1" baseline="0" dirty="0" smtClean="0">
                          <a:latin typeface="Times New Roman" pitchFamily="18" charset="0"/>
                          <a:ea typeface="Calibri"/>
                          <a:cs typeface="Times New Roman" pitchFamily="18" charset="0"/>
                        </a:rPr>
                        <a:t> activated </a:t>
                      </a:r>
                      <a:r>
                        <a:rPr lang="en-US" sz="1200" b="1" baseline="0" dirty="0" err="1" smtClean="0">
                          <a:latin typeface="Times New Roman" pitchFamily="18" charset="0"/>
                          <a:ea typeface="Calibri"/>
                          <a:cs typeface="Times New Roman" pitchFamily="18" charset="0"/>
                        </a:rPr>
                        <a:t>plg</a:t>
                      </a:r>
                      <a:r>
                        <a:rPr lang="en-US" sz="1200" b="1" baseline="0" dirty="0" smtClean="0">
                          <a:latin typeface="Times New Roman" pitchFamily="18" charset="0"/>
                          <a:ea typeface="Calibri"/>
                          <a:cs typeface="Times New Roman" pitchFamily="18" charset="0"/>
                        </a:rPr>
                        <a:t>/h/50</a:t>
                      </a:r>
                      <a:r>
                        <a:rPr lang="el-GR" sz="1200" b="1" baseline="0" dirty="0" smtClean="0">
                          <a:latin typeface="Times New Roman" pitchFamily="18" charset="0"/>
                          <a:ea typeface="Calibri"/>
                          <a:cs typeface="Times New Roman" pitchFamily="18" charset="0"/>
                        </a:rPr>
                        <a:t>μ</a:t>
                      </a:r>
                      <a:r>
                        <a:rPr lang="en-US" sz="1200" b="1" baseline="0" dirty="0" smtClean="0">
                          <a:latin typeface="Times New Roman" pitchFamily="18" charset="0"/>
                          <a:ea typeface="Calibri"/>
                          <a:cs typeface="Times New Roman" pitchFamily="18" charset="0"/>
                        </a:rPr>
                        <a:t>l of </a:t>
                      </a:r>
                      <a:r>
                        <a:rPr lang="en-US" sz="1200" b="1" baseline="0" dirty="0" err="1" smtClean="0">
                          <a:latin typeface="Times New Roman" pitchFamily="18" charset="0"/>
                          <a:ea typeface="Calibri"/>
                          <a:cs typeface="Times New Roman" pitchFamily="18" charset="0"/>
                        </a:rPr>
                        <a:t>homegenate</a:t>
                      </a:r>
                      <a:r>
                        <a:rPr lang="en-US" sz="1200" b="1" baseline="0" dirty="0" smtClean="0">
                          <a:latin typeface="Times New Roman" pitchFamily="18" charset="0"/>
                          <a:ea typeface="Calibri"/>
                          <a:cs typeface="Times New Roman" pitchFamily="18" charset="0"/>
                        </a:rPr>
                        <a:t>)</a:t>
                      </a:r>
                      <a:endParaRPr lang="en-US" sz="1200" b="1"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4.16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3.9</a:t>
                      </a:r>
                      <a:r>
                        <a:rPr lang="en-US" sz="1200" dirty="0" smtClean="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6.8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4.6</a:t>
                      </a:r>
                      <a:r>
                        <a:rPr lang="en-US" sz="1200" b="1" baseline="30000" dirty="0" smtClean="0">
                          <a:latin typeface="Times New Roman" pitchFamily="18" charset="0"/>
                          <a:ea typeface="Calibri"/>
                          <a:cs typeface="Times New Roman" pitchFamily="18" charset="0"/>
                        </a:rPr>
                        <a:t>a</a:t>
                      </a:r>
                      <a:r>
                        <a:rPr lang="en-US" sz="1200" b="1" baseline="30000" dirty="0">
                          <a:latin typeface="Times New Roman" pitchFamily="18" charset="0"/>
                          <a:ea typeface="Calibri"/>
                          <a:cs typeface="Times New Roman" pitchFamily="18" charset="0"/>
                        </a:rPr>
                        <a:t>*</a:t>
                      </a:r>
                      <a:r>
                        <a:rPr lang="en-US" sz="1200" dirty="0">
                          <a:latin typeface="Times New Roman" pitchFamily="18" charset="0"/>
                          <a:ea typeface="Calibri"/>
                          <a:cs typeface="Times New Roman" pitchFamily="18" charset="0"/>
                        </a:rPr>
                        <a:t> </a:t>
                      </a: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5.9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3.7</a:t>
                      </a:r>
                      <a:r>
                        <a:rPr lang="en-US" sz="1200" b="1" baseline="30000" dirty="0" smtClean="0">
                          <a:latin typeface="Times New Roman" pitchFamily="18" charset="0"/>
                          <a:ea typeface="Calibri"/>
                          <a:cs typeface="Times New Roman" pitchFamily="18" charset="0"/>
                        </a:rPr>
                        <a:t> b*</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5.06 ±3.3</a:t>
                      </a:r>
                      <a:r>
                        <a:rPr lang="en-US" sz="1200" b="1" baseline="30000" dirty="0" smtClean="0">
                          <a:latin typeface="Times New Roman" pitchFamily="18" charset="0"/>
                          <a:ea typeface="Calibri"/>
                          <a:cs typeface="Times New Roman" pitchFamily="18" charset="0"/>
                        </a:rPr>
                        <a:t>c**</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5.12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3.2</a:t>
                      </a:r>
                      <a:r>
                        <a:rPr lang="en-US" sz="1200" b="1" baseline="30000" dirty="0" smtClean="0">
                          <a:latin typeface="Times New Roman" pitchFamily="18" charset="0"/>
                          <a:ea typeface="Calibri"/>
                          <a:cs typeface="Times New Roman" pitchFamily="18" charset="0"/>
                        </a:rPr>
                        <a:t> d**</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DE4D0"/>
                    </a:solidFill>
                  </a:tcPr>
                </a:tc>
              </a:tr>
              <a:tr h="503075">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TNF –</a:t>
                      </a:r>
                      <a:r>
                        <a:rPr lang="el-GR" sz="1200" b="1" dirty="0" smtClean="0">
                          <a:latin typeface="Times New Roman" pitchFamily="18" charset="0"/>
                          <a:ea typeface="Calibri"/>
                          <a:cs typeface="Times New Roman" pitchFamily="18" charset="0"/>
                        </a:rPr>
                        <a:t>α</a:t>
                      </a:r>
                      <a:r>
                        <a:rPr lang="en-US" sz="1200" b="1" dirty="0" smtClean="0">
                          <a:latin typeface="Times New Roman" pitchFamily="18" charset="0"/>
                          <a:ea typeface="Calibri"/>
                          <a:cs typeface="Times New Roman" pitchFamily="18" charset="0"/>
                        </a:rPr>
                        <a:t> </a:t>
                      </a:r>
                    </a:p>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a:t>
                      </a:r>
                      <a:r>
                        <a:rPr lang="en-US" sz="1200" b="1" dirty="0" err="1" smtClean="0">
                          <a:latin typeface="Times New Roman" pitchFamily="18" charset="0"/>
                          <a:ea typeface="Calibri"/>
                          <a:cs typeface="Times New Roman" pitchFamily="18" charset="0"/>
                        </a:rPr>
                        <a:t>ng</a:t>
                      </a:r>
                      <a:r>
                        <a:rPr lang="en-US" sz="1200" b="1" dirty="0" smtClean="0">
                          <a:latin typeface="Times New Roman" pitchFamily="18" charset="0"/>
                          <a:ea typeface="Calibri"/>
                          <a:cs typeface="Times New Roman" pitchFamily="18" charset="0"/>
                        </a:rPr>
                        <a:t>/mg protein)</a:t>
                      </a:r>
                      <a:endParaRPr lang="en-US" sz="1200" b="1"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1.1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0.2</a:t>
                      </a:r>
                      <a:r>
                        <a:rPr lang="en-US" sz="1200" dirty="0" smtClean="0">
                          <a:latin typeface="Times New Roman" pitchFamily="18" charset="0"/>
                          <a:ea typeface="Calibri"/>
                          <a:cs typeface="Times New Roman" pitchFamily="18" charset="0"/>
                        </a:rPr>
                        <a:t> </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2.3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0.3</a:t>
                      </a:r>
                      <a:r>
                        <a:rPr lang="en-IN" sz="1200" dirty="0" smtClean="0">
                          <a:latin typeface="Times New Roman" pitchFamily="18" charset="0"/>
                          <a:ea typeface="Calibri"/>
                          <a:cs typeface="Times New Roman" pitchFamily="18" charset="0"/>
                        </a:rPr>
                        <a:t>***</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2.3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0.3</a:t>
                      </a:r>
                      <a:r>
                        <a:rPr lang="en-US" sz="1200" b="1" baseline="30000" dirty="0" smtClean="0">
                          <a:latin typeface="Times New Roman" pitchFamily="18" charset="0"/>
                          <a:ea typeface="Calibri"/>
                          <a:cs typeface="Times New Roman" pitchFamily="18" charset="0"/>
                        </a:rPr>
                        <a:t> b***</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1.9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0.1</a:t>
                      </a:r>
                      <a:r>
                        <a:rPr lang="en-US" sz="1200" b="1" baseline="30000" dirty="0" smtClean="0">
                          <a:latin typeface="Times New Roman" pitchFamily="18" charset="0"/>
                          <a:ea typeface="Calibri"/>
                          <a:cs typeface="Times New Roman" pitchFamily="18" charset="0"/>
                        </a:rPr>
                        <a:t>c</a:t>
                      </a:r>
                      <a:r>
                        <a:rPr lang="en-US" sz="1200" b="1" baseline="30000" dirty="0">
                          <a:latin typeface="Times New Roman" pitchFamily="18" charset="0"/>
                          <a:ea typeface="Calibri"/>
                          <a:cs typeface="Times New Roman" pitchFamily="18" charset="0"/>
                        </a:rPr>
                        <a:t>*</a:t>
                      </a:r>
                      <a:r>
                        <a:rPr lang="en-IN" sz="1200" dirty="0">
                          <a:latin typeface="Times New Roman" pitchFamily="18" charset="0"/>
                          <a:ea typeface="Calibri"/>
                          <a:cs typeface="Times New Roman" pitchFamily="18" charset="0"/>
                        </a:rPr>
                        <a:t>**</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c>
                  <a:txBody>
                    <a:bodyPr/>
                    <a:lstStyle/>
                    <a:p>
                      <a:pPr marL="0" marR="0" algn="ctr">
                        <a:lnSpc>
                          <a:spcPct val="150000"/>
                        </a:lnSpc>
                        <a:spcBef>
                          <a:spcPts val="0"/>
                        </a:spcBef>
                        <a:spcAft>
                          <a:spcPts val="0"/>
                        </a:spcAft>
                      </a:pPr>
                      <a:r>
                        <a:rPr lang="en-US" sz="1200" b="1" dirty="0" smtClean="0">
                          <a:latin typeface="Times New Roman" pitchFamily="18" charset="0"/>
                          <a:ea typeface="Calibri"/>
                          <a:cs typeface="Times New Roman" pitchFamily="18" charset="0"/>
                        </a:rPr>
                        <a:t>1.3 </a:t>
                      </a:r>
                      <a:r>
                        <a:rPr lang="en-US" sz="1200" b="1" dirty="0">
                          <a:latin typeface="Times New Roman" pitchFamily="18" charset="0"/>
                          <a:ea typeface="Calibri"/>
                          <a:cs typeface="Times New Roman" pitchFamily="18" charset="0"/>
                        </a:rPr>
                        <a:t>± </a:t>
                      </a:r>
                      <a:r>
                        <a:rPr lang="en-US" sz="1200" b="1" dirty="0" smtClean="0">
                          <a:latin typeface="Times New Roman" pitchFamily="18" charset="0"/>
                          <a:ea typeface="Calibri"/>
                          <a:cs typeface="Times New Roman" pitchFamily="18" charset="0"/>
                        </a:rPr>
                        <a:t>0.1</a:t>
                      </a:r>
                      <a:r>
                        <a:rPr lang="en-US" sz="1200" b="1" baseline="30000" dirty="0" smtClean="0">
                          <a:latin typeface="Times New Roman" pitchFamily="18" charset="0"/>
                          <a:ea typeface="Calibri"/>
                          <a:cs typeface="Times New Roman" pitchFamily="18" charset="0"/>
                        </a:rPr>
                        <a:t> d***</a:t>
                      </a:r>
                      <a:endParaRPr lang="en-US" sz="1200" dirty="0">
                        <a:latin typeface="Times New Roman" pitchFamily="18" charset="0"/>
                        <a:ea typeface="Calibri"/>
                        <a:cs typeface="Times New Roman" pitchFamily="18" charset="0"/>
                      </a:endParaRPr>
                    </a:p>
                  </a:txBody>
                  <a:tcPr marL="63500" marR="63500" marT="8255" marB="0">
                    <a:lnL w="12700" cap="flat" cmpd="sng" algn="ctr">
                      <a:solidFill>
                        <a:srgbClr val="F79646"/>
                      </a:solidFill>
                      <a:prstDash val="solid"/>
                      <a:round/>
                      <a:headEnd type="none" w="med" len="med"/>
                      <a:tailEnd type="none" w="med" len="med"/>
                    </a:lnL>
                    <a:lnR w="12700" cap="flat" cmpd="sng" algn="ctr">
                      <a:solidFill>
                        <a:srgbClr val="F79646"/>
                      </a:solidFill>
                      <a:prstDash val="solid"/>
                      <a:round/>
                      <a:headEnd type="none" w="med" len="med"/>
                      <a:tailEnd type="none" w="med" len="med"/>
                    </a:lnR>
                    <a:lnT w="12700" cap="flat" cmpd="sng" algn="ctr">
                      <a:solidFill>
                        <a:srgbClr val="F79646"/>
                      </a:solidFill>
                      <a:prstDash val="solid"/>
                      <a:round/>
                      <a:headEnd type="none" w="med" len="med"/>
                      <a:tailEnd type="none" w="med" len="med"/>
                    </a:lnT>
                    <a:lnB w="12700" cap="flat" cmpd="sng" algn="ctr">
                      <a:solidFill>
                        <a:srgbClr val="F79646"/>
                      </a:solidFill>
                      <a:prstDash val="solid"/>
                      <a:round/>
                      <a:headEnd type="none" w="med" len="med"/>
                      <a:tailEnd type="none" w="med" len="med"/>
                    </a:lnB>
                    <a:solidFill>
                      <a:srgbClr val="FBCAA2"/>
                    </a:solidFill>
                  </a:tcPr>
                </a:tc>
              </a:tr>
            </a:tbl>
          </a:graphicData>
        </a:graphic>
      </p:graphicFrame>
      <p:sp>
        <p:nvSpPr>
          <p:cNvPr id="8" name="TextBox 14"/>
          <p:cNvSpPr txBox="1">
            <a:spLocks noChangeArrowheads="1"/>
          </p:cNvSpPr>
          <p:nvPr/>
        </p:nvSpPr>
        <p:spPr bwMode="auto">
          <a:xfrm>
            <a:off x="3143240" y="1000108"/>
            <a:ext cx="2992422" cy="400110"/>
          </a:xfrm>
          <a:prstGeom prst="rect">
            <a:avLst/>
          </a:prstGeom>
          <a:noFill/>
          <a:ln w="9525">
            <a:noFill/>
            <a:miter lim="800000"/>
            <a:headEnd/>
            <a:tailEnd/>
          </a:ln>
        </p:spPr>
        <p:txBody>
          <a:bodyPr wrap="none">
            <a:spAutoFit/>
          </a:bodyPr>
          <a:lstStyle/>
          <a:p>
            <a:r>
              <a:rPr lang="en-US" sz="2000" b="1" dirty="0">
                <a:solidFill>
                  <a:srgbClr val="800000"/>
                </a:solidFill>
                <a:latin typeface="Times New Roman" pitchFamily="18" charset="0"/>
                <a:cs typeface="Times New Roman" pitchFamily="18" charset="0"/>
              </a:rPr>
              <a:t>Matrix Turnover Factors </a:t>
            </a:r>
          </a:p>
        </p:txBody>
      </p:sp>
      <p:sp>
        <p:nvSpPr>
          <p:cNvPr id="6" name="Rectangle 5"/>
          <p:cNvSpPr/>
          <p:nvPr/>
        </p:nvSpPr>
        <p:spPr>
          <a:xfrm>
            <a:off x="1428728" y="5786454"/>
            <a:ext cx="7358114" cy="369332"/>
          </a:xfrm>
          <a:prstGeom prst="rect">
            <a:avLst/>
          </a:prstGeom>
        </p:spPr>
        <p:txBody>
          <a:bodyPr wrap="square">
            <a:spAutoFit/>
          </a:bodyPr>
          <a:lstStyle/>
          <a:p>
            <a:r>
              <a:rPr lang="es-ES" b="1" dirty="0" smtClean="0">
                <a:solidFill>
                  <a:srgbClr val="FF00FF"/>
                </a:solidFill>
              </a:rPr>
              <a:t> </a:t>
            </a:r>
            <a:r>
              <a:rPr lang="es-ES" b="1" dirty="0" smtClean="0">
                <a:solidFill>
                  <a:srgbClr val="150CC4"/>
                </a:solidFill>
              </a:rPr>
              <a:t>Vascular </a:t>
            </a:r>
            <a:r>
              <a:rPr lang="es-ES" b="1" dirty="0" err="1" smtClean="0">
                <a:solidFill>
                  <a:srgbClr val="150CC4"/>
                </a:solidFill>
              </a:rPr>
              <a:t>Pharmacology</a:t>
            </a:r>
            <a:r>
              <a:rPr lang="es-ES" b="1" dirty="0" smtClean="0">
                <a:solidFill>
                  <a:srgbClr val="150CC4"/>
                </a:solidFill>
              </a:rPr>
              <a:t> 2007 Jun;46(6): 419-26.</a:t>
            </a:r>
            <a:endParaRPr lang="en-US" b="1" dirty="0">
              <a:solidFill>
                <a:srgbClr val="150CC4"/>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5843"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5844"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9221" name="TextBox 11"/>
          <p:cNvSpPr txBox="1">
            <a:spLocks noChangeArrowheads="1"/>
          </p:cNvSpPr>
          <p:nvPr/>
        </p:nvSpPr>
        <p:spPr bwMode="auto">
          <a:xfrm>
            <a:off x="683568" y="2132856"/>
            <a:ext cx="7929618" cy="3170099"/>
          </a:xfrm>
          <a:prstGeom prst="rect">
            <a:avLst/>
          </a:prstGeom>
          <a:noFill/>
          <a:ln w="9525">
            <a:noFill/>
            <a:miter lim="800000"/>
            <a:headEnd/>
            <a:tailEnd/>
          </a:ln>
        </p:spPr>
        <p:txBody>
          <a:bodyPr wrap="square">
            <a:spAutoFit/>
          </a:bodyPr>
          <a:lstStyle/>
          <a:p>
            <a:pPr marL="0" lvl="1" algn="just">
              <a:buClr>
                <a:srgbClr val="660066"/>
              </a:buClr>
              <a:buFont typeface="Times New Roman" pitchFamily="18" charset="0"/>
              <a:buChar char="►"/>
              <a:defRPr/>
            </a:pPr>
            <a:endParaRPr lang="en-IN" sz="2000" dirty="0" smtClean="0">
              <a:solidFill>
                <a:srgbClr val="150CC4"/>
              </a:solidFill>
              <a:latin typeface="Times New Roman" pitchFamily="18" charset="0"/>
              <a:cs typeface="Times New Roman" pitchFamily="18" charset="0"/>
            </a:endParaRPr>
          </a:p>
          <a:p>
            <a:pPr marL="0" lvl="1" algn="just">
              <a:buClr>
                <a:srgbClr val="660066"/>
              </a:buClr>
              <a:buFont typeface="Times New Roman" pitchFamily="18" charset="0"/>
              <a:buChar char="►"/>
              <a:defRPr/>
            </a:pPr>
            <a:r>
              <a:rPr lang="en-IN" sz="2000" b="1" dirty="0" smtClean="0">
                <a:solidFill>
                  <a:srgbClr val="150CC4"/>
                </a:solidFill>
                <a:latin typeface="Times New Roman" pitchFamily="18" charset="0"/>
                <a:cs typeface="Times New Roman" pitchFamily="18" charset="0"/>
              </a:rPr>
              <a:t>Cancer </a:t>
            </a:r>
            <a:r>
              <a:rPr lang="en-IN" sz="2000" b="1" dirty="0">
                <a:solidFill>
                  <a:srgbClr val="150CC4"/>
                </a:solidFill>
                <a:latin typeface="Times New Roman" pitchFamily="18" charset="0"/>
                <a:cs typeface="Times New Roman" pitchFamily="18" charset="0"/>
              </a:rPr>
              <a:t>is associated with decreased </a:t>
            </a:r>
            <a:r>
              <a:rPr lang="en-IN" sz="2000" b="1" dirty="0" err="1">
                <a:solidFill>
                  <a:srgbClr val="150CC4"/>
                </a:solidFill>
                <a:latin typeface="Times New Roman" pitchFamily="18" charset="0"/>
                <a:cs typeface="Times New Roman" pitchFamily="18" charset="0"/>
              </a:rPr>
              <a:t>immunocompetence</a:t>
            </a:r>
            <a:r>
              <a:rPr lang="en-IN" sz="2000" b="1" dirty="0" smtClean="0">
                <a:solidFill>
                  <a:srgbClr val="150CC4"/>
                </a:solidFill>
                <a:latin typeface="Times New Roman" pitchFamily="18" charset="0"/>
                <a:cs typeface="Times New Roman" pitchFamily="18" charset="0"/>
              </a:rPr>
              <a:t>.</a:t>
            </a:r>
          </a:p>
          <a:p>
            <a:pPr marL="0" lvl="1" algn="just">
              <a:buClr>
                <a:srgbClr val="660066"/>
              </a:buClr>
              <a:defRPr/>
            </a:pPr>
            <a:endParaRPr lang="en-IN" sz="2000" b="1" dirty="0">
              <a:solidFill>
                <a:srgbClr val="150CC4"/>
              </a:solidFill>
              <a:latin typeface="Times New Roman" pitchFamily="18" charset="0"/>
              <a:cs typeface="Times New Roman" pitchFamily="18" charset="0"/>
            </a:endParaRPr>
          </a:p>
          <a:p>
            <a:pPr marL="0" lvl="1" algn="just">
              <a:buClr>
                <a:srgbClr val="660066"/>
              </a:buClr>
              <a:buFont typeface="Times New Roman" pitchFamily="18" charset="0"/>
              <a:buChar char="►"/>
              <a:defRPr/>
            </a:pPr>
            <a:r>
              <a:rPr lang="en-IN" sz="2000" b="1" dirty="0" smtClean="0">
                <a:solidFill>
                  <a:srgbClr val="150CC4"/>
                </a:solidFill>
                <a:latin typeface="Times New Roman" pitchFamily="18" charset="0"/>
                <a:cs typeface="Times New Roman" pitchFamily="18" charset="0"/>
              </a:rPr>
              <a:t>Contributes to progression </a:t>
            </a:r>
            <a:r>
              <a:rPr lang="en-IN" sz="2000" b="1" dirty="0">
                <a:solidFill>
                  <a:srgbClr val="150CC4"/>
                </a:solidFill>
                <a:latin typeface="Times New Roman" pitchFamily="18" charset="0"/>
                <a:cs typeface="Times New Roman" pitchFamily="18" charset="0"/>
              </a:rPr>
              <a:t>of cancer. </a:t>
            </a:r>
            <a:endParaRPr lang="en-IN" sz="2000" b="1" dirty="0" smtClean="0">
              <a:solidFill>
                <a:srgbClr val="150CC4"/>
              </a:solidFill>
              <a:latin typeface="Times New Roman" pitchFamily="18" charset="0"/>
              <a:cs typeface="Times New Roman" pitchFamily="18" charset="0"/>
            </a:endParaRPr>
          </a:p>
          <a:p>
            <a:pPr marL="0" lvl="1" algn="just">
              <a:buClr>
                <a:srgbClr val="660066"/>
              </a:buClr>
              <a:defRPr/>
            </a:pPr>
            <a:endParaRPr lang="en-IN" sz="2000" b="1" dirty="0">
              <a:solidFill>
                <a:srgbClr val="150CC4"/>
              </a:solidFill>
              <a:latin typeface="Times New Roman" pitchFamily="18" charset="0"/>
              <a:cs typeface="Times New Roman" pitchFamily="18" charset="0"/>
            </a:endParaRPr>
          </a:p>
          <a:p>
            <a:pPr marL="0" lvl="1" algn="just">
              <a:buClr>
                <a:srgbClr val="660066"/>
              </a:buClr>
              <a:buFont typeface="Times New Roman" pitchFamily="18" charset="0"/>
              <a:buChar char="►"/>
              <a:defRPr/>
            </a:pPr>
            <a:r>
              <a:rPr lang="en-IN" sz="2000" b="1" dirty="0">
                <a:solidFill>
                  <a:srgbClr val="150CC4"/>
                </a:solidFill>
                <a:latin typeface="Times New Roman" pitchFamily="18" charset="0"/>
                <a:cs typeface="Times New Roman" pitchFamily="18" charset="0"/>
              </a:rPr>
              <a:t>DMBA induces </a:t>
            </a:r>
            <a:r>
              <a:rPr lang="en-IN" sz="2000" b="1" dirty="0" err="1">
                <a:solidFill>
                  <a:srgbClr val="150CC4"/>
                </a:solidFill>
                <a:latin typeface="Times New Roman" pitchFamily="18" charset="0"/>
                <a:cs typeface="Times New Roman" pitchFamily="18" charset="0"/>
              </a:rPr>
              <a:t>immunosuppression</a:t>
            </a:r>
            <a:r>
              <a:rPr lang="en-IN" sz="2000" b="1" dirty="0">
                <a:solidFill>
                  <a:srgbClr val="150CC4"/>
                </a:solidFill>
                <a:latin typeface="Times New Roman" pitchFamily="18" charset="0"/>
                <a:cs typeface="Times New Roman" pitchFamily="18" charset="0"/>
              </a:rPr>
              <a:t> of both </a:t>
            </a:r>
            <a:r>
              <a:rPr lang="en-IN" sz="2000" b="1" dirty="0" err="1">
                <a:solidFill>
                  <a:srgbClr val="150CC4"/>
                </a:solidFill>
                <a:latin typeface="Times New Roman" pitchFamily="18" charset="0"/>
                <a:cs typeface="Times New Roman" pitchFamily="18" charset="0"/>
              </a:rPr>
              <a:t>humoral</a:t>
            </a:r>
            <a:r>
              <a:rPr lang="en-IN" sz="2000" b="1" dirty="0">
                <a:solidFill>
                  <a:srgbClr val="150CC4"/>
                </a:solidFill>
                <a:latin typeface="Times New Roman" pitchFamily="18" charset="0"/>
                <a:cs typeface="Times New Roman" pitchFamily="18" charset="0"/>
              </a:rPr>
              <a:t> and </a:t>
            </a:r>
            <a:r>
              <a:rPr lang="en-IN" sz="2000" b="1" dirty="0" smtClean="0">
                <a:solidFill>
                  <a:srgbClr val="150CC4"/>
                </a:solidFill>
                <a:latin typeface="Times New Roman" pitchFamily="18" charset="0"/>
                <a:cs typeface="Times New Roman" pitchFamily="18" charset="0"/>
              </a:rPr>
              <a:t>cell-</a:t>
            </a:r>
          </a:p>
          <a:p>
            <a:pPr marL="0" lvl="1" algn="just">
              <a:buClr>
                <a:srgbClr val="660066"/>
              </a:buClr>
              <a:defRPr/>
            </a:pPr>
            <a:r>
              <a:rPr lang="en-IN" sz="2000" b="1" dirty="0" smtClean="0">
                <a:solidFill>
                  <a:srgbClr val="150CC4"/>
                </a:solidFill>
                <a:latin typeface="Times New Roman" pitchFamily="18" charset="0"/>
                <a:cs typeface="Times New Roman" pitchFamily="18" charset="0"/>
              </a:rPr>
              <a:t>    mediated immunity </a:t>
            </a:r>
            <a:r>
              <a:rPr lang="en-IN" sz="2000" b="1" dirty="0">
                <a:solidFill>
                  <a:srgbClr val="150CC4"/>
                </a:solidFill>
                <a:latin typeface="Times New Roman" pitchFamily="18" charset="0"/>
                <a:cs typeface="Times New Roman" pitchFamily="18" charset="0"/>
              </a:rPr>
              <a:t>in several different species . </a:t>
            </a:r>
          </a:p>
          <a:p>
            <a:pPr algn="just">
              <a:buClr>
                <a:srgbClr val="660066"/>
              </a:buClr>
              <a:defRPr/>
            </a:pPr>
            <a:endParaRPr lang="en-IN" sz="2000" b="1" dirty="0">
              <a:solidFill>
                <a:srgbClr val="150CC4"/>
              </a:solidFill>
              <a:latin typeface="Times New Roman" pitchFamily="18" charset="0"/>
              <a:cs typeface="Times New Roman" pitchFamily="18" charset="0"/>
            </a:endParaRPr>
          </a:p>
          <a:p>
            <a:pPr algn="just">
              <a:buClr>
                <a:srgbClr val="660066"/>
              </a:buClr>
              <a:defRPr/>
            </a:pPr>
            <a:endParaRPr lang="en-US" sz="2000" dirty="0">
              <a:solidFill>
                <a:srgbClr val="150CC4"/>
              </a:solidFill>
              <a:latin typeface="Times New Roman" pitchFamily="18" charset="0"/>
              <a:cs typeface="Times New Roman" pitchFamily="18" charset="0"/>
            </a:endParaRPr>
          </a:p>
          <a:p>
            <a:pPr algn="just">
              <a:buClr>
                <a:srgbClr val="660066"/>
              </a:buClr>
              <a:defRPr/>
            </a:pPr>
            <a:r>
              <a:rPr lang="en-US" sz="2000" dirty="0">
                <a:solidFill>
                  <a:srgbClr val="150CC4"/>
                </a:solidFill>
                <a:latin typeface="Times New Roman" pitchFamily="18" charset="0"/>
                <a:cs typeface="Times New Roman" pitchFamily="18" charset="0"/>
              </a:rPr>
              <a:t>	</a:t>
            </a:r>
            <a:endParaRPr lang="en-IN" sz="1400" dirty="0">
              <a:solidFill>
                <a:srgbClr val="150CC4"/>
              </a:solidFill>
              <a:latin typeface="+mn-lt"/>
            </a:endParaRPr>
          </a:p>
        </p:txBody>
      </p:sp>
      <p:sp>
        <p:nvSpPr>
          <p:cNvPr id="35846" name="TextBox 12"/>
          <p:cNvSpPr txBox="1">
            <a:spLocks noChangeArrowheads="1"/>
          </p:cNvSpPr>
          <p:nvPr/>
        </p:nvSpPr>
        <p:spPr bwMode="auto">
          <a:xfrm>
            <a:off x="571472" y="357166"/>
            <a:ext cx="8143932" cy="1200329"/>
          </a:xfrm>
          <a:prstGeom prst="rect">
            <a:avLst/>
          </a:prstGeom>
          <a:noFill/>
          <a:ln w="9525">
            <a:noFill/>
            <a:miter lim="800000"/>
            <a:headEnd/>
            <a:tailEnd/>
          </a:ln>
        </p:spPr>
        <p:txBody>
          <a:bodyPr wrap="square">
            <a:spAutoFit/>
          </a:bodyPr>
          <a:lstStyle/>
          <a:p>
            <a:pPr algn="ctr"/>
            <a:r>
              <a:rPr lang="en-US" sz="3600" b="1" dirty="0">
                <a:solidFill>
                  <a:srgbClr val="660066"/>
                </a:solidFill>
                <a:latin typeface="Lucida Calligraphy" pitchFamily="66" charset="0"/>
              </a:rPr>
              <a:t>SAE </a:t>
            </a:r>
            <a:r>
              <a:rPr lang="en-US" sz="3600" b="1" dirty="0" err="1" smtClean="0">
                <a:solidFill>
                  <a:srgbClr val="660066"/>
                </a:solidFill>
                <a:latin typeface="Lucida Calligraphy" pitchFamily="66" charset="0"/>
              </a:rPr>
              <a:t>Immunomodulatory</a:t>
            </a:r>
            <a:r>
              <a:rPr lang="en-US" sz="3600" b="1" dirty="0" smtClean="0">
                <a:solidFill>
                  <a:srgbClr val="660066"/>
                </a:solidFill>
                <a:latin typeface="Lucida Calligraphy" pitchFamily="66" charset="0"/>
              </a:rPr>
              <a:t> </a:t>
            </a:r>
            <a:r>
              <a:rPr lang="en-US" sz="3600" b="1" dirty="0">
                <a:solidFill>
                  <a:srgbClr val="660066"/>
                </a:solidFill>
                <a:latin typeface="Lucida Calligraphy" pitchFamily="66" charset="0"/>
              </a:rPr>
              <a:t>activity </a:t>
            </a:r>
            <a:endParaRPr lang="en-IN" sz="3600" b="1" dirty="0">
              <a:solidFill>
                <a:srgbClr val="660066"/>
              </a:solidFill>
              <a:latin typeface="Lucida Calligraphy" pitchFamily="66"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260350"/>
            <a:ext cx="9144000" cy="1068388"/>
          </a:xfrm>
        </p:spPr>
        <p:txBody>
          <a:bodyPr/>
          <a:lstStyle/>
          <a:p>
            <a:r>
              <a:rPr lang="en-US" sz="3600" dirty="0" smtClean="0">
                <a:solidFill>
                  <a:srgbClr val="660066"/>
                </a:solidFill>
                <a:latin typeface="Lucida Calligraphy" pitchFamily="66" charset="0"/>
                <a:cs typeface="Arial" charset="0"/>
              </a:rPr>
              <a:t>SAE-effect on cell mediated immunity </a:t>
            </a:r>
          </a:p>
        </p:txBody>
      </p:sp>
      <p:graphicFrame>
        <p:nvGraphicFramePr>
          <p:cNvPr id="5" name="Table 4"/>
          <p:cNvGraphicFramePr>
            <a:graphicFrameLocks noGrp="1"/>
          </p:cNvGraphicFramePr>
          <p:nvPr/>
        </p:nvGraphicFramePr>
        <p:xfrm>
          <a:off x="179513" y="2132856"/>
          <a:ext cx="3707903" cy="3024336"/>
        </p:xfrm>
        <a:graphic>
          <a:graphicData uri="http://schemas.openxmlformats.org/drawingml/2006/table">
            <a:tbl>
              <a:tblPr>
                <a:tableStyleId>{125E5076-3810-47DD-B79F-674D7AD40C01}</a:tableStyleId>
              </a:tblPr>
              <a:tblGrid>
                <a:gridCol w="606010"/>
                <a:gridCol w="630640"/>
                <a:gridCol w="799974"/>
                <a:gridCol w="869763"/>
                <a:gridCol w="801516"/>
              </a:tblGrid>
              <a:tr h="1008112">
                <a:tc>
                  <a:txBody>
                    <a:bodyPr/>
                    <a:lstStyle/>
                    <a:p>
                      <a:pPr algn="ctr">
                        <a:lnSpc>
                          <a:spcPct val="150000"/>
                        </a:lnSpc>
                        <a:spcBef>
                          <a:spcPts val="300"/>
                        </a:spcBef>
                        <a:spcAft>
                          <a:spcPts val="200"/>
                        </a:spcAft>
                        <a:tabLst>
                          <a:tab pos="612775" algn="l"/>
                        </a:tabLst>
                      </a:pPr>
                      <a:r>
                        <a:rPr lang="en-US" sz="1400" dirty="0"/>
                        <a:t>Parameters</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Group I         </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Group II</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Group III        </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Group IV</a:t>
                      </a:r>
                      <a:endParaRPr lang="en-IN" sz="2400" dirty="0">
                        <a:solidFill>
                          <a:srgbClr val="000000"/>
                        </a:solidFill>
                        <a:latin typeface="Times New Roman"/>
                        <a:ea typeface="Times New Roman"/>
                      </a:endParaRPr>
                    </a:p>
                  </a:txBody>
                  <a:tcPr marL="68580" marR="68580" marT="0" marB="0"/>
                </a:tc>
              </a:tr>
              <a:tr h="1008112">
                <a:tc>
                  <a:txBody>
                    <a:bodyPr/>
                    <a:lstStyle/>
                    <a:p>
                      <a:pPr algn="ctr">
                        <a:lnSpc>
                          <a:spcPct val="150000"/>
                        </a:lnSpc>
                        <a:spcBef>
                          <a:spcPts val="300"/>
                        </a:spcBef>
                        <a:spcAft>
                          <a:spcPts val="200"/>
                        </a:spcAft>
                        <a:tabLst>
                          <a:tab pos="612775" algn="l"/>
                        </a:tabLst>
                      </a:pPr>
                      <a:r>
                        <a:rPr lang="en-US" sz="1400" dirty="0"/>
                        <a:t>CD4</a:t>
                      </a:r>
                      <a:r>
                        <a:rPr lang="en-US" sz="1400" baseline="30000" dirty="0"/>
                        <a:t>+</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a:t>24.98 ± 2.47</a:t>
                      </a:r>
                      <a:endParaRPr lang="en-IN" sz="24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11.48 ± 1.13</a:t>
                      </a:r>
                      <a:r>
                        <a:rPr lang="en-US" sz="1400" baseline="30000" dirty="0"/>
                        <a:t>a*</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15.93 ± 1.48</a:t>
                      </a:r>
                      <a:r>
                        <a:rPr lang="en-US" sz="1400" baseline="30000" dirty="0"/>
                        <a:t>a*b‡</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19.86 ± 1.97</a:t>
                      </a:r>
                      <a:r>
                        <a:rPr lang="en-US" sz="1400" baseline="30000" dirty="0"/>
                        <a:t>a‡b‡c†</a:t>
                      </a:r>
                      <a:endParaRPr lang="en-IN" sz="2400" dirty="0">
                        <a:solidFill>
                          <a:srgbClr val="000000"/>
                        </a:solidFill>
                        <a:latin typeface="Times New Roman"/>
                        <a:ea typeface="Times New Roman"/>
                      </a:endParaRPr>
                    </a:p>
                  </a:txBody>
                  <a:tcPr marL="68580" marR="68580" marT="0" marB="0"/>
                </a:tc>
              </a:tr>
              <a:tr h="1008112">
                <a:tc>
                  <a:txBody>
                    <a:bodyPr/>
                    <a:lstStyle/>
                    <a:p>
                      <a:pPr algn="ctr">
                        <a:lnSpc>
                          <a:spcPct val="150000"/>
                        </a:lnSpc>
                        <a:spcBef>
                          <a:spcPts val="300"/>
                        </a:spcBef>
                        <a:spcAft>
                          <a:spcPts val="200"/>
                        </a:spcAft>
                        <a:tabLst>
                          <a:tab pos="612775" algn="l"/>
                        </a:tabLst>
                      </a:pPr>
                      <a:r>
                        <a:rPr lang="en-US" sz="1400"/>
                        <a:t>CD8</a:t>
                      </a:r>
                      <a:r>
                        <a:rPr lang="en-US" sz="1400" baseline="30000"/>
                        <a:t>+</a:t>
                      </a:r>
                      <a:endParaRPr lang="en-IN" sz="24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a:t>38.79 ± 3.51</a:t>
                      </a:r>
                      <a:endParaRPr lang="en-IN" sz="24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a:t>16.92 ± 1.64</a:t>
                      </a:r>
                      <a:r>
                        <a:rPr lang="en-US" sz="1400" baseline="30000"/>
                        <a:t>a*</a:t>
                      </a:r>
                      <a:endParaRPr lang="en-IN" sz="24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26.91 ± 2.61</a:t>
                      </a:r>
                      <a:r>
                        <a:rPr lang="en-US" sz="1400" baseline="30000" dirty="0"/>
                        <a:t>a*b*</a:t>
                      </a:r>
                      <a:endParaRPr lang="en-IN" sz="24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1400" dirty="0"/>
                        <a:t>31.80 ± 3.11</a:t>
                      </a:r>
                      <a:r>
                        <a:rPr lang="en-US" sz="1400" baseline="30000" dirty="0"/>
                        <a:t>a‡b*c†</a:t>
                      </a:r>
                      <a:endParaRPr lang="en-IN" sz="2400" dirty="0">
                        <a:solidFill>
                          <a:srgbClr val="000000"/>
                        </a:solidFill>
                        <a:latin typeface="Times New Roman"/>
                        <a:ea typeface="Times New Roman"/>
                      </a:endParaRPr>
                    </a:p>
                  </a:txBody>
                  <a:tcPr marL="68580" marR="68580" marT="0" marB="0"/>
                </a:tc>
              </a:tr>
            </a:tbl>
          </a:graphicData>
        </a:graphic>
      </p:graphicFrame>
      <p:pic>
        <p:nvPicPr>
          <p:cNvPr id="6" name="Chart 6"/>
          <p:cNvPicPr>
            <a:picLocks noChangeArrowheads="1"/>
          </p:cNvPicPr>
          <p:nvPr/>
        </p:nvPicPr>
        <p:blipFill>
          <a:blip r:embed="rId2" cstate="print"/>
          <a:srcRect r="33298" b="9070"/>
          <a:stretch>
            <a:fillRect/>
          </a:stretch>
        </p:blipFill>
        <p:spPr bwMode="auto">
          <a:xfrm>
            <a:off x="4071934" y="2143116"/>
            <a:ext cx="1079500" cy="2214578"/>
          </a:xfrm>
          <a:prstGeom prst="rect">
            <a:avLst/>
          </a:prstGeom>
          <a:noFill/>
          <a:ln w="9525">
            <a:noFill/>
            <a:miter lim="800000"/>
            <a:headEnd/>
            <a:tailEnd/>
          </a:ln>
        </p:spPr>
      </p:pic>
      <p:pic>
        <p:nvPicPr>
          <p:cNvPr id="7" name="Chart 6"/>
          <p:cNvPicPr>
            <a:picLocks noChangeArrowheads="1"/>
          </p:cNvPicPr>
          <p:nvPr/>
        </p:nvPicPr>
        <p:blipFill>
          <a:blip r:embed="rId3" cstate="print"/>
          <a:srcRect l="86324" r="9752" b="9099"/>
          <a:stretch>
            <a:fillRect/>
          </a:stretch>
        </p:blipFill>
        <p:spPr bwMode="auto">
          <a:xfrm>
            <a:off x="5143504" y="2143116"/>
            <a:ext cx="142876" cy="2214578"/>
          </a:xfrm>
          <a:prstGeom prst="rect">
            <a:avLst/>
          </a:prstGeom>
          <a:noFill/>
          <a:ln w="9525">
            <a:noFill/>
            <a:miter lim="800000"/>
            <a:headEnd/>
            <a:tailEnd/>
          </a:ln>
        </p:spPr>
      </p:pic>
      <p:pic>
        <p:nvPicPr>
          <p:cNvPr id="8" name="Chart 7"/>
          <p:cNvPicPr>
            <a:picLocks noChangeArrowheads="1"/>
          </p:cNvPicPr>
          <p:nvPr/>
        </p:nvPicPr>
        <p:blipFill>
          <a:blip r:embed="rId4" cstate="print"/>
          <a:srcRect r="34859" b="13766"/>
          <a:stretch>
            <a:fillRect/>
          </a:stretch>
        </p:blipFill>
        <p:spPr bwMode="auto">
          <a:xfrm>
            <a:off x="5715008" y="2357430"/>
            <a:ext cx="1173163" cy="2000264"/>
          </a:xfrm>
          <a:prstGeom prst="rect">
            <a:avLst/>
          </a:prstGeom>
          <a:noFill/>
          <a:ln w="9525">
            <a:noFill/>
            <a:miter lim="800000"/>
            <a:headEnd/>
            <a:tailEnd/>
          </a:ln>
        </p:spPr>
      </p:pic>
      <p:pic>
        <p:nvPicPr>
          <p:cNvPr id="9" name="Chart 7"/>
          <p:cNvPicPr>
            <a:picLocks noChangeArrowheads="1"/>
          </p:cNvPicPr>
          <p:nvPr/>
        </p:nvPicPr>
        <p:blipFill>
          <a:blip r:embed="rId4" cstate="print"/>
          <a:srcRect l="79999" b="12682"/>
          <a:stretch>
            <a:fillRect/>
          </a:stretch>
        </p:blipFill>
        <p:spPr bwMode="auto">
          <a:xfrm>
            <a:off x="6804248" y="2348880"/>
            <a:ext cx="360362" cy="2000264"/>
          </a:xfrm>
          <a:prstGeom prst="rect">
            <a:avLst/>
          </a:prstGeom>
          <a:noFill/>
          <a:ln w="9525">
            <a:noFill/>
            <a:miter lim="800000"/>
            <a:headEnd/>
            <a:tailEnd/>
          </a:ln>
        </p:spPr>
      </p:pic>
      <p:pic>
        <p:nvPicPr>
          <p:cNvPr id="10" name="Chart 8"/>
          <p:cNvPicPr>
            <a:picLocks noChangeArrowheads="1"/>
          </p:cNvPicPr>
          <p:nvPr/>
        </p:nvPicPr>
        <p:blipFill>
          <a:blip r:embed="rId5" cstate="print"/>
          <a:srcRect l="5379" r="33905" b="9070"/>
          <a:stretch>
            <a:fillRect/>
          </a:stretch>
        </p:blipFill>
        <p:spPr bwMode="auto">
          <a:xfrm>
            <a:off x="7358082" y="2357430"/>
            <a:ext cx="1223963" cy="2000264"/>
          </a:xfrm>
          <a:prstGeom prst="rect">
            <a:avLst/>
          </a:prstGeom>
          <a:noFill/>
          <a:ln w="9525">
            <a:noFill/>
            <a:miter lim="800000"/>
            <a:headEnd/>
            <a:tailEnd/>
          </a:ln>
        </p:spPr>
      </p:pic>
      <p:pic>
        <p:nvPicPr>
          <p:cNvPr id="11" name="Chart 8"/>
          <p:cNvPicPr>
            <a:picLocks noChangeArrowheads="1"/>
          </p:cNvPicPr>
          <p:nvPr/>
        </p:nvPicPr>
        <p:blipFill>
          <a:blip r:embed="rId5" cstate="print"/>
          <a:srcRect l="82147" r="3568" b="9099"/>
          <a:stretch>
            <a:fillRect/>
          </a:stretch>
        </p:blipFill>
        <p:spPr bwMode="auto">
          <a:xfrm>
            <a:off x="8572528" y="2357430"/>
            <a:ext cx="428628" cy="2000264"/>
          </a:xfrm>
          <a:prstGeom prst="rect">
            <a:avLst/>
          </a:prstGeom>
          <a:noFill/>
          <a:ln w="9525">
            <a:noFill/>
            <a:miter lim="800000"/>
            <a:headEnd/>
            <a:tailEnd/>
          </a:ln>
        </p:spPr>
      </p:pic>
      <p:sp>
        <p:nvSpPr>
          <p:cNvPr id="12" name="TextBox 11"/>
          <p:cNvSpPr txBox="1"/>
          <p:nvPr/>
        </p:nvSpPr>
        <p:spPr>
          <a:xfrm>
            <a:off x="611560" y="1628800"/>
            <a:ext cx="2268570" cy="369332"/>
          </a:xfrm>
          <a:prstGeom prst="rect">
            <a:avLst/>
          </a:prstGeom>
          <a:noFill/>
        </p:spPr>
        <p:txBody>
          <a:bodyPr wrap="none" rtlCol="0">
            <a:spAutoFit/>
          </a:bodyPr>
          <a:lstStyle/>
          <a:p>
            <a:r>
              <a:rPr lang="en-US" b="1" dirty="0" smtClean="0">
                <a:solidFill>
                  <a:srgbClr val="660066"/>
                </a:solidFill>
                <a:latin typeface="Times New Roman" pitchFamily="18" charset="0"/>
                <a:cs typeface="Times New Roman" pitchFamily="18" charset="0"/>
              </a:rPr>
              <a:t>CD4 and CD8 counts</a:t>
            </a:r>
            <a:endParaRPr lang="en-US" b="1" dirty="0">
              <a:solidFill>
                <a:srgbClr val="660066"/>
              </a:solidFill>
              <a:latin typeface="Times New Roman" pitchFamily="18" charset="0"/>
              <a:cs typeface="Times New Roman" pitchFamily="18" charset="0"/>
            </a:endParaRPr>
          </a:p>
        </p:txBody>
      </p:sp>
      <p:sp>
        <p:nvSpPr>
          <p:cNvPr id="13" name="TextBox 12"/>
          <p:cNvSpPr txBox="1"/>
          <p:nvPr/>
        </p:nvSpPr>
        <p:spPr>
          <a:xfrm>
            <a:off x="4143372" y="1714488"/>
            <a:ext cx="865943" cy="307777"/>
          </a:xfrm>
          <a:prstGeom prst="rect">
            <a:avLst/>
          </a:prstGeom>
          <a:noFill/>
        </p:spPr>
        <p:txBody>
          <a:bodyPr wrap="none" rtlCol="0">
            <a:spAutoFit/>
          </a:bodyPr>
          <a:lstStyle/>
          <a:p>
            <a:r>
              <a:rPr lang="en-US" sz="1400" b="1" dirty="0" smtClean="0">
                <a:solidFill>
                  <a:srgbClr val="660066"/>
                </a:solidFill>
                <a:latin typeface="Times New Roman" pitchFamily="18" charset="0"/>
                <a:cs typeface="Times New Roman" pitchFamily="18" charset="0"/>
              </a:rPr>
              <a:t>Foot pad</a:t>
            </a:r>
            <a:endParaRPr lang="en-US" sz="1400" b="1" dirty="0">
              <a:solidFill>
                <a:srgbClr val="660066"/>
              </a:solidFill>
              <a:latin typeface="Times New Roman" pitchFamily="18" charset="0"/>
              <a:cs typeface="Times New Roman" pitchFamily="18" charset="0"/>
            </a:endParaRPr>
          </a:p>
        </p:txBody>
      </p:sp>
      <p:sp>
        <p:nvSpPr>
          <p:cNvPr id="14" name="TextBox 13"/>
          <p:cNvSpPr txBox="1"/>
          <p:nvPr/>
        </p:nvSpPr>
        <p:spPr>
          <a:xfrm>
            <a:off x="5724128" y="1700808"/>
            <a:ext cx="1785950" cy="523220"/>
          </a:xfrm>
          <a:prstGeom prst="rect">
            <a:avLst/>
          </a:prstGeom>
          <a:noFill/>
        </p:spPr>
        <p:txBody>
          <a:bodyPr wrap="square" rtlCol="0">
            <a:spAutoFit/>
          </a:bodyPr>
          <a:lstStyle/>
          <a:p>
            <a:r>
              <a:rPr lang="en-US" sz="1400" b="1" dirty="0" err="1" smtClean="0">
                <a:solidFill>
                  <a:srgbClr val="660066"/>
                </a:solidFill>
                <a:latin typeface="Times New Roman" pitchFamily="18" charset="0"/>
                <a:cs typeface="Times New Roman" pitchFamily="18" charset="0"/>
              </a:rPr>
              <a:t>Leucocyte</a:t>
            </a:r>
            <a:r>
              <a:rPr lang="en-US" sz="1400" b="1" dirty="0" smtClean="0">
                <a:solidFill>
                  <a:srgbClr val="660066"/>
                </a:solidFill>
                <a:latin typeface="Times New Roman" pitchFamily="18" charset="0"/>
                <a:cs typeface="Times New Roman" pitchFamily="18" charset="0"/>
              </a:rPr>
              <a:t> </a:t>
            </a:r>
          </a:p>
          <a:p>
            <a:r>
              <a:rPr lang="en-US" sz="1400" b="1" dirty="0" smtClean="0">
                <a:solidFill>
                  <a:srgbClr val="660066"/>
                </a:solidFill>
                <a:latin typeface="Times New Roman" pitchFamily="18" charset="0"/>
                <a:cs typeface="Times New Roman" pitchFamily="18" charset="0"/>
              </a:rPr>
              <a:t>Migration inhibition</a:t>
            </a:r>
            <a:endParaRPr lang="en-US" sz="1400" b="1" dirty="0">
              <a:solidFill>
                <a:srgbClr val="660066"/>
              </a:solidFill>
              <a:latin typeface="Times New Roman" pitchFamily="18" charset="0"/>
              <a:cs typeface="Times New Roman" pitchFamily="18" charset="0"/>
            </a:endParaRPr>
          </a:p>
        </p:txBody>
      </p:sp>
      <p:sp>
        <p:nvSpPr>
          <p:cNvPr id="15" name="TextBox 14"/>
          <p:cNvSpPr txBox="1"/>
          <p:nvPr/>
        </p:nvSpPr>
        <p:spPr>
          <a:xfrm>
            <a:off x="7452320" y="1700808"/>
            <a:ext cx="1176669" cy="523220"/>
          </a:xfrm>
          <a:prstGeom prst="rect">
            <a:avLst/>
          </a:prstGeom>
          <a:noFill/>
        </p:spPr>
        <p:txBody>
          <a:bodyPr wrap="none" rtlCol="0">
            <a:spAutoFit/>
          </a:bodyPr>
          <a:lstStyle/>
          <a:p>
            <a:r>
              <a:rPr lang="en-US" sz="1400" b="1" dirty="0" smtClean="0">
                <a:solidFill>
                  <a:srgbClr val="660066"/>
                </a:solidFill>
                <a:latin typeface="Times New Roman" pitchFamily="18" charset="0"/>
                <a:cs typeface="Times New Roman" pitchFamily="18" charset="0"/>
              </a:rPr>
              <a:t>Lymphocyte </a:t>
            </a:r>
          </a:p>
          <a:p>
            <a:r>
              <a:rPr lang="en-US" sz="1400" b="1" dirty="0" smtClean="0">
                <a:solidFill>
                  <a:srgbClr val="660066"/>
                </a:solidFill>
                <a:latin typeface="Times New Roman" pitchFamily="18" charset="0"/>
                <a:cs typeface="Times New Roman" pitchFamily="18" charset="0"/>
              </a:rPr>
              <a:t>proliferation</a:t>
            </a:r>
            <a:endParaRPr lang="en-US" sz="1400" b="1" dirty="0">
              <a:solidFill>
                <a:srgbClr val="660066"/>
              </a:solidFill>
              <a:latin typeface="Times New Roman" pitchFamily="18" charset="0"/>
              <a:cs typeface="Times New Roman" pitchFamily="18" charset="0"/>
            </a:endParaRPr>
          </a:p>
        </p:txBody>
      </p:sp>
      <p:sp>
        <p:nvSpPr>
          <p:cNvPr id="16" name="TextBox 15"/>
          <p:cNvSpPr txBox="1"/>
          <p:nvPr/>
        </p:nvSpPr>
        <p:spPr>
          <a:xfrm>
            <a:off x="347618" y="5214950"/>
            <a:ext cx="8238730" cy="707886"/>
          </a:xfrm>
          <a:prstGeom prst="rect">
            <a:avLst/>
          </a:prstGeom>
          <a:noFill/>
        </p:spPr>
        <p:txBody>
          <a:bodyPr wrap="none" rtlCol="0">
            <a:spAutoFit/>
          </a:bodyPr>
          <a:lstStyle/>
          <a:p>
            <a:r>
              <a:rPr lang="en-US" sz="2000" b="1" dirty="0" smtClean="0">
                <a:solidFill>
                  <a:srgbClr val="150CC4"/>
                </a:solidFill>
                <a:latin typeface="Times New Roman" pitchFamily="18" charset="0"/>
                <a:cs typeface="Times New Roman" pitchFamily="18" charset="0"/>
              </a:rPr>
              <a:t>Cell mediated immunity was </a:t>
            </a:r>
            <a:r>
              <a:rPr lang="en-US" sz="2000" b="1" dirty="0" err="1" smtClean="0">
                <a:solidFill>
                  <a:srgbClr val="150CC4"/>
                </a:solidFill>
                <a:latin typeface="Times New Roman" pitchFamily="18" charset="0"/>
                <a:cs typeface="Times New Roman" pitchFamily="18" charset="0"/>
              </a:rPr>
              <a:t>supressed</a:t>
            </a:r>
            <a:r>
              <a:rPr lang="en-US" sz="2000" b="1" dirty="0" smtClean="0">
                <a:solidFill>
                  <a:srgbClr val="150CC4"/>
                </a:solidFill>
                <a:latin typeface="Times New Roman" pitchFamily="18" charset="0"/>
                <a:cs typeface="Times New Roman" pitchFamily="18" charset="0"/>
              </a:rPr>
              <a:t> in mammary carcinoma –reverted</a:t>
            </a:r>
          </a:p>
          <a:p>
            <a:r>
              <a:rPr lang="en-US" sz="2000" b="1" dirty="0" smtClean="0">
                <a:solidFill>
                  <a:srgbClr val="150CC4"/>
                </a:solidFill>
                <a:latin typeface="Times New Roman" pitchFamily="18" charset="0"/>
                <a:cs typeface="Times New Roman" pitchFamily="18" charset="0"/>
              </a:rPr>
              <a:t> significantly  to near normal levels by treatment with SAE</a:t>
            </a:r>
            <a:endParaRPr lang="en-US" sz="2000" b="1" dirty="0">
              <a:solidFill>
                <a:srgbClr val="150CC4"/>
              </a:solidFill>
              <a:latin typeface="Times New Roman" pitchFamily="18" charset="0"/>
              <a:cs typeface="Times New Roman" pitchFamily="18" charset="0"/>
            </a:endParaRPr>
          </a:p>
        </p:txBody>
      </p:sp>
      <p:sp>
        <p:nvSpPr>
          <p:cNvPr id="17" name="TextBox 16"/>
          <p:cNvSpPr txBox="1"/>
          <p:nvPr/>
        </p:nvSpPr>
        <p:spPr>
          <a:xfrm>
            <a:off x="4788024" y="2276872"/>
            <a:ext cx="360040" cy="369332"/>
          </a:xfrm>
          <a:prstGeom prst="rect">
            <a:avLst/>
          </a:prstGeom>
          <a:solidFill>
            <a:schemeClr val="bg1"/>
          </a:solidFill>
        </p:spPr>
        <p:txBody>
          <a:bodyPr wrap="square" rtlCol="0">
            <a:spAutoFit/>
          </a:bodyPr>
          <a:lstStyle/>
          <a:p>
            <a:endParaRPr lang="en-GB"/>
          </a:p>
        </p:txBody>
      </p:sp>
      <p:sp>
        <p:nvSpPr>
          <p:cNvPr id="18" name="Rectangle 17"/>
          <p:cNvSpPr/>
          <p:nvPr/>
        </p:nvSpPr>
        <p:spPr>
          <a:xfrm>
            <a:off x="6084168" y="2420888"/>
            <a:ext cx="86409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7668344" y="2492896"/>
            <a:ext cx="108012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graphicFrame>
        <p:nvGraphicFramePr>
          <p:cNvPr id="5" name="Table 4"/>
          <p:cNvGraphicFramePr>
            <a:graphicFrameLocks noGrp="1"/>
          </p:cNvGraphicFramePr>
          <p:nvPr/>
        </p:nvGraphicFramePr>
        <p:xfrm>
          <a:off x="179512" y="1772816"/>
          <a:ext cx="4178298" cy="3468620"/>
        </p:xfrm>
        <a:graphic>
          <a:graphicData uri="http://schemas.openxmlformats.org/drawingml/2006/table">
            <a:tbl>
              <a:tblPr/>
              <a:tblGrid>
                <a:gridCol w="772760"/>
                <a:gridCol w="1019864"/>
                <a:gridCol w="860371"/>
                <a:gridCol w="673919"/>
                <a:gridCol w="851384"/>
              </a:tblGrid>
              <a:tr h="460878">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Parameters       </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Group I        </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Group II </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Group III         </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Group IV </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r>
              <a:tr h="951096">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Antibody </a:t>
                      </a:r>
                      <a:r>
                        <a:rPr kumimoji="0" lang="en-US" sz="1100" b="1" i="0" u="none" strike="noStrike" cap="none" normalizeH="0" baseline="0" dirty="0" err="1" smtClean="0">
                          <a:ln>
                            <a:noFill/>
                          </a:ln>
                          <a:solidFill>
                            <a:srgbClr val="7030A0"/>
                          </a:solidFill>
                          <a:effectLst/>
                          <a:latin typeface="Times New Roman" pitchFamily="18" charset="0"/>
                          <a:cs typeface="Times New Roman" pitchFamily="18" charset="0"/>
                        </a:rPr>
                        <a:t>titre-hemaggl</a:t>
                      </a: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 </a:t>
                      </a:r>
                      <a:r>
                        <a:rPr kumimoji="0" lang="en-US" sz="1100" b="1" i="0" u="none" strike="noStrike" cap="none" normalizeH="0" baseline="0" dirty="0" err="1" smtClean="0">
                          <a:ln>
                            <a:noFill/>
                          </a:ln>
                          <a:solidFill>
                            <a:srgbClr val="7030A0"/>
                          </a:solidFill>
                          <a:effectLst/>
                          <a:latin typeface="Times New Roman" pitchFamily="18" charset="0"/>
                          <a:cs typeface="Times New Roman" pitchFamily="18" charset="0"/>
                        </a:rPr>
                        <a:t>utination</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76.08 ±7.69</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44.47 ± 4.43</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55.36 ± 5.56</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65.88 ± 6.56</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a†b*c†</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r>
              <a:tr h="65630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smtClean="0">
                          <a:ln>
                            <a:noFill/>
                          </a:ln>
                          <a:solidFill>
                            <a:srgbClr val="7030A0"/>
                          </a:solidFill>
                          <a:effectLst/>
                          <a:latin typeface="Times New Roman" pitchFamily="18" charset="0"/>
                          <a:cs typeface="Times New Roman" pitchFamily="18" charset="0"/>
                        </a:rPr>
                        <a:t>PFC/10</a:t>
                      </a:r>
                      <a:r>
                        <a:rPr kumimoji="0" lang="en-US" sz="1100" b="1" i="0" u="none" strike="noStrike" cap="none" normalizeH="0" baseline="30000" smtClean="0">
                          <a:ln>
                            <a:noFill/>
                          </a:ln>
                          <a:solidFill>
                            <a:srgbClr val="7030A0"/>
                          </a:solidFill>
                          <a:effectLst/>
                          <a:latin typeface="Times New Roman" pitchFamily="18" charset="0"/>
                          <a:cs typeface="Times New Roman" pitchFamily="18" charset="0"/>
                        </a:rPr>
                        <a:t>6</a:t>
                      </a:r>
                      <a:r>
                        <a:rPr kumimoji="0" lang="en-US" sz="1100" b="1" i="0" u="none" strike="noStrike" cap="none" normalizeH="0" baseline="0" smtClean="0">
                          <a:ln>
                            <a:noFill/>
                          </a:ln>
                          <a:solidFill>
                            <a:srgbClr val="7030A0"/>
                          </a:solidFill>
                          <a:effectLst/>
                          <a:latin typeface="Times New Roman" pitchFamily="18" charset="0"/>
                          <a:cs typeface="Times New Roman" pitchFamily="18" charset="0"/>
                        </a:rPr>
                        <a:t> spleen</a:t>
                      </a:r>
                      <a:endParaRPr kumimoji="0" lang="en-IN" sz="2000" b="0" i="0" u="none" strike="noStrike" cap="none" normalizeH="0" baseline="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smtClean="0">
                          <a:ln>
                            <a:noFill/>
                          </a:ln>
                          <a:solidFill>
                            <a:srgbClr val="7030A0"/>
                          </a:solidFill>
                          <a:effectLst/>
                          <a:latin typeface="Times New Roman" pitchFamily="18" charset="0"/>
                          <a:cs typeface="Times New Roman" pitchFamily="18" charset="0"/>
                        </a:rPr>
                        <a:t>685.25±77.79</a:t>
                      </a:r>
                      <a:endParaRPr kumimoji="0" lang="en-IN" sz="2000" b="0" i="0" u="none" strike="noStrike" cap="none" normalizeH="0" baseline="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445.89± 44.52</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545.97± 45.72</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565.03±74.26</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a‡b†cNS</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r>
              <a:tr h="1303556">
                <a:tc>
                  <a:txBody>
                    <a:bodyPr/>
                    <a:lstStyle/>
                    <a:p>
                      <a:pPr marL="0" marR="0" lvl="0" indent="0" algn="l"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 Serum </a:t>
                      </a:r>
                      <a:r>
                        <a:rPr kumimoji="0" lang="en-US" sz="900" b="1" i="0" u="none" strike="noStrike" cap="none" normalizeH="0" baseline="0" dirty="0" smtClean="0">
                          <a:ln>
                            <a:noFill/>
                          </a:ln>
                          <a:solidFill>
                            <a:srgbClr val="7030A0"/>
                          </a:solidFill>
                          <a:effectLst/>
                          <a:latin typeface="Times New Roman" pitchFamily="18" charset="0"/>
                          <a:cs typeface="Times New Roman" pitchFamily="18" charset="0"/>
                        </a:rPr>
                        <a:t>soluble immune complex (PEG indices)</a:t>
                      </a:r>
                      <a:endParaRPr kumimoji="0" lang="en-IN" sz="9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18.16±1.85</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9.37± 0.95</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12.59± 1.12</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100" b="1" i="0" u="none" strike="noStrike" cap="none" normalizeH="0" baseline="0" dirty="0" smtClean="0">
                          <a:ln>
                            <a:noFill/>
                          </a:ln>
                          <a:solidFill>
                            <a:srgbClr val="7030A0"/>
                          </a:solidFill>
                          <a:effectLst/>
                          <a:latin typeface="Times New Roman" pitchFamily="18" charset="0"/>
                          <a:cs typeface="Times New Roman" pitchFamily="18" charset="0"/>
                        </a:rPr>
                        <a:t>15.72± 1.25</a:t>
                      </a:r>
                      <a:r>
                        <a:rPr kumimoji="0" lang="en-US" sz="1100" b="1" i="0" u="none" strike="noStrike" cap="none" normalizeH="0" baseline="30000" dirty="0" smtClean="0">
                          <a:ln>
                            <a:noFill/>
                          </a:ln>
                          <a:solidFill>
                            <a:srgbClr val="7030A0"/>
                          </a:solidFill>
                          <a:effectLst/>
                          <a:latin typeface="Times New Roman" pitchFamily="18" charset="0"/>
                          <a:cs typeface="Times New Roman" pitchFamily="18" charset="0"/>
                        </a:rPr>
                        <a:t>a†b*c‡</a:t>
                      </a:r>
                      <a:endParaRPr kumimoji="0" lang="en-IN" sz="2000" b="0" i="0" u="none" strike="noStrike" cap="none" normalizeH="0" baseline="0" dirty="0" smtClean="0">
                        <a:ln>
                          <a:noFill/>
                        </a:ln>
                        <a:solidFill>
                          <a:srgbClr val="7030A0"/>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bg1"/>
                    </a:solidFill>
                  </a:tcPr>
                </a:tc>
              </a:tr>
            </a:tbl>
          </a:graphicData>
        </a:graphic>
      </p:graphicFrame>
      <p:sp>
        <p:nvSpPr>
          <p:cNvPr id="6" name="TextBox 5"/>
          <p:cNvSpPr txBox="1"/>
          <p:nvPr/>
        </p:nvSpPr>
        <p:spPr>
          <a:xfrm>
            <a:off x="428596" y="1428736"/>
            <a:ext cx="3714776" cy="307777"/>
          </a:xfrm>
          <a:prstGeom prst="rect">
            <a:avLst/>
          </a:prstGeom>
          <a:noFill/>
        </p:spPr>
        <p:txBody>
          <a:bodyPr wrap="square">
            <a:spAutoFit/>
          </a:bodyPr>
          <a:lstStyle/>
          <a:p>
            <a:pPr algn="ctr">
              <a:defRPr/>
            </a:pPr>
            <a:r>
              <a:rPr lang="en-US" sz="1400" b="1" dirty="0" err="1" smtClean="0">
                <a:solidFill>
                  <a:srgbClr val="660066"/>
                </a:solidFill>
              </a:rPr>
              <a:t>Humoral</a:t>
            </a:r>
            <a:r>
              <a:rPr lang="en-US" sz="1400" b="1" dirty="0" smtClean="0">
                <a:solidFill>
                  <a:srgbClr val="660066"/>
                </a:solidFill>
              </a:rPr>
              <a:t> </a:t>
            </a:r>
            <a:r>
              <a:rPr lang="en-US" sz="1400" b="1" dirty="0">
                <a:solidFill>
                  <a:srgbClr val="660066"/>
                </a:solidFill>
              </a:rPr>
              <a:t>immunity &amp; Antibody synthesis</a:t>
            </a:r>
            <a:endParaRPr lang="en-IN" sz="1400" b="1" dirty="0">
              <a:solidFill>
                <a:srgbClr val="660066"/>
              </a:solidFill>
            </a:endParaRPr>
          </a:p>
        </p:txBody>
      </p:sp>
      <p:pic>
        <p:nvPicPr>
          <p:cNvPr id="7" name="Chart 3"/>
          <p:cNvPicPr>
            <a:picLocks noChangeArrowheads="1"/>
          </p:cNvPicPr>
          <p:nvPr/>
        </p:nvPicPr>
        <p:blipFill>
          <a:blip r:embed="rId3" cstate="print"/>
          <a:srcRect r="34596" b="11580"/>
          <a:stretch>
            <a:fillRect/>
          </a:stretch>
        </p:blipFill>
        <p:spPr bwMode="auto">
          <a:xfrm>
            <a:off x="4429125" y="1785926"/>
            <a:ext cx="1143008" cy="2286016"/>
          </a:xfrm>
          <a:prstGeom prst="rect">
            <a:avLst/>
          </a:prstGeom>
          <a:noFill/>
          <a:ln w="9525">
            <a:noFill/>
            <a:miter lim="800000"/>
            <a:headEnd/>
            <a:tailEnd/>
          </a:ln>
        </p:spPr>
      </p:pic>
      <p:pic>
        <p:nvPicPr>
          <p:cNvPr id="8" name="Chart 3"/>
          <p:cNvPicPr>
            <a:picLocks noChangeArrowheads="1"/>
          </p:cNvPicPr>
          <p:nvPr/>
        </p:nvPicPr>
        <p:blipFill>
          <a:blip r:embed="rId3" cstate="print"/>
          <a:srcRect l="84637" r="7668" b="11581"/>
          <a:stretch>
            <a:fillRect/>
          </a:stretch>
        </p:blipFill>
        <p:spPr bwMode="auto">
          <a:xfrm>
            <a:off x="5572132" y="1785926"/>
            <a:ext cx="142876" cy="2286016"/>
          </a:xfrm>
          <a:prstGeom prst="rect">
            <a:avLst/>
          </a:prstGeom>
          <a:noFill/>
          <a:ln w="9525">
            <a:noFill/>
            <a:miter lim="800000"/>
            <a:headEnd/>
            <a:tailEnd/>
          </a:ln>
        </p:spPr>
      </p:pic>
      <p:pic>
        <p:nvPicPr>
          <p:cNvPr id="9" name="Chart 4"/>
          <p:cNvPicPr>
            <a:picLocks noChangeArrowheads="1"/>
          </p:cNvPicPr>
          <p:nvPr/>
        </p:nvPicPr>
        <p:blipFill>
          <a:blip r:embed="rId4" cstate="print"/>
          <a:srcRect r="41776" b="11581"/>
          <a:stretch>
            <a:fillRect/>
          </a:stretch>
        </p:blipFill>
        <p:spPr bwMode="auto">
          <a:xfrm>
            <a:off x="5929322" y="1785926"/>
            <a:ext cx="1152525" cy="2286016"/>
          </a:xfrm>
          <a:prstGeom prst="rect">
            <a:avLst/>
          </a:prstGeom>
          <a:noFill/>
          <a:ln w="9525">
            <a:noFill/>
            <a:miter lim="800000"/>
            <a:headEnd/>
            <a:tailEnd/>
          </a:ln>
        </p:spPr>
      </p:pic>
      <p:pic>
        <p:nvPicPr>
          <p:cNvPr id="10" name="Chart 4"/>
          <p:cNvPicPr>
            <a:picLocks noChangeArrowheads="1"/>
          </p:cNvPicPr>
          <p:nvPr/>
        </p:nvPicPr>
        <p:blipFill>
          <a:blip r:embed="rId4" cstate="print"/>
          <a:srcRect l="76411" r="9038" b="11581"/>
          <a:stretch>
            <a:fillRect/>
          </a:stretch>
        </p:blipFill>
        <p:spPr bwMode="auto">
          <a:xfrm>
            <a:off x="7000892" y="1785926"/>
            <a:ext cx="287337" cy="2286016"/>
          </a:xfrm>
          <a:prstGeom prst="rect">
            <a:avLst/>
          </a:prstGeom>
          <a:noFill/>
          <a:ln w="9525">
            <a:noFill/>
            <a:miter lim="800000"/>
            <a:headEnd/>
            <a:tailEnd/>
          </a:ln>
        </p:spPr>
      </p:pic>
      <p:pic>
        <p:nvPicPr>
          <p:cNvPr id="11" name="Chart 5"/>
          <p:cNvPicPr>
            <a:picLocks noChangeArrowheads="1"/>
          </p:cNvPicPr>
          <p:nvPr/>
        </p:nvPicPr>
        <p:blipFill>
          <a:blip r:embed="rId5" cstate="print"/>
          <a:srcRect r="32745" b="11580"/>
          <a:stretch>
            <a:fillRect/>
          </a:stretch>
        </p:blipFill>
        <p:spPr bwMode="auto">
          <a:xfrm>
            <a:off x="7358082" y="1785926"/>
            <a:ext cx="1296988" cy="2286016"/>
          </a:xfrm>
          <a:prstGeom prst="rect">
            <a:avLst/>
          </a:prstGeom>
          <a:noFill/>
          <a:ln w="9525">
            <a:noFill/>
            <a:miter lim="800000"/>
            <a:headEnd/>
            <a:tailEnd/>
          </a:ln>
        </p:spPr>
      </p:pic>
      <p:pic>
        <p:nvPicPr>
          <p:cNvPr id="12" name="Chart 5"/>
          <p:cNvPicPr>
            <a:picLocks noChangeArrowheads="1"/>
          </p:cNvPicPr>
          <p:nvPr/>
        </p:nvPicPr>
        <p:blipFill>
          <a:blip r:embed="rId5" cstate="print"/>
          <a:srcRect l="83212" b="11581"/>
          <a:stretch>
            <a:fillRect/>
          </a:stretch>
        </p:blipFill>
        <p:spPr bwMode="auto">
          <a:xfrm>
            <a:off x="8643966" y="1785926"/>
            <a:ext cx="322262" cy="2286016"/>
          </a:xfrm>
          <a:prstGeom prst="rect">
            <a:avLst/>
          </a:prstGeom>
          <a:noFill/>
          <a:ln w="9525">
            <a:noFill/>
            <a:miter lim="800000"/>
            <a:headEnd/>
            <a:tailEnd/>
          </a:ln>
        </p:spPr>
      </p:pic>
      <p:sp>
        <p:nvSpPr>
          <p:cNvPr id="13" name="TextBox 12"/>
          <p:cNvSpPr txBox="1"/>
          <p:nvPr/>
        </p:nvSpPr>
        <p:spPr>
          <a:xfrm>
            <a:off x="4714876" y="1285860"/>
            <a:ext cx="569387" cy="369332"/>
          </a:xfrm>
          <a:prstGeom prst="rect">
            <a:avLst/>
          </a:prstGeom>
          <a:noFill/>
        </p:spPr>
        <p:txBody>
          <a:bodyPr wrap="none" rtlCol="0">
            <a:spAutoFit/>
          </a:bodyPr>
          <a:lstStyle/>
          <a:p>
            <a:r>
              <a:rPr lang="en-US" b="1" dirty="0" err="1" smtClean="0">
                <a:solidFill>
                  <a:srgbClr val="660066"/>
                </a:solidFill>
              </a:rPr>
              <a:t>IgG</a:t>
            </a:r>
            <a:endParaRPr lang="en-US" b="1" dirty="0">
              <a:solidFill>
                <a:srgbClr val="660066"/>
              </a:solidFill>
            </a:endParaRPr>
          </a:p>
        </p:txBody>
      </p:sp>
      <p:sp>
        <p:nvSpPr>
          <p:cNvPr id="14" name="TextBox 13"/>
          <p:cNvSpPr txBox="1"/>
          <p:nvPr/>
        </p:nvSpPr>
        <p:spPr>
          <a:xfrm>
            <a:off x="6357950" y="1285860"/>
            <a:ext cx="642942" cy="369332"/>
          </a:xfrm>
          <a:prstGeom prst="rect">
            <a:avLst/>
          </a:prstGeom>
          <a:noFill/>
        </p:spPr>
        <p:txBody>
          <a:bodyPr wrap="square" rtlCol="0">
            <a:spAutoFit/>
          </a:bodyPr>
          <a:lstStyle/>
          <a:p>
            <a:r>
              <a:rPr lang="en-US" b="1" dirty="0" err="1" smtClean="0">
                <a:solidFill>
                  <a:srgbClr val="660066"/>
                </a:solidFill>
              </a:rPr>
              <a:t>IgA</a:t>
            </a:r>
            <a:endParaRPr lang="en-US" b="1" dirty="0">
              <a:solidFill>
                <a:srgbClr val="660066"/>
              </a:solidFill>
            </a:endParaRPr>
          </a:p>
        </p:txBody>
      </p:sp>
      <p:sp>
        <p:nvSpPr>
          <p:cNvPr id="15" name="TextBox 14"/>
          <p:cNvSpPr txBox="1"/>
          <p:nvPr/>
        </p:nvSpPr>
        <p:spPr>
          <a:xfrm>
            <a:off x="7858148" y="1273718"/>
            <a:ext cx="714380" cy="369332"/>
          </a:xfrm>
          <a:prstGeom prst="rect">
            <a:avLst/>
          </a:prstGeom>
          <a:noFill/>
        </p:spPr>
        <p:txBody>
          <a:bodyPr wrap="square" rtlCol="0">
            <a:spAutoFit/>
          </a:bodyPr>
          <a:lstStyle/>
          <a:p>
            <a:r>
              <a:rPr lang="en-US" b="1" dirty="0" err="1" smtClean="0">
                <a:solidFill>
                  <a:srgbClr val="660066"/>
                </a:solidFill>
              </a:rPr>
              <a:t>IgM</a:t>
            </a:r>
            <a:endParaRPr lang="en-US" b="1" dirty="0">
              <a:solidFill>
                <a:srgbClr val="660066"/>
              </a:solidFill>
            </a:endParaRPr>
          </a:p>
        </p:txBody>
      </p:sp>
      <p:sp>
        <p:nvSpPr>
          <p:cNvPr id="16" name="Rectangle 15"/>
          <p:cNvSpPr/>
          <p:nvPr/>
        </p:nvSpPr>
        <p:spPr>
          <a:xfrm>
            <a:off x="-357222" y="285728"/>
            <a:ext cx="9858412" cy="1077218"/>
          </a:xfrm>
          <a:prstGeom prst="rect">
            <a:avLst/>
          </a:prstGeom>
        </p:spPr>
        <p:txBody>
          <a:bodyPr wrap="square">
            <a:spAutoFit/>
          </a:bodyPr>
          <a:lstStyle/>
          <a:p>
            <a:pPr algn="ctr"/>
            <a:r>
              <a:rPr lang="en-US" sz="3200" b="1" dirty="0" smtClean="0">
                <a:solidFill>
                  <a:srgbClr val="660066"/>
                </a:solidFill>
                <a:latin typeface="Lucida Calligraphy" pitchFamily="66" charset="0"/>
              </a:rPr>
              <a:t>SAE </a:t>
            </a:r>
            <a:r>
              <a:rPr lang="en-US" sz="3200" b="1" dirty="0" err="1" smtClean="0">
                <a:solidFill>
                  <a:srgbClr val="660066"/>
                </a:solidFill>
                <a:latin typeface="Lucida Calligraphy" pitchFamily="66" charset="0"/>
              </a:rPr>
              <a:t>Immunomodulatory</a:t>
            </a:r>
            <a:r>
              <a:rPr lang="en-US" sz="3200" b="1" dirty="0" smtClean="0">
                <a:solidFill>
                  <a:srgbClr val="660066"/>
                </a:solidFill>
                <a:latin typeface="Lucida Calligraphy" pitchFamily="66" charset="0"/>
              </a:rPr>
              <a:t> activity –</a:t>
            </a:r>
          </a:p>
          <a:p>
            <a:pPr algn="ctr"/>
            <a:r>
              <a:rPr lang="en-US" sz="3200" b="1" dirty="0" err="1" smtClean="0">
                <a:solidFill>
                  <a:srgbClr val="660066"/>
                </a:solidFill>
                <a:latin typeface="Lucida Calligraphy" pitchFamily="66" charset="0"/>
              </a:rPr>
              <a:t>Humoral</a:t>
            </a:r>
            <a:r>
              <a:rPr lang="en-US" sz="3200" b="1" dirty="0" smtClean="0">
                <a:solidFill>
                  <a:srgbClr val="660066"/>
                </a:solidFill>
                <a:latin typeface="Lucida Calligraphy" pitchFamily="66" charset="0"/>
              </a:rPr>
              <a:t> </a:t>
            </a:r>
            <a:r>
              <a:rPr lang="en-US" sz="3200" b="1" dirty="0" err="1" smtClean="0">
                <a:solidFill>
                  <a:srgbClr val="660066"/>
                </a:solidFill>
                <a:latin typeface="Lucida Calligraphy" pitchFamily="66" charset="0"/>
              </a:rPr>
              <a:t>immu</a:t>
            </a:r>
            <a:r>
              <a:rPr lang="en-US" sz="3200" b="1" dirty="0" smtClean="0">
                <a:solidFill>
                  <a:srgbClr val="660066"/>
                </a:solidFill>
                <a:latin typeface="Lucida Calligraphy" pitchFamily="66" charset="0"/>
              </a:rPr>
              <a:t> </a:t>
            </a:r>
            <a:r>
              <a:rPr lang="en-US" sz="3200" b="1" dirty="0" err="1" smtClean="0">
                <a:solidFill>
                  <a:srgbClr val="660066"/>
                </a:solidFill>
                <a:latin typeface="Lucida Calligraphy" pitchFamily="66" charset="0"/>
              </a:rPr>
              <a:t>nity</a:t>
            </a:r>
            <a:endParaRPr lang="en-IN" sz="3200" b="1" dirty="0">
              <a:solidFill>
                <a:srgbClr val="660066"/>
              </a:solidFill>
              <a:latin typeface="Lucida Calligraphy" pitchFamily="66" charset="0"/>
            </a:endParaRPr>
          </a:p>
        </p:txBody>
      </p:sp>
      <p:sp>
        <p:nvSpPr>
          <p:cNvPr id="17" name="TextBox 16"/>
          <p:cNvSpPr txBox="1"/>
          <p:nvPr/>
        </p:nvSpPr>
        <p:spPr>
          <a:xfrm>
            <a:off x="214282" y="5286388"/>
            <a:ext cx="8712968" cy="646331"/>
          </a:xfrm>
          <a:prstGeom prst="rect">
            <a:avLst/>
          </a:prstGeom>
          <a:noFill/>
        </p:spPr>
        <p:txBody>
          <a:bodyPr wrap="square" rtlCol="0">
            <a:spAutoFit/>
          </a:bodyPr>
          <a:lstStyle/>
          <a:p>
            <a:r>
              <a:rPr lang="en-US" b="1" dirty="0" err="1" smtClean="0">
                <a:solidFill>
                  <a:srgbClr val="150CC4"/>
                </a:solidFill>
                <a:latin typeface="Times New Roman" pitchFamily="18" charset="0"/>
                <a:cs typeface="Times New Roman" pitchFamily="18" charset="0"/>
              </a:rPr>
              <a:t>Humoral</a:t>
            </a:r>
            <a:r>
              <a:rPr lang="en-US" b="1" dirty="0" smtClean="0">
                <a:solidFill>
                  <a:srgbClr val="150CC4"/>
                </a:solidFill>
                <a:latin typeface="Times New Roman" pitchFamily="18" charset="0"/>
                <a:cs typeface="Times New Roman" pitchFamily="18" charset="0"/>
              </a:rPr>
              <a:t> immunity was </a:t>
            </a:r>
            <a:r>
              <a:rPr lang="en-US" b="1" dirty="0" err="1" smtClean="0">
                <a:solidFill>
                  <a:srgbClr val="150CC4"/>
                </a:solidFill>
                <a:latin typeface="Times New Roman" pitchFamily="18" charset="0"/>
                <a:cs typeface="Times New Roman" pitchFamily="18" charset="0"/>
              </a:rPr>
              <a:t>supressed</a:t>
            </a:r>
            <a:r>
              <a:rPr lang="en-US" b="1" dirty="0" smtClean="0">
                <a:solidFill>
                  <a:srgbClr val="150CC4"/>
                </a:solidFill>
                <a:latin typeface="Times New Roman" pitchFamily="18" charset="0"/>
                <a:cs typeface="Times New Roman" pitchFamily="18" charset="0"/>
              </a:rPr>
              <a:t> in mammary ca –reverted significantly  to near normal levels by treatment with SAE.</a:t>
            </a:r>
            <a:endParaRPr lang="en-US" b="1" dirty="0">
              <a:solidFill>
                <a:srgbClr val="150CC4"/>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8915"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8916"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8917" name="TextBox 12"/>
          <p:cNvSpPr txBox="1">
            <a:spLocks noChangeArrowheads="1"/>
          </p:cNvSpPr>
          <p:nvPr/>
        </p:nvSpPr>
        <p:spPr bwMode="auto">
          <a:xfrm>
            <a:off x="0" y="0"/>
            <a:ext cx="9144000" cy="2031325"/>
          </a:xfrm>
          <a:prstGeom prst="rect">
            <a:avLst/>
          </a:prstGeom>
          <a:noFill/>
          <a:ln w="9525">
            <a:noFill/>
            <a:miter lim="800000"/>
            <a:headEnd/>
            <a:tailEnd/>
          </a:ln>
        </p:spPr>
        <p:txBody>
          <a:bodyPr wrap="square">
            <a:spAutoFit/>
          </a:bodyPr>
          <a:lstStyle/>
          <a:p>
            <a:pPr algn="ctr"/>
            <a:r>
              <a:rPr lang="en-US" sz="3000" b="1" dirty="0" smtClean="0">
                <a:solidFill>
                  <a:srgbClr val="660066"/>
                </a:solidFill>
                <a:latin typeface="Lucida Calligraphy" pitchFamily="66" charset="0"/>
              </a:rPr>
              <a:t>SAE   effect on   </a:t>
            </a:r>
            <a:r>
              <a:rPr lang="en-IN" sz="3000" b="1" dirty="0" smtClean="0">
                <a:solidFill>
                  <a:srgbClr val="660066"/>
                </a:solidFill>
                <a:latin typeface="Lucida Calligraphy" pitchFamily="66" charset="0"/>
              </a:rPr>
              <a:t>Erythrocyte </a:t>
            </a:r>
            <a:r>
              <a:rPr lang="en-IN" sz="3000" b="1" dirty="0" err="1" smtClean="0">
                <a:solidFill>
                  <a:srgbClr val="660066"/>
                </a:solidFill>
                <a:latin typeface="Lucida Calligraphy" pitchFamily="66" charset="0"/>
              </a:rPr>
              <a:t>Protoporphyrin</a:t>
            </a:r>
            <a:r>
              <a:rPr lang="en-IN" sz="3000" b="1" dirty="0" smtClean="0">
                <a:solidFill>
                  <a:srgbClr val="660066"/>
                </a:solidFill>
                <a:latin typeface="Lucida Calligraphy" pitchFamily="66" charset="0"/>
              </a:rPr>
              <a:t> Fluorescence as a Biomarker</a:t>
            </a:r>
          </a:p>
          <a:p>
            <a:pPr algn="ctr"/>
            <a:r>
              <a:rPr lang="en-US" sz="3600" b="1" dirty="0" smtClean="0">
                <a:solidFill>
                  <a:srgbClr val="7030A0"/>
                </a:solidFill>
                <a:latin typeface="Lucida Calligraphy" pitchFamily="66" charset="0"/>
              </a:rPr>
              <a:t> </a:t>
            </a:r>
            <a:endParaRPr lang="en-IN" sz="3600" b="1" dirty="0">
              <a:solidFill>
                <a:srgbClr val="7030A0"/>
              </a:solidFill>
              <a:latin typeface="Lucida Calligraphy" pitchFamily="66" charset="0"/>
            </a:endParaRPr>
          </a:p>
        </p:txBody>
      </p:sp>
      <p:sp>
        <p:nvSpPr>
          <p:cNvPr id="38921" name="TextBox 20"/>
          <p:cNvSpPr txBox="1">
            <a:spLocks noChangeArrowheads="1"/>
          </p:cNvSpPr>
          <p:nvPr/>
        </p:nvSpPr>
        <p:spPr bwMode="auto">
          <a:xfrm>
            <a:off x="3203848" y="6309320"/>
            <a:ext cx="2499402" cy="338554"/>
          </a:xfrm>
          <a:prstGeom prst="rect">
            <a:avLst/>
          </a:prstGeom>
          <a:noFill/>
          <a:ln w="9525">
            <a:noFill/>
            <a:miter lim="800000"/>
            <a:headEnd/>
            <a:tailEnd/>
          </a:ln>
        </p:spPr>
        <p:txBody>
          <a:bodyPr wrap="none">
            <a:spAutoFit/>
          </a:bodyPr>
          <a:lstStyle/>
          <a:p>
            <a:r>
              <a:rPr lang="en-US" sz="1600" b="1" i="1" dirty="0"/>
              <a:t>J of Fluorescence, 2015</a:t>
            </a:r>
            <a:endParaRPr lang="en-IN" sz="1600" b="1" i="1" dirty="0"/>
          </a:p>
        </p:txBody>
      </p:sp>
      <p:sp>
        <p:nvSpPr>
          <p:cNvPr id="31" name="TextBox 30"/>
          <p:cNvSpPr txBox="1"/>
          <p:nvPr/>
        </p:nvSpPr>
        <p:spPr>
          <a:xfrm>
            <a:off x="0" y="1125538"/>
            <a:ext cx="9144000" cy="5470728"/>
          </a:xfrm>
          <a:prstGeom prst="rect">
            <a:avLst/>
          </a:prstGeom>
          <a:noFill/>
        </p:spPr>
        <p:txBody>
          <a:bodyPr wrap="square">
            <a:spAutoFit/>
          </a:bodyPr>
          <a:lstStyle/>
          <a:p>
            <a:pPr algn="just">
              <a:lnSpc>
                <a:spcPct val="150000"/>
              </a:lnSpc>
              <a:buClr>
                <a:srgbClr val="FFFF00"/>
              </a:buClr>
              <a:buFont typeface="Wingdings" pitchFamily="2" charset="2"/>
              <a:buChar char="Ø"/>
              <a:defRPr/>
            </a:pPr>
            <a:r>
              <a:rPr lang="en-IN" b="1" dirty="0" smtClean="0">
                <a:solidFill>
                  <a:srgbClr val="150CC4"/>
                </a:solidFill>
                <a:latin typeface="Times New Roman" pitchFamily="18" charset="0"/>
                <a:cs typeface="Times New Roman" pitchFamily="18" charset="0"/>
              </a:rPr>
              <a:t>It </a:t>
            </a:r>
            <a:r>
              <a:rPr lang="en-IN" b="1" dirty="0">
                <a:solidFill>
                  <a:srgbClr val="150CC4"/>
                </a:solidFill>
                <a:latin typeface="Times New Roman" pitchFamily="18" charset="0"/>
                <a:cs typeface="Times New Roman" pitchFamily="18" charset="0"/>
              </a:rPr>
              <a:t>has been </a:t>
            </a:r>
            <a:r>
              <a:rPr lang="en-IN" b="1" dirty="0" smtClean="0">
                <a:solidFill>
                  <a:srgbClr val="150CC4"/>
                </a:solidFill>
                <a:latin typeface="Times New Roman" pitchFamily="18" charset="0"/>
                <a:cs typeface="Times New Roman" pitchFamily="18" charset="0"/>
              </a:rPr>
              <a:t>reported  </a:t>
            </a:r>
            <a:r>
              <a:rPr lang="en-IN" b="1" dirty="0">
                <a:solidFill>
                  <a:srgbClr val="150CC4"/>
                </a:solidFill>
                <a:latin typeface="Times New Roman" pitchFamily="18" charset="0"/>
                <a:cs typeface="Times New Roman" pitchFamily="18" charset="0"/>
              </a:rPr>
              <a:t>that erythrocytes may be the carriers of </a:t>
            </a:r>
            <a:r>
              <a:rPr lang="en-IN" b="1" dirty="0" err="1">
                <a:solidFill>
                  <a:srgbClr val="150CC4"/>
                </a:solidFill>
                <a:latin typeface="Times New Roman" pitchFamily="18" charset="0"/>
                <a:cs typeface="Times New Roman" pitchFamily="18" charset="0"/>
              </a:rPr>
              <a:t>fluorophors</a:t>
            </a:r>
            <a:r>
              <a:rPr lang="en-IN" b="1" dirty="0">
                <a:solidFill>
                  <a:srgbClr val="150CC4"/>
                </a:solidFill>
                <a:latin typeface="Times New Roman" pitchFamily="18" charset="0"/>
                <a:cs typeface="Times New Roman" pitchFamily="18" charset="0"/>
              </a:rPr>
              <a:t> that accumulate in cancer tissues</a:t>
            </a:r>
            <a:r>
              <a:rPr lang="en-IN" b="1" dirty="0" smtClean="0">
                <a:solidFill>
                  <a:srgbClr val="150CC4"/>
                </a:solidFill>
                <a:latin typeface="Times New Roman" pitchFamily="18" charset="0"/>
                <a:cs typeface="Times New Roman" pitchFamily="18" charset="0"/>
              </a:rPr>
              <a:t>. Erythrocyte </a:t>
            </a:r>
            <a:r>
              <a:rPr lang="en-IN" b="1" dirty="0" err="1" smtClean="0">
                <a:solidFill>
                  <a:srgbClr val="150CC4"/>
                </a:solidFill>
                <a:latin typeface="Times New Roman" pitchFamily="18" charset="0"/>
                <a:cs typeface="Times New Roman" pitchFamily="18" charset="0"/>
              </a:rPr>
              <a:t>Protoporphyrin</a:t>
            </a:r>
            <a:r>
              <a:rPr lang="en-IN" b="1" dirty="0" smtClean="0">
                <a:solidFill>
                  <a:srgbClr val="150CC4"/>
                </a:solidFill>
                <a:latin typeface="Times New Roman" pitchFamily="18" charset="0"/>
                <a:cs typeface="Times New Roman" pitchFamily="18" charset="0"/>
              </a:rPr>
              <a:t> Fluorescence is a biomarker and  </a:t>
            </a:r>
            <a:r>
              <a:rPr lang="en-IN" b="1" dirty="0">
                <a:solidFill>
                  <a:srgbClr val="150CC4"/>
                </a:solidFill>
                <a:latin typeface="Times New Roman" pitchFamily="18" charset="0"/>
                <a:cs typeface="Times New Roman" pitchFamily="18" charset="0"/>
              </a:rPr>
              <a:t>useful in the diagnosis and treatment of malignancies. </a:t>
            </a:r>
          </a:p>
          <a:p>
            <a:pPr algn="just">
              <a:lnSpc>
                <a:spcPct val="150000"/>
              </a:lnSpc>
              <a:buClr>
                <a:srgbClr val="FFFF00"/>
              </a:buClr>
              <a:buFont typeface="Wingdings" pitchFamily="2" charset="2"/>
              <a:buChar char="Ø"/>
              <a:defRPr/>
            </a:pPr>
            <a:r>
              <a:rPr lang="en-IN" b="1" dirty="0" smtClean="0">
                <a:solidFill>
                  <a:srgbClr val="150CC4"/>
                </a:solidFill>
                <a:latin typeface="Times New Roman" pitchFamily="18" charset="0"/>
                <a:cs typeface="Times New Roman" pitchFamily="18" charset="0"/>
              </a:rPr>
              <a:t>Fluorescence </a:t>
            </a:r>
            <a:r>
              <a:rPr lang="en-IN" b="1" dirty="0">
                <a:solidFill>
                  <a:srgbClr val="150CC4"/>
                </a:solidFill>
                <a:latin typeface="Times New Roman" pitchFamily="18" charset="0"/>
                <a:cs typeface="Times New Roman" pitchFamily="18" charset="0"/>
              </a:rPr>
              <a:t>emission spectroscopy of blood components are altered </a:t>
            </a:r>
            <a:r>
              <a:rPr lang="en-IN" b="1" dirty="0" smtClean="0">
                <a:solidFill>
                  <a:srgbClr val="150CC4"/>
                </a:solidFill>
                <a:latin typeface="Times New Roman" pitchFamily="18" charset="0"/>
                <a:cs typeface="Times New Roman" pitchFamily="18" charset="0"/>
              </a:rPr>
              <a:t> in experimental mammary carcinoma   </a:t>
            </a:r>
            <a:r>
              <a:rPr lang="en-IN" b="1" dirty="0">
                <a:solidFill>
                  <a:srgbClr val="150CC4"/>
                </a:solidFill>
                <a:latin typeface="Times New Roman" pitchFamily="18" charset="0"/>
                <a:cs typeface="Times New Roman" pitchFamily="18" charset="0"/>
              </a:rPr>
              <a:t>and the drug effectively ameliorated </a:t>
            </a:r>
            <a:r>
              <a:rPr lang="en-IN" b="1" dirty="0" smtClean="0">
                <a:solidFill>
                  <a:srgbClr val="150CC4"/>
                </a:solidFill>
                <a:latin typeface="Times New Roman" pitchFamily="18" charset="0"/>
                <a:cs typeface="Times New Roman" pitchFamily="18" charset="0"/>
              </a:rPr>
              <a:t>these.</a:t>
            </a:r>
            <a:endParaRPr lang="en-IN" b="1" dirty="0">
              <a:solidFill>
                <a:srgbClr val="150CC4"/>
              </a:solidFill>
              <a:latin typeface="Times New Roman" pitchFamily="18" charset="0"/>
              <a:cs typeface="Times New Roman" pitchFamily="18" charset="0"/>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US" sz="1100" b="1" dirty="0">
              <a:solidFill>
                <a:srgbClr val="002060"/>
              </a:solidFill>
              <a:latin typeface="+mn-lt"/>
            </a:endParaRPr>
          </a:p>
          <a:p>
            <a:pPr algn="just">
              <a:lnSpc>
                <a:spcPct val="150000"/>
              </a:lnSpc>
              <a:defRPr/>
            </a:pPr>
            <a:endParaRPr lang="en-IN" sz="1100" b="1" dirty="0">
              <a:solidFill>
                <a:srgbClr val="002060"/>
              </a:solidFill>
              <a:latin typeface="+mn-lt"/>
            </a:endParaRPr>
          </a:p>
          <a:p>
            <a:pPr algn="just">
              <a:lnSpc>
                <a:spcPct val="150000"/>
              </a:lnSpc>
              <a:defRPr/>
            </a:pPr>
            <a:r>
              <a:rPr lang="en-IN" sz="1100" b="1" dirty="0">
                <a:solidFill>
                  <a:srgbClr val="002060"/>
                </a:solidFill>
                <a:latin typeface="+mn-lt"/>
              </a:rPr>
              <a:t> </a:t>
            </a:r>
          </a:p>
        </p:txBody>
      </p:sp>
      <p:pic>
        <p:nvPicPr>
          <p:cNvPr id="38923" name="Picture 2"/>
          <p:cNvPicPr>
            <a:picLocks noChangeAspect="1" noChangeArrowheads="1"/>
          </p:cNvPicPr>
          <p:nvPr/>
        </p:nvPicPr>
        <p:blipFill>
          <a:blip r:embed="rId2" cstate="print"/>
          <a:srcRect/>
          <a:stretch>
            <a:fillRect/>
          </a:stretch>
        </p:blipFill>
        <p:spPr bwMode="auto">
          <a:xfrm>
            <a:off x="571472" y="3286124"/>
            <a:ext cx="4158094" cy="2376264"/>
          </a:xfrm>
          <a:prstGeom prst="rect">
            <a:avLst/>
          </a:prstGeom>
          <a:noFill/>
          <a:ln w="9525">
            <a:noFill/>
            <a:miter lim="800000"/>
            <a:headEnd/>
            <a:tailEnd/>
          </a:ln>
        </p:spPr>
      </p:pic>
      <p:graphicFrame>
        <p:nvGraphicFramePr>
          <p:cNvPr id="36" name="Table 35"/>
          <p:cNvGraphicFramePr>
            <a:graphicFrameLocks noGrp="1"/>
          </p:cNvGraphicFramePr>
          <p:nvPr/>
        </p:nvGraphicFramePr>
        <p:xfrm>
          <a:off x="4857752" y="3214686"/>
          <a:ext cx="3960440" cy="2376263"/>
        </p:xfrm>
        <a:graphic>
          <a:graphicData uri="http://schemas.openxmlformats.org/drawingml/2006/table">
            <a:tbl>
              <a:tblPr/>
              <a:tblGrid>
                <a:gridCol w="1048692"/>
                <a:gridCol w="931314"/>
                <a:gridCol w="990003"/>
                <a:gridCol w="990431"/>
              </a:tblGrid>
              <a:tr h="475253">
                <a:tc>
                  <a:txBody>
                    <a:bodyPr/>
                    <a:lstStyle/>
                    <a:p>
                      <a:pPr algn="ctr">
                        <a:lnSpc>
                          <a:spcPct val="115000"/>
                        </a:lnSpc>
                        <a:spcBef>
                          <a:spcPts val="1200"/>
                        </a:spcBef>
                        <a:spcAft>
                          <a:spcPts val="1000"/>
                        </a:spcAft>
                      </a:pPr>
                      <a:r>
                        <a:rPr lang="en-US" sz="1000" dirty="0">
                          <a:solidFill>
                            <a:srgbClr val="FFFFFF"/>
                          </a:solidFill>
                          <a:latin typeface="Times New Roman"/>
                          <a:ea typeface="Calibri"/>
                          <a:cs typeface="Times New Roman"/>
                        </a:rPr>
                        <a:t>Parameters</a:t>
                      </a:r>
                      <a:endParaRPr lang="en-IN" sz="1100" dirty="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c>
                  <a:txBody>
                    <a:bodyPr/>
                    <a:lstStyle/>
                    <a:p>
                      <a:pPr algn="ctr">
                        <a:lnSpc>
                          <a:spcPct val="115000"/>
                        </a:lnSpc>
                        <a:spcBef>
                          <a:spcPts val="1200"/>
                        </a:spcBef>
                        <a:spcAft>
                          <a:spcPts val="1000"/>
                        </a:spcAft>
                      </a:pPr>
                      <a:r>
                        <a:rPr lang="en-US" sz="1000">
                          <a:solidFill>
                            <a:srgbClr val="FFFFFF"/>
                          </a:solidFill>
                          <a:latin typeface="Times New Roman"/>
                          <a:ea typeface="Calibri"/>
                          <a:cs typeface="Times New Roman"/>
                        </a:rPr>
                        <a:t>Group I</a:t>
                      </a:r>
                      <a:endParaRPr lang="en-IN" sz="110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c>
                  <a:txBody>
                    <a:bodyPr/>
                    <a:lstStyle/>
                    <a:p>
                      <a:pPr algn="ctr">
                        <a:lnSpc>
                          <a:spcPct val="115000"/>
                        </a:lnSpc>
                        <a:spcBef>
                          <a:spcPts val="1200"/>
                        </a:spcBef>
                        <a:spcAft>
                          <a:spcPts val="1000"/>
                        </a:spcAft>
                      </a:pPr>
                      <a:r>
                        <a:rPr lang="en-US" sz="1000" dirty="0">
                          <a:solidFill>
                            <a:srgbClr val="FFFFFF"/>
                          </a:solidFill>
                          <a:latin typeface="Times New Roman"/>
                          <a:ea typeface="Calibri"/>
                          <a:cs typeface="Times New Roman"/>
                        </a:rPr>
                        <a:t>Group II</a:t>
                      </a:r>
                      <a:endParaRPr lang="en-IN" sz="1100" dirty="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c>
                  <a:txBody>
                    <a:bodyPr/>
                    <a:lstStyle/>
                    <a:p>
                      <a:pPr algn="ctr">
                        <a:lnSpc>
                          <a:spcPct val="115000"/>
                        </a:lnSpc>
                        <a:spcBef>
                          <a:spcPts val="1200"/>
                        </a:spcBef>
                        <a:spcAft>
                          <a:spcPts val="1000"/>
                        </a:spcAft>
                      </a:pPr>
                      <a:r>
                        <a:rPr lang="en-US" sz="1000">
                          <a:solidFill>
                            <a:srgbClr val="FFFFFF"/>
                          </a:solidFill>
                          <a:latin typeface="Times New Roman"/>
                          <a:ea typeface="Calibri"/>
                          <a:cs typeface="Times New Roman"/>
                        </a:rPr>
                        <a:t>Group III</a:t>
                      </a:r>
                      <a:endParaRPr lang="en-IN" sz="1100">
                        <a:solidFill>
                          <a:srgbClr val="FFFFFF"/>
                        </a:solidFill>
                        <a:latin typeface="Calibri"/>
                        <a:ea typeface="Calibri"/>
                        <a:cs typeface="Times New Roman"/>
                      </a:endParaRPr>
                    </a:p>
                  </a:txBody>
                  <a:tcPr marL="68580" marR="68580" marT="0" marB="0">
                    <a:lnL>
                      <a:noFill/>
                    </a:lnL>
                    <a:lnR>
                      <a:noFill/>
                    </a:lnR>
                    <a:lnT>
                      <a:noFill/>
                    </a:lnT>
                    <a:lnB w="28575" cap="flat" cmpd="sng" algn="ctr">
                      <a:solidFill>
                        <a:srgbClr val="FFFFFF"/>
                      </a:solidFill>
                      <a:prstDash val="solid"/>
                      <a:round/>
                      <a:headEnd type="none" w="med" len="med"/>
                      <a:tailEnd type="none" w="med" len="med"/>
                    </a:lnB>
                    <a:solidFill>
                      <a:srgbClr val="000000"/>
                    </a:solidFill>
                  </a:tcPr>
                </a:tc>
              </a:tr>
              <a:tr h="475253">
                <a:tc>
                  <a:txBody>
                    <a:bodyPr/>
                    <a:lstStyle/>
                    <a:p>
                      <a:pPr algn="ctr">
                        <a:lnSpc>
                          <a:spcPct val="115000"/>
                        </a:lnSpc>
                        <a:spcBef>
                          <a:spcPts val="1200"/>
                        </a:spcBef>
                        <a:spcAft>
                          <a:spcPts val="1000"/>
                        </a:spcAft>
                      </a:pPr>
                      <a:r>
                        <a:rPr lang="en-US" sz="1000" b="1">
                          <a:solidFill>
                            <a:srgbClr val="FFFFFF"/>
                          </a:solidFill>
                          <a:latin typeface="Times New Roman"/>
                          <a:ea typeface="Calibri"/>
                          <a:cs typeface="Times New Roman"/>
                        </a:rPr>
                        <a:t>Plasma </a:t>
                      </a:r>
                      <a:endParaRPr lang="en-IN"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4.00± 0.02</a:t>
                      </a:r>
                      <a:endParaRPr lang="en-IN"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w="28575" cap="flat" cmpd="sng" algn="ctr">
                      <a:solidFill>
                        <a:srgbClr val="FFFFFF"/>
                      </a:solidFill>
                      <a:prstDash val="solid"/>
                      <a:round/>
                      <a:headEnd type="none" w="med" len="med"/>
                      <a:tailEnd type="none" w="med" len="med"/>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1.1±0.03</a:t>
                      </a:r>
                      <a:r>
                        <a:rPr lang="en-IN" sz="1000" baseline="30000" dirty="0">
                          <a:solidFill>
                            <a:srgbClr val="FFFFFF"/>
                          </a:solidFill>
                          <a:latin typeface="Times New Roman"/>
                          <a:ea typeface="Calibri"/>
                          <a:cs typeface="Times New Roman"/>
                        </a:rPr>
                        <a:t>a*</a:t>
                      </a:r>
                      <a:endParaRPr lang="en-IN" sz="1100" dirty="0">
                        <a:solidFill>
                          <a:srgbClr val="FFFFFF"/>
                        </a:solidFill>
                        <a:latin typeface="Calibri"/>
                        <a:ea typeface="Calibri"/>
                        <a:cs typeface="Times New Roman"/>
                      </a:endParaRPr>
                    </a:p>
                  </a:txBody>
                  <a:tcPr marL="68580" marR="68580" marT="0" marB="0">
                    <a:lnL>
                      <a:noFill/>
                    </a:lnL>
                    <a:lnR>
                      <a:noFill/>
                    </a:lnR>
                    <a:lnT w="28575" cap="flat" cmpd="sng" algn="ctr">
                      <a:solidFill>
                        <a:srgbClr val="FFFFFF"/>
                      </a:solidFill>
                      <a:prstDash val="solid"/>
                      <a:round/>
                      <a:headEnd type="none" w="med" len="med"/>
                      <a:tailEnd type="none" w="med" len="med"/>
                    </a:lnT>
                    <a:lnB>
                      <a:noFill/>
                    </a:lnB>
                    <a:solidFill>
                      <a:srgbClr val="E36C0A"/>
                    </a:solidFill>
                  </a:tcPr>
                </a:tc>
                <a:tc>
                  <a:txBody>
                    <a:bodyPr/>
                    <a:lstStyle/>
                    <a:p>
                      <a:pPr algn="ctr">
                        <a:lnSpc>
                          <a:spcPct val="115000"/>
                        </a:lnSpc>
                        <a:spcBef>
                          <a:spcPts val="1200"/>
                        </a:spcBef>
                        <a:spcAft>
                          <a:spcPts val="1000"/>
                        </a:spcAft>
                      </a:pPr>
                      <a:r>
                        <a:rPr lang="en-IN" sz="1000">
                          <a:solidFill>
                            <a:srgbClr val="FFFFFF"/>
                          </a:solidFill>
                          <a:latin typeface="Times New Roman"/>
                          <a:ea typeface="Calibri"/>
                          <a:cs typeface="Times New Roman"/>
                        </a:rPr>
                        <a:t>3.7±0.02 </a:t>
                      </a:r>
                      <a:r>
                        <a:rPr lang="en-IN" sz="1000" baseline="30000">
                          <a:solidFill>
                            <a:srgbClr val="FFFFFF"/>
                          </a:solidFill>
                          <a:latin typeface="Times New Roman"/>
                          <a:ea typeface="Calibri"/>
                          <a:cs typeface="Times New Roman"/>
                        </a:rPr>
                        <a:t>b*</a:t>
                      </a:r>
                      <a:endParaRPr lang="en-IN" sz="1100">
                        <a:solidFill>
                          <a:srgbClr val="FFFFFF"/>
                        </a:solidFill>
                        <a:latin typeface="Calibri"/>
                        <a:ea typeface="Calibri"/>
                        <a:cs typeface="Times New Roman"/>
                      </a:endParaRPr>
                    </a:p>
                  </a:txBody>
                  <a:tcPr marL="68580" marR="68580" marT="0" marB="0">
                    <a:lnL>
                      <a:noFill/>
                    </a:lnL>
                    <a:lnR>
                      <a:noFill/>
                    </a:lnR>
                    <a:lnT w="28575" cap="flat" cmpd="sng" algn="ctr">
                      <a:solidFill>
                        <a:srgbClr val="FFFFFF"/>
                      </a:solidFill>
                      <a:prstDash val="solid"/>
                      <a:round/>
                      <a:headEnd type="none" w="med" len="med"/>
                      <a:tailEnd type="none" w="med" len="med"/>
                    </a:lnT>
                    <a:lnB>
                      <a:noFill/>
                    </a:lnB>
                    <a:solidFill>
                      <a:srgbClr val="E36C0A"/>
                    </a:solidFill>
                  </a:tcPr>
                </a:tc>
              </a:tr>
              <a:tr h="475253">
                <a:tc>
                  <a:txBody>
                    <a:bodyPr/>
                    <a:lstStyle/>
                    <a:p>
                      <a:pPr algn="ctr">
                        <a:lnSpc>
                          <a:spcPct val="115000"/>
                        </a:lnSpc>
                        <a:spcBef>
                          <a:spcPts val="1200"/>
                        </a:spcBef>
                        <a:spcAft>
                          <a:spcPts val="1000"/>
                        </a:spcAft>
                      </a:pPr>
                      <a:r>
                        <a:rPr lang="en-US" sz="1000" b="1">
                          <a:solidFill>
                            <a:srgbClr val="FFFFFF"/>
                          </a:solidFill>
                          <a:latin typeface="Times New Roman"/>
                          <a:ea typeface="Calibri"/>
                          <a:cs typeface="Times New Roman"/>
                        </a:rPr>
                        <a:t>Erythrocyte</a:t>
                      </a:r>
                      <a:endParaRPr lang="en-IN" sz="110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2.51± 0.01</a:t>
                      </a:r>
                      <a:endParaRPr lang="en-IN"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F79646"/>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0.3±0.04</a:t>
                      </a:r>
                      <a:r>
                        <a:rPr lang="en-IN" sz="1000" baseline="30000" dirty="0">
                          <a:solidFill>
                            <a:srgbClr val="FFFFFF"/>
                          </a:solidFill>
                          <a:latin typeface="Times New Roman"/>
                          <a:ea typeface="Calibri"/>
                          <a:cs typeface="Times New Roman"/>
                        </a:rPr>
                        <a:t>a*</a:t>
                      </a:r>
                      <a:endParaRPr lang="en-IN" sz="1100" dirty="0">
                        <a:solidFill>
                          <a:srgbClr val="FFFFFF"/>
                        </a:solidFill>
                        <a:latin typeface="Calibri"/>
                        <a:ea typeface="Calibri"/>
                        <a:cs typeface="Times New Roman"/>
                      </a:endParaRPr>
                    </a:p>
                  </a:txBody>
                  <a:tcPr marL="68580" marR="68580" marT="0" marB="0">
                    <a:lnL>
                      <a:noFill/>
                    </a:lnL>
                    <a:lnR>
                      <a:noFill/>
                    </a:lnR>
                    <a:lnT>
                      <a:noFill/>
                    </a:lnT>
                    <a:lnB>
                      <a:noFill/>
                    </a:lnB>
                    <a:solidFill>
                      <a:srgbClr val="F79646"/>
                    </a:solidFill>
                  </a:tcPr>
                </a:tc>
                <a:tc>
                  <a:txBody>
                    <a:bodyPr/>
                    <a:lstStyle/>
                    <a:p>
                      <a:pPr algn="ctr">
                        <a:lnSpc>
                          <a:spcPct val="115000"/>
                        </a:lnSpc>
                        <a:spcBef>
                          <a:spcPts val="1200"/>
                        </a:spcBef>
                        <a:spcAft>
                          <a:spcPts val="1000"/>
                        </a:spcAft>
                      </a:pPr>
                      <a:r>
                        <a:rPr lang="en-IN" sz="1000">
                          <a:solidFill>
                            <a:srgbClr val="FFFFFF"/>
                          </a:solidFill>
                          <a:latin typeface="Times New Roman"/>
                          <a:ea typeface="Calibri"/>
                          <a:cs typeface="Times New Roman"/>
                        </a:rPr>
                        <a:t>1.9±0.01 </a:t>
                      </a:r>
                      <a:r>
                        <a:rPr lang="en-IN" sz="1000" baseline="30000">
                          <a:solidFill>
                            <a:srgbClr val="FFFFFF"/>
                          </a:solidFill>
                          <a:latin typeface="Times New Roman"/>
                          <a:ea typeface="Calibri"/>
                          <a:cs typeface="Times New Roman"/>
                        </a:rPr>
                        <a:t>b*</a:t>
                      </a:r>
                      <a:endParaRPr lang="en-IN" sz="1100">
                        <a:solidFill>
                          <a:srgbClr val="FFFFFF"/>
                        </a:solidFill>
                        <a:latin typeface="Calibri"/>
                        <a:ea typeface="Calibri"/>
                        <a:cs typeface="Times New Roman"/>
                      </a:endParaRPr>
                    </a:p>
                  </a:txBody>
                  <a:tcPr marL="68580" marR="68580" marT="0" marB="0">
                    <a:lnL>
                      <a:noFill/>
                    </a:lnL>
                    <a:lnR>
                      <a:noFill/>
                    </a:lnR>
                    <a:lnT>
                      <a:noFill/>
                    </a:lnT>
                    <a:lnB>
                      <a:noFill/>
                    </a:lnB>
                    <a:solidFill>
                      <a:srgbClr val="F79646"/>
                    </a:solidFill>
                  </a:tcPr>
                </a:tc>
              </a:tr>
              <a:tr h="950504">
                <a:tc>
                  <a:txBody>
                    <a:bodyPr/>
                    <a:lstStyle/>
                    <a:p>
                      <a:pPr algn="ctr">
                        <a:lnSpc>
                          <a:spcPct val="115000"/>
                        </a:lnSpc>
                        <a:spcBef>
                          <a:spcPts val="1200"/>
                        </a:spcBef>
                        <a:spcAft>
                          <a:spcPts val="1000"/>
                        </a:spcAft>
                      </a:pPr>
                      <a:r>
                        <a:rPr lang="en-US" sz="1000" b="1" dirty="0">
                          <a:solidFill>
                            <a:srgbClr val="FFFFFF"/>
                          </a:solidFill>
                          <a:latin typeface="Times New Roman"/>
                          <a:ea typeface="Calibri"/>
                          <a:cs typeface="Times New Roman"/>
                        </a:rPr>
                        <a:t>Erythrocyte membrane</a:t>
                      </a:r>
                      <a:endParaRPr lang="en-IN" sz="1100" dirty="0">
                        <a:solidFill>
                          <a:srgbClr val="FFFFFF"/>
                        </a:solidFill>
                        <a:latin typeface="Calibri"/>
                        <a:ea typeface="Calibri"/>
                        <a:cs typeface="Times New Roman"/>
                      </a:endParaRPr>
                    </a:p>
                  </a:txBody>
                  <a:tcPr marL="68580" marR="68580" marT="0" marB="0">
                    <a:lnL>
                      <a:noFill/>
                    </a:lnL>
                    <a:lnR w="28575" cap="flat" cmpd="sng" algn="ctr">
                      <a:solidFill>
                        <a:srgbClr val="FFFFFF"/>
                      </a:solidFill>
                      <a:prstDash val="solid"/>
                      <a:round/>
                      <a:headEnd type="none" w="med" len="med"/>
                      <a:tailEnd type="none" w="med" len="med"/>
                    </a:lnR>
                    <a:lnT>
                      <a:noFill/>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2.3±0.04</a:t>
                      </a:r>
                      <a:endParaRPr lang="en-IN" sz="1100" dirty="0">
                        <a:solidFill>
                          <a:srgbClr val="FFFFFF"/>
                        </a:solidFill>
                        <a:latin typeface="Calibri"/>
                        <a:ea typeface="Calibri"/>
                        <a:cs typeface="Times New Roman"/>
                      </a:endParaRPr>
                    </a:p>
                  </a:txBody>
                  <a:tcPr marL="68580" marR="68580" marT="0" marB="0">
                    <a:lnL w="28575" cap="flat" cmpd="sng" algn="ctr">
                      <a:solidFill>
                        <a:srgbClr val="FFFFFF"/>
                      </a:solidFill>
                      <a:prstDash val="solid"/>
                      <a:round/>
                      <a:headEnd type="none" w="med" len="med"/>
                      <a:tailEnd type="none" w="med" len="med"/>
                    </a:lnL>
                    <a:lnR>
                      <a:noFill/>
                    </a:lnR>
                    <a:lnT>
                      <a:noFill/>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3.3±0.01</a:t>
                      </a:r>
                      <a:r>
                        <a:rPr lang="en-IN" sz="1000" baseline="30000" dirty="0">
                          <a:solidFill>
                            <a:srgbClr val="FFFFFF"/>
                          </a:solidFill>
                          <a:latin typeface="Times New Roman"/>
                          <a:ea typeface="Calibri"/>
                          <a:cs typeface="Times New Roman"/>
                        </a:rPr>
                        <a:t> a*</a:t>
                      </a:r>
                      <a:endParaRPr lang="en-IN" sz="1100" dirty="0">
                        <a:solidFill>
                          <a:srgbClr val="FFFFFF"/>
                        </a:solidFill>
                        <a:latin typeface="Calibri"/>
                        <a:ea typeface="Calibri"/>
                        <a:cs typeface="Times New Roman"/>
                      </a:endParaRPr>
                    </a:p>
                  </a:txBody>
                  <a:tcPr marL="68580" marR="68580" marT="0" marB="0">
                    <a:lnL>
                      <a:noFill/>
                    </a:lnL>
                    <a:lnR>
                      <a:noFill/>
                    </a:lnR>
                    <a:lnT>
                      <a:noFill/>
                    </a:lnT>
                    <a:lnB>
                      <a:noFill/>
                    </a:lnB>
                    <a:solidFill>
                      <a:srgbClr val="E36C0A"/>
                    </a:solidFill>
                  </a:tcPr>
                </a:tc>
                <a:tc>
                  <a:txBody>
                    <a:bodyPr/>
                    <a:lstStyle/>
                    <a:p>
                      <a:pPr algn="ctr">
                        <a:lnSpc>
                          <a:spcPct val="115000"/>
                        </a:lnSpc>
                        <a:spcBef>
                          <a:spcPts val="1200"/>
                        </a:spcBef>
                        <a:spcAft>
                          <a:spcPts val="1000"/>
                        </a:spcAft>
                      </a:pPr>
                      <a:r>
                        <a:rPr lang="en-IN" sz="1000" dirty="0">
                          <a:solidFill>
                            <a:srgbClr val="FFFFFF"/>
                          </a:solidFill>
                          <a:latin typeface="Times New Roman"/>
                          <a:ea typeface="Calibri"/>
                          <a:cs typeface="Times New Roman"/>
                        </a:rPr>
                        <a:t>2.5±0.02</a:t>
                      </a:r>
                      <a:r>
                        <a:rPr lang="en-IN" sz="1000" baseline="30000" dirty="0">
                          <a:solidFill>
                            <a:srgbClr val="FFFFFF"/>
                          </a:solidFill>
                          <a:latin typeface="Times New Roman"/>
                          <a:ea typeface="Calibri"/>
                          <a:cs typeface="Times New Roman"/>
                        </a:rPr>
                        <a:t> b*</a:t>
                      </a:r>
                      <a:endParaRPr lang="en-IN" sz="1100" dirty="0">
                        <a:solidFill>
                          <a:srgbClr val="FFFFFF"/>
                        </a:solidFill>
                        <a:latin typeface="Calibri"/>
                        <a:ea typeface="Calibri"/>
                        <a:cs typeface="Times New Roman"/>
                      </a:endParaRPr>
                    </a:p>
                  </a:txBody>
                  <a:tcPr marL="68580" marR="68580" marT="0" marB="0">
                    <a:lnL>
                      <a:noFill/>
                    </a:lnL>
                    <a:lnR>
                      <a:noFill/>
                    </a:lnR>
                    <a:lnT>
                      <a:noFill/>
                    </a:lnT>
                    <a:lnB>
                      <a:noFill/>
                    </a:lnB>
                    <a:solidFill>
                      <a:srgbClr val="E36C0A"/>
                    </a:solidFill>
                  </a:tcPr>
                </a:tc>
              </a:tr>
            </a:tbl>
          </a:graphicData>
        </a:graphic>
      </p:graphicFrame>
      <p:sp>
        <p:nvSpPr>
          <p:cNvPr id="38943" name="TextBox 36"/>
          <p:cNvSpPr txBox="1">
            <a:spLocks noChangeArrowheads="1"/>
          </p:cNvSpPr>
          <p:nvPr/>
        </p:nvSpPr>
        <p:spPr bwMode="auto">
          <a:xfrm flipH="1">
            <a:off x="971600" y="5589240"/>
            <a:ext cx="7632848" cy="1015663"/>
          </a:xfrm>
          <a:prstGeom prst="rect">
            <a:avLst/>
          </a:prstGeom>
          <a:noFill/>
          <a:ln w="9525">
            <a:noFill/>
            <a:miter lim="800000"/>
            <a:headEnd/>
            <a:tailEnd/>
          </a:ln>
        </p:spPr>
        <p:txBody>
          <a:bodyPr wrap="square">
            <a:spAutoFit/>
          </a:bodyPr>
          <a:lstStyle/>
          <a:p>
            <a:pPr algn="ctr"/>
            <a:r>
              <a:rPr lang="en-IN" sz="2000" b="1" dirty="0">
                <a:solidFill>
                  <a:srgbClr val="0000CC"/>
                </a:solidFill>
                <a:latin typeface="Times New Roman" pitchFamily="18" charset="0"/>
                <a:cs typeface="Times New Roman" pitchFamily="18" charset="0"/>
              </a:rPr>
              <a:t>Emission characteristics of plasma Erythrocyte and Erythrocyte membrane of the experimental animals excited at 400nm</a:t>
            </a:r>
            <a:endParaRPr lang="en-US" sz="2000" b="1" dirty="0">
              <a:solidFill>
                <a:srgbClr val="0000CC"/>
              </a:solidFill>
              <a:latin typeface="Times New Roman" pitchFamily="18" charset="0"/>
              <a:cs typeface="Times New Roman" pitchFamily="18" charset="0"/>
            </a:endParaRPr>
          </a:p>
          <a:p>
            <a:pPr algn="ctr"/>
            <a:endParaRPr lang="en-IN" sz="2000" dirty="0">
              <a:solidFill>
                <a:srgbClr val="150CC4"/>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9939"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9940"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9941" name="TextBox 12"/>
          <p:cNvSpPr txBox="1">
            <a:spLocks noChangeArrowheads="1"/>
          </p:cNvSpPr>
          <p:nvPr/>
        </p:nvSpPr>
        <p:spPr bwMode="auto">
          <a:xfrm>
            <a:off x="0" y="0"/>
            <a:ext cx="9144000" cy="1477328"/>
          </a:xfrm>
          <a:prstGeom prst="rect">
            <a:avLst/>
          </a:prstGeom>
          <a:noFill/>
          <a:ln w="9525">
            <a:noFill/>
            <a:miter lim="800000"/>
            <a:headEnd/>
            <a:tailEnd/>
          </a:ln>
        </p:spPr>
        <p:txBody>
          <a:bodyPr wrap="square">
            <a:spAutoFit/>
          </a:bodyPr>
          <a:lstStyle/>
          <a:p>
            <a:pPr algn="ctr"/>
            <a:r>
              <a:rPr lang="en-US" sz="3600" b="1" dirty="0" smtClean="0">
                <a:solidFill>
                  <a:srgbClr val="660066"/>
                </a:solidFill>
                <a:latin typeface="Lucida Calligraphy" pitchFamily="66" charset="0"/>
              </a:rPr>
              <a:t>Effect of SAE on MUC 1 Expression in Mammary </a:t>
            </a:r>
            <a:r>
              <a:rPr lang="en-US" sz="3600" b="1" dirty="0">
                <a:solidFill>
                  <a:srgbClr val="660066"/>
                </a:solidFill>
                <a:latin typeface="Lucida Calligraphy" pitchFamily="66" charset="0"/>
              </a:rPr>
              <a:t>Carcinoma</a:t>
            </a:r>
          </a:p>
          <a:p>
            <a:pPr algn="ctr"/>
            <a:endParaRPr lang="en-IN" b="1" dirty="0">
              <a:solidFill>
                <a:srgbClr val="7030A0"/>
              </a:solidFill>
              <a:latin typeface="Lucida Calligraphy" pitchFamily="66" charset="0"/>
            </a:endParaRPr>
          </a:p>
        </p:txBody>
      </p:sp>
      <p:sp>
        <p:nvSpPr>
          <p:cNvPr id="39945" name="Rectangle 14"/>
          <p:cNvSpPr>
            <a:spLocks noChangeArrowheads="1"/>
          </p:cNvSpPr>
          <p:nvPr/>
        </p:nvSpPr>
        <p:spPr bwMode="auto">
          <a:xfrm>
            <a:off x="357188" y="1143000"/>
            <a:ext cx="7715250" cy="5170646"/>
          </a:xfrm>
          <a:prstGeom prst="rect">
            <a:avLst/>
          </a:prstGeom>
          <a:noFill/>
          <a:ln w="9525">
            <a:noFill/>
            <a:miter lim="800000"/>
            <a:headEnd/>
            <a:tailEnd/>
          </a:ln>
        </p:spPr>
        <p:txBody>
          <a:bodyPr>
            <a:spAutoFit/>
          </a:bodyPr>
          <a:lstStyle/>
          <a:p>
            <a:pPr algn="just">
              <a:lnSpc>
                <a:spcPct val="150000"/>
              </a:lnSpc>
              <a:buClr>
                <a:srgbClr val="660066"/>
              </a:buClr>
              <a:buFont typeface="Times New Roman" pitchFamily="18" charset="0"/>
              <a:buChar char="►"/>
            </a:pPr>
            <a:r>
              <a:rPr lang="en-US" sz="2000" b="1" dirty="0" smtClean="0">
                <a:solidFill>
                  <a:srgbClr val="150CC4"/>
                </a:solidFill>
                <a:latin typeface="Times New Roman" pitchFamily="18" charset="0"/>
                <a:cs typeface="Times New Roman" pitchFamily="18" charset="0"/>
              </a:rPr>
              <a:t>The MUC1 gene which  encodes a </a:t>
            </a:r>
            <a:r>
              <a:rPr lang="en-US" sz="2000" b="1" dirty="0" err="1" smtClean="0">
                <a:solidFill>
                  <a:srgbClr val="150CC4"/>
                </a:solidFill>
                <a:latin typeface="Times New Roman" pitchFamily="18" charset="0"/>
                <a:cs typeface="Times New Roman" pitchFamily="18" charset="0"/>
              </a:rPr>
              <a:t>mucin</a:t>
            </a:r>
            <a:r>
              <a:rPr lang="en-US" sz="2000" b="1" dirty="0" smtClean="0">
                <a:solidFill>
                  <a:srgbClr val="150CC4"/>
                </a:solidFill>
                <a:latin typeface="Times New Roman" pitchFamily="18" charset="0"/>
                <a:cs typeface="Times New Roman" pitchFamily="18" charset="0"/>
              </a:rPr>
              <a:t> glycoprotein(s) which is basally expressed in most epithelial cells. In a variety of epithelial tumors and breast </a:t>
            </a:r>
            <a:r>
              <a:rPr lang="en-US" sz="2000" b="1" dirty="0" err="1" smtClean="0">
                <a:solidFill>
                  <a:srgbClr val="150CC4"/>
                </a:solidFill>
                <a:latin typeface="Times New Roman" pitchFamily="18" charset="0"/>
                <a:cs typeface="Times New Roman" pitchFamily="18" charset="0"/>
              </a:rPr>
              <a:t>adenocarcinoma</a:t>
            </a:r>
            <a:r>
              <a:rPr lang="en-US" sz="2000" b="1" dirty="0" smtClean="0">
                <a:solidFill>
                  <a:srgbClr val="150CC4"/>
                </a:solidFill>
                <a:latin typeface="Times New Roman" pitchFamily="18" charset="0"/>
                <a:cs typeface="Times New Roman" pitchFamily="18" charset="0"/>
              </a:rPr>
              <a:t>  its transcription is dramatically </a:t>
            </a:r>
            <a:r>
              <a:rPr lang="en-US" sz="2000" b="1" dirty="0" err="1" smtClean="0">
                <a:solidFill>
                  <a:srgbClr val="150CC4"/>
                </a:solidFill>
                <a:latin typeface="Times New Roman" pitchFamily="18" charset="0"/>
                <a:cs typeface="Times New Roman" pitchFamily="18" charset="0"/>
              </a:rPr>
              <a:t>upregulated</a:t>
            </a:r>
            <a:r>
              <a:rPr lang="en-US" sz="2000" b="1" dirty="0" smtClean="0">
                <a:solidFill>
                  <a:srgbClr val="150CC4"/>
                </a:solidFill>
                <a:latin typeface="Times New Roman" pitchFamily="18" charset="0"/>
                <a:cs typeface="Times New Roman" pitchFamily="18" charset="0"/>
              </a:rPr>
              <a:t>. with aberrant expression over the entire cell surface.</a:t>
            </a:r>
          </a:p>
          <a:p>
            <a:pPr algn="just">
              <a:lnSpc>
                <a:spcPct val="150000"/>
              </a:lnSpc>
              <a:buClr>
                <a:srgbClr val="660066"/>
              </a:buClr>
            </a:pPr>
            <a:endParaRPr lang="en-US" sz="2000" b="1" dirty="0" smtClean="0">
              <a:solidFill>
                <a:srgbClr val="150CC4"/>
              </a:solidFill>
              <a:latin typeface="Times New Roman" pitchFamily="18" charset="0"/>
              <a:cs typeface="Times New Roman" pitchFamily="18" charset="0"/>
            </a:endParaRPr>
          </a:p>
          <a:p>
            <a:pPr algn="just">
              <a:lnSpc>
                <a:spcPct val="150000"/>
              </a:lnSpc>
              <a:buClr>
                <a:srgbClr val="660066"/>
              </a:buClr>
              <a:buFont typeface="Times New Roman" pitchFamily="18" charset="0"/>
              <a:buChar char="►"/>
            </a:pPr>
            <a:r>
              <a:rPr lang="en-IN" sz="2000" b="1" dirty="0" smtClean="0">
                <a:solidFill>
                  <a:srgbClr val="150CC4"/>
                </a:solidFill>
                <a:latin typeface="Times New Roman" pitchFamily="18" charset="0"/>
                <a:cs typeface="Times New Roman" pitchFamily="18" charset="0"/>
              </a:rPr>
              <a:t>These </a:t>
            </a:r>
            <a:r>
              <a:rPr lang="en-IN" sz="2000" b="1" dirty="0">
                <a:solidFill>
                  <a:srgbClr val="150CC4"/>
                </a:solidFill>
                <a:latin typeface="Times New Roman" pitchFamily="18" charset="0"/>
                <a:cs typeface="Times New Roman" pitchFamily="18" charset="0"/>
              </a:rPr>
              <a:t>alterations are considered to be relevant to the abnormal behaviour of cancer cells, such as altered </a:t>
            </a:r>
            <a:r>
              <a:rPr lang="en-IN" sz="2000" b="1" dirty="0" smtClean="0">
                <a:solidFill>
                  <a:srgbClr val="150CC4"/>
                </a:solidFill>
                <a:latin typeface="Times New Roman" pitchFamily="18" charset="0"/>
                <a:cs typeface="Times New Roman" pitchFamily="18" charset="0"/>
              </a:rPr>
              <a:t>adhesion        metastasis.</a:t>
            </a:r>
            <a:r>
              <a:rPr lang="en-US" sz="2000" b="1" dirty="0" smtClean="0">
                <a:solidFill>
                  <a:srgbClr val="150CC4"/>
                </a:solidFill>
                <a:latin typeface="Times New Roman" pitchFamily="18" charset="0"/>
                <a:cs typeface="Times New Roman" pitchFamily="18" charset="0"/>
              </a:rPr>
              <a:t> </a:t>
            </a:r>
          </a:p>
          <a:p>
            <a:pPr algn="just">
              <a:lnSpc>
                <a:spcPct val="150000"/>
              </a:lnSpc>
              <a:buClr>
                <a:srgbClr val="660066"/>
              </a:buClr>
            </a:pPr>
            <a:endParaRPr lang="en-US" sz="2000" b="1" dirty="0" smtClean="0">
              <a:solidFill>
                <a:srgbClr val="150CC4"/>
              </a:solidFill>
              <a:latin typeface="Times New Roman" pitchFamily="18" charset="0"/>
              <a:cs typeface="Times New Roman" pitchFamily="18" charset="0"/>
            </a:endParaRPr>
          </a:p>
          <a:p>
            <a:pPr algn="just">
              <a:lnSpc>
                <a:spcPct val="150000"/>
              </a:lnSpc>
              <a:buClr>
                <a:srgbClr val="660066"/>
              </a:buClr>
              <a:buFont typeface="Times New Roman" pitchFamily="18" charset="0"/>
              <a:buChar char="►"/>
            </a:pPr>
            <a:r>
              <a:rPr lang="en-US" sz="2000" b="1" dirty="0" smtClean="0">
                <a:solidFill>
                  <a:srgbClr val="150CC4"/>
                </a:solidFill>
                <a:latin typeface="Times New Roman" pitchFamily="18" charset="0"/>
                <a:cs typeface="Times New Roman" pitchFamily="18" charset="0"/>
              </a:rPr>
              <a:t>This characteristic makes the MUC1 protein valuable as a marker in breast cancer diagnostics and prognosis.</a:t>
            </a:r>
            <a:endParaRPr lang="en-IN" sz="2000" b="1" dirty="0" smtClean="0">
              <a:solidFill>
                <a:srgbClr val="150CC4"/>
              </a:solidFill>
              <a:latin typeface="Times New Roman" pitchFamily="18" charset="0"/>
              <a:cs typeface="Times New Roman" pitchFamily="18" charset="0"/>
            </a:endParaRPr>
          </a:p>
          <a:p>
            <a:pPr algn="just">
              <a:lnSpc>
                <a:spcPct val="150000"/>
              </a:lnSpc>
              <a:buClr>
                <a:srgbClr val="660066"/>
              </a:buClr>
              <a:buFont typeface="Times New Roman" pitchFamily="18" charset="0"/>
              <a:buChar char="►"/>
            </a:pPr>
            <a:endParaRPr lang="en-US" sz="2000" b="1" dirty="0">
              <a:solidFill>
                <a:srgbClr val="150CC4"/>
              </a:solidFill>
              <a:latin typeface="Times New Roman" pitchFamily="18" charset="0"/>
              <a:cs typeface="Times New Roman" pitchFamily="18" charset="0"/>
            </a:endParaRPr>
          </a:p>
        </p:txBody>
      </p:sp>
      <p:cxnSp>
        <p:nvCxnSpPr>
          <p:cNvPr id="8" name="Straight Arrow Connector 7"/>
          <p:cNvCxnSpPr/>
          <p:nvPr/>
        </p:nvCxnSpPr>
        <p:spPr>
          <a:xfrm>
            <a:off x="5940152" y="4221088"/>
            <a:ext cx="432048"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78"/>
            <a:ext cx="9358346" cy="1069514"/>
          </a:xfrm>
        </p:spPr>
        <p:txBody>
          <a:bodyPr/>
          <a:lstStyle/>
          <a:p>
            <a:r>
              <a:rPr lang="en-US" sz="3600" dirty="0" smtClean="0">
                <a:solidFill>
                  <a:srgbClr val="660066"/>
                </a:solidFill>
                <a:latin typeface="Lucida Calligraphy" pitchFamily="66" charset="0"/>
              </a:rPr>
              <a:t>SAE-effect on MUC1 expression</a:t>
            </a:r>
            <a:endParaRPr lang="en-US" sz="3600" dirty="0">
              <a:solidFill>
                <a:srgbClr val="660066"/>
              </a:solidFill>
              <a:latin typeface="Lucida Calligraphy" pitchFamily="66" charset="0"/>
            </a:endParaRPr>
          </a:p>
        </p:txBody>
      </p:sp>
      <p:pic>
        <p:nvPicPr>
          <p:cNvPr id="5" name="Picture 12" descr="C:\Users\pc\AppData\Local\Microsoft\Windows\Temporary Internet Files\Content.Word\9.jpg"/>
          <p:cNvPicPr>
            <a:picLocks noGrp="1" noChangeAspect="1" noChangeArrowheads="1"/>
          </p:cNvPicPr>
          <p:nvPr>
            <p:ph idx="10"/>
          </p:nvPr>
        </p:nvPicPr>
        <p:blipFill>
          <a:blip r:embed="rId2" cstate="print"/>
          <a:srcRect/>
          <a:stretch>
            <a:fillRect/>
          </a:stretch>
        </p:blipFill>
        <p:spPr bwMode="auto">
          <a:xfrm>
            <a:off x="323528" y="1772816"/>
            <a:ext cx="3289879" cy="3600450"/>
          </a:xfrm>
          <a:prstGeom prst="rect">
            <a:avLst/>
          </a:prstGeom>
          <a:noFill/>
          <a:ln w="9525">
            <a:noFill/>
            <a:miter lim="800000"/>
            <a:headEnd/>
            <a:tailEnd/>
          </a:ln>
        </p:spPr>
      </p:pic>
      <p:pic>
        <p:nvPicPr>
          <p:cNvPr id="6" name="Picture 20" descr="C:\Users\pc\AppData\Local\Microsoft\Windows\Temporary Internet Files\Content.Word\Image (144).jpg"/>
          <p:cNvPicPr>
            <a:picLocks noChangeAspect="1" noChangeArrowheads="1"/>
          </p:cNvPicPr>
          <p:nvPr/>
        </p:nvPicPr>
        <p:blipFill>
          <a:blip r:embed="rId3" cstate="print"/>
          <a:srcRect/>
          <a:stretch>
            <a:fillRect/>
          </a:stretch>
        </p:blipFill>
        <p:spPr bwMode="auto">
          <a:xfrm>
            <a:off x="5148064" y="1700808"/>
            <a:ext cx="3527444" cy="3495303"/>
          </a:xfrm>
          <a:prstGeom prst="rect">
            <a:avLst/>
          </a:prstGeom>
          <a:noFill/>
          <a:ln w="9525">
            <a:noFill/>
            <a:miter lim="800000"/>
            <a:headEnd/>
            <a:tailEnd/>
          </a:ln>
        </p:spPr>
      </p:pic>
      <p:sp>
        <p:nvSpPr>
          <p:cNvPr id="7" name="TextBox 24"/>
          <p:cNvSpPr txBox="1">
            <a:spLocks noChangeArrowheads="1"/>
          </p:cNvSpPr>
          <p:nvPr/>
        </p:nvSpPr>
        <p:spPr bwMode="auto">
          <a:xfrm>
            <a:off x="5220072" y="5229200"/>
            <a:ext cx="3456384" cy="1107996"/>
          </a:xfrm>
          <a:prstGeom prst="rect">
            <a:avLst/>
          </a:prstGeom>
          <a:noFill/>
          <a:ln w="9525">
            <a:noFill/>
            <a:miter lim="800000"/>
            <a:headEnd/>
            <a:tailEnd/>
          </a:ln>
        </p:spPr>
        <p:txBody>
          <a:bodyPr wrap="square">
            <a:spAutoFit/>
          </a:bodyPr>
          <a:lstStyle/>
          <a:p>
            <a:r>
              <a:rPr lang="en-US" sz="1200" b="1" dirty="0">
                <a:solidFill>
                  <a:srgbClr val="0000CC"/>
                </a:solidFill>
                <a:latin typeface="Times New Roman" pitchFamily="18" charset="0"/>
                <a:cs typeface="Times New Roman" pitchFamily="18" charset="0"/>
              </a:rPr>
              <a:t>Lane 1 - Control sample </a:t>
            </a:r>
          </a:p>
          <a:p>
            <a:r>
              <a:rPr lang="en-US" sz="1200" b="1" dirty="0">
                <a:solidFill>
                  <a:srgbClr val="0000CC"/>
                </a:solidFill>
                <a:latin typeface="Times New Roman" pitchFamily="18" charset="0"/>
                <a:cs typeface="Times New Roman" pitchFamily="18" charset="0"/>
              </a:rPr>
              <a:t>Lane 2 - </a:t>
            </a:r>
            <a:r>
              <a:rPr lang="en-US" sz="1200" b="1" dirty="0" err="1">
                <a:solidFill>
                  <a:srgbClr val="0000CC"/>
                </a:solidFill>
                <a:latin typeface="Times New Roman" pitchFamily="18" charset="0"/>
                <a:cs typeface="Times New Roman" pitchFamily="18" charset="0"/>
              </a:rPr>
              <a:t>Tumour</a:t>
            </a:r>
            <a:r>
              <a:rPr lang="en-US" sz="1200" b="1" dirty="0">
                <a:solidFill>
                  <a:srgbClr val="0000CC"/>
                </a:solidFill>
                <a:latin typeface="Times New Roman" pitchFamily="18" charset="0"/>
                <a:cs typeface="Times New Roman" pitchFamily="18" charset="0"/>
              </a:rPr>
              <a:t> sample</a:t>
            </a:r>
          </a:p>
          <a:p>
            <a:r>
              <a:rPr lang="en-US" sz="1200" b="1" dirty="0">
                <a:solidFill>
                  <a:srgbClr val="0000CC"/>
                </a:solidFill>
                <a:latin typeface="Times New Roman" pitchFamily="18" charset="0"/>
                <a:cs typeface="Times New Roman" pitchFamily="18" charset="0"/>
              </a:rPr>
              <a:t>Lane 3 - Treated sample </a:t>
            </a:r>
          </a:p>
          <a:p>
            <a:r>
              <a:rPr lang="en-US" sz="1200" b="1" dirty="0">
                <a:solidFill>
                  <a:srgbClr val="0000CC"/>
                </a:solidFill>
                <a:latin typeface="Times New Roman" pitchFamily="18" charset="0"/>
                <a:cs typeface="Times New Roman" pitchFamily="18" charset="0"/>
              </a:rPr>
              <a:t>Lane 4 - Molecular weight marker </a:t>
            </a:r>
          </a:p>
          <a:p>
            <a:endParaRPr lang="en-US" dirty="0"/>
          </a:p>
        </p:txBody>
      </p:sp>
      <p:sp>
        <p:nvSpPr>
          <p:cNvPr id="8" name="TextBox 23"/>
          <p:cNvSpPr txBox="1">
            <a:spLocks noGrp="1" noChangeArrowheads="1"/>
          </p:cNvSpPr>
          <p:nvPr>
            <p:ph idx="1"/>
          </p:nvPr>
        </p:nvSpPr>
        <p:spPr bwMode="auto">
          <a:xfrm>
            <a:off x="5076056" y="1196752"/>
            <a:ext cx="4149534" cy="369332"/>
          </a:xfrm>
          <a:prstGeom prst="rect">
            <a:avLst/>
          </a:prstGeom>
          <a:noFill/>
          <a:ln w="9525">
            <a:noFill/>
            <a:miter lim="800000"/>
            <a:headEnd/>
            <a:tailEnd/>
          </a:ln>
        </p:spPr>
        <p:txBody>
          <a:bodyPr wrap="none">
            <a:spAutoFit/>
          </a:bodyPr>
          <a:lstStyle/>
          <a:p>
            <a:r>
              <a:rPr lang="en-US" sz="1800" b="1" dirty="0" err="1" smtClean="0">
                <a:solidFill>
                  <a:srgbClr val="0000CC"/>
                </a:solidFill>
                <a:latin typeface="Times New Roman" pitchFamily="18" charset="0"/>
                <a:cs typeface="Times New Roman" pitchFamily="18" charset="0"/>
              </a:rPr>
              <a:t>Mucin</a:t>
            </a:r>
            <a:r>
              <a:rPr lang="en-US" sz="1800" b="1" dirty="0" smtClean="0">
                <a:solidFill>
                  <a:srgbClr val="0000CC"/>
                </a:solidFill>
                <a:latin typeface="Times New Roman" pitchFamily="18" charset="0"/>
                <a:cs typeface="Times New Roman" pitchFamily="18" charset="0"/>
              </a:rPr>
              <a:t> 1  expression  in mammary tissue</a:t>
            </a:r>
            <a:endParaRPr lang="en-US" sz="1800" b="1" dirty="0">
              <a:solidFill>
                <a:srgbClr val="0000CC"/>
              </a:solidFill>
              <a:latin typeface="Times New Roman" pitchFamily="18" charset="0"/>
              <a:cs typeface="Times New Roman" pitchFamily="18" charset="0"/>
            </a:endParaRPr>
          </a:p>
        </p:txBody>
      </p:sp>
      <p:sp>
        <p:nvSpPr>
          <p:cNvPr id="9" name="TextBox 23"/>
          <p:cNvSpPr txBox="1">
            <a:spLocks noChangeArrowheads="1"/>
          </p:cNvSpPr>
          <p:nvPr/>
        </p:nvSpPr>
        <p:spPr bwMode="auto">
          <a:xfrm>
            <a:off x="611560" y="1196752"/>
            <a:ext cx="2364750" cy="369332"/>
          </a:xfrm>
          <a:prstGeom prst="rect">
            <a:avLst/>
          </a:prstGeom>
          <a:noFill/>
          <a:ln w="9525">
            <a:noFill/>
            <a:miter lim="800000"/>
            <a:headEnd/>
            <a:tailEnd/>
          </a:ln>
        </p:spPr>
        <p:txBody>
          <a:bodyPr wrap="none">
            <a:spAutoFit/>
          </a:bodyPr>
          <a:lstStyle/>
          <a:p>
            <a:r>
              <a:rPr lang="en-US" b="1" dirty="0">
                <a:solidFill>
                  <a:srgbClr val="0000CC"/>
                </a:solidFill>
                <a:latin typeface="Times New Roman" pitchFamily="18" charset="0"/>
                <a:cs typeface="Times New Roman" pitchFamily="18" charset="0"/>
              </a:rPr>
              <a:t>Serum </a:t>
            </a:r>
            <a:r>
              <a:rPr lang="en-US" b="1" dirty="0" err="1">
                <a:solidFill>
                  <a:srgbClr val="0000CC"/>
                </a:solidFill>
                <a:latin typeface="Times New Roman" pitchFamily="18" charset="0"/>
                <a:cs typeface="Times New Roman" pitchFamily="18" charset="0"/>
              </a:rPr>
              <a:t>Mucin</a:t>
            </a:r>
            <a:r>
              <a:rPr lang="en-US" b="1" dirty="0">
                <a:solidFill>
                  <a:srgbClr val="0000CC"/>
                </a:solidFill>
                <a:latin typeface="Times New Roman" pitchFamily="18" charset="0"/>
                <a:cs typeface="Times New Roman" pitchFamily="18" charset="0"/>
              </a:rPr>
              <a:t> 1 levels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0963"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0964"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0965" name="TextBox 12"/>
          <p:cNvSpPr txBox="1">
            <a:spLocks noChangeArrowheads="1"/>
          </p:cNvSpPr>
          <p:nvPr/>
        </p:nvSpPr>
        <p:spPr bwMode="auto">
          <a:xfrm>
            <a:off x="0" y="0"/>
            <a:ext cx="9144000" cy="954107"/>
          </a:xfrm>
          <a:prstGeom prst="rect">
            <a:avLst/>
          </a:prstGeom>
          <a:noFill/>
          <a:ln w="9525">
            <a:noFill/>
            <a:miter lim="800000"/>
            <a:headEnd/>
            <a:tailEnd/>
          </a:ln>
        </p:spPr>
        <p:txBody>
          <a:bodyPr wrap="square">
            <a:spAutoFit/>
          </a:bodyPr>
          <a:lstStyle/>
          <a:p>
            <a:pPr algn="ctr"/>
            <a:r>
              <a:rPr lang="en-US" sz="2800" b="1" dirty="0">
                <a:solidFill>
                  <a:srgbClr val="7030A0"/>
                </a:solidFill>
                <a:latin typeface="Lucida Calligraphy" pitchFamily="66" charset="0"/>
              </a:rPr>
              <a:t>Mammary </a:t>
            </a:r>
            <a:r>
              <a:rPr lang="en-US" sz="2800" b="1" dirty="0" smtClean="0">
                <a:solidFill>
                  <a:srgbClr val="7030A0"/>
                </a:solidFill>
                <a:latin typeface="Lucida Calligraphy" pitchFamily="66" charset="0"/>
              </a:rPr>
              <a:t>Carcinoma &amp; </a:t>
            </a:r>
            <a:endParaRPr lang="en-US" sz="2800" b="1" dirty="0">
              <a:solidFill>
                <a:srgbClr val="7030A0"/>
              </a:solidFill>
              <a:latin typeface="Lucida Calligraphy" pitchFamily="66" charset="0"/>
            </a:endParaRPr>
          </a:p>
          <a:p>
            <a:pPr algn="ctr"/>
            <a:r>
              <a:rPr lang="en-US" sz="2800" b="1" dirty="0" err="1">
                <a:solidFill>
                  <a:srgbClr val="7030A0"/>
                </a:solidFill>
                <a:latin typeface="Lucida Calligraphy" pitchFamily="66" charset="0"/>
              </a:rPr>
              <a:t>Semecarpus</a:t>
            </a:r>
            <a:r>
              <a:rPr lang="en-US" sz="2800" b="1" dirty="0">
                <a:solidFill>
                  <a:srgbClr val="7030A0"/>
                </a:solidFill>
                <a:latin typeface="Lucida Calligraphy" pitchFamily="66" charset="0"/>
              </a:rPr>
              <a:t> </a:t>
            </a:r>
            <a:r>
              <a:rPr lang="en-US" sz="2800" b="1" dirty="0" err="1">
                <a:solidFill>
                  <a:srgbClr val="7030A0"/>
                </a:solidFill>
                <a:latin typeface="Lucida Calligraphy" pitchFamily="66" charset="0"/>
              </a:rPr>
              <a:t>anacardium</a:t>
            </a:r>
            <a:endParaRPr lang="en-IN" sz="2800" b="1" dirty="0">
              <a:solidFill>
                <a:srgbClr val="7030A0"/>
              </a:solidFill>
              <a:latin typeface="Lucida Calligraphy" pitchFamily="66" charset="0"/>
            </a:endParaRPr>
          </a:p>
        </p:txBody>
      </p:sp>
      <p:sp>
        <p:nvSpPr>
          <p:cNvPr id="40966" name="TextBox 8"/>
          <p:cNvSpPr txBox="1">
            <a:spLocks noChangeArrowheads="1"/>
          </p:cNvSpPr>
          <p:nvPr/>
        </p:nvSpPr>
        <p:spPr bwMode="auto">
          <a:xfrm>
            <a:off x="4000496" y="785794"/>
            <a:ext cx="1303562" cy="523220"/>
          </a:xfrm>
          <a:prstGeom prst="rect">
            <a:avLst/>
          </a:prstGeom>
          <a:noFill/>
          <a:ln w="9525">
            <a:noFill/>
            <a:miter lim="800000"/>
            <a:headEnd/>
            <a:tailEnd/>
          </a:ln>
        </p:spPr>
        <p:txBody>
          <a:bodyPr wrap="none">
            <a:spAutoFit/>
          </a:bodyPr>
          <a:lstStyle/>
          <a:p>
            <a:r>
              <a:rPr lang="en-IN" sz="2800" b="1" dirty="0">
                <a:solidFill>
                  <a:srgbClr val="7030A0"/>
                </a:solidFill>
              </a:rPr>
              <a:t>MUC 1</a:t>
            </a:r>
          </a:p>
        </p:txBody>
      </p:sp>
      <p:pic>
        <p:nvPicPr>
          <p:cNvPr id="40967" name="Picture 2" descr="F:\ICMR UC 11\Scan Pictures\10.jpg"/>
          <p:cNvPicPr>
            <a:picLocks noChangeAspect="1" noChangeArrowheads="1"/>
          </p:cNvPicPr>
          <p:nvPr/>
        </p:nvPicPr>
        <p:blipFill>
          <a:blip r:embed="rId2" cstate="print"/>
          <a:srcRect/>
          <a:stretch>
            <a:fillRect/>
          </a:stretch>
        </p:blipFill>
        <p:spPr bwMode="auto">
          <a:xfrm>
            <a:off x="4858321" y="1285876"/>
            <a:ext cx="4106167" cy="4790130"/>
          </a:xfrm>
          <a:prstGeom prst="rect">
            <a:avLst/>
          </a:prstGeom>
          <a:noFill/>
          <a:ln w="9525">
            <a:noFill/>
            <a:miter lim="800000"/>
            <a:headEnd/>
            <a:tailEnd/>
          </a:ln>
        </p:spPr>
      </p:pic>
      <p:pic>
        <p:nvPicPr>
          <p:cNvPr id="40968" name="Picture 2" descr="F:\ICMR UC 11\Scan Pictures\1.jpg"/>
          <p:cNvPicPr>
            <a:picLocks noChangeAspect="1" noChangeArrowheads="1"/>
          </p:cNvPicPr>
          <p:nvPr/>
        </p:nvPicPr>
        <p:blipFill>
          <a:blip r:embed="rId3" cstate="print"/>
          <a:srcRect/>
          <a:stretch>
            <a:fillRect/>
          </a:stretch>
        </p:blipFill>
        <p:spPr bwMode="auto">
          <a:xfrm>
            <a:off x="179512" y="1268760"/>
            <a:ext cx="4571906"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9514"/>
          </a:xfrm>
        </p:spPr>
        <p:txBody>
          <a:bodyPr/>
          <a:lstStyle/>
          <a:p>
            <a:r>
              <a:rPr lang="en-US" sz="3600" dirty="0" smtClean="0">
                <a:solidFill>
                  <a:srgbClr val="660066"/>
                </a:solidFill>
                <a:latin typeface="Lucida Calligraphy" pitchFamily="66" charset="0"/>
              </a:rPr>
              <a:t>Summary and Conclusions</a:t>
            </a: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0" y="857232"/>
            <a:ext cx="9144000" cy="4786346"/>
          </a:xfrm>
        </p:spPr>
        <p:txBody>
          <a:bodyPr/>
          <a:lstStyle/>
          <a:p>
            <a:pPr algn="just">
              <a:lnSpc>
                <a:spcPct val="150000"/>
              </a:lnSpc>
              <a:spcBef>
                <a:spcPts val="0"/>
              </a:spcBef>
              <a:buClr>
                <a:srgbClr val="660066"/>
              </a:buClr>
              <a:buFont typeface="Times New Roman" pitchFamily="18" charset="0"/>
              <a:buChar char="►"/>
            </a:pPr>
            <a:r>
              <a:rPr lang="en-US" sz="2000" b="1" dirty="0" smtClean="0">
                <a:solidFill>
                  <a:srgbClr val="0000CC"/>
                </a:solidFill>
                <a:latin typeface="Times New Roman" pitchFamily="18" charset="0"/>
              </a:rPr>
              <a:t>Morphologic studies indicated remission of cancer on treatment with </a:t>
            </a:r>
          </a:p>
          <a:p>
            <a:pPr algn="just">
              <a:lnSpc>
                <a:spcPct val="150000"/>
              </a:lnSpc>
              <a:spcBef>
                <a:spcPts val="0"/>
              </a:spcBef>
              <a:buClr>
                <a:srgbClr val="660066"/>
              </a:buClr>
            </a:pPr>
            <a:r>
              <a:rPr lang="en-US" sz="2000" b="1" dirty="0" smtClean="0">
                <a:solidFill>
                  <a:srgbClr val="0000CC"/>
                </a:solidFill>
                <a:latin typeface="Times New Roman" pitchFamily="18" charset="0"/>
              </a:rPr>
              <a:t>    SA.</a:t>
            </a:r>
          </a:p>
          <a:p>
            <a:pPr algn="just">
              <a:spcBef>
                <a:spcPts val="0"/>
              </a:spcBef>
              <a:buClr>
                <a:srgbClr val="660066"/>
              </a:buClr>
            </a:pPr>
            <a:endParaRPr lang="en-US" sz="2000" b="1" dirty="0" smtClean="0">
              <a:solidFill>
                <a:srgbClr val="0000CC"/>
              </a:solidFill>
              <a:latin typeface="Times New Roman" pitchFamily="18" charset="0"/>
            </a:endParaRPr>
          </a:p>
          <a:p>
            <a:pPr algn="just">
              <a:lnSpc>
                <a:spcPct val="150000"/>
              </a:lnSpc>
              <a:spcBef>
                <a:spcPts val="0"/>
              </a:spcBef>
              <a:buClr>
                <a:srgbClr val="660066"/>
              </a:buClr>
              <a:buFont typeface="Times New Roman" pitchFamily="18" charset="0"/>
              <a:buChar char="►"/>
            </a:pPr>
            <a:r>
              <a:rPr lang="en-US" sz="2000" b="1" dirty="0" smtClean="0">
                <a:solidFill>
                  <a:srgbClr val="0000CC"/>
                </a:solidFill>
                <a:latin typeface="Times New Roman" pitchFamily="18" charset="0"/>
              </a:rPr>
              <a:t>Increased free radicals, decreased antioxidant status, increased </a:t>
            </a:r>
          </a:p>
          <a:p>
            <a:pPr algn="just">
              <a:lnSpc>
                <a:spcPct val="150000"/>
              </a:lnSpc>
              <a:spcBef>
                <a:spcPts val="0"/>
              </a:spcBef>
              <a:buClr>
                <a:srgbClr val="660066"/>
              </a:buClr>
            </a:pPr>
            <a:r>
              <a:rPr lang="en-US" sz="2000" b="1" dirty="0" smtClean="0">
                <a:solidFill>
                  <a:srgbClr val="0000CC"/>
                </a:solidFill>
                <a:latin typeface="Times New Roman" pitchFamily="18" charset="0"/>
              </a:rPr>
              <a:t>    marker enzymes, altered membrane stability, aberrant MUC1 </a:t>
            </a:r>
          </a:p>
          <a:p>
            <a:pPr algn="just">
              <a:lnSpc>
                <a:spcPct val="150000"/>
              </a:lnSpc>
              <a:spcBef>
                <a:spcPts val="0"/>
              </a:spcBef>
              <a:buClr>
                <a:srgbClr val="660066"/>
              </a:buClr>
            </a:pPr>
            <a:r>
              <a:rPr lang="en-US" sz="2000" b="1" dirty="0" smtClean="0">
                <a:solidFill>
                  <a:srgbClr val="0000CC"/>
                </a:solidFill>
                <a:latin typeface="Times New Roman" pitchFamily="18" charset="0"/>
              </a:rPr>
              <a:t>    expression, deranged energy metabolism, and decreased immune </a:t>
            </a:r>
          </a:p>
          <a:p>
            <a:pPr algn="just">
              <a:lnSpc>
                <a:spcPct val="150000"/>
              </a:lnSpc>
              <a:spcBef>
                <a:spcPts val="0"/>
              </a:spcBef>
              <a:buClr>
                <a:srgbClr val="660066"/>
              </a:buClr>
            </a:pPr>
            <a:r>
              <a:rPr lang="en-US" sz="2000" b="1" dirty="0" smtClean="0">
                <a:solidFill>
                  <a:srgbClr val="0000CC"/>
                </a:solidFill>
                <a:latin typeface="Times New Roman" pitchFamily="18" charset="0"/>
              </a:rPr>
              <a:t>    competence seen in the cancer state were all restored to near normal     </a:t>
            </a:r>
          </a:p>
          <a:p>
            <a:pPr algn="just">
              <a:lnSpc>
                <a:spcPct val="150000"/>
              </a:lnSpc>
              <a:spcBef>
                <a:spcPts val="0"/>
              </a:spcBef>
              <a:buClr>
                <a:srgbClr val="660066"/>
              </a:buClr>
            </a:pPr>
            <a:r>
              <a:rPr lang="en-US" sz="2000" b="1" dirty="0" smtClean="0">
                <a:solidFill>
                  <a:srgbClr val="0000CC"/>
                </a:solidFill>
                <a:latin typeface="Times New Roman" pitchFamily="18" charset="0"/>
              </a:rPr>
              <a:t>    on treatment with SA.</a:t>
            </a:r>
          </a:p>
          <a:p>
            <a:pPr algn="just">
              <a:spcBef>
                <a:spcPts val="0"/>
              </a:spcBef>
              <a:buClr>
                <a:srgbClr val="660066"/>
              </a:buClr>
            </a:pPr>
            <a:endParaRPr lang="en-US" sz="2000" b="1" dirty="0" smtClean="0">
              <a:solidFill>
                <a:srgbClr val="0000CC"/>
              </a:solidFill>
              <a:latin typeface="Times New Roman" pitchFamily="18" charset="0"/>
            </a:endParaRPr>
          </a:p>
          <a:p>
            <a:pPr algn="just">
              <a:lnSpc>
                <a:spcPct val="150000"/>
              </a:lnSpc>
              <a:spcBef>
                <a:spcPts val="0"/>
              </a:spcBef>
              <a:buClr>
                <a:srgbClr val="660066"/>
              </a:buClr>
              <a:buFont typeface="Times New Roman" pitchFamily="18" charset="0"/>
              <a:buChar char="►"/>
            </a:pPr>
            <a:r>
              <a:rPr lang="en-US" sz="2000" b="1" dirty="0" smtClean="0">
                <a:solidFill>
                  <a:srgbClr val="0000CC"/>
                </a:solidFill>
                <a:latin typeface="Times New Roman" pitchFamily="18" charset="0"/>
              </a:rPr>
              <a:t>SA exerts these  effects by virtue of the action of the constituent  </a:t>
            </a:r>
          </a:p>
          <a:p>
            <a:pPr algn="just">
              <a:lnSpc>
                <a:spcPct val="150000"/>
              </a:lnSpc>
              <a:spcBef>
                <a:spcPts val="0"/>
              </a:spcBef>
              <a:buClr>
                <a:srgbClr val="660066"/>
              </a:buClr>
            </a:pPr>
            <a:r>
              <a:rPr lang="en-US" sz="2000" b="1" dirty="0" smtClean="0">
                <a:solidFill>
                  <a:srgbClr val="0000CC"/>
                </a:solidFill>
                <a:latin typeface="Times New Roman" pitchFamily="18" charset="0"/>
              </a:rPr>
              <a:t>    </a:t>
            </a:r>
            <a:r>
              <a:rPr lang="en-US" sz="2000" b="1" dirty="0" err="1" smtClean="0">
                <a:solidFill>
                  <a:srgbClr val="0000CC"/>
                </a:solidFill>
                <a:latin typeface="Times New Roman" pitchFamily="18" charset="0"/>
              </a:rPr>
              <a:t>flavonoids</a:t>
            </a:r>
            <a:r>
              <a:rPr lang="en-US" sz="2000" b="1" dirty="0" smtClean="0">
                <a:solidFill>
                  <a:srgbClr val="0000CC"/>
                </a:solidFill>
                <a:latin typeface="Times New Roman" pitchFamily="18" charset="0"/>
              </a:rPr>
              <a:t>, </a:t>
            </a:r>
            <a:r>
              <a:rPr lang="en-US" sz="2000" b="1" dirty="0" err="1" smtClean="0">
                <a:solidFill>
                  <a:srgbClr val="0000CC"/>
                </a:solidFill>
                <a:latin typeface="Times New Roman" pitchFamily="18" charset="0"/>
              </a:rPr>
              <a:t>polyphenols</a:t>
            </a:r>
            <a:r>
              <a:rPr lang="en-US" sz="2000" b="1" dirty="0" smtClean="0">
                <a:solidFill>
                  <a:srgbClr val="0000CC"/>
                </a:solidFill>
                <a:latin typeface="Times New Roman" pitchFamily="18" charset="0"/>
              </a:rPr>
              <a:t>, glycosides, etc., which are present in high </a:t>
            </a:r>
          </a:p>
          <a:p>
            <a:pPr algn="just">
              <a:lnSpc>
                <a:spcPct val="150000"/>
              </a:lnSpc>
              <a:spcBef>
                <a:spcPts val="0"/>
              </a:spcBef>
              <a:buClr>
                <a:srgbClr val="660066"/>
              </a:buClr>
            </a:pPr>
            <a:r>
              <a:rPr lang="en-US" sz="2000" b="1" dirty="0" smtClean="0">
                <a:solidFill>
                  <a:srgbClr val="0000CC"/>
                </a:solidFill>
                <a:latin typeface="Times New Roman" pitchFamily="18" charset="0"/>
              </a:rPr>
              <a:t>    concentrations.</a:t>
            </a:r>
          </a:p>
          <a:p>
            <a:pPr>
              <a:spcBef>
                <a:spcPts val="0"/>
              </a:spcBef>
              <a:buClr>
                <a:srgbClr val="660066"/>
              </a:buClr>
              <a:buFont typeface="Times New Roman" pitchFamily="18" charset="0"/>
              <a:buChar cha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9514"/>
          </a:xfrm>
        </p:spPr>
        <p:txBody>
          <a:bodyPr/>
          <a:lstStyle/>
          <a:p>
            <a:r>
              <a:rPr lang="en-US" sz="3600" dirty="0" smtClean="0">
                <a:solidFill>
                  <a:srgbClr val="660066"/>
                </a:solidFill>
                <a:latin typeface="Lucida Calligraphy" pitchFamily="66" charset="0"/>
              </a:rPr>
              <a:t>Summary &amp; Conclusions</a:t>
            </a: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0" y="1000108"/>
            <a:ext cx="9144000" cy="6072206"/>
          </a:xfrm>
        </p:spPr>
        <p:txBody>
          <a:bodyPr/>
          <a:lstStyle/>
          <a:p>
            <a:pPr algn="just">
              <a:lnSpc>
                <a:spcPct val="150000"/>
              </a:lnSpc>
              <a:spcBef>
                <a:spcPts val="0"/>
              </a:spcBef>
              <a:buFont typeface="Wingdings" pitchFamily="2" charset="2"/>
              <a:buChar char="v"/>
            </a:pPr>
            <a:r>
              <a:rPr lang="en-US" altLang="ja-JP" sz="2000" b="1" i="1" dirty="0" err="1" smtClean="0">
                <a:solidFill>
                  <a:srgbClr val="0000CC"/>
                </a:solidFill>
                <a:latin typeface="Times New Roman" pitchFamily="18" charset="0"/>
                <a:ea typeface="ＭＳ Ｐゴシック" charset="-128"/>
              </a:rPr>
              <a:t>Semecarpus</a:t>
            </a:r>
            <a:r>
              <a:rPr lang="en-US" altLang="ja-JP" sz="2000" b="1" i="1" dirty="0" smtClean="0">
                <a:solidFill>
                  <a:srgbClr val="0000CC"/>
                </a:solidFill>
                <a:latin typeface="Times New Roman" pitchFamily="18" charset="0"/>
                <a:ea typeface="ＭＳ Ｐゴシック" charset="-128"/>
              </a:rPr>
              <a:t> </a:t>
            </a:r>
            <a:r>
              <a:rPr lang="en-US" altLang="ja-JP" sz="2000" b="1" i="1" dirty="0" err="1" smtClean="0">
                <a:solidFill>
                  <a:srgbClr val="0000CC"/>
                </a:solidFill>
                <a:latin typeface="Times New Roman" pitchFamily="18" charset="0"/>
                <a:ea typeface="ＭＳ Ｐゴシック" charset="-128"/>
              </a:rPr>
              <a:t>anacardium</a:t>
            </a:r>
            <a:r>
              <a:rPr lang="en-US" altLang="ja-JP" sz="2000" b="1" i="1" dirty="0" smtClean="0">
                <a:solidFill>
                  <a:srgbClr val="0000CC"/>
                </a:solidFill>
                <a:latin typeface="Times New Roman" pitchFamily="18" charset="0"/>
                <a:ea typeface="ＭＳ Ｐゴシック" charset="-128"/>
              </a:rPr>
              <a:t> Linn.</a:t>
            </a:r>
            <a:r>
              <a:rPr lang="en-US" altLang="ja-JP" sz="2000" b="1" dirty="0" smtClean="0">
                <a:solidFill>
                  <a:srgbClr val="0000CC"/>
                </a:solidFill>
                <a:latin typeface="Times New Roman" pitchFamily="18" charset="0"/>
                <a:ea typeface="ＭＳ Ｐゴシック" charset="-128"/>
              </a:rPr>
              <a:t> nut milk extract, a </a:t>
            </a:r>
            <a:r>
              <a:rPr lang="en-US" altLang="ja-JP" sz="2000" b="1" dirty="0" err="1" smtClean="0">
                <a:solidFill>
                  <a:srgbClr val="0000CC"/>
                </a:solidFill>
                <a:latin typeface="Times New Roman" pitchFamily="18" charset="0"/>
                <a:ea typeface="ＭＳ Ｐゴシック" charset="-128"/>
              </a:rPr>
              <a:t>Siddha</a:t>
            </a:r>
            <a:r>
              <a:rPr lang="en-US" altLang="ja-JP" sz="2000" b="1" dirty="0" smtClean="0">
                <a:solidFill>
                  <a:srgbClr val="0000CC"/>
                </a:solidFill>
                <a:latin typeface="Times New Roman" pitchFamily="18" charset="0"/>
                <a:ea typeface="ＭＳ Ｐゴシック" charset="-128"/>
              </a:rPr>
              <a:t>   formulation, exerts </a:t>
            </a:r>
          </a:p>
          <a:p>
            <a:pPr algn="just">
              <a:lnSpc>
                <a:spcPct val="150000"/>
              </a:lnSpc>
              <a:spcBef>
                <a:spcPts val="0"/>
              </a:spcBef>
            </a:pPr>
            <a:r>
              <a:rPr lang="en-US" altLang="ja-JP" sz="2000" b="1" dirty="0" smtClean="0">
                <a:solidFill>
                  <a:srgbClr val="0000CC"/>
                </a:solidFill>
                <a:latin typeface="Times New Roman" pitchFamily="18" charset="0"/>
                <a:ea typeface="ＭＳ Ｐゴシック" charset="-128"/>
              </a:rPr>
              <a:t>   a therapeutic effect in an animal model of mammary carcinoma.</a:t>
            </a:r>
          </a:p>
          <a:p>
            <a:pPr algn="just">
              <a:lnSpc>
                <a:spcPct val="150000"/>
              </a:lnSpc>
              <a:spcBef>
                <a:spcPts val="0"/>
              </a:spcBef>
            </a:pPr>
            <a:endParaRPr lang="en-US" altLang="ja-JP" sz="2000" b="1" dirty="0" smtClean="0">
              <a:solidFill>
                <a:srgbClr val="0000CC"/>
              </a:solidFill>
              <a:latin typeface="Times New Roman" pitchFamily="18" charset="0"/>
              <a:ea typeface="ＭＳ Ｐゴシック" charset="-128"/>
            </a:endParaRPr>
          </a:p>
          <a:p>
            <a:pPr algn="just">
              <a:lnSpc>
                <a:spcPct val="150000"/>
              </a:lnSpc>
              <a:spcBef>
                <a:spcPts val="0"/>
              </a:spcBef>
              <a:buFont typeface="Wingdings" pitchFamily="2" charset="2"/>
              <a:buChar char="v"/>
            </a:pPr>
            <a:r>
              <a:rPr lang="en-US" altLang="ja-JP" sz="2000" b="1" dirty="0" smtClean="0">
                <a:solidFill>
                  <a:srgbClr val="0000CC"/>
                </a:solidFill>
                <a:latin typeface="Times New Roman" pitchFamily="18" charset="0"/>
                <a:ea typeface="ＭＳ Ｐゴシック" charset="-128"/>
              </a:rPr>
              <a:t>The active principles which form the basis for these therapeutic properties </a:t>
            </a:r>
          </a:p>
          <a:p>
            <a:pPr algn="just">
              <a:lnSpc>
                <a:spcPct val="150000"/>
              </a:lnSpc>
              <a:spcBef>
                <a:spcPts val="0"/>
              </a:spcBef>
            </a:pPr>
            <a:r>
              <a:rPr lang="en-US" altLang="ja-JP" sz="2000" b="1" dirty="0" smtClean="0">
                <a:solidFill>
                  <a:srgbClr val="0000CC"/>
                </a:solidFill>
                <a:latin typeface="Times New Roman" pitchFamily="18" charset="0"/>
                <a:ea typeface="ＭＳ Ｐゴシック" charset="-128"/>
              </a:rPr>
              <a:t>    are yet to be identified. </a:t>
            </a:r>
          </a:p>
          <a:p>
            <a:pPr algn="just">
              <a:lnSpc>
                <a:spcPct val="150000"/>
              </a:lnSpc>
              <a:spcBef>
                <a:spcPts val="0"/>
              </a:spcBef>
            </a:pPr>
            <a:endParaRPr lang="en-US" altLang="ja-JP" sz="2000" b="1" dirty="0" smtClean="0">
              <a:solidFill>
                <a:srgbClr val="0000CC"/>
              </a:solidFill>
              <a:latin typeface="Times New Roman" pitchFamily="18" charset="0"/>
              <a:ea typeface="ＭＳ Ｐゴシック" charset="-128"/>
            </a:endParaRPr>
          </a:p>
          <a:p>
            <a:pPr algn="just">
              <a:lnSpc>
                <a:spcPct val="150000"/>
              </a:lnSpc>
              <a:spcBef>
                <a:spcPts val="0"/>
              </a:spcBef>
              <a:buFont typeface="Wingdings" pitchFamily="2" charset="2"/>
              <a:buChar char="v"/>
            </a:pPr>
            <a:r>
              <a:rPr lang="en-US" altLang="ja-JP" sz="2000" b="1" dirty="0" smtClean="0">
                <a:solidFill>
                  <a:srgbClr val="0000CC"/>
                </a:solidFill>
                <a:latin typeface="Times New Roman" pitchFamily="18" charset="0"/>
                <a:ea typeface="ＭＳ Ｐゴシック" charset="-128"/>
              </a:rPr>
              <a:t>Research to isolate the active principles, confirmation of the absence of toxic </a:t>
            </a:r>
          </a:p>
          <a:p>
            <a:pPr algn="just">
              <a:lnSpc>
                <a:spcPct val="150000"/>
              </a:lnSpc>
              <a:spcBef>
                <a:spcPts val="0"/>
              </a:spcBef>
            </a:pPr>
            <a:r>
              <a:rPr lang="en-US" altLang="ja-JP" sz="2000" b="1" dirty="0" smtClean="0">
                <a:solidFill>
                  <a:srgbClr val="0000CC"/>
                </a:solidFill>
                <a:latin typeface="Times New Roman" pitchFamily="18" charset="0"/>
                <a:ea typeface="ＭＳ Ｐゴシック" charset="-128"/>
              </a:rPr>
              <a:t>    effects and controlled clinical </a:t>
            </a:r>
            <a:r>
              <a:rPr lang="en-US" altLang="ja-JP" sz="2000" b="1" smtClean="0">
                <a:solidFill>
                  <a:srgbClr val="0000CC"/>
                </a:solidFill>
                <a:latin typeface="Times New Roman" pitchFamily="18" charset="0"/>
                <a:ea typeface="ＭＳ Ｐゴシック" charset="-128"/>
              </a:rPr>
              <a:t>trials are </a:t>
            </a:r>
            <a:r>
              <a:rPr lang="en-US" altLang="ja-JP" sz="2000" b="1" dirty="0" smtClean="0">
                <a:solidFill>
                  <a:srgbClr val="0000CC"/>
                </a:solidFill>
                <a:latin typeface="Times New Roman" pitchFamily="18" charset="0"/>
                <a:ea typeface="ＭＳ Ｐゴシック" charset="-128"/>
              </a:rPr>
              <a:t>potential areas for  further research.</a:t>
            </a:r>
            <a:endParaRPr lang="en-US" sz="2000" b="1" dirty="0" smtClean="0">
              <a:solidFill>
                <a:srgbClr val="0000CC"/>
              </a:solidFill>
              <a:latin typeface="Times New Roman" pitchFamily="18" charset="0"/>
            </a:endParaRPr>
          </a:p>
          <a:p>
            <a:pPr>
              <a:spcBef>
                <a:spcPts val="0"/>
              </a:spcBef>
              <a:buFont typeface="Wingdings" pitchFamily="2" charset="2"/>
              <a:buChar char="v"/>
            </a:pPr>
            <a:endParaRPr lang="en-US" sz="2400" dirty="0">
              <a:solidFill>
                <a:srgbClr val="0000CC"/>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F:\New folder\20150731_14053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3011"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3012"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3016" name="TextBox 8"/>
          <p:cNvSpPr txBox="1">
            <a:spLocks noChangeArrowheads="1"/>
          </p:cNvSpPr>
          <p:nvPr/>
        </p:nvSpPr>
        <p:spPr bwMode="auto">
          <a:xfrm>
            <a:off x="2771800" y="404664"/>
            <a:ext cx="2518638" cy="584775"/>
          </a:xfrm>
          <a:prstGeom prst="rect">
            <a:avLst/>
          </a:prstGeom>
          <a:noFill/>
          <a:ln w="9525">
            <a:noFill/>
            <a:miter lim="800000"/>
            <a:headEnd/>
            <a:tailEnd/>
          </a:ln>
        </p:spPr>
        <p:txBody>
          <a:bodyPr wrap="none">
            <a:spAutoFit/>
          </a:bodyPr>
          <a:lstStyle/>
          <a:p>
            <a:r>
              <a:rPr lang="en-IN" sz="3200" b="1" dirty="0">
                <a:solidFill>
                  <a:srgbClr val="660066"/>
                </a:solidFill>
                <a:latin typeface="Lucida Calligraphy" pitchFamily="66" charset="0"/>
              </a:rPr>
              <a:t>Conclusion</a:t>
            </a:r>
          </a:p>
        </p:txBody>
      </p:sp>
      <p:sp>
        <p:nvSpPr>
          <p:cNvPr id="43017" name="Rectangle 10"/>
          <p:cNvSpPr>
            <a:spLocks noChangeArrowheads="1"/>
          </p:cNvSpPr>
          <p:nvPr/>
        </p:nvSpPr>
        <p:spPr bwMode="auto">
          <a:xfrm>
            <a:off x="0" y="1214438"/>
            <a:ext cx="9144000" cy="2678112"/>
          </a:xfrm>
          <a:prstGeom prst="rect">
            <a:avLst/>
          </a:prstGeom>
          <a:noFill/>
          <a:ln w="9525">
            <a:noFill/>
            <a:miter lim="800000"/>
            <a:headEnd/>
            <a:tailEnd/>
          </a:ln>
        </p:spPr>
        <p:txBody>
          <a:bodyPr>
            <a:spAutoFit/>
          </a:bodyPr>
          <a:lstStyle/>
          <a:p>
            <a:pPr algn="just">
              <a:lnSpc>
                <a:spcPct val="150000"/>
              </a:lnSpc>
            </a:pPr>
            <a:r>
              <a:rPr lang="en-US" sz="1600" b="1" dirty="0">
                <a:solidFill>
                  <a:srgbClr val="150CC4"/>
                </a:solidFill>
                <a:latin typeface="Times New Roman" pitchFamily="18" charset="0"/>
                <a:cs typeface="Times New Roman" pitchFamily="18" charset="0"/>
              </a:rPr>
              <a:t>The drug by means of its </a:t>
            </a:r>
            <a:r>
              <a:rPr lang="en-IN" sz="1600" b="1" dirty="0">
                <a:solidFill>
                  <a:srgbClr val="150CC4"/>
                </a:solidFill>
                <a:latin typeface="Times New Roman" pitchFamily="18" charset="0"/>
                <a:cs typeface="Times New Roman" pitchFamily="18" charset="0"/>
              </a:rPr>
              <a:t>potent antioxidant,  free radical quenching, </a:t>
            </a:r>
            <a:r>
              <a:rPr lang="en-IN" sz="1600" b="1" dirty="0" err="1" smtClean="0">
                <a:solidFill>
                  <a:srgbClr val="150CC4"/>
                </a:solidFill>
                <a:latin typeface="Times New Roman" pitchFamily="18" charset="0"/>
                <a:cs typeface="Times New Roman" pitchFamily="18" charset="0"/>
              </a:rPr>
              <a:t>antimutagenic</a:t>
            </a:r>
            <a:r>
              <a:rPr lang="en-IN" sz="1600" b="1" dirty="0" smtClean="0">
                <a:solidFill>
                  <a:srgbClr val="150CC4"/>
                </a:solidFill>
                <a:latin typeface="Times New Roman" pitchFamily="18" charset="0"/>
                <a:cs typeface="Times New Roman" pitchFamily="18" charset="0"/>
              </a:rPr>
              <a:t>, </a:t>
            </a:r>
            <a:r>
              <a:rPr lang="en-IN" sz="1600" b="1" dirty="0" err="1" smtClean="0">
                <a:solidFill>
                  <a:srgbClr val="150CC4"/>
                </a:solidFill>
                <a:latin typeface="Times New Roman" pitchFamily="18" charset="0"/>
                <a:cs typeface="Times New Roman" pitchFamily="18" charset="0"/>
              </a:rPr>
              <a:t>immunomodulatory</a:t>
            </a:r>
            <a:r>
              <a:rPr lang="en-IN" sz="1600" b="1" dirty="0">
                <a:solidFill>
                  <a:srgbClr val="150CC4"/>
                </a:solidFill>
                <a:latin typeface="Times New Roman" pitchFamily="18" charset="0"/>
                <a:cs typeface="Times New Roman" pitchFamily="18" charset="0"/>
              </a:rPr>
              <a:t>, anti inflammatory, anti </a:t>
            </a:r>
            <a:r>
              <a:rPr lang="en-IN" sz="1600" b="1" dirty="0" err="1">
                <a:solidFill>
                  <a:srgbClr val="150CC4"/>
                </a:solidFill>
                <a:latin typeface="Times New Roman" pitchFamily="18" charset="0"/>
                <a:cs typeface="Times New Roman" pitchFamily="18" charset="0"/>
              </a:rPr>
              <a:t>angiogenic</a:t>
            </a:r>
            <a:r>
              <a:rPr lang="en-IN" sz="1600" b="1" dirty="0">
                <a:solidFill>
                  <a:srgbClr val="150CC4"/>
                </a:solidFill>
                <a:latin typeface="Times New Roman" pitchFamily="18" charset="0"/>
                <a:cs typeface="Times New Roman" pitchFamily="18" charset="0"/>
              </a:rPr>
              <a:t> and membrane stabilizing property has established its efficacy as a potent </a:t>
            </a:r>
            <a:r>
              <a:rPr lang="en-IN" sz="1600" b="1" dirty="0" err="1">
                <a:solidFill>
                  <a:srgbClr val="150CC4"/>
                </a:solidFill>
                <a:latin typeface="Times New Roman" pitchFamily="18" charset="0"/>
                <a:cs typeface="Times New Roman" pitchFamily="18" charset="0"/>
              </a:rPr>
              <a:t>chemotherepeutic</a:t>
            </a:r>
            <a:r>
              <a:rPr lang="en-IN" sz="1600" b="1" dirty="0">
                <a:solidFill>
                  <a:srgbClr val="150CC4"/>
                </a:solidFill>
                <a:latin typeface="Times New Roman" pitchFamily="18" charset="0"/>
                <a:cs typeface="Times New Roman" pitchFamily="18" charset="0"/>
              </a:rPr>
              <a:t> agent.</a:t>
            </a:r>
          </a:p>
          <a:p>
            <a:pPr algn="just">
              <a:lnSpc>
                <a:spcPct val="150000"/>
              </a:lnSpc>
            </a:pPr>
            <a:r>
              <a:rPr lang="en-US" sz="1600" b="1" dirty="0">
                <a:solidFill>
                  <a:srgbClr val="150CC4"/>
                </a:solidFill>
                <a:latin typeface="Times New Roman" pitchFamily="18" charset="0"/>
                <a:cs typeface="Times New Roman" pitchFamily="18" charset="0"/>
              </a:rPr>
              <a:t>	The drug SA fully satisfies this criteria as is evident from its protective nature and non toxic nature.  These effects may be attributed to the various </a:t>
            </a:r>
            <a:r>
              <a:rPr lang="en-US" sz="1600" b="1" dirty="0" err="1">
                <a:solidFill>
                  <a:srgbClr val="150CC4"/>
                </a:solidFill>
                <a:latin typeface="Times New Roman" pitchFamily="18" charset="0"/>
                <a:cs typeface="Times New Roman" pitchFamily="18" charset="0"/>
              </a:rPr>
              <a:t>phytochemical</a:t>
            </a:r>
            <a:r>
              <a:rPr lang="en-US" sz="1600" b="1" dirty="0">
                <a:solidFill>
                  <a:srgbClr val="150CC4"/>
                </a:solidFill>
                <a:latin typeface="Times New Roman" pitchFamily="18" charset="0"/>
                <a:cs typeface="Times New Roman" pitchFamily="18" charset="0"/>
              </a:rPr>
              <a:t> components present in the drug. </a:t>
            </a:r>
          </a:p>
          <a:p>
            <a:pPr algn="just">
              <a:lnSpc>
                <a:spcPct val="150000"/>
              </a:lnSpc>
            </a:pPr>
            <a:r>
              <a:rPr lang="en-US" sz="1600" b="1" dirty="0">
                <a:solidFill>
                  <a:srgbClr val="150CC4"/>
                </a:solidFill>
                <a:latin typeface="Times New Roman" pitchFamily="18" charset="0"/>
                <a:cs typeface="Times New Roman" pitchFamily="18" charset="0"/>
              </a:rPr>
              <a:t>	Further studies are under way to isolate the major constituent contributing to this </a:t>
            </a:r>
            <a:r>
              <a:rPr lang="en-US" sz="1600" b="1" dirty="0" err="1">
                <a:solidFill>
                  <a:srgbClr val="150CC4"/>
                </a:solidFill>
                <a:latin typeface="Times New Roman" pitchFamily="18" charset="0"/>
                <a:cs typeface="Times New Roman" pitchFamily="18" charset="0"/>
              </a:rPr>
              <a:t>therepeutic</a:t>
            </a:r>
            <a:r>
              <a:rPr lang="en-US" sz="1600" b="1" dirty="0">
                <a:solidFill>
                  <a:srgbClr val="150CC4"/>
                </a:solidFill>
                <a:latin typeface="Times New Roman" pitchFamily="18" charset="0"/>
                <a:cs typeface="Times New Roman" pitchFamily="18" charset="0"/>
              </a:rPr>
              <a:t> effect.</a:t>
            </a:r>
          </a:p>
        </p:txBody>
      </p:sp>
      <p:pic>
        <p:nvPicPr>
          <p:cNvPr id="7" name="Picture 4" descr="Picture%20A%20078"/>
          <p:cNvPicPr>
            <a:picLocks noChangeAspect="1" noChangeArrowheads="1"/>
          </p:cNvPicPr>
          <p:nvPr/>
        </p:nvPicPr>
        <p:blipFill>
          <a:blip r:embed="rId2" cstate="print"/>
          <a:srcRect/>
          <a:stretch>
            <a:fillRect/>
          </a:stretch>
        </p:blipFill>
        <p:spPr>
          <a:xfrm>
            <a:off x="0" y="0"/>
            <a:ext cx="9144000" cy="6858000"/>
          </a:xfrm>
          <a:prstGeom prst="rect">
            <a:avLst/>
          </a:prstGeom>
          <a:noFill/>
          <a:ln/>
          <a:effectLst/>
        </p:spPr>
      </p:pic>
      <p:sp>
        <p:nvSpPr>
          <p:cNvPr id="8" name="TextBox 7"/>
          <p:cNvSpPr txBox="1"/>
          <p:nvPr/>
        </p:nvSpPr>
        <p:spPr>
          <a:xfrm>
            <a:off x="3071802" y="785794"/>
            <a:ext cx="2932213" cy="523220"/>
          </a:xfrm>
          <a:prstGeom prst="rect">
            <a:avLst/>
          </a:prstGeom>
          <a:noFill/>
        </p:spPr>
        <p:txBody>
          <a:bodyPr wrap="none" rtlCol="0">
            <a:spAutoFit/>
          </a:bodyPr>
          <a:lstStyle/>
          <a:p>
            <a:r>
              <a:rPr lang="en-US" sz="2800" b="1" dirty="0" smtClean="0">
                <a:solidFill>
                  <a:srgbClr val="0000CC"/>
                </a:solidFill>
                <a:latin typeface="Lucida Calligraphy" pitchFamily="66" charset="0"/>
                <a:cs typeface="Times New Roman" pitchFamily="18" charset="0"/>
              </a:rPr>
              <a:t>THANK YOU</a:t>
            </a:r>
            <a:endParaRPr lang="en-US" sz="2800" b="1" dirty="0">
              <a:solidFill>
                <a:srgbClr val="0000CC"/>
              </a:solidFill>
              <a:latin typeface="Lucida Calligraphy" pitchFamily="66"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52"/>
            <a:ext cx="9144000" cy="1069975"/>
          </a:xfrm>
        </p:spPr>
        <p:txBody>
          <a:bodyPr/>
          <a:lstStyle/>
          <a:p>
            <a:pPr>
              <a:defRPr/>
            </a:pPr>
            <a:r>
              <a:rPr lang="en-US" sz="3600" dirty="0" smtClean="0">
                <a:solidFill>
                  <a:srgbClr val="660066"/>
                </a:solidFill>
                <a:latin typeface="Lucida Calligraphy" pitchFamily="66" charset="0"/>
              </a:rPr>
              <a:t>		</a:t>
            </a:r>
            <a:br>
              <a:rPr lang="en-US" sz="3600" dirty="0" smtClean="0">
                <a:solidFill>
                  <a:srgbClr val="660066"/>
                </a:solidFill>
                <a:latin typeface="Lucida Calligraphy" pitchFamily="66" charset="0"/>
              </a:rPr>
            </a:br>
            <a:r>
              <a:rPr lang="en-US" sz="3600" dirty="0" err="1" smtClean="0">
                <a:solidFill>
                  <a:srgbClr val="660066"/>
                </a:solidFill>
                <a:latin typeface="Lucida Calligraphy" pitchFamily="66" charset="0"/>
              </a:rPr>
              <a:t>Siddha</a:t>
            </a:r>
            <a:r>
              <a:rPr lang="en-US" sz="3600" dirty="0" smtClean="0">
                <a:solidFill>
                  <a:srgbClr val="660066"/>
                </a:solidFill>
                <a:latin typeface="Lucida Calligraphy" pitchFamily="66" charset="0"/>
              </a:rPr>
              <a:t> Medicine</a:t>
            </a:r>
            <a:br>
              <a:rPr lang="en-US" sz="3600" dirty="0" smtClean="0">
                <a:solidFill>
                  <a:srgbClr val="660066"/>
                </a:solidFill>
                <a:latin typeface="Lucida Calligraphy" pitchFamily="66" charset="0"/>
              </a:rPr>
            </a:b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179388" y="836613"/>
            <a:ext cx="8229600" cy="3600450"/>
          </a:xfrm>
        </p:spPr>
        <p:txBody>
          <a:bodyPr/>
          <a:lstStyle/>
          <a:p>
            <a:pPr algn="just">
              <a:spcBef>
                <a:spcPts val="0"/>
              </a:spcBef>
              <a:buFont typeface="Wingdings" pitchFamily="2" charset="2"/>
              <a:buChar char="Ø"/>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smtClean="0">
                <a:solidFill>
                  <a:srgbClr val="002060"/>
                </a:solidFill>
                <a:latin typeface="Times New Roman" pitchFamily="18" charset="0"/>
                <a:cs typeface="Times New Roman" pitchFamily="18" charset="0"/>
              </a:rPr>
              <a:t>System or “</a:t>
            </a:r>
            <a:r>
              <a:rPr lang="en-IN" sz="1800" dirty="0" err="1" smtClean="0">
                <a:solidFill>
                  <a:srgbClr val="002060"/>
                </a:solidFill>
                <a:latin typeface="Times New Roman" pitchFamily="18" charset="0"/>
                <a:cs typeface="Times New Roman" pitchFamily="18" charset="0"/>
              </a:rPr>
              <a:t>Siddham</a:t>
            </a:r>
            <a:r>
              <a:rPr lang="en-IN" sz="1800" dirty="0" smtClean="0">
                <a:solidFill>
                  <a:srgbClr val="002060"/>
                </a:solidFill>
                <a:latin typeface="Times New Roman" pitchFamily="18" charset="0"/>
                <a:cs typeface="Times New Roman" pitchFamily="18" charset="0"/>
              </a:rPr>
              <a:t>” is the way of life which is the most ancient of all medical systems (Anonymous, 2011a) and can be considered as the most primordial one.</a:t>
            </a:r>
          </a:p>
          <a:p>
            <a:pPr algn="just">
              <a:spcBef>
                <a:spcPts val="0"/>
              </a:spcBef>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err="1" smtClean="0">
                <a:solidFill>
                  <a:srgbClr val="002060"/>
                </a:solidFill>
                <a:latin typeface="Times New Roman" pitchFamily="18" charset="0"/>
                <a:cs typeface="Times New Roman" pitchFamily="18" charset="0"/>
              </a:rPr>
              <a:t>Siddha</a:t>
            </a:r>
            <a:r>
              <a:rPr lang="en-IN" sz="1800" dirty="0" smtClean="0">
                <a:solidFill>
                  <a:srgbClr val="002060"/>
                </a:solidFill>
                <a:latin typeface="Times New Roman" pitchFamily="18" charset="0"/>
                <a:cs typeface="Times New Roman" pitchFamily="18" charset="0"/>
              </a:rPr>
              <a:t> medicine is the conquest of death: “that which ensures prevention against mortality”</a:t>
            </a:r>
          </a:p>
          <a:p>
            <a:pPr algn="just">
              <a:spcBef>
                <a:spcPts val="0"/>
              </a:spcBef>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smtClean="0">
                <a:solidFill>
                  <a:srgbClr val="002060"/>
                </a:solidFill>
                <a:latin typeface="Times New Roman" pitchFamily="18" charset="0"/>
                <a:cs typeface="Times New Roman" pitchFamily="18" charset="0"/>
              </a:rPr>
              <a:t>It is the oldest traditional treatment system generated from Dravidian culture.</a:t>
            </a:r>
          </a:p>
          <a:p>
            <a:pPr algn="just">
              <a:spcBef>
                <a:spcPts val="0"/>
              </a:spcBef>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smtClean="0">
                <a:solidFill>
                  <a:srgbClr val="002060"/>
                </a:solidFill>
                <a:latin typeface="Times New Roman" pitchFamily="18" charset="0"/>
                <a:cs typeface="Times New Roman" pitchFamily="18" charset="0"/>
              </a:rPr>
              <a:t>It flourished in the period of Indus valley civilization (</a:t>
            </a:r>
            <a:r>
              <a:rPr lang="en-IN" sz="1800" dirty="0" err="1" smtClean="0">
                <a:solidFill>
                  <a:srgbClr val="002060"/>
                </a:solidFill>
                <a:latin typeface="Times New Roman" pitchFamily="18" charset="0"/>
                <a:cs typeface="Times New Roman" pitchFamily="18" charset="0"/>
              </a:rPr>
              <a:t>Mukherjee</a:t>
            </a:r>
            <a:r>
              <a:rPr lang="en-IN" sz="1800" dirty="0" smtClean="0">
                <a:solidFill>
                  <a:srgbClr val="002060"/>
                </a:solidFill>
                <a:latin typeface="Times New Roman" pitchFamily="18" charset="0"/>
                <a:cs typeface="Times New Roman" pitchFamily="18" charset="0"/>
              </a:rPr>
              <a:t> and </a:t>
            </a:r>
            <a:r>
              <a:rPr lang="en-IN" sz="1800" dirty="0" err="1" smtClean="0">
                <a:solidFill>
                  <a:srgbClr val="002060"/>
                </a:solidFill>
                <a:latin typeface="Times New Roman" pitchFamily="18" charset="0"/>
                <a:cs typeface="Times New Roman" pitchFamily="18" charset="0"/>
              </a:rPr>
              <a:t>Wahile</a:t>
            </a:r>
            <a:r>
              <a:rPr lang="en-IN" sz="1800" dirty="0" smtClean="0">
                <a:solidFill>
                  <a:srgbClr val="002060"/>
                </a:solidFill>
                <a:latin typeface="Times New Roman" pitchFamily="18" charset="0"/>
                <a:cs typeface="Times New Roman" pitchFamily="18" charset="0"/>
              </a:rPr>
              <a:t>, 2006). </a:t>
            </a:r>
          </a:p>
          <a:p>
            <a:pPr algn="just">
              <a:spcBef>
                <a:spcPts val="0"/>
              </a:spcBef>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smtClean="0">
                <a:solidFill>
                  <a:srgbClr val="002060"/>
                </a:solidFill>
                <a:latin typeface="Times New Roman" pitchFamily="18" charset="0"/>
                <a:cs typeface="Times New Roman" pitchFamily="18" charset="0"/>
              </a:rPr>
              <a:t>It is the most ancient indigenous system of medicines of Indian origin practiced exclusively in Tamil Nadu and in some parts of the neighbouring states. </a:t>
            </a:r>
          </a:p>
          <a:p>
            <a:pPr algn="just">
              <a:spcBef>
                <a:spcPts val="0"/>
              </a:spcBef>
              <a:defRPr/>
            </a:pPr>
            <a:endParaRPr lang="en-IN" sz="1800" dirty="0" smtClean="0">
              <a:solidFill>
                <a:srgbClr val="002060"/>
              </a:solidFill>
              <a:latin typeface="Times New Roman" pitchFamily="18" charset="0"/>
              <a:cs typeface="Times New Roman" pitchFamily="18" charset="0"/>
            </a:endParaRPr>
          </a:p>
          <a:p>
            <a:pPr algn="just">
              <a:spcBef>
                <a:spcPts val="0"/>
              </a:spcBef>
              <a:buFont typeface="Wingdings" pitchFamily="2" charset="2"/>
              <a:buChar char="Ø"/>
              <a:defRPr/>
            </a:pPr>
            <a:r>
              <a:rPr lang="en-IN" sz="1800" dirty="0" smtClean="0">
                <a:solidFill>
                  <a:srgbClr val="002060"/>
                </a:solidFill>
                <a:latin typeface="Times New Roman" pitchFamily="18" charset="0"/>
                <a:cs typeface="Times New Roman" pitchFamily="18" charset="0"/>
              </a:rPr>
              <a:t>The first Tamil </a:t>
            </a:r>
            <a:r>
              <a:rPr lang="en-IN" sz="1800" dirty="0" err="1" smtClean="0">
                <a:solidFill>
                  <a:srgbClr val="002060"/>
                </a:solidFill>
                <a:latin typeface="Times New Roman" pitchFamily="18" charset="0"/>
                <a:cs typeface="Times New Roman" pitchFamily="18" charset="0"/>
              </a:rPr>
              <a:t>Siddha</a:t>
            </a:r>
            <a:r>
              <a:rPr lang="en-IN" sz="1800" dirty="0" smtClean="0">
                <a:solidFill>
                  <a:srgbClr val="002060"/>
                </a:solidFill>
                <a:latin typeface="Times New Roman" pitchFamily="18" charset="0"/>
                <a:cs typeface="Times New Roman" pitchFamily="18" charset="0"/>
              </a:rPr>
              <a:t> text is the </a:t>
            </a:r>
            <a:r>
              <a:rPr lang="en-IN" sz="1800" dirty="0" err="1" smtClean="0">
                <a:solidFill>
                  <a:srgbClr val="002060"/>
                </a:solidFill>
                <a:latin typeface="Times New Roman" pitchFamily="18" charset="0"/>
                <a:cs typeface="Times New Roman" pitchFamily="18" charset="0"/>
              </a:rPr>
              <a:t>Thirumandhiram</a:t>
            </a:r>
            <a:r>
              <a:rPr lang="en-IN" sz="1800" dirty="0" smtClean="0">
                <a:solidFill>
                  <a:srgbClr val="002060"/>
                </a:solidFill>
                <a:latin typeface="Times New Roman" pitchFamily="18" charset="0"/>
                <a:cs typeface="Times New Roman" pitchFamily="18" charset="0"/>
              </a:rPr>
              <a:t> written by </a:t>
            </a:r>
            <a:r>
              <a:rPr lang="en-IN" sz="1800" dirty="0" err="1" smtClean="0">
                <a:solidFill>
                  <a:srgbClr val="002060"/>
                </a:solidFill>
                <a:latin typeface="Times New Roman" pitchFamily="18" charset="0"/>
                <a:cs typeface="Times New Roman" pitchFamily="18" charset="0"/>
              </a:rPr>
              <a:t>Thirumoolar</a:t>
            </a:r>
            <a:r>
              <a:rPr lang="en-IN" sz="1800" dirty="0" smtClean="0">
                <a:solidFill>
                  <a:srgbClr val="002060"/>
                </a:solidFill>
                <a:latin typeface="Times New Roman" pitchFamily="18" charset="0"/>
                <a:cs typeface="Times New Roman" pitchFamily="18" charset="0"/>
              </a:rPr>
              <a:t> dating probably to around 6th or 7</a:t>
            </a:r>
            <a:r>
              <a:rPr lang="en-IN" sz="1800" baseline="30000" dirty="0" smtClean="0">
                <a:solidFill>
                  <a:srgbClr val="002060"/>
                </a:solidFill>
                <a:latin typeface="Times New Roman" pitchFamily="18" charset="0"/>
                <a:cs typeface="Times New Roman" pitchFamily="18" charset="0"/>
              </a:rPr>
              <a:t>th</a:t>
            </a:r>
            <a:r>
              <a:rPr lang="en-IN" sz="1800" dirty="0" smtClean="0">
                <a:solidFill>
                  <a:srgbClr val="002060"/>
                </a:solidFill>
                <a:latin typeface="Times New Roman" pitchFamily="18" charset="0"/>
                <a:cs typeface="Times New Roman" pitchFamily="18" charset="0"/>
              </a:rPr>
              <a:t> century Christian Era or Current Era (C.E) (</a:t>
            </a:r>
            <a:r>
              <a:rPr lang="en-IN" sz="1800" dirty="0" err="1" smtClean="0">
                <a:solidFill>
                  <a:srgbClr val="002060"/>
                </a:solidFill>
                <a:latin typeface="Times New Roman" pitchFamily="18" charset="0"/>
                <a:cs typeface="Times New Roman" pitchFamily="18" charset="0"/>
              </a:rPr>
              <a:t>Zysk</a:t>
            </a:r>
            <a:r>
              <a:rPr lang="en-IN" sz="1800" dirty="0" smtClean="0">
                <a:solidFill>
                  <a:srgbClr val="002060"/>
                </a:solidFill>
                <a:latin typeface="Times New Roman" pitchFamily="18" charset="0"/>
                <a:cs typeface="Times New Roman" pitchFamily="18" charset="0"/>
              </a:rPr>
              <a:t>, 2008).</a:t>
            </a:r>
          </a:p>
          <a:p>
            <a:pPr algn="just">
              <a:spcBef>
                <a:spcPts val="0"/>
              </a:spcBef>
              <a:buFont typeface="Wingdings" pitchFamily="2" charset="2"/>
              <a:buChar char="Ø"/>
              <a:defRPr/>
            </a:pPr>
            <a:endParaRPr lang="en-IN" sz="1800" dirty="0" smtClean="0">
              <a:solidFill>
                <a:srgbClr val="002060"/>
              </a:solidFill>
              <a:latin typeface="Times New Roman" pitchFamily="18" charset="0"/>
              <a:cs typeface="Times New Roman" pitchFamily="18" charset="0"/>
            </a:endParaRPr>
          </a:p>
          <a:p>
            <a:pPr algn="just">
              <a:spcBef>
                <a:spcPts val="0"/>
              </a:spcBef>
              <a:defRPr/>
            </a:pP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4819"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4820"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4821" name="TextBox 12"/>
          <p:cNvSpPr txBox="1">
            <a:spLocks noChangeArrowheads="1"/>
          </p:cNvSpPr>
          <p:nvPr/>
        </p:nvSpPr>
        <p:spPr bwMode="auto">
          <a:xfrm>
            <a:off x="611188" y="0"/>
            <a:ext cx="8064500" cy="1077218"/>
          </a:xfrm>
          <a:prstGeom prst="rect">
            <a:avLst/>
          </a:prstGeom>
          <a:noFill/>
          <a:ln w="9525">
            <a:noFill/>
            <a:miter lim="800000"/>
            <a:headEnd/>
            <a:tailEnd/>
          </a:ln>
        </p:spPr>
        <p:txBody>
          <a:bodyPr>
            <a:spAutoFit/>
          </a:bodyPr>
          <a:lstStyle/>
          <a:p>
            <a:pPr algn="ctr"/>
            <a:r>
              <a:rPr lang="en-US" sz="3200" b="1" dirty="0" smtClean="0">
                <a:solidFill>
                  <a:srgbClr val="660066"/>
                </a:solidFill>
                <a:latin typeface="Lucida Calligraphy" pitchFamily="66" charset="0"/>
              </a:rPr>
              <a:t>Effect of SAE  on carbohydrate metabolism</a:t>
            </a:r>
            <a:endParaRPr lang="en-IN" sz="3200" b="1" dirty="0">
              <a:solidFill>
                <a:srgbClr val="660066"/>
              </a:solidFill>
              <a:latin typeface="Lucida Calligraphy" pitchFamily="66" charset="0"/>
            </a:endParaRPr>
          </a:p>
        </p:txBody>
      </p:sp>
      <p:graphicFrame>
        <p:nvGraphicFramePr>
          <p:cNvPr id="19" name="Table 18"/>
          <p:cNvGraphicFramePr>
            <a:graphicFrameLocks noGrp="1"/>
          </p:cNvGraphicFramePr>
          <p:nvPr/>
        </p:nvGraphicFramePr>
        <p:xfrm>
          <a:off x="642910" y="1071546"/>
          <a:ext cx="7848873" cy="4754880"/>
        </p:xfrm>
        <a:graphic>
          <a:graphicData uri="http://schemas.openxmlformats.org/drawingml/2006/table">
            <a:tbl>
              <a:tblPr/>
              <a:tblGrid>
                <a:gridCol w="2214442"/>
                <a:gridCol w="1379966"/>
                <a:gridCol w="1511635"/>
                <a:gridCol w="1381675"/>
                <a:gridCol w="1361155"/>
              </a:tblGrid>
              <a:tr h="1026119">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Parameters</a:t>
                      </a:r>
                    </a:p>
                  </a:txBody>
                  <a:tcPr marL="61301" marR="61301" marT="0" marB="0" horzOverflow="overflow">
                    <a:lnL>
                      <a:noFill/>
                    </a:lnL>
                    <a:lnR>
                      <a:noFill/>
                    </a:lnR>
                    <a:lnT>
                      <a:noFill/>
                    </a:lnT>
                    <a:lnB>
                      <a:noFill/>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Group I         (Control)</a:t>
                      </a:r>
                    </a:p>
                  </a:txBody>
                  <a:tcPr marL="61301" marR="61301" marT="0" marB="0" horzOverflow="overflow">
                    <a:lnL>
                      <a:noFill/>
                    </a:lnL>
                    <a:lnR>
                      <a:noFill/>
                    </a:lnR>
                    <a:lnT>
                      <a:noFill/>
                    </a:lnT>
                    <a:lnB>
                      <a:noFill/>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Group II  (DMBA)</a:t>
                      </a: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Group III         (DMBA + SAE)</a:t>
                      </a:r>
                    </a:p>
                  </a:txBody>
                  <a:tcPr marL="61301" marR="61301" marT="0" marB="0" horzOverflow="overflow">
                    <a:lnL>
                      <a:noFill/>
                    </a:lnL>
                    <a:lnR>
                      <a:noFill/>
                    </a:lnR>
                    <a:lnT>
                      <a:noFill/>
                    </a:lnT>
                    <a:lnB>
                      <a:noFill/>
                    </a:lnB>
                    <a:lnTlToBr>
                      <a:noFill/>
                    </a:lnTlToBr>
                    <a:lnBlToTr>
                      <a:noFill/>
                    </a:lnBlToTr>
                    <a:solidFill>
                      <a:schemeClr val="accent5">
                        <a:lumMod val="60000"/>
                        <a:lumOff val="4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Group V            (SAE)</a:t>
                      </a:r>
                    </a:p>
                  </a:txBody>
                  <a:tcPr marL="61301" marR="61301" marT="0" marB="0" horzOverflow="overflow">
                    <a:lnL>
                      <a:noFill/>
                    </a:lnL>
                    <a:lnR>
                      <a:noFill/>
                    </a:lnR>
                    <a:lnT>
                      <a:noFill/>
                    </a:lnT>
                    <a:lnB>
                      <a:noFill/>
                    </a:lnB>
                    <a:lnTlToBr>
                      <a:noFill/>
                    </a:lnTlToBr>
                    <a:lnBlToTr>
                      <a:noFill/>
                    </a:lnBlToTr>
                    <a:solidFill>
                      <a:schemeClr val="accent5">
                        <a:lumMod val="60000"/>
                        <a:lumOff val="40000"/>
                      </a:schemeClr>
                    </a:solidFill>
                  </a:tcPr>
                </a:tc>
              </a:tr>
              <a:tr h="66985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err="1" smtClean="0">
                          <a:ln>
                            <a:noFill/>
                          </a:ln>
                          <a:solidFill>
                            <a:srgbClr val="150CC4"/>
                          </a:solidFill>
                          <a:effectLst/>
                          <a:latin typeface="Times New Roman" pitchFamily="1" charset="0"/>
                          <a:cs typeface="Times New Roman" pitchFamily="1" charset="0"/>
                        </a:rPr>
                        <a:t>Hexokinase</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18.29 ± 1.77</a:t>
                      </a: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34.20 ± 3.43</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26.60 ± 2.73</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a*b*</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18.49 ± 1.80</a:t>
                      </a:r>
                    </a:p>
                  </a:txBody>
                  <a:tcPr marL="61301" marR="61301" marT="0" marB="0" horzOverflow="overflow">
                    <a:lnL>
                      <a:noFill/>
                    </a:lnL>
                    <a:lnR>
                      <a:noFill/>
                    </a:lnR>
                    <a:lnT>
                      <a:noFill/>
                    </a:lnT>
                    <a:lnB>
                      <a:noFill/>
                    </a:lnB>
                    <a:lnTlToBr>
                      <a:noFill/>
                    </a:lnTlToBr>
                    <a:lnBlToTr>
                      <a:noFill/>
                    </a:lnBlToTr>
                    <a:solidFill>
                      <a:srgbClr val="FFCCFF"/>
                    </a:solidFill>
                  </a:tcPr>
                </a:tc>
              </a:tr>
              <a:tr h="66985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err="1" smtClean="0">
                          <a:ln>
                            <a:noFill/>
                          </a:ln>
                          <a:solidFill>
                            <a:srgbClr val="150CC4"/>
                          </a:solidFill>
                          <a:effectLst/>
                          <a:latin typeface="Times New Roman" pitchFamily="1" charset="0"/>
                          <a:cs typeface="Times New Roman" pitchFamily="1" charset="0"/>
                        </a:rPr>
                        <a:t>Aldolase</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25.77 ± 2.57</a:t>
                      </a: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43.43 ± 4.32</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34.68 ± 4.35</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a*b‡</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25.82 ± 2.76</a:t>
                      </a:r>
                    </a:p>
                  </a:txBody>
                  <a:tcPr marL="61301" marR="61301" marT="0" marB="0" horzOverflow="overflow">
                    <a:lnL>
                      <a:noFill/>
                    </a:lnL>
                    <a:lnR>
                      <a:noFill/>
                    </a:lnR>
                    <a:lnT>
                      <a:noFill/>
                    </a:lnT>
                    <a:lnB>
                      <a:noFill/>
                    </a:lnB>
                    <a:lnTlToBr>
                      <a:noFill/>
                    </a:lnTlToBr>
                    <a:lnBlToTr>
                      <a:noFill/>
                    </a:lnBlToTr>
                    <a:solidFill>
                      <a:srgbClr val="FFCCFF"/>
                    </a:solidFill>
                  </a:tcPr>
                </a:tc>
              </a:tr>
              <a:tr h="66985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err="1" smtClean="0">
                          <a:ln>
                            <a:noFill/>
                          </a:ln>
                          <a:solidFill>
                            <a:srgbClr val="150CC4"/>
                          </a:solidFill>
                          <a:effectLst/>
                          <a:latin typeface="Times New Roman" pitchFamily="1" charset="0"/>
                          <a:cs typeface="Times New Roman" pitchFamily="1" charset="0"/>
                        </a:rPr>
                        <a:t>Phosphoglucoisomerase</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smtClean="0">
                          <a:ln>
                            <a:noFill/>
                          </a:ln>
                          <a:solidFill>
                            <a:srgbClr val="150CC4"/>
                          </a:solidFill>
                          <a:effectLst/>
                          <a:latin typeface="Times New Roman" pitchFamily="1" charset="0"/>
                          <a:cs typeface="Times New Roman" pitchFamily="1" charset="0"/>
                        </a:rPr>
                        <a:t>21.99 ± 2.06</a:t>
                      </a: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41.46 ± 4.11</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32.27 ± 3.12</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a*b*</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CCFF"/>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22.13 ± 2.04</a:t>
                      </a:r>
                    </a:p>
                  </a:txBody>
                  <a:tcPr marL="61301" marR="61301" marT="0" marB="0" horzOverflow="overflow">
                    <a:lnL>
                      <a:noFill/>
                    </a:lnL>
                    <a:lnR>
                      <a:noFill/>
                    </a:lnR>
                    <a:lnT>
                      <a:noFill/>
                    </a:lnT>
                    <a:lnB>
                      <a:noFill/>
                    </a:lnB>
                    <a:lnTlToBr>
                      <a:noFill/>
                    </a:lnTlToBr>
                    <a:lnBlToTr>
                      <a:noFill/>
                    </a:lnBlToTr>
                    <a:solidFill>
                      <a:srgbClr val="FFCCFF"/>
                    </a:solidFill>
                  </a:tcPr>
                </a:tc>
              </a:tr>
              <a:tr h="66985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Glucose-6-phosphatase</a:t>
                      </a:r>
                    </a:p>
                  </a:txBody>
                  <a:tcPr marL="61301" marR="61301" marT="0" marB="0" horzOverflow="overflow">
                    <a:lnL>
                      <a:noFill/>
                    </a:lnL>
                    <a:lnR>
                      <a:noFill/>
                    </a:lnR>
                    <a:lnT>
                      <a:noFill/>
                    </a:lnT>
                    <a:lnB>
                      <a:noFill/>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38.91 ± 4.24</a:t>
                      </a: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17.87 ± 1.89</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25.73 ± 2.56</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a*b*</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39.20 ± 4.13</a:t>
                      </a: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r>
              <a:tr h="669854">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Fructose-1,6-bisphosphatase</a:t>
                      </a:r>
                    </a:p>
                  </a:txBody>
                  <a:tcPr marL="61301" marR="61301" marT="0" marB="0" horzOverflow="overflow">
                    <a:lnL>
                      <a:noFill/>
                    </a:lnL>
                    <a:lnR>
                      <a:noFill/>
                    </a:lnR>
                    <a:lnT>
                      <a:noFill/>
                    </a:lnT>
                    <a:lnB>
                      <a:noFill/>
                    </a:lnB>
                    <a:lnTlToBr>
                      <a:noFill/>
                    </a:lnTlToBr>
                    <a:lnBlToTr>
                      <a:noFill/>
                    </a:lnBlToTr>
                    <a:solidFill>
                      <a:schemeClr val="tx2">
                        <a:lumMod val="60000"/>
                        <a:lumOff val="4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50.79 ± 4.07</a:t>
                      </a: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27.12 ± 2.68</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rgbClr val="FFFFCC"/>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36.98 ± 3.57</a:t>
                      </a:r>
                      <a:r>
                        <a:rPr kumimoji="0" lang="en-US" sz="1600" b="1" i="0" u="none" strike="noStrike" cap="none" normalizeH="0" baseline="30000" dirty="0" smtClean="0">
                          <a:ln>
                            <a:noFill/>
                          </a:ln>
                          <a:solidFill>
                            <a:srgbClr val="150CC4"/>
                          </a:solidFill>
                          <a:effectLst/>
                          <a:latin typeface="Times New Roman" pitchFamily="1" charset="0"/>
                          <a:cs typeface="Times New Roman" pitchFamily="1" charset="0"/>
                        </a:rPr>
                        <a:t>a*b*</a:t>
                      </a:r>
                      <a:endParaRPr kumimoji="0" lang="en-US" sz="1600" b="1" i="0" u="none" strike="noStrike" cap="none" normalizeH="0" baseline="0" dirty="0" smtClean="0">
                        <a:ln>
                          <a:noFill/>
                        </a:ln>
                        <a:solidFill>
                          <a:srgbClr val="150CC4"/>
                        </a:solidFill>
                        <a:effectLst/>
                        <a:latin typeface="Times New Roman" pitchFamily="1" charset="0"/>
                        <a:cs typeface="Times New Roman" pitchFamily="1" charset="0"/>
                      </a:endParaRP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1600" b="1" i="0" u="none" strike="noStrike" cap="none" normalizeH="0" baseline="0" dirty="0" smtClean="0">
                          <a:ln>
                            <a:noFill/>
                          </a:ln>
                          <a:solidFill>
                            <a:srgbClr val="150CC4"/>
                          </a:solidFill>
                          <a:effectLst/>
                          <a:latin typeface="Times New Roman" pitchFamily="1" charset="0"/>
                          <a:cs typeface="Times New Roman" pitchFamily="1" charset="0"/>
                        </a:rPr>
                        <a:t>51.59 ± 4.26</a:t>
                      </a:r>
                    </a:p>
                  </a:txBody>
                  <a:tcPr marL="61301" marR="61301" marT="0" marB="0" horzOverflow="overflow">
                    <a:lnL>
                      <a:noFill/>
                    </a:lnL>
                    <a:lnR>
                      <a:noFill/>
                    </a:lnR>
                    <a:lnT>
                      <a:noFill/>
                    </a:lnT>
                    <a:lnB>
                      <a:noFill/>
                    </a:lnB>
                    <a:lnTlToBr>
                      <a:noFill/>
                    </a:lnTlToBr>
                    <a:lnBlToTr>
                      <a:noFill/>
                    </a:lnBlToTr>
                    <a:solidFill>
                      <a:schemeClr val="accent3">
                        <a:lumMod val="40000"/>
                        <a:lumOff val="60000"/>
                      </a:schemeClr>
                    </a:solidFill>
                  </a:tcPr>
                </a:tc>
              </a:tr>
            </a:tbl>
          </a:graphicData>
        </a:graphic>
      </p:graphicFrame>
      <p:sp>
        <p:nvSpPr>
          <p:cNvPr id="34854" name="Rectangle 19"/>
          <p:cNvSpPr>
            <a:spLocks noChangeArrowheads="1"/>
          </p:cNvSpPr>
          <p:nvPr/>
        </p:nvSpPr>
        <p:spPr bwMode="auto">
          <a:xfrm>
            <a:off x="2928926" y="5643578"/>
            <a:ext cx="3376245" cy="307777"/>
          </a:xfrm>
          <a:prstGeom prst="rect">
            <a:avLst/>
          </a:prstGeom>
          <a:noFill/>
          <a:ln w="9525">
            <a:noFill/>
            <a:miter lim="800000"/>
            <a:headEnd/>
            <a:tailEnd/>
          </a:ln>
        </p:spPr>
        <p:txBody>
          <a:bodyPr wrap="none">
            <a:spAutoFit/>
          </a:bodyPr>
          <a:lstStyle/>
          <a:p>
            <a:r>
              <a:rPr lang="en-US" sz="1400" b="1" i="1" dirty="0" err="1">
                <a:solidFill>
                  <a:srgbClr val="150CC4"/>
                </a:solidFill>
              </a:rPr>
              <a:t>Phytother</a:t>
            </a:r>
            <a:r>
              <a:rPr lang="en-US" sz="1400" b="1" i="1" dirty="0">
                <a:solidFill>
                  <a:srgbClr val="150CC4"/>
                </a:solidFill>
              </a:rPr>
              <a:t> Res </a:t>
            </a:r>
            <a:r>
              <a:rPr lang="en-US" sz="1400" b="1" dirty="0">
                <a:solidFill>
                  <a:srgbClr val="150CC4"/>
                </a:solidFill>
              </a:rPr>
              <a:t>16 </a:t>
            </a:r>
            <a:r>
              <a:rPr lang="en-US" sz="1400" b="1" dirty="0" err="1">
                <a:solidFill>
                  <a:srgbClr val="150CC4"/>
                </a:solidFill>
              </a:rPr>
              <a:t>Suppl</a:t>
            </a:r>
            <a:r>
              <a:rPr lang="en-US" sz="1400" b="1" dirty="0">
                <a:solidFill>
                  <a:srgbClr val="150CC4"/>
                </a:solidFill>
              </a:rPr>
              <a:t> 1:S14-8</a:t>
            </a:r>
            <a:r>
              <a:rPr lang="en-US" sz="1400" b="1" dirty="0" smtClean="0">
                <a:solidFill>
                  <a:srgbClr val="150CC4"/>
                </a:solidFill>
              </a:rPr>
              <a:t>, 2002</a:t>
            </a:r>
            <a:endParaRPr lang="en-US" sz="1400" b="1" dirty="0">
              <a:solidFill>
                <a:srgbClr val="150CC4"/>
              </a:solidFill>
            </a:endParaRPr>
          </a:p>
        </p:txBody>
      </p:sp>
      <p:cxnSp>
        <p:nvCxnSpPr>
          <p:cNvPr id="9" name="Straight Connector 8"/>
          <p:cNvCxnSpPr/>
          <p:nvPr/>
        </p:nvCxnSpPr>
        <p:spPr>
          <a:xfrm>
            <a:off x="2915816" y="1196752"/>
            <a:ext cx="0" cy="475252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9975"/>
          </a:xfrm>
        </p:spPr>
        <p:txBody>
          <a:bodyPr/>
          <a:lstStyle/>
          <a:p>
            <a:pPr>
              <a:defRPr/>
            </a:pPr>
            <a:r>
              <a:rPr lang="en-US" dirty="0" smtClean="0"/>
              <a:t>		</a:t>
            </a:r>
            <a:br>
              <a:rPr lang="en-US" dirty="0" smtClean="0"/>
            </a:br>
            <a:r>
              <a:rPr lang="en-US" dirty="0" smtClean="0">
                <a:solidFill>
                  <a:srgbClr val="660066"/>
                </a:solidFill>
                <a:latin typeface="Lucida Calligraphy" pitchFamily="66" charset="0"/>
              </a:rPr>
              <a:t> </a:t>
            </a:r>
            <a:r>
              <a:rPr lang="en-US" sz="3600" dirty="0" smtClean="0">
                <a:solidFill>
                  <a:srgbClr val="660066"/>
                </a:solidFill>
                <a:latin typeface="Lucida Calligraphy" pitchFamily="66" charset="0"/>
              </a:rPr>
              <a:t>SAE-Toxicological study</a:t>
            </a:r>
            <a:endParaRPr lang="en-US" sz="3600" dirty="0">
              <a:solidFill>
                <a:srgbClr val="660066"/>
              </a:solidFill>
              <a:latin typeface="Lucida Calligraphy" pitchFamily="66" charset="0"/>
            </a:endParaRPr>
          </a:p>
        </p:txBody>
      </p:sp>
      <p:sp>
        <p:nvSpPr>
          <p:cNvPr id="25603" name="Content Placeholder 3"/>
          <p:cNvSpPr>
            <a:spLocks noGrp="1"/>
          </p:cNvSpPr>
          <p:nvPr>
            <p:ph idx="10"/>
          </p:nvPr>
        </p:nvSpPr>
        <p:spPr>
          <a:xfrm>
            <a:off x="395288" y="1484312"/>
            <a:ext cx="8209160" cy="3816895"/>
          </a:xfrm>
        </p:spPr>
        <p:txBody>
          <a:bodyPr/>
          <a:lstStyle/>
          <a:p>
            <a:pPr algn="just">
              <a:spcBef>
                <a:spcPts val="0"/>
              </a:spcBef>
              <a:buClr>
                <a:srgbClr val="660066"/>
              </a:buClr>
              <a:buSzPct val="120000"/>
            </a:pPr>
            <a:r>
              <a:rPr lang="en-US" sz="2000" dirty="0" smtClean="0">
                <a:solidFill>
                  <a:srgbClr val="002060"/>
                </a:solidFill>
                <a:latin typeface="Times New Roman" pitchFamily="1" charset="0"/>
                <a:cs typeface="Times New Roman" pitchFamily="1" charset="0"/>
              </a:rPr>
              <a:t> </a:t>
            </a:r>
          </a:p>
          <a:p>
            <a:pPr algn="just">
              <a:spcBef>
                <a:spcPts val="0"/>
              </a:spcBef>
              <a:buClr>
                <a:srgbClr val="660066"/>
              </a:buClr>
              <a:buSzPct val="120000"/>
              <a:buFont typeface="Arial" charset="0"/>
              <a:buChar char="►"/>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buSzPct val="120000"/>
              <a:buFont typeface="Arial" charset="0"/>
              <a:buChar char="►"/>
            </a:pPr>
            <a:r>
              <a:rPr lang="en-US" sz="2000" dirty="0" smtClean="0">
                <a:solidFill>
                  <a:srgbClr val="150CC4"/>
                </a:solidFill>
                <a:latin typeface="Times New Roman" pitchFamily="1" charset="0"/>
                <a:cs typeface="Times New Roman" pitchFamily="1" charset="0"/>
              </a:rPr>
              <a:t>No marked adverse alterations were observed in hematological and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biochemical parameters during the </a:t>
            </a:r>
            <a:r>
              <a:rPr lang="en-US" sz="2000" dirty="0" err="1" smtClean="0">
                <a:solidFill>
                  <a:srgbClr val="150CC4"/>
                </a:solidFill>
                <a:latin typeface="Times New Roman" pitchFamily="1" charset="0"/>
                <a:cs typeface="Times New Roman" pitchFamily="1" charset="0"/>
              </a:rPr>
              <a:t>subacute</a:t>
            </a:r>
            <a:r>
              <a:rPr lang="en-US" sz="2000" dirty="0" smtClean="0">
                <a:solidFill>
                  <a:srgbClr val="150CC4"/>
                </a:solidFill>
                <a:latin typeface="Times New Roman" pitchFamily="1" charset="0"/>
                <a:cs typeface="Times New Roman" pitchFamily="1" charset="0"/>
              </a:rPr>
              <a:t> toxicity studies (50, 100,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250 and 500 mg/kg body weight). </a:t>
            </a:r>
          </a:p>
          <a:p>
            <a:pPr algn="just">
              <a:spcBef>
                <a:spcPts val="0"/>
              </a:spcBef>
              <a:buClr>
                <a:srgbClr val="660066"/>
              </a:buClr>
              <a:buSzPct val="120000"/>
            </a:pPr>
            <a:endParaRPr lang="en-US" sz="2000" dirty="0" smtClean="0">
              <a:solidFill>
                <a:srgbClr val="150CC4"/>
              </a:solidFill>
              <a:latin typeface="Times New Roman" pitchFamily="1" charset="0"/>
              <a:cs typeface="Times New Roman" pitchFamily="1" charset="0"/>
            </a:endParaRPr>
          </a:p>
          <a:p>
            <a:pPr algn="just">
              <a:spcBef>
                <a:spcPts val="0"/>
              </a:spcBef>
              <a:buClr>
                <a:srgbClr val="660066"/>
              </a:buClr>
              <a:buSzPct val="120000"/>
              <a:buFont typeface="Arial" charset="0"/>
              <a:buChar char="►"/>
            </a:pPr>
            <a:r>
              <a:rPr lang="en-US" sz="2000" dirty="0" smtClean="0">
                <a:solidFill>
                  <a:srgbClr val="150CC4"/>
                </a:solidFill>
                <a:latin typeface="Times New Roman" pitchFamily="1" charset="0"/>
                <a:cs typeface="Times New Roman" pitchFamily="1" charset="0"/>
              </a:rPr>
              <a:t>In the </a:t>
            </a:r>
            <a:r>
              <a:rPr lang="en-US" sz="2000" dirty="0" err="1" smtClean="0">
                <a:solidFill>
                  <a:srgbClr val="150CC4"/>
                </a:solidFill>
                <a:latin typeface="Times New Roman" pitchFamily="1" charset="0"/>
                <a:cs typeface="Times New Roman" pitchFamily="1" charset="0"/>
              </a:rPr>
              <a:t>subacute</a:t>
            </a:r>
            <a:r>
              <a:rPr lang="en-US" sz="2000" dirty="0" smtClean="0">
                <a:solidFill>
                  <a:srgbClr val="150CC4"/>
                </a:solidFill>
                <a:latin typeface="Times New Roman" pitchFamily="1" charset="0"/>
                <a:cs typeface="Times New Roman" pitchFamily="1" charset="0"/>
              </a:rPr>
              <a:t> treatment, the highest dose (500 mg/kg body weight)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alone showed a moderate increase in the level of blood glucose, plasma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urea, uric acid and </a:t>
            </a:r>
            <a:r>
              <a:rPr lang="en-US" sz="2000" dirty="0" err="1" smtClean="0">
                <a:solidFill>
                  <a:srgbClr val="150CC4"/>
                </a:solidFill>
                <a:latin typeface="Times New Roman" pitchFamily="1" charset="0"/>
                <a:cs typeface="Times New Roman" pitchFamily="1" charset="0"/>
              </a:rPr>
              <a:t>creatinine</a:t>
            </a:r>
            <a:r>
              <a:rPr lang="en-US" sz="2000" dirty="0" smtClean="0">
                <a:solidFill>
                  <a:srgbClr val="150CC4"/>
                </a:solidFill>
                <a:latin typeface="Times New Roman" pitchFamily="1" charset="0"/>
                <a:cs typeface="Times New Roman" pitchFamily="1" charset="0"/>
              </a:rPr>
              <a:t>. </a:t>
            </a:r>
            <a:r>
              <a:rPr lang="en-US" sz="2000" dirty="0" err="1" smtClean="0">
                <a:solidFill>
                  <a:srgbClr val="150CC4"/>
                </a:solidFill>
                <a:latin typeface="Times New Roman" pitchFamily="1" charset="0"/>
                <a:cs typeface="Times New Roman" pitchFamily="1" charset="0"/>
              </a:rPr>
              <a:t>Histopathological</a:t>
            </a:r>
            <a:r>
              <a:rPr lang="en-US" sz="2000" dirty="0" smtClean="0">
                <a:solidFill>
                  <a:srgbClr val="150CC4"/>
                </a:solidFill>
                <a:latin typeface="Times New Roman" pitchFamily="1" charset="0"/>
                <a:cs typeface="Times New Roman" pitchFamily="1" charset="0"/>
              </a:rPr>
              <a:t> examination of vital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organs showed normal architecture. </a:t>
            </a:r>
          </a:p>
          <a:p>
            <a:pPr algn="just">
              <a:spcBef>
                <a:spcPts val="0"/>
              </a:spcBef>
              <a:buClr>
                <a:srgbClr val="660066"/>
              </a:buClr>
              <a:buSzPct val="120000"/>
            </a:pPr>
            <a:r>
              <a:rPr lang="en-US" sz="2000" dirty="0" smtClean="0">
                <a:solidFill>
                  <a:srgbClr val="150CC4"/>
                </a:solidFill>
                <a:latin typeface="Times New Roman" pitchFamily="1" charset="0"/>
                <a:cs typeface="Times New Roman" pitchFamily="1" charset="0"/>
              </a:rPr>
              <a:t>     </a:t>
            </a:r>
            <a:endParaRPr lang="en-IN" sz="2000" dirty="0" smtClean="0">
              <a:solidFill>
                <a:srgbClr val="150CC4"/>
              </a:solidFill>
              <a:latin typeface="Times New Roman" pitchFamily="1" charset="0"/>
              <a:cs typeface="Times New Roman" pitchFamily="1"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5"/>
          <p:cNvSpPr txBox="1">
            <a:spLocks noChangeArrowheads="1"/>
          </p:cNvSpPr>
          <p:nvPr/>
        </p:nvSpPr>
        <p:spPr bwMode="auto">
          <a:xfrm>
            <a:off x="3286125" y="3071813"/>
            <a:ext cx="2711450" cy="584200"/>
          </a:xfrm>
          <a:prstGeom prst="rect">
            <a:avLst/>
          </a:prstGeom>
          <a:noFill/>
          <a:ln w="9525">
            <a:noFill/>
            <a:miter lim="800000"/>
            <a:headEnd/>
            <a:tailEnd/>
          </a:ln>
        </p:spPr>
        <p:txBody>
          <a:bodyPr wrap="none">
            <a:spAutoFit/>
          </a:bodyPr>
          <a:lstStyle/>
          <a:p>
            <a:r>
              <a:rPr lang="en-US" sz="3200">
                <a:solidFill>
                  <a:srgbClr val="7030A0"/>
                </a:solidFill>
                <a:latin typeface="Lucida Calligraphy" pitchFamily="66" charset="0"/>
              </a:rPr>
              <a:t>Thank You </a:t>
            </a:r>
          </a:p>
        </p:txBody>
      </p:sp>
      <p:pic>
        <p:nvPicPr>
          <p:cNvPr id="45059" name="Picture 3" descr="C:\Users\pc\Pictures\spring-flowers_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pics.davesgarden.com/pics/2004/09/10/Xenomorf/16248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pc\Pictures\icon-blog-48060-51f757b085bda5ae45e7201775abf8b2.jpg"/>
          <p:cNvPicPr>
            <a:picLocks noChangeAspect="1" noChangeArrowheads="1"/>
          </p:cNvPicPr>
          <p:nvPr/>
        </p:nvPicPr>
        <p:blipFill>
          <a:blip r:embed="rId2" cstate="print"/>
          <a:srcRect/>
          <a:stretch>
            <a:fillRect/>
          </a:stretch>
        </p:blipFill>
        <p:spPr bwMode="auto">
          <a:xfrm>
            <a:off x="0" y="0"/>
            <a:ext cx="6228184" cy="3933056"/>
          </a:xfrm>
          <a:prstGeom prst="rect">
            <a:avLst/>
          </a:prstGeom>
          <a:ln>
            <a:noFill/>
          </a:ln>
          <a:effectLst>
            <a:softEdge rad="112500"/>
          </a:effectLst>
        </p:spPr>
      </p:pic>
      <p:pic>
        <p:nvPicPr>
          <p:cNvPr id="7" name="Picture 4" descr="Image result for millingtonia hortensis"/>
          <p:cNvPicPr>
            <a:picLocks noChangeAspect="1" noChangeArrowheads="1"/>
          </p:cNvPicPr>
          <p:nvPr/>
        </p:nvPicPr>
        <p:blipFill>
          <a:blip r:embed="rId3" cstate="print"/>
          <a:srcRect/>
          <a:stretch>
            <a:fillRect/>
          </a:stretch>
        </p:blipFill>
        <p:spPr bwMode="auto">
          <a:xfrm>
            <a:off x="6215074" y="0"/>
            <a:ext cx="2928926" cy="3929066"/>
          </a:xfrm>
          <a:prstGeom prst="rect">
            <a:avLst/>
          </a:prstGeom>
          <a:ln>
            <a:noFill/>
          </a:ln>
          <a:effectLst>
            <a:softEdge rad="112500"/>
          </a:effectLst>
        </p:spPr>
      </p:pic>
      <p:pic>
        <p:nvPicPr>
          <p:cNvPr id="8" name="Picture 6" descr="Image result for millingtonia hortensis"/>
          <p:cNvPicPr>
            <a:picLocks noChangeAspect="1" noChangeArrowheads="1"/>
          </p:cNvPicPr>
          <p:nvPr/>
        </p:nvPicPr>
        <p:blipFill>
          <a:blip r:embed="rId4" cstate="print"/>
          <a:srcRect/>
          <a:stretch>
            <a:fillRect/>
          </a:stretch>
        </p:blipFill>
        <p:spPr bwMode="auto">
          <a:xfrm>
            <a:off x="6286512" y="3929066"/>
            <a:ext cx="2857488" cy="2928934"/>
          </a:xfrm>
          <a:prstGeom prst="rect">
            <a:avLst/>
          </a:prstGeom>
          <a:ln>
            <a:noFill/>
          </a:ln>
          <a:effectLst>
            <a:softEdge rad="112500"/>
          </a:effectLst>
        </p:spPr>
      </p:pic>
      <p:pic>
        <p:nvPicPr>
          <p:cNvPr id="9" name="Picture 8" descr="Image result for millingtonia hortensis"/>
          <p:cNvPicPr>
            <a:picLocks noChangeAspect="1" noChangeArrowheads="1"/>
          </p:cNvPicPr>
          <p:nvPr/>
        </p:nvPicPr>
        <p:blipFill>
          <a:blip r:embed="rId5" cstate="print"/>
          <a:srcRect/>
          <a:stretch>
            <a:fillRect/>
          </a:stretch>
        </p:blipFill>
        <p:spPr bwMode="auto">
          <a:xfrm>
            <a:off x="0" y="3929067"/>
            <a:ext cx="4033932" cy="2928934"/>
          </a:xfrm>
          <a:prstGeom prst="rect">
            <a:avLst/>
          </a:prstGeom>
          <a:ln>
            <a:noFill/>
          </a:ln>
          <a:effectLst>
            <a:softEdge rad="112500"/>
          </a:effectLst>
        </p:spPr>
      </p:pic>
      <p:pic>
        <p:nvPicPr>
          <p:cNvPr id="10" name="Picture 10" descr="Image result for millingtonia hortensis"/>
          <p:cNvPicPr>
            <a:picLocks noChangeAspect="1" noChangeArrowheads="1"/>
          </p:cNvPicPr>
          <p:nvPr/>
        </p:nvPicPr>
        <p:blipFill>
          <a:blip r:embed="rId6" cstate="print"/>
          <a:srcRect/>
          <a:stretch>
            <a:fillRect/>
          </a:stretch>
        </p:blipFill>
        <p:spPr bwMode="auto">
          <a:xfrm>
            <a:off x="4000496" y="3929066"/>
            <a:ext cx="2286016" cy="292893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3995738" y="620713"/>
            <a:ext cx="184150" cy="369887"/>
          </a:xfrm>
          <a:prstGeom prst="rect">
            <a:avLst/>
          </a:prstGeom>
          <a:noFill/>
          <a:ln w="9525">
            <a:noFill/>
            <a:miter lim="800000"/>
            <a:headEnd/>
            <a:tailEnd/>
          </a:ln>
        </p:spPr>
        <p:txBody>
          <a:bodyPr wrap="none">
            <a:spAutoFit/>
          </a:bodyPr>
          <a:lstStyle/>
          <a:p>
            <a:endParaRPr lang="en-IN">
              <a:latin typeface="Calibri" pitchFamily="34" charset="0"/>
            </a:endParaRPr>
          </a:p>
        </p:txBody>
      </p:sp>
      <p:sp>
        <p:nvSpPr>
          <p:cNvPr id="46083" name="TextBox 2"/>
          <p:cNvSpPr txBox="1">
            <a:spLocks noChangeArrowheads="1"/>
          </p:cNvSpPr>
          <p:nvPr/>
        </p:nvSpPr>
        <p:spPr bwMode="auto">
          <a:xfrm>
            <a:off x="2268538" y="333375"/>
            <a:ext cx="4391025" cy="1384300"/>
          </a:xfrm>
          <a:prstGeom prst="rect">
            <a:avLst/>
          </a:prstGeom>
          <a:noFill/>
          <a:ln w="9525">
            <a:noFill/>
            <a:miter lim="800000"/>
            <a:headEnd/>
            <a:tailEnd/>
          </a:ln>
        </p:spPr>
        <p:txBody>
          <a:bodyPr>
            <a:spAutoFit/>
          </a:bodyPr>
          <a:lstStyle/>
          <a:p>
            <a:pPr algn="ctr"/>
            <a:r>
              <a:rPr lang="en-US" sz="2800" b="1" dirty="0">
                <a:solidFill>
                  <a:srgbClr val="660066"/>
                </a:solidFill>
                <a:latin typeface="Lucida Calligraphy" pitchFamily="66" charset="0"/>
              </a:rPr>
              <a:t> Complementary &amp; Alternative Medicine</a:t>
            </a:r>
          </a:p>
          <a:p>
            <a:pPr algn="ctr"/>
            <a:r>
              <a:rPr lang="en-US" sz="2800" b="1" dirty="0">
                <a:solidFill>
                  <a:srgbClr val="660066"/>
                </a:solidFill>
                <a:latin typeface="Lucida Calligraphy" pitchFamily="66" charset="0"/>
              </a:rPr>
              <a:t>(CAM) </a:t>
            </a:r>
            <a:endParaRPr lang="en-IN" sz="2800" b="1" dirty="0">
              <a:solidFill>
                <a:srgbClr val="660066"/>
              </a:solidFill>
              <a:latin typeface="Lucida Calligraphy" pitchFamily="66" charset="0"/>
            </a:endParaRPr>
          </a:p>
        </p:txBody>
      </p:sp>
      <p:sp>
        <p:nvSpPr>
          <p:cNvPr id="46084" name="TextBox 3"/>
          <p:cNvSpPr txBox="1">
            <a:spLocks noChangeArrowheads="1"/>
          </p:cNvSpPr>
          <p:nvPr/>
        </p:nvSpPr>
        <p:spPr bwMode="auto">
          <a:xfrm>
            <a:off x="428596" y="1773238"/>
            <a:ext cx="8358246" cy="4401205"/>
          </a:xfrm>
          <a:prstGeom prst="rect">
            <a:avLst/>
          </a:prstGeom>
          <a:noFill/>
          <a:ln w="9525">
            <a:noFill/>
            <a:miter lim="800000"/>
            <a:headEnd/>
            <a:tailEnd/>
          </a:ln>
        </p:spPr>
        <p:txBody>
          <a:bodyPr wrap="square">
            <a:spAutoFit/>
          </a:bodyPr>
          <a:lstStyle/>
          <a:p>
            <a:pPr algn="just">
              <a:buFont typeface="Wingdings" pitchFamily="2" charset="2"/>
              <a:buChar char="Ø"/>
            </a:pPr>
            <a:r>
              <a:rPr lang="en-US" sz="2000" dirty="0" smtClean="0">
                <a:solidFill>
                  <a:srgbClr val="002060"/>
                </a:solidFill>
                <a:latin typeface="Times New Roman" pitchFamily="18" charset="0"/>
                <a:cs typeface="Times New Roman" pitchFamily="18" charset="0"/>
              </a:rPr>
              <a:t>Complementary &amp; Alternative </a:t>
            </a:r>
            <a:r>
              <a:rPr lang="en-US" sz="2000" dirty="0">
                <a:solidFill>
                  <a:srgbClr val="002060"/>
                </a:solidFill>
                <a:latin typeface="Times New Roman" pitchFamily="18" charset="0"/>
                <a:cs typeface="Times New Roman" pitchFamily="18" charset="0"/>
              </a:rPr>
              <a:t>medicine includes practices </a:t>
            </a:r>
            <a:r>
              <a:rPr lang="en-US" sz="2000" dirty="0" smtClean="0">
                <a:solidFill>
                  <a:srgbClr val="002060"/>
                </a:solidFill>
                <a:latin typeface="Times New Roman" pitchFamily="18" charset="0"/>
                <a:cs typeface="Times New Roman" pitchFamily="18" charset="0"/>
              </a:rPr>
              <a:t>used in  </a:t>
            </a:r>
          </a:p>
          <a:p>
            <a:pPr algn="just"/>
            <a:r>
              <a:rPr lang="en-US" sz="2000" dirty="0" smtClean="0">
                <a:solidFill>
                  <a:srgbClr val="002060"/>
                </a:solidFill>
                <a:latin typeface="Times New Roman" pitchFamily="18" charset="0"/>
                <a:cs typeface="Times New Roman" pitchFamily="18" charset="0"/>
              </a:rPr>
              <a:t>   conjunction </a:t>
            </a:r>
            <a:r>
              <a:rPr lang="en-US" sz="2000" dirty="0">
                <a:solidFill>
                  <a:srgbClr val="002060"/>
                </a:solidFill>
                <a:latin typeface="Times New Roman" pitchFamily="18" charset="0"/>
                <a:cs typeface="Times New Roman" pitchFamily="18" charset="0"/>
              </a:rPr>
              <a:t>with or to complement conventional medical treatments. </a:t>
            </a:r>
          </a:p>
          <a:p>
            <a:pPr algn="just"/>
            <a:endParaRPr lang="en-US" sz="2000" dirty="0">
              <a:solidFill>
                <a:srgbClr val="002060"/>
              </a:solidFill>
              <a:latin typeface="Times New Roman" pitchFamily="18" charset="0"/>
              <a:cs typeface="Times New Roman" pitchFamily="18" charset="0"/>
            </a:endParaRPr>
          </a:p>
          <a:p>
            <a:pPr algn="just">
              <a:buFont typeface="Wingdings" pitchFamily="2" charset="2"/>
              <a:buChar char="Ø"/>
            </a:pPr>
            <a:r>
              <a:rPr lang="en-US" sz="2000" dirty="0">
                <a:solidFill>
                  <a:srgbClr val="002060"/>
                </a:solidFill>
                <a:latin typeface="Times New Roman" pitchFamily="18" charset="0"/>
                <a:cs typeface="Times New Roman" pitchFamily="18" charset="0"/>
              </a:rPr>
              <a:t>Herbal medicines are now considered part of  </a:t>
            </a:r>
            <a:r>
              <a:rPr lang="en-US" sz="2000" dirty="0" smtClean="0">
                <a:solidFill>
                  <a:srgbClr val="002060"/>
                </a:solidFill>
                <a:latin typeface="Times New Roman" pitchFamily="18" charset="0"/>
                <a:cs typeface="Times New Roman" pitchFamily="18" charset="0"/>
              </a:rPr>
              <a:t>CAM. </a:t>
            </a:r>
            <a:r>
              <a:rPr lang="en-US" sz="2000" dirty="0">
                <a:solidFill>
                  <a:srgbClr val="002060"/>
                </a:solidFill>
                <a:latin typeface="Times New Roman" pitchFamily="18" charset="0"/>
                <a:cs typeface="Times New Roman" pitchFamily="18" charset="0"/>
              </a:rPr>
              <a:t>WHO has launched </a:t>
            </a:r>
            <a:r>
              <a:rPr lang="en-US" sz="2000" dirty="0" smtClean="0">
                <a:solidFill>
                  <a:srgbClr val="002060"/>
                </a:solidFill>
                <a:latin typeface="Times New Roman" pitchFamily="18" charset="0"/>
                <a:cs typeface="Times New Roman" pitchFamily="18" charset="0"/>
              </a:rPr>
              <a:t> </a:t>
            </a:r>
          </a:p>
          <a:p>
            <a:pPr algn="just"/>
            <a:r>
              <a:rPr lang="en-US" sz="2000" dirty="0" smtClean="0">
                <a:solidFill>
                  <a:srgbClr val="002060"/>
                </a:solidFill>
                <a:latin typeface="Times New Roman" pitchFamily="18" charset="0"/>
                <a:cs typeface="Times New Roman" pitchFamily="18" charset="0"/>
              </a:rPr>
              <a:t>   global </a:t>
            </a:r>
            <a:r>
              <a:rPr lang="en-US" sz="2000" dirty="0">
                <a:solidFill>
                  <a:srgbClr val="002060"/>
                </a:solidFill>
                <a:latin typeface="Times New Roman" pitchFamily="18" charset="0"/>
                <a:cs typeface="Times New Roman" pitchFamily="18" charset="0"/>
              </a:rPr>
              <a:t>strategy on Traditional medicine which provided a framework for </a:t>
            </a:r>
            <a:r>
              <a:rPr lang="en-US" sz="2000" dirty="0" smtClean="0">
                <a:solidFill>
                  <a:srgbClr val="002060"/>
                </a:solidFill>
                <a:latin typeface="Times New Roman" pitchFamily="18" charset="0"/>
                <a:cs typeface="Times New Roman" pitchFamily="18" charset="0"/>
              </a:rPr>
              <a:t>   </a:t>
            </a:r>
          </a:p>
          <a:p>
            <a:pPr algn="just"/>
            <a:r>
              <a:rPr lang="en-US" sz="2000" dirty="0" smtClean="0">
                <a:solidFill>
                  <a:srgbClr val="002060"/>
                </a:solidFill>
                <a:latin typeface="Times New Roman" pitchFamily="18" charset="0"/>
                <a:cs typeface="Times New Roman" pitchFamily="18" charset="0"/>
              </a:rPr>
              <a:t>   policy </a:t>
            </a:r>
            <a:r>
              <a:rPr lang="en-US" sz="2000" dirty="0">
                <a:solidFill>
                  <a:srgbClr val="002060"/>
                </a:solidFill>
                <a:latin typeface="Times New Roman" pitchFamily="18" charset="0"/>
                <a:cs typeface="Times New Roman" pitchFamily="18" charset="0"/>
              </a:rPr>
              <a:t>to assist and regulate CAM to make its use safer and more </a:t>
            </a:r>
            <a:endParaRPr lang="en-US" sz="2000" dirty="0" smtClean="0">
              <a:solidFill>
                <a:srgbClr val="002060"/>
              </a:solidFill>
              <a:latin typeface="Times New Roman" pitchFamily="18" charset="0"/>
              <a:cs typeface="Times New Roman" pitchFamily="18" charset="0"/>
            </a:endParaRPr>
          </a:p>
          <a:p>
            <a:pPr algn="just"/>
            <a:r>
              <a:rPr lang="en-US" sz="2000" dirty="0" smtClean="0">
                <a:solidFill>
                  <a:srgbClr val="002060"/>
                </a:solidFill>
                <a:latin typeface="Times New Roman" pitchFamily="18" charset="0"/>
                <a:cs typeface="Times New Roman" pitchFamily="18" charset="0"/>
              </a:rPr>
              <a:t>   accessible </a:t>
            </a:r>
            <a:r>
              <a:rPr lang="en-US" sz="2000" dirty="0">
                <a:solidFill>
                  <a:srgbClr val="002060"/>
                </a:solidFill>
                <a:latin typeface="Times New Roman" pitchFamily="18" charset="0"/>
                <a:cs typeface="Times New Roman" pitchFamily="18" charset="0"/>
              </a:rPr>
              <a:t>to more populations. </a:t>
            </a:r>
          </a:p>
          <a:p>
            <a:pPr algn="just">
              <a:buFont typeface="Wingdings" pitchFamily="2" charset="2"/>
              <a:buChar char="Ø"/>
            </a:pPr>
            <a:endParaRPr lang="en-US" sz="2000" dirty="0">
              <a:solidFill>
                <a:srgbClr val="002060"/>
              </a:solidFill>
              <a:latin typeface="Times New Roman" pitchFamily="18" charset="0"/>
              <a:cs typeface="Times New Roman" pitchFamily="18" charset="0"/>
            </a:endParaRPr>
          </a:p>
          <a:p>
            <a:pPr algn="just">
              <a:buFont typeface="Wingdings" pitchFamily="2" charset="2"/>
              <a:buChar char="Ø"/>
            </a:pPr>
            <a:r>
              <a:rPr lang="en-US" sz="2000" dirty="0">
                <a:solidFill>
                  <a:srgbClr val="002060"/>
                </a:solidFill>
                <a:latin typeface="Times New Roman" pitchFamily="18" charset="0"/>
                <a:cs typeface="Times New Roman" pitchFamily="18" charset="0"/>
              </a:rPr>
              <a:t>The importance of CAM is underlined by the fact that Institutes such as </a:t>
            </a:r>
            <a:endParaRPr lang="en-US" sz="2000" dirty="0" smtClean="0">
              <a:solidFill>
                <a:srgbClr val="002060"/>
              </a:solidFill>
              <a:latin typeface="Times New Roman" pitchFamily="18" charset="0"/>
              <a:cs typeface="Times New Roman" pitchFamily="18" charset="0"/>
            </a:endParaRPr>
          </a:p>
          <a:p>
            <a:pPr algn="just"/>
            <a:r>
              <a:rPr lang="en-US" sz="2000" dirty="0" smtClean="0">
                <a:solidFill>
                  <a:srgbClr val="002060"/>
                </a:solidFill>
                <a:latin typeface="Times New Roman" pitchFamily="18" charset="0"/>
                <a:cs typeface="Times New Roman" pitchFamily="18" charset="0"/>
              </a:rPr>
              <a:t>   Richard </a:t>
            </a:r>
            <a:r>
              <a:rPr lang="en-US" sz="2000" dirty="0">
                <a:solidFill>
                  <a:srgbClr val="002060"/>
                </a:solidFill>
                <a:latin typeface="Times New Roman" pitchFamily="18" charset="0"/>
                <a:cs typeface="Times New Roman" pitchFamily="18" charset="0"/>
              </a:rPr>
              <a:t>and </a:t>
            </a:r>
            <a:r>
              <a:rPr lang="en-US" sz="2000" dirty="0" err="1">
                <a:solidFill>
                  <a:srgbClr val="002060"/>
                </a:solidFill>
                <a:latin typeface="Times New Roman" pitchFamily="18" charset="0"/>
                <a:cs typeface="Times New Roman" pitchFamily="18" charset="0"/>
              </a:rPr>
              <a:t>Hinda</a:t>
            </a:r>
            <a:r>
              <a:rPr lang="en-US" sz="2000" dirty="0">
                <a:solidFill>
                  <a:srgbClr val="002060"/>
                </a:solidFill>
                <a:latin typeface="Times New Roman" pitchFamily="18" charset="0"/>
                <a:cs typeface="Times New Roman" pitchFamily="18" charset="0"/>
              </a:rPr>
              <a:t> Rosenthal Centre  for CAM, Columbia University, New </a:t>
            </a:r>
            <a:r>
              <a:rPr lang="en-US" sz="2000" dirty="0" smtClean="0">
                <a:solidFill>
                  <a:srgbClr val="002060"/>
                </a:solidFill>
                <a:latin typeface="Times New Roman" pitchFamily="18" charset="0"/>
                <a:cs typeface="Times New Roman" pitchFamily="18" charset="0"/>
              </a:rPr>
              <a:t> </a:t>
            </a:r>
          </a:p>
          <a:p>
            <a:pPr algn="just"/>
            <a:r>
              <a:rPr lang="en-US" sz="2000" dirty="0" smtClean="0">
                <a:solidFill>
                  <a:srgbClr val="002060"/>
                </a:solidFill>
                <a:latin typeface="Times New Roman" pitchFamily="18" charset="0"/>
                <a:cs typeface="Times New Roman" pitchFamily="18" charset="0"/>
              </a:rPr>
              <a:t>   York </a:t>
            </a:r>
            <a:r>
              <a:rPr lang="en-US" sz="2000" dirty="0">
                <a:solidFill>
                  <a:srgbClr val="002060"/>
                </a:solidFill>
                <a:latin typeface="Times New Roman" pitchFamily="18" charset="0"/>
                <a:cs typeface="Times New Roman" pitchFamily="18" charset="0"/>
              </a:rPr>
              <a:t>has been established and is involved in extensive scientific investigation  </a:t>
            </a:r>
            <a:endParaRPr lang="en-US" sz="2000" dirty="0" smtClean="0">
              <a:solidFill>
                <a:srgbClr val="002060"/>
              </a:solidFill>
              <a:latin typeface="Times New Roman" pitchFamily="18" charset="0"/>
              <a:cs typeface="Times New Roman" pitchFamily="18" charset="0"/>
            </a:endParaRPr>
          </a:p>
          <a:p>
            <a:pPr algn="just"/>
            <a:r>
              <a:rPr lang="en-US" sz="2000" dirty="0" smtClean="0">
                <a:solidFill>
                  <a:srgbClr val="002060"/>
                </a:solidFill>
                <a:latin typeface="Times New Roman" pitchFamily="18" charset="0"/>
                <a:cs typeface="Times New Roman" pitchFamily="18" charset="0"/>
              </a:rPr>
              <a:t>   in </a:t>
            </a:r>
            <a:r>
              <a:rPr lang="en-US" sz="2000" dirty="0">
                <a:solidFill>
                  <a:srgbClr val="002060"/>
                </a:solidFill>
                <a:latin typeface="Times New Roman" pitchFamily="18" charset="0"/>
                <a:cs typeface="Times New Roman" pitchFamily="18" charset="0"/>
              </a:rPr>
              <a:t>various aspects of CAM. </a:t>
            </a:r>
          </a:p>
          <a:p>
            <a:pPr algn="just"/>
            <a:r>
              <a:rPr lang="en-IN" sz="2000" dirty="0">
                <a:solidFill>
                  <a:srgbClr val="002060"/>
                </a:solidFill>
                <a:latin typeface="Times New Roman" pitchFamily="18" charset="0"/>
                <a:cs typeface="Times New Roman" pitchFamily="18" charset="0"/>
              </a:rPr>
              <a:t> </a:t>
            </a:r>
          </a:p>
          <a:p>
            <a:pPr algn="just"/>
            <a:endParaRPr lang="en-IN" sz="2000" dirty="0">
              <a:solidFill>
                <a:srgbClr val="002060"/>
              </a:solidFill>
              <a:latin typeface="Times New Roman" pitchFamily="18" charset="0"/>
              <a:cs typeface="Times New Roman" pitchFamily="18" charset="0"/>
            </a:endParaRPr>
          </a:p>
        </p:txBody>
      </p:sp>
      <p:pic>
        <p:nvPicPr>
          <p:cNvPr id="46085" name="Picture 2" descr="https://encrypted-tbn2.gstatic.com/images?q=tbn:ANd9GcQF3qe3RpDl3c7WASE66IPuGZlgSSoRl-QFnilZ5Ep6w_8c61Sw0A"/>
          <p:cNvPicPr>
            <a:picLocks noChangeAspect="1" noChangeArrowheads="1"/>
          </p:cNvPicPr>
          <p:nvPr/>
        </p:nvPicPr>
        <p:blipFill>
          <a:blip r:embed="rId2" cstate="print"/>
          <a:srcRect/>
          <a:stretch>
            <a:fillRect/>
          </a:stretch>
        </p:blipFill>
        <p:spPr bwMode="auto">
          <a:xfrm>
            <a:off x="0" y="0"/>
            <a:ext cx="2484438" cy="1628775"/>
          </a:xfrm>
          <a:prstGeom prst="rect">
            <a:avLst/>
          </a:prstGeom>
          <a:ln>
            <a:noFill/>
          </a:ln>
          <a:effectLst>
            <a:softEdge rad="112500"/>
          </a:effectLst>
        </p:spPr>
      </p:pic>
      <p:pic>
        <p:nvPicPr>
          <p:cNvPr id="46086" name="Picture 2" descr="http://s2.hubimg.com/u/6975253_f496.jpg"/>
          <p:cNvPicPr>
            <a:picLocks noChangeAspect="1" noChangeArrowheads="1"/>
          </p:cNvPicPr>
          <p:nvPr/>
        </p:nvPicPr>
        <p:blipFill>
          <a:blip r:embed="rId3" cstate="print"/>
          <a:srcRect/>
          <a:stretch>
            <a:fillRect/>
          </a:stretch>
        </p:blipFill>
        <p:spPr bwMode="auto">
          <a:xfrm>
            <a:off x="6696075" y="0"/>
            <a:ext cx="2447925" cy="16287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p:cNvSpPr txBox="1">
            <a:spLocks noChangeArrowheads="1"/>
          </p:cNvSpPr>
          <p:nvPr/>
        </p:nvSpPr>
        <p:spPr bwMode="auto">
          <a:xfrm>
            <a:off x="3995738" y="620713"/>
            <a:ext cx="184150" cy="369887"/>
          </a:xfrm>
          <a:prstGeom prst="rect">
            <a:avLst/>
          </a:prstGeom>
          <a:noFill/>
          <a:ln w="9525">
            <a:noFill/>
            <a:miter lim="800000"/>
            <a:headEnd/>
            <a:tailEnd/>
          </a:ln>
        </p:spPr>
        <p:txBody>
          <a:bodyPr wrap="none">
            <a:spAutoFit/>
          </a:bodyPr>
          <a:lstStyle/>
          <a:p>
            <a:endParaRPr lang="en-IN">
              <a:latin typeface="Calibri" pitchFamily="34" charset="0"/>
            </a:endParaRPr>
          </a:p>
        </p:txBody>
      </p:sp>
      <p:sp>
        <p:nvSpPr>
          <p:cNvPr id="47107" name="TextBox 2"/>
          <p:cNvSpPr txBox="1">
            <a:spLocks noChangeArrowheads="1"/>
          </p:cNvSpPr>
          <p:nvPr/>
        </p:nvSpPr>
        <p:spPr bwMode="auto">
          <a:xfrm>
            <a:off x="2643174" y="142852"/>
            <a:ext cx="4032250" cy="1754326"/>
          </a:xfrm>
          <a:prstGeom prst="rect">
            <a:avLst/>
          </a:prstGeom>
          <a:noFill/>
          <a:ln w="9525">
            <a:noFill/>
            <a:miter lim="800000"/>
            <a:headEnd/>
            <a:tailEnd/>
          </a:ln>
        </p:spPr>
        <p:txBody>
          <a:bodyPr>
            <a:spAutoFit/>
          </a:bodyPr>
          <a:lstStyle/>
          <a:p>
            <a:pPr algn="ctr"/>
            <a:r>
              <a:rPr lang="en-US" sz="3600" b="1" dirty="0">
                <a:solidFill>
                  <a:srgbClr val="660066"/>
                </a:solidFill>
                <a:latin typeface="Lucida Calligraphy" pitchFamily="66" charset="0"/>
              </a:rPr>
              <a:t> CAM </a:t>
            </a:r>
            <a:endParaRPr lang="en-US" sz="3600" b="1" dirty="0" smtClean="0">
              <a:solidFill>
                <a:srgbClr val="660066"/>
              </a:solidFill>
              <a:latin typeface="Lucida Calligraphy" pitchFamily="66" charset="0"/>
            </a:endParaRPr>
          </a:p>
          <a:p>
            <a:pPr algn="ctr"/>
            <a:r>
              <a:rPr lang="en-US" sz="3600" b="1" dirty="0" smtClean="0">
                <a:solidFill>
                  <a:srgbClr val="660066"/>
                </a:solidFill>
                <a:latin typeface="Lucida Calligraphy" pitchFamily="66" charset="0"/>
              </a:rPr>
              <a:t>&amp;</a:t>
            </a:r>
          </a:p>
          <a:p>
            <a:pPr algn="ctr"/>
            <a:r>
              <a:rPr lang="en-US" sz="3600" b="1" dirty="0" smtClean="0">
                <a:solidFill>
                  <a:srgbClr val="660066"/>
                </a:solidFill>
                <a:latin typeface="Lucida Calligraphy" pitchFamily="66" charset="0"/>
              </a:rPr>
              <a:t>CANCER </a:t>
            </a:r>
            <a:endParaRPr lang="en-IN" sz="3600" b="1" dirty="0">
              <a:solidFill>
                <a:srgbClr val="660066"/>
              </a:solidFill>
              <a:latin typeface="Lucida Calligraphy" pitchFamily="66" charset="0"/>
            </a:endParaRPr>
          </a:p>
        </p:txBody>
      </p:sp>
      <p:sp>
        <p:nvSpPr>
          <p:cNvPr id="47108" name="TextBox 3"/>
          <p:cNvSpPr txBox="1">
            <a:spLocks noChangeArrowheads="1"/>
          </p:cNvSpPr>
          <p:nvPr/>
        </p:nvSpPr>
        <p:spPr bwMode="auto">
          <a:xfrm>
            <a:off x="642910" y="2143116"/>
            <a:ext cx="8358246" cy="3785652"/>
          </a:xfrm>
          <a:prstGeom prst="rect">
            <a:avLst/>
          </a:prstGeom>
          <a:noFill/>
          <a:ln w="9525">
            <a:noFill/>
            <a:miter lim="800000"/>
            <a:headEnd/>
            <a:tailEnd/>
          </a:ln>
        </p:spPr>
        <p:txBody>
          <a:bodyPr wrap="square">
            <a:spAutoFit/>
          </a:bodyPr>
          <a:lstStyle/>
          <a:p>
            <a:pPr algn="just">
              <a:buClr>
                <a:srgbClr val="CC0099"/>
              </a:buClr>
              <a:buFont typeface="Wingdings" pitchFamily="2" charset="2"/>
              <a:buChar char="v"/>
            </a:pPr>
            <a:r>
              <a:rPr lang="en-US" sz="2000" dirty="0">
                <a:solidFill>
                  <a:srgbClr val="002060"/>
                </a:solidFill>
                <a:latin typeface="Times New Roman" pitchFamily="18" charset="0"/>
                <a:cs typeface="Times New Roman" pitchFamily="18" charset="0"/>
              </a:rPr>
              <a:t>Complementary and Alternative Medicine  use is more common </a:t>
            </a:r>
            <a:r>
              <a:rPr lang="en-US" sz="2000" dirty="0" smtClean="0">
                <a:solidFill>
                  <a:srgbClr val="002060"/>
                </a:solidFill>
                <a:latin typeface="Times New Roman" pitchFamily="18" charset="0"/>
                <a:cs typeface="Times New Roman" pitchFamily="18" charset="0"/>
              </a:rPr>
              <a:t>among </a:t>
            </a:r>
          </a:p>
          <a:p>
            <a:pPr algn="just">
              <a:buClr>
                <a:srgbClr val="CC0099"/>
              </a:buClr>
            </a:pPr>
            <a:r>
              <a:rPr lang="en-US" sz="2000" dirty="0" smtClean="0">
                <a:solidFill>
                  <a:srgbClr val="002060"/>
                </a:solidFill>
                <a:latin typeface="Times New Roman" pitchFamily="18" charset="0"/>
                <a:cs typeface="Times New Roman" pitchFamily="18" charset="0"/>
              </a:rPr>
              <a:t>    cancer </a:t>
            </a:r>
            <a:r>
              <a:rPr lang="en-US" sz="2000" dirty="0">
                <a:solidFill>
                  <a:srgbClr val="002060"/>
                </a:solidFill>
                <a:latin typeface="Times New Roman" pitchFamily="18" charset="0"/>
                <a:cs typeface="Times New Roman" pitchFamily="18" charset="0"/>
              </a:rPr>
              <a:t>patients.</a:t>
            </a:r>
          </a:p>
          <a:p>
            <a:pPr algn="just">
              <a:buClr>
                <a:srgbClr val="CC0099"/>
              </a:buClr>
              <a:buFont typeface="Wingdings" pitchFamily="2" charset="2"/>
              <a:buChar char="v"/>
            </a:pPr>
            <a:endParaRPr lang="en-US" sz="2000" dirty="0">
              <a:solidFill>
                <a:srgbClr val="002060"/>
              </a:solidFill>
              <a:latin typeface="Times New Roman" pitchFamily="18" charset="0"/>
              <a:cs typeface="Times New Roman" pitchFamily="18" charset="0"/>
            </a:endParaRPr>
          </a:p>
          <a:p>
            <a:pPr algn="just">
              <a:buClr>
                <a:srgbClr val="CC0099"/>
              </a:buClr>
              <a:buFont typeface="Wingdings" pitchFamily="2" charset="2"/>
              <a:buChar char="v"/>
            </a:pPr>
            <a:r>
              <a:rPr lang="en-US" sz="2000" dirty="0">
                <a:solidFill>
                  <a:srgbClr val="002060"/>
                </a:solidFill>
                <a:latin typeface="Times New Roman" pitchFamily="18" charset="0"/>
                <a:cs typeface="Times New Roman" pitchFamily="18" charset="0"/>
              </a:rPr>
              <a:t>Among various  types of CAM treatment,  herbal medicines were by </a:t>
            </a:r>
            <a:r>
              <a:rPr lang="en-US" sz="2000" dirty="0" smtClean="0">
                <a:solidFill>
                  <a:srgbClr val="002060"/>
                </a:solidFill>
                <a:latin typeface="Times New Roman" pitchFamily="18" charset="0"/>
                <a:cs typeface="Times New Roman" pitchFamily="18" charset="0"/>
              </a:rPr>
              <a:t>far  </a:t>
            </a:r>
          </a:p>
          <a:p>
            <a:pPr algn="just">
              <a:buClr>
                <a:srgbClr val="CC0099"/>
              </a:buClr>
            </a:pPr>
            <a:r>
              <a:rPr lang="en-US" sz="2000" dirty="0" smtClean="0">
                <a:solidFill>
                  <a:srgbClr val="002060"/>
                </a:solidFill>
                <a:latin typeface="Times New Roman" pitchFamily="18" charset="0"/>
                <a:cs typeface="Times New Roman" pitchFamily="18" charset="0"/>
              </a:rPr>
              <a:t>    the </a:t>
            </a:r>
            <a:r>
              <a:rPr lang="en-US" sz="2000" dirty="0">
                <a:solidFill>
                  <a:srgbClr val="002060"/>
                </a:solidFill>
                <a:latin typeface="Times New Roman" pitchFamily="18" charset="0"/>
                <a:cs typeface="Times New Roman" pitchFamily="18" charset="0"/>
              </a:rPr>
              <a:t>most commonly used group of treatments.</a:t>
            </a:r>
          </a:p>
          <a:p>
            <a:pPr algn="just">
              <a:buClr>
                <a:srgbClr val="CC0099"/>
              </a:buClr>
            </a:pPr>
            <a:endParaRPr lang="en-US" sz="2000" dirty="0">
              <a:solidFill>
                <a:srgbClr val="002060"/>
              </a:solidFill>
              <a:latin typeface="Times New Roman" pitchFamily="18" charset="0"/>
              <a:cs typeface="Times New Roman" pitchFamily="18" charset="0"/>
            </a:endParaRPr>
          </a:p>
          <a:p>
            <a:pPr algn="just">
              <a:buClr>
                <a:srgbClr val="CC0099"/>
              </a:buClr>
              <a:buFont typeface="Wingdings" pitchFamily="2" charset="2"/>
              <a:buChar char="v"/>
            </a:pPr>
            <a:r>
              <a:rPr lang="en-US" sz="2000" dirty="0">
                <a:solidFill>
                  <a:srgbClr val="002060"/>
                </a:solidFill>
                <a:latin typeface="Times New Roman" pitchFamily="18" charset="0"/>
                <a:cs typeface="Times New Roman" pitchFamily="18" charset="0"/>
              </a:rPr>
              <a:t>Leading cancer centers in the world are integrating CAM into a holistic </a:t>
            </a:r>
            <a:endParaRPr lang="en-US" sz="2000" dirty="0" smtClean="0">
              <a:solidFill>
                <a:srgbClr val="002060"/>
              </a:solidFill>
              <a:latin typeface="Times New Roman" pitchFamily="18" charset="0"/>
              <a:cs typeface="Times New Roman" pitchFamily="18" charset="0"/>
            </a:endParaRPr>
          </a:p>
          <a:p>
            <a:pPr algn="just">
              <a:buClr>
                <a:srgbClr val="CC0099"/>
              </a:buClr>
            </a:pPr>
            <a:r>
              <a:rPr lang="en-US" sz="2000" dirty="0" smtClean="0">
                <a:solidFill>
                  <a:srgbClr val="002060"/>
                </a:solidFill>
                <a:latin typeface="Times New Roman" pitchFamily="18" charset="0"/>
                <a:cs typeface="Times New Roman" pitchFamily="18" charset="0"/>
              </a:rPr>
              <a:t>    approach </a:t>
            </a:r>
            <a:r>
              <a:rPr lang="en-US" sz="2000" dirty="0">
                <a:solidFill>
                  <a:srgbClr val="002060"/>
                </a:solidFill>
                <a:latin typeface="Times New Roman" pitchFamily="18" charset="0"/>
                <a:cs typeface="Times New Roman" pitchFamily="18" charset="0"/>
              </a:rPr>
              <a:t>in the treatment of malignant tumors exemplified by the </a:t>
            </a:r>
            <a:endParaRPr lang="en-US" sz="2000" dirty="0" smtClean="0">
              <a:solidFill>
                <a:srgbClr val="002060"/>
              </a:solidFill>
              <a:latin typeface="Times New Roman" pitchFamily="18" charset="0"/>
              <a:cs typeface="Times New Roman" pitchFamily="18" charset="0"/>
            </a:endParaRPr>
          </a:p>
          <a:p>
            <a:pPr algn="just">
              <a:buClr>
                <a:srgbClr val="CC0099"/>
              </a:buClr>
            </a:pPr>
            <a:r>
              <a:rPr lang="en-US" sz="2000" dirty="0" smtClean="0">
                <a:solidFill>
                  <a:srgbClr val="002060"/>
                </a:solidFill>
                <a:latin typeface="Times New Roman" pitchFamily="18" charset="0"/>
                <a:cs typeface="Times New Roman" pitchFamily="18" charset="0"/>
              </a:rPr>
              <a:t>    Complementary </a:t>
            </a:r>
            <a:r>
              <a:rPr lang="en-US" sz="2000" dirty="0">
                <a:solidFill>
                  <a:srgbClr val="002060"/>
                </a:solidFill>
                <a:latin typeface="Times New Roman" pitchFamily="18" charset="0"/>
                <a:cs typeface="Times New Roman" pitchFamily="18" charset="0"/>
              </a:rPr>
              <a:t>and Alternative Medicine Education (CIMER)  website </a:t>
            </a:r>
            <a:endParaRPr lang="en-US" sz="2000" dirty="0" smtClean="0">
              <a:solidFill>
                <a:srgbClr val="002060"/>
              </a:solidFill>
              <a:latin typeface="Times New Roman" pitchFamily="18" charset="0"/>
              <a:cs typeface="Times New Roman" pitchFamily="18" charset="0"/>
            </a:endParaRPr>
          </a:p>
          <a:p>
            <a:pPr algn="just">
              <a:buClr>
                <a:srgbClr val="CC0099"/>
              </a:buClr>
            </a:pPr>
            <a:r>
              <a:rPr lang="en-US" sz="2000" dirty="0" smtClean="0">
                <a:solidFill>
                  <a:srgbClr val="002060"/>
                </a:solidFill>
                <a:latin typeface="Times New Roman" pitchFamily="18" charset="0"/>
                <a:cs typeface="Times New Roman" pitchFamily="18" charset="0"/>
              </a:rPr>
              <a:t>    of </a:t>
            </a:r>
            <a:r>
              <a:rPr lang="en-US" sz="2000" dirty="0">
                <a:solidFill>
                  <a:srgbClr val="002060"/>
                </a:solidFill>
                <a:latin typeface="Times New Roman" pitchFamily="18" charset="0"/>
                <a:cs typeface="Times New Roman" pitchFamily="18" charset="0"/>
              </a:rPr>
              <a:t>the MD Anderson Cancer Centre , Houston, USA meant for treating </a:t>
            </a:r>
            <a:endParaRPr lang="en-US" sz="2000" dirty="0" smtClean="0">
              <a:solidFill>
                <a:srgbClr val="002060"/>
              </a:solidFill>
              <a:latin typeface="Times New Roman" pitchFamily="18" charset="0"/>
              <a:cs typeface="Times New Roman" pitchFamily="18" charset="0"/>
            </a:endParaRPr>
          </a:p>
          <a:p>
            <a:pPr algn="just">
              <a:buClr>
                <a:srgbClr val="CC0099"/>
              </a:buClr>
            </a:pPr>
            <a:r>
              <a:rPr lang="en-US" sz="2000" dirty="0" smtClean="0">
                <a:solidFill>
                  <a:srgbClr val="002060"/>
                </a:solidFill>
                <a:latin typeface="Times New Roman" pitchFamily="18" charset="0"/>
                <a:cs typeface="Times New Roman" pitchFamily="18" charset="0"/>
              </a:rPr>
              <a:t>    cancer </a:t>
            </a:r>
            <a:r>
              <a:rPr lang="en-US" sz="2000" dirty="0">
                <a:solidFill>
                  <a:srgbClr val="002060"/>
                </a:solidFill>
                <a:latin typeface="Times New Roman" pitchFamily="18" charset="0"/>
                <a:cs typeface="Times New Roman" pitchFamily="18" charset="0"/>
              </a:rPr>
              <a:t>patients. </a:t>
            </a:r>
          </a:p>
          <a:p>
            <a:pPr algn="just">
              <a:buClr>
                <a:srgbClr val="CC0099"/>
              </a:buClr>
              <a:buFont typeface="Wingdings" pitchFamily="2" charset="2"/>
              <a:buChar char="v"/>
            </a:pPr>
            <a:endParaRPr lang="en-IN" sz="2000" dirty="0">
              <a:solidFill>
                <a:srgbClr val="002060"/>
              </a:solidFill>
              <a:latin typeface="Times New Roman" pitchFamily="18" charset="0"/>
              <a:cs typeface="Times New Roman" pitchFamily="18" charset="0"/>
            </a:endParaRPr>
          </a:p>
        </p:txBody>
      </p:sp>
      <p:pic>
        <p:nvPicPr>
          <p:cNvPr id="47109" name="Picture 2" descr="http://s2.hubimg.com/u/6975253_f496.jpg"/>
          <p:cNvPicPr>
            <a:picLocks noChangeAspect="1" noChangeArrowheads="1"/>
          </p:cNvPicPr>
          <p:nvPr/>
        </p:nvPicPr>
        <p:blipFill>
          <a:blip r:embed="rId2" cstate="print"/>
          <a:srcRect/>
          <a:stretch>
            <a:fillRect/>
          </a:stretch>
        </p:blipFill>
        <p:spPr bwMode="auto">
          <a:xfrm>
            <a:off x="0" y="0"/>
            <a:ext cx="2843213" cy="1844675"/>
          </a:xfrm>
          <a:prstGeom prst="rect">
            <a:avLst/>
          </a:prstGeom>
          <a:ln>
            <a:noFill/>
          </a:ln>
          <a:effectLst>
            <a:softEdge rad="112500"/>
          </a:effectLst>
        </p:spPr>
      </p:pic>
      <p:pic>
        <p:nvPicPr>
          <p:cNvPr id="47110" name="Picture 2" descr="natural alternative cancer treatments therapy"/>
          <p:cNvPicPr>
            <a:picLocks noChangeAspect="1" noChangeArrowheads="1"/>
          </p:cNvPicPr>
          <p:nvPr/>
        </p:nvPicPr>
        <p:blipFill>
          <a:blip r:embed="rId3" cstate="print"/>
          <a:srcRect/>
          <a:stretch>
            <a:fillRect/>
          </a:stretch>
        </p:blipFill>
        <p:spPr bwMode="auto">
          <a:xfrm>
            <a:off x="6516688" y="0"/>
            <a:ext cx="2627312" cy="18446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thrc.webs.com/photos/Siddhar.jpg"/>
          <p:cNvPicPr>
            <a:picLocks noChangeAspect="1" noChangeArrowheads="1"/>
          </p:cNvPicPr>
          <p:nvPr/>
        </p:nvPicPr>
        <p:blipFill>
          <a:blip r:embed="rId2" cstate="print"/>
          <a:srcRect/>
          <a:stretch>
            <a:fillRect/>
          </a:stretch>
        </p:blipFill>
        <p:spPr bwMode="auto">
          <a:xfrm>
            <a:off x="0" y="0"/>
            <a:ext cx="2643174" cy="1428736"/>
          </a:xfrm>
          <a:prstGeom prst="rect">
            <a:avLst/>
          </a:prstGeom>
          <a:ln>
            <a:noFill/>
          </a:ln>
          <a:effectLst>
            <a:softEdge rad="112500"/>
          </a:effectLst>
        </p:spPr>
      </p:pic>
      <p:sp>
        <p:nvSpPr>
          <p:cNvPr id="48131" name="TextBox 2"/>
          <p:cNvSpPr txBox="1">
            <a:spLocks noChangeArrowheads="1"/>
          </p:cNvSpPr>
          <p:nvPr/>
        </p:nvSpPr>
        <p:spPr bwMode="auto">
          <a:xfrm>
            <a:off x="2928926" y="285728"/>
            <a:ext cx="3384550" cy="1077218"/>
          </a:xfrm>
          <a:prstGeom prst="rect">
            <a:avLst/>
          </a:prstGeom>
          <a:noFill/>
          <a:ln w="9525">
            <a:noFill/>
            <a:miter lim="800000"/>
            <a:headEnd/>
            <a:tailEnd/>
          </a:ln>
        </p:spPr>
        <p:txBody>
          <a:bodyPr>
            <a:spAutoFit/>
          </a:bodyPr>
          <a:lstStyle/>
          <a:p>
            <a:pPr algn="ctr"/>
            <a:r>
              <a:rPr lang="en-US" sz="3200" b="1" dirty="0" err="1" smtClean="0">
                <a:solidFill>
                  <a:srgbClr val="660066"/>
                </a:solidFill>
                <a:latin typeface="Lucida Calligraphy" pitchFamily="66" charset="0"/>
              </a:rPr>
              <a:t>Siddha</a:t>
            </a:r>
            <a:r>
              <a:rPr lang="en-US" sz="3200" b="1" dirty="0" smtClean="0">
                <a:solidFill>
                  <a:srgbClr val="660066"/>
                </a:solidFill>
                <a:latin typeface="Lucida Calligraphy" pitchFamily="66" charset="0"/>
              </a:rPr>
              <a:t> </a:t>
            </a:r>
            <a:r>
              <a:rPr lang="en-US" sz="3200" b="1" dirty="0">
                <a:solidFill>
                  <a:srgbClr val="660066"/>
                </a:solidFill>
                <a:latin typeface="Lucida Calligraphy" pitchFamily="66" charset="0"/>
              </a:rPr>
              <a:t>System of Medicine</a:t>
            </a:r>
            <a:endParaRPr lang="en-IN" sz="3200" b="1" dirty="0">
              <a:solidFill>
                <a:srgbClr val="660066"/>
              </a:solidFill>
              <a:latin typeface="Lucida Calligraphy" pitchFamily="66" charset="0"/>
            </a:endParaRPr>
          </a:p>
        </p:txBody>
      </p:sp>
      <p:pic>
        <p:nvPicPr>
          <p:cNvPr id="48132" name="Picture 4" descr="https://encrypted-tbn3.gstatic.com/images?q=tbn:ANd9GcTU7ZiX9uVwPNtasOcKwXeDsGyzmiBlrP0lzTSEGipCLuZlwtvV4Q"/>
          <p:cNvPicPr>
            <a:picLocks noChangeAspect="1" noChangeArrowheads="1"/>
          </p:cNvPicPr>
          <p:nvPr/>
        </p:nvPicPr>
        <p:blipFill>
          <a:blip r:embed="rId3" cstate="print"/>
          <a:srcRect/>
          <a:stretch>
            <a:fillRect/>
          </a:stretch>
        </p:blipFill>
        <p:spPr bwMode="auto">
          <a:xfrm>
            <a:off x="6786578" y="0"/>
            <a:ext cx="2357422" cy="1428736"/>
          </a:xfrm>
          <a:prstGeom prst="rect">
            <a:avLst/>
          </a:prstGeom>
          <a:ln>
            <a:noFill/>
          </a:ln>
          <a:effectLst>
            <a:softEdge rad="112500"/>
          </a:effectLst>
        </p:spPr>
      </p:pic>
      <p:sp>
        <p:nvSpPr>
          <p:cNvPr id="5" name="TextBox 4"/>
          <p:cNvSpPr txBox="1"/>
          <p:nvPr/>
        </p:nvSpPr>
        <p:spPr>
          <a:xfrm>
            <a:off x="357158" y="1484313"/>
            <a:ext cx="8429684" cy="4524315"/>
          </a:xfrm>
          <a:prstGeom prst="rect">
            <a:avLst/>
          </a:prstGeom>
          <a:noFill/>
        </p:spPr>
        <p:txBody>
          <a:bodyPr wrap="square">
            <a:spAutoFit/>
          </a:bodyPr>
          <a:lstStyle/>
          <a:p>
            <a:pPr algn="just">
              <a:buClr>
                <a:srgbClr val="99FF66"/>
              </a:buClr>
              <a:buFont typeface="Wingdings" pitchFamily="2" charset="2"/>
              <a:buChar char="ü"/>
              <a:defRPr/>
            </a:pPr>
            <a:r>
              <a:rPr lang="en-IN" dirty="0" smtClean="0">
                <a:solidFill>
                  <a:srgbClr val="002060"/>
                </a:solidFill>
                <a:latin typeface="Times New Roman" pitchFamily="18" charset="0"/>
                <a:cs typeface="Times New Roman" pitchFamily="18" charset="0"/>
              </a:rPr>
              <a:t>System </a:t>
            </a:r>
            <a:r>
              <a:rPr lang="en-IN" dirty="0">
                <a:solidFill>
                  <a:srgbClr val="002060"/>
                </a:solidFill>
                <a:latin typeface="Times New Roman" pitchFamily="18" charset="0"/>
                <a:cs typeface="Times New Roman" pitchFamily="18" charset="0"/>
              </a:rPr>
              <a:t>or “</a:t>
            </a:r>
            <a:r>
              <a:rPr lang="en-IN" dirty="0" err="1">
                <a:solidFill>
                  <a:srgbClr val="002060"/>
                </a:solidFill>
                <a:latin typeface="Times New Roman" pitchFamily="18" charset="0"/>
                <a:cs typeface="Times New Roman" pitchFamily="18" charset="0"/>
              </a:rPr>
              <a:t>Siddham</a:t>
            </a:r>
            <a:r>
              <a:rPr lang="en-IN" dirty="0">
                <a:solidFill>
                  <a:srgbClr val="002060"/>
                </a:solidFill>
                <a:latin typeface="Times New Roman" pitchFamily="18" charset="0"/>
                <a:cs typeface="Times New Roman" pitchFamily="18" charset="0"/>
              </a:rPr>
              <a:t>” is the way of life which is the most ancient of all medical systems </a:t>
            </a:r>
            <a:endParaRPr lang="en-IN" dirty="0" smtClean="0">
              <a:solidFill>
                <a:srgbClr val="002060"/>
              </a:solidFill>
              <a:latin typeface="Times New Roman" pitchFamily="18" charset="0"/>
              <a:cs typeface="Times New Roman" pitchFamily="18" charset="0"/>
            </a:endParaRPr>
          </a:p>
          <a:p>
            <a:pPr algn="just">
              <a:buClr>
                <a:srgbClr val="99FF66"/>
              </a:buClr>
              <a:defRPr/>
            </a:pPr>
            <a:r>
              <a:rPr lang="en-IN" dirty="0" smtClean="0">
                <a:solidFill>
                  <a:srgbClr val="002060"/>
                </a:solidFill>
                <a:latin typeface="Times New Roman" pitchFamily="18" charset="0"/>
                <a:cs typeface="Times New Roman" pitchFamily="18" charset="0"/>
              </a:rPr>
              <a:t>   (</a:t>
            </a:r>
            <a:r>
              <a:rPr lang="en-IN" dirty="0">
                <a:solidFill>
                  <a:srgbClr val="002060"/>
                </a:solidFill>
                <a:latin typeface="Times New Roman" pitchFamily="18" charset="0"/>
                <a:cs typeface="Times New Roman" pitchFamily="18" charset="0"/>
              </a:rPr>
              <a:t>Anonymous, 2011a) and can be considered as the most primordial one</a:t>
            </a:r>
            <a:r>
              <a:rPr lang="en-IN" dirty="0" smtClean="0">
                <a:solidFill>
                  <a:srgbClr val="002060"/>
                </a:solidFill>
                <a:latin typeface="Times New Roman" pitchFamily="18" charset="0"/>
                <a:cs typeface="Times New Roman" pitchFamily="18" charset="0"/>
              </a:rPr>
              <a:t>.</a:t>
            </a:r>
          </a:p>
          <a:p>
            <a:pPr algn="just">
              <a:buClr>
                <a:srgbClr val="99FF66"/>
              </a:buClr>
              <a:defRPr/>
            </a:pPr>
            <a:endParaRPr lang="en-IN" dirty="0">
              <a:solidFill>
                <a:srgbClr val="002060"/>
              </a:solidFill>
              <a:latin typeface="Times New Roman" pitchFamily="18" charset="0"/>
              <a:cs typeface="Times New Roman" pitchFamily="18" charset="0"/>
            </a:endParaRPr>
          </a:p>
          <a:p>
            <a:pPr algn="just">
              <a:buClr>
                <a:srgbClr val="99FF66"/>
              </a:buClr>
              <a:buFont typeface="Wingdings" pitchFamily="2" charset="2"/>
              <a:buChar char="ü"/>
              <a:defRPr/>
            </a:pPr>
            <a:r>
              <a:rPr lang="en-IN" dirty="0" err="1">
                <a:solidFill>
                  <a:srgbClr val="002060"/>
                </a:solidFill>
                <a:latin typeface="Times New Roman" pitchFamily="18" charset="0"/>
                <a:cs typeface="Times New Roman" pitchFamily="18" charset="0"/>
              </a:rPr>
              <a:t>Siddha</a:t>
            </a:r>
            <a:r>
              <a:rPr lang="en-IN" dirty="0">
                <a:solidFill>
                  <a:srgbClr val="002060"/>
                </a:solidFill>
                <a:latin typeface="Times New Roman" pitchFamily="18" charset="0"/>
                <a:cs typeface="Times New Roman" pitchFamily="18" charset="0"/>
              </a:rPr>
              <a:t> medicine is the conquest of death: “that which ensures prevention against </a:t>
            </a:r>
            <a:endParaRPr lang="en-IN" dirty="0" smtClean="0">
              <a:solidFill>
                <a:srgbClr val="002060"/>
              </a:solidFill>
              <a:latin typeface="Times New Roman" pitchFamily="18" charset="0"/>
              <a:cs typeface="Times New Roman" pitchFamily="18" charset="0"/>
            </a:endParaRPr>
          </a:p>
          <a:p>
            <a:pPr algn="just">
              <a:buClr>
                <a:srgbClr val="99FF66"/>
              </a:buClr>
              <a:defRPr/>
            </a:pPr>
            <a:r>
              <a:rPr lang="en-IN" dirty="0" smtClean="0">
                <a:solidFill>
                  <a:srgbClr val="002060"/>
                </a:solidFill>
                <a:latin typeface="Times New Roman" pitchFamily="18" charset="0"/>
                <a:cs typeface="Times New Roman" pitchFamily="18" charset="0"/>
              </a:rPr>
              <a:t>   mortality”</a:t>
            </a:r>
          </a:p>
          <a:p>
            <a:pPr algn="just">
              <a:buClr>
                <a:srgbClr val="99FF66"/>
              </a:buClr>
              <a:defRPr/>
            </a:pPr>
            <a:endParaRPr lang="en-IN" dirty="0">
              <a:solidFill>
                <a:srgbClr val="002060"/>
              </a:solidFill>
              <a:latin typeface="Times New Roman" pitchFamily="18" charset="0"/>
              <a:cs typeface="Times New Roman" pitchFamily="18" charset="0"/>
            </a:endParaRPr>
          </a:p>
          <a:p>
            <a:pPr algn="just">
              <a:buClr>
                <a:srgbClr val="99FF66"/>
              </a:buClr>
              <a:buFont typeface="Wingdings" pitchFamily="2" charset="2"/>
              <a:buChar char="ü"/>
              <a:defRPr/>
            </a:pPr>
            <a:r>
              <a:rPr lang="en-IN" dirty="0">
                <a:solidFill>
                  <a:srgbClr val="002060"/>
                </a:solidFill>
                <a:latin typeface="Times New Roman" pitchFamily="18" charset="0"/>
                <a:cs typeface="Times New Roman" pitchFamily="18" charset="0"/>
              </a:rPr>
              <a:t>It is the oldest traditional treatment system generated from Dravidian culture</a:t>
            </a:r>
            <a:r>
              <a:rPr lang="en-IN" dirty="0" smtClean="0">
                <a:solidFill>
                  <a:srgbClr val="002060"/>
                </a:solidFill>
                <a:latin typeface="Times New Roman" pitchFamily="18" charset="0"/>
                <a:cs typeface="Times New Roman" pitchFamily="18" charset="0"/>
              </a:rPr>
              <a:t>.</a:t>
            </a:r>
          </a:p>
          <a:p>
            <a:pPr algn="just">
              <a:buClr>
                <a:srgbClr val="99FF66"/>
              </a:buClr>
              <a:defRPr/>
            </a:pPr>
            <a:endParaRPr lang="en-IN" dirty="0">
              <a:solidFill>
                <a:srgbClr val="002060"/>
              </a:solidFill>
              <a:latin typeface="Times New Roman" pitchFamily="18" charset="0"/>
              <a:cs typeface="Times New Roman" pitchFamily="18" charset="0"/>
            </a:endParaRPr>
          </a:p>
          <a:p>
            <a:pPr algn="just">
              <a:buClr>
                <a:srgbClr val="99FF66"/>
              </a:buClr>
              <a:buFont typeface="Wingdings" pitchFamily="2" charset="2"/>
              <a:buChar char="ü"/>
              <a:defRPr/>
            </a:pPr>
            <a:r>
              <a:rPr lang="en-IN" dirty="0">
                <a:solidFill>
                  <a:srgbClr val="002060"/>
                </a:solidFill>
                <a:latin typeface="Times New Roman" pitchFamily="18" charset="0"/>
                <a:cs typeface="Times New Roman" pitchFamily="18" charset="0"/>
              </a:rPr>
              <a:t>It flourished in the period of Indus valley civilization (</a:t>
            </a:r>
            <a:r>
              <a:rPr lang="en-IN" dirty="0" err="1">
                <a:solidFill>
                  <a:srgbClr val="002060"/>
                </a:solidFill>
                <a:latin typeface="Times New Roman" pitchFamily="18" charset="0"/>
                <a:cs typeface="Times New Roman" pitchFamily="18" charset="0"/>
              </a:rPr>
              <a:t>Mukherjee</a:t>
            </a:r>
            <a:r>
              <a:rPr lang="en-IN" dirty="0">
                <a:solidFill>
                  <a:srgbClr val="002060"/>
                </a:solidFill>
                <a:latin typeface="Times New Roman" pitchFamily="18" charset="0"/>
                <a:cs typeface="Times New Roman" pitchFamily="18" charset="0"/>
              </a:rPr>
              <a:t> and </a:t>
            </a:r>
            <a:r>
              <a:rPr lang="en-IN" dirty="0" err="1">
                <a:solidFill>
                  <a:srgbClr val="002060"/>
                </a:solidFill>
                <a:latin typeface="Times New Roman" pitchFamily="18" charset="0"/>
                <a:cs typeface="Times New Roman" pitchFamily="18" charset="0"/>
              </a:rPr>
              <a:t>Wahile</a:t>
            </a:r>
            <a:r>
              <a:rPr lang="en-IN" dirty="0">
                <a:solidFill>
                  <a:srgbClr val="002060"/>
                </a:solidFill>
                <a:latin typeface="Times New Roman" pitchFamily="18" charset="0"/>
                <a:cs typeface="Times New Roman" pitchFamily="18" charset="0"/>
              </a:rPr>
              <a:t>, 2006). </a:t>
            </a:r>
            <a:endParaRPr lang="en-IN" dirty="0" smtClean="0">
              <a:solidFill>
                <a:srgbClr val="002060"/>
              </a:solidFill>
              <a:latin typeface="Times New Roman" pitchFamily="18" charset="0"/>
              <a:cs typeface="Times New Roman" pitchFamily="18" charset="0"/>
            </a:endParaRPr>
          </a:p>
          <a:p>
            <a:pPr algn="just">
              <a:buClr>
                <a:srgbClr val="99FF66"/>
              </a:buClr>
              <a:defRPr/>
            </a:pPr>
            <a:endParaRPr lang="en-IN" dirty="0">
              <a:solidFill>
                <a:srgbClr val="002060"/>
              </a:solidFill>
              <a:latin typeface="Times New Roman" pitchFamily="18" charset="0"/>
              <a:cs typeface="Times New Roman" pitchFamily="18" charset="0"/>
            </a:endParaRPr>
          </a:p>
          <a:p>
            <a:pPr algn="just">
              <a:buClr>
                <a:srgbClr val="99FF66"/>
              </a:buClr>
              <a:buFont typeface="Wingdings" pitchFamily="2" charset="2"/>
              <a:buChar char="ü"/>
              <a:defRPr/>
            </a:pPr>
            <a:r>
              <a:rPr lang="en-IN" dirty="0">
                <a:solidFill>
                  <a:srgbClr val="002060"/>
                </a:solidFill>
                <a:latin typeface="Times New Roman" pitchFamily="18" charset="0"/>
                <a:cs typeface="Times New Roman" pitchFamily="18" charset="0"/>
              </a:rPr>
              <a:t>It is the most ancient indigenous system of medicines of Indian origin practiced </a:t>
            </a:r>
            <a:endParaRPr lang="en-IN" dirty="0" smtClean="0">
              <a:solidFill>
                <a:srgbClr val="002060"/>
              </a:solidFill>
              <a:latin typeface="Times New Roman" pitchFamily="18" charset="0"/>
              <a:cs typeface="Times New Roman" pitchFamily="18" charset="0"/>
            </a:endParaRPr>
          </a:p>
          <a:p>
            <a:pPr algn="just">
              <a:buClr>
                <a:srgbClr val="99FF66"/>
              </a:buClr>
              <a:defRPr/>
            </a:pPr>
            <a:r>
              <a:rPr lang="en-IN" dirty="0" smtClean="0">
                <a:solidFill>
                  <a:srgbClr val="002060"/>
                </a:solidFill>
                <a:latin typeface="Times New Roman" pitchFamily="18" charset="0"/>
                <a:cs typeface="Times New Roman" pitchFamily="18" charset="0"/>
              </a:rPr>
              <a:t>   exclusively </a:t>
            </a:r>
            <a:r>
              <a:rPr lang="en-IN" dirty="0">
                <a:solidFill>
                  <a:srgbClr val="002060"/>
                </a:solidFill>
                <a:latin typeface="Times New Roman" pitchFamily="18" charset="0"/>
                <a:cs typeface="Times New Roman" pitchFamily="18" charset="0"/>
              </a:rPr>
              <a:t>in Tamil Nadu and in some parts of the neighbouring states. </a:t>
            </a:r>
            <a:endParaRPr lang="en-IN" dirty="0" smtClean="0">
              <a:solidFill>
                <a:srgbClr val="002060"/>
              </a:solidFill>
              <a:latin typeface="Times New Roman" pitchFamily="18" charset="0"/>
              <a:cs typeface="Times New Roman" pitchFamily="18" charset="0"/>
            </a:endParaRPr>
          </a:p>
          <a:p>
            <a:pPr algn="just">
              <a:buClr>
                <a:srgbClr val="99FF66"/>
              </a:buClr>
              <a:defRPr/>
            </a:pPr>
            <a:endParaRPr lang="en-IN" dirty="0">
              <a:solidFill>
                <a:srgbClr val="002060"/>
              </a:solidFill>
              <a:latin typeface="Times New Roman" pitchFamily="18" charset="0"/>
              <a:cs typeface="Times New Roman" pitchFamily="18" charset="0"/>
            </a:endParaRPr>
          </a:p>
          <a:p>
            <a:pPr algn="just">
              <a:buClr>
                <a:srgbClr val="99FF66"/>
              </a:buClr>
              <a:buFont typeface="Wingdings" pitchFamily="2" charset="2"/>
              <a:buChar char="ü"/>
              <a:defRPr/>
            </a:pPr>
            <a:r>
              <a:rPr lang="en-IN" dirty="0">
                <a:solidFill>
                  <a:srgbClr val="002060"/>
                </a:solidFill>
                <a:latin typeface="Times New Roman" pitchFamily="18" charset="0"/>
                <a:cs typeface="Times New Roman" pitchFamily="18" charset="0"/>
              </a:rPr>
              <a:t>The first Tamil </a:t>
            </a:r>
            <a:r>
              <a:rPr lang="en-IN" dirty="0" err="1">
                <a:solidFill>
                  <a:srgbClr val="002060"/>
                </a:solidFill>
                <a:latin typeface="Times New Roman" pitchFamily="18" charset="0"/>
                <a:cs typeface="Times New Roman" pitchFamily="18" charset="0"/>
              </a:rPr>
              <a:t>Siddha</a:t>
            </a:r>
            <a:r>
              <a:rPr lang="en-IN" dirty="0">
                <a:solidFill>
                  <a:srgbClr val="002060"/>
                </a:solidFill>
                <a:latin typeface="Times New Roman" pitchFamily="18" charset="0"/>
                <a:cs typeface="Times New Roman" pitchFamily="18" charset="0"/>
              </a:rPr>
              <a:t> text is the </a:t>
            </a:r>
            <a:r>
              <a:rPr lang="en-IN" b="1" dirty="0" err="1">
                <a:solidFill>
                  <a:srgbClr val="002060"/>
                </a:solidFill>
                <a:latin typeface="Times New Roman" pitchFamily="18" charset="0"/>
                <a:cs typeface="Times New Roman" pitchFamily="18" charset="0"/>
              </a:rPr>
              <a:t>Thirumandhiram</a:t>
            </a:r>
            <a:r>
              <a:rPr lang="en-IN" dirty="0">
                <a:solidFill>
                  <a:srgbClr val="002060"/>
                </a:solidFill>
                <a:latin typeface="Times New Roman" pitchFamily="18" charset="0"/>
                <a:cs typeface="Times New Roman" pitchFamily="18" charset="0"/>
              </a:rPr>
              <a:t> written by </a:t>
            </a:r>
            <a:r>
              <a:rPr lang="en-IN" b="1" dirty="0" err="1">
                <a:solidFill>
                  <a:srgbClr val="002060"/>
                </a:solidFill>
                <a:latin typeface="Times New Roman" pitchFamily="18" charset="0"/>
                <a:cs typeface="Times New Roman" pitchFamily="18" charset="0"/>
              </a:rPr>
              <a:t>Thirumoolar</a:t>
            </a:r>
            <a:r>
              <a:rPr lang="en-IN" dirty="0">
                <a:solidFill>
                  <a:srgbClr val="002060"/>
                </a:solidFill>
                <a:latin typeface="Times New Roman" pitchFamily="18" charset="0"/>
                <a:cs typeface="Times New Roman" pitchFamily="18" charset="0"/>
              </a:rPr>
              <a:t> dating </a:t>
            </a:r>
            <a:r>
              <a:rPr lang="en-IN" dirty="0" smtClean="0">
                <a:solidFill>
                  <a:srgbClr val="002060"/>
                </a:solidFill>
                <a:latin typeface="Times New Roman" pitchFamily="18" charset="0"/>
                <a:cs typeface="Times New Roman" pitchFamily="18" charset="0"/>
              </a:rPr>
              <a:t> </a:t>
            </a:r>
          </a:p>
          <a:p>
            <a:pPr algn="just">
              <a:buClr>
                <a:srgbClr val="99FF66"/>
              </a:buClr>
              <a:defRPr/>
            </a:pPr>
            <a:r>
              <a:rPr lang="en-IN" dirty="0" smtClean="0">
                <a:solidFill>
                  <a:srgbClr val="002060"/>
                </a:solidFill>
                <a:latin typeface="Times New Roman" pitchFamily="18" charset="0"/>
                <a:cs typeface="Times New Roman" pitchFamily="18" charset="0"/>
              </a:rPr>
              <a:t>   probably </a:t>
            </a:r>
            <a:r>
              <a:rPr lang="en-IN" dirty="0">
                <a:solidFill>
                  <a:srgbClr val="002060"/>
                </a:solidFill>
                <a:latin typeface="Times New Roman" pitchFamily="18" charset="0"/>
                <a:cs typeface="Times New Roman" pitchFamily="18" charset="0"/>
              </a:rPr>
              <a:t>to around 6th or 7</a:t>
            </a:r>
            <a:r>
              <a:rPr lang="en-IN" baseline="30000" dirty="0">
                <a:solidFill>
                  <a:srgbClr val="002060"/>
                </a:solidFill>
                <a:latin typeface="Times New Roman" pitchFamily="18" charset="0"/>
                <a:cs typeface="Times New Roman" pitchFamily="18" charset="0"/>
              </a:rPr>
              <a:t>th</a:t>
            </a:r>
            <a:r>
              <a:rPr lang="en-IN" dirty="0">
                <a:solidFill>
                  <a:srgbClr val="002060"/>
                </a:solidFill>
                <a:latin typeface="Times New Roman" pitchFamily="18" charset="0"/>
                <a:cs typeface="Times New Roman" pitchFamily="18" charset="0"/>
              </a:rPr>
              <a:t> century Christian Era or Current Era (C.E) (</a:t>
            </a:r>
            <a:r>
              <a:rPr lang="en-IN" dirty="0" err="1">
                <a:solidFill>
                  <a:srgbClr val="002060"/>
                </a:solidFill>
                <a:latin typeface="Times New Roman" pitchFamily="18" charset="0"/>
                <a:cs typeface="Times New Roman" pitchFamily="18" charset="0"/>
              </a:rPr>
              <a:t>Zysk</a:t>
            </a:r>
            <a:r>
              <a:rPr lang="en-IN" dirty="0">
                <a:solidFill>
                  <a:srgbClr val="002060"/>
                </a:solidFill>
                <a:latin typeface="Times New Roman" pitchFamily="18" charset="0"/>
                <a:cs typeface="Times New Roman" pitchFamily="18" charset="0"/>
              </a:rPr>
              <a:t>, 2008).</a:t>
            </a:r>
          </a:p>
          <a:p>
            <a:pPr>
              <a:buClr>
                <a:srgbClr val="99FF66"/>
              </a:buClr>
              <a:buFont typeface="Wingdings" pitchFamily="2" charset="2"/>
              <a:buChar char="ü"/>
              <a:defRPr/>
            </a:pPr>
            <a:endParaRPr lang="en-IN"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42918"/>
            <a:ext cx="9144000" cy="1069514"/>
          </a:xfrm>
        </p:spPr>
        <p:txBody>
          <a:bodyPr/>
          <a:lstStyle/>
          <a:p>
            <a:r>
              <a:rPr lang="en-US" sz="3600" dirty="0" smtClean="0">
                <a:solidFill>
                  <a:srgbClr val="660066"/>
                </a:solidFill>
                <a:latin typeface="Lucida Calligraphy" pitchFamily="66" charset="0"/>
              </a:rPr>
              <a:t>SAE-Toxicological study</a:t>
            </a:r>
            <a:br>
              <a:rPr lang="en-US" sz="3600" dirty="0" smtClean="0">
                <a:solidFill>
                  <a:srgbClr val="660066"/>
                </a:solidFill>
                <a:latin typeface="Lucida Calligraphy" pitchFamily="66" charset="0"/>
              </a:rPr>
            </a:br>
            <a:endParaRPr lang="en-US" sz="3600" dirty="0">
              <a:solidFill>
                <a:srgbClr val="660066"/>
              </a:solidFill>
              <a:latin typeface="Lucida Calligraphy" pitchFamily="66" charset="0"/>
            </a:endParaRPr>
          </a:p>
        </p:txBody>
      </p:sp>
      <p:sp>
        <p:nvSpPr>
          <p:cNvPr id="4" name="Content Placeholder 3"/>
          <p:cNvSpPr>
            <a:spLocks noGrp="1"/>
          </p:cNvSpPr>
          <p:nvPr>
            <p:ph idx="10"/>
          </p:nvPr>
        </p:nvSpPr>
        <p:spPr>
          <a:xfrm>
            <a:off x="142844" y="1928802"/>
            <a:ext cx="8554300" cy="3600400"/>
          </a:xfrm>
        </p:spPr>
        <p:txBody>
          <a:bodyPr/>
          <a:lstStyle/>
          <a:p>
            <a:pPr indent="-342900" algn="just">
              <a:spcBef>
                <a:spcPts val="0"/>
              </a:spcBef>
              <a:buClr>
                <a:srgbClr val="66FF33"/>
              </a:buClr>
              <a:buSzPct val="120000"/>
              <a:buFont typeface="Wingdings" pitchFamily="2" charset="2"/>
              <a:buChar char="q"/>
            </a:pPr>
            <a:r>
              <a:rPr lang="en-US" sz="2000" dirty="0" smtClean="0">
                <a:solidFill>
                  <a:srgbClr val="150CC4"/>
                </a:solidFill>
                <a:latin typeface="Times New Roman" pitchFamily="1" charset="0"/>
                <a:cs typeface="Times New Roman" pitchFamily="1" charset="0"/>
              </a:rPr>
              <a:t>Toxicological study – rats - SAE.</a:t>
            </a:r>
          </a:p>
          <a:p>
            <a:pPr indent="-342900" algn="just">
              <a:spcBef>
                <a:spcPts val="0"/>
              </a:spcBef>
              <a:buClr>
                <a:srgbClr val="66FF33"/>
              </a:buClr>
              <a:buSzPct val="120000"/>
            </a:pPr>
            <a:endParaRPr lang="en-US" sz="2000" dirty="0" smtClean="0">
              <a:solidFill>
                <a:srgbClr val="150CC4"/>
              </a:solidFill>
              <a:latin typeface="Times New Roman" pitchFamily="1" charset="0"/>
              <a:cs typeface="Times New Roman" pitchFamily="1" charset="0"/>
            </a:endParaRPr>
          </a:p>
          <a:p>
            <a:pPr indent="-342900" algn="just">
              <a:spcBef>
                <a:spcPts val="0"/>
              </a:spcBef>
              <a:buClr>
                <a:srgbClr val="66FF33"/>
              </a:buClr>
              <a:buSzPct val="120000"/>
              <a:buFont typeface="Wingdings" pitchFamily="2" charset="2"/>
              <a:buChar char="q"/>
            </a:pPr>
            <a:r>
              <a:rPr lang="en-US" sz="2000" dirty="0" smtClean="0">
                <a:solidFill>
                  <a:srgbClr val="150CC4"/>
                </a:solidFill>
                <a:latin typeface="Times New Roman" pitchFamily="1" charset="0"/>
                <a:cs typeface="Times New Roman" pitchFamily="1" charset="0"/>
              </a:rPr>
              <a:t>The effect of acute (72 h) and </a:t>
            </a:r>
            <a:r>
              <a:rPr lang="en-US" sz="2000" dirty="0" err="1" smtClean="0">
                <a:solidFill>
                  <a:srgbClr val="150CC4"/>
                </a:solidFill>
                <a:latin typeface="Times New Roman" pitchFamily="1" charset="0"/>
                <a:cs typeface="Times New Roman" pitchFamily="1" charset="0"/>
              </a:rPr>
              <a:t>subacute</a:t>
            </a:r>
            <a:r>
              <a:rPr lang="en-US" sz="2000" dirty="0" smtClean="0">
                <a:solidFill>
                  <a:srgbClr val="150CC4"/>
                </a:solidFill>
                <a:latin typeface="Times New Roman" pitchFamily="1" charset="0"/>
                <a:cs typeface="Times New Roman" pitchFamily="1" charset="0"/>
              </a:rPr>
              <a:t> (30 days) treatment of the drug with </a:t>
            </a:r>
          </a:p>
          <a:p>
            <a:pPr indent="-342900" algn="just">
              <a:spcBef>
                <a:spcPts val="0"/>
              </a:spcBef>
              <a:buClr>
                <a:srgbClr val="66FF33"/>
              </a:buClr>
              <a:buSzPct val="120000"/>
            </a:pPr>
            <a:r>
              <a:rPr lang="en-US" sz="2000" dirty="0" smtClean="0">
                <a:solidFill>
                  <a:srgbClr val="150CC4"/>
                </a:solidFill>
                <a:latin typeface="Times New Roman" pitchFamily="1" charset="0"/>
                <a:cs typeface="Times New Roman" pitchFamily="1" charset="0"/>
              </a:rPr>
              <a:t>     different dosage (75-2000 mg/kg body weight)  on liver and kidney  </a:t>
            </a:r>
          </a:p>
          <a:p>
            <a:pPr indent="-342900" algn="just">
              <a:spcBef>
                <a:spcPts val="0"/>
              </a:spcBef>
              <a:buClr>
                <a:srgbClr val="66FF33"/>
              </a:buClr>
              <a:buSzPct val="120000"/>
            </a:pPr>
            <a:r>
              <a:rPr lang="en-US" sz="2000" dirty="0" smtClean="0">
                <a:solidFill>
                  <a:srgbClr val="150CC4"/>
                </a:solidFill>
                <a:latin typeface="Times New Roman" pitchFamily="1" charset="0"/>
                <a:cs typeface="Times New Roman" pitchFamily="1" charset="0"/>
              </a:rPr>
              <a:t>     functions and hematological parameters were studied. </a:t>
            </a:r>
          </a:p>
          <a:p>
            <a:pPr indent="-342900" algn="just">
              <a:spcBef>
                <a:spcPts val="0"/>
              </a:spcBef>
              <a:buClr>
                <a:srgbClr val="66FF33"/>
              </a:buClr>
              <a:buSzPct val="120000"/>
            </a:pPr>
            <a:endParaRPr lang="en-US" sz="2000" dirty="0" smtClean="0">
              <a:solidFill>
                <a:srgbClr val="150CC4"/>
              </a:solidFill>
              <a:latin typeface="Times New Roman" pitchFamily="1" charset="0"/>
              <a:cs typeface="Times New Roman" pitchFamily="1" charset="0"/>
            </a:endParaRPr>
          </a:p>
          <a:p>
            <a:pPr indent="-342900" algn="just">
              <a:spcBef>
                <a:spcPts val="0"/>
              </a:spcBef>
              <a:buClr>
                <a:srgbClr val="66FF33"/>
              </a:buClr>
              <a:buSzPct val="120000"/>
              <a:buFont typeface="Wingdings" pitchFamily="2" charset="2"/>
              <a:buChar char="q"/>
            </a:pPr>
            <a:r>
              <a:rPr lang="en-IN" sz="2000" dirty="0" smtClean="0">
                <a:solidFill>
                  <a:srgbClr val="150CC4"/>
                </a:solidFill>
                <a:latin typeface="Times New Roman" pitchFamily="1" charset="0"/>
                <a:cs typeface="Times New Roman" pitchFamily="1" charset="0"/>
              </a:rPr>
              <a:t>The nut extract preparation does not show any detrimental, toxic external </a:t>
            </a:r>
          </a:p>
          <a:p>
            <a:pPr indent="-342900" algn="just">
              <a:spcBef>
                <a:spcPts val="0"/>
              </a:spcBef>
              <a:buClr>
                <a:srgbClr val="66FF33"/>
              </a:buClr>
              <a:buSzPct val="120000"/>
            </a:pPr>
            <a:r>
              <a:rPr lang="en-IN" sz="2000" dirty="0" smtClean="0">
                <a:solidFill>
                  <a:srgbClr val="150CC4"/>
                </a:solidFill>
                <a:latin typeface="Times New Roman" pitchFamily="1" charset="0"/>
                <a:cs typeface="Times New Roman" pitchFamily="1" charset="0"/>
              </a:rPr>
              <a:t>     symptoms or mortality up to a dose of 2,000 mg/body weight in laboratory </a:t>
            </a:r>
          </a:p>
          <a:p>
            <a:pPr indent="-342900" algn="just">
              <a:spcBef>
                <a:spcPts val="0"/>
              </a:spcBef>
              <a:buClr>
                <a:srgbClr val="66FF33"/>
              </a:buClr>
              <a:buSzPct val="120000"/>
            </a:pPr>
            <a:r>
              <a:rPr lang="en-IN" sz="2000" dirty="0" smtClean="0">
                <a:solidFill>
                  <a:srgbClr val="150CC4"/>
                </a:solidFill>
                <a:latin typeface="Times New Roman" pitchFamily="1" charset="0"/>
                <a:cs typeface="Times New Roman" pitchFamily="1" charset="0"/>
              </a:rPr>
              <a:t>     animals (</a:t>
            </a:r>
            <a:r>
              <a:rPr lang="en-IN" sz="2000" dirty="0" err="1" smtClean="0">
                <a:solidFill>
                  <a:srgbClr val="150CC4"/>
                </a:solidFill>
                <a:latin typeface="Times New Roman" pitchFamily="1" charset="0"/>
                <a:cs typeface="Times New Roman" pitchFamily="1" charset="0"/>
              </a:rPr>
              <a:t>Vijayalakshmi</a:t>
            </a:r>
            <a:r>
              <a:rPr lang="en-IN" sz="2000" dirty="0" smtClean="0">
                <a:solidFill>
                  <a:srgbClr val="150CC4"/>
                </a:solidFill>
                <a:latin typeface="Times New Roman" pitchFamily="1" charset="0"/>
                <a:cs typeface="Times New Roman" pitchFamily="1" charset="0"/>
              </a:rPr>
              <a:t> </a:t>
            </a:r>
            <a:r>
              <a:rPr lang="en-IN" sz="2000" i="1" dirty="0" smtClean="0">
                <a:solidFill>
                  <a:srgbClr val="150CC4"/>
                </a:solidFill>
                <a:latin typeface="Times New Roman" pitchFamily="1" charset="0"/>
                <a:cs typeface="Times New Roman" pitchFamily="1" charset="0"/>
              </a:rPr>
              <a:t>et al., </a:t>
            </a:r>
            <a:r>
              <a:rPr lang="en-IN" sz="2000" dirty="0" smtClean="0">
                <a:solidFill>
                  <a:srgbClr val="150CC4"/>
                </a:solidFill>
                <a:latin typeface="Times New Roman" pitchFamily="1" charset="0"/>
                <a:cs typeface="Times New Roman" pitchFamily="1" charset="0"/>
              </a:rPr>
              <a:t>2000).</a:t>
            </a:r>
            <a:endParaRPr lang="en-US" sz="2000" dirty="0"/>
          </a:p>
        </p:txBody>
      </p:sp>
      <p:sp>
        <p:nvSpPr>
          <p:cNvPr id="5" name="TextBox 18"/>
          <p:cNvSpPr txBox="1">
            <a:spLocks noChangeArrowheads="1"/>
          </p:cNvSpPr>
          <p:nvPr/>
        </p:nvSpPr>
        <p:spPr bwMode="auto">
          <a:xfrm>
            <a:off x="1571604" y="5214950"/>
            <a:ext cx="6038833" cy="400110"/>
          </a:xfrm>
          <a:prstGeom prst="rect">
            <a:avLst/>
          </a:prstGeom>
          <a:noFill/>
          <a:ln w="9525">
            <a:noFill/>
            <a:miter lim="800000"/>
            <a:headEnd/>
            <a:tailEnd/>
          </a:ln>
        </p:spPr>
        <p:txBody>
          <a:bodyPr wrap="none">
            <a:spAutoFit/>
          </a:bodyPr>
          <a:lstStyle/>
          <a:p>
            <a:pPr algn="ctr"/>
            <a:r>
              <a:rPr lang="en-US" sz="2000" b="1" dirty="0"/>
              <a:t>Journal of </a:t>
            </a:r>
            <a:r>
              <a:rPr lang="en-US" sz="2000" b="1" dirty="0" err="1"/>
              <a:t>Ethnopharmacology</a:t>
            </a:r>
            <a:r>
              <a:rPr lang="en-US" sz="2000" b="1" dirty="0"/>
              <a:t> 69(1):9-15;2000.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9155"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9156"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49157" name="TextBox 5"/>
          <p:cNvSpPr txBox="1">
            <a:spLocks noChangeArrowheads="1"/>
          </p:cNvSpPr>
          <p:nvPr/>
        </p:nvSpPr>
        <p:spPr bwMode="auto">
          <a:xfrm>
            <a:off x="857224" y="0"/>
            <a:ext cx="7929618" cy="1015663"/>
          </a:xfrm>
          <a:prstGeom prst="rect">
            <a:avLst/>
          </a:prstGeom>
          <a:noFill/>
          <a:ln w="9525">
            <a:noFill/>
            <a:miter lim="800000"/>
            <a:headEnd/>
            <a:tailEnd/>
          </a:ln>
        </p:spPr>
        <p:txBody>
          <a:bodyPr wrap="square">
            <a:spAutoFit/>
          </a:bodyPr>
          <a:lstStyle/>
          <a:p>
            <a:pPr algn="ctr"/>
            <a:r>
              <a:rPr lang="en-US" sz="3000" b="1" i="1" dirty="0" err="1" smtClean="0">
                <a:solidFill>
                  <a:srgbClr val="660066"/>
                </a:solidFill>
                <a:latin typeface="Lucida Calligraphy" pitchFamily="66" charset="0"/>
              </a:rPr>
              <a:t>Semecarpus</a:t>
            </a:r>
            <a:r>
              <a:rPr lang="en-US" sz="3000" b="1" i="1" dirty="0" smtClean="0">
                <a:solidFill>
                  <a:srgbClr val="660066"/>
                </a:solidFill>
                <a:latin typeface="Lucida Calligraphy" pitchFamily="66" charset="0"/>
              </a:rPr>
              <a:t> </a:t>
            </a:r>
            <a:r>
              <a:rPr lang="en-US" sz="3000" b="1" i="1" dirty="0" err="1" smtClean="0">
                <a:solidFill>
                  <a:srgbClr val="660066"/>
                </a:solidFill>
                <a:latin typeface="Lucida Calligraphy" pitchFamily="66" charset="0"/>
              </a:rPr>
              <a:t>anacardium</a:t>
            </a:r>
            <a:r>
              <a:rPr lang="en-US" sz="3000" b="1" i="1" dirty="0" smtClean="0">
                <a:solidFill>
                  <a:srgbClr val="660066"/>
                </a:solidFill>
                <a:latin typeface="Lucida Calligraphy" pitchFamily="66" charset="0"/>
              </a:rPr>
              <a:t> </a:t>
            </a:r>
            <a:r>
              <a:rPr lang="en-IN" sz="3000" b="1" i="1" dirty="0" smtClean="0">
                <a:solidFill>
                  <a:srgbClr val="660066"/>
                </a:solidFill>
                <a:latin typeface="Lucida Calligraphy" pitchFamily="66" charset="0"/>
              </a:rPr>
              <a:t>Linn. </a:t>
            </a:r>
            <a:r>
              <a:rPr lang="en-IN" sz="3000" b="1" dirty="0" smtClean="0">
                <a:solidFill>
                  <a:srgbClr val="660066"/>
                </a:solidFill>
                <a:latin typeface="Lucida Calligraphy" pitchFamily="66" charset="0"/>
              </a:rPr>
              <a:t>(</a:t>
            </a:r>
            <a:r>
              <a:rPr lang="en-IN" sz="2400" b="1" dirty="0">
                <a:solidFill>
                  <a:srgbClr val="660066"/>
                </a:solidFill>
                <a:latin typeface="Lucida Calligraphy" pitchFamily="66" charset="0"/>
              </a:rPr>
              <a:t>Family: </a:t>
            </a:r>
            <a:r>
              <a:rPr lang="en-IN" sz="2400" b="1" i="1" dirty="0" err="1">
                <a:solidFill>
                  <a:srgbClr val="660066"/>
                </a:solidFill>
                <a:latin typeface="Lucida Calligraphy" pitchFamily="66" charset="0"/>
              </a:rPr>
              <a:t>Anacardiaceae</a:t>
            </a:r>
            <a:r>
              <a:rPr lang="en-IN" sz="2400" b="1" dirty="0">
                <a:solidFill>
                  <a:srgbClr val="660066"/>
                </a:solidFill>
                <a:latin typeface="Lucida Calligraphy" pitchFamily="66" charset="0"/>
              </a:rPr>
              <a:t>)</a:t>
            </a:r>
          </a:p>
        </p:txBody>
      </p:sp>
      <p:pic>
        <p:nvPicPr>
          <p:cNvPr id="49158" name="Picture 8" descr="Image result for images of semecarpus anacardium tree"/>
          <p:cNvPicPr>
            <a:picLocks noChangeAspect="1" noChangeArrowheads="1"/>
          </p:cNvPicPr>
          <p:nvPr/>
        </p:nvPicPr>
        <p:blipFill>
          <a:blip r:embed="rId2" cstate="print"/>
          <a:srcRect/>
          <a:stretch>
            <a:fillRect/>
          </a:stretch>
        </p:blipFill>
        <p:spPr bwMode="auto">
          <a:xfrm>
            <a:off x="7286644" y="1000108"/>
            <a:ext cx="1857356" cy="1428760"/>
          </a:xfrm>
          <a:prstGeom prst="rect">
            <a:avLst/>
          </a:prstGeom>
          <a:ln>
            <a:noFill/>
          </a:ln>
          <a:effectLst>
            <a:softEdge rad="112500"/>
          </a:effectLst>
        </p:spPr>
      </p:pic>
      <p:pic>
        <p:nvPicPr>
          <p:cNvPr id="49159" name="Picture 10" descr="Image result for images of semecarpus anacardium tree"/>
          <p:cNvPicPr>
            <a:picLocks noChangeAspect="1" noChangeArrowheads="1"/>
          </p:cNvPicPr>
          <p:nvPr/>
        </p:nvPicPr>
        <p:blipFill>
          <a:blip r:embed="rId3" cstate="print"/>
          <a:srcRect/>
          <a:stretch>
            <a:fillRect/>
          </a:stretch>
        </p:blipFill>
        <p:spPr bwMode="auto">
          <a:xfrm>
            <a:off x="7286644" y="2571744"/>
            <a:ext cx="1857356" cy="1428760"/>
          </a:xfrm>
          <a:prstGeom prst="rect">
            <a:avLst/>
          </a:prstGeom>
          <a:ln>
            <a:noFill/>
          </a:ln>
          <a:effectLst>
            <a:softEdge rad="112500"/>
          </a:effectLst>
        </p:spPr>
      </p:pic>
      <p:pic>
        <p:nvPicPr>
          <p:cNvPr id="49160" name="Picture 12" descr="Image result for images of semecarpus anacardium tree"/>
          <p:cNvPicPr>
            <a:picLocks noChangeAspect="1" noChangeArrowheads="1"/>
          </p:cNvPicPr>
          <p:nvPr/>
        </p:nvPicPr>
        <p:blipFill>
          <a:blip r:embed="rId4" cstate="print"/>
          <a:srcRect/>
          <a:stretch>
            <a:fillRect/>
          </a:stretch>
        </p:blipFill>
        <p:spPr bwMode="auto">
          <a:xfrm>
            <a:off x="7286644" y="4143380"/>
            <a:ext cx="1857356" cy="1482728"/>
          </a:xfrm>
          <a:prstGeom prst="rect">
            <a:avLst/>
          </a:prstGeom>
          <a:ln>
            <a:noFill/>
          </a:ln>
          <a:effectLst>
            <a:softEdge rad="112500"/>
          </a:effectLst>
        </p:spPr>
      </p:pic>
      <p:sp>
        <p:nvSpPr>
          <p:cNvPr id="10" name="TextBox 9"/>
          <p:cNvSpPr txBox="1"/>
          <p:nvPr/>
        </p:nvSpPr>
        <p:spPr>
          <a:xfrm>
            <a:off x="142844" y="714356"/>
            <a:ext cx="7072362" cy="6001643"/>
          </a:xfrm>
          <a:prstGeom prst="rect">
            <a:avLst/>
          </a:prstGeom>
          <a:noFill/>
        </p:spPr>
        <p:txBody>
          <a:bodyPr wrap="square">
            <a:spAutoFit/>
          </a:bodyPr>
          <a:lstStyle/>
          <a:p>
            <a:pPr algn="just">
              <a:tabLst>
                <a:tab pos="457200" algn="l"/>
              </a:tabLst>
              <a:defRPr/>
            </a:pPr>
            <a:r>
              <a:rPr lang="en-US" sz="1600" dirty="0">
                <a:solidFill>
                  <a:srgbClr val="002060"/>
                </a:solidFill>
                <a:latin typeface="Times New Roman" pitchFamily="18" charset="0"/>
                <a:cs typeface="Times New Roman" pitchFamily="18" charset="0"/>
              </a:rPr>
              <a:t>	</a:t>
            </a:r>
            <a:endParaRPr lang="en-US" sz="1600" dirty="0" smtClean="0">
              <a:solidFill>
                <a:srgbClr val="002060"/>
              </a:solidFill>
              <a:latin typeface="Times New Roman" pitchFamily="18" charset="0"/>
              <a:cs typeface="Times New Roman" pitchFamily="18" charset="0"/>
            </a:endParaRPr>
          </a:p>
          <a:p>
            <a:pPr algn="just">
              <a:buFont typeface="Wingdings" pitchFamily="2" charset="2"/>
              <a:buChar char="v"/>
              <a:tabLst>
                <a:tab pos="457200" algn="l"/>
              </a:tabLst>
              <a:defRPr/>
            </a:pPr>
            <a:r>
              <a:rPr lang="en-US" sz="1600" dirty="0" smtClean="0">
                <a:solidFill>
                  <a:srgbClr val="002060"/>
                </a:solidFill>
                <a:latin typeface="Times New Roman" pitchFamily="18" charset="0"/>
                <a:cs typeface="Times New Roman" pitchFamily="18" charset="0"/>
              </a:rPr>
              <a:t>Commonly </a:t>
            </a:r>
            <a:r>
              <a:rPr lang="en-US" sz="1600" dirty="0">
                <a:solidFill>
                  <a:srgbClr val="002060"/>
                </a:solidFill>
                <a:latin typeface="Times New Roman" pitchFamily="18" charset="0"/>
                <a:cs typeface="Times New Roman" pitchFamily="18" charset="0"/>
              </a:rPr>
              <a:t>known as ‘marking nut’ or ‘Oriental cashew</a:t>
            </a:r>
            <a:r>
              <a:rPr lang="en-US" sz="1600" dirty="0" smtClean="0">
                <a:solidFill>
                  <a:srgbClr val="002060"/>
                </a:solidFill>
                <a:latin typeface="Times New Roman" pitchFamily="18" charset="0"/>
                <a:cs typeface="Times New Roman" pitchFamily="18" charset="0"/>
              </a:rPr>
              <a:t>’.</a:t>
            </a:r>
          </a:p>
          <a:p>
            <a:pPr algn="just">
              <a:tabLst>
                <a:tab pos="457200" algn="l"/>
              </a:tabLst>
              <a:defRPr/>
            </a:pPr>
            <a:endParaRPr lang="en-US" sz="1600" dirty="0">
              <a:solidFill>
                <a:srgbClr val="002060"/>
              </a:solidFill>
              <a:latin typeface="Times New Roman" pitchFamily="18" charset="0"/>
              <a:cs typeface="Times New Roman" pitchFamily="18" charset="0"/>
            </a:endParaRPr>
          </a:p>
          <a:p>
            <a:pPr algn="just">
              <a:buFont typeface="Wingdings" pitchFamily="2" charset="2"/>
              <a:buChar char="v"/>
              <a:tabLst>
                <a:tab pos="457200" algn="l"/>
              </a:tabLst>
              <a:defRPr/>
            </a:pPr>
            <a:r>
              <a:rPr lang="en-US" sz="1600" dirty="0" smtClean="0">
                <a:solidFill>
                  <a:srgbClr val="002060"/>
                </a:solidFill>
                <a:latin typeface="Times New Roman" pitchFamily="18" charset="0"/>
                <a:cs typeface="Times New Roman" pitchFamily="18" charset="0"/>
              </a:rPr>
              <a:t>‘</a:t>
            </a:r>
            <a:r>
              <a:rPr lang="en-US" sz="1600" dirty="0" err="1" smtClean="0">
                <a:solidFill>
                  <a:srgbClr val="002060"/>
                </a:solidFill>
                <a:latin typeface="Times New Roman" pitchFamily="18" charset="0"/>
                <a:cs typeface="Times New Roman" pitchFamily="18" charset="0"/>
              </a:rPr>
              <a:t>Ballataka</a:t>
            </a:r>
            <a:r>
              <a:rPr lang="en-US" sz="1600" dirty="0" smtClean="0">
                <a:solidFill>
                  <a:srgbClr val="002060"/>
                </a:solidFill>
                <a:latin typeface="Times New Roman" pitchFamily="18" charset="0"/>
                <a:cs typeface="Times New Roman" pitchFamily="18" charset="0"/>
              </a:rPr>
              <a:t>’, </a:t>
            </a:r>
            <a:r>
              <a:rPr lang="en-US" sz="1600" dirty="0">
                <a:solidFill>
                  <a:srgbClr val="002060"/>
                </a:solidFill>
                <a:latin typeface="Times New Roman" pitchFamily="18" charset="0"/>
                <a:cs typeface="Times New Roman" pitchFamily="18" charset="0"/>
              </a:rPr>
              <a:t>‘</a:t>
            </a:r>
            <a:r>
              <a:rPr lang="en-US" sz="1600" dirty="0" err="1">
                <a:solidFill>
                  <a:srgbClr val="002060"/>
                </a:solidFill>
                <a:latin typeface="Times New Roman" pitchFamily="18" charset="0"/>
                <a:cs typeface="Times New Roman" pitchFamily="18" charset="0"/>
              </a:rPr>
              <a:t>Bhilawa</a:t>
            </a:r>
            <a:r>
              <a:rPr lang="en-US" sz="1600" dirty="0">
                <a:solidFill>
                  <a:srgbClr val="002060"/>
                </a:solidFill>
                <a:latin typeface="Times New Roman" pitchFamily="18" charset="0"/>
                <a:cs typeface="Times New Roman" pitchFamily="18" charset="0"/>
              </a:rPr>
              <a:t>’ are vernacular names of marking </a:t>
            </a:r>
            <a:r>
              <a:rPr lang="en-US" sz="1600" dirty="0" smtClean="0">
                <a:solidFill>
                  <a:srgbClr val="002060"/>
                </a:solidFill>
                <a:latin typeface="Times New Roman" pitchFamily="18" charset="0"/>
                <a:cs typeface="Times New Roman" pitchFamily="18" charset="0"/>
              </a:rPr>
              <a:t>nut.</a:t>
            </a:r>
            <a:endParaRPr lang="en-US" sz="1600" dirty="0">
              <a:solidFill>
                <a:srgbClr val="002060"/>
              </a:solidFill>
              <a:latin typeface="Times New Roman" pitchFamily="18" charset="0"/>
              <a:cs typeface="Times New Roman" pitchFamily="18" charset="0"/>
            </a:endParaRPr>
          </a:p>
          <a:p>
            <a:pPr algn="just">
              <a:tabLst>
                <a:tab pos="457200" algn="l"/>
              </a:tabLst>
              <a:defRPr/>
            </a:pPr>
            <a:endParaRPr lang="en-US" sz="1600" dirty="0" smtClean="0">
              <a:solidFill>
                <a:srgbClr val="002060"/>
              </a:solidFill>
              <a:latin typeface="Times New Roman" pitchFamily="18" charset="0"/>
              <a:cs typeface="Times New Roman" pitchFamily="18" charset="0"/>
            </a:endParaRPr>
          </a:p>
          <a:p>
            <a:pPr algn="just">
              <a:buFont typeface="Wingdings" pitchFamily="2" charset="2"/>
              <a:buChar char="v"/>
              <a:tabLst>
                <a:tab pos="457200" algn="l"/>
              </a:tabLst>
              <a:defRPr/>
            </a:pPr>
            <a:r>
              <a:rPr lang="en-US" sz="1600" dirty="0" smtClean="0">
                <a:solidFill>
                  <a:srgbClr val="002060"/>
                </a:solidFill>
                <a:latin typeface="Times New Roman" pitchFamily="18" charset="0"/>
                <a:cs typeface="Times New Roman" pitchFamily="18" charset="0"/>
              </a:rPr>
              <a:t>Found </a:t>
            </a:r>
            <a:r>
              <a:rPr lang="en-US" sz="1600" dirty="0">
                <a:solidFill>
                  <a:srgbClr val="002060"/>
                </a:solidFill>
                <a:latin typeface="Times New Roman" pitchFamily="18" charset="0"/>
                <a:cs typeface="Times New Roman" pitchFamily="18" charset="0"/>
              </a:rPr>
              <a:t>in Sub-Himalayan regions from Sutlej to Sikkim, tropic and Central parts </a:t>
            </a:r>
            <a:endParaRPr lang="en-US" sz="1600" dirty="0" smtClean="0">
              <a:solidFill>
                <a:srgbClr val="002060"/>
              </a:solidFill>
              <a:latin typeface="Times New Roman" pitchFamily="18" charset="0"/>
              <a:cs typeface="Times New Roman" pitchFamily="18" charset="0"/>
            </a:endParaRPr>
          </a:p>
          <a:p>
            <a:pPr algn="just">
              <a:tabLst>
                <a:tab pos="457200" algn="l"/>
              </a:tabLst>
              <a:defRPr/>
            </a:pPr>
            <a:r>
              <a:rPr lang="en-US" sz="1600" dirty="0" smtClean="0">
                <a:solidFill>
                  <a:srgbClr val="002060"/>
                </a:solidFill>
                <a:latin typeface="Times New Roman" pitchFamily="18" charset="0"/>
                <a:cs typeface="Times New Roman" pitchFamily="18" charset="0"/>
              </a:rPr>
              <a:t>    of India, Western </a:t>
            </a:r>
            <a:r>
              <a:rPr lang="en-US" sz="1600" dirty="0">
                <a:solidFill>
                  <a:srgbClr val="002060"/>
                </a:solidFill>
                <a:latin typeface="Times New Roman" pitchFamily="18" charset="0"/>
                <a:cs typeface="Times New Roman" pitchFamily="18" charset="0"/>
              </a:rPr>
              <a:t>Peninsula </a:t>
            </a:r>
            <a:r>
              <a:rPr lang="en-US" sz="1600" dirty="0" smtClean="0">
                <a:solidFill>
                  <a:srgbClr val="002060"/>
                </a:solidFill>
                <a:latin typeface="Times New Roman" pitchFamily="18" charset="0"/>
                <a:cs typeface="Times New Roman" pitchFamily="18" charset="0"/>
              </a:rPr>
              <a:t>and North Australia.</a:t>
            </a:r>
            <a:endParaRPr lang="en-US" sz="1600" dirty="0">
              <a:solidFill>
                <a:srgbClr val="002060"/>
              </a:solidFill>
              <a:latin typeface="Times New Roman" pitchFamily="18" charset="0"/>
              <a:cs typeface="Times New Roman" pitchFamily="18" charset="0"/>
            </a:endParaRPr>
          </a:p>
          <a:p>
            <a:pPr algn="just">
              <a:tabLst>
                <a:tab pos="457200" algn="l"/>
              </a:tabLst>
              <a:defRPr/>
            </a:pPr>
            <a:endParaRPr lang="en-US" sz="1600" dirty="0" smtClean="0">
              <a:solidFill>
                <a:srgbClr val="FF3300"/>
              </a:solidFill>
              <a:latin typeface="Times New Roman" pitchFamily="18" charset="0"/>
              <a:cs typeface="Times New Roman" pitchFamily="18" charset="0"/>
            </a:endParaRPr>
          </a:p>
          <a:p>
            <a:pPr algn="just">
              <a:tabLst>
                <a:tab pos="457200" algn="l"/>
              </a:tabLst>
              <a:defRPr/>
            </a:pPr>
            <a:r>
              <a:rPr lang="en-US" sz="1600" b="1" u="sng" dirty="0" err="1" smtClean="0">
                <a:solidFill>
                  <a:srgbClr val="800000"/>
                </a:solidFill>
                <a:latin typeface="Lucida Calligraphy" pitchFamily="66" charset="0"/>
                <a:cs typeface="Times New Roman" pitchFamily="18" charset="0"/>
              </a:rPr>
              <a:t>Phytochemistry</a:t>
            </a:r>
            <a:r>
              <a:rPr lang="en-US" sz="1600" b="1" u="sng" dirty="0" smtClean="0">
                <a:solidFill>
                  <a:srgbClr val="800000"/>
                </a:solidFill>
                <a:latin typeface="Lucida Calligraphy" pitchFamily="66" charset="0"/>
                <a:cs typeface="Times New Roman" pitchFamily="18" charset="0"/>
              </a:rPr>
              <a:t> </a:t>
            </a:r>
            <a:r>
              <a:rPr lang="en-US" sz="1600" b="1" u="sng" dirty="0">
                <a:solidFill>
                  <a:srgbClr val="800000"/>
                </a:solidFill>
                <a:latin typeface="Lucida Calligraphy" pitchFamily="66" charset="0"/>
                <a:cs typeface="Times New Roman" pitchFamily="18" charset="0"/>
              </a:rPr>
              <a:t>of </a:t>
            </a:r>
            <a:r>
              <a:rPr lang="en-US" sz="1600" b="1" i="1" u="sng" dirty="0" err="1">
                <a:solidFill>
                  <a:srgbClr val="800000"/>
                </a:solidFill>
                <a:latin typeface="Lucida Calligraphy" pitchFamily="66" charset="0"/>
                <a:cs typeface="Times New Roman" pitchFamily="18" charset="0"/>
              </a:rPr>
              <a:t>Semecarpus</a:t>
            </a:r>
            <a:r>
              <a:rPr lang="en-US" sz="1600" b="1" i="1" u="sng" dirty="0">
                <a:solidFill>
                  <a:srgbClr val="800000"/>
                </a:solidFill>
                <a:latin typeface="Lucida Calligraphy" pitchFamily="66" charset="0"/>
                <a:cs typeface="Times New Roman" pitchFamily="18" charset="0"/>
              </a:rPr>
              <a:t> anacardium </a:t>
            </a:r>
            <a:r>
              <a:rPr lang="en-US" sz="1600" b="1" u="sng" dirty="0">
                <a:solidFill>
                  <a:srgbClr val="800000"/>
                </a:solidFill>
                <a:latin typeface="Lucida Calligraphy" pitchFamily="66" charset="0"/>
                <a:cs typeface="Times New Roman" pitchFamily="18" charset="0"/>
              </a:rPr>
              <a:t>Linn</a:t>
            </a:r>
            <a:r>
              <a:rPr lang="en-US" sz="1600" b="1" u="sng" dirty="0" smtClean="0">
                <a:solidFill>
                  <a:srgbClr val="800000"/>
                </a:solidFill>
                <a:latin typeface="Lucida Calligraphy" pitchFamily="66" charset="0"/>
                <a:cs typeface="Times New Roman" pitchFamily="18" charset="0"/>
              </a:rPr>
              <a:t>.</a:t>
            </a:r>
          </a:p>
          <a:p>
            <a:pPr algn="just">
              <a:tabLst>
                <a:tab pos="457200" algn="l"/>
              </a:tabLst>
              <a:defRPr/>
            </a:pPr>
            <a:endParaRPr lang="en-US" sz="1600" b="1" dirty="0">
              <a:solidFill>
                <a:srgbClr val="800000"/>
              </a:solidFill>
              <a:latin typeface="Lucida Calligraphy" pitchFamily="66" charset="0"/>
              <a:cs typeface="Times New Roman" pitchFamily="18" charset="0"/>
            </a:endParaRPr>
          </a:p>
          <a:p>
            <a:pPr algn="just">
              <a:buFont typeface="Wingdings" pitchFamily="2" charset="2"/>
              <a:buChar char="v"/>
              <a:tabLst>
                <a:tab pos="457200" algn="l"/>
              </a:tabLst>
              <a:defRPr/>
            </a:pPr>
            <a:r>
              <a:rPr lang="en-US" sz="1600" dirty="0" smtClean="0">
                <a:solidFill>
                  <a:srgbClr val="002060"/>
                </a:solidFill>
                <a:latin typeface="Times New Roman" pitchFamily="18" charset="0"/>
                <a:cs typeface="Times New Roman" pitchFamily="18" charset="0"/>
              </a:rPr>
              <a:t>Revealed </a:t>
            </a:r>
            <a:r>
              <a:rPr lang="en-US" sz="1600" dirty="0">
                <a:solidFill>
                  <a:srgbClr val="002060"/>
                </a:solidFill>
                <a:latin typeface="Times New Roman" pitchFamily="18" charset="0"/>
                <a:cs typeface="Times New Roman" pitchFamily="18" charset="0"/>
              </a:rPr>
              <a:t>the presence of </a:t>
            </a:r>
            <a:r>
              <a:rPr lang="en-US" sz="1600" dirty="0" err="1">
                <a:solidFill>
                  <a:srgbClr val="002060"/>
                </a:solidFill>
                <a:latin typeface="Times New Roman" pitchFamily="18" charset="0"/>
                <a:cs typeface="Times New Roman" pitchFamily="18" charset="0"/>
              </a:rPr>
              <a:t>biflavonoids</a:t>
            </a:r>
            <a:r>
              <a:rPr lang="en-US" sz="1600" dirty="0">
                <a:solidFill>
                  <a:srgbClr val="002060"/>
                </a:solidFill>
                <a:latin typeface="Times New Roman" pitchFamily="18" charset="0"/>
                <a:cs typeface="Times New Roman" pitchFamily="18" charset="0"/>
              </a:rPr>
              <a:t>, </a:t>
            </a:r>
            <a:r>
              <a:rPr lang="en-US" sz="1600" dirty="0" err="1">
                <a:solidFill>
                  <a:srgbClr val="002060"/>
                </a:solidFill>
                <a:latin typeface="Times New Roman" pitchFamily="18" charset="0"/>
                <a:cs typeface="Times New Roman" pitchFamily="18" charset="0"/>
              </a:rPr>
              <a:t>phenolic</a:t>
            </a:r>
            <a:r>
              <a:rPr lang="en-US" sz="1600" dirty="0">
                <a:solidFill>
                  <a:srgbClr val="002060"/>
                </a:solidFill>
                <a:latin typeface="Times New Roman" pitchFamily="18" charset="0"/>
                <a:cs typeface="Times New Roman" pitchFamily="18" charset="0"/>
              </a:rPr>
              <a:t> compounds, </a:t>
            </a:r>
            <a:r>
              <a:rPr lang="en-US" sz="1600" dirty="0" err="1">
                <a:solidFill>
                  <a:srgbClr val="002060"/>
                </a:solidFill>
                <a:latin typeface="Times New Roman" pitchFamily="18" charset="0"/>
                <a:cs typeface="Times New Roman" pitchFamily="18" charset="0"/>
              </a:rPr>
              <a:t>bhilawanols</a:t>
            </a:r>
            <a:r>
              <a:rPr lang="en-US" sz="1600" dirty="0">
                <a:solidFill>
                  <a:srgbClr val="002060"/>
                </a:solidFill>
                <a:latin typeface="Times New Roman" pitchFamily="18" charset="0"/>
                <a:cs typeface="Times New Roman" pitchFamily="18" charset="0"/>
              </a:rPr>
              <a:t>, sterols </a:t>
            </a:r>
            <a:endParaRPr lang="en-US" sz="1600" dirty="0" smtClean="0">
              <a:solidFill>
                <a:srgbClr val="002060"/>
              </a:solidFill>
              <a:latin typeface="Times New Roman" pitchFamily="18" charset="0"/>
              <a:cs typeface="Times New Roman" pitchFamily="18" charset="0"/>
            </a:endParaRPr>
          </a:p>
          <a:p>
            <a:pPr algn="just">
              <a:tabLst>
                <a:tab pos="457200" algn="l"/>
              </a:tabLst>
              <a:defRPr/>
            </a:pPr>
            <a:r>
              <a:rPr lang="en-US" sz="1600" dirty="0" smtClean="0">
                <a:solidFill>
                  <a:srgbClr val="002060"/>
                </a:solidFill>
                <a:latin typeface="Times New Roman" pitchFamily="18" charset="0"/>
                <a:cs typeface="Times New Roman" pitchFamily="18" charset="0"/>
              </a:rPr>
              <a:t>    and glycosides.</a:t>
            </a:r>
          </a:p>
          <a:p>
            <a:pPr algn="just">
              <a:tabLst>
                <a:tab pos="457200" algn="l"/>
              </a:tabLst>
              <a:defRPr/>
            </a:pPr>
            <a:endParaRPr lang="en-US" sz="1600" dirty="0">
              <a:solidFill>
                <a:srgbClr val="002060"/>
              </a:solidFill>
              <a:latin typeface="Times New Roman" pitchFamily="18" charset="0"/>
              <a:cs typeface="Times New Roman" pitchFamily="18" charset="0"/>
            </a:endParaRPr>
          </a:p>
          <a:p>
            <a:pPr algn="just">
              <a:buFont typeface="Wingdings" pitchFamily="2" charset="2"/>
              <a:buChar char="v"/>
              <a:tabLst>
                <a:tab pos="457200" algn="l"/>
              </a:tabLst>
              <a:defRPr/>
            </a:pPr>
            <a:r>
              <a:rPr lang="en-IN" sz="1600" dirty="0" smtClean="0">
                <a:solidFill>
                  <a:srgbClr val="002060"/>
                </a:solidFill>
                <a:latin typeface="Times New Roman" pitchFamily="18" charset="0"/>
                <a:cs typeface="Times New Roman" pitchFamily="18" charset="0"/>
              </a:rPr>
              <a:t>TLC</a:t>
            </a:r>
            <a:r>
              <a:rPr lang="en-IN" sz="1600" dirty="0">
                <a:solidFill>
                  <a:srgbClr val="002060"/>
                </a:solidFill>
                <a:latin typeface="Times New Roman" pitchFamily="18" charset="0"/>
                <a:cs typeface="Times New Roman" pitchFamily="18" charset="0"/>
              </a:rPr>
              <a:t>, HPLC and HPTLC analysis carried out with the nut and milk extract </a:t>
            </a:r>
            <a:endParaRPr lang="en-IN" sz="1600" dirty="0" smtClean="0">
              <a:solidFill>
                <a:srgbClr val="002060"/>
              </a:solidFill>
              <a:latin typeface="Times New Roman" pitchFamily="18" charset="0"/>
              <a:cs typeface="Times New Roman" pitchFamily="18" charset="0"/>
            </a:endParaRPr>
          </a:p>
          <a:p>
            <a:pPr algn="just">
              <a:tabLst>
                <a:tab pos="457200" algn="l"/>
              </a:tabLst>
              <a:defRPr/>
            </a:pPr>
            <a:r>
              <a:rPr lang="en-IN" sz="1600" dirty="0" smtClean="0">
                <a:solidFill>
                  <a:srgbClr val="002060"/>
                </a:solidFill>
                <a:latin typeface="Times New Roman" pitchFamily="18" charset="0"/>
                <a:cs typeface="Times New Roman" pitchFamily="18" charset="0"/>
              </a:rPr>
              <a:t>    confirmed </a:t>
            </a:r>
            <a:r>
              <a:rPr lang="en-IN" sz="1600" dirty="0">
                <a:solidFill>
                  <a:srgbClr val="002060"/>
                </a:solidFill>
                <a:latin typeface="Times New Roman" pitchFamily="18" charset="0"/>
                <a:cs typeface="Times New Roman" pitchFamily="18" charset="0"/>
              </a:rPr>
              <a:t>the presence of the above </a:t>
            </a:r>
            <a:r>
              <a:rPr lang="en-IN" sz="1600" dirty="0" smtClean="0">
                <a:solidFill>
                  <a:srgbClr val="002060"/>
                </a:solidFill>
                <a:latin typeface="Times New Roman" pitchFamily="18" charset="0"/>
                <a:cs typeface="Times New Roman" pitchFamily="18" charset="0"/>
              </a:rPr>
              <a:t>said </a:t>
            </a:r>
            <a:r>
              <a:rPr lang="en-IN" sz="1600" dirty="0">
                <a:solidFill>
                  <a:srgbClr val="002060"/>
                </a:solidFill>
                <a:latin typeface="Times New Roman" pitchFamily="18" charset="0"/>
                <a:cs typeface="Times New Roman" pitchFamily="18" charset="0"/>
              </a:rPr>
              <a:t>compounds (</a:t>
            </a:r>
            <a:r>
              <a:rPr lang="en-IN" sz="1600" dirty="0" err="1">
                <a:solidFill>
                  <a:srgbClr val="002060"/>
                </a:solidFill>
                <a:latin typeface="Times New Roman" pitchFamily="18" charset="0"/>
                <a:cs typeface="Times New Roman" pitchFamily="18" charset="0"/>
              </a:rPr>
              <a:t>Sahoo</a:t>
            </a:r>
            <a:r>
              <a:rPr lang="en-IN" sz="1600" dirty="0">
                <a:solidFill>
                  <a:srgbClr val="002060"/>
                </a:solidFill>
                <a:latin typeface="Times New Roman" pitchFamily="18" charset="0"/>
                <a:cs typeface="Times New Roman" pitchFamily="18" charset="0"/>
              </a:rPr>
              <a:t> </a:t>
            </a:r>
            <a:r>
              <a:rPr lang="en-IN" sz="1600" i="1" dirty="0">
                <a:solidFill>
                  <a:srgbClr val="002060"/>
                </a:solidFill>
                <a:latin typeface="Times New Roman" pitchFamily="18" charset="0"/>
                <a:cs typeface="Times New Roman" pitchFamily="18" charset="0"/>
              </a:rPr>
              <a:t>et al</a:t>
            </a:r>
            <a:r>
              <a:rPr lang="en-IN" sz="1600" i="1" dirty="0" smtClean="0">
                <a:solidFill>
                  <a:srgbClr val="002060"/>
                </a:solidFill>
                <a:latin typeface="Times New Roman" pitchFamily="18" charset="0"/>
                <a:cs typeface="Times New Roman" pitchFamily="18" charset="0"/>
              </a:rPr>
              <a:t>., </a:t>
            </a:r>
            <a:r>
              <a:rPr lang="en-IN" sz="1600" dirty="0">
                <a:solidFill>
                  <a:srgbClr val="002060"/>
                </a:solidFill>
                <a:latin typeface="Times New Roman" pitchFamily="18" charset="0"/>
                <a:cs typeface="Times New Roman" pitchFamily="18" charset="0"/>
              </a:rPr>
              <a:t>2008; </a:t>
            </a:r>
            <a:r>
              <a:rPr lang="en-IN" sz="1600" dirty="0" err="1">
                <a:solidFill>
                  <a:srgbClr val="002060"/>
                </a:solidFill>
                <a:latin typeface="Times New Roman" pitchFamily="18" charset="0"/>
                <a:cs typeface="Times New Roman" pitchFamily="18" charset="0"/>
              </a:rPr>
              <a:t>Aravind</a:t>
            </a:r>
            <a:r>
              <a:rPr lang="en-IN" sz="1600" dirty="0">
                <a:solidFill>
                  <a:srgbClr val="002060"/>
                </a:solidFill>
                <a:latin typeface="Times New Roman" pitchFamily="18" charset="0"/>
                <a:cs typeface="Times New Roman" pitchFamily="18" charset="0"/>
              </a:rPr>
              <a:t> </a:t>
            </a:r>
            <a:endParaRPr lang="en-IN" sz="1600" dirty="0" smtClean="0">
              <a:solidFill>
                <a:srgbClr val="002060"/>
              </a:solidFill>
              <a:latin typeface="Times New Roman" pitchFamily="18" charset="0"/>
              <a:cs typeface="Times New Roman" pitchFamily="18" charset="0"/>
            </a:endParaRPr>
          </a:p>
          <a:p>
            <a:pPr algn="just">
              <a:tabLst>
                <a:tab pos="457200" algn="l"/>
              </a:tabLst>
              <a:defRPr/>
            </a:pPr>
            <a:r>
              <a:rPr lang="en-IN" sz="1600" dirty="0" smtClean="0">
                <a:solidFill>
                  <a:srgbClr val="002060"/>
                </a:solidFill>
                <a:latin typeface="Times New Roman" pitchFamily="18" charset="0"/>
                <a:cs typeface="Times New Roman" pitchFamily="18" charset="0"/>
              </a:rPr>
              <a:t>    </a:t>
            </a:r>
            <a:r>
              <a:rPr lang="en-IN" sz="1600" i="1" dirty="0" smtClean="0">
                <a:solidFill>
                  <a:srgbClr val="002060"/>
                </a:solidFill>
                <a:latin typeface="Times New Roman" pitchFamily="18" charset="0"/>
                <a:cs typeface="Times New Roman" pitchFamily="18" charset="0"/>
              </a:rPr>
              <a:t>et </a:t>
            </a:r>
            <a:r>
              <a:rPr lang="en-IN" sz="1600" i="1" dirty="0">
                <a:solidFill>
                  <a:srgbClr val="002060"/>
                </a:solidFill>
                <a:latin typeface="Times New Roman" pitchFamily="18" charset="0"/>
                <a:cs typeface="Times New Roman" pitchFamily="18" charset="0"/>
              </a:rPr>
              <a:t>al</a:t>
            </a:r>
            <a:r>
              <a:rPr lang="en-IN" sz="1600" i="1" dirty="0" smtClean="0">
                <a:solidFill>
                  <a:srgbClr val="002060"/>
                </a:solidFill>
                <a:latin typeface="Times New Roman" pitchFamily="18" charset="0"/>
                <a:cs typeface="Times New Roman" pitchFamily="18" charset="0"/>
              </a:rPr>
              <a:t>., </a:t>
            </a:r>
            <a:r>
              <a:rPr lang="en-IN" sz="1600" dirty="0">
                <a:solidFill>
                  <a:srgbClr val="002060"/>
                </a:solidFill>
                <a:latin typeface="Times New Roman" pitchFamily="18" charset="0"/>
                <a:cs typeface="Times New Roman" pitchFamily="18" charset="0"/>
              </a:rPr>
              <a:t>2008; Shin </a:t>
            </a:r>
            <a:r>
              <a:rPr lang="en-IN" sz="1600" i="1" dirty="0">
                <a:solidFill>
                  <a:srgbClr val="002060"/>
                </a:solidFill>
                <a:latin typeface="Times New Roman" pitchFamily="18" charset="0"/>
                <a:cs typeface="Times New Roman" pitchFamily="18" charset="0"/>
              </a:rPr>
              <a:t>et al</a:t>
            </a:r>
            <a:r>
              <a:rPr lang="en-IN" sz="1600" i="1" dirty="0" smtClean="0">
                <a:solidFill>
                  <a:srgbClr val="002060"/>
                </a:solidFill>
                <a:latin typeface="Times New Roman" pitchFamily="18" charset="0"/>
                <a:cs typeface="Times New Roman" pitchFamily="18" charset="0"/>
              </a:rPr>
              <a:t>., </a:t>
            </a:r>
            <a:r>
              <a:rPr lang="en-IN" sz="1600" dirty="0">
                <a:solidFill>
                  <a:srgbClr val="002060"/>
                </a:solidFill>
                <a:latin typeface="Times New Roman" pitchFamily="18" charset="0"/>
                <a:cs typeface="Times New Roman" pitchFamily="18" charset="0"/>
              </a:rPr>
              <a:t>1999; Nair </a:t>
            </a:r>
            <a:r>
              <a:rPr lang="en-IN" sz="1600" i="1" dirty="0">
                <a:solidFill>
                  <a:srgbClr val="002060"/>
                </a:solidFill>
                <a:latin typeface="Times New Roman" pitchFamily="18" charset="0"/>
                <a:cs typeface="Times New Roman" pitchFamily="18" charset="0"/>
              </a:rPr>
              <a:t>et al</a:t>
            </a:r>
            <a:r>
              <a:rPr lang="en-IN" sz="1600" i="1" dirty="0" smtClean="0">
                <a:solidFill>
                  <a:srgbClr val="002060"/>
                </a:solidFill>
                <a:latin typeface="Times New Roman" pitchFamily="18" charset="0"/>
                <a:cs typeface="Times New Roman" pitchFamily="18" charset="0"/>
              </a:rPr>
              <a:t>.,  </a:t>
            </a:r>
            <a:r>
              <a:rPr lang="en-IN" sz="1600" dirty="0">
                <a:solidFill>
                  <a:srgbClr val="002060"/>
                </a:solidFill>
                <a:latin typeface="Times New Roman" pitchFamily="18" charset="0"/>
                <a:cs typeface="Times New Roman" pitchFamily="18" charset="0"/>
              </a:rPr>
              <a:t>2009).</a:t>
            </a:r>
            <a:r>
              <a:rPr lang="en-US" sz="1600" dirty="0">
                <a:solidFill>
                  <a:srgbClr val="002060"/>
                </a:solidFill>
                <a:latin typeface="Times New Roman" pitchFamily="18" charset="0"/>
                <a:cs typeface="Times New Roman" pitchFamily="18" charset="0"/>
              </a:rPr>
              <a:t> </a:t>
            </a:r>
            <a:endParaRPr lang="en-US" sz="1600" dirty="0" smtClean="0">
              <a:solidFill>
                <a:srgbClr val="002060"/>
              </a:solidFill>
              <a:latin typeface="Times New Roman" pitchFamily="18" charset="0"/>
              <a:cs typeface="Times New Roman" pitchFamily="18" charset="0"/>
            </a:endParaRPr>
          </a:p>
          <a:p>
            <a:pPr algn="just">
              <a:tabLst>
                <a:tab pos="457200" algn="l"/>
              </a:tabLst>
              <a:defRPr/>
            </a:pPr>
            <a:endParaRPr lang="en-US" sz="1600" dirty="0">
              <a:solidFill>
                <a:srgbClr val="002060"/>
              </a:solidFill>
              <a:latin typeface="Times New Roman" pitchFamily="18" charset="0"/>
              <a:cs typeface="Times New Roman" pitchFamily="18" charset="0"/>
            </a:endParaRPr>
          </a:p>
          <a:p>
            <a:pPr algn="just">
              <a:buFont typeface="Wingdings" pitchFamily="2" charset="2"/>
              <a:buChar char="v"/>
              <a:tabLst>
                <a:tab pos="457200" algn="l"/>
              </a:tabLst>
              <a:defRPr/>
            </a:pPr>
            <a:r>
              <a:rPr lang="en-US" sz="1600" dirty="0" smtClean="0">
                <a:solidFill>
                  <a:srgbClr val="002060"/>
                </a:solidFill>
                <a:latin typeface="Times New Roman" pitchFamily="18" charset="0"/>
                <a:cs typeface="Times New Roman" pitchFamily="18" charset="0"/>
              </a:rPr>
              <a:t> Chemical </a:t>
            </a:r>
            <a:r>
              <a:rPr lang="en-US" sz="1600" dirty="0">
                <a:solidFill>
                  <a:srgbClr val="002060"/>
                </a:solidFill>
                <a:latin typeface="Times New Roman" pitchFamily="18" charset="0"/>
                <a:cs typeface="Times New Roman" pitchFamily="18" charset="0"/>
              </a:rPr>
              <a:t>and spectral data showed the presence of </a:t>
            </a:r>
            <a:r>
              <a:rPr lang="en-US" sz="1600" dirty="0" err="1">
                <a:solidFill>
                  <a:srgbClr val="002060"/>
                </a:solidFill>
                <a:latin typeface="Times New Roman" pitchFamily="18" charset="0"/>
                <a:cs typeface="Times New Roman" pitchFamily="18" charset="0"/>
              </a:rPr>
              <a:t>flavonoids</a:t>
            </a:r>
            <a:r>
              <a:rPr lang="en-US" sz="1600" dirty="0">
                <a:solidFill>
                  <a:srgbClr val="002060"/>
                </a:solidFill>
                <a:latin typeface="Times New Roman" pitchFamily="18" charset="0"/>
                <a:cs typeface="Times New Roman" pitchFamily="18" charset="0"/>
              </a:rPr>
              <a:t> that includes </a:t>
            </a:r>
            <a:r>
              <a:rPr lang="en-US" sz="1600" dirty="0" err="1" smtClean="0">
                <a:solidFill>
                  <a:srgbClr val="002060"/>
                </a:solidFill>
                <a:latin typeface="Times New Roman" pitchFamily="18" charset="0"/>
                <a:cs typeface="Times New Roman" pitchFamily="18" charset="0"/>
              </a:rPr>
              <a:t>viz</a:t>
            </a:r>
            <a:r>
              <a:rPr lang="en-US" sz="1600" dirty="0" smtClean="0">
                <a:solidFill>
                  <a:srgbClr val="002060"/>
                </a:solidFill>
                <a:latin typeface="Times New Roman" pitchFamily="18" charset="0"/>
                <a:cs typeface="Times New Roman" pitchFamily="18" charset="0"/>
              </a:rPr>
              <a:t>:</a:t>
            </a:r>
            <a:endParaRPr lang="en-US" sz="1600" dirty="0">
              <a:solidFill>
                <a:srgbClr val="002060"/>
              </a:solidFill>
              <a:latin typeface="Times New Roman" pitchFamily="18" charset="0"/>
              <a:cs typeface="Times New Roman" pitchFamily="18" charset="0"/>
            </a:endParaRPr>
          </a:p>
          <a:p>
            <a:pPr indent="-50800" algn="just">
              <a:tabLst>
                <a:tab pos="457200" algn="l"/>
              </a:tabLst>
              <a:defRPr/>
            </a:pPr>
            <a:r>
              <a:rPr lang="en-US" sz="1600" dirty="0">
                <a:solidFill>
                  <a:srgbClr val="C3DE22"/>
                </a:solidFill>
                <a:latin typeface="+mn-lt"/>
                <a:cs typeface="Times New Roman" pitchFamily="18" charset="0"/>
              </a:rPr>
              <a:t>	</a:t>
            </a:r>
            <a:r>
              <a:rPr lang="en-US" sz="1600" b="1" dirty="0" err="1" smtClean="0">
                <a:solidFill>
                  <a:schemeClr val="bg1"/>
                </a:solidFill>
                <a:latin typeface="+mn-lt"/>
                <a:cs typeface="Times New Roman" pitchFamily="18" charset="0"/>
              </a:rPr>
              <a:t>Semecapuflavanone</a:t>
            </a:r>
            <a:r>
              <a:rPr lang="en-US" sz="1600" b="1" dirty="0" smtClean="0">
                <a:solidFill>
                  <a:schemeClr val="bg1"/>
                </a:solidFill>
                <a:latin typeface="+mn-lt"/>
                <a:cs typeface="Times New Roman" pitchFamily="18" charset="0"/>
              </a:rPr>
              <a:t>		</a:t>
            </a:r>
            <a:r>
              <a:rPr lang="en-US" sz="1600" b="1" dirty="0" err="1" smtClean="0">
                <a:solidFill>
                  <a:schemeClr val="bg1"/>
                </a:solidFill>
                <a:latin typeface="+mn-lt"/>
                <a:cs typeface="Times New Roman" pitchFamily="18" charset="0"/>
              </a:rPr>
              <a:t>Jeediflavanone</a:t>
            </a:r>
            <a:r>
              <a:rPr lang="en-US" sz="1600" b="1" dirty="0" smtClean="0">
                <a:solidFill>
                  <a:schemeClr val="bg1"/>
                </a:solidFill>
                <a:latin typeface="+mn-lt"/>
                <a:cs typeface="Times New Roman" pitchFamily="18" charset="0"/>
              </a:rPr>
              <a:t> </a:t>
            </a:r>
            <a:endParaRPr lang="en-US" sz="1600" b="1" dirty="0">
              <a:solidFill>
                <a:schemeClr val="bg1"/>
              </a:solidFill>
              <a:latin typeface="+mn-lt"/>
              <a:cs typeface="Times New Roman" pitchFamily="18" charset="0"/>
            </a:endParaRPr>
          </a:p>
          <a:p>
            <a:pPr indent="-50800" algn="just">
              <a:tabLst>
                <a:tab pos="457200" algn="l"/>
              </a:tabLst>
              <a:defRPr/>
            </a:pPr>
            <a:r>
              <a:rPr lang="en-US" sz="1600" b="1" dirty="0">
                <a:solidFill>
                  <a:schemeClr val="bg1"/>
                </a:solidFill>
                <a:latin typeface="+mn-lt"/>
                <a:cs typeface="Times New Roman" pitchFamily="18" charset="0"/>
              </a:rPr>
              <a:t>	</a:t>
            </a:r>
            <a:r>
              <a:rPr lang="en-US" sz="1600" b="1" dirty="0" err="1" smtClean="0">
                <a:solidFill>
                  <a:schemeClr val="bg1"/>
                </a:solidFill>
                <a:latin typeface="+mn-lt"/>
                <a:cs typeface="Times New Roman" pitchFamily="18" charset="0"/>
              </a:rPr>
              <a:t>Galluflavanone</a:t>
            </a:r>
            <a:r>
              <a:rPr lang="en-US" sz="1600" b="1" dirty="0" smtClean="0">
                <a:solidFill>
                  <a:schemeClr val="bg1"/>
                </a:solidFill>
                <a:latin typeface="+mn-lt"/>
                <a:cs typeface="Times New Roman" pitchFamily="18" charset="0"/>
              </a:rPr>
              <a:t>			</a:t>
            </a:r>
            <a:r>
              <a:rPr lang="en-US" sz="1600" b="1" dirty="0" err="1" smtClean="0">
                <a:solidFill>
                  <a:schemeClr val="bg1"/>
                </a:solidFill>
                <a:latin typeface="+mn-lt"/>
                <a:cs typeface="Times New Roman" pitchFamily="18" charset="0"/>
              </a:rPr>
              <a:t>Nallaflavanone</a:t>
            </a:r>
            <a:endParaRPr lang="en-US" sz="1600" b="1" dirty="0">
              <a:solidFill>
                <a:schemeClr val="bg1"/>
              </a:solidFill>
              <a:latin typeface="+mn-lt"/>
              <a:cs typeface="Times New Roman" pitchFamily="18" charset="0"/>
            </a:endParaRPr>
          </a:p>
          <a:p>
            <a:pPr indent="-50800" algn="just">
              <a:tabLst>
                <a:tab pos="457200" algn="l"/>
              </a:tabLst>
              <a:defRPr/>
            </a:pPr>
            <a:r>
              <a:rPr lang="en-US" sz="1600" b="1" dirty="0">
                <a:solidFill>
                  <a:schemeClr val="bg1"/>
                </a:solidFill>
                <a:latin typeface="+mn-lt"/>
                <a:cs typeface="Times New Roman" pitchFamily="18" charset="0"/>
              </a:rPr>
              <a:t>	</a:t>
            </a:r>
            <a:r>
              <a:rPr lang="en-US" sz="1600" b="1" dirty="0" err="1" smtClean="0">
                <a:solidFill>
                  <a:schemeClr val="bg1"/>
                </a:solidFill>
                <a:latin typeface="+mn-lt"/>
                <a:cs typeface="Times New Roman" pitchFamily="18" charset="0"/>
              </a:rPr>
              <a:t>Semecarpetin</a:t>
            </a:r>
            <a:r>
              <a:rPr lang="en-US" sz="1600" b="1" dirty="0" smtClean="0">
                <a:solidFill>
                  <a:schemeClr val="bg1"/>
                </a:solidFill>
                <a:latin typeface="+mn-lt"/>
                <a:cs typeface="Times New Roman" pitchFamily="18" charset="0"/>
              </a:rPr>
              <a:t>			</a:t>
            </a:r>
            <a:r>
              <a:rPr lang="en-US" sz="1600" b="1" dirty="0" err="1" smtClean="0">
                <a:solidFill>
                  <a:schemeClr val="bg1"/>
                </a:solidFill>
                <a:latin typeface="+mn-lt"/>
                <a:cs typeface="Times New Roman" pitchFamily="18" charset="0"/>
              </a:rPr>
              <a:t>Anacarduflavanone</a:t>
            </a:r>
            <a:endParaRPr lang="en-US" sz="1600" b="1" dirty="0">
              <a:solidFill>
                <a:schemeClr val="bg1"/>
              </a:solidFill>
              <a:latin typeface="+mn-lt"/>
              <a:cs typeface="Times New Roman" pitchFamily="18" charset="0"/>
            </a:endParaRPr>
          </a:p>
          <a:p>
            <a:pPr indent="-50800" algn="just">
              <a:tabLst>
                <a:tab pos="457200" algn="l"/>
              </a:tabLst>
              <a:defRPr/>
            </a:pPr>
            <a:endParaRPr lang="en-US" sz="1600" dirty="0">
              <a:solidFill>
                <a:srgbClr val="002060"/>
              </a:solidFill>
              <a:latin typeface="Times New Roman" pitchFamily="18" charset="0"/>
              <a:cs typeface="Times New Roman" pitchFamily="18" charset="0"/>
            </a:endParaRPr>
          </a:p>
          <a:p>
            <a:pPr indent="-50800" algn="just">
              <a:tabLst>
                <a:tab pos="457200" algn="l"/>
              </a:tabLst>
              <a:defRPr/>
            </a:pPr>
            <a:endParaRPr lang="en-US" sz="1600" dirty="0">
              <a:solidFill>
                <a:srgbClr val="002060"/>
              </a:solidFill>
              <a:latin typeface="Times New Roman" pitchFamily="18" charset="0"/>
              <a:cs typeface="Times New Roman" pitchFamily="18" charset="0"/>
            </a:endParaRPr>
          </a:p>
          <a:p>
            <a:pPr indent="-50800" algn="just">
              <a:tabLst>
                <a:tab pos="457200" algn="l"/>
              </a:tabLst>
              <a:defRPr/>
            </a:pPr>
            <a:endParaRPr lang="en-US" sz="16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50179"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50180"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50181" name="TextBox 5"/>
          <p:cNvSpPr txBox="1">
            <a:spLocks noChangeArrowheads="1"/>
          </p:cNvSpPr>
          <p:nvPr/>
        </p:nvSpPr>
        <p:spPr bwMode="auto">
          <a:xfrm>
            <a:off x="1714480" y="142852"/>
            <a:ext cx="5715040" cy="830997"/>
          </a:xfrm>
          <a:prstGeom prst="rect">
            <a:avLst/>
          </a:prstGeom>
          <a:noFill/>
          <a:ln w="9525">
            <a:noFill/>
            <a:miter lim="800000"/>
            <a:headEnd/>
            <a:tailEnd/>
          </a:ln>
        </p:spPr>
        <p:txBody>
          <a:bodyPr wrap="square">
            <a:spAutoFit/>
          </a:bodyPr>
          <a:lstStyle/>
          <a:p>
            <a:pPr algn="ctr"/>
            <a:r>
              <a:rPr lang="en-US" sz="2400" b="1" i="1" dirty="0" err="1" smtClean="0">
                <a:solidFill>
                  <a:srgbClr val="7030A0"/>
                </a:solidFill>
                <a:latin typeface="Lucida Calligraphy" pitchFamily="66" charset="0"/>
              </a:rPr>
              <a:t>Semecarpus</a:t>
            </a:r>
            <a:r>
              <a:rPr lang="en-US" sz="2400" b="1" i="1" dirty="0" smtClean="0">
                <a:solidFill>
                  <a:srgbClr val="7030A0"/>
                </a:solidFill>
                <a:latin typeface="Lucida Calligraphy" pitchFamily="66" charset="0"/>
              </a:rPr>
              <a:t> </a:t>
            </a:r>
            <a:r>
              <a:rPr lang="en-US" sz="2400" b="1" i="1" dirty="0" err="1" smtClean="0">
                <a:solidFill>
                  <a:srgbClr val="7030A0"/>
                </a:solidFill>
                <a:latin typeface="Lucida Calligraphy" pitchFamily="66" charset="0"/>
              </a:rPr>
              <a:t>anacardium</a:t>
            </a:r>
            <a:r>
              <a:rPr lang="en-US" sz="2400" b="1" i="1" dirty="0" smtClean="0">
                <a:solidFill>
                  <a:srgbClr val="7030A0"/>
                </a:solidFill>
                <a:latin typeface="Lucida Calligraphy" pitchFamily="66" charset="0"/>
              </a:rPr>
              <a:t> </a:t>
            </a:r>
            <a:r>
              <a:rPr lang="en-IN" sz="2400" b="1" dirty="0" smtClean="0">
                <a:solidFill>
                  <a:srgbClr val="7030A0"/>
                </a:solidFill>
                <a:latin typeface="Lucida Calligraphy" pitchFamily="66" charset="0"/>
              </a:rPr>
              <a:t>Linn. (Family: </a:t>
            </a:r>
            <a:r>
              <a:rPr lang="en-IN" sz="2400" b="1" dirty="0" err="1" smtClean="0">
                <a:solidFill>
                  <a:srgbClr val="7030A0"/>
                </a:solidFill>
                <a:latin typeface="Lucida Calligraphy" pitchFamily="66" charset="0"/>
              </a:rPr>
              <a:t>A</a:t>
            </a:r>
            <a:r>
              <a:rPr lang="en-IN" sz="2400" b="1" i="1" dirty="0" err="1" smtClean="0">
                <a:solidFill>
                  <a:srgbClr val="7030A0"/>
                </a:solidFill>
                <a:latin typeface="Lucida Calligraphy" pitchFamily="66" charset="0"/>
              </a:rPr>
              <a:t>nacardiaceae</a:t>
            </a:r>
            <a:r>
              <a:rPr lang="en-IN" sz="2400" b="1" dirty="0" smtClean="0">
                <a:solidFill>
                  <a:srgbClr val="7030A0"/>
                </a:solidFill>
                <a:latin typeface="Lucida Calligraphy" pitchFamily="66" charset="0"/>
              </a:rPr>
              <a:t>)</a:t>
            </a:r>
            <a:endParaRPr lang="en-IN" sz="2400" b="1" dirty="0">
              <a:solidFill>
                <a:srgbClr val="7030A0"/>
              </a:solidFill>
              <a:latin typeface="Lucida Calligraphy" pitchFamily="66" charset="0"/>
            </a:endParaRPr>
          </a:p>
        </p:txBody>
      </p:sp>
      <p:pic>
        <p:nvPicPr>
          <p:cNvPr id="50185" name="Picture 4" descr="Profile 1"/>
          <p:cNvPicPr>
            <a:picLocks noChangeAspect="1" noChangeArrowheads="1"/>
          </p:cNvPicPr>
          <p:nvPr/>
        </p:nvPicPr>
        <p:blipFill>
          <a:blip r:embed="rId2" cstate="print">
            <a:lum bright="-18000" contrast="42000"/>
          </a:blip>
          <a:srcRect/>
          <a:stretch>
            <a:fillRect/>
          </a:stretch>
        </p:blipFill>
        <p:spPr bwMode="auto">
          <a:xfrm>
            <a:off x="928662" y="1714488"/>
            <a:ext cx="3630617"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6" descr="Profile 2"/>
          <p:cNvPicPr>
            <a:picLocks noChangeAspect="1" noChangeArrowheads="1"/>
          </p:cNvPicPr>
          <p:nvPr/>
        </p:nvPicPr>
        <p:blipFill>
          <a:blip r:embed="rId3" cstate="print">
            <a:lum bright="6000"/>
          </a:blip>
          <a:srcRect t="66"/>
          <a:stretch>
            <a:fillRect/>
          </a:stretch>
        </p:blipFill>
        <p:spPr bwMode="auto">
          <a:xfrm>
            <a:off x="4929190" y="1714488"/>
            <a:ext cx="3357586" cy="18573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0187" name="TextBox 12"/>
          <p:cNvSpPr txBox="1">
            <a:spLocks noChangeArrowheads="1"/>
          </p:cNvSpPr>
          <p:nvPr/>
        </p:nvSpPr>
        <p:spPr bwMode="auto">
          <a:xfrm>
            <a:off x="2571736" y="1142984"/>
            <a:ext cx="4188967" cy="338554"/>
          </a:xfrm>
          <a:prstGeom prst="rect">
            <a:avLst/>
          </a:prstGeom>
          <a:noFill/>
          <a:ln w="9525">
            <a:noFill/>
            <a:miter lim="800000"/>
            <a:headEnd/>
            <a:tailEnd/>
          </a:ln>
        </p:spPr>
        <p:txBody>
          <a:bodyPr wrap="none">
            <a:spAutoFit/>
          </a:bodyPr>
          <a:lstStyle/>
          <a:p>
            <a:pPr algn="ctr"/>
            <a:r>
              <a:rPr lang="en-US" sz="1600" b="1" dirty="0">
                <a:solidFill>
                  <a:srgbClr val="C00000"/>
                </a:solidFill>
                <a:effectLst>
                  <a:outerShdw blurRad="38100" dist="38100" dir="2700000" algn="tl">
                    <a:srgbClr val="000000">
                      <a:alpha val="43137"/>
                    </a:srgbClr>
                  </a:outerShdw>
                </a:effectLst>
              </a:rPr>
              <a:t>HPTLC analysis of </a:t>
            </a:r>
            <a:r>
              <a:rPr lang="en-US" sz="1600" b="1" dirty="0" err="1">
                <a:solidFill>
                  <a:srgbClr val="C00000"/>
                </a:solidFill>
                <a:effectLst>
                  <a:outerShdw blurRad="38100" dist="38100" dir="2700000" algn="tl">
                    <a:srgbClr val="000000">
                      <a:alpha val="43137"/>
                    </a:srgbClr>
                  </a:outerShdw>
                </a:effectLst>
              </a:rPr>
              <a:t>flavonoids</a:t>
            </a:r>
            <a:r>
              <a:rPr lang="en-US" sz="1600" b="1" dirty="0">
                <a:solidFill>
                  <a:srgbClr val="C00000"/>
                </a:solidFill>
                <a:effectLst>
                  <a:outerShdw blurRad="38100" dist="38100" dir="2700000" algn="tl">
                    <a:srgbClr val="000000">
                      <a:alpha val="43137"/>
                    </a:srgbClr>
                  </a:outerShdw>
                </a:effectLst>
              </a:rPr>
              <a:t> at 254 nm  </a:t>
            </a:r>
          </a:p>
        </p:txBody>
      </p:sp>
      <p:sp>
        <p:nvSpPr>
          <p:cNvPr id="50188" name="TextBox 13"/>
          <p:cNvSpPr txBox="1">
            <a:spLocks noChangeArrowheads="1"/>
          </p:cNvSpPr>
          <p:nvPr/>
        </p:nvSpPr>
        <p:spPr bwMode="auto">
          <a:xfrm>
            <a:off x="1643042" y="1428736"/>
            <a:ext cx="5786478" cy="307777"/>
          </a:xfrm>
          <a:prstGeom prst="rect">
            <a:avLst/>
          </a:prstGeom>
          <a:noFill/>
          <a:ln w="9525">
            <a:noFill/>
            <a:miter lim="800000"/>
            <a:headEnd/>
            <a:tailEnd/>
          </a:ln>
        </p:spPr>
        <p:txBody>
          <a:bodyPr wrap="square">
            <a:spAutoFit/>
          </a:bodyPr>
          <a:lstStyle/>
          <a:p>
            <a:r>
              <a:rPr lang="en-US" sz="1400" b="1" dirty="0" smtClean="0">
                <a:solidFill>
                  <a:srgbClr val="FFFF00"/>
                </a:solidFill>
                <a:effectLst>
                  <a:outerShdw blurRad="38100" dist="38100" dir="2700000" algn="tl">
                    <a:srgbClr val="000000">
                      <a:alpha val="43137"/>
                    </a:srgbClr>
                  </a:outerShdw>
                </a:effectLst>
              </a:rPr>
              <a:t>    SA nut </a:t>
            </a:r>
            <a:r>
              <a:rPr lang="en-US" sz="1400" b="1" dirty="0">
                <a:solidFill>
                  <a:srgbClr val="FFFF00"/>
                </a:solidFill>
                <a:effectLst>
                  <a:outerShdw blurRad="38100" dist="38100" dir="2700000" algn="tl">
                    <a:srgbClr val="000000">
                      <a:alpha val="43137"/>
                    </a:srgbClr>
                  </a:outerShdw>
                </a:effectLst>
              </a:rPr>
              <a:t>milk extract 			SA nut</a:t>
            </a:r>
          </a:p>
        </p:txBody>
      </p:sp>
      <p:pic>
        <p:nvPicPr>
          <p:cNvPr id="50189" name="Picture 4" descr="Profile 5"/>
          <p:cNvPicPr>
            <a:picLocks noChangeAspect="1" noChangeArrowheads="1"/>
          </p:cNvPicPr>
          <p:nvPr/>
        </p:nvPicPr>
        <p:blipFill>
          <a:blip r:embed="rId4" cstate="print"/>
          <a:srcRect/>
          <a:stretch>
            <a:fillRect/>
          </a:stretch>
        </p:blipFill>
        <p:spPr bwMode="auto">
          <a:xfrm>
            <a:off x="928663" y="4286256"/>
            <a:ext cx="3643337" cy="17145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6" descr="Profile 6"/>
          <p:cNvPicPr>
            <a:picLocks noChangeAspect="1" noChangeArrowheads="1"/>
          </p:cNvPicPr>
          <p:nvPr/>
        </p:nvPicPr>
        <p:blipFill>
          <a:blip r:embed="rId5" cstate="print"/>
          <a:srcRect/>
          <a:stretch>
            <a:fillRect/>
          </a:stretch>
        </p:blipFill>
        <p:spPr bwMode="auto">
          <a:xfrm>
            <a:off x="4929190" y="4286256"/>
            <a:ext cx="3357586" cy="17145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0191" name="TextBox 17"/>
          <p:cNvSpPr txBox="1">
            <a:spLocks noChangeArrowheads="1"/>
          </p:cNvSpPr>
          <p:nvPr/>
        </p:nvSpPr>
        <p:spPr bwMode="auto">
          <a:xfrm>
            <a:off x="2643174" y="3714752"/>
            <a:ext cx="4188967" cy="584775"/>
          </a:xfrm>
          <a:prstGeom prst="rect">
            <a:avLst/>
          </a:prstGeom>
          <a:noFill/>
          <a:ln w="9525">
            <a:noFill/>
            <a:miter lim="800000"/>
            <a:headEnd/>
            <a:tailEnd/>
          </a:ln>
        </p:spPr>
        <p:txBody>
          <a:bodyPr wrap="none">
            <a:spAutoFit/>
          </a:bodyPr>
          <a:lstStyle/>
          <a:p>
            <a:pPr algn="ctr"/>
            <a:r>
              <a:rPr lang="en-US" sz="1600" b="1" dirty="0">
                <a:solidFill>
                  <a:srgbClr val="C00000"/>
                </a:solidFill>
                <a:effectLst>
                  <a:outerShdw blurRad="38100" dist="38100" dir="2700000" algn="tl">
                    <a:srgbClr val="000000">
                      <a:alpha val="43137"/>
                    </a:srgbClr>
                  </a:outerShdw>
                </a:effectLst>
              </a:rPr>
              <a:t>HPTLC analysis of </a:t>
            </a:r>
            <a:r>
              <a:rPr lang="en-US" sz="1600" b="1" dirty="0" err="1">
                <a:solidFill>
                  <a:srgbClr val="C00000"/>
                </a:solidFill>
                <a:effectLst>
                  <a:outerShdw blurRad="38100" dist="38100" dir="2700000" algn="tl">
                    <a:srgbClr val="000000">
                      <a:alpha val="43137"/>
                    </a:srgbClr>
                  </a:outerShdw>
                </a:effectLst>
              </a:rPr>
              <a:t>flavonoids</a:t>
            </a:r>
            <a:r>
              <a:rPr lang="en-US" sz="1600" b="1" dirty="0">
                <a:solidFill>
                  <a:srgbClr val="C00000"/>
                </a:solidFill>
                <a:effectLst>
                  <a:outerShdw blurRad="38100" dist="38100" dir="2700000" algn="tl">
                    <a:srgbClr val="000000">
                      <a:alpha val="43137"/>
                    </a:srgbClr>
                  </a:outerShdw>
                </a:effectLst>
              </a:rPr>
              <a:t> at 550 nm  </a:t>
            </a:r>
          </a:p>
          <a:p>
            <a:pPr algn="ctr"/>
            <a:endParaRPr lang="en-US" sz="1600" dirty="0"/>
          </a:p>
        </p:txBody>
      </p:sp>
      <p:sp>
        <p:nvSpPr>
          <p:cNvPr id="50192" name="TextBox 18"/>
          <p:cNvSpPr txBox="1">
            <a:spLocks noChangeArrowheads="1"/>
          </p:cNvSpPr>
          <p:nvPr/>
        </p:nvSpPr>
        <p:spPr bwMode="auto">
          <a:xfrm>
            <a:off x="1928794" y="4000504"/>
            <a:ext cx="5214633" cy="307777"/>
          </a:xfrm>
          <a:prstGeom prst="rect">
            <a:avLst/>
          </a:prstGeom>
          <a:noFill/>
          <a:ln w="9525">
            <a:noFill/>
            <a:miter lim="800000"/>
            <a:headEnd/>
            <a:tailEnd/>
          </a:ln>
        </p:spPr>
        <p:txBody>
          <a:bodyPr wrap="none">
            <a:spAutoFit/>
          </a:bodyPr>
          <a:lstStyle/>
          <a:p>
            <a:r>
              <a:rPr lang="en-US" sz="1400" b="1" dirty="0" smtClean="0">
                <a:solidFill>
                  <a:srgbClr val="FFFF00"/>
                </a:solidFill>
                <a:effectLst>
                  <a:outerShdw blurRad="38100" dist="38100" dir="2700000" algn="tl">
                    <a:srgbClr val="000000">
                      <a:alpha val="43137"/>
                    </a:srgbClr>
                  </a:outerShdw>
                </a:effectLst>
              </a:rPr>
              <a:t>SA nut </a:t>
            </a:r>
            <a:r>
              <a:rPr lang="en-US" sz="1400" b="1" dirty="0">
                <a:solidFill>
                  <a:srgbClr val="FFFF00"/>
                </a:solidFill>
                <a:effectLst>
                  <a:outerShdw blurRad="38100" dist="38100" dir="2700000" algn="tl">
                    <a:srgbClr val="000000">
                      <a:alpha val="43137"/>
                    </a:srgbClr>
                  </a:outerShdw>
                </a:effectLst>
              </a:rPr>
              <a:t>milk extract 		 </a:t>
            </a:r>
            <a:r>
              <a:rPr lang="en-US" sz="1400" b="1" dirty="0" smtClean="0">
                <a:solidFill>
                  <a:srgbClr val="FFFF00"/>
                </a:solidFill>
                <a:effectLst>
                  <a:outerShdw blurRad="38100" dist="38100" dir="2700000" algn="tl">
                    <a:srgbClr val="000000">
                      <a:alpha val="43137"/>
                    </a:srgbClr>
                  </a:outerShdw>
                </a:effectLst>
              </a:rPr>
              <a:t>                                SA nut</a:t>
            </a:r>
            <a:endParaRPr lang="en-US" sz="1400" dirty="0">
              <a:solidFill>
                <a:srgbClr val="FFFF00"/>
              </a:solidFill>
              <a:effectLst>
                <a:outerShdw blurRad="38100" dist="38100" dir="2700000" algn="tl">
                  <a:srgbClr val="000000">
                    <a:alpha val="43137"/>
                  </a:srgbClr>
                </a:outerShdw>
              </a:effectLst>
            </a:endParaRPr>
          </a:p>
        </p:txBody>
      </p:sp>
      <p:pic>
        <p:nvPicPr>
          <p:cNvPr id="17" name="Picture 8" descr="Image result for images of semecarpus anacardium tree"/>
          <p:cNvPicPr>
            <a:picLocks noChangeAspect="1" noChangeArrowheads="1"/>
          </p:cNvPicPr>
          <p:nvPr/>
        </p:nvPicPr>
        <p:blipFill>
          <a:blip r:embed="rId6" cstate="print"/>
          <a:srcRect/>
          <a:stretch>
            <a:fillRect/>
          </a:stretch>
        </p:blipFill>
        <p:spPr bwMode="auto">
          <a:xfrm>
            <a:off x="0" y="0"/>
            <a:ext cx="1857356" cy="1428760"/>
          </a:xfrm>
          <a:prstGeom prst="rect">
            <a:avLst/>
          </a:prstGeom>
          <a:ln>
            <a:noFill/>
          </a:ln>
          <a:effectLst>
            <a:softEdge rad="112500"/>
          </a:effectLst>
        </p:spPr>
      </p:pic>
      <p:pic>
        <p:nvPicPr>
          <p:cNvPr id="18" name="Picture 10" descr="Image result for images of semecarpus anacardium tree"/>
          <p:cNvPicPr>
            <a:picLocks noChangeAspect="1" noChangeArrowheads="1"/>
          </p:cNvPicPr>
          <p:nvPr/>
        </p:nvPicPr>
        <p:blipFill>
          <a:blip r:embed="rId7" cstate="print"/>
          <a:srcRect/>
          <a:stretch>
            <a:fillRect/>
          </a:stretch>
        </p:blipFill>
        <p:spPr bwMode="auto">
          <a:xfrm>
            <a:off x="-1285916" y="2214554"/>
            <a:ext cx="1857356" cy="1428760"/>
          </a:xfrm>
          <a:prstGeom prst="rect">
            <a:avLst/>
          </a:prstGeom>
          <a:ln>
            <a:noFill/>
          </a:ln>
          <a:effectLst>
            <a:softEdge rad="112500"/>
          </a:effectLst>
        </p:spPr>
      </p:pic>
      <p:pic>
        <p:nvPicPr>
          <p:cNvPr id="19" name="Picture 12" descr="Image result for images of semecarpus anacardium tree"/>
          <p:cNvPicPr>
            <a:picLocks noChangeAspect="1" noChangeArrowheads="1"/>
          </p:cNvPicPr>
          <p:nvPr/>
        </p:nvPicPr>
        <p:blipFill>
          <a:blip r:embed="rId8" cstate="print"/>
          <a:srcRect/>
          <a:stretch>
            <a:fillRect/>
          </a:stretch>
        </p:blipFill>
        <p:spPr bwMode="auto">
          <a:xfrm>
            <a:off x="7286644" y="0"/>
            <a:ext cx="1857356" cy="14827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descr="Image result for images of semecarpus anacardium tre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7891" name="AutoShape 4"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7892" name="AutoShape 6" descr="data:image/jpeg;base64,/9j/4AAQSkZJRgABAQAAAQABAAD/2wCEAAkGBhQSERUUExQVFRUWGB0aGBgYGRgbGxofHxkcHBkcGRweHiYeGh0jGR4YIDAhIycpLC0sGB4xNTAqNSYrLSkBCQoKDgwOGg8PGiwkHyQsLCwsLCwsLCwsLCwsLCwsLCwsLCwsLCwsLCwsLCwsLCwsLCwsLCwsLCwsLCwsLCwsLP/AABEIALcBEwMBIgACEQEDEQH/xAAcAAACAgMBAQAAAAAAAAAAAAAEBQADAgYHAQj/xAA+EAACAQIFAwIEAwcDAwMFAAABAhEDIQAEEjFBBSJRE2EGMnGBQpGhBxRSscHR8CPh8TNichUWQxeCkqLC/8QAGQEAAwEBAQAAAAAAAAAAAAAAAAECAwQF/8QAKBEAAgICAgIBBAIDAQAAAAAAAAECESExAxJBUSITYXGBMqFSsfAU/9oADAMBAAIRAxEAPwDcaeebDDKdXKkb4TU8XjHoygmckZM2Sp14/g/M4W160uSJvfAa4tXGago6Lcmw6t1JnEE7YFBxFGLaaecKkh5ZmlUxE2OMhg+n0wbyNpj7WwNoviOyeiqYRkqmkg4cpUB2wkp07TgLP/EtLLVKaOx11CAqiCbkCTcQJP6GMZTrZadDnP8AxBQollqVFDKNRXdogmQou1lbYcHCc/tIyRHbVliDClSDIneYA2m5FiPONM+NPSr1qmYp1VrNRADUTrOmCFZp1LChitlkE72JxotetSrHSVCtAusCYgeInSN4n8sc8p0FnSsj+1yGb95paVOkL6d7xc3PcDY8QI3ON2/9TpBFqNUVUYAqxIAMxEHyZ2x8+dQoOiUmUa9KsewElYNyTFp+eZI7+NsMcn1Y+mXCGTu3KmRGlokFSAZm33wKdCydZ+NuqgUjTTNei4MOoTUzBlsAd1FxLLJGNU+Hvi5Mq7MaxqU2eGpLTl5IgO7sSxgKfmMmAI8aSOoO7EfMd2uSSB3GTckmABPP1wOUqF4Njq+SCWvECOTzwfF8ZPkkwfs6b0b9qrPUC1hTAue0FSVCk/iaxmCPMEQLHHQOmdRWvTWopsygxzBkXH1B/LHzsMqxc6gquC0ECIvza1x4kC+HPQuuPRqo0AGxAOooGAPMgFlDMY7h3HnYjytYY1Z3omMU5XPU6omm6uLGVYHcSNvIvjQs9+0AVclcFKrj/TiYOlgNROmANUkgEwABMm2j0eptSQsjVKY9MqFpVWprqOruBklrKzGZJLAAQMaPk9DO+TiY5d8G9WZalLTWTRpiqMwzGoZYklX220sAAAdUEmJx1HGidjJiYmJhgTExMTABMTExMAExMTEwATExMTABMTExMAExMTEwAc5RcWqMeDFiDHpM40WIMWgYxRcZ4hlGS4vTFSri5BiGWhjla+8njGJSTipXnCfrPxnRypKnVUaDZSsAjhiTY+wBIxhKo5ZpY46gStGrALMEaAraCTpMAN+EkwAcfP1bqLGuXUuxHc2osTaNySWIHy3JJgHmB1D/AOqlA1DTq0pp3BMi+/4DYjTvc3PjDnJfs6ydTLMiaitbTU19shgJDKIgDbsuvaLTJOT6ywLbOLL11jMWDKdfhgT8scXv+vGB2yrBS94JAm0dxsfaSG2x3Hqf7J+nudZRqQi4RoXnZTI+17ADGrfGvVsscuFptUroGamFeexgphw1u1iRY3IAIgEh56/cdUah0Ry9MqwKLse6BxN4jeTE83tE5dQ6tr7WAIJN4WbkwSf1j7YtEM1R8ui0KSAEKzBie0Ib6ZcgaiZ8necI+o0IuATAliTaYBJ34O0745ZL55YBfTMwS5VQqrBiWjUIPaXteDsOJ32K/OK1NlYiQTM3gmYNz7k+dzgvpPRatUFKcFhLXIXbhSxAJj9JOC830xFoTUFRHnsYnULfMGQwQBBvwREEYqNJ4AFyeeYtZtAvDCQ0TNiLNHj2w/yGfFVGR6h7pBZ41GAAvcQTJIiDxO2E3TsuroVmbltQKq1oJ0gjuO3nnYY8zfTiihkcaSAGMyxJsdgdSyPa8YG8gX5spTfSr60AWakGGsJ0qTqBDTAPgm22CWqypVpYFRI1bARBI2gCQPBvzjWdJky1/Ec/Wb/rgpaxprJkMDBiIsRG0bG8fTfF0noDY+i5sIU0cMCIJkweCsMtyRYjfnHWvhD4vXMgUidVRRdhOloC3vsxJe1/+m3tjgo6odNzJA3gTOonuO5kGJ4t74ZdE6nWp1abBpJut9oYx83GpQY25wknBt+Bpn0hjwtGNOyPxzTo5dPXd2Ya1L6PmKESBBZS0MLhiDFyCcav8e/HfrUkWh6qgsdUdtgREnib/wC9saLli/I7OsqwO2Pcc1pdXzVLIivKooaRqYAEG1gLcE3Nyfz2/wCHevetTph7VWQMV3IECGaNtVyJi2NnGhKVjvExMTElExMTEwATExMTABMTExMAExMTEwAc9UYvprjL9zYbjYxi2nRPAJ+2PQbRypEQYe5jpNNadyZHPucUZDpvbLWv94w4rFSIaPvjmnPODaMcZNbFOMGPltIHk8c4Pq9LBNu36frjRP2oZTMrTR6OsU0J9Q6oESpWRMfMIBjnwTiZcmLCqM/jD4wGUUJTKtVJAIN9EwQSJ3ImB9/Y8f6712pUqlywYsZJ/wB/I2jYR4xj1jqTO6q5ZoAMsTJtcyTYxb7fbBtX4eJXuDAn5VCMSzQQV2tDgAm0cTGMJ3N5EkL6WUJZVSajPpWFU2YtAUQbzYAnfugcnf8A4P8A2i1MvRNMquhD22jcFmWw3JmCbCPGAq/7PzQp5eoqFm/1DWg6VPp1AqhSdal2Go2MQCYwtq5FnJ1MiLLBfSUldRJ35P4RJuwAMmMYzl0eyhl1v9ptasSjVAFv2hQAdXFxJgAju/iM+MITmtSBihAESIGk+b21eRM7j7in4dPqDQTUBk/KSbQeBbed/uMPMxWK/wDXmdIUAbiAdKnzAgew52xm+SLSYAq55UPcuo2DKDKgAz2gRpuLQfPi+GZA1yCQCNlI0n66gZti+lkUJWsW1JcXUkhtovcRNjMWHvhb1CHcFGAntgmRAgRaT9558Yz6p+RBlbPBKim5G5EC9+V+vNiYM4CzwNR2l3qU1Y+nA21EEqARF5nbAWaRkS5BMjuW95jnwedr4BfO6W+8gHb3nxjdL0AdQcOoYNoamReY7gYLewG/+SWWY6o9OmVIYNAbTZl0lbm/IN7SDOBctSV4ZgDqEA6m3v8Al/ljgil0kmdbmmoBuAz38L4ntH4t5vtgf3HsVio3zMIgb2uYO3txiLVLBW0835F7iR7fXjFed0l4B1LcyJB0gkExNrD64K/elanppoAAZMk+9wZ42jY+5xTtAYIWYS3alt49wPcjcf4MbX8JKtPMK9VVdV+YGO4RaJEE7eNvG2t5h/UECB9Zg7k3XnieZwX06hVCFwwIEDSVAuADZgLfW0x7ziW1WQHXxnXRXFSkoFHUdJKsuuW2YXFiDBkEgDcgwNlv9SkCrXgEgwRPgT4Hgbe+y3qVUMoJdb+aZ1ckkECBDaV35BPMTp+WqCacENAtO8LPG5JItvFuMQlaTDY4y6kMCwNQTOm2gRHiBtvYf1xv/wAKP6lQ5mu9RSWAVVBCtIgk3MgNMwfrOOYZfqdQdryHB+XSFMT9L+08H2wx/wDUKppsKdSoEY2CkrJmCGC2I+Y/nPvouaUcSBI71T6gjVDTDAsBJA4vF+BcHBOOU/B7VkranJzA9PShWdNMqRMlhoIJ/GpJMX5GOlZJdemoSpaI7GJX6j67/ljdOywzExMTDAmJiYmACYmJiYAJiYmJgAU0ssTzb8uMXZVBGkn7YCSuzDSBthlkcoFAvJ84uRKI2SlvbF1OhBk3PnGbJiO8CcTZRljnP7W+p1tK0KaBqekVarRsNWhRJsssf/IxbnG/ZjMQoK845/8AtXXMVMqvpgmmupqkRaF7CQTcSTwYMcwMHW0TJ4ObdNpeoocQFWDPA0y0mBJHcdpv9BBNHOsrkqQmoSTK33JCzf7DeY2thBrIXSq+nBIq/UcySYJgeOfGCMplHOgvNSnIGnVBA/hEzABgGYO325Gm8ZENR1aqwRaJgIDoUKBMT8wi83Gph7Wwo61RfuZZB3YAwtpuvdO1hIF4iTbFn/rT0iW9LQhIQGYeAGkWuy3g23tucD1q9OowJVkWeyPmSQbKbSDY7HjxhKNCJSzVQpERYkNAvOxgH6/82DmnV101pl2WPmtqeCCZbYL7ge28YFoQ66i5MWGkFQBAlTqUAE76QecKszlmVrOrESYEwPz3Nv8AbxG5aGODlKaUoL1GAvAIiGu1hPFoPnCqtlGprrUPVESxAkJ999pM+84qNaqtM1EGlWIk9pNibpO/O2+/viBXdJDwCsEgsSZJP4oIv/a8g41S8iC6XV0qhZEkyIYsxsurUzSA1vpE7c4X1+ls9Qen3FlB06SDHBM2O0m+9sY1Okj01MA6GZnK8iAPzVlPN9XHOWQzcp83y3XVx5uNhswvvi/wBEGlhOoQZspImO0sIsCCPzw8ywRUT1nKQeVOncEIST27GSRFueV3T+uhKZJCyAJYgySDYDkWOwNyJwHmeo1Knqspn1PmUKAJLFhHCmZ28xthV7EOM38JJUqs1OpAAgKsMOB8waBeb7D7HAGYyop1IXUYJMQLDgbCSBuSBzxi/pXWGFLSB4ChAwb5pa4B1SGj6gff34hdgKc1LhZAPzrI7rTNnVhB8e8Yh3oZRmtZiDdmOq2qB5MXB4xZWNTQrKwEC4neCIiZEfygYXN1bSgBEwxK6otKgExMAmBf2xWKykyTpkRqF1+h8TfjCjD2Gg3IVCxJmCDKn3EwPlkT/MXIwcnWTT1hjULF9UFuwmwkjxfeJwjFcg6Zub2NpiAfrf64PyHSWrKWJjTFzsBBi+wsCcN1F2wG2b6gaml0UEsIAIUwRIK22HIMexx5kupFWKtCkkC5AS/zT+Rt7g4R1syipp7gZggzzf2ttI83wUcqaokrII7QLBdwBvM88yd98NqLXyA6t+z/AKzSeqA9cqFslOWCNtEjTpEX53JtvPR+nZX010jTpBMQFXmYhQBa4+w3M44FkcuaBSW3t2WJJkwpHbJmJ8YeV/jPMOURa50wBoG3ym+o9xkk8+PFiPL1XstHaqdYNsZjGeOd/D3xKadGrqAGYEN3t8ymLoLW0xyOJ92nROrOB+8ZmrTo0nlgjsNz/CSB52Uteft0rKtDs3DEwLlep0qkaHViRIANyPMbx74KwATExMTABMTExMAA2UywA4M4tSkBttigUam2oCNsV5hXW8yPbD2IPxDhbSzjDe+C6FRjuLYGqCyrMrx+mA8z01KqFKiK6GCVYSDBBFvYwcMmpyw9sZmngsKOc/En7ORXrUFpSlGIqAGFRVKDsF+8qIEg/KZMBQNF+OcpToVP3WmGSnSAWmJQs5A0sTpvLOGYyZ9hOO/MkY0rrv7PTmWzLCpo9XSVkKZiCytpUH0yVQxMyk/WZRtEtHGavTiaIKklQNUemQU2kNz9L6Z8GcZ5Doxio1Qt2oY0dxkLqRhuQtgDsVDgyMOcu65UNRdaJaCIeihem4Yk6mALErpAAa0VGEnSSE+Uz4qM8NBUg676VBM6iAosRJgfnFsYySWhWT97GhFRWLEaQJg8mDC/xFr7x4scVq6bupVx/wBoEmTcGfma/gQPbAdR/wDWNSdSyxDU50Sx7VvddI4BNgL3k2Z7QV0tCspAcnvAbazfQbD2+pjq06YGOe6qjnT8o2IUpccDT+EATfbBmSq0iVQLMgae6BYbvcCIvaFJAvzjW3E7HUwOq8fz32jng42HpvTnpPSqZidJQEBSGg7dxuqgNBP1NrRi6sBX1rKGkSFYMVaWYEargSGAmItPG9zcABTsgtAAgGxtH2MWOH3VMqtLvV1LN2hVII0EmdXgzBjw1wDbCJOLSRtJ95A87nFD8HobysEwLgfpNzb2EThl0LI1XdgAdCjXUEAjSAZJEGVvHgEiSNwPTgLtDzuebCwueb/ffbBeXy1SqfSUgO40ySBCtyTNxBIwk8iCsnnNFAhJlgCQAt1BJVi0f6fa2kqt4JBMduFlOmSruF1aQCSBAAtcwTAmL+4x0nMfBtaggBrpSSnOpnYSAiiNPd80aYUcRJvGObZ3qP8AqksNYLb7czNgPJ3t/RyhTyAG4WLgAibRHAjj/Pvjw5ljMzciTbxz77H7Ti6uy1HV1GlSotsASsQNIAA8bmBeSTgqnTpLPqMoKj5YIJibLwDYfn7Yl40Mp06u1YvaYG3vO02t/bDvofThTLCrpkiQWUG/ABPng4SZTMl3ZlRiIk27dNj7+B9rYKPVTZXML7tIP5b7nid8RJN4A2erRp7MFJve1piTJB2gD7YobPUacAhZAudRM+dgBc3EHn741k9REG5jYCNuIxVSqtJ/FqvpPMckz58ecQuPNyEOuodWDP8A6bSNI2BW9i1uYMiTxxjzpfU9QOssNRgFjNxcXNxado3wnTKsbkFWBiLA/wBIggWwx6Hk3q1Aops19WxIAG5jc2ExvbbG1JIB/wCqzqoEE6jJH4vrFyR/L3w4o9BqFxUruW0kGpHeyrYgkkaSpUGLx4w66d8A0MvBq1iaYCmwhpP4Iud45kbRfCT4l6qtau59R/TYkKEqAkCIC2W6mZABPG0yXBdLv9DpvZ0n4U6vlgFoUtKkCFghtdtTFT8xEXuBEjG04+bcvUVXhapJGwH3PBmL8z98dH+E/jNhVUVmApMKgLFgIbUzmAahOkCFHaNwAI3tTt0UjpeJijJ56nVUPTdXU8qQf+D7YvxYyYmJiYAJiEYmPC0b4AKKeSA3vhT8Y/EIyWVareZCoBBJY7WO/ONS+Nv2haO2i8qyGDTsZMqT6oaLGIVAeCWix52nxNWqUVpBp9MGBpB0Ky6WIJYA6tyWU/NM3wnKiWzbqf7Vawp1HarTNQ2RAo7YWxjtgSGJktJKxABGN36f8brVyXrn06T7BGcNfg9gLQRJjTIgzYTj52q5ws2rUSwgSbWCgAWHgRg2jn1gp5G5NwIv+n5RPkYyc2hWdFyv7QSKhqP69YwG7anp0wVsFZQikKRq0gkgsGkWOk/Lftaq6xroJo1hSV1tAZiFiAZNuYm22Oe9FXTSqiNICl1/hZtJUhW2VotMg77zBUZfNMdRskGGBHcP4b7xEyf+4g8RTlixWPfjXrfq1XqU6ZpUWVSVBWADpWRAgEiJWG3v4wqr9OoEKUzCoa9MHTBRdVoVgTC7m8mxJm4BKyuZddWYpvTRUZRoMOTDBldl0wRKqYN7C2xwRnetJUrio4ZmaoGBWWYFLAgkqKaFixAUAiF/hGKi15Ea901vSpP23Zu2QNUaQS2o3Agi15MWxemSorlHb1D6ttK6CVqBgQSGkFCp1XMglecEZnqdN1VNKFUAWJLwu5uTvq1XWIvAEDEzPV1ej6AUqqkmJtPcCxAMfKQAb3EgjUcT8VkYmSpVr11JkuxOkll1Ekk3aBeSZJ/QARsuezZWtTamz06aqAGUHuKWcQ5APdHkfUG6Tp9Yh9VIHWhDBgYKxB1A+29sMOodTJctUQuzsWLsZ1kBfxH5RuZ+gEC+EmpLOwYKYeoS0GTwIE7wIAG8ACLcbDC7P5Fw7aTKgW2Eb2IBJmBzj3p41VNUcGRMR9OQZM72jFWY6q7AEfhWJiSQYiT7cfbEW7AYZbKlhBhiyg6QYJESTtciDiZHOmlUXQQpXc76r3kn2YjfYHHlJnpenvUDSZBiGCqTeONSyp2jGDp6rBoYBo1GAAQRvAN9r+8bYdtMVnWfh744p1ECVqKvC6VRQSSdgt9RiVAlm3IPMDkfU1cv8ohyTAsNO3vCza9z+eNh6bmKeUzNKpXBemg9TQrQZAlYidMQJHvxeFPUurfvWbd6SFBUJJ1MzWDagbxcAmNt/GNH8o2xoBoVS7HYCTusgfmI8Yry6KTLltRJIEibDdif+6P1w4r0VNFClWGYnsVGUrcdxaAHJuBBPAttgXM5FkqJp9PuQmbEkMv4jc6gR9bnEDQf0LMilVpmojaTB0juZh4AmYkQSNv0wqzuZDOyqpiT2n9FabiADyf0u3oZOxp1P/iGoAEau6G0ljpIADbCYJJtNq6vRly+mrpPeNVMlyRIaCGOkR+L3n88RSQhY+XT09atJDaXUpAU3IvJW/gxEG2POm6jJRVXuHcxAjcbH7nYn6xjbc9nWzGVKVRUXSywYBsJJgwbyTe0gn2wt6v0xcuq+m2tSdJl195MgRpMxsYIbbYtsYuUFwZAO7X3jcnjwP8ALYZfDfU/SqKraiFYfKTJM3FjxLD2kjCF50mYsgMrcQQIk8HUfswjB3SM8lJCHAIO0/W+q4gxMEA7jfAKjauufGGqoDEyoAiCILNAk3Ee/P1BxruYzAZy/kELBESBEGAfbxbkb4XVMyait6Y+7STtwT7RivJVVUAlQ9xbWVYCbxB5AIv5xSjQ3bDzmdTamY64/hENeB9eRc/TB9Ot8pYCCw7hqNmAJEeBa4G4xh0H4drZkkU29IhWZTUBQMBEQwEAkkXYhRa+K6XT80/pqo1TCqNSyDJgBZDCGAsP+0ndcOrGjqHwR1dcoA2aqBEdF0FQGTUzMSGKjtYatX/i19hHT6NYOJUgjyDPsf1x8v5fMsp3UPSYSDuGVoEgzquPHJnkY7Z8BdXUaqLsTUmwDVGpsOTSB1BFBJU6W0nQxWwIWo3odm74mJiYsYOKkDUxhRcnHPPjb4rrguKFTTSgem9MgGpsag1nUVAE/wCoAqiRLcYaftI+I3y1NVpuE1q0mRqm0QCPrtf23I5Dns6aga7M0S3Fh58wTjOc6dEsoSr67tLEUwRrcoxKAkKWIVSSCSqgAkyQTzi2hQVMx6bmlWpUl0Ehml1YsSVb5aciQBBCkXAljgbpVAoAzESxUqDO+437TCyeYxjms3KaR3iQ2rSA0/UAEE7EHeB74PqY0LBu3xR8NdPOQFXLAiq06UDlmmR27XgoVvbveJOnGgdM6VViXJpSykaotJ7W0m0DfUfbi+Gdfq+igKXqH05YqjMxCkEyVWNKkkvHuSTit86FqRvc2cAuQIuImS3n6+DjOU70GC49NZF0IYgAlFPG7G8eCZMFthIMYUdWRlOiqx9QAKpL6QEuxJDDU8rpgCCT5MDDdOoKqpmKwYUmJ1JSqgOYU6HgyygMYvbtciCBK74lzTZqmlUUEphewMoGqoSwktAgn7Dg/iOKjSWRHnTOp0losmq+qFLAdwIYXPmTIt7k2xjWp1lBYq0aNVpHbspjlZYCdr+Ywx6H8HMuWOZMMQCPTIgCZ06ybiQDECCDYk2A9frjDtqKHIGkROlRclQpFtybbXIwsp6wAiTpz1SPSUCbkidNgJ8/2vwDh1l8sPRAi53nyNyRaNj/AHO+PKfVHUK2gFSSZeQDJhjI51RAG35YX5ljWlQ0TJIEkneAfN4wt7Ae0aFNqJNND6W8n8RHIA4tBM8+2AMoqlmECnqtOuQQTG0yAZ5NrRgHL9YqUBCNKXEGdIJnjaY/LnBeSzlMU31oCbDYERebnxM/1G+FQhF1J0Qsq6w6sQ0kEG5BINj9iME9K6S9aWVdIUe5YiCTC8kiY2vzzgbMUtVWStli3PgXvYAe+2NlyOfo0aVKrqZ6hs6k6QCCACIgwFK8mSDaxglLqsF0bNm/hBqUt+8NWH7vUVdQh1X0mOjQHLInyywN1a9iZ0rL5X0n9MkAhZtDLPhosZ2m+Nly/wC1XM01ZabIwIjU6gkCZIgHY3F5+240vN50tUNSq3c25O5vJj74vaCrNs6N0itWp1aqGmKCMdbaksFuI1kFlG1hfVHthd1TMtVWmAzOKaQxhYG6qAwkx6aqLxMbYr+Gul1+oZhKdIJuzTUICKfmLFblwIkLBFgDbDP4h+GsvRqimUreoFguWKkvCksF2UQZ0wCNQBNrnXAVSNalgQQYBBMydh9R/b64Jy9IGopWGZrAarLe0+BO/iOODKPRaAqSpZyxIXWASTphWuwEmpJIkAWucDVMilMMreoJGksbaSGBiJBiZ333twsEjRcxRam4rPUNT1A8C8nSVa5kq0aYMkQP+28q0neQfTuwYMdVyF0iDDLqJEkgYQ0g86dIVdiYEGbhpmDzeYP3xMr1I06gZna8zoMmRsSu0SQNuPbA78BYw6l1dqYprqpSsDVTcGJEaHUkzBUyQBdjcyIPGYUoUqALrZe9Zue4i82uzG/hfGNePVKgPqAAET/8aj84Ak7GT/XBVPNmoAkwWujMSpOodynggmYBvcxvgasDZcjkaSVFWqpNEkGdV9KgFjqCmAPnINgbmMJ/i/P5X1qoyqq4eoHDqugKt9NNE2A7ryN0GGHTeuVKSVKLIrerT0tpdrD+LtbTI2kTF4PnW8x0QpWaw0rBUaiZ27r+8nxNhgjQ0Mej9OU0q9WqtbSgWDTVCNRMd4YjtsAY8kW4UrVDVLjSNoUePA45/K+Nl6D8Ttl6VVAlOqr02TSZAhip7v4hZmibF2iNwhzPUDWqF6nzMZMKBaT/AFttsIw3Q8G4/APxa+WYKtRVptvqlVmDdo3PBME2XwMRqObXNVmNX0atRTWLL6iAouo6iqA6VCjXDgWPk40/p9E6gVBBkRpCwTcgbxw3ja++O5fBz1hk6cD1q1+zVTDKpa4LPMLYWEzfwIpZdWJM0j4c+C6mZrKzla1N9C1mVm10tdIVUYnyAReCNS6dpnrvRvhoUlpioKVT01TSfTUFagnW6fwhzDQNiW3nE6P05lrGpUpojhCgZLApIaGgwSG1GYtJiNRGHuNCqJiYmJgGad8c/CuWqI1d6L1KkR2fQwWBIkbCBc2AxyLrhy40PSo+kIGrU5kMbk6SSQNgLkWA+vWc7+0XKutRDUqUoMBws7Hgf0PBxxr4hqqK9U6/Upa2N1jVJJDDgX9vy2xlyvGCWDZoEGmTTLLT2JtAO5E77W5FsMaGaXSz6Jlfm3MEGfMC5H2xrvUevz8jccREj2xf0rqVM021sdRgKoWQCTMt7eN7z9uf6baySmHBUVhTSmrWABIm8ltzMXJ/KbxBC+IMo7Pqp02IaNgTtvfyWn8vvi7q2YCVToDW5IP9R9BjHIdQb5bXi5/zzvhZ2BYuUqVSiVFEqsEalAIMldtv5RjzIZpadNabmomg3I0kKQxKnc86RcAW8HHlet3GWJBsDsBcwT/nOFDdrFg+oH8iJjebG5GGkM3N/jp2y1PLUgqAQXKE25INgYDFmg/xbjGu9YqsW7yhg9ugECwUSQfYC/Mc4nRs7S9JmKD1gNKkk2tvG0wIJ8ffGHTqT5gsDfSSSYEDkw3E3Hi+Lt2JmWbpmsdLyFppr2KFdwSFIFtQj39jgHMU/TYhXaCBeSDH+f5fBfUsoEbtkjt2IIm5N/cifuBffFGZpmpc9piduLx//OGJC2ooZ4LEi2qeOIHsBb6YuSqF82P6H+ovipqJWxB3O4EHx/Ln3xmaBIazz7X3NrePt+mHZZjlqweZgbceJM/X298XGkjiSJN4vG5tbm+KaVDttuNx7+N425xjTUgkR99pnxucNgy7JVAWKggA7Te08ebeYw06b0NGeNQLk2HuIkHaRBiBHJm16uhZL1H0hQk3mYiNyPtPMWxl191FdhTCiGKz4J+YiRKw2oX2vviHL5UhWbV13KZLLspQaI7fTQMS0kB6hqNppuAZACtEbt51HqWeQnQgZgxMyyjuIAB1FNUaoJFgLgAfMfcz0kqCKiqChKsSYKkEkCPm7u2GAIhvrp8q5JRrmosrpgTHzKZUKB+E/N4mL3xsFnuR6qgeHlQQQdUm07mI2ubcrtxh7meu5ZcqF0VmqQzUypCgNIBDkXjTqECIDkiJWNQymSVXPraoAOnQynuHyA79pax9ribAx+/TopgWuq6u6NybnzPAAHEYSVCGPTuhLVLmrVQFYYkm7jUQdBbs+bTeoyj34xX1gJRrVVohqlPUILqA8Ke6VWyybH7Yor9RBpU0Aus3Oq0mYWTAi/ygDuJudhjnGuSRqIAgyfE/e0ffCyAfRiivqGjq1ibhouGKQbi4Go3mNtjhtWy7CmTTUkuLA03hTK3VyqhTJHn5hsCI8yHVhXoVKKxTBAk6mUFhMdinSw0lwS0xqsMG9Nzek0xWVGSlshLFbkzOk9w33sY2G2M+3sBLn/UR9TQDAn5mj5RMqCNMkLPJkX3xb0zMGqruZ0i22/se2CYtxfi+HGeo1WSVYtq0oVGiIBkdpBZ76SZkk2vgYZU5d9KszT3OpXTpEgHtLeQd4iLgYOycbSABps6vqCEqCukA6ojwTJvvcnfxivK9F1Mo+UnmO0bfMSdMeYPvtg/IZSpXzBRAVAm5JILhGYJMfO+kgCbscdX+AvgX0hU/eKf+oyrpOkFVJUlh5LCb/hPbyLXG2NI590jK6aADapklAFLaGi91PAUzMkaTbnGzfD/QqxVNKkV1ZijOlULKtJ1Eb8wDElY8g9TTouWTSi06SaZYKoVY7gWMCLTvxf3wwohY7Yj2xsoxQ0jVOm9dzK1tGbTTTjSGKQCxNpYErtq8C3m2NsRgQCDIOxGPKtFWUqwDKbEESD9Qd8ZAYplHuJiYmEByH4uzyVn9H91pFgGBaSukgfh7tO0ETYiBxbl2d0AkySNrwI/TFPUOp1VuQRtMf3HOAqnVEY98gRxaTNyRxY/eMYS+WTN5C8hQoop1jVIkkgSB7eOfri34drJq06TfYTAN5Ejkg3BJtjXnLPIBGCctSQPTKsVhhLN9RJIEwB97D7YOmHkEbPncoZIIMt9AODcneTgTMUNKlVJvDX23m1/1OPepdTphwx1NHEkT4nz/AMYIKBgai9ymTuIsO4DzG0/8YySwFmPT6CFwKvcky0HuibhTGlSfMfnbAVfJaWIB0jhZ1e9pEH683ti1OpRLEJNtiZk7EHgR7bECcYN1JYBgFmJEgmfJuxMyTE/84dYCyplNIyIYEC3P6W8Y8oVqai5IBYSGMA25uZH284vhlXUyAox0qSDBgLa3i1vb64G9EusABmBsLRtYT498P8j3sa5WmtXsA1K5mx20j6RuBa+/1x51aiKaFdCoS283NidvxXn6bc4VUUqUVLCi1JiCAxbTfb5YvAO9thi8ZwmmuoqSJ7YmSdyfG/5/TB9xUUklwA1zb29l5txjIKZXXOojYX1QTfytuD7nF+WqGkhZVUkczcT2QRNhJB887ScD53qjFZPBkgQDwDfzptN8CTGU18oVYkSBYwREAX/nO2+PBUkaiJk/8frH6WxS2ZZ3GtmLQB5MaQAL8aYA8C2GGWRaUtGoEdvhSwO3hhaDBggYpjq0VpnPSEg/MJ2G2xg77wPznxgutlqZpgqG1u0EstgYmB7z4sZvFhij1ATIWxMbedvbfxvHtGMqGXqOyrSMndVsCfefr/nGJa9CGuY+G6lRGrPUWEAUAGFVVSBpkkiToEfccDCfO5H5oDSCPmIEkTa3J3k3P3nGy9X+IHy9NU0h6lT+IA/itpUTqkH8UXteMailTM1axVRqquQeJEcztBm5ng7Rgh2rLG0wenUdWtAKk+PofII48XxnR9RmkIO0EE7TO5Mnc+2CU6HUIfuh6ZIqUzOpTfa5kG0EbyMYq5UHwLATBJkAmJ/5j8qb9C0ZdO6GamswdY+Rbd8zbwIj3tNsY5Ppb1CZXSQ6gqxCt3EiO7xF/E48yHXGR1XVpWSSSCQPsL8R98bJ1CmKveoDOd4aQ0TtNgN723H3hyktibFOQlda9wAOkiYvePJI3P2wcleCpswJElrQIuAbRYfpjIQtK40mAPG3uN7YEGbWbHu37eTtA3ueTHMXxKzkkf5bOek66tStAKQxtcxBkGxvY724xVns2zVtdWpUqarPqZpKkiVmIgqIMfl5p1rVKNamYuHtb2GkXJjfzvwcVRWsGBI4MxOxExMk+398RbQzdPgCiprFg5RTUV9A1MWgk6W27QxBDXAgzuMbb8Sddq5eqWoupNgdQUjYEW9STvuij3JjHP8AofxNUo6BCslImFIixsb/ADC45HnB/XevUsyoqNTKVA0kLJLDTp+aRAAVLGfaL6t1yKq8miZj1f4qqvVLgJUeoAgALWVlUDSAxUMSCZgxIvyWn7PfiL0u6tUc0yhBB1aEIllhZu7IrNCqLSSZkY0rN9WVldjOqAFOoSGmS7H5mNuTvNxOCcmaaurBSwj8TRPy2LT/ABDUGGzRYgYFOnbYWd56d1SnXXXSYMvkf5/kHHvUuqU6CF6rhFHnn2A3J9hjl+V+Nxl6pl2dTcdoUjVFiB27/iAMyd9gq651o5ghnknSQdfcuxUMqTpBiJIAMi2LfNFLYzp7fH2RG+ZQf/l/bExw6jmkjdvzbz9cTGP/AKX/AIisV9Uy5VtVKVJ2ayxbgTbt3+uNfqZPSSzoDKj2v77Y3Ktl6bVGKA06ertBYmBqsCYifr/TC2t0+ZIuv8bER4sB81+Rbf2xSdGZrqU4A0KS88wALXEe3k49fJ9vgsszNrbixkGbQfGC8tkzVqhAdCSSzEbAD2uT7DzHvhlmvhtvUSnSdaz1ZOmAhspM9xgCAdyDMecUpW6HFCBwvzOHcECOIkeZ/L7YcZdk9AaATwZJ33YAbaZn9N74ApZMwEIkiw3uOD/TDtem6KMKASFi9iCTLRHkxcmYAGFLA2qNe6jnSHki5v223/r/AHxYgFjHGxt9bcXv9+cG1ehuqAuQ1jB5Bk7zxAN/fDL4epU1X/o1KtVb/wCnBCz+FphQSOZPFvMuSSwCTYmzFedKMSYuFMgX3Cncbc4tXMCmwC3P8IIJ2/ETte/0PvhzV6SPUapmEQLPbSBkLNr2Adp348DBVRKC09CaEJiQqrJIO5g6gIB+8eTObmnsNC56OYqkwiKpHysdcbDawE72PnAtToh1Qz38BdO+/JjfjDDNZ6IKg6V5Xx/WMCnqQqMFY2IETP6EDf2wlJ6SFYLmehNRClCtTVJ0SrG0i0THNjePrhXXZWMqNLQQw5m8yDz/AL84Pzmbhjefuf8ANsV0aS1mAaFO+r2+vP0Pg41TfkpACIbqbm0czYgfocOcvVKwpA0x3KfpuMAtlXQhXZWnYyLDfj5fofP3xYzGCZG8Cdrbz4kxjRlt1osq0nB7DIOwEz7C3iYv5xWMwaKFSD3cqYIIPI9tx/5D7W0yJMW8QpkkG4M2O3PtgbPsSswJYE9v6+NO4t/hjboz2DZ/qb1q2ssSyjdu4KB4meSd8F9LrenUFQM127iGIJ8g6SCAbbRufGKOjZITDcxO1hxH1MD88Pch0lFBKmQSPmN9pMDfa9hyPGHOv4jZOtA1/wDUpoQ86ZBNxwpa2++/vjWsy7E9wIIJEHcbWj/N8bnUcKO0jYW554HJnmMKMvUIqF3nYAkXsSsKSJPG48bjGcZUiLEOUo62EybgefFvp/tjackWKzrBJvaCBNpAGwsBsNsC1chRqTpAptfaym0C24vB429sF5fKwh7dJtyNJAvAE7fzg+cOUrCzNqhYwflPgncTt7GY+3thfTKMZ9MJpAkkwN4mdzuBAHnGderIF/luY5Hn3vI+2BsxXogXGqTJJiQNoUDb6bWGGlSwAWlXSCrBmA2BJB34IJEA35GCB1GmoEKSGaCDBPGxAETzAk+3CQVBeJvBkk3/ALbYNCltMWadgIJOwAtPm2+DqIf5MglSQBMAwbydhBvJ98TqFVAdxtYDb78fz2vGFlPL1EIYgqCDpMA7b73nYE++Dqo1gFOInbb7THH5YwccjMHyvaJJVjfa0eTadwfywRXTTREkE7gTJF7m+4O5jzxGL1qITvLb8jm0ED+cD7jGXVHKhQ6GDa82I87c/wCWxEpPTRQG1Ugh7BiIMESI2sf+MWZWuZiTqPPjaYjb8sAlj9bexi+95nxf88SjmYO5kCdvI/tG+KcVQjNqhmyW+h/tiYhzZ4I/n/I4mH+hWU0GDOYIA53jaI8kxG354IJUoxWuDaAQgECDtLXgx42ONVq1HYaZ4IgA+1z/ALeTgNMu6gm8c7xvtG+8Y7OqYzbstlAWRtdMNOrYgEbTJkm/Mffy6yCsYZ2ICkhWUwLQCT4HGknefvoOTqjYd1ogcA/r9Iw6p9TJQWYH/tBOkExLfcfbm+M+SLrALA1zKU1dn73kkqJHJBJMxJvP34jCs51iQSSF7rcLIO45MaRawnFuaoVA0qCQdzwDyPAkfywDWrBwRUlSQSpiIgGLbEEgC2JX3Knume5nqG5vJ3IJBNrx/K97/ljlfiFwgQEhQBEcHTuOZJ3/ALYGo5eQULBQLqSe5jwAJ29ztbF/7qUgrDMpHyjki+4uAY/U84qSTwDfoJz2eqlNWs9w7pJ1HxA2ItFse1+rH0WQEkxc6bDYG/4frH98UvkC9idGkhe4gWIJkeZ3xdm+iwCEKsAskb+ZKxc2ji5OElHAvuBZW7AOxAFtzf8A/XxzgnLZQU1ZwDBIAuJHNyRyfGNfNdi9xJm4/wBsNwxI0gf+RgkgRO23v9hfFTiJlWaKl4O5B/z64tyyBBqS4AknefA9sCGm+3ptMwAEO+3Hk4ZZWgxCj0yIBVgwg3Ej3NxH3GF1GslVfOaiH+og8ibT4M/zOKKdckHwN/tgjIUCtWGUtHbEbCQL2xfUy2lioXtm0yZ9/wA8UjoihPl+okJ6YUs2owIB3B+/iw8tjZek/CyulNjVjVJJAmLxCCbj3MG04qQ+iD6VLUx0ktA1GO43/DcRa0A4P/8Ac3q29NiGMjUscwTuQb+3G3jOUm/4ox8i7rHw1UpMz20gyDpOkyFI0ztyP/tPF8AZSuyXg+RBhTub+Nj+Rxs9XNuabaQyk6gQzHwQB5E/QeIOEdLpdUgNGoEng8Dj6+cF4yJmOdrnSCGHqEibbDeIP8/aMZZSmYIBbXcEWIj+Ec8b4zpdGqPEUnBB3Ii0kCzG4+nnfBlT4dqBgWQXsQDP0IAvx4/MYTa0SKKdKoazgq2lbodgLbG/j+WMtdR2AUEj7bmw3/znDGtlDTIYoWAgSbgni1p53GMOpVh6wehLOdI+UBQwBJ03O5BnknV5xSaELMwjU3KPKkbqbfaD/m18D5gSe2yn5ovEDaNiYwxfNCoCSFDkwZtq8mYK/abTvhdm8sAO46VYW5HkAQfP8saJjMmUKNVPVBEz7HfaNj9vecG1tKIFfUXNzBFvbbePvhWnTHfV6bBtA9xIm+njfiRvh3l/h1oX1GFLWBpFmtt53mBHmRGIlKK2xDHLdQb011N8wmJEwdiY82MHAyhtbR8u8iJ2EWH8972wY3woVpl6jwLAQRETAN4O2239QTkOhqdJclxqENTYRFzcHuN+BEW945+0FbTCgVE1MBK6zuWIAEDZmNr358YlXVLXUqJnQ2pLReQTFj4/WYY9U6StMA0rgGSDYwbCCeV8ef0w6X1J6TABUKAX3LHzJP8ALb8sS2pLCGAtQZ1VAKYMk6iQNxtP0+nGMchk9cqzrTUCLmQTJ28mAebYe18/RNwrBXjUrMXnhTpntEWtwBjNPTUg6YK7FSTIPEG2IlzKHx/sLFy9Pop2lKjEfius/bWYx5h0PiOotgEgbSLxxOPMP60fYWaNU+HKxBZAVA9xJPMQfc/rimn0CvrGnTspLE8HYEcm2+JiY0XNIhsaVfhjts3ptOqQTB82BH+Ti3IdGNCYZWUCWOmCWm3m/v8ATHmJhR5JSwy4ZYTlOnsxFQN8xkKBBsYAJJj9B+mPcx0NZDMIsQQPxC2m8mLTiYmMp8kuzyE2+z/IJlvhwIS7G0AhbWBsDO/+c4Y0OkINWhiCDpJImTG/H+DExMT9WT8k2ZnoJLf9TUDEhlWQRsZ55xbU6VTUDUpsbQYg+fPGJiYn6kn5KC6VWkTpKKR9MWnL0zcLBGwkxfHmJhybvYlkv/8AUVQbbRt+QwM3V6e+nxMqDttv4vj3EwRjYmxZ02iFqVSQCalxA+WSZI8WaIGF7UiWAAG1yfygRfExMdnC7b/RvxSbbG3w5nA9I0xIKMRwbSY/kcGGmmoEgEgELaD7i3Ef559xMcvN8ZuiZr5Mi1h/CCfcDj/P54uGanjYx98TExlskG/eASAVu1l/Iz9NiMD56uaS6mAYWF7xcDbzMf5OPcTDhtAW0M8KqH072Bn3+8Y1HqeZgMoIkW5jeZ8243xMTHRxRXdolmfVfhktTp1MvNUNCkFUQaoOxLzEzFhYcRcCt0qurLTqJ6XcqOQUIEidgTPbpP3OJiY04+WUnJPwxG4f+28oVAVHQsANQdzp1c6WOknk/QRi/K9P9BAoLtc6dWmxJgntjwPy/KYmOd3KotlHvUsrUimadQsumdUAWtHbMHnccDAmZydah3gUyTBBAgmfmn7CPzx7iYGlbxqv7JvyW5XKrrUwGZjI19xEiTBO1p28e+K86igArR1C5lXK7kzA8gc4mJjj7vqpfev9+hln7vI0AtqFxqMkGJi0DkXGK6mY1NoaFeL6RG3M7RiYmO+UVSM7BTJ8/wCc74mJiYfVf9Qr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IN"/>
          </a:p>
        </p:txBody>
      </p:sp>
      <p:sp>
        <p:nvSpPr>
          <p:cNvPr id="37893" name="TextBox 12"/>
          <p:cNvSpPr txBox="1">
            <a:spLocks noChangeArrowheads="1"/>
          </p:cNvSpPr>
          <p:nvPr/>
        </p:nvSpPr>
        <p:spPr bwMode="auto">
          <a:xfrm>
            <a:off x="2285984" y="0"/>
            <a:ext cx="4857784" cy="707886"/>
          </a:xfrm>
          <a:prstGeom prst="rect">
            <a:avLst/>
          </a:prstGeom>
          <a:noFill/>
          <a:ln w="9525">
            <a:noFill/>
            <a:miter lim="800000"/>
            <a:headEnd/>
            <a:tailEnd/>
          </a:ln>
        </p:spPr>
        <p:txBody>
          <a:bodyPr wrap="square">
            <a:spAutoFit/>
          </a:bodyPr>
          <a:lstStyle/>
          <a:p>
            <a:pPr algn="ctr"/>
            <a:r>
              <a:rPr lang="en-US" sz="2000" b="1" dirty="0">
                <a:solidFill>
                  <a:srgbClr val="660066"/>
                </a:solidFill>
                <a:latin typeface="Lucida Calligraphy" pitchFamily="66" charset="0"/>
              </a:rPr>
              <a:t>Mammary </a:t>
            </a:r>
            <a:r>
              <a:rPr lang="en-US" sz="2000" b="1" dirty="0" smtClean="0">
                <a:solidFill>
                  <a:srgbClr val="660066"/>
                </a:solidFill>
                <a:latin typeface="Lucida Calligraphy" pitchFamily="66" charset="0"/>
              </a:rPr>
              <a:t>carcinoma &amp; </a:t>
            </a:r>
            <a:endParaRPr lang="en-US" sz="2000" b="1" dirty="0">
              <a:solidFill>
                <a:srgbClr val="660066"/>
              </a:solidFill>
              <a:latin typeface="Lucida Calligraphy" pitchFamily="66" charset="0"/>
            </a:endParaRPr>
          </a:p>
          <a:p>
            <a:pPr algn="ctr"/>
            <a:r>
              <a:rPr lang="en-US" sz="2000" b="1" dirty="0" err="1">
                <a:solidFill>
                  <a:srgbClr val="660066"/>
                </a:solidFill>
                <a:latin typeface="Lucida Calligraphy" pitchFamily="66" charset="0"/>
              </a:rPr>
              <a:t>Semecarpus</a:t>
            </a:r>
            <a:r>
              <a:rPr lang="en-US" sz="2000" b="1" dirty="0">
                <a:solidFill>
                  <a:srgbClr val="660066"/>
                </a:solidFill>
                <a:latin typeface="Lucida Calligraphy" pitchFamily="66" charset="0"/>
              </a:rPr>
              <a:t> </a:t>
            </a:r>
            <a:r>
              <a:rPr lang="en-US" sz="2000" b="1" dirty="0" err="1">
                <a:solidFill>
                  <a:srgbClr val="660066"/>
                </a:solidFill>
                <a:latin typeface="Lucida Calligraphy" pitchFamily="66" charset="0"/>
              </a:rPr>
              <a:t>anacardium</a:t>
            </a:r>
            <a:endParaRPr lang="en-IN" sz="2000" b="1" dirty="0">
              <a:solidFill>
                <a:srgbClr val="660066"/>
              </a:solidFill>
              <a:latin typeface="Lucida Calligraphy" pitchFamily="66" charset="0"/>
            </a:endParaRPr>
          </a:p>
        </p:txBody>
      </p:sp>
      <p:pic>
        <p:nvPicPr>
          <p:cNvPr id="37894" name="Picture 4" descr="Image result for images of breast cancer ribbons with white background"/>
          <p:cNvPicPr>
            <a:picLocks noChangeAspect="1" noChangeArrowheads="1"/>
          </p:cNvPicPr>
          <p:nvPr/>
        </p:nvPicPr>
        <p:blipFill>
          <a:blip r:embed="rId2" cstate="print"/>
          <a:srcRect/>
          <a:stretch>
            <a:fillRect/>
          </a:stretch>
        </p:blipFill>
        <p:spPr bwMode="auto">
          <a:xfrm>
            <a:off x="0" y="0"/>
            <a:ext cx="2214546" cy="1142984"/>
          </a:xfrm>
          <a:prstGeom prst="rect">
            <a:avLst/>
          </a:prstGeom>
          <a:ln>
            <a:noFill/>
          </a:ln>
          <a:effectLst>
            <a:softEdge rad="112500"/>
          </a:effectLst>
        </p:spPr>
      </p:pic>
      <p:pic>
        <p:nvPicPr>
          <p:cNvPr id="37895" name="Picture 12" descr="Image result for images of semecarpus anacardium tree"/>
          <p:cNvPicPr>
            <a:picLocks noChangeAspect="1" noChangeArrowheads="1"/>
          </p:cNvPicPr>
          <p:nvPr/>
        </p:nvPicPr>
        <p:blipFill>
          <a:blip r:embed="rId3" cstate="print"/>
          <a:srcRect/>
          <a:stretch>
            <a:fillRect/>
          </a:stretch>
        </p:blipFill>
        <p:spPr bwMode="auto">
          <a:xfrm>
            <a:off x="7215206" y="0"/>
            <a:ext cx="1928794" cy="1142984"/>
          </a:xfrm>
          <a:prstGeom prst="rect">
            <a:avLst/>
          </a:prstGeom>
          <a:ln>
            <a:noFill/>
          </a:ln>
          <a:effectLst>
            <a:softEdge rad="112500"/>
          </a:effectLst>
        </p:spPr>
      </p:pic>
      <p:sp>
        <p:nvSpPr>
          <p:cNvPr id="37896" name="TextBox 8"/>
          <p:cNvSpPr txBox="1">
            <a:spLocks noChangeArrowheads="1"/>
          </p:cNvSpPr>
          <p:nvPr/>
        </p:nvSpPr>
        <p:spPr bwMode="auto">
          <a:xfrm>
            <a:off x="3286116" y="714356"/>
            <a:ext cx="2946640" cy="307777"/>
          </a:xfrm>
          <a:prstGeom prst="rect">
            <a:avLst/>
          </a:prstGeom>
          <a:noFill/>
          <a:ln w="9525">
            <a:noFill/>
            <a:miter lim="800000"/>
            <a:headEnd/>
            <a:tailEnd/>
          </a:ln>
        </p:spPr>
        <p:txBody>
          <a:bodyPr wrap="none">
            <a:spAutoFit/>
          </a:bodyPr>
          <a:lstStyle/>
          <a:p>
            <a:pPr algn="ctr"/>
            <a:r>
              <a:rPr lang="en-US" sz="1400" b="1" dirty="0" err="1">
                <a:solidFill>
                  <a:srgbClr val="800000"/>
                </a:solidFill>
                <a:latin typeface="Lucida Calligraphy" pitchFamily="66" charset="0"/>
              </a:rPr>
              <a:t>Immunomodulatory</a:t>
            </a:r>
            <a:r>
              <a:rPr lang="en-US" sz="1400" b="1" dirty="0">
                <a:solidFill>
                  <a:srgbClr val="800000"/>
                </a:solidFill>
                <a:latin typeface="Lucida Calligraphy" pitchFamily="66" charset="0"/>
              </a:rPr>
              <a:t> activity</a:t>
            </a:r>
            <a:endParaRPr lang="en-IN" sz="1400" b="1" dirty="0">
              <a:solidFill>
                <a:srgbClr val="800000"/>
              </a:solidFill>
              <a:latin typeface="Lucida Calligraphy" pitchFamily="66" charset="0"/>
            </a:endParaRPr>
          </a:p>
        </p:txBody>
      </p:sp>
      <p:graphicFrame>
        <p:nvGraphicFramePr>
          <p:cNvPr id="10" name="Table 9"/>
          <p:cNvGraphicFramePr>
            <a:graphicFrameLocks noGrp="1"/>
          </p:cNvGraphicFramePr>
          <p:nvPr/>
        </p:nvGraphicFramePr>
        <p:xfrm>
          <a:off x="107950" y="1341438"/>
          <a:ext cx="2952750" cy="2381250"/>
        </p:xfrm>
        <a:graphic>
          <a:graphicData uri="http://schemas.openxmlformats.org/drawingml/2006/table">
            <a:tbl>
              <a:tblPr/>
              <a:tblGrid>
                <a:gridCol w="546100"/>
                <a:gridCol w="720725"/>
                <a:gridCol w="608013"/>
                <a:gridCol w="476250"/>
                <a:gridCol w="601662"/>
              </a:tblGrid>
              <a:tr h="365125">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Parameters</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Group I        </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Group II </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Group III         </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Group IV </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r>
              <a:tr h="276225">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Antibody titre</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76.08 ±7.69</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C0504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44.47 ± 4.43</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55.36 ± 5.56</a:t>
                      </a:r>
                      <a:r>
                        <a:rPr kumimoji="0" lang="en-US" sz="800" b="1" i="0" u="none" strike="noStrike" cap="none" normalizeH="0" baseline="30000" dirty="0" smtClean="0">
                          <a:ln>
                            <a:noFill/>
                          </a:ln>
                          <a:solidFill>
                            <a:srgbClr val="FFFFFF"/>
                          </a:solidFill>
                          <a:effectLst/>
                          <a:latin typeface="Times New Roman" pitchFamily="18" charset="0"/>
                          <a:cs typeface="Times New Roman" pitchFamily="18" charset="0"/>
                        </a:rPr>
                        <a:t>a*b†</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C0504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65.88 ± 6.56</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a†b*c†</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r>
              <a:tr h="552450">
                <a:tc>
                  <a:txBody>
                    <a:bodyPr/>
                    <a:lstStyle/>
                    <a:p>
                      <a:pPr marL="0" marR="0" lvl="0" indent="0" algn="just"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PFC/10</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6</a:t>
                      </a: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 spleen</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685.25±77.79</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445.89± 44.52</a:t>
                      </a:r>
                      <a:r>
                        <a:rPr kumimoji="0" lang="en-US" sz="800" b="1" i="0" u="none" strike="noStrike" cap="none" normalizeH="0" baseline="30000" dirty="0" smtClean="0">
                          <a:ln>
                            <a:noFill/>
                          </a:ln>
                          <a:solidFill>
                            <a:srgbClr val="FFFFFF"/>
                          </a:solidFill>
                          <a:effectLst/>
                          <a:latin typeface="Times New Roman" pitchFamily="18" charset="0"/>
                          <a:cs typeface="Times New Roman" pitchFamily="18" charset="0"/>
                        </a:rPr>
                        <a:t>a*</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545.97± 45.72</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565.03±74.26</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a‡b†cNS</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r>
              <a:tr h="1092200">
                <a:tc>
                  <a:txBody>
                    <a:bodyPr/>
                    <a:lstStyle/>
                    <a:p>
                      <a:pPr marL="0" marR="0" lvl="0" indent="0" algn="l"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 Serum soluble immune complex (PEG indices)</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18.16±1.85</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C0504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9.37± 0.95</a:t>
                      </a:r>
                      <a:r>
                        <a:rPr kumimoji="0" lang="en-US" sz="800" b="1" i="0" u="none" strike="noStrike" cap="none" normalizeH="0" baseline="30000" dirty="0" smtClean="0">
                          <a:ln>
                            <a:noFill/>
                          </a:ln>
                          <a:solidFill>
                            <a:srgbClr val="FFFFFF"/>
                          </a:solidFill>
                          <a:effectLst/>
                          <a:latin typeface="Times New Roman" pitchFamily="18" charset="0"/>
                          <a:cs typeface="Times New Roman" pitchFamily="18" charset="0"/>
                        </a:rPr>
                        <a:t>a*</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smtClean="0">
                          <a:ln>
                            <a:noFill/>
                          </a:ln>
                          <a:solidFill>
                            <a:srgbClr val="FFFFFF"/>
                          </a:solidFill>
                          <a:effectLst/>
                          <a:latin typeface="Times New Roman" pitchFamily="18" charset="0"/>
                          <a:cs typeface="Times New Roman" pitchFamily="18" charset="0"/>
                        </a:rPr>
                        <a:t>12.59± 1.12</a:t>
                      </a:r>
                      <a:r>
                        <a:rPr kumimoji="0" lang="en-US" sz="800" b="1"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200" b="0" i="0" u="none" strike="noStrike" cap="none" normalizeH="0" baseline="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C0504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800" b="1" i="0" u="none" strike="noStrike" cap="none" normalizeH="0" baseline="0" dirty="0" smtClean="0">
                          <a:ln>
                            <a:noFill/>
                          </a:ln>
                          <a:solidFill>
                            <a:srgbClr val="FFFFFF"/>
                          </a:solidFill>
                          <a:effectLst/>
                          <a:latin typeface="Times New Roman" pitchFamily="18" charset="0"/>
                          <a:cs typeface="Times New Roman" pitchFamily="18" charset="0"/>
                        </a:rPr>
                        <a:t>15.72± 1.25</a:t>
                      </a:r>
                      <a:r>
                        <a:rPr kumimoji="0" lang="en-US" sz="800" b="1" i="0" u="none" strike="noStrike" cap="none" normalizeH="0" baseline="30000" dirty="0" smtClean="0">
                          <a:ln>
                            <a:noFill/>
                          </a:ln>
                          <a:solidFill>
                            <a:srgbClr val="FFFFFF"/>
                          </a:solidFill>
                          <a:effectLst/>
                          <a:latin typeface="Times New Roman" pitchFamily="18" charset="0"/>
                          <a:cs typeface="Times New Roman" pitchFamily="18" charset="0"/>
                        </a:rPr>
                        <a:t>a†b*c‡</a:t>
                      </a:r>
                      <a:endParaRPr kumimoji="0" lang="en-IN" sz="12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rgbClr val="943634"/>
                    </a:solidFill>
                  </a:tcPr>
                </a:tc>
              </a:tr>
            </a:tbl>
          </a:graphicData>
        </a:graphic>
      </p:graphicFrame>
      <p:graphicFrame>
        <p:nvGraphicFramePr>
          <p:cNvPr id="11" name="Table 10"/>
          <p:cNvGraphicFramePr>
            <a:graphicFrameLocks noGrp="1"/>
          </p:cNvGraphicFramePr>
          <p:nvPr/>
        </p:nvGraphicFramePr>
        <p:xfrm>
          <a:off x="142844" y="4071942"/>
          <a:ext cx="3000396" cy="2159718"/>
        </p:xfrm>
        <a:graphic>
          <a:graphicData uri="http://schemas.openxmlformats.org/drawingml/2006/table">
            <a:tbl>
              <a:tblPr>
                <a:tableStyleId>{125E5076-3810-47DD-B79F-674D7AD40C01}</a:tableStyleId>
              </a:tblPr>
              <a:tblGrid>
                <a:gridCol w="490377"/>
                <a:gridCol w="510308"/>
                <a:gridCol w="647331"/>
                <a:gridCol w="703802"/>
                <a:gridCol w="648578"/>
              </a:tblGrid>
              <a:tr h="719906">
                <a:tc>
                  <a:txBody>
                    <a:bodyPr/>
                    <a:lstStyle/>
                    <a:p>
                      <a:pPr algn="ctr">
                        <a:lnSpc>
                          <a:spcPct val="150000"/>
                        </a:lnSpc>
                        <a:spcBef>
                          <a:spcPts val="300"/>
                        </a:spcBef>
                        <a:spcAft>
                          <a:spcPts val="200"/>
                        </a:spcAft>
                        <a:tabLst>
                          <a:tab pos="612775" algn="l"/>
                        </a:tabLst>
                      </a:pPr>
                      <a:r>
                        <a:rPr lang="en-US" sz="900" dirty="0"/>
                        <a:t>Parameters</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Group I         </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Group II</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Group III        </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Group IV</a:t>
                      </a:r>
                      <a:endParaRPr lang="en-IN" sz="1200" dirty="0">
                        <a:solidFill>
                          <a:srgbClr val="000000"/>
                        </a:solidFill>
                        <a:latin typeface="Times New Roman"/>
                        <a:ea typeface="Times New Roman"/>
                      </a:endParaRPr>
                    </a:p>
                  </a:txBody>
                  <a:tcPr marL="68580" marR="68580" marT="0" marB="0"/>
                </a:tc>
              </a:tr>
              <a:tr h="719906">
                <a:tc>
                  <a:txBody>
                    <a:bodyPr/>
                    <a:lstStyle/>
                    <a:p>
                      <a:pPr algn="ctr">
                        <a:lnSpc>
                          <a:spcPct val="150000"/>
                        </a:lnSpc>
                        <a:spcBef>
                          <a:spcPts val="300"/>
                        </a:spcBef>
                        <a:spcAft>
                          <a:spcPts val="200"/>
                        </a:spcAft>
                        <a:tabLst>
                          <a:tab pos="612775" algn="l"/>
                        </a:tabLst>
                      </a:pPr>
                      <a:r>
                        <a:rPr lang="en-US" sz="900" dirty="0"/>
                        <a:t>CD4</a:t>
                      </a:r>
                      <a:r>
                        <a:rPr lang="en-US" sz="900" baseline="30000" dirty="0"/>
                        <a:t>+</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a:t>24.98 ± 2.47</a:t>
                      </a:r>
                      <a:endParaRPr lang="en-IN" sz="12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11.48 ± 1.13</a:t>
                      </a:r>
                      <a:r>
                        <a:rPr lang="en-US" sz="900" baseline="30000" dirty="0"/>
                        <a:t>a*</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a:t>15.93 ± 1.48</a:t>
                      </a:r>
                      <a:r>
                        <a:rPr lang="en-US" sz="900" baseline="30000"/>
                        <a:t>a*b‡</a:t>
                      </a:r>
                      <a:endParaRPr lang="en-IN" sz="12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19.86 ± 1.97</a:t>
                      </a:r>
                      <a:r>
                        <a:rPr lang="en-US" sz="900" baseline="30000" dirty="0"/>
                        <a:t>a‡b‡c†</a:t>
                      </a:r>
                      <a:endParaRPr lang="en-IN" sz="1200" dirty="0">
                        <a:solidFill>
                          <a:srgbClr val="000000"/>
                        </a:solidFill>
                        <a:latin typeface="Times New Roman"/>
                        <a:ea typeface="Times New Roman"/>
                      </a:endParaRPr>
                    </a:p>
                  </a:txBody>
                  <a:tcPr marL="68580" marR="68580" marT="0" marB="0"/>
                </a:tc>
              </a:tr>
              <a:tr h="719906">
                <a:tc>
                  <a:txBody>
                    <a:bodyPr/>
                    <a:lstStyle/>
                    <a:p>
                      <a:pPr algn="ctr">
                        <a:lnSpc>
                          <a:spcPct val="150000"/>
                        </a:lnSpc>
                        <a:spcBef>
                          <a:spcPts val="300"/>
                        </a:spcBef>
                        <a:spcAft>
                          <a:spcPts val="200"/>
                        </a:spcAft>
                        <a:tabLst>
                          <a:tab pos="612775" algn="l"/>
                        </a:tabLst>
                      </a:pPr>
                      <a:r>
                        <a:rPr lang="en-US" sz="900"/>
                        <a:t>CD8</a:t>
                      </a:r>
                      <a:r>
                        <a:rPr lang="en-US" sz="900" baseline="30000"/>
                        <a:t>+</a:t>
                      </a:r>
                      <a:endParaRPr lang="en-IN" sz="12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a:t>38.79 ± 3.51</a:t>
                      </a:r>
                      <a:endParaRPr lang="en-IN" sz="12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a:t>16.92 ± 1.64</a:t>
                      </a:r>
                      <a:r>
                        <a:rPr lang="en-US" sz="900" baseline="30000"/>
                        <a:t>a*</a:t>
                      </a:r>
                      <a:endParaRPr lang="en-IN" sz="120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26.91 ± 2.61</a:t>
                      </a:r>
                      <a:r>
                        <a:rPr lang="en-US" sz="900" baseline="30000" dirty="0"/>
                        <a:t>a*b*</a:t>
                      </a:r>
                      <a:endParaRPr lang="en-IN" sz="1200" dirty="0">
                        <a:solidFill>
                          <a:srgbClr val="000000"/>
                        </a:solidFill>
                        <a:latin typeface="Times New Roman"/>
                        <a:ea typeface="Times New Roman"/>
                      </a:endParaRPr>
                    </a:p>
                  </a:txBody>
                  <a:tcPr marL="68580" marR="68580" marT="0" marB="0"/>
                </a:tc>
                <a:tc>
                  <a:txBody>
                    <a:bodyPr/>
                    <a:lstStyle/>
                    <a:p>
                      <a:pPr algn="ctr">
                        <a:lnSpc>
                          <a:spcPct val="150000"/>
                        </a:lnSpc>
                        <a:spcBef>
                          <a:spcPts val="300"/>
                        </a:spcBef>
                        <a:spcAft>
                          <a:spcPts val="200"/>
                        </a:spcAft>
                        <a:tabLst>
                          <a:tab pos="612775" algn="l"/>
                        </a:tabLst>
                      </a:pPr>
                      <a:r>
                        <a:rPr lang="en-US" sz="900" dirty="0"/>
                        <a:t>31.80 ± 3.11</a:t>
                      </a:r>
                      <a:r>
                        <a:rPr lang="en-US" sz="900" baseline="30000" dirty="0"/>
                        <a:t>a‡b*c†</a:t>
                      </a:r>
                      <a:endParaRPr lang="en-IN" sz="1200" dirty="0">
                        <a:solidFill>
                          <a:srgbClr val="000000"/>
                        </a:solidFill>
                        <a:latin typeface="Times New Roman"/>
                        <a:ea typeface="Times New Roman"/>
                      </a:endParaRPr>
                    </a:p>
                  </a:txBody>
                  <a:tcPr marL="68580" marR="68580" marT="0" marB="0"/>
                </a:tc>
              </a:tr>
            </a:tbl>
          </a:graphicData>
        </a:graphic>
      </p:graphicFrame>
      <p:sp>
        <p:nvSpPr>
          <p:cNvPr id="13" name="TextBox 12"/>
          <p:cNvSpPr txBox="1"/>
          <p:nvPr/>
        </p:nvSpPr>
        <p:spPr>
          <a:xfrm>
            <a:off x="571472" y="3786190"/>
            <a:ext cx="2071702" cy="307777"/>
          </a:xfrm>
          <a:prstGeom prst="rect">
            <a:avLst/>
          </a:prstGeom>
          <a:noFill/>
        </p:spPr>
        <p:txBody>
          <a:bodyPr wrap="square">
            <a:spAutoFit/>
          </a:bodyPr>
          <a:lstStyle/>
          <a:p>
            <a:pPr>
              <a:defRPr/>
            </a:pPr>
            <a:r>
              <a:rPr lang="en-US" sz="1400" b="1" dirty="0">
                <a:solidFill>
                  <a:srgbClr val="002060"/>
                </a:solidFill>
                <a:latin typeface="+mn-lt"/>
                <a:cs typeface="Times New Roman" pitchFamily="18" charset="0"/>
              </a:rPr>
              <a:t>CD 4 and CD8 content</a:t>
            </a:r>
            <a:endParaRPr lang="en-IN" sz="1400" b="1" dirty="0">
              <a:solidFill>
                <a:srgbClr val="002060"/>
              </a:solidFill>
              <a:latin typeface="+mn-lt"/>
              <a:cs typeface="Times New Roman" pitchFamily="18" charset="0"/>
            </a:endParaRPr>
          </a:p>
        </p:txBody>
      </p:sp>
      <p:grpSp>
        <p:nvGrpSpPr>
          <p:cNvPr id="30" name="Group 29"/>
          <p:cNvGrpSpPr/>
          <p:nvPr/>
        </p:nvGrpSpPr>
        <p:grpSpPr>
          <a:xfrm>
            <a:off x="3357554" y="1357298"/>
            <a:ext cx="1714512" cy="1384285"/>
            <a:chOff x="3357554" y="1484313"/>
            <a:chExt cx="1714512" cy="1384285"/>
          </a:xfrm>
        </p:grpSpPr>
        <p:pic>
          <p:nvPicPr>
            <p:cNvPr id="37936" name="Chart 6"/>
            <p:cNvPicPr>
              <a:picLocks noChangeArrowheads="1"/>
            </p:cNvPicPr>
            <p:nvPr/>
          </p:nvPicPr>
          <p:blipFill>
            <a:blip r:embed="rId4" cstate="print"/>
            <a:srcRect r="33298" b="9070"/>
            <a:stretch>
              <a:fillRect/>
            </a:stretch>
          </p:blipFill>
          <p:spPr bwMode="auto">
            <a:xfrm>
              <a:off x="3357554" y="1484313"/>
              <a:ext cx="1571636" cy="1373183"/>
            </a:xfrm>
            <a:prstGeom prst="rect">
              <a:avLst/>
            </a:prstGeom>
            <a:noFill/>
            <a:ln w="9525">
              <a:noFill/>
              <a:miter lim="800000"/>
              <a:headEnd/>
              <a:tailEnd/>
            </a:ln>
          </p:spPr>
        </p:pic>
        <p:pic>
          <p:nvPicPr>
            <p:cNvPr id="37937" name="Chart 6"/>
            <p:cNvPicPr>
              <a:picLocks noChangeArrowheads="1"/>
            </p:cNvPicPr>
            <p:nvPr/>
          </p:nvPicPr>
          <p:blipFill>
            <a:blip r:embed="rId5" cstate="print"/>
            <a:srcRect l="86324" r="9752" b="9099"/>
            <a:stretch>
              <a:fillRect/>
            </a:stretch>
          </p:blipFill>
          <p:spPr bwMode="auto">
            <a:xfrm>
              <a:off x="4929190" y="1500174"/>
              <a:ext cx="142876" cy="1368424"/>
            </a:xfrm>
            <a:prstGeom prst="rect">
              <a:avLst/>
            </a:prstGeom>
            <a:noFill/>
            <a:ln w="9525">
              <a:noFill/>
              <a:miter lim="800000"/>
              <a:headEnd/>
              <a:tailEnd/>
            </a:ln>
          </p:spPr>
        </p:pic>
      </p:grpSp>
      <p:grpSp>
        <p:nvGrpSpPr>
          <p:cNvPr id="31" name="Group 30"/>
          <p:cNvGrpSpPr/>
          <p:nvPr/>
        </p:nvGrpSpPr>
        <p:grpSpPr>
          <a:xfrm>
            <a:off x="5343525" y="1357298"/>
            <a:ext cx="1533525" cy="1373183"/>
            <a:chOff x="5343525" y="1484313"/>
            <a:chExt cx="1533525" cy="1373183"/>
          </a:xfrm>
        </p:grpSpPr>
        <p:pic>
          <p:nvPicPr>
            <p:cNvPr id="37938" name="Chart 7"/>
            <p:cNvPicPr>
              <a:picLocks noChangeArrowheads="1"/>
            </p:cNvPicPr>
            <p:nvPr/>
          </p:nvPicPr>
          <p:blipFill>
            <a:blip r:embed="rId6" cstate="print"/>
            <a:srcRect r="34859" b="13766"/>
            <a:stretch>
              <a:fillRect/>
            </a:stretch>
          </p:blipFill>
          <p:spPr bwMode="auto">
            <a:xfrm>
              <a:off x="5343525" y="1501775"/>
              <a:ext cx="1173163" cy="1355721"/>
            </a:xfrm>
            <a:prstGeom prst="rect">
              <a:avLst/>
            </a:prstGeom>
            <a:noFill/>
            <a:ln w="9525">
              <a:noFill/>
              <a:miter lim="800000"/>
              <a:headEnd/>
              <a:tailEnd/>
            </a:ln>
          </p:spPr>
        </p:pic>
        <p:pic>
          <p:nvPicPr>
            <p:cNvPr id="37939" name="Chart 7"/>
            <p:cNvPicPr>
              <a:picLocks noChangeArrowheads="1"/>
            </p:cNvPicPr>
            <p:nvPr/>
          </p:nvPicPr>
          <p:blipFill>
            <a:blip r:embed="rId6" cstate="print"/>
            <a:srcRect l="79999" b="12682"/>
            <a:stretch>
              <a:fillRect/>
            </a:stretch>
          </p:blipFill>
          <p:spPr bwMode="auto">
            <a:xfrm>
              <a:off x="6516688" y="1484313"/>
              <a:ext cx="360362" cy="1373183"/>
            </a:xfrm>
            <a:prstGeom prst="rect">
              <a:avLst/>
            </a:prstGeom>
            <a:noFill/>
            <a:ln w="9525">
              <a:noFill/>
              <a:miter lim="800000"/>
              <a:headEnd/>
              <a:tailEnd/>
            </a:ln>
          </p:spPr>
        </p:pic>
      </p:grpSp>
      <p:grpSp>
        <p:nvGrpSpPr>
          <p:cNvPr id="32" name="Group 31"/>
          <p:cNvGrpSpPr/>
          <p:nvPr/>
        </p:nvGrpSpPr>
        <p:grpSpPr>
          <a:xfrm>
            <a:off x="7235825" y="1357298"/>
            <a:ext cx="1512888" cy="1368424"/>
            <a:chOff x="7235825" y="1484313"/>
            <a:chExt cx="1512888" cy="1439862"/>
          </a:xfrm>
        </p:grpSpPr>
        <p:pic>
          <p:nvPicPr>
            <p:cNvPr id="37940" name="Chart 8"/>
            <p:cNvPicPr>
              <a:picLocks noChangeArrowheads="1"/>
            </p:cNvPicPr>
            <p:nvPr/>
          </p:nvPicPr>
          <p:blipFill>
            <a:blip r:embed="rId7" cstate="print"/>
            <a:srcRect l="5379" r="33905" b="9070"/>
            <a:stretch>
              <a:fillRect/>
            </a:stretch>
          </p:blipFill>
          <p:spPr bwMode="auto">
            <a:xfrm>
              <a:off x="7235825" y="1484313"/>
              <a:ext cx="1223963" cy="1439862"/>
            </a:xfrm>
            <a:prstGeom prst="rect">
              <a:avLst/>
            </a:prstGeom>
            <a:noFill/>
            <a:ln w="9525">
              <a:noFill/>
              <a:miter lim="800000"/>
              <a:headEnd/>
              <a:tailEnd/>
            </a:ln>
          </p:spPr>
        </p:pic>
        <p:pic>
          <p:nvPicPr>
            <p:cNvPr id="37941" name="Chart 8"/>
            <p:cNvPicPr>
              <a:picLocks noChangeArrowheads="1"/>
            </p:cNvPicPr>
            <p:nvPr/>
          </p:nvPicPr>
          <p:blipFill>
            <a:blip r:embed="rId7" cstate="print"/>
            <a:srcRect l="82147" r="3568" b="9099"/>
            <a:stretch>
              <a:fillRect/>
            </a:stretch>
          </p:blipFill>
          <p:spPr bwMode="auto">
            <a:xfrm>
              <a:off x="8459788" y="1484313"/>
              <a:ext cx="288925" cy="1439862"/>
            </a:xfrm>
            <a:prstGeom prst="rect">
              <a:avLst/>
            </a:prstGeom>
            <a:noFill/>
            <a:ln w="9525">
              <a:noFill/>
              <a:miter lim="800000"/>
              <a:headEnd/>
              <a:tailEnd/>
            </a:ln>
          </p:spPr>
        </p:pic>
      </p:grpSp>
      <p:sp>
        <p:nvSpPr>
          <p:cNvPr id="20" name="TextBox 19"/>
          <p:cNvSpPr txBox="1"/>
          <p:nvPr/>
        </p:nvSpPr>
        <p:spPr>
          <a:xfrm>
            <a:off x="5000628" y="1071546"/>
            <a:ext cx="2194832" cy="307777"/>
          </a:xfrm>
          <a:prstGeom prst="rect">
            <a:avLst/>
          </a:prstGeom>
          <a:noFill/>
        </p:spPr>
        <p:txBody>
          <a:bodyPr wrap="none">
            <a:spAutoFit/>
          </a:bodyPr>
          <a:lstStyle/>
          <a:p>
            <a:pPr algn="ctr">
              <a:defRPr/>
            </a:pPr>
            <a:r>
              <a:rPr lang="en-US" sz="1400" b="1" dirty="0">
                <a:solidFill>
                  <a:srgbClr val="002060"/>
                </a:solidFill>
              </a:rPr>
              <a:t>Cell mediated immunity</a:t>
            </a:r>
            <a:endParaRPr lang="en-IN" sz="1400" b="1" dirty="0">
              <a:solidFill>
                <a:srgbClr val="002060"/>
              </a:solidFill>
            </a:endParaRPr>
          </a:p>
        </p:txBody>
      </p:sp>
      <p:sp>
        <p:nvSpPr>
          <p:cNvPr id="37943" name="TextBox 20"/>
          <p:cNvSpPr txBox="1">
            <a:spLocks noChangeArrowheads="1"/>
          </p:cNvSpPr>
          <p:nvPr/>
        </p:nvSpPr>
        <p:spPr bwMode="auto">
          <a:xfrm>
            <a:off x="3203575" y="6596063"/>
            <a:ext cx="2690813" cy="261937"/>
          </a:xfrm>
          <a:prstGeom prst="rect">
            <a:avLst/>
          </a:prstGeom>
          <a:noFill/>
          <a:ln w="9525">
            <a:noFill/>
            <a:miter lim="800000"/>
            <a:headEnd/>
            <a:tailEnd/>
          </a:ln>
        </p:spPr>
        <p:txBody>
          <a:bodyPr wrap="none">
            <a:spAutoFit/>
          </a:bodyPr>
          <a:lstStyle/>
          <a:p>
            <a:r>
              <a:rPr lang="en-US" sz="1100" b="1" i="1">
                <a:solidFill>
                  <a:srgbClr val="FF00FF"/>
                </a:solidFill>
              </a:rPr>
              <a:t>Comparative Clinical Pathology, 2012</a:t>
            </a:r>
            <a:endParaRPr lang="en-IN" sz="1100" b="1" i="1">
              <a:solidFill>
                <a:srgbClr val="FF00FF"/>
              </a:solidFill>
            </a:endParaRPr>
          </a:p>
        </p:txBody>
      </p:sp>
      <p:graphicFrame>
        <p:nvGraphicFramePr>
          <p:cNvPr id="23" name="Table 22"/>
          <p:cNvGraphicFramePr>
            <a:graphicFrameLocks noGrp="1"/>
          </p:cNvGraphicFramePr>
          <p:nvPr/>
        </p:nvGraphicFramePr>
        <p:xfrm>
          <a:off x="3500430" y="4691590"/>
          <a:ext cx="2571767" cy="1600200"/>
        </p:xfrm>
        <a:graphic>
          <a:graphicData uri="http://schemas.openxmlformats.org/drawingml/2006/table">
            <a:tbl>
              <a:tblPr/>
              <a:tblGrid>
                <a:gridCol w="600413"/>
                <a:gridCol w="475326"/>
                <a:gridCol w="475327"/>
                <a:gridCol w="475326"/>
                <a:gridCol w="545375"/>
              </a:tblGrid>
              <a:tr h="609397">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Parameters</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smtClean="0">
                          <a:ln>
                            <a:noFill/>
                          </a:ln>
                          <a:solidFill>
                            <a:srgbClr val="FFFFFF"/>
                          </a:solidFill>
                          <a:effectLst/>
                          <a:latin typeface="Times New Roman" pitchFamily="18" charset="0"/>
                          <a:cs typeface="Times New Roman" pitchFamily="18" charset="0"/>
                        </a:rPr>
                        <a:t>Group I         (Control)</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Group II  (DMBA)</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Group III           (DMBA + SA)</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Group IV               (SA)</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r>
              <a:tr h="304698">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SOD</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18.04 ± 1.60</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4F81B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8.09 ± 0.74</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13.35 ± 1.27</a:t>
                      </a:r>
                      <a:r>
                        <a:rPr kumimoji="0" lang="en-US" sz="700" b="0" i="0" u="none" strike="noStrike" cap="none" normalizeH="0" baseline="30000" dirty="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4F81B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17.51 ± 1.73</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r>
              <a:tr h="304698">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CAT</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164.42 ± 15.98</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108.63 ± 10.76</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135.24± 13.67</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169.70 ± 17.40</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r>
              <a:tr h="304698">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GPx</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36.62 ± 3.79</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4F81B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17.58 ± 1.82</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26.53 ± 2.61</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4F81BD"/>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37.61 ± 3.94</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610" marR="63610" marT="0" marB="0" horzOverflow="overflow">
                    <a:lnL>
                      <a:noFill/>
                    </a:lnL>
                    <a:lnR>
                      <a:noFill/>
                    </a:lnR>
                    <a:lnT>
                      <a:noFill/>
                    </a:lnT>
                    <a:lnB>
                      <a:noFill/>
                    </a:lnB>
                    <a:lnTlToBr>
                      <a:noFill/>
                    </a:lnTlToBr>
                    <a:lnBlToTr>
                      <a:noFill/>
                    </a:lnBlToTr>
                    <a:solidFill>
                      <a:srgbClr val="365F91"/>
                    </a:solidFill>
                  </a:tcPr>
                </a:tc>
              </a:tr>
            </a:tbl>
          </a:graphicData>
        </a:graphic>
      </p:graphicFrame>
      <p:graphicFrame>
        <p:nvGraphicFramePr>
          <p:cNvPr id="24" name="Table 23"/>
          <p:cNvGraphicFramePr>
            <a:graphicFrameLocks noGrp="1"/>
          </p:cNvGraphicFramePr>
          <p:nvPr/>
        </p:nvGraphicFramePr>
        <p:xfrm>
          <a:off x="6215072" y="4702512"/>
          <a:ext cx="2700339" cy="1600200"/>
        </p:xfrm>
        <a:graphic>
          <a:graphicData uri="http://schemas.openxmlformats.org/drawingml/2006/table">
            <a:tbl>
              <a:tblPr/>
              <a:tblGrid>
                <a:gridCol w="632554"/>
                <a:gridCol w="502640"/>
                <a:gridCol w="502641"/>
                <a:gridCol w="502640"/>
                <a:gridCol w="559864"/>
              </a:tblGrid>
              <a:tr h="552450">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Parameters</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Group I    (Control)</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smtClean="0">
                          <a:ln>
                            <a:noFill/>
                          </a:ln>
                          <a:solidFill>
                            <a:srgbClr val="FFFFFF"/>
                          </a:solidFill>
                          <a:effectLst/>
                          <a:latin typeface="Times New Roman" pitchFamily="18" charset="0"/>
                          <a:cs typeface="Times New Roman" pitchFamily="18" charset="0"/>
                        </a:rPr>
                        <a:t>Group II   (DMBA)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smtClean="0">
                          <a:ln>
                            <a:noFill/>
                          </a:ln>
                          <a:solidFill>
                            <a:srgbClr val="FFFFFF"/>
                          </a:solidFill>
                          <a:effectLst/>
                          <a:latin typeface="Times New Roman" pitchFamily="18" charset="0"/>
                          <a:cs typeface="Times New Roman" pitchFamily="18" charset="0"/>
                        </a:rPr>
                        <a:t>Group III          (DMBA + SA)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1" i="0" u="none" strike="noStrike" cap="none" normalizeH="0" baseline="0" dirty="0" smtClean="0">
                          <a:ln>
                            <a:noFill/>
                          </a:ln>
                          <a:solidFill>
                            <a:srgbClr val="FFFFFF"/>
                          </a:solidFill>
                          <a:effectLst/>
                          <a:latin typeface="Times New Roman" pitchFamily="18" charset="0"/>
                          <a:cs typeface="Times New Roman" pitchFamily="18" charset="0"/>
                        </a:rPr>
                        <a:t>Group IV </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r>
              <a:tr h="169863">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SOD</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11.08 ± 1.09</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8064A2"/>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6.22 ± 0.56</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8.37 ± 0.84</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8064A2"/>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11.01 ± 1.00</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r>
              <a:tr h="169863">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CAT</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120.17 ± 11.22</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64.76 ± 6.75</a:t>
                      </a:r>
                      <a:r>
                        <a:rPr kumimoji="0" lang="en-US" sz="700" b="0" i="0" u="none" strike="noStrike" cap="none" normalizeH="0" baseline="30000" dirty="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90.93± 9.14</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120.56 ± 11.19</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r>
              <a:tr h="169863">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GPx</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27.61 ± 2.63</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8064A2"/>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13.82 ± 1.37</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smtClean="0">
                          <a:ln>
                            <a:noFill/>
                          </a:ln>
                          <a:solidFill>
                            <a:srgbClr val="FFFFFF"/>
                          </a:solidFill>
                          <a:effectLst/>
                          <a:latin typeface="Times New Roman" pitchFamily="18" charset="0"/>
                          <a:cs typeface="Times New Roman" pitchFamily="18" charset="0"/>
                        </a:rPr>
                        <a:t>19.59± 2.03</a:t>
                      </a:r>
                      <a:r>
                        <a:rPr kumimoji="0" lang="en-US" sz="700" b="0" i="0" u="none" strike="noStrike" cap="none" normalizeH="0" baseline="30000" smtClean="0">
                          <a:ln>
                            <a:noFill/>
                          </a:ln>
                          <a:solidFill>
                            <a:srgbClr val="FFFFFF"/>
                          </a:solidFill>
                          <a:effectLst/>
                          <a:latin typeface="Times New Roman" pitchFamily="18" charset="0"/>
                          <a:cs typeface="Times New Roman" pitchFamily="18" charset="0"/>
                        </a:rPr>
                        <a:t>a*b*</a:t>
                      </a:r>
                      <a:endParaRPr kumimoji="0" lang="en-IN" sz="1100" b="0" i="0" u="none" strike="noStrike" cap="none" normalizeH="0" baseline="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8064A2"/>
                    </a:solidFill>
                  </a:tcPr>
                </a:tc>
                <a:tc>
                  <a:txBody>
                    <a:bodyPr/>
                    <a:lstStyle/>
                    <a:p>
                      <a:pPr marL="0" marR="0" lvl="0" indent="0" algn="ctr" defTabSz="914400" rtl="0" eaLnBrk="1" fontAlgn="base" latinLnBrk="0" hangingPunct="1">
                        <a:lnSpc>
                          <a:spcPct val="150000"/>
                        </a:lnSpc>
                        <a:spcBef>
                          <a:spcPts val="300"/>
                        </a:spcBef>
                        <a:spcAft>
                          <a:spcPts val="200"/>
                        </a:spcAft>
                        <a:buClrTx/>
                        <a:buSzTx/>
                        <a:buFontTx/>
                        <a:buNone/>
                        <a:tabLst>
                          <a:tab pos="612775" algn="l"/>
                        </a:tabLst>
                      </a:pPr>
                      <a:r>
                        <a:rPr kumimoji="0" lang="en-US" sz="700" b="0" i="0" u="none" strike="noStrike" cap="none" normalizeH="0" baseline="0" dirty="0" smtClean="0">
                          <a:ln>
                            <a:noFill/>
                          </a:ln>
                          <a:solidFill>
                            <a:srgbClr val="FFFFFF"/>
                          </a:solidFill>
                          <a:effectLst/>
                          <a:latin typeface="Times New Roman" pitchFamily="18" charset="0"/>
                          <a:cs typeface="Times New Roman" pitchFamily="18" charset="0"/>
                        </a:rPr>
                        <a:t>27.52 ± 2.66</a:t>
                      </a:r>
                      <a:endParaRPr kumimoji="0" lang="en-IN" sz="1100" b="0" i="0" u="none" strike="noStrike" cap="none" normalizeH="0" baseline="0" dirty="0" smtClean="0">
                        <a:ln>
                          <a:noFill/>
                        </a:ln>
                        <a:solidFill>
                          <a:srgbClr val="FFFFFF"/>
                        </a:solidFill>
                        <a:effectLst/>
                        <a:latin typeface="Times New Roman" pitchFamily="18" charset="0"/>
                        <a:cs typeface="Times New Roman" pitchFamily="18" charset="0"/>
                      </a:endParaRPr>
                    </a:p>
                  </a:txBody>
                  <a:tcPr marL="63981" marR="63981" marT="0" marB="0" horzOverflow="overflow">
                    <a:lnL>
                      <a:noFill/>
                    </a:lnL>
                    <a:lnR>
                      <a:noFill/>
                    </a:lnR>
                    <a:lnT>
                      <a:noFill/>
                    </a:lnT>
                    <a:lnB>
                      <a:noFill/>
                    </a:lnB>
                    <a:lnTlToBr>
                      <a:noFill/>
                    </a:lnTlToBr>
                    <a:lnBlToTr>
                      <a:noFill/>
                    </a:lnBlToTr>
                    <a:solidFill>
                      <a:srgbClr val="5F497A"/>
                    </a:solidFill>
                  </a:tcPr>
                </a:tc>
              </a:tr>
            </a:tbl>
          </a:graphicData>
        </a:graphic>
      </p:graphicFrame>
      <p:sp>
        <p:nvSpPr>
          <p:cNvPr id="37986" name="TextBox 24"/>
          <p:cNvSpPr txBox="1">
            <a:spLocks noChangeArrowheads="1"/>
          </p:cNvSpPr>
          <p:nvPr/>
        </p:nvSpPr>
        <p:spPr bwMode="auto">
          <a:xfrm>
            <a:off x="3542938" y="4357694"/>
            <a:ext cx="4958152" cy="307777"/>
          </a:xfrm>
          <a:prstGeom prst="rect">
            <a:avLst/>
          </a:prstGeom>
          <a:noFill/>
          <a:ln w="9525">
            <a:noFill/>
            <a:miter lim="800000"/>
            <a:headEnd/>
            <a:tailEnd/>
          </a:ln>
        </p:spPr>
        <p:txBody>
          <a:bodyPr wrap="none">
            <a:spAutoFit/>
          </a:bodyPr>
          <a:lstStyle/>
          <a:p>
            <a:r>
              <a:rPr lang="en-US" sz="1400" b="1" dirty="0">
                <a:solidFill>
                  <a:srgbClr val="002060"/>
                </a:solidFill>
              </a:rPr>
              <a:t>Effect of SA on antioxidant enzymes in spleen &amp; thymus</a:t>
            </a:r>
            <a:endParaRPr lang="en-IN" sz="1400" b="1" dirty="0">
              <a:solidFill>
                <a:srgbClr val="002060"/>
              </a:solidFill>
            </a:endParaRPr>
          </a:p>
        </p:txBody>
      </p:sp>
      <p:grpSp>
        <p:nvGrpSpPr>
          <p:cNvPr id="35" name="Group 34"/>
          <p:cNvGrpSpPr/>
          <p:nvPr/>
        </p:nvGrpSpPr>
        <p:grpSpPr>
          <a:xfrm>
            <a:off x="3500430" y="3070225"/>
            <a:ext cx="1365252" cy="1287469"/>
            <a:chOff x="3492500" y="3213100"/>
            <a:chExt cx="1365252" cy="1287469"/>
          </a:xfrm>
        </p:grpSpPr>
        <p:pic>
          <p:nvPicPr>
            <p:cNvPr id="37987" name="Chart 3"/>
            <p:cNvPicPr>
              <a:picLocks noChangeArrowheads="1"/>
            </p:cNvPicPr>
            <p:nvPr/>
          </p:nvPicPr>
          <p:blipFill>
            <a:blip r:embed="rId8" cstate="print"/>
            <a:srcRect r="34596" b="11580"/>
            <a:stretch>
              <a:fillRect/>
            </a:stretch>
          </p:blipFill>
          <p:spPr bwMode="auto">
            <a:xfrm>
              <a:off x="3492500" y="3213100"/>
              <a:ext cx="1223963" cy="1287469"/>
            </a:xfrm>
            <a:prstGeom prst="rect">
              <a:avLst/>
            </a:prstGeom>
            <a:noFill/>
            <a:ln w="9525">
              <a:noFill/>
              <a:miter lim="800000"/>
              <a:headEnd/>
              <a:tailEnd/>
            </a:ln>
          </p:spPr>
        </p:pic>
        <p:pic>
          <p:nvPicPr>
            <p:cNvPr id="37988" name="Chart 3"/>
            <p:cNvPicPr>
              <a:picLocks noChangeArrowheads="1"/>
            </p:cNvPicPr>
            <p:nvPr/>
          </p:nvPicPr>
          <p:blipFill>
            <a:blip r:embed="rId8" cstate="print"/>
            <a:srcRect l="84637" r="7668" b="11581"/>
            <a:stretch>
              <a:fillRect/>
            </a:stretch>
          </p:blipFill>
          <p:spPr bwMode="auto">
            <a:xfrm>
              <a:off x="4716463" y="3213100"/>
              <a:ext cx="141289" cy="1287469"/>
            </a:xfrm>
            <a:prstGeom prst="rect">
              <a:avLst/>
            </a:prstGeom>
            <a:noFill/>
            <a:ln w="9525">
              <a:noFill/>
              <a:miter lim="800000"/>
              <a:headEnd/>
              <a:tailEnd/>
            </a:ln>
          </p:spPr>
        </p:pic>
      </p:grpSp>
      <p:grpSp>
        <p:nvGrpSpPr>
          <p:cNvPr id="34" name="Group 33"/>
          <p:cNvGrpSpPr/>
          <p:nvPr/>
        </p:nvGrpSpPr>
        <p:grpSpPr>
          <a:xfrm>
            <a:off x="5148263" y="3071810"/>
            <a:ext cx="1439862" cy="1287470"/>
            <a:chOff x="5148263" y="3213101"/>
            <a:chExt cx="1439862" cy="1287470"/>
          </a:xfrm>
        </p:grpSpPr>
        <p:pic>
          <p:nvPicPr>
            <p:cNvPr id="37989" name="Chart 4"/>
            <p:cNvPicPr>
              <a:picLocks noChangeArrowheads="1"/>
            </p:cNvPicPr>
            <p:nvPr/>
          </p:nvPicPr>
          <p:blipFill>
            <a:blip r:embed="rId9" cstate="print"/>
            <a:srcRect r="41776" b="11581"/>
            <a:stretch>
              <a:fillRect/>
            </a:stretch>
          </p:blipFill>
          <p:spPr bwMode="auto">
            <a:xfrm>
              <a:off x="5148263" y="3213101"/>
              <a:ext cx="1152525" cy="1287470"/>
            </a:xfrm>
            <a:prstGeom prst="rect">
              <a:avLst/>
            </a:prstGeom>
            <a:noFill/>
            <a:ln w="9525">
              <a:noFill/>
              <a:miter lim="800000"/>
              <a:headEnd/>
              <a:tailEnd/>
            </a:ln>
          </p:spPr>
        </p:pic>
        <p:pic>
          <p:nvPicPr>
            <p:cNvPr id="37990" name="Chart 4"/>
            <p:cNvPicPr>
              <a:picLocks noChangeArrowheads="1"/>
            </p:cNvPicPr>
            <p:nvPr/>
          </p:nvPicPr>
          <p:blipFill>
            <a:blip r:embed="rId10" cstate="print"/>
            <a:srcRect l="76411" r="9038" b="11581"/>
            <a:stretch>
              <a:fillRect/>
            </a:stretch>
          </p:blipFill>
          <p:spPr bwMode="auto">
            <a:xfrm>
              <a:off x="6300788" y="3213101"/>
              <a:ext cx="287337" cy="1287470"/>
            </a:xfrm>
            <a:prstGeom prst="rect">
              <a:avLst/>
            </a:prstGeom>
            <a:noFill/>
            <a:ln w="9525">
              <a:noFill/>
              <a:miter lim="800000"/>
              <a:headEnd/>
              <a:tailEnd/>
            </a:ln>
          </p:spPr>
        </p:pic>
      </p:grpSp>
      <p:grpSp>
        <p:nvGrpSpPr>
          <p:cNvPr id="33" name="Group 32"/>
          <p:cNvGrpSpPr/>
          <p:nvPr/>
        </p:nvGrpSpPr>
        <p:grpSpPr>
          <a:xfrm>
            <a:off x="6804025" y="3071810"/>
            <a:ext cx="1619250" cy="1287470"/>
            <a:chOff x="6804025" y="3213101"/>
            <a:chExt cx="1619250" cy="1287470"/>
          </a:xfrm>
        </p:grpSpPr>
        <p:pic>
          <p:nvPicPr>
            <p:cNvPr id="37991" name="Chart 5"/>
            <p:cNvPicPr>
              <a:picLocks noChangeArrowheads="1"/>
            </p:cNvPicPr>
            <p:nvPr/>
          </p:nvPicPr>
          <p:blipFill>
            <a:blip r:embed="rId11" cstate="print"/>
            <a:srcRect r="32745" b="11580"/>
            <a:stretch>
              <a:fillRect/>
            </a:stretch>
          </p:blipFill>
          <p:spPr bwMode="auto">
            <a:xfrm>
              <a:off x="6804025" y="3213101"/>
              <a:ext cx="1296988" cy="1287470"/>
            </a:xfrm>
            <a:prstGeom prst="rect">
              <a:avLst/>
            </a:prstGeom>
            <a:noFill/>
            <a:ln w="9525">
              <a:noFill/>
              <a:miter lim="800000"/>
              <a:headEnd/>
              <a:tailEnd/>
            </a:ln>
          </p:spPr>
        </p:pic>
        <p:pic>
          <p:nvPicPr>
            <p:cNvPr id="37992" name="Chart 5"/>
            <p:cNvPicPr>
              <a:picLocks noChangeArrowheads="1"/>
            </p:cNvPicPr>
            <p:nvPr/>
          </p:nvPicPr>
          <p:blipFill>
            <a:blip r:embed="rId12" cstate="print"/>
            <a:srcRect l="83212" b="11581"/>
            <a:stretch>
              <a:fillRect/>
            </a:stretch>
          </p:blipFill>
          <p:spPr bwMode="auto">
            <a:xfrm>
              <a:off x="8101013" y="3213101"/>
              <a:ext cx="322262" cy="1287470"/>
            </a:xfrm>
            <a:prstGeom prst="rect">
              <a:avLst/>
            </a:prstGeom>
            <a:noFill/>
            <a:ln w="9525">
              <a:noFill/>
              <a:miter lim="800000"/>
              <a:headEnd/>
              <a:tailEnd/>
            </a:ln>
          </p:spPr>
        </p:pic>
      </p:grpSp>
      <p:sp>
        <p:nvSpPr>
          <p:cNvPr id="37993" name="TextBox 29"/>
          <p:cNvSpPr txBox="1">
            <a:spLocks noChangeArrowheads="1"/>
          </p:cNvSpPr>
          <p:nvPr/>
        </p:nvSpPr>
        <p:spPr bwMode="auto">
          <a:xfrm>
            <a:off x="4786314" y="2786058"/>
            <a:ext cx="2731838" cy="307777"/>
          </a:xfrm>
          <a:prstGeom prst="rect">
            <a:avLst/>
          </a:prstGeom>
          <a:noFill/>
          <a:ln w="9525">
            <a:noFill/>
            <a:miter lim="800000"/>
            <a:headEnd/>
            <a:tailEnd/>
          </a:ln>
        </p:spPr>
        <p:txBody>
          <a:bodyPr wrap="none">
            <a:spAutoFit/>
          </a:bodyPr>
          <a:lstStyle/>
          <a:p>
            <a:r>
              <a:rPr lang="en-US" sz="1400" b="1" dirty="0">
                <a:solidFill>
                  <a:srgbClr val="002060"/>
                </a:solidFill>
              </a:rPr>
              <a:t>Serum </a:t>
            </a:r>
            <a:r>
              <a:rPr lang="en-US" sz="1400" b="1" dirty="0" smtClean="0">
                <a:solidFill>
                  <a:srgbClr val="002060"/>
                </a:solidFill>
              </a:rPr>
              <a:t>immunoglobulin </a:t>
            </a:r>
            <a:r>
              <a:rPr lang="en-US" sz="1400" b="1" dirty="0">
                <a:solidFill>
                  <a:srgbClr val="002060"/>
                </a:solidFill>
              </a:rPr>
              <a:t>levels</a:t>
            </a:r>
            <a:endParaRPr lang="en-IN" sz="1400" b="1" dirty="0">
              <a:solidFill>
                <a:srgbClr val="00206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0"/>
            <a:ext cx="9144000" cy="1068387"/>
          </a:xfrm>
        </p:spPr>
        <p:txBody>
          <a:bodyPr/>
          <a:lstStyle/>
          <a:p>
            <a:r>
              <a:rPr lang="en-US" sz="3600" dirty="0" smtClean="0">
                <a:solidFill>
                  <a:srgbClr val="660066"/>
                </a:solidFill>
                <a:latin typeface="Lucida Calligraphy" pitchFamily="66" charset="0"/>
                <a:cs typeface="Arial" charset="0"/>
              </a:rPr>
              <a:t>SA-</a:t>
            </a:r>
            <a:r>
              <a:rPr lang="en-US" sz="3600" dirty="0" err="1" smtClean="0">
                <a:solidFill>
                  <a:srgbClr val="660066"/>
                </a:solidFill>
                <a:latin typeface="Lucida Calligraphy" pitchFamily="66" charset="0"/>
                <a:cs typeface="Arial" charset="0"/>
              </a:rPr>
              <a:t>Phytochemistry</a:t>
            </a:r>
            <a:endParaRPr lang="en-US" sz="3600" dirty="0" smtClean="0">
              <a:solidFill>
                <a:srgbClr val="660066"/>
              </a:solidFill>
              <a:latin typeface="Lucida Calligraphy" pitchFamily="66" charset="0"/>
              <a:cs typeface="Arial" charset="0"/>
            </a:endParaRPr>
          </a:p>
        </p:txBody>
      </p:sp>
      <p:sp>
        <p:nvSpPr>
          <p:cNvPr id="4" name="Content Placeholder 3"/>
          <p:cNvSpPr>
            <a:spLocks noGrp="1"/>
          </p:cNvSpPr>
          <p:nvPr>
            <p:ph idx="10"/>
          </p:nvPr>
        </p:nvSpPr>
        <p:spPr>
          <a:xfrm>
            <a:off x="214282" y="857232"/>
            <a:ext cx="8496300" cy="4608513"/>
          </a:xfrm>
        </p:spPr>
        <p:txBody>
          <a:bodyPr/>
          <a:lstStyle/>
          <a:p>
            <a:pPr algn="just">
              <a:spcBef>
                <a:spcPts val="0"/>
              </a:spcBef>
              <a:buClr>
                <a:srgbClr val="660066"/>
              </a:buClr>
              <a:buFont typeface="Times New Roman" pitchFamily="18" charset="0"/>
              <a:buChar char="►"/>
              <a:tabLst>
                <a:tab pos="457200" algn="l"/>
              </a:tabLst>
              <a:defRPr/>
            </a:pP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tabLst>
                <a:tab pos="457200" algn="l"/>
              </a:tabLst>
              <a:defRPr/>
            </a:pPr>
            <a:r>
              <a:rPr lang="en-US" sz="2000" dirty="0" smtClean="0">
                <a:solidFill>
                  <a:srgbClr val="150CC4"/>
                </a:solidFill>
                <a:latin typeface="Times New Roman" pitchFamily="18" charset="0"/>
                <a:cs typeface="Times New Roman" pitchFamily="18" charset="0"/>
              </a:rPr>
              <a:t>Revealed the presence of </a:t>
            </a:r>
            <a:r>
              <a:rPr lang="en-US" sz="2000" dirty="0" err="1" smtClean="0">
                <a:solidFill>
                  <a:srgbClr val="150CC4"/>
                </a:solidFill>
                <a:latin typeface="Times New Roman" pitchFamily="18" charset="0"/>
                <a:cs typeface="Times New Roman" pitchFamily="18" charset="0"/>
              </a:rPr>
              <a:t>biflavonoids</a:t>
            </a: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phenolic</a:t>
            </a:r>
            <a:r>
              <a:rPr lang="en-US" sz="2000" dirty="0" smtClean="0">
                <a:solidFill>
                  <a:srgbClr val="150CC4"/>
                </a:solidFill>
                <a:latin typeface="Times New Roman" pitchFamily="18" charset="0"/>
                <a:cs typeface="Times New Roman" pitchFamily="18" charset="0"/>
              </a:rPr>
              <a:t> compounds, </a:t>
            </a:r>
            <a:r>
              <a:rPr lang="en-US" sz="2000" dirty="0" err="1" smtClean="0">
                <a:solidFill>
                  <a:srgbClr val="150CC4"/>
                </a:solidFill>
                <a:latin typeface="Times New Roman" pitchFamily="18" charset="0"/>
                <a:cs typeface="Times New Roman" pitchFamily="18" charset="0"/>
              </a:rPr>
              <a:t>bhilawanols</a:t>
            </a:r>
            <a:r>
              <a:rPr lang="en-US" sz="2000" dirty="0" smtClean="0">
                <a:solidFill>
                  <a:srgbClr val="150CC4"/>
                </a:solidFill>
                <a:latin typeface="Times New Roman" pitchFamily="18" charset="0"/>
                <a:cs typeface="Times New Roman" pitchFamily="18" charset="0"/>
              </a:rPr>
              <a:t>, </a:t>
            </a:r>
          </a:p>
          <a:p>
            <a:pPr algn="just">
              <a:spcBef>
                <a:spcPts val="0"/>
              </a:spcBef>
              <a:buClr>
                <a:srgbClr val="660066"/>
              </a:buClr>
              <a:tabLst>
                <a:tab pos="457200" algn="l"/>
              </a:tabLst>
              <a:defRPr/>
            </a:pPr>
            <a:r>
              <a:rPr lang="en-US" sz="2000" dirty="0" smtClean="0">
                <a:solidFill>
                  <a:srgbClr val="150CC4"/>
                </a:solidFill>
                <a:latin typeface="Times New Roman" pitchFamily="18" charset="0"/>
                <a:cs typeface="Times New Roman" pitchFamily="18" charset="0"/>
              </a:rPr>
              <a:t>    sterols and glycosides.</a:t>
            </a:r>
          </a:p>
          <a:p>
            <a:pPr algn="just">
              <a:spcBef>
                <a:spcPts val="0"/>
              </a:spcBef>
              <a:buClr>
                <a:srgbClr val="660066"/>
              </a:buClr>
              <a:tabLst>
                <a:tab pos="457200" algn="l"/>
              </a:tabLst>
              <a:defRPr/>
            </a:pP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tabLst>
                <a:tab pos="457200" algn="l"/>
              </a:tabLst>
              <a:defRPr/>
            </a:pPr>
            <a:r>
              <a:rPr lang="en-IN" sz="2000" dirty="0" smtClean="0">
                <a:solidFill>
                  <a:srgbClr val="150CC4"/>
                </a:solidFill>
                <a:latin typeface="Times New Roman" pitchFamily="18" charset="0"/>
                <a:cs typeface="Times New Roman" pitchFamily="18" charset="0"/>
              </a:rPr>
              <a:t>TLC, HPLC and HPTLC analysis carried out with the nut and milk extract  </a:t>
            </a:r>
          </a:p>
          <a:p>
            <a:pPr algn="just">
              <a:spcBef>
                <a:spcPts val="0"/>
              </a:spcBef>
              <a:buClr>
                <a:srgbClr val="660066"/>
              </a:buClr>
              <a:tabLst>
                <a:tab pos="457200" algn="l"/>
              </a:tabLst>
              <a:defRPr/>
            </a:pPr>
            <a:r>
              <a:rPr lang="en-IN" sz="2000" dirty="0" smtClean="0">
                <a:solidFill>
                  <a:srgbClr val="150CC4"/>
                </a:solidFill>
                <a:latin typeface="Times New Roman" pitchFamily="18" charset="0"/>
                <a:cs typeface="Times New Roman" pitchFamily="18" charset="0"/>
              </a:rPr>
              <a:t>    confirmed the presence of the above said compounds (</a:t>
            </a:r>
            <a:r>
              <a:rPr lang="en-IN" sz="2000" dirty="0" err="1" smtClean="0">
                <a:solidFill>
                  <a:srgbClr val="150CC4"/>
                </a:solidFill>
                <a:latin typeface="Times New Roman" pitchFamily="18" charset="0"/>
                <a:cs typeface="Times New Roman" pitchFamily="18" charset="0"/>
              </a:rPr>
              <a:t>Sahoo</a:t>
            </a:r>
            <a:r>
              <a:rPr lang="en-IN" sz="2000" dirty="0" smtClean="0">
                <a:solidFill>
                  <a:srgbClr val="150CC4"/>
                </a:solidFill>
                <a:latin typeface="Times New Roman" pitchFamily="18" charset="0"/>
                <a:cs typeface="Times New Roman" pitchFamily="18" charset="0"/>
              </a:rPr>
              <a:t> </a:t>
            </a:r>
            <a:r>
              <a:rPr lang="en-IN" sz="2000" i="1" dirty="0" smtClean="0">
                <a:solidFill>
                  <a:srgbClr val="150CC4"/>
                </a:solidFill>
                <a:latin typeface="Times New Roman" pitchFamily="18" charset="0"/>
                <a:cs typeface="Times New Roman" pitchFamily="18" charset="0"/>
              </a:rPr>
              <a:t>et al., </a:t>
            </a:r>
            <a:r>
              <a:rPr lang="en-IN" sz="2000" dirty="0" smtClean="0">
                <a:solidFill>
                  <a:srgbClr val="150CC4"/>
                </a:solidFill>
                <a:latin typeface="Times New Roman" pitchFamily="18" charset="0"/>
                <a:cs typeface="Times New Roman" pitchFamily="18" charset="0"/>
              </a:rPr>
              <a:t>2008;  </a:t>
            </a:r>
          </a:p>
          <a:p>
            <a:pPr algn="just">
              <a:spcBef>
                <a:spcPts val="0"/>
              </a:spcBef>
              <a:buClr>
                <a:srgbClr val="660066"/>
              </a:buClr>
              <a:tabLst>
                <a:tab pos="457200" algn="l"/>
              </a:tabLst>
              <a:defRPr/>
            </a:pPr>
            <a:r>
              <a:rPr lang="en-IN" sz="2000" dirty="0" smtClean="0">
                <a:solidFill>
                  <a:srgbClr val="150CC4"/>
                </a:solidFill>
                <a:latin typeface="Times New Roman" pitchFamily="18" charset="0"/>
                <a:cs typeface="Times New Roman" pitchFamily="18" charset="0"/>
              </a:rPr>
              <a:t>    </a:t>
            </a:r>
            <a:r>
              <a:rPr lang="en-IN" sz="2000" dirty="0" err="1" smtClean="0">
                <a:solidFill>
                  <a:srgbClr val="150CC4"/>
                </a:solidFill>
                <a:latin typeface="Times New Roman" pitchFamily="18" charset="0"/>
                <a:cs typeface="Times New Roman" pitchFamily="18" charset="0"/>
              </a:rPr>
              <a:t>Aravind</a:t>
            </a:r>
            <a:r>
              <a:rPr lang="en-IN" sz="2000" dirty="0" smtClean="0">
                <a:solidFill>
                  <a:srgbClr val="150CC4"/>
                </a:solidFill>
                <a:latin typeface="Times New Roman" pitchFamily="18" charset="0"/>
                <a:cs typeface="Times New Roman" pitchFamily="18" charset="0"/>
              </a:rPr>
              <a:t> </a:t>
            </a:r>
            <a:r>
              <a:rPr lang="en-IN" sz="2000" i="1" dirty="0" smtClean="0">
                <a:solidFill>
                  <a:srgbClr val="150CC4"/>
                </a:solidFill>
                <a:latin typeface="Times New Roman" pitchFamily="18" charset="0"/>
                <a:cs typeface="Times New Roman" pitchFamily="18" charset="0"/>
              </a:rPr>
              <a:t>et al.,</a:t>
            </a:r>
            <a:r>
              <a:rPr lang="en-IN" sz="2000" dirty="0" smtClean="0">
                <a:solidFill>
                  <a:srgbClr val="150CC4"/>
                </a:solidFill>
                <a:latin typeface="Times New Roman" pitchFamily="18" charset="0"/>
                <a:cs typeface="Times New Roman" pitchFamily="18" charset="0"/>
              </a:rPr>
              <a:t> 2008; Shin </a:t>
            </a:r>
            <a:r>
              <a:rPr lang="en-IN" sz="2000" i="1" dirty="0" smtClean="0">
                <a:solidFill>
                  <a:srgbClr val="150CC4"/>
                </a:solidFill>
                <a:latin typeface="Times New Roman" pitchFamily="18" charset="0"/>
                <a:cs typeface="Times New Roman" pitchFamily="18" charset="0"/>
              </a:rPr>
              <a:t>et al., </a:t>
            </a:r>
            <a:r>
              <a:rPr lang="en-IN" sz="2000" dirty="0" smtClean="0">
                <a:solidFill>
                  <a:srgbClr val="150CC4"/>
                </a:solidFill>
                <a:latin typeface="Times New Roman" pitchFamily="18" charset="0"/>
                <a:cs typeface="Times New Roman" pitchFamily="18" charset="0"/>
              </a:rPr>
              <a:t>1999; Nair </a:t>
            </a:r>
            <a:r>
              <a:rPr lang="en-IN" sz="2000" i="1" dirty="0" smtClean="0">
                <a:solidFill>
                  <a:srgbClr val="150CC4"/>
                </a:solidFill>
                <a:latin typeface="Times New Roman" pitchFamily="18" charset="0"/>
                <a:cs typeface="Times New Roman" pitchFamily="18" charset="0"/>
              </a:rPr>
              <a:t>et al.,  </a:t>
            </a:r>
            <a:r>
              <a:rPr lang="en-IN" sz="2000" dirty="0" smtClean="0">
                <a:solidFill>
                  <a:srgbClr val="150CC4"/>
                </a:solidFill>
                <a:latin typeface="Times New Roman" pitchFamily="18" charset="0"/>
                <a:cs typeface="Times New Roman" pitchFamily="18" charset="0"/>
              </a:rPr>
              <a:t>2009).</a:t>
            </a:r>
            <a:r>
              <a:rPr lang="en-US" sz="2000" dirty="0" smtClean="0">
                <a:solidFill>
                  <a:srgbClr val="150CC4"/>
                </a:solidFill>
                <a:latin typeface="Times New Roman" pitchFamily="18" charset="0"/>
                <a:cs typeface="Times New Roman" pitchFamily="18" charset="0"/>
              </a:rPr>
              <a:t> </a:t>
            </a:r>
          </a:p>
          <a:p>
            <a:pPr algn="just">
              <a:spcBef>
                <a:spcPts val="0"/>
              </a:spcBef>
              <a:buClr>
                <a:srgbClr val="660066"/>
              </a:buClr>
              <a:tabLst>
                <a:tab pos="457200" algn="l"/>
              </a:tabLst>
              <a:defRPr/>
            </a:pP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buFont typeface="Times New Roman" pitchFamily="18" charset="0"/>
              <a:buChar char="►"/>
              <a:tabLst>
                <a:tab pos="457200" algn="l"/>
              </a:tabLst>
              <a:defRPr/>
            </a:pPr>
            <a:r>
              <a:rPr lang="en-US" sz="2000" dirty="0" smtClean="0">
                <a:solidFill>
                  <a:srgbClr val="150CC4"/>
                </a:solidFill>
                <a:latin typeface="Times New Roman" pitchFamily="18" charset="0"/>
                <a:cs typeface="Times New Roman" pitchFamily="18" charset="0"/>
              </a:rPr>
              <a:t>Chemical and spectral data showed the presence of </a:t>
            </a:r>
            <a:r>
              <a:rPr lang="en-US" sz="2000" dirty="0" err="1" smtClean="0">
                <a:solidFill>
                  <a:srgbClr val="150CC4"/>
                </a:solidFill>
                <a:latin typeface="Times New Roman" pitchFamily="18" charset="0"/>
                <a:cs typeface="Times New Roman" pitchFamily="18" charset="0"/>
              </a:rPr>
              <a:t>flavonoids</a:t>
            </a:r>
            <a:r>
              <a:rPr lang="en-US" sz="2000" dirty="0" smtClean="0">
                <a:solidFill>
                  <a:srgbClr val="150CC4"/>
                </a:solidFill>
                <a:latin typeface="Times New Roman" pitchFamily="18" charset="0"/>
                <a:cs typeface="Times New Roman" pitchFamily="18" charset="0"/>
              </a:rPr>
              <a:t> that    </a:t>
            </a:r>
          </a:p>
          <a:p>
            <a:pPr algn="just">
              <a:spcBef>
                <a:spcPts val="0"/>
              </a:spcBef>
              <a:buClr>
                <a:srgbClr val="660066"/>
              </a:buClr>
              <a:tabLst>
                <a:tab pos="457200" algn="l"/>
              </a:tabLst>
              <a:defRPr/>
            </a:pPr>
            <a:r>
              <a:rPr lang="en-US" sz="2000" dirty="0" smtClean="0">
                <a:solidFill>
                  <a:srgbClr val="150CC4"/>
                </a:solidFill>
                <a:latin typeface="Times New Roman" pitchFamily="18" charset="0"/>
                <a:cs typeface="Times New Roman" pitchFamily="18" charset="0"/>
              </a:rPr>
              <a:t>    includes,  </a:t>
            </a: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Galluflavanone</a:t>
            </a:r>
            <a:endParaRPr lang="en-US" sz="2000" dirty="0" smtClean="0">
              <a:solidFill>
                <a:srgbClr val="150CC4"/>
              </a:solidFill>
              <a:latin typeface="Times New Roman" pitchFamily="18" charset="0"/>
              <a:cs typeface="Times New Roman" pitchFamily="18" charset="0"/>
            </a:endParaRP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Semecapuflavanone</a:t>
            </a:r>
            <a:endParaRPr lang="en-US" sz="2000" dirty="0" smtClean="0">
              <a:solidFill>
                <a:srgbClr val="150CC4"/>
              </a:solidFill>
              <a:latin typeface="Times New Roman" pitchFamily="18" charset="0"/>
              <a:cs typeface="Times New Roman" pitchFamily="18" charset="0"/>
            </a:endParaRP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Nallaflavanone</a:t>
            </a:r>
            <a:endParaRPr lang="en-US" sz="2000" dirty="0" smtClean="0">
              <a:solidFill>
                <a:srgbClr val="150CC4"/>
              </a:solidFill>
              <a:latin typeface="Times New Roman" pitchFamily="18" charset="0"/>
              <a:cs typeface="Times New Roman" pitchFamily="18" charset="0"/>
            </a:endParaRP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Semecarpetin</a:t>
            </a:r>
            <a:endParaRPr lang="en-US" sz="2000" dirty="0" smtClean="0">
              <a:solidFill>
                <a:srgbClr val="150CC4"/>
              </a:solidFill>
              <a:latin typeface="Times New Roman" pitchFamily="18" charset="0"/>
              <a:cs typeface="Times New Roman" pitchFamily="18" charset="0"/>
            </a:endParaRP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Jeediflavanone</a:t>
            </a:r>
            <a:endParaRPr lang="en-US" sz="2000" dirty="0" smtClean="0">
              <a:solidFill>
                <a:srgbClr val="150CC4"/>
              </a:solidFill>
              <a:latin typeface="Times New Roman" pitchFamily="18" charset="0"/>
              <a:cs typeface="Times New Roman" pitchFamily="18" charset="0"/>
            </a:endParaRPr>
          </a:p>
          <a:p>
            <a:pPr marL="914400" indent="-50800" algn="just">
              <a:spcBef>
                <a:spcPts val="0"/>
              </a:spcBef>
              <a:buClr>
                <a:srgbClr val="660066"/>
              </a:buClr>
              <a:buFont typeface="Wingdings" pitchFamily="2" charset="2"/>
              <a:buChar char="v"/>
              <a:tabLst>
                <a:tab pos="457200" algn="l"/>
              </a:tabLst>
              <a:defRPr/>
            </a:pPr>
            <a:r>
              <a:rPr lang="en-US" sz="2000" dirty="0" smtClean="0">
                <a:solidFill>
                  <a:srgbClr val="150CC4"/>
                </a:solidFill>
                <a:latin typeface="Times New Roman" pitchFamily="18" charset="0"/>
                <a:cs typeface="Times New Roman" pitchFamily="18" charset="0"/>
              </a:rPr>
              <a:t> </a:t>
            </a:r>
            <a:r>
              <a:rPr lang="en-US" sz="2000" dirty="0" err="1" smtClean="0">
                <a:solidFill>
                  <a:srgbClr val="150CC4"/>
                </a:solidFill>
                <a:latin typeface="Times New Roman" pitchFamily="18" charset="0"/>
                <a:cs typeface="Times New Roman" pitchFamily="18" charset="0"/>
              </a:rPr>
              <a:t>Anacarduflavanone</a:t>
            </a:r>
            <a:endParaRPr lang="en-US" sz="2000" dirty="0" smtClean="0">
              <a:solidFill>
                <a:srgbClr val="150CC4"/>
              </a:solidFill>
              <a:latin typeface="Times New Roman" pitchFamily="18" charset="0"/>
              <a:cs typeface="Times New Roman" pitchFamily="18" charset="0"/>
            </a:endParaRPr>
          </a:p>
          <a:p>
            <a:pPr algn="just">
              <a:spcBef>
                <a:spcPts val="0"/>
              </a:spcBef>
              <a:buClr>
                <a:srgbClr val="660066"/>
              </a:buClr>
              <a:defRPr/>
            </a:pPr>
            <a:endParaRPr lang="en-US" sz="2000" dirty="0" smtClean="0">
              <a:latin typeface="Times New Roman" pitchFamily="18" charset="0"/>
              <a:cs typeface="Times New Roman" pitchFamily="18" charset="0"/>
            </a:endParaRPr>
          </a:p>
          <a:p>
            <a:pPr algn="just">
              <a:spcBef>
                <a:spcPts val="0"/>
              </a:spcBef>
              <a:defRPr/>
            </a:pP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4872</TotalTime>
  <Words>3833</Words>
  <Application>Microsoft Office PowerPoint</Application>
  <PresentationFormat>On-screen Show (4:3)</PresentationFormat>
  <Paragraphs>943</Paragraphs>
  <Slides>67</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69" baseType="lpstr">
      <vt:lpstr>Office Theme</vt:lpstr>
      <vt:lpstr>Microsoft Office Excel 97-2003 Worksheet</vt:lpstr>
      <vt:lpstr>Slide 1</vt:lpstr>
      <vt:lpstr>Slide 2</vt:lpstr>
      <vt:lpstr>Slide 3</vt:lpstr>
      <vt:lpstr> Siddha system of medicine</vt:lpstr>
      <vt:lpstr>Siddha literature </vt:lpstr>
      <vt:lpstr>Semecarpus anacardium Linn. </vt:lpstr>
      <vt:lpstr>Semecarpus anacardium Linn.</vt:lpstr>
      <vt:lpstr>SA-therapeutic effects</vt:lpstr>
      <vt:lpstr>SA therapeutic effects</vt:lpstr>
      <vt:lpstr>SA- therapeutic effects</vt:lpstr>
      <vt:lpstr>Semecarpus anacardium Linn. Nut milk extract</vt:lpstr>
      <vt:lpstr>Mammary Carcinoma </vt:lpstr>
      <vt:lpstr>  SAE    </vt:lpstr>
      <vt:lpstr>SA-Phytochemistry</vt:lpstr>
      <vt:lpstr>Assessment of Antioxidant activity of SAE - cell free systems</vt:lpstr>
      <vt:lpstr>Antimutagenic effect of SAE</vt:lpstr>
      <vt:lpstr>Slide 17</vt:lpstr>
      <vt:lpstr>Slide 18</vt:lpstr>
      <vt:lpstr> SAE –toxicological studies</vt:lpstr>
      <vt:lpstr>Slide 20</vt:lpstr>
      <vt:lpstr>SAE - MCF-7 human breast cancer cell line</vt:lpstr>
      <vt:lpstr>Effect of SAE on MCF-7 breast cancer cell line</vt:lpstr>
      <vt:lpstr>Mammary carcinoma &amp;  Semecarpus anacardium</vt:lpstr>
      <vt:lpstr>SAE-Effect on MCF-7 cell line </vt:lpstr>
      <vt:lpstr>DNA fragmentation</vt:lpstr>
      <vt:lpstr>MCF-7 : Effect of SAE</vt:lpstr>
      <vt:lpstr>Possible action of SA</vt:lpstr>
      <vt:lpstr>Slide 28</vt:lpstr>
      <vt:lpstr>Slide 29</vt:lpstr>
      <vt:lpstr>Slide 30</vt:lpstr>
      <vt:lpstr> </vt:lpstr>
      <vt:lpstr>              SAE treatment led to restoration of antioxidants to near normal levels.</vt:lpstr>
      <vt:lpstr>Slide 33</vt:lpstr>
      <vt:lpstr>SAE in mammary carcinoma- lysosomal enzymes </vt:lpstr>
      <vt:lpstr>SAE in mammary carcinoma -on marker enzymes</vt:lpstr>
      <vt:lpstr>Slide 36</vt:lpstr>
      <vt:lpstr>Slide 37</vt:lpstr>
      <vt:lpstr>SAE - pro apoptotic effect</vt:lpstr>
      <vt:lpstr>Slide 39</vt:lpstr>
      <vt:lpstr>Slide 40</vt:lpstr>
      <vt:lpstr>SAE-membrane stabilising effect</vt:lpstr>
      <vt:lpstr>SAE-membrane stabilising effect</vt:lpstr>
      <vt:lpstr>Slide 43</vt:lpstr>
      <vt:lpstr>SAE-effect on cell mediated immunity </vt:lpstr>
      <vt:lpstr>                               </vt:lpstr>
      <vt:lpstr>Slide 46</vt:lpstr>
      <vt:lpstr>Slide 47</vt:lpstr>
      <vt:lpstr>SAE-effect on MUC1 expression</vt:lpstr>
      <vt:lpstr>Slide 49</vt:lpstr>
      <vt:lpstr>Summary and Conclusions</vt:lpstr>
      <vt:lpstr>Summary &amp; Conclusions</vt:lpstr>
      <vt:lpstr>Slide 52</vt:lpstr>
      <vt:lpstr>Slide 53</vt:lpstr>
      <vt:lpstr>   Siddha Medicine </vt:lpstr>
      <vt:lpstr>Slide 55</vt:lpstr>
      <vt:lpstr>    SAE-Toxicological study</vt:lpstr>
      <vt:lpstr>Slide 57</vt:lpstr>
      <vt:lpstr>Slide 58</vt:lpstr>
      <vt:lpstr>Slide 59</vt:lpstr>
      <vt:lpstr>Slide 60</vt:lpstr>
      <vt:lpstr>Slide 61</vt:lpstr>
      <vt:lpstr>Slide 62</vt:lpstr>
      <vt:lpstr>SAE-Toxicological study </vt:lpstr>
      <vt:lpstr>Slide 64</vt:lpstr>
      <vt:lpstr>Slide 65</vt:lpstr>
      <vt:lpstr>Slide 66</vt:lpstr>
      <vt:lpstr>SA-Phytochemistry</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Haseena</dc:creator>
  <cp:lastModifiedBy>USER</cp:lastModifiedBy>
  <cp:revision>591</cp:revision>
  <dcterms:created xsi:type="dcterms:W3CDTF">2014-12-06T13:16:59Z</dcterms:created>
  <dcterms:modified xsi:type="dcterms:W3CDTF">2015-08-05T09:10:03Z</dcterms:modified>
</cp:coreProperties>
</file>