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91" r:id="rId6"/>
    <p:sldId id="260" r:id="rId7"/>
    <p:sldId id="285" r:id="rId8"/>
    <p:sldId id="287" r:id="rId9"/>
    <p:sldId id="290" r:id="rId10"/>
    <p:sldId id="289" r:id="rId11"/>
    <p:sldId id="288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DA77D-35D2-4BEB-B1E4-818E0DC862A2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BEEE4-8214-4005-A723-89D4A20D6B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BEEE4-8214-4005-A723-89D4A20D6BA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1625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685C4-88B4-4140-8F08-99E044795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61B314-4E03-48C5-B3F8-E6401A30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5F780E-E72C-433F-BAC1-E91B5ACFBA55}" type="datetimeFigureOut">
              <a:rPr lang="en-US" smtClean="0"/>
              <a:pPr/>
              <a:t>7/28/2014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EFA789-3F33-4AA2-AC1C-0B0A3D786AC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Evaluation and Assessment of </a:t>
            </a:r>
            <a:r>
              <a:rPr lang="en-US" sz="2800" dirty="0" err="1" smtClean="0"/>
              <a:t>Kosi</a:t>
            </a:r>
            <a:r>
              <a:rPr lang="en-US" sz="2800" dirty="0" smtClean="0"/>
              <a:t> River flood disaster using </a:t>
            </a:r>
            <a:r>
              <a:rPr lang="en-US" sz="2800" dirty="0" err="1" smtClean="0"/>
              <a:t>RemoteSensing</a:t>
            </a:r>
            <a:r>
              <a:rPr lang="en-US" sz="2800" dirty="0" smtClean="0"/>
              <a:t> and GIS Techniques</a:t>
            </a:r>
            <a:endParaRPr lang="en-US" sz="2800" dirty="0"/>
          </a:p>
        </p:txBody>
      </p:sp>
      <p:pic>
        <p:nvPicPr>
          <p:cNvPr id="4" name="Picture 2" descr="http://www.careervillages.com/wp-content/uploads/2013/07/BSDMA-Biha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905000"/>
            <a:ext cx="1524000" cy="155257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362200" y="3505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         SHANKAR </a:t>
            </a:r>
            <a:r>
              <a:rPr lang="en-US" dirty="0"/>
              <a:t>DAYAL</a:t>
            </a:r>
          </a:p>
          <a:p>
            <a:r>
              <a:rPr lang="en-US" dirty="0" smtClean="0"/>
              <a:t>     Senior </a:t>
            </a:r>
            <a:r>
              <a:rPr lang="en-US" dirty="0"/>
              <a:t>Advisor (Natural Disasters</a:t>
            </a:r>
            <a:r>
              <a:rPr lang="en-US" dirty="0" smtClean="0"/>
              <a:t>),</a:t>
            </a:r>
            <a:endParaRPr lang="en-US" dirty="0"/>
          </a:p>
          <a:p>
            <a:r>
              <a:rPr lang="en-US" dirty="0"/>
              <a:t>Bihar State Disaster Management Authority,</a:t>
            </a:r>
          </a:p>
          <a:p>
            <a:r>
              <a:rPr lang="en-US" dirty="0"/>
              <a:t>  </a:t>
            </a:r>
            <a:r>
              <a:rPr lang="en-US" dirty="0" smtClean="0"/>
              <a:t>                           </a:t>
            </a:r>
            <a:r>
              <a:rPr lang="en-US" dirty="0"/>
              <a:t>India</a:t>
            </a:r>
          </a:p>
        </p:txBody>
      </p:sp>
      <p:pic>
        <p:nvPicPr>
          <p:cNvPr id="1028" name="Picture 4" descr="C:\Documents and Settings\user\My Documents\Downloads\Prof. Arya\download.jpg"/>
          <p:cNvPicPr>
            <a:picLocks noChangeAspect="1" noChangeArrowheads="1"/>
          </p:cNvPicPr>
          <p:nvPr/>
        </p:nvPicPr>
        <p:blipFill>
          <a:blip r:embed="rId4"/>
          <a:srcRect l="16234" r="16234"/>
          <a:stretch>
            <a:fillRect/>
          </a:stretch>
        </p:blipFill>
        <p:spPr bwMode="auto">
          <a:xfrm>
            <a:off x="381000" y="3886200"/>
            <a:ext cx="1447800" cy="1134574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5257800"/>
            <a:ext cx="3048000" cy="923330"/>
          </a:xfrm>
          <a:prstGeom prst="rect">
            <a:avLst/>
          </a:prstGeom>
          <a:solidFill>
            <a:srgbClr val="CCFFFF">
              <a:alpha val="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SENIOR LECTURER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DEPARTMENT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OF GEOGRAPHY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National University Of Singapore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0" name="Picture 6" descr="C:\Documents and Settings\user\My Documents\Downloads\Prof. Arya\download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4038600"/>
            <a:ext cx="1052512" cy="1085850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181600" y="5181600"/>
            <a:ext cx="373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D. S. PATTANAIK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                         ASSOCIATE PROFESSOR,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                     DEPARTMENT OF GEOLOGY,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                     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UTKAl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  <a:t> UNIVERSITY, INDIA</a:t>
            </a:r>
            <a:endParaRPr kumimoji="0" lang="en-US" sz="1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en-US" smtClean="0"/>
          </a:p>
        </p:txBody>
      </p:sp>
      <p:pic>
        <p:nvPicPr>
          <p:cNvPr id="8196" name="Picture 6" descr="ge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578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WordArt 7"/>
          <p:cNvSpPr>
            <a:spLocks noChangeArrowheads="1" noChangeShapeType="1" noTextEdit="1"/>
          </p:cNvSpPr>
          <p:nvPr/>
        </p:nvSpPr>
        <p:spPr bwMode="auto">
          <a:xfrm>
            <a:off x="3886200" y="838200"/>
            <a:ext cx="2295525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HIMALAYA</a:t>
            </a:r>
          </a:p>
        </p:txBody>
      </p:sp>
      <p:sp>
        <p:nvSpPr>
          <p:cNvPr id="8198" name="WordArt 8"/>
          <p:cNvSpPr>
            <a:spLocks noChangeArrowheads="1" noChangeShapeType="1" noTextEdit="1"/>
          </p:cNvSpPr>
          <p:nvPr/>
        </p:nvSpPr>
        <p:spPr bwMode="auto">
          <a:xfrm>
            <a:off x="1295400" y="1143000"/>
            <a:ext cx="171450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PIEDMONT ZONE</a:t>
            </a:r>
          </a:p>
        </p:txBody>
      </p:sp>
      <p:sp>
        <p:nvSpPr>
          <p:cNvPr id="8199" name="WordArt 9"/>
          <p:cNvSpPr>
            <a:spLocks noChangeArrowheads="1" noChangeShapeType="1" noTextEdit="1"/>
          </p:cNvSpPr>
          <p:nvPr/>
        </p:nvSpPr>
        <p:spPr bwMode="auto">
          <a:xfrm>
            <a:off x="6172200" y="1295400"/>
            <a:ext cx="171450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PIEDMONT ZONE</a:t>
            </a:r>
          </a:p>
        </p:txBody>
      </p:sp>
      <p:sp>
        <p:nvSpPr>
          <p:cNvPr id="8200" name="WordArt 10"/>
          <p:cNvSpPr>
            <a:spLocks noChangeArrowheads="1" noChangeShapeType="1" noTextEdit="1"/>
          </p:cNvSpPr>
          <p:nvPr/>
        </p:nvSpPr>
        <p:spPr bwMode="auto">
          <a:xfrm>
            <a:off x="4572000" y="1981200"/>
            <a:ext cx="685800" cy="171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FAN APEX</a:t>
            </a:r>
          </a:p>
        </p:txBody>
      </p:sp>
      <p:sp>
        <p:nvSpPr>
          <p:cNvPr id="8201" name="WordArt 11"/>
          <p:cNvSpPr>
            <a:spLocks noChangeArrowheads="1" noChangeShapeType="1" noTextEdit="1"/>
          </p:cNvSpPr>
          <p:nvPr/>
        </p:nvSpPr>
        <p:spPr bwMode="auto">
          <a:xfrm>
            <a:off x="3962400" y="3657600"/>
            <a:ext cx="165735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4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KOSI MEGAFAN</a:t>
            </a:r>
          </a:p>
        </p:txBody>
      </p:sp>
      <p:sp>
        <p:nvSpPr>
          <p:cNvPr id="8202" name="WordArt 12"/>
          <p:cNvSpPr>
            <a:spLocks noChangeArrowheads="1" noChangeShapeType="1" noTextEdit="1"/>
          </p:cNvSpPr>
          <p:nvPr/>
        </p:nvSpPr>
        <p:spPr bwMode="auto">
          <a:xfrm>
            <a:off x="4495800" y="5257800"/>
            <a:ext cx="600075" cy="171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FAN TOE</a:t>
            </a:r>
          </a:p>
        </p:txBody>
      </p:sp>
      <p:sp>
        <p:nvSpPr>
          <p:cNvPr id="8203" name="WordArt 13"/>
          <p:cNvSpPr>
            <a:spLocks noChangeArrowheads="1" noChangeShapeType="1" noTextEdit="1"/>
          </p:cNvSpPr>
          <p:nvPr/>
        </p:nvSpPr>
        <p:spPr bwMode="auto">
          <a:xfrm>
            <a:off x="1905000" y="5486400"/>
            <a:ext cx="895350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Ganga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838200"/>
          </a:xfrm>
          <a:noFill/>
        </p:spPr>
        <p:txBody>
          <a:bodyPr/>
          <a:lstStyle/>
          <a:p>
            <a:r>
              <a:rPr lang="en-US" sz="2400" smtClean="0">
                <a:effectLst/>
              </a:rPr>
              <a:t>Data used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1143000"/>
            <a:ext cx="8540750" cy="4498975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smtClean="0">
                <a:effectLst/>
              </a:rPr>
              <a:t>The regional interpretation of the fluvial landforms have been carried out using IRS P6 (Resourcesat I)     1.AWiFS( 56 m resolution) multitemporal data.                  </a:t>
            </a:r>
          </a:p>
          <a:p>
            <a:pPr algn="ctr">
              <a:lnSpc>
                <a:spcPct val="80000"/>
              </a:lnSpc>
              <a:buFont typeface="Arial" pitchFamily="34" charset="0"/>
              <a:buNone/>
            </a:pPr>
            <a:r>
              <a:rPr lang="en-US" sz="1600" smtClean="0">
                <a:effectLst/>
              </a:rPr>
              <a:t>                Pre-monsoon : April ,2008</a:t>
            </a:r>
          </a:p>
          <a:p>
            <a:pPr algn="ctr">
              <a:lnSpc>
                <a:spcPct val="80000"/>
              </a:lnSpc>
              <a:buFont typeface="Arial" pitchFamily="34" charset="0"/>
              <a:buNone/>
            </a:pPr>
            <a:r>
              <a:rPr lang="en-US" sz="1600" smtClean="0">
                <a:effectLst/>
              </a:rPr>
              <a:t>                   Monsoon : September, 2008</a:t>
            </a:r>
          </a:p>
          <a:p>
            <a:pPr algn="ctr">
              <a:lnSpc>
                <a:spcPct val="80000"/>
              </a:lnSpc>
              <a:buFont typeface="Arial" pitchFamily="34" charset="0"/>
              <a:buNone/>
            </a:pPr>
            <a:r>
              <a:rPr lang="en-US" sz="1600" smtClean="0">
                <a:effectLst/>
              </a:rPr>
              <a:t>                      Post- monsoon : March , 2009</a:t>
            </a:r>
          </a:p>
          <a:p>
            <a:pPr algn="ctr">
              <a:lnSpc>
                <a:spcPct val="80000"/>
              </a:lnSpc>
              <a:buFont typeface="Arial" pitchFamily="34" charset="0"/>
              <a:buNone/>
            </a:pPr>
            <a:endParaRPr lang="en-US" sz="1600" smtClean="0">
              <a:effectLst/>
            </a:endParaRP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en-US" sz="1600" smtClean="0">
                <a:effectLst/>
              </a:rPr>
              <a:t>                                 2. LISS IV ( 5.6 m resolution) for mapping detailed features.</a:t>
            </a:r>
          </a:p>
          <a:p>
            <a:pPr>
              <a:lnSpc>
                <a:spcPct val="80000"/>
              </a:lnSpc>
            </a:pPr>
            <a:endParaRPr lang="en-US" sz="16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600" smtClean="0">
                <a:effectLst/>
              </a:rPr>
              <a:t>SRTM DEM to generate slope data</a:t>
            </a:r>
          </a:p>
          <a:p>
            <a:pPr>
              <a:lnSpc>
                <a:spcPct val="80000"/>
              </a:lnSpc>
            </a:pPr>
            <a:endParaRPr lang="en-US" sz="16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600" smtClean="0">
                <a:effectLst/>
              </a:rPr>
              <a:t>Topographic maps ( SOI ) :Base maps</a:t>
            </a:r>
          </a:p>
          <a:p>
            <a:pPr>
              <a:lnSpc>
                <a:spcPct val="80000"/>
              </a:lnSpc>
            </a:pPr>
            <a:endParaRPr lang="en-US" sz="16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600" smtClean="0">
                <a:effectLst/>
              </a:rPr>
              <a:t>Prepared geomorphic maps have been used to calculate different parameters such as sinuosity, braid channel ratio, bar area etc.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en-US" sz="16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600" smtClean="0">
                <a:effectLst/>
              </a:rPr>
              <a:t>Field observation: To characterize bed material texture, sediment character and structure inherent in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endParaRPr lang="en-US" sz="600" dirty="0" smtClean="0"/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sz="1600" dirty="0" smtClean="0"/>
              <a:t>Detailed mapping of the major geomorphic units have been undertaken.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Broadly, two segments of the River basin are being mapped on different scale.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endParaRPr lang="en-US" sz="1200" dirty="0" smtClean="0"/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sz="1800" dirty="0" smtClean="0"/>
              <a:t>In stream: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1.Alluvial Island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2.Mid channel bar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3. Lateral bar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4.Point bar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5.Tributary bar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6. Transverse Bar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sz="1800" dirty="0" smtClean="0"/>
              <a:t> Fan surface / Flood plain: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 1. wetland/ water body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 2.Levee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 3. Meander scroll, meander cut-off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800" dirty="0" smtClean="0"/>
              <a:t>           4. Ox bow lake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endParaRPr lang="en-US" sz="1600" dirty="0" smtClean="0"/>
          </a:p>
          <a:p>
            <a:pPr eaLnBrk="1" hangingPunct="1">
              <a:lnSpc>
                <a:spcPct val="80000"/>
              </a:lnSpc>
              <a:buFont typeface="Arial" charset="0"/>
              <a:buChar char="►"/>
              <a:defRPr/>
            </a:pPr>
            <a:r>
              <a:rPr lang="en-US" sz="1600" dirty="0" smtClean="0"/>
              <a:t>Mapping of drainage and related parameters: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1. Direction/Trend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2.Length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3.Sinuosity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4.Braid-Channel ratio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5.Preferred alignment of  rive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6.Sudden change in the direction of the river course.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7.Drainage Knick point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en-US" sz="1600" dirty="0" smtClean="0"/>
              <a:t>           8.Straightening of the river course for appreciable length.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0964" name="Picture 4" descr="sept_distb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38400" y="-1295400"/>
            <a:ext cx="12896850" cy="883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WordArt 5"/>
          <p:cNvSpPr>
            <a:spLocks noChangeArrowheads="1" noChangeShapeType="1" noTextEdit="1"/>
          </p:cNvSpPr>
          <p:nvPr/>
        </p:nvSpPr>
        <p:spPr bwMode="auto">
          <a:xfrm>
            <a:off x="3124200" y="2209800"/>
            <a:ext cx="1504950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Inundation</a:t>
            </a:r>
          </a:p>
        </p:txBody>
      </p:sp>
      <p:sp>
        <p:nvSpPr>
          <p:cNvPr id="40966" name="WordArt 6"/>
          <p:cNvSpPr>
            <a:spLocks noChangeArrowheads="1" noChangeShapeType="1" noTextEdit="1"/>
          </p:cNvSpPr>
          <p:nvPr/>
        </p:nvSpPr>
        <p:spPr bwMode="auto">
          <a:xfrm>
            <a:off x="0" y="533400"/>
            <a:ext cx="2647950" cy="1085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AWiFS</a:t>
            </a:r>
          </a:p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7 September, 2008</a:t>
            </a:r>
          </a:p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(Monsoon)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Rot="1" noChangeArrowheads="1"/>
          </p:cNvSpPr>
          <p:nvPr>
            <p:ph type="title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</a:rPr>
              <a:t>Devastation on August 18,2008</a:t>
            </a:r>
          </a:p>
        </p:txBody>
      </p:sp>
      <p:pic>
        <p:nvPicPr>
          <p:cNvPr id="21507" name="Picture 9" descr="Birpur town1(E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1963" y="1600200"/>
            <a:ext cx="3871912" cy="2173288"/>
          </a:xfrm>
        </p:spPr>
      </p:pic>
      <p:pic>
        <p:nvPicPr>
          <p:cNvPr id="21508" name="Picture 10" descr="Birpur town 2(E)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08538" y="1600200"/>
            <a:ext cx="3871912" cy="2173288"/>
          </a:xfrm>
        </p:spPr>
      </p:pic>
      <p:pic>
        <p:nvPicPr>
          <p:cNvPr id="21509" name="Picture 11" descr="Birpur town (E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61963" y="3925888"/>
            <a:ext cx="3871912" cy="2173287"/>
          </a:xfrm>
        </p:spPr>
      </p:pic>
      <p:pic>
        <p:nvPicPr>
          <p:cNvPr id="21510" name="Picture 12" descr="IMG_124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808538" y="3925888"/>
            <a:ext cx="3871912" cy="21732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3556" name="Picture 4" descr="purne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14400" y="-533400"/>
            <a:ext cx="11801475" cy="790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8676" name="Picture 4" descr="31kmsupaul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28738" y="-520700"/>
            <a:ext cx="11801476" cy="790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5844" name="Picture 4" descr="IMG_12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76600" y="-1295400"/>
            <a:ext cx="16581438" cy="930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4" name="Picture 4" descr="E Kosi canal (near Ballua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9600" y="-1143000"/>
            <a:ext cx="16581438" cy="930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9700" name="Picture 5" descr="IMG_12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717925" y="-1223963"/>
            <a:ext cx="16581438" cy="930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7" name="Picture 7" descr="kosi_dem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24580" name="Picture 4" descr="april_distbound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81200" y="-1295400"/>
            <a:ext cx="12877800" cy="883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WordArt 5"/>
          <p:cNvSpPr>
            <a:spLocks noChangeArrowheads="1" noChangeShapeType="1" noTextEdit="1"/>
          </p:cNvSpPr>
          <p:nvPr/>
        </p:nvSpPr>
        <p:spPr bwMode="auto">
          <a:xfrm>
            <a:off x="0" y="685800"/>
            <a:ext cx="2466975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AWiFS</a:t>
            </a:r>
          </a:p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11 April , 2008</a:t>
            </a:r>
          </a:p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( Pre - monsoon)</a:t>
            </a:r>
          </a:p>
        </p:txBody>
      </p:sp>
      <p:sp>
        <p:nvSpPr>
          <p:cNvPr id="24582" name="WordArt 6"/>
          <p:cNvSpPr>
            <a:spLocks noChangeArrowheads="1" noChangeShapeType="1" noTextEdit="1"/>
          </p:cNvSpPr>
          <p:nvPr/>
        </p:nvSpPr>
        <p:spPr bwMode="auto">
          <a:xfrm>
            <a:off x="1143000" y="5791200"/>
            <a:ext cx="790575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YAZOO</a:t>
            </a:r>
          </a:p>
        </p:txBody>
      </p:sp>
      <p:sp>
        <p:nvSpPr>
          <p:cNvPr id="24583" name="WordArt 7"/>
          <p:cNvSpPr>
            <a:spLocks noChangeArrowheads="1" noChangeShapeType="1" noTextEdit="1"/>
          </p:cNvSpPr>
          <p:nvPr/>
        </p:nvSpPr>
        <p:spPr bwMode="auto">
          <a:xfrm>
            <a:off x="1219200" y="3200400"/>
            <a:ext cx="561975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KOSI</a:t>
            </a:r>
          </a:p>
        </p:txBody>
      </p:sp>
      <p:sp>
        <p:nvSpPr>
          <p:cNvPr id="24584" name="WordArt 8"/>
          <p:cNvSpPr>
            <a:spLocks noChangeArrowheads="1" noChangeShapeType="1" noTextEdit="1"/>
          </p:cNvSpPr>
          <p:nvPr/>
        </p:nvSpPr>
        <p:spPr bwMode="auto">
          <a:xfrm>
            <a:off x="2514600" y="2819400"/>
            <a:ext cx="289560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BRAIDED ( Sandy - Zone II)</a:t>
            </a:r>
          </a:p>
        </p:txBody>
      </p:sp>
      <p:sp>
        <p:nvSpPr>
          <p:cNvPr id="24585" name="WordArt 9"/>
          <p:cNvSpPr>
            <a:spLocks noChangeArrowheads="1" noChangeShapeType="1" noTextEdit="1"/>
          </p:cNvSpPr>
          <p:nvPr/>
        </p:nvSpPr>
        <p:spPr bwMode="auto">
          <a:xfrm>
            <a:off x="3657600" y="1600200"/>
            <a:ext cx="3629025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BRAIDED ( Coarse sandy - Zone I)</a:t>
            </a:r>
          </a:p>
        </p:txBody>
      </p:sp>
      <p:sp>
        <p:nvSpPr>
          <p:cNvPr id="24586" name="WordArt 10"/>
          <p:cNvSpPr>
            <a:spLocks noChangeArrowheads="1" noChangeShapeType="1" noTextEdit="1"/>
          </p:cNvSpPr>
          <p:nvPr/>
        </p:nvSpPr>
        <p:spPr bwMode="auto">
          <a:xfrm>
            <a:off x="3733800" y="5715000"/>
            <a:ext cx="40957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MEANDRING ( Sand / Mud - Zone - IV )</a:t>
            </a:r>
          </a:p>
        </p:txBody>
      </p:sp>
      <p:sp>
        <p:nvSpPr>
          <p:cNvPr id="24587" name="WordArt 11"/>
          <p:cNvSpPr>
            <a:spLocks noChangeArrowheads="1" noChangeShapeType="1" noTextEdit="1"/>
          </p:cNvSpPr>
          <p:nvPr/>
        </p:nvSpPr>
        <p:spPr bwMode="auto">
          <a:xfrm>
            <a:off x="2362200" y="4648200"/>
            <a:ext cx="373380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STRAIGHT ( Sand / Mud - Zone III )</a:t>
            </a: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3276600" y="1905000"/>
            <a:ext cx="342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4495800" y="304800"/>
            <a:ext cx="0" cy="609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V="1">
            <a:off x="3276600" y="5715000"/>
            <a:ext cx="457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1981200" y="3581400"/>
            <a:ext cx="571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2" name="WordArt 16"/>
          <p:cNvSpPr>
            <a:spLocks noChangeArrowheads="1" noChangeShapeType="1" noTextEdit="1"/>
          </p:cNvSpPr>
          <p:nvPr/>
        </p:nvSpPr>
        <p:spPr bwMode="auto">
          <a:xfrm>
            <a:off x="3200400" y="17526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</a:t>
            </a:r>
          </a:p>
        </p:txBody>
      </p:sp>
      <p:sp>
        <p:nvSpPr>
          <p:cNvPr id="24593" name="WordArt 17"/>
          <p:cNvSpPr>
            <a:spLocks noChangeArrowheads="1" noChangeShapeType="1" noTextEdit="1"/>
          </p:cNvSpPr>
          <p:nvPr/>
        </p:nvSpPr>
        <p:spPr bwMode="auto">
          <a:xfrm>
            <a:off x="6781800" y="18288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</a:t>
            </a:r>
          </a:p>
        </p:txBody>
      </p:sp>
      <p:sp>
        <p:nvSpPr>
          <p:cNvPr id="24594" name="WordArt 18"/>
          <p:cNvSpPr>
            <a:spLocks noChangeArrowheads="1" noChangeShapeType="1" noTextEdit="1"/>
          </p:cNvSpPr>
          <p:nvPr/>
        </p:nvSpPr>
        <p:spPr bwMode="auto">
          <a:xfrm>
            <a:off x="1828800" y="34290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A1</a:t>
            </a:r>
          </a:p>
        </p:txBody>
      </p:sp>
      <p:sp>
        <p:nvSpPr>
          <p:cNvPr id="24595" name="WordArt 19"/>
          <p:cNvSpPr>
            <a:spLocks noChangeArrowheads="1" noChangeShapeType="1" noTextEdit="1"/>
          </p:cNvSpPr>
          <p:nvPr/>
        </p:nvSpPr>
        <p:spPr bwMode="auto">
          <a:xfrm>
            <a:off x="7696200" y="34290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B1</a:t>
            </a:r>
          </a:p>
        </p:txBody>
      </p:sp>
      <p:sp>
        <p:nvSpPr>
          <p:cNvPr id="24596" name="WordArt 20"/>
          <p:cNvSpPr>
            <a:spLocks noChangeArrowheads="1" noChangeShapeType="1" noTextEdit="1"/>
          </p:cNvSpPr>
          <p:nvPr/>
        </p:nvSpPr>
        <p:spPr bwMode="auto">
          <a:xfrm>
            <a:off x="3048000" y="58674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A2</a:t>
            </a:r>
          </a:p>
        </p:txBody>
      </p:sp>
      <p:sp>
        <p:nvSpPr>
          <p:cNvPr id="24597" name="WordArt 21"/>
          <p:cNvSpPr>
            <a:spLocks noChangeArrowheads="1" noChangeShapeType="1" noTextEdit="1"/>
          </p:cNvSpPr>
          <p:nvPr/>
        </p:nvSpPr>
        <p:spPr bwMode="auto">
          <a:xfrm>
            <a:off x="7848600" y="56388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B2</a:t>
            </a:r>
          </a:p>
        </p:txBody>
      </p:sp>
      <p:sp>
        <p:nvSpPr>
          <p:cNvPr id="24598" name="WordArt 22"/>
          <p:cNvSpPr>
            <a:spLocks noChangeArrowheads="1" noChangeShapeType="1" noTextEdit="1"/>
          </p:cNvSpPr>
          <p:nvPr/>
        </p:nvSpPr>
        <p:spPr bwMode="auto">
          <a:xfrm>
            <a:off x="4495800" y="1524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X</a:t>
            </a:r>
          </a:p>
        </p:txBody>
      </p:sp>
      <p:sp>
        <p:nvSpPr>
          <p:cNvPr id="24599" name="WordArt 23"/>
          <p:cNvSpPr>
            <a:spLocks noChangeArrowheads="1" noChangeShapeType="1" noTextEdit="1"/>
          </p:cNvSpPr>
          <p:nvPr/>
        </p:nvSpPr>
        <p:spPr bwMode="auto">
          <a:xfrm>
            <a:off x="4419600" y="64008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Rot="1" noChangeArrowheads="1"/>
          </p:cNvSpPr>
          <p:nvPr>
            <p:ph type="title" sz="quarter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z="4000" smtClean="0">
                <a:effectLst/>
              </a:rPr>
              <a:t>Cross Profile of Kosi Megafan</a:t>
            </a:r>
            <a:br>
              <a:rPr lang="en-US" sz="4000" smtClean="0">
                <a:effectLst/>
              </a:rPr>
            </a:br>
            <a:endParaRPr lang="en-US" sz="4000" smtClean="0">
              <a:effectLst/>
            </a:endParaRPr>
          </a:p>
        </p:txBody>
      </p:sp>
      <p:pic>
        <p:nvPicPr>
          <p:cNvPr id="25603" name="Picture 9" descr="upper_sectio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9938" y="1619250"/>
            <a:ext cx="3257550" cy="2133600"/>
          </a:xfrm>
        </p:spPr>
      </p:pic>
      <p:pic>
        <p:nvPicPr>
          <p:cNvPr id="25604" name="Picture 10" descr="centre_profil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69938" y="3944938"/>
            <a:ext cx="3257550" cy="2133600"/>
          </a:xfrm>
        </p:spPr>
      </p:pic>
      <p:pic>
        <p:nvPicPr>
          <p:cNvPr id="25605" name="Picture 11" descr="lower_profil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116513" y="1619250"/>
            <a:ext cx="3257550" cy="2133600"/>
          </a:xfrm>
        </p:spPr>
      </p:pic>
      <p:pic>
        <p:nvPicPr>
          <p:cNvPr id="25606" name="Picture 12" descr="graph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116513" y="3944938"/>
            <a:ext cx="3257550" cy="2133600"/>
          </a:xfrm>
        </p:spPr>
      </p:pic>
      <p:sp>
        <p:nvSpPr>
          <p:cNvPr id="25607" name="WordArt 13"/>
          <p:cNvSpPr>
            <a:spLocks noChangeArrowheads="1" noChangeShapeType="1" noTextEdit="1"/>
          </p:cNvSpPr>
          <p:nvPr/>
        </p:nvSpPr>
        <p:spPr bwMode="auto">
          <a:xfrm>
            <a:off x="1143000" y="28194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</a:t>
            </a:r>
          </a:p>
        </p:txBody>
      </p:sp>
      <p:sp>
        <p:nvSpPr>
          <p:cNvPr id="25608" name="WordArt 14"/>
          <p:cNvSpPr>
            <a:spLocks noChangeArrowheads="1" noChangeShapeType="1" noTextEdit="1"/>
          </p:cNvSpPr>
          <p:nvPr/>
        </p:nvSpPr>
        <p:spPr bwMode="auto">
          <a:xfrm>
            <a:off x="3733800" y="31242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</a:t>
            </a:r>
          </a:p>
        </p:txBody>
      </p:sp>
      <p:sp>
        <p:nvSpPr>
          <p:cNvPr id="25609" name="WordArt 15"/>
          <p:cNvSpPr>
            <a:spLocks noChangeArrowheads="1" noChangeShapeType="1" noTextEdit="1"/>
          </p:cNvSpPr>
          <p:nvPr/>
        </p:nvSpPr>
        <p:spPr bwMode="auto">
          <a:xfrm>
            <a:off x="1066800" y="49530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A1</a:t>
            </a:r>
          </a:p>
        </p:txBody>
      </p:sp>
      <p:sp>
        <p:nvSpPr>
          <p:cNvPr id="25610" name="WordArt 16"/>
          <p:cNvSpPr>
            <a:spLocks noChangeArrowheads="1" noChangeShapeType="1" noTextEdit="1"/>
          </p:cNvSpPr>
          <p:nvPr/>
        </p:nvSpPr>
        <p:spPr bwMode="auto">
          <a:xfrm>
            <a:off x="3733800" y="51054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B1</a:t>
            </a:r>
          </a:p>
        </p:txBody>
      </p:sp>
      <p:sp>
        <p:nvSpPr>
          <p:cNvPr id="25611" name="WordArt 17"/>
          <p:cNvSpPr>
            <a:spLocks noChangeArrowheads="1" noChangeShapeType="1" noTextEdit="1"/>
          </p:cNvSpPr>
          <p:nvPr/>
        </p:nvSpPr>
        <p:spPr bwMode="auto">
          <a:xfrm>
            <a:off x="5486400" y="25908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A2</a:t>
            </a:r>
          </a:p>
        </p:txBody>
      </p:sp>
      <p:sp>
        <p:nvSpPr>
          <p:cNvPr id="25612" name="WordArt 18"/>
          <p:cNvSpPr>
            <a:spLocks noChangeArrowheads="1" noChangeShapeType="1" noTextEdit="1"/>
          </p:cNvSpPr>
          <p:nvPr/>
        </p:nvSpPr>
        <p:spPr bwMode="auto">
          <a:xfrm>
            <a:off x="8077200" y="3124200"/>
            <a:ext cx="152400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B2</a:t>
            </a:r>
          </a:p>
        </p:txBody>
      </p:sp>
      <p:sp>
        <p:nvSpPr>
          <p:cNvPr id="25613" name="WordArt 19"/>
          <p:cNvSpPr>
            <a:spLocks noChangeArrowheads="1" noChangeShapeType="1" noTextEdit="1"/>
          </p:cNvSpPr>
          <p:nvPr/>
        </p:nvSpPr>
        <p:spPr bwMode="auto">
          <a:xfrm>
            <a:off x="5562600" y="41910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X</a:t>
            </a:r>
          </a:p>
        </p:txBody>
      </p:sp>
      <p:sp>
        <p:nvSpPr>
          <p:cNvPr id="25614" name="WordArt 20"/>
          <p:cNvSpPr>
            <a:spLocks noChangeArrowheads="1" noChangeShapeType="1" noTextEdit="1"/>
          </p:cNvSpPr>
          <p:nvPr/>
        </p:nvSpPr>
        <p:spPr bwMode="auto">
          <a:xfrm>
            <a:off x="8153400" y="5334000"/>
            <a:ext cx="85725" cy="142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31748" name="Picture 4" descr="lineament-drain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81400"/>
            <a:ext cx="9324975" cy="133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WordArt 5"/>
          <p:cNvSpPr>
            <a:spLocks noChangeArrowheads="1" noChangeShapeType="1" noTextEdit="1"/>
          </p:cNvSpPr>
          <p:nvPr/>
        </p:nvSpPr>
        <p:spPr bwMode="auto">
          <a:xfrm>
            <a:off x="685800" y="5638800"/>
            <a:ext cx="2257425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BEGUSARAI FAULT</a:t>
            </a:r>
          </a:p>
        </p:txBody>
      </p:sp>
      <p:sp>
        <p:nvSpPr>
          <p:cNvPr id="31750" name="WordArt 6"/>
          <p:cNvSpPr>
            <a:spLocks noChangeArrowheads="1" noChangeShapeType="1" noTextEdit="1"/>
          </p:cNvSpPr>
          <p:nvPr/>
        </p:nvSpPr>
        <p:spPr bwMode="auto">
          <a:xfrm>
            <a:off x="4191000" y="5715000"/>
            <a:ext cx="2486025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BHAWANIPUR FAULT</a:t>
            </a:r>
          </a:p>
        </p:txBody>
      </p:sp>
      <p:sp>
        <p:nvSpPr>
          <p:cNvPr id="31751" name="WordArt 7"/>
          <p:cNvSpPr>
            <a:spLocks noChangeArrowheads="1" noChangeShapeType="1" noTextEdit="1"/>
          </p:cNvSpPr>
          <p:nvPr/>
        </p:nvSpPr>
        <p:spPr bwMode="auto">
          <a:xfrm>
            <a:off x="7410450" y="4724400"/>
            <a:ext cx="1733550" cy="219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2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KISHANGANJ FAULT</a:t>
            </a:r>
          </a:p>
        </p:txBody>
      </p:sp>
      <p:sp>
        <p:nvSpPr>
          <p:cNvPr id="31752" name="WordArt 8"/>
          <p:cNvSpPr>
            <a:spLocks noChangeArrowheads="1" noChangeShapeType="1" noTextEdit="1"/>
          </p:cNvSpPr>
          <p:nvPr/>
        </p:nvSpPr>
        <p:spPr bwMode="auto">
          <a:xfrm>
            <a:off x="7315200" y="2514600"/>
            <a:ext cx="1581150" cy="285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MALDA FAULT</a:t>
            </a:r>
          </a:p>
        </p:txBody>
      </p:sp>
      <p:sp>
        <p:nvSpPr>
          <p:cNvPr id="31753" name="WordArt 9"/>
          <p:cNvSpPr>
            <a:spLocks noChangeArrowheads="1" noChangeShapeType="1" noTextEdit="1"/>
          </p:cNvSpPr>
          <p:nvPr/>
        </p:nvSpPr>
        <p:spPr bwMode="auto">
          <a:xfrm>
            <a:off x="1828800" y="304800"/>
            <a:ext cx="5448300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DRAINAGE - LINEAMENT CORRELATION</a:t>
            </a:r>
          </a:p>
        </p:txBody>
      </p:sp>
      <p:sp>
        <p:nvSpPr>
          <p:cNvPr id="31754" name="WordArt 10"/>
          <p:cNvSpPr>
            <a:spLocks noChangeArrowheads="1" noChangeShapeType="1" noTextEdit="1"/>
          </p:cNvSpPr>
          <p:nvPr/>
        </p:nvSpPr>
        <p:spPr bwMode="auto">
          <a:xfrm>
            <a:off x="3657600" y="2362200"/>
            <a:ext cx="1533525" cy="361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Kosi Dhars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Rot="1" noChangeArrowheads="1"/>
          </p:cNvSpPr>
          <p:nvPr>
            <p:ph type="title" sz="quarter"/>
          </p:nvPr>
        </p:nvSpPr>
        <p:spPr>
          <a:noFill/>
        </p:spPr>
        <p:txBody>
          <a:bodyPr/>
          <a:lstStyle/>
          <a:p>
            <a:r>
              <a:rPr lang="en-US" sz="2800" smtClean="0">
                <a:effectLst/>
              </a:rPr>
              <a:t>Dhars ( Streams )aligned N-S in the Kosi basin</a:t>
            </a:r>
          </a:p>
        </p:txBody>
      </p:sp>
      <p:pic>
        <p:nvPicPr>
          <p:cNvPr id="34819" name="Picture 9" descr="D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49325" y="1600200"/>
            <a:ext cx="2897188" cy="2173288"/>
          </a:xfrm>
        </p:spPr>
      </p:pic>
      <p:pic>
        <p:nvPicPr>
          <p:cNvPr id="34820" name="Picture 18" descr="IMG_330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295900" y="3925888"/>
            <a:ext cx="2897188" cy="2173287"/>
          </a:xfrm>
        </p:spPr>
      </p:pic>
      <p:pic>
        <p:nvPicPr>
          <p:cNvPr id="34821" name="Picture 23" descr="IMG_336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949325" y="3925888"/>
            <a:ext cx="2897188" cy="2173287"/>
          </a:xfrm>
        </p:spPr>
      </p:pic>
      <p:pic>
        <p:nvPicPr>
          <p:cNvPr id="34822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5295900" y="1600200"/>
            <a:ext cx="2898775" cy="2173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Rot="1" noChangeArrowheads="1"/>
          </p:cNvSpPr>
          <p:nvPr>
            <p:ph type="title" sz="quarter"/>
          </p:nvPr>
        </p:nvSpPr>
        <p:spPr>
          <a:noFill/>
        </p:spPr>
        <p:txBody>
          <a:bodyPr/>
          <a:lstStyle/>
          <a:p>
            <a:r>
              <a:rPr lang="en-US" sz="3200" smtClean="0">
                <a:effectLst/>
              </a:rPr>
              <a:t>Streams full of Hyacinth</a:t>
            </a:r>
          </a:p>
        </p:txBody>
      </p:sp>
      <p:pic>
        <p:nvPicPr>
          <p:cNvPr id="33795" name="Picture 12" descr="IMG_110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8538" y="1600200"/>
            <a:ext cx="3871912" cy="2173288"/>
          </a:xfrm>
        </p:spPr>
      </p:pic>
      <p:pic>
        <p:nvPicPr>
          <p:cNvPr id="33796" name="Picture 17" descr="IMG_110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61963" y="3925888"/>
            <a:ext cx="3871912" cy="2173287"/>
          </a:xfrm>
        </p:spPr>
      </p:pic>
      <p:pic>
        <p:nvPicPr>
          <p:cNvPr id="33797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808538" y="3925888"/>
            <a:ext cx="3873500" cy="2173287"/>
          </a:xfrm>
        </p:spPr>
      </p:pic>
      <p:pic>
        <p:nvPicPr>
          <p:cNvPr id="33798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461963" y="1600200"/>
            <a:ext cx="3873500" cy="2173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Kosi_channel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47688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4800600" y="21336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/>
              <a:t>River Length: 272.27 km</a:t>
            </a:r>
          </a:p>
          <a:p>
            <a:r>
              <a:rPr lang="en-IN"/>
              <a:t>Braided stretch: 111.10 km</a:t>
            </a:r>
          </a:p>
          <a:p>
            <a:r>
              <a:rPr lang="en-IN"/>
              <a:t>Straight Stetch: 43.68 km</a:t>
            </a:r>
          </a:p>
          <a:p>
            <a:r>
              <a:rPr lang="en-IN"/>
              <a:t>Meandering Stretch:  112.39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</p:spPr>
        <p:txBody>
          <a:bodyPr/>
          <a:lstStyle/>
          <a:p>
            <a:r>
              <a:rPr lang="en-US" dirty="0" smtClean="0">
                <a:effectLst/>
              </a:rPr>
              <a:t>Channel Character:</a:t>
            </a:r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>
            <p:ph idx="1"/>
          </p:nvPr>
        </p:nvGraphicFramePr>
        <p:xfrm>
          <a:off x="381000" y="1524000"/>
          <a:ext cx="8458200" cy="4368800"/>
        </p:xfrm>
        <a:graphic>
          <a:graphicData uri="http://schemas.openxmlformats.org/presentationml/2006/ole">
            <p:oleObj spid="_x0000_s16386" name="Chart" r:id="rId3" imgW="4905334" imgH="2533601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/>
          <p:cNvSpPr>
            <a:spLocks noGrp="1" noRot="1" noChangeArrowheads="1"/>
          </p:cNvSpPr>
          <p:nvPr>
            <p:ph type="title" sz="quarter" idx="4294967295"/>
          </p:nvPr>
        </p:nvSpPr>
        <p:spPr>
          <a:noFill/>
          <a:ln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107523" name="Picture 9" descr="Picture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0"/>
            <a:ext cx="2740025" cy="3544888"/>
          </a:xfrm>
        </p:spPr>
      </p:pic>
      <p:pic>
        <p:nvPicPr>
          <p:cNvPr id="107524" name="Picture 10" descr="Picture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304800"/>
            <a:ext cx="3733800" cy="2892425"/>
          </a:xfrm>
        </p:spPr>
      </p:pic>
      <p:pic>
        <p:nvPicPr>
          <p:cNvPr id="107525" name="Picture 11" descr="Picture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81000" y="3810000"/>
            <a:ext cx="3352800" cy="2593975"/>
          </a:xfrm>
        </p:spPr>
      </p:pic>
      <p:pic>
        <p:nvPicPr>
          <p:cNvPr id="107526" name="Picture 12" descr="Picture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724400" y="3505200"/>
            <a:ext cx="3729038" cy="2886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4"/>
          <p:cNvSpPr>
            <a:spLocks noGrp="1" noRot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109571" name="Picture 7" descr="72O3_april2008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60400" y="1600200"/>
            <a:ext cx="3476625" cy="4498975"/>
          </a:xfrm>
        </p:spPr>
      </p:pic>
      <p:pic>
        <p:nvPicPr>
          <p:cNvPr id="109572" name="Picture 8" descr="72O3 March200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006975" y="1600200"/>
            <a:ext cx="3476625" cy="4498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46083" name="Picture 7" descr="corrected_march200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495800" cy="5638800"/>
          </a:xfrm>
        </p:spPr>
      </p:pic>
      <p:pic>
        <p:nvPicPr>
          <p:cNvPr id="46084" name="Picture 8" descr="corrected_72j11_april_20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1" y="0"/>
            <a:ext cx="4114800" cy="5715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en-US" smtClean="0"/>
          </a:p>
        </p:txBody>
      </p:sp>
      <p:pic>
        <p:nvPicPr>
          <p:cNvPr id="50179" name="Picture 4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1567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0" name="Rectangle 5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  <p:pic>
        <p:nvPicPr>
          <p:cNvPr id="5018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8600" y="0"/>
            <a:ext cx="502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Rectangle 5"/>
          <p:cNvSpPr>
            <a:spLocks noChangeArrowheads="1"/>
          </p:cNvSpPr>
          <p:nvPr/>
        </p:nvSpPr>
        <p:spPr bwMode="auto">
          <a:xfrm>
            <a:off x="5105400" y="762000"/>
            <a:ext cx="4953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/>
              <a:t>Toposheet No - 72K10</a:t>
            </a:r>
          </a:p>
          <a:p>
            <a:r>
              <a:rPr lang="en-IN"/>
              <a:t>                  </a:t>
            </a:r>
          </a:p>
          <a:p>
            <a:r>
              <a:rPr lang="en-IN"/>
              <a:t>             Data – AWiFS</a:t>
            </a:r>
          </a:p>
          <a:p>
            <a:endParaRPr lang="en-IN"/>
          </a:p>
          <a:p>
            <a:r>
              <a:rPr lang="en-IN"/>
              <a:t>            Month – April </a:t>
            </a:r>
          </a:p>
          <a:p>
            <a:r>
              <a:rPr lang="en-IN"/>
              <a:t>                                                                         </a:t>
            </a:r>
          </a:p>
          <a:p>
            <a:r>
              <a:rPr lang="en-IN"/>
              <a:t>      Total Area – 870.27 km</a:t>
            </a:r>
            <a:r>
              <a:rPr lang="en-IN" baseline="30000"/>
              <a:t>2  </a:t>
            </a:r>
          </a:p>
          <a:p>
            <a:r>
              <a:rPr lang="en-IN"/>
              <a:t>      </a:t>
            </a:r>
          </a:p>
          <a:p>
            <a:r>
              <a:rPr lang="en-IN"/>
              <a:t>  Flood Plain (Area)-135.07km</a:t>
            </a:r>
            <a:r>
              <a:rPr lang="en-IN" baseline="30000"/>
              <a:t>2 </a:t>
            </a:r>
          </a:p>
          <a:p>
            <a:r>
              <a:rPr lang="en-IN"/>
              <a:t>   </a:t>
            </a:r>
          </a:p>
          <a:p>
            <a:r>
              <a:rPr lang="en-IN"/>
              <a:t> Fresh sand deposition-0.70km</a:t>
            </a:r>
            <a:r>
              <a:rPr lang="en-IN" baseline="30000"/>
              <a:t>2</a:t>
            </a: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Channel Character: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2362200"/>
          <a:ext cx="8459789" cy="220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491"/>
                <a:gridCol w="1067614"/>
                <a:gridCol w="1067614"/>
                <a:gridCol w="1067614"/>
                <a:gridCol w="1067614"/>
                <a:gridCol w="1067614"/>
                <a:gridCol w="1067614"/>
                <a:gridCol w="1067614"/>
              </a:tblGrid>
              <a:tr h="9463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River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Length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 km)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Flow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direction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Mean. Width 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(metres)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Max. Width(metres)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Min. Width (metres)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Sinuosity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Braided channel ratio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</a:tr>
              <a:tr h="6309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Kosi</a:t>
                      </a:r>
                      <a:r>
                        <a:rPr lang="en-IN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River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48.70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NW- SE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346.54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1738.53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100.50</a:t>
                      </a:r>
                      <a:endParaRPr lang="en-IN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1.32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1.00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</a:tr>
              <a:tr h="6309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Bagmati</a:t>
                      </a:r>
                      <a:r>
                        <a:rPr lang="en-IN" sz="1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River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latin typeface="Calibri"/>
                          <a:ea typeface="Calibri"/>
                          <a:cs typeface="Times New Roman"/>
                        </a:rPr>
                        <a:t>33.74</a:t>
                      </a: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E-W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240.11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603.64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74.36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1.40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1.00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1" marR="68581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200" dirty="0" smtClean="0"/>
              <a:t>Geomorphic Features:</a:t>
            </a:r>
            <a:endParaRPr lang="en-IN" sz="3200" dirty="0" smtClean="0"/>
          </a:p>
        </p:txBody>
      </p:sp>
      <p:graphicFrame>
        <p:nvGraphicFramePr>
          <p:cNvPr id="28736" name="Group 64"/>
          <p:cNvGraphicFramePr>
            <a:graphicFrameLocks noGrp="1"/>
          </p:cNvGraphicFramePr>
          <p:nvPr>
            <p:ph idx="1"/>
          </p:nvPr>
        </p:nvGraphicFramePr>
        <p:xfrm>
          <a:off x="304800" y="1447800"/>
          <a:ext cx="8540750" cy="4752978"/>
        </p:xfrm>
        <a:graphic>
          <a:graphicData uri="http://schemas.openxmlformats.org/drawingml/2006/table">
            <a:tbl>
              <a:tblPr/>
              <a:tblGrid>
                <a:gridCol w="2135188"/>
                <a:gridCol w="2135187"/>
                <a:gridCol w="2135188"/>
                <a:gridCol w="2135187"/>
              </a:tblGrid>
              <a:tr h="630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Geomorphic Features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Number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Maximum (km</a:t>
                      </a:r>
                      <a:r>
                        <a:rPr kumimoji="0" lang="en-IN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Size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Minimum(km</a:t>
                      </a:r>
                      <a:r>
                        <a:rPr kumimoji="0" lang="en-IN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size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Point bar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21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4.78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0.076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</a:tr>
              <a:tr h="630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Pond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36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0.74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0.00014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</a:tr>
              <a:tr h="371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Mid channel bar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0.21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0.02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</a:tr>
              <a:tr h="630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Palaeochannel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B5D6B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</a:tr>
              <a:tr h="371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Lateral bar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11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8.89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0.05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</a:tr>
              <a:tr h="371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Natural levee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17.95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</a:tr>
              <a:tr h="371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Oxbow lake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18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1.58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0.004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</a:tr>
              <a:tr h="371505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Active channel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3.52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0.73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AFF"/>
                    </a:solidFill>
                  </a:tcPr>
                </a:tc>
              </a:tr>
              <a:tr h="630987">
                <a:tc>
                  <a:txBody>
                    <a:bodyPr/>
                    <a:lstStyle/>
                    <a:p>
                      <a:pPr marL="6826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Flood channel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1.52</a:t>
                      </a:r>
                      <a:endParaRPr kumimoji="0" lang="en-I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0.40</a:t>
                      </a:r>
                      <a:endParaRPr kumimoji="0" lang="en-I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B5D6B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3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48135" name="Rectangle 7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en-US" smtClean="0"/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5283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en-US" smtClean="0">
              <a:effectLst/>
            </a:endParaRPr>
          </a:p>
        </p:txBody>
      </p:sp>
      <p:sp>
        <p:nvSpPr>
          <p:cNvPr id="110595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110596" name="Picture 4" descr="Corrected_Scene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0"/>
            <a:ext cx="5064125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2" name="Picture 6" descr="corrected_72J16unsup_march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438400" y="381000"/>
            <a:ext cx="3944938" cy="5870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en-US" smtClean="0"/>
          </a:p>
        </p:txBody>
      </p:sp>
      <p:pic>
        <p:nvPicPr>
          <p:cNvPr id="74756" name="Picture 4" descr="bankline_changes _2_Fjpg 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04800"/>
            <a:ext cx="4038600" cy="591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"/>
          <p:cNvSpPr>
            <a:spLocks noGrp="1" noRot="1" noChangeArrowheads="1"/>
          </p:cNvSpPr>
          <p:nvPr>
            <p:ph type="title" sz="quarter"/>
          </p:nvPr>
        </p:nvSpPr>
        <p:spPr>
          <a:noFill/>
        </p:spPr>
        <p:txBody>
          <a:bodyPr/>
          <a:lstStyle/>
          <a:p>
            <a:r>
              <a:rPr lang="en-US" sz="2800" smtClean="0">
                <a:effectLst/>
              </a:rPr>
              <a:t>Lateral Erosion of Kosi River</a:t>
            </a:r>
          </a:p>
        </p:txBody>
      </p:sp>
      <p:pic>
        <p:nvPicPr>
          <p:cNvPr id="78851" name="Picture 10" descr="IMG_339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1524000"/>
            <a:ext cx="2897188" cy="2173288"/>
          </a:xfrm>
        </p:spPr>
      </p:pic>
      <p:pic>
        <p:nvPicPr>
          <p:cNvPr id="78852" name="Picture 11" descr="IMG_339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990600" y="3962400"/>
            <a:ext cx="2897188" cy="2173288"/>
          </a:xfrm>
        </p:spPr>
      </p:pic>
      <p:pic>
        <p:nvPicPr>
          <p:cNvPr id="78853" name="Picture 16" descr="IMG_339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>
          <a:xfrm>
            <a:off x="4953000" y="3886200"/>
            <a:ext cx="2897188" cy="2173288"/>
          </a:xfrm>
        </p:spPr>
      </p:pic>
      <p:pic>
        <p:nvPicPr>
          <p:cNvPr id="78854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949325" y="1600200"/>
            <a:ext cx="2898775" cy="2173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en-US" smtClean="0"/>
          </a:p>
        </p:txBody>
      </p:sp>
      <p:pic>
        <p:nvPicPr>
          <p:cNvPr id="79876" name="Picture 4" descr="Inund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86400" cy="727392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 sandcover:due to floods </a:t>
            </a:r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►"/>
              <a:defRPr/>
            </a:pPr>
            <a:endParaRPr lang="en-US" smtClean="0"/>
          </a:p>
        </p:txBody>
      </p:sp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62200"/>
            <a:ext cx="80772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2800" smtClean="0">
                <a:effectLst/>
              </a:rPr>
              <a:t>Conclusion</a:t>
            </a:r>
          </a:p>
        </p:txBody>
      </p:sp>
      <p:sp>
        <p:nvSpPr>
          <p:cNvPr id="87043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smtClean="0">
                <a:effectLst/>
              </a:rPr>
              <a:t>The integrated study using Remote sensing,Geological and Geophysical data and GIS has revealed that:</a:t>
            </a:r>
          </a:p>
          <a:p>
            <a:pPr>
              <a:lnSpc>
                <a:spcPct val="80000"/>
              </a:lnSpc>
            </a:pPr>
            <a:endParaRPr lang="en-US" sz="18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800" smtClean="0">
                <a:effectLst/>
              </a:rPr>
              <a:t>The subsurface structure have played a significant role in shaping the contemporary surface features  of the Kosi megafan.</a:t>
            </a:r>
          </a:p>
          <a:p>
            <a:pPr>
              <a:lnSpc>
                <a:spcPct val="80000"/>
              </a:lnSpc>
            </a:pPr>
            <a:endParaRPr lang="en-US" sz="18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800" smtClean="0">
                <a:effectLst/>
              </a:rPr>
              <a:t>The Kosi megafan has a convex-up cross profile and cocave –up longitudnal profile.The maximum slope of the megafan is 0.05* near its apex and that near the toe it is 0.01*</a:t>
            </a:r>
          </a:p>
          <a:p>
            <a:pPr>
              <a:lnSpc>
                <a:spcPct val="80000"/>
              </a:lnSpc>
            </a:pPr>
            <a:endParaRPr lang="en-US" sz="18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800" smtClean="0">
                <a:effectLst/>
              </a:rPr>
              <a:t>A radiating network of abandoned and active channel is present on the megafan surface.</a:t>
            </a:r>
          </a:p>
          <a:p>
            <a:pPr>
              <a:lnSpc>
                <a:spcPct val="80000"/>
              </a:lnSpc>
            </a:pPr>
            <a:endParaRPr lang="en-US" sz="1800" smtClean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1800" smtClean="0">
                <a:effectLst/>
              </a:rPr>
              <a:t>Presence of several types of channel on the megafan. These channels are incised upto 6-7 mts.on the megafan surface and are reworking the uppermost deposits of the megafan.Numerous other channel on the megafan are nearly dry or with stagnant hyacinth covered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THANK YOU !</a:t>
            </a:r>
            <a:endParaRPr lang="en-IN" dirty="0"/>
          </a:p>
        </p:txBody>
      </p:sp>
      <p:pic>
        <p:nvPicPr>
          <p:cNvPr id="88067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582" r="1258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</TotalTime>
  <Words>722</Words>
  <Application>Microsoft Office PowerPoint</Application>
  <PresentationFormat>On-screen Show (4:3)</PresentationFormat>
  <Paragraphs>202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Flow</vt:lpstr>
      <vt:lpstr>Chart</vt:lpstr>
      <vt:lpstr>Evaluation and Assessment of Kosi River flood disaster using RemoteSensing and GIS Techniques</vt:lpstr>
      <vt:lpstr>Slide 2</vt:lpstr>
      <vt:lpstr>Data used</vt:lpstr>
      <vt:lpstr>Slide 4</vt:lpstr>
      <vt:lpstr>Slide 5</vt:lpstr>
      <vt:lpstr>Devastation on August 18,2008</vt:lpstr>
      <vt:lpstr>Slide 7</vt:lpstr>
      <vt:lpstr>Slide 8</vt:lpstr>
      <vt:lpstr>Slide 9</vt:lpstr>
      <vt:lpstr>Slide 10</vt:lpstr>
      <vt:lpstr>Slide 11</vt:lpstr>
      <vt:lpstr>Slide 12</vt:lpstr>
      <vt:lpstr>Slide 13</vt:lpstr>
      <vt:lpstr>Cross Profile of Kosi Megafan </vt:lpstr>
      <vt:lpstr>Slide 15</vt:lpstr>
      <vt:lpstr>Dhars ( Streams )aligned N-S in the Kosi basin</vt:lpstr>
      <vt:lpstr>Streams full of Hyacinth</vt:lpstr>
      <vt:lpstr>Slide 18</vt:lpstr>
      <vt:lpstr>Channel Character:</vt:lpstr>
      <vt:lpstr>Slide 20</vt:lpstr>
      <vt:lpstr>Slide 21</vt:lpstr>
      <vt:lpstr>Slide 22</vt:lpstr>
      <vt:lpstr>Slide 23</vt:lpstr>
      <vt:lpstr>Channel Character:</vt:lpstr>
      <vt:lpstr>Geomorphic Features:</vt:lpstr>
      <vt:lpstr>Slide 26</vt:lpstr>
      <vt:lpstr>Slide 27</vt:lpstr>
      <vt:lpstr>Slide 28</vt:lpstr>
      <vt:lpstr>Slide 29</vt:lpstr>
      <vt:lpstr>Lateral Erosion of Kosi River</vt:lpstr>
      <vt:lpstr>Slide 31</vt:lpstr>
      <vt:lpstr> sandcover:due to floods </vt:lpstr>
      <vt:lpstr>Conclusion</vt:lpstr>
      <vt:lpstr>THANK YOU 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and Assessment of Kosi River flood disaster using RemoteSensing and GIS Techniques</dc:title>
  <dc:creator>user</dc:creator>
  <cp:lastModifiedBy>user</cp:lastModifiedBy>
  <cp:revision>7</cp:revision>
  <dcterms:created xsi:type="dcterms:W3CDTF">2014-07-27T16:00:48Z</dcterms:created>
  <dcterms:modified xsi:type="dcterms:W3CDTF">2014-07-28T14:48:31Z</dcterms:modified>
</cp:coreProperties>
</file>