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768" r:id="rId1"/>
  </p:sldMasterIdLst>
  <p:notesMasterIdLst>
    <p:notesMasterId r:id="rId31"/>
  </p:notesMasterIdLst>
  <p:sldIdLst>
    <p:sldId id="256" r:id="rId2"/>
    <p:sldId id="257" r:id="rId3"/>
    <p:sldId id="294" r:id="rId4"/>
    <p:sldId id="310" r:id="rId5"/>
    <p:sldId id="312" r:id="rId6"/>
    <p:sldId id="304" r:id="rId7"/>
    <p:sldId id="260" r:id="rId8"/>
    <p:sldId id="298" r:id="rId9"/>
    <p:sldId id="275" r:id="rId10"/>
    <p:sldId id="321" r:id="rId11"/>
    <p:sldId id="303" r:id="rId12"/>
    <p:sldId id="314" r:id="rId13"/>
    <p:sldId id="296" r:id="rId14"/>
    <p:sldId id="316" r:id="rId15"/>
    <p:sldId id="307" r:id="rId16"/>
    <p:sldId id="311" r:id="rId17"/>
    <p:sldId id="320" r:id="rId18"/>
    <p:sldId id="279" r:id="rId19"/>
    <p:sldId id="308" r:id="rId20"/>
    <p:sldId id="317" r:id="rId21"/>
    <p:sldId id="318" r:id="rId22"/>
    <p:sldId id="313" r:id="rId23"/>
    <p:sldId id="319" r:id="rId24"/>
    <p:sldId id="285" r:id="rId25"/>
    <p:sldId id="291" r:id="rId26"/>
    <p:sldId id="292" r:id="rId27"/>
    <p:sldId id="293" r:id="rId28"/>
    <p:sldId id="309" r:id="rId29"/>
    <p:sldId id="29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7E0C"/>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71" autoAdjust="0"/>
    <p:restoredTop sz="94662" autoAdjust="0"/>
  </p:normalViewPr>
  <p:slideViewPr>
    <p:cSldViewPr>
      <p:cViewPr>
        <p:scale>
          <a:sx n="66" d="100"/>
          <a:sy n="66" d="100"/>
        </p:scale>
        <p:origin x="-1470" y="-180"/>
      </p:cViewPr>
      <p:guideLst>
        <p:guide orient="horz" pos="2160"/>
        <p:guide pos="2880"/>
      </p:guideLst>
    </p:cSldViewPr>
  </p:slideViewPr>
  <p:outlineViewPr>
    <p:cViewPr>
      <p:scale>
        <a:sx n="33" d="100"/>
        <a:sy n="33" d="100"/>
      </p:scale>
      <p:origin x="0" y="743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FE4E61-0E30-4C40-9300-A300938A1630}" type="datetimeFigureOut">
              <a:rPr lang="en-US" smtClean="0"/>
              <a:t>7/13/2016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082AD9-E18D-4B00-804B-8B6AB72AB10D}" type="slidenum">
              <a:rPr lang="en-US" smtClean="0"/>
              <a:t>‹#›</a:t>
            </a:fld>
            <a:endParaRPr lang="en-US" dirty="0"/>
          </a:p>
        </p:txBody>
      </p:sp>
    </p:spTree>
    <p:extLst>
      <p:ext uri="{BB962C8B-B14F-4D97-AF65-F5344CB8AC3E}">
        <p14:creationId xmlns:p14="http://schemas.microsoft.com/office/powerpoint/2010/main" val="1772648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dirty="0"/>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76930" indent="-76930">
              <a:lnSpc>
                <a:spcPct val="93000"/>
              </a:lnSpc>
              <a:spcBef>
                <a:spcPct val="0"/>
              </a:spcBef>
              <a:buSzPct val="45000"/>
              <a:tabLst>
                <a:tab pos="649628" algn="l"/>
                <a:tab pos="1299256" algn="l"/>
                <a:tab pos="1948884" algn="l"/>
                <a:tab pos="2598511" algn="l"/>
                <a:tab pos="3248139" algn="l"/>
                <a:tab pos="3897767" algn="l"/>
                <a:tab pos="4547395" algn="l"/>
              </a:tabLst>
            </a:pPr>
            <a:r>
              <a:rPr lang="en-GB" altLang="en-US" dirty="0">
                <a:latin typeface="Arial" charset="0"/>
                <a:ea typeface="msgothic" charset="0"/>
                <a:cs typeface="msgothic" charset="0"/>
              </a:rPr>
              <a:t>Percentage of patients who were active (physical activity level &gt;1.70; ▪), predominantly sedentary (physical activity level 1.40–1.69; ▓) or very inactive (physical activity level &lt;1.40; □) according to a) Global Initiative for Chronic Obstructive Lung Disease (GOLD) stages, b) BODE (body mass index, airway obstruction, dyspnoea, exercise capacity) score and c) the modified Medical Research Council (MMRC) dyspnoea scale. CB: chronic bronchitis.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smtClean="0">
                <a:latin typeface="Arial" panose="020B0604020202020204" pitchFamily="34" charset="0"/>
                <a:cs typeface="Arial" panose="020B0604020202020204" pitchFamily="34" charset="0"/>
              </a:rPr>
              <a:t>A health recommendation was published by the Centers for Disease Control and Prevention and the American College of Sports Medicine stating that every adult should perform 30 min of moderate-intensity physical activity </a:t>
            </a:r>
          </a:p>
          <a:p>
            <a:pPr algn="ctr"/>
            <a:r>
              <a:rPr lang="en-US" dirty="0" smtClean="0">
                <a:latin typeface="Arial" panose="020B0604020202020204" pitchFamily="34" charset="0"/>
                <a:cs typeface="Arial" panose="020B0604020202020204" pitchFamily="34" charset="0"/>
              </a:rPr>
              <a:t>(in bouts of 10 mins)  in addition to what sedentary persons normally perform on most, preferably all, days of the week</a:t>
            </a:r>
            <a:r>
              <a:rPr lang="en-US" dirty="0" smtClean="0"/>
              <a:t>.</a:t>
            </a:r>
          </a:p>
          <a:p>
            <a:endParaRPr lang="en-US" dirty="0"/>
          </a:p>
        </p:txBody>
      </p:sp>
      <p:sp>
        <p:nvSpPr>
          <p:cNvPr id="4" name="Slide Number Placeholder 3"/>
          <p:cNvSpPr>
            <a:spLocks noGrp="1"/>
          </p:cNvSpPr>
          <p:nvPr>
            <p:ph type="sldNum" sz="quarter" idx="10"/>
          </p:nvPr>
        </p:nvSpPr>
        <p:spPr/>
        <p:txBody>
          <a:bodyPr/>
          <a:lstStyle/>
          <a:p>
            <a:fld id="{77082AD9-E18D-4B00-804B-8B6AB72AB10D}" type="slidenum">
              <a:rPr lang="en-US" smtClean="0"/>
              <a:t>11</a:t>
            </a:fld>
            <a:endParaRPr lang="en-US" dirty="0"/>
          </a:p>
        </p:txBody>
      </p:sp>
    </p:spTree>
    <p:extLst>
      <p:ext uri="{BB962C8B-B14F-4D97-AF65-F5344CB8AC3E}">
        <p14:creationId xmlns:p14="http://schemas.microsoft.com/office/powerpoint/2010/main" val="624826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A significant mean improvement in the ground walking duration [mean difference of 6 mins (360 seconds)] per day compared to baseline, confirming a positive change in physical activity behaviour compared to previous two studies (186s and 279 s) achieved (Wootton et al, 2014 and Leung et al, 2010).</a:t>
            </a:r>
          </a:p>
          <a:p>
            <a:r>
              <a:rPr lang="en-IE" dirty="0" smtClean="0"/>
              <a:t>Significant increase in physical activity from baseline exceeding the ACSM recommendations for COPD</a:t>
            </a:r>
          </a:p>
          <a:p>
            <a:r>
              <a:rPr lang="en-IE" dirty="0" smtClean="0"/>
              <a:t>Low drop-out rate of 12 % in contrast to high drop-out of 20 - 30 % in any pulmonary rehabilitation programme .</a:t>
            </a:r>
          </a:p>
          <a:p>
            <a:r>
              <a:rPr lang="en-US" dirty="0" smtClean="0"/>
              <a:t>Improved patient’s adherence and motivation towards physical activity..</a:t>
            </a:r>
          </a:p>
          <a:p>
            <a:pPr marL="0" indent="0">
              <a:buNone/>
            </a:pPr>
            <a:endParaRPr lang="en-IE" dirty="0" smtClean="0"/>
          </a:p>
          <a:p>
            <a:r>
              <a:rPr lang="en-US" dirty="0" smtClean="0"/>
              <a:t>The word “Walking Prescription” possibly had a positive behavioral effect on their compliance to physical activity (ground-based walking).</a:t>
            </a:r>
          </a:p>
          <a:p>
            <a:endParaRPr lang="en-US" dirty="0" smtClean="0"/>
          </a:p>
          <a:p>
            <a:r>
              <a:rPr lang="en-IE" dirty="0" smtClean="0"/>
              <a:t>No cost  involved but need small time by health professionals to supervise walking prescription and provide feedback (10-15 mins). </a:t>
            </a:r>
            <a:endParaRPr lang="en-US" dirty="0" smtClean="0"/>
          </a:p>
          <a:p>
            <a:r>
              <a:rPr lang="en-US" dirty="0" smtClean="0"/>
              <a:t>Overall, our patient's compliance to both ground walking prescription and PRP was satisfactory. Of note, our patients (40 mins per day, 4 days per week) exceeded the minimal PA recommendations for COPD by American college of sports medicine (15 mins per day, 3 days per week). </a:t>
            </a:r>
          </a:p>
          <a:p>
            <a:r>
              <a:rPr lang="en-US" dirty="0" smtClean="0"/>
              <a:t>Patients felt that the individualized goal setting on PA, supervision by health professional (physiotherapist) weekly and feedback on progression of PA had improved their motivation and adherence to daily PA behaviour</a:t>
            </a:r>
          </a:p>
          <a:p>
            <a:endParaRPr lang="en-US" dirty="0"/>
          </a:p>
        </p:txBody>
      </p:sp>
      <p:sp>
        <p:nvSpPr>
          <p:cNvPr id="4" name="Slide Number Placeholder 3"/>
          <p:cNvSpPr>
            <a:spLocks noGrp="1"/>
          </p:cNvSpPr>
          <p:nvPr>
            <p:ph type="sldNum" sz="quarter" idx="10"/>
          </p:nvPr>
        </p:nvSpPr>
        <p:spPr/>
        <p:txBody>
          <a:bodyPr/>
          <a:lstStyle/>
          <a:p>
            <a:fld id="{77082AD9-E18D-4B00-804B-8B6AB72AB10D}" type="slidenum">
              <a:rPr lang="en-US" smtClean="0"/>
              <a:t>25</a:t>
            </a:fld>
            <a:endParaRPr lang="en-US" dirty="0"/>
          </a:p>
        </p:txBody>
      </p:sp>
    </p:spTree>
    <p:extLst>
      <p:ext uri="{BB962C8B-B14F-4D97-AF65-F5344CB8AC3E}">
        <p14:creationId xmlns:p14="http://schemas.microsoft.com/office/powerpoint/2010/main" val="543461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11" name="Slide Number Placeholder 10"/>
          <p:cNvSpPr>
            <a:spLocks noGrp="1"/>
          </p:cNvSpPr>
          <p:nvPr>
            <p:ph type="sldNum" sz="quarter" idx="12"/>
          </p:nvPr>
        </p:nvSpPr>
        <p:spPr/>
        <p:txBody>
          <a:bodyPr/>
          <a:lstStyle>
            <a:extLst/>
          </a:lstStyle>
          <a:p>
            <a:fld id="{B9BA57BB-2AD3-45C0-939A-CE11AB30A3FD}"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9BA57BB-2AD3-45C0-939A-CE11AB30A3F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9BA57BB-2AD3-45C0-939A-CE11AB30A3FD}"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9BA57BB-2AD3-45C0-939A-CE11AB30A3FD}"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B9BA57BB-2AD3-45C0-939A-CE11AB30A3F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B9BA57BB-2AD3-45C0-939A-CE11AB30A3F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Date Placeholder 1"/>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B9BA57BB-2AD3-45C0-939A-CE11AB30A3F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9BA57BB-2AD3-45C0-939A-CE11AB30A3FD}"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9BA57BB-2AD3-45C0-939A-CE11AB30A3FD}" type="slidenum">
              <a:rPr lang="en-US" smtClean="0"/>
              <a:t>‹#›</a:t>
            </a:fld>
            <a:endParaRPr lang="en-US" dirty="0"/>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9BA57BB-2AD3-45C0-939A-CE11AB30A3FD}"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C51BF80-D1C4-4D15-A3AA-B46FAF23B381}" type="datetimeFigureOut">
              <a:rPr lang="en-US" smtClean="0"/>
              <a:t>7/13/2016</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9BA57BB-2AD3-45C0-939A-CE11AB30A3FD}"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C51BF80-D1C4-4D15-A3AA-B46FAF23B381}" type="datetimeFigureOut">
              <a:rPr lang="en-US" smtClean="0"/>
              <a:t>7/13/2016</a:t>
            </a:fld>
            <a:endParaRPr lang="en-US" dirty="0"/>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dirty="0"/>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9BA57BB-2AD3-45C0-939A-CE11AB30A3FD}"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en.wikipedia.org/wiki/Rudyard_Kipling"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shaki_bpt@yahoo.co.in" TargetMode="External"/><Relationship Id="rId2" Type="http://schemas.openxmlformats.org/officeDocument/2006/relationships/image" Target="../media/image45.gif"/><Relationship Id="rId1" Type="http://schemas.openxmlformats.org/officeDocument/2006/relationships/slideLayout" Target="../slideLayouts/slideLayout2.xml"/><Relationship Id="rId4" Type="http://schemas.openxmlformats.org/officeDocument/2006/relationships/hyperlink" Target="https://ie.linkedin.com/pub/shakila-devi-perumal/25/967/27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828800"/>
            <a:ext cx="8534400" cy="1513362"/>
          </a:xfrm>
        </p:spPr>
        <p:txBody>
          <a:bodyPr>
            <a:noAutofit/>
          </a:bodyPr>
          <a:lstStyle/>
          <a:p>
            <a:pPr algn="ctr"/>
            <a:r>
              <a:rPr lang="en-US" sz="4000" dirty="0" smtClean="0">
                <a:solidFill>
                  <a:schemeClr val="accent5">
                    <a:lumMod val="75000"/>
                  </a:schemeClr>
                </a:solidFill>
                <a:latin typeface="Calibri" panose="020F0502020204030204" pitchFamily="34" charset="0"/>
                <a:cs typeface="Arial" panose="020B0604020202020204" pitchFamily="34" charset="0"/>
              </a:rPr>
              <a:t>A simple tool to promote </a:t>
            </a:r>
            <a:r>
              <a:rPr lang="en-US" sz="4000" dirty="0">
                <a:solidFill>
                  <a:schemeClr val="accent5">
                    <a:lumMod val="75000"/>
                  </a:schemeClr>
                </a:solidFill>
                <a:latin typeface="Calibri" panose="020F0502020204030204" pitchFamily="34" charset="0"/>
                <a:cs typeface="Arial" panose="020B0604020202020204" pitchFamily="34" charset="0"/>
              </a:rPr>
              <a:t/>
            </a:r>
            <a:br>
              <a:rPr lang="en-US" sz="4000" dirty="0">
                <a:solidFill>
                  <a:schemeClr val="accent5">
                    <a:lumMod val="75000"/>
                  </a:schemeClr>
                </a:solidFill>
                <a:latin typeface="Calibri" panose="020F0502020204030204" pitchFamily="34" charset="0"/>
                <a:cs typeface="Arial" panose="020B0604020202020204" pitchFamily="34" charset="0"/>
              </a:rPr>
            </a:br>
            <a:r>
              <a:rPr lang="en-US" sz="4000" dirty="0" smtClean="0">
                <a:solidFill>
                  <a:schemeClr val="accent5">
                    <a:lumMod val="75000"/>
                  </a:schemeClr>
                </a:solidFill>
                <a:latin typeface="Calibri" panose="020F0502020204030204" pitchFamily="34" charset="0"/>
                <a:cs typeface="Arial" panose="020B0604020202020204" pitchFamily="34" charset="0"/>
              </a:rPr>
              <a:t>Physical Activity in patients with COPD</a:t>
            </a:r>
            <a:endParaRPr lang="en-US" sz="4000" dirty="0">
              <a:solidFill>
                <a:schemeClr val="accent5">
                  <a:lumMod val="75000"/>
                </a:schemeClr>
              </a:solidFill>
              <a:latin typeface="Calibri" panose="020F0502020204030204" pitchFamily="34" charset="0"/>
              <a:cs typeface="Arial" panose="020B0604020202020204" pitchFamily="34" charset="0"/>
            </a:endParaRPr>
          </a:p>
        </p:txBody>
      </p:sp>
      <p:sp>
        <p:nvSpPr>
          <p:cNvPr id="3" name="Subtitle 2"/>
          <p:cNvSpPr>
            <a:spLocks noGrp="1"/>
          </p:cNvSpPr>
          <p:nvPr>
            <p:ph type="subTitle" idx="1"/>
          </p:nvPr>
        </p:nvSpPr>
        <p:spPr>
          <a:xfrm>
            <a:off x="3581400" y="3810000"/>
            <a:ext cx="4953000" cy="2209800"/>
          </a:xfrm>
        </p:spPr>
        <p:txBody>
          <a:bodyPr>
            <a:noAutofit/>
          </a:bodyPr>
          <a:lstStyle/>
          <a:p>
            <a:endParaRPr lang="en-US" sz="600" b="1" dirty="0" smtClean="0">
              <a:solidFill>
                <a:schemeClr val="accent5">
                  <a:lumMod val="75000"/>
                </a:schemeClr>
              </a:solidFill>
              <a:latin typeface="Calibri" panose="020F0502020204030204" pitchFamily="34" charset="0"/>
            </a:endParaRPr>
          </a:p>
          <a:p>
            <a:endParaRPr lang="en-US" sz="600" b="1" dirty="0">
              <a:solidFill>
                <a:schemeClr val="accent5">
                  <a:lumMod val="75000"/>
                </a:schemeClr>
              </a:solidFill>
              <a:latin typeface="Calibri" panose="020F0502020204030204" pitchFamily="34" charset="0"/>
            </a:endParaRPr>
          </a:p>
          <a:p>
            <a:endParaRPr lang="en-US" sz="600" b="1" dirty="0" smtClean="0">
              <a:solidFill>
                <a:schemeClr val="accent5">
                  <a:lumMod val="75000"/>
                </a:schemeClr>
              </a:solidFill>
              <a:latin typeface="Calibri" panose="020F0502020204030204" pitchFamily="34" charset="0"/>
            </a:endParaRPr>
          </a:p>
          <a:p>
            <a:r>
              <a:rPr lang="en-US" sz="2400" b="1" dirty="0" smtClean="0">
                <a:solidFill>
                  <a:schemeClr val="accent5">
                    <a:lumMod val="75000"/>
                  </a:schemeClr>
                </a:solidFill>
                <a:latin typeface="Calibri" panose="020F0502020204030204" pitchFamily="34" charset="0"/>
              </a:rPr>
              <a:t>Shakila Devi Perumal, M.Sc.</a:t>
            </a:r>
          </a:p>
          <a:p>
            <a:r>
              <a:rPr lang="en-US" sz="2400" b="1" dirty="0" smtClean="0">
                <a:solidFill>
                  <a:schemeClr val="accent5">
                    <a:lumMod val="75000"/>
                  </a:schemeClr>
                </a:solidFill>
                <a:latin typeface="Calibri" panose="020F0502020204030204" pitchFamily="34" charset="0"/>
              </a:rPr>
              <a:t>Senior Respiratory Physiotherapist</a:t>
            </a:r>
          </a:p>
          <a:p>
            <a:r>
              <a:rPr lang="en-US" sz="2400" b="1" dirty="0" smtClean="0">
                <a:solidFill>
                  <a:schemeClr val="accent5">
                    <a:lumMod val="75000"/>
                  </a:schemeClr>
                </a:solidFill>
                <a:latin typeface="Calibri" panose="020F0502020204030204" pitchFamily="34" charset="0"/>
              </a:rPr>
              <a:t>Pulmonary rehab Co-coordinator</a:t>
            </a:r>
          </a:p>
          <a:p>
            <a:r>
              <a:rPr lang="en-US" sz="2400" b="1" dirty="0" smtClean="0">
                <a:solidFill>
                  <a:schemeClr val="accent5">
                    <a:lumMod val="75000"/>
                  </a:schemeClr>
                </a:solidFill>
                <a:latin typeface="Calibri" panose="020F0502020204030204" pitchFamily="34" charset="0"/>
              </a:rPr>
              <a:t>St. Vincent’s Healthcare Group</a:t>
            </a:r>
          </a:p>
          <a:p>
            <a:r>
              <a:rPr lang="en-US" sz="2400" b="1" dirty="0" smtClean="0">
                <a:solidFill>
                  <a:schemeClr val="accent5">
                    <a:lumMod val="75000"/>
                  </a:schemeClr>
                </a:solidFill>
                <a:latin typeface="Calibri" panose="020F0502020204030204" pitchFamily="34" charset="0"/>
              </a:rPr>
              <a:t>Ireland</a:t>
            </a:r>
            <a:endParaRPr lang="en-US" sz="2400" b="1" dirty="0">
              <a:solidFill>
                <a:schemeClr val="accent5">
                  <a:lumMod val="75000"/>
                </a:schemeClr>
              </a:solidFill>
              <a:latin typeface="Calibri" panose="020F050202020403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533400"/>
            <a:ext cx="1509074"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733800"/>
            <a:ext cx="20574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3400" y="685800"/>
            <a:ext cx="5715000" cy="1569660"/>
          </a:xfrm>
          <a:prstGeom prst="rect">
            <a:avLst/>
          </a:prstGeom>
        </p:spPr>
        <p:txBody>
          <a:bodyPr wrap="square">
            <a:spAutoFit/>
          </a:bodyPr>
          <a:lstStyle/>
          <a:p>
            <a:r>
              <a:rPr lang="en-US" sz="2400" b="1" dirty="0">
                <a:solidFill>
                  <a:schemeClr val="accent2">
                    <a:lumMod val="75000"/>
                  </a:schemeClr>
                </a:solidFill>
              </a:rPr>
              <a:t>Session Title : Oral Presentation</a:t>
            </a:r>
            <a:br>
              <a:rPr lang="en-US" sz="2400" b="1" dirty="0">
                <a:solidFill>
                  <a:schemeClr val="accent2">
                    <a:lumMod val="75000"/>
                  </a:schemeClr>
                </a:solidFill>
              </a:rPr>
            </a:br>
            <a:r>
              <a:rPr lang="en-US" sz="2400" b="1" dirty="0">
                <a:solidFill>
                  <a:schemeClr val="accent2">
                    <a:lumMod val="75000"/>
                  </a:schemeClr>
                </a:solidFill>
              </a:rPr>
              <a:t>Date: 1</a:t>
            </a:r>
            <a:r>
              <a:rPr lang="en-US" sz="2400" b="1" baseline="30000" dirty="0">
                <a:solidFill>
                  <a:schemeClr val="accent2">
                    <a:lumMod val="75000"/>
                  </a:schemeClr>
                </a:solidFill>
              </a:rPr>
              <a:t>st</a:t>
            </a:r>
            <a:r>
              <a:rPr lang="en-US" sz="2400" b="1" dirty="0">
                <a:solidFill>
                  <a:schemeClr val="accent2">
                    <a:lumMod val="75000"/>
                  </a:schemeClr>
                </a:solidFill>
              </a:rPr>
              <a:t> August, 2016</a:t>
            </a:r>
            <a:br>
              <a:rPr lang="en-US" sz="2400" b="1" dirty="0">
                <a:solidFill>
                  <a:schemeClr val="accent2">
                    <a:lumMod val="75000"/>
                  </a:schemeClr>
                </a:solidFill>
              </a:rPr>
            </a:br>
            <a:r>
              <a:rPr lang="en-US" sz="2400" b="1" dirty="0">
                <a:solidFill>
                  <a:schemeClr val="accent2">
                    <a:lumMod val="75000"/>
                  </a:schemeClr>
                </a:solidFill>
              </a:rPr>
              <a:t/>
            </a:r>
            <a:br>
              <a:rPr lang="en-US" sz="2400" b="1" dirty="0">
                <a:solidFill>
                  <a:schemeClr val="accent2">
                    <a:lumMod val="75000"/>
                  </a:schemeClr>
                </a:solidFill>
              </a:rPr>
            </a:br>
            <a:endParaRPr lang="en-US" sz="2400" b="1" dirty="0">
              <a:solidFill>
                <a:schemeClr val="accent2">
                  <a:lumMod val="75000"/>
                </a:schemeClr>
              </a:solidFill>
            </a:endParaRPr>
          </a:p>
        </p:txBody>
      </p:sp>
    </p:spTree>
    <p:extLst>
      <p:ext uri="{BB962C8B-B14F-4D97-AF65-F5344CB8AC3E}">
        <p14:creationId xmlns:p14="http://schemas.microsoft.com/office/powerpoint/2010/main" val="319731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anim calcmode="lin" valueType="num">
                                      <p:cBhvr>
                                        <p:cTn id="12" dur="1000" fill="hold"/>
                                        <p:tgtEl>
                                          <p:spTgt spid="1026"/>
                                        </p:tgtEl>
                                        <p:attrNameLst>
                                          <p:attrName>ppt_x</p:attrName>
                                        </p:attrNameLst>
                                      </p:cBhvr>
                                      <p:tavLst>
                                        <p:tav tm="0">
                                          <p:val>
                                            <p:strVal val="#ppt_x"/>
                                          </p:val>
                                        </p:tav>
                                        <p:tav tm="100000">
                                          <p:val>
                                            <p:strVal val="#ppt_x"/>
                                          </p:val>
                                        </p:tav>
                                      </p:tavLst>
                                    </p:anim>
                                    <p:anim calcmode="lin" valueType="num">
                                      <p:cBhvr>
                                        <p:cTn id="13"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1828800"/>
            <a:ext cx="7162800" cy="3046988"/>
          </a:xfrm>
          <a:prstGeom prst="rect">
            <a:avLst/>
          </a:prstGeom>
        </p:spPr>
        <p:txBody>
          <a:bodyPr wrap="square">
            <a:spAutoFit/>
          </a:bodyPr>
          <a:lstStyle/>
          <a:p>
            <a:r>
              <a:rPr lang="en-US" sz="2400" dirty="0" smtClean="0">
                <a:latin typeface="Calibri" panose="020F0502020204030204" pitchFamily="34" charset="0"/>
              </a:rPr>
              <a:t> Shakila </a:t>
            </a:r>
            <a:r>
              <a:rPr lang="en-US" sz="2400" dirty="0">
                <a:latin typeface="Calibri" panose="020F0502020204030204" pitchFamily="34" charset="0"/>
              </a:rPr>
              <a:t>D</a:t>
            </a:r>
            <a:r>
              <a:rPr lang="en-US" sz="2400" dirty="0" smtClean="0">
                <a:latin typeface="Calibri" panose="020F0502020204030204" pitchFamily="34" charset="0"/>
              </a:rPr>
              <a:t>evi Perumal  declares no conflict of interest.</a:t>
            </a:r>
          </a:p>
          <a:p>
            <a:endParaRPr lang="en-US" sz="2400" dirty="0">
              <a:latin typeface="Calibri" panose="020F0502020204030204" pitchFamily="34" charset="0"/>
            </a:endParaRPr>
          </a:p>
          <a:p>
            <a:r>
              <a:rPr lang="en-US" sz="2400" dirty="0" smtClean="0">
                <a:latin typeface="Calibri" panose="020F0502020204030204" pitchFamily="34" charset="0"/>
              </a:rPr>
              <a:t>“I </a:t>
            </a:r>
            <a:r>
              <a:rPr lang="en-US" sz="2400" dirty="0">
                <a:latin typeface="Calibri" panose="020F0502020204030204" pitchFamily="34" charset="0"/>
              </a:rPr>
              <a:t>have six honest serving men</a:t>
            </a:r>
            <a:br>
              <a:rPr lang="en-US" sz="2400" dirty="0">
                <a:latin typeface="Calibri" panose="020F0502020204030204" pitchFamily="34" charset="0"/>
              </a:rPr>
            </a:br>
            <a:r>
              <a:rPr lang="en-US" sz="2400" dirty="0">
                <a:latin typeface="Calibri" panose="020F0502020204030204" pitchFamily="34" charset="0"/>
              </a:rPr>
              <a:t>They taught me all I knew</a:t>
            </a:r>
            <a:br>
              <a:rPr lang="en-US" sz="2400" dirty="0">
                <a:latin typeface="Calibri" panose="020F0502020204030204" pitchFamily="34" charset="0"/>
              </a:rPr>
            </a:br>
            <a:r>
              <a:rPr lang="en-US" sz="2400" dirty="0">
                <a:latin typeface="Calibri" panose="020F0502020204030204" pitchFamily="34" charset="0"/>
              </a:rPr>
              <a:t>There names are </a:t>
            </a:r>
            <a:r>
              <a:rPr lang="en-US" sz="2400" b="1" dirty="0">
                <a:latin typeface="Calibri" panose="020F0502020204030204" pitchFamily="34" charset="0"/>
              </a:rPr>
              <a:t>What</a:t>
            </a:r>
            <a:r>
              <a:rPr lang="en-US" sz="2400" dirty="0">
                <a:latin typeface="Calibri" panose="020F0502020204030204" pitchFamily="34" charset="0"/>
              </a:rPr>
              <a:t>, and </a:t>
            </a:r>
            <a:r>
              <a:rPr lang="en-US" sz="2400" b="1" dirty="0">
                <a:latin typeface="Calibri" panose="020F0502020204030204" pitchFamily="34" charset="0"/>
              </a:rPr>
              <a:t>Where</a:t>
            </a:r>
            <a:r>
              <a:rPr lang="en-US" sz="2400" dirty="0">
                <a:latin typeface="Calibri" panose="020F0502020204030204" pitchFamily="34" charset="0"/>
              </a:rPr>
              <a:t> and </a:t>
            </a:r>
            <a:r>
              <a:rPr lang="en-US" sz="2400" b="1" dirty="0">
                <a:latin typeface="Calibri" panose="020F0502020204030204" pitchFamily="34" charset="0"/>
              </a:rPr>
              <a:t>When</a:t>
            </a:r>
            <a:r>
              <a:rPr lang="en-US" sz="2400" dirty="0">
                <a:latin typeface="Calibri" panose="020F0502020204030204" pitchFamily="34" charset="0"/>
              </a:rPr>
              <a:t>;</a:t>
            </a:r>
            <a:br>
              <a:rPr lang="en-US" sz="2400" dirty="0">
                <a:latin typeface="Calibri" panose="020F0502020204030204" pitchFamily="34" charset="0"/>
              </a:rPr>
            </a:br>
            <a:r>
              <a:rPr lang="en-US" sz="2400" dirty="0">
                <a:latin typeface="Calibri" panose="020F0502020204030204" pitchFamily="34" charset="0"/>
              </a:rPr>
              <a:t>and </a:t>
            </a:r>
            <a:r>
              <a:rPr lang="en-US" sz="2400" b="1" dirty="0">
                <a:latin typeface="Calibri" panose="020F0502020204030204" pitchFamily="34" charset="0"/>
              </a:rPr>
              <a:t>Why</a:t>
            </a:r>
            <a:r>
              <a:rPr lang="en-US" sz="2400" dirty="0">
                <a:latin typeface="Calibri" panose="020F0502020204030204" pitchFamily="34" charset="0"/>
              </a:rPr>
              <a:t> and </a:t>
            </a:r>
            <a:r>
              <a:rPr lang="en-US" sz="2400" b="1" dirty="0">
                <a:latin typeface="Calibri" panose="020F0502020204030204" pitchFamily="34" charset="0"/>
              </a:rPr>
              <a:t>How</a:t>
            </a:r>
            <a:r>
              <a:rPr lang="en-US" sz="2400" dirty="0">
                <a:latin typeface="Calibri" panose="020F0502020204030204" pitchFamily="34" charset="0"/>
              </a:rPr>
              <a:t> and </a:t>
            </a:r>
            <a:r>
              <a:rPr lang="en-US" sz="2400" b="1" dirty="0">
                <a:latin typeface="Calibri" panose="020F0502020204030204" pitchFamily="34" charset="0"/>
              </a:rPr>
              <a:t>Who</a:t>
            </a:r>
            <a:r>
              <a:rPr lang="en-US" sz="2400" dirty="0">
                <a:latin typeface="Calibri" panose="020F0502020204030204" pitchFamily="34" charset="0"/>
              </a:rPr>
              <a:t>”.</a:t>
            </a:r>
          </a:p>
          <a:p>
            <a:endParaRPr lang="en-US" sz="2400" dirty="0">
              <a:latin typeface="Calibri" panose="020F0502020204030204" pitchFamily="34" charset="0"/>
            </a:endParaRPr>
          </a:p>
          <a:p>
            <a:pPr algn="r"/>
            <a:r>
              <a:rPr lang="en-US" sz="2400" dirty="0">
                <a:latin typeface="Calibri" panose="020F0502020204030204" pitchFamily="34" charset="0"/>
              </a:rPr>
              <a:t>– </a:t>
            </a:r>
            <a:r>
              <a:rPr lang="en-US" sz="2400" dirty="0">
                <a:latin typeface="Calibri" panose="020F0502020204030204" pitchFamily="34" charset="0"/>
                <a:hlinkClick r:id="rId2"/>
              </a:rPr>
              <a:t>Rudyard Kipling</a:t>
            </a:r>
            <a:r>
              <a:rPr lang="en-US" sz="2400" dirty="0">
                <a:latin typeface="Calibri" panose="020F0502020204030204" pitchFamily="34" charset="0"/>
              </a:rPr>
              <a:t> (1865-1936).</a:t>
            </a:r>
          </a:p>
        </p:txBody>
      </p:sp>
    </p:spTree>
    <p:extLst>
      <p:ext uri="{BB962C8B-B14F-4D97-AF65-F5344CB8AC3E}">
        <p14:creationId xmlns:p14="http://schemas.microsoft.com/office/powerpoint/2010/main" val="426788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7391400" cy="762000"/>
          </a:xfrm>
        </p:spPr>
        <p:txBody>
          <a:bodyPr>
            <a:normAutofit/>
          </a:bodyPr>
          <a:lstStyle/>
          <a:p>
            <a:r>
              <a:rPr lang="en-US" sz="4000" dirty="0" smtClean="0">
                <a:solidFill>
                  <a:schemeClr val="accent2">
                    <a:lumMod val="75000"/>
                  </a:schemeClr>
                </a:solidFill>
                <a:latin typeface="Calibri" panose="020F0502020204030204" pitchFamily="34" charset="0"/>
              </a:rPr>
              <a:t>Specific Goals</a:t>
            </a:r>
            <a:endParaRPr lang="en-US" sz="4000" dirty="0">
              <a:solidFill>
                <a:schemeClr val="accent2">
                  <a:lumMod val="75000"/>
                </a:schemeClr>
              </a:solidFill>
              <a:latin typeface="Calibri" panose="020F0502020204030204" pitchFamily="34" charset="0"/>
            </a:endParaRPr>
          </a:p>
        </p:txBody>
      </p:sp>
      <p:sp>
        <p:nvSpPr>
          <p:cNvPr id="4" name="Content Placeholder 3"/>
          <p:cNvSpPr>
            <a:spLocks noGrp="1"/>
          </p:cNvSpPr>
          <p:nvPr>
            <p:ph idx="1"/>
          </p:nvPr>
        </p:nvSpPr>
        <p:spPr>
          <a:xfrm>
            <a:off x="457200" y="1219200"/>
            <a:ext cx="8382000" cy="4873752"/>
          </a:xfrm>
        </p:spPr>
        <p:txBody>
          <a:bodyPr>
            <a:normAutofit fontScale="92500" lnSpcReduction="10000"/>
          </a:bodyPr>
          <a:lstStyle/>
          <a:p>
            <a:pPr>
              <a:lnSpc>
                <a:spcPct val="200000"/>
              </a:lnSpc>
              <a:buFont typeface="Wingdings" panose="05000000000000000000" pitchFamily="2" charset="2"/>
              <a:buChar char="q"/>
            </a:pPr>
            <a:r>
              <a:rPr lang="en-US" dirty="0">
                <a:latin typeface="Calibri" panose="020F0502020204030204" pitchFamily="34" charset="0"/>
              </a:rPr>
              <a:t>Examine the importance of physical activity in COPD</a:t>
            </a:r>
          </a:p>
          <a:p>
            <a:pPr>
              <a:lnSpc>
                <a:spcPct val="200000"/>
              </a:lnSpc>
              <a:buFont typeface="Wingdings" panose="05000000000000000000" pitchFamily="2" charset="2"/>
              <a:buChar char="q"/>
            </a:pPr>
            <a:r>
              <a:rPr lang="en-US" dirty="0" smtClean="0">
                <a:latin typeface="Calibri" panose="020F0502020204030204" pitchFamily="34" charset="0"/>
              </a:rPr>
              <a:t>Illustrate </a:t>
            </a:r>
            <a:r>
              <a:rPr lang="en-US" dirty="0">
                <a:latin typeface="Calibri" panose="020F0502020204030204" pitchFamily="34" charset="0"/>
              </a:rPr>
              <a:t>the recommendations of physical activity</a:t>
            </a:r>
          </a:p>
          <a:p>
            <a:pPr>
              <a:lnSpc>
                <a:spcPct val="200000"/>
              </a:lnSpc>
              <a:buFont typeface="Wingdings" panose="05000000000000000000" pitchFamily="2" charset="2"/>
              <a:buChar char="q"/>
            </a:pPr>
            <a:r>
              <a:rPr lang="en-US" dirty="0">
                <a:latin typeface="Calibri" panose="020F0502020204030204" pitchFamily="34" charset="0"/>
              </a:rPr>
              <a:t>Differentiate between physical activity and </a:t>
            </a:r>
            <a:r>
              <a:rPr lang="en-US" dirty="0" smtClean="0">
                <a:latin typeface="Calibri" panose="020F0502020204030204" pitchFamily="34" charset="0"/>
              </a:rPr>
              <a:t>exercise</a:t>
            </a:r>
            <a:endParaRPr lang="en-US" dirty="0">
              <a:latin typeface="Calibri" panose="020F0502020204030204" pitchFamily="34" charset="0"/>
            </a:endParaRPr>
          </a:p>
          <a:p>
            <a:pPr>
              <a:lnSpc>
                <a:spcPct val="200000"/>
              </a:lnSpc>
              <a:buFont typeface="Wingdings" panose="05000000000000000000" pitchFamily="2" charset="2"/>
              <a:buChar char="q"/>
            </a:pPr>
            <a:r>
              <a:rPr lang="en-US" dirty="0">
                <a:latin typeface="Calibri" panose="020F0502020204030204" pitchFamily="34" charset="0"/>
              </a:rPr>
              <a:t>Explore </a:t>
            </a:r>
            <a:r>
              <a:rPr lang="en-US" dirty="0" smtClean="0">
                <a:latin typeface="Calibri" panose="020F0502020204030204" pitchFamily="34" charset="0"/>
              </a:rPr>
              <a:t>strategies </a:t>
            </a:r>
            <a:r>
              <a:rPr lang="en-US" dirty="0">
                <a:latin typeface="Calibri" panose="020F0502020204030204" pitchFamily="34" charset="0"/>
              </a:rPr>
              <a:t>to improve physical activity </a:t>
            </a:r>
            <a:r>
              <a:rPr lang="en-US" dirty="0" smtClean="0">
                <a:latin typeface="Calibri" panose="020F0502020204030204" pitchFamily="34" charset="0"/>
              </a:rPr>
              <a:t>in COPD</a:t>
            </a:r>
            <a:endParaRPr lang="en-US" dirty="0">
              <a:latin typeface="Calibri" panose="020F0502020204030204" pitchFamily="34" charset="0"/>
            </a:endParaRPr>
          </a:p>
          <a:p>
            <a:pPr>
              <a:lnSpc>
                <a:spcPct val="200000"/>
              </a:lnSpc>
              <a:buFont typeface="Wingdings" panose="05000000000000000000" pitchFamily="2" charset="2"/>
              <a:buChar char="q"/>
            </a:pPr>
            <a:r>
              <a:rPr lang="en-US" dirty="0">
                <a:latin typeface="Calibri" panose="020F0502020204030204" pitchFamily="34" charset="0"/>
              </a:rPr>
              <a:t>Implications of evidence on the current study</a:t>
            </a:r>
          </a:p>
          <a:p>
            <a:pPr>
              <a:lnSpc>
                <a:spcPct val="200000"/>
              </a:lnSpc>
              <a:buFont typeface="Wingdings" panose="05000000000000000000" pitchFamily="2" charset="2"/>
              <a:buChar char="q"/>
            </a:pPr>
            <a:r>
              <a:rPr lang="en-US" dirty="0">
                <a:latin typeface="Calibri" panose="020F0502020204030204" pitchFamily="34" charset="0"/>
              </a:rPr>
              <a:t>Recommendations for future research</a:t>
            </a:r>
          </a:p>
          <a:p>
            <a:pPr>
              <a:buFont typeface="Wingdings" panose="05000000000000000000" pitchFamily="2" charset="2"/>
              <a:buChar char="q"/>
            </a:pPr>
            <a:endParaRPr lang="en-US" dirty="0">
              <a:latin typeface="Calibri" panose="020F0502020204030204" pitchFamily="34" charset="0"/>
            </a:endParaRPr>
          </a:p>
        </p:txBody>
      </p:sp>
    </p:spTree>
    <p:extLst>
      <p:ext uri="{BB962C8B-B14F-4D97-AF65-F5344CB8AC3E}">
        <p14:creationId xmlns:p14="http://schemas.microsoft.com/office/powerpoint/2010/main" val="309662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50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10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13" dur="10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50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additive="base">
                                        <p:cTn id="18" dur="10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9" dur="10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50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additive="base">
                                        <p:cTn id="24" dur="10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25" dur="10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500"/>
                                  </p:stCondLst>
                                  <p:childTnLst>
                                    <p:set>
                                      <p:cBhvr>
                                        <p:cTn id="29" dur="1" fill="hold">
                                          <p:stCondLst>
                                            <p:cond delay="0"/>
                                          </p:stCondLst>
                                        </p:cTn>
                                        <p:tgtEl>
                                          <p:spTgt spid="4">
                                            <p:txEl>
                                              <p:pRg st="3" end="3"/>
                                            </p:txEl>
                                          </p:spTgt>
                                        </p:tgtEl>
                                        <p:attrNameLst>
                                          <p:attrName>style.visibility</p:attrName>
                                        </p:attrNameLst>
                                      </p:cBhvr>
                                      <p:to>
                                        <p:strVal val="visible"/>
                                      </p:to>
                                    </p:set>
                                    <p:anim calcmode="lin" valueType="num">
                                      <p:cBhvr additive="base">
                                        <p:cTn id="30" dur="10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31" dur="1000"/>
                                        <p:tgtEl>
                                          <p:spTgt spid="4">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500"/>
                                  </p:stCondLst>
                                  <p:childTnLst>
                                    <p:set>
                                      <p:cBhvr>
                                        <p:cTn id="35" dur="1" fill="hold">
                                          <p:stCondLst>
                                            <p:cond delay="0"/>
                                          </p:stCondLst>
                                        </p:cTn>
                                        <p:tgtEl>
                                          <p:spTgt spid="4">
                                            <p:txEl>
                                              <p:pRg st="4" end="4"/>
                                            </p:txEl>
                                          </p:spTgt>
                                        </p:tgtEl>
                                        <p:attrNameLst>
                                          <p:attrName>style.visibility</p:attrName>
                                        </p:attrNameLst>
                                      </p:cBhvr>
                                      <p:to>
                                        <p:strVal val="visible"/>
                                      </p:to>
                                    </p:set>
                                    <p:anim calcmode="lin" valueType="num">
                                      <p:cBhvr additive="base">
                                        <p:cTn id="36" dur="1000"/>
                                        <p:tgtEl>
                                          <p:spTgt spid="4">
                                            <p:txEl>
                                              <p:pRg st="4" end="4"/>
                                            </p:txEl>
                                          </p:spTgt>
                                        </p:tgtEl>
                                        <p:attrNameLst>
                                          <p:attrName>ppt_y</p:attrName>
                                        </p:attrNameLst>
                                      </p:cBhvr>
                                      <p:tavLst>
                                        <p:tav tm="0">
                                          <p:val>
                                            <p:strVal val="#ppt_y+#ppt_h*1.125000"/>
                                          </p:val>
                                        </p:tav>
                                        <p:tav tm="100000">
                                          <p:val>
                                            <p:strVal val="#ppt_y"/>
                                          </p:val>
                                        </p:tav>
                                      </p:tavLst>
                                    </p:anim>
                                    <p:animEffect transition="in" filter="wipe(up)">
                                      <p:cBhvr>
                                        <p:cTn id="37" dur="1000"/>
                                        <p:tgtEl>
                                          <p:spTgt spid="4">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500"/>
                                  </p:stCondLst>
                                  <p:childTnLst>
                                    <p:set>
                                      <p:cBhvr>
                                        <p:cTn id="41" dur="1" fill="hold">
                                          <p:stCondLst>
                                            <p:cond delay="0"/>
                                          </p:stCondLst>
                                        </p:cTn>
                                        <p:tgtEl>
                                          <p:spTgt spid="4">
                                            <p:txEl>
                                              <p:pRg st="5" end="5"/>
                                            </p:txEl>
                                          </p:spTgt>
                                        </p:tgtEl>
                                        <p:attrNameLst>
                                          <p:attrName>style.visibility</p:attrName>
                                        </p:attrNameLst>
                                      </p:cBhvr>
                                      <p:to>
                                        <p:strVal val="visible"/>
                                      </p:to>
                                    </p:set>
                                    <p:anim calcmode="lin" valueType="num">
                                      <p:cBhvr additive="base">
                                        <p:cTn id="42" dur="1000"/>
                                        <p:tgtEl>
                                          <p:spTgt spid="4">
                                            <p:txEl>
                                              <p:pRg st="5" end="5"/>
                                            </p:txEl>
                                          </p:spTgt>
                                        </p:tgtEl>
                                        <p:attrNameLst>
                                          <p:attrName>ppt_y</p:attrName>
                                        </p:attrNameLst>
                                      </p:cBhvr>
                                      <p:tavLst>
                                        <p:tav tm="0">
                                          <p:val>
                                            <p:strVal val="#ppt_y+#ppt_h*1.125000"/>
                                          </p:val>
                                        </p:tav>
                                        <p:tav tm="100000">
                                          <p:val>
                                            <p:strVal val="#ppt_y"/>
                                          </p:val>
                                        </p:tav>
                                      </p:tavLst>
                                    </p:anim>
                                    <p:animEffect transition="in" filter="wipe(up)">
                                      <p:cBhvr>
                                        <p:cTn id="43"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8438"/>
            <a:ext cx="8229600" cy="715962"/>
          </a:xfrm>
        </p:spPr>
        <p:txBody>
          <a:bodyPr>
            <a:noAutofit/>
          </a:bodyPr>
          <a:lstStyle/>
          <a:p>
            <a:pPr algn="ctr"/>
            <a:r>
              <a:rPr lang="en-US" dirty="0" smtClean="0">
                <a:solidFill>
                  <a:schemeClr val="accent2">
                    <a:lumMod val="75000"/>
                  </a:schemeClr>
                </a:solidFill>
                <a:latin typeface="Calibri" panose="020F0502020204030204" pitchFamily="34" charset="0"/>
              </a:rPr>
              <a:t>COPD</a:t>
            </a:r>
            <a:endParaRPr lang="en-US" dirty="0">
              <a:solidFill>
                <a:schemeClr val="accent2">
                  <a:lumMod val="75000"/>
                </a:schemeClr>
              </a:solidFill>
              <a:latin typeface="Calibri" panose="020F0502020204030204" pitchFamily="34" charset="0"/>
            </a:endParaRPr>
          </a:p>
        </p:txBody>
      </p:sp>
      <p:grpSp>
        <p:nvGrpSpPr>
          <p:cNvPr id="90" name="Group 89"/>
          <p:cNvGrpSpPr/>
          <p:nvPr/>
        </p:nvGrpSpPr>
        <p:grpSpPr>
          <a:xfrm>
            <a:off x="5715000" y="5105470"/>
            <a:ext cx="1295400" cy="1752530"/>
            <a:chOff x="5715000" y="5105470"/>
            <a:chExt cx="1295400" cy="1752530"/>
          </a:xfrm>
        </p:grpSpPr>
        <p:pic>
          <p:nvPicPr>
            <p:cNvPr id="77"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0" y="5410200"/>
              <a:ext cx="900769" cy="1014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8" name="Oval 77"/>
            <p:cNvSpPr/>
            <p:nvPr/>
          </p:nvSpPr>
          <p:spPr>
            <a:xfrm>
              <a:off x="5715000" y="5105470"/>
              <a:ext cx="1295400" cy="1752530"/>
            </a:xfrm>
            <a:prstGeom prst="ellipse">
              <a:avLst/>
            </a:prstGeom>
            <a:noFill/>
            <a:ln w="825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104114" tIns="52057" rIns="104114" bIns="52057" anchor="ctr"/>
            <a:lstStyle/>
            <a:p>
              <a:pPr algn="ctr">
                <a:defRPr/>
              </a:pPr>
              <a:endParaRPr lang="en-US" dirty="0"/>
            </a:p>
          </p:txBody>
        </p:sp>
      </p:grpSp>
      <p:sp>
        <p:nvSpPr>
          <p:cNvPr id="81" name="Cloud Callout 80"/>
          <p:cNvSpPr/>
          <p:nvPr/>
        </p:nvSpPr>
        <p:spPr>
          <a:xfrm>
            <a:off x="4572000" y="1219200"/>
            <a:ext cx="1981200" cy="1295400"/>
          </a:xfrm>
          <a:prstGeom prst="cloudCallout">
            <a:avLst>
              <a:gd name="adj1" fmla="val -69219"/>
              <a:gd name="adj2" fmla="val 27691"/>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lIns="104114" tIns="52057" rIns="104114" bIns="52057" anchor="ctr"/>
          <a:lstStyle/>
          <a:p>
            <a:pPr algn="ctr">
              <a:defRPr/>
            </a:pPr>
            <a:r>
              <a:rPr lang="en-US" sz="1000" b="1" dirty="0">
                <a:solidFill>
                  <a:srgbClr val="FF0000"/>
                </a:solidFill>
                <a:latin typeface="+mj-lt"/>
              </a:rPr>
              <a:t>Cough</a:t>
            </a:r>
          </a:p>
          <a:p>
            <a:pPr algn="ctr">
              <a:defRPr/>
            </a:pPr>
            <a:r>
              <a:rPr lang="en-US" sz="1000" b="1" dirty="0">
                <a:solidFill>
                  <a:srgbClr val="FF0000"/>
                </a:solidFill>
                <a:latin typeface="+mj-lt"/>
              </a:rPr>
              <a:t>Breathlessness</a:t>
            </a:r>
          </a:p>
          <a:p>
            <a:pPr algn="ctr">
              <a:defRPr/>
            </a:pPr>
            <a:r>
              <a:rPr lang="en-US" sz="1000" b="1" dirty="0">
                <a:solidFill>
                  <a:srgbClr val="FF0000"/>
                </a:solidFill>
                <a:latin typeface="+mj-lt"/>
              </a:rPr>
              <a:t>Fatigue</a:t>
            </a:r>
          </a:p>
          <a:p>
            <a:pPr algn="ctr">
              <a:defRPr/>
            </a:pPr>
            <a:r>
              <a:rPr lang="en-US" sz="1000" b="1" dirty="0">
                <a:solidFill>
                  <a:srgbClr val="FF0000"/>
                </a:solidFill>
                <a:latin typeface="+mj-lt"/>
              </a:rPr>
              <a:t>Chest Infection</a:t>
            </a:r>
          </a:p>
        </p:txBody>
      </p:sp>
      <p:sp>
        <p:nvSpPr>
          <p:cNvPr id="82" name="Right Arrow 81"/>
          <p:cNvSpPr/>
          <p:nvPr/>
        </p:nvSpPr>
        <p:spPr>
          <a:xfrm rot="5400000">
            <a:off x="228600" y="3886200"/>
            <a:ext cx="2438400" cy="457200"/>
          </a:xfrm>
          <a:prstGeom prst="rightArrow">
            <a:avLst/>
          </a:prstGeom>
        </p:spPr>
        <p:style>
          <a:lnRef idx="1">
            <a:schemeClr val="accent1"/>
          </a:lnRef>
          <a:fillRef idx="2">
            <a:schemeClr val="accent1"/>
          </a:fillRef>
          <a:effectRef idx="1">
            <a:schemeClr val="accent1"/>
          </a:effectRef>
          <a:fontRef idx="minor">
            <a:schemeClr val="dk1"/>
          </a:fontRef>
        </p:style>
        <p:txBody>
          <a:bodyPr lIns="104114" tIns="52057" rIns="104114" bIns="52057" anchor="ctr"/>
          <a:lstStyle/>
          <a:p>
            <a:pPr algn="ctr">
              <a:defRPr/>
            </a:pPr>
            <a:r>
              <a:rPr lang="en-US" sz="1600" b="1" dirty="0">
                <a:solidFill>
                  <a:srgbClr val="FF0000"/>
                </a:solidFill>
                <a:latin typeface="+mj-lt"/>
              </a:rPr>
              <a:t>Physical</a:t>
            </a:r>
            <a:r>
              <a:rPr lang="en-US" sz="1100" dirty="0">
                <a:latin typeface="+mj-lt"/>
              </a:rPr>
              <a:t> </a:t>
            </a:r>
            <a:r>
              <a:rPr lang="en-US" sz="1600" b="1" dirty="0">
                <a:solidFill>
                  <a:srgbClr val="FF0000"/>
                </a:solidFill>
                <a:latin typeface="+mj-lt"/>
              </a:rPr>
              <a:t>activities</a:t>
            </a:r>
          </a:p>
        </p:txBody>
      </p:sp>
      <p:sp>
        <p:nvSpPr>
          <p:cNvPr id="11" name="TextBox 45"/>
          <p:cNvSpPr txBox="1">
            <a:spLocks noChangeArrowheads="1"/>
          </p:cNvSpPr>
          <p:nvPr/>
        </p:nvSpPr>
        <p:spPr bwMode="auto">
          <a:xfrm>
            <a:off x="2590800" y="5943600"/>
            <a:ext cx="2231649" cy="32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114" tIns="52057" rIns="104114" bIns="52057">
            <a:spAutoFit/>
          </a:bodyPr>
          <a:lstStyle>
            <a:lvl1pPr eaLnBrk="0" hangingPunct="0">
              <a:spcBef>
                <a:spcPts val="3013"/>
              </a:spcBef>
              <a:buClr>
                <a:schemeClr val="accent1"/>
              </a:buClr>
              <a:buSzPct val="85000"/>
              <a:buFont typeface="Wingdings 2" pitchFamily="18" charset="2"/>
              <a:buChar char=""/>
              <a:defRPr sz="13500">
                <a:solidFill>
                  <a:schemeClr val="tx1"/>
                </a:solidFill>
                <a:latin typeface="Times New Roman" pitchFamily="18" charset="0"/>
              </a:defRPr>
            </a:lvl1pPr>
            <a:lvl2pPr marL="742950" indent="-285750" eaLnBrk="0" hangingPunct="0">
              <a:spcBef>
                <a:spcPts val="1925"/>
              </a:spcBef>
              <a:buClr>
                <a:schemeClr val="accent2"/>
              </a:buClr>
              <a:buSzPct val="85000"/>
              <a:buFont typeface="Wingdings 2" pitchFamily="18" charset="2"/>
              <a:buChar char=""/>
              <a:defRPr sz="12500">
                <a:solidFill>
                  <a:schemeClr val="tx1"/>
                </a:solidFill>
                <a:latin typeface="Times New Roman" pitchFamily="18" charset="0"/>
              </a:defRPr>
            </a:lvl2pPr>
            <a:lvl3pPr marL="1143000" indent="-228600" eaLnBrk="0" hangingPunct="0">
              <a:spcBef>
                <a:spcPts val="1925"/>
              </a:spcBef>
              <a:buClr>
                <a:srgbClr val="B2C1DB"/>
              </a:buClr>
              <a:buSzPct val="85000"/>
              <a:buFont typeface="Wingdings 2" pitchFamily="18" charset="2"/>
              <a:buChar char=""/>
              <a:defRPr sz="10400">
                <a:solidFill>
                  <a:schemeClr val="tx1"/>
                </a:solidFill>
                <a:latin typeface="Times New Roman" pitchFamily="18" charset="0"/>
              </a:defRPr>
            </a:lvl3pPr>
            <a:lvl4pPr marL="1600200" indent="-228600" eaLnBrk="0" hangingPunct="0">
              <a:spcBef>
                <a:spcPts val="1925"/>
              </a:spcBef>
              <a:buClr>
                <a:srgbClr val="9BBB59"/>
              </a:buClr>
              <a:buSzPct val="80000"/>
              <a:buFont typeface="Wingdings 2" pitchFamily="18" charset="2"/>
              <a:buChar char=""/>
              <a:defRPr sz="10400">
                <a:solidFill>
                  <a:schemeClr val="tx1"/>
                </a:solidFill>
                <a:latin typeface="Times New Roman" pitchFamily="18" charset="0"/>
              </a:defRPr>
            </a:lvl4pPr>
            <a:lvl5pPr marL="2057400" indent="-228600" eaLnBrk="0" hangingPunct="0">
              <a:spcBef>
                <a:spcPts val="1925"/>
              </a:spcBef>
              <a:buClr>
                <a:srgbClr val="9BBB59"/>
              </a:buClr>
              <a:buChar char="o"/>
              <a:defRPr sz="10400">
                <a:solidFill>
                  <a:schemeClr val="tx1"/>
                </a:solidFill>
                <a:latin typeface="Times New Roman" pitchFamily="18" charset="0"/>
              </a:defRPr>
            </a:lvl5pPr>
            <a:lvl6pPr marL="25146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6pPr>
            <a:lvl7pPr marL="29718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7pPr>
            <a:lvl8pPr marL="34290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8pPr>
            <a:lvl9pPr marL="38862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9pPr>
          </a:lstStyle>
          <a:p>
            <a:pPr eaLnBrk="1" hangingPunct="1">
              <a:spcBef>
                <a:spcPct val="0"/>
              </a:spcBef>
              <a:buClrTx/>
              <a:buSzTx/>
              <a:buFontTx/>
              <a:buNone/>
            </a:pPr>
            <a:r>
              <a:rPr lang="en-US" altLang="en-US" sz="1200" b="1" dirty="0">
                <a:latin typeface="+mj-lt"/>
              </a:rPr>
              <a:t>Anxiety &amp; </a:t>
            </a:r>
            <a:r>
              <a:rPr lang="en-US" altLang="en-US" sz="1400" b="1" dirty="0">
                <a:latin typeface="+mj-lt"/>
              </a:rPr>
              <a:t>Depression</a:t>
            </a:r>
            <a:endParaRPr lang="en-US" altLang="en-US" sz="1200" b="1" dirty="0">
              <a:latin typeface="+mj-lt"/>
            </a:endParaRPr>
          </a:p>
        </p:txBody>
      </p:sp>
      <p:sp>
        <p:nvSpPr>
          <p:cNvPr id="12" name="TextBox 45"/>
          <p:cNvSpPr txBox="1">
            <a:spLocks noChangeArrowheads="1"/>
          </p:cNvSpPr>
          <p:nvPr/>
        </p:nvSpPr>
        <p:spPr bwMode="auto">
          <a:xfrm>
            <a:off x="381000" y="4343400"/>
            <a:ext cx="1295400" cy="536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114" tIns="52057" rIns="104114" bIns="52057">
            <a:spAutoFit/>
          </a:bodyPr>
          <a:lstStyle>
            <a:lvl1pPr eaLnBrk="0" hangingPunct="0">
              <a:spcBef>
                <a:spcPts val="3013"/>
              </a:spcBef>
              <a:buClr>
                <a:schemeClr val="accent1"/>
              </a:buClr>
              <a:buSzPct val="85000"/>
              <a:buFont typeface="Wingdings 2" pitchFamily="18" charset="2"/>
              <a:buChar char=""/>
              <a:defRPr sz="13500">
                <a:solidFill>
                  <a:schemeClr val="tx1"/>
                </a:solidFill>
                <a:latin typeface="Times New Roman" pitchFamily="18" charset="0"/>
              </a:defRPr>
            </a:lvl1pPr>
            <a:lvl2pPr marL="742950" indent="-285750" eaLnBrk="0" hangingPunct="0">
              <a:spcBef>
                <a:spcPts val="1925"/>
              </a:spcBef>
              <a:buClr>
                <a:schemeClr val="accent2"/>
              </a:buClr>
              <a:buSzPct val="85000"/>
              <a:buFont typeface="Wingdings 2" pitchFamily="18" charset="2"/>
              <a:buChar char=""/>
              <a:defRPr sz="12500">
                <a:solidFill>
                  <a:schemeClr val="tx1"/>
                </a:solidFill>
                <a:latin typeface="Times New Roman" pitchFamily="18" charset="0"/>
              </a:defRPr>
            </a:lvl2pPr>
            <a:lvl3pPr marL="1143000" indent="-228600" eaLnBrk="0" hangingPunct="0">
              <a:spcBef>
                <a:spcPts val="1925"/>
              </a:spcBef>
              <a:buClr>
                <a:srgbClr val="B2C1DB"/>
              </a:buClr>
              <a:buSzPct val="85000"/>
              <a:buFont typeface="Wingdings 2" pitchFamily="18" charset="2"/>
              <a:buChar char=""/>
              <a:defRPr sz="10400">
                <a:solidFill>
                  <a:schemeClr val="tx1"/>
                </a:solidFill>
                <a:latin typeface="Times New Roman" pitchFamily="18" charset="0"/>
              </a:defRPr>
            </a:lvl3pPr>
            <a:lvl4pPr marL="1600200" indent="-228600" eaLnBrk="0" hangingPunct="0">
              <a:spcBef>
                <a:spcPts val="1925"/>
              </a:spcBef>
              <a:buClr>
                <a:srgbClr val="9BBB59"/>
              </a:buClr>
              <a:buSzPct val="80000"/>
              <a:buFont typeface="Wingdings 2" pitchFamily="18" charset="2"/>
              <a:buChar char=""/>
              <a:defRPr sz="10400">
                <a:solidFill>
                  <a:schemeClr val="tx1"/>
                </a:solidFill>
                <a:latin typeface="Times New Roman" pitchFamily="18" charset="0"/>
              </a:defRPr>
            </a:lvl4pPr>
            <a:lvl5pPr marL="2057400" indent="-228600" eaLnBrk="0" hangingPunct="0">
              <a:spcBef>
                <a:spcPts val="1925"/>
              </a:spcBef>
              <a:buClr>
                <a:srgbClr val="9BBB59"/>
              </a:buClr>
              <a:buChar char="o"/>
              <a:defRPr sz="10400">
                <a:solidFill>
                  <a:schemeClr val="tx1"/>
                </a:solidFill>
                <a:latin typeface="Times New Roman" pitchFamily="18" charset="0"/>
              </a:defRPr>
            </a:lvl5pPr>
            <a:lvl6pPr marL="25146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6pPr>
            <a:lvl7pPr marL="29718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7pPr>
            <a:lvl8pPr marL="34290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8pPr>
            <a:lvl9pPr marL="38862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9pPr>
          </a:lstStyle>
          <a:p>
            <a:pPr eaLnBrk="1" hangingPunct="1">
              <a:spcBef>
                <a:spcPct val="0"/>
              </a:spcBef>
              <a:buClrTx/>
              <a:buSzTx/>
              <a:buFontTx/>
              <a:buNone/>
            </a:pPr>
            <a:r>
              <a:rPr lang="en-US" altLang="en-US" sz="1400" b="1" dirty="0">
                <a:latin typeface="+mj-lt"/>
              </a:rPr>
              <a:t>Social Isolation</a:t>
            </a:r>
          </a:p>
        </p:txBody>
      </p:sp>
      <p:sp>
        <p:nvSpPr>
          <p:cNvPr id="13" name="TextBox 45"/>
          <p:cNvSpPr txBox="1">
            <a:spLocks noChangeArrowheads="1"/>
          </p:cNvSpPr>
          <p:nvPr/>
        </p:nvSpPr>
        <p:spPr bwMode="auto">
          <a:xfrm>
            <a:off x="457200" y="1600200"/>
            <a:ext cx="2034479" cy="32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114" tIns="52057" rIns="104114" bIns="52057">
            <a:spAutoFit/>
          </a:bodyPr>
          <a:lstStyle>
            <a:lvl1pPr eaLnBrk="0" hangingPunct="0">
              <a:spcBef>
                <a:spcPts val="3013"/>
              </a:spcBef>
              <a:buClr>
                <a:schemeClr val="accent1"/>
              </a:buClr>
              <a:buSzPct val="85000"/>
              <a:buFont typeface="Wingdings 2" pitchFamily="18" charset="2"/>
              <a:buChar char=""/>
              <a:defRPr sz="13500">
                <a:solidFill>
                  <a:schemeClr val="tx1"/>
                </a:solidFill>
                <a:latin typeface="Times New Roman" pitchFamily="18" charset="0"/>
              </a:defRPr>
            </a:lvl1pPr>
            <a:lvl2pPr marL="742950" indent="-285750" eaLnBrk="0" hangingPunct="0">
              <a:spcBef>
                <a:spcPts val="1925"/>
              </a:spcBef>
              <a:buClr>
                <a:schemeClr val="accent2"/>
              </a:buClr>
              <a:buSzPct val="85000"/>
              <a:buFont typeface="Wingdings 2" pitchFamily="18" charset="2"/>
              <a:buChar char=""/>
              <a:defRPr sz="12500">
                <a:solidFill>
                  <a:schemeClr val="tx1"/>
                </a:solidFill>
                <a:latin typeface="Times New Roman" pitchFamily="18" charset="0"/>
              </a:defRPr>
            </a:lvl2pPr>
            <a:lvl3pPr marL="1143000" indent="-228600" eaLnBrk="0" hangingPunct="0">
              <a:spcBef>
                <a:spcPts val="1925"/>
              </a:spcBef>
              <a:buClr>
                <a:srgbClr val="B2C1DB"/>
              </a:buClr>
              <a:buSzPct val="85000"/>
              <a:buFont typeface="Wingdings 2" pitchFamily="18" charset="2"/>
              <a:buChar char=""/>
              <a:defRPr sz="10400">
                <a:solidFill>
                  <a:schemeClr val="tx1"/>
                </a:solidFill>
                <a:latin typeface="Times New Roman" pitchFamily="18" charset="0"/>
              </a:defRPr>
            </a:lvl3pPr>
            <a:lvl4pPr marL="1600200" indent="-228600" eaLnBrk="0" hangingPunct="0">
              <a:spcBef>
                <a:spcPts val="1925"/>
              </a:spcBef>
              <a:buClr>
                <a:srgbClr val="9BBB59"/>
              </a:buClr>
              <a:buSzPct val="80000"/>
              <a:buFont typeface="Wingdings 2" pitchFamily="18" charset="2"/>
              <a:buChar char=""/>
              <a:defRPr sz="10400">
                <a:solidFill>
                  <a:schemeClr val="tx1"/>
                </a:solidFill>
                <a:latin typeface="Times New Roman" pitchFamily="18" charset="0"/>
              </a:defRPr>
            </a:lvl4pPr>
            <a:lvl5pPr marL="2057400" indent="-228600" eaLnBrk="0" hangingPunct="0">
              <a:spcBef>
                <a:spcPts val="1925"/>
              </a:spcBef>
              <a:buClr>
                <a:srgbClr val="9BBB59"/>
              </a:buClr>
              <a:buChar char="o"/>
              <a:defRPr sz="10400">
                <a:solidFill>
                  <a:schemeClr val="tx1"/>
                </a:solidFill>
                <a:latin typeface="Times New Roman" pitchFamily="18" charset="0"/>
              </a:defRPr>
            </a:lvl5pPr>
            <a:lvl6pPr marL="25146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6pPr>
            <a:lvl7pPr marL="29718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7pPr>
            <a:lvl8pPr marL="34290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8pPr>
            <a:lvl9pPr marL="38862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9pPr>
          </a:lstStyle>
          <a:p>
            <a:pPr eaLnBrk="1" hangingPunct="1">
              <a:spcBef>
                <a:spcPct val="0"/>
              </a:spcBef>
              <a:buClrTx/>
              <a:buSzTx/>
              <a:buFontTx/>
              <a:buNone/>
            </a:pPr>
            <a:r>
              <a:rPr lang="en-US" altLang="en-US" sz="1400" b="1" dirty="0">
                <a:latin typeface="+mj-lt"/>
              </a:rPr>
              <a:t>Sedentary</a:t>
            </a:r>
            <a:r>
              <a:rPr lang="en-US" altLang="en-US" sz="1200" b="1" dirty="0">
                <a:latin typeface="+mj-lt"/>
              </a:rPr>
              <a:t> life style</a:t>
            </a:r>
          </a:p>
        </p:txBody>
      </p:sp>
      <p:sp>
        <p:nvSpPr>
          <p:cNvPr id="14" name="TextBox 45"/>
          <p:cNvSpPr txBox="1">
            <a:spLocks noChangeArrowheads="1"/>
          </p:cNvSpPr>
          <p:nvPr/>
        </p:nvSpPr>
        <p:spPr bwMode="auto">
          <a:xfrm>
            <a:off x="2438400" y="746226"/>
            <a:ext cx="2911322" cy="32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114" tIns="52057" rIns="104114" bIns="52057">
            <a:spAutoFit/>
          </a:bodyPr>
          <a:lstStyle>
            <a:lvl1pPr eaLnBrk="0" hangingPunct="0">
              <a:spcBef>
                <a:spcPts val="3013"/>
              </a:spcBef>
              <a:buClr>
                <a:schemeClr val="accent1"/>
              </a:buClr>
              <a:buSzPct val="85000"/>
              <a:buFont typeface="Wingdings 2" pitchFamily="18" charset="2"/>
              <a:buChar char=""/>
              <a:defRPr sz="13500">
                <a:solidFill>
                  <a:schemeClr val="tx1"/>
                </a:solidFill>
                <a:latin typeface="Times New Roman" pitchFamily="18" charset="0"/>
              </a:defRPr>
            </a:lvl1pPr>
            <a:lvl2pPr marL="742950" indent="-285750" eaLnBrk="0" hangingPunct="0">
              <a:spcBef>
                <a:spcPts val="1925"/>
              </a:spcBef>
              <a:buClr>
                <a:schemeClr val="accent2"/>
              </a:buClr>
              <a:buSzPct val="85000"/>
              <a:buFont typeface="Wingdings 2" pitchFamily="18" charset="2"/>
              <a:buChar char=""/>
              <a:defRPr sz="12500">
                <a:solidFill>
                  <a:schemeClr val="tx1"/>
                </a:solidFill>
                <a:latin typeface="Times New Roman" pitchFamily="18" charset="0"/>
              </a:defRPr>
            </a:lvl2pPr>
            <a:lvl3pPr marL="1143000" indent="-228600" eaLnBrk="0" hangingPunct="0">
              <a:spcBef>
                <a:spcPts val="1925"/>
              </a:spcBef>
              <a:buClr>
                <a:srgbClr val="B2C1DB"/>
              </a:buClr>
              <a:buSzPct val="85000"/>
              <a:buFont typeface="Wingdings 2" pitchFamily="18" charset="2"/>
              <a:buChar char=""/>
              <a:defRPr sz="10400">
                <a:solidFill>
                  <a:schemeClr val="tx1"/>
                </a:solidFill>
                <a:latin typeface="Times New Roman" pitchFamily="18" charset="0"/>
              </a:defRPr>
            </a:lvl3pPr>
            <a:lvl4pPr marL="1600200" indent="-228600" eaLnBrk="0" hangingPunct="0">
              <a:spcBef>
                <a:spcPts val="1925"/>
              </a:spcBef>
              <a:buClr>
                <a:srgbClr val="9BBB59"/>
              </a:buClr>
              <a:buSzPct val="80000"/>
              <a:buFont typeface="Wingdings 2" pitchFamily="18" charset="2"/>
              <a:buChar char=""/>
              <a:defRPr sz="10400">
                <a:solidFill>
                  <a:schemeClr val="tx1"/>
                </a:solidFill>
                <a:latin typeface="Times New Roman" pitchFamily="18" charset="0"/>
              </a:defRPr>
            </a:lvl4pPr>
            <a:lvl5pPr marL="2057400" indent="-228600" eaLnBrk="0" hangingPunct="0">
              <a:spcBef>
                <a:spcPts val="1925"/>
              </a:spcBef>
              <a:buClr>
                <a:srgbClr val="9BBB59"/>
              </a:buClr>
              <a:buChar char="o"/>
              <a:defRPr sz="10400">
                <a:solidFill>
                  <a:schemeClr val="tx1"/>
                </a:solidFill>
                <a:latin typeface="Times New Roman" pitchFamily="18" charset="0"/>
              </a:defRPr>
            </a:lvl5pPr>
            <a:lvl6pPr marL="25146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6pPr>
            <a:lvl7pPr marL="29718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7pPr>
            <a:lvl8pPr marL="34290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8pPr>
            <a:lvl9pPr marL="38862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9pPr>
          </a:lstStyle>
          <a:p>
            <a:pPr eaLnBrk="1" hangingPunct="1">
              <a:spcBef>
                <a:spcPct val="0"/>
              </a:spcBef>
              <a:buClrTx/>
              <a:buSzTx/>
              <a:buFontTx/>
              <a:buNone/>
            </a:pPr>
            <a:r>
              <a:rPr lang="en-US" altLang="en-US" sz="1400" b="1" dirty="0">
                <a:latin typeface="+mj-lt"/>
              </a:rPr>
              <a:t>Exacerbation of Symptoms</a:t>
            </a:r>
          </a:p>
        </p:txBody>
      </p:sp>
      <p:grpSp>
        <p:nvGrpSpPr>
          <p:cNvPr id="91" name="Group 90"/>
          <p:cNvGrpSpPr/>
          <p:nvPr/>
        </p:nvGrpSpPr>
        <p:grpSpPr>
          <a:xfrm>
            <a:off x="2057400" y="1172448"/>
            <a:ext cx="2743200" cy="4390152"/>
            <a:chOff x="2057400" y="990600"/>
            <a:chExt cx="2819400" cy="4390152"/>
          </a:xfrm>
        </p:grpSpPr>
        <p:pic>
          <p:nvPicPr>
            <p:cNvPr id="8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990600"/>
              <a:ext cx="1603269" cy="2041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09800" y="2895600"/>
              <a:ext cx="2308133" cy="2485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2133600" y="2971800"/>
              <a:ext cx="1371599" cy="443685"/>
            </a:xfrm>
            <a:prstGeom prst="rect">
              <a:avLst/>
            </a:prstGeom>
            <a:noFill/>
          </p:spPr>
          <p:txBody>
            <a:bodyPr wrap="square" lIns="104114" tIns="52057" rIns="104114" bIns="52057">
              <a:spAutoFit/>
            </a:bodyPr>
            <a:lstStyle/>
            <a:p>
              <a:pPr>
                <a:defRPr/>
              </a:pPr>
              <a:r>
                <a:rPr lang="en-US" sz="1100" b="1" dirty="0">
                  <a:solidFill>
                    <a:srgbClr val="7030A0"/>
                  </a:solidFill>
                  <a:latin typeface="Calibri" panose="020F0502020204030204" pitchFamily="34" charset="0"/>
                </a:rPr>
                <a:t>GOLD Stage-1:</a:t>
              </a:r>
            </a:p>
            <a:p>
              <a:pPr>
                <a:defRPr/>
              </a:pPr>
              <a:r>
                <a:rPr lang="en-US" sz="1100" b="1" dirty="0">
                  <a:solidFill>
                    <a:srgbClr val="7030A0"/>
                  </a:solidFill>
                  <a:latin typeface="Calibri" panose="020F0502020204030204" pitchFamily="34" charset="0"/>
                </a:rPr>
                <a:t>FEV1 </a:t>
              </a:r>
              <a:r>
                <a:rPr lang="en-US" sz="1100" b="1" dirty="0">
                  <a:solidFill>
                    <a:srgbClr val="7030A0"/>
                  </a:solidFill>
                  <a:latin typeface="Calibri" panose="020F0502020204030204" pitchFamily="34" charset="0"/>
                  <a:cs typeface="Times New Roman"/>
                </a:rPr>
                <a:t>≥ 80 % Pred</a:t>
              </a:r>
              <a:r>
                <a:rPr lang="en-US" sz="1100" dirty="0">
                  <a:solidFill>
                    <a:srgbClr val="7030A0"/>
                  </a:solidFill>
                  <a:latin typeface="Calibri" panose="020F0502020204030204" pitchFamily="34" charset="0"/>
                  <a:cs typeface="Times New Roman"/>
                </a:rPr>
                <a:t>.</a:t>
              </a:r>
              <a:endParaRPr lang="en-US" sz="1100" dirty="0">
                <a:solidFill>
                  <a:srgbClr val="7030A0"/>
                </a:solidFill>
                <a:latin typeface="Calibri" panose="020F0502020204030204" pitchFamily="34" charset="0"/>
              </a:endParaRPr>
            </a:p>
          </p:txBody>
        </p:sp>
        <p:sp>
          <p:nvSpPr>
            <p:cNvPr id="18" name="TextBox 17"/>
            <p:cNvSpPr txBox="1"/>
            <p:nvPr/>
          </p:nvSpPr>
          <p:spPr>
            <a:xfrm>
              <a:off x="2133600" y="3505200"/>
              <a:ext cx="1447800" cy="612962"/>
            </a:xfrm>
            <a:prstGeom prst="rect">
              <a:avLst/>
            </a:prstGeom>
            <a:noFill/>
          </p:spPr>
          <p:txBody>
            <a:bodyPr wrap="square" lIns="104114" tIns="52057" rIns="104114" bIns="52057">
              <a:spAutoFit/>
            </a:bodyPr>
            <a:lstStyle/>
            <a:p>
              <a:pPr>
                <a:defRPr/>
              </a:pPr>
              <a:r>
                <a:rPr lang="en-US" sz="1100" b="1" dirty="0">
                  <a:solidFill>
                    <a:schemeClr val="accent6">
                      <a:lumMod val="75000"/>
                    </a:schemeClr>
                  </a:solidFill>
                  <a:latin typeface="Calibri" panose="020F0502020204030204" pitchFamily="34" charset="0"/>
                </a:rPr>
                <a:t>GOLD Stage-2:</a:t>
              </a:r>
            </a:p>
            <a:p>
              <a:pPr>
                <a:defRPr/>
              </a:pPr>
              <a:r>
                <a:rPr lang="en-US" sz="1100" b="1" dirty="0">
                  <a:solidFill>
                    <a:schemeClr val="accent6">
                      <a:lumMod val="75000"/>
                    </a:schemeClr>
                  </a:solidFill>
                  <a:latin typeface="Calibri" panose="020F0502020204030204" pitchFamily="34" charset="0"/>
                </a:rPr>
                <a:t>50% </a:t>
              </a:r>
              <a:r>
                <a:rPr lang="en-US" sz="1100" b="1" dirty="0">
                  <a:solidFill>
                    <a:schemeClr val="accent6">
                      <a:lumMod val="75000"/>
                    </a:schemeClr>
                  </a:solidFill>
                  <a:latin typeface="Calibri" panose="020F0502020204030204" pitchFamily="34" charset="0"/>
                  <a:cs typeface="Times New Roman"/>
                </a:rPr>
                <a:t>≤ FEV1 ≤ 80% Pred.</a:t>
              </a:r>
              <a:endParaRPr lang="en-US" sz="1100" b="1" dirty="0">
                <a:solidFill>
                  <a:schemeClr val="accent6">
                    <a:lumMod val="75000"/>
                  </a:schemeClr>
                </a:solidFill>
                <a:latin typeface="Calibri" panose="020F0502020204030204" pitchFamily="34" charset="0"/>
              </a:endParaRPr>
            </a:p>
          </p:txBody>
        </p:sp>
        <p:sp>
          <p:nvSpPr>
            <p:cNvPr id="19" name="TextBox 18"/>
            <p:cNvSpPr txBox="1"/>
            <p:nvPr/>
          </p:nvSpPr>
          <p:spPr>
            <a:xfrm>
              <a:off x="2057400" y="4114801"/>
              <a:ext cx="1295400" cy="612962"/>
            </a:xfrm>
            <a:prstGeom prst="rect">
              <a:avLst/>
            </a:prstGeom>
            <a:noFill/>
          </p:spPr>
          <p:txBody>
            <a:bodyPr wrap="square" lIns="104114" tIns="52057" rIns="104114" bIns="52057">
              <a:spAutoFit/>
            </a:bodyPr>
            <a:lstStyle/>
            <a:p>
              <a:pPr>
                <a:defRPr/>
              </a:pPr>
              <a:r>
                <a:rPr lang="en-US" sz="1100" b="1" dirty="0">
                  <a:solidFill>
                    <a:srgbClr val="993300"/>
                  </a:solidFill>
                  <a:latin typeface="Calibri" panose="020F0502020204030204" pitchFamily="34" charset="0"/>
                </a:rPr>
                <a:t>GOLD Stage-3:</a:t>
              </a:r>
            </a:p>
            <a:p>
              <a:pPr>
                <a:defRPr/>
              </a:pPr>
              <a:r>
                <a:rPr lang="en-US" sz="1100" b="1" dirty="0">
                  <a:solidFill>
                    <a:srgbClr val="993300"/>
                  </a:solidFill>
                  <a:latin typeface="Calibri" panose="020F0502020204030204" pitchFamily="34" charset="0"/>
                </a:rPr>
                <a:t>30% </a:t>
              </a:r>
              <a:r>
                <a:rPr lang="en-US" sz="1100" b="1" dirty="0">
                  <a:solidFill>
                    <a:srgbClr val="993300"/>
                  </a:solidFill>
                  <a:latin typeface="Calibri" panose="020F0502020204030204" pitchFamily="34" charset="0"/>
                  <a:cs typeface="Times New Roman"/>
                </a:rPr>
                <a:t>≤ FEV1 ≤ 50% Pred.</a:t>
              </a:r>
              <a:endParaRPr lang="en-US" sz="1100" b="1" dirty="0">
                <a:solidFill>
                  <a:srgbClr val="993300"/>
                </a:solidFill>
                <a:latin typeface="Calibri" panose="020F0502020204030204" pitchFamily="34" charset="0"/>
              </a:endParaRPr>
            </a:p>
          </p:txBody>
        </p:sp>
        <p:sp>
          <p:nvSpPr>
            <p:cNvPr id="20" name="TextBox 19"/>
            <p:cNvSpPr txBox="1"/>
            <p:nvPr/>
          </p:nvSpPr>
          <p:spPr>
            <a:xfrm>
              <a:off x="2057400" y="4737915"/>
              <a:ext cx="1371600" cy="443685"/>
            </a:xfrm>
            <a:prstGeom prst="rect">
              <a:avLst/>
            </a:prstGeom>
            <a:noFill/>
          </p:spPr>
          <p:txBody>
            <a:bodyPr wrap="square" lIns="104114" tIns="52057" rIns="104114" bIns="52057">
              <a:spAutoFit/>
            </a:bodyPr>
            <a:lstStyle/>
            <a:p>
              <a:pPr>
                <a:defRPr/>
              </a:pPr>
              <a:r>
                <a:rPr lang="en-US" sz="1100" b="1" dirty="0">
                  <a:solidFill>
                    <a:srgbClr val="FF0000"/>
                  </a:solidFill>
                  <a:latin typeface="Calibri" panose="020F0502020204030204" pitchFamily="34" charset="0"/>
                </a:rPr>
                <a:t>GOLD Stage-4:</a:t>
              </a:r>
            </a:p>
            <a:p>
              <a:pPr>
                <a:defRPr/>
              </a:pPr>
              <a:r>
                <a:rPr lang="en-US" sz="1100" b="1" dirty="0">
                  <a:solidFill>
                    <a:srgbClr val="FF0000"/>
                  </a:solidFill>
                  <a:latin typeface="Calibri" panose="020F0502020204030204" pitchFamily="34" charset="0"/>
                </a:rPr>
                <a:t>FEV1 </a:t>
              </a:r>
              <a:r>
                <a:rPr lang="en-US" sz="1100" b="1" dirty="0">
                  <a:solidFill>
                    <a:srgbClr val="FF0000"/>
                  </a:solidFill>
                  <a:latin typeface="Calibri" panose="020F0502020204030204" pitchFamily="34" charset="0"/>
                  <a:cs typeface="Times New Roman"/>
                </a:rPr>
                <a:t>&lt; 30 % Pred.</a:t>
              </a:r>
              <a:endParaRPr lang="en-US" sz="1100" b="1" dirty="0">
                <a:solidFill>
                  <a:srgbClr val="FF0000"/>
                </a:solidFill>
                <a:latin typeface="Calibri" panose="020F0502020204030204" pitchFamily="34" charset="0"/>
              </a:endParaRPr>
            </a:p>
          </p:txBody>
        </p:sp>
        <p:sp>
          <p:nvSpPr>
            <p:cNvPr id="21" name="TextBox 20"/>
            <p:cNvSpPr txBox="1"/>
            <p:nvPr/>
          </p:nvSpPr>
          <p:spPr>
            <a:xfrm>
              <a:off x="3505200" y="4737915"/>
              <a:ext cx="1295400" cy="443685"/>
            </a:xfrm>
            <a:prstGeom prst="rect">
              <a:avLst/>
            </a:prstGeom>
            <a:noFill/>
          </p:spPr>
          <p:txBody>
            <a:bodyPr wrap="square" lIns="104114" tIns="52057" rIns="104114" bIns="52057">
              <a:spAutoFit/>
            </a:bodyPr>
            <a:lstStyle>
              <a:defPPr>
                <a:defRPr lang="en-US"/>
              </a:defPPr>
              <a:lvl1pPr>
                <a:defRPr b="1">
                  <a:solidFill>
                    <a:srgbClr val="7030A0"/>
                  </a:solidFill>
                </a:defRPr>
              </a:lvl1pPr>
            </a:lstStyle>
            <a:p>
              <a:pPr>
                <a:defRPr/>
              </a:pPr>
              <a:r>
                <a:rPr lang="en-US" sz="1100" dirty="0" smtClean="0">
                  <a:latin typeface="Calibri" panose="020F0502020204030204" pitchFamily="34" charset="0"/>
                </a:rPr>
                <a:t>GOLD Stage-1:</a:t>
              </a:r>
            </a:p>
            <a:p>
              <a:pPr>
                <a:defRPr/>
              </a:pPr>
              <a:r>
                <a:rPr lang="en-US" sz="1100" dirty="0" smtClean="0">
                  <a:latin typeface="Calibri" panose="020F0502020204030204" pitchFamily="34" charset="0"/>
                </a:rPr>
                <a:t>FEV1 ≥ 80 % Pred.</a:t>
              </a:r>
            </a:p>
          </p:txBody>
        </p:sp>
        <p:sp>
          <p:nvSpPr>
            <p:cNvPr id="22" name="TextBox 21"/>
            <p:cNvSpPr txBox="1"/>
            <p:nvPr/>
          </p:nvSpPr>
          <p:spPr>
            <a:xfrm>
              <a:off x="3505200" y="4191000"/>
              <a:ext cx="1295400" cy="612962"/>
            </a:xfrm>
            <a:prstGeom prst="rect">
              <a:avLst/>
            </a:prstGeom>
            <a:noFill/>
          </p:spPr>
          <p:txBody>
            <a:bodyPr wrap="square" lIns="104114" tIns="52057" rIns="104114" bIns="52057">
              <a:spAutoFit/>
            </a:bodyPr>
            <a:lstStyle>
              <a:defPPr>
                <a:defRPr lang="en-US"/>
              </a:defPPr>
              <a:lvl1pPr>
                <a:defRPr b="1">
                  <a:solidFill>
                    <a:schemeClr val="accent6">
                      <a:lumMod val="75000"/>
                    </a:schemeClr>
                  </a:solidFill>
                </a:defRPr>
              </a:lvl1pPr>
            </a:lstStyle>
            <a:p>
              <a:pPr>
                <a:defRPr/>
              </a:pPr>
              <a:r>
                <a:rPr lang="en-US" sz="1100" dirty="0" smtClean="0">
                  <a:latin typeface="Calibri" panose="020F0502020204030204" pitchFamily="34" charset="0"/>
                </a:rPr>
                <a:t>GOLD Stage-2:</a:t>
              </a:r>
            </a:p>
            <a:p>
              <a:pPr>
                <a:defRPr/>
              </a:pPr>
              <a:r>
                <a:rPr lang="en-US" sz="1100" dirty="0" smtClean="0">
                  <a:latin typeface="Calibri" panose="020F0502020204030204" pitchFamily="34" charset="0"/>
                </a:rPr>
                <a:t>50% ≤ FEV1 ≤ 80% Pred.</a:t>
              </a:r>
            </a:p>
          </p:txBody>
        </p:sp>
        <p:sp>
          <p:nvSpPr>
            <p:cNvPr id="23" name="TextBox 22"/>
            <p:cNvSpPr txBox="1"/>
            <p:nvPr/>
          </p:nvSpPr>
          <p:spPr>
            <a:xfrm>
              <a:off x="3505200" y="3578038"/>
              <a:ext cx="1371600" cy="612962"/>
            </a:xfrm>
            <a:prstGeom prst="rect">
              <a:avLst/>
            </a:prstGeom>
            <a:noFill/>
          </p:spPr>
          <p:txBody>
            <a:bodyPr wrap="square" lIns="104114" tIns="52057" rIns="104114" bIns="52057">
              <a:spAutoFit/>
            </a:bodyPr>
            <a:lstStyle>
              <a:defPPr>
                <a:defRPr lang="en-US"/>
              </a:defPPr>
              <a:lvl1pPr>
                <a:defRPr b="1">
                  <a:solidFill>
                    <a:srgbClr val="993300"/>
                  </a:solidFill>
                </a:defRPr>
              </a:lvl1pPr>
            </a:lstStyle>
            <a:p>
              <a:pPr>
                <a:defRPr/>
              </a:pPr>
              <a:r>
                <a:rPr lang="en-US" sz="1100" dirty="0" smtClean="0">
                  <a:latin typeface="Calibri" panose="020F0502020204030204" pitchFamily="34" charset="0"/>
                </a:rPr>
                <a:t>GOLD Stage-3:</a:t>
              </a:r>
            </a:p>
            <a:p>
              <a:pPr>
                <a:defRPr/>
              </a:pPr>
              <a:r>
                <a:rPr lang="en-US" sz="1100" dirty="0" smtClean="0">
                  <a:latin typeface="Calibri" panose="020F0502020204030204" pitchFamily="34" charset="0"/>
                </a:rPr>
                <a:t>30% ≤ FEV1 ≤ 50% Pred.</a:t>
              </a:r>
            </a:p>
          </p:txBody>
        </p:sp>
        <p:sp>
          <p:nvSpPr>
            <p:cNvPr id="24" name="TextBox 23"/>
            <p:cNvSpPr txBox="1"/>
            <p:nvPr/>
          </p:nvSpPr>
          <p:spPr>
            <a:xfrm>
              <a:off x="3505200" y="3061515"/>
              <a:ext cx="1295400" cy="443685"/>
            </a:xfrm>
            <a:prstGeom prst="rect">
              <a:avLst/>
            </a:prstGeom>
            <a:noFill/>
          </p:spPr>
          <p:txBody>
            <a:bodyPr wrap="square" lIns="104114" tIns="52057" rIns="104114" bIns="52057">
              <a:spAutoFit/>
            </a:bodyPr>
            <a:lstStyle>
              <a:defPPr>
                <a:defRPr lang="en-US"/>
              </a:defPPr>
              <a:lvl1pPr>
                <a:defRPr b="1">
                  <a:solidFill>
                    <a:srgbClr val="FF0000"/>
                  </a:solidFill>
                </a:defRPr>
              </a:lvl1pPr>
            </a:lstStyle>
            <a:p>
              <a:pPr>
                <a:defRPr/>
              </a:pPr>
              <a:r>
                <a:rPr lang="en-US" sz="1100" dirty="0" smtClean="0">
                  <a:latin typeface="Calibri" panose="020F0502020204030204" pitchFamily="34" charset="0"/>
                </a:rPr>
                <a:t>GOLD Stage-4:</a:t>
              </a:r>
            </a:p>
            <a:p>
              <a:pPr>
                <a:defRPr/>
              </a:pPr>
              <a:r>
                <a:rPr lang="en-US" sz="1100" dirty="0" smtClean="0">
                  <a:latin typeface="Calibri" panose="020F0502020204030204" pitchFamily="34" charset="0"/>
                </a:rPr>
                <a:t>FEV1 &lt; 30 % Pred.</a:t>
              </a:r>
            </a:p>
          </p:txBody>
        </p:sp>
      </p:grpSp>
      <p:sp>
        <p:nvSpPr>
          <p:cNvPr id="25" name="TextBox 14"/>
          <p:cNvSpPr txBox="1">
            <a:spLocks noChangeArrowheads="1"/>
          </p:cNvSpPr>
          <p:nvPr/>
        </p:nvSpPr>
        <p:spPr bwMode="auto">
          <a:xfrm rot="16200000">
            <a:off x="1305687" y="3279827"/>
            <a:ext cx="1212139" cy="44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114" tIns="52057" rIns="104114" bIns="52057">
            <a:spAutoFit/>
          </a:bodyPr>
          <a:lstStyle>
            <a:lvl1pPr eaLnBrk="0" hangingPunct="0">
              <a:spcBef>
                <a:spcPts val="3013"/>
              </a:spcBef>
              <a:buClr>
                <a:schemeClr val="accent1"/>
              </a:buClr>
              <a:buSzPct val="85000"/>
              <a:buFont typeface="Wingdings 2" pitchFamily="18" charset="2"/>
              <a:buChar char=""/>
              <a:defRPr sz="13500">
                <a:solidFill>
                  <a:schemeClr val="tx1"/>
                </a:solidFill>
                <a:latin typeface="Times New Roman" pitchFamily="18" charset="0"/>
              </a:defRPr>
            </a:lvl1pPr>
            <a:lvl2pPr marL="742950" indent="-285750" eaLnBrk="0" hangingPunct="0">
              <a:spcBef>
                <a:spcPts val="1925"/>
              </a:spcBef>
              <a:buClr>
                <a:schemeClr val="accent2"/>
              </a:buClr>
              <a:buSzPct val="85000"/>
              <a:buFont typeface="Wingdings 2" pitchFamily="18" charset="2"/>
              <a:buChar char=""/>
              <a:defRPr sz="12500">
                <a:solidFill>
                  <a:schemeClr val="tx1"/>
                </a:solidFill>
                <a:latin typeface="Times New Roman" pitchFamily="18" charset="0"/>
              </a:defRPr>
            </a:lvl2pPr>
            <a:lvl3pPr marL="1143000" indent="-228600" eaLnBrk="0" hangingPunct="0">
              <a:spcBef>
                <a:spcPts val="1925"/>
              </a:spcBef>
              <a:buClr>
                <a:srgbClr val="B2C1DB"/>
              </a:buClr>
              <a:buSzPct val="85000"/>
              <a:buFont typeface="Wingdings 2" pitchFamily="18" charset="2"/>
              <a:buChar char=""/>
              <a:defRPr sz="10400">
                <a:solidFill>
                  <a:schemeClr val="tx1"/>
                </a:solidFill>
                <a:latin typeface="Times New Roman" pitchFamily="18" charset="0"/>
              </a:defRPr>
            </a:lvl3pPr>
            <a:lvl4pPr marL="1600200" indent="-228600" eaLnBrk="0" hangingPunct="0">
              <a:spcBef>
                <a:spcPts val="1925"/>
              </a:spcBef>
              <a:buClr>
                <a:srgbClr val="9BBB59"/>
              </a:buClr>
              <a:buSzPct val="80000"/>
              <a:buFont typeface="Wingdings 2" pitchFamily="18" charset="2"/>
              <a:buChar char=""/>
              <a:defRPr sz="10400">
                <a:solidFill>
                  <a:schemeClr val="tx1"/>
                </a:solidFill>
                <a:latin typeface="Times New Roman" pitchFamily="18" charset="0"/>
              </a:defRPr>
            </a:lvl4pPr>
            <a:lvl5pPr marL="2057400" indent="-228600" eaLnBrk="0" hangingPunct="0">
              <a:spcBef>
                <a:spcPts val="1925"/>
              </a:spcBef>
              <a:buClr>
                <a:srgbClr val="9BBB59"/>
              </a:buClr>
              <a:buChar char="o"/>
              <a:defRPr sz="10400">
                <a:solidFill>
                  <a:schemeClr val="tx1"/>
                </a:solidFill>
                <a:latin typeface="Times New Roman" pitchFamily="18" charset="0"/>
              </a:defRPr>
            </a:lvl5pPr>
            <a:lvl6pPr marL="25146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6pPr>
            <a:lvl7pPr marL="29718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7pPr>
            <a:lvl8pPr marL="34290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8pPr>
            <a:lvl9pPr marL="38862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9pPr>
          </a:lstStyle>
          <a:p>
            <a:pPr eaLnBrk="1" hangingPunct="1">
              <a:spcBef>
                <a:spcPct val="0"/>
              </a:spcBef>
              <a:buClrTx/>
              <a:buSzTx/>
              <a:buFontTx/>
              <a:buNone/>
            </a:pPr>
            <a:r>
              <a:rPr lang="en-US" altLang="en-US" sz="1100" b="1" dirty="0">
                <a:latin typeface="Arial" charset="0"/>
              </a:rPr>
              <a:t>Hospitalization</a:t>
            </a:r>
          </a:p>
          <a:p>
            <a:pPr eaLnBrk="1" hangingPunct="1">
              <a:spcBef>
                <a:spcPct val="0"/>
              </a:spcBef>
              <a:buClrTx/>
              <a:buSzTx/>
              <a:buFontTx/>
              <a:buNone/>
            </a:pPr>
            <a:r>
              <a:rPr lang="en-US" altLang="en-US" sz="1100" b="1" dirty="0">
                <a:latin typeface="Arial" charset="0"/>
              </a:rPr>
              <a:t>0-1, Group A-B</a:t>
            </a:r>
          </a:p>
        </p:txBody>
      </p:sp>
      <p:sp>
        <p:nvSpPr>
          <p:cNvPr id="26" name="TextBox 23"/>
          <p:cNvSpPr txBox="1">
            <a:spLocks noChangeArrowheads="1"/>
          </p:cNvSpPr>
          <p:nvPr/>
        </p:nvSpPr>
        <p:spPr bwMode="auto">
          <a:xfrm rot="16200000">
            <a:off x="4263973" y="4422827"/>
            <a:ext cx="1212139" cy="44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114" tIns="52057" rIns="104114" bIns="52057">
            <a:spAutoFit/>
          </a:bodyPr>
          <a:lstStyle>
            <a:lvl1pPr eaLnBrk="0" hangingPunct="0">
              <a:spcBef>
                <a:spcPts val="3013"/>
              </a:spcBef>
              <a:buClr>
                <a:schemeClr val="accent1"/>
              </a:buClr>
              <a:buSzPct val="85000"/>
              <a:buFont typeface="Wingdings 2" pitchFamily="18" charset="2"/>
              <a:buChar char=""/>
              <a:defRPr sz="13500">
                <a:solidFill>
                  <a:schemeClr val="tx1"/>
                </a:solidFill>
                <a:latin typeface="Times New Roman" pitchFamily="18" charset="0"/>
              </a:defRPr>
            </a:lvl1pPr>
            <a:lvl2pPr marL="742950" indent="-285750" eaLnBrk="0" hangingPunct="0">
              <a:spcBef>
                <a:spcPts val="1925"/>
              </a:spcBef>
              <a:buClr>
                <a:schemeClr val="accent2"/>
              </a:buClr>
              <a:buSzPct val="85000"/>
              <a:buFont typeface="Wingdings 2" pitchFamily="18" charset="2"/>
              <a:buChar char=""/>
              <a:defRPr sz="12500">
                <a:solidFill>
                  <a:schemeClr val="tx1"/>
                </a:solidFill>
                <a:latin typeface="Times New Roman" pitchFamily="18" charset="0"/>
              </a:defRPr>
            </a:lvl2pPr>
            <a:lvl3pPr marL="1143000" indent="-228600" eaLnBrk="0" hangingPunct="0">
              <a:spcBef>
                <a:spcPts val="1925"/>
              </a:spcBef>
              <a:buClr>
                <a:srgbClr val="B2C1DB"/>
              </a:buClr>
              <a:buSzPct val="85000"/>
              <a:buFont typeface="Wingdings 2" pitchFamily="18" charset="2"/>
              <a:buChar char=""/>
              <a:defRPr sz="10400">
                <a:solidFill>
                  <a:schemeClr val="tx1"/>
                </a:solidFill>
                <a:latin typeface="Times New Roman" pitchFamily="18" charset="0"/>
              </a:defRPr>
            </a:lvl3pPr>
            <a:lvl4pPr marL="1600200" indent="-228600" eaLnBrk="0" hangingPunct="0">
              <a:spcBef>
                <a:spcPts val="1925"/>
              </a:spcBef>
              <a:buClr>
                <a:srgbClr val="9BBB59"/>
              </a:buClr>
              <a:buSzPct val="80000"/>
              <a:buFont typeface="Wingdings 2" pitchFamily="18" charset="2"/>
              <a:buChar char=""/>
              <a:defRPr sz="10400">
                <a:solidFill>
                  <a:schemeClr val="tx1"/>
                </a:solidFill>
                <a:latin typeface="Times New Roman" pitchFamily="18" charset="0"/>
              </a:defRPr>
            </a:lvl4pPr>
            <a:lvl5pPr marL="2057400" indent="-228600" eaLnBrk="0" hangingPunct="0">
              <a:spcBef>
                <a:spcPts val="1925"/>
              </a:spcBef>
              <a:buClr>
                <a:srgbClr val="9BBB59"/>
              </a:buClr>
              <a:buChar char="o"/>
              <a:defRPr sz="10400">
                <a:solidFill>
                  <a:schemeClr val="tx1"/>
                </a:solidFill>
                <a:latin typeface="Times New Roman" pitchFamily="18" charset="0"/>
              </a:defRPr>
            </a:lvl5pPr>
            <a:lvl6pPr marL="25146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6pPr>
            <a:lvl7pPr marL="29718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7pPr>
            <a:lvl8pPr marL="34290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8pPr>
            <a:lvl9pPr marL="38862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9pPr>
          </a:lstStyle>
          <a:p>
            <a:pPr eaLnBrk="1" hangingPunct="1">
              <a:spcBef>
                <a:spcPct val="0"/>
              </a:spcBef>
              <a:buClrTx/>
              <a:buSzTx/>
              <a:buFontTx/>
              <a:buNone/>
            </a:pPr>
            <a:r>
              <a:rPr lang="en-US" altLang="en-US" sz="1100" b="1" dirty="0">
                <a:latin typeface="Arial" charset="0"/>
              </a:rPr>
              <a:t>Hospitalization</a:t>
            </a:r>
          </a:p>
          <a:p>
            <a:pPr eaLnBrk="1" hangingPunct="1">
              <a:spcBef>
                <a:spcPct val="0"/>
              </a:spcBef>
              <a:buClrTx/>
              <a:buSzTx/>
              <a:buFontTx/>
              <a:buNone/>
            </a:pPr>
            <a:r>
              <a:rPr lang="en-US" altLang="en-US" sz="1100" b="1" dirty="0">
                <a:latin typeface="Arial" charset="0"/>
              </a:rPr>
              <a:t>0-1, Group A-B</a:t>
            </a:r>
          </a:p>
        </p:txBody>
      </p:sp>
      <p:sp>
        <p:nvSpPr>
          <p:cNvPr id="27" name="TextBox 24"/>
          <p:cNvSpPr txBox="1">
            <a:spLocks noChangeArrowheads="1"/>
          </p:cNvSpPr>
          <p:nvPr/>
        </p:nvSpPr>
        <p:spPr bwMode="auto">
          <a:xfrm rot="16200000">
            <a:off x="1211912" y="4575227"/>
            <a:ext cx="1399690" cy="443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114" tIns="52057" rIns="104114" bIns="52057">
            <a:spAutoFit/>
          </a:bodyPr>
          <a:lstStyle>
            <a:lvl1pPr eaLnBrk="0" hangingPunct="0">
              <a:spcBef>
                <a:spcPts val="3013"/>
              </a:spcBef>
              <a:buClr>
                <a:schemeClr val="accent1"/>
              </a:buClr>
              <a:buSzPct val="85000"/>
              <a:buFont typeface="Wingdings 2" pitchFamily="18" charset="2"/>
              <a:buChar char=""/>
              <a:defRPr sz="13500">
                <a:solidFill>
                  <a:schemeClr val="tx1"/>
                </a:solidFill>
                <a:latin typeface="Times New Roman" pitchFamily="18" charset="0"/>
              </a:defRPr>
            </a:lvl1pPr>
            <a:lvl2pPr marL="742950" indent="-285750" eaLnBrk="0" hangingPunct="0">
              <a:spcBef>
                <a:spcPts val="1925"/>
              </a:spcBef>
              <a:buClr>
                <a:schemeClr val="accent2"/>
              </a:buClr>
              <a:buSzPct val="85000"/>
              <a:buFont typeface="Wingdings 2" pitchFamily="18" charset="2"/>
              <a:buChar char=""/>
              <a:defRPr sz="12500">
                <a:solidFill>
                  <a:schemeClr val="tx1"/>
                </a:solidFill>
                <a:latin typeface="Times New Roman" pitchFamily="18" charset="0"/>
              </a:defRPr>
            </a:lvl2pPr>
            <a:lvl3pPr marL="1143000" indent="-228600" eaLnBrk="0" hangingPunct="0">
              <a:spcBef>
                <a:spcPts val="1925"/>
              </a:spcBef>
              <a:buClr>
                <a:srgbClr val="B2C1DB"/>
              </a:buClr>
              <a:buSzPct val="85000"/>
              <a:buFont typeface="Wingdings 2" pitchFamily="18" charset="2"/>
              <a:buChar char=""/>
              <a:defRPr sz="10400">
                <a:solidFill>
                  <a:schemeClr val="tx1"/>
                </a:solidFill>
                <a:latin typeface="Times New Roman" pitchFamily="18" charset="0"/>
              </a:defRPr>
            </a:lvl3pPr>
            <a:lvl4pPr marL="1600200" indent="-228600" eaLnBrk="0" hangingPunct="0">
              <a:spcBef>
                <a:spcPts val="1925"/>
              </a:spcBef>
              <a:buClr>
                <a:srgbClr val="9BBB59"/>
              </a:buClr>
              <a:buSzPct val="80000"/>
              <a:buFont typeface="Wingdings 2" pitchFamily="18" charset="2"/>
              <a:buChar char=""/>
              <a:defRPr sz="10400">
                <a:solidFill>
                  <a:schemeClr val="tx1"/>
                </a:solidFill>
                <a:latin typeface="Times New Roman" pitchFamily="18" charset="0"/>
              </a:defRPr>
            </a:lvl4pPr>
            <a:lvl5pPr marL="2057400" indent="-228600" eaLnBrk="0" hangingPunct="0">
              <a:spcBef>
                <a:spcPts val="1925"/>
              </a:spcBef>
              <a:buClr>
                <a:srgbClr val="9BBB59"/>
              </a:buClr>
              <a:buChar char="o"/>
              <a:defRPr sz="10400">
                <a:solidFill>
                  <a:schemeClr val="tx1"/>
                </a:solidFill>
                <a:latin typeface="Times New Roman" pitchFamily="18" charset="0"/>
              </a:defRPr>
            </a:lvl5pPr>
            <a:lvl6pPr marL="25146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6pPr>
            <a:lvl7pPr marL="29718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7pPr>
            <a:lvl8pPr marL="34290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8pPr>
            <a:lvl9pPr marL="3886200" indent="-228600" eaLnBrk="0" fontAlgn="base" hangingPunct="0">
              <a:spcBef>
                <a:spcPts val="1925"/>
              </a:spcBef>
              <a:spcAft>
                <a:spcPct val="0"/>
              </a:spcAft>
              <a:buClr>
                <a:srgbClr val="9BBB59"/>
              </a:buClr>
              <a:buChar char="o"/>
              <a:defRPr sz="10400">
                <a:solidFill>
                  <a:schemeClr val="tx1"/>
                </a:solidFill>
                <a:latin typeface="Times New Roman" pitchFamily="18" charset="0"/>
              </a:defRPr>
            </a:lvl9pPr>
          </a:lstStyle>
          <a:p>
            <a:pPr eaLnBrk="1" hangingPunct="1">
              <a:spcBef>
                <a:spcPct val="0"/>
              </a:spcBef>
              <a:buClrTx/>
              <a:buSzTx/>
              <a:buFontTx/>
              <a:buNone/>
            </a:pPr>
            <a:r>
              <a:rPr lang="en-US" altLang="en-US" sz="1100" b="1" dirty="0">
                <a:latin typeface="+mj-lt"/>
              </a:rPr>
              <a:t>Hospitalization</a:t>
            </a:r>
          </a:p>
          <a:p>
            <a:pPr eaLnBrk="1" hangingPunct="1">
              <a:spcBef>
                <a:spcPct val="0"/>
              </a:spcBef>
              <a:buClrTx/>
              <a:buSzTx/>
              <a:buFontTx/>
              <a:buNone/>
            </a:pPr>
            <a:r>
              <a:rPr lang="en-US" altLang="en-US" sz="1100" b="1" dirty="0">
                <a:latin typeface="+mj-lt"/>
              </a:rPr>
              <a:t>&gt;2, Group C-D</a:t>
            </a:r>
          </a:p>
        </p:txBody>
      </p:sp>
      <p:sp>
        <p:nvSpPr>
          <p:cNvPr id="28" name="TextBox 27"/>
          <p:cNvSpPr txBox="1"/>
          <p:nvPr/>
        </p:nvSpPr>
        <p:spPr>
          <a:xfrm rot="16200000">
            <a:off x="4324086" y="3219714"/>
            <a:ext cx="1091913" cy="443685"/>
          </a:xfrm>
          <a:prstGeom prst="rect">
            <a:avLst/>
          </a:prstGeom>
          <a:noFill/>
        </p:spPr>
        <p:txBody>
          <a:bodyPr wrap="none" lIns="104114" tIns="52057" rIns="104114" bIns="52057">
            <a:spAutoFit/>
          </a:bodyPr>
          <a:lstStyle/>
          <a:p>
            <a:pPr>
              <a:defRPr/>
            </a:pPr>
            <a:r>
              <a:rPr lang="en-US" sz="1100" b="1" dirty="0">
                <a:latin typeface="+mj-lt"/>
              </a:rPr>
              <a:t>Hospitalization</a:t>
            </a:r>
          </a:p>
          <a:p>
            <a:pPr>
              <a:defRPr/>
            </a:pPr>
            <a:r>
              <a:rPr lang="en-US" sz="1100" b="1" dirty="0">
                <a:latin typeface="+mj-lt"/>
              </a:rPr>
              <a:t>&gt;2, Group C-D</a:t>
            </a:r>
          </a:p>
        </p:txBody>
      </p:sp>
      <p:sp>
        <p:nvSpPr>
          <p:cNvPr id="29" name="Right Arrow 28"/>
          <p:cNvSpPr/>
          <p:nvPr/>
        </p:nvSpPr>
        <p:spPr>
          <a:xfrm rot="16200000">
            <a:off x="4229103" y="3771900"/>
            <a:ext cx="2209800" cy="457199"/>
          </a:xfrm>
          <a:prstGeom prst="rightArrow">
            <a:avLst/>
          </a:prstGeom>
        </p:spPr>
        <p:style>
          <a:lnRef idx="1">
            <a:schemeClr val="accent6"/>
          </a:lnRef>
          <a:fillRef idx="2">
            <a:schemeClr val="accent6"/>
          </a:fillRef>
          <a:effectRef idx="1">
            <a:schemeClr val="accent6"/>
          </a:effectRef>
          <a:fontRef idx="minor">
            <a:schemeClr val="dk1"/>
          </a:fontRef>
        </p:style>
        <p:txBody>
          <a:bodyPr lIns="104114" tIns="52057" rIns="104114" bIns="52057" anchor="ctr"/>
          <a:lstStyle/>
          <a:p>
            <a:pPr algn="ctr">
              <a:defRPr/>
            </a:pPr>
            <a:r>
              <a:rPr lang="en-US" sz="1400" b="1" dirty="0">
                <a:solidFill>
                  <a:srgbClr val="FF0000"/>
                </a:solidFill>
                <a:latin typeface="+mj-lt"/>
              </a:rPr>
              <a:t>Hyper Inflation</a:t>
            </a:r>
          </a:p>
        </p:txBody>
      </p:sp>
      <p:sp>
        <p:nvSpPr>
          <p:cNvPr id="30" name="Rounded Rectangular Callout 29"/>
          <p:cNvSpPr/>
          <p:nvPr/>
        </p:nvSpPr>
        <p:spPr>
          <a:xfrm>
            <a:off x="7086600" y="5638800"/>
            <a:ext cx="1524000" cy="511175"/>
          </a:xfrm>
          <a:prstGeom prst="wedgeRoundRectCallout">
            <a:avLst>
              <a:gd name="adj1" fmla="val -76200"/>
              <a:gd name="adj2" fmla="val 38827"/>
              <a:gd name="adj3" fmla="val 16667"/>
            </a:avLst>
          </a:prstGeom>
          <a:noFill/>
          <a:ln w="41275"/>
        </p:spPr>
        <p:style>
          <a:lnRef idx="2">
            <a:schemeClr val="accent1">
              <a:shade val="50000"/>
            </a:schemeClr>
          </a:lnRef>
          <a:fillRef idx="1">
            <a:schemeClr val="accent1"/>
          </a:fillRef>
          <a:effectRef idx="0">
            <a:schemeClr val="accent1"/>
          </a:effectRef>
          <a:fontRef idx="minor">
            <a:schemeClr val="lt1"/>
          </a:fontRef>
        </p:style>
        <p:txBody>
          <a:bodyPr lIns="104114" tIns="52057" rIns="104114" bIns="52057" anchor="ctr"/>
          <a:lstStyle/>
          <a:p>
            <a:pPr algn="ctr">
              <a:defRPr/>
            </a:pPr>
            <a:r>
              <a:rPr lang="en-US" sz="1400" b="1" dirty="0">
                <a:solidFill>
                  <a:srgbClr val="FF0000"/>
                </a:solidFill>
                <a:latin typeface="+mj-lt"/>
              </a:rPr>
              <a:t>Muscle weakness</a:t>
            </a:r>
          </a:p>
        </p:txBody>
      </p:sp>
      <p:sp>
        <p:nvSpPr>
          <p:cNvPr id="31" name="Rounded Rectangular Callout 30"/>
          <p:cNvSpPr/>
          <p:nvPr/>
        </p:nvSpPr>
        <p:spPr>
          <a:xfrm>
            <a:off x="4419600" y="6248400"/>
            <a:ext cx="1295400" cy="511175"/>
          </a:xfrm>
          <a:prstGeom prst="wedgeRoundRectCallout">
            <a:avLst>
              <a:gd name="adj1" fmla="val 78902"/>
              <a:gd name="adj2" fmla="val -125858"/>
              <a:gd name="adj3" fmla="val 16667"/>
            </a:avLst>
          </a:prstGeom>
          <a:noFill/>
          <a:ln w="41275"/>
        </p:spPr>
        <p:style>
          <a:lnRef idx="2">
            <a:schemeClr val="accent1">
              <a:shade val="50000"/>
            </a:schemeClr>
          </a:lnRef>
          <a:fillRef idx="1">
            <a:schemeClr val="accent1"/>
          </a:fillRef>
          <a:effectRef idx="0">
            <a:schemeClr val="accent1"/>
          </a:effectRef>
          <a:fontRef idx="minor">
            <a:schemeClr val="lt1"/>
          </a:fontRef>
        </p:style>
        <p:txBody>
          <a:bodyPr lIns="104114" tIns="52057" rIns="104114" bIns="52057" anchor="ctr"/>
          <a:lstStyle/>
          <a:p>
            <a:pPr fontAlgn="base">
              <a:spcBef>
                <a:spcPct val="0"/>
              </a:spcBef>
              <a:spcAft>
                <a:spcPct val="0"/>
              </a:spcAft>
              <a:defRPr/>
            </a:pPr>
            <a:r>
              <a:rPr lang="en-US" sz="1200" b="1" dirty="0">
                <a:solidFill>
                  <a:srgbClr val="FF0000"/>
                </a:solidFill>
                <a:latin typeface="+mj-lt"/>
                <a:ea typeface="MS PGothic" pitchFamily="34" charset="-128"/>
              </a:rPr>
              <a:t>Physical</a:t>
            </a:r>
          </a:p>
          <a:p>
            <a:pPr fontAlgn="base">
              <a:spcBef>
                <a:spcPct val="0"/>
              </a:spcBef>
              <a:spcAft>
                <a:spcPct val="0"/>
              </a:spcAft>
              <a:defRPr/>
            </a:pPr>
            <a:r>
              <a:rPr lang="en-US" sz="1200" b="1" dirty="0">
                <a:solidFill>
                  <a:srgbClr val="FF0000"/>
                </a:solidFill>
                <a:latin typeface="+mj-lt"/>
                <a:ea typeface="MS PGothic" pitchFamily="34" charset="-128"/>
              </a:rPr>
              <a:t> Inactivity </a:t>
            </a:r>
          </a:p>
        </p:txBody>
      </p:sp>
      <p:cxnSp>
        <p:nvCxnSpPr>
          <p:cNvPr id="6" name="Curved Connector 5"/>
          <p:cNvCxnSpPr>
            <a:stCxn id="78" idx="2"/>
            <a:endCxn id="11" idx="3"/>
          </p:cNvCxnSpPr>
          <p:nvPr/>
        </p:nvCxnSpPr>
        <p:spPr>
          <a:xfrm rot="10800000" flipV="1">
            <a:off x="4822450" y="5981735"/>
            <a:ext cx="892551" cy="122152"/>
          </a:xfrm>
          <a:prstGeom prst="curvedConnector3">
            <a:avLst/>
          </a:prstGeom>
          <a:ln w="381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Curved Connector 7"/>
          <p:cNvCxnSpPr>
            <a:stCxn id="11" idx="1"/>
            <a:endCxn id="12" idx="2"/>
          </p:cNvCxnSpPr>
          <p:nvPr/>
        </p:nvCxnSpPr>
        <p:spPr>
          <a:xfrm rot="10800000">
            <a:off x="1028700" y="4879419"/>
            <a:ext cx="1562100" cy="1224469"/>
          </a:xfrm>
          <a:prstGeom prst="curvedConnector2">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5" name="Curved Connector 64"/>
          <p:cNvCxnSpPr/>
          <p:nvPr/>
        </p:nvCxnSpPr>
        <p:spPr>
          <a:xfrm rot="5400000" flipH="1" flipV="1">
            <a:off x="-150243" y="2893443"/>
            <a:ext cx="2422626" cy="445740"/>
          </a:xfrm>
          <a:prstGeom prst="curvedConnector3">
            <a:avLst/>
          </a:prstGeom>
          <a:ln w="38100">
            <a:solidFill>
              <a:srgbClr val="333333"/>
            </a:solidFill>
            <a:tailEnd type="arrow"/>
          </a:ln>
        </p:spPr>
        <p:style>
          <a:lnRef idx="1">
            <a:schemeClr val="accent1"/>
          </a:lnRef>
          <a:fillRef idx="0">
            <a:schemeClr val="accent1"/>
          </a:fillRef>
          <a:effectRef idx="0">
            <a:schemeClr val="accent1"/>
          </a:effectRef>
          <a:fontRef idx="minor">
            <a:schemeClr val="tx1"/>
          </a:fontRef>
        </p:style>
      </p:cxnSp>
      <p:cxnSp>
        <p:nvCxnSpPr>
          <p:cNvPr id="67" name="Curved Connector 66"/>
          <p:cNvCxnSpPr>
            <a:stCxn id="13" idx="0"/>
            <a:endCxn id="14" idx="1"/>
          </p:cNvCxnSpPr>
          <p:nvPr/>
        </p:nvCxnSpPr>
        <p:spPr>
          <a:xfrm rot="5400000" flipH="1" flipV="1">
            <a:off x="1609577" y="771377"/>
            <a:ext cx="693687" cy="963960"/>
          </a:xfrm>
          <a:prstGeom prst="curvedConnector2">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Curved Connector 48"/>
          <p:cNvCxnSpPr/>
          <p:nvPr/>
        </p:nvCxnSpPr>
        <p:spPr>
          <a:xfrm>
            <a:off x="5181600" y="838200"/>
            <a:ext cx="914400" cy="381000"/>
          </a:xfrm>
          <a:prstGeom prst="curvedConnector3">
            <a:avLst>
              <a:gd name="adj1" fmla="val 99206"/>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61" name="Content Placeholder 3"/>
          <p:cNvPicPr>
            <a:picLocks noChangeAspect="1" noChangeArrowheads="1"/>
          </p:cNvPicPr>
          <p:nvPr/>
        </p:nvPicPr>
        <p:blipFill>
          <a:blip r:embed="rId5" cstate="print"/>
          <a:stretch>
            <a:fillRect/>
          </a:stretch>
        </p:blipFill>
        <p:spPr bwMode="auto">
          <a:xfrm>
            <a:off x="6934200" y="507381"/>
            <a:ext cx="1752600" cy="1626219"/>
          </a:xfrm>
          <a:prstGeom prst="rect">
            <a:avLst/>
          </a:prstGeom>
          <a:noFill/>
          <a:ln w="9525">
            <a:noFill/>
            <a:miter lim="800000"/>
            <a:headEnd/>
            <a:tailEnd/>
          </a:ln>
        </p:spPr>
      </p:pic>
      <p:cxnSp>
        <p:nvCxnSpPr>
          <p:cNvPr id="63" name="Curved Connector 62"/>
          <p:cNvCxnSpPr>
            <a:endCxn id="61" idx="1"/>
          </p:cNvCxnSpPr>
          <p:nvPr/>
        </p:nvCxnSpPr>
        <p:spPr>
          <a:xfrm flipV="1">
            <a:off x="6400800" y="1320491"/>
            <a:ext cx="533400" cy="51109"/>
          </a:xfrm>
          <a:prstGeom prst="curvedConnector3">
            <a:avLst>
              <a:gd name="adj1" fmla="val 50000"/>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Curved Connector 92"/>
          <p:cNvCxnSpPr>
            <a:endCxn id="78" idx="0"/>
          </p:cNvCxnSpPr>
          <p:nvPr/>
        </p:nvCxnSpPr>
        <p:spPr>
          <a:xfrm rot="16200000" flipH="1">
            <a:off x="4895815" y="3638585"/>
            <a:ext cx="2819470" cy="114300"/>
          </a:xfrm>
          <a:prstGeom prst="curvedConnector3">
            <a:avLst>
              <a:gd name="adj1" fmla="val 57722"/>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pic>
        <p:nvPicPr>
          <p:cNvPr id="96" name="Content Placeholder 3"/>
          <p:cNvPicPr>
            <a:picLocks noChangeAspect="1" noChangeArrowheads="1"/>
          </p:cNvPicPr>
          <p:nvPr/>
        </p:nvPicPr>
        <p:blipFill>
          <a:blip r:embed="rId6" cstate="print"/>
          <a:stretch>
            <a:fillRect/>
          </a:stretch>
        </p:blipFill>
        <p:spPr bwMode="auto">
          <a:xfrm>
            <a:off x="6477000" y="2667000"/>
            <a:ext cx="2209800" cy="1854200"/>
          </a:xfrm>
          <a:prstGeom prst="rect">
            <a:avLst/>
          </a:prstGeom>
          <a:noFill/>
          <a:ln w="9525">
            <a:noFill/>
            <a:miter lim="800000"/>
            <a:headEnd/>
            <a:tailEnd/>
          </a:ln>
        </p:spPr>
      </p:pic>
      <p:cxnSp>
        <p:nvCxnSpPr>
          <p:cNvPr id="97" name="Curved Connector 96"/>
          <p:cNvCxnSpPr>
            <a:stCxn id="78" idx="7"/>
            <a:endCxn id="96" idx="2"/>
          </p:cNvCxnSpPr>
          <p:nvPr/>
        </p:nvCxnSpPr>
        <p:spPr>
          <a:xfrm rot="5400000" flipH="1" flipV="1">
            <a:off x="6780835" y="4561058"/>
            <a:ext cx="840922" cy="761207"/>
          </a:xfrm>
          <a:prstGeom prst="curvedConnector3">
            <a:avLst>
              <a:gd name="adj1" fmla="val 50000"/>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55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6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11" grpId="0"/>
      <p:bldP spid="12" grpId="0"/>
      <p:bldP spid="13" grpId="0"/>
      <p:bldP spid="14" grpId="0"/>
      <p:bldP spid="25" grpId="0"/>
      <p:bldP spid="26" grpId="0"/>
      <p:bldP spid="27" grpId="0"/>
      <p:bldP spid="28" grpId="0"/>
      <p:bldP spid="29" grpId="0" animBg="1"/>
      <p:bldP spid="30"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81000"/>
            <a:ext cx="8915400" cy="944562"/>
          </a:xfrm>
        </p:spPr>
        <p:txBody>
          <a:bodyPr>
            <a:noAutofit/>
          </a:bodyPr>
          <a:lstStyle/>
          <a:p>
            <a:pPr algn="ctr"/>
            <a:r>
              <a:rPr lang="en-US" sz="2600" dirty="0">
                <a:solidFill>
                  <a:schemeClr val="accent2">
                    <a:lumMod val="75000"/>
                  </a:schemeClr>
                </a:solidFill>
              </a:rPr>
              <a:t>What are current management strategies </a:t>
            </a:r>
            <a:r>
              <a:rPr lang="en-US" sz="2600" dirty="0" smtClean="0">
                <a:solidFill>
                  <a:schemeClr val="accent2">
                    <a:lumMod val="75000"/>
                  </a:schemeClr>
                </a:solidFill>
              </a:rPr>
              <a:t>for COPD</a:t>
            </a:r>
            <a:endParaRPr lang="en-US" sz="2600" dirty="0">
              <a:solidFill>
                <a:schemeClr val="accent2">
                  <a:lumMod val="75000"/>
                </a:schemeClr>
              </a:solidFill>
            </a:endParaRPr>
          </a:p>
        </p:txBody>
      </p:sp>
      <p:sp>
        <p:nvSpPr>
          <p:cNvPr id="4" name="Oval 3"/>
          <p:cNvSpPr/>
          <p:nvPr/>
        </p:nvSpPr>
        <p:spPr>
          <a:xfrm>
            <a:off x="1752600" y="3048000"/>
            <a:ext cx="1219200" cy="1219200"/>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COPD</a:t>
            </a:r>
            <a:endParaRPr lang="en-US"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05000"/>
            <a:ext cx="990600"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733800"/>
            <a:ext cx="11430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Curved Connector 8"/>
          <p:cNvCxnSpPr>
            <a:stCxn id="5" idx="0"/>
            <a:endCxn id="4" idx="0"/>
          </p:cNvCxnSpPr>
          <p:nvPr/>
        </p:nvCxnSpPr>
        <p:spPr>
          <a:xfrm rot="16200000" flipH="1">
            <a:off x="1009650" y="1695450"/>
            <a:ext cx="1143000" cy="1562100"/>
          </a:xfrm>
          <a:prstGeom prst="curvedConnector3">
            <a:avLst>
              <a:gd name="adj1" fmla="val -20000"/>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Curved Connector 11"/>
          <p:cNvCxnSpPr>
            <a:stCxn id="6" idx="2"/>
            <a:endCxn id="4" idx="4"/>
          </p:cNvCxnSpPr>
          <p:nvPr/>
        </p:nvCxnSpPr>
        <p:spPr>
          <a:xfrm rot="5400000" flipH="1" flipV="1">
            <a:off x="1009650" y="4133850"/>
            <a:ext cx="1219200" cy="1485900"/>
          </a:xfrm>
          <a:prstGeom prst="curvedConnector3">
            <a:avLst>
              <a:gd name="adj1" fmla="val -18750"/>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16200000">
            <a:off x="551276" y="3374392"/>
            <a:ext cx="1756315" cy="646331"/>
          </a:xfrm>
          <a:prstGeom prst="rect">
            <a:avLst/>
          </a:prstGeom>
          <a:noFill/>
        </p:spPr>
        <p:txBody>
          <a:bodyPr wrap="none" rtlCol="0">
            <a:spAutoFit/>
          </a:bodyPr>
          <a:lstStyle/>
          <a:p>
            <a:r>
              <a:rPr lang="en-US" b="1" dirty="0" smtClean="0">
                <a:latin typeface="Calibri" panose="020F0502020204030204" pitchFamily="34" charset="0"/>
              </a:rPr>
              <a:t>Pharmacological</a:t>
            </a:r>
          </a:p>
          <a:p>
            <a:r>
              <a:rPr lang="en-US" b="1" dirty="0" smtClean="0">
                <a:latin typeface="Calibri" panose="020F0502020204030204" pitchFamily="34" charset="0"/>
              </a:rPr>
              <a:t>Management</a:t>
            </a:r>
            <a:endParaRPr lang="en-US" b="1" dirty="0">
              <a:latin typeface="Calibri" panose="020F0502020204030204" pitchFamily="34" charset="0"/>
            </a:endParaRPr>
          </a:p>
        </p:txBody>
      </p:sp>
      <p:sp>
        <p:nvSpPr>
          <p:cNvPr id="21" name="Rectangle 20"/>
          <p:cNvSpPr/>
          <p:nvPr/>
        </p:nvSpPr>
        <p:spPr>
          <a:xfrm>
            <a:off x="2895600" y="2819400"/>
            <a:ext cx="2209800" cy="584775"/>
          </a:xfrm>
          <a:prstGeom prst="rect">
            <a:avLst/>
          </a:prstGeom>
        </p:spPr>
        <p:txBody>
          <a:bodyPr wrap="square">
            <a:spAutoFit/>
          </a:bodyPr>
          <a:lstStyle/>
          <a:p>
            <a:r>
              <a:rPr lang="en-US" sz="1600" b="1" dirty="0" smtClean="0">
                <a:latin typeface="Calibri" panose="020F0502020204030204" pitchFamily="34" charset="0"/>
              </a:rPr>
              <a:t>Non-Pharmacological</a:t>
            </a:r>
          </a:p>
          <a:p>
            <a:r>
              <a:rPr lang="en-US" sz="1600" b="1" dirty="0" smtClean="0">
                <a:latin typeface="Calibri" panose="020F0502020204030204" pitchFamily="34" charset="0"/>
              </a:rPr>
              <a:t>Management</a:t>
            </a:r>
            <a:endParaRPr lang="en-US" sz="1600" b="1" dirty="0">
              <a:latin typeface="Calibri" panose="020F0502020204030204" pitchFamily="34" charset="0"/>
            </a:endParaRPr>
          </a:p>
        </p:txBody>
      </p:sp>
      <p:cxnSp>
        <p:nvCxnSpPr>
          <p:cNvPr id="22" name="Curved Connector 21"/>
          <p:cNvCxnSpPr/>
          <p:nvPr/>
        </p:nvCxnSpPr>
        <p:spPr>
          <a:xfrm rot="10800000">
            <a:off x="3048000" y="3581400"/>
            <a:ext cx="2057400" cy="12700"/>
          </a:xfrm>
          <a:prstGeom prst="curvedConnector3">
            <a:avLst>
              <a:gd name="adj1" fmla="val 50000"/>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295400"/>
            <a:ext cx="3581400" cy="3959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Rounded Rectangle 38"/>
          <p:cNvSpPr/>
          <p:nvPr/>
        </p:nvSpPr>
        <p:spPr>
          <a:xfrm>
            <a:off x="2286000" y="5257800"/>
            <a:ext cx="3429000" cy="990600"/>
          </a:xfrm>
          <a:prstGeom prst="roundRect">
            <a:avLst/>
          </a:prstGeom>
          <a:solidFill>
            <a:srgbClr val="2A7E0C"/>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ATS-ERS New statement on PR </a:t>
            </a:r>
            <a:r>
              <a:rPr lang="en-US" sz="1600" dirty="0" smtClean="0"/>
              <a:t>2013</a:t>
            </a:r>
          </a:p>
          <a:p>
            <a:pPr algn="ctr"/>
            <a:r>
              <a:rPr lang="en-US" sz="1600" dirty="0" smtClean="0"/>
              <a:t>“Sustainable health enhancing behaviour change”</a:t>
            </a:r>
            <a:endParaRPr lang="en-US" sz="1600" dirty="0"/>
          </a:p>
        </p:txBody>
      </p:sp>
      <p:sp>
        <p:nvSpPr>
          <p:cNvPr id="8" name="Rectangle 7"/>
          <p:cNvSpPr/>
          <p:nvPr/>
        </p:nvSpPr>
        <p:spPr>
          <a:xfrm>
            <a:off x="228600" y="6229290"/>
            <a:ext cx="8686800" cy="400110"/>
          </a:xfrm>
          <a:prstGeom prst="rect">
            <a:avLst/>
          </a:prstGeom>
        </p:spPr>
        <p:txBody>
          <a:bodyPr wrap="square">
            <a:spAutoFit/>
          </a:bodyPr>
          <a:lstStyle/>
          <a:p>
            <a:pPr algn="ctr"/>
            <a:r>
              <a:rPr lang="en-US" sz="1000" dirty="0">
                <a:latin typeface="Arial" panose="020B0604020202020204" pitchFamily="34" charset="0"/>
                <a:cs typeface="Arial" panose="020B0604020202020204" pitchFamily="34" charset="0"/>
              </a:rPr>
              <a:t>Spruit MA, Singh SJ, Garvey C, et al (2013) </a:t>
            </a:r>
            <a:r>
              <a:rPr lang="en-US" sz="1000" i="1" dirty="0">
                <a:latin typeface="Arial" panose="020B0604020202020204" pitchFamily="34" charset="0"/>
                <a:cs typeface="Arial" panose="020B0604020202020204" pitchFamily="34" charset="0"/>
              </a:rPr>
              <a:t>An official American Thoracic Society/European Respiratory Society statement: key concepts and advances in pulmonary rehabilitation</a:t>
            </a:r>
            <a:r>
              <a:rPr lang="en-US" sz="1000" dirty="0">
                <a:latin typeface="Arial" panose="020B0604020202020204" pitchFamily="34" charset="0"/>
                <a:cs typeface="Arial" panose="020B0604020202020204" pitchFamily="34" charset="0"/>
              </a:rPr>
              <a:t>. Am J Respir Crit Care Med; 188:e13-64</a:t>
            </a:r>
          </a:p>
        </p:txBody>
      </p:sp>
      <p:cxnSp>
        <p:nvCxnSpPr>
          <p:cNvPr id="14" name="Elbow Connector 13"/>
          <p:cNvCxnSpPr/>
          <p:nvPr/>
        </p:nvCxnSpPr>
        <p:spPr>
          <a:xfrm flipV="1">
            <a:off x="3733800" y="3657600"/>
            <a:ext cx="2514600" cy="1600200"/>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761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fade">
                                      <p:cBhvr>
                                        <p:cTn id="41" dur="1000"/>
                                        <p:tgtEl>
                                          <p:spTgt spid="1026"/>
                                        </p:tgtEl>
                                      </p:cBhvr>
                                    </p:animEffect>
                                    <p:anim calcmode="lin" valueType="num">
                                      <p:cBhvr>
                                        <p:cTn id="42" dur="1000" fill="hold"/>
                                        <p:tgtEl>
                                          <p:spTgt spid="1026"/>
                                        </p:tgtEl>
                                        <p:attrNameLst>
                                          <p:attrName>ppt_x</p:attrName>
                                        </p:attrNameLst>
                                      </p:cBhvr>
                                      <p:tavLst>
                                        <p:tav tm="0">
                                          <p:val>
                                            <p:strVal val="#ppt_x"/>
                                          </p:val>
                                        </p:tav>
                                        <p:tav tm="100000">
                                          <p:val>
                                            <p:strVal val="#ppt_x"/>
                                          </p:val>
                                        </p:tav>
                                      </p:tavLst>
                                    </p:anim>
                                    <p:anim calcmode="lin" valueType="num">
                                      <p:cBhvr>
                                        <p:cTn id="43" dur="1000" fill="hold"/>
                                        <p:tgtEl>
                                          <p:spTgt spid="102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barn(inVertical)">
                                      <p:cBhvr>
                                        <p:cTn id="58" dur="500"/>
                                        <p:tgtEl>
                                          <p:spTgt spid="39"/>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fill="hold"/>
                                        <p:tgtEl>
                                          <p:spTgt spid="14"/>
                                        </p:tgtEl>
                                        <p:attrNameLst>
                                          <p:attrName>ppt_x</p:attrName>
                                        </p:attrNameLst>
                                      </p:cBhvr>
                                      <p:tavLst>
                                        <p:tav tm="0">
                                          <p:val>
                                            <p:strVal val="#ppt_x"/>
                                          </p:val>
                                        </p:tav>
                                        <p:tav tm="100000">
                                          <p:val>
                                            <p:strVal val="#ppt_x"/>
                                          </p:val>
                                        </p:tav>
                                      </p:tavLst>
                                    </p:anim>
                                    <p:anim calcmode="lin" valueType="num">
                                      <p:cBhvr additive="base">
                                        <p:cTn id="6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9" grpId="0"/>
      <p:bldP spid="21" grpId="0"/>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228600" y="381000"/>
            <a:ext cx="95250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US" altLang="en-US" sz="2500" b="1" dirty="0" smtClean="0">
                <a:solidFill>
                  <a:schemeClr val="accent2">
                    <a:lumMod val="75000"/>
                  </a:schemeClr>
                </a:solidFill>
                <a:latin typeface="+mj-lt"/>
              </a:rPr>
              <a:t>Why is Physical (In) Activity in COPD a</a:t>
            </a:r>
          </a:p>
          <a:p>
            <a:pPr algn="ctr"/>
            <a:r>
              <a:rPr lang="en-US" altLang="en-US" sz="2500" b="1" dirty="0" smtClean="0">
                <a:solidFill>
                  <a:schemeClr val="accent2">
                    <a:lumMod val="75000"/>
                  </a:schemeClr>
                </a:solidFill>
                <a:latin typeface="+mj-lt"/>
              </a:rPr>
              <a:t> burning theme…</a:t>
            </a:r>
            <a:endParaRPr lang="en-GB" altLang="en-US" sz="2500" b="1" dirty="0">
              <a:solidFill>
                <a:schemeClr val="accent2">
                  <a:lumMod val="75000"/>
                </a:schemeClr>
              </a:solidFill>
              <a:latin typeface="+mj-lt"/>
            </a:endParaRPr>
          </a:p>
        </p:txBody>
      </p:sp>
      <p:sp>
        <p:nvSpPr>
          <p:cNvPr id="15" name="Rounded Rectangle 14"/>
          <p:cNvSpPr/>
          <p:nvPr/>
        </p:nvSpPr>
        <p:spPr>
          <a:xfrm>
            <a:off x="3124200" y="3657600"/>
            <a:ext cx="2209800" cy="685800"/>
          </a:xfrm>
          <a:prstGeom prst="roundRect">
            <a:avLst/>
          </a:prstGeom>
          <a:solidFill>
            <a:schemeClr val="tx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Physical (in) activity</a:t>
            </a:r>
            <a:endParaRPr lang="en-US" dirty="0"/>
          </a:p>
        </p:txBody>
      </p:sp>
      <p:sp>
        <p:nvSpPr>
          <p:cNvPr id="3" name="Oval 2"/>
          <p:cNvSpPr/>
          <p:nvPr/>
        </p:nvSpPr>
        <p:spPr>
          <a:xfrm>
            <a:off x="5791200" y="1905000"/>
            <a:ext cx="2438400" cy="914400"/>
          </a:xfrm>
          <a:prstGeom prst="ellipse">
            <a:avLst/>
          </a:prstGeom>
          <a:solidFill>
            <a:schemeClr val="tx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a:t>
            </a:r>
            <a:r>
              <a:rPr lang="en-US" dirty="0" smtClean="0"/>
              <a:t>uality of life </a:t>
            </a:r>
            <a:endParaRPr lang="en-US" dirty="0"/>
          </a:p>
        </p:txBody>
      </p:sp>
      <p:sp>
        <p:nvSpPr>
          <p:cNvPr id="18" name="Oval 17"/>
          <p:cNvSpPr/>
          <p:nvPr/>
        </p:nvSpPr>
        <p:spPr>
          <a:xfrm>
            <a:off x="381000" y="3657600"/>
            <a:ext cx="1676400" cy="762000"/>
          </a:xfrm>
          <a:prstGeom prst="ellipse">
            <a:avLst/>
          </a:prstGeom>
          <a:solidFill>
            <a:schemeClr val="tx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Dyspnea</a:t>
            </a:r>
            <a:endParaRPr lang="en-US" dirty="0"/>
          </a:p>
        </p:txBody>
      </p:sp>
      <p:sp>
        <p:nvSpPr>
          <p:cNvPr id="19" name="Oval 18"/>
          <p:cNvSpPr/>
          <p:nvPr/>
        </p:nvSpPr>
        <p:spPr>
          <a:xfrm>
            <a:off x="2743200" y="1524000"/>
            <a:ext cx="2895600" cy="1066800"/>
          </a:xfrm>
          <a:prstGeom prst="ellipse">
            <a:avLst/>
          </a:prstGeom>
          <a:solidFill>
            <a:schemeClr val="tx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Exacerbations/ hospitalizations</a:t>
            </a:r>
            <a:endParaRPr lang="en-US" dirty="0"/>
          </a:p>
        </p:txBody>
      </p:sp>
      <p:sp>
        <p:nvSpPr>
          <p:cNvPr id="20" name="Oval 19"/>
          <p:cNvSpPr/>
          <p:nvPr/>
        </p:nvSpPr>
        <p:spPr>
          <a:xfrm>
            <a:off x="609600" y="2209800"/>
            <a:ext cx="1752600" cy="762000"/>
          </a:xfrm>
          <a:prstGeom prst="ellipse">
            <a:avLst/>
          </a:prstGeom>
          <a:solidFill>
            <a:schemeClr val="tx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FEV1</a:t>
            </a:r>
            <a:endParaRPr lang="en-US" dirty="0"/>
          </a:p>
        </p:txBody>
      </p:sp>
      <p:sp>
        <p:nvSpPr>
          <p:cNvPr id="21" name="Oval 20"/>
          <p:cNvSpPr/>
          <p:nvPr/>
        </p:nvSpPr>
        <p:spPr>
          <a:xfrm>
            <a:off x="6248400" y="3505200"/>
            <a:ext cx="2667000" cy="990600"/>
          </a:xfrm>
          <a:prstGeom prst="ellipse">
            <a:avLst/>
          </a:prstGeom>
          <a:solidFill>
            <a:schemeClr val="tx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Co-morbidities</a:t>
            </a:r>
            <a:endParaRPr lang="en-US" dirty="0"/>
          </a:p>
        </p:txBody>
      </p:sp>
      <p:sp>
        <p:nvSpPr>
          <p:cNvPr id="22" name="Oval 21"/>
          <p:cNvSpPr/>
          <p:nvPr/>
        </p:nvSpPr>
        <p:spPr>
          <a:xfrm>
            <a:off x="5943600" y="4953000"/>
            <a:ext cx="2667000" cy="914400"/>
          </a:xfrm>
          <a:prstGeom prst="ellipse">
            <a:avLst/>
          </a:prstGeom>
          <a:solidFill>
            <a:schemeClr val="tx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Psychological parameters</a:t>
            </a:r>
            <a:endParaRPr lang="en-US" dirty="0"/>
          </a:p>
        </p:txBody>
      </p:sp>
      <p:sp>
        <p:nvSpPr>
          <p:cNvPr id="23" name="Oval 22"/>
          <p:cNvSpPr/>
          <p:nvPr/>
        </p:nvSpPr>
        <p:spPr>
          <a:xfrm>
            <a:off x="3200400" y="5410200"/>
            <a:ext cx="2514600" cy="990600"/>
          </a:xfrm>
          <a:prstGeom prst="ellipse">
            <a:avLst/>
          </a:prstGeom>
          <a:solidFill>
            <a:schemeClr val="tx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Systemic inflammation</a:t>
            </a:r>
            <a:endParaRPr lang="en-US" dirty="0"/>
          </a:p>
        </p:txBody>
      </p:sp>
      <p:sp>
        <p:nvSpPr>
          <p:cNvPr id="25" name="Oval 24"/>
          <p:cNvSpPr/>
          <p:nvPr/>
        </p:nvSpPr>
        <p:spPr>
          <a:xfrm>
            <a:off x="381000" y="5029200"/>
            <a:ext cx="2133600" cy="914400"/>
          </a:xfrm>
          <a:prstGeom prst="ellipse">
            <a:avLst/>
          </a:prstGeom>
          <a:solidFill>
            <a:schemeClr val="tx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Physical Fitness</a:t>
            </a:r>
            <a:endParaRPr lang="en-US" dirty="0"/>
          </a:p>
        </p:txBody>
      </p:sp>
      <p:cxnSp>
        <p:nvCxnSpPr>
          <p:cNvPr id="5" name="Straight Arrow Connector 4"/>
          <p:cNvCxnSpPr/>
          <p:nvPr/>
        </p:nvCxnSpPr>
        <p:spPr>
          <a:xfrm>
            <a:off x="4191000" y="2667000"/>
            <a:ext cx="0" cy="83820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2209800" y="2971800"/>
            <a:ext cx="762000" cy="53340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4953000" y="2743200"/>
            <a:ext cx="990600" cy="76200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334000" y="4038600"/>
            <a:ext cx="838200" cy="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343400" y="4495800"/>
            <a:ext cx="0" cy="83820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133600" y="4038600"/>
            <a:ext cx="838200" cy="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2514600" y="4419600"/>
            <a:ext cx="838200" cy="76200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5181600" y="4495800"/>
            <a:ext cx="838200" cy="53340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9262674"/>
      </p:ext>
    </p:extLst>
  </p:cSld>
  <p:clrMapOvr>
    <a:masterClrMapping/>
  </p:clrMapOvr>
  <p:transition spd="med"/>
  <p:timing>
    <p:tnLst>
      <p:par>
        <p:cTn id="1" dur="indefinite" restart="never" nodeType="tmRoot">
          <p:childTnLst>
            <p:seq concurrent="1" nextAc="seek">
              <p:cTn id="2" dur="0"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73"/>
                                        </p:tgtEl>
                                        <p:attrNameLst>
                                          <p:attrName>style.visibility</p:attrName>
                                        </p:attrNameLst>
                                      </p:cBhvr>
                                      <p:to>
                                        <p:strVal val="visible"/>
                                      </p:to>
                                    </p:set>
                                    <p:animEffect transition="in" filter="barn(inVertical)">
                                      <p:cBhvr>
                                        <p:cTn id="7" dur="500"/>
                                        <p:tgtEl>
                                          <p:spTgt spid="307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additive="base">
                                        <p:cTn id="43" dur="500" fill="hold"/>
                                        <p:tgtEl>
                                          <p:spTgt spid="44"/>
                                        </p:tgtEl>
                                        <p:attrNameLst>
                                          <p:attrName>ppt_x</p:attrName>
                                        </p:attrNameLst>
                                      </p:cBhvr>
                                      <p:tavLst>
                                        <p:tav tm="0">
                                          <p:val>
                                            <p:strVal val="#ppt_x"/>
                                          </p:val>
                                        </p:tav>
                                        <p:tav tm="100000">
                                          <p:val>
                                            <p:strVal val="#ppt_x"/>
                                          </p:val>
                                        </p:tav>
                                      </p:tavLst>
                                    </p:anim>
                                    <p:anim calcmode="lin" valueType="num">
                                      <p:cBhvr additive="base">
                                        <p:cTn id="4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additive="base">
                                        <p:cTn id="53" dur="500" fill="hold"/>
                                        <p:tgtEl>
                                          <p:spTgt spid="36"/>
                                        </p:tgtEl>
                                        <p:attrNameLst>
                                          <p:attrName>ppt_x</p:attrName>
                                        </p:attrNameLst>
                                      </p:cBhvr>
                                      <p:tavLst>
                                        <p:tav tm="0">
                                          <p:val>
                                            <p:strVal val="#ppt_x"/>
                                          </p:val>
                                        </p:tav>
                                        <p:tav tm="100000">
                                          <p:val>
                                            <p:strVal val="#ppt_x"/>
                                          </p:val>
                                        </p:tav>
                                      </p:tavLst>
                                    </p:anim>
                                    <p:anim calcmode="lin" valueType="num">
                                      <p:cBhvr additive="base">
                                        <p:cTn id="5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additive="base">
                                        <p:cTn id="63" dur="500" fill="hold"/>
                                        <p:tgtEl>
                                          <p:spTgt spid="45"/>
                                        </p:tgtEl>
                                        <p:attrNameLst>
                                          <p:attrName>ppt_x</p:attrName>
                                        </p:attrNameLst>
                                      </p:cBhvr>
                                      <p:tavLst>
                                        <p:tav tm="0">
                                          <p:val>
                                            <p:strVal val="#ppt_x"/>
                                          </p:val>
                                        </p:tav>
                                        <p:tav tm="100000">
                                          <p:val>
                                            <p:strVal val="#ppt_x"/>
                                          </p:val>
                                        </p:tav>
                                      </p:tavLst>
                                    </p:anim>
                                    <p:anim calcmode="lin" valueType="num">
                                      <p:cBhvr additive="base">
                                        <p:cTn id="6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ppt_x"/>
                                          </p:val>
                                        </p:tav>
                                        <p:tav tm="100000">
                                          <p:val>
                                            <p:strVal val="#ppt_x"/>
                                          </p:val>
                                        </p:tav>
                                      </p:tavLst>
                                    </p:anim>
                                    <p:anim calcmode="lin" valueType="num">
                                      <p:cBhvr additive="base">
                                        <p:cTn id="7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
                                        </p:tgtEl>
                                        <p:attrNameLst>
                                          <p:attrName>style.visibility</p:attrName>
                                        </p:attrNameLst>
                                      </p:cBhvr>
                                      <p:to>
                                        <p:strVal val="visible"/>
                                      </p:to>
                                    </p:set>
                                    <p:anim calcmode="lin" valueType="num">
                                      <p:cBhvr additive="base">
                                        <p:cTn id="83" dur="500" fill="hold"/>
                                        <p:tgtEl>
                                          <p:spTgt spid="3"/>
                                        </p:tgtEl>
                                        <p:attrNameLst>
                                          <p:attrName>ppt_x</p:attrName>
                                        </p:attrNameLst>
                                      </p:cBhvr>
                                      <p:tavLst>
                                        <p:tav tm="0">
                                          <p:val>
                                            <p:strVal val="#ppt_x"/>
                                          </p:val>
                                        </p:tav>
                                        <p:tav tm="100000">
                                          <p:val>
                                            <p:strVal val="#ppt_x"/>
                                          </p:val>
                                        </p:tav>
                                      </p:tavLst>
                                    </p:anim>
                                    <p:anim calcmode="lin" valueType="num">
                                      <p:cBhvr additive="base">
                                        <p:cTn id="8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fill="hold"/>
                                        <p:tgtEl>
                                          <p:spTgt spid="19"/>
                                        </p:tgtEl>
                                        <p:attrNameLst>
                                          <p:attrName>ppt_x</p:attrName>
                                        </p:attrNameLst>
                                      </p:cBhvr>
                                      <p:tavLst>
                                        <p:tav tm="0">
                                          <p:val>
                                            <p:strVal val="#ppt_x"/>
                                          </p:val>
                                        </p:tav>
                                        <p:tav tm="100000">
                                          <p:val>
                                            <p:strVal val="#ppt_x"/>
                                          </p:val>
                                        </p:tav>
                                      </p:tavLst>
                                    </p:anim>
                                    <p:anim calcmode="lin" valueType="num">
                                      <p:cBhvr additive="base">
                                        <p:cTn id="90" dur="500" fill="hold"/>
                                        <p:tgtEl>
                                          <p:spTgt spid="19"/>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5"/>
                                        </p:tgtEl>
                                        <p:attrNameLst>
                                          <p:attrName>style.visibility</p:attrName>
                                        </p:attrNameLst>
                                      </p:cBhvr>
                                      <p:to>
                                        <p:strVal val="visible"/>
                                      </p:to>
                                    </p:set>
                                    <p:anim calcmode="lin" valueType="num">
                                      <p:cBhvr additive="base">
                                        <p:cTn id="93" dur="500" fill="hold"/>
                                        <p:tgtEl>
                                          <p:spTgt spid="5"/>
                                        </p:tgtEl>
                                        <p:attrNameLst>
                                          <p:attrName>ppt_x</p:attrName>
                                        </p:attrNameLst>
                                      </p:cBhvr>
                                      <p:tavLst>
                                        <p:tav tm="0">
                                          <p:val>
                                            <p:strVal val="#ppt_x"/>
                                          </p:val>
                                        </p:tav>
                                        <p:tav tm="100000">
                                          <p:val>
                                            <p:strVal val="#ppt_x"/>
                                          </p:val>
                                        </p:tav>
                                      </p:tavLst>
                                    </p:anim>
                                    <p:anim calcmode="lin" valueType="num">
                                      <p:cBhvr additive="base">
                                        <p:cTn id="9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P spid="15" grpId="0" animBg="1"/>
      <p:bldP spid="3" grpId="0" animBg="1"/>
      <p:bldP spid="18" grpId="0" animBg="1"/>
      <p:bldP spid="19" grpId="0" animBg="1"/>
      <p:bldP spid="20" grpId="0" animBg="1"/>
      <p:bldP spid="21" grpId="0" animBg="1"/>
      <p:bldP spid="22" grpId="0" animBg="1"/>
      <p:bldP spid="23"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Autofit/>
          </a:bodyPr>
          <a:lstStyle/>
          <a:p>
            <a:r>
              <a:rPr lang="en-US" sz="3200" dirty="0" smtClean="0">
                <a:solidFill>
                  <a:schemeClr val="accent2">
                    <a:lumMod val="75000"/>
                  </a:schemeClr>
                </a:solidFill>
              </a:rPr>
              <a:t>What does the data say……</a:t>
            </a:r>
            <a:endParaRPr lang="en-US" sz="3200" dirty="0">
              <a:solidFill>
                <a:schemeClr val="accent2">
                  <a:lumMod val="75000"/>
                </a:schemeClr>
              </a:solidFill>
            </a:endParaRPr>
          </a:p>
        </p:txBody>
      </p:sp>
      <p:sp>
        <p:nvSpPr>
          <p:cNvPr id="3" name="Content Placeholder 2"/>
          <p:cNvSpPr>
            <a:spLocks noGrp="1"/>
          </p:cNvSpPr>
          <p:nvPr>
            <p:ph idx="1"/>
          </p:nvPr>
        </p:nvSpPr>
        <p:spPr>
          <a:xfrm>
            <a:off x="457200" y="1447800"/>
            <a:ext cx="8229600" cy="5181600"/>
          </a:xfrm>
        </p:spPr>
        <p:txBody>
          <a:bodyPr>
            <a:normAutofit fontScale="92500" lnSpcReduction="20000"/>
          </a:bodyPr>
          <a:lstStyle/>
          <a:p>
            <a:pPr lvl="0"/>
            <a:endParaRPr lang="en-US" sz="2400" dirty="0" smtClean="0">
              <a:latin typeface="Arial" panose="020B0604020202020204" pitchFamily="34" charset="0"/>
              <a:cs typeface="Arial" panose="020B0604020202020204" pitchFamily="34" charset="0"/>
            </a:endParaRPr>
          </a:p>
          <a:p>
            <a:pPr lvl="0"/>
            <a:endParaRPr lang="en-US" dirty="0">
              <a:latin typeface="Arial" panose="020B0604020202020204" pitchFamily="34" charset="0"/>
              <a:cs typeface="Arial" panose="020B0604020202020204" pitchFamily="34" charset="0"/>
            </a:endParaRPr>
          </a:p>
          <a:p>
            <a:pPr lvl="0"/>
            <a:endParaRPr lang="en-US" sz="2400" dirty="0" smtClean="0">
              <a:latin typeface="Arial" panose="020B0604020202020204" pitchFamily="34" charset="0"/>
              <a:cs typeface="Arial" panose="020B0604020202020204" pitchFamily="34" charset="0"/>
            </a:endParaRPr>
          </a:p>
          <a:p>
            <a:pPr lvl="0"/>
            <a:endParaRPr lang="en-US" dirty="0">
              <a:latin typeface="Arial" panose="020B0604020202020204" pitchFamily="34" charset="0"/>
              <a:cs typeface="Arial" panose="020B0604020202020204" pitchFamily="34" charset="0"/>
            </a:endParaRPr>
          </a:p>
          <a:p>
            <a:pPr lvl="0"/>
            <a:endParaRPr lang="en-US" sz="2400" dirty="0" smtClean="0">
              <a:latin typeface="Arial" panose="020B0604020202020204" pitchFamily="34" charset="0"/>
              <a:cs typeface="Arial" panose="020B0604020202020204" pitchFamily="34" charset="0"/>
            </a:endParaRPr>
          </a:p>
          <a:p>
            <a:pPr lvl="0"/>
            <a:endParaRPr lang="en-US" dirty="0">
              <a:latin typeface="Arial" panose="020B0604020202020204" pitchFamily="34" charset="0"/>
              <a:cs typeface="Arial" panose="020B0604020202020204" pitchFamily="34" charset="0"/>
            </a:endParaRPr>
          </a:p>
          <a:p>
            <a:pPr lvl="0"/>
            <a:endParaRPr lang="en-US" sz="2400" dirty="0" smtClean="0">
              <a:latin typeface="Arial" panose="020B0604020202020204" pitchFamily="34" charset="0"/>
              <a:cs typeface="Arial" panose="020B0604020202020204" pitchFamily="34" charset="0"/>
            </a:endParaRPr>
          </a:p>
          <a:p>
            <a:pPr lvl="0"/>
            <a:endParaRPr lang="en-US" dirty="0">
              <a:latin typeface="Arial" panose="020B0604020202020204" pitchFamily="34" charset="0"/>
              <a:cs typeface="Arial" panose="020B0604020202020204" pitchFamily="34" charset="0"/>
            </a:endParaRPr>
          </a:p>
          <a:p>
            <a:pPr lvl="0"/>
            <a:endParaRPr lang="en-US" sz="2400" dirty="0" smtClean="0">
              <a:latin typeface="Arial" panose="020B0604020202020204" pitchFamily="34" charset="0"/>
              <a:cs typeface="Arial" panose="020B0604020202020204" pitchFamily="34" charset="0"/>
            </a:endParaRPr>
          </a:p>
          <a:p>
            <a:pPr lvl="0"/>
            <a:endParaRPr lang="en-US" dirty="0">
              <a:latin typeface="Arial" panose="020B0604020202020204" pitchFamily="34" charset="0"/>
              <a:cs typeface="Arial" panose="020B0604020202020204" pitchFamily="34" charset="0"/>
            </a:endParaRPr>
          </a:p>
          <a:p>
            <a:pPr lvl="0"/>
            <a:endParaRPr lang="en-US" sz="2400" dirty="0" smtClean="0">
              <a:latin typeface="Arial" panose="020B0604020202020204" pitchFamily="34" charset="0"/>
              <a:cs typeface="Arial" panose="020B0604020202020204" pitchFamily="34" charset="0"/>
            </a:endParaRPr>
          </a:p>
          <a:p>
            <a:pPr lvl="0"/>
            <a:endParaRPr lang="en-US" dirty="0" smtClean="0">
              <a:latin typeface="Arial" panose="020B0604020202020204" pitchFamily="34" charset="0"/>
              <a:cs typeface="Arial" panose="020B0604020202020204" pitchFamily="34" charset="0"/>
            </a:endParaRPr>
          </a:p>
          <a:p>
            <a:pPr lvl="0"/>
            <a:endParaRPr lang="en-US" dirty="0">
              <a:latin typeface="Arial" panose="020B0604020202020204" pitchFamily="34" charset="0"/>
              <a:cs typeface="Arial" panose="020B0604020202020204" pitchFamily="34" charset="0"/>
            </a:endParaRPr>
          </a:p>
          <a:p>
            <a:pPr lvl="0"/>
            <a:endParaRPr lang="en-US" dirty="0">
              <a:latin typeface="Arial" panose="020B0604020202020204" pitchFamily="34" charset="0"/>
              <a:cs typeface="Arial" panose="020B0604020202020204" pitchFamily="34" charset="0"/>
            </a:endParaRPr>
          </a:p>
          <a:p>
            <a:pPr lvl="0"/>
            <a:r>
              <a:rPr lang="en-US" sz="1900" i="1" dirty="0" smtClean="0">
                <a:latin typeface="Arial" panose="020B0604020202020204" pitchFamily="34" charset="0"/>
                <a:cs typeface="Arial" panose="020B0604020202020204" pitchFamily="34" charset="0"/>
              </a:rPr>
              <a:t>European Respiratory Society</a:t>
            </a:r>
            <a:endParaRPr lang="en-US" sz="1900" i="1" dirty="0">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28800"/>
            <a:ext cx="8229600"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57200" y="1066800"/>
            <a:ext cx="8305800" cy="646331"/>
          </a:xfrm>
          <a:prstGeom prst="rect">
            <a:avLst/>
          </a:prstGeom>
        </p:spPr>
        <p:txBody>
          <a:bodyPr wrap="square">
            <a:spAutoFit/>
          </a:bodyPr>
          <a:lstStyle/>
          <a:p>
            <a:pPr lvl="0"/>
            <a:r>
              <a:rPr lang="en-US" b="1" dirty="0">
                <a:latin typeface="+mj-lt"/>
                <a:cs typeface="Arial" panose="020B0604020202020204" pitchFamily="34" charset="0"/>
              </a:rPr>
              <a:t>COPD is a public health challenge and perceived to be the third leading cause of death in the world (</a:t>
            </a:r>
            <a:r>
              <a:rPr lang="en-US" sz="1200" b="1" dirty="0">
                <a:latin typeface="+mj-lt"/>
                <a:cs typeface="Arial" panose="020B0604020202020204" pitchFamily="34" charset="0"/>
              </a:rPr>
              <a:t>Burney et al, 2010; Lozano et al, 2010)</a:t>
            </a:r>
          </a:p>
        </p:txBody>
      </p:sp>
    </p:spTree>
    <p:extLst>
      <p:ext uri="{BB962C8B-B14F-4D97-AF65-F5344CB8AC3E}">
        <p14:creationId xmlns:p14="http://schemas.microsoft.com/office/powerpoint/2010/main" val="1524633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122"/>
                                        </p:tgtEl>
                                        <p:attrNameLst>
                                          <p:attrName>style.visibility</p:attrName>
                                        </p:attrNameLst>
                                      </p:cBhvr>
                                      <p:to>
                                        <p:strVal val="visible"/>
                                      </p:to>
                                    </p:set>
                                    <p:animEffect transition="in" filter="fade">
                                      <p:cBhvr>
                                        <p:cTn id="18" dur="1000"/>
                                        <p:tgtEl>
                                          <p:spTgt spid="5122"/>
                                        </p:tgtEl>
                                      </p:cBhvr>
                                    </p:animEffect>
                                    <p:anim calcmode="lin" valueType="num">
                                      <p:cBhvr>
                                        <p:cTn id="19" dur="1000" fill="hold"/>
                                        <p:tgtEl>
                                          <p:spTgt spid="5122"/>
                                        </p:tgtEl>
                                        <p:attrNameLst>
                                          <p:attrName>ppt_x</p:attrName>
                                        </p:attrNameLst>
                                      </p:cBhvr>
                                      <p:tavLst>
                                        <p:tav tm="0">
                                          <p:val>
                                            <p:strVal val="#ppt_x"/>
                                          </p:val>
                                        </p:tav>
                                        <p:tav tm="100000">
                                          <p:val>
                                            <p:strVal val="#ppt_x"/>
                                          </p:val>
                                        </p:tav>
                                      </p:tavLst>
                                    </p:anim>
                                    <p:anim calcmode="lin" valueType="num">
                                      <p:cBhvr>
                                        <p:cTn id="20"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5867400" cy="743857"/>
          </a:xfrm>
        </p:spPr>
        <p:txBody>
          <a:bodyPr/>
          <a:lstStyle/>
          <a:p>
            <a:pPr algn="ctr"/>
            <a:r>
              <a:rPr lang="en-US" dirty="0" smtClean="0">
                <a:solidFill>
                  <a:schemeClr val="accent2">
                    <a:lumMod val="75000"/>
                  </a:schemeClr>
                </a:solidFill>
              </a:rPr>
              <a:t>Sitting and Health</a:t>
            </a:r>
            <a:endParaRPr lang="en-US" dirty="0">
              <a:solidFill>
                <a:schemeClr val="accent2">
                  <a:lumMod val="75000"/>
                </a:schemeClr>
              </a:solidFill>
            </a:endParaRP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981200" y="2438400"/>
            <a:ext cx="4267200" cy="2838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307819"/>
            <a:ext cx="3733800" cy="2311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524000"/>
            <a:ext cx="2447925" cy="1123950"/>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304800" y="1002268"/>
            <a:ext cx="8534400" cy="369332"/>
          </a:xfrm>
          <a:prstGeom prst="rect">
            <a:avLst/>
          </a:prstGeom>
        </p:spPr>
        <p:txBody>
          <a:bodyPr wrap="square">
            <a:spAutoFit/>
          </a:bodyPr>
          <a:lstStyle/>
          <a:p>
            <a:pPr algn="ctr"/>
            <a:r>
              <a:rPr lang="en-US" b="1" dirty="0"/>
              <a:t>Google search- About 173,000,000 results (0.41 seconds)</a:t>
            </a:r>
          </a:p>
        </p:txBody>
      </p:sp>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9800" y="1905000"/>
            <a:ext cx="4088353"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1981200"/>
            <a:ext cx="1828800" cy="2804160"/>
          </a:xfrm>
          <a:prstGeom prst="rect">
            <a:avLst/>
          </a:prstGeom>
          <a:solidFill>
            <a:schemeClr val="accent3">
              <a:lumMod val="75000"/>
            </a:schemeClr>
          </a:solidFill>
          <a:ln w="28575">
            <a:solidFill>
              <a:schemeClr val="tx1"/>
            </a:solidFill>
            <a:miter lim="800000"/>
            <a:headEnd/>
            <a:tailEnd/>
          </a:ln>
          <a:extLst/>
        </p:spPr>
      </p:pic>
      <p:pic>
        <p:nvPicPr>
          <p:cNvPr id="13"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990600"/>
            <a:ext cx="2724156" cy="203676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2438400"/>
            <a:ext cx="365760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43600" y="4495800"/>
            <a:ext cx="2743200" cy="1447800"/>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4" name="Picture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 y="4906537"/>
            <a:ext cx="3048000" cy="1189462"/>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9411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6" presetClass="emph" presetSubtype="0" fill="hold" grpId="1" nodeType="clickEffect">
                                  <p:stCondLst>
                                    <p:cond delay="0"/>
                                  </p:stCondLst>
                                  <p:childTnLst>
                                    <p:animEffect transition="out" filter="fade">
                                      <p:cBhvr>
                                        <p:cTn id="17" dur="500" tmFilter="0, 0; .2, .5; .8, .5; 1, 0"/>
                                        <p:tgtEl>
                                          <p:spTgt spid="3"/>
                                        </p:tgtEl>
                                      </p:cBhvr>
                                    </p:animEffect>
                                    <p:animScale>
                                      <p:cBhvr>
                                        <p:cTn id="18" dur="250" autoRev="1" fill="hold"/>
                                        <p:tgtEl>
                                          <p:spTgt spid="3"/>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grpId="2" nodeType="clickEffect">
                                  <p:stCondLst>
                                    <p:cond delay="0"/>
                                  </p:stCondLst>
                                  <p:childTnLst>
                                    <p:anim calcmode="lin" valueType="num">
                                      <p:cBhvr additive="base">
                                        <p:cTn id="22" dur="500"/>
                                        <p:tgtEl>
                                          <p:spTgt spid="3"/>
                                        </p:tgtEl>
                                        <p:attrNameLst>
                                          <p:attrName>ppt_x</p:attrName>
                                        </p:attrNameLst>
                                      </p:cBhvr>
                                      <p:tavLst>
                                        <p:tav tm="0">
                                          <p:val>
                                            <p:strVal val="ppt_x"/>
                                          </p:val>
                                        </p:tav>
                                        <p:tav tm="100000">
                                          <p:val>
                                            <p:strVal val="ppt_x"/>
                                          </p:val>
                                        </p:tav>
                                      </p:tavLst>
                                    </p:anim>
                                    <p:anim calcmode="lin" valueType="num">
                                      <p:cBhvr additive="base">
                                        <p:cTn id="23" dur="500"/>
                                        <p:tgtEl>
                                          <p:spTgt spid="3"/>
                                        </p:tgtEl>
                                        <p:attrNameLst>
                                          <p:attrName>ppt_y</p:attrName>
                                        </p:attrNameLst>
                                      </p:cBhvr>
                                      <p:tavLst>
                                        <p:tav tm="0">
                                          <p:val>
                                            <p:strVal val="ppt_y"/>
                                          </p:val>
                                        </p:tav>
                                        <p:tav tm="100000">
                                          <p:val>
                                            <p:strVal val="1+ppt_h/2"/>
                                          </p:val>
                                        </p:tav>
                                      </p:tavLst>
                                    </p:anim>
                                    <p:set>
                                      <p:cBhvr>
                                        <p:cTn id="24" dur="1" fill="hold">
                                          <p:stCondLst>
                                            <p:cond delay="499"/>
                                          </p:stCondLst>
                                        </p:cTn>
                                        <p:tgtEl>
                                          <p:spTgt spid="3"/>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nodeType="clickEffect">
                                  <p:stCondLst>
                                    <p:cond delay="0"/>
                                  </p:stCondLst>
                                  <p:childTnLst>
                                    <p:animScale>
                                      <p:cBhvr>
                                        <p:cTn id="34" dur="2000" fill="hold"/>
                                        <p:tgtEl>
                                          <p:spTgt spid="4"/>
                                        </p:tgtEl>
                                      </p:cBhvr>
                                      <p:by x="150000" y="150000"/>
                                    </p:animScale>
                                  </p:childTnLst>
                                </p:cTn>
                              </p:par>
                            </p:childTnLst>
                          </p:cTn>
                        </p:par>
                      </p:childTnLst>
                    </p:cTn>
                  </p:par>
                  <p:par>
                    <p:cTn id="35" fill="hold">
                      <p:stCondLst>
                        <p:cond delay="indefinite"/>
                      </p:stCondLst>
                      <p:childTnLst>
                        <p:par>
                          <p:cTn id="36" fill="hold">
                            <p:stCondLst>
                              <p:cond delay="0"/>
                            </p:stCondLst>
                            <p:childTnLst>
                              <p:par>
                                <p:cTn id="37" presetID="2" presetClass="exit" presetSubtype="4" fill="hold" nodeType="clickEffect">
                                  <p:stCondLst>
                                    <p:cond delay="0"/>
                                  </p:stCondLst>
                                  <p:childTnLst>
                                    <p:anim calcmode="lin" valueType="num">
                                      <p:cBhvr additive="base">
                                        <p:cTn id="38" dur="500"/>
                                        <p:tgtEl>
                                          <p:spTgt spid="4"/>
                                        </p:tgtEl>
                                        <p:attrNameLst>
                                          <p:attrName>ppt_x</p:attrName>
                                        </p:attrNameLst>
                                      </p:cBhvr>
                                      <p:tavLst>
                                        <p:tav tm="0">
                                          <p:val>
                                            <p:strVal val="ppt_x"/>
                                          </p:val>
                                        </p:tav>
                                        <p:tav tm="100000">
                                          <p:val>
                                            <p:strVal val="ppt_x"/>
                                          </p:val>
                                        </p:tav>
                                      </p:tavLst>
                                    </p:anim>
                                    <p:anim calcmode="lin" valueType="num">
                                      <p:cBhvr additive="base">
                                        <p:cTn id="39" dur="500"/>
                                        <p:tgtEl>
                                          <p:spTgt spid="4"/>
                                        </p:tgtEl>
                                        <p:attrNameLst>
                                          <p:attrName>ppt_y</p:attrName>
                                        </p:attrNameLst>
                                      </p:cBhvr>
                                      <p:tavLst>
                                        <p:tav tm="0">
                                          <p:val>
                                            <p:strVal val="ppt_y"/>
                                          </p:val>
                                        </p:tav>
                                        <p:tav tm="100000">
                                          <p:val>
                                            <p:strVal val="1+ppt_h/2"/>
                                          </p:val>
                                        </p:tav>
                                      </p:tavLst>
                                    </p:anim>
                                    <p:set>
                                      <p:cBhvr>
                                        <p:cTn id="40" dur="1" fill="hold">
                                          <p:stCondLst>
                                            <p:cond delay="499"/>
                                          </p:stCondLst>
                                        </p:cTn>
                                        <p:tgtEl>
                                          <p:spTgt spid="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barn(inVertical)">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45" presetClass="entr" presetSubtype="0" fill="hold"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2000"/>
                                        <p:tgtEl>
                                          <p:spTgt spid="6"/>
                                        </p:tgtEl>
                                      </p:cBhvr>
                                    </p:animEffect>
                                    <p:anim calcmode="lin" valueType="num">
                                      <p:cBhvr>
                                        <p:cTn id="51" dur="2000" fill="hold"/>
                                        <p:tgtEl>
                                          <p:spTgt spid="6"/>
                                        </p:tgtEl>
                                        <p:attrNameLst>
                                          <p:attrName>ppt_w</p:attrName>
                                        </p:attrNameLst>
                                      </p:cBhvr>
                                      <p:tavLst>
                                        <p:tav tm="0" fmla="#ppt_w*sin(2.5*pi*$)">
                                          <p:val>
                                            <p:fltVal val="0"/>
                                          </p:val>
                                        </p:tav>
                                        <p:tav tm="100000">
                                          <p:val>
                                            <p:fltVal val="1"/>
                                          </p:val>
                                        </p:tav>
                                      </p:tavLst>
                                    </p:anim>
                                    <p:anim calcmode="lin" valueType="num">
                                      <p:cBhvr>
                                        <p:cTn id="52"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2" presetClass="exit" presetSubtype="4" fill="hold" nodeType="clickEffect">
                                  <p:stCondLst>
                                    <p:cond delay="0"/>
                                  </p:stCondLst>
                                  <p:childTnLst>
                                    <p:anim calcmode="lin" valueType="num">
                                      <p:cBhvr additive="base">
                                        <p:cTn id="56" dur="500"/>
                                        <p:tgtEl>
                                          <p:spTgt spid="6"/>
                                        </p:tgtEl>
                                        <p:attrNameLst>
                                          <p:attrName>ppt_x</p:attrName>
                                        </p:attrNameLst>
                                      </p:cBhvr>
                                      <p:tavLst>
                                        <p:tav tm="0">
                                          <p:val>
                                            <p:strVal val="ppt_x"/>
                                          </p:val>
                                        </p:tav>
                                        <p:tav tm="100000">
                                          <p:val>
                                            <p:strVal val="ppt_x"/>
                                          </p:val>
                                        </p:tav>
                                      </p:tavLst>
                                    </p:anim>
                                    <p:anim calcmode="lin" valueType="num">
                                      <p:cBhvr additive="base">
                                        <p:cTn id="57" dur="500"/>
                                        <p:tgtEl>
                                          <p:spTgt spid="6"/>
                                        </p:tgtEl>
                                        <p:attrNameLst>
                                          <p:attrName>ppt_y</p:attrName>
                                        </p:attrNameLst>
                                      </p:cBhvr>
                                      <p:tavLst>
                                        <p:tav tm="0">
                                          <p:val>
                                            <p:strVal val="ppt_y"/>
                                          </p:val>
                                        </p:tav>
                                        <p:tav tm="100000">
                                          <p:val>
                                            <p:strVal val="1+ppt_h/2"/>
                                          </p:val>
                                        </p:tav>
                                      </p:tavLst>
                                    </p:anim>
                                    <p:set>
                                      <p:cBhvr>
                                        <p:cTn id="58" dur="1" fill="hold">
                                          <p:stCondLst>
                                            <p:cond delay="499"/>
                                          </p:stCondLst>
                                        </p:cTn>
                                        <p:tgtEl>
                                          <p:spTgt spid="6"/>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6" presetClass="emph" presetSubtype="0" fill="hold" nodeType="clickEffect">
                                  <p:stCondLst>
                                    <p:cond delay="0"/>
                                  </p:stCondLst>
                                  <p:childTnLst>
                                    <p:animScale>
                                      <p:cBhvr>
                                        <p:cTn id="69" dur="2000" fill="hold"/>
                                        <p:tgtEl>
                                          <p:spTgt spid="7"/>
                                        </p:tgtEl>
                                      </p:cBhvr>
                                      <p:by x="150000" y="150000"/>
                                    </p:animScale>
                                  </p:childTnLst>
                                </p:cTn>
                              </p:par>
                            </p:childTnLst>
                          </p:cTn>
                        </p:par>
                      </p:childTnLst>
                    </p:cTn>
                  </p:par>
                  <p:par>
                    <p:cTn id="70" fill="hold">
                      <p:stCondLst>
                        <p:cond delay="indefinite"/>
                      </p:stCondLst>
                      <p:childTnLst>
                        <p:par>
                          <p:cTn id="71" fill="hold">
                            <p:stCondLst>
                              <p:cond delay="0"/>
                            </p:stCondLst>
                            <p:childTnLst>
                              <p:par>
                                <p:cTn id="72" presetID="16" presetClass="exit" presetSubtype="21" fill="hold" nodeType="clickEffect">
                                  <p:stCondLst>
                                    <p:cond delay="0"/>
                                  </p:stCondLst>
                                  <p:childTnLst>
                                    <p:animEffect transition="out" filter="barn(inVertical)">
                                      <p:cBhvr>
                                        <p:cTn id="73" dur="500"/>
                                        <p:tgtEl>
                                          <p:spTgt spid="7"/>
                                        </p:tgtEl>
                                      </p:cBhvr>
                                    </p:animEffect>
                                    <p:set>
                                      <p:cBhvr>
                                        <p:cTn id="74" dur="1" fill="hold">
                                          <p:stCondLst>
                                            <p:cond delay="499"/>
                                          </p:stCondLst>
                                        </p:cTn>
                                        <p:tgtEl>
                                          <p:spTgt spid="7"/>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nodeType="clickEffect">
                                  <p:stCondLst>
                                    <p:cond delay="0"/>
                                  </p:stCondLst>
                                  <p:childTnLst>
                                    <p:set>
                                      <p:cBhvr>
                                        <p:cTn id="78" dur="1" fill="hold">
                                          <p:stCondLst>
                                            <p:cond delay="0"/>
                                          </p:stCondLst>
                                        </p:cTn>
                                        <p:tgtEl>
                                          <p:spTgt spid="4098"/>
                                        </p:tgtEl>
                                        <p:attrNameLst>
                                          <p:attrName>style.visibility</p:attrName>
                                        </p:attrNameLst>
                                      </p:cBhvr>
                                      <p:to>
                                        <p:strVal val="visible"/>
                                      </p:to>
                                    </p:set>
                                    <p:animEffect transition="in" filter="barn(inVertical)">
                                      <p:cBhvr>
                                        <p:cTn id="79" dur="500"/>
                                        <p:tgtEl>
                                          <p:spTgt spid="4098"/>
                                        </p:tgtEl>
                                      </p:cBhvr>
                                    </p:animEffect>
                                  </p:childTnLst>
                                </p:cTn>
                              </p:par>
                            </p:childTnLst>
                          </p:cTn>
                        </p:par>
                      </p:childTnLst>
                    </p:cTn>
                  </p:par>
                  <p:par>
                    <p:cTn id="80" fill="hold">
                      <p:stCondLst>
                        <p:cond delay="indefinite"/>
                      </p:stCondLst>
                      <p:childTnLst>
                        <p:par>
                          <p:cTn id="81" fill="hold">
                            <p:stCondLst>
                              <p:cond delay="0"/>
                            </p:stCondLst>
                            <p:childTnLst>
                              <p:par>
                                <p:cTn id="82" presetID="6" presetClass="emph" presetSubtype="0" fill="hold" nodeType="clickEffect">
                                  <p:stCondLst>
                                    <p:cond delay="0"/>
                                  </p:stCondLst>
                                  <p:childTnLst>
                                    <p:animScale>
                                      <p:cBhvr>
                                        <p:cTn id="83" dur="2000" fill="hold"/>
                                        <p:tgtEl>
                                          <p:spTgt spid="4098"/>
                                        </p:tgtEl>
                                      </p:cBhvr>
                                      <p:by x="150000" y="150000"/>
                                    </p:animScale>
                                  </p:childTnLst>
                                </p:cTn>
                              </p:par>
                            </p:childTnLst>
                          </p:cTn>
                        </p:par>
                      </p:childTnLst>
                    </p:cTn>
                  </p:par>
                  <p:par>
                    <p:cTn id="84" fill="hold">
                      <p:stCondLst>
                        <p:cond delay="indefinite"/>
                      </p:stCondLst>
                      <p:childTnLst>
                        <p:par>
                          <p:cTn id="85" fill="hold">
                            <p:stCondLst>
                              <p:cond delay="0"/>
                            </p:stCondLst>
                            <p:childTnLst>
                              <p:par>
                                <p:cTn id="86" presetID="42" presetClass="exit" presetSubtype="0" fill="hold" nodeType="clickEffect">
                                  <p:stCondLst>
                                    <p:cond delay="0"/>
                                  </p:stCondLst>
                                  <p:childTnLst>
                                    <p:animEffect transition="out" filter="fade">
                                      <p:cBhvr>
                                        <p:cTn id="87" dur="1000"/>
                                        <p:tgtEl>
                                          <p:spTgt spid="4098"/>
                                        </p:tgtEl>
                                      </p:cBhvr>
                                    </p:animEffect>
                                    <p:anim calcmode="lin" valueType="num">
                                      <p:cBhvr>
                                        <p:cTn id="88" dur="1000"/>
                                        <p:tgtEl>
                                          <p:spTgt spid="4098"/>
                                        </p:tgtEl>
                                        <p:attrNameLst>
                                          <p:attrName>ppt_x</p:attrName>
                                        </p:attrNameLst>
                                      </p:cBhvr>
                                      <p:tavLst>
                                        <p:tav tm="0">
                                          <p:val>
                                            <p:strVal val="ppt_x"/>
                                          </p:val>
                                        </p:tav>
                                        <p:tav tm="100000">
                                          <p:val>
                                            <p:strVal val="ppt_x"/>
                                          </p:val>
                                        </p:tav>
                                      </p:tavLst>
                                    </p:anim>
                                    <p:anim calcmode="lin" valueType="num">
                                      <p:cBhvr>
                                        <p:cTn id="89" dur="1000"/>
                                        <p:tgtEl>
                                          <p:spTgt spid="4098"/>
                                        </p:tgtEl>
                                        <p:attrNameLst>
                                          <p:attrName>ppt_y</p:attrName>
                                        </p:attrNameLst>
                                      </p:cBhvr>
                                      <p:tavLst>
                                        <p:tav tm="0">
                                          <p:val>
                                            <p:strVal val="ppt_y"/>
                                          </p:val>
                                        </p:tav>
                                        <p:tav tm="100000">
                                          <p:val>
                                            <p:strVal val="ppt_y+.1"/>
                                          </p:val>
                                        </p:tav>
                                      </p:tavLst>
                                    </p:anim>
                                    <p:set>
                                      <p:cBhvr>
                                        <p:cTn id="90" dur="1" fill="hold">
                                          <p:stCondLst>
                                            <p:cond delay="999"/>
                                          </p:stCondLst>
                                        </p:cTn>
                                        <p:tgtEl>
                                          <p:spTgt spid="4098"/>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8"/>
                                        </p:tgtEl>
                                        <p:attrNameLst>
                                          <p:attrName>style.visibility</p:attrName>
                                        </p:attrNameLst>
                                      </p:cBhvr>
                                      <p:to>
                                        <p:strVal val="visible"/>
                                      </p:to>
                                    </p:set>
                                    <p:anim calcmode="lin" valueType="num">
                                      <p:cBhvr additive="base">
                                        <p:cTn id="95" dur="500" fill="hold"/>
                                        <p:tgtEl>
                                          <p:spTgt spid="8"/>
                                        </p:tgtEl>
                                        <p:attrNameLst>
                                          <p:attrName>ppt_x</p:attrName>
                                        </p:attrNameLst>
                                      </p:cBhvr>
                                      <p:tavLst>
                                        <p:tav tm="0">
                                          <p:val>
                                            <p:strVal val="#ppt_x"/>
                                          </p:val>
                                        </p:tav>
                                        <p:tav tm="100000">
                                          <p:val>
                                            <p:strVal val="#ppt_x"/>
                                          </p:val>
                                        </p:tav>
                                      </p:tavLst>
                                    </p:anim>
                                    <p:anim calcmode="lin" valueType="num">
                                      <p:cBhvr additive="base">
                                        <p:cTn id="9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nodeType="click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fade">
                                      <p:cBhvr>
                                        <p:cTn id="101" dur="1000"/>
                                        <p:tgtEl>
                                          <p:spTgt spid="11"/>
                                        </p:tgtEl>
                                      </p:cBhvr>
                                    </p:animEffect>
                                    <p:anim calcmode="lin" valueType="num">
                                      <p:cBhvr>
                                        <p:cTn id="102" dur="1000" fill="hold"/>
                                        <p:tgtEl>
                                          <p:spTgt spid="11"/>
                                        </p:tgtEl>
                                        <p:attrNameLst>
                                          <p:attrName>ppt_x</p:attrName>
                                        </p:attrNameLst>
                                      </p:cBhvr>
                                      <p:tavLst>
                                        <p:tav tm="0">
                                          <p:val>
                                            <p:strVal val="#ppt_x"/>
                                          </p:val>
                                        </p:tav>
                                        <p:tav tm="100000">
                                          <p:val>
                                            <p:strVal val="#ppt_x"/>
                                          </p:val>
                                        </p:tav>
                                      </p:tavLst>
                                    </p:anim>
                                    <p:anim calcmode="lin" valueType="num">
                                      <p:cBhvr>
                                        <p:cTn id="10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14"/>
                                        </p:tgtEl>
                                        <p:attrNameLst>
                                          <p:attrName>style.visibility</p:attrName>
                                        </p:attrNameLst>
                                      </p:cBhvr>
                                      <p:to>
                                        <p:strVal val="visible"/>
                                      </p:to>
                                    </p:set>
                                    <p:anim calcmode="lin" valueType="num">
                                      <p:cBhvr additive="base">
                                        <p:cTn id="108" dur="500" fill="hold"/>
                                        <p:tgtEl>
                                          <p:spTgt spid="14"/>
                                        </p:tgtEl>
                                        <p:attrNameLst>
                                          <p:attrName>ppt_x</p:attrName>
                                        </p:attrNameLst>
                                      </p:cBhvr>
                                      <p:tavLst>
                                        <p:tav tm="0">
                                          <p:val>
                                            <p:strVal val="#ppt_x"/>
                                          </p:val>
                                        </p:tav>
                                        <p:tav tm="100000">
                                          <p:val>
                                            <p:strVal val="#ppt_x"/>
                                          </p:val>
                                        </p:tav>
                                      </p:tavLst>
                                    </p:anim>
                                    <p:anim calcmode="lin" valueType="num">
                                      <p:cBhvr additive="base">
                                        <p:cTn id="10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nodeType="clickEffect">
                                  <p:stCondLst>
                                    <p:cond delay="0"/>
                                  </p:stCondLst>
                                  <p:childTnLst>
                                    <p:set>
                                      <p:cBhvr>
                                        <p:cTn id="113" dur="1" fill="hold">
                                          <p:stCondLst>
                                            <p:cond delay="0"/>
                                          </p:stCondLst>
                                        </p:cTn>
                                        <p:tgtEl>
                                          <p:spTgt spid="12"/>
                                        </p:tgtEl>
                                        <p:attrNameLst>
                                          <p:attrName>style.visibility</p:attrName>
                                        </p:attrNameLst>
                                      </p:cBhvr>
                                      <p:to>
                                        <p:strVal val="visible"/>
                                      </p:to>
                                    </p:set>
                                    <p:animEffect transition="in" filter="fade">
                                      <p:cBhvr>
                                        <p:cTn id="114" dur="1000"/>
                                        <p:tgtEl>
                                          <p:spTgt spid="12"/>
                                        </p:tgtEl>
                                      </p:cBhvr>
                                    </p:animEffect>
                                    <p:anim calcmode="lin" valueType="num">
                                      <p:cBhvr>
                                        <p:cTn id="115" dur="1000" fill="hold"/>
                                        <p:tgtEl>
                                          <p:spTgt spid="12"/>
                                        </p:tgtEl>
                                        <p:attrNameLst>
                                          <p:attrName>ppt_x</p:attrName>
                                        </p:attrNameLst>
                                      </p:cBhvr>
                                      <p:tavLst>
                                        <p:tav tm="0">
                                          <p:val>
                                            <p:strVal val="#ppt_x"/>
                                          </p:val>
                                        </p:tav>
                                        <p:tav tm="100000">
                                          <p:val>
                                            <p:strVal val="#ppt_x"/>
                                          </p:val>
                                        </p:tav>
                                      </p:tavLst>
                                    </p:anim>
                                    <p:anim calcmode="lin" valueType="num">
                                      <p:cBhvr>
                                        <p:cTn id="1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16" presetClass="entr" presetSubtype="21" fill="hold" nodeType="clickEffect">
                                  <p:stCondLst>
                                    <p:cond delay="0"/>
                                  </p:stCondLst>
                                  <p:childTnLst>
                                    <p:set>
                                      <p:cBhvr>
                                        <p:cTn id="120" dur="1" fill="hold">
                                          <p:stCondLst>
                                            <p:cond delay="0"/>
                                          </p:stCondLst>
                                        </p:cTn>
                                        <p:tgtEl>
                                          <p:spTgt spid="13"/>
                                        </p:tgtEl>
                                        <p:attrNameLst>
                                          <p:attrName>style.visibility</p:attrName>
                                        </p:attrNameLst>
                                      </p:cBhvr>
                                      <p:to>
                                        <p:strVal val="visible"/>
                                      </p:to>
                                    </p:set>
                                    <p:animEffect transition="in" filter="barn(inVertical)">
                                      <p:cBhvr>
                                        <p:cTn id="1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3" grpId="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305800" cy="1020762"/>
          </a:xfrm>
        </p:spPr>
        <p:txBody>
          <a:bodyPr>
            <a:noAutofit/>
          </a:bodyPr>
          <a:lstStyle/>
          <a:p>
            <a:pPr algn="ctr"/>
            <a:r>
              <a:rPr lang="en-US" sz="3200" dirty="0" smtClean="0">
                <a:solidFill>
                  <a:schemeClr val="accent2">
                    <a:lumMod val="75000"/>
                  </a:schemeClr>
                </a:solidFill>
                <a:latin typeface="Calibri" panose="020F0502020204030204" pitchFamily="34" charset="0"/>
              </a:rPr>
              <a:t>Does pulmonary rehab address</a:t>
            </a:r>
            <a:br>
              <a:rPr lang="en-US" sz="3200" dirty="0" smtClean="0">
                <a:solidFill>
                  <a:schemeClr val="accent2">
                    <a:lumMod val="75000"/>
                  </a:schemeClr>
                </a:solidFill>
                <a:latin typeface="Calibri" panose="020F0502020204030204" pitchFamily="34" charset="0"/>
              </a:rPr>
            </a:br>
            <a:r>
              <a:rPr lang="en-US" sz="3200" dirty="0" smtClean="0">
                <a:solidFill>
                  <a:schemeClr val="accent2">
                    <a:lumMod val="75000"/>
                  </a:schemeClr>
                </a:solidFill>
                <a:latin typeface="Calibri" panose="020F0502020204030204" pitchFamily="34" charset="0"/>
              </a:rPr>
              <a:t> </a:t>
            </a:r>
            <a:r>
              <a:rPr lang="en-US" sz="3200" dirty="0">
                <a:solidFill>
                  <a:schemeClr val="accent2">
                    <a:lumMod val="75000"/>
                  </a:schemeClr>
                </a:solidFill>
                <a:latin typeface="Calibri" panose="020F0502020204030204" pitchFamily="34" charset="0"/>
              </a:rPr>
              <a:t>P</a:t>
            </a:r>
            <a:r>
              <a:rPr lang="en-US" sz="3200" dirty="0" smtClean="0">
                <a:solidFill>
                  <a:schemeClr val="accent2">
                    <a:lumMod val="75000"/>
                  </a:schemeClr>
                </a:solidFill>
                <a:latin typeface="Calibri" panose="020F0502020204030204" pitchFamily="34" charset="0"/>
              </a:rPr>
              <a:t>hysical (in) Activity ?</a:t>
            </a:r>
            <a:endParaRPr lang="en-US" sz="3200" dirty="0">
              <a:solidFill>
                <a:schemeClr val="accent2">
                  <a:lumMod val="75000"/>
                </a:schemeClr>
              </a:solidFill>
              <a:latin typeface="Calibri" panose="020F0502020204030204" pitchFamily="34" charset="0"/>
            </a:endParaRPr>
          </a:p>
        </p:txBody>
      </p:sp>
      <p:sp>
        <p:nvSpPr>
          <p:cNvPr id="3" name="Content Placeholder 2"/>
          <p:cNvSpPr>
            <a:spLocks noGrp="1"/>
          </p:cNvSpPr>
          <p:nvPr>
            <p:ph idx="1"/>
          </p:nvPr>
        </p:nvSpPr>
        <p:spPr>
          <a:xfrm>
            <a:off x="304800" y="1524000"/>
            <a:ext cx="8458200" cy="4778828"/>
          </a:xfrm>
        </p:spPr>
        <p:txBody>
          <a:bodyPr>
            <a:noAutofit/>
          </a:bodyPr>
          <a:lstStyle/>
          <a:p>
            <a:pPr algn="just">
              <a:lnSpc>
                <a:spcPct val="150000"/>
              </a:lnSpc>
              <a:spcBef>
                <a:spcPts val="1800"/>
              </a:spcBef>
            </a:pPr>
            <a:r>
              <a:rPr lang="en-US" sz="2400" dirty="0" smtClean="0">
                <a:latin typeface="Calibri" panose="020F0502020204030204" pitchFamily="34" charset="0"/>
                <a:cs typeface="Arial" panose="020B0604020202020204" pitchFamily="34" charset="0"/>
              </a:rPr>
              <a:t>Healthcare </a:t>
            </a:r>
            <a:r>
              <a:rPr lang="en-US" sz="2400" dirty="0">
                <a:latin typeface="Calibri" panose="020F0502020204030204" pitchFamily="34" charset="0"/>
                <a:cs typeface="Arial" panose="020B0604020202020204" pitchFamily="34" charset="0"/>
              </a:rPr>
              <a:t>providers refer </a:t>
            </a:r>
            <a:r>
              <a:rPr lang="en-US" sz="2400" b="1" dirty="0" smtClean="0">
                <a:latin typeface="Calibri" panose="020F0502020204030204" pitchFamily="34" charset="0"/>
                <a:cs typeface="Arial" panose="020B0604020202020204" pitchFamily="34" charset="0"/>
              </a:rPr>
              <a:t>LESS THAN </a:t>
            </a:r>
            <a:r>
              <a:rPr lang="en-US" sz="2400" b="1" dirty="0">
                <a:latin typeface="Calibri" panose="020F0502020204030204" pitchFamily="34" charset="0"/>
                <a:cs typeface="Arial" panose="020B0604020202020204" pitchFamily="34" charset="0"/>
              </a:rPr>
              <a:t>13% </a:t>
            </a:r>
            <a:r>
              <a:rPr lang="en-US" sz="2400" dirty="0">
                <a:latin typeface="Calibri" panose="020F0502020204030204" pitchFamily="34" charset="0"/>
                <a:cs typeface="Arial" panose="020B0604020202020204" pitchFamily="34" charset="0"/>
              </a:rPr>
              <a:t>of the potential candidates </a:t>
            </a:r>
            <a:r>
              <a:rPr lang="en-US" sz="2400" dirty="0" smtClean="0">
                <a:latin typeface="Calibri" panose="020F0502020204030204" pitchFamily="34" charset="0"/>
                <a:cs typeface="Arial" panose="020B0604020202020204" pitchFamily="34" charset="0"/>
              </a:rPr>
              <a:t>who would benefit</a:t>
            </a:r>
            <a:r>
              <a:rPr lang="en-US" sz="2400" dirty="0">
                <a:latin typeface="Calibri" panose="020F0502020204030204" pitchFamily="34" charset="0"/>
                <a:cs typeface="Arial" panose="020B0604020202020204" pitchFamily="34" charset="0"/>
              </a:rPr>
              <a:t> </a:t>
            </a:r>
            <a:r>
              <a:rPr lang="en-US" sz="1600" dirty="0" smtClean="0">
                <a:latin typeface="Calibri" panose="020F0502020204030204" pitchFamily="34" charset="0"/>
                <a:cs typeface="Arial" panose="020B0604020202020204" pitchFamily="34" charset="0"/>
              </a:rPr>
              <a:t>(</a:t>
            </a:r>
            <a:r>
              <a:rPr lang="en-US" sz="1600" i="1" dirty="0" smtClean="0">
                <a:latin typeface="Calibri" panose="020F0502020204030204" pitchFamily="34" charset="0"/>
                <a:cs typeface="Arial" panose="020B0604020202020204" pitchFamily="34" charset="0"/>
              </a:rPr>
              <a:t>Johnston </a:t>
            </a:r>
            <a:r>
              <a:rPr lang="en-US" sz="1600" i="1" dirty="0">
                <a:latin typeface="Calibri" panose="020F0502020204030204" pitchFamily="34" charset="0"/>
                <a:cs typeface="Arial" panose="020B0604020202020204" pitchFamily="34" charset="0"/>
              </a:rPr>
              <a:t>KN et al. </a:t>
            </a:r>
            <a:r>
              <a:rPr lang="en-US" sz="1600" i="1" dirty="0" smtClean="0">
                <a:latin typeface="Calibri" panose="020F0502020204030204" pitchFamily="34" charset="0"/>
                <a:cs typeface="Arial" panose="020B0604020202020204" pitchFamily="34" charset="0"/>
              </a:rPr>
              <a:t>2013).</a:t>
            </a:r>
          </a:p>
          <a:p>
            <a:pPr algn="just">
              <a:lnSpc>
                <a:spcPct val="150000"/>
              </a:lnSpc>
              <a:spcBef>
                <a:spcPts val="1800"/>
              </a:spcBef>
            </a:pPr>
            <a:r>
              <a:rPr lang="en-US" sz="2400" b="1" i="1" dirty="0" smtClean="0">
                <a:latin typeface="Calibri" panose="020F0502020204030204" pitchFamily="34" charset="0"/>
                <a:cs typeface="Arial" panose="020B0604020202020204" pitchFamily="34" charset="0"/>
              </a:rPr>
              <a:t>VARIATIONS</a:t>
            </a:r>
            <a:r>
              <a:rPr lang="en-US" sz="2400" b="1" dirty="0" smtClean="0">
                <a:latin typeface="Calibri" panose="020F0502020204030204" pitchFamily="34" charset="0"/>
                <a:cs typeface="Arial" panose="020B0604020202020204" pitchFamily="34" charset="0"/>
              </a:rPr>
              <a:t> </a:t>
            </a:r>
            <a:r>
              <a:rPr lang="en-US" sz="2400" dirty="0">
                <a:latin typeface="Calibri" panose="020F0502020204030204" pitchFamily="34" charset="0"/>
                <a:cs typeface="Arial" panose="020B0604020202020204" pitchFamily="34" charset="0"/>
              </a:rPr>
              <a:t>persist in the pulmonary </a:t>
            </a:r>
            <a:r>
              <a:rPr lang="en-US" sz="2400" dirty="0" smtClean="0">
                <a:latin typeface="Calibri" panose="020F0502020204030204" pitchFamily="34" charset="0"/>
                <a:cs typeface="Arial" panose="020B0604020202020204" pitchFamily="34" charset="0"/>
              </a:rPr>
              <a:t>rehabilitation </a:t>
            </a:r>
            <a:r>
              <a:rPr lang="en-US" sz="2400" b="1" dirty="0" smtClean="0">
                <a:latin typeface="Calibri" panose="020F0502020204030204" pitchFamily="34" charset="0"/>
                <a:cs typeface="Arial" panose="020B0604020202020204" pitchFamily="34" charset="0"/>
              </a:rPr>
              <a:t>(PR) </a:t>
            </a:r>
            <a:r>
              <a:rPr lang="en-US" sz="2400" dirty="0">
                <a:latin typeface="Calibri" panose="020F0502020204030204" pitchFamily="34" charset="0"/>
                <a:cs typeface="Arial" panose="020B0604020202020204" pitchFamily="34" charset="0"/>
              </a:rPr>
              <a:t>content, duration and format of delivery in different settings at national and international platform </a:t>
            </a:r>
            <a:r>
              <a:rPr lang="en-US" sz="1600" dirty="0">
                <a:latin typeface="Calibri" panose="020F0502020204030204" pitchFamily="34" charset="0"/>
                <a:cs typeface="Arial" panose="020B0604020202020204" pitchFamily="34" charset="0"/>
              </a:rPr>
              <a:t>(</a:t>
            </a:r>
            <a:r>
              <a:rPr lang="en-US" sz="1600" i="1" dirty="0">
                <a:latin typeface="Calibri" panose="020F0502020204030204" pitchFamily="34" charset="0"/>
                <a:cs typeface="Arial" panose="020B0604020202020204" pitchFamily="34" charset="0"/>
              </a:rPr>
              <a:t>Spruit et al, 2014</a:t>
            </a:r>
            <a:r>
              <a:rPr lang="en-US" sz="1600" dirty="0" smtClean="0">
                <a:latin typeface="Calibri" panose="020F0502020204030204" pitchFamily="34" charset="0"/>
                <a:cs typeface="Arial" panose="020B0604020202020204" pitchFamily="34" charset="0"/>
              </a:rPr>
              <a:t>) </a:t>
            </a:r>
          </a:p>
          <a:p>
            <a:pPr algn="just">
              <a:lnSpc>
                <a:spcPct val="150000"/>
              </a:lnSpc>
              <a:spcBef>
                <a:spcPts val="1800"/>
              </a:spcBef>
            </a:pPr>
            <a:r>
              <a:rPr lang="en-US" sz="2400" b="1" dirty="0" smtClean="0">
                <a:latin typeface="Calibri" panose="020F0502020204030204" pitchFamily="34" charset="0"/>
                <a:cs typeface="Arial" panose="020B0604020202020204" pitchFamily="34" charset="0"/>
              </a:rPr>
              <a:t>DIFFERENTIAL RESPONSES </a:t>
            </a:r>
            <a:r>
              <a:rPr lang="en-US" sz="2400" dirty="0" smtClean="0">
                <a:latin typeface="Calibri" panose="020F0502020204030204" pitchFamily="34" charset="0"/>
                <a:cs typeface="Arial" panose="020B0604020202020204" pitchFamily="34" charset="0"/>
              </a:rPr>
              <a:t>to regular outcomes within COPD population </a:t>
            </a:r>
            <a:r>
              <a:rPr lang="en-US" sz="1600" dirty="0" smtClean="0">
                <a:latin typeface="Calibri" panose="020F0502020204030204" pitchFamily="34" charset="0"/>
                <a:cs typeface="Arial" panose="020B0604020202020204" pitchFamily="34" charset="0"/>
              </a:rPr>
              <a:t>(</a:t>
            </a:r>
            <a:r>
              <a:rPr lang="en-US" sz="1600" i="1" dirty="0" smtClean="0">
                <a:latin typeface="Calibri" panose="020F0502020204030204" pitchFamily="34" charset="0"/>
                <a:cs typeface="Arial" panose="020B0604020202020204" pitchFamily="34" charset="0"/>
              </a:rPr>
              <a:t>Spruit et al, 2015)</a:t>
            </a:r>
          </a:p>
          <a:p>
            <a:pPr marL="0" indent="0" algn="just">
              <a:lnSpc>
                <a:spcPct val="150000"/>
              </a:lnSpc>
              <a:spcBef>
                <a:spcPts val="1800"/>
              </a:spcBef>
              <a:buNone/>
            </a:pPr>
            <a:endParaRPr lang="en-US" sz="16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938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3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3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30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79438"/>
            <a:ext cx="8229600" cy="868362"/>
          </a:xfrm>
        </p:spPr>
        <p:txBody>
          <a:bodyPr>
            <a:noAutofit/>
          </a:bodyPr>
          <a:lstStyle/>
          <a:p>
            <a:pPr algn="ctr"/>
            <a:r>
              <a:rPr lang="en-US" sz="3200" dirty="0" smtClean="0">
                <a:solidFill>
                  <a:schemeClr val="accent2">
                    <a:lumMod val="75000"/>
                  </a:schemeClr>
                </a:solidFill>
                <a:latin typeface="Calibri" panose="020F0502020204030204" pitchFamily="34" charset="0"/>
                <a:cs typeface="Arial" panose="020B0604020202020204" pitchFamily="34" charset="0"/>
              </a:rPr>
              <a:t>Does pulmonary rehab address </a:t>
            </a:r>
            <a:br>
              <a:rPr lang="en-US" sz="3200" dirty="0" smtClean="0">
                <a:solidFill>
                  <a:schemeClr val="accent2">
                    <a:lumMod val="75000"/>
                  </a:schemeClr>
                </a:solidFill>
                <a:latin typeface="Calibri" panose="020F0502020204030204" pitchFamily="34" charset="0"/>
                <a:cs typeface="Arial" panose="020B0604020202020204" pitchFamily="34" charset="0"/>
              </a:rPr>
            </a:br>
            <a:r>
              <a:rPr lang="en-US" sz="3200" dirty="0" smtClean="0">
                <a:solidFill>
                  <a:schemeClr val="accent2">
                    <a:lumMod val="75000"/>
                  </a:schemeClr>
                </a:solidFill>
                <a:latin typeface="Calibri" panose="020F0502020204030204" pitchFamily="34" charset="0"/>
                <a:cs typeface="Arial" panose="020B0604020202020204" pitchFamily="34" charset="0"/>
              </a:rPr>
              <a:t>Physical (in) Activity ?</a:t>
            </a:r>
            <a:endParaRPr lang="en-US" sz="3200" dirty="0">
              <a:solidFill>
                <a:schemeClr val="accent2">
                  <a:lumMod val="75000"/>
                </a:schemeClr>
              </a:solidFill>
              <a:latin typeface="Calibri" panose="020F0502020204030204" pitchFamily="34" charset="0"/>
              <a:cs typeface="Arial" panose="020B0604020202020204" pitchFamily="34" charset="0"/>
            </a:endParaRPr>
          </a:p>
        </p:txBody>
      </p:sp>
      <p:sp>
        <p:nvSpPr>
          <p:cNvPr id="3" name="Content Placeholder 2"/>
          <p:cNvSpPr>
            <a:spLocks noGrp="1"/>
          </p:cNvSpPr>
          <p:nvPr>
            <p:ph idx="1"/>
          </p:nvPr>
        </p:nvSpPr>
        <p:spPr>
          <a:xfrm>
            <a:off x="304800" y="1371600"/>
            <a:ext cx="8305800" cy="4572000"/>
          </a:xfrm>
        </p:spPr>
        <p:txBody>
          <a:bodyPr>
            <a:noAutofit/>
          </a:bodyPr>
          <a:lstStyle/>
          <a:p>
            <a:pPr algn="just">
              <a:lnSpc>
                <a:spcPct val="150000"/>
              </a:lnSpc>
              <a:spcBef>
                <a:spcPts val="1800"/>
              </a:spcBef>
            </a:pPr>
            <a:r>
              <a:rPr lang="en-US" sz="2400" b="1" dirty="0" smtClean="0">
                <a:latin typeface="Calibri" panose="020F0502020204030204" pitchFamily="34" charset="0"/>
                <a:cs typeface="Arial" panose="020B0604020202020204" pitchFamily="34" charset="0"/>
              </a:rPr>
              <a:t>PR NON -COMPLETION </a:t>
            </a:r>
            <a:r>
              <a:rPr lang="en-US" sz="2400" dirty="0">
                <a:latin typeface="Calibri" panose="020F0502020204030204" pitchFamily="34" charset="0"/>
                <a:cs typeface="Arial" panose="020B0604020202020204" pitchFamily="34" charset="0"/>
              </a:rPr>
              <a:t>rates are as high as 20-40</a:t>
            </a:r>
            <a:r>
              <a:rPr lang="en-US" sz="2400" dirty="0" smtClean="0">
                <a:latin typeface="Calibri" panose="020F0502020204030204" pitchFamily="34" charset="0"/>
                <a:cs typeface="Arial" panose="020B0604020202020204" pitchFamily="34" charset="0"/>
              </a:rPr>
              <a:t>% </a:t>
            </a:r>
            <a:r>
              <a:rPr lang="en-US" sz="1600" dirty="0" smtClean="0">
                <a:latin typeface="Calibri" panose="020F0502020204030204" pitchFamily="34" charset="0"/>
                <a:cs typeface="Arial" panose="020B0604020202020204" pitchFamily="34" charset="0"/>
              </a:rPr>
              <a:t>(</a:t>
            </a:r>
            <a:r>
              <a:rPr lang="en-US" sz="1600" i="1" dirty="0">
                <a:latin typeface="Calibri" panose="020F0502020204030204" pitchFamily="34" charset="0"/>
                <a:cs typeface="Arial" panose="020B0604020202020204" pitchFamily="34" charset="0"/>
              </a:rPr>
              <a:t>Fischer MJ et al,</a:t>
            </a:r>
            <a:r>
              <a:rPr lang="fr-FR" sz="1600" i="1" dirty="0">
                <a:latin typeface="Calibri" panose="020F0502020204030204" pitchFamily="34" charset="0"/>
                <a:cs typeface="Arial" panose="020B0604020202020204" pitchFamily="34" charset="0"/>
              </a:rPr>
              <a:t> 2009</a:t>
            </a:r>
            <a:r>
              <a:rPr lang="fr-FR" sz="1600" i="1" dirty="0" smtClean="0">
                <a:latin typeface="Calibri" panose="020F0502020204030204" pitchFamily="34" charset="0"/>
                <a:cs typeface="Arial" panose="020B0604020202020204" pitchFamily="34" charset="0"/>
              </a:rPr>
              <a:t>).</a:t>
            </a:r>
            <a:endParaRPr lang="en-US" sz="1600" dirty="0" smtClean="0">
              <a:latin typeface="Calibri" panose="020F0502020204030204" pitchFamily="34" charset="0"/>
              <a:cs typeface="Arial" panose="020B0604020202020204" pitchFamily="34" charset="0"/>
            </a:endParaRPr>
          </a:p>
          <a:p>
            <a:pPr algn="just">
              <a:lnSpc>
                <a:spcPct val="150000"/>
              </a:lnSpc>
              <a:spcBef>
                <a:spcPts val="1800"/>
              </a:spcBef>
            </a:pPr>
            <a:r>
              <a:rPr lang="en-US" sz="2400" dirty="0" smtClean="0">
                <a:latin typeface="Calibri" panose="020F0502020204030204" pitchFamily="34" charset="0"/>
                <a:cs typeface="Arial" panose="020B0604020202020204" pitchFamily="34" charset="0"/>
              </a:rPr>
              <a:t>Benefits of a typical 9-12 week PR course with supervised exercise training </a:t>
            </a:r>
            <a:r>
              <a:rPr lang="en-US" sz="2400" b="1" dirty="0" smtClean="0">
                <a:latin typeface="Calibri" panose="020F0502020204030204" pitchFamily="34" charset="0"/>
                <a:cs typeface="Arial" panose="020B0604020202020204" pitchFamily="34" charset="0"/>
              </a:rPr>
              <a:t>DIMINISH</a:t>
            </a:r>
            <a:r>
              <a:rPr lang="en-US" sz="2400" dirty="0" smtClean="0">
                <a:latin typeface="Calibri" panose="020F0502020204030204" pitchFamily="34" charset="0"/>
                <a:cs typeface="Arial" panose="020B0604020202020204" pitchFamily="34" charset="0"/>
              </a:rPr>
              <a:t> to pre- intervention level as early as 3- 6 months post course  </a:t>
            </a:r>
            <a:r>
              <a:rPr lang="en-US" sz="1600" i="1" dirty="0" smtClean="0">
                <a:latin typeface="Calibri" panose="020F0502020204030204" pitchFamily="34" charset="0"/>
                <a:cs typeface="Arial" panose="020B0604020202020204" pitchFamily="34" charset="0"/>
              </a:rPr>
              <a:t>(Beauchamp et al, 2013).</a:t>
            </a:r>
          </a:p>
          <a:p>
            <a:pPr lvl="0" algn="just">
              <a:lnSpc>
                <a:spcPct val="150000"/>
              </a:lnSpc>
              <a:spcBef>
                <a:spcPts val="1800"/>
              </a:spcBef>
            </a:pPr>
            <a:r>
              <a:rPr lang="en-US" sz="2400" dirty="0" smtClean="0">
                <a:latin typeface="Calibri" panose="020F0502020204030204" pitchFamily="34" charset="0"/>
                <a:cs typeface="Arial" panose="020B0604020202020204" pitchFamily="34" charset="0"/>
              </a:rPr>
              <a:t> </a:t>
            </a:r>
            <a:r>
              <a:rPr lang="en-US" sz="2400" b="1" dirty="0" smtClean="0">
                <a:latin typeface="Calibri" panose="020F0502020204030204" pitchFamily="34" charset="0"/>
                <a:cs typeface="Arial" panose="020B0604020202020204" pitchFamily="34" charset="0"/>
              </a:rPr>
              <a:t>Lack</a:t>
            </a:r>
            <a:r>
              <a:rPr lang="en-US" sz="2400" dirty="0" smtClean="0">
                <a:latin typeface="Calibri" panose="020F0502020204030204" pitchFamily="34" charset="0"/>
                <a:cs typeface="Arial" panose="020B0604020202020204" pitchFamily="34" charset="0"/>
              </a:rPr>
              <a:t> of standardized physical activity assessments tools are perceived barriers to address physical (in) activity </a:t>
            </a:r>
            <a:r>
              <a:rPr lang="en-US" sz="1600" i="1" dirty="0" smtClean="0">
                <a:latin typeface="Calibri" panose="020F0502020204030204" pitchFamily="34" charset="0"/>
                <a:cs typeface="Arial" panose="020B0604020202020204" pitchFamily="34" charset="0"/>
              </a:rPr>
              <a:t>(Cindy et al, 2012; Watz et al, 2014).</a:t>
            </a:r>
          </a:p>
          <a:p>
            <a:pPr marL="0" indent="0" algn="just">
              <a:lnSpc>
                <a:spcPct val="150000"/>
              </a:lnSpc>
              <a:spcBef>
                <a:spcPts val="1800"/>
              </a:spcBef>
              <a:buNone/>
            </a:pPr>
            <a:endParaRPr lang="en-US" sz="24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709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458200" cy="914400"/>
          </a:xfrm>
        </p:spPr>
        <p:txBody>
          <a:bodyPr>
            <a:normAutofit/>
          </a:bodyPr>
          <a:lstStyle/>
          <a:p>
            <a:r>
              <a:rPr lang="en-US" sz="4000" dirty="0" smtClean="0">
                <a:solidFill>
                  <a:schemeClr val="accent2">
                    <a:lumMod val="75000"/>
                  </a:schemeClr>
                </a:solidFill>
                <a:latin typeface="Calibri" panose="020F0502020204030204" pitchFamily="34" charset="0"/>
              </a:rPr>
              <a:t>Physical Activity Recommendations</a:t>
            </a:r>
            <a:endParaRPr lang="en-US" sz="4000" dirty="0">
              <a:solidFill>
                <a:schemeClr val="accent2">
                  <a:lumMod val="75000"/>
                </a:schemeClr>
              </a:solidFill>
              <a:latin typeface="Calibri" panose="020F0502020204030204" pitchFamily="34" charset="0"/>
            </a:endParaRPr>
          </a:p>
        </p:txBody>
      </p:sp>
      <p:sp>
        <p:nvSpPr>
          <p:cNvPr id="6" name="Rounded Rectangle 5"/>
          <p:cNvSpPr/>
          <p:nvPr/>
        </p:nvSpPr>
        <p:spPr>
          <a:xfrm>
            <a:off x="914400" y="1371600"/>
            <a:ext cx="7010400" cy="4495800"/>
          </a:xfrm>
          <a:prstGeom prst="roundRect">
            <a:avLst>
              <a:gd name="adj" fmla="val 16667"/>
            </a:avLst>
          </a:prstGeom>
          <a:solidFill>
            <a:schemeClr val="accent4">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lumMod val="85000"/>
                    <a:lumOff val="15000"/>
                  </a:schemeClr>
                </a:solidFill>
              </a:rPr>
              <a:t>Guidelines </a:t>
            </a:r>
            <a:r>
              <a:rPr lang="en-US" sz="1600" b="1" dirty="0">
                <a:solidFill>
                  <a:schemeClr val="tx1">
                    <a:lumMod val="85000"/>
                    <a:lumOff val="15000"/>
                  </a:schemeClr>
                </a:solidFill>
              </a:rPr>
              <a:t>on the recommended amount of physical activity to promote and maintain health for adults and specifically for older </a:t>
            </a:r>
            <a:r>
              <a:rPr lang="en-US" sz="1600" b="1" dirty="0" smtClean="0">
                <a:solidFill>
                  <a:schemeClr val="tx1">
                    <a:lumMod val="85000"/>
                    <a:lumOff val="15000"/>
                  </a:schemeClr>
                </a:solidFill>
              </a:rPr>
              <a:t>adults</a:t>
            </a:r>
          </a:p>
          <a:p>
            <a:pPr algn="ctr"/>
            <a:endParaRPr lang="en-US" sz="1600" dirty="0" smtClean="0">
              <a:solidFill>
                <a:schemeClr val="tx1">
                  <a:lumMod val="85000"/>
                  <a:lumOff val="15000"/>
                </a:schemeClr>
              </a:solidFill>
            </a:endParaRPr>
          </a:p>
          <a:p>
            <a:pPr algn="ctr"/>
            <a:endParaRPr lang="en-US" sz="1600" dirty="0" smtClean="0">
              <a:solidFill>
                <a:schemeClr val="tx1">
                  <a:lumMod val="85000"/>
                  <a:lumOff val="15000"/>
                </a:schemeClr>
              </a:solidFill>
            </a:endParaRPr>
          </a:p>
          <a:p>
            <a:pPr algn="ctr"/>
            <a:r>
              <a:rPr lang="en-US" sz="1600" b="1" dirty="0" smtClean="0">
                <a:solidFill>
                  <a:schemeClr val="tx1">
                    <a:lumMod val="85000"/>
                    <a:lumOff val="15000"/>
                  </a:schemeClr>
                </a:solidFill>
              </a:rPr>
              <a:t>Aerobic activity</a:t>
            </a:r>
            <a:r>
              <a:rPr lang="en-US" sz="1600" dirty="0" smtClean="0">
                <a:solidFill>
                  <a:schemeClr val="tx1">
                    <a:lumMod val="85000"/>
                    <a:lumOff val="15000"/>
                  </a:schemeClr>
                </a:solidFill>
              </a:rPr>
              <a:t>: 30 min of moderately intense aerobic physical activity at least 5 days a week or 20 min of vigorously intense aerobic physical activity at least 3 days a week, or an equivalent combination. </a:t>
            </a:r>
          </a:p>
          <a:p>
            <a:pPr algn="ctr"/>
            <a:endParaRPr lang="en-US" sz="1600" b="1" dirty="0" smtClean="0">
              <a:solidFill>
                <a:schemeClr val="tx1">
                  <a:lumMod val="85000"/>
                  <a:lumOff val="15000"/>
                </a:schemeClr>
              </a:solidFill>
            </a:endParaRPr>
          </a:p>
          <a:p>
            <a:pPr algn="ctr"/>
            <a:r>
              <a:rPr lang="en-US" sz="1600" b="1" dirty="0" smtClean="0">
                <a:solidFill>
                  <a:schemeClr val="tx1">
                    <a:lumMod val="85000"/>
                    <a:lumOff val="15000"/>
                  </a:schemeClr>
                </a:solidFill>
              </a:rPr>
              <a:t> </a:t>
            </a:r>
            <a:r>
              <a:rPr lang="en-US" sz="1600" b="1" dirty="0">
                <a:solidFill>
                  <a:schemeClr val="tx1">
                    <a:lumMod val="85000"/>
                    <a:lumOff val="15000"/>
                  </a:schemeClr>
                </a:solidFill>
              </a:rPr>
              <a:t>M</a:t>
            </a:r>
            <a:r>
              <a:rPr lang="en-US" sz="1600" b="1" dirty="0" smtClean="0">
                <a:solidFill>
                  <a:schemeClr val="tx1">
                    <a:lumMod val="85000"/>
                    <a:lumOff val="15000"/>
                  </a:schemeClr>
                </a:solidFill>
              </a:rPr>
              <a:t>uscular </a:t>
            </a:r>
            <a:r>
              <a:rPr lang="en-US" sz="1600" b="1" dirty="0">
                <a:solidFill>
                  <a:schemeClr val="tx1">
                    <a:lumMod val="85000"/>
                    <a:lumOff val="15000"/>
                  </a:schemeClr>
                </a:solidFill>
              </a:rPr>
              <a:t>strength and endurance </a:t>
            </a:r>
            <a:r>
              <a:rPr lang="en-US" sz="1600" dirty="0">
                <a:solidFill>
                  <a:schemeClr val="tx1">
                    <a:lumMod val="85000"/>
                    <a:lumOff val="15000"/>
                  </a:schemeClr>
                </a:solidFill>
              </a:rPr>
              <a:t>exercises at least 2 days each </a:t>
            </a:r>
            <a:r>
              <a:rPr lang="en-US" sz="1600" dirty="0" smtClean="0">
                <a:solidFill>
                  <a:schemeClr val="tx1">
                    <a:lumMod val="85000"/>
                    <a:lumOff val="15000"/>
                  </a:schemeClr>
                </a:solidFill>
              </a:rPr>
              <a:t>week.</a:t>
            </a:r>
            <a:endParaRPr lang="en-US" sz="1050" dirty="0">
              <a:solidFill>
                <a:schemeClr val="tx1">
                  <a:lumMod val="85000"/>
                  <a:lumOff val="15000"/>
                </a:schemeClr>
              </a:solidFill>
            </a:endParaRPr>
          </a:p>
          <a:p>
            <a:pPr algn="ctr"/>
            <a:endParaRPr lang="en-US" sz="1050" dirty="0">
              <a:solidFill>
                <a:schemeClr val="tx1">
                  <a:lumMod val="85000"/>
                  <a:lumOff val="15000"/>
                </a:schemeClr>
              </a:solidFill>
            </a:endParaRPr>
          </a:p>
          <a:p>
            <a:pPr algn="ctr"/>
            <a:r>
              <a:rPr lang="en-US" sz="1050" dirty="0" smtClean="0">
                <a:solidFill>
                  <a:schemeClr val="tx1">
                    <a:lumMod val="85000"/>
                    <a:lumOff val="15000"/>
                  </a:schemeClr>
                </a:solidFill>
              </a:rPr>
              <a:t>Haskell </a:t>
            </a:r>
            <a:r>
              <a:rPr lang="en-US" sz="1050" dirty="0">
                <a:solidFill>
                  <a:schemeClr val="tx1">
                    <a:lumMod val="85000"/>
                    <a:lumOff val="15000"/>
                  </a:schemeClr>
                </a:solidFill>
              </a:rPr>
              <a:t>WL, Lee IM, Pate RR </a:t>
            </a:r>
            <a:r>
              <a:rPr lang="en-US" sz="1050" i="1" dirty="0">
                <a:solidFill>
                  <a:schemeClr val="tx1">
                    <a:lumMod val="85000"/>
                    <a:lumOff val="15000"/>
                  </a:schemeClr>
                </a:solidFill>
              </a:rPr>
              <a:t>et al.</a:t>
            </a:r>
            <a:r>
              <a:rPr lang="en-US" sz="1050" dirty="0">
                <a:solidFill>
                  <a:schemeClr val="tx1">
                    <a:lumMod val="85000"/>
                    <a:lumOff val="15000"/>
                  </a:schemeClr>
                </a:solidFill>
              </a:rPr>
              <a:t> Physical activity and public health: updated recommendation for adults from the American College of Sports Medicine and the American Heart Association. </a:t>
            </a:r>
            <a:r>
              <a:rPr lang="en-US" sz="1050" i="1" dirty="0">
                <a:solidFill>
                  <a:schemeClr val="tx1">
                    <a:lumMod val="85000"/>
                    <a:lumOff val="15000"/>
                  </a:schemeClr>
                </a:solidFill>
              </a:rPr>
              <a:t>Med. Sci. Sports Exerc.</a:t>
            </a:r>
            <a:r>
              <a:rPr lang="en-US" sz="1050" dirty="0">
                <a:solidFill>
                  <a:schemeClr val="tx1">
                    <a:lumMod val="85000"/>
                    <a:lumOff val="15000"/>
                  </a:schemeClr>
                </a:solidFill>
              </a:rPr>
              <a:t> 39(8), 1423–1434 (2007).</a:t>
            </a:r>
            <a:br>
              <a:rPr lang="en-US" sz="1050" dirty="0">
                <a:solidFill>
                  <a:schemeClr val="tx1">
                    <a:lumMod val="85000"/>
                    <a:lumOff val="15000"/>
                  </a:schemeClr>
                </a:solidFill>
              </a:rPr>
            </a:br>
            <a:endParaRPr lang="en-US" sz="1050" dirty="0">
              <a:solidFill>
                <a:schemeClr val="tx1">
                  <a:lumMod val="85000"/>
                  <a:lumOff val="15000"/>
                </a:schemeClr>
              </a:solidFill>
            </a:endParaRPr>
          </a:p>
        </p:txBody>
      </p:sp>
      <p:sp>
        <p:nvSpPr>
          <p:cNvPr id="7" name="Rounded Rectangle 6"/>
          <p:cNvSpPr/>
          <p:nvPr/>
        </p:nvSpPr>
        <p:spPr>
          <a:xfrm>
            <a:off x="838200" y="1371600"/>
            <a:ext cx="7086600" cy="4495800"/>
          </a:xfrm>
          <a:prstGeom prst="roundRect">
            <a:avLst/>
          </a:prstGeom>
          <a:solidFill>
            <a:schemeClr val="accent4">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Arial" panose="020B0604020202020204" pitchFamily="34" charset="0"/>
                <a:cs typeface="Arial" panose="020B0604020202020204" pitchFamily="34" charset="0"/>
              </a:rPr>
              <a:t>ACSM recommends  COPD ( Stage 3 &amp; 4)</a:t>
            </a:r>
          </a:p>
          <a:p>
            <a:pPr algn="ctr"/>
            <a:r>
              <a:rPr lang="en-US" sz="2400" dirty="0">
                <a:solidFill>
                  <a:schemeClr val="tx1">
                    <a:lumMod val="85000"/>
                    <a:lumOff val="15000"/>
                  </a:schemeClr>
                </a:solidFill>
                <a:latin typeface="Arial" panose="020B0604020202020204" pitchFamily="34" charset="0"/>
                <a:cs typeface="Arial" panose="020B0604020202020204" pitchFamily="34" charset="0"/>
              </a:rPr>
              <a:t>“At least 15 minutes of moderate intensity (3 times per week) of physical </a:t>
            </a:r>
            <a:r>
              <a:rPr lang="en-US" sz="2400" dirty="0" smtClean="0">
                <a:solidFill>
                  <a:schemeClr val="tx1">
                    <a:lumMod val="85000"/>
                    <a:lumOff val="15000"/>
                  </a:schemeClr>
                </a:solidFill>
                <a:latin typeface="Arial" panose="020B0604020202020204" pitchFamily="34" charset="0"/>
                <a:cs typeface="Arial" panose="020B0604020202020204" pitchFamily="34" charset="0"/>
              </a:rPr>
              <a:t>activity” </a:t>
            </a:r>
            <a:endParaRPr lang="en-US" sz="2400" dirty="0">
              <a:solidFill>
                <a:schemeClr val="tx1">
                  <a:lumMod val="85000"/>
                  <a:lumOff val="15000"/>
                </a:schemeClr>
              </a:solidFill>
              <a:latin typeface="Arial" panose="020B0604020202020204" pitchFamily="34" charset="0"/>
              <a:cs typeface="Arial" panose="020B0604020202020204" pitchFamily="34" charset="0"/>
            </a:endParaRPr>
          </a:p>
          <a:p>
            <a:pPr algn="ctr"/>
            <a:endParaRPr lang="en-US" sz="2000" b="1" dirty="0">
              <a:solidFill>
                <a:schemeClr val="tx1">
                  <a:lumMod val="85000"/>
                  <a:lumOff val="15000"/>
                </a:schemeClr>
              </a:solidFill>
              <a:latin typeface="Arial" panose="020B0604020202020204" pitchFamily="34" charset="0"/>
              <a:cs typeface="Arial" panose="020B0604020202020204" pitchFamily="34" charset="0"/>
            </a:endParaRPr>
          </a:p>
          <a:p>
            <a:pPr algn="ctr"/>
            <a:endParaRPr lang="en-US" sz="2000" b="1" dirty="0" smtClean="0">
              <a:solidFill>
                <a:schemeClr val="tx1">
                  <a:lumMod val="85000"/>
                  <a:lumOff val="15000"/>
                </a:schemeClr>
              </a:solidFill>
              <a:latin typeface="Arial" panose="020B0604020202020204" pitchFamily="34" charset="0"/>
              <a:cs typeface="Arial" panose="020B0604020202020204" pitchFamily="34" charset="0"/>
            </a:endParaRPr>
          </a:p>
          <a:p>
            <a:pPr algn="ctr"/>
            <a:r>
              <a:rPr lang="en-US" sz="2500" b="1" dirty="0" smtClean="0">
                <a:solidFill>
                  <a:schemeClr val="tx1">
                    <a:lumMod val="85000"/>
                    <a:lumOff val="15000"/>
                  </a:schemeClr>
                </a:solidFill>
                <a:latin typeface="Arial" panose="020B0604020202020204" pitchFamily="34" charset="0"/>
                <a:cs typeface="Arial" panose="020B0604020202020204" pitchFamily="34" charset="0"/>
              </a:rPr>
              <a:t>But </a:t>
            </a:r>
            <a:r>
              <a:rPr lang="en-US" sz="2500" b="1" dirty="0">
                <a:solidFill>
                  <a:schemeClr val="tx1">
                    <a:lumMod val="85000"/>
                    <a:lumOff val="15000"/>
                  </a:schemeClr>
                </a:solidFill>
                <a:latin typeface="Arial" panose="020B0604020202020204" pitchFamily="34" charset="0"/>
                <a:cs typeface="Arial" panose="020B0604020202020204" pitchFamily="34" charset="0"/>
              </a:rPr>
              <a:t>advice alone has a limited impact on modification of sedentary behaviour.</a:t>
            </a: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981200"/>
            <a:ext cx="3829050" cy="2817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19400" y="1828800"/>
            <a:ext cx="40386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2238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grpId="1" nodeType="clickEffect">
                                  <p:stCondLst>
                                    <p:cond delay="0"/>
                                  </p:stCondLst>
                                  <p:childTnLst>
                                    <p:animEffect transition="out" filter="fade">
                                      <p:cBhvr>
                                        <p:cTn id="18" dur="500" tmFilter="0, 0; .2, .5; .8, .5; 1, 0"/>
                                        <p:tgtEl>
                                          <p:spTgt spid="6"/>
                                        </p:tgtEl>
                                      </p:cBhvr>
                                    </p:animEffect>
                                    <p:animScale>
                                      <p:cBhvr>
                                        <p:cTn id="19" dur="250" autoRev="1" fill="hold"/>
                                        <p:tgtEl>
                                          <p:spTgt spid="6"/>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2" nodeType="click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267"/>
                                        </p:tgtEl>
                                        <p:attrNameLst>
                                          <p:attrName>style.visibility</p:attrName>
                                        </p:attrNameLst>
                                      </p:cBhvr>
                                      <p:to>
                                        <p:strVal val="visible"/>
                                      </p:to>
                                    </p:set>
                                    <p:anim calcmode="lin" valueType="num">
                                      <p:cBhvr additive="base">
                                        <p:cTn id="29" dur="500" fill="hold"/>
                                        <p:tgtEl>
                                          <p:spTgt spid="11267"/>
                                        </p:tgtEl>
                                        <p:attrNameLst>
                                          <p:attrName>ppt_x</p:attrName>
                                        </p:attrNameLst>
                                      </p:cBhvr>
                                      <p:tavLst>
                                        <p:tav tm="0">
                                          <p:val>
                                            <p:strVal val="#ppt_x"/>
                                          </p:val>
                                        </p:tav>
                                        <p:tav tm="100000">
                                          <p:val>
                                            <p:strVal val="#ppt_x"/>
                                          </p:val>
                                        </p:tav>
                                      </p:tavLst>
                                    </p:anim>
                                    <p:anim calcmode="lin" valueType="num">
                                      <p:cBhvr additive="base">
                                        <p:cTn id="30" dur="500" fill="hold"/>
                                        <p:tgtEl>
                                          <p:spTgt spid="1126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nodeType="clickEffect">
                                  <p:stCondLst>
                                    <p:cond delay="0"/>
                                  </p:stCondLst>
                                  <p:childTnLst>
                                    <p:animScale>
                                      <p:cBhvr>
                                        <p:cTn id="34" dur="2000" fill="hold"/>
                                        <p:tgtEl>
                                          <p:spTgt spid="11267"/>
                                        </p:tgtEl>
                                      </p:cBhvr>
                                      <p:by x="150000" y="150000"/>
                                    </p:animScale>
                                  </p:childTnLst>
                                </p:cTn>
                              </p:par>
                            </p:childTnLst>
                          </p:cTn>
                        </p:par>
                      </p:childTnLst>
                    </p:cTn>
                  </p:par>
                  <p:par>
                    <p:cTn id="35" fill="hold">
                      <p:stCondLst>
                        <p:cond delay="indefinite"/>
                      </p:stCondLst>
                      <p:childTnLst>
                        <p:par>
                          <p:cTn id="36" fill="hold">
                            <p:stCondLst>
                              <p:cond delay="0"/>
                            </p:stCondLst>
                            <p:childTnLst>
                              <p:par>
                                <p:cTn id="37" presetID="2" presetClass="exit" presetSubtype="4" fill="hold" nodeType="clickEffect">
                                  <p:stCondLst>
                                    <p:cond delay="0"/>
                                  </p:stCondLst>
                                  <p:childTnLst>
                                    <p:anim calcmode="lin" valueType="num">
                                      <p:cBhvr additive="base">
                                        <p:cTn id="38" dur="500"/>
                                        <p:tgtEl>
                                          <p:spTgt spid="11267"/>
                                        </p:tgtEl>
                                        <p:attrNameLst>
                                          <p:attrName>ppt_x</p:attrName>
                                        </p:attrNameLst>
                                      </p:cBhvr>
                                      <p:tavLst>
                                        <p:tav tm="0">
                                          <p:val>
                                            <p:strVal val="ppt_x"/>
                                          </p:val>
                                        </p:tav>
                                        <p:tav tm="100000">
                                          <p:val>
                                            <p:strVal val="ppt_x"/>
                                          </p:val>
                                        </p:tav>
                                      </p:tavLst>
                                    </p:anim>
                                    <p:anim calcmode="lin" valueType="num">
                                      <p:cBhvr additive="base">
                                        <p:cTn id="39" dur="500"/>
                                        <p:tgtEl>
                                          <p:spTgt spid="11267"/>
                                        </p:tgtEl>
                                        <p:attrNameLst>
                                          <p:attrName>ppt_y</p:attrName>
                                        </p:attrNameLst>
                                      </p:cBhvr>
                                      <p:tavLst>
                                        <p:tav tm="0">
                                          <p:val>
                                            <p:strVal val="ppt_y"/>
                                          </p:val>
                                        </p:tav>
                                        <p:tav tm="100000">
                                          <p:val>
                                            <p:strVal val="1+ppt_h/2"/>
                                          </p:val>
                                        </p:tav>
                                      </p:tavLst>
                                    </p:anim>
                                    <p:set>
                                      <p:cBhvr>
                                        <p:cTn id="40" dur="1" fill="hold">
                                          <p:stCondLst>
                                            <p:cond delay="499"/>
                                          </p:stCondLst>
                                        </p:cTn>
                                        <p:tgtEl>
                                          <p:spTgt spid="11267"/>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1266"/>
                                        </p:tgtEl>
                                        <p:attrNameLst>
                                          <p:attrName>style.visibility</p:attrName>
                                        </p:attrNameLst>
                                      </p:cBhvr>
                                      <p:to>
                                        <p:strVal val="visible"/>
                                      </p:to>
                                    </p:set>
                                    <p:animEffect transition="in" filter="fade">
                                      <p:cBhvr>
                                        <p:cTn id="45" dur="1000"/>
                                        <p:tgtEl>
                                          <p:spTgt spid="11266"/>
                                        </p:tgtEl>
                                      </p:cBhvr>
                                    </p:animEffect>
                                    <p:anim calcmode="lin" valueType="num">
                                      <p:cBhvr>
                                        <p:cTn id="46" dur="1000" fill="hold"/>
                                        <p:tgtEl>
                                          <p:spTgt spid="11266"/>
                                        </p:tgtEl>
                                        <p:attrNameLst>
                                          <p:attrName>ppt_x</p:attrName>
                                        </p:attrNameLst>
                                      </p:cBhvr>
                                      <p:tavLst>
                                        <p:tav tm="0">
                                          <p:val>
                                            <p:strVal val="#ppt_x"/>
                                          </p:val>
                                        </p:tav>
                                        <p:tav tm="100000">
                                          <p:val>
                                            <p:strVal val="#ppt_x"/>
                                          </p:val>
                                        </p:tav>
                                      </p:tavLst>
                                    </p:anim>
                                    <p:anim calcmode="lin" valueType="num">
                                      <p:cBhvr>
                                        <p:cTn id="47"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6" presetClass="emph" presetSubtype="0" fill="hold" nodeType="clickEffect">
                                  <p:stCondLst>
                                    <p:cond delay="0"/>
                                  </p:stCondLst>
                                  <p:childTnLst>
                                    <p:animScale>
                                      <p:cBhvr>
                                        <p:cTn id="51" dur="2000" fill="hold"/>
                                        <p:tgtEl>
                                          <p:spTgt spid="11266"/>
                                        </p:tgtEl>
                                      </p:cBhvr>
                                      <p:by x="150000" y="150000"/>
                                    </p:animScale>
                                  </p:childTnLst>
                                </p:cTn>
                              </p:par>
                            </p:childTnLst>
                          </p:cTn>
                        </p:par>
                      </p:childTnLst>
                    </p:cTn>
                  </p:par>
                  <p:par>
                    <p:cTn id="52" fill="hold">
                      <p:stCondLst>
                        <p:cond delay="indefinite"/>
                      </p:stCondLst>
                      <p:childTnLst>
                        <p:par>
                          <p:cTn id="53" fill="hold">
                            <p:stCondLst>
                              <p:cond delay="0"/>
                            </p:stCondLst>
                            <p:childTnLst>
                              <p:par>
                                <p:cTn id="54" presetID="42" presetClass="exit" presetSubtype="0" fill="hold" nodeType="clickEffect">
                                  <p:stCondLst>
                                    <p:cond delay="0"/>
                                  </p:stCondLst>
                                  <p:childTnLst>
                                    <p:animEffect transition="out" filter="fade">
                                      <p:cBhvr>
                                        <p:cTn id="55" dur="1000"/>
                                        <p:tgtEl>
                                          <p:spTgt spid="11266"/>
                                        </p:tgtEl>
                                      </p:cBhvr>
                                    </p:animEffect>
                                    <p:anim calcmode="lin" valueType="num">
                                      <p:cBhvr>
                                        <p:cTn id="56" dur="1000"/>
                                        <p:tgtEl>
                                          <p:spTgt spid="11266"/>
                                        </p:tgtEl>
                                        <p:attrNameLst>
                                          <p:attrName>ppt_x</p:attrName>
                                        </p:attrNameLst>
                                      </p:cBhvr>
                                      <p:tavLst>
                                        <p:tav tm="0">
                                          <p:val>
                                            <p:strVal val="ppt_x"/>
                                          </p:val>
                                        </p:tav>
                                        <p:tav tm="100000">
                                          <p:val>
                                            <p:strVal val="ppt_x"/>
                                          </p:val>
                                        </p:tav>
                                      </p:tavLst>
                                    </p:anim>
                                    <p:anim calcmode="lin" valueType="num">
                                      <p:cBhvr>
                                        <p:cTn id="57" dur="1000"/>
                                        <p:tgtEl>
                                          <p:spTgt spid="11266"/>
                                        </p:tgtEl>
                                        <p:attrNameLst>
                                          <p:attrName>ppt_y</p:attrName>
                                        </p:attrNameLst>
                                      </p:cBhvr>
                                      <p:tavLst>
                                        <p:tav tm="0">
                                          <p:val>
                                            <p:strVal val="ppt_y"/>
                                          </p:val>
                                        </p:tav>
                                        <p:tav tm="100000">
                                          <p:val>
                                            <p:strVal val="ppt_y+.1"/>
                                          </p:val>
                                        </p:tav>
                                      </p:tavLst>
                                    </p:anim>
                                    <p:set>
                                      <p:cBhvr>
                                        <p:cTn id="58" dur="1" fill="hold">
                                          <p:stCondLst>
                                            <p:cond delay="999"/>
                                          </p:stCondLst>
                                        </p:cTn>
                                        <p:tgtEl>
                                          <p:spTgt spid="11266"/>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barn(inVertical)">
                                      <p:cBhvr>
                                        <p:cTn id="6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6" grpId="1" animBg="1"/>
      <p:bldP spid="6" grpId="2"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467600" cy="792162"/>
          </a:xfrm>
        </p:spPr>
        <p:txBody>
          <a:bodyPr>
            <a:normAutofit/>
          </a:bodyPr>
          <a:lstStyle/>
          <a:p>
            <a:r>
              <a:rPr lang="en-US" sz="4000" dirty="0" smtClean="0">
                <a:solidFill>
                  <a:schemeClr val="accent2">
                    <a:lumMod val="75000"/>
                  </a:schemeClr>
                </a:solidFill>
                <a:latin typeface="Calibri" panose="020F0502020204030204" pitchFamily="34" charset="0"/>
              </a:rPr>
              <a:t>Do we understand right?</a:t>
            </a:r>
            <a:endParaRPr lang="en-US" sz="4000" dirty="0">
              <a:solidFill>
                <a:schemeClr val="accent2">
                  <a:lumMod val="75000"/>
                </a:schemeClr>
              </a:solidFill>
              <a:latin typeface="Calibri" panose="020F0502020204030204" pitchFamily="34" charset="0"/>
            </a:endParaRPr>
          </a:p>
        </p:txBody>
      </p:sp>
      <p:sp>
        <p:nvSpPr>
          <p:cNvPr id="7" name="Rounded Rectangle 6"/>
          <p:cNvSpPr/>
          <p:nvPr/>
        </p:nvSpPr>
        <p:spPr>
          <a:xfrm>
            <a:off x="3200400" y="3733800"/>
            <a:ext cx="2590800" cy="6096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anose="020F0502020204030204" pitchFamily="34" charset="0"/>
              </a:rPr>
              <a:t>Activities of daily living</a:t>
            </a:r>
            <a:endParaRPr lang="en-US" b="1" dirty="0">
              <a:latin typeface="Calibri" panose="020F0502020204030204" pitchFamily="34" charset="0"/>
            </a:endParaRPr>
          </a:p>
        </p:txBody>
      </p:sp>
      <p:pic>
        <p:nvPicPr>
          <p:cNvPr id="1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05000"/>
            <a:ext cx="2552701" cy="2408048"/>
          </a:xfrm>
          <a:prstGeom prst="rect">
            <a:avLst/>
          </a:prstGeom>
          <a:noFill/>
          <a:ln w="3810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7558" y="1828800"/>
            <a:ext cx="2428241" cy="2142566"/>
          </a:xfrm>
          <a:prstGeom prst="rect">
            <a:avLst/>
          </a:prstGeom>
          <a:noFill/>
          <a:ln w="3810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4200" y="4419600"/>
            <a:ext cx="2901043" cy="1981200"/>
          </a:xfrm>
          <a:prstGeom prst="rect">
            <a:avLst/>
          </a:prstGeom>
          <a:noFill/>
          <a:ln w="3810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sp>
        <p:nvSpPr>
          <p:cNvPr id="8" name="Rounded Rectangle 7"/>
          <p:cNvSpPr/>
          <p:nvPr/>
        </p:nvSpPr>
        <p:spPr>
          <a:xfrm>
            <a:off x="381000" y="1219200"/>
            <a:ext cx="3200400" cy="6096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libri" panose="020F0502020204030204" pitchFamily="34" charset="0"/>
              </a:rPr>
              <a:t>P</a:t>
            </a:r>
            <a:r>
              <a:rPr lang="en-US" b="1" dirty="0" smtClean="0">
                <a:latin typeface="Calibri" panose="020F0502020204030204" pitchFamily="34" charset="0"/>
              </a:rPr>
              <a:t>hysical activity = Functional Performance</a:t>
            </a:r>
            <a:endParaRPr lang="en-US" b="1" dirty="0">
              <a:latin typeface="Calibri" panose="020F0502020204030204" pitchFamily="34" charset="0"/>
            </a:endParaRPr>
          </a:p>
        </p:txBody>
      </p:sp>
      <p:sp>
        <p:nvSpPr>
          <p:cNvPr id="9" name="Rounded Rectangle 8"/>
          <p:cNvSpPr/>
          <p:nvPr/>
        </p:nvSpPr>
        <p:spPr>
          <a:xfrm>
            <a:off x="5257800" y="1219200"/>
            <a:ext cx="3200400" cy="5334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anose="020F0502020204030204" pitchFamily="34" charset="0"/>
              </a:rPr>
              <a:t>Exercise = Functional Capacity</a:t>
            </a:r>
            <a:endParaRPr lang="en-US" b="1" dirty="0">
              <a:latin typeface="Calibri" panose="020F0502020204030204" pitchFamily="34" charset="0"/>
            </a:endParaRPr>
          </a:p>
        </p:txBody>
      </p:sp>
      <p:pic>
        <p:nvPicPr>
          <p:cNvPr id="1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33800" y="2057400"/>
            <a:ext cx="1676400" cy="1066801"/>
          </a:xfrm>
          <a:prstGeom prst="rect">
            <a:avLst/>
          </a:prstGeom>
          <a:noFill/>
          <a:ln w="3810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sp>
        <p:nvSpPr>
          <p:cNvPr id="14" name="Down Arrow 13"/>
          <p:cNvSpPr/>
          <p:nvPr/>
        </p:nvSpPr>
        <p:spPr>
          <a:xfrm>
            <a:off x="4419600" y="3200400"/>
            <a:ext cx="228600" cy="533400"/>
          </a:xfrm>
          <a:prstGeom prst="down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Tree>
    <p:extLst>
      <p:ext uri="{BB962C8B-B14F-4D97-AF65-F5344CB8AC3E}">
        <p14:creationId xmlns:p14="http://schemas.microsoft.com/office/powerpoint/2010/main" val="555466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arn(inVertical)">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circle(in)">
                                      <p:cBhvr>
                                        <p:cTn id="47" dur="2000"/>
                                        <p:tgtEl>
                                          <p:spTgt spid="7"/>
                                        </p:tgtEl>
                                      </p:cBhvr>
                                    </p:animEffect>
                                  </p:childTnLst>
                                </p:cTn>
                              </p:par>
                              <p:par>
                                <p:cTn id="48" presetID="6" presetClass="entr" presetSubtype="16"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circle(in)">
                                      <p:cBhvr>
                                        <p:cTn id="5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9438"/>
            <a:ext cx="7467600" cy="487362"/>
          </a:xfrm>
        </p:spPr>
        <p:txBody>
          <a:bodyPr>
            <a:noAutofit/>
          </a:bodyPr>
          <a:lstStyle/>
          <a:p>
            <a:r>
              <a:rPr lang="en-US" sz="4000" dirty="0" smtClean="0">
                <a:solidFill>
                  <a:schemeClr val="accent2">
                    <a:lumMod val="75000"/>
                  </a:schemeClr>
                </a:solidFill>
                <a:latin typeface="Calibri" panose="020F0502020204030204" pitchFamily="34" charset="0"/>
              </a:rPr>
              <a:t>…….closer to reality…..</a:t>
            </a:r>
            <a:endParaRPr lang="en-US" sz="4000" dirty="0">
              <a:solidFill>
                <a:schemeClr val="accent2">
                  <a:lumMod val="75000"/>
                </a:schemeClr>
              </a:solidFill>
              <a:latin typeface="Calibri" panose="020F0502020204030204" pitchFamily="34" charset="0"/>
            </a:endParaRPr>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7400" y="1828800"/>
            <a:ext cx="3733800" cy="2929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s://s-media-cache-ak0.pinimg.com/236x/a8/d5/33/a8d53376a1e9e4fe106c5233b85d7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905000"/>
            <a:ext cx="2971800" cy="29359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lowres.jantoo.com/health-beauty-exercise_machines-workout-conversation_piece-health-elliptical_trainer-66331908_lo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2438400"/>
            <a:ext cx="2895600" cy="2208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77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animEffect transition="in" filter="fade">
                                      <p:cBhvr>
                                        <p:cTn id="13" dur="3000"/>
                                        <p:tgtEl>
                                          <p:spTgt spid="1027"/>
                                        </p:tgtEl>
                                      </p:cBhvr>
                                    </p:animEffect>
                                    <p:anim calcmode="lin" valueType="num">
                                      <p:cBhvr>
                                        <p:cTn id="14" dur="3000" fill="hold"/>
                                        <p:tgtEl>
                                          <p:spTgt spid="1027"/>
                                        </p:tgtEl>
                                        <p:attrNameLst>
                                          <p:attrName>ppt_x</p:attrName>
                                        </p:attrNameLst>
                                      </p:cBhvr>
                                      <p:tavLst>
                                        <p:tav tm="0">
                                          <p:val>
                                            <p:strVal val="#ppt_x"/>
                                          </p:val>
                                        </p:tav>
                                        <p:tav tm="100000">
                                          <p:val>
                                            <p:strVal val="#ppt_x"/>
                                          </p:val>
                                        </p:tav>
                                      </p:tavLst>
                                    </p:anim>
                                    <p:anim calcmode="lin" valueType="num">
                                      <p:cBhvr>
                                        <p:cTn id="15" dur="3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mph" presetSubtype="0" fill="hold" nodeType="clickEffect">
                                  <p:stCondLst>
                                    <p:cond delay="0"/>
                                  </p:stCondLst>
                                  <p:childTnLst>
                                    <p:animScale>
                                      <p:cBhvr>
                                        <p:cTn id="19" dur="3000" fill="hold"/>
                                        <p:tgtEl>
                                          <p:spTgt spid="1027"/>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1027"/>
                                        </p:tgtEl>
                                      </p:cBhvr>
                                    </p:animEffect>
                                    <p:set>
                                      <p:cBhvr>
                                        <p:cTn id="24" dur="1" fill="hold">
                                          <p:stCondLst>
                                            <p:cond delay="499"/>
                                          </p:stCondLst>
                                        </p:cTn>
                                        <p:tgtEl>
                                          <p:spTgt spid="102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animEffect transition="in" filter="fade">
                                      <p:cBhvr>
                                        <p:cTn id="29" dur="1000"/>
                                        <p:tgtEl>
                                          <p:spTgt spid="1026"/>
                                        </p:tgtEl>
                                      </p:cBhvr>
                                    </p:animEffect>
                                    <p:anim calcmode="lin" valueType="num">
                                      <p:cBhvr>
                                        <p:cTn id="30" dur="1000" fill="hold"/>
                                        <p:tgtEl>
                                          <p:spTgt spid="1026"/>
                                        </p:tgtEl>
                                        <p:attrNameLst>
                                          <p:attrName>ppt_x</p:attrName>
                                        </p:attrNameLst>
                                      </p:cBhvr>
                                      <p:tavLst>
                                        <p:tav tm="0">
                                          <p:val>
                                            <p:strVal val="#ppt_x"/>
                                          </p:val>
                                        </p:tav>
                                        <p:tav tm="100000">
                                          <p:val>
                                            <p:strVal val="#ppt_x"/>
                                          </p:val>
                                        </p:tav>
                                      </p:tavLst>
                                    </p:anim>
                                    <p:anim calcmode="lin" valueType="num">
                                      <p:cBhvr>
                                        <p:cTn id="3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6" presetClass="emph" presetSubtype="0" fill="hold" nodeType="clickEffect">
                                  <p:stCondLst>
                                    <p:cond delay="0"/>
                                  </p:stCondLst>
                                  <p:childTnLst>
                                    <p:animScale>
                                      <p:cBhvr>
                                        <p:cTn id="35" dur="2000" fill="hold"/>
                                        <p:tgtEl>
                                          <p:spTgt spid="1026"/>
                                        </p:tgtEl>
                                      </p:cBhvr>
                                      <p:by x="150000" y="150000"/>
                                    </p:animScale>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250"/>
                                        <p:tgtEl>
                                          <p:spTgt spid="1026"/>
                                        </p:tgtEl>
                                      </p:cBhvr>
                                    </p:animEffect>
                                    <p:set>
                                      <p:cBhvr>
                                        <p:cTn id="40" dur="1" fill="hold">
                                          <p:stCondLst>
                                            <p:cond delay="249"/>
                                          </p:stCondLst>
                                        </p:cTn>
                                        <p:tgtEl>
                                          <p:spTgt spid="102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1030"/>
                                        </p:tgtEl>
                                        <p:attrNameLst>
                                          <p:attrName>style.visibility</p:attrName>
                                        </p:attrNameLst>
                                      </p:cBhvr>
                                      <p:to>
                                        <p:strVal val="visible"/>
                                      </p:to>
                                    </p:set>
                                    <p:animEffect transition="in" filter="barn(inVertical)">
                                      <p:cBhvr>
                                        <p:cTn id="45" dur="500"/>
                                        <p:tgtEl>
                                          <p:spTgt spid="1030"/>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mph" presetSubtype="0" fill="hold" nodeType="clickEffect">
                                  <p:stCondLst>
                                    <p:cond delay="0"/>
                                  </p:stCondLst>
                                  <p:childTnLst>
                                    <p:animScale>
                                      <p:cBhvr>
                                        <p:cTn id="49" dur="2000" fill="hold"/>
                                        <p:tgtEl>
                                          <p:spTgt spid="1030"/>
                                        </p:tgtEl>
                                      </p:cBhvr>
                                      <p:by x="150000" y="150000"/>
                                    </p:animScale>
                                  </p:childTnLst>
                                </p:cTn>
                              </p:par>
                            </p:childTnLst>
                          </p:cTn>
                        </p:par>
                      </p:childTnLst>
                    </p:cTn>
                  </p:par>
                  <p:par>
                    <p:cTn id="50" fill="hold">
                      <p:stCondLst>
                        <p:cond delay="indefinite"/>
                      </p:stCondLst>
                      <p:childTnLst>
                        <p:par>
                          <p:cTn id="51" fill="hold">
                            <p:stCondLst>
                              <p:cond delay="0"/>
                            </p:stCondLst>
                            <p:childTnLst>
                              <p:par>
                                <p:cTn id="52" presetID="42" presetClass="exit" presetSubtype="0" fill="hold" nodeType="clickEffect">
                                  <p:stCondLst>
                                    <p:cond delay="0"/>
                                  </p:stCondLst>
                                  <p:childTnLst>
                                    <p:animEffect transition="out" filter="fade">
                                      <p:cBhvr>
                                        <p:cTn id="53" dur="1000"/>
                                        <p:tgtEl>
                                          <p:spTgt spid="1030"/>
                                        </p:tgtEl>
                                      </p:cBhvr>
                                    </p:animEffect>
                                    <p:anim calcmode="lin" valueType="num">
                                      <p:cBhvr>
                                        <p:cTn id="54" dur="1000"/>
                                        <p:tgtEl>
                                          <p:spTgt spid="1030"/>
                                        </p:tgtEl>
                                        <p:attrNameLst>
                                          <p:attrName>ppt_x</p:attrName>
                                        </p:attrNameLst>
                                      </p:cBhvr>
                                      <p:tavLst>
                                        <p:tav tm="0">
                                          <p:val>
                                            <p:strVal val="ppt_x"/>
                                          </p:val>
                                        </p:tav>
                                        <p:tav tm="100000">
                                          <p:val>
                                            <p:strVal val="ppt_x"/>
                                          </p:val>
                                        </p:tav>
                                      </p:tavLst>
                                    </p:anim>
                                    <p:anim calcmode="lin" valueType="num">
                                      <p:cBhvr>
                                        <p:cTn id="55" dur="1000"/>
                                        <p:tgtEl>
                                          <p:spTgt spid="1030"/>
                                        </p:tgtEl>
                                        <p:attrNameLst>
                                          <p:attrName>ppt_y</p:attrName>
                                        </p:attrNameLst>
                                      </p:cBhvr>
                                      <p:tavLst>
                                        <p:tav tm="0">
                                          <p:val>
                                            <p:strVal val="ppt_y"/>
                                          </p:val>
                                        </p:tav>
                                        <p:tav tm="100000">
                                          <p:val>
                                            <p:strVal val="ppt_y+.1"/>
                                          </p:val>
                                        </p:tav>
                                      </p:tavLst>
                                    </p:anim>
                                    <p:set>
                                      <p:cBhvr>
                                        <p:cTn id="56" dur="1" fill="hold">
                                          <p:stCondLst>
                                            <p:cond delay="999"/>
                                          </p:stCondLst>
                                        </p:cTn>
                                        <p:tgtEl>
                                          <p:spTgt spid="10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40"/>
            <a:ext cx="8382000" cy="1051560"/>
          </a:xfrm>
        </p:spPr>
        <p:txBody>
          <a:bodyPr>
            <a:noAutofit/>
          </a:bodyPr>
          <a:lstStyle/>
          <a:p>
            <a:pPr algn="ctr"/>
            <a:r>
              <a:rPr lang="en-US" sz="4000" dirty="0">
                <a:solidFill>
                  <a:schemeClr val="accent2">
                    <a:lumMod val="75000"/>
                  </a:schemeClr>
                </a:solidFill>
                <a:latin typeface="Calibri" panose="020F0502020204030204" pitchFamily="34" charset="0"/>
              </a:rPr>
              <a:t>Are we assessing barriers for  </a:t>
            </a:r>
            <a:r>
              <a:rPr lang="en-US" sz="4000" dirty="0" smtClean="0">
                <a:solidFill>
                  <a:schemeClr val="accent2">
                    <a:lumMod val="75000"/>
                  </a:schemeClr>
                </a:solidFill>
                <a:latin typeface="Calibri" panose="020F0502020204030204" pitchFamily="34" charset="0"/>
              </a:rPr>
              <a:t>Physical Activity </a:t>
            </a:r>
            <a:r>
              <a:rPr lang="en-US" sz="4000" dirty="0">
                <a:solidFill>
                  <a:schemeClr val="accent2">
                    <a:lumMod val="75000"/>
                  </a:schemeClr>
                </a:solidFill>
                <a:latin typeface="Calibri" panose="020F0502020204030204" pitchFamily="34" charset="0"/>
              </a:rPr>
              <a:t>appropriately?</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p:txBody>
      </p:sp>
      <p:sp>
        <p:nvSpPr>
          <p:cNvPr id="4" name="Rectangle 3"/>
          <p:cNvSpPr/>
          <p:nvPr/>
        </p:nvSpPr>
        <p:spPr>
          <a:xfrm>
            <a:off x="1219199" y="3276600"/>
            <a:ext cx="1600201" cy="1143000"/>
          </a:xfrm>
          <a:prstGeom prst="rect">
            <a:avLst/>
          </a:prstGeom>
          <a:solidFill>
            <a:schemeClr val="accent5">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Amount of physical activity</a:t>
            </a:r>
            <a:endParaRPr lang="en-US" dirty="0"/>
          </a:p>
        </p:txBody>
      </p:sp>
      <p:sp>
        <p:nvSpPr>
          <p:cNvPr id="5" name="Rectangle 4"/>
          <p:cNvSpPr/>
          <p:nvPr/>
        </p:nvSpPr>
        <p:spPr>
          <a:xfrm>
            <a:off x="5867399" y="3200400"/>
            <a:ext cx="1689101" cy="1219200"/>
          </a:xfrm>
          <a:prstGeom prst="rect">
            <a:avLst/>
          </a:prstGeom>
          <a:solidFill>
            <a:schemeClr val="accent5">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Need for physical adaptations</a:t>
            </a:r>
            <a:endParaRPr lang="en-US" dirty="0"/>
          </a:p>
        </p:txBody>
      </p:sp>
      <p:sp>
        <p:nvSpPr>
          <p:cNvPr id="6" name="Rectangle 5"/>
          <p:cNvSpPr/>
          <p:nvPr/>
        </p:nvSpPr>
        <p:spPr>
          <a:xfrm>
            <a:off x="3428999" y="3276600"/>
            <a:ext cx="1778001" cy="1295400"/>
          </a:xfrm>
          <a:prstGeom prst="rect">
            <a:avLst/>
          </a:prstGeom>
          <a:solidFill>
            <a:schemeClr val="accent5">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Symptoms during physical activity</a:t>
            </a:r>
            <a:endParaRPr lang="en-US" dirty="0"/>
          </a:p>
        </p:txBody>
      </p:sp>
      <p:sp>
        <p:nvSpPr>
          <p:cNvPr id="7" name="Oval 6"/>
          <p:cNvSpPr/>
          <p:nvPr/>
        </p:nvSpPr>
        <p:spPr>
          <a:xfrm>
            <a:off x="762000" y="1676400"/>
            <a:ext cx="2667001" cy="990600"/>
          </a:xfrm>
          <a:prstGeom prst="ellipse">
            <a:avLst/>
          </a:prstGeom>
          <a:solidFill>
            <a:schemeClr val="accent5">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Disease related factors</a:t>
            </a:r>
            <a:endParaRPr lang="en-US" dirty="0"/>
          </a:p>
        </p:txBody>
      </p:sp>
      <p:sp>
        <p:nvSpPr>
          <p:cNvPr id="8" name="Oval 7"/>
          <p:cNvSpPr/>
          <p:nvPr/>
        </p:nvSpPr>
        <p:spPr>
          <a:xfrm>
            <a:off x="990601" y="5410200"/>
            <a:ext cx="2819400" cy="838200"/>
          </a:xfrm>
          <a:prstGeom prst="ellipse">
            <a:avLst/>
          </a:prstGeom>
          <a:solidFill>
            <a:schemeClr val="accent5">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Emotional Consequences</a:t>
            </a:r>
            <a:endParaRPr lang="en-US" dirty="0"/>
          </a:p>
        </p:txBody>
      </p:sp>
      <p:sp>
        <p:nvSpPr>
          <p:cNvPr id="9" name="Oval 8"/>
          <p:cNvSpPr/>
          <p:nvPr/>
        </p:nvSpPr>
        <p:spPr>
          <a:xfrm>
            <a:off x="4953000" y="1676400"/>
            <a:ext cx="2044700" cy="914400"/>
          </a:xfrm>
          <a:prstGeom prst="ellipse">
            <a:avLst/>
          </a:prstGeom>
          <a:solidFill>
            <a:schemeClr val="accent5">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External factors</a:t>
            </a:r>
            <a:endParaRPr lang="en-US" dirty="0"/>
          </a:p>
        </p:txBody>
      </p:sp>
      <p:sp>
        <p:nvSpPr>
          <p:cNvPr id="10" name="Oval 9"/>
          <p:cNvSpPr/>
          <p:nvPr/>
        </p:nvSpPr>
        <p:spPr>
          <a:xfrm>
            <a:off x="4953001" y="5334000"/>
            <a:ext cx="2590800" cy="838200"/>
          </a:xfrm>
          <a:prstGeom prst="ellipse">
            <a:avLst/>
          </a:prstGeom>
          <a:solidFill>
            <a:schemeClr val="accent5">
              <a:lumMod val="7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Social consequences</a:t>
            </a:r>
            <a:endParaRPr lang="en-US" dirty="0"/>
          </a:p>
        </p:txBody>
      </p:sp>
      <p:cxnSp>
        <p:nvCxnSpPr>
          <p:cNvPr id="12" name="Straight Connector 11"/>
          <p:cNvCxnSpPr/>
          <p:nvPr/>
        </p:nvCxnSpPr>
        <p:spPr>
          <a:xfrm>
            <a:off x="1066800" y="2971800"/>
            <a:ext cx="0" cy="17526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066800" y="2971800"/>
            <a:ext cx="69342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066800" y="4648200"/>
            <a:ext cx="6934200" cy="762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001000" y="2971800"/>
            <a:ext cx="0" cy="167640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895600" y="3810000"/>
            <a:ext cx="457200" cy="0"/>
          </a:xfrm>
          <a:prstGeom prst="straightConnector1">
            <a:avLst/>
          </a:prstGeom>
          <a:ln w="28575">
            <a:solidFill>
              <a:schemeClr val="tx1">
                <a:lumMod val="85000"/>
                <a:lumOff val="1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334000" y="3810000"/>
            <a:ext cx="457200" cy="0"/>
          </a:xfrm>
          <a:prstGeom prst="straightConnector1">
            <a:avLst/>
          </a:prstGeom>
          <a:ln w="28575">
            <a:solidFill>
              <a:schemeClr val="tx1">
                <a:lumMod val="85000"/>
                <a:lumOff val="1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2590800" y="4800600"/>
            <a:ext cx="609600" cy="533400"/>
          </a:xfrm>
          <a:prstGeom prst="straightConnector1">
            <a:avLst/>
          </a:prstGeom>
          <a:ln w="28575">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3429000" y="2438400"/>
            <a:ext cx="685800" cy="381000"/>
          </a:xfrm>
          <a:prstGeom prst="straightConnector1">
            <a:avLst/>
          </a:prstGeom>
          <a:ln w="28575">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267200" y="2286000"/>
            <a:ext cx="609600" cy="533400"/>
          </a:xfrm>
          <a:prstGeom prst="straightConnector1">
            <a:avLst/>
          </a:prstGeom>
          <a:ln w="28575">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800600" y="4876800"/>
            <a:ext cx="685800" cy="457200"/>
          </a:xfrm>
          <a:prstGeom prst="straightConnector1">
            <a:avLst/>
          </a:prstGeom>
          <a:ln w="28575">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2971800" y="6477000"/>
            <a:ext cx="6324600" cy="338554"/>
          </a:xfrm>
          <a:prstGeom prst="rect">
            <a:avLst/>
          </a:prstGeom>
          <a:noFill/>
        </p:spPr>
        <p:txBody>
          <a:bodyPr wrap="square" rtlCol="0">
            <a:spAutoFit/>
          </a:bodyPr>
          <a:lstStyle/>
          <a:p>
            <a:r>
              <a:rPr lang="en-US" sz="1600" dirty="0" smtClean="0"/>
              <a:t>Dobbels F et al. </a:t>
            </a:r>
            <a:r>
              <a:rPr lang="en-US" sz="1600" dirty="0"/>
              <a:t>E</a:t>
            </a:r>
            <a:r>
              <a:rPr lang="en-US" sz="1600" dirty="0" smtClean="0"/>
              <a:t>ur Respir J 2014; 44: 1223-33</a:t>
            </a:r>
            <a:endParaRPr lang="en-US" sz="1600" dirty="0"/>
          </a:p>
        </p:txBody>
      </p:sp>
    </p:spTree>
    <p:extLst>
      <p:ext uri="{BB962C8B-B14F-4D97-AF65-F5344CB8AC3E}">
        <p14:creationId xmlns:p14="http://schemas.microsoft.com/office/powerpoint/2010/main" val="180350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ppt_x"/>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ppt_x"/>
                                          </p:val>
                                        </p:tav>
                                        <p:tav tm="100000">
                                          <p:val>
                                            <p:strVal val="#ppt_x"/>
                                          </p:val>
                                        </p:tav>
                                      </p:tavLst>
                                    </p:anim>
                                    <p:anim calcmode="lin" valueType="num">
                                      <p:cBhvr additive="base">
                                        <p:cTn id="5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additive="base">
                                        <p:cTn id="60" dur="500" fill="hold"/>
                                        <p:tgtEl>
                                          <p:spTgt spid="7"/>
                                        </p:tgtEl>
                                        <p:attrNameLst>
                                          <p:attrName>ppt_x</p:attrName>
                                        </p:attrNameLst>
                                      </p:cBhvr>
                                      <p:tavLst>
                                        <p:tav tm="0">
                                          <p:val>
                                            <p:strVal val="#ppt_x"/>
                                          </p:val>
                                        </p:tav>
                                        <p:tav tm="100000">
                                          <p:val>
                                            <p:strVal val="#ppt_x"/>
                                          </p:val>
                                        </p:tav>
                                      </p:tavLst>
                                    </p:anim>
                                    <p:anim calcmode="lin" valueType="num">
                                      <p:cBhvr additive="base">
                                        <p:cTn id="61" dur="500" fill="hold"/>
                                        <p:tgtEl>
                                          <p:spTgt spid="7"/>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additive="base">
                                        <p:cTn id="64" dur="500" fill="hold"/>
                                        <p:tgtEl>
                                          <p:spTgt spid="36"/>
                                        </p:tgtEl>
                                        <p:attrNameLst>
                                          <p:attrName>ppt_x</p:attrName>
                                        </p:attrNameLst>
                                      </p:cBhvr>
                                      <p:tavLst>
                                        <p:tav tm="0">
                                          <p:val>
                                            <p:strVal val="#ppt_x"/>
                                          </p:val>
                                        </p:tav>
                                        <p:tav tm="100000">
                                          <p:val>
                                            <p:strVal val="#ppt_x"/>
                                          </p:val>
                                        </p:tav>
                                      </p:tavLst>
                                    </p:anim>
                                    <p:anim calcmode="lin" valueType="num">
                                      <p:cBhvr additive="base">
                                        <p:cTn id="65"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ppt_x"/>
                                          </p:val>
                                        </p:tav>
                                        <p:tav tm="100000">
                                          <p:val>
                                            <p:strVal val="#ppt_x"/>
                                          </p:val>
                                        </p:tav>
                                      </p:tavLst>
                                    </p:anim>
                                    <p:anim calcmode="lin" valueType="num">
                                      <p:cBhvr additive="base">
                                        <p:cTn id="71" dur="500" fill="hold"/>
                                        <p:tgtEl>
                                          <p:spTgt spid="9"/>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additive="base">
                                        <p:cTn id="74" dur="500" fill="hold"/>
                                        <p:tgtEl>
                                          <p:spTgt spid="37"/>
                                        </p:tgtEl>
                                        <p:attrNameLst>
                                          <p:attrName>ppt_x</p:attrName>
                                        </p:attrNameLst>
                                      </p:cBhvr>
                                      <p:tavLst>
                                        <p:tav tm="0">
                                          <p:val>
                                            <p:strVal val="#ppt_x"/>
                                          </p:val>
                                        </p:tav>
                                        <p:tav tm="100000">
                                          <p:val>
                                            <p:strVal val="#ppt_x"/>
                                          </p:val>
                                        </p:tav>
                                      </p:tavLst>
                                    </p:anim>
                                    <p:anim calcmode="lin" valueType="num">
                                      <p:cBhvr additive="base">
                                        <p:cTn id="75"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8"/>
                                        </p:tgtEl>
                                        <p:attrNameLst>
                                          <p:attrName>style.visibility</p:attrName>
                                        </p:attrNameLst>
                                      </p:cBhvr>
                                      <p:to>
                                        <p:strVal val="visible"/>
                                      </p:to>
                                    </p:set>
                                    <p:anim calcmode="lin" valueType="num">
                                      <p:cBhvr additive="base">
                                        <p:cTn id="80" dur="500" fill="hold"/>
                                        <p:tgtEl>
                                          <p:spTgt spid="8"/>
                                        </p:tgtEl>
                                        <p:attrNameLst>
                                          <p:attrName>ppt_x</p:attrName>
                                        </p:attrNameLst>
                                      </p:cBhvr>
                                      <p:tavLst>
                                        <p:tav tm="0">
                                          <p:val>
                                            <p:strVal val="#ppt_x"/>
                                          </p:val>
                                        </p:tav>
                                        <p:tav tm="100000">
                                          <p:val>
                                            <p:strVal val="#ppt_x"/>
                                          </p:val>
                                        </p:tav>
                                      </p:tavLst>
                                    </p:anim>
                                    <p:anim calcmode="lin" valueType="num">
                                      <p:cBhvr additive="base">
                                        <p:cTn id="81" dur="500" fill="hold"/>
                                        <p:tgtEl>
                                          <p:spTgt spid="8"/>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34"/>
                                        </p:tgtEl>
                                        <p:attrNameLst>
                                          <p:attrName>style.visibility</p:attrName>
                                        </p:attrNameLst>
                                      </p:cBhvr>
                                      <p:to>
                                        <p:strVal val="visible"/>
                                      </p:to>
                                    </p:set>
                                    <p:anim calcmode="lin" valueType="num">
                                      <p:cBhvr additive="base">
                                        <p:cTn id="84" dur="500" fill="hold"/>
                                        <p:tgtEl>
                                          <p:spTgt spid="34"/>
                                        </p:tgtEl>
                                        <p:attrNameLst>
                                          <p:attrName>ppt_x</p:attrName>
                                        </p:attrNameLst>
                                      </p:cBhvr>
                                      <p:tavLst>
                                        <p:tav tm="0">
                                          <p:val>
                                            <p:strVal val="#ppt_x"/>
                                          </p:val>
                                        </p:tav>
                                        <p:tav tm="100000">
                                          <p:val>
                                            <p:strVal val="#ppt_x"/>
                                          </p:val>
                                        </p:tav>
                                      </p:tavLst>
                                    </p:anim>
                                    <p:anim calcmode="lin" valueType="num">
                                      <p:cBhvr additive="base">
                                        <p:cTn id="85"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10"/>
                                        </p:tgtEl>
                                        <p:attrNameLst>
                                          <p:attrName>style.visibility</p:attrName>
                                        </p:attrNameLst>
                                      </p:cBhvr>
                                      <p:to>
                                        <p:strVal val="visible"/>
                                      </p:to>
                                    </p:set>
                                    <p:anim calcmode="lin" valueType="num">
                                      <p:cBhvr additive="base">
                                        <p:cTn id="90" dur="500" fill="hold"/>
                                        <p:tgtEl>
                                          <p:spTgt spid="10"/>
                                        </p:tgtEl>
                                        <p:attrNameLst>
                                          <p:attrName>ppt_x</p:attrName>
                                        </p:attrNameLst>
                                      </p:cBhvr>
                                      <p:tavLst>
                                        <p:tav tm="0">
                                          <p:val>
                                            <p:strVal val="#ppt_x"/>
                                          </p:val>
                                        </p:tav>
                                        <p:tav tm="100000">
                                          <p:val>
                                            <p:strVal val="#ppt_x"/>
                                          </p:val>
                                        </p:tav>
                                      </p:tavLst>
                                    </p:anim>
                                    <p:anim calcmode="lin" valueType="num">
                                      <p:cBhvr additive="base">
                                        <p:cTn id="91" dur="500" fill="hold"/>
                                        <p:tgtEl>
                                          <p:spTgt spid="10"/>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38"/>
                                        </p:tgtEl>
                                        <p:attrNameLst>
                                          <p:attrName>style.visibility</p:attrName>
                                        </p:attrNameLst>
                                      </p:cBhvr>
                                      <p:to>
                                        <p:strVal val="visible"/>
                                      </p:to>
                                    </p:set>
                                    <p:anim calcmode="lin" valueType="num">
                                      <p:cBhvr additive="base">
                                        <p:cTn id="94" dur="500" fill="hold"/>
                                        <p:tgtEl>
                                          <p:spTgt spid="38"/>
                                        </p:tgtEl>
                                        <p:attrNameLst>
                                          <p:attrName>ppt_x</p:attrName>
                                        </p:attrNameLst>
                                      </p:cBhvr>
                                      <p:tavLst>
                                        <p:tav tm="0">
                                          <p:val>
                                            <p:strVal val="#ppt_x"/>
                                          </p:val>
                                        </p:tav>
                                        <p:tav tm="100000">
                                          <p:val>
                                            <p:strVal val="#ppt_x"/>
                                          </p:val>
                                        </p:tav>
                                      </p:tavLst>
                                    </p:anim>
                                    <p:anim calcmode="lin" valueType="num">
                                      <p:cBhvr additive="base">
                                        <p:cTn id="9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183880" cy="853440"/>
          </a:xfrm>
        </p:spPr>
        <p:txBody>
          <a:bodyPr>
            <a:normAutofit/>
          </a:bodyPr>
          <a:lstStyle/>
          <a:p>
            <a:r>
              <a:rPr lang="en-US" sz="4000" dirty="0" smtClean="0">
                <a:solidFill>
                  <a:schemeClr val="accent2">
                    <a:lumMod val="75000"/>
                  </a:schemeClr>
                </a:solidFill>
                <a:latin typeface="Calibri" panose="020F0502020204030204" pitchFamily="34" charset="0"/>
              </a:rPr>
              <a:t>What does the evidence say…..</a:t>
            </a:r>
            <a:endParaRPr lang="en-US" sz="4000" dirty="0">
              <a:solidFill>
                <a:schemeClr val="accent2">
                  <a:lumMod val="75000"/>
                </a:schemeClr>
              </a:solidFill>
              <a:latin typeface="Calibri" panose="020F0502020204030204" pitchFamily="34" charset="0"/>
            </a:endParaRPr>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62000" y="1524000"/>
            <a:ext cx="7559731" cy="4187825"/>
          </a:xfrm>
          <a:prstGeom prst="rect">
            <a:avLst/>
          </a:prstGeom>
          <a:solidFill>
            <a:srgbClr val="2A7E0C"/>
          </a:solidFill>
          <a:ln w="38100">
            <a:solidFill>
              <a:schemeClr val="tx1"/>
            </a:solidFill>
            <a:miter lim="800000"/>
            <a:headEnd/>
            <a:tailEnd/>
          </a:ln>
          <a:extLst/>
        </p:spPr>
      </p:pic>
    </p:spTree>
    <p:extLst>
      <p:ext uri="{BB962C8B-B14F-4D97-AF65-F5344CB8AC3E}">
        <p14:creationId xmlns:p14="http://schemas.microsoft.com/office/powerpoint/2010/main" val="693783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circle(in)">
                                      <p:cBhvr>
                                        <p:cTn id="12"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458200" cy="762000"/>
          </a:xfrm>
        </p:spPr>
        <p:txBody>
          <a:bodyPr>
            <a:normAutofit/>
          </a:bodyPr>
          <a:lstStyle/>
          <a:p>
            <a:r>
              <a:rPr lang="en-US" sz="4000" dirty="0" smtClean="0">
                <a:solidFill>
                  <a:schemeClr val="accent2">
                    <a:lumMod val="75000"/>
                  </a:schemeClr>
                </a:solidFill>
                <a:latin typeface="Calibri" panose="020F0502020204030204" pitchFamily="34" charset="0"/>
              </a:rPr>
              <a:t>Strategies to improve Physical </a:t>
            </a:r>
            <a:r>
              <a:rPr lang="en-US" sz="4000" dirty="0">
                <a:solidFill>
                  <a:schemeClr val="accent2">
                    <a:lumMod val="75000"/>
                  </a:schemeClr>
                </a:solidFill>
                <a:latin typeface="Calibri" panose="020F0502020204030204" pitchFamily="34" charset="0"/>
              </a:rPr>
              <a:t>A</a:t>
            </a:r>
            <a:r>
              <a:rPr lang="en-US" sz="4000" dirty="0" smtClean="0">
                <a:solidFill>
                  <a:schemeClr val="accent2">
                    <a:lumMod val="75000"/>
                  </a:schemeClr>
                </a:solidFill>
                <a:latin typeface="Calibri" panose="020F0502020204030204" pitchFamily="34" charset="0"/>
              </a:rPr>
              <a:t>ctivity</a:t>
            </a:r>
            <a:endParaRPr lang="en-US" sz="4000" dirty="0">
              <a:solidFill>
                <a:schemeClr val="accent2">
                  <a:lumMod val="75000"/>
                </a:schemeClr>
              </a:solidFill>
              <a:latin typeface="Calibri" panose="020F0502020204030204" pitchFamily="34" charset="0"/>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90601" y="1219200"/>
            <a:ext cx="7546652"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276600" y="3849469"/>
            <a:ext cx="3048000" cy="646331"/>
          </a:xfrm>
          <a:prstGeom prst="rect">
            <a:avLst/>
          </a:prstGeom>
          <a:solidFill>
            <a:srgbClr val="FFFF00"/>
          </a:solidFill>
        </p:spPr>
        <p:txBody>
          <a:bodyPr wrap="square">
            <a:spAutoFit/>
          </a:bodyPr>
          <a:lstStyle/>
          <a:p>
            <a:r>
              <a:rPr lang="en-US" b="1" dirty="0" smtClean="0">
                <a:latin typeface="Calibri" panose="020F0502020204030204" pitchFamily="34" charset="0"/>
              </a:rPr>
              <a:t>Hybrid </a:t>
            </a:r>
            <a:r>
              <a:rPr lang="en-US" b="1" dirty="0">
                <a:latin typeface="Calibri" panose="020F0502020204030204" pitchFamily="34" charset="0"/>
              </a:rPr>
              <a:t>Tool= Exercise Training + </a:t>
            </a:r>
            <a:r>
              <a:rPr lang="en-US" b="1" dirty="0" smtClean="0">
                <a:latin typeface="Calibri" panose="020F0502020204030204" pitchFamily="34" charset="0"/>
              </a:rPr>
              <a:t>Behavioral </a:t>
            </a:r>
            <a:r>
              <a:rPr lang="en-US" b="1" dirty="0">
                <a:latin typeface="Calibri" panose="020F0502020204030204" pitchFamily="34" charset="0"/>
              </a:rPr>
              <a:t>interventions</a:t>
            </a:r>
          </a:p>
        </p:txBody>
      </p:sp>
    </p:spTree>
    <p:extLst>
      <p:ext uri="{BB962C8B-B14F-4D97-AF65-F5344CB8AC3E}">
        <p14:creationId xmlns:p14="http://schemas.microsoft.com/office/powerpoint/2010/main" val="272114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circle(in)">
                                      <p:cBhvr>
                                        <p:cTn id="12" dur="20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grpId="1" nodeType="clickEffect">
                                  <p:stCondLst>
                                    <p:cond delay="0"/>
                                  </p:stCondLst>
                                  <p:childTnLst>
                                    <p:animScale>
                                      <p:cBhvr>
                                        <p:cTn id="22"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3238"/>
            <a:ext cx="7848600" cy="487362"/>
          </a:xfrm>
        </p:spPr>
        <p:txBody>
          <a:bodyPr>
            <a:noAutofit/>
          </a:bodyPr>
          <a:lstStyle/>
          <a:p>
            <a:pPr algn="ctr"/>
            <a:r>
              <a:rPr lang="en-US" sz="4000" dirty="0" smtClean="0">
                <a:solidFill>
                  <a:schemeClr val="accent2">
                    <a:lumMod val="75000"/>
                  </a:schemeClr>
                </a:solidFill>
                <a:latin typeface="Calibri" panose="020F0502020204030204" pitchFamily="34" charset="0"/>
              </a:rPr>
              <a:t>Behavioral Change Techniques</a:t>
            </a:r>
            <a:endParaRPr lang="en-US" sz="4000" dirty="0">
              <a:solidFill>
                <a:schemeClr val="accent2">
                  <a:lumMod val="75000"/>
                </a:schemeClr>
              </a:solidFill>
              <a:latin typeface="Calibri" panose="020F0502020204030204"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990600"/>
            <a:ext cx="8320087" cy="4919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533400" y="6019800"/>
            <a:ext cx="8077200" cy="523220"/>
          </a:xfrm>
          <a:prstGeom prst="rect">
            <a:avLst/>
          </a:prstGeom>
        </p:spPr>
        <p:txBody>
          <a:bodyPr wrap="square">
            <a:spAutoFit/>
          </a:bodyPr>
          <a:lstStyle/>
          <a:p>
            <a:r>
              <a:rPr lang="en-US" sz="1400" dirty="0"/>
              <a:t>Wilson JJ., et al. Interventions to increase physical activity in patients with COPD: A comprehensive review. J of COPD. 2014.</a:t>
            </a:r>
          </a:p>
        </p:txBody>
      </p:sp>
    </p:spTree>
    <p:extLst>
      <p:ext uri="{BB962C8B-B14F-4D97-AF65-F5344CB8AC3E}">
        <p14:creationId xmlns:p14="http://schemas.microsoft.com/office/powerpoint/2010/main" val="156440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circle(in)">
                                      <p:cBhvr>
                                        <p:cTn id="12"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305800" cy="762000"/>
          </a:xfrm>
        </p:spPr>
        <p:txBody>
          <a:bodyPr>
            <a:noAutofit/>
          </a:bodyPr>
          <a:lstStyle/>
          <a:p>
            <a:r>
              <a:rPr lang="en-US" dirty="0" smtClean="0">
                <a:solidFill>
                  <a:schemeClr val="accent2">
                    <a:lumMod val="75000"/>
                  </a:schemeClr>
                </a:solidFill>
                <a:latin typeface="Calibri" panose="020F0502020204030204" pitchFamily="34" charset="0"/>
              </a:rPr>
              <a:t>Necessity is the mother of Invention</a:t>
            </a:r>
            <a:endParaRPr lang="en-US" dirty="0">
              <a:solidFill>
                <a:schemeClr val="accent2">
                  <a:lumMod val="75000"/>
                </a:schemeClr>
              </a:solidFill>
              <a:latin typeface="Calibri" panose="020F0502020204030204" pitchFamily="34" charset="0"/>
            </a:endParaRPr>
          </a:p>
        </p:txBody>
      </p:sp>
      <p:sp>
        <p:nvSpPr>
          <p:cNvPr id="4" name="Rectangle 3"/>
          <p:cNvSpPr/>
          <p:nvPr/>
        </p:nvSpPr>
        <p:spPr>
          <a:xfrm>
            <a:off x="5486400" y="1371600"/>
            <a:ext cx="3200400" cy="25146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en-US" sz="1400" b="1" dirty="0" smtClean="0">
                <a:solidFill>
                  <a:schemeClr val="tx1"/>
                </a:solidFill>
              </a:rPr>
              <a:t>Puente- </a:t>
            </a:r>
            <a:r>
              <a:rPr lang="en-US" sz="1400" b="1" dirty="0">
                <a:solidFill>
                  <a:schemeClr val="tx1"/>
                </a:solidFill>
              </a:rPr>
              <a:t>Maestu et al, </a:t>
            </a:r>
            <a:r>
              <a:rPr lang="en-US" sz="1400" b="1" dirty="0" smtClean="0">
                <a:solidFill>
                  <a:schemeClr val="tx1"/>
                </a:solidFill>
              </a:rPr>
              <a:t>2000 </a:t>
            </a:r>
            <a:endParaRPr lang="en-US" sz="1400" b="1" dirty="0">
              <a:solidFill>
                <a:schemeClr val="tx1"/>
              </a:solidFill>
            </a:endParaRPr>
          </a:p>
          <a:p>
            <a:pPr marL="285750" indent="-285750">
              <a:lnSpc>
                <a:spcPct val="150000"/>
              </a:lnSpc>
              <a:buFont typeface="Arial" panose="020B0604020202020204" pitchFamily="34" charset="0"/>
              <a:buChar char="•"/>
            </a:pPr>
            <a:r>
              <a:rPr lang="en-US" sz="1400" b="1" dirty="0" smtClean="0">
                <a:solidFill>
                  <a:schemeClr val="tx1"/>
                </a:solidFill>
              </a:rPr>
              <a:t>Hernandez </a:t>
            </a:r>
            <a:r>
              <a:rPr lang="en-US" sz="1400" b="1" dirty="0">
                <a:solidFill>
                  <a:schemeClr val="tx1"/>
                </a:solidFill>
              </a:rPr>
              <a:t>et al, </a:t>
            </a:r>
            <a:r>
              <a:rPr lang="en-US" sz="1400" b="1" dirty="0" smtClean="0">
                <a:solidFill>
                  <a:schemeClr val="tx1"/>
                </a:solidFill>
              </a:rPr>
              <a:t>2000 </a:t>
            </a:r>
            <a:endParaRPr lang="en-US" sz="1400" b="1" dirty="0">
              <a:solidFill>
                <a:schemeClr val="tx1"/>
              </a:solidFill>
            </a:endParaRPr>
          </a:p>
          <a:p>
            <a:pPr marL="285750" indent="-285750">
              <a:lnSpc>
                <a:spcPct val="150000"/>
              </a:lnSpc>
              <a:buFont typeface="Arial" panose="020B0604020202020204" pitchFamily="34" charset="0"/>
              <a:buChar char="•"/>
            </a:pPr>
            <a:r>
              <a:rPr lang="en-US" sz="1400" b="1" dirty="0" smtClean="0">
                <a:solidFill>
                  <a:schemeClr val="tx1"/>
                </a:solidFill>
              </a:rPr>
              <a:t>Leung </a:t>
            </a:r>
            <a:r>
              <a:rPr lang="en-US" sz="1400" b="1" dirty="0">
                <a:solidFill>
                  <a:schemeClr val="tx1"/>
                </a:solidFill>
              </a:rPr>
              <a:t>et al, </a:t>
            </a:r>
            <a:r>
              <a:rPr lang="en-US" sz="1400" b="1" dirty="0" smtClean="0">
                <a:solidFill>
                  <a:schemeClr val="tx1"/>
                </a:solidFill>
              </a:rPr>
              <a:t>2010</a:t>
            </a:r>
            <a:endParaRPr lang="en-US" sz="1400" b="1" dirty="0">
              <a:solidFill>
                <a:schemeClr val="tx1"/>
              </a:solidFill>
            </a:endParaRPr>
          </a:p>
          <a:p>
            <a:pPr marL="285750" indent="-285750">
              <a:lnSpc>
                <a:spcPct val="150000"/>
              </a:lnSpc>
              <a:buFont typeface="Arial" panose="020B0604020202020204" pitchFamily="34" charset="0"/>
              <a:buChar char="•"/>
            </a:pPr>
            <a:r>
              <a:rPr lang="en-US" sz="1400" b="1" dirty="0" smtClean="0">
                <a:solidFill>
                  <a:schemeClr val="tx1"/>
                </a:solidFill>
              </a:rPr>
              <a:t>Breyer </a:t>
            </a:r>
            <a:r>
              <a:rPr lang="en-US" sz="1400" b="1" dirty="0">
                <a:solidFill>
                  <a:schemeClr val="tx1"/>
                </a:solidFill>
              </a:rPr>
              <a:t>et al, </a:t>
            </a:r>
            <a:r>
              <a:rPr lang="en-US" sz="1400" b="1" dirty="0" smtClean="0">
                <a:solidFill>
                  <a:schemeClr val="tx1"/>
                </a:solidFill>
              </a:rPr>
              <a:t>2010</a:t>
            </a:r>
            <a:endParaRPr lang="en-US" sz="1400" b="1" dirty="0">
              <a:solidFill>
                <a:schemeClr val="tx1"/>
              </a:solidFill>
            </a:endParaRPr>
          </a:p>
          <a:p>
            <a:pPr marL="285750" indent="-285750">
              <a:lnSpc>
                <a:spcPct val="150000"/>
              </a:lnSpc>
              <a:buFont typeface="Arial" panose="020B0604020202020204" pitchFamily="34" charset="0"/>
              <a:buChar char="•"/>
            </a:pPr>
            <a:r>
              <a:rPr lang="en-US" sz="1400" b="1" dirty="0" smtClean="0">
                <a:solidFill>
                  <a:schemeClr val="tx1"/>
                </a:solidFill>
              </a:rPr>
              <a:t>Na </a:t>
            </a:r>
            <a:r>
              <a:rPr lang="en-US" sz="1400" b="1" dirty="0">
                <a:solidFill>
                  <a:schemeClr val="tx1"/>
                </a:solidFill>
              </a:rPr>
              <a:t>Jo et al, </a:t>
            </a:r>
            <a:r>
              <a:rPr lang="en-US" sz="1400" b="1" dirty="0" smtClean="0">
                <a:solidFill>
                  <a:schemeClr val="tx1"/>
                </a:solidFill>
              </a:rPr>
              <a:t>2005</a:t>
            </a:r>
            <a:endParaRPr lang="en-US" sz="1400" b="1" dirty="0">
              <a:solidFill>
                <a:schemeClr val="tx1"/>
              </a:solidFill>
            </a:endParaRPr>
          </a:p>
          <a:p>
            <a:pPr marL="285750" indent="-285750">
              <a:lnSpc>
                <a:spcPct val="150000"/>
              </a:lnSpc>
              <a:buFont typeface="Arial" panose="020B0604020202020204" pitchFamily="34" charset="0"/>
              <a:buChar char="•"/>
            </a:pPr>
            <a:r>
              <a:rPr lang="en-US" sz="1400" b="1" dirty="0" smtClean="0">
                <a:solidFill>
                  <a:schemeClr val="tx1"/>
                </a:solidFill>
              </a:rPr>
              <a:t>Pleguezuelos </a:t>
            </a:r>
            <a:r>
              <a:rPr lang="en-US" sz="1400" b="1" dirty="0">
                <a:solidFill>
                  <a:schemeClr val="tx1"/>
                </a:solidFill>
              </a:rPr>
              <a:t>et al, </a:t>
            </a:r>
            <a:r>
              <a:rPr lang="en-US" sz="1400" b="1" dirty="0" smtClean="0">
                <a:solidFill>
                  <a:schemeClr val="tx1"/>
                </a:solidFill>
              </a:rPr>
              <a:t>2013</a:t>
            </a:r>
            <a:endParaRPr lang="en-US" sz="1400" b="1" dirty="0">
              <a:solidFill>
                <a:schemeClr val="tx1"/>
              </a:solidFill>
            </a:endParaRPr>
          </a:p>
          <a:p>
            <a:pPr marL="285750" indent="-285750">
              <a:lnSpc>
                <a:spcPct val="150000"/>
              </a:lnSpc>
              <a:buFont typeface="Arial" panose="020B0604020202020204" pitchFamily="34" charset="0"/>
              <a:buChar char="•"/>
            </a:pPr>
            <a:r>
              <a:rPr lang="en-US" sz="1400" b="1" dirty="0" smtClean="0">
                <a:solidFill>
                  <a:schemeClr val="tx1"/>
                </a:solidFill>
              </a:rPr>
              <a:t>Wootton </a:t>
            </a:r>
            <a:r>
              <a:rPr lang="en-US" sz="1400" b="1" dirty="0">
                <a:solidFill>
                  <a:schemeClr val="tx1"/>
                </a:solidFill>
              </a:rPr>
              <a:t>et al, </a:t>
            </a:r>
            <a:r>
              <a:rPr lang="en-US" sz="1400" b="1" dirty="0" smtClean="0">
                <a:solidFill>
                  <a:schemeClr val="tx1"/>
                </a:solidFill>
              </a:rPr>
              <a:t>2014</a:t>
            </a:r>
            <a:endParaRPr lang="en-US" sz="1400" b="1" dirty="0">
              <a:solidFill>
                <a:schemeClr val="tx1"/>
              </a:solidFill>
            </a:endParaRPr>
          </a:p>
        </p:txBody>
      </p:sp>
      <p:sp>
        <p:nvSpPr>
          <p:cNvPr id="7" name="Rectangle 6"/>
          <p:cNvSpPr/>
          <p:nvPr/>
        </p:nvSpPr>
        <p:spPr>
          <a:xfrm>
            <a:off x="457200" y="4038600"/>
            <a:ext cx="8229600" cy="2000548"/>
          </a:xfrm>
          <a:prstGeom prst="rect">
            <a:avLst/>
          </a:prstGeom>
        </p:spPr>
        <p:txBody>
          <a:bodyPr wrap="square">
            <a:spAutoFit/>
          </a:bodyPr>
          <a:lstStyle/>
          <a:p>
            <a:pPr algn="just"/>
            <a:r>
              <a:rPr lang="en-US" sz="2800" b="1" dirty="0" smtClean="0">
                <a:latin typeface="Calibri" panose="020F0502020204030204" pitchFamily="34" charset="0"/>
              </a:rPr>
              <a:t>Research Question</a:t>
            </a:r>
            <a:endParaRPr lang="en-US" sz="2800" b="1" dirty="0">
              <a:latin typeface="Calibri" panose="020F0502020204030204" pitchFamily="34" charset="0"/>
            </a:endParaRPr>
          </a:p>
          <a:p>
            <a:pPr algn="just"/>
            <a:endParaRPr lang="en-US" sz="2400" dirty="0">
              <a:latin typeface="Calibri" panose="020F0502020204030204" pitchFamily="34" charset="0"/>
            </a:endParaRPr>
          </a:p>
          <a:p>
            <a:pPr algn="just"/>
            <a:r>
              <a:rPr lang="en-US" sz="2400" dirty="0">
                <a:latin typeface="Calibri" panose="020F0502020204030204" pitchFamily="34" charset="0"/>
              </a:rPr>
              <a:t>Does a ground based walking prescription during a comprehensive pulmonary rehabilitation (PR) enhance physical activity (PA) </a:t>
            </a:r>
            <a:r>
              <a:rPr lang="en-US" sz="2400" dirty="0" smtClean="0">
                <a:latin typeface="Calibri" panose="020F0502020204030204" pitchFamily="34" charset="0"/>
              </a:rPr>
              <a:t>behavior </a:t>
            </a:r>
            <a:r>
              <a:rPr lang="en-US" sz="2400" dirty="0">
                <a:latin typeface="Calibri" panose="020F0502020204030204" pitchFamily="34" charset="0"/>
              </a:rPr>
              <a:t>change in patients with COPD?</a:t>
            </a:r>
          </a:p>
        </p:txBody>
      </p:sp>
      <p:sp>
        <p:nvSpPr>
          <p:cNvPr id="9" name="Oval 8"/>
          <p:cNvSpPr/>
          <p:nvPr/>
        </p:nvSpPr>
        <p:spPr>
          <a:xfrm>
            <a:off x="990600" y="1371600"/>
            <a:ext cx="1828800" cy="1676400"/>
          </a:xfrm>
          <a:prstGeom prst="ellipse">
            <a:avLst/>
          </a:prstGeom>
          <a:solidFill>
            <a:schemeClr val="accent1">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libri" panose="020F0502020204030204" pitchFamily="34" charset="0"/>
              </a:rPr>
              <a:t>Cycling</a:t>
            </a:r>
          </a:p>
        </p:txBody>
      </p:sp>
      <p:sp>
        <p:nvSpPr>
          <p:cNvPr id="10" name="Oval 9"/>
          <p:cNvSpPr/>
          <p:nvPr/>
        </p:nvSpPr>
        <p:spPr>
          <a:xfrm>
            <a:off x="3352800" y="1371600"/>
            <a:ext cx="1981200" cy="1752600"/>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Calibri" panose="020F0502020204030204" pitchFamily="34" charset="0"/>
              </a:rPr>
              <a:t>Walking</a:t>
            </a:r>
            <a:endParaRPr lang="en-US" sz="28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402348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xit" presetSubtype="0" fill="hold" grpId="1" nodeType="clickEffect">
                                  <p:stCondLst>
                                    <p:cond delay="0"/>
                                  </p:stCondLst>
                                  <p:childTnLst>
                                    <p:animEffect transition="out" filter="fade">
                                      <p:cBhvr>
                                        <p:cTn id="25" dur="1000"/>
                                        <p:tgtEl>
                                          <p:spTgt spid="9"/>
                                        </p:tgtEl>
                                      </p:cBhvr>
                                    </p:animEffect>
                                    <p:anim calcmode="lin" valueType="num">
                                      <p:cBhvr>
                                        <p:cTn id="26" dur="1000"/>
                                        <p:tgtEl>
                                          <p:spTgt spid="9"/>
                                        </p:tgtEl>
                                        <p:attrNameLst>
                                          <p:attrName>ppt_x</p:attrName>
                                        </p:attrNameLst>
                                      </p:cBhvr>
                                      <p:tavLst>
                                        <p:tav tm="0">
                                          <p:val>
                                            <p:strVal val="ppt_x"/>
                                          </p:val>
                                        </p:tav>
                                        <p:tav tm="100000">
                                          <p:val>
                                            <p:strVal val="ppt_x"/>
                                          </p:val>
                                        </p:tav>
                                      </p:tavLst>
                                    </p:anim>
                                    <p:anim calcmode="lin" valueType="num">
                                      <p:cBhvr>
                                        <p:cTn id="27" dur="1000"/>
                                        <p:tgtEl>
                                          <p:spTgt spid="9"/>
                                        </p:tgtEl>
                                        <p:attrNameLst>
                                          <p:attrName>ppt_y</p:attrName>
                                        </p:attrNameLst>
                                      </p:cBhvr>
                                      <p:tavLst>
                                        <p:tav tm="0">
                                          <p:val>
                                            <p:strVal val="ppt_y"/>
                                          </p:val>
                                        </p:tav>
                                        <p:tav tm="100000">
                                          <p:val>
                                            <p:strVal val="ppt_y+.1"/>
                                          </p:val>
                                        </p:tav>
                                      </p:tavLst>
                                    </p:anim>
                                    <p:set>
                                      <p:cBhvr>
                                        <p:cTn id="28" dur="1" fill="hold">
                                          <p:stCondLst>
                                            <p:cond delay="999"/>
                                          </p:stCondLst>
                                        </p:cTn>
                                        <p:tgtEl>
                                          <p:spTgt spid="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 calcmode="lin" valueType="num">
                                      <p:cBhvr additive="base">
                                        <p:cTn id="40"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7">
                                            <p:txEl>
                                              <p:pRg st="2" end="2"/>
                                            </p:txEl>
                                          </p:spTgt>
                                        </p:tgtEl>
                                        <p:attrNameLst>
                                          <p:attrName>style.visibility</p:attrName>
                                        </p:attrNameLst>
                                      </p:cBhvr>
                                      <p:to>
                                        <p:strVal val="visible"/>
                                      </p:to>
                                    </p:set>
                                    <p:animEffect transition="in" filter="fade">
                                      <p:cBhvr>
                                        <p:cTn id="46" dur="1000"/>
                                        <p:tgtEl>
                                          <p:spTgt spid="7">
                                            <p:txEl>
                                              <p:pRg st="2" end="2"/>
                                            </p:txEl>
                                          </p:spTgt>
                                        </p:tgtEl>
                                      </p:cBhvr>
                                    </p:animEffect>
                                    <p:anim calcmode="lin" valueType="num">
                                      <p:cBhvr>
                                        <p:cTn id="47"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8"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9" grpId="0" animBg="1"/>
      <p:bldP spid="9" grpId="1"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183880" cy="853440"/>
          </a:xfrm>
        </p:spPr>
        <p:txBody>
          <a:bodyPr>
            <a:normAutofit/>
          </a:bodyPr>
          <a:lstStyle/>
          <a:p>
            <a:pPr algn="ctr"/>
            <a:r>
              <a:rPr lang="en-US" sz="4000" dirty="0" smtClean="0">
                <a:solidFill>
                  <a:schemeClr val="accent2">
                    <a:lumMod val="75000"/>
                  </a:schemeClr>
                </a:solidFill>
                <a:latin typeface="Calibri" panose="020F0502020204030204" pitchFamily="34" charset="0"/>
              </a:rPr>
              <a:t>Objective of Study</a:t>
            </a:r>
            <a:endParaRPr lang="en-US" sz="4000" dirty="0">
              <a:solidFill>
                <a:schemeClr val="accent2">
                  <a:lumMod val="75000"/>
                </a:schemeClr>
              </a:solidFill>
              <a:latin typeface="Calibri" panose="020F0502020204030204" pitchFamily="34" charset="0"/>
            </a:endParaRPr>
          </a:p>
        </p:txBody>
      </p:sp>
      <p:sp>
        <p:nvSpPr>
          <p:cNvPr id="3" name="Content Placeholder 2"/>
          <p:cNvSpPr>
            <a:spLocks noGrp="1"/>
          </p:cNvSpPr>
          <p:nvPr>
            <p:ph idx="1"/>
          </p:nvPr>
        </p:nvSpPr>
        <p:spPr>
          <a:xfrm>
            <a:off x="457200" y="1905000"/>
            <a:ext cx="8260080" cy="3657600"/>
          </a:xfrm>
        </p:spPr>
        <p:txBody>
          <a:bodyPr>
            <a:noAutofit/>
          </a:bodyPr>
          <a:lstStyle/>
          <a:p>
            <a:pPr marL="0" indent="0" algn="just">
              <a:buNone/>
            </a:pPr>
            <a:r>
              <a:rPr lang="en-US" sz="3600" dirty="0" smtClean="0">
                <a:latin typeface="Calibri" panose="020F0502020204030204" pitchFamily="34" charset="0"/>
              </a:rPr>
              <a:t>To explore </a:t>
            </a:r>
            <a:r>
              <a:rPr lang="en-US" sz="3600" dirty="0">
                <a:latin typeface="Calibri" panose="020F0502020204030204" pitchFamily="34" charset="0"/>
              </a:rPr>
              <a:t>the short-term </a:t>
            </a:r>
            <a:r>
              <a:rPr lang="en-US" sz="3600" dirty="0" smtClean="0">
                <a:latin typeface="Calibri" panose="020F0502020204030204" pitchFamily="34" charset="0"/>
              </a:rPr>
              <a:t>effects (8 weeks) </a:t>
            </a:r>
            <a:r>
              <a:rPr lang="en-US" sz="3600" dirty="0">
                <a:latin typeface="Calibri" panose="020F0502020204030204" pitchFamily="34" charset="0"/>
              </a:rPr>
              <a:t>of ground based walking prescription during a comprehensive pulmonary rehabilitation (PR) on physical </a:t>
            </a:r>
            <a:r>
              <a:rPr lang="en-US" sz="3600" dirty="0" smtClean="0">
                <a:latin typeface="Calibri" panose="020F0502020204030204" pitchFamily="34" charset="0"/>
              </a:rPr>
              <a:t>activity (PA) </a:t>
            </a:r>
            <a:r>
              <a:rPr lang="en-US" sz="3600" dirty="0">
                <a:latin typeface="Calibri" panose="020F0502020204030204" pitchFamily="34" charset="0"/>
              </a:rPr>
              <a:t>behaviour in patients with moderate to severe COPD.</a:t>
            </a:r>
          </a:p>
          <a:p>
            <a:endParaRPr lang="en-US" sz="3600" dirty="0">
              <a:latin typeface="Calibri" panose="020F0502020204030204" pitchFamily="34" charset="0"/>
            </a:endParaRPr>
          </a:p>
        </p:txBody>
      </p:sp>
    </p:spTree>
    <p:extLst>
      <p:ext uri="{BB962C8B-B14F-4D97-AF65-F5344CB8AC3E}">
        <p14:creationId xmlns:p14="http://schemas.microsoft.com/office/powerpoint/2010/main" val="143243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57200"/>
            <a:ext cx="7162800" cy="715962"/>
          </a:xfrm>
        </p:spPr>
        <p:txBody>
          <a:bodyPr>
            <a:noAutofit/>
          </a:bodyPr>
          <a:lstStyle/>
          <a:p>
            <a:pPr algn="ctr"/>
            <a:r>
              <a:rPr lang="en-US" sz="4000" dirty="0" smtClean="0">
                <a:solidFill>
                  <a:schemeClr val="accent2">
                    <a:lumMod val="75000"/>
                  </a:schemeClr>
                </a:solidFill>
                <a:latin typeface="Calibri" panose="020F0502020204030204" pitchFamily="34" charset="0"/>
              </a:rPr>
              <a:t>Study Design</a:t>
            </a:r>
            <a:endParaRPr lang="en-US" sz="4000" dirty="0">
              <a:solidFill>
                <a:schemeClr val="accent2">
                  <a:lumMod val="75000"/>
                </a:schemeClr>
              </a:solidFill>
              <a:latin typeface="Calibri" panose="020F0502020204030204" pitchFamily="34" charset="0"/>
            </a:endParaRPr>
          </a:p>
        </p:txBody>
      </p:sp>
      <p:pic>
        <p:nvPicPr>
          <p:cNvPr id="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1100080"/>
            <a:ext cx="7010400" cy="5072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719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0" tmFilter="0, 0; .2, .5; .8, .5; 1, 0"/>
                                        <p:tgtEl>
                                          <p:spTgt spid="2"/>
                                        </p:tgtEl>
                                      </p:cBhvr>
                                    </p:animEffect>
                                    <p:animScale>
                                      <p:cBhvr>
                                        <p:cTn id="12" dur="250" autoRev="1" fill="hold"/>
                                        <p:tgtEl>
                                          <p:spTgt spid="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 presetClass="exit" presetSubtype="4" fill="hold" grpId="2" nodeType="clickEffect">
                                  <p:stCondLst>
                                    <p:cond delay="0"/>
                                  </p:stCondLst>
                                  <p:childTnLst>
                                    <p:anim calcmode="lin" valueType="num">
                                      <p:cBhvr additive="base">
                                        <p:cTn id="16" dur="500"/>
                                        <p:tgtEl>
                                          <p:spTgt spid="2"/>
                                        </p:tgtEl>
                                        <p:attrNameLst>
                                          <p:attrName>ppt_x</p:attrName>
                                        </p:attrNameLst>
                                      </p:cBhvr>
                                      <p:tavLst>
                                        <p:tav tm="0">
                                          <p:val>
                                            <p:strVal val="ppt_x"/>
                                          </p:val>
                                        </p:tav>
                                        <p:tav tm="100000">
                                          <p:val>
                                            <p:strVal val="ppt_x"/>
                                          </p:val>
                                        </p:tav>
                                      </p:tavLst>
                                    </p:anim>
                                    <p:anim calcmode="lin" valueType="num">
                                      <p:cBhvr additive="base">
                                        <p:cTn id="17" dur="500"/>
                                        <p:tgtEl>
                                          <p:spTgt spid="2"/>
                                        </p:tgtEl>
                                        <p:attrNameLst>
                                          <p:attrName>ppt_y</p:attrName>
                                        </p:attrNameLst>
                                      </p:cBhvr>
                                      <p:tavLst>
                                        <p:tav tm="0">
                                          <p:val>
                                            <p:strVal val="ppt_y"/>
                                          </p:val>
                                        </p:tav>
                                        <p:tav tm="100000">
                                          <p:val>
                                            <p:strVal val="1+ppt_h/2"/>
                                          </p:val>
                                        </p:tav>
                                      </p:tavLst>
                                    </p:anim>
                                    <p:set>
                                      <p:cBhvr>
                                        <p:cTn id="18" dur="1" fill="hold">
                                          <p:stCondLst>
                                            <p:cond delay="499"/>
                                          </p:stCondLst>
                                        </p:cTn>
                                        <p:tgtEl>
                                          <p:spTgt spid="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circle(in)">
                                      <p:cBhvr>
                                        <p:cTn id="23" dur="20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mph" presetSubtype="0" fill="hold" nodeType="clickEffect">
                                  <p:stCondLst>
                                    <p:cond delay="0"/>
                                  </p:stCondLst>
                                  <p:childTnLst>
                                    <p:animScale>
                                      <p:cBhvr>
                                        <p:cTn id="27" dur="2000" fill="hold"/>
                                        <p:tgtEl>
                                          <p:spTgt spid="1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8"/>
            <a:ext cx="7924800" cy="792162"/>
          </a:xfrm>
        </p:spPr>
        <p:txBody>
          <a:bodyPr>
            <a:noAutofit/>
          </a:bodyPr>
          <a:lstStyle/>
          <a:p>
            <a:pPr algn="ctr"/>
            <a:r>
              <a:rPr lang="en-US" sz="3200" dirty="0">
                <a:solidFill>
                  <a:schemeClr val="accent2">
                    <a:lumMod val="75000"/>
                  </a:schemeClr>
                </a:solidFill>
                <a:latin typeface="Calibri" panose="020F0502020204030204" pitchFamily="34" charset="0"/>
              </a:rPr>
              <a:t>Baseline Characteristics of </a:t>
            </a:r>
            <a:r>
              <a:rPr lang="en-US" sz="3200" dirty="0" smtClean="0">
                <a:solidFill>
                  <a:schemeClr val="accent2">
                    <a:lumMod val="75000"/>
                  </a:schemeClr>
                </a:solidFill>
                <a:latin typeface="Calibri" panose="020F0502020204030204" pitchFamily="34" charset="0"/>
              </a:rPr>
              <a:t>Study </a:t>
            </a:r>
            <a:r>
              <a:rPr lang="en-US" sz="3200" dirty="0">
                <a:solidFill>
                  <a:schemeClr val="accent2">
                    <a:lumMod val="75000"/>
                  </a:schemeClr>
                </a:solidFill>
                <a:latin typeface="Calibri" panose="020F0502020204030204" pitchFamily="34" charset="0"/>
              </a:rPr>
              <a:t>P</a:t>
            </a:r>
            <a:r>
              <a:rPr lang="en-US" sz="3200" dirty="0" smtClean="0">
                <a:solidFill>
                  <a:schemeClr val="accent2">
                    <a:lumMod val="75000"/>
                  </a:schemeClr>
                </a:solidFill>
                <a:latin typeface="Calibri" panose="020F0502020204030204" pitchFamily="34" charset="0"/>
              </a:rPr>
              <a:t>opulation</a:t>
            </a:r>
            <a:endParaRPr lang="en-US" sz="3200" dirty="0">
              <a:solidFill>
                <a:schemeClr val="accent2">
                  <a:lumMod val="75000"/>
                </a:schemeClr>
              </a:solidFill>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497373392"/>
              </p:ext>
            </p:extLst>
          </p:nvPr>
        </p:nvGraphicFramePr>
        <p:xfrm>
          <a:off x="533400" y="1066800"/>
          <a:ext cx="8153400" cy="5273047"/>
        </p:xfrm>
        <a:graphic>
          <a:graphicData uri="http://schemas.openxmlformats.org/drawingml/2006/table">
            <a:tbl>
              <a:tblPr firstRow="1" bandRow="1">
                <a:tableStyleId>{5C22544A-7EE6-4342-B048-85BDC9FD1C3A}</a:tableStyleId>
              </a:tblPr>
              <a:tblGrid>
                <a:gridCol w="4076700"/>
                <a:gridCol w="4076700"/>
              </a:tblGrid>
              <a:tr h="378901">
                <a:tc>
                  <a:txBody>
                    <a:bodyPr/>
                    <a:lstStyle/>
                    <a:p>
                      <a:r>
                        <a:rPr lang="en-US" dirty="0" smtClean="0"/>
                        <a:t>Variables</a:t>
                      </a:r>
                      <a:endParaRPr lang="en-US" dirty="0"/>
                    </a:p>
                  </a:txBody>
                  <a:tcPr/>
                </a:tc>
                <a:tc>
                  <a:txBody>
                    <a:bodyPr/>
                    <a:lstStyle/>
                    <a:p>
                      <a:r>
                        <a:rPr lang="en-US" dirty="0" smtClean="0"/>
                        <a:t>No/Mean(SD)</a:t>
                      </a:r>
                      <a:endParaRPr lang="en-US" dirty="0"/>
                    </a:p>
                  </a:txBody>
                  <a:tcPr/>
                </a:tc>
              </a:tr>
              <a:tr h="378901">
                <a:tc>
                  <a:txBody>
                    <a:bodyPr/>
                    <a:lstStyle/>
                    <a:p>
                      <a:r>
                        <a:rPr lang="en-US" dirty="0" smtClean="0">
                          <a:latin typeface="Arial" panose="020B0604020202020204" pitchFamily="34" charset="0"/>
                          <a:cs typeface="Arial" panose="020B0604020202020204" pitchFamily="34" charset="0"/>
                        </a:rPr>
                        <a:t>Patients</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29</a:t>
                      </a:r>
                      <a:endParaRPr lang="en-US" dirty="0">
                        <a:latin typeface="Arial" panose="020B0604020202020204" pitchFamily="34" charset="0"/>
                        <a:cs typeface="Arial" panose="020B0604020202020204" pitchFamily="34" charset="0"/>
                      </a:endParaRPr>
                    </a:p>
                  </a:txBody>
                  <a:tcPr/>
                </a:tc>
              </a:tr>
              <a:tr h="378901">
                <a:tc>
                  <a:txBody>
                    <a:bodyPr/>
                    <a:lstStyle/>
                    <a:p>
                      <a:r>
                        <a:rPr lang="en-US" dirty="0" smtClean="0">
                          <a:latin typeface="Arial" panose="020B0604020202020204" pitchFamily="34" charset="0"/>
                          <a:cs typeface="Arial" panose="020B0604020202020204" pitchFamily="34" charset="0"/>
                        </a:rPr>
                        <a:t>Age(yrs)</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71(7.0)</a:t>
                      </a:r>
                      <a:endParaRPr lang="en-US" dirty="0">
                        <a:latin typeface="Arial" panose="020B0604020202020204" pitchFamily="34" charset="0"/>
                        <a:cs typeface="Arial" panose="020B0604020202020204" pitchFamily="34" charset="0"/>
                      </a:endParaRPr>
                    </a:p>
                  </a:txBody>
                  <a:tcPr/>
                </a:tc>
              </a:tr>
              <a:tr h="378901">
                <a:tc>
                  <a:txBody>
                    <a:bodyPr/>
                    <a:lstStyle/>
                    <a:p>
                      <a:r>
                        <a:rPr lang="en-US" dirty="0" smtClean="0">
                          <a:latin typeface="Arial" panose="020B0604020202020204" pitchFamily="34" charset="0"/>
                          <a:cs typeface="Arial" panose="020B0604020202020204" pitchFamily="34" charset="0"/>
                        </a:rPr>
                        <a:t>Gender(M/F)</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10/19</a:t>
                      </a:r>
                      <a:endParaRPr lang="en-US" dirty="0">
                        <a:latin typeface="Arial" panose="020B0604020202020204" pitchFamily="34" charset="0"/>
                        <a:cs typeface="Arial" panose="020B0604020202020204" pitchFamily="34" charset="0"/>
                      </a:endParaRPr>
                    </a:p>
                  </a:txBody>
                  <a:tcPr/>
                </a:tc>
              </a:tr>
              <a:tr h="378901">
                <a:tc>
                  <a:txBody>
                    <a:bodyPr/>
                    <a:lstStyle/>
                    <a:p>
                      <a:r>
                        <a:rPr lang="en-US" dirty="0" smtClean="0">
                          <a:latin typeface="Arial" panose="020B0604020202020204" pitchFamily="34" charset="0"/>
                          <a:cs typeface="Arial" panose="020B0604020202020204" pitchFamily="34" charset="0"/>
                        </a:rPr>
                        <a:t>Current Smokers</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3</a:t>
                      </a:r>
                      <a:endParaRPr lang="en-US" dirty="0">
                        <a:latin typeface="Arial" panose="020B0604020202020204" pitchFamily="34" charset="0"/>
                        <a:cs typeface="Arial" panose="020B0604020202020204" pitchFamily="34" charset="0"/>
                      </a:endParaRPr>
                    </a:p>
                  </a:txBody>
                  <a:tcPr/>
                </a:tc>
              </a:tr>
              <a:tr h="378901">
                <a:tc>
                  <a:txBody>
                    <a:bodyPr/>
                    <a:lstStyle/>
                    <a:p>
                      <a:r>
                        <a:rPr lang="en-US" dirty="0" smtClean="0">
                          <a:latin typeface="Arial" panose="020B0604020202020204" pitchFamily="34" charset="0"/>
                          <a:cs typeface="Arial" panose="020B0604020202020204" pitchFamily="34" charset="0"/>
                        </a:rPr>
                        <a:t>Exacerbation </a:t>
                      </a:r>
                      <a:r>
                        <a:rPr lang="en-US" baseline="0" dirty="0" smtClean="0">
                          <a:latin typeface="Arial" panose="020B0604020202020204" pitchFamily="34" charset="0"/>
                          <a:cs typeface="Arial" panose="020B0604020202020204" pitchFamily="34" charset="0"/>
                        </a:rPr>
                        <a:t> per year</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4</a:t>
                      </a:r>
                      <a:endParaRPr lang="en-US" dirty="0">
                        <a:latin typeface="Arial" panose="020B0604020202020204" pitchFamily="34" charset="0"/>
                        <a:cs typeface="Arial" panose="020B0604020202020204" pitchFamily="34" charset="0"/>
                      </a:endParaRPr>
                    </a:p>
                  </a:txBody>
                  <a:tcPr/>
                </a:tc>
              </a:tr>
              <a:tr h="378901">
                <a:tc>
                  <a:txBody>
                    <a:bodyPr/>
                    <a:lstStyle/>
                    <a:p>
                      <a:r>
                        <a:rPr lang="en-US" dirty="0" smtClean="0">
                          <a:latin typeface="Arial" panose="020B0604020202020204" pitchFamily="34" charset="0"/>
                          <a:cs typeface="Arial" panose="020B0604020202020204" pitchFamily="34" charset="0"/>
                        </a:rPr>
                        <a:t>FEV1(%</a:t>
                      </a:r>
                      <a:r>
                        <a:rPr lang="en-US" baseline="0" dirty="0" smtClean="0">
                          <a:latin typeface="Arial" panose="020B0604020202020204" pitchFamily="34" charset="0"/>
                          <a:cs typeface="Arial" panose="020B0604020202020204" pitchFamily="34" charset="0"/>
                        </a:rPr>
                        <a:t> perdicted)</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59(22)</a:t>
                      </a:r>
                      <a:endParaRPr lang="en-US" dirty="0">
                        <a:latin typeface="Arial" panose="020B0604020202020204" pitchFamily="34" charset="0"/>
                        <a:cs typeface="Arial" panose="020B0604020202020204" pitchFamily="34" charset="0"/>
                      </a:endParaRPr>
                    </a:p>
                  </a:txBody>
                  <a:tcPr/>
                </a:tc>
              </a:tr>
              <a:tr h="378901">
                <a:tc>
                  <a:txBody>
                    <a:bodyPr/>
                    <a:lstStyle/>
                    <a:p>
                      <a:r>
                        <a:rPr lang="en-US" dirty="0" smtClean="0">
                          <a:latin typeface="Arial" panose="020B0604020202020204" pitchFamily="34" charset="0"/>
                          <a:cs typeface="Arial" panose="020B0604020202020204" pitchFamily="34" charset="0"/>
                        </a:rPr>
                        <a:t>FVC (% perdicted)</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97(18)</a:t>
                      </a:r>
                      <a:endParaRPr lang="en-US" dirty="0">
                        <a:latin typeface="Arial" panose="020B0604020202020204" pitchFamily="34" charset="0"/>
                        <a:cs typeface="Arial" panose="020B0604020202020204" pitchFamily="34" charset="0"/>
                      </a:endParaRPr>
                    </a:p>
                  </a:txBody>
                  <a:tcPr/>
                </a:tc>
              </a:tr>
              <a:tr h="378901">
                <a:tc>
                  <a:txBody>
                    <a:bodyPr/>
                    <a:lstStyle/>
                    <a:p>
                      <a:r>
                        <a:rPr lang="en-US" dirty="0" smtClean="0">
                          <a:latin typeface="Arial" panose="020B0604020202020204" pitchFamily="34" charset="0"/>
                          <a:cs typeface="Arial" panose="020B0604020202020204" pitchFamily="34" charset="0"/>
                        </a:rPr>
                        <a:t>FEV1/FVC (% predicted)</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47(13)</a:t>
                      </a:r>
                      <a:endParaRPr lang="en-US" dirty="0">
                        <a:latin typeface="Arial" panose="020B0604020202020204" pitchFamily="34" charset="0"/>
                        <a:cs typeface="Arial" panose="020B0604020202020204" pitchFamily="34" charset="0"/>
                      </a:endParaRPr>
                    </a:p>
                  </a:txBody>
                  <a:tcPr/>
                </a:tc>
              </a:tr>
              <a:tr h="663077">
                <a:tc>
                  <a:txBody>
                    <a:bodyPr/>
                    <a:lstStyle/>
                    <a:p>
                      <a:r>
                        <a:rPr lang="en-US" dirty="0" smtClean="0">
                          <a:latin typeface="Arial" panose="020B0604020202020204" pitchFamily="34" charset="0"/>
                          <a:cs typeface="Arial" panose="020B0604020202020204" pitchFamily="34" charset="0"/>
                        </a:rPr>
                        <a:t>Duration of ground based walking per week(mins)</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14(3)</a:t>
                      </a:r>
                      <a:endParaRPr lang="en-US" dirty="0">
                        <a:latin typeface="Arial" panose="020B0604020202020204" pitchFamily="34" charset="0"/>
                        <a:cs typeface="Arial" panose="020B0604020202020204" pitchFamily="34" charset="0"/>
                      </a:endParaRPr>
                    </a:p>
                  </a:txBody>
                  <a:tcPr/>
                </a:tc>
              </a:tr>
              <a:tr h="663077">
                <a:tc>
                  <a:txBody>
                    <a:bodyPr/>
                    <a:lstStyle/>
                    <a:p>
                      <a:r>
                        <a:rPr lang="en-US" dirty="0" smtClean="0">
                          <a:latin typeface="Arial" panose="020B0604020202020204" pitchFamily="34" charset="0"/>
                          <a:cs typeface="Arial" panose="020B0604020202020204" pitchFamily="34" charset="0"/>
                        </a:rPr>
                        <a:t>Frequency of ground based walking per week(days)</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2(1)</a:t>
                      </a:r>
                      <a:endParaRPr lang="en-US" dirty="0">
                        <a:latin typeface="Arial" panose="020B0604020202020204" pitchFamily="34" charset="0"/>
                        <a:cs typeface="Arial" panose="020B0604020202020204" pitchFamily="34" charset="0"/>
                      </a:endParaRPr>
                    </a:p>
                  </a:txBody>
                  <a:tcPr/>
                </a:tc>
              </a:tr>
              <a:tr h="536784">
                <a:tc>
                  <a:txBody>
                    <a:bodyPr/>
                    <a:lstStyle/>
                    <a:p>
                      <a:r>
                        <a:rPr lang="en-US" dirty="0" smtClean="0">
                          <a:latin typeface="Arial" panose="020B0604020202020204" pitchFamily="34" charset="0"/>
                          <a:cs typeface="Arial" panose="020B0604020202020204" pitchFamily="34" charset="0"/>
                        </a:rPr>
                        <a:t>Patients on ambulatory oxygen</a:t>
                      </a:r>
                      <a:endParaRPr lang="en-US" dirty="0">
                        <a:latin typeface="Arial" panose="020B0604020202020204" pitchFamily="34" charset="0"/>
                        <a:cs typeface="Arial" panose="020B0604020202020204" pitchFamily="34" charset="0"/>
                      </a:endParaRPr>
                    </a:p>
                  </a:txBody>
                  <a:tcPr/>
                </a:tc>
                <a:tc>
                  <a:txBody>
                    <a:bodyPr/>
                    <a:lstStyle/>
                    <a:p>
                      <a:r>
                        <a:rPr lang="en-US" dirty="0" smtClean="0">
                          <a:latin typeface="Arial" panose="020B0604020202020204" pitchFamily="34" charset="0"/>
                          <a:cs typeface="Arial" panose="020B0604020202020204" pitchFamily="34" charset="0"/>
                        </a:rPr>
                        <a:t>7</a:t>
                      </a:r>
                      <a:endParaRPr lang="en-US" dirty="0">
                        <a:latin typeface="Arial" panose="020B0604020202020204" pitchFamily="34" charset="0"/>
                        <a:cs typeface="Arial" panose="020B0604020202020204" pitchFamily="34" charset="0"/>
                      </a:endParaRPr>
                    </a:p>
                  </a:txBody>
                  <a:tcPr/>
                </a:tc>
              </a:tr>
            </a:tbl>
          </a:graphicData>
        </a:graphic>
      </p:graphicFrame>
      <p:sp>
        <p:nvSpPr>
          <p:cNvPr id="5" name="TextBox 4"/>
          <p:cNvSpPr txBox="1"/>
          <p:nvPr/>
        </p:nvSpPr>
        <p:spPr>
          <a:xfrm>
            <a:off x="381000" y="6474023"/>
            <a:ext cx="8305800" cy="307777"/>
          </a:xfrm>
          <a:prstGeom prst="rect">
            <a:avLst/>
          </a:prstGeom>
          <a:noFill/>
          <a:ln w="28575">
            <a:solidFill>
              <a:schemeClr val="tx2">
                <a:lumMod val="50000"/>
              </a:schemeClr>
            </a:solidFill>
          </a:ln>
        </p:spPr>
        <p:txBody>
          <a:bodyPr wrap="square" rtlCol="0">
            <a:spAutoFit/>
          </a:bodyPr>
          <a:lstStyle/>
          <a:p>
            <a:r>
              <a:rPr lang="en-US" sz="1400" dirty="0" smtClean="0">
                <a:latin typeface="Calibri" panose="020F0502020204030204" pitchFamily="34" charset="0"/>
                <a:cs typeface="Arial" panose="020B0604020202020204" pitchFamily="34" charset="0"/>
              </a:rPr>
              <a:t>Data are presented as n, mean(SD) or n(%). </a:t>
            </a:r>
            <a:r>
              <a:rPr lang="en-US" sz="1400" dirty="0">
                <a:latin typeface="Calibri" panose="020F0502020204030204" pitchFamily="34" charset="0"/>
                <a:cs typeface="Arial" panose="020B0604020202020204" pitchFamily="34" charset="0"/>
              </a:rPr>
              <a:t>FEV1: forced expiratory volume in 1s; FVC: forced vital capacity.</a:t>
            </a:r>
            <a:r>
              <a:rPr lang="en-US" sz="1400" dirty="0" smtClean="0">
                <a:latin typeface="Calibri" panose="020F0502020204030204" pitchFamily="34" charset="0"/>
                <a:cs typeface="Arial" panose="020B0604020202020204" pitchFamily="34" charset="0"/>
              </a:rPr>
              <a:t> </a:t>
            </a:r>
            <a:endParaRPr lang="en-US" sz="14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0460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74638"/>
            <a:ext cx="8229600" cy="715962"/>
          </a:xfrm>
        </p:spPr>
        <p:txBody>
          <a:bodyPr>
            <a:noAutofit/>
          </a:bodyPr>
          <a:lstStyle/>
          <a:p>
            <a:pPr algn="ct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r>
              <a:rPr lang="en-US" dirty="0">
                <a:solidFill>
                  <a:schemeClr val="accent2">
                    <a:lumMod val="75000"/>
                  </a:schemeClr>
                </a:solidFill>
                <a:latin typeface="Calibri" panose="020F0502020204030204" pitchFamily="34" charset="0"/>
              </a:rPr>
              <a:t/>
            </a:r>
            <a:br>
              <a:rPr lang="en-US" dirty="0">
                <a:solidFill>
                  <a:schemeClr val="accent2">
                    <a:lumMod val="75000"/>
                  </a:schemeClr>
                </a:solidFill>
                <a:latin typeface="Calibri" panose="020F0502020204030204" pitchFamily="34" charset="0"/>
              </a:rPr>
            </a:br>
            <a:r>
              <a:rPr lang="en-US" dirty="0" smtClean="0">
                <a:solidFill>
                  <a:schemeClr val="accent2">
                    <a:lumMod val="75000"/>
                  </a:schemeClr>
                </a:solidFill>
                <a:latin typeface="Calibri" panose="020F0502020204030204" pitchFamily="34" charset="0"/>
              </a:rPr>
              <a:t>Walking Prescription + Log sheet</a:t>
            </a:r>
            <a:endParaRPr lang="en-US" dirty="0">
              <a:solidFill>
                <a:schemeClr val="accent2">
                  <a:lumMod val="75000"/>
                </a:schemeClr>
              </a:solidFill>
              <a:latin typeface="Calibri" panose="020F050202020403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914400"/>
            <a:ext cx="3810000" cy="5024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219200"/>
            <a:ext cx="4495800" cy="4176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06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additive="base">
                                        <p:cTn id="13" dur="500" fill="hold"/>
                                        <p:tgtEl>
                                          <p:spTgt spid="4098"/>
                                        </p:tgtEl>
                                        <p:attrNameLst>
                                          <p:attrName>ppt_x</p:attrName>
                                        </p:attrNameLst>
                                      </p:cBhvr>
                                      <p:tavLst>
                                        <p:tav tm="0">
                                          <p:val>
                                            <p:strVal val="#ppt_x"/>
                                          </p:val>
                                        </p:tav>
                                        <p:tav tm="100000">
                                          <p:val>
                                            <p:strVal val="#ppt_x"/>
                                          </p:val>
                                        </p:tav>
                                      </p:tavLst>
                                    </p:anim>
                                    <p:anim calcmode="lin" valueType="num">
                                      <p:cBhvr additive="base">
                                        <p:cTn id="14"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nodeType="clickEffect">
                                  <p:stCondLst>
                                    <p:cond delay="0"/>
                                  </p:stCondLst>
                                  <p:childTnLst>
                                    <p:animScale>
                                      <p:cBhvr>
                                        <p:cTn id="18" dur="2000" fill="hold"/>
                                        <p:tgtEl>
                                          <p:spTgt spid="4098"/>
                                        </p:tgtEl>
                                      </p:cBhvr>
                                      <p:by x="150000" y="150000"/>
                                    </p:animScale>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nodeType="clickEffect">
                                  <p:stCondLst>
                                    <p:cond delay="0"/>
                                  </p:stCondLst>
                                  <p:childTnLst>
                                    <p:anim calcmode="lin" valueType="num">
                                      <p:cBhvr additive="base">
                                        <p:cTn id="22" dur="500"/>
                                        <p:tgtEl>
                                          <p:spTgt spid="4098"/>
                                        </p:tgtEl>
                                        <p:attrNameLst>
                                          <p:attrName>ppt_x</p:attrName>
                                        </p:attrNameLst>
                                      </p:cBhvr>
                                      <p:tavLst>
                                        <p:tav tm="0">
                                          <p:val>
                                            <p:strVal val="ppt_x"/>
                                          </p:val>
                                        </p:tav>
                                        <p:tav tm="100000">
                                          <p:val>
                                            <p:strVal val="ppt_x"/>
                                          </p:val>
                                        </p:tav>
                                      </p:tavLst>
                                    </p:anim>
                                    <p:anim calcmode="lin" valueType="num">
                                      <p:cBhvr additive="base">
                                        <p:cTn id="23" dur="500"/>
                                        <p:tgtEl>
                                          <p:spTgt spid="4098"/>
                                        </p:tgtEl>
                                        <p:attrNameLst>
                                          <p:attrName>ppt_y</p:attrName>
                                        </p:attrNameLst>
                                      </p:cBhvr>
                                      <p:tavLst>
                                        <p:tav tm="0">
                                          <p:val>
                                            <p:strVal val="ppt_y"/>
                                          </p:val>
                                        </p:tav>
                                        <p:tav tm="100000">
                                          <p:val>
                                            <p:strVal val="1+ppt_h/2"/>
                                          </p:val>
                                        </p:tav>
                                      </p:tavLst>
                                    </p:anim>
                                    <p:set>
                                      <p:cBhvr>
                                        <p:cTn id="24" dur="1" fill="hold">
                                          <p:stCondLst>
                                            <p:cond delay="499"/>
                                          </p:stCondLst>
                                        </p:cTn>
                                        <p:tgtEl>
                                          <p:spTgt spid="409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animEffect transition="in" filter="barn(inVertical)">
                                      <p:cBhvr>
                                        <p:cTn id="29" dur="500"/>
                                        <p:tgtEl>
                                          <p:spTgt spid="1026"/>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mph" presetSubtype="0" fill="hold" nodeType="clickEffect">
                                  <p:stCondLst>
                                    <p:cond delay="0"/>
                                  </p:stCondLst>
                                  <p:childTnLst>
                                    <p:animScale>
                                      <p:cBhvr>
                                        <p:cTn id="33" dur="2000" fill="hold"/>
                                        <p:tgtEl>
                                          <p:spTgt spid="10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467600" cy="762000"/>
          </a:xfrm>
        </p:spPr>
        <p:txBody>
          <a:bodyPr>
            <a:normAutofit/>
          </a:bodyPr>
          <a:lstStyle/>
          <a:p>
            <a:r>
              <a:rPr lang="en-US" sz="4000" dirty="0">
                <a:solidFill>
                  <a:schemeClr val="accent2">
                    <a:lumMod val="75000"/>
                  </a:schemeClr>
                </a:solidFill>
                <a:latin typeface="Calibri" panose="020F0502020204030204" pitchFamily="34" charset="0"/>
              </a:rPr>
              <a:t>Pre and Post Rehab Results</a:t>
            </a:r>
          </a:p>
        </p:txBody>
      </p:sp>
      <p:graphicFrame>
        <p:nvGraphicFramePr>
          <p:cNvPr id="3" name="Table 2"/>
          <p:cNvGraphicFramePr>
            <a:graphicFrameLocks noGrp="1"/>
          </p:cNvGraphicFramePr>
          <p:nvPr>
            <p:extLst>
              <p:ext uri="{D42A27DB-BD31-4B8C-83A1-F6EECF244321}">
                <p14:modId xmlns:p14="http://schemas.microsoft.com/office/powerpoint/2010/main" val="4202541389"/>
              </p:ext>
            </p:extLst>
          </p:nvPr>
        </p:nvGraphicFramePr>
        <p:xfrm>
          <a:off x="685800" y="1186104"/>
          <a:ext cx="7696200" cy="5242560"/>
        </p:xfrm>
        <a:graphic>
          <a:graphicData uri="http://schemas.openxmlformats.org/drawingml/2006/table">
            <a:tbl>
              <a:tblPr firstRow="1" bandRow="1">
                <a:tableStyleId>{5C22544A-7EE6-4342-B048-85BDC9FD1C3A}</a:tableStyleId>
              </a:tblPr>
              <a:tblGrid>
                <a:gridCol w="1432560"/>
                <a:gridCol w="1432560"/>
                <a:gridCol w="1432560"/>
                <a:gridCol w="1432560"/>
                <a:gridCol w="1965960"/>
              </a:tblGrid>
              <a:tr h="825866">
                <a:tc>
                  <a:txBody>
                    <a:bodyPr/>
                    <a:lstStyle/>
                    <a:p>
                      <a:pPr marL="0" marR="0" algn="ctr">
                        <a:lnSpc>
                          <a:spcPct val="200000"/>
                        </a:lnSpc>
                        <a:spcBef>
                          <a:spcPts val="0"/>
                        </a:spcBef>
                        <a:spcAft>
                          <a:spcPts val="0"/>
                        </a:spcAft>
                      </a:pPr>
                      <a:r>
                        <a:rPr lang="en-IE" sz="1600" b="1" dirty="0">
                          <a:effectLst/>
                          <a:latin typeface="Arial" panose="020B0604020202020204" pitchFamily="34" charset="0"/>
                          <a:ea typeface="Calibri"/>
                          <a:cs typeface="Arial" panose="020B0604020202020204" pitchFamily="34" charset="0"/>
                        </a:rPr>
                        <a:t>Parameters</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600" b="1" dirty="0">
                          <a:effectLst/>
                          <a:latin typeface="Arial" panose="020B0604020202020204" pitchFamily="34" charset="0"/>
                          <a:ea typeface="Calibri"/>
                          <a:cs typeface="Arial" panose="020B0604020202020204" pitchFamily="34" charset="0"/>
                        </a:rPr>
                        <a:t>Pre-Rehab </a:t>
                      </a:r>
                      <a:r>
                        <a:rPr lang="en-IE" sz="1600" b="1" dirty="0" smtClean="0">
                          <a:effectLst/>
                          <a:latin typeface="Arial" panose="020B0604020202020204" pitchFamily="34" charset="0"/>
                          <a:ea typeface="Calibri"/>
                          <a:cs typeface="Arial" panose="020B0604020202020204" pitchFamily="34" charset="0"/>
                        </a:rPr>
                        <a:t>[Mean(SD</a:t>
                      </a:r>
                      <a:r>
                        <a:rPr lang="en-IE" sz="1600" b="1" dirty="0">
                          <a:effectLst/>
                          <a:latin typeface="Arial" panose="020B0604020202020204" pitchFamily="34" charset="0"/>
                          <a:ea typeface="Calibri"/>
                          <a:cs typeface="Arial" panose="020B0604020202020204" pitchFamily="34" charset="0"/>
                        </a:rPr>
                        <a:t>)]</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600" b="1" dirty="0">
                          <a:effectLst/>
                          <a:latin typeface="Arial" panose="020B0604020202020204" pitchFamily="34" charset="0"/>
                          <a:ea typeface="Calibri"/>
                          <a:cs typeface="Arial" panose="020B0604020202020204" pitchFamily="34" charset="0"/>
                        </a:rPr>
                        <a:t>Post-Rehab</a:t>
                      </a:r>
                      <a:endParaRPr lang="en-US" sz="1600" dirty="0">
                        <a:effectLst/>
                        <a:latin typeface="Arial" panose="020B0604020202020204" pitchFamily="34" charset="0"/>
                        <a:ea typeface="Times New Roman"/>
                        <a:cs typeface="Arial" panose="020B0604020202020204" pitchFamily="34" charset="0"/>
                      </a:endParaRPr>
                    </a:p>
                    <a:p>
                      <a:pPr marL="0" marR="0" algn="ctr">
                        <a:lnSpc>
                          <a:spcPct val="200000"/>
                        </a:lnSpc>
                        <a:spcBef>
                          <a:spcPts val="0"/>
                        </a:spcBef>
                        <a:spcAft>
                          <a:spcPts val="0"/>
                        </a:spcAft>
                      </a:pPr>
                      <a:r>
                        <a:rPr lang="en-IE" sz="1600" b="1" dirty="0">
                          <a:effectLst/>
                          <a:latin typeface="Arial" panose="020B0604020202020204" pitchFamily="34" charset="0"/>
                          <a:ea typeface="Calibri"/>
                          <a:cs typeface="Arial" panose="020B0604020202020204" pitchFamily="34" charset="0"/>
                        </a:rPr>
                        <a:t>[Mean(SD)]</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600" b="1" dirty="0">
                          <a:effectLst/>
                          <a:latin typeface="Arial" panose="020B0604020202020204" pitchFamily="34" charset="0"/>
                          <a:ea typeface="Calibri"/>
                          <a:cs typeface="Arial" panose="020B0604020202020204" pitchFamily="34" charset="0"/>
                        </a:rPr>
                        <a:t>Mean </a:t>
                      </a:r>
                      <a:endParaRPr lang="en-US" sz="1600" dirty="0">
                        <a:effectLst/>
                        <a:latin typeface="Arial" panose="020B0604020202020204" pitchFamily="34" charset="0"/>
                        <a:ea typeface="Times New Roman"/>
                        <a:cs typeface="Arial" panose="020B0604020202020204" pitchFamily="34" charset="0"/>
                      </a:endParaRPr>
                    </a:p>
                    <a:p>
                      <a:pPr marL="0" marR="0" algn="ctr">
                        <a:lnSpc>
                          <a:spcPct val="200000"/>
                        </a:lnSpc>
                        <a:spcBef>
                          <a:spcPts val="0"/>
                        </a:spcBef>
                        <a:spcAft>
                          <a:spcPts val="0"/>
                        </a:spcAft>
                      </a:pPr>
                      <a:r>
                        <a:rPr lang="en-IE" sz="1600" b="1" dirty="0">
                          <a:effectLst/>
                          <a:latin typeface="Arial" panose="020B0604020202020204" pitchFamily="34" charset="0"/>
                          <a:ea typeface="Calibri"/>
                          <a:cs typeface="Arial" panose="020B0604020202020204" pitchFamily="34" charset="0"/>
                        </a:rPr>
                        <a:t>difference</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600" b="1" dirty="0">
                          <a:effectLst/>
                          <a:latin typeface="Arial" panose="020B0604020202020204" pitchFamily="34" charset="0"/>
                          <a:ea typeface="Calibri"/>
                          <a:cs typeface="Arial" panose="020B0604020202020204" pitchFamily="34" charset="0"/>
                        </a:rPr>
                        <a:t>P value</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tc>
              </a:tr>
              <a:tr h="418668">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6MWT </a:t>
                      </a:r>
                      <a:r>
                        <a:rPr lang="en-IE" sz="1400" b="1" dirty="0">
                          <a:effectLst/>
                          <a:latin typeface="Arial" panose="020B0604020202020204" pitchFamily="34" charset="0"/>
                          <a:ea typeface="Calibri"/>
                          <a:cs typeface="Arial" panose="020B0604020202020204" pitchFamily="34" charset="0"/>
                        </a:rPr>
                        <a:t>(meters)</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385.5 (65.2)</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472.1 (73.9)</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87</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b="1" dirty="0">
                          <a:effectLst/>
                          <a:latin typeface="Arial" panose="020B0604020202020204" pitchFamily="34" charset="0"/>
                          <a:ea typeface="Calibri"/>
                          <a:cs typeface="Arial" panose="020B0604020202020204" pitchFamily="34" charset="0"/>
                        </a:rPr>
                        <a:t>&lt; 0.0001</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r>
              <a:tr h="418668">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ISWT </a:t>
                      </a:r>
                      <a:r>
                        <a:rPr lang="en-IE" sz="1400" b="1" dirty="0">
                          <a:effectLst/>
                          <a:latin typeface="Arial" panose="020B0604020202020204" pitchFamily="34" charset="0"/>
                          <a:ea typeface="Calibri"/>
                          <a:cs typeface="Arial" panose="020B0604020202020204" pitchFamily="34" charset="0"/>
                        </a:rPr>
                        <a:t>(meters)</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335.5 (146.0)</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399.7 (134.8)</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64</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0.0081</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r>
              <a:tr h="418668">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PA </a:t>
                      </a:r>
                      <a:r>
                        <a:rPr lang="en-IE" sz="1400" b="1" dirty="0">
                          <a:effectLst/>
                          <a:latin typeface="Arial" panose="020B0604020202020204" pitchFamily="34" charset="0"/>
                          <a:ea typeface="Calibri"/>
                          <a:cs typeface="Arial" panose="020B0604020202020204" pitchFamily="34" charset="0"/>
                        </a:rPr>
                        <a:t>(mins)</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14.1 (3.0)</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20.69 (7.9)</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7</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b="1" dirty="0">
                          <a:effectLst/>
                          <a:latin typeface="Arial" panose="020B0604020202020204" pitchFamily="34" charset="0"/>
                          <a:ea typeface="Calibri"/>
                          <a:cs typeface="Arial" panose="020B0604020202020204" pitchFamily="34" charset="0"/>
                        </a:rPr>
                        <a:t>&lt; 0.0001</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r>
              <a:tr h="720037">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PA(days per week)</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3.5 (0.7)</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4.1(0.5)</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1</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0.0054</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r>
              <a:tr h="720037">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CAT-Score </a:t>
                      </a:r>
                      <a:r>
                        <a:rPr lang="en-IE" sz="1400" b="1" dirty="0">
                          <a:effectLst/>
                          <a:latin typeface="Arial" panose="020B0604020202020204" pitchFamily="34" charset="0"/>
                          <a:ea typeface="Calibri"/>
                          <a:cs typeface="Arial" panose="020B0604020202020204" pitchFamily="34" charset="0"/>
                        </a:rPr>
                        <a:t>(points)</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23.6 (6.1)</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18.90 (7.9)</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5</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0.0017</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r>
              <a:tr h="418668">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CRDQ </a:t>
                      </a:r>
                      <a:r>
                        <a:rPr lang="en-IE" sz="1400" b="1" dirty="0">
                          <a:effectLst/>
                          <a:latin typeface="Arial" panose="020B0604020202020204" pitchFamily="34" charset="0"/>
                          <a:ea typeface="Calibri"/>
                          <a:cs typeface="Arial" panose="020B0604020202020204" pitchFamily="34" charset="0"/>
                        </a:rPr>
                        <a:t>(points)</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13.0 (3.6)</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17.70 (2.7)</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5</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0.0002</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r>
              <a:tr h="418668">
                <a:tc>
                  <a:txBody>
                    <a:bodyPr/>
                    <a:lstStyle/>
                    <a:p>
                      <a:pPr marL="0" marR="0" algn="ctr">
                        <a:lnSpc>
                          <a:spcPct val="200000"/>
                        </a:lnSpc>
                        <a:spcBef>
                          <a:spcPts val="0"/>
                        </a:spcBef>
                        <a:spcAft>
                          <a:spcPts val="0"/>
                        </a:spcAft>
                      </a:pPr>
                      <a:r>
                        <a:rPr lang="en-IE" sz="1400" b="1" dirty="0">
                          <a:effectLst/>
                          <a:latin typeface="Arial" panose="020B0604020202020204" pitchFamily="34" charset="0"/>
                          <a:ea typeface="Calibri"/>
                          <a:cs typeface="Arial" panose="020B0604020202020204" pitchFamily="34" charset="0"/>
                        </a:rPr>
                        <a:t>Borg (points)</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5 (1.2)</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4 (0.9)</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1</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0.0073</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r>
              <a:tr h="418668">
                <a:tc>
                  <a:txBody>
                    <a:bodyPr/>
                    <a:lstStyle/>
                    <a:p>
                      <a:pPr marL="0" marR="0" algn="ctr">
                        <a:lnSpc>
                          <a:spcPct val="200000"/>
                        </a:lnSpc>
                        <a:spcBef>
                          <a:spcPts val="0"/>
                        </a:spcBef>
                        <a:spcAft>
                          <a:spcPts val="0"/>
                        </a:spcAft>
                      </a:pPr>
                      <a:r>
                        <a:rPr lang="en-IE" sz="1400" b="1" dirty="0">
                          <a:effectLst/>
                          <a:latin typeface="Arial" panose="020B0604020202020204" pitchFamily="34" charset="0"/>
                          <a:ea typeface="Calibri"/>
                          <a:cs typeface="Arial" panose="020B0604020202020204" pitchFamily="34" charset="0"/>
                        </a:rPr>
                        <a:t>MRCD (points)</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4 (0.6)</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3 (0.6)</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dirty="0">
                          <a:effectLst/>
                          <a:latin typeface="Arial" panose="020B0604020202020204" pitchFamily="34" charset="0"/>
                          <a:ea typeface="Calibri"/>
                          <a:cs typeface="Arial" panose="020B0604020202020204" pitchFamily="34" charset="0"/>
                        </a:rPr>
                        <a:t>1</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c>
                  <a:txBody>
                    <a:bodyPr/>
                    <a:lstStyle/>
                    <a:p>
                      <a:pPr marL="0" marR="0" algn="ctr">
                        <a:lnSpc>
                          <a:spcPct val="200000"/>
                        </a:lnSpc>
                        <a:spcBef>
                          <a:spcPts val="0"/>
                        </a:spcBef>
                        <a:spcAft>
                          <a:spcPts val="0"/>
                        </a:spcAft>
                      </a:pPr>
                      <a:r>
                        <a:rPr lang="en-IE" sz="1400" b="1" dirty="0">
                          <a:effectLst/>
                          <a:latin typeface="Arial" panose="020B0604020202020204" pitchFamily="34" charset="0"/>
                          <a:ea typeface="Calibri"/>
                          <a:cs typeface="Arial" panose="020B0604020202020204" pitchFamily="34" charset="0"/>
                        </a:rPr>
                        <a:t>&lt; 0.0001</a:t>
                      </a:r>
                      <a:endParaRPr lang="en-US" sz="1400" dirty="0">
                        <a:effectLst/>
                        <a:latin typeface="Arial" panose="020B0604020202020204" pitchFamily="34" charset="0"/>
                        <a:ea typeface="Times New Roman"/>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294668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ctr"/>
            <a:r>
              <a:rPr lang="en-US" sz="4000" dirty="0" smtClean="0">
                <a:solidFill>
                  <a:schemeClr val="accent2">
                    <a:lumMod val="75000"/>
                  </a:schemeClr>
                </a:solidFill>
                <a:latin typeface="Calibri" panose="020F0502020204030204" pitchFamily="34" charset="0"/>
              </a:rPr>
              <a:t>Results </a:t>
            </a:r>
            <a:endParaRPr lang="en-US" sz="4000" dirty="0">
              <a:solidFill>
                <a:schemeClr val="accent2">
                  <a:lumMod val="75000"/>
                </a:schemeClr>
              </a:solidFill>
              <a:latin typeface="Calibri" panose="020F0502020204030204" pitchFamily="34" charset="0"/>
            </a:endParaRP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2200" y="2057400"/>
            <a:ext cx="3886200" cy="2828385"/>
          </a:xfrm>
          <a:prstGeom prst="rect">
            <a:avLst/>
          </a:prstGeom>
          <a:noFill/>
          <a:ln w="28575">
            <a:solidFill>
              <a:schemeClr val="accent2">
                <a:lumMod val="75000"/>
              </a:schemeClr>
            </a:solidFill>
          </a:ln>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981200"/>
            <a:ext cx="4114800" cy="28956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3"/>
          <p:cNvPicPr>
            <a:picLocks/>
          </p:cNvPicPr>
          <p:nvPr/>
        </p:nvPicPr>
        <p:blipFill>
          <a:blip r:embed="rId4"/>
          <a:stretch>
            <a:fillRect/>
          </a:stretch>
        </p:blipFill>
        <p:spPr>
          <a:xfrm>
            <a:off x="2514600" y="2209800"/>
            <a:ext cx="3619500" cy="2867025"/>
          </a:xfrm>
          <a:prstGeom prst="rect">
            <a:avLst/>
          </a:prstGeom>
          <a:ln w="28575">
            <a:solidFill>
              <a:schemeClr val="accent2">
                <a:lumMod val="75000"/>
              </a:schemeClr>
            </a:solidFill>
          </a:ln>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209800"/>
            <a:ext cx="4706937" cy="2944812"/>
          </a:xfrm>
          <a:prstGeom prst="rect">
            <a:avLst/>
          </a:prstGeom>
          <a:noFill/>
          <a:ln w="28575">
            <a:solidFill>
              <a:schemeClr val="accent2">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Content Placeholder 3"/>
          <p:cNvPicPr>
            <a:picLocks/>
          </p:cNvPicPr>
          <p:nvPr/>
        </p:nvPicPr>
        <p:blipFill>
          <a:blip r:embed="rId6"/>
          <a:stretch>
            <a:fillRect/>
          </a:stretch>
        </p:blipFill>
        <p:spPr>
          <a:xfrm>
            <a:off x="2743200" y="2286000"/>
            <a:ext cx="3790950" cy="3200400"/>
          </a:xfrm>
          <a:prstGeom prst="rect">
            <a:avLst/>
          </a:prstGeom>
          <a:solidFill>
            <a:schemeClr val="accent2">
              <a:lumMod val="75000"/>
            </a:schemeClr>
          </a:solidFill>
          <a:ln w="28575">
            <a:solidFill>
              <a:schemeClr val="accent2">
                <a:lumMod val="75000"/>
              </a:schemeClr>
            </a:solidFill>
          </a:ln>
        </p:spPr>
      </p:pic>
      <p:pic>
        <p:nvPicPr>
          <p:cNvPr id="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2209800"/>
            <a:ext cx="4425950" cy="3276600"/>
          </a:xfrm>
          <a:prstGeom prst="rect">
            <a:avLst/>
          </a:prstGeom>
          <a:solidFill>
            <a:schemeClr val="accent2">
              <a:lumMod val="75000"/>
            </a:schemeClr>
          </a:solidFill>
          <a:ln w="28575">
            <a:solidFill>
              <a:schemeClr val="accent2">
                <a:lumMod val="75000"/>
              </a:schemeClr>
            </a:solidFill>
            <a:miter lim="800000"/>
            <a:headEnd/>
            <a:tailEnd/>
          </a:ln>
          <a:effectLst/>
          <a:extLst/>
        </p:spPr>
      </p:pic>
    </p:spTree>
    <p:extLst>
      <p:ext uri="{BB962C8B-B14F-4D97-AF65-F5344CB8AC3E}">
        <p14:creationId xmlns:p14="http://schemas.microsoft.com/office/powerpoint/2010/main" val="133286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nodeType="clickEffect">
                                  <p:stCondLst>
                                    <p:cond delay="0"/>
                                  </p:stCondLst>
                                  <p:childTnLst>
                                    <p:animScale>
                                      <p:cBhvr>
                                        <p:cTn id="17" dur="2000" fill="hold"/>
                                        <p:tgtEl>
                                          <p:spTgt spid="4"/>
                                        </p:tgtEl>
                                      </p:cBhvr>
                                      <p:by x="150000" y="150000"/>
                                    </p:animScale>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500"/>
                                        <p:tgtEl>
                                          <p:spTgt spid="4"/>
                                        </p:tgtEl>
                                        <p:attrNameLst>
                                          <p:attrName>ppt_x</p:attrName>
                                        </p:attrNameLst>
                                      </p:cBhvr>
                                      <p:tavLst>
                                        <p:tav tm="0">
                                          <p:val>
                                            <p:strVal val="ppt_x"/>
                                          </p:val>
                                        </p:tav>
                                        <p:tav tm="100000">
                                          <p:val>
                                            <p:strVal val="ppt_x"/>
                                          </p:val>
                                        </p:tav>
                                      </p:tavLst>
                                    </p:anim>
                                    <p:anim calcmode="lin" valueType="num">
                                      <p:cBhvr additive="base">
                                        <p:cTn id="22" dur="500"/>
                                        <p:tgtEl>
                                          <p:spTgt spid="4"/>
                                        </p:tgtEl>
                                        <p:attrNameLst>
                                          <p:attrName>ppt_y</p:attrName>
                                        </p:attrNameLst>
                                      </p:cBhvr>
                                      <p:tavLst>
                                        <p:tav tm="0">
                                          <p:val>
                                            <p:strVal val="ppt_y"/>
                                          </p:val>
                                        </p:tav>
                                        <p:tav tm="100000">
                                          <p:val>
                                            <p:strVal val="1+ppt_h/2"/>
                                          </p:val>
                                        </p:tav>
                                      </p:tavLst>
                                    </p:anim>
                                    <p:set>
                                      <p:cBhvr>
                                        <p:cTn id="23" dur="1" fill="hold">
                                          <p:stCondLst>
                                            <p:cond delay="499"/>
                                          </p:stCondLst>
                                        </p:cTn>
                                        <p:tgtEl>
                                          <p:spTgt spid="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circle(in)">
                                      <p:cBhvr>
                                        <p:cTn id="28" dur="2000"/>
                                        <p:tgtEl>
                                          <p:spTgt spid="1026"/>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mph" presetSubtype="0" fill="hold" nodeType="clickEffect">
                                  <p:stCondLst>
                                    <p:cond delay="0"/>
                                  </p:stCondLst>
                                  <p:childTnLst>
                                    <p:animScale>
                                      <p:cBhvr>
                                        <p:cTn id="32" dur="2000" fill="hold"/>
                                        <p:tgtEl>
                                          <p:spTgt spid="1026"/>
                                        </p:tgtEl>
                                      </p:cBhvr>
                                      <p:by x="150000" y="150000"/>
                                    </p:animScale>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1026"/>
                                        </p:tgtEl>
                                      </p:cBhvr>
                                    </p:animEffect>
                                    <p:set>
                                      <p:cBhvr>
                                        <p:cTn id="37" dur="1" fill="hold">
                                          <p:stCondLst>
                                            <p:cond delay="499"/>
                                          </p:stCondLst>
                                        </p:cTn>
                                        <p:tgtEl>
                                          <p:spTgt spid="1026"/>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ppt_x"/>
                                          </p:val>
                                        </p:tav>
                                        <p:tav tm="100000">
                                          <p:val>
                                            <p:strVal val="#ppt_x"/>
                                          </p:val>
                                        </p:tav>
                                      </p:tavLst>
                                    </p:anim>
                                    <p:anim calcmode="lin" valueType="num">
                                      <p:cBhvr additive="base">
                                        <p:cTn id="4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6" presetClass="emph" presetSubtype="0" fill="hold" nodeType="clickEffect">
                                  <p:stCondLst>
                                    <p:cond delay="0"/>
                                  </p:stCondLst>
                                  <p:childTnLst>
                                    <p:animScale>
                                      <p:cBhvr>
                                        <p:cTn id="47" dur="2000" fill="hold"/>
                                        <p:tgtEl>
                                          <p:spTgt spid="5"/>
                                        </p:tgtEl>
                                      </p:cBhvr>
                                      <p:by x="150000" y="150000"/>
                                    </p:animScale>
                                  </p:childTnLst>
                                </p:cTn>
                              </p:par>
                            </p:childTnLst>
                          </p:cTn>
                        </p:par>
                      </p:childTnLst>
                    </p:cTn>
                  </p:par>
                  <p:par>
                    <p:cTn id="48" fill="hold">
                      <p:stCondLst>
                        <p:cond delay="indefinite"/>
                      </p:stCondLst>
                      <p:childTnLst>
                        <p:par>
                          <p:cTn id="49" fill="hold">
                            <p:stCondLst>
                              <p:cond delay="0"/>
                            </p:stCondLst>
                            <p:childTnLst>
                              <p:par>
                                <p:cTn id="50" presetID="2" presetClass="exit" presetSubtype="4" fill="hold" nodeType="clickEffect">
                                  <p:stCondLst>
                                    <p:cond delay="0"/>
                                  </p:stCondLst>
                                  <p:childTnLst>
                                    <p:anim calcmode="lin" valueType="num">
                                      <p:cBhvr additive="base">
                                        <p:cTn id="51" dur="500"/>
                                        <p:tgtEl>
                                          <p:spTgt spid="5"/>
                                        </p:tgtEl>
                                        <p:attrNameLst>
                                          <p:attrName>ppt_x</p:attrName>
                                        </p:attrNameLst>
                                      </p:cBhvr>
                                      <p:tavLst>
                                        <p:tav tm="0">
                                          <p:val>
                                            <p:strVal val="ppt_x"/>
                                          </p:val>
                                        </p:tav>
                                        <p:tav tm="100000">
                                          <p:val>
                                            <p:strVal val="ppt_x"/>
                                          </p:val>
                                        </p:tav>
                                      </p:tavLst>
                                    </p:anim>
                                    <p:anim calcmode="lin" valueType="num">
                                      <p:cBhvr additive="base">
                                        <p:cTn id="52" dur="500"/>
                                        <p:tgtEl>
                                          <p:spTgt spid="5"/>
                                        </p:tgtEl>
                                        <p:attrNameLst>
                                          <p:attrName>ppt_y</p:attrName>
                                        </p:attrNameLst>
                                      </p:cBhvr>
                                      <p:tavLst>
                                        <p:tav tm="0">
                                          <p:val>
                                            <p:strVal val="ppt_y"/>
                                          </p:val>
                                        </p:tav>
                                        <p:tav tm="100000">
                                          <p:val>
                                            <p:strVal val="1+ppt_h/2"/>
                                          </p:val>
                                        </p:tav>
                                      </p:tavLst>
                                    </p:anim>
                                    <p:set>
                                      <p:cBhvr>
                                        <p:cTn id="53" dur="1" fill="hold">
                                          <p:stCondLst>
                                            <p:cond delay="499"/>
                                          </p:stCondLst>
                                        </p:cTn>
                                        <p:tgtEl>
                                          <p:spTgt spid="5"/>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nodeType="clickEffect">
                                  <p:stCondLst>
                                    <p:cond delay="0"/>
                                  </p:stCondLst>
                                  <p:childTnLst>
                                    <p:set>
                                      <p:cBhvr>
                                        <p:cTn id="57" dur="1" fill="hold">
                                          <p:stCondLst>
                                            <p:cond delay="0"/>
                                          </p:stCondLst>
                                        </p:cTn>
                                        <p:tgtEl>
                                          <p:spTgt spid="3074"/>
                                        </p:tgtEl>
                                        <p:attrNameLst>
                                          <p:attrName>style.visibility</p:attrName>
                                        </p:attrNameLst>
                                      </p:cBhvr>
                                      <p:to>
                                        <p:strVal val="visible"/>
                                      </p:to>
                                    </p:set>
                                    <p:animEffect transition="in" filter="randombar(horizontal)">
                                      <p:cBhvr>
                                        <p:cTn id="58" dur="500"/>
                                        <p:tgtEl>
                                          <p:spTgt spid="3074"/>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mph" presetSubtype="0" fill="hold" nodeType="clickEffect">
                                  <p:stCondLst>
                                    <p:cond delay="0"/>
                                  </p:stCondLst>
                                  <p:childTnLst>
                                    <p:animScale>
                                      <p:cBhvr>
                                        <p:cTn id="62" dur="2000" fill="hold"/>
                                        <p:tgtEl>
                                          <p:spTgt spid="3074"/>
                                        </p:tgtEl>
                                      </p:cBhvr>
                                      <p:by x="150000" y="150000"/>
                                    </p:animScale>
                                  </p:childTnLst>
                                </p:cTn>
                              </p:par>
                            </p:childTnLst>
                          </p:cTn>
                        </p:par>
                      </p:childTnLst>
                    </p:cTn>
                  </p:par>
                  <p:par>
                    <p:cTn id="63" fill="hold">
                      <p:stCondLst>
                        <p:cond delay="indefinite"/>
                      </p:stCondLst>
                      <p:childTnLst>
                        <p:par>
                          <p:cTn id="64" fill="hold">
                            <p:stCondLst>
                              <p:cond delay="0"/>
                            </p:stCondLst>
                            <p:childTnLst>
                              <p:par>
                                <p:cTn id="65" presetID="16" presetClass="exit" presetSubtype="21" fill="hold" nodeType="clickEffect">
                                  <p:stCondLst>
                                    <p:cond delay="0"/>
                                  </p:stCondLst>
                                  <p:childTnLst>
                                    <p:animEffect transition="out" filter="barn(inVertical)">
                                      <p:cBhvr>
                                        <p:cTn id="66" dur="500"/>
                                        <p:tgtEl>
                                          <p:spTgt spid="3074"/>
                                        </p:tgtEl>
                                      </p:cBhvr>
                                    </p:animEffect>
                                    <p:set>
                                      <p:cBhvr>
                                        <p:cTn id="67" dur="1" fill="hold">
                                          <p:stCondLst>
                                            <p:cond delay="499"/>
                                          </p:stCondLst>
                                        </p:cTn>
                                        <p:tgtEl>
                                          <p:spTgt spid="3074"/>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additive="base">
                                        <p:cTn id="72" dur="500" fill="hold"/>
                                        <p:tgtEl>
                                          <p:spTgt spid="7"/>
                                        </p:tgtEl>
                                        <p:attrNameLst>
                                          <p:attrName>ppt_x</p:attrName>
                                        </p:attrNameLst>
                                      </p:cBhvr>
                                      <p:tavLst>
                                        <p:tav tm="0">
                                          <p:val>
                                            <p:strVal val="#ppt_x"/>
                                          </p:val>
                                        </p:tav>
                                        <p:tav tm="100000">
                                          <p:val>
                                            <p:strVal val="#ppt_x"/>
                                          </p:val>
                                        </p:tav>
                                      </p:tavLst>
                                    </p:anim>
                                    <p:anim calcmode="lin" valueType="num">
                                      <p:cBhvr additive="base">
                                        <p:cTn id="7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6" presetClass="emph" presetSubtype="0" fill="hold" nodeType="clickEffect">
                                  <p:stCondLst>
                                    <p:cond delay="0"/>
                                  </p:stCondLst>
                                  <p:childTnLst>
                                    <p:animScale>
                                      <p:cBhvr>
                                        <p:cTn id="77" dur="2000" fill="hold"/>
                                        <p:tgtEl>
                                          <p:spTgt spid="7"/>
                                        </p:tgtEl>
                                      </p:cBhvr>
                                      <p:by x="150000" y="150000"/>
                                    </p:animScale>
                                  </p:childTnLst>
                                </p:cTn>
                              </p:par>
                            </p:childTnLst>
                          </p:cTn>
                        </p:par>
                      </p:childTnLst>
                    </p:cTn>
                  </p:par>
                  <p:par>
                    <p:cTn id="78" fill="hold">
                      <p:stCondLst>
                        <p:cond delay="indefinite"/>
                      </p:stCondLst>
                      <p:childTnLst>
                        <p:par>
                          <p:cTn id="79" fill="hold">
                            <p:stCondLst>
                              <p:cond delay="0"/>
                            </p:stCondLst>
                            <p:childTnLst>
                              <p:par>
                                <p:cTn id="80" presetID="2" presetClass="exit" presetSubtype="4" fill="hold" nodeType="clickEffect">
                                  <p:stCondLst>
                                    <p:cond delay="0"/>
                                  </p:stCondLst>
                                  <p:childTnLst>
                                    <p:anim calcmode="lin" valueType="num">
                                      <p:cBhvr additive="base">
                                        <p:cTn id="81" dur="500"/>
                                        <p:tgtEl>
                                          <p:spTgt spid="7"/>
                                        </p:tgtEl>
                                        <p:attrNameLst>
                                          <p:attrName>ppt_x</p:attrName>
                                        </p:attrNameLst>
                                      </p:cBhvr>
                                      <p:tavLst>
                                        <p:tav tm="0">
                                          <p:val>
                                            <p:strVal val="ppt_x"/>
                                          </p:val>
                                        </p:tav>
                                        <p:tav tm="100000">
                                          <p:val>
                                            <p:strVal val="ppt_x"/>
                                          </p:val>
                                        </p:tav>
                                      </p:tavLst>
                                    </p:anim>
                                    <p:anim calcmode="lin" valueType="num">
                                      <p:cBhvr additive="base">
                                        <p:cTn id="82" dur="500"/>
                                        <p:tgtEl>
                                          <p:spTgt spid="7"/>
                                        </p:tgtEl>
                                        <p:attrNameLst>
                                          <p:attrName>ppt_y</p:attrName>
                                        </p:attrNameLst>
                                      </p:cBhvr>
                                      <p:tavLst>
                                        <p:tav tm="0">
                                          <p:val>
                                            <p:strVal val="ppt_y"/>
                                          </p:val>
                                        </p:tav>
                                        <p:tav tm="100000">
                                          <p:val>
                                            <p:strVal val="1+ppt_h/2"/>
                                          </p:val>
                                        </p:tav>
                                      </p:tavLst>
                                    </p:anim>
                                    <p:set>
                                      <p:cBhvr>
                                        <p:cTn id="83" dur="1" fill="hold">
                                          <p:stCondLst>
                                            <p:cond delay="499"/>
                                          </p:stCondLst>
                                        </p:cTn>
                                        <p:tgtEl>
                                          <p:spTgt spid="7"/>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nodeType="click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barn(inVertical)">
                                      <p:cBhvr>
                                        <p:cTn id="88" dur="500"/>
                                        <p:tgtEl>
                                          <p:spTgt spid="8"/>
                                        </p:tgtEl>
                                      </p:cBhvr>
                                    </p:animEffect>
                                  </p:childTnLst>
                                </p:cTn>
                              </p:par>
                            </p:childTnLst>
                          </p:cTn>
                        </p:par>
                      </p:childTnLst>
                    </p:cTn>
                  </p:par>
                  <p:par>
                    <p:cTn id="89" fill="hold">
                      <p:stCondLst>
                        <p:cond delay="indefinite"/>
                      </p:stCondLst>
                      <p:childTnLst>
                        <p:par>
                          <p:cTn id="90" fill="hold">
                            <p:stCondLst>
                              <p:cond delay="0"/>
                            </p:stCondLst>
                            <p:childTnLst>
                              <p:par>
                                <p:cTn id="91" presetID="6" presetClass="emph" presetSubtype="0" fill="hold" nodeType="clickEffect">
                                  <p:stCondLst>
                                    <p:cond delay="0"/>
                                  </p:stCondLst>
                                  <p:childTnLst>
                                    <p:animScale>
                                      <p:cBhvr>
                                        <p:cTn id="92" dur="2000" fill="hold"/>
                                        <p:tgtEl>
                                          <p:spTgt spid="8"/>
                                        </p:tgtEl>
                                      </p:cBhvr>
                                      <p:by x="150000" y="150000"/>
                                    </p:animScale>
                                  </p:childTnLst>
                                </p:cTn>
                              </p:par>
                            </p:childTnLst>
                          </p:cTn>
                        </p:par>
                      </p:childTnLst>
                    </p:cTn>
                  </p:par>
                  <p:par>
                    <p:cTn id="93" fill="hold">
                      <p:stCondLst>
                        <p:cond delay="indefinite"/>
                      </p:stCondLst>
                      <p:childTnLst>
                        <p:par>
                          <p:cTn id="94" fill="hold">
                            <p:stCondLst>
                              <p:cond delay="0"/>
                            </p:stCondLst>
                            <p:childTnLst>
                              <p:par>
                                <p:cTn id="95" presetID="10" presetClass="exit" presetSubtype="0" fill="hold" nodeType="clickEffect">
                                  <p:stCondLst>
                                    <p:cond delay="0"/>
                                  </p:stCondLst>
                                  <p:childTnLst>
                                    <p:animEffect transition="out" filter="fade">
                                      <p:cBhvr>
                                        <p:cTn id="96" dur="500"/>
                                        <p:tgtEl>
                                          <p:spTgt spid="8"/>
                                        </p:tgtEl>
                                      </p:cBhvr>
                                    </p:animEffect>
                                    <p:set>
                                      <p:cBhvr>
                                        <p:cTn id="9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563562"/>
          </a:xfrm>
        </p:spPr>
        <p:txBody>
          <a:bodyPr>
            <a:noAutofit/>
          </a:bodyPr>
          <a:lstStyle/>
          <a:p>
            <a:pPr algn="ctr"/>
            <a:r>
              <a:rPr lang="en-US" sz="4000" dirty="0" smtClean="0">
                <a:solidFill>
                  <a:schemeClr val="accent2">
                    <a:lumMod val="75000"/>
                  </a:schemeClr>
                </a:solidFill>
                <a:latin typeface="Calibri" panose="020F0502020204030204" pitchFamily="34" charset="0"/>
              </a:rPr>
              <a:t>Strengths</a:t>
            </a:r>
            <a:endParaRPr lang="en-US" sz="4000" dirty="0">
              <a:solidFill>
                <a:schemeClr val="accent2">
                  <a:lumMod val="75000"/>
                </a:schemeClr>
              </a:solidFill>
              <a:latin typeface="Calibri" panose="020F0502020204030204" pitchFamily="34" charset="0"/>
            </a:endParaRPr>
          </a:p>
        </p:txBody>
      </p:sp>
      <p:sp>
        <p:nvSpPr>
          <p:cNvPr id="3" name="Content Placeholder 2"/>
          <p:cNvSpPr>
            <a:spLocks noGrp="1"/>
          </p:cNvSpPr>
          <p:nvPr>
            <p:ph idx="1"/>
          </p:nvPr>
        </p:nvSpPr>
        <p:spPr>
          <a:xfrm>
            <a:off x="457200" y="914400"/>
            <a:ext cx="8229600" cy="5486400"/>
          </a:xfrm>
        </p:spPr>
        <p:txBody>
          <a:bodyPr>
            <a:noAutofit/>
          </a:bodyPr>
          <a:lstStyle/>
          <a:p>
            <a:r>
              <a:rPr lang="en-IE" sz="2400" dirty="0" smtClean="0">
                <a:latin typeface="Calibri" panose="020F0502020204030204" pitchFamily="34" charset="0"/>
                <a:cs typeface="Arial" panose="020B0604020202020204" pitchFamily="34" charset="0"/>
              </a:rPr>
              <a:t>First study in Ireland </a:t>
            </a:r>
          </a:p>
          <a:p>
            <a:endParaRPr lang="en-IE" sz="2400" dirty="0">
              <a:latin typeface="Calibri" panose="020F0502020204030204" pitchFamily="34" charset="0"/>
              <a:cs typeface="Arial" panose="020B0604020202020204" pitchFamily="34" charset="0"/>
            </a:endParaRPr>
          </a:p>
          <a:p>
            <a:r>
              <a:rPr lang="en-IE" sz="2400" dirty="0" smtClean="0">
                <a:latin typeface="Calibri" panose="020F0502020204030204" pitchFamily="34" charset="0"/>
                <a:cs typeface="Arial" panose="020B0604020202020204" pitchFamily="34" charset="0"/>
              </a:rPr>
              <a:t>Physical activity exceeded the ACSM recommendations for COPD.</a:t>
            </a:r>
          </a:p>
          <a:p>
            <a:pPr marL="0" indent="0">
              <a:buNone/>
            </a:pPr>
            <a:endParaRPr lang="en-IE" sz="2400" dirty="0" smtClean="0">
              <a:latin typeface="Calibri" panose="020F0502020204030204" pitchFamily="34" charset="0"/>
              <a:cs typeface="Arial" panose="020B0604020202020204" pitchFamily="34" charset="0"/>
            </a:endParaRPr>
          </a:p>
          <a:p>
            <a:r>
              <a:rPr lang="en-IE" sz="2400" dirty="0" smtClean="0">
                <a:latin typeface="Calibri" panose="020F0502020204030204" pitchFamily="34" charset="0"/>
                <a:cs typeface="Arial" panose="020B0604020202020204" pitchFamily="34" charset="0"/>
              </a:rPr>
              <a:t>Low </a:t>
            </a:r>
            <a:r>
              <a:rPr lang="en-IE" sz="2400" dirty="0">
                <a:latin typeface="Calibri" panose="020F0502020204030204" pitchFamily="34" charset="0"/>
                <a:cs typeface="Arial" panose="020B0604020202020204" pitchFamily="34" charset="0"/>
              </a:rPr>
              <a:t>drop-out rate of 12 </a:t>
            </a:r>
            <a:r>
              <a:rPr lang="en-IE" sz="2400" dirty="0" smtClean="0">
                <a:latin typeface="Calibri" panose="020F0502020204030204" pitchFamily="34" charset="0"/>
                <a:cs typeface="Arial" panose="020B0604020202020204" pitchFamily="34" charset="0"/>
              </a:rPr>
              <a:t>%</a:t>
            </a:r>
          </a:p>
          <a:p>
            <a:pPr marL="0" indent="0">
              <a:buNone/>
            </a:pPr>
            <a:endParaRPr lang="en-IE" sz="2400" dirty="0" smtClean="0">
              <a:latin typeface="Calibri" panose="020F0502020204030204" pitchFamily="34" charset="0"/>
              <a:cs typeface="Arial" panose="020B0604020202020204" pitchFamily="34" charset="0"/>
            </a:endParaRPr>
          </a:p>
          <a:p>
            <a:r>
              <a:rPr lang="en-US" sz="2400" dirty="0">
                <a:latin typeface="Calibri" panose="020F0502020204030204" pitchFamily="34" charset="0"/>
                <a:cs typeface="Arial" panose="020B0604020202020204" pitchFamily="34" charset="0"/>
              </a:rPr>
              <a:t>Improved patient’s adherence and motivation towards physical </a:t>
            </a:r>
            <a:r>
              <a:rPr lang="en-US" sz="2400" dirty="0" smtClean="0">
                <a:latin typeface="Calibri" panose="020F0502020204030204" pitchFamily="34" charset="0"/>
                <a:cs typeface="Arial" panose="020B0604020202020204" pitchFamily="34" charset="0"/>
              </a:rPr>
              <a:t>activity</a:t>
            </a:r>
            <a:r>
              <a:rPr lang="en-US" sz="2400" dirty="0">
                <a:latin typeface="Calibri" panose="020F0502020204030204" pitchFamily="34" charset="0"/>
                <a:cs typeface="Arial" panose="020B0604020202020204" pitchFamily="34" charset="0"/>
              </a:rPr>
              <a:t>.</a:t>
            </a:r>
            <a:endParaRPr lang="en-US" sz="2400" dirty="0" smtClean="0">
              <a:latin typeface="Calibri" panose="020F0502020204030204" pitchFamily="34" charset="0"/>
              <a:cs typeface="Arial" panose="020B0604020202020204" pitchFamily="34" charset="0"/>
            </a:endParaRPr>
          </a:p>
          <a:p>
            <a:pPr marL="0" indent="0">
              <a:buNone/>
            </a:pPr>
            <a:endParaRPr lang="en-IE" sz="2400" dirty="0" smtClean="0">
              <a:latin typeface="Calibri" panose="020F0502020204030204" pitchFamily="34" charset="0"/>
              <a:cs typeface="Arial" panose="020B0604020202020204" pitchFamily="34" charset="0"/>
            </a:endParaRPr>
          </a:p>
          <a:p>
            <a:r>
              <a:rPr lang="en-IE" sz="2400" dirty="0" smtClean="0">
                <a:latin typeface="Calibri" panose="020F0502020204030204" pitchFamily="34" charset="0"/>
                <a:cs typeface="Arial" panose="020B0604020202020204" pitchFamily="34" charset="0"/>
              </a:rPr>
              <a:t>No cost</a:t>
            </a:r>
          </a:p>
          <a:p>
            <a:pPr marL="0" indent="0">
              <a:buNone/>
            </a:pPr>
            <a:endParaRPr lang="en-IE" sz="2400" dirty="0">
              <a:latin typeface="Calibri" panose="020F0502020204030204" pitchFamily="34" charset="0"/>
              <a:cs typeface="Arial" panose="020B0604020202020204" pitchFamily="34" charset="0"/>
            </a:endParaRPr>
          </a:p>
          <a:p>
            <a:r>
              <a:rPr lang="en-IE" sz="2400" dirty="0" smtClean="0">
                <a:latin typeface="Calibri" panose="020F0502020204030204" pitchFamily="34" charset="0"/>
                <a:cs typeface="Arial" panose="020B0604020202020204" pitchFamily="34" charset="0"/>
              </a:rPr>
              <a:t>Requires only small  time to provide </a:t>
            </a:r>
            <a:r>
              <a:rPr lang="en-IE" sz="2400" dirty="0">
                <a:latin typeface="Calibri" panose="020F0502020204030204" pitchFamily="34" charset="0"/>
                <a:cs typeface="Arial" panose="020B0604020202020204" pitchFamily="34" charset="0"/>
              </a:rPr>
              <a:t>feedback (</a:t>
            </a:r>
            <a:r>
              <a:rPr lang="en-IE" sz="2400" dirty="0" smtClean="0">
                <a:latin typeface="Calibri" panose="020F0502020204030204" pitchFamily="34" charset="0"/>
                <a:cs typeface="Arial" panose="020B0604020202020204" pitchFamily="34" charset="0"/>
              </a:rPr>
              <a:t>10 </a:t>
            </a:r>
            <a:r>
              <a:rPr lang="en-IE" sz="2400" dirty="0">
                <a:latin typeface="Calibri" panose="020F0502020204030204" pitchFamily="34" charset="0"/>
                <a:cs typeface="Arial" panose="020B0604020202020204" pitchFamily="34" charset="0"/>
              </a:rPr>
              <a:t>mins). </a:t>
            </a:r>
            <a:endParaRPr lang="en-US" sz="2400" dirty="0">
              <a:latin typeface="Calibri" panose="020F0502020204030204" pitchFamily="34" charset="0"/>
              <a:cs typeface="Arial" panose="020B0604020202020204" pitchFamily="34" charset="0"/>
            </a:endParaRPr>
          </a:p>
        </p:txBody>
      </p:sp>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1" y="4552648"/>
            <a:ext cx="2819400" cy="1711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019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circle(in)">
                                      <p:cBhvr>
                                        <p:cTn id="30" dur="20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3314"/>
                                        </p:tgtEl>
                                        <p:attrNameLst>
                                          <p:attrName>style.visibility</p:attrName>
                                        </p:attrNameLst>
                                      </p:cBhvr>
                                      <p:to>
                                        <p:strVal val="visible"/>
                                      </p:to>
                                    </p:set>
                                    <p:animEffect transition="in" filter="wipe(down)">
                                      <p:cBhvr>
                                        <p:cTn id="35" dur="500"/>
                                        <p:tgtEl>
                                          <p:spTgt spid="133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13314"/>
                                        </p:tgtEl>
                                      </p:cBhvr>
                                    </p:animEffect>
                                    <p:set>
                                      <p:cBhvr>
                                        <p:cTn id="40" dur="1" fill="hold">
                                          <p:stCondLst>
                                            <p:cond delay="499"/>
                                          </p:stCondLst>
                                        </p:cTn>
                                        <p:tgtEl>
                                          <p:spTgt spid="13314"/>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1000"/>
                                        <p:tgtEl>
                                          <p:spTgt spid="3">
                                            <p:txEl>
                                              <p:pRg st="8" end="8"/>
                                            </p:txEl>
                                          </p:spTgt>
                                        </p:tgtEl>
                                      </p:cBhvr>
                                    </p:animEffect>
                                    <p:anim calcmode="lin" valueType="num">
                                      <p:cBhvr>
                                        <p:cTn id="4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 calcmode="lin" valueType="num">
                                      <p:cBhvr additive="base">
                                        <p:cTn id="52"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8"/>
            <a:ext cx="7467600" cy="715962"/>
          </a:xfrm>
        </p:spPr>
        <p:txBody>
          <a:bodyPr>
            <a:normAutofit/>
          </a:bodyPr>
          <a:lstStyle/>
          <a:p>
            <a:pPr algn="ctr"/>
            <a:r>
              <a:rPr lang="en-US" sz="4000" dirty="0" smtClean="0">
                <a:solidFill>
                  <a:schemeClr val="accent2">
                    <a:lumMod val="75000"/>
                  </a:schemeClr>
                </a:solidFill>
                <a:latin typeface="Calibri" panose="020F0502020204030204" pitchFamily="34" charset="0"/>
              </a:rPr>
              <a:t>Limitations</a:t>
            </a:r>
            <a:endParaRPr lang="en-US" sz="4000" dirty="0">
              <a:solidFill>
                <a:schemeClr val="accent2">
                  <a:lumMod val="75000"/>
                </a:schemeClr>
              </a:solidFill>
              <a:latin typeface="Calibri" panose="020F0502020204030204" pitchFamily="34" charset="0"/>
            </a:endParaRPr>
          </a:p>
        </p:txBody>
      </p:sp>
      <p:sp>
        <p:nvSpPr>
          <p:cNvPr id="3" name="Content Placeholder 2"/>
          <p:cNvSpPr>
            <a:spLocks noGrp="1"/>
          </p:cNvSpPr>
          <p:nvPr>
            <p:ph idx="1"/>
          </p:nvPr>
        </p:nvSpPr>
        <p:spPr>
          <a:xfrm>
            <a:off x="685800" y="914400"/>
            <a:ext cx="7467600" cy="5026152"/>
          </a:xfrm>
        </p:spPr>
        <p:txBody>
          <a:bodyPr>
            <a:noAutofit/>
          </a:bodyPr>
          <a:lstStyle/>
          <a:p>
            <a:pPr lvl="0">
              <a:lnSpc>
                <a:spcPct val="200000"/>
              </a:lnSpc>
            </a:pPr>
            <a:r>
              <a:rPr lang="en-US" sz="2600" dirty="0" smtClean="0">
                <a:latin typeface="Calibri" panose="020F0502020204030204" pitchFamily="34" charset="0"/>
                <a:cs typeface="Arial" panose="020B0604020202020204" pitchFamily="34" charset="0"/>
              </a:rPr>
              <a:t>No control group</a:t>
            </a:r>
          </a:p>
          <a:p>
            <a:pPr lvl="0">
              <a:lnSpc>
                <a:spcPct val="200000"/>
              </a:lnSpc>
            </a:pPr>
            <a:r>
              <a:rPr lang="en-US" sz="2600" dirty="0" smtClean="0">
                <a:latin typeface="Calibri" panose="020F0502020204030204" pitchFamily="34" charset="0"/>
                <a:cs typeface="Arial" panose="020B0604020202020204" pitchFamily="34" charset="0"/>
              </a:rPr>
              <a:t>Small sample size</a:t>
            </a:r>
            <a:endParaRPr lang="en-US" sz="2600" dirty="0">
              <a:latin typeface="Calibri" panose="020F0502020204030204" pitchFamily="34" charset="0"/>
              <a:cs typeface="Arial" panose="020B0604020202020204" pitchFamily="34" charset="0"/>
            </a:endParaRPr>
          </a:p>
          <a:p>
            <a:pPr lvl="0">
              <a:lnSpc>
                <a:spcPct val="200000"/>
              </a:lnSpc>
            </a:pPr>
            <a:r>
              <a:rPr lang="en-US" sz="2600" dirty="0" smtClean="0">
                <a:latin typeface="Calibri" panose="020F0502020204030204" pitchFamily="34" charset="0"/>
                <a:cs typeface="Arial" panose="020B0604020202020204" pitchFamily="34" charset="0"/>
              </a:rPr>
              <a:t>Subjective data on PA</a:t>
            </a:r>
          </a:p>
          <a:p>
            <a:pPr>
              <a:lnSpc>
                <a:spcPct val="200000"/>
              </a:lnSpc>
            </a:pPr>
            <a:r>
              <a:rPr lang="en-US" sz="2600" dirty="0">
                <a:latin typeface="Calibri" panose="020F0502020204030204" pitchFamily="34" charset="0"/>
                <a:cs typeface="Arial" panose="020B0604020202020204" pitchFamily="34" charset="0"/>
              </a:rPr>
              <a:t>No </a:t>
            </a:r>
            <a:r>
              <a:rPr lang="en-US" sz="2600" dirty="0" smtClean="0">
                <a:latin typeface="Calibri" panose="020F0502020204030204" pitchFamily="34" charset="0"/>
                <a:cs typeface="Arial" panose="020B0604020202020204" pitchFamily="34" charset="0"/>
              </a:rPr>
              <a:t>physiological testing</a:t>
            </a:r>
          </a:p>
          <a:p>
            <a:pPr lvl="0">
              <a:lnSpc>
                <a:spcPct val="200000"/>
              </a:lnSpc>
            </a:pPr>
            <a:r>
              <a:rPr lang="en-US" sz="2600" dirty="0" smtClean="0">
                <a:latin typeface="Calibri" panose="020F0502020204030204" pitchFamily="34" charset="0"/>
                <a:cs typeface="Arial" panose="020B0604020202020204" pitchFamily="34" charset="0"/>
              </a:rPr>
              <a:t>Results cannot be generalized to all stages of COPD.</a:t>
            </a:r>
          </a:p>
          <a:p>
            <a:pPr lvl="0">
              <a:lnSpc>
                <a:spcPct val="200000"/>
              </a:lnSpc>
            </a:pPr>
            <a:r>
              <a:rPr lang="en-US" sz="2600" dirty="0" smtClean="0">
                <a:latin typeface="Calibri" panose="020F0502020204030204" pitchFamily="34" charset="0"/>
                <a:cs typeface="Arial" panose="020B0604020202020204" pitchFamily="34" charset="0"/>
              </a:rPr>
              <a:t>Only focused on short-term PA behaviour change.</a:t>
            </a:r>
            <a:endParaRPr lang="en-US" sz="2600" dirty="0">
              <a:latin typeface="Calibri" panose="020F0502020204030204" pitchFamily="34" charset="0"/>
            </a:endParaRPr>
          </a:p>
        </p:txBody>
      </p:sp>
    </p:spTree>
    <p:extLst>
      <p:ext uri="{BB962C8B-B14F-4D97-AF65-F5344CB8AC3E}">
        <p14:creationId xmlns:p14="http://schemas.microsoft.com/office/powerpoint/2010/main" val="393236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183880" cy="4187952"/>
          </a:xfrm>
        </p:spPr>
        <p:txBody>
          <a:bodyPr>
            <a:normAutofit/>
          </a:bodyPr>
          <a:lstStyle/>
          <a:p>
            <a:r>
              <a:rPr lang="en-US" dirty="0">
                <a:latin typeface="Calibri" panose="020F0502020204030204" pitchFamily="34" charset="0"/>
              </a:rPr>
              <a:t>S</a:t>
            </a:r>
            <a:r>
              <a:rPr lang="en-US" dirty="0" smtClean="0">
                <a:latin typeface="Calibri" panose="020F0502020204030204" pitchFamily="34" charset="0"/>
              </a:rPr>
              <a:t>imple, Practical, Accessible, Communicative and Economical (SPACE) Tool to launch our mission on physical activity……</a:t>
            </a:r>
          </a:p>
          <a:p>
            <a:endParaRPr lang="en-US" dirty="0" smtClean="0">
              <a:latin typeface="Calibri" panose="020F0502020204030204" pitchFamily="34" charset="0"/>
            </a:endParaRPr>
          </a:p>
          <a:p>
            <a:r>
              <a:rPr lang="en-US" dirty="0">
                <a:latin typeface="Calibri" panose="020F0502020204030204" pitchFamily="34" charset="0"/>
              </a:rPr>
              <a:t>You don’t have to be GREAT to start, but you have to START to feel great….</a:t>
            </a:r>
          </a:p>
          <a:p>
            <a:endParaRPr lang="en-US" dirty="0">
              <a:latin typeface="Calibri" panose="020F0502020204030204" pitchFamily="34" charset="0"/>
            </a:endParaRPr>
          </a:p>
          <a:p>
            <a:r>
              <a:rPr lang="en-US" dirty="0">
                <a:latin typeface="Calibri" panose="020F0502020204030204" pitchFamily="34" charset="0"/>
              </a:rPr>
              <a:t>So just START………….</a:t>
            </a: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p:txBody>
      </p:sp>
      <p:sp>
        <p:nvSpPr>
          <p:cNvPr id="5" name="Title 1"/>
          <p:cNvSpPr>
            <a:spLocks noGrp="1"/>
          </p:cNvSpPr>
          <p:nvPr>
            <p:ph type="title"/>
          </p:nvPr>
        </p:nvSpPr>
        <p:spPr>
          <a:xfrm>
            <a:off x="1524000" y="228600"/>
            <a:ext cx="5638800" cy="899160"/>
          </a:xfrm>
        </p:spPr>
        <p:txBody>
          <a:bodyPr>
            <a:normAutofit/>
          </a:bodyPr>
          <a:lstStyle/>
          <a:p>
            <a:pPr algn="ctr"/>
            <a:r>
              <a:rPr lang="en-US" sz="4000" dirty="0" smtClean="0">
                <a:solidFill>
                  <a:schemeClr val="accent2">
                    <a:lumMod val="75000"/>
                  </a:schemeClr>
                </a:solidFill>
                <a:latin typeface="Calibri" panose="020F0502020204030204" pitchFamily="34" charset="0"/>
              </a:rPr>
              <a:t>Conclusion</a:t>
            </a:r>
            <a:endParaRPr lang="en-US" sz="4000" dirty="0">
              <a:solidFill>
                <a:schemeClr val="accent2">
                  <a:lumMod val="75000"/>
                </a:schemeClr>
              </a:solidFill>
              <a:latin typeface="Calibri" panose="020F0502020204030204" pitchFamily="34" charset="0"/>
            </a:endParaRPr>
          </a:p>
        </p:txBody>
      </p:sp>
    </p:spTree>
    <p:extLst>
      <p:ext uri="{BB962C8B-B14F-4D97-AF65-F5344CB8AC3E}">
        <p14:creationId xmlns:p14="http://schemas.microsoft.com/office/powerpoint/2010/main" val="2774687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ctr"/>
            <a:r>
              <a:rPr lang="en-US" sz="4000" dirty="0" smtClean="0">
                <a:solidFill>
                  <a:schemeClr val="accent2">
                    <a:lumMod val="75000"/>
                  </a:schemeClr>
                </a:solidFill>
                <a:latin typeface="Calibri" panose="020F0502020204030204" pitchFamily="34" charset="0"/>
              </a:rPr>
              <a:t>Future recommendations</a:t>
            </a:r>
            <a:endParaRPr lang="en-US" sz="4000" dirty="0">
              <a:solidFill>
                <a:schemeClr val="accent2">
                  <a:lumMod val="75000"/>
                </a:schemeClr>
              </a:solidFill>
              <a:latin typeface="Calibri" panose="020F0502020204030204" pitchFamily="34" charset="0"/>
            </a:endParaRPr>
          </a:p>
        </p:txBody>
      </p:sp>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04800" y="280812"/>
            <a:ext cx="8497908" cy="5586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14086" y="5943600"/>
            <a:ext cx="8915400" cy="646331"/>
          </a:xfrm>
          <a:prstGeom prst="rect">
            <a:avLst/>
          </a:prstGeom>
        </p:spPr>
        <p:txBody>
          <a:bodyPr wrap="square">
            <a:spAutoFit/>
          </a:bodyPr>
          <a:lstStyle/>
          <a:p>
            <a:pPr fontAlgn="base"/>
            <a:r>
              <a:rPr lang="en-US" sz="1200" dirty="0"/>
              <a:t>Interventions to modify physical activity in patients with COPD: a systematic review</a:t>
            </a:r>
          </a:p>
          <a:p>
            <a:pPr fontAlgn="base"/>
            <a:r>
              <a:rPr lang="en-US" sz="1200" dirty="0"/>
              <a:t>Leandro Cruz Mantoani, Noah Rubio, Brian McKinstry, William MacNee, Roberto A. Rabinovich</a:t>
            </a:r>
          </a:p>
          <a:p>
            <a:pPr fontAlgn="base"/>
            <a:r>
              <a:rPr lang="en-US" sz="1200" b="1" dirty="0"/>
              <a:t>DOI:</a:t>
            </a:r>
            <a:r>
              <a:rPr lang="en-US" sz="1200" dirty="0"/>
              <a:t> 10.1183/13993003.01744-2015 Published 21 April 2016</a:t>
            </a:r>
          </a:p>
        </p:txBody>
      </p:sp>
    </p:spTree>
    <p:extLst>
      <p:ext uri="{BB962C8B-B14F-4D97-AF65-F5344CB8AC3E}">
        <p14:creationId xmlns:p14="http://schemas.microsoft.com/office/powerpoint/2010/main" val="130593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5362"/>
                                        </p:tgtEl>
                                        <p:attrNameLst>
                                          <p:attrName>style.visibility</p:attrName>
                                        </p:attrNameLst>
                                      </p:cBhvr>
                                      <p:to>
                                        <p:strVal val="visible"/>
                                      </p:to>
                                    </p:set>
                                    <p:animEffect transition="in" filter="circle(in)">
                                      <p:cBhvr>
                                        <p:cTn id="17" dur="2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vi\AppData\Local\Microsoft\Windows\Temporary Internet Files\Content.IE5\BY8VN1T0\thankyou_snoopy[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533400"/>
            <a:ext cx="5943600" cy="363756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85800" y="4343400"/>
            <a:ext cx="7924800" cy="2246769"/>
          </a:xfrm>
          <a:prstGeom prst="rect">
            <a:avLst/>
          </a:prstGeom>
          <a:ln w="57150">
            <a:solidFill>
              <a:srgbClr val="7030A0"/>
            </a:solidFill>
          </a:ln>
        </p:spPr>
        <p:txBody>
          <a:bodyPr wrap="square">
            <a:spAutoFit/>
          </a:bodyPr>
          <a:lstStyle/>
          <a:p>
            <a:r>
              <a:rPr lang="en-US" sz="2000" dirty="0" smtClean="0"/>
              <a:t>Email: </a:t>
            </a:r>
            <a:r>
              <a:rPr lang="en-US" sz="2000" dirty="0" smtClean="0">
                <a:hlinkClick r:id="rId3"/>
              </a:rPr>
              <a:t>shaki_bpt@yahoo.co.in</a:t>
            </a:r>
            <a:endParaRPr lang="en-US" sz="2000" dirty="0" smtClean="0"/>
          </a:p>
          <a:p>
            <a:endParaRPr lang="en-US" sz="2000" dirty="0"/>
          </a:p>
          <a:p>
            <a:r>
              <a:rPr lang="en-US" sz="2000" dirty="0" smtClean="0"/>
              <a:t>LinkedIn </a:t>
            </a:r>
            <a:r>
              <a:rPr lang="en-US" sz="2000" dirty="0"/>
              <a:t>Profile: </a:t>
            </a:r>
            <a:r>
              <a:rPr lang="en-US" sz="2000" dirty="0">
                <a:hlinkClick r:id="rId4"/>
              </a:rPr>
              <a:t>https://</a:t>
            </a:r>
            <a:r>
              <a:rPr lang="en-US" sz="2000" dirty="0" smtClean="0">
                <a:hlinkClick r:id="rId4"/>
              </a:rPr>
              <a:t>ie.linkedin.com/pub/shakila-devi-perumal/25/967/276</a:t>
            </a:r>
            <a:endParaRPr lang="en-US" sz="2000" dirty="0" smtClean="0"/>
          </a:p>
          <a:p>
            <a:endParaRPr lang="en-US" sz="2000" dirty="0"/>
          </a:p>
          <a:p>
            <a:r>
              <a:rPr lang="en-US" sz="2000" dirty="0"/>
              <a:t>Research gate: https://www.researchgate.net/profile/Shakila_Devi_</a:t>
            </a:r>
            <a:r>
              <a:rPr lang="en-US" dirty="0"/>
              <a:t>Perumal</a:t>
            </a:r>
          </a:p>
        </p:txBody>
      </p:sp>
    </p:spTree>
    <p:extLst>
      <p:ext uri="{BB962C8B-B14F-4D97-AF65-F5344CB8AC3E}">
        <p14:creationId xmlns:p14="http://schemas.microsoft.com/office/powerpoint/2010/main" val="235848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750" fill="hold"/>
                                        <p:tgtEl>
                                          <p:spTgt spid="2"/>
                                        </p:tgtEl>
                                        <p:attrNameLst>
                                          <p:attrName>ppt_x</p:attrName>
                                        </p:attrNameLst>
                                      </p:cBhvr>
                                      <p:tavLst>
                                        <p:tav tm="0">
                                          <p:val>
                                            <p:strVal val="#ppt_x"/>
                                          </p:val>
                                        </p:tav>
                                        <p:tav tm="100000">
                                          <p:val>
                                            <p:strVal val="#ppt_x"/>
                                          </p:val>
                                        </p:tav>
                                      </p:tavLst>
                                    </p:anim>
                                    <p:anim calcmode="lin" valueType="num">
                                      <p:cBhvr additive="base">
                                        <p:cTn id="13"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5468</TotalTime>
  <Words>1594</Words>
  <Application>Microsoft Office PowerPoint</Application>
  <PresentationFormat>On-screen Show (4:3)</PresentationFormat>
  <Paragraphs>282</Paragraphs>
  <Slides>29</Slides>
  <Notes>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Aspect</vt:lpstr>
      <vt:lpstr>A simple tool to promote  Physical Activity in patients with COPD</vt:lpstr>
      <vt:lpstr>PowerPoint Presentation</vt:lpstr>
      <vt:lpstr>Specific Goals</vt:lpstr>
      <vt:lpstr>COPD</vt:lpstr>
      <vt:lpstr>What are current management strategies for COPD</vt:lpstr>
      <vt:lpstr>PowerPoint Presentation</vt:lpstr>
      <vt:lpstr>What does the data say……</vt:lpstr>
      <vt:lpstr>Sitting and Health</vt:lpstr>
      <vt:lpstr>Does pulmonary rehab address  Physical (in) Activity ?</vt:lpstr>
      <vt:lpstr>Does pulmonary rehab address  Physical (in) Activity ?</vt:lpstr>
      <vt:lpstr>Physical Activity Recommendations</vt:lpstr>
      <vt:lpstr>Do we understand right?</vt:lpstr>
      <vt:lpstr>…….closer to reality…..</vt:lpstr>
      <vt:lpstr>Are we assessing barriers for  Physical Activity appropriately?</vt:lpstr>
      <vt:lpstr>What does the evidence say…..</vt:lpstr>
      <vt:lpstr>Strategies to improve Physical Activity</vt:lpstr>
      <vt:lpstr>Behavioral Change Techniques</vt:lpstr>
      <vt:lpstr>Necessity is the mother of Invention</vt:lpstr>
      <vt:lpstr>Objective of Study</vt:lpstr>
      <vt:lpstr>Study Design</vt:lpstr>
      <vt:lpstr>Baseline Characteristics of Study Population</vt:lpstr>
      <vt:lpstr>                       Walking Prescription + Log sheet</vt:lpstr>
      <vt:lpstr>Pre and Post Rehab Results</vt:lpstr>
      <vt:lpstr>Results </vt:lpstr>
      <vt:lpstr>Strengths</vt:lpstr>
      <vt:lpstr>Limitations</vt:lpstr>
      <vt:lpstr>Conclusion</vt:lpstr>
      <vt:lpstr>Future recommendations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simple tool to promote physical activity in patients with COPD</dc:title>
  <dc:creator>Devi</dc:creator>
  <cp:lastModifiedBy>Devi</cp:lastModifiedBy>
  <cp:revision>214</cp:revision>
  <dcterms:created xsi:type="dcterms:W3CDTF">2016-06-24T10:55:27Z</dcterms:created>
  <dcterms:modified xsi:type="dcterms:W3CDTF">2016-07-13T13:55:01Z</dcterms:modified>
</cp:coreProperties>
</file>