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3"/>
  </p:notesMasterIdLst>
  <p:handoutMasterIdLst>
    <p:handoutMasterId r:id="rId14"/>
  </p:handoutMasterIdLst>
  <p:sldIdLst>
    <p:sldId id="287" r:id="rId2"/>
    <p:sldId id="284" r:id="rId3"/>
    <p:sldId id="293" r:id="rId4"/>
    <p:sldId id="298" r:id="rId5"/>
    <p:sldId id="299" r:id="rId6"/>
    <p:sldId id="288" r:id="rId7"/>
    <p:sldId id="297" r:id="rId8"/>
    <p:sldId id="296" r:id="rId9"/>
    <p:sldId id="295" r:id="rId10"/>
    <p:sldId id="292" r:id="rId11"/>
    <p:sldId id="294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4600" autoAdjust="0"/>
  </p:normalViewPr>
  <p:slideViewPr>
    <p:cSldViewPr snapToGrid="0">
      <p:cViewPr varScale="1">
        <p:scale>
          <a:sx n="51" d="100"/>
          <a:sy n="51" d="100"/>
        </p:scale>
        <p:origin x="-55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\Paper%20for%20publication\8th%20report%20Data%20sheet-%20%20OCTOBE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 lang="en-IN"/>
            </a:pPr>
            <a:r>
              <a:rPr lang="en-US"/>
              <a:t> </a:t>
            </a:r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Sheet1!$J$1</c:f>
              <c:strCache>
                <c:ptCount val="1"/>
                <c:pt idx="0">
                  <c:v>HF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2458884158539594"/>
                  <c:y val="-0.5653009716800744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IN"/>
                  </a:pPr>
                  <a:endParaRPr lang="en-US"/>
                </a:p>
              </c:txPr>
            </c:trendlineLbl>
          </c:trendline>
          <c:xVal>
            <c:numRef>
              <c:f>Sheet1!$I$2:$I$221</c:f>
              <c:numCache>
                <c:formatCode>General</c:formatCode>
                <c:ptCount val="220"/>
                <c:pt idx="0">
                  <c:v>4.8</c:v>
                </c:pt>
                <c:pt idx="1">
                  <c:v>4</c:v>
                </c:pt>
                <c:pt idx="2">
                  <c:v>5.7</c:v>
                </c:pt>
                <c:pt idx="3">
                  <c:v>5.8</c:v>
                </c:pt>
                <c:pt idx="4">
                  <c:v>4.2</c:v>
                </c:pt>
                <c:pt idx="5">
                  <c:v>4.9000000000000004</c:v>
                </c:pt>
                <c:pt idx="6">
                  <c:v>4.0999999999999996</c:v>
                </c:pt>
                <c:pt idx="7">
                  <c:v>5.2</c:v>
                </c:pt>
                <c:pt idx="8">
                  <c:v>4.8</c:v>
                </c:pt>
                <c:pt idx="9">
                  <c:v>4.4000000000000004</c:v>
                </c:pt>
                <c:pt idx="10">
                  <c:v>4.2</c:v>
                </c:pt>
                <c:pt idx="11">
                  <c:v>4.8</c:v>
                </c:pt>
                <c:pt idx="12">
                  <c:v>4.7</c:v>
                </c:pt>
                <c:pt idx="13">
                  <c:v>4.8</c:v>
                </c:pt>
                <c:pt idx="14">
                  <c:v>4.8</c:v>
                </c:pt>
                <c:pt idx="15">
                  <c:v>5.0999999999999996</c:v>
                </c:pt>
                <c:pt idx="16">
                  <c:v>4.7</c:v>
                </c:pt>
                <c:pt idx="17">
                  <c:v>4.5999999999999996</c:v>
                </c:pt>
                <c:pt idx="18">
                  <c:v>4.7</c:v>
                </c:pt>
                <c:pt idx="19">
                  <c:v>4.5999999999999996</c:v>
                </c:pt>
                <c:pt idx="20">
                  <c:v>4.2</c:v>
                </c:pt>
                <c:pt idx="21">
                  <c:v>4.9000000000000004</c:v>
                </c:pt>
                <c:pt idx="22">
                  <c:v>4.2</c:v>
                </c:pt>
                <c:pt idx="23">
                  <c:v>5.4</c:v>
                </c:pt>
                <c:pt idx="24">
                  <c:v>5.5</c:v>
                </c:pt>
                <c:pt idx="25">
                  <c:v>4.7</c:v>
                </c:pt>
                <c:pt idx="26">
                  <c:v>5.3</c:v>
                </c:pt>
                <c:pt idx="27">
                  <c:v>4.2</c:v>
                </c:pt>
                <c:pt idx="28">
                  <c:v>5.0999999999999996</c:v>
                </c:pt>
                <c:pt idx="29">
                  <c:v>4.3</c:v>
                </c:pt>
                <c:pt idx="30">
                  <c:v>4.5</c:v>
                </c:pt>
                <c:pt idx="31">
                  <c:v>5.0999999999999996</c:v>
                </c:pt>
                <c:pt idx="32">
                  <c:v>5</c:v>
                </c:pt>
                <c:pt idx="33">
                  <c:v>4.2</c:v>
                </c:pt>
                <c:pt idx="34">
                  <c:v>4.8</c:v>
                </c:pt>
                <c:pt idx="35">
                  <c:v>5.3</c:v>
                </c:pt>
                <c:pt idx="36">
                  <c:v>4.5999999999999996</c:v>
                </c:pt>
                <c:pt idx="37">
                  <c:v>6.3</c:v>
                </c:pt>
                <c:pt idx="38">
                  <c:v>5.9</c:v>
                </c:pt>
                <c:pt idx="39">
                  <c:v>4.7</c:v>
                </c:pt>
                <c:pt idx="40">
                  <c:v>5.3</c:v>
                </c:pt>
                <c:pt idx="41">
                  <c:v>5</c:v>
                </c:pt>
                <c:pt idx="42">
                  <c:v>4.4000000000000004</c:v>
                </c:pt>
                <c:pt idx="43">
                  <c:v>4.5999999999999996</c:v>
                </c:pt>
                <c:pt idx="44">
                  <c:v>5</c:v>
                </c:pt>
                <c:pt idx="45">
                  <c:v>4.9000000000000004</c:v>
                </c:pt>
                <c:pt idx="46">
                  <c:v>4.4000000000000004</c:v>
                </c:pt>
                <c:pt idx="47">
                  <c:v>5.2</c:v>
                </c:pt>
                <c:pt idx="48">
                  <c:v>4.8</c:v>
                </c:pt>
                <c:pt idx="49">
                  <c:v>4.7</c:v>
                </c:pt>
                <c:pt idx="50">
                  <c:v>5.0999999999999996</c:v>
                </c:pt>
                <c:pt idx="51">
                  <c:v>4.5</c:v>
                </c:pt>
                <c:pt idx="52">
                  <c:v>4.7</c:v>
                </c:pt>
                <c:pt idx="53">
                  <c:v>5.4</c:v>
                </c:pt>
                <c:pt idx="54">
                  <c:v>5.4</c:v>
                </c:pt>
                <c:pt idx="55">
                  <c:v>5.2</c:v>
                </c:pt>
                <c:pt idx="56">
                  <c:v>5.4</c:v>
                </c:pt>
                <c:pt idx="57">
                  <c:v>4.8</c:v>
                </c:pt>
                <c:pt idx="58">
                  <c:v>4.8</c:v>
                </c:pt>
                <c:pt idx="59">
                  <c:v>5</c:v>
                </c:pt>
                <c:pt idx="60">
                  <c:v>4.8</c:v>
                </c:pt>
                <c:pt idx="61">
                  <c:v>5.0999999999999996</c:v>
                </c:pt>
                <c:pt idx="62">
                  <c:v>6.35</c:v>
                </c:pt>
                <c:pt idx="63">
                  <c:v>5.2</c:v>
                </c:pt>
                <c:pt idx="64">
                  <c:v>4.5999999999999996</c:v>
                </c:pt>
                <c:pt idx="65">
                  <c:v>4.8</c:v>
                </c:pt>
                <c:pt idx="66">
                  <c:v>5.4</c:v>
                </c:pt>
                <c:pt idx="67">
                  <c:v>5.4</c:v>
                </c:pt>
                <c:pt idx="68">
                  <c:v>5.6</c:v>
                </c:pt>
                <c:pt idx="69">
                  <c:v>5.2</c:v>
                </c:pt>
                <c:pt idx="70">
                  <c:v>5.7</c:v>
                </c:pt>
                <c:pt idx="71">
                  <c:v>6.53</c:v>
                </c:pt>
                <c:pt idx="72">
                  <c:v>5.03</c:v>
                </c:pt>
                <c:pt idx="73">
                  <c:v>5.26</c:v>
                </c:pt>
                <c:pt idx="74">
                  <c:v>5.05</c:v>
                </c:pt>
                <c:pt idx="75">
                  <c:v>3.92</c:v>
                </c:pt>
                <c:pt idx="76">
                  <c:v>4.5999999999999996</c:v>
                </c:pt>
                <c:pt idx="77">
                  <c:v>5.52</c:v>
                </c:pt>
                <c:pt idx="78">
                  <c:v>4.78</c:v>
                </c:pt>
                <c:pt idx="79">
                  <c:v>5.17</c:v>
                </c:pt>
                <c:pt idx="80">
                  <c:v>4.5599999999999996</c:v>
                </c:pt>
                <c:pt idx="81">
                  <c:v>6.05</c:v>
                </c:pt>
                <c:pt idx="82">
                  <c:v>6.4</c:v>
                </c:pt>
                <c:pt idx="83">
                  <c:v>5.58</c:v>
                </c:pt>
                <c:pt idx="84">
                  <c:v>6.02</c:v>
                </c:pt>
                <c:pt idx="85">
                  <c:v>5.63</c:v>
                </c:pt>
                <c:pt idx="86">
                  <c:v>5.37</c:v>
                </c:pt>
                <c:pt idx="87">
                  <c:v>5.89</c:v>
                </c:pt>
                <c:pt idx="88">
                  <c:v>6.6099999999999985</c:v>
                </c:pt>
                <c:pt idx="89">
                  <c:v>5.57</c:v>
                </c:pt>
                <c:pt idx="90">
                  <c:v>5.91</c:v>
                </c:pt>
                <c:pt idx="91">
                  <c:v>5.6099999999999985</c:v>
                </c:pt>
                <c:pt idx="92">
                  <c:v>5.4700000000000024</c:v>
                </c:pt>
                <c:pt idx="93">
                  <c:v>5.92</c:v>
                </c:pt>
                <c:pt idx="94">
                  <c:v>5.89</c:v>
                </c:pt>
                <c:pt idx="95">
                  <c:v>5.42</c:v>
                </c:pt>
                <c:pt idx="96">
                  <c:v>5.51</c:v>
                </c:pt>
                <c:pt idx="97">
                  <c:v>5.3199999999999985</c:v>
                </c:pt>
                <c:pt idx="98">
                  <c:v>5.72</c:v>
                </c:pt>
                <c:pt idx="99">
                  <c:v>4.33</c:v>
                </c:pt>
                <c:pt idx="100">
                  <c:v>4.5999999999999996</c:v>
                </c:pt>
                <c:pt idx="101">
                  <c:v>4.29</c:v>
                </c:pt>
                <c:pt idx="102">
                  <c:v>5.87</c:v>
                </c:pt>
                <c:pt idx="103">
                  <c:v>4.46</c:v>
                </c:pt>
                <c:pt idx="104">
                  <c:v>5.67</c:v>
                </c:pt>
                <c:pt idx="105">
                  <c:v>3.77</c:v>
                </c:pt>
                <c:pt idx="106">
                  <c:v>5.56</c:v>
                </c:pt>
                <c:pt idx="107">
                  <c:v>5.1099999999999985</c:v>
                </c:pt>
                <c:pt idx="108">
                  <c:v>6.05</c:v>
                </c:pt>
                <c:pt idx="109">
                  <c:v>5.7</c:v>
                </c:pt>
                <c:pt idx="110">
                  <c:v>6</c:v>
                </c:pt>
                <c:pt idx="111">
                  <c:v>5.4</c:v>
                </c:pt>
                <c:pt idx="112">
                  <c:v>9.4</c:v>
                </c:pt>
                <c:pt idx="113">
                  <c:v>7</c:v>
                </c:pt>
                <c:pt idx="114">
                  <c:v>6.8</c:v>
                </c:pt>
                <c:pt idx="115">
                  <c:v>6.6</c:v>
                </c:pt>
                <c:pt idx="116">
                  <c:v>5.8</c:v>
                </c:pt>
                <c:pt idx="117">
                  <c:v>6</c:v>
                </c:pt>
                <c:pt idx="118">
                  <c:v>7.2</c:v>
                </c:pt>
                <c:pt idx="119">
                  <c:v>5.4</c:v>
                </c:pt>
                <c:pt idx="120">
                  <c:v>6.3</c:v>
                </c:pt>
                <c:pt idx="121">
                  <c:v>11.6</c:v>
                </c:pt>
                <c:pt idx="122">
                  <c:v>6</c:v>
                </c:pt>
                <c:pt idx="123">
                  <c:v>7.5</c:v>
                </c:pt>
                <c:pt idx="124">
                  <c:v>7</c:v>
                </c:pt>
                <c:pt idx="125">
                  <c:v>6.4</c:v>
                </c:pt>
                <c:pt idx="126">
                  <c:v>8</c:v>
                </c:pt>
                <c:pt idx="127">
                  <c:v>8.2000000000000011</c:v>
                </c:pt>
                <c:pt idx="128">
                  <c:v>8.1</c:v>
                </c:pt>
                <c:pt idx="129">
                  <c:v>8.4</c:v>
                </c:pt>
                <c:pt idx="130">
                  <c:v>9</c:v>
                </c:pt>
                <c:pt idx="131">
                  <c:v>6.75</c:v>
                </c:pt>
                <c:pt idx="132">
                  <c:v>9.9</c:v>
                </c:pt>
                <c:pt idx="133">
                  <c:v>10.4</c:v>
                </c:pt>
                <c:pt idx="134">
                  <c:v>7.6</c:v>
                </c:pt>
                <c:pt idx="135">
                  <c:v>9</c:v>
                </c:pt>
                <c:pt idx="136">
                  <c:v>6</c:v>
                </c:pt>
                <c:pt idx="137">
                  <c:v>12.2</c:v>
                </c:pt>
                <c:pt idx="138">
                  <c:v>5.4</c:v>
                </c:pt>
                <c:pt idx="139">
                  <c:v>8.6</c:v>
                </c:pt>
                <c:pt idx="140">
                  <c:v>8.4</c:v>
                </c:pt>
                <c:pt idx="141">
                  <c:v>8.8000000000000007</c:v>
                </c:pt>
                <c:pt idx="142">
                  <c:v>7.3</c:v>
                </c:pt>
                <c:pt idx="143">
                  <c:v>8.4</c:v>
                </c:pt>
                <c:pt idx="144">
                  <c:v>7.4</c:v>
                </c:pt>
                <c:pt idx="145">
                  <c:v>6.6</c:v>
                </c:pt>
                <c:pt idx="146">
                  <c:v>6.4</c:v>
                </c:pt>
                <c:pt idx="147">
                  <c:v>10.200000000000001</c:v>
                </c:pt>
                <c:pt idx="148">
                  <c:v>9</c:v>
                </c:pt>
                <c:pt idx="149">
                  <c:v>7.5</c:v>
                </c:pt>
                <c:pt idx="150">
                  <c:v>8.24</c:v>
                </c:pt>
                <c:pt idx="151">
                  <c:v>7.13</c:v>
                </c:pt>
                <c:pt idx="152">
                  <c:v>10.51</c:v>
                </c:pt>
                <c:pt idx="153">
                  <c:v>7.4300000000000024</c:v>
                </c:pt>
                <c:pt idx="154">
                  <c:v>8.5300000000000011</c:v>
                </c:pt>
                <c:pt idx="155">
                  <c:v>7.2700000000000014</c:v>
                </c:pt>
                <c:pt idx="156">
                  <c:v>10.64</c:v>
                </c:pt>
                <c:pt idx="157">
                  <c:v>8.5400000000000009</c:v>
                </c:pt>
                <c:pt idx="158">
                  <c:v>7.14</c:v>
                </c:pt>
                <c:pt idx="159">
                  <c:v>11.6</c:v>
                </c:pt>
                <c:pt idx="160">
                  <c:v>12.5</c:v>
                </c:pt>
                <c:pt idx="161">
                  <c:v>7.2</c:v>
                </c:pt>
                <c:pt idx="162">
                  <c:v>6.75</c:v>
                </c:pt>
                <c:pt idx="163">
                  <c:v>9.9</c:v>
                </c:pt>
                <c:pt idx="164">
                  <c:v>7.4</c:v>
                </c:pt>
                <c:pt idx="165">
                  <c:v>8</c:v>
                </c:pt>
                <c:pt idx="166">
                  <c:v>7.2</c:v>
                </c:pt>
                <c:pt idx="167">
                  <c:v>14.7</c:v>
                </c:pt>
                <c:pt idx="168">
                  <c:v>13</c:v>
                </c:pt>
                <c:pt idx="169">
                  <c:v>7.5</c:v>
                </c:pt>
                <c:pt idx="170">
                  <c:v>12.5</c:v>
                </c:pt>
                <c:pt idx="171">
                  <c:v>11.1</c:v>
                </c:pt>
                <c:pt idx="172">
                  <c:v>11.3</c:v>
                </c:pt>
                <c:pt idx="173">
                  <c:v>9.3000000000000007</c:v>
                </c:pt>
                <c:pt idx="174">
                  <c:v>13.6</c:v>
                </c:pt>
                <c:pt idx="175">
                  <c:v>13.6</c:v>
                </c:pt>
                <c:pt idx="176">
                  <c:v>12.4</c:v>
                </c:pt>
                <c:pt idx="177">
                  <c:v>9.3000000000000007</c:v>
                </c:pt>
                <c:pt idx="178">
                  <c:v>11.6</c:v>
                </c:pt>
                <c:pt idx="179">
                  <c:v>8</c:v>
                </c:pt>
                <c:pt idx="180">
                  <c:v>8.3000000000000007</c:v>
                </c:pt>
                <c:pt idx="181">
                  <c:v>8.3000000000000007</c:v>
                </c:pt>
                <c:pt idx="182">
                  <c:v>10</c:v>
                </c:pt>
                <c:pt idx="183">
                  <c:v>8.6</c:v>
                </c:pt>
                <c:pt idx="184">
                  <c:v>11.7</c:v>
                </c:pt>
                <c:pt idx="185">
                  <c:v>9.2000000000000011</c:v>
                </c:pt>
                <c:pt idx="186">
                  <c:v>8.6</c:v>
                </c:pt>
                <c:pt idx="187">
                  <c:v>9</c:v>
                </c:pt>
                <c:pt idx="188">
                  <c:v>8.9</c:v>
                </c:pt>
                <c:pt idx="189">
                  <c:v>8</c:v>
                </c:pt>
                <c:pt idx="190">
                  <c:v>10</c:v>
                </c:pt>
                <c:pt idx="191">
                  <c:v>7.5</c:v>
                </c:pt>
                <c:pt idx="192">
                  <c:v>9.2000000000000011</c:v>
                </c:pt>
                <c:pt idx="193">
                  <c:v>13</c:v>
                </c:pt>
                <c:pt idx="194">
                  <c:v>7.2</c:v>
                </c:pt>
                <c:pt idx="195">
                  <c:v>8.6</c:v>
                </c:pt>
                <c:pt idx="196">
                  <c:v>7.6</c:v>
                </c:pt>
                <c:pt idx="197">
                  <c:v>10.1</c:v>
                </c:pt>
                <c:pt idx="198">
                  <c:v>8.4</c:v>
                </c:pt>
                <c:pt idx="199">
                  <c:v>13</c:v>
                </c:pt>
                <c:pt idx="200">
                  <c:v>13.2</c:v>
                </c:pt>
                <c:pt idx="201">
                  <c:v>12</c:v>
                </c:pt>
                <c:pt idx="202">
                  <c:v>9</c:v>
                </c:pt>
                <c:pt idx="203">
                  <c:v>9.2000000000000011</c:v>
                </c:pt>
                <c:pt idx="204">
                  <c:v>8.4</c:v>
                </c:pt>
                <c:pt idx="205">
                  <c:v>10.200000000000001</c:v>
                </c:pt>
                <c:pt idx="206">
                  <c:v>10.5</c:v>
                </c:pt>
                <c:pt idx="207">
                  <c:v>8.8000000000000007</c:v>
                </c:pt>
                <c:pt idx="208">
                  <c:v>9</c:v>
                </c:pt>
                <c:pt idx="209">
                  <c:v>9.4</c:v>
                </c:pt>
                <c:pt idx="210">
                  <c:v>12.9</c:v>
                </c:pt>
                <c:pt idx="211">
                  <c:v>9</c:v>
                </c:pt>
                <c:pt idx="212">
                  <c:v>8.4</c:v>
                </c:pt>
                <c:pt idx="213">
                  <c:v>8.4</c:v>
                </c:pt>
                <c:pt idx="214">
                  <c:v>13.6</c:v>
                </c:pt>
                <c:pt idx="215">
                  <c:v>7.5</c:v>
                </c:pt>
                <c:pt idx="216">
                  <c:v>13</c:v>
                </c:pt>
                <c:pt idx="217">
                  <c:v>9.3000000000000007</c:v>
                </c:pt>
                <c:pt idx="218">
                  <c:v>5.8</c:v>
                </c:pt>
                <c:pt idx="219">
                  <c:v>11.6</c:v>
                </c:pt>
              </c:numCache>
            </c:numRef>
          </c:xVal>
          <c:yVal>
            <c:numRef>
              <c:f>Sheet1!$J$2:$J$221</c:f>
              <c:numCache>
                <c:formatCode>0.00</c:formatCode>
                <c:ptCount val="220"/>
                <c:pt idx="0">
                  <c:v>2.4031205211758202</c:v>
                </c:pt>
                <c:pt idx="1">
                  <c:v>1.9190780923760717</c:v>
                </c:pt>
                <c:pt idx="2">
                  <c:v>1.3617278360175928</c:v>
                </c:pt>
                <c:pt idx="3">
                  <c:v>1.5314789170422538</c:v>
                </c:pt>
                <c:pt idx="4">
                  <c:v>2.9095560292411737</c:v>
                </c:pt>
                <c:pt idx="5">
                  <c:v>2.6085260335771951</c:v>
                </c:pt>
                <c:pt idx="6">
                  <c:v>1.6532125137753477</c:v>
                </c:pt>
                <c:pt idx="7">
                  <c:v>2.3541084391473968</c:v>
                </c:pt>
                <c:pt idx="8">
                  <c:v>1.7242758696007965</c:v>
                </c:pt>
                <c:pt idx="9">
                  <c:v>2.4329692908744027</c:v>
                </c:pt>
                <c:pt idx="10">
                  <c:v>2.4842998393467837</c:v>
                </c:pt>
                <c:pt idx="11">
                  <c:v>2.9253120914996487</c:v>
                </c:pt>
                <c:pt idx="12">
                  <c:v>3.2984163800612945</c:v>
                </c:pt>
                <c:pt idx="13">
                  <c:v>2.1702617153949602</c:v>
                </c:pt>
                <c:pt idx="14">
                  <c:v>2.2855573090077752</c:v>
                </c:pt>
                <c:pt idx="15">
                  <c:v>2.692846919277216</c:v>
                </c:pt>
                <c:pt idx="16">
                  <c:v>2.4517864355242764</c:v>
                </c:pt>
                <c:pt idx="17">
                  <c:v>2.1553360374650619</c:v>
                </c:pt>
                <c:pt idx="18">
                  <c:v>1.8512583487190752</c:v>
                </c:pt>
                <c:pt idx="19">
                  <c:v>2.7888751157754172</c:v>
                </c:pt>
                <c:pt idx="20">
                  <c:v>1</c:v>
                </c:pt>
                <c:pt idx="21">
                  <c:v>2.5693739096150461</c:v>
                </c:pt>
                <c:pt idx="22">
                  <c:v>2.793091600176588</c:v>
                </c:pt>
                <c:pt idx="23">
                  <c:v>2.4183012913197448</c:v>
                </c:pt>
                <c:pt idx="24">
                  <c:v>1.9684829485539401</c:v>
                </c:pt>
                <c:pt idx="25">
                  <c:v>2.0755469613925306</c:v>
                </c:pt>
                <c:pt idx="26">
                  <c:v>1.8260748027008264</c:v>
                </c:pt>
                <c:pt idx="27">
                  <c:v>2.9809119377768436</c:v>
                </c:pt>
                <c:pt idx="28">
                  <c:v>2.2068258760318487</c:v>
                </c:pt>
                <c:pt idx="29">
                  <c:v>2.5705429398818853</c:v>
                </c:pt>
                <c:pt idx="30">
                  <c:v>2.7958800173440754</c:v>
                </c:pt>
                <c:pt idx="31">
                  <c:v>2.8494194137968885</c:v>
                </c:pt>
                <c:pt idx="32">
                  <c:v>2.8904210188009212</c:v>
                </c:pt>
                <c:pt idx="33">
                  <c:v>2.6117233080073512</c:v>
                </c:pt>
                <c:pt idx="34">
                  <c:v>2.8686444383948158</c:v>
                </c:pt>
                <c:pt idx="35">
                  <c:v>2.3521825181113631</c:v>
                </c:pt>
                <c:pt idx="36">
                  <c:v>1.0791812460476238</c:v>
                </c:pt>
                <c:pt idx="37">
                  <c:v>1.5314789170422538</c:v>
                </c:pt>
                <c:pt idx="38">
                  <c:v>2.6314437690131625</c:v>
                </c:pt>
                <c:pt idx="39">
                  <c:v>2.1303337684950234</c:v>
                </c:pt>
                <c:pt idx="40">
                  <c:v>2.3283796034387367</c:v>
                </c:pt>
                <c:pt idx="41">
                  <c:v>2.4183012913197448</c:v>
                </c:pt>
                <c:pt idx="42">
                  <c:v>2.9895121095387567</c:v>
                </c:pt>
                <c:pt idx="43">
                  <c:v>2.9652017010259226</c:v>
                </c:pt>
                <c:pt idx="44">
                  <c:v>2.7391576286370642</c:v>
                </c:pt>
                <c:pt idx="45">
                  <c:v>2.4828735836087419</c:v>
                </c:pt>
                <c:pt idx="46">
                  <c:v>2.7505083948513462</c:v>
                </c:pt>
                <c:pt idx="47">
                  <c:v>2.0086001717619202</c:v>
                </c:pt>
                <c:pt idx="48">
                  <c:v>2.2695129442179263</c:v>
                </c:pt>
                <c:pt idx="49">
                  <c:v>3.7245019716340657</c:v>
                </c:pt>
                <c:pt idx="50">
                  <c:v>1.7653540802590286</c:v>
                </c:pt>
                <c:pt idx="51">
                  <c:v>2.8904210188009212</c:v>
                </c:pt>
                <c:pt idx="52">
                  <c:v>1.8260748027008264</c:v>
                </c:pt>
                <c:pt idx="53">
                  <c:v>2.2420143899257847</c:v>
                </c:pt>
                <c:pt idx="54">
                  <c:v>2.8027737252919755</c:v>
                </c:pt>
                <c:pt idx="55">
                  <c:v>2.2648178230095382</c:v>
                </c:pt>
                <c:pt idx="56">
                  <c:v>1.7481880270062076</c:v>
                </c:pt>
                <c:pt idx="57">
                  <c:v>2.956648579205186</c:v>
                </c:pt>
                <c:pt idx="58">
                  <c:v>2.0718820073061237</c:v>
                </c:pt>
                <c:pt idx="59">
                  <c:v>0.84509804001425681</c:v>
                </c:pt>
                <c:pt idx="60">
                  <c:v>2.6762270639907437</c:v>
                </c:pt>
                <c:pt idx="61">
                  <c:v>1.5314789170422538</c:v>
                </c:pt>
                <c:pt idx="62">
                  <c:v>2.3729120029701067</c:v>
                </c:pt>
                <c:pt idx="63">
                  <c:v>1.966512485403076</c:v>
                </c:pt>
                <c:pt idx="64">
                  <c:v>2.6268793587569412</c:v>
                </c:pt>
                <c:pt idx="65">
                  <c:v>2.0962455555633368</c:v>
                </c:pt>
                <c:pt idx="66">
                  <c:v>3.1176026916900828</c:v>
                </c:pt>
                <c:pt idx="67">
                  <c:v>1.7993405494535866</c:v>
                </c:pt>
                <c:pt idx="68">
                  <c:v>1.7788744720027401</c:v>
                </c:pt>
                <c:pt idx="69">
                  <c:v>2.9378487525115231</c:v>
                </c:pt>
                <c:pt idx="70">
                  <c:v>2.5908284648123798</c:v>
                </c:pt>
                <c:pt idx="71">
                  <c:v>2.7880127328557402</c:v>
                </c:pt>
                <c:pt idx="72">
                  <c:v>2.5587085705331627</c:v>
                </c:pt>
                <c:pt idx="73">
                  <c:v>2.1615776110488705</c:v>
                </c:pt>
                <c:pt idx="74">
                  <c:v>3.2237554536572413</c:v>
                </c:pt>
                <c:pt idx="75">
                  <c:v>2.793091600176588</c:v>
                </c:pt>
                <c:pt idx="76">
                  <c:v>2.4533183400470402</c:v>
                </c:pt>
                <c:pt idx="77">
                  <c:v>1.8512583487190752</c:v>
                </c:pt>
                <c:pt idx="78">
                  <c:v>2.3483048630481607</c:v>
                </c:pt>
                <c:pt idx="79">
                  <c:v>1.5314789170422538</c:v>
                </c:pt>
                <c:pt idx="80">
                  <c:v>2.0755469613925306</c:v>
                </c:pt>
                <c:pt idx="81">
                  <c:v>2.1367205671564187</c:v>
                </c:pt>
                <c:pt idx="82">
                  <c:v>2.8752580989441316</c:v>
                </c:pt>
                <c:pt idx="83">
                  <c:v>2.4842998393467837</c:v>
                </c:pt>
                <c:pt idx="84">
                  <c:v>2.8426092396105567</c:v>
                </c:pt>
                <c:pt idx="85">
                  <c:v>3.2437819160938002</c:v>
                </c:pt>
                <c:pt idx="86">
                  <c:v>2.1013242556804266</c:v>
                </c:pt>
                <c:pt idx="87">
                  <c:v>2.1553360374650619</c:v>
                </c:pt>
                <c:pt idx="88">
                  <c:v>2.0791812460476407</c:v>
                </c:pt>
                <c:pt idx="89">
                  <c:v>3.0476641946015599</c:v>
                </c:pt>
                <c:pt idx="90">
                  <c:v>1.5927384221970888</c:v>
                </c:pt>
                <c:pt idx="91">
                  <c:v>3.3106933123433597</c:v>
                </c:pt>
                <c:pt idx="92">
                  <c:v>2.2304489213782572</c:v>
                </c:pt>
                <c:pt idx="93">
                  <c:v>2.9180303367848777</c:v>
                </c:pt>
                <c:pt idx="94">
                  <c:v>2.2121876044039581</c:v>
                </c:pt>
                <c:pt idx="95">
                  <c:v>2.2420143899257847</c:v>
                </c:pt>
                <c:pt idx="96">
                  <c:v>2.5682017240670012</c:v>
                </c:pt>
                <c:pt idx="97">
                  <c:v>2.4031205211758202</c:v>
                </c:pt>
                <c:pt idx="98">
                  <c:v>2.4828735836087419</c:v>
                </c:pt>
                <c:pt idx="99">
                  <c:v>2.3802112417116184</c:v>
                </c:pt>
                <c:pt idx="100">
                  <c:v>2.9429995933660407</c:v>
                </c:pt>
                <c:pt idx="101">
                  <c:v>2.0606978403536202</c:v>
                </c:pt>
                <c:pt idx="102">
                  <c:v>2.4247052707346439</c:v>
                </c:pt>
                <c:pt idx="103">
                  <c:v>2.2121876044039581</c:v>
                </c:pt>
                <c:pt idx="104">
                  <c:v>2.6268793587569412</c:v>
                </c:pt>
                <c:pt idx="105">
                  <c:v>2.3802112417116184</c:v>
                </c:pt>
                <c:pt idx="106">
                  <c:v>3.4166405073382689</c:v>
                </c:pt>
                <c:pt idx="107">
                  <c:v>2.1315545097612398</c:v>
                </c:pt>
                <c:pt idx="108">
                  <c:v>2.1367205671564187</c:v>
                </c:pt>
                <c:pt idx="109">
                  <c:v>2.5908284648123798</c:v>
                </c:pt>
                <c:pt idx="110">
                  <c:v>1.7781512503836441</c:v>
                </c:pt>
                <c:pt idx="111">
                  <c:v>2.0374264979406234</c:v>
                </c:pt>
                <c:pt idx="112">
                  <c:v>1.6020599913279623</c:v>
                </c:pt>
                <c:pt idx="113">
                  <c:v>2</c:v>
                </c:pt>
                <c:pt idx="114">
                  <c:v>1.7781512503836441</c:v>
                </c:pt>
                <c:pt idx="115">
                  <c:v>1.4149733479708178</c:v>
                </c:pt>
                <c:pt idx="116">
                  <c:v>1.9867717342662481</c:v>
                </c:pt>
                <c:pt idx="117">
                  <c:v>2.0934216851622351</c:v>
                </c:pt>
                <c:pt idx="118">
                  <c:v>1.3979400086720375</c:v>
                </c:pt>
                <c:pt idx="119">
                  <c:v>0.30102999566398264</c:v>
                </c:pt>
                <c:pt idx="120">
                  <c:v>1.6232492903978957</c:v>
                </c:pt>
                <c:pt idx="121">
                  <c:v>2.0569048513364812</c:v>
                </c:pt>
                <c:pt idx="122">
                  <c:v>2.4281347940287885</c:v>
                </c:pt>
                <c:pt idx="123">
                  <c:v>2.6324572921847227</c:v>
                </c:pt>
                <c:pt idx="124">
                  <c:v>2.9872192299080047</c:v>
                </c:pt>
                <c:pt idx="125">
                  <c:v>2.9675479762188597</c:v>
                </c:pt>
                <c:pt idx="126">
                  <c:v>2.5987905067631152</c:v>
                </c:pt>
                <c:pt idx="127">
                  <c:v>2.3891660843645326</c:v>
                </c:pt>
                <c:pt idx="128">
                  <c:v>0</c:v>
                </c:pt>
                <c:pt idx="129">
                  <c:v>2.3521825181113631</c:v>
                </c:pt>
                <c:pt idx="130">
                  <c:v>2.0720365591946237</c:v>
                </c:pt>
                <c:pt idx="131">
                  <c:v>1.6532125137753475</c:v>
                </c:pt>
                <c:pt idx="132">
                  <c:v>2.0492180226701797</c:v>
                </c:pt>
                <c:pt idx="133">
                  <c:v>1.5910646070264918</c:v>
                </c:pt>
                <c:pt idx="134">
                  <c:v>2.255272505103306</c:v>
                </c:pt>
                <c:pt idx="135">
                  <c:v>1.255272505103306</c:v>
                </c:pt>
                <c:pt idx="136">
                  <c:v>1.5185139398778915</c:v>
                </c:pt>
                <c:pt idx="137">
                  <c:v>2.5774917998372251</c:v>
                </c:pt>
                <c:pt idx="138">
                  <c:v>1.6812412373755872</c:v>
                </c:pt>
                <c:pt idx="139">
                  <c:v>1.6232492903978959</c:v>
                </c:pt>
                <c:pt idx="140">
                  <c:v>2.4727564493172123</c:v>
                </c:pt>
                <c:pt idx="141">
                  <c:v>1.7403626894942441</c:v>
                </c:pt>
                <c:pt idx="142">
                  <c:v>1.6989700043360245</c:v>
                </c:pt>
                <c:pt idx="143">
                  <c:v>0.69897000433602108</c:v>
                </c:pt>
                <c:pt idx="144">
                  <c:v>3.2103185198262314</c:v>
                </c:pt>
                <c:pt idx="145">
                  <c:v>2.5263392773898441</c:v>
                </c:pt>
                <c:pt idx="146">
                  <c:v>1.9444826721501678</c:v>
                </c:pt>
                <c:pt idx="147">
                  <c:v>2.6683859166900001</c:v>
                </c:pt>
                <c:pt idx="148">
                  <c:v>1.9242792860618818</c:v>
                </c:pt>
                <c:pt idx="149">
                  <c:v>1.146128035678242</c:v>
                </c:pt>
                <c:pt idx="150">
                  <c:v>1.7781512503836441</c:v>
                </c:pt>
                <c:pt idx="151">
                  <c:v>2.466852797763885</c:v>
                </c:pt>
                <c:pt idx="152">
                  <c:v>1.9084850188786515</c:v>
                </c:pt>
                <c:pt idx="153">
                  <c:v>1.9542425094393281</c:v>
                </c:pt>
                <c:pt idx="154">
                  <c:v>2.0182718165551634</c:v>
                </c:pt>
                <c:pt idx="155">
                  <c:v>1.5440680443502761</c:v>
                </c:pt>
                <c:pt idx="156">
                  <c:v>2.7363965022766452</c:v>
                </c:pt>
                <c:pt idx="157">
                  <c:v>2.3979400086720402</c:v>
                </c:pt>
                <c:pt idx="158">
                  <c:v>1.6720978579357213</c:v>
                </c:pt>
                <c:pt idx="159">
                  <c:v>1.6532125137753477</c:v>
                </c:pt>
                <c:pt idx="160">
                  <c:v>2.1931245983544767</c:v>
                </c:pt>
                <c:pt idx="161">
                  <c:v>2.5954962218255742</c:v>
                </c:pt>
                <c:pt idx="162">
                  <c:v>2.5998830720736867</c:v>
                </c:pt>
                <c:pt idx="163">
                  <c:v>2.0492180226701797</c:v>
                </c:pt>
                <c:pt idx="164">
                  <c:v>1.4471580313422201</c:v>
                </c:pt>
                <c:pt idx="165">
                  <c:v>1.1139433523068358</c:v>
                </c:pt>
                <c:pt idx="166">
                  <c:v>1.9542425094393281</c:v>
                </c:pt>
                <c:pt idx="167">
                  <c:v>1.6812412373755872</c:v>
                </c:pt>
                <c:pt idx="168">
                  <c:v>3.2263420871636308</c:v>
                </c:pt>
                <c:pt idx="169">
                  <c:v>2.5301996982030821</c:v>
                </c:pt>
                <c:pt idx="170">
                  <c:v>2.1931245983544767</c:v>
                </c:pt>
                <c:pt idx="171">
                  <c:v>0.47712125471966282</c:v>
                </c:pt>
                <c:pt idx="172">
                  <c:v>1.3617278360175928</c:v>
                </c:pt>
                <c:pt idx="173">
                  <c:v>1.5314789170422538</c:v>
                </c:pt>
                <c:pt idx="174">
                  <c:v>2.0569048513364812</c:v>
                </c:pt>
                <c:pt idx="175">
                  <c:v>0</c:v>
                </c:pt>
                <c:pt idx="176">
                  <c:v>1.3802112417116061</c:v>
                </c:pt>
                <c:pt idx="177">
                  <c:v>2.423245873936799</c:v>
                </c:pt>
                <c:pt idx="178">
                  <c:v>1.6532125137753477</c:v>
                </c:pt>
                <c:pt idx="179">
                  <c:v>0.90308998699194132</c:v>
                </c:pt>
                <c:pt idx="180">
                  <c:v>0.69897000433602108</c:v>
                </c:pt>
                <c:pt idx="181">
                  <c:v>2.4683473304121581</c:v>
                </c:pt>
                <c:pt idx="182">
                  <c:v>2.3617278360176002</c:v>
                </c:pt>
                <c:pt idx="183">
                  <c:v>1.146128035678242</c:v>
                </c:pt>
                <c:pt idx="184">
                  <c:v>2.1172712956557644</c:v>
                </c:pt>
                <c:pt idx="185">
                  <c:v>1.6232492903978959</c:v>
                </c:pt>
                <c:pt idx="186">
                  <c:v>0.95424250943932487</c:v>
                </c:pt>
                <c:pt idx="187">
                  <c:v>0.30102999566398264</c:v>
                </c:pt>
                <c:pt idx="188">
                  <c:v>1.255272505103306</c:v>
                </c:pt>
                <c:pt idx="189">
                  <c:v>1.1139433523068358</c:v>
                </c:pt>
                <c:pt idx="190">
                  <c:v>1.3010299956639768</c:v>
                </c:pt>
                <c:pt idx="191">
                  <c:v>0.6020599913279624</c:v>
                </c:pt>
                <c:pt idx="192">
                  <c:v>0.69897000433602108</c:v>
                </c:pt>
                <c:pt idx="193">
                  <c:v>0</c:v>
                </c:pt>
                <c:pt idx="194">
                  <c:v>2.5954962218255742</c:v>
                </c:pt>
                <c:pt idx="195">
                  <c:v>1.3010299956639768</c:v>
                </c:pt>
                <c:pt idx="196">
                  <c:v>2.255272505103306</c:v>
                </c:pt>
                <c:pt idx="197">
                  <c:v>1.5185139398778915</c:v>
                </c:pt>
                <c:pt idx="198">
                  <c:v>0.92427928606188414</c:v>
                </c:pt>
                <c:pt idx="199">
                  <c:v>1.1139433523068358</c:v>
                </c:pt>
                <c:pt idx="200">
                  <c:v>1.1205739312058549</c:v>
                </c:pt>
                <c:pt idx="201">
                  <c:v>1.0791812460476238</c:v>
                </c:pt>
                <c:pt idx="202">
                  <c:v>0.95424250943932487</c:v>
                </c:pt>
                <c:pt idx="203">
                  <c:v>0.96378782734555746</c:v>
                </c:pt>
                <c:pt idx="204">
                  <c:v>0.92427928606188414</c:v>
                </c:pt>
                <c:pt idx="205">
                  <c:v>1.0086001717619215</c:v>
                </c:pt>
                <c:pt idx="206">
                  <c:v>1.0211892990699321</c:v>
                </c:pt>
                <c:pt idx="207">
                  <c:v>0.94448267215016868</c:v>
                </c:pt>
                <c:pt idx="208">
                  <c:v>0.95424250943932487</c:v>
                </c:pt>
                <c:pt idx="209">
                  <c:v>0.97312785359970155</c:v>
                </c:pt>
                <c:pt idx="210">
                  <c:v>1.110589710299249</c:v>
                </c:pt>
                <c:pt idx="211">
                  <c:v>0.95424250943932487</c:v>
                </c:pt>
                <c:pt idx="212">
                  <c:v>0.92427928606188414</c:v>
                </c:pt>
                <c:pt idx="213">
                  <c:v>0.92427928606188414</c:v>
                </c:pt>
                <c:pt idx="214">
                  <c:v>1.1335389083702181</c:v>
                </c:pt>
                <c:pt idx="215">
                  <c:v>0.87506126339170065</c:v>
                </c:pt>
                <c:pt idx="216">
                  <c:v>0.90308998699194132</c:v>
                </c:pt>
                <c:pt idx="217">
                  <c:v>2.423245873936799</c:v>
                </c:pt>
                <c:pt idx="218">
                  <c:v>1.9867717342662481</c:v>
                </c:pt>
                <c:pt idx="219">
                  <c:v>1.6532125137753477</c:v>
                </c:pt>
              </c:numCache>
            </c:numRef>
          </c:yVal>
        </c:ser>
        <c:axId val="145355520"/>
        <c:axId val="145357440"/>
      </c:scatterChart>
      <c:valAx>
        <c:axId val="1453555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 sz="1200">
                    <a:latin typeface="Times New Roman" pitchFamily="18" charset="0"/>
                    <a:cs typeface="Times New Roman" pitchFamily="18" charset="0"/>
                  </a:rPr>
                  <a:t> HbA1c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45357440"/>
        <c:crosses val="autoZero"/>
        <c:crossBetween val="midCat"/>
      </c:valAx>
      <c:valAx>
        <c:axId val="1453574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/>
                  <a:t> </a:t>
                </a:r>
                <a:r>
                  <a:rPr lang="en-IN" sz="1200">
                    <a:latin typeface="Times New Roman" pitchFamily="18" charset="0"/>
                    <a:cs typeface="Times New Roman" pitchFamily="18" charset="0"/>
                  </a:rPr>
                  <a:t>HF (ab) ms</a:t>
                </a:r>
                <a:r>
                  <a:rPr lang="en-IN" sz="1200" baseline="30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IN" sz="120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2.6570048309178831E-2"/>
              <c:y val="0.2884928356765073"/>
            </c:manualLayout>
          </c:layout>
        </c:title>
        <c:numFmt formatCode="0.00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45355520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lang="en-IN" sz="1100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Sheet4!$B$1</c:f>
              <c:strCache>
                <c:ptCount val="1"/>
                <c:pt idx="0">
                  <c:v>WHR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Sheet4!$A$2:$A$221</c:f>
              <c:numCache>
                <c:formatCode>General</c:formatCode>
                <c:ptCount val="220"/>
                <c:pt idx="0">
                  <c:v>4.8</c:v>
                </c:pt>
                <c:pt idx="1">
                  <c:v>4</c:v>
                </c:pt>
                <c:pt idx="2">
                  <c:v>5.7</c:v>
                </c:pt>
                <c:pt idx="3">
                  <c:v>5.8</c:v>
                </c:pt>
                <c:pt idx="4">
                  <c:v>4.2</c:v>
                </c:pt>
                <c:pt idx="5">
                  <c:v>4.9000000000000004</c:v>
                </c:pt>
                <c:pt idx="6">
                  <c:v>4.0999999999999996</c:v>
                </c:pt>
                <c:pt idx="7">
                  <c:v>5.2</c:v>
                </c:pt>
                <c:pt idx="8">
                  <c:v>4.8</c:v>
                </c:pt>
                <c:pt idx="9">
                  <c:v>4.4000000000000004</c:v>
                </c:pt>
                <c:pt idx="10">
                  <c:v>4.2</c:v>
                </c:pt>
                <c:pt idx="11">
                  <c:v>4.8</c:v>
                </c:pt>
                <c:pt idx="12">
                  <c:v>4.7</c:v>
                </c:pt>
                <c:pt idx="13">
                  <c:v>4.8</c:v>
                </c:pt>
                <c:pt idx="14">
                  <c:v>4.8</c:v>
                </c:pt>
                <c:pt idx="15">
                  <c:v>5.0999999999999996</c:v>
                </c:pt>
                <c:pt idx="16">
                  <c:v>4.7</c:v>
                </c:pt>
                <c:pt idx="17">
                  <c:v>4.5999999999999996</c:v>
                </c:pt>
                <c:pt idx="18">
                  <c:v>4.7</c:v>
                </c:pt>
                <c:pt idx="19">
                  <c:v>4.5999999999999996</c:v>
                </c:pt>
                <c:pt idx="20">
                  <c:v>4.2</c:v>
                </c:pt>
                <c:pt idx="21">
                  <c:v>4.9000000000000004</c:v>
                </c:pt>
                <c:pt idx="22">
                  <c:v>4.2</c:v>
                </c:pt>
                <c:pt idx="23">
                  <c:v>5.4</c:v>
                </c:pt>
                <c:pt idx="24">
                  <c:v>5.5</c:v>
                </c:pt>
                <c:pt idx="25">
                  <c:v>4.7</c:v>
                </c:pt>
                <c:pt idx="26">
                  <c:v>5.3</c:v>
                </c:pt>
                <c:pt idx="27">
                  <c:v>4.2</c:v>
                </c:pt>
                <c:pt idx="28">
                  <c:v>5.0999999999999996</c:v>
                </c:pt>
                <c:pt idx="29">
                  <c:v>4.3</c:v>
                </c:pt>
                <c:pt idx="30">
                  <c:v>4.5</c:v>
                </c:pt>
                <c:pt idx="31">
                  <c:v>5.0999999999999996</c:v>
                </c:pt>
                <c:pt idx="32">
                  <c:v>5</c:v>
                </c:pt>
                <c:pt idx="33">
                  <c:v>4.2</c:v>
                </c:pt>
                <c:pt idx="34">
                  <c:v>4.8</c:v>
                </c:pt>
                <c:pt idx="35">
                  <c:v>5.3</c:v>
                </c:pt>
                <c:pt idx="36">
                  <c:v>4.5999999999999996</c:v>
                </c:pt>
                <c:pt idx="37">
                  <c:v>6.3</c:v>
                </c:pt>
                <c:pt idx="38">
                  <c:v>5.9</c:v>
                </c:pt>
                <c:pt idx="39">
                  <c:v>4.7</c:v>
                </c:pt>
                <c:pt idx="40">
                  <c:v>5.3</c:v>
                </c:pt>
                <c:pt idx="41">
                  <c:v>5</c:v>
                </c:pt>
                <c:pt idx="42">
                  <c:v>4.4000000000000004</c:v>
                </c:pt>
                <c:pt idx="43">
                  <c:v>4.5999999999999996</c:v>
                </c:pt>
                <c:pt idx="44">
                  <c:v>5</c:v>
                </c:pt>
                <c:pt idx="45">
                  <c:v>4.9000000000000004</c:v>
                </c:pt>
                <c:pt idx="46">
                  <c:v>4.4000000000000004</c:v>
                </c:pt>
                <c:pt idx="47">
                  <c:v>5.2</c:v>
                </c:pt>
                <c:pt idx="48">
                  <c:v>4.8</c:v>
                </c:pt>
                <c:pt idx="49">
                  <c:v>4.7</c:v>
                </c:pt>
                <c:pt idx="50">
                  <c:v>5.0999999999999996</c:v>
                </c:pt>
                <c:pt idx="51">
                  <c:v>4.5</c:v>
                </c:pt>
                <c:pt idx="52">
                  <c:v>4.7</c:v>
                </c:pt>
                <c:pt idx="53">
                  <c:v>5.4</c:v>
                </c:pt>
                <c:pt idx="54">
                  <c:v>5.4</c:v>
                </c:pt>
                <c:pt idx="55">
                  <c:v>5.2</c:v>
                </c:pt>
                <c:pt idx="56">
                  <c:v>5.4</c:v>
                </c:pt>
                <c:pt idx="57">
                  <c:v>4.8</c:v>
                </c:pt>
                <c:pt idx="58">
                  <c:v>4.8</c:v>
                </c:pt>
                <c:pt idx="59">
                  <c:v>5</c:v>
                </c:pt>
                <c:pt idx="60">
                  <c:v>4.8</c:v>
                </c:pt>
                <c:pt idx="61">
                  <c:v>5.0999999999999996</c:v>
                </c:pt>
                <c:pt idx="62">
                  <c:v>6.35</c:v>
                </c:pt>
                <c:pt idx="63">
                  <c:v>5.2</c:v>
                </c:pt>
                <c:pt idx="64">
                  <c:v>4.5999999999999996</c:v>
                </c:pt>
                <c:pt idx="65">
                  <c:v>4.8</c:v>
                </c:pt>
                <c:pt idx="66">
                  <c:v>5.4</c:v>
                </c:pt>
                <c:pt idx="67">
                  <c:v>5.4</c:v>
                </c:pt>
                <c:pt idx="68">
                  <c:v>5.6</c:v>
                </c:pt>
                <c:pt idx="69">
                  <c:v>5.2</c:v>
                </c:pt>
                <c:pt idx="70">
                  <c:v>5.7</c:v>
                </c:pt>
                <c:pt idx="71">
                  <c:v>6.53</c:v>
                </c:pt>
                <c:pt idx="72">
                  <c:v>5.03</c:v>
                </c:pt>
                <c:pt idx="73">
                  <c:v>5.26</c:v>
                </c:pt>
                <c:pt idx="74">
                  <c:v>5.05</c:v>
                </c:pt>
                <c:pt idx="75">
                  <c:v>3.92</c:v>
                </c:pt>
                <c:pt idx="76">
                  <c:v>4.5999999999999996</c:v>
                </c:pt>
                <c:pt idx="77">
                  <c:v>5.52</c:v>
                </c:pt>
                <c:pt idx="78">
                  <c:v>4.78</c:v>
                </c:pt>
                <c:pt idx="79">
                  <c:v>5.17</c:v>
                </c:pt>
                <c:pt idx="80">
                  <c:v>4.5599999999999996</c:v>
                </c:pt>
                <c:pt idx="81">
                  <c:v>6.05</c:v>
                </c:pt>
                <c:pt idx="82">
                  <c:v>6.4</c:v>
                </c:pt>
                <c:pt idx="83">
                  <c:v>5.58</c:v>
                </c:pt>
                <c:pt idx="84">
                  <c:v>6.02</c:v>
                </c:pt>
                <c:pt idx="85">
                  <c:v>5.63</c:v>
                </c:pt>
                <c:pt idx="86">
                  <c:v>5.37</c:v>
                </c:pt>
                <c:pt idx="87">
                  <c:v>5.89</c:v>
                </c:pt>
                <c:pt idx="88">
                  <c:v>6.6099999999999985</c:v>
                </c:pt>
                <c:pt idx="89">
                  <c:v>5.57</c:v>
                </c:pt>
                <c:pt idx="90">
                  <c:v>5.91</c:v>
                </c:pt>
                <c:pt idx="91">
                  <c:v>5.6099999999999985</c:v>
                </c:pt>
                <c:pt idx="92">
                  <c:v>5.4700000000000024</c:v>
                </c:pt>
                <c:pt idx="93">
                  <c:v>5.92</c:v>
                </c:pt>
                <c:pt idx="94">
                  <c:v>5.89</c:v>
                </c:pt>
                <c:pt idx="95">
                  <c:v>5.42</c:v>
                </c:pt>
                <c:pt idx="96">
                  <c:v>5.51</c:v>
                </c:pt>
                <c:pt idx="97">
                  <c:v>5.3199999999999985</c:v>
                </c:pt>
                <c:pt idx="98">
                  <c:v>5.72</c:v>
                </c:pt>
                <c:pt idx="99">
                  <c:v>4.33</c:v>
                </c:pt>
                <c:pt idx="100">
                  <c:v>4.5999999999999996</c:v>
                </c:pt>
                <c:pt idx="101">
                  <c:v>4.29</c:v>
                </c:pt>
                <c:pt idx="102">
                  <c:v>5.87</c:v>
                </c:pt>
                <c:pt idx="103">
                  <c:v>4.46</c:v>
                </c:pt>
                <c:pt idx="104">
                  <c:v>5.67</c:v>
                </c:pt>
                <c:pt idx="105">
                  <c:v>3.77</c:v>
                </c:pt>
                <c:pt idx="106">
                  <c:v>5.56</c:v>
                </c:pt>
                <c:pt idx="107">
                  <c:v>5.1099999999999985</c:v>
                </c:pt>
                <c:pt idx="108">
                  <c:v>6.05</c:v>
                </c:pt>
                <c:pt idx="109">
                  <c:v>5.7</c:v>
                </c:pt>
                <c:pt idx="110">
                  <c:v>6</c:v>
                </c:pt>
                <c:pt idx="111">
                  <c:v>5.4</c:v>
                </c:pt>
                <c:pt idx="112">
                  <c:v>9.4</c:v>
                </c:pt>
                <c:pt idx="113">
                  <c:v>7</c:v>
                </c:pt>
                <c:pt idx="114">
                  <c:v>6.8</c:v>
                </c:pt>
                <c:pt idx="115">
                  <c:v>6.6</c:v>
                </c:pt>
                <c:pt idx="116">
                  <c:v>5.8</c:v>
                </c:pt>
                <c:pt idx="117">
                  <c:v>6</c:v>
                </c:pt>
                <c:pt idx="118">
                  <c:v>7.2</c:v>
                </c:pt>
                <c:pt idx="119">
                  <c:v>5.4</c:v>
                </c:pt>
                <c:pt idx="120">
                  <c:v>6.3</c:v>
                </c:pt>
                <c:pt idx="121">
                  <c:v>11.6</c:v>
                </c:pt>
                <c:pt idx="122">
                  <c:v>6</c:v>
                </c:pt>
                <c:pt idx="123">
                  <c:v>7.5</c:v>
                </c:pt>
                <c:pt idx="124">
                  <c:v>7</c:v>
                </c:pt>
                <c:pt idx="125">
                  <c:v>6.4</c:v>
                </c:pt>
                <c:pt idx="126">
                  <c:v>8</c:v>
                </c:pt>
                <c:pt idx="127">
                  <c:v>8.2000000000000011</c:v>
                </c:pt>
                <c:pt idx="128">
                  <c:v>8.1</c:v>
                </c:pt>
                <c:pt idx="129">
                  <c:v>8.4</c:v>
                </c:pt>
                <c:pt idx="130">
                  <c:v>9</c:v>
                </c:pt>
                <c:pt idx="131">
                  <c:v>6.75</c:v>
                </c:pt>
                <c:pt idx="132">
                  <c:v>9.9</c:v>
                </c:pt>
                <c:pt idx="133">
                  <c:v>10.4</c:v>
                </c:pt>
                <c:pt idx="134">
                  <c:v>7.6</c:v>
                </c:pt>
                <c:pt idx="135">
                  <c:v>9</c:v>
                </c:pt>
                <c:pt idx="136">
                  <c:v>6</c:v>
                </c:pt>
                <c:pt idx="137">
                  <c:v>12.2</c:v>
                </c:pt>
                <c:pt idx="138">
                  <c:v>5.4</c:v>
                </c:pt>
                <c:pt idx="139">
                  <c:v>8.6</c:v>
                </c:pt>
                <c:pt idx="140">
                  <c:v>8.4</c:v>
                </c:pt>
                <c:pt idx="141">
                  <c:v>8.8000000000000007</c:v>
                </c:pt>
                <c:pt idx="142">
                  <c:v>7.3</c:v>
                </c:pt>
                <c:pt idx="143">
                  <c:v>8.4</c:v>
                </c:pt>
                <c:pt idx="144">
                  <c:v>7.4</c:v>
                </c:pt>
                <c:pt idx="145">
                  <c:v>6.6</c:v>
                </c:pt>
                <c:pt idx="146">
                  <c:v>6.4</c:v>
                </c:pt>
                <c:pt idx="147">
                  <c:v>10.200000000000001</c:v>
                </c:pt>
                <c:pt idx="148">
                  <c:v>9</c:v>
                </c:pt>
                <c:pt idx="149">
                  <c:v>7.5</c:v>
                </c:pt>
                <c:pt idx="150">
                  <c:v>8.2399999999999984</c:v>
                </c:pt>
                <c:pt idx="151">
                  <c:v>7.13</c:v>
                </c:pt>
                <c:pt idx="152">
                  <c:v>10.51</c:v>
                </c:pt>
                <c:pt idx="153">
                  <c:v>7.4300000000000024</c:v>
                </c:pt>
                <c:pt idx="154">
                  <c:v>8.5300000000000011</c:v>
                </c:pt>
                <c:pt idx="155">
                  <c:v>7.2700000000000014</c:v>
                </c:pt>
                <c:pt idx="156">
                  <c:v>10.639999999999999</c:v>
                </c:pt>
                <c:pt idx="157">
                  <c:v>8.5400000000000009</c:v>
                </c:pt>
                <c:pt idx="158">
                  <c:v>7.14</c:v>
                </c:pt>
                <c:pt idx="159">
                  <c:v>11.6</c:v>
                </c:pt>
                <c:pt idx="160">
                  <c:v>12.5</c:v>
                </c:pt>
                <c:pt idx="161">
                  <c:v>7.2</c:v>
                </c:pt>
                <c:pt idx="162">
                  <c:v>6.75</c:v>
                </c:pt>
                <c:pt idx="163">
                  <c:v>9.9</c:v>
                </c:pt>
                <c:pt idx="164">
                  <c:v>7.4</c:v>
                </c:pt>
                <c:pt idx="165">
                  <c:v>8</c:v>
                </c:pt>
                <c:pt idx="166">
                  <c:v>7.2</c:v>
                </c:pt>
                <c:pt idx="167">
                  <c:v>14.7</c:v>
                </c:pt>
                <c:pt idx="168">
                  <c:v>13</c:v>
                </c:pt>
                <c:pt idx="169">
                  <c:v>7.5</c:v>
                </c:pt>
                <c:pt idx="170">
                  <c:v>12.5</c:v>
                </c:pt>
                <c:pt idx="171">
                  <c:v>11.1</c:v>
                </c:pt>
                <c:pt idx="172">
                  <c:v>11.3</c:v>
                </c:pt>
                <c:pt idx="173">
                  <c:v>9.3000000000000007</c:v>
                </c:pt>
                <c:pt idx="174">
                  <c:v>13.6</c:v>
                </c:pt>
                <c:pt idx="175">
                  <c:v>13.6</c:v>
                </c:pt>
                <c:pt idx="176">
                  <c:v>12.4</c:v>
                </c:pt>
                <c:pt idx="177">
                  <c:v>9.3000000000000007</c:v>
                </c:pt>
                <c:pt idx="178">
                  <c:v>11.6</c:v>
                </c:pt>
                <c:pt idx="179">
                  <c:v>8</c:v>
                </c:pt>
                <c:pt idx="180">
                  <c:v>8.3000000000000007</c:v>
                </c:pt>
                <c:pt idx="181">
                  <c:v>8.3000000000000007</c:v>
                </c:pt>
                <c:pt idx="182">
                  <c:v>10</c:v>
                </c:pt>
                <c:pt idx="183">
                  <c:v>8.6</c:v>
                </c:pt>
                <c:pt idx="184">
                  <c:v>11.7</c:v>
                </c:pt>
                <c:pt idx="185">
                  <c:v>9.2000000000000011</c:v>
                </c:pt>
                <c:pt idx="186">
                  <c:v>8.6</c:v>
                </c:pt>
                <c:pt idx="187">
                  <c:v>9</c:v>
                </c:pt>
                <c:pt idx="188">
                  <c:v>8.9</c:v>
                </c:pt>
                <c:pt idx="189">
                  <c:v>8</c:v>
                </c:pt>
                <c:pt idx="190">
                  <c:v>10</c:v>
                </c:pt>
                <c:pt idx="191">
                  <c:v>7.5</c:v>
                </c:pt>
                <c:pt idx="192">
                  <c:v>9.2000000000000011</c:v>
                </c:pt>
                <c:pt idx="193">
                  <c:v>13</c:v>
                </c:pt>
                <c:pt idx="194">
                  <c:v>7.2</c:v>
                </c:pt>
                <c:pt idx="195">
                  <c:v>8.6</c:v>
                </c:pt>
                <c:pt idx="196">
                  <c:v>7.6</c:v>
                </c:pt>
                <c:pt idx="197">
                  <c:v>10.1</c:v>
                </c:pt>
                <c:pt idx="198">
                  <c:v>8.4</c:v>
                </c:pt>
                <c:pt idx="199">
                  <c:v>13</c:v>
                </c:pt>
                <c:pt idx="200">
                  <c:v>13.2</c:v>
                </c:pt>
                <c:pt idx="201">
                  <c:v>12</c:v>
                </c:pt>
                <c:pt idx="202">
                  <c:v>9</c:v>
                </c:pt>
                <c:pt idx="203">
                  <c:v>9.2000000000000011</c:v>
                </c:pt>
                <c:pt idx="204">
                  <c:v>8.4</c:v>
                </c:pt>
                <c:pt idx="205">
                  <c:v>10.200000000000001</c:v>
                </c:pt>
                <c:pt idx="206">
                  <c:v>10.5</c:v>
                </c:pt>
                <c:pt idx="207">
                  <c:v>8.8000000000000007</c:v>
                </c:pt>
                <c:pt idx="208">
                  <c:v>9</c:v>
                </c:pt>
                <c:pt idx="209">
                  <c:v>9.4</c:v>
                </c:pt>
                <c:pt idx="210">
                  <c:v>12.9</c:v>
                </c:pt>
                <c:pt idx="211">
                  <c:v>9</c:v>
                </c:pt>
                <c:pt idx="212">
                  <c:v>8.4</c:v>
                </c:pt>
                <c:pt idx="213">
                  <c:v>8.4</c:v>
                </c:pt>
                <c:pt idx="214">
                  <c:v>13.6</c:v>
                </c:pt>
                <c:pt idx="215">
                  <c:v>7.5</c:v>
                </c:pt>
                <c:pt idx="216">
                  <c:v>13</c:v>
                </c:pt>
                <c:pt idx="217">
                  <c:v>9.3000000000000007</c:v>
                </c:pt>
                <c:pt idx="218">
                  <c:v>5.8</c:v>
                </c:pt>
                <c:pt idx="219">
                  <c:v>11.6</c:v>
                </c:pt>
              </c:numCache>
            </c:numRef>
          </c:xVal>
          <c:yVal>
            <c:numRef>
              <c:f>Sheet4!$B$2:$B$221</c:f>
              <c:numCache>
                <c:formatCode>0.00</c:formatCode>
                <c:ptCount val="220"/>
                <c:pt idx="0">
                  <c:v>0.77659574468085291</c:v>
                </c:pt>
                <c:pt idx="1">
                  <c:v>0.79347826086956519</c:v>
                </c:pt>
                <c:pt idx="2">
                  <c:v>0.76041666666666652</c:v>
                </c:pt>
                <c:pt idx="3">
                  <c:v>0.87368421052631828</c:v>
                </c:pt>
                <c:pt idx="4">
                  <c:v>0.82352941176470584</c:v>
                </c:pt>
                <c:pt idx="5">
                  <c:v>0.82989690721649678</c:v>
                </c:pt>
                <c:pt idx="6">
                  <c:v>0.79</c:v>
                </c:pt>
                <c:pt idx="7">
                  <c:v>0.76288659793814462</c:v>
                </c:pt>
                <c:pt idx="8">
                  <c:v>0.7247706422018374</c:v>
                </c:pt>
                <c:pt idx="9">
                  <c:v>0.7931034482758621</c:v>
                </c:pt>
                <c:pt idx="10">
                  <c:v>0.8202247191011236</c:v>
                </c:pt>
                <c:pt idx="11">
                  <c:v>0.73404255319149159</c:v>
                </c:pt>
                <c:pt idx="12">
                  <c:v>0.72448979591836737</c:v>
                </c:pt>
                <c:pt idx="13">
                  <c:v>0.80434782608695654</c:v>
                </c:pt>
                <c:pt idx="14">
                  <c:v>0.7865168539325843</c:v>
                </c:pt>
                <c:pt idx="15">
                  <c:v>0.92452830188679247</c:v>
                </c:pt>
                <c:pt idx="16">
                  <c:v>0.88421052631578945</c:v>
                </c:pt>
                <c:pt idx="17">
                  <c:v>0.77564102564102899</c:v>
                </c:pt>
                <c:pt idx="18">
                  <c:v>0.82222222222222219</c:v>
                </c:pt>
                <c:pt idx="19">
                  <c:v>0.88888888888888884</c:v>
                </c:pt>
                <c:pt idx="20">
                  <c:v>0.9285714285714286</c:v>
                </c:pt>
                <c:pt idx="21">
                  <c:v>0.8837209302325586</c:v>
                </c:pt>
                <c:pt idx="22">
                  <c:v>0.77403846153846345</c:v>
                </c:pt>
                <c:pt idx="23">
                  <c:v>0.79569892473118364</c:v>
                </c:pt>
                <c:pt idx="24">
                  <c:v>0.8674698795180753</c:v>
                </c:pt>
                <c:pt idx="25">
                  <c:v>0.80392156862745101</c:v>
                </c:pt>
                <c:pt idx="26">
                  <c:v>0.90909090909090906</c:v>
                </c:pt>
                <c:pt idx="27">
                  <c:v>0.8210526315789477</c:v>
                </c:pt>
                <c:pt idx="28">
                  <c:v>0.78888888888888964</c:v>
                </c:pt>
                <c:pt idx="29">
                  <c:v>0.76219512195121952</c:v>
                </c:pt>
                <c:pt idx="30">
                  <c:v>0.73684210526315785</c:v>
                </c:pt>
                <c:pt idx="31">
                  <c:v>0.81767955801104975</c:v>
                </c:pt>
                <c:pt idx="32">
                  <c:v>0.74056603773584906</c:v>
                </c:pt>
                <c:pt idx="33">
                  <c:v>0.83229813664596275</c:v>
                </c:pt>
                <c:pt idx="34">
                  <c:v>0.94857142857142862</c:v>
                </c:pt>
                <c:pt idx="35">
                  <c:v>0.7851637764932563</c:v>
                </c:pt>
                <c:pt idx="36">
                  <c:v>0.73964497041420374</c:v>
                </c:pt>
                <c:pt idx="37">
                  <c:v>0.77272727272727482</c:v>
                </c:pt>
                <c:pt idx="38">
                  <c:v>0.87628865979381465</c:v>
                </c:pt>
                <c:pt idx="39">
                  <c:v>0.90526315789473522</c:v>
                </c:pt>
                <c:pt idx="40">
                  <c:v>0.79558011049723576</c:v>
                </c:pt>
                <c:pt idx="41">
                  <c:v>0.89204545454545681</c:v>
                </c:pt>
                <c:pt idx="42">
                  <c:v>0.93670886075949533</c:v>
                </c:pt>
                <c:pt idx="43">
                  <c:v>0.77401129943502989</c:v>
                </c:pt>
                <c:pt idx="44">
                  <c:v>0.77272727272727482</c:v>
                </c:pt>
                <c:pt idx="45">
                  <c:v>0.89247311827956988</c:v>
                </c:pt>
                <c:pt idx="46">
                  <c:v>0.82183908045977239</c:v>
                </c:pt>
                <c:pt idx="47">
                  <c:v>0.96022727272727271</c:v>
                </c:pt>
                <c:pt idx="48">
                  <c:v>0.84659090909090906</c:v>
                </c:pt>
                <c:pt idx="49">
                  <c:v>0.86082474226804384</c:v>
                </c:pt>
                <c:pt idx="50">
                  <c:v>0.81818181818182012</c:v>
                </c:pt>
                <c:pt idx="51">
                  <c:v>0.93506493506493449</c:v>
                </c:pt>
                <c:pt idx="52">
                  <c:v>0.81976744186046457</c:v>
                </c:pt>
                <c:pt idx="53">
                  <c:v>0.85156249999999956</c:v>
                </c:pt>
                <c:pt idx="54">
                  <c:v>0.81196581196581263</c:v>
                </c:pt>
                <c:pt idx="55">
                  <c:v>0.85714285714285765</c:v>
                </c:pt>
                <c:pt idx="56">
                  <c:v>0.82407407407407673</c:v>
                </c:pt>
                <c:pt idx="57">
                  <c:v>0.8681318681318686</c:v>
                </c:pt>
                <c:pt idx="58">
                  <c:v>0.8</c:v>
                </c:pt>
                <c:pt idx="59">
                  <c:v>0.72727272727272729</c:v>
                </c:pt>
                <c:pt idx="60">
                  <c:v>0.85436893203883679</c:v>
                </c:pt>
                <c:pt idx="61">
                  <c:v>0.79069767441860694</c:v>
                </c:pt>
                <c:pt idx="62">
                  <c:v>0.90860215053763438</c:v>
                </c:pt>
                <c:pt idx="63">
                  <c:v>0.87000000000000166</c:v>
                </c:pt>
                <c:pt idx="64">
                  <c:v>0.75682813492461565</c:v>
                </c:pt>
                <c:pt idx="65">
                  <c:v>0.87662337662338186</c:v>
                </c:pt>
                <c:pt idx="66">
                  <c:v>0.85227272727272729</c:v>
                </c:pt>
                <c:pt idx="67">
                  <c:v>0.89690721649484784</c:v>
                </c:pt>
                <c:pt idx="68">
                  <c:v>0.81818181818182012</c:v>
                </c:pt>
                <c:pt idx="69">
                  <c:v>0.81632653061224458</c:v>
                </c:pt>
                <c:pt idx="70">
                  <c:v>0.81196581196581263</c:v>
                </c:pt>
                <c:pt idx="71">
                  <c:v>0.81609195402298862</c:v>
                </c:pt>
                <c:pt idx="72">
                  <c:v>0.82258064516129037</c:v>
                </c:pt>
                <c:pt idx="73">
                  <c:v>0.76086956521739135</c:v>
                </c:pt>
                <c:pt idx="74">
                  <c:v>0.77777777777777968</c:v>
                </c:pt>
                <c:pt idx="75">
                  <c:v>0.75510204081632648</c:v>
                </c:pt>
                <c:pt idx="76">
                  <c:v>0.77722772277227725</c:v>
                </c:pt>
                <c:pt idx="77">
                  <c:v>0.84782608695652173</c:v>
                </c:pt>
                <c:pt idx="78">
                  <c:v>0.83510638297872342</c:v>
                </c:pt>
                <c:pt idx="79">
                  <c:v>0.8370786516853963</c:v>
                </c:pt>
                <c:pt idx="80">
                  <c:v>0.78181818181818186</c:v>
                </c:pt>
                <c:pt idx="81">
                  <c:v>0.79024390243902465</c:v>
                </c:pt>
                <c:pt idx="82">
                  <c:v>0.74054054054054064</c:v>
                </c:pt>
                <c:pt idx="83">
                  <c:v>0.79532163742690065</c:v>
                </c:pt>
                <c:pt idx="84">
                  <c:v>0.81578947368421295</c:v>
                </c:pt>
                <c:pt idx="85">
                  <c:v>0.76562500000000333</c:v>
                </c:pt>
                <c:pt idx="86">
                  <c:v>0.70000000000000062</c:v>
                </c:pt>
                <c:pt idx="87">
                  <c:v>0.73575129533678996</c:v>
                </c:pt>
                <c:pt idx="88">
                  <c:v>0.8</c:v>
                </c:pt>
                <c:pt idx="89">
                  <c:v>0.77401129943502989</c:v>
                </c:pt>
                <c:pt idx="90">
                  <c:v>0.83809523809524</c:v>
                </c:pt>
                <c:pt idx="91">
                  <c:v>0.77486910994764358</c:v>
                </c:pt>
                <c:pt idx="92">
                  <c:v>0.77889447236181386</c:v>
                </c:pt>
                <c:pt idx="93">
                  <c:v>0.7103825136612022</c:v>
                </c:pt>
                <c:pt idx="94">
                  <c:v>0.92063492063492069</c:v>
                </c:pt>
                <c:pt idx="95">
                  <c:v>0.84803921568627672</c:v>
                </c:pt>
                <c:pt idx="96">
                  <c:v>0.8333333333333337</c:v>
                </c:pt>
                <c:pt idx="97">
                  <c:v>0.78666666666666651</c:v>
                </c:pt>
                <c:pt idx="98">
                  <c:v>0.89729729729729735</c:v>
                </c:pt>
                <c:pt idx="99">
                  <c:v>0.75294117647059333</c:v>
                </c:pt>
                <c:pt idx="100">
                  <c:v>0.71590909090909305</c:v>
                </c:pt>
                <c:pt idx="101">
                  <c:v>0.72254335260115665</c:v>
                </c:pt>
                <c:pt idx="102">
                  <c:v>0.81313131313131315</c:v>
                </c:pt>
                <c:pt idx="103">
                  <c:v>0.7675675675675675</c:v>
                </c:pt>
                <c:pt idx="104">
                  <c:v>0.78453038674032916</c:v>
                </c:pt>
                <c:pt idx="105">
                  <c:v>0.8</c:v>
                </c:pt>
                <c:pt idx="106">
                  <c:v>0.69346733668341765</c:v>
                </c:pt>
                <c:pt idx="107">
                  <c:v>0.7487179487179465</c:v>
                </c:pt>
                <c:pt idx="108">
                  <c:v>0.79024390243902465</c:v>
                </c:pt>
                <c:pt idx="109">
                  <c:v>0.81196581196581263</c:v>
                </c:pt>
                <c:pt idx="110">
                  <c:v>0.85227272727272729</c:v>
                </c:pt>
                <c:pt idx="111">
                  <c:v>0.89156626506023706</c:v>
                </c:pt>
                <c:pt idx="112">
                  <c:v>0.94117647058823561</c:v>
                </c:pt>
                <c:pt idx="113">
                  <c:v>0.82352941176470584</c:v>
                </c:pt>
                <c:pt idx="114">
                  <c:v>0.85789473684210749</c:v>
                </c:pt>
                <c:pt idx="115">
                  <c:v>0.89820359281437123</c:v>
                </c:pt>
                <c:pt idx="116">
                  <c:v>0.8370786516853963</c:v>
                </c:pt>
                <c:pt idx="117">
                  <c:v>0.85000000000000064</c:v>
                </c:pt>
                <c:pt idx="118">
                  <c:v>0.80213903743315773</c:v>
                </c:pt>
                <c:pt idx="119">
                  <c:v>0.8720930232558165</c:v>
                </c:pt>
                <c:pt idx="120">
                  <c:v>0.75263157894736843</c:v>
                </c:pt>
                <c:pt idx="121">
                  <c:v>0.88659793814432986</c:v>
                </c:pt>
                <c:pt idx="122">
                  <c:v>0.86021505376344165</c:v>
                </c:pt>
                <c:pt idx="123">
                  <c:v>0.90322580645161454</c:v>
                </c:pt>
                <c:pt idx="124">
                  <c:v>0.80198019801980203</c:v>
                </c:pt>
                <c:pt idx="125">
                  <c:v>0.8674698795180753</c:v>
                </c:pt>
                <c:pt idx="126">
                  <c:v>0.78350515463917736</c:v>
                </c:pt>
                <c:pt idx="127">
                  <c:v>0.8426966292134862</c:v>
                </c:pt>
                <c:pt idx="128">
                  <c:v>0.86597938144330089</c:v>
                </c:pt>
                <c:pt idx="129">
                  <c:v>0.92233009708737868</c:v>
                </c:pt>
                <c:pt idx="130">
                  <c:v>0.86046511627906974</c:v>
                </c:pt>
                <c:pt idx="131">
                  <c:v>0.88095238095237838</c:v>
                </c:pt>
                <c:pt idx="132">
                  <c:v>0.87500000000000178</c:v>
                </c:pt>
                <c:pt idx="133">
                  <c:v>0.86046511627906974</c:v>
                </c:pt>
                <c:pt idx="134">
                  <c:v>0.81176470588235072</c:v>
                </c:pt>
                <c:pt idx="135">
                  <c:v>0.84705882352941475</c:v>
                </c:pt>
                <c:pt idx="136">
                  <c:v>0.85904255319149159</c:v>
                </c:pt>
                <c:pt idx="137">
                  <c:v>0.9021739130434806</c:v>
                </c:pt>
                <c:pt idx="138">
                  <c:v>0.87573964497041612</c:v>
                </c:pt>
                <c:pt idx="139">
                  <c:v>0.90909090909090906</c:v>
                </c:pt>
                <c:pt idx="140">
                  <c:v>0.90099009900990101</c:v>
                </c:pt>
                <c:pt idx="141">
                  <c:v>0.89010989010989261</c:v>
                </c:pt>
                <c:pt idx="142">
                  <c:v>0.86315789473684212</c:v>
                </c:pt>
                <c:pt idx="143">
                  <c:v>0.98947368421052628</c:v>
                </c:pt>
                <c:pt idx="144">
                  <c:v>0.94186046511627908</c:v>
                </c:pt>
                <c:pt idx="145">
                  <c:v>0.85555555555555562</c:v>
                </c:pt>
                <c:pt idx="146">
                  <c:v>0.8210526315789477</c:v>
                </c:pt>
                <c:pt idx="147">
                  <c:v>0.9142857142857147</c:v>
                </c:pt>
                <c:pt idx="148">
                  <c:v>0.88888888888888884</c:v>
                </c:pt>
                <c:pt idx="149">
                  <c:v>0.8421052631578968</c:v>
                </c:pt>
                <c:pt idx="150">
                  <c:v>0.81521739130434756</c:v>
                </c:pt>
                <c:pt idx="151">
                  <c:v>0.72222222222222221</c:v>
                </c:pt>
                <c:pt idx="152">
                  <c:v>0.8737373737373737</c:v>
                </c:pt>
                <c:pt idx="153">
                  <c:v>0.66666666666666663</c:v>
                </c:pt>
                <c:pt idx="154">
                  <c:v>0.81372549019608142</c:v>
                </c:pt>
                <c:pt idx="155">
                  <c:v>0.80821917808219179</c:v>
                </c:pt>
                <c:pt idx="156">
                  <c:v>0.8040201005025126</c:v>
                </c:pt>
                <c:pt idx="157">
                  <c:v>0.94146341463414662</c:v>
                </c:pt>
                <c:pt idx="158">
                  <c:v>0.82790697674418789</c:v>
                </c:pt>
                <c:pt idx="159">
                  <c:v>0.88095238095237838</c:v>
                </c:pt>
                <c:pt idx="160">
                  <c:v>0.86363636363636354</c:v>
                </c:pt>
                <c:pt idx="161">
                  <c:v>0.8314606741573034</c:v>
                </c:pt>
                <c:pt idx="162">
                  <c:v>0.81521739130434756</c:v>
                </c:pt>
                <c:pt idx="163">
                  <c:v>0.87500000000000178</c:v>
                </c:pt>
                <c:pt idx="164">
                  <c:v>0.87777777777777943</c:v>
                </c:pt>
                <c:pt idx="165">
                  <c:v>0.9047619047619031</c:v>
                </c:pt>
                <c:pt idx="166">
                  <c:v>0.77477477477477719</c:v>
                </c:pt>
                <c:pt idx="167">
                  <c:v>0.91578947368421271</c:v>
                </c:pt>
                <c:pt idx="168">
                  <c:v>0.99473684210526259</c:v>
                </c:pt>
                <c:pt idx="169">
                  <c:v>0.90588235294117669</c:v>
                </c:pt>
                <c:pt idx="170">
                  <c:v>0.86363636363636354</c:v>
                </c:pt>
                <c:pt idx="171">
                  <c:v>0.91780821917808508</c:v>
                </c:pt>
                <c:pt idx="172">
                  <c:v>0.86904761904761962</c:v>
                </c:pt>
                <c:pt idx="173">
                  <c:v>0.82222222222222219</c:v>
                </c:pt>
                <c:pt idx="174">
                  <c:v>0.88659793814432986</c:v>
                </c:pt>
                <c:pt idx="175">
                  <c:v>0.90123456790123169</c:v>
                </c:pt>
                <c:pt idx="176">
                  <c:v>0.96428571428571463</c:v>
                </c:pt>
                <c:pt idx="177">
                  <c:v>0.93827160493827322</c:v>
                </c:pt>
                <c:pt idx="178">
                  <c:v>0.88095238095237838</c:v>
                </c:pt>
                <c:pt idx="179">
                  <c:v>0.86170212765957777</c:v>
                </c:pt>
                <c:pt idx="180">
                  <c:v>0.88073394495412849</c:v>
                </c:pt>
                <c:pt idx="181">
                  <c:v>0.89523809523809561</c:v>
                </c:pt>
                <c:pt idx="182">
                  <c:v>0.80952380952380965</c:v>
                </c:pt>
                <c:pt idx="183">
                  <c:v>0.8421052631578968</c:v>
                </c:pt>
                <c:pt idx="184">
                  <c:v>0.82828282828282829</c:v>
                </c:pt>
                <c:pt idx="185">
                  <c:v>0.90109890109890112</c:v>
                </c:pt>
                <c:pt idx="186">
                  <c:v>0.81308411214953469</c:v>
                </c:pt>
                <c:pt idx="187">
                  <c:v>0.89156626506023706</c:v>
                </c:pt>
                <c:pt idx="188">
                  <c:v>0.84705882352941475</c:v>
                </c:pt>
                <c:pt idx="189">
                  <c:v>0.9047619047619031</c:v>
                </c:pt>
                <c:pt idx="190">
                  <c:v>0.87272727272727446</c:v>
                </c:pt>
                <c:pt idx="191">
                  <c:v>0.81720430107526698</c:v>
                </c:pt>
                <c:pt idx="192">
                  <c:v>0.83838383838384023</c:v>
                </c:pt>
                <c:pt idx="193">
                  <c:v>0.90666666666666651</c:v>
                </c:pt>
                <c:pt idx="194">
                  <c:v>0.8314606741573034</c:v>
                </c:pt>
                <c:pt idx="195">
                  <c:v>0.90909090909090906</c:v>
                </c:pt>
                <c:pt idx="196">
                  <c:v>0.81176470588235072</c:v>
                </c:pt>
                <c:pt idx="197">
                  <c:v>0.85185185185185264</c:v>
                </c:pt>
                <c:pt idx="198">
                  <c:v>0.88297872340425532</c:v>
                </c:pt>
                <c:pt idx="199">
                  <c:v>0.90196078431372551</c:v>
                </c:pt>
                <c:pt idx="200">
                  <c:v>0.87500000000000178</c:v>
                </c:pt>
                <c:pt idx="201">
                  <c:v>0.82608695652173914</c:v>
                </c:pt>
                <c:pt idx="202">
                  <c:v>0.88172043010752765</c:v>
                </c:pt>
                <c:pt idx="203">
                  <c:v>0.8989898989899</c:v>
                </c:pt>
                <c:pt idx="204">
                  <c:v>0.88235294117647056</c:v>
                </c:pt>
                <c:pt idx="205">
                  <c:v>0.94623655913978499</c:v>
                </c:pt>
                <c:pt idx="206">
                  <c:v>0.8936170212765957</c:v>
                </c:pt>
                <c:pt idx="207">
                  <c:v>0.85000000000000064</c:v>
                </c:pt>
                <c:pt idx="208">
                  <c:v>0.9047619047619031</c:v>
                </c:pt>
                <c:pt idx="209">
                  <c:v>0.84146341463414664</c:v>
                </c:pt>
                <c:pt idx="210">
                  <c:v>0.87264150943396412</c:v>
                </c:pt>
                <c:pt idx="211">
                  <c:v>0.88888888888888884</c:v>
                </c:pt>
                <c:pt idx="212">
                  <c:v>0.9518072289156625</c:v>
                </c:pt>
                <c:pt idx="213">
                  <c:v>0.88235294117647056</c:v>
                </c:pt>
                <c:pt idx="214">
                  <c:v>0.88659793814432986</c:v>
                </c:pt>
                <c:pt idx="215">
                  <c:v>0.90588235294117669</c:v>
                </c:pt>
                <c:pt idx="216">
                  <c:v>0.87500000000000178</c:v>
                </c:pt>
                <c:pt idx="217">
                  <c:v>0.93827160493827322</c:v>
                </c:pt>
                <c:pt idx="218">
                  <c:v>0.8370786516853963</c:v>
                </c:pt>
                <c:pt idx="219">
                  <c:v>0.88095238095237838</c:v>
                </c:pt>
              </c:numCache>
            </c:numRef>
          </c:yVal>
        </c:ser>
        <c:axId val="146095488"/>
        <c:axId val="146101760"/>
      </c:scatterChart>
      <c:valAx>
        <c:axId val="146095488"/>
        <c:scaling>
          <c:orientation val="minMax"/>
          <c:max val="16"/>
        </c:scaling>
        <c:axPos val="b"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/>
                  <a:t> </a:t>
                </a:r>
                <a:r>
                  <a:rPr lang="en-IN" sz="1400">
                    <a:latin typeface="Times New Roman" pitchFamily="18" charset="0"/>
                    <a:cs typeface="Times New Roman" pitchFamily="18" charset="0"/>
                  </a:rPr>
                  <a:t>HbA1c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46101760"/>
        <c:crosses val="autoZero"/>
        <c:crossBetween val="midCat"/>
        <c:majorUnit val="4"/>
      </c:valAx>
      <c:valAx>
        <c:axId val="1461017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IN"/>
                </a:pPr>
                <a:r>
                  <a:rPr lang="en-IN"/>
                  <a:t> </a:t>
                </a:r>
                <a:r>
                  <a:rPr lang="en-IN" sz="1400">
                    <a:latin typeface="Times New Roman" pitchFamily="18" charset="0"/>
                    <a:cs typeface="Times New Roman" pitchFamily="18" charset="0"/>
                  </a:rPr>
                  <a:t>WHR</a:t>
                </a:r>
              </a:p>
            </c:rich>
          </c:tx>
          <c:layout/>
        </c:title>
        <c:numFmt formatCode="0.00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46095488"/>
        <c:crosses val="autoZero"/>
        <c:crossBetween val="midCat"/>
      </c:valAx>
    </c:plotArea>
    <c:legend>
      <c:legendPos val="t"/>
      <c:layout/>
      <c:txPr>
        <a:bodyPr/>
        <a:lstStyle/>
        <a:p>
          <a:pPr>
            <a:defRPr lang="en-IN" sz="1100"/>
          </a:pPr>
          <a:endParaRPr lang="en-US"/>
        </a:p>
      </c:txPr>
    </c:legend>
    <c:plotVisOnly val="1"/>
  </c:chart>
  <c:spPr>
    <a:ln w="25400">
      <a:noFill/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D5B076-D275-4104-8883-1C75636FF86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A4C461A-A751-4BBB-BEEC-740D6B72E9D2}">
      <dgm:prSet phldrT="[Text]" custT="1"/>
      <dgm:spPr>
        <a:solidFill>
          <a:schemeClr val="bg2"/>
        </a:solidFill>
      </dgm:spPr>
      <dgm:t>
        <a:bodyPr/>
        <a:lstStyle/>
        <a:p>
          <a:r>
            <a:rPr lang="en-IN" sz="2000" b="1" dirty="0" smtClean="0">
              <a:latin typeface="Calibri" pitchFamily="34" charset="0"/>
            </a:rPr>
            <a:t>Informed consent </a:t>
          </a:r>
        </a:p>
        <a:p>
          <a:r>
            <a:rPr lang="en-IN" sz="2000" b="1" dirty="0" smtClean="0">
              <a:latin typeface="Calibri" pitchFamily="34" charset="0"/>
            </a:rPr>
            <a:t>Medical History</a:t>
          </a:r>
        </a:p>
        <a:p>
          <a:r>
            <a:rPr lang="en-IN" sz="2000" b="1" dirty="0" smtClean="0">
              <a:latin typeface="Calibri" pitchFamily="34" charset="0"/>
            </a:rPr>
            <a:t>Sample collection </a:t>
          </a:r>
          <a:endParaRPr lang="en-IN" sz="2000" b="1" dirty="0">
            <a:latin typeface="Calibri" pitchFamily="34" charset="0"/>
          </a:endParaRPr>
        </a:p>
      </dgm:t>
    </dgm:pt>
    <dgm:pt modelId="{83774C89-46AF-4234-8E13-2D03E2592693}" type="parTrans" cxnId="{399C8E1D-68EB-452E-AA48-B97E0514BD14}">
      <dgm:prSet/>
      <dgm:spPr/>
      <dgm:t>
        <a:bodyPr/>
        <a:lstStyle/>
        <a:p>
          <a:endParaRPr lang="en-IN"/>
        </a:p>
      </dgm:t>
    </dgm:pt>
    <dgm:pt modelId="{E8FC8083-9BEC-49FA-96B5-27396BDD8A96}" type="sibTrans" cxnId="{399C8E1D-68EB-452E-AA48-B97E0514BD14}">
      <dgm:prSet/>
      <dgm:spPr/>
      <dgm:t>
        <a:bodyPr/>
        <a:lstStyle/>
        <a:p>
          <a:endParaRPr lang="en-IN"/>
        </a:p>
      </dgm:t>
    </dgm:pt>
    <dgm:pt modelId="{1E3C2EA1-64AE-4D77-B3F7-71F7FA6C1E3E}">
      <dgm:prSet phldrT="[Text]" custT="1"/>
      <dgm:spPr>
        <a:solidFill>
          <a:schemeClr val="bg2"/>
        </a:solidFill>
      </dgm:spPr>
      <dgm:t>
        <a:bodyPr/>
        <a:lstStyle/>
        <a:p>
          <a:r>
            <a:rPr lang="en-IN" sz="2000" b="1" dirty="0" smtClean="0">
              <a:latin typeface="Calibri" pitchFamily="34" charset="0"/>
            </a:rPr>
            <a:t>Metabolic </a:t>
          </a:r>
        </a:p>
        <a:p>
          <a:r>
            <a:rPr lang="en-IN" sz="2000" b="1" dirty="0" smtClean="0">
              <a:latin typeface="Calibri" pitchFamily="34" charset="0"/>
            </a:rPr>
            <a:t>ageing indices </a:t>
          </a:r>
        </a:p>
        <a:p>
          <a:r>
            <a:rPr lang="en-IN" sz="2000" dirty="0" smtClean="0">
              <a:solidFill>
                <a:schemeClr val="accent3"/>
              </a:solidFill>
              <a:latin typeface="Calibri" pitchFamily="34" charset="0"/>
            </a:rPr>
            <a:t>BMI, Fat percent, W/H ratio </a:t>
          </a:r>
        </a:p>
        <a:p>
          <a:r>
            <a:rPr lang="en-IN" sz="2000" dirty="0" smtClean="0">
              <a:solidFill>
                <a:schemeClr val="accent3"/>
              </a:solidFill>
              <a:latin typeface="Calibri" pitchFamily="34" charset="0"/>
            </a:rPr>
            <a:t>Lipid profile</a:t>
          </a:r>
        </a:p>
        <a:p>
          <a:r>
            <a:rPr lang="en-IN" sz="2000" dirty="0" smtClean="0">
              <a:solidFill>
                <a:schemeClr val="accent3"/>
              </a:solidFill>
              <a:latin typeface="Calibri" pitchFamily="34" charset="0"/>
            </a:rPr>
            <a:t>Glycated </a:t>
          </a:r>
          <a:r>
            <a:rPr lang="en-IN" sz="2000" dirty="0" err="1" smtClean="0">
              <a:solidFill>
                <a:schemeClr val="accent3"/>
              </a:solidFill>
              <a:latin typeface="Calibri" pitchFamily="34" charset="0"/>
            </a:rPr>
            <a:t>Hb</a:t>
          </a:r>
          <a:endParaRPr lang="en-IN" sz="2400" b="1" dirty="0">
            <a:solidFill>
              <a:schemeClr val="accent3"/>
            </a:solidFill>
            <a:latin typeface="Calibri" pitchFamily="34" charset="0"/>
          </a:endParaRPr>
        </a:p>
      </dgm:t>
    </dgm:pt>
    <dgm:pt modelId="{47A153D1-70DD-4BF9-9B32-20C4A746194D}" type="parTrans" cxnId="{CCCE1200-089C-4268-ABC4-55E986C20431}">
      <dgm:prSet/>
      <dgm:spPr/>
      <dgm:t>
        <a:bodyPr/>
        <a:lstStyle/>
        <a:p>
          <a:endParaRPr lang="en-IN"/>
        </a:p>
      </dgm:t>
    </dgm:pt>
    <dgm:pt modelId="{8C731916-8605-4B10-BFA7-2C4C228BF515}" type="sibTrans" cxnId="{CCCE1200-089C-4268-ABC4-55E986C20431}">
      <dgm:prSet/>
      <dgm:spPr/>
      <dgm:t>
        <a:bodyPr/>
        <a:lstStyle/>
        <a:p>
          <a:endParaRPr lang="en-IN"/>
        </a:p>
      </dgm:t>
    </dgm:pt>
    <dgm:pt modelId="{4BC9A32D-A363-4FC3-AEEE-946F8CB23DCF}">
      <dgm:prSet phldrT="[Text]" custT="1"/>
      <dgm:spPr>
        <a:solidFill>
          <a:schemeClr val="bg2"/>
        </a:solidFill>
      </dgm:spPr>
      <dgm:t>
        <a:bodyPr/>
        <a:lstStyle/>
        <a:p>
          <a:pPr algn="ctr"/>
          <a:endParaRPr lang="en-IN" sz="1800" b="1" dirty="0" smtClean="0"/>
        </a:p>
        <a:p>
          <a:pPr algn="ctr"/>
          <a:endParaRPr lang="en-IN" sz="1800" b="1" dirty="0" smtClean="0"/>
        </a:p>
        <a:p>
          <a:pPr algn="ctr"/>
          <a:endParaRPr lang="en-IN" sz="2000" b="1" dirty="0" smtClean="0"/>
        </a:p>
        <a:p>
          <a:pPr algn="ctr"/>
          <a:endParaRPr lang="en-IN" sz="2400" b="1" dirty="0" smtClean="0"/>
        </a:p>
        <a:p>
          <a:pPr algn="ctr"/>
          <a:r>
            <a:rPr lang="en-IN" sz="2000" b="1" dirty="0" smtClean="0">
              <a:solidFill>
                <a:schemeClr val="bg1"/>
              </a:solidFill>
              <a:latin typeface="Calibri" pitchFamily="34" charset="0"/>
            </a:rPr>
            <a:t>CVS indices </a:t>
          </a:r>
        </a:p>
        <a:p>
          <a:pPr algn="ctr"/>
          <a:r>
            <a:rPr lang="en-IN" sz="2000" b="0" dirty="0" smtClean="0">
              <a:latin typeface="Calibri" pitchFamily="34" charset="0"/>
            </a:rPr>
            <a:t>Resting HR</a:t>
          </a:r>
        </a:p>
        <a:p>
          <a:pPr algn="ctr"/>
          <a:r>
            <a:rPr lang="en-IN" sz="2000" b="0" dirty="0" smtClean="0">
              <a:latin typeface="Calibri" pitchFamily="34" charset="0"/>
            </a:rPr>
            <a:t>SBP, DBP</a:t>
          </a:r>
        </a:p>
        <a:p>
          <a:pPr algn="ctr"/>
          <a:r>
            <a:rPr lang="en-IN" sz="2000" b="0" dirty="0" smtClean="0">
              <a:latin typeface="Calibri" pitchFamily="34" charset="0"/>
            </a:rPr>
            <a:t> mean BP</a:t>
          </a:r>
        </a:p>
        <a:p>
          <a:pPr algn="ctr"/>
          <a:r>
            <a:rPr lang="en-IN" sz="2000" b="0" dirty="0" smtClean="0">
              <a:latin typeface="Calibri" pitchFamily="34" charset="0"/>
            </a:rPr>
            <a:t>HRV</a:t>
          </a:r>
        </a:p>
        <a:p>
          <a:pPr algn="ctr"/>
          <a:endParaRPr lang="en-IN" sz="1400" b="1" dirty="0" smtClean="0"/>
        </a:p>
        <a:p>
          <a:pPr algn="ctr"/>
          <a:endParaRPr lang="en-IN" sz="1400" b="1" dirty="0" smtClean="0"/>
        </a:p>
        <a:p>
          <a:pPr algn="ctr"/>
          <a:endParaRPr lang="en-IN" sz="1100" b="1" dirty="0" smtClean="0"/>
        </a:p>
        <a:p>
          <a:pPr algn="ctr"/>
          <a:endParaRPr lang="en-IN" sz="1100" b="1" dirty="0" smtClean="0"/>
        </a:p>
        <a:p>
          <a:pPr algn="ctr"/>
          <a:endParaRPr lang="en-IN" sz="1100" b="1" dirty="0" smtClean="0"/>
        </a:p>
        <a:p>
          <a:pPr algn="ctr"/>
          <a:endParaRPr lang="en-IN" sz="1100" b="1" dirty="0" smtClean="0"/>
        </a:p>
        <a:p>
          <a:pPr algn="ctr"/>
          <a:endParaRPr lang="en-IN" sz="1100" b="1" dirty="0"/>
        </a:p>
      </dgm:t>
    </dgm:pt>
    <dgm:pt modelId="{6F02813B-9074-4C26-A946-4912B2AE877E}" type="parTrans" cxnId="{92AE9470-CC63-498E-BF7D-15B92CC358F2}">
      <dgm:prSet/>
      <dgm:spPr/>
      <dgm:t>
        <a:bodyPr/>
        <a:lstStyle/>
        <a:p>
          <a:endParaRPr lang="en-IN"/>
        </a:p>
      </dgm:t>
    </dgm:pt>
    <dgm:pt modelId="{260C8DAF-FB74-4B93-8572-C7E7825E58EA}" type="sibTrans" cxnId="{92AE9470-CC63-498E-BF7D-15B92CC358F2}">
      <dgm:prSet/>
      <dgm:spPr/>
      <dgm:t>
        <a:bodyPr/>
        <a:lstStyle/>
        <a:p>
          <a:endParaRPr lang="en-IN"/>
        </a:p>
      </dgm:t>
    </dgm:pt>
    <dgm:pt modelId="{4F17D33F-0CB1-4C85-91FC-30B2994A0A3E}">
      <dgm:prSet phldrT="[Text]"/>
      <dgm:spPr>
        <a:solidFill>
          <a:schemeClr val="bg2"/>
        </a:solidFill>
      </dgm:spPr>
      <dgm:t>
        <a:bodyPr/>
        <a:lstStyle/>
        <a:p>
          <a:endParaRPr lang="en-IN" sz="1000" dirty="0"/>
        </a:p>
      </dgm:t>
    </dgm:pt>
    <dgm:pt modelId="{6E18DA20-74AC-40A2-8BEC-EEE91605FBED}" type="parTrans" cxnId="{E29D7238-7277-4F05-AC45-36C77E9EAE4C}">
      <dgm:prSet/>
      <dgm:spPr/>
      <dgm:t>
        <a:bodyPr/>
        <a:lstStyle/>
        <a:p>
          <a:endParaRPr lang="en-IN"/>
        </a:p>
      </dgm:t>
    </dgm:pt>
    <dgm:pt modelId="{2E3C6615-A665-4C50-A6BA-E2BC05913DDF}" type="sibTrans" cxnId="{E29D7238-7277-4F05-AC45-36C77E9EAE4C}">
      <dgm:prSet/>
      <dgm:spPr/>
      <dgm:t>
        <a:bodyPr/>
        <a:lstStyle/>
        <a:p>
          <a:endParaRPr lang="en-IN"/>
        </a:p>
      </dgm:t>
    </dgm:pt>
    <dgm:pt modelId="{42ADAA6E-B459-4AA4-A742-EB1DBC91E981}" type="pres">
      <dgm:prSet presAssocID="{B7D5B076-D275-4104-8883-1C75636FF86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3FC0506-81A4-4FAE-897A-E9D98ED7DE2C}" type="pres">
      <dgm:prSet presAssocID="{1A4C461A-A751-4BBB-BEEC-740D6B72E9D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34F6EF-DF87-482B-B310-A91DBFF8A68A}" type="pres">
      <dgm:prSet presAssocID="{E8FC8083-9BEC-49FA-96B5-27396BDD8A96}" presName="sibTrans" presStyleCnt="0"/>
      <dgm:spPr/>
    </dgm:pt>
    <dgm:pt modelId="{806FA9D3-A036-4224-B856-C49D161FD252}" type="pres">
      <dgm:prSet presAssocID="{1E3C2EA1-64AE-4D77-B3F7-71F7FA6C1E3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E2D943-EA22-4DEB-91C3-A72A164B82DD}" type="pres">
      <dgm:prSet presAssocID="{8C731916-8605-4B10-BFA7-2C4C228BF515}" presName="sibTrans" presStyleCnt="0"/>
      <dgm:spPr/>
    </dgm:pt>
    <dgm:pt modelId="{B5E63623-F6E0-40CB-925B-D153FAEC4D66}" type="pres">
      <dgm:prSet presAssocID="{4BC9A32D-A363-4FC3-AEEE-946F8CB23DC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29D7238-7277-4F05-AC45-36C77E9EAE4C}" srcId="{1A4C461A-A751-4BBB-BEEC-740D6B72E9D2}" destId="{4F17D33F-0CB1-4C85-91FC-30B2994A0A3E}" srcOrd="0" destOrd="0" parTransId="{6E18DA20-74AC-40A2-8BEC-EEE91605FBED}" sibTransId="{2E3C6615-A665-4C50-A6BA-E2BC05913DDF}"/>
    <dgm:cxn modelId="{1692FD20-95B2-46D4-BEFA-8E5A1CEA0ECF}" type="presOf" srcId="{4BC9A32D-A363-4FC3-AEEE-946F8CB23DCF}" destId="{B5E63623-F6E0-40CB-925B-D153FAEC4D66}" srcOrd="0" destOrd="0" presId="urn:microsoft.com/office/officeart/2005/8/layout/hList6"/>
    <dgm:cxn modelId="{CCCE1200-089C-4268-ABC4-55E986C20431}" srcId="{B7D5B076-D275-4104-8883-1C75636FF867}" destId="{1E3C2EA1-64AE-4D77-B3F7-71F7FA6C1E3E}" srcOrd="1" destOrd="0" parTransId="{47A153D1-70DD-4BF9-9B32-20C4A746194D}" sibTransId="{8C731916-8605-4B10-BFA7-2C4C228BF515}"/>
    <dgm:cxn modelId="{613FFCD3-9E78-4E1E-BB8A-50252DBB5E08}" type="presOf" srcId="{1A4C461A-A751-4BBB-BEEC-740D6B72E9D2}" destId="{E3FC0506-81A4-4FAE-897A-E9D98ED7DE2C}" srcOrd="0" destOrd="0" presId="urn:microsoft.com/office/officeart/2005/8/layout/hList6"/>
    <dgm:cxn modelId="{6EC0945C-484C-4AD0-8450-FAE4AEBCC315}" type="presOf" srcId="{4F17D33F-0CB1-4C85-91FC-30B2994A0A3E}" destId="{E3FC0506-81A4-4FAE-897A-E9D98ED7DE2C}" srcOrd="0" destOrd="1" presId="urn:microsoft.com/office/officeart/2005/8/layout/hList6"/>
    <dgm:cxn modelId="{92AE9470-CC63-498E-BF7D-15B92CC358F2}" srcId="{B7D5B076-D275-4104-8883-1C75636FF867}" destId="{4BC9A32D-A363-4FC3-AEEE-946F8CB23DCF}" srcOrd="2" destOrd="0" parTransId="{6F02813B-9074-4C26-A946-4912B2AE877E}" sibTransId="{260C8DAF-FB74-4B93-8572-C7E7825E58EA}"/>
    <dgm:cxn modelId="{399C8E1D-68EB-452E-AA48-B97E0514BD14}" srcId="{B7D5B076-D275-4104-8883-1C75636FF867}" destId="{1A4C461A-A751-4BBB-BEEC-740D6B72E9D2}" srcOrd="0" destOrd="0" parTransId="{83774C89-46AF-4234-8E13-2D03E2592693}" sibTransId="{E8FC8083-9BEC-49FA-96B5-27396BDD8A96}"/>
    <dgm:cxn modelId="{B6967393-92B8-4BA2-A956-A79B45BF6DF3}" type="presOf" srcId="{1E3C2EA1-64AE-4D77-B3F7-71F7FA6C1E3E}" destId="{806FA9D3-A036-4224-B856-C49D161FD252}" srcOrd="0" destOrd="0" presId="urn:microsoft.com/office/officeart/2005/8/layout/hList6"/>
    <dgm:cxn modelId="{EC2FFACA-8876-4F02-9D8C-D02D95CFFC0F}" type="presOf" srcId="{B7D5B076-D275-4104-8883-1C75636FF867}" destId="{42ADAA6E-B459-4AA4-A742-EB1DBC91E981}" srcOrd="0" destOrd="0" presId="urn:microsoft.com/office/officeart/2005/8/layout/hList6"/>
    <dgm:cxn modelId="{31696121-E944-4678-A76C-C397CE592885}" type="presParOf" srcId="{42ADAA6E-B459-4AA4-A742-EB1DBC91E981}" destId="{E3FC0506-81A4-4FAE-897A-E9D98ED7DE2C}" srcOrd="0" destOrd="0" presId="urn:microsoft.com/office/officeart/2005/8/layout/hList6"/>
    <dgm:cxn modelId="{87A386FB-140D-4107-8AEA-D195CDF62E1D}" type="presParOf" srcId="{42ADAA6E-B459-4AA4-A742-EB1DBC91E981}" destId="{D334F6EF-DF87-482B-B310-A91DBFF8A68A}" srcOrd="1" destOrd="0" presId="urn:microsoft.com/office/officeart/2005/8/layout/hList6"/>
    <dgm:cxn modelId="{F159F8AE-335E-4275-81F1-3114FABFA87F}" type="presParOf" srcId="{42ADAA6E-B459-4AA4-A742-EB1DBC91E981}" destId="{806FA9D3-A036-4224-B856-C49D161FD252}" srcOrd="2" destOrd="0" presId="urn:microsoft.com/office/officeart/2005/8/layout/hList6"/>
    <dgm:cxn modelId="{45509E4F-AE17-45E2-AF78-A6C3E9C73457}" type="presParOf" srcId="{42ADAA6E-B459-4AA4-A742-EB1DBC91E981}" destId="{B6E2D943-EA22-4DEB-91C3-A72A164B82DD}" srcOrd="3" destOrd="0" presId="urn:microsoft.com/office/officeart/2005/8/layout/hList6"/>
    <dgm:cxn modelId="{ACD593B1-49C6-44D1-9B86-58E5F7358970}" type="presParOf" srcId="{42ADAA6E-B459-4AA4-A742-EB1DBC91E981}" destId="{B5E63623-F6E0-40CB-925B-D153FAEC4D66}" srcOrd="4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B5AE8E-F201-42CB-A8B2-DF9A77F00696}" type="doc">
      <dgm:prSet loTypeId="urn:microsoft.com/office/officeart/2005/8/layout/vProcess5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9208E0D-D43C-4BC3-9FB8-EB905E7A7277}" type="pres">
      <dgm:prSet presAssocID="{D1B5AE8E-F201-42CB-A8B2-DF9A77F0069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61A6225-7C13-4CB7-B50C-30B09B2866F7}" type="pres">
      <dgm:prSet presAssocID="{D1B5AE8E-F201-42CB-A8B2-DF9A77F00696}" presName="dummyMaxCanvas" presStyleCnt="0">
        <dgm:presLayoutVars/>
      </dgm:prSet>
      <dgm:spPr/>
      <dgm:t>
        <a:bodyPr/>
        <a:lstStyle/>
        <a:p>
          <a:endParaRPr lang="en-IN"/>
        </a:p>
      </dgm:t>
    </dgm:pt>
  </dgm:ptLst>
  <dgm:cxnLst>
    <dgm:cxn modelId="{A2C829A4-81FE-4A3A-A63E-09062E978A8E}" type="presOf" srcId="{D1B5AE8E-F201-42CB-A8B2-DF9A77F00696}" destId="{49208E0D-D43C-4BC3-9FB8-EB905E7A7277}" srcOrd="0" destOrd="0" presId="urn:microsoft.com/office/officeart/2005/8/layout/vProcess5"/>
    <dgm:cxn modelId="{8BB9BB31-AC30-48C7-85BC-65BA94BA2C13}" type="presParOf" srcId="{49208E0D-D43C-4BC3-9FB8-EB905E7A7277}" destId="{E61A6225-7C13-4CB7-B50C-30B09B2866F7}" srcOrd="0" destOrd="0" presId="urn:microsoft.com/office/officeart/2005/8/layout/vProcess5"/>
  </dgm:cxnLst>
  <dgm:bg>
    <a:noFill/>
    <a:effectLst>
      <a:softEdge rad="12700"/>
    </a:effectLst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BFE35B-6EDF-46EE-A798-D00DF0E96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4E43B2-9541-45CE-A529-3437953EDAD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1DAED8-9116-4706-AB27-01C2B7003415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2503764C-9F89-440E-BE11-F21DB8223C8E}" type="slidenum">
              <a:rPr lang="en-GB" sz="1300"/>
              <a:pPr algn="r" defTabSz="947738"/>
              <a:t>1</a:t>
            </a:fld>
            <a:endParaRPr lang="en-GB" sz="1300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48D649-C1C8-4A77-BFB0-59F7FA6A6A9E}" type="slidenum">
              <a:rPr lang="de-DE" smtClean="0"/>
              <a:pPr/>
              <a:t>2</a:t>
            </a:fld>
            <a:endParaRPr lang="de-DE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200" dirty="0" smtClean="0"/>
              <a:t>The major thrust has been on improving the health status of children and women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Geriatric services are largely unorganized.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‘Expansion of morbidity’ even though increased life expectancy due to chronic non-communicable diseases.</a:t>
            </a:r>
          </a:p>
          <a:p>
            <a:pPr>
              <a:lnSpc>
                <a:spcPct val="80000"/>
              </a:lnSpc>
            </a:pPr>
            <a:r>
              <a:rPr lang="en-US" sz="1200" dirty="0" smtClean="0"/>
              <a:t>The major thrust has been on improving the health status of children and women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Geriatric services are largely unorganized.</a:t>
            </a:r>
          </a:p>
          <a:p>
            <a:pPr>
              <a:lnSpc>
                <a:spcPct val="80000"/>
              </a:lnSpc>
            </a:pPr>
            <a:endParaRPr lang="en-US" sz="1200" dirty="0" smtClean="0"/>
          </a:p>
          <a:p>
            <a:pPr>
              <a:lnSpc>
                <a:spcPct val="80000"/>
              </a:lnSpc>
            </a:pPr>
            <a:r>
              <a:rPr lang="en-US" sz="1200" dirty="0" smtClean="0"/>
              <a:t>‘Expansion of morbidity’ even though increased life expectancy due to chronic non-communicable diseases.</a:t>
            </a:r>
          </a:p>
          <a:p>
            <a:pPr lvl="0"/>
            <a:endParaRPr lang="en-IN" sz="1200" dirty="0" smtClean="0"/>
          </a:p>
          <a:p>
            <a:pPr lvl="0"/>
            <a:r>
              <a:rPr lang="en-IN" sz="1200" dirty="0" smtClean="0"/>
              <a:t>Longer duration of diabetes leads to greater complications and this could threaten the national economy.</a:t>
            </a:r>
          </a:p>
          <a:p>
            <a:pPr lvl="0"/>
            <a:r>
              <a:rPr lang="en-IN" sz="1200" dirty="0" smtClean="0"/>
              <a:t>    India carries the highest burden of diabetes with escalating prevalence in both urban and rural populations. </a:t>
            </a:r>
          </a:p>
          <a:p>
            <a:pPr lvl="0"/>
            <a:endParaRPr lang="en-IN" sz="1200" dirty="0" smtClean="0"/>
          </a:p>
          <a:p>
            <a:pPr lvl="0"/>
            <a:r>
              <a:rPr lang="en-IN" sz="1200" dirty="0" smtClean="0"/>
              <a:t>Indians develop diabetes at a younger age, younger than 45 years accounts for 36% of all diabetics in India.</a:t>
            </a:r>
          </a:p>
          <a:p>
            <a:pPr lvl="0"/>
            <a:endParaRPr lang="en-IN" sz="1200" dirty="0" smtClean="0"/>
          </a:p>
          <a:p>
            <a:pPr lvl="0"/>
            <a:r>
              <a:rPr lang="en-IN" sz="1200" dirty="0" smtClean="0"/>
              <a:t>Longer duration of diabetes leads to greater complications and this could threaten the national economy.</a:t>
            </a:r>
          </a:p>
          <a:p>
            <a:pPr lvl="0">
              <a:buNone/>
            </a:pPr>
            <a:r>
              <a:rPr lang="en-IN" sz="1200" dirty="0" smtClean="0"/>
              <a:t>    </a:t>
            </a:r>
          </a:p>
          <a:p>
            <a:pPr lvl="0">
              <a:buNone/>
            </a:pPr>
            <a:endParaRPr lang="en-IN" sz="12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84EF9-5BD9-4BB2-9AB9-5A6ECF45755F}" type="slidenum">
              <a:rPr lang="de-DE" smtClean="0"/>
              <a:pPr/>
              <a:t>3</a:t>
            </a:fld>
            <a:endParaRPr lang="de-DE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IN" dirty="0" smtClean="0"/>
              <a:t>Glycation is a fact of life. It’s happening right now, to all of us</a:t>
            </a:r>
          </a:p>
          <a:p>
            <a:endParaRPr lang="en-IN" dirty="0" smtClean="0"/>
          </a:p>
          <a:p>
            <a:r>
              <a:rPr lang="en-IN" dirty="0" smtClean="0"/>
              <a:t>it is not only those with diabetes or pre-diabetes who should be concerned about the damaging effects of Glycation</a:t>
            </a:r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damage inflicted by advanced Glycation end-products (AGEs) is more as the age advances</a:t>
            </a:r>
            <a:endParaRPr lang="en-I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2A3E7D-1592-4391-A3A7-90439733630D}" type="slidenum">
              <a:rPr lang="de-DE" smtClean="0"/>
              <a:pPr/>
              <a:t>4</a:t>
            </a:fld>
            <a:endParaRPr lang="de-DE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US" dirty="0" smtClean="0"/>
              <a:t>…all people age, but not at the same rate</a:t>
            </a:r>
          </a:p>
          <a:p>
            <a:endParaRPr lang="en-IN" dirty="0" smtClean="0"/>
          </a:p>
          <a:p>
            <a:r>
              <a:rPr lang="en-IN" dirty="0" smtClean="0"/>
              <a:t>Assessing. the biological ageing is more rational for categorizing a person’s age.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9C83C-68E1-42E3-9726-E7D9ED07F483}" type="slidenum">
              <a:rPr lang="de-DE" smtClean="0"/>
              <a:pPr/>
              <a:t>5</a:t>
            </a:fld>
            <a:endParaRPr lang="de-DE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r>
              <a:rPr lang="en-IN" sz="1200" dirty="0" smtClean="0">
                <a:solidFill>
                  <a:srgbClr val="002060"/>
                </a:solidFill>
              </a:rPr>
              <a:t>Study design:</a:t>
            </a:r>
            <a:r>
              <a:rPr lang="en-IN" sz="1200" b="1" dirty="0" smtClean="0"/>
              <a:t> </a:t>
            </a:r>
            <a:r>
              <a:rPr lang="en-IN" sz="1200" dirty="0" smtClean="0"/>
              <a:t>Case-control observation study </a:t>
            </a:r>
          </a:p>
          <a:p>
            <a:r>
              <a:rPr lang="en-IN" sz="1200" dirty="0" smtClean="0">
                <a:solidFill>
                  <a:srgbClr val="002060"/>
                </a:solidFill>
              </a:rPr>
              <a:t>Study setting: </a:t>
            </a:r>
            <a:r>
              <a:rPr lang="en-IN" sz="1200" dirty="0" smtClean="0"/>
              <a:t>OPD, Department of Medicine K. S Hegde Hospital, Nitte University </a:t>
            </a:r>
          </a:p>
          <a:p>
            <a:r>
              <a:rPr lang="en-IN" sz="1200" dirty="0" smtClean="0"/>
              <a:t>Elevated levels of HbA1c</a:t>
            </a:r>
            <a:r>
              <a:rPr lang="en-IN" sz="1200" i="1" dirty="0" smtClean="0"/>
              <a:t> </a:t>
            </a:r>
            <a:r>
              <a:rPr lang="en-IN" sz="1200" dirty="0" smtClean="0"/>
              <a:t>is regarded as an independent risk factor for cardiovascular outcomes and mortality in individuals with or without diabetes.</a:t>
            </a:r>
          </a:p>
          <a:p>
            <a:endParaRPr lang="en-IN" sz="1200" dirty="0" smtClean="0"/>
          </a:p>
          <a:p>
            <a:r>
              <a:rPr lang="en-IN" sz="1200" dirty="0" smtClean="0"/>
              <a:t>Epidemiological  study has shown that imbalances in metabolic homeostasis play an important role  age-related morbidity.</a:t>
            </a:r>
          </a:p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D944B3-B1DB-4778-8993-D3598300D642}" type="slidenum">
              <a:rPr lang="de-DE" smtClean="0"/>
              <a:pPr/>
              <a:t>6</a:t>
            </a:fld>
            <a:endParaRPr lang="de-DE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A4A130-D0AB-41A8-98F8-0CDBF5ED3348}" type="slidenum">
              <a:rPr lang="de-DE" smtClean="0"/>
              <a:pPr/>
              <a:t>7</a:t>
            </a:fld>
            <a:endParaRPr lang="de-DE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99452-886A-4C4F-8296-D1AF49EB6275}" type="slidenum">
              <a:rPr lang="de-DE" smtClean="0"/>
              <a:pPr/>
              <a:t>8</a:t>
            </a:fld>
            <a:endParaRPr lang="de-DE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32401D-4872-476B-BEEE-9CF6E3535B32}" type="slidenum">
              <a:rPr lang="de-DE" smtClean="0"/>
              <a:pPr/>
              <a:t>9</a:t>
            </a:fld>
            <a:endParaRPr lang="de-DE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7E4CE4-6B1E-4117-8C77-DE9F78FC20EC}" type="slidenum">
              <a:rPr lang="de-DE" smtClean="0"/>
              <a:pPr/>
              <a:t>10</a:t>
            </a:fld>
            <a:endParaRPr lang="de-DE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just"/>
            <a:r>
              <a:rPr lang="en-IN" sz="1200" dirty="0" smtClean="0"/>
              <a:t>Reducing HbA1c level by 0.2% could lower the mortality by10 %The finding of the study indicates that there is significant acceleration of ageing in patients with T2DM compared to that of non-T2DM group as assessed by metabolic and cardiovascular ageing indices. </a:t>
            </a:r>
          </a:p>
          <a:p>
            <a:pPr algn="just"/>
            <a:r>
              <a:rPr lang="en-IN" sz="1200" dirty="0" smtClean="0"/>
              <a:t>Aging is a multi-dimensional process and cardio-vascular and metabolic  biomarkers could be used to monitor and identify the development of age-associated disease providing new anti-aging strategies.</a:t>
            </a:r>
          </a:p>
          <a:p>
            <a:r>
              <a:rPr lang="en-IN" sz="1200" dirty="0" smtClean="0"/>
              <a:t>Tightness of glycemic control, minimize glycation induced damage and therefore could play a  key factor for longevity.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A7D3BC-1067-4CB9-AE97-F8E2BEF4155D}" type="slidenum">
              <a:rPr lang="de-DE" smtClean="0"/>
              <a:pPr/>
              <a:t>11</a:t>
            </a:fld>
            <a:endParaRPr lang="de-DE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This would help in promoting healthy ageing which is likely to have a significant impact on the quality of life. </a:t>
            </a:r>
          </a:p>
          <a:p>
            <a:r>
              <a:rPr lang="en-IN" dirty="0" smtClean="0"/>
              <a:t>Above all to examine how to prolong the “health span” of aging populations and convert them into a national asset.</a:t>
            </a:r>
          </a:p>
          <a:p>
            <a:endParaRPr lang="en-IN" dirty="0" smtClean="0"/>
          </a:p>
          <a:p>
            <a:pPr eaLnBrk="1" hangingPunct="1"/>
            <a:endParaRPr lang="en-IN" noProof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03288" y="4535488"/>
            <a:ext cx="7485062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3288" y="5605463"/>
            <a:ext cx="7510462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624013"/>
            <a:ext cx="4186238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624013"/>
            <a:ext cx="4186237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01713"/>
            <a:ext cx="2130425" cy="4935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01713"/>
            <a:ext cx="6242050" cy="4935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060450"/>
            <a:ext cx="85248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14300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sz="1000"/>
              <a:t>Page </a:t>
            </a:r>
            <a:r>
              <a:rPr lang="de-DE" sz="1000">
                <a:sym typeface="Wingdings" pitchFamily="2" charset="2"/>
              </a:rPr>
              <a:t></a:t>
            </a:r>
            <a:r>
              <a:rPr lang="de-DE" sz="1000"/>
              <a:t> </a:t>
            </a:r>
            <a:fld id="{192309D9-F70F-4B7D-B466-4232E23E0276}" type="slidenum">
              <a:rPr lang="de-DE" sz="1000"/>
              <a:pPr/>
              <a:t>‹#›</a:t>
            </a:fld>
            <a:endParaRPr lang="de-DE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7.jpe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63538" y="2151063"/>
            <a:ext cx="8372475" cy="1081087"/>
          </a:xfrm>
        </p:spPr>
        <p:txBody>
          <a:bodyPr/>
          <a:lstStyle/>
          <a:p>
            <a:pPr algn="ctr" eaLnBrk="1" hangingPunct="1"/>
            <a:r>
              <a:rPr lang="en-IN" sz="3200" dirty="0" smtClean="0">
                <a:solidFill>
                  <a:srgbClr val="002060"/>
                </a:solidFill>
                <a:latin typeface="Calibri" pitchFamily="34" charset="0"/>
              </a:rPr>
              <a:t>Association of Tightness of Glycemic Control with Biomarkers of Aging in Healthy and Diabetic Subjects </a:t>
            </a:r>
            <a:endParaRPr lang="en-IN" sz="3200" noProof="1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075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9784" y="4137285"/>
            <a:ext cx="8080766" cy="2371960"/>
          </a:xfrm>
        </p:spPr>
        <p:txBody>
          <a:bodyPr/>
          <a:lstStyle/>
          <a:p>
            <a:r>
              <a:rPr lang="en-IN" sz="1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Shailaja Moodithaya</a:t>
            </a:r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,                           Shruthi Suvarna,                                               Raghava Sharma 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Additional Professor                             Lecturer                                                               Professor, 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Department of Physiology                   Department of Physiology                              Department of Medicine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K.S. Hegde Medical Academy              A J Institute of Medical Sciences                    K.S. Hegde Medical Academy 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Nitte University, Mangalore.               Mangalore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Karnataka, India,575018</a:t>
            </a:r>
          </a:p>
          <a:p>
            <a:r>
              <a:rPr lang="en-IN" sz="1400" dirty="0" smtClean="0">
                <a:solidFill>
                  <a:srgbClr val="002060"/>
                </a:solidFill>
                <a:latin typeface="Calibri" pitchFamily="34" charset="0"/>
              </a:rPr>
              <a:t>Shailaja.moodithaya@nitte.edu.in</a:t>
            </a:r>
            <a:endParaRPr lang="en-IN" sz="1400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3076" name="Group 1"/>
          <p:cNvGrpSpPr>
            <a:grpSpLocks/>
          </p:cNvGrpSpPr>
          <p:nvPr/>
        </p:nvGrpSpPr>
        <p:grpSpPr bwMode="auto">
          <a:xfrm>
            <a:off x="127000" y="46038"/>
            <a:ext cx="8796338" cy="1373187"/>
            <a:chOff x="127322" y="46038"/>
            <a:chExt cx="8796760" cy="1372464"/>
          </a:xfrm>
        </p:grpSpPr>
        <p:pic>
          <p:nvPicPr>
            <p:cNvPr id="3077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8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002060"/>
                </a:solidFill>
              </a:rPr>
              <a:t>Background: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Elderly in India-Facts </a:t>
            </a:r>
            <a:endParaRPr lang="en-IN" sz="2800" noProof="1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5" y="1060450"/>
            <a:ext cx="8524875" cy="4471988"/>
          </a:xfrm>
        </p:spPr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4100" name="Group 9"/>
          <p:cNvGrpSpPr>
            <a:grpSpLocks/>
          </p:cNvGrpSpPr>
          <p:nvPr/>
        </p:nvGrpSpPr>
        <p:grpSpPr bwMode="auto">
          <a:xfrm>
            <a:off x="207963" y="5781675"/>
            <a:ext cx="8797925" cy="809625"/>
            <a:chOff x="127322" y="46038"/>
            <a:chExt cx="8796760" cy="1372464"/>
          </a:xfrm>
        </p:grpSpPr>
        <p:pic>
          <p:nvPicPr>
            <p:cNvPr id="4101" name="Picture 10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2" descr="C:\Users\user\Desktop\medico-social-problems-of-elderly-32-6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84036"/>
            <a:ext cx="4676931" cy="4492305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86597" y="1199213"/>
          <a:ext cx="3582650" cy="4237716"/>
        </p:xfrm>
        <a:graphic>
          <a:graphicData uri="http://schemas.openxmlformats.org/drawingml/2006/table">
            <a:tbl>
              <a:tblPr/>
              <a:tblGrid>
                <a:gridCol w="853450"/>
                <a:gridCol w="524934"/>
                <a:gridCol w="1047572"/>
                <a:gridCol w="1156694"/>
              </a:tblGrid>
              <a:tr h="52042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India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Urban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 =1000 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20422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Chronic Disease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Cough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179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Piles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858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Joint Problems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285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393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High/low BP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251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Diabetes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85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Heart disease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858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Urinary Problem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3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Cancer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0858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Any of the above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528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34153" y="5596759"/>
            <a:ext cx="28817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C00000"/>
                </a:solidFill>
              </a:rPr>
              <a:t>National Sample Survey 52nd Round Survey </a:t>
            </a:r>
          </a:p>
          <a:p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 bwMode="auto">
          <a:xfrm rot="5400000">
            <a:off x="6325848" y="4452079"/>
            <a:ext cx="47968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96392"/>
          </a:xfrm>
        </p:spPr>
        <p:txBody>
          <a:bodyPr/>
          <a:lstStyle/>
          <a:p>
            <a:pPr eaLnBrk="1" hangingPunct="1"/>
            <a:r>
              <a:rPr lang="en-IN" sz="3200" noProof="1" smtClean="0">
                <a:solidFill>
                  <a:srgbClr val="002060"/>
                </a:solidFill>
              </a:rPr>
              <a:t>Background: Glycation  </a:t>
            </a:r>
          </a:p>
        </p:txBody>
      </p:sp>
      <p:sp>
        <p:nvSpPr>
          <p:cNvPr id="717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126637" y="1753849"/>
            <a:ext cx="3507698" cy="3717562"/>
          </a:xfrm>
        </p:spPr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7173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4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2" descr="C:\Users\user\AppData\Local\Temp\bjophthalmol-2001-June-85-6-746-F1.lar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1704" y="959440"/>
            <a:ext cx="4122295" cy="429585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899410"/>
            <a:ext cx="454201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IN" sz="2400" dirty="0" smtClean="0">
                <a:latin typeface="Calibri" pitchFamily="34" charset="0"/>
              </a:rPr>
              <a:t>Common biological processes, shared by  both aging and diabetes.</a:t>
            </a:r>
          </a:p>
          <a:p>
            <a:pPr algn="just">
              <a:buFont typeface="Wingdings" pitchFamily="2" charset="2"/>
              <a:buChar char="§"/>
            </a:pPr>
            <a:endParaRPr lang="en-IN" sz="24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en-IN" sz="24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400" dirty="0" smtClean="0">
                <a:latin typeface="Calibri" pitchFamily="34" charset="0"/>
              </a:rPr>
              <a:t> Glycated haemoglobin (HbA1c) is one of the markers to assess age-related physiological changes </a:t>
            </a:r>
          </a:p>
          <a:p>
            <a:pPr algn="just">
              <a:buFont typeface="Wingdings" pitchFamily="2" charset="2"/>
              <a:buChar char="§"/>
            </a:pPr>
            <a:endParaRPr lang="en-IN" sz="24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IN" sz="2400" dirty="0" smtClean="0">
                <a:latin typeface="Calibri" pitchFamily="34" charset="0"/>
              </a:rPr>
              <a:t>Also established that endogenous AGEs are generated at higher levels in diabetes.</a:t>
            </a:r>
            <a:endParaRPr lang="en-IN" sz="2400" noProof="1" smtClean="0">
              <a:latin typeface="Calibri" pitchFamily="34" charset="0"/>
            </a:endParaRPr>
          </a:p>
          <a:p>
            <a:endParaRPr lang="en-IN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en-IN" sz="2800" dirty="0" smtClean="0">
              <a:solidFill>
                <a:srgbClr val="002060"/>
              </a:solidFill>
            </a:endParaRPr>
          </a:p>
          <a:p>
            <a:endParaRPr lang="en-IN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2400" dirty="0" smtClean="0">
                <a:solidFill>
                  <a:srgbClr val="C00000"/>
                </a:solidFill>
              </a:rPr>
              <a:t/>
            </a:r>
            <a:br>
              <a:rPr lang="en-IN" sz="2400" dirty="0" smtClean="0">
                <a:solidFill>
                  <a:srgbClr val="C00000"/>
                </a:solidFill>
              </a:rPr>
            </a:br>
            <a:endParaRPr lang="en-IN" noProof="1" smtClean="0"/>
          </a:p>
        </p:txBody>
      </p:sp>
      <p:sp>
        <p:nvSpPr>
          <p:cNvPr id="921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6" y="809469"/>
            <a:ext cx="8563912" cy="5741233"/>
          </a:xfrm>
        </p:spPr>
        <p:txBody>
          <a:bodyPr/>
          <a:lstStyle/>
          <a:p>
            <a:pPr>
              <a:buNone/>
            </a:pPr>
            <a:r>
              <a:rPr lang="en-IN" sz="3200" b="1" dirty="0" smtClean="0">
                <a:solidFill>
                  <a:srgbClr val="002060"/>
                </a:solidFill>
                <a:latin typeface="Calibri" pitchFamily="34" charset="0"/>
              </a:rPr>
              <a:t>Research Hypothesis</a:t>
            </a:r>
          </a:p>
          <a:p>
            <a:pPr algn="just"/>
            <a:r>
              <a:rPr lang="en-IN" sz="2800" dirty="0" smtClean="0">
                <a:latin typeface="Calibri" pitchFamily="34" charset="0"/>
              </a:rPr>
              <a:t>Biomarkers of aging which are the  surrogate of metabolic and cardiovascular function  would be inversely related with the level of glycemic control. </a:t>
            </a:r>
          </a:p>
          <a:p>
            <a:pPr algn="just" eaLnBrk="1" hangingPunct="1">
              <a:buNone/>
            </a:pPr>
            <a:r>
              <a:rPr lang="en-IN" sz="3200" b="1" noProof="1" smtClean="0">
                <a:solidFill>
                  <a:srgbClr val="002060"/>
                </a:solidFill>
                <a:latin typeface="Calibri" pitchFamily="34" charset="0"/>
              </a:rPr>
              <a:t>Objectives </a:t>
            </a:r>
          </a:p>
          <a:p>
            <a:pPr algn="just"/>
            <a:r>
              <a:rPr lang="en-IN" sz="2800" dirty="0" smtClean="0">
                <a:latin typeface="Calibri" pitchFamily="34" charset="0"/>
              </a:rPr>
              <a:t>To compare the Metabolic and Cardiovascular aging biomarkers of T2DM patients with the age and gender matched normal controls</a:t>
            </a:r>
          </a:p>
          <a:p>
            <a:pPr algn="just"/>
            <a:r>
              <a:rPr lang="en-IN" sz="2800" dirty="0" smtClean="0">
                <a:latin typeface="Calibri" pitchFamily="34" charset="0"/>
              </a:rPr>
              <a:t> To  evaluate the association of HbA1c with Metabolic and Cardiovascular aging biomarkers.</a:t>
            </a:r>
          </a:p>
          <a:p>
            <a:endParaRPr lang="en-IN" sz="2800" dirty="0" smtClean="0"/>
          </a:p>
          <a:p>
            <a:endParaRPr lang="en-IN" sz="2800" dirty="0" smtClean="0"/>
          </a:p>
          <a:p>
            <a:endParaRPr lang="en-IN" sz="2800" dirty="0" smtClean="0"/>
          </a:p>
          <a:p>
            <a:endParaRPr lang="en-IN" sz="2800" dirty="0" smtClean="0"/>
          </a:p>
          <a:p>
            <a:pPr eaLnBrk="1" hangingPunct="1"/>
            <a:endParaRPr lang="en-IN" sz="2800" noProof="1" smtClean="0"/>
          </a:p>
        </p:txBody>
      </p:sp>
      <p:grpSp>
        <p:nvGrpSpPr>
          <p:cNvPr id="9220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9221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3600" dirty="0" smtClean="0">
                <a:solidFill>
                  <a:srgbClr val="002060"/>
                </a:solidFill>
                <a:latin typeface="Calibri" pitchFamily="34" charset="0"/>
              </a:rPr>
              <a:t>Methodology</a:t>
            </a:r>
            <a:endParaRPr lang="en-IN" sz="3600" noProof="1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19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" y="839449"/>
            <a:ext cx="9144000" cy="5097801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Sample size 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n =220 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Study population </a:t>
            </a:r>
            <a:r>
              <a:rPr lang="en-US" sz="2400" b="1" dirty="0" smtClean="0">
                <a:latin typeface="Calibri" pitchFamily="34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                 a) Patients with T2DM (n=110)</a:t>
            </a:r>
          </a:p>
          <a:p>
            <a:pPr marL="514350" indent="-514350">
              <a:buFont typeface="Arial" charset="0"/>
              <a:buNone/>
              <a:defRPr/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                  b)Age (40-60yrs)  and gender matched healthy subjects (n=110)</a:t>
            </a:r>
          </a:p>
          <a:p>
            <a:endParaRPr lang="en-IN" sz="2400" dirty="0" smtClean="0">
              <a:latin typeface="Calibri" pitchFamily="34" charset="0"/>
            </a:endParaRPr>
          </a:p>
        </p:txBody>
      </p:sp>
      <p:grpSp>
        <p:nvGrpSpPr>
          <p:cNvPr id="8196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8197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599607" y="2848131"/>
          <a:ext cx="7929797" cy="2818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49062" y="5596758"/>
            <a:ext cx="6070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  <a:latin typeface="Calibri Light" pitchFamily="34" charset="0"/>
              </a:rPr>
              <a:t>Eileen </a:t>
            </a:r>
            <a:r>
              <a:rPr lang="en-US" sz="1200" dirty="0" smtClean="0">
                <a:solidFill>
                  <a:srgbClr val="002060"/>
                </a:solidFill>
                <a:latin typeface="Calibri Light" pitchFamily="34" charset="0"/>
              </a:rPr>
              <a:t>C .</a:t>
            </a:r>
            <a:r>
              <a:rPr lang="en-US" sz="1200" i="1" dirty="0" smtClean="0">
                <a:solidFill>
                  <a:srgbClr val="002060"/>
                </a:solidFill>
                <a:latin typeface="Calibri Light" pitchFamily="34" charset="0"/>
              </a:rPr>
              <a:t>et </a:t>
            </a:r>
            <a:r>
              <a:rPr lang="en-US" sz="1200" i="1" dirty="0" smtClean="0">
                <a:solidFill>
                  <a:srgbClr val="002060"/>
                </a:solidFill>
                <a:latin typeface="Calibri Light" pitchFamily="34" charset="0"/>
              </a:rPr>
              <a:t>al</a:t>
            </a:r>
            <a:r>
              <a:rPr lang="en-US" sz="1200" dirty="0" smtClean="0">
                <a:solidFill>
                  <a:srgbClr val="002060"/>
                </a:solidFill>
                <a:latin typeface="Calibri Light" pitchFamily="34" charset="0"/>
              </a:rPr>
              <a:t>. Biomarkers related to aging in human populations. </a:t>
            </a:r>
          </a:p>
          <a:p>
            <a:r>
              <a:rPr lang="en-US" sz="1200" dirty="0" smtClean="0">
                <a:solidFill>
                  <a:srgbClr val="002060"/>
                </a:solidFill>
                <a:latin typeface="Calibri Light" pitchFamily="34" charset="0"/>
              </a:rPr>
              <a:t>ADVANCES IN CLINICAL CHEMISTRY</a:t>
            </a:r>
            <a:r>
              <a:rPr lang="en-US" sz="1200" dirty="0" smtClean="0">
                <a:solidFill>
                  <a:srgbClr val="002060"/>
                </a:solidFill>
                <a:latin typeface="Calibri Light" pitchFamily="34" charset="0"/>
              </a:rPr>
              <a:t>..  2008</a:t>
            </a:r>
            <a:endParaRPr lang="en-IN" sz="1200" dirty="0">
              <a:solidFill>
                <a:srgbClr val="002060"/>
              </a:solidFill>
              <a:latin typeface="Calibri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/>
          <p:cNvSpPr>
            <a:spLocks noGrp="1" noChangeArrowheads="1"/>
          </p:cNvSpPr>
          <p:nvPr>
            <p:ph type="title"/>
          </p:nvPr>
        </p:nvSpPr>
        <p:spPr>
          <a:xfrm>
            <a:off x="239843" y="0"/>
            <a:ext cx="8280270" cy="884420"/>
          </a:xfrm>
        </p:spPr>
        <p:txBody>
          <a:bodyPr/>
          <a:lstStyle/>
          <a:p>
            <a:pPr eaLnBrk="1" hangingPunct="1"/>
            <a:r>
              <a:rPr lang="en-IN" sz="2800" noProof="1" smtClean="0">
                <a:solidFill>
                  <a:srgbClr val="002060"/>
                </a:solidFill>
                <a:latin typeface="Calibri" pitchFamily="34" charset="0"/>
              </a:rPr>
              <a:t>Results: Comparison of biomarkers of ageing between the groups</a:t>
            </a:r>
          </a:p>
        </p:txBody>
      </p:sp>
      <p:sp>
        <p:nvSpPr>
          <p:cNvPr id="512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5" y="1060450"/>
            <a:ext cx="8524875" cy="4321019"/>
          </a:xfrm>
        </p:spPr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124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5125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6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9" name="Content Placeholder 3"/>
          <p:cNvGraphicFramePr>
            <a:graphicFrameLocks noGrp="1"/>
          </p:cNvGraphicFramePr>
          <p:nvPr>
            <p:ph idx="1"/>
          </p:nvPr>
        </p:nvGraphicFramePr>
        <p:xfrm>
          <a:off x="494675" y="1244185"/>
          <a:ext cx="8237095" cy="4751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499016" y="5456420"/>
            <a:ext cx="65656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N" sz="1400" dirty="0" smtClean="0">
                <a:solidFill>
                  <a:srgbClr val="002060"/>
                </a:solidFill>
                <a:latin typeface="Calibri Light" pitchFamily="34" charset="0"/>
              </a:rPr>
              <a:t>Data expressed as mean±SD:;   Analysis using Unpaired t test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 smtClean="0">
                <a:solidFill>
                  <a:srgbClr val="002060"/>
                </a:solidFill>
                <a:latin typeface="Calibri Light" pitchFamily="34" charset="0"/>
              </a:rPr>
              <a:t>*Statistically Significant with P &gt;0.05:**Statistically significant with P &gt;0.01</a:t>
            </a:r>
          </a:p>
          <a:p>
            <a:endParaRPr lang="en-IN" dirty="0"/>
          </a:p>
        </p:txBody>
      </p:sp>
      <p:pic>
        <p:nvPicPr>
          <p:cNvPr id="13" name="Chart 2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74142" y="1961535"/>
            <a:ext cx="2654709" cy="22860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  <a:effectLst/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706256" y="977275"/>
          <a:ext cx="3028016" cy="433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260"/>
                <a:gridCol w="1029378"/>
                <a:gridCol w="1029378"/>
              </a:tblGrid>
              <a:tr h="541519">
                <a:tc>
                  <a:txBody>
                    <a:bodyPr/>
                    <a:lstStyle/>
                    <a:p>
                      <a:pPr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u="sng" dirty="0">
                          <a:latin typeface="Times New Roman"/>
                          <a:ea typeface="Times New Roman"/>
                          <a:cs typeface="Times New Roman"/>
                        </a:rPr>
                        <a:t>Variables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u="sng" dirty="0">
                          <a:latin typeface="Times New Roman"/>
                          <a:ea typeface="Times New Roman"/>
                          <a:cs typeface="Times New Roman"/>
                        </a:rPr>
                        <a:t>Control group (n= 110 )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u="sng" dirty="0">
                          <a:latin typeface="Times New Roman"/>
                          <a:ea typeface="Times New Roman"/>
                          <a:cs typeface="Times New Roman"/>
                        </a:rPr>
                        <a:t> T2DM (n = 110)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Systolic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(mmHg)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120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10.37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134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11.84 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Diastolic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(mmHg)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77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4.73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82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5.77**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>
                          <a:latin typeface="Times New Roman"/>
                          <a:ea typeface="Times New Roman"/>
                          <a:cs typeface="Times New Roman"/>
                        </a:rPr>
                        <a:t>PP(mmHg)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43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8.54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51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9.88**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>
                          <a:latin typeface="Times New Roman"/>
                          <a:ea typeface="Times New Roman"/>
                          <a:cs typeface="Times New Roman"/>
                        </a:rPr>
                        <a:t>MBP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>
                          <a:latin typeface="Times New Roman"/>
                          <a:ea typeface="Times New Roman"/>
                          <a:cs typeface="Times New Roman"/>
                        </a:rPr>
                        <a:t>(mmHg)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91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5.88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100 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6.87**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>
                          <a:latin typeface="Times New Roman"/>
                          <a:ea typeface="Times New Roman"/>
                          <a:cs typeface="Times New Roman"/>
                        </a:rPr>
                        <a:t>HR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70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9.73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76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10.49*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TP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1340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1466.55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588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628.95**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151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>
                          <a:latin typeface="Times New Roman"/>
                          <a:ea typeface="Times New Roman"/>
                          <a:cs typeface="Times New Roman"/>
                        </a:rPr>
                        <a:t>LF / HF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>
                          <a:latin typeface="Times New Roman"/>
                          <a:ea typeface="Times New Roman"/>
                          <a:cs typeface="Times New Roman"/>
                        </a:rPr>
                        <a:t>1.13 </a:t>
                      </a:r>
                      <a:r>
                        <a:rPr lang="en-IN" sz="1000" u="sng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>
                          <a:latin typeface="Times New Roman"/>
                          <a:ea typeface="Times New Roman"/>
                          <a:cs typeface="Times New Roman"/>
                        </a:rPr>
                        <a:t> 1.20</a:t>
                      </a:r>
                      <a:endParaRPr lang="en-IN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1.90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2.06**</a:t>
                      </a:r>
                      <a:endParaRPr lang="en-IN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39777" y="1112187"/>
          <a:ext cx="2968050" cy="4069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350"/>
                <a:gridCol w="989350"/>
                <a:gridCol w="989350"/>
              </a:tblGrid>
              <a:tr h="346716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900" b="1" u="sng" dirty="0">
                          <a:latin typeface="Times New Roman"/>
                          <a:ea typeface="Times New Roman"/>
                          <a:cs typeface="Times New Roman"/>
                        </a:rPr>
                        <a:t>Variables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900" b="1" u="sng" dirty="0">
                          <a:latin typeface="Times New Roman"/>
                          <a:ea typeface="Times New Roman"/>
                          <a:cs typeface="Times New Roman"/>
                        </a:rPr>
                        <a:t>Control group (n= 110 )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900" b="1" u="sng" dirty="0">
                          <a:latin typeface="Times New Roman"/>
                          <a:ea typeface="Times New Roman"/>
                          <a:cs typeface="Times New Roman"/>
                        </a:rPr>
                        <a:t> T2DM (n = 110 )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</a:tr>
              <a:tr h="550529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Age(years)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50.01 </a:t>
                      </a:r>
                      <a:r>
                        <a:rPr lang="en-IN" sz="1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8.08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51.12 </a:t>
                      </a:r>
                      <a:r>
                        <a:rPr lang="en-IN" sz="1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6.16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</a:tr>
              <a:tr h="603240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BMI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(kg/mt</a:t>
                      </a:r>
                      <a:r>
                        <a:rPr lang="en-IN" sz="10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24.12 </a:t>
                      </a:r>
                      <a:r>
                        <a:rPr lang="en-IN" sz="1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3.83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24.25 </a:t>
                      </a:r>
                      <a:r>
                        <a:rPr lang="en-IN" sz="1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3.91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</a:tr>
              <a:tr h="513756"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 WHR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0.80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0.08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0.86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 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0.05**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</a:tr>
              <a:tr h="513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FBS (mg/dl)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92.71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8.07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173.02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49.13**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/>
                </a:tc>
              </a:tr>
              <a:tr h="51375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TG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(mg/dl)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>
                          <a:latin typeface="Times New Roman"/>
                          <a:ea typeface="Times New Roman"/>
                          <a:cs typeface="Times New Roman"/>
                        </a:rPr>
                        <a:t>129.10 + 4.82</a:t>
                      </a:r>
                      <a:endParaRPr lang="en-IN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165.99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6.93**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</a:tr>
              <a:tr h="51375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LDL/HDL-C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latin typeface="Times New Roman"/>
                          <a:ea typeface="Times New Roman"/>
                          <a:cs typeface="Times New Roman"/>
                        </a:rPr>
                        <a:t>ratio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2.75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0.10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3.07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0.11*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</a:tr>
              <a:tr h="51375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TC / HDL-C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ratio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4.26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0.12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4.86  </a:t>
                      </a:r>
                      <a:r>
                        <a:rPr lang="en-IN" sz="1000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IN" sz="1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IN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0.13**</a:t>
                      </a:r>
                      <a:endParaRPr lang="en-IN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29" marR="62729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2800" noProof="1" smtClean="0">
                <a:solidFill>
                  <a:srgbClr val="002060"/>
                </a:solidFill>
                <a:latin typeface="Calibri" pitchFamily="34" charset="0"/>
              </a:rPr>
              <a:t>Results: Correlation of HbA1c with aging biomarkers</a:t>
            </a:r>
          </a:p>
        </p:txBody>
      </p:sp>
      <p:grpSp>
        <p:nvGrpSpPr>
          <p:cNvPr id="10244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10245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6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Chart 6"/>
          <p:cNvGraphicFramePr/>
          <p:nvPr/>
        </p:nvGraphicFramePr>
        <p:xfrm>
          <a:off x="4350774" y="764500"/>
          <a:ext cx="4568373" cy="4407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284812" y="1274164"/>
          <a:ext cx="4360929" cy="382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368710" y="5029201"/>
            <a:ext cx="8436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lvl="4">
              <a:buFont typeface="Arial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Analysis using Partial correlation  coefficient adjusted for chronological age </a:t>
            </a:r>
            <a:r>
              <a:rPr lang="en-IN" sz="1200" dirty="0" smtClean="0">
                <a:solidFill>
                  <a:srgbClr val="002060"/>
                </a:solidFill>
                <a:latin typeface="Calibri"/>
              </a:rPr>
              <a:t>*Statistically Significant with P &gt;0.05:</a:t>
            </a:r>
            <a:endParaRPr lang="en-US" sz="1200" dirty="0" smtClean="0">
              <a:solidFill>
                <a:srgbClr val="00206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03236" y="5264288"/>
            <a:ext cx="8937523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IN" sz="1600" b="1" dirty="0" smtClean="0">
                <a:latin typeface="Calibri" pitchFamily="34" charset="0"/>
                <a:ea typeface="Times New Roman"/>
                <a:cs typeface="Times New Roman"/>
              </a:rPr>
              <a:t>Other significant (P&lt;0.05) correlations with HbA1c: </a:t>
            </a:r>
          </a:p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IN" sz="1600" b="1" dirty="0" smtClean="0">
                <a:latin typeface="Calibri" pitchFamily="34" charset="0"/>
                <a:ea typeface="Times New Roman"/>
                <a:cs typeface="Times New Roman"/>
              </a:rPr>
              <a:t>Systolic  BP (mmHg), 0.368; RHR (</a:t>
            </a:r>
            <a:r>
              <a:rPr lang="en-IN" sz="1600" b="1" dirty="0" err="1" smtClean="0">
                <a:latin typeface="Calibri" pitchFamily="34" charset="0"/>
                <a:ea typeface="Times New Roman"/>
                <a:cs typeface="Times New Roman"/>
              </a:rPr>
              <a:t>bts</a:t>
            </a:r>
            <a:r>
              <a:rPr lang="en-IN" sz="1600" b="1" dirty="0" smtClean="0">
                <a:latin typeface="Calibri" pitchFamily="34" charset="0"/>
                <a:ea typeface="Times New Roman"/>
                <a:cs typeface="Times New Roman"/>
              </a:rPr>
              <a:t>/min): 0.377; LF/HF, 0.242; TG (mg/dl), 0.297; LDL-C/HDL-C, 0.224 </a:t>
            </a:r>
            <a:endParaRPr lang="en-IN" sz="1600" b="1" dirty="0">
              <a:latin typeface="Calibri" pitchFamily="34" charset="0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3600" noProof="1" smtClean="0">
                <a:solidFill>
                  <a:srgbClr val="002060"/>
                </a:solidFill>
                <a:latin typeface="Calibri" pitchFamily="34" charset="0"/>
              </a:rPr>
              <a:t>Discussion</a:t>
            </a:r>
          </a:p>
        </p:txBody>
      </p:sp>
      <p:sp>
        <p:nvSpPr>
          <p:cNvPr id="1126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25256" y="824459"/>
            <a:ext cx="8524875" cy="5247703"/>
          </a:xfrm>
        </p:spPr>
        <p:txBody>
          <a:bodyPr/>
          <a:lstStyle/>
          <a:p>
            <a:pPr algn="just" eaLnBrk="1" hangingPunct="1"/>
            <a:r>
              <a:rPr lang="en-IN" sz="2400" dirty="0" smtClean="0">
                <a:latin typeface="Calibri" pitchFamily="34" charset="0"/>
              </a:rPr>
              <a:t> This study,  for the first time, evaluated the association of  HbA1c with both metabolic, cardiovascular biomarkers of ageing in a population  consisting of  </a:t>
            </a:r>
            <a:r>
              <a:rPr lang="en-IN" sz="2400" dirty="0" smtClean="0">
                <a:latin typeface="Calibri" pitchFamily="34" charset="0"/>
              </a:rPr>
              <a:t>healthy as well as  </a:t>
            </a:r>
            <a:r>
              <a:rPr lang="en-IN" sz="2400" dirty="0" smtClean="0">
                <a:latin typeface="Calibri" pitchFamily="34" charset="0"/>
              </a:rPr>
              <a:t>T2DM patients. </a:t>
            </a:r>
          </a:p>
          <a:p>
            <a:pPr algn="just" eaLnBrk="1" hangingPunct="1"/>
            <a:endParaRPr lang="en-IN" sz="2400" dirty="0" smtClean="0">
              <a:latin typeface="Calibri" pitchFamily="34" charset="0"/>
            </a:endParaRPr>
          </a:p>
          <a:p>
            <a:pPr algn="just" eaLnBrk="1" hangingPunct="1"/>
            <a:r>
              <a:rPr lang="en-IN" sz="2400" dirty="0" smtClean="0">
                <a:latin typeface="Calibri" pitchFamily="34" charset="0"/>
              </a:rPr>
              <a:t>The results of the present study showed a significant difference in all the variables of metabolic and cardiovascular ageing indices between the two  study </a:t>
            </a:r>
            <a:r>
              <a:rPr lang="en-IN" sz="2400" dirty="0" smtClean="0">
                <a:latin typeface="Calibri" pitchFamily="34" charset="0"/>
              </a:rPr>
              <a:t>groups.</a:t>
            </a:r>
            <a:endParaRPr lang="en-IN" sz="2400" dirty="0" smtClean="0">
              <a:latin typeface="Calibri" pitchFamily="34" charset="0"/>
            </a:endParaRPr>
          </a:p>
          <a:p>
            <a:pPr algn="just" eaLnBrk="1" hangingPunct="1"/>
            <a:endParaRPr lang="en-IN" sz="2400" dirty="0" smtClean="0">
              <a:latin typeface="Calibri" pitchFamily="34" charset="0"/>
            </a:endParaRPr>
          </a:p>
          <a:p>
            <a:pPr algn="just" eaLnBrk="1" hangingPunct="1"/>
            <a:r>
              <a:rPr lang="en-IN" sz="2400" dirty="0" smtClean="0">
                <a:latin typeface="Calibri" pitchFamily="34" charset="0"/>
              </a:rPr>
              <a:t>Further, the study also demonstrated that after adjusting for  chronological age, there is a significant association of metabolic and cardiovascular indices with the level of Glycosylated Haemoglobin.  </a:t>
            </a:r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11269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0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3600" noProof="1" smtClean="0">
                <a:solidFill>
                  <a:srgbClr val="002060"/>
                </a:solidFill>
                <a:latin typeface="Calibri" pitchFamily="34" charset="0"/>
              </a:rPr>
              <a:t>Discussion (contd..)</a:t>
            </a:r>
            <a:r>
              <a:rPr lang="en-IN" sz="3600" noProof="1" smtClean="0">
                <a:solidFill>
                  <a:srgbClr val="002060"/>
                </a:solidFill>
              </a:rPr>
              <a:t/>
            </a:r>
            <a:br>
              <a:rPr lang="en-IN" sz="3600" noProof="1" smtClean="0">
                <a:solidFill>
                  <a:srgbClr val="002060"/>
                </a:solidFill>
              </a:rPr>
            </a:br>
            <a:endParaRPr lang="en-IN" sz="3600" noProof="1" smtClean="0">
              <a:solidFill>
                <a:srgbClr val="002060"/>
              </a:solidFill>
            </a:endParaRPr>
          </a:p>
        </p:txBody>
      </p:sp>
      <p:sp>
        <p:nvSpPr>
          <p:cNvPr id="12291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IN" sz="2800" dirty="0" smtClean="0">
                <a:latin typeface="Calibri" pitchFamily="34" charset="0"/>
              </a:rPr>
              <a:t>The increased WHR, impaired lipid profile, significant reduction in overall fluctuations in autonomic input to the heart and sympathetic dominance denote a greater risk for cardiovascular morbidity  among T2DM group compared to their age–matched counterparts.</a:t>
            </a:r>
          </a:p>
          <a:p>
            <a:pPr algn="just" eaLnBrk="1" hangingPunct="1"/>
            <a:r>
              <a:rPr lang="en-IN" sz="2800" dirty="0" smtClean="0">
                <a:latin typeface="Calibri" pitchFamily="34" charset="0"/>
              </a:rPr>
              <a:t>Earlier, studies have demonstrated that normative aging and T2DM  are accompanied by overall reduction in autonomic control of heart, diminished vagal tone and predominant sympathetic tone.  </a:t>
            </a:r>
          </a:p>
          <a:p>
            <a:pPr eaLnBrk="1" hangingPunct="1"/>
            <a:r>
              <a:rPr lang="en-IN" sz="1400" i="1" dirty="0" smtClean="0">
                <a:solidFill>
                  <a:srgbClr val="002060"/>
                </a:solidFill>
              </a:rPr>
              <a:t>  </a:t>
            </a:r>
            <a:r>
              <a:rPr lang="en-IN" sz="1400" i="1" dirty="0" err="1" smtClean="0">
                <a:solidFill>
                  <a:srgbClr val="002060"/>
                </a:solidFill>
              </a:rPr>
              <a:t>Jagmeet</a:t>
            </a:r>
            <a:r>
              <a:rPr lang="en-IN" sz="1400" i="1" dirty="0" smtClean="0">
                <a:solidFill>
                  <a:srgbClr val="002060"/>
                </a:solidFill>
              </a:rPr>
              <a:t> </a:t>
            </a:r>
            <a:r>
              <a:rPr lang="en-IN" sz="1400" i="1" dirty="0" smtClean="0">
                <a:solidFill>
                  <a:srgbClr val="002060"/>
                </a:solidFill>
              </a:rPr>
              <a:t>P Singh</a:t>
            </a:r>
            <a:r>
              <a:rPr lang="en-IN" sz="1400" i="1" dirty="0" smtClean="0">
                <a:solidFill>
                  <a:srgbClr val="002060"/>
                </a:solidFill>
              </a:rPr>
              <a:t>, et al .( The </a:t>
            </a:r>
            <a:r>
              <a:rPr lang="en-IN" sz="1400" i="1" dirty="0" smtClean="0">
                <a:solidFill>
                  <a:srgbClr val="002060"/>
                </a:solidFill>
              </a:rPr>
              <a:t>Framingham Heart Study). American Journal of cardiology. August 2000; </a:t>
            </a:r>
          </a:p>
          <a:p>
            <a:r>
              <a:rPr lang="en-IN" sz="1400" i="1" dirty="0" smtClean="0">
                <a:solidFill>
                  <a:srgbClr val="002060"/>
                </a:solidFill>
              </a:rPr>
              <a:t> </a:t>
            </a:r>
            <a:r>
              <a:rPr lang="en-IN" sz="1400" i="1" dirty="0" err="1" smtClean="0">
                <a:solidFill>
                  <a:srgbClr val="002060"/>
                </a:solidFill>
              </a:rPr>
              <a:t>Gerritsen</a:t>
            </a:r>
            <a:r>
              <a:rPr lang="en-IN" sz="1400" i="1" dirty="0" smtClean="0">
                <a:solidFill>
                  <a:srgbClr val="002060"/>
                </a:solidFill>
              </a:rPr>
              <a:t> J, </a:t>
            </a:r>
            <a:r>
              <a:rPr lang="en-IN" sz="1400" i="1" dirty="0" smtClean="0">
                <a:solidFill>
                  <a:srgbClr val="002060"/>
                </a:solidFill>
              </a:rPr>
              <a:t>et al. (Hoorn </a:t>
            </a:r>
            <a:r>
              <a:rPr lang="en-IN" sz="1400" i="1" dirty="0" smtClean="0">
                <a:solidFill>
                  <a:srgbClr val="002060"/>
                </a:solidFill>
              </a:rPr>
              <a:t>Study</a:t>
            </a:r>
            <a:r>
              <a:rPr lang="en-IN" sz="1400" i="1" dirty="0" smtClean="0">
                <a:solidFill>
                  <a:srgbClr val="002060"/>
                </a:solidFill>
              </a:rPr>
              <a:t>.) </a:t>
            </a:r>
            <a:r>
              <a:rPr lang="en-IN" sz="1400" i="1" dirty="0" err="1" smtClean="0">
                <a:solidFill>
                  <a:srgbClr val="002060"/>
                </a:solidFill>
              </a:rPr>
              <a:t>Diabetologia</a:t>
            </a:r>
            <a:r>
              <a:rPr lang="en-IN" sz="1400" i="1" dirty="0" smtClean="0">
                <a:solidFill>
                  <a:srgbClr val="002060"/>
                </a:solidFill>
              </a:rPr>
              <a:t>. 2000; </a:t>
            </a:r>
          </a:p>
          <a:p>
            <a:pPr eaLnBrk="1" hangingPunct="1"/>
            <a:endParaRPr lang="en-IN" sz="1400" dirty="0" smtClean="0"/>
          </a:p>
          <a:p>
            <a:pPr eaLnBrk="1" hangingPunct="1"/>
            <a:endParaRPr lang="en-IN" sz="1400" dirty="0" smtClean="0"/>
          </a:p>
          <a:p>
            <a:pPr eaLnBrk="1" hangingPunct="1"/>
            <a:endParaRPr lang="en-IN" sz="1400" dirty="0" smtClean="0"/>
          </a:p>
          <a:p>
            <a:pPr eaLnBrk="1" hangingPunct="1"/>
            <a:endParaRPr lang="en-IN" sz="1400" noProof="1" smtClean="0"/>
          </a:p>
          <a:p>
            <a:pPr eaLnBrk="1" hangingPunct="1"/>
            <a:endParaRPr lang="en-IN" sz="1400" noProof="1" smtClean="0"/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12293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4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3600" noProof="1" smtClean="0">
                <a:solidFill>
                  <a:srgbClr val="002060"/>
                </a:solidFill>
                <a:latin typeface="Calibri" pitchFamily="34" charset="0"/>
              </a:rPr>
              <a:t>Discussion (contd..)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" y="884420"/>
            <a:ext cx="8964117" cy="5231566"/>
          </a:xfrm>
        </p:spPr>
        <p:txBody>
          <a:bodyPr/>
          <a:lstStyle/>
          <a:p>
            <a:pPr algn="just"/>
            <a:r>
              <a:rPr lang="en-IN" sz="2800" dirty="0" smtClean="0">
                <a:latin typeface="Calibri" pitchFamily="34" charset="0"/>
              </a:rPr>
              <a:t>A positive correlation of  HbA1c with WHR and dyslipidemia observed in this study suggests that controlling the glycemic levels may significantly reduce the risk of CVD due to dyslipidemia.  </a:t>
            </a:r>
          </a:p>
          <a:p>
            <a:pPr algn="just"/>
            <a:r>
              <a:rPr lang="en-IN" sz="2800" dirty="0" smtClean="0">
                <a:latin typeface="Calibri" pitchFamily="34" charset="0"/>
              </a:rPr>
              <a:t>A significant positive correlation of LF to HF ratio with HbA1c shows that sympathetic dominance is significantly associated with tightness of glycemic control.</a:t>
            </a:r>
          </a:p>
          <a:p>
            <a:pPr algn="just"/>
            <a:r>
              <a:rPr lang="en-IN" sz="2800" dirty="0" smtClean="0">
                <a:latin typeface="Calibri" pitchFamily="34" charset="0"/>
              </a:rPr>
              <a:t>Studies have shown that elevated glycemic values have an unfavourable effect on cardiac autonomic function.</a:t>
            </a:r>
          </a:p>
          <a:p>
            <a:r>
              <a:rPr lang="en-IN" sz="1200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IN" sz="1200" i="1" dirty="0" err="1" smtClean="0">
                <a:solidFill>
                  <a:srgbClr val="002060"/>
                </a:solidFill>
                <a:latin typeface="Calibri" pitchFamily="34" charset="0"/>
              </a:rPr>
              <a:t>Khaw</a:t>
            </a:r>
            <a:r>
              <a:rPr lang="en-IN" sz="1200" i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IN" sz="1200" i="1" dirty="0" err="1" smtClean="0">
                <a:solidFill>
                  <a:srgbClr val="002060"/>
                </a:solidFill>
                <a:latin typeface="Calibri" pitchFamily="34" charset="0"/>
              </a:rPr>
              <a:t>KT,et</a:t>
            </a:r>
            <a:r>
              <a:rPr lang="en-IN" sz="1200" i="1" dirty="0" smtClean="0">
                <a:solidFill>
                  <a:srgbClr val="002060"/>
                </a:solidFill>
                <a:latin typeface="Calibri" pitchFamily="34" charset="0"/>
              </a:rPr>
              <a:t> al.  </a:t>
            </a:r>
            <a:r>
              <a:rPr lang="en-IN" sz="1200" i="1" dirty="0" smtClean="0">
                <a:solidFill>
                  <a:srgbClr val="002060"/>
                </a:solidFill>
                <a:latin typeface="Calibri" pitchFamily="34" charset="0"/>
              </a:rPr>
              <a:t>Br Med J. 2001; </a:t>
            </a:r>
            <a:endParaRPr lang="en-IN" sz="1200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 Mika </a:t>
            </a:r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P </a:t>
            </a:r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T et </a:t>
            </a:r>
            <a:r>
              <a:rPr lang="en-IN" sz="1200" dirty="0" err="1" smtClean="0">
                <a:solidFill>
                  <a:srgbClr val="002060"/>
                </a:solidFill>
                <a:latin typeface="Calibri" pitchFamily="34" charset="0"/>
              </a:rPr>
              <a:t>al.Computing</a:t>
            </a:r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in Cardiology, </a:t>
            </a:r>
            <a:r>
              <a:rPr lang="en-IN" sz="1200" dirty="0" smtClean="0">
                <a:solidFill>
                  <a:srgbClr val="002060"/>
                </a:solidFill>
                <a:latin typeface="Calibri" pitchFamily="34" charset="0"/>
              </a:rPr>
              <a:t>2012</a:t>
            </a:r>
            <a:endParaRPr lang="en-IN" sz="1200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en-IN" dirty="0" smtClean="0"/>
          </a:p>
          <a:p>
            <a:r>
              <a:rPr lang="en-IN" dirty="0" smtClean="0"/>
              <a:t> </a:t>
            </a:r>
          </a:p>
          <a:p>
            <a:endParaRPr lang="en-IN" dirty="0" smtClean="0"/>
          </a:p>
          <a:p>
            <a:pPr lvl="0"/>
            <a:endParaRPr lang="en-IN" noProof="1" smtClean="0"/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6149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0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IN" sz="3600" noProof="1" smtClean="0">
                <a:solidFill>
                  <a:srgbClr val="002060"/>
                </a:solidFill>
              </a:rPr>
              <a:t>Conclusions</a:t>
            </a:r>
          </a:p>
        </p:txBody>
      </p:sp>
      <p:sp>
        <p:nvSpPr>
          <p:cNvPr id="1331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5" y="959371"/>
            <a:ext cx="8524875" cy="4977880"/>
          </a:xfrm>
        </p:spPr>
        <p:txBody>
          <a:bodyPr/>
          <a:lstStyle/>
          <a:p>
            <a:pPr algn="just"/>
            <a:r>
              <a:rPr lang="en-IN" sz="2400" dirty="0" smtClean="0"/>
              <a:t> </a:t>
            </a:r>
            <a:r>
              <a:rPr lang="en-IN" sz="2800" dirty="0" smtClean="0">
                <a:latin typeface="Calibri" pitchFamily="34" charset="0"/>
              </a:rPr>
              <a:t>There is significant acceleration of aging in patients with T2DM compared to that of non-T2DM group.</a:t>
            </a:r>
          </a:p>
          <a:p>
            <a:pPr algn="just"/>
            <a:endParaRPr lang="en-IN" sz="2800" dirty="0" smtClean="0">
              <a:latin typeface="Calibri" pitchFamily="34" charset="0"/>
            </a:endParaRPr>
          </a:p>
          <a:p>
            <a:pPr algn="just"/>
            <a:r>
              <a:rPr lang="en-IN" sz="2800" dirty="0" smtClean="0">
                <a:latin typeface="Calibri" pitchFamily="34" charset="0"/>
              </a:rPr>
              <a:t>Further, study demonstrates the association of metabolic and cardiovascular biomarkers with the level of Glycosylated Haemoglobin.</a:t>
            </a:r>
          </a:p>
          <a:p>
            <a:pPr algn="just"/>
            <a:endParaRPr lang="en-IN" sz="2800" dirty="0" smtClean="0">
              <a:latin typeface="Calibri" pitchFamily="34" charset="0"/>
            </a:endParaRPr>
          </a:p>
          <a:p>
            <a:pPr algn="just"/>
            <a:r>
              <a:rPr lang="en-IN" sz="2800" dirty="0" smtClean="0">
                <a:latin typeface="Calibri" pitchFamily="34" charset="0"/>
              </a:rPr>
              <a:t> Tightness of glycemic control minimizes glycation induced damage and therefore, could play a  key factor for longevity. </a:t>
            </a:r>
          </a:p>
          <a:p>
            <a:pPr algn="just"/>
            <a:endParaRPr lang="en-IN" sz="2800" dirty="0" smtClean="0">
              <a:latin typeface="Calibri" pitchFamily="34" charset="0"/>
            </a:endParaRPr>
          </a:p>
          <a:p>
            <a:pPr algn="just"/>
            <a:endParaRPr lang="en-IN" sz="1600" dirty="0" smtClean="0"/>
          </a:p>
          <a:p>
            <a:pPr algn="just"/>
            <a:endParaRPr lang="en-IN" sz="1600" dirty="0" smtClean="0"/>
          </a:p>
          <a:p>
            <a:pPr algn="just"/>
            <a:endParaRPr lang="en-IN" sz="1600" dirty="0" smtClean="0"/>
          </a:p>
          <a:p>
            <a:pPr algn="just"/>
            <a:endParaRPr lang="en-IN" sz="1600" dirty="0" smtClean="0"/>
          </a:p>
          <a:p>
            <a:pPr algn="just"/>
            <a:endParaRPr lang="en-IN" sz="1600" dirty="0" smtClean="0"/>
          </a:p>
          <a:p>
            <a:pPr eaLnBrk="1" hangingPunct="1"/>
            <a:endParaRPr lang="en-IN" sz="2800" noProof="1" smtClean="0"/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301625" y="6046788"/>
            <a:ext cx="8459788" cy="811212"/>
            <a:chOff x="127322" y="46038"/>
            <a:chExt cx="8796760" cy="1372464"/>
          </a:xfrm>
        </p:grpSpPr>
        <p:pic>
          <p:nvPicPr>
            <p:cNvPr id="13317" name="Picture 7" descr="\\omicsdiv-278\Sreedhar Team\Nikhilesh\Palliative Care &amp; aging\Aging 20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33104" y="46038"/>
              <a:ext cx="4490978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8" name="Picture 9" descr="D:\Aging 2017\2017 pdf\Aging 2017\Untitled4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7322" y="46038"/>
              <a:ext cx="4305782" cy="1372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4357</TotalTime>
  <Words>1355</Words>
  <Application>Microsoft Office PowerPoint</Application>
  <PresentationFormat>On-screen Show (4:3)</PresentationFormat>
  <Paragraphs>247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Standarddesign</vt:lpstr>
      <vt:lpstr>Association of Tightness of Glycemic Control with Biomarkers of Aging in Healthy and Diabetic Subjects </vt:lpstr>
      <vt:lpstr>Background: Elderly in India-Facts </vt:lpstr>
      <vt:lpstr>Background: Glycation  </vt:lpstr>
      <vt:lpstr> </vt:lpstr>
      <vt:lpstr>Methodology</vt:lpstr>
      <vt:lpstr>Results: Comparison of biomarkers of ageing between the groups</vt:lpstr>
      <vt:lpstr>Results: Correlation of HbA1c with aging biomarkers</vt:lpstr>
      <vt:lpstr>Discussion</vt:lpstr>
      <vt:lpstr>Discussion (contd..) </vt:lpstr>
      <vt:lpstr>Discussion (contd..)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Xiang</dc:creator>
  <dc:description>PresentationLoad.com</dc:description>
  <cp:lastModifiedBy>user</cp:lastModifiedBy>
  <cp:revision>417</cp:revision>
  <dcterms:created xsi:type="dcterms:W3CDTF">2007-11-27T23:54:21Z</dcterms:created>
  <dcterms:modified xsi:type="dcterms:W3CDTF">2017-06-16T03:41:34Z</dcterms:modified>
</cp:coreProperties>
</file>