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6" r:id="rId1"/>
  </p:sldMasterIdLst>
  <p:notesMasterIdLst>
    <p:notesMasterId r:id="rId29"/>
  </p:notesMasterIdLst>
  <p:sldIdLst>
    <p:sldId id="341" r:id="rId2"/>
    <p:sldId id="322" r:id="rId3"/>
    <p:sldId id="323" r:id="rId4"/>
    <p:sldId id="342" r:id="rId5"/>
    <p:sldId id="324" r:id="rId6"/>
    <p:sldId id="343" r:id="rId7"/>
    <p:sldId id="344" r:id="rId8"/>
    <p:sldId id="345" r:id="rId9"/>
    <p:sldId id="346" r:id="rId10"/>
    <p:sldId id="347" r:id="rId11"/>
    <p:sldId id="348" r:id="rId12"/>
    <p:sldId id="325" r:id="rId13"/>
    <p:sldId id="326" r:id="rId14"/>
    <p:sldId id="349" r:id="rId15"/>
    <p:sldId id="327" r:id="rId16"/>
    <p:sldId id="328" r:id="rId17"/>
    <p:sldId id="329" r:id="rId18"/>
    <p:sldId id="330" r:id="rId19"/>
    <p:sldId id="331" r:id="rId20"/>
    <p:sldId id="332" r:id="rId21"/>
    <p:sldId id="333" r:id="rId22"/>
    <p:sldId id="334" r:id="rId23"/>
    <p:sldId id="335" r:id="rId24"/>
    <p:sldId id="336" r:id="rId25"/>
    <p:sldId id="337" r:id="rId26"/>
    <p:sldId id="338" r:id="rId27"/>
    <p:sldId id="339" r:id="rId28"/>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Gill Sans MT"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Gill Sans MT"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Gill Sans MT"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Gill Sans MT"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Gill Sans MT" charset="0"/>
        <a:ea typeface="ＭＳ Ｐゴシック" charset="0"/>
        <a:cs typeface="ＭＳ Ｐゴシック" charset="0"/>
      </a:defRPr>
    </a:lvl5pPr>
    <a:lvl6pPr marL="2286000" algn="l" defTabSz="457200" rtl="0" eaLnBrk="1" latinLnBrk="0" hangingPunct="1">
      <a:defRPr kern="1200">
        <a:solidFill>
          <a:schemeClr val="tx1"/>
        </a:solidFill>
        <a:latin typeface="Gill Sans MT" charset="0"/>
        <a:ea typeface="ＭＳ Ｐゴシック" charset="0"/>
        <a:cs typeface="ＭＳ Ｐゴシック" charset="0"/>
      </a:defRPr>
    </a:lvl6pPr>
    <a:lvl7pPr marL="2743200" algn="l" defTabSz="457200" rtl="0" eaLnBrk="1" latinLnBrk="0" hangingPunct="1">
      <a:defRPr kern="1200">
        <a:solidFill>
          <a:schemeClr val="tx1"/>
        </a:solidFill>
        <a:latin typeface="Gill Sans MT" charset="0"/>
        <a:ea typeface="ＭＳ Ｐゴシック" charset="0"/>
        <a:cs typeface="ＭＳ Ｐゴシック" charset="0"/>
      </a:defRPr>
    </a:lvl7pPr>
    <a:lvl8pPr marL="3200400" algn="l" defTabSz="457200" rtl="0" eaLnBrk="1" latinLnBrk="0" hangingPunct="1">
      <a:defRPr kern="1200">
        <a:solidFill>
          <a:schemeClr val="tx1"/>
        </a:solidFill>
        <a:latin typeface="Gill Sans MT" charset="0"/>
        <a:ea typeface="ＭＳ Ｐゴシック" charset="0"/>
        <a:cs typeface="ＭＳ Ｐゴシック" charset="0"/>
      </a:defRPr>
    </a:lvl8pPr>
    <a:lvl9pPr marL="3657600" algn="l" defTabSz="457200" rtl="0" eaLnBrk="1" latinLnBrk="0" hangingPunct="1">
      <a:defRPr kern="1200">
        <a:solidFill>
          <a:schemeClr val="tx1"/>
        </a:solidFill>
        <a:latin typeface="Gill Sans MT" charset="0"/>
        <a:ea typeface="ＭＳ Ｐゴシック" charset="0"/>
        <a:cs typeface="ＭＳ Ｐゴシック" charset="0"/>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226" autoAdjust="0"/>
    <p:restoredTop sz="90126" autoAdjust="0"/>
  </p:normalViewPr>
  <p:slideViewPr>
    <p:cSldViewPr snapToGrid="0" snapToObjects="1">
      <p:cViewPr>
        <p:scale>
          <a:sx n="73" d="100"/>
          <a:sy n="73" d="100"/>
        </p:scale>
        <p:origin x="-1308"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AC7D64-7ADE-47CF-AAC5-FE078D22F3DA}" type="datetimeFigureOut">
              <a:rPr lang="en-US" smtClean="0"/>
              <a:pPr/>
              <a:t>8/11/2016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CC7EBF-D5CE-41CF-A387-CF3CC8A04EFB}" type="slidenum">
              <a:rPr lang="en-US" smtClean="0"/>
              <a:pPr/>
              <a:t>‹#›</a:t>
            </a:fld>
            <a:endParaRPr lang="en-US"/>
          </a:p>
        </p:txBody>
      </p:sp>
    </p:spTree>
    <p:extLst>
      <p:ext uri="{BB962C8B-B14F-4D97-AF65-F5344CB8AC3E}">
        <p14:creationId xmlns:p14="http://schemas.microsoft.com/office/powerpoint/2010/main" val="25011696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7695433-A140-41D9-AF73-2BC2EA0928E6}" type="slidenum">
              <a:rPr lang="en-US" smtClean="0"/>
              <a:pPr/>
              <a:t>2</a:t>
            </a:fld>
            <a:endParaRPr lang="en-US"/>
          </a:p>
        </p:txBody>
      </p:sp>
    </p:spTree>
    <p:extLst>
      <p:ext uri="{BB962C8B-B14F-4D97-AF65-F5344CB8AC3E}">
        <p14:creationId xmlns:p14="http://schemas.microsoft.com/office/powerpoint/2010/main" val="24179783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Rectangle 4"/>
          <p:cNvSpPr/>
          <p:nvPr/>
        </p:nvSpPr>
        <p:spPr>
          <a:xfrm>
            <a:off x="0" y="4420204"/>
            <a:ext cx="9144000" cy="139480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2" name="Title 1"/>
          <p:cNvSpPr>
            <a:spLocks noGrp="1"/>
          </p:cNvSpPr>
          <p:nvPr>
            <p:ph type="ctrTitle"/>
          </p:nvPr>
        </p:nvSpPr>
        <p:spPr>
          <a:xfrm>
            <a:off x="3818442" y="4513997"/>
            <a:ext cx="4639758" cy="737281"/>
          </a:xfrm>
        </p:spPr>
        <p:txBody>
          <a:bodyPr>
            <a:normAutofit/>
          </a:bodyPr>
          <a:lstStyle>
            <a:lvl1pPr algn="l">
              <a:defRPr sz="20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hasCustomPrompt="1"/>
          </p:nvPr>
        </p:nvSpPr>
        <p:spPr>
          <a:xfrm>
            <a:off x="3818442" y="5201054"/>
            <a:ext cx="4639758" cy="367654"/>
          </a:xfrm>
        </p:spPr>
        <p:txBody>
          <a:bodyPr>
            <a:noAutofit/>
          </a:bodyPr>
          <a:lstStyle>
            <a:lvl1pPr marL="0" indent="0" algn="l">
              <a:buNone/>
              <a:defRPr sz="1600" b="0" i="0">
                <a:solidFill>
                  <a:schemeClr val="bg1"/>
                </a:solidFill>
                <a:latin typeface="Gill Sans"/>
                <a:cs typeface="Gill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subtitle style or Author's name</a:t>
            </a:r>
            <a:endParaRPr lang="en-US" dirty="0"/>
          </a:p>
        </p:txBody>
      </p:sp>
      <p:sp>
        <p:nvSpPr>
          <p:cNvPr id="7" name="Picture Placeholder 2"/>
          <p:cNvSpPr>
            <a:spLocks noGrp="1"/>
          </p:cNvSpPr>
          <p:nvPr>
            <p:ph type="pic" idx="13"/>
          </p:nvPr>
        </p:nvSpPr>
        <p:spPr>
          <a:xfrm>
            <a:off x="0" y="1395414"/>
            <a:ext cx="9144000" cy="302479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sp>
        <p:nvSpPr>
          <p:cNvPr id="12" name="Rectangle 11"/>
          <p:cNvSpPr/>
          <p:nvPr/>
        </p:nvSpPr>
        <p:spPr>
          <a:xfrm>
            <a:off x="0" y="5817353"/>
            <a:ext cx="9144000" cy="166688"/>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9" name="Rectangle 8"/>
          <p:cNvSpPr/>
          <p:nvPr userDrawn="1"/>
        </p:nvSpPr>
        <p:spPr>
          <a:xfrm>
            <a:off x="0" y="5817353"/>
            <a:ext cx="9144000" cy="166688"/>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4" name="Rectangle 3"/>
          <p:cNvSpPr/>
          <p:nvPr userDrawn="1"/>
        </p:nvSpPr>
        <p:spPr>
          <a:xfrm>
            <a:off x="503627" y="6104625"/>
            <a:ext cx="4572000" cy="400110"/>
          </a:xfrm>
          <a:prstGeom prst="rect">
            <a:avLst/>
          </a:prstGeom>
        </p:spPr>
        <p:txBody>
          <a:bodyPr>
            <a:spAutoFit/>
          </a:bodyPr>
          <a:lstStyle/>
          <a:p>
            <a:r>
              <a:rPr lang="en-US" sz="1000" dirty="0" smtClean="0">
                <a:solidFill>
                  <a:schemeClr val="accent2"/>
                </a:solidFill>
              </a:rPr>
              <a:t>5/B-2 Phase - 5 Hayatabad Peshawar Pakistan</a:t>
            </a:r>
          </a:p>
          <a:p>
            <a:r>
              <a:rPr lang="en-US" sz="1000" dirty="0" err="1" smtClean="0">
                <a:solidFill>
                  <a:schemeClr val="accent3"/>
                </a:solidFill>
              </a:rPr>
              <a:t>healthcare@rmi.edu.pk</a:t>
            </a:r>
            <a:endParaRPr lang="en-US" sz="1000" dirty="0">
              <a:solidFill>
                <a:schemeClr val="accent3"/>
              </a:solidFill>
            </a:endParaRPr>
          </a:p>
        </p:txBody>
      </p:sp>
      <p:pic>
        <p:nvPicPr>
          <p:cNvPr id="11" name="Picture 10"/>
          <p:cNvPicPr>
            <a:picLocks noChangeAspect="1"/>
          </p:cNvPicPr>
          <p:nvPr userDrawn="1"/>
        </p:nvPicPr>
        <p:blipFill>
          <a:blip r:embed="rId2"/>
          <a:stretch>
            <a:fillRect/>
          </a:stretch>
        </p:blipFill>
        <p:spPr>
          <a:xfrm>
            <a:off x="7344087" y="6186417"/>
            <a:ext cx="1114113" cy="318318"/>
          </a:xfrm>
          <a:prstGeom prst="rect">
            <a:avLst/>
          </a:prstGeom>
        </p:spPr>
      </p:pic>
      <p:pic>
        <p:nvPicPr>
          <p:cNvPr id="6" name="Picture 5"/>
          <p:cNvPicPr>
            <a:picLocks noChangeAspect="1"/>
          </p:cNvPicPr>
          <p:nvPr userDrawn="1"/>
        </p:nvPicPr>
        <p:blipFill>
          <a:blip r:embed="rId3"/>
          <a:stretch>
            <a:fillRect/>
          </a:stretch>
        </p:blipFill>
        <p:spPr>
          <a:xfrm>
            <a:off x="536471" y="467166"/>
            <a:ext cx="1066800" cy="558800"/>
          </a:xfrm>
          <a:prstGeom prst="rect">
            <a:avLst/>
          </a:prstGeom>
        </p:spPr>
      </p:pic>
    </p:spTree>
    <p:extLst>
      <p:ext uri="{BB962C8B-B14F-4D97-AF65-F5344CB8AC3E}">
        <p14:creationId xmlns:p14="http://schemas.microsoft.com/office/powerpoint/2010/main" val="170468342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Rectangle 10"/>
          <p:cNvSpPr/>
          <p:nvPr userDrawn="1"/>
        </p:nvSpPr>
        <p:spPr>
          <a:xfrm>
            <a:off x="0" y="0"/>
            <a:ext cx="9144000" cy="1236663"/>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4" name="Rectangle 3"/>
          <p:cNvSpPr/>
          <p:nvPr/>
        </p:nvSpPr>
        <p:spPr>
          <a:xfrm>
            <a:off x="0" y="0"/>
            <a:ext cx="9144000" cy="1236663"/>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5" name="Rectangle 4"/>
          <p:cNvSpPr/>
          <p:nvPr userDrawn="1"/>
        </p:nvSpPr>
        <p:spPr>
          <a:xfrm>
            <a:off x="0" y="1069975"/>
            <a:ext cx="9144000" cy="166688"/>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2" name="Title 1"/>
          <p:cNvSpPr>
            <a:spLocks noGrp="1"/>
          </p:cNvSpPr>
          <p:nvPr>
            <p:ph type="title"/>
          </p:nvPr>
        </p:nvSpPr>
        <p:spPr>
          <a:xfrm>
            <a:off x="457200" y="274638"/>
            <a:ext cx="8229600" cy="736410"/>
          </a:xfrm>
        </p:spPr>
        <p:txBody>
          <a:bodyPr>
            <a:normAutofit/>
          </a:bodyPr>
          <a:lstStyle>
            <a:lvl1pPr>
              <a:defRPr sz="2800" b="0">
                <a:solidFill>
                  <a:srgbClr val="FFFFFF"/>
                </a:solidFill>
              </a:defRPr>
            </a:lvl1pPr>
          </a:lstStyle>
          <a:p>
            <a:r>
              <a:rPr lang="en-US" smtClean="0"/>
              <a:t>Click to edit Master title style</a:t>
            </a:r>
            <a:endParaRPr lang="en-US" dirty="0"/>
          </a:p>
        </p:txBody>
      </p:sp>
      <p:sp>
        <p:nvSpPr>
          <p:cNvPr id="9" name="Date Placeholder 3"/>
          <p:cNvSpPr>
            <a:spLocks noGrp="1"/>
          </p:cNvSpPr>
          <p:nvPr>
            <p:ph type="dt" sz="half" idx="2"/>
          </p:nvPr>
        </p:nvSpPr>
        <p:spPr>
          <a:xfrm>
            <a:off x="457200" y="6356350"/>
            <a:ext cx="1022350" cy="365125"/>
          </a:xfrm>
          <a:prstGeom prst="rect">
            <a:avLst/>
          </a:prstGeom>
        </p:spPr>
        <p:txBody>
          <a:bodyPr/>
          <a:lstStyle>
            <a:lvl1pPr fontAlgn="auto">
              <a:spcBef>
                <a:spcPts val="0"/>
              </a:spcBef>
              <a:spcAft>
                <a:spcPts val="0"/>
              </a:spcAft>
              <a:defRPr sz="1000">
                <a:solidFill>
                  <a:srgbClr val="40B3FF"/>
                </a:solidFill>
                <a:latin typeface="+mn-lt"/>
                <a:ea typeface="+mn-ea"/>
                <a:cs typeface="+mn-cs"/>
              </a:defRPr>
            </a:lvl1pPr>
          </a:lstStyle>
          <a:p>
            <a:pPr>
              <a:defRPr/>
            </a:pPr>
            <a:fld id="{51D23823-8720-49FA-96AA-CBF1918506A1}" type="datetime1">
              <a:rPr lang="en-US" smtClean="0"/>
              <a:pPr>
                <a:defRPr/>
              </a:pPr>
              <a:t>8/11/2016</a:t>
            </a:fld>
            <a:endParaRPr lang="en-US" dirty="0"/>
          </a:p>
        </p:txBody>
      </p:sp>
      <p:sp>
        <p:nvSpPr>
          <p:cNvPr id="10" name="Footer Placeholder 4"/>
          <p:cNvSpPr>
            <a:spLocks noGrp="1"/>
          </p:cNvSpPr>
          <p:nvPr>
            <p:ph type="ftr" sz="quarter" idx="3"/>
          </p:nvPr>
        </p:nvSpPr>
        <p:spPr>
          <a:xfrm>
            <a:off x="1179918" y="6356350"/>
            <a:ext cx="4440237" cy="365125"/>
          </a:xfrm>
          <a:prstGeom prst="rect">
            <a:avLst/>
          </a:prstGeom>
        </p:spPr>
        <p:txBody>
          <a:bodyPr/>
          <a:lstStyle>
            <a:lvl1pPr fontAlgn="auto">
              <a:spcBef>
                <a:spcPts val="0"/>
              </a:spcBef>
              <a:spcAft>
                <a:spcPts val="0"/>
              </a:spcAft>
              <a:defRPr sz="1000" dirty="0" smtClean="0">
                <a:solidFill>
                  <a:schemeClr val="accent3"/>
                </a:solidFill>
                <a:latin typeface="+mn-lt"/>
                <a:ea typeface="+mn-ea"/>
                <a:cs typeface="+mn-cs"/>
              </a:defRPr>
            </a:lvl1pPr>
          </a:lstStyle>
          <a:p>
            <a:pPr>
              <a:defRPr/>
            </a:pPr>
            <a:r>
              <a:rPr lang="en-US" smtClean="0"/>
              <a:t>Hand Hygiene Warda Nisa </a:t>
            </a:r>
            <a:endParaRPr lang="en-US" dirty="0"/>
          </a:p>
        </p:txBody>
      </p:sp>
      <p:pic>
        <p:nvPicPr>
          <p:cNvPr id="14" name="Picture 13"/>
          <p:cNvPicPr>
            <a:picLocks noChangeAspect="1"/>
          </p:cNvPicPr>
          <p:nvPr userDrawn="1"/>
        </p:nvPicPr>
        <p:blipFill>
          <a:blip r:embed="rId2"/>
          <a:stretch>
            <a:fillRect/>
          </a:stretch>
        </p:blipFill>
        <p:spPr>
          <a:xfrm>
            <a:off x="7962900" y="6257128"/>
            <a:ext cx="723900" cy="368300"/>
          </a:xfrm>
          <a:prstGeom prst="rect">
            <a:avLst/>
          </a:prstGeom>
        </p:spPr>
      </p:pic>
      <p:sp>
        <p:nvSpPr>
          <p:cNvPr id="7" name="Text Placeholder 6"/>
          <p:cNvSpPr>
            <a:spLocks noGrp="1"/>
          </p:cNvSpPr>
          <p:nvPr>
            <p:ph type="body" sz="quarter" idx="10"/>
          </p:nvPr>
        </p:nvSpPr>
        <p:spPr>
          <a:xfrm>
            <a:off x="457200" y="1600200"/>
            <a:ext cx="8229600" cy="4290208"/>
          </a:xfrm>
        </p:spPr>
        <p:txBody>
          <a:bodyPr/>
          <a:lstStyle>
            <a:lvl1pPr>
              <a:buClr>
                <a:schemeClr val="tx2"/>
              </a:buClr>
              <a:defRPr/>
            </a:lvl1pPr>
            <a:lvl2pPr>
              <a:buClr>
                <a:schemeClr val="tx2"/>
              </a:buClr>
              <a:defRPr/>
            </a:lvl2pPr>
            <a:lvl3pPr>
              <a:buClr>
                <a:schemeClr val="tx2"/>
              </a:buClr>
              <a:defRPr/>
            </a:lvl3pPr>
            <a:lvl4pPr>
              <a:buClr>
                <a:schemeClr val="tx2"/>
              </a:buClr>
              <a:defRPr/>
            </a:lvl4pPr>
            <a:lvl5pPr>
              <a:buClr>
                <a:schemeClr val="tx2"/>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78374317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Rectangle 2"/>
          <p:cNvSpPr/>
          <p:nvPr userDrawn="1"/>
        </p:nvSpPr>
        <p:spPr>
          <a:xfrm>
            <a:off x="0" y="4420204"/>
            <a:ext cx="9144000" cy="139480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7" name="Rectangle 6"/>
          <p:cNvSpPr/>
          <p:nvPr userDrawn="1"/>
        </p:nvSpPr>
        <p:spPr>
          <a:xfrm>
            <a:off x="0" y="5817353"/>
            <a:ext cx="9144000" cy="166688"/>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8" name="Rectangle 7"/>
          <p:cNvSpPr/>
          <p:nvPr userDrawn="1"/>
        </p:nvSpPr>
        <p:spPr>
          <a:xfrm>
            <a:off x="0" y="5817353"/>
            <a:ext cx="9144000" cy="166688"/>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11" name="Picture Placeholder 2"/>
          <p:cNvSpPr>
            <a:spLocks noGrp="1"/>
          </p:cNvSpPr>
          <p:nvPr>
            <p:ph type="pic" idx="14"/>
          </p:nvPr>
        </p:nvSpPr>
        <p:spPr>
          <a:xfrm>
            <a:off x="0" y="10948"/>
            <a:ext cx="9143999" cy="4409256"/>
          </a:xfrm>
        </p:spPr>
        <p:txBody>
          <a:bodyPr rtlCol="0">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sp>
        <p:nvSpPr>
          <p:cNvPr id="13" name="Date Placeholder 3"/>
          <p:cNvSpPr>
            <a:spLocks noGrp="1"/>
          </p:cNvSpPr>
          <p:nvPr>
            <p:ph type="dt" sz="half" idx="2"/>
          </p:nvPr>
        </p:nvSpPr>
        <p:spPr>
          <a:xfrm>
            <a:off x="457200" y="6356350"/>
            <a:ext cx="1022350" cy="365125"/>
          </a:xfrm>
          <a:prstGeom prst="rect">
            <a:avLst/>
          </a:prstGeom>
        </p:spPr>
        <p:txBody>
          <a:bodyPr/>
          <a:lstStyle>
            <a:lvl1pPr fontAlgn="auto">
              <a:spcBef>
                <a:spcPts val="0"/>
              </a:spcBef>
              <a:spcAft>
                <a:spcPts val="0"/>
              </a:spcAft>
              <a:defRPr sz="1000">
                <a:solidFill>
                  <a:srgbClr val="40B3FF"/>
                </a:solidFill>
                <a:latin typeface="+mn-lt"/>
                <a:ea typeface="+mn-ea"/>
                <a:cs typeface="+mn-cs"/>
              </a:defRPr>
            </a:lvl1pPr>
          </a:lstStyle>
          <a:p>
            <a:pPr>
              <a:defRPr/>
            </a:pPr>
            <a:fld id="{E13FA5A0-DFD5-4D36-9B5E-B8DDFCEA2177}" type="datetime1">
              <a:rPr lang="en-US" smtClean="0"/>
              <a:pPr>
                <a:defRPr/>
              </a:pPr>
              <a:t>8/11/2016</a:t>
            </a:fld>
            <a:endParaRPr lang="en-US" dirty="0"/>
          </a:p>
        </p:txBody>
      </p:sp>
      <p:sp>
        <p:nvSpPr>
          <p:cNvPr id="14" name="Footer Placeholder 4"/>
          <p:cNvSpPr>
            <a:spLocks noGrp="1"/>
          </p:cNvSpPr>
          <p:nvPr>
            <p:ph type="ftr" sz="quarter" idx="3"/>
          </p:nvPr>
        </p:nvSpPr>
        <p:spPr>
          <a:xfrm>
            <a:off x="1179918" y="6356350"/>
            <a:ext cx="4440237" cy="365125"/>
          </a:xfrm>
          <a:prstGeom prst="rect">
            <a:avLst/>
          </a:prstGeom>
        </p:spPr>
        <p:txBody>
          <a:bodyPr/>
          <a:lstStyle>
            <a:lvl1pPr fontAlgn="auto">
              <a:spcBef>
                <a:spcPts val="0"/>
              </a:spcBef>
              <a:spcAft>
                <a:spcPts val="0"/>
              </a:spcAft>
              <a:defRPr sz="1000" dirty="0" smtClean="0">
                <a:solidFill>
                  <a:schemeClr val="accent3"/>
                </a:solidFill>
                <a:latin typeface="+mn-lt"/>
                <a:ea typeface="+mn-ea"/>
                <a:cs typeface="+mn-cs"/>
              </a:defRPr>
            </a:lvl1pPr>
          </a:lstStyle>
          <a:p>
            <a:pPr>
              <a:defRPr/>
            </a:pPr>
            <a:r>
              <a:rPr lang="en-US" smtClean="0"/>
              <a:t>Hand Hygiene Warda Nisa </a:t>
            </a:r>
            <a:endParaRPr lang="en-US" dirty="0"/>
          </a:p>
        </p:txBody>
      </p:sp>
      <p:pic>
        <p:nvPicPr>
          <p:cNvPr id="15" name="Picture 14"/>
          <p:cNvPicPr>
            <a:picLocks noChangeAspect="1"/>
          </p:cNvPicPr>
          <p:nvPr userDrawn="1"/>
        </p:nvPicPr>
        <p:blipFill>
          <a:blip r:embed="rId2"/>
          <a:stretch>
            <a:fillRect/>
          </a:stretch>
        </p:blipFill>
        <p:spPr>
          <a:xfrm>
            <a:off x="7962900" y="6257128"/>
            <a:ext cx="723900" cy="368300"/>
          </a:xfrm>
          <a:prstGeom prst="rect">
            <a:avLst/>
          </a:prstGeom>
        </p:spPr>
      </p:pic>
      <p:sp>
        <p:nvSpPr>
          <p:cNvPr id="17" name="Title 1"/>
          <p:cNvSpPr>
            <a:spLocks noGrp="1"/>
          </p:cNvSpPr>
          <p:nvPr>
            <p:ph type="ctrTitle" hasCustomPrompt="1"/>
          </p:nvPr>
        </p:nvSpPr>
        <p:spPr>
          <a:xfrm>
            <a:off x="4047042" y="4700126"/>
            <a:ext cx="4639758" cy="737281"/>
          </a:xfrm>
        </p:spPr>
        <p:txBody>
          <a:bodyPr>
            <a:normAutofit/>
          </a:bodyPr>
          <a:lstStyle>
            <a:lvl1pPr marL="0" indent="0" algn="r">
              <a:buFontTx/>
              <a:buNone/>
              <a:defRPr sz="2000" kern="0">
                <a:solidFill>
                  <a:srgbClr val="FFFFFF"/>
                </a:solidFill>
              </a:defRPr>
            </a:lvl1pPr>
          </a:lstStyle>
          <a:p>
            <a:r>
              <a:rPr lang="en-US" dirty="0" smtClean="0"/>
              <a:t>Click To Edit Separator</a:t>
            </a:r>
            <a:endParaRPr lang="en-US" dirty="0"/>
          </a:p>
        </p:txBody>
      </p:sp>
    </p:spTree>
    <p:extLst>
      <p:ext uri="{BB962C8B-B14F-4D97-AF65-F5344CB8AC3E}">
        <p14:creationId xmlns:p14="http://schemas.microsoft.com/office/powerpoint/2010/main" val="370326134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p:cNvSpPr/>
          <p:nvPr userDrawn="1"/>
        </p:nvSpPr>
        <p:spPr>
          <a:xfrm>
            <a:off x="0" y="4420204"/>
            <a:ext cx="9144000" cy="139480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6" name="Picture Placeholder 2"/>
          <p:cNvSpPr>
            <a:spLocks noGrp="1"/>
          </p:cNvSpPr>
          <p:nvPr>
            <p:ph type="pic" idx="13"/>
          </p:nvPr>
        </p:nvSpPr>
        <p:spPr>
          <a:xfrm>
            <a:off x="0" y="2288280"/>
            <a:ext cx="2879224" cy="2131923"/>
          </a:xfrm>
        </p:spPr>
        <p:txBody>
          <a:bodyPr rtlCol="0">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sp>
        <p:nvSpPr>
          <p:cNvPr id="7" name="Rectangle 6"/>
          <p:cNvSpPr/>
          <p:nvPr userDrawn="1"/>
        </p:nvSpPr>
        <p:spPr>
          <a:xfrm>
            <a:off x="0" y="5817353"/>
            <a:ext cx="9144000" cy="166688"/>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8" name="Rectangle 7"/>
          <p:cNvSpPr/>
          <p:nvPr userDrawn="1"/>
        </p:nvSpPr>
        <p:spPr>
          <a:xfrm>
            <a:off x="0" y="5817353"/>
            <a:ext cx="9144000" cy="166688"/>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9" name="Picture Placeholder 2"/>
          <p:cNvSpPr>
            <a:spLocks noGrp="1"/>
          </p:cNvSpPr>
          <p:nvPr>
            <p:ph type="pic" idx="14"/>
          </p:nvPr>
        </p:nvSpPr>
        <p:spPr>
          <a:xfrm>
            <a:off x="2966804" y="10948"/>
            <a:ext cx="6177195" cy="4409256"/>
          </a:xfrm>
        </p:spPr>
        <p:txBody>
          <a:bodyPr rtlCol="0">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sp>
        <p:nvSpPr>
          <p:cNvPr id="10" name="Date Placeholder 3"/>
          <p:cNvSpPr>
            <a:spLocks noGrp="1"/>
          </p:cNvSpPr>
          <p:nvPr>
            <p:ph type="dt" sz="half" idx="2"/>
          </p:nvPr>
        </p:nvSpPr>
        <p:spPr>
          <a:xfrm>
            <a:off x="457200" y="6356350"/>
            <a:ext cx="1022350" cy="365125"/>
          </a:xfrm>
          <a:prstGeom prst="rect">
            <a:avLst/>
          </a:prstGeom>
        </p:spPr>
        <p:txBody>
          <a:bodyPr/>
          <a:lstStyle>
            <a:lvl1pPr fontAlgn="auto">
              <a:spcBef>
                <a:spcPts val="0"/>
              </a:spcBef>
              <a:spcAft>
                <a:spcPts val="0"/>
              </a:spcAft>
              <a:defRPr sz="1000">
                <a:solidFill>
                  <a:srgbClr val="40B3FF"/>
                </a:solidFill>
                <a:latin typeface="+mn-lt"/>
                <a:ea typeface="+mn-ea"/>
                <a:cs typeface="+mn-cs"/>
              </a:defRPr>
            </a:lvl1pPr>
          </a:lstStyle>
          <a:p>
            <a:pPr>
              <a:defRPr/>
            </a:pPr>
            <a:fld id="{71AA023F-4173-4EA5-93F3-51DFBC9DEA27}" type="datetime1">
              <a:rPr lang="en-US" smtClean="0"/>
              <a:pPr>
                <a:defRPr/>
              </a:pPr>
              <a:t>8/11/2016</a:t>
            </a:fld>
            <a:endParaRPr lang="en-US" dirty="0"/>
          </a:p>
        </p:txBody>
      </p:sp>
      <p:sp>
        <p:nvSpPr>
          <p:cNvPr id="11" name="Footer Placeholder 4"/>
          <p:cNvSpPr>
            <a:spLocks noGrp="1"/>
          </p:cNvSpPr>
          <p:nvPr>
            <p:ph type="ftr" sz="quarter" idx="3"/>
          </p:nvPr>
        </p:nvSpPr>
        <p:spPr>
          <a:xfrm>
            <a:off x="1179918" y="6356350"/>
            <a:ext cx="4440237" cy="365125"/>
          </a:xfrm>
          <a:prstGeom prst="rect">
            <a:avLst/>
          </a:prstGeom>
        </p:spPr>
        <p:txBody>
          <a:bodyPr/>
          <a:lstStyle>
            <a:lvl1pPr fontAlgn="auto">
              <a:spcBef>
                <a:spcPts val="0"/>
              </a:spcBef>
              <a:spcAft>
                <a:spcPts val="0"/>
              </a:spcAft>
              <a:defRPr sz="1000" dirty="0" smtClean="0">
                <a:solidFill>
                  <a:schemeClr val="accent3"/>
                </a:solidFill>
                <a:latin typeface="+mn-lt"/>
                <a:ea typeface="+mn-ea"/>
                <a:cs typeface="+mn-cs"/>
              </a:defRPr>
            </a:lvl1pPr>
          </a:lstStyle>
          <a:p>
            <a:pPr>
              <a:defRPr/>
            </a:pPr>
            <a:r>
              <a:rPr lang="en-US" smtClean="0"/>
              <a:t>Hand Hygiene Warda Nisa </a:t>
            </a:r>
            <a:endParaRPr lang="en-US" dirty="0"/>
          </a:p>
        </p:txBody>
      </p:sp>
      <p:pic>
        <p:nvPicPr>
          <p:cNvPr id="12" name="Picture 11"/>
          <p:cNvPicPr>
            <a:picLocks noChangeAspect="1"/>
          </p:cNvPicPr>
          <p:nvPr userDrawn="1"/>
        </p:nvPicPr>
        <p:blipFill>
          <a:blip r:embed="rId2"/>
          <a:stretch>
            <a:fillRect/>
          </a:stretch>
        </p:blipFill>
        <p:spPr>
          <a:xfrm>
            <a:off x="7962900" y="6257128"/>
            <a:ext cx="723900" cy="368300"/>
          </a:xfrm>
          <a:prstGeom prst="rect">
            <a:avLst/>
          </a:prstGeom>
        </p:spPr>
      </p:pic>
      <p:sp>
        <p:nvSpPr>
          <p:cNvPr id="13" name="Picture Placeholder 2"/>
          <p:cNvSpPr>
            <a:spLocks noGrp="1"/>
          </p:cNvSpPr>
          <p:nvPr>
            <p:ph type="pic" idx="15"/>
          </p:nvPr>
        </p:nvSpPr>
        <p:spPr>
          <a:xfrm>
            <a:off x="0" y="10948"/>
            <a:ext cx="2879224" cy="2131923"/>
          </a:xfrm>
        </p:spPr>
        <p:txBody>
          <a:bodyPr rtlCol="0">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sp>
        <p:nvSpPr>
          <p:cNvPr id="15" name="Title 1"/>
          <p:cNvSpPr>
            <a:spLocks noGrp="1"/>
          </p:cNvSpPr>
          <p:nvPr>
            <p:ph type="ctrTitle" hasCustomPrompt="1"/>
          </p:nvPr>
        </p:nvSpPr>
        <p:spPr>
          <a:xfrm>
            <a:off x="4047042" y="4700126"/>
            <a:ext cx="4639758" cy="737281"/>
          </a:xfrm>
        </p:spPr>
        <p:txBody>
          <a:bodyPr>
            <a:normAutofit/>
          </a:bodyPr>
          <a:lstStyle>
            <a:lvl1pPr marL="0" indent="0" algn="r">
              <a:buFontTx/>
              <a:buNone/>
              <a:defRPr sz="2000" kern="0">
                <a:solidFill>
                  <a:srgbClr val="FFFFFF"/>
                </a:solidFill>
              </a:defRPr>
            </a:lvl1pPr>
          </a:lstStyle>
          <a:p>
            <a:r>
              <a:rPr lang="en-US" dirty="0" smtClean="0"/>
              <a:t>Click To Edit Separator</a:t>
            </a:r>
            <a:endParaRPr lang="en-US" dirty="0"/>
          </a:p>
        </p:txBody>
      </p:sp>
    </p:spTree>
    <p:extLst>
      <p:ext uri="{BB962C8B-B14F-4D97-AF65-F5344CB8AC3E}">
        <p14:creationId xmlns:p14="http://schemas.microsoft.com/office/powerpoint/2010/main" val="1310441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Rectangle 6"/>
          <p:cNvSpPr/>
          <p:nvPr userDrawn="1"/>
        </p:nvSpPr>
        <p:spPr>
          <a:xfrm>
            <a:off x="0" y="1146175"/>
            <a:ext cx="9144000" cy="90488"/>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8" name="Title 1"/>
          <p:cNvSpPr>
            <a:spLocks noGrp="1"/>
          </p:cNvSpPr>
          <p:nvPr>
            <p:ph type="title"/>
          </p:nvPr>
        </p:nvSpPr>
        <p:spPr>
          <a:xfrm>
            <a:off x="457200" y="274638"/>
            <a:ext cx="8229600" cy="736410"/>
          </a:xfrm>
        </p:spPr>
        <p:txBody>
          <a:bodyPr>
            <a:normAutofit/>
          </a:bodyPr>
          <a:lstStyle>
            <a:lvl1pPr>
              <a:defRPr sz="2800" b="0">
                <a:solidFill>
                  <a:srgbClr val="40B3FF"/>
                </a:solidFill>
              </a:defRPr>
            </a:lvl1pPr>
          </a:lstStyle>
          <a:p>
            <a:r>
              <a:rPr lang="en-US" smtClean="0"/>
              <a:t>Click to edit Master title style</a:t>
            </a:r>
            <a:endParaRPr lang="en-US" dirty="0"/>
          </a:p>
        </p:txBody>
      </p:sp>
      <p:sp>
        <p:nvSpPr>
          <p:cNvPr id="10" name="Date Placeholder 3"/>
          <p:cNvSpPr>
            <a:spLocks noGrp="1"/>
          </p:cNvSpPr>
          <p:nvPr>
            <p:ph type="dt" sz="half" idx="2"/>
          </p:nvPr>
        </p:nvSpPr>
        <p:spPr>
          <a:xfrm>
            <a:off x="457200" y="6356350"/>
            <a:ext cx="1022350" cy="365125"/>
          </a:xfrm>
          <a:prstGeom prst="rect">
            <a:avLst/>
          </a:prstGeom>
        </p:spPr>
        <p:txBody>
          <a:bodyPr/>
          <a:lstStyle>
            <a:lvl1pPr fontAlgn="auto">
              <a:spcBef>
                <a:spcPts val="0"/>
              </a:spcBef>
              <a:spcAft>
                <a:spcPts val="0"/>
              </a:spcAft>
              <a:defRPr sz="1000">
                <a:solidFill>
                  <a:srgbClr val="40B3FF"/>
                </a:solidFill>
                <a:latin typeface="+mn-lt"/>
                <a:ea typeface="+mn-ea"/>
                <a:cs typeface="+mn-cs"/>
              </a:defRPr>
            </a:lvl1pPr>
          </a:lstStyle>
          <a:p>
            <a:pPr>
              <a:defRPr/>
            </a:pPr>
            <a:fld id="{E2FFC974-12A4-4247-BF8A-E526113905ED}" type="datetime1">
              <a:rPr lang="en-US" smtClean="0"/>
              <a:pPr>
                <a:defRPr/>
              </a:pPr>
              <a:t>8/11/2016</a:t>
            </a:fld>
            <a:endParaRPr lang="en-US" dirty="0"/>
          </a:p>
        </p:txBody>
      </p:sp>
      <p:sp>
        <p:nvSpPr>
          <p:cNvPr id="11" name="Footer Placeholder 4"/>
          <p:cNvSpPr>
            <a:spLocks noGrp="1"/>
          </p:cNvSpPr>
          <p:nvPr>
            <p:ph type="ftr" sz="quarter" idx="3"/>
          </p:nvPr>
        </p:nvSpPr>
        <p:spPr>
          <a:xfrm>
            <a:off x="1179918" y="6356350"/>
            <a:ext cx="4440237" cy="365125"/>
          </a:xfrm>
          <a:prstGeom prst="rect">
            <a:avLst/>
          </a:prstGeom>
        </p:spPr>
        <p:txBody>
          <a:bodyPr/>
          <a:lstStyle>
            <a:lvl1pPr fontAlgn="auto">
              <a:spcBef>
                <a:spcPts val="0"/>
              </a:spcBef>
              <a:spcAft>
                <a:spcPts val="0"/>
              </a:spcAft>
              <a:defRPr sz="1000" dirty="0" smtClean="0">
                <a:solidFill>
                  <a:schemeClr val="accent3"/>
                </a:solidFill>
                <a:latin typeface="+mn-lt"/>
                <a:ea typeface="+mn-ea"/>
                <a:cs typeface="+mn-cs"/>
              </a:defRPr>
            </a:lvl1pPr>
          </a:lstStyle>
          <a:p>
            <a:pPr>
              <a:defRPr/>
            </a:pPr>
            <a:r>
              <a:rPr lang="en-US" smtClean="0"/>
              <a:t>Hand Hygiene Warda Nisa </a:t>
            </a:r>
            <a:endParaRPr lang="en-US" dirty="0"/>
          </a:p>
        </p:txBody>
      </p:sp>
      <p:pic>
        <p:nvPicPr>
          <p:cNvPr id="12" name="Picture 11"/>
          <p:cNvPicPr>
            <a:picLocks noChangeAspect="1"/>
          </p:cNvPicPr>
          <p:nvPr userDrawn="1"/>
        </p:nvPicPr>
        <p:blipFill>
          <a:blip r:embed="rId2"/>
          <a:stretch>
            <a:fillRect/>
          </a:stretch>
        </p:blipFill>
        <p:spPr>
          <a:xfrm>
            <a:off x="7962900" y="6257128"/>
            <a:ext cx="723900" cy="368300"/>
          </a:xfrm>
          <a:prstGeom prst="rect">
            <a:avLst/>
          </a:prstGeom>
        </p:spPr>
      </p:pic>
      <p:sp>
        <p:nvSpPr>
          <p:cNvPr id="13" name="Content Placeholder 2"/>
          <p:cNvSpPr>
            <a:spLocks noGrp="1"/>
          </p:cNvSpPr>
          <p:nvPr>
            <p:ph idx="1"/>
          </p:nvPr>
        </p:nvSpPr>
        <p:spPr>
          <a:xfrm>
            <a:off x="457200" y="1753484"/>
            <a:ext cx="8229600" cy="4016488"/>
          </a:xfrm>
        </p:spPr>
        <p:txBody>
          <a:bodyPr/>
          <a:lstStyle>
            <a:lvl1pPr marL="0" indent="0">
              <a:buClr>
                <a:schemeClr val="accent3"/>
              </a:buClr>
              <a:buNone/>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smtClean="0"/>
              <a:t>Click to edit Master text styles</a:t>
            </a:r>
          </a:p>
        </p:txBody>
      </p:sp>
    </p:spTree>
    <p:extLst>
      <p:ext uri="{BB962C8B-B14F-4D97-AF65-F5344CB8AC3E}">
        <p14:creationId xmlns:p14="http://schemas.microsoft.com/office/powerpoint/2010/main" val="352570749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736410"/>
          </a:xfrm>
        </p:spPr>
        <p:txBody>
          <a:bodyPr>
            <a:normAutofit/>
          </a:bodyPr>
          <a:lstStyle>
            <a:lvl1pPr>
              <a:defRPr sz="2800" b="0">
                <a:solidFill>
                  <a:srgbClr val="40B3FF"/>
                </a:solidFill>
              </a:defRPr>
            </a:lvl1pPr>
          </a:lstStyle>
          <a:p>
            <a:r>
              <a:rPr lang="en-US" smtClean="0"/>
              <a:t>Click to edit Master title style</a:t>
            </a:r>
            <a:endParaRPr lang="en-US" dirty="0"/>
          </a:p>
        </p:txBody>
      </p:sp>
      <p:sp>
        <p:nvSpPr>
          <p:cNvPr id="6" name="Date Placeholder 3"/>
          <p:cNvSpPr>
            <a:spLocks noGrp="1"/>
          </p:cNvSpPr>
          <p:nvPr>
            <p:ph type="dt" sz="half" idx="2"/>
          </p:nvPr>
        </p:nvSpPr>
        <p:spPr>
          <a:xfrm>
            <a:off x="457200" y="6356350"/>
            <a:ext cx="1022350" cy="365125"/>
          </a:xfrm>
          <a:prstGeom prst="rect">
            <a:avLst/>
          </a:prstGeom>
        </p:spPr>
        <p:txBody>
          <a:bodyPr/>
          <a:lstStyle>
            <a:lvl1pPr fontAlgn="auto">
              <a:spcBef>
                <a:spcPts val="0"/>
              </a:spcBef>
              <a:spcAft>
                <a:spcPts val="0"/>
              </a:spcAft>
              <a:defRPr sz="1000">
                <a:solidFill>
                  <a:srgbClr val="40B3FF"/>
                </a:solidFill>
                <a:latin typeface="+mn-lt"/>
                <a:ea typeface="+mn-ea"/>
                <a:cs typeface="+mn-cs"/>
              </a:defRPr>
            </a:lvl1pPr>
          </a:lstStyle>
          <a:p>
            <a:pPr>
              <a:defRPr/>
            </a:pPr>
            <a:fld id="{ECE20045-E650-492C-90DC-901D253CAD60}" type="datetime1">
              <a:rPr lang="en-US" smtClean="0"/>
              <a:pPr>
                <a:defRPr/>
              </a:pPr>
              <a:t>8/11/2016</a:t>
            </a:fld>
            <a:endParaRPr lang="en-US" dirty="0"/>
          </a:p>
        </p:txBody>
      </p:sp>
      <p:sp>
        <p:nvSpPr>
          <p:cNvPr id="7" name="Footer Placeholder 4"/>
          <p:cNvSpPr>
            <a:spLocks noGrp="1"/>
          </p:cNvSpPr>
          <p:nvPr>
            <p:ph type="ftr" sz="quarter" idx="3"/>
          </p:nvPr>
        </p:nvSpPr>
        <p:spPr>
          <a:xfrm>
            <a:off x="1179918" y="6356350"/>
            <a:ext cx="4440237" cy="365125"/>
          </a:xfrm>
          <a:prstGeom prst="rect">
            <a:avLst/>
          </a:prstGeom>
        </p:spPr>
        <p:txBody>
          <a:bodyPr/>
          <a:lstStyle>
            <a:lvl1pPr fontAlgn="auto">
              <a:spcBef>
                <a:spcPts val="0"/>
              </a:spcBef>
              <a:spcAft>
                <a:spcPts val="0"/>
              </a:spcAft>
              <a:defRPr sz="1000" dirty="0" smtClean="0">
                <a:solidFill>
                  <a:schemeClr val="accent3"/>
                </a:solidFill>
                <a:latin typeface="+mn-lt"/>
                <a:ea typeface="+mn-ea"/>
                <a:cs typeface="+mn-cs"/>
              </a:defRPr>
            </a:lvl1pPr>
          </a:lstStyle>
          <a:p>
            <a:pPr>
              <a:defRPr/>
            </a:pPr>
            <a:r>
              <a:rPr lang="en-US" smtClean="0"/>
              <a:t>Hand Hygiene Warda Nisa </a:t>
            </a:r>
            <a:endParaRPr lang="en-US" dirty="0"/>
          </a:p>
        </p:txBody>
      </p:sp>
      <p:pic>
        <p:nvPicPr>
          <p:cNvPr id="8" name="Picture 7"/>
          <p:cNvPicPr>
            <a:picLocks noChangeAspect="1"/>
          </p:cNvPicPr>
          <p:nvPr userDrawn="1"/>
        </p:nvPicPr>
        <p:blipFill>
          <a:blip r:embed="rId2"/>
          <a:stretch>
            <a:fillRect/>
          </a:stretch>
        </p:blipFill>
        <p:spPr>
          <a:xfrm>
            <a:off x="7962900" y="6257128"/>
            <a:ext cx="723900" cy="368300"/>
          </a:xfrm>
          <a:prstGeom prst="rect">
            <a:avLst/>
          </a:prstGeom>
        </p:spPr>
      </p:pic>
      <p:sp>
        <p:nvSpPr>
          <p:cNvPr id="9" name="Content Placeholder 2"/>
          <p:cNvSpPr>
            <a:spLocks noGrp="1"/>
          </p:cNvSpPr>
          <p:nvPr>
            <p:ph idx="1"/>
          </p:nvPr>
        </p:nvSpPr>
        <p:spPr>
          <a:xfrm>
            <a:off x="457200" y="1753484"/>
            <a:ext cx="4020377" cy="4016488"/>
          </a:xfrm>
        </p:spPr>
        <p:txBody>
          <a:bodyPr/>
          <a:lstStyle>
            <a:lvl1pPr marL="0" indent="0">
              <a:buClr>
                <a:schemeClr val="accent3"/>
              </a:buClr>
              <a:buNone/>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smtClean="0"/>
              <a:t>Click to edit Master text styles</a:t>
            </a:r>
          </a:p>
        </p:txBody>
      </p:sp>
      <p:sp>
        <p:nvSpPr>
          <p:cNvPr id="10" name="Content Placeholder 2"/>
          <p:cNvSpPr>
            <a:spLocks noGrp="1"/>
          </p:cNvSpPr>
          <p:nvPr>
            <p:ph idx="10"/>
          </p:nvPr>
        </p:nvSpPr>
        <p:spPr>
          <a:xfrm>
            <a:off x="4666423" y="1753484"/>
            <a:ext cx="4020377" cy="4016488"/>
          </a:xfrm>
        </p:spPr>
        <p:txBody>
          <a:bodyPr/>
          <a:lstStyle>
            <a:lvl1pPr marL="0" indent="0">
              <a:buClr>
                <a:schemeClr val="accent3"/>
              </a:buClr>
              <a:buNone/>
              <a:defRPr/>
            </a:lvl1pPr>
            <a:lvl2pPr>
              <a:buClr>
                <a:schemeClr val="accent3"/>
              </a:buClr>
              <a:defRPr/>
            </a:lvl2pPr>
            <a:lvl3pPr>
              <a:buClr>
                <a:schemeClr val="accent3"/>
              </a:buClr>
              <a:defRPr/>
            </a:lvl3pPr>
            <a:lvl4pPr>
              <a:buClr>
                <a:schemeClr val="accent3"/>
              </a:buClr>
              <a:defRPr/>
            </a:lvl4pPr>
            <a:lvl5pPr>
              <a:buClr>
                <a:schemeClr val="accent3"/>
              </a:buClr>
              <a:defRPr/>
            </a:lvl5pPr>
          </a:lstStyle>
          <a:p>
            <a:pPr lvl="0"/>
            <a:r>
              <a:rPr lang="en-US" smtClean="0"/>
              <a:t>Click to edit Master text styles</a:t>
            </a:r>
          </a:p>
        </p:txBody>
      </p:sp>
      <p:sp>
        <p:nvSpPr>
          <p:cNvPr id="11" name="Rectangle 10"/>
          <p:cNvSpPr/>
          <p:nvPr userDrawn="1"/>
        </p:nvSpPr>
        <p:spPr>
          <a:xfrm>
            <a:off x="0" y="1146175"/>
            <a:ext cx="9144000" cy="90488"/>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Tree>
    <p:extLst>
      <p:ext uri="{BB962C8B-B14F-4D97-AF65-F5344CB8AC3E}">
        <p14:creationId xmlns:p14="http://schemas.microsoft.com/office/powerpoint/2010/main" val="47586425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p:cNvSpPr/>
          <p:nvPr userDrawn="1"/>
        </p:nvSpPr>
        <p:spPr>
          <a:xfrm>
            <a:off x="0" y="4420204"/>
            <a:ext cx="9144000" cy="139480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4" name="Title 1"/>
          <p:cNvSpPr>
            <a:spLocks noGrp="1"/>
          </p:cNvSpPr>
          <p:nvPr>
            <p:ph type="ctrTitle"/>
          </p:nvPr>
        </p:nvSpPr>
        <p:spPr>
          <a:xfrm>
            <a:off x="3818442" y="4513997"/>
            <a:ext cx="4639758" cy="737281"/>
          </a:xfrm>
        </p:spPr>
        <p:txBody>
          <a:bodyPr>
            <a:normAutofit/>
          </a:bodyPr>
          <a:lstStyle>
            <a:lvl1pPr algn="l">
              <a:defRPr sz="2000">
                <a:solidFill>
                  <a:srgbClr val="FFFFFF"/>
                </a:solidFill>
              </a:defRPr>
            </a:lvl1pPr>
          </a:lstStyle>
          <a:p>
            <a:r>
              <a:rPr lang="en-US" smtClean="0"/>
              <a:t>Click to edit Master title style</a:t>
            </a:r>
            <a:endParaRPr lang="en-US" dirty="0"/>
          </a:p>
        </p:txBody>
      </p:sp>
      <p:sp>
        <p:nvSpPr>
          <p:cNvPr id="6" name="Picture Placeholder 2"/>
          <p:cNvSpPr>
            <a:spLocks noGrp="1"/>
          </p:cNvSpPr>
          <p:nvPr>
            <p:ph type="pic" idx="13"/>
          </p:nvPr>
        </p:nvSpPr>
        <p:spPr>
          <a:xfrm>
            <a:off x="0" y="1395414"/>
            <a:ext cx="2879224" cy="3024790"/>
          </a:xfrm>
        </p:spPr>
        <p:txBody>
          <a:bodyPr rtlCol="0">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sp>
        <p:nvSpPr>
          <p:cNvPr id="7" name="Rectangle 6"/>
          <p:cNvSpPr/>
          <p:nvPr userDrawn="1"/>
        </p:nvSpPr>
        <p:spPr>
          <a:xfrm>
            <a:off x="0" y="5817353"/>
            <a:ext cx="9144000" cy="166688"/>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8" name="Rectangle 7"/>
          <p:cNvSpPr/>
          <p:nvPr userDrawn="1"/>
        </p:nvSpPr>
        <p:spPr>
          <a:xfrm>
            <a:off x="0" y="5817353"/>
            <a:ext cx="9144000" cy="166688"/>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9" name="Rectangle 8"/>
          <p:cNvSpPr/>
          <p:nvPr userDrawn="1"/>
        </p:nvSpPr>
        <p:spPr>
          <a:xfrm>
            <a:off x="503627" y="6104625"/>
            <a:ext cx="4572000" cy="400110"/>
          </a:xfrm>
          <a:prstGeom prst="rect">
            <a:avLst/>
          </a:prstGeom>
        </p:spPr>
        <p:txBody>
          <a:bodyPr>
            <a:spAutoFit/>
          </a:bodyPr>
          <a:lstStyle/>
          <a:p>
            <a:r>
              <a:rPr lang="en-US" sz="1000" dirty="0" smtClean="0">
                <a:solidFill>
                  <a:schemeClr val="accent2"/>
                </a:solidFill>
              </a:rPr>
              <a:t>5/B-2 Phase - 5 Hayatabad Peshawar Pakistan</a:t>
            </a:r>
          </a:p>
          <a:p>
            <a:r>
              <a:rPr lang="en-US" sz="1000" dirty="0" err="1" smtClean="0">
                <a:solidFill>
                  <a:schemeClr val="accent3"/>
                </a:solidFill>
              </a:rPr>
              <a:t>healthcare@rmi.edu.pk</a:t>
            </a:r>
            <a:endParaRPr lang="en-US" sz="1000" dirty="0">
              <a:solidFill>
                <a:schemeClr val="accent3"/>
              </a:solidFill>
            </a:endParaRPr>
          </a:p>
        </p:txBody>
      </p:sp>
      <p:pic>
        <p:nvPicPr>
          <p:cNvPr id="10" name="Picture 9"/>
          <p:cNvPicPr>
            <a:picLocks noChangeAspect="1"/>
          </p:cNvPicPr>
          <p:nvPr userDrawn="1"/>
        </p:nvPicPr>
        <p:blipFill>
          <a:blip r:embed="rId2"/>
          <a:stretch>
            <a:fillRect/>
          </a:stretch>
        </p:blipFill>
        <p:spPr>
          <a:xfrm>
            <a:off x="7344087" y="6186417"/>
            <a:ext cx="1114113" cy="318318"/>
          </a:xfrm>
          <a:prstGeom prst="rect">
            <a:avLst/>
          </a:prstGeom>
        </p:spPr>
      </p:pic>
      <p:sp>
        <p:nvSpPr>
          <p:cNvPr id="11" name="Picture Placeholder 2"/>
          <p:cNvSpPr>
            <a:spLocks noGrp="1"/>
          </p:cNvSpPr>
          <p:nvPr>
            <p:ph type="pic" idx="14"/>
          </p:nvPr>
        </p:nvSpPr>
        <p:spPr>
          <a:xfrm>
            <a:off x="2966804" y="1395414"/>
            <a:ext cx="6177195" cy="3024790"/>
          </a:xfrm>
        </p:spPr>
        <p:txBody>
          <a:bodyPr rtlCol="0">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pic>
        <p:nvPicPr>
          <p:cNvPr id="12" name="Picture 11"/>
          <p:cNvPicPr>
            <a:picLocks noChangeAspect="1"/>
          </p:cNvPicPr>
          <p:nvPr userDrawn="1"/>
        </p:nvPicPr>
        <p:blipFill>
          <a:blip r:embed="rId3"/>
          <a:stretch>
            <a:fillRect/>
          </a:stretch>
        </p:blipFill>
        <p:spPr>
          <a:xfrm>
            <a:off x="536471" y="467166"/>
            <a:ext cx="1066800" cy="558800"/>
          </a:xfrm>
          <a:prstGeom prst="rect">
            <a:avLst/>
          </a:prstGeom>
        </p:spPr>
      </p:pic>
      <p:sp>
        <p:nvSpPr>
          <p:cNvPr id="13" name="Subtitle 2"/>
          <p:cNvSpPr>
            <a:spLocks noGrp="1"/>
          </p:cNvSpPr>
          <p:nvPr>
            <p:ph type="subTitle" idx="1" hasCustomPrompt="1"/>
          </p:nvPr>
        </p:nvSpPr>
        <p:spPr>
          <a:xfrm>
            <a:off x="3818442" y="5201054"/>
            <a:ext cx="4639758" cy="367654"/>
          </a:xfrm>
        </p:spPr>
        <p:txBody>
          <a:bodyPr>
            <a:noAutofit/>
          </a:bodyPr>
          <a:lstStyle>
            <a:lvl1pPr marL="0" indent="0" algn="l">
              <a:buNone/>
              <a:defRPr sz="1600" b="0" i="0">
                <a:solidFill>
                  <a:schemeClr val="bg1"/>
                </a:solidFill>
                <a:latin typeface="Gill Sans"/>
                <a:cs typeface="Gill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subtitle style or Author's name</a:t>
            </a:r>
            <a:endParaRPr lang="en-US" dirty="0"/>
          </a:p>
        </p:txBody>
      </p:sp>
    </p:spTree>
    <p:extLst>
      <p:ext uri="{BB962C8B-B14F-4D97-AF65-F5344CB8AC3E}">
        <p14:creationId xmlns:p14="http://schemas.microsoft.com/office/powerpoint/2010/main" val="20547304"/>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p:cNvSpPr/>
          <p:nvPr userDrawn="1"/>
        </p:nvSpPr>
        <p:spPr>
          <a:xfrm>
            <a:off x="0" y="4420204"/>
            <a:ext cx="9144000" cy="139480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4" name="Title 1"/>
          <p:cNvSpPr>
            <a:spLocks noGrp="1"/>
          </p:cNvSpPr>
          <p:nvPr>
            <p:ph type="ctrTitle"/>
          </p:nvPr>
        </p:nvSpPr>
        <p:spPr>
          <a:xfrm>
            <a:off x="3818442" y="4513997"/>
            <a:ext cx="4639758" cy="737281"/>
          </a:xfrm>
        </p:spPr>
        <p:txBody>
          <a:bodyPr>
            <a:normAutofit/>
          </a:bodyPr>
          <a:lstStyle>
            <a:lvl1pPr algn="l">
              <a:defRPr sz="2000">
                <a:solidFill>
                  <a:srgbClr val="FFFFFF"/>
                </a:solidFill>
              </a:defRPr>
            </a:lvl1pPr>
          </a:lstStyle>
          <a:p>
            <a:r>
              <a:rPr lang="en-US" smtClean="0"/>
              <a:t>Click to edit Master title style</a:t>
            </a:r>
            <a:endParaRPr lang="en-US" dirty="0"/>
          </a:p>
        </p:txBody>
      </p:sp>
      <p:sp>
        <p:nvSpPr>
          <p:cNvPr id="6" name="Picture Placeholder 2"/>
          <p:cNvSpPr>
            <a:spLocks noGrp="1"/>
          </p:cNvSpPr>
          <p:nvPr>
            <p:ph type="pic" idx="13"/>
          </p:nvPr>
        </p:nvSpPr>
        <p:spPr>
          <a:xfrm>
            <a:off x="0" y="2988998"/>
            <a:ext cx="2879224" cy="1431205"/>
          </a:xfrm>
        </p:spPr>
        <p:txBody>
          <a:bodyPr rtlCol="0">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sp>
        <p:nvSpPr>
          <p:cNvPr id="7" name="Rectangle 6"/>
          <p:cNvSpPr/>
          <p:nvPr userDrawn="1"/>
        </p:nvSpPr>
        <p:spPr>
          <a:xfrm>
            <a:off x="0" y="5817353"/>
            <a:ext cx="9144000" cy="166688"/>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8" name="Rectangle 7"/>
          <p:cNvSpPr/>
          <p:nvPr userDrawn="1"/>
        </p:nvSpPr>
        <p:spPr>
          <a:xfrm>
            <a:off x="0" y="5817353"/>
            <a:ext cx="9144000" cy="166688"/>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rgbClr val="40B3FF"/>
              </a:solidFill>
            </a:endParaRPr>
          </a:p>
        </p:txBody>
      </p:sp>
      <p:sp>
        <p:nvSpPr>
          <p:cNvPr id="9" name="Rectangle 8"/>
          <p:cNvSpPr/>
          <p:nvPr userDrawn="1"/>
        </p:nvSpPr>
        <p:spPr>
          <a:xfrm>
            <a:off x="503627" y="6104625"/>
            <a:ext cx="4572000" cy="400110"/>
          </a:xfrm>
          <a:prstGeom prst="rect">
            <a:avLst/>
          </a:prstGeom>
        </p:spPr>
        <p:txBody>
          <a:bodyPr>
            <a:spAutoFit/>
          </a:bodyPr>
          <a:lstStyle/>
          <a:p>
            <a:r>
              <a:rPr lang="en-US" sz="1000" dirty="0" smtClean="0">
                <a:solidFill>
                  <a:schemeClr val="accent2"/>
                </a:solidFill>
              </a:rPr>
              <a:t>5/B-2 Phase - 5 Hayatabad Peshawar Pakistan</a:t>
            </a:r>
          </a:p>
          <a:p>
            <a:r>
              <a:rPr lang="en-US" sz="1000" dirty="0" err="1" smtClean="0">
                <a:solidFill>
                  <a:schemeClr val="accent3"/>
                </a:solidFill>
              </a:rPr>
              <a:t>healthcare@rmi.edu.pk</a:t>
            </a:r>
            <a:endParaRPr lang="en-US" sz="1000" dirty="0">
              <a:solidFill>
                <a:schemeClr val="accent3"/>
              </a:solidFill>
            </a:endParaRPr>
          </a:p>
        </p:txBody>
      </p:sp>
      <p:pic>
        <p:nvPicPr>
          <p:cNvPr id="10" name="Picture 9"/>
          <p:cNvPicPr>
            <a:picLocks noChangeAspect="1"/>
          </p:cNvPicPr>
          <p:nvPr userDrawn="1"/>
        </p:nvPicPr>
        <p:blipFill>
          <a:blip r:embed="rId2"/>
          <a:stretch>
            <a:fillRect/>
          </a:stretch>
        </p:blipFill>
        <p:spPr>
          <a:xfrm>
            <a:off x="7344087" y="6186417"/>
            <a:ext cx="1114113" cy="318318"/>
          </a:xfrm>
          <a:prstGeom prst="rect">
            <a:avLst/>
          </a:prstGeom>
        </p:spPr>
      </p:pic>
      <p:sp>
        <p:nvSpPr>
          <p:cNvPr id="11" name="Picture Placeholder 2"/>
          <p:cNvSpPr>
            <a:spLocks noGrp="1"/>
          </p:cNvSpPr>
          <p:nvPr>
            <p:ph type="pic" idx="14"/>
          </p:nvPr>
        </p:nvSpPr>
        <p:spPr>
          <a:xfrm>
            <a:off x="2966804" y="1395414"/>
            <a:ext cx="6177195" cy="3024790"/>
          </a:xfrm>
        </p:spPr>
        <p:txBody>
          <a:bodyPr rtlCol="0">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sp>
        <p:nvSpPr>
          <p:cNvPr id="12" name="Picture Placeholder 2"/>
          <p:cNvSpPr>
            <a:spLocks noGrp="1"/>
          </p:cNvSpPr>
          <p:nvPr>
            <p:ph type="pic" idx="15"/>
          </p:nvPr>
        </p:nvSpPr>
        <p:spPr>
          <a:xfrm>
            <a:off x="0" y="1395413"/>
            <a:ext cx="2879224" cy="1495047"/>
          </a:xfrm>
        </p:spPr>
        <p:txBody>
          <a:bodyPr rtlCol="0">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Drag picture to placeholder or click icon to add</a:t>
            </a:r>
            <a:endParaRPr lang="en-US" noProof="0" dirty="0"/>
          </a:p>
        </p:txBody>
      </p:sp>
      <p:pic>
        <p:nvPicPr>
          <p:cNvPr id="13" name="Picture 12"/>
          <p:cNvPicPr>
            <a:picLocks noChangeAspect="1"/>
          </p:cNvPicPr>
          <p:nvPr userDrawn="1"/>
        </p:nvPicPr>
        <p:blipFill>
          <a:blip r:embed="rId3"/>
          <a:stretch>
            <a:fillRect/>
          </a:stretch>
        </p:blipFill>
        <p:spPr>
          <a:xfrm>
            <a:off x="536471" y="467166"/>
            <a:ext cx="1066800" cy="558800"/>
          </a:xfrm>
          <a:prstGeom prst="rect">
            <a:avLst/>
          </a:prstGeom>
        </p:spPr>
      </p:pic>
      <p:sp>
        <p:nvSpPr>
          <p:cNvPr id="14" name="Subtitle 2"/>
          <p:cNvSpPr>
            <a:spLocks noGrp="1"/>
          </p:cNvSpPr>
          <p:nvPr>
            <p:ph type="subTitle" idx="1" hasCustomPrompt="1"/>
          </p:nvPr>
        </p:nvSpPr>
        <p:spPr>
          <a:xfrm>
            <a:off x="3818442" y="5201054"/>
            <a:ext cx="4639758" cy="367654"/>
          </a:xfrm>
        </p:spPr>
        <p:txBody>
          <a:bodyPr>
            <a:noAutofit/>
          </a:bodyPr>
          <a:lstStyle>
            <a:lvl1pPr marL="0" indent="0" algn="l">
              <a:buNone/>
              <a:defRPr sz="1600" b="0" i="0">
                <a:solidFill>
                  <a:schemeClr val="bg1"/>
                </a:solidFill>
                <a:latin typeface="Gill Sans"/>
                <a:cs typeface="Gill San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subtitle style or Author's name</a:t>
            </a:r>
            <a:endParaRPr lang="en-US" dirty="0"/>
          </a:p>
        </p:txBody>
      </p:sp>
    </p:spTree>
    <p:extLst>
      <p:ext uri="{BB962C8B-B14F-4D97-AF65-F5344CB8AC3E}">
        <p14:creationId xmlns:p14="http://schemas.microsoft.com/office/powerpoint/2010/main" val="192371872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B8C663F7-AB09-4B00-B313-652B6A8A004D}" type="datetimeFigureOut">
              <a:rPr lang="en-US" smtClean="0"/>
              <a:pPr/>
              <a:t>8/11/2016</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CB3F65A2-ACA5-403C-ADDF-1245F62431C4}" type="slidenum">
              <a:rPr lang="en-US" smtClean="0"/>
              <a:pPr/>
              <a:t>‹#›</a:t>
            </a:fld>
            <a:endParaRPr lang="en-US"/>
          </a:p>
        </p:txBody>
      </p:sp>
    </p:spTree>
    <p:extLst>
      <p:ext uri="{BB962C8B-B14F-4D97-AF65-F5344CB8AC3E}">
        <p14:creationId xmlns:p14="http://schemas.microsoft.com/office/powerpoint/2010/main" val="3244945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24" r:id="rId3"/>
    <p:sldLayoutId id="2147483825" r:id="rId4"/>
    <p:sldLayoutId id="2147483819" r:id="rId5"/>
    <p:sldLayoutId id="2147483823" r:id="rId6"/>
    <p:sldLayoutId id="2147483820" r:id="rId7"/>
    <p:sldLayoutId id="2147483821" r:id="rId8"/>
    <p:sldLayoutId id="2147483826" r:id="rId9"/>
  </p:sldLayoutIdLst>
  <p:timing>
    <p:tnLst>
      <p:par>
        <p:cTn id="1" dur="indefinite" restart="never" nodeType="tmRoot"/>
      </p:par>
    </p:tnLst>
  </p:timing>
  <p:hf sldNum="0" hdr="0"/>
  <p:txStyles>
    <p:titleStyle>
      <a:lvl1pPr algn="l" defTabSz="457200" rtl="0" eaLnBrk="1" fontAlgn="base" hangingPunct="1">
        <a:spcBef>
          <a:spcPct val="0"/>
        </a:spcBef>
        <a:spcAft>
          <a:spcPct val="0"/>
        </a:spcAft>
        <a:defRPr sz="2800" b="1" kern="1200">
          <a:solidFill>
            <a:schemeClr val="tx1"/>
          </a:solidFill>
          <a:latin typeface="Gill Sans"/>
          <a:ea typeface="ＭＳ Ｐゴシック" charset="0"/>
          <a:cs typeface="Gill Sans"/>
        </a:defRPr>
      </a:lvl1pPr>
      <a:lvl2pPr algn="l" defTabSz="457200" rtl="0" eaLnBrk="1" fontAlgn="base" hangingPunct="1">
        <a:spcBef>
          <a:spcPct val="0"/>
        </a:spcBef>
        <a:spcAft>
          <a:spcPct val="0"/>
        </a:spcAft>
        <a:defRPr sz="2800" b="1">
          <a:solidFill>
            <a:schemeClr val="tx1"/>
          </a:solidFill>
          <a:latin typeface="Gill Sans" charset="0"/>
          <a:ea typeface="ＭＳ Ｐゴシック" charset="0"/>
        </a:defRPr>
      </a:lvl2pPr>
      <a:lvl3pPr algn="l" defTabSz="457200" rtl="0" eaLnBrk="1" fontAlgn="base" hangingPunct="1">
        <a:spcBef>
          <a:spcPct val="0"/>
        </a:spcBef>
        <a:spcAft>
          <a:spcPct val="0"/>
        </a:spcAft>
        <a:defRPr sz="2800" b="1">
          <a:solidFill>
            <a:schemeClr val="tx1"/>
          </a:solidFill>
          <a:latin typeface="Gill Sans" charset="0"/>
          <a:ea typeface="ＭＳ Ｐゴシック" charset="0"/>
        </a:defRPr>
      </a:lvl3pPr>
      <a:lvl4pPr algn="l" defTabSz="457200" rtl="0" eaLnBrk="1" fontAlgn="base" hangingPunct="1">
        <a:spcBef>
          <a:spcPct val="0"/>
        </a:spcBef>
        <a:spcAft>
          <a:spcPct val="0"/>
        </a:spcAft>
        <a:defRPr sz="2800" b="1">
          <a:solidFill>
            <a:schemeClr val="tx1"/>
          </a:solidFill>
          <a:latin typeface="Gill Sans" charset="0"/>
          <a:ea typeface="ＭＳ Ｐゴシック" charset="0"/>
        </a:defRPr>
      </a:lvl4pPr>
      <a:lvl5pPr algn="l" defTabSz="457200" rtl="0" eaLnBrk="1" fontAlgn="base" hangingPunct="1">
        <a:spcBef>
          <a:spcPct val="0"/>
        </a:spcBef>
        <a:spcAft>
          <a:spcPct val="0"/>
        </a:spcAft>
        <a:defRPr sz="2800" b="1">
          <a:solidFill>
            <a:schemeClr val="tx1"/>
          </a:solidFill>
          <a:latin typeface="Gill Sans" charset="0"/>
          <a:ea typeface="ＭＳ Ｐゴシック" charset="0"/>
        </a:defRPr>
      </a:lvl5pPr>
      <a:lvl6pPr marL="457200" algn="l" defTabSz="457200" rtl="0" eaLnBrk="1" fontAlgn="base" hangingPunct="1">
        <a:spcBef>
          <a:spcPct val="0"/>
        </a:spcBef>
        <a:spcAft>
          <a:spcPct val="0"/>
        </a:spcAft>
        <a:defRPr sz="2800" b="1">
          <a:solidFill>
            <a:schemeClr val="tx1"/>
          </a:solidFill>
          <a:latin typeface="Gill Sans" charset="0"/>
          <a:ea typeface="ＭＳ Ｐゴシック" charset="0"/>
        </a:defRPr>
      </a:lvl6pPr>
      <a:lvl7pPr marL="914400" algn="l" defTabSz="457200" rtl="0" eaLnBrk="1" fontAlgn="base" hangingPunct="1">
        <a:spcBef>
          <a:spcPct val="0"/>
        </a:spcBef>
        <a:spcAft>
          <a:spcPct val="0"/>
        </a:spcAft>
        <a:defRPr sz="2800" b="1">
          <a:solidFill>
            <a:schemeClr val="tx1"/>
          </a:solidFill>
          <a:latin typeface="Gill Sans" charset="0"/>
          <a:ea typeface="ＭＳ Ｐゴシック" charset="0"/>
        </a:defRPr>
      </a:lvl7pPr>
      <a:lvl8pPr marL="1371600" algn="l" defTabSz="457200" rtl="0" eaLnBrk="1" fontAlgn="base" hangingPunct="1">
        <a:spcBef>
          <a:spcPct val="0"/>
        </a:spcBef>
        <a:spcAft>
          <a:spcPct val="0"/>
        </a:spcAft>
        <a:defRPr sz="2800" b="1">
          <a:solidFill>
            <a:schemeClr val="tx1"/>
          </a:solidFill>
          <a:latin typeface="Gill Sans" charset="0"/>
          <a:ea typeface="ＭＳ Ｐゴシック" charset="0"/>
        </a:defRPr>
      </a:lvl8pPr>
      <a:lvl9pPr marL="1828800" algn="l" defTabSz="457200" rtl="0" eaLnBrk="1" fontAlgn="base" hangingPunct="1">
        <a:spcBef>
          <a:spcPct val="0"/>
        </a:spcBef>
        <a:spcAft>
          <a:spcPct val="0"/>
        </a:spcAft>
        <a:defRPr sz="2800" b="1">
          <a:solidFill>
            <a:schemeClr val="tx1"/>
          </a:solidFill>
          <a:latin typeface="Gill Sans" charset="0"/>
          <a:ea typeface="ＭＳ Ｐゴシック" charset="0"/>
        </a:defRPr>
      </a:lvl9pPr>
    </p:titleStyle>
    <p:bodyStyle>
      <a:lvl1pPr marL="342900" indent="-342900" algn="l" defTabSz="457200" rtl="0" eaLnBrk="1" fontAlgn="base" hangingPunct="1">
        <a:spcBef>
          <a:spcPct val="20000"/>
        </a:spcBef>
        <a:spcAft>
          <a:spcPct val="0"/>
        </a:spcAft>
        <a:buFont typeface="Arial" charset="0"/>
        <a:buChar char="•"/>
        <a:defRPr sz="2000" kern="0">
          <a:solidFill>
            <a:schemeClr val="tx1"/>
          </a:solidFill>
          <a:latin typeface="+mn-lt"/>
          <a:ea typeface="ＭＳ Ｐゴシック" charset="0"/>
          <a:cs typeface="ＭＳ Ｐゴシック" charset="0"/>
        </a:defRPr>
      </a:lvl1pPr>
      <a:lvl2pPr marL="742950" indent="-285750" algn="l" defTabSz="457200" rtl="0" eaLnBrk="1" fontAlgn="base" hangingPunct="1">
        <a:spcBef>
          <a:spcPct val="20000"/>
        </a:spcBef>
        <a:spcAft>
          <a:spcPct val="0"/>
        </a:spcAft>
        <a:buFont typeface="Arial" charset="0"/>
        <a:buChar char="–"/>
        <a:defRPr sz="2000" kern="0">
          <a:solidFill>
            <a:schemeClr val="tx1"/>
          </a:solidFill>
          <a:latin typeface="+mn-lt"/>
          <a:ea typeface="ＭＳ Ｐゴシック" charset="0"/>
          <a:cs typeface="+mn-cs"/>
        </a:defRPr>
      </a:lvl2pPr>
      <a:lvl3pPr marL="1143000" indent="-228600" algn="l" defTabSz="457200" rtl="0" eaLnBrk="1" fontAlgn="base" hangingPunct="1">
        <a:spcBef>
          <a:spcPct val="20000"/>
        </a:spcBef>
        <a:spcAft>
          <a:spcPct val="0"/>
        </a:spcAft>
        <a:buFont typeface="Arial" charset="0"/>
        <a:buChar char="•"/>
        <a:defRPr sz="2000" kern="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Arial" charset="0"/>
        <a:buChar char="–"/>
        <a:defRPr sz="2000" kern="0">
          <a:solidFill>
            <a:schemeClr val="tx1"/>
          </a:solidFill>
          <a:latin typeface="+mn-lt"/>
          <a:ea typeface="ＭＳ Ｐゴシック" charset="0"/>
          <a:cs typeface="+mn-cs"/>
        </a:defRPr>
      </a:lvl4pPr>
      <a:lvl5pPr marL="2057400" indent="-228600" algn="l" defTabSz="457200" rtl="0" eaLnBrk="1" fontAlgn="base" hangingPunct="1">
        <a:spcBef>
          <a:spcPct val="20000"/>
        </a:spcBef>
        <a:spcAft>
          <a:spcPct val="0"/>
        </a:spcAft>
        <a:buFont typeface="Arial" charset="0"/>
        <a:buChar char="»"/>
        <a:defRPr sz="2000" kern="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ncbi.nlm.nih.gov/pubmed/?term=A+review+of+G6PD+deficiency+in+Pakistani+perspective+Bushra+Moiz" TargetMode="External"/><Relationship Id="rId2" Type="http://schemas.openxmlformats.org/officeDocument/2006/relationships/hyperlink" Target="http://www.ncbi.nlm.nih.gov/pubmed/?term=Moiz%20B%5bAuthor%5d&amp;cauthor=true&amp;cauthor_uid=23905450" TargetMode="Externa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03792" y="4606903"/>
            <a:ext cx="2510921" cy="737281"/>
          </a:xfrm>
        </p:spPr>
        <p:txBody>
          <a:bodyPr>
            <a:normAutofit fontScale="90000"/>
          </a:bodyPr>
          <a:lstStyle/>
          <a:p>
            <a:r>
              <a:rPr lang="en-US" dirty="0" smtClean="0"/>
              <a:t>Dr Shah Taj Khan</a:t>
            </a:r>
            <a:br>
              <a:rPr lang="en-US" dirty="0" smtClean="0"/>
            </a:br>
            <a:r>
              <a:rPr lang="en-US" dirty="0" smtClean="0">
                <a:latin typeface="Arial" panose="020B0604020202020204" pitchFamily="34" charset="0"/>
                <a:cs typeface="Arial" panose="020B0604020202020204" pitchFamily="34" charset="0"/>
              </a:rPr>
              <a:t>M.B.B.S,DCP,FCPS</a:t>
            </a:r>
            <a:r>
              <a:rPr lang="en-US" dirty="0">
                <a:latin typeface="Arial" panose="020B0604020202020204" pitchFamily="34" charset="0"/>
                <a:cs typeface="Arial" panose="020B0604020202020204" pitchFamily="34" charset="0"/>
              </a:rPr>
              <a:t/>
            </a:r>
            <a:br>
              <a:rPr lang="en-US" dirty="0">
                <a:latin typeface="Arial" panose="020B0604020202020204" pitchFamily="34" charset="0"/>
                <a:cs typeface="Arial" panose="020B0604020202020204" pitchFamily="34" charset="0"/>
              </a:rPr>
            </a:br>
            <a:endParaRPr lang="en-US" dirty="0"/>
          </a:p>
        </p:txBody>
      </p:sp>
      <p:sp>
        <p:nvSpPr>
          <p:cNvPr id="3" name="Subtitle 2"/>
          <p:cNvSpPr>
            <a:spLocks noGrp="1"/>
          </p:cNvSpPr>
          <p:nvPr>
            <p:ph type="subTitle" idx="1"/>
          </p:nvPr>
        </p:nvSpPr>
        <p:spPr>
          <a:xfrm>
            <a:off x="5073902" y="4951479"/>
            <a:ext cx="4300537" cy="785409"/>
          </a:xfrm>
        </p:spPr>
        <p:txBody>
          <a:bodyPr/>
          <a:lstStyle/>
          <a:p>
            <a:r>
              <a:rPr lang="en-US" dirty="0">
                <a:latin typeface="Arial" panose="020B0604020202020204" pitchFamily="34" charset="0"/>
                <a:cs typeface="Arial" panose="020B0604020202020204" pitchFamily="34" charset="0"/>
              </a:rPr>
              <a:t>Consultant </a:t>
            </a:r>
            <a:r>
              <a:rPr lang="en-US" dirty="0" smtClean="0">
                <a:latin typeface="Arial" panose="020B0604020202020204" pitchFamily="34" charset="0"/>
                <a:cs typeface="Arial" panose="020B0604020202020204" pitchFamily="34" charset="0"/>
              </a:rPr>
              <a:t>Hematologist. </a:t>
            </a:r>
          </a:p>
          <a:p>
            <a:r>
              <a:rPr lang="en-US" dirty="0" smtClean="0">
                <a:latin typeface="Arial" panose="020B0604020202020204" pitchFamily="34" charset="0"/>
                <a:cs typeface="Arial" panose="020B0604020202020204" pitchFamily="34" charset="0"/>
              </a:rPr>
              <a:t>Rehman Medical Institute, Peshawar. Pakistan</a:t>
            </a:r>
            <a:endParaRPr lang="en-US" dirty="0"/>
          </a:p>
        </p:txBody>
      </p:sp>
      <p:pic>
        <p:nvPicPr>
          <p:cNvPr id="5" name="Picture Placeholder 4"/>
          <p:cNvPicPr>
            <a:picLocks noGrp="1" noChangeAspect="1"/>
          </p:cNvPicPr>
          <p:nvPr>
            <p:ph type="pic" idx="13"/>
          </p:nvPr>
        </p:nvPicPr>
        <p:blipFill>
          <a:blip r:embed="rId2"/>
          <a:srcRect l="8991" r="8991"/>
          <a:stretch>
            <a:fillRect/>
          </a:stretch>
        </p:blipFill>
        <p:spPr>
          <a:xfrm>
            <a:off x="0" y="1395414"/>
            <a:ext cx="9144000" cy="3024790"/>
          </a:xfrm>
          <a:prstGeom prst="rect">
            <a:avLst/>
          </a:prstGeom>
        </p:spPr>
      </p:pic>
    </p:spTree>
    <p:extLst>
      <p:ext uri="{BB962C8B-B14F-4D97-AF65-F5344CB8AC3E}">
        <p14:creationId xmlns:p14="http://schemas.microsoft.com/office/powerpoint/2010/main" val="3034810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3600" b="1" dirty="0">
                <a:solidFill>
                  <a:schemeClr val="accent2">
                    <a:lumMod val="75000"/>
                  </a:schemeClr>
                </a:solidFill>
                <a:latin typeface="Arial" panose="020B0604020202020204" pitchFamily="34" charset="0"/>
                <a:cs typeface="Arial" panose="020B0604020202020204" pitchFamily="34" charset="0"/>
              </a:rPr>
              <a:t>STUDY</a:t>
            </a:r>
          </a:p>
        </p:txBody>
      </p:sp>
      <p:sp>
        <p:nvSpPr>
          <p:cNvPr id="3" name="Content Placeholder 2"/>
          <p:cNvSpPr>
            <a:spLocks noGrp="1"/>
          </p:cNvSpPr>
          <p:nvPr>
            <p:ph idx="4294967295"/>
          </p:nvPr>
        </p:nvSpPr>
        <p:spPr>
          <a:xfrm>
            <a:off x="628650" y="2226469"/>
            <a:ext cx="7886700" cy="3263504"/>
          </a:xfrm>
          <a:prstGeom prst="rect">
            <a:avLst/>
          </a:prstGeom>
        </p:spPr>
        <p:txBody>
          <a:bodyPr/>
          <a:lstStyle/>
          <a:p>
            <a:pPr marL="0" indent="0">
              <a:buNone/>
            </a:pPr>
            <a:endParaRPr lang="en-US" sz="3000" b="1" dirty="0">
              <a:latin typeface="Arial" panose="020B0604020202020204" pitchFamily="34" charset="0"/>
              <a:cs typeface="Arial" panose="020B0604020202020204" pitchFamily="34" charset="0"/>
            </a:endParaRPr>
          </a:p>
          <a:p>
            <a:pPr marL="0" indent="0">
              <a:buNone/>
            </a:pPr>
            <a:r>
              <a:rPr lang="en-US" sz="3000" b="1" u="sng" dirty="0">
                <a:latin typeface="Arial" panose="020B0604020202020204" pitchFamily="34" charset="0"/>
                <a:cs typeface="Arial" panose="020B0604020202020204" pitchFamily="34" charset="0"/>
              </a:rPr>
              <a:t>Glucose 6 Phosphate Dehydrogenase     (G6PD) </a:t>
            </a:r>
            <a:r>
              <a:rPr lang="en-US" sz="3000" b="1" u="sng" dirty="0" err="1">
                <a:latin typeface="Arial" panose="020B0604020202020204" pitchFamily="34" charset="0"/>
                <a:cs typeface="Arial" panose="020B0604020202020204" pitchFamily="34" charset="0"/>
              </a:rPr>
              <a:t>EnzymeDeficiency</a:t>
            </a:r>
            <a:r>
              <a:rPr lang="en-US" sz="3000" b="1" u="sng" dirty="0">
                <a:latin typeface="Arial" panose="020B0604020202020204" pitchFamily="34" charset="0"/>
                <a:cs typeface="Arial" panose="020B0604020202020204" pitchFamily="34" charset="0"/>
              </a:rPr>
              <a:t> in jaundiced infants in Khyber </a:t>
            </a:r>
            <a:r>
              <a:rPr lang="en-US" sz="3000" b="1" u="sng" dirty="0" err="1">
                <a:latin typeface="Arial" panose="020B0604020202020204" pitchFamily="34" charset="0"/>
                <a:cs typeface="Arial" panose="020B0604020202020204" pitchFamily="34" charset="0"/>
              </a:rPr>
              <a:t>Pakhtoonkhwa</a:t>
            </a:r>
            <a:endParaRPr lang="en-US" sz="3000" b="1" u="sng" dirty="0">
              <a:latin typeface="Arial" panose="020B0604020202020204" pitchFamily="34" charset="0"/>
              <a:cs typeface="Arial" panose="020B0604020202020204" pitchFamily="34" charset="0"/>
            </a:endParaRPr>
          </a:p>
          <a:p>
            <a:pPr marL="0" indent="0">
              <a:buNone/>
            </a:pPr>
            <a:r>
              <a:rPr lang="en-US" sz="1800" dirty="0">
                <a:latin typeface="Arial" panose="020B0604020202020204" pitchFamily="34" charset="0"/>
                <a:cs typeface="Arial" panose="020B0604020202020204" pitchFamily="34" charset="0"/>
              </a:rPr>
              <a:t>      Shahtaj Khan</a:t>
            </a:r>
            <a:r>
              <a:rPr lang="en-US" sz="1800" baseline="30000" dirty="0">
                <a:latin typeface="Arial" panose="020B0604020202020204" pitchFamily="34" charset="0"/>
                <a:cs typeface="Arial" panose="020B0604020202020204" pitchFamily="34" charset="0"/>
              </a:rPr>
              <a:t>1</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Awal</a:t>
            </a:r>
            <a:r>
              <a:rPr lang="en-US" sz="1800" dirty="0">
                <a:latin typeface="Arial" panose="020B0604020202020204" pitchFamily="34" charset="0"/>
                <a:cs typeface="Arial" panose="020B0604020202020204" pitchFamily="34" charset="0"/>
              </a:rPr>
              <a:t> Mir</a:t>
            </a:r>
            <a:r>
              <a:rPr lang="en-US" sz="1800" baseline="30000" dirty="0">
                <a:latin typeface="Arial" panose="020B0604020202020204" pitchFamily="34" charset="0"/>
                <a:cs typeface="Arial" panose="020B0604020202020204" pitchFamily="34" charset="0"/>
              </a:rPr>
              <a:t>2</a:t>
            </a:r>
            <a:r>
              <a:rPr lang="en-US" sz="1800" dirty="0">
                <a:latin typeface="Arial" panose="020B0604020202020204" pitchFamily="34" charset="0"/>
                <a:cs typeface="Arial" panose="020B0604020202020204" pitchFamily="34" charset="0"/>
              </a:rPr>
              <a:t>, Inam</a:t>
            </a:r>
            <a:r>
              <a:rPr lang="en-US" sz="1800" baseline="30000" dirty="0">
                <a:latin typeface="Arial" panose="020B0604020202020204" pitchFamily="34" charset="0"/>
                <a:cs typeface="Arial" panose="020B0604020202020204" pitchFamily="34" charset="0"/>
              </a:rPr>
              <a:t>3</a:t>
            </a:r>
            <a:r>
              <a:rPr lang="en-US" sz="1800" dirty="0">
                <a:latin typeface="Arial" panose="020B0604020202020204" pitchFamily="34" charset="0"/>
                <a:cs typeface="Arial" panose="020B0604020202020204" pitchFamily="34" charset="0"/>
              </a:rPr>
              <a:t>, Baber Rehman</a:t>
            </a:r>
            <a:r>
              <a:rPr lang="en-US" sz="1800" baseline="30000" dirty="0">
                <a:latin typeface="Arial" panose="020B0604020202020204" pitchFamily="34" charset="0"/>
                <a:cs typeface="Arial" panose="020B0604020202020204" pitchFamily="34" charset="0"/>
              </a:rPr>
              <a:t>4</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Fazl</a:t>
            </a:r>
            <a:r>
              <a:rPr lang="en-US" sz="1800" dirty="0">
                <a:latin typeface="Arial" panose="020B0604020202020204" pitchFamily="34" charset="0"/>
                <a:cs typeface="Arial" panose="020B0604020202020204" pitchFamily="34" charset="0"/>
              </a:rPr>
              <a:t> e Raziq</a:t>
            </a:r>
            <a:r>
              <a:rPr lang="en-US" sz="1800" baseline="30000" dirty="0">
                <a:latin typeface="Arial" panose="020B0604020202020204" pitchFamily="34" charset="0"/>
                <a:cs typeface="Arial" panose="020B0604020202020204" pitchFamily="34" charset="0"/>
              </a:rPr>
              <a:t>5</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Khawaja</a:t>
            </a:r>
            <a:r>
              <a:rPr lang="en-US" sz="1800" dirty="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Tassawor.Nadia</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Altaf</a:t>
            </a:r>
            <a:r>
              <a:rPr lang="en-US" sz="1800" smtClean="0">
                <a:latin typeface="Arial" panose="020B0604020202020204" pitchFamily="34" charset="0"/>
                <a:cs typeface="Arial" panose="020B0604020202020204" pitchFamily="34" charset="0"/>
              </a:rPr>
              <a:t>.</a:t>
            </a:r>
            <a:endParaRPr lang="en-US" sz="18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1861153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b="1" dirty="0">
                <a:solidFill>
                  <a:srgbClr val="FF0000"/>
                </a:solidFill>
                <a:latin typeface="Arial" panose="020B0604020202020204" pitchFamily="34" charset="0"/>
                <a:cs typeface="Arial" panose="020B0604020202020204" pitchFamily="34" charset="0"/>
              </a:rPr>
              <a:t>                      </a:t>
            </a:r>
            <a:r>
              <a:rPr lang="en-US" sz="3000" b="1" dirty="0">
                <a:solidFill>
                  <a:schemeClr val="accent2">
                    <a:lumMod val="75000"/>
                  </a:schemeClr>
                </a:solidFill>
                <a:latin typeface="Arial" panose="020B0604020202020204" pitchFamily="34" charset="0"/>
                <a:cs typeface="Arial" panose="020B0604020202020204" pitchFamily="34" charset="0"/>
              </a:rPr>
              <a:t>INTRODUCTION</a:t>
            </a:r>
          </a:p>
        </p:txBody>
      </p:sp>
      <p:sp>
        <p:nvSpPr>
          <p:cNvPr id="3" name="Content Placeholder 2"/>
          <p:cNvSpPr>
            <a:spLocks noGrp="1"/>
          </p:cNvSpPr>
          <p:nvPr>
            <p:ph idx="4294967295"/>
          </p:nvPr>
        </p:nvSpPr>
        <p:spPr>
          <a:xfrm>
            <a:off x="628650" y="2226469"/>
            <a:ext cx="7886700" cy="3263504"/>
          </a:xfrm>
          <a:prstGeom prst="rect">
            <a:avLst/>
          </a:prstGeom>
        </p:spPr>
        <p:txBody>
          <a:bodyPr/>
          <a:lstStyle/>
          <a:p>
            <a:r>
              <a:rPr lang="en-US" dirty="0" smtClean="0"/>
              <a:t>G6PD deficiency is X-linked recessive hereditary disease characterized by abnormally low levels of glucose-6-phosphate-dehydrogenase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0090" y="3103627"/>
            <a:ext cx="3643821" cy="2386346"/>
          </a:xfrm>
          <a:prstGeom prst="rect">
            <a:avLst/>
          </a:prstGeom>
        </p:spPr>
      </p:pic>
    </p:spTree>
    <p:extLst>
      <p:ext uri="{BB962C8B-B14F-4D97-AF65-F5344CB8AC3E}">
        <p14:creationId xmlns:p14="http://schemas.microsoft.com/office/powerpoint/2010/main" val="3554536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rgbClr val="FF0000"/>
                </a:solidFill>
                <a:latin typeface="Arial" panose="020B0604020202020204" pitchFamily="34" charset="0"/>
                <a:cs typeface="Arial" panose="020B0604020202020204" pitchFamily="34" charset="0"/>
              </a:rPr>
              <a:t>         MODE OF INHERITANCE IN G6PD</a:t>
            </a:r>
            <a:endParaRPr lang="en-US" sz="4000" b="1" dirty="0">
              <a:solidFill>
                <a:srgbClr val="FF0000"/>
              </a:solidFill>
              <a:latin typeface="Arial" panose="020B0604020202020204" pitchFamily="34" charset="0"/>
              <a:cs typeface="Arial" panose="020B0604020202020204" pitchFamily="34" charset="0"/>
            </a:endParaRPr>
          </a:p>
        </p:txBody>
      </p:sp>
      <p:pic>
        <p:nvPicPr>
          <p:cNvPr id="10" name="Content Placeholder 9"/>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522709" y="1690688"/>
            <a:ext cx="6377592" cy="4351338"/>
          </a:xfrm>
          <a:prstGeom prst="rect">
            <a:avLst/>
          </a:prstGeom>
        </p:spPr>
      </p:pic>
    </p:spTree>
    <p:extLst>
      <p:ext uri="{BB962C8B-B14F-4D97-AF65-F5344CB8AC3E}">
        <p14:creationId xmlns:p14="http://schemas.microsoft.com/office/powerpoint/2010/main" val="23397367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2">
                    <a:lumMod val="75000"/>
                  </a:schemeClr>
                </a:solidFill>
                <a:latin typeface="Arial" panose="020B0604020202020204" pitchFamily="34" charset="0"/>
                <a:cs typeface="Arial" panose="020B0604020202020204" pitchFamily="34" charset="0"/>
              </a:rPr>
              <a:t>   What Happens In G6PD Deficiency?</a:t>
            </a:r>
            <a:endParaRPr lang="en-US" b="1" dirty="0">
              <a:solidFill>
                <a:schemeClr val="accent2">
                  <a:lumMod val="75000"/>
                </a:schemeClr>
              </a:solidFill>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096716" y="2226469"/>
            <a:ext cx="6950568" cy="3263504"/>
          </a:xfrm>
          <a:prstGeom prst="rect">
            <a:avLst/>
          </a:prstGeom>
        </p:spPr>
      </p:pic>
    </p:spTree>
    <p:extLst>
      <p:ext uri="{BB962C8B-B14F-4D97-AF65-F5344CB8AC3E}">
        <p14:creationId xmlns:p14="http://schemas.microsoft.com/office/powerpoint/2010/main" val="25058514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rgbClr val="FF0000"/>
                </a:solidFill>
                <a:latin typeface="Arial" panose="020B0604020202020204" pitchFamily="34" charset="0"/>
                <a:cs typeface="Arial" panose="020B0604020202020204" pitchFamily="34" charset="0"/>
              </a:rPr>
              <a:t>         CLINICAL MANISFESTATIONS</a:t>
            </a:r>
            <a:endParaRPr lang="en-US" sz="4000" b="1" dirty="0">
              <a:solidFill>
                <a:srgbClr val="FF0000"/>
              </a:solidFill>
              <a:latin typeface="Arial" panose="020B0604020202020204" pitchFamily="34" charset="0"/>
              <a:cs typeface="Arial" panose="020B0604020202020204" pitchFamily="34" charset="0"/>
            </a:endParaRPr>
          </a:p>
        </p:txBody>
      </p:sp>
      <p:sp>
        <p:nvSpPr>
          <p:cNvPr id="3" name="Content Placeholder 2"/>
          <p:cNvSpPr>
            <a:spLocks noGrp="1"/>
          </p:cNvSpPr>
          <p:nvPr>
            <p:ph idx="4294967295"/>
          </p:nvPr>
        </p:nvSpPr>
        <p:spPr>
          <a:xfrm>
            <a:off x="628650" y="1825625"/>
            <a:ext cx="7886700" cy="4351338"/>
          </a:xfrm>
          <a:prstGeom prst="rect">
            <a:avLst/>
          </a:prstGeom>
        </p:spPr>
        <p:txBody>
          <a:bodyPr/>
          <a:lstStyle/>
          <a:p>
            <a:r>
              <a:rPr lang="en-US" dirty="0" smtClean="0"/>
              <a:t>Neonatal Jaundice</a:t>
            </a:r>
          </a:p>
          <a:p>
            <a:r>
              <a:rPr lang="en-US" dirty="0" smtClean="0"/>
              <a:t>Acute vs Chronic Hemolysis</a:t>
            </a:r>
          </a:p>
          <a:p>
            <a:pPr marL="0" indent="0">
              <a:buNone/>
            </a:pPr>
            <a:r>
              <a:rPr lang="en-US" dirty="0"/>
              <a:t> </a:t>
            </a:r>
            <a:r>
              <a:rPr lang="en-US" dirty="0" smtClean="0"/>
              <a:t>       </a:t>
            </a:r>
            <a:r>
              <a:rPr lang="en-US" dirty="0" err="1" smtClean="0"/>
              <a:t>Infection,oxidant</a:t>
            </a:r>
            <a:r>
              <a:rPr lang="en-US" dirty="0" smtClean="0"/>
              <a:t> drugs, fava beans, chemical agents</a:t>
            </a:r>
          </a:p>
          <a:p>
            <a:pPr marL="0" indent="0">
              <a:buNone/>
            </a:pPr>
            <a:endParaRPr lang="en-US" dirty="0"/>
          </a:p>
          <a:p>
            <a:pPr marL="0" indent="0">
              <a:buNone/>
            </a:pPr>
            <a:endParaRPr lang="en-US" dirty="0" smtClean="0"/>
          </a:p>
          <a:p>
            <a:r>
              <a:rPr lang="en-US" dirty="0" smtClean="0"/>
              <a:t>Keep in mind other blood cells require G6pd as well</a:t>
            </a:r>
          </a:p>
          <a:p>
            <a:r>
              <a:rPr lang="en-US" dirty="0" smtClean="0"/>
              <a:t>Phagocytosis could be impaired</a:t>
            </a:r>
          </a:p>
        </p:txBody>
      </p:sp>
    </p:spTree>
    <p:extLst>
      <p:ext uri="{BB962C8B-B14F-4D97-AF65-F5344CB8AC3E}">
        <p14:creationId xmlns:p14="http://schemas.microsoft.com/office/powerpoint/2010/main" val="3472600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Arial" panose="020B0604020202020204" pitchFamily="34" charset="0"/>
                <a:cs typeface="Arial" panose="020B0604020202020204" pitchFamily="34" charset="0"/>
              </a:rPr>
              <a:t>           Peripheral Blood Findings</a:t>
            </a:r>
            <a:endParaRPr lang="en-US" b="1" dirty="0">
              <a:solidFill>
                <a:srgbClr val="FF0000"/>
              </a:solidFill>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338303" y="2061275"/>
            <a:ext cx="2881111" cy="278532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3702" y="2061275"/>
            <a:ext cx="3278497" cy="2785323"/>
          </a:xfrm>
          <a:prstGeom prst="rect">
            <a:avLst/>
          </a:prstGeom>
        </p:spPr>
      </p:pic>
    </p:spTree>
    <p:extLst>
      <p:ext uri="{BB962C8B-B14F-4D97-AF65-F5344CB8AC3E}">
        <p14:creationId xmlns:p14="http://schemas.microsoft.com/office/powerpoint/2010/main" val="22432639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4000" b="1" dirty="0" smtClean="0">
                <a:solidFill>
                  <a:srgbClr val="FF0000"/>
                </a:solidFill>
                <a:latin typeface="Arial" panose="020B0604020202020204" pitchFamily="34" charset="0"/>
                <a:cs typeface="Arial" panose="020B0604020202020204" pitchFamily="34" charset="0"/>
              </a:rPr>
              <a:t>    Screening Tests For G6PD deficiency</a:t>
            </a:r>
            <a:endParaRPr lang="en-US" sz="4000" b="1" dirty="0">
              <a:solidFill>
                <a:srgbClr val="FF0000"/>
              </a:solidFill>
              <a:latin typeface="Arial" panose="020B0604020202020204" pitchFamily="34" charset="0"/>
              <a:cs typeface="Arial" panose="020B0604020202020204" pitchFamily="34" charset="0"/>
            </a:endParaRPr>
          </a:p>
        </p:txBody>
      </p:sp>
      <p:sp>
        <p:nvSpPr>
          <p:cNvPr id="5" name="Text Placeholder 4"/>
          <p:cNvSpPr>
            <a:spLocks noGrp="1"/>
          </p:cNvSpPr>
          <p:nvPr>
            <p:ph type="body" idx="1"/>
          </p:nvPr>
        </p:nvSpPr>
        <p:spPr/>
        <p:txBody>
          <a:bodyPr>
            <a:normAutofit fontScale="77500" lnSpcReduction="20000"/>
          </a:bodyPr>
          <a:lstStyle/>
          <a:p>
            <a:r>
              <a:rPr lang="en-US" sz="3600" dirty="0" smtClean="0"/>
              <a:t>    Fluorescent Spot Test</a:t>
            </a:r>
            <a:endParaRPr lang="en-US" sz="3600" dirty="0"/>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011265" y="3285642"/>
            <a:ext cx="2787950" cy="1422387"/>
          </a:xfrm>
        </p:spPr>
      </p:pic>
      <p:sp>
        <p:nvSpPr>
          <p:cNvPr id="7" name="Text Placeholder 6"/>
          <p:cNvSpPr>
            <a:spLocks noGrp="1"/>
          </p:cNvSpPr>
          <p:nvPr>
            <p:ph type="body" sz="quarter" idx="3"/>
          </p:nvPr>
        </p:nvSpPr>
        <p:spPr/>
        <p:txBody>
          <a:bodyPr>
            <a:noAutofit/>
          </a:bodyPr>
          <a:lstStyle/>
          <a:p>
            <a:r>
              <a:rPr lang="en-US" sz="3200" dirty="0" smtClean="0"/>
              <a:t>Methemoglobin reduction Test</a:t>
            </a:r>
            <a:endParaRPr lang="en-US" sz="3200" dirty="0"/>
          </a:p>
        </p:txBody>
      </p:sp>
      <p:pic>
        <p:nvPicPr>
          <p:cNvPr id="10" name="Content Placeholder 9"/>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4951312" y="3285642"/>
            <a:ext cx="3565229" cy="1819529"/>
          </a:xfrm>
        </p:spPr>
      </p:pic>
    </p:spTree>
    <p:extLst>
      <p:ext uri="{BB962C8B-B14F-4D97-AF65-F5344CB8AC3E}">
        <p14:creationId xmlns:p14="http://schemas.microsoft.com/office/powerpoint/2010/main" val="15095835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sp>
        <p:nvSpPr>
          <p:cNvPr id="8" name="Content Placeholder 7"/>
          <p:cNvSpPr>
            <a:spLocks noGrp="1"/>
          </p:cNvSpPr>
          <p:nvPr>
            <p:ph idx="4294967295"/>
          </p:nvPr>
        </p:nvSpPr>
        <p:spPr>
          <a:xfrm>
            <a:off x="628650" y="1825625"/>
            <a:ext cx="7886700" cy="4351338"/>
          </a:xfrm>
          <a:prstGeom prst="rect">
            <a:avLst/>
          </a:prstGeom>
        </p:spPr>
        <p:txBody>
          <a:bodyPr/>
          <a:lstStyle/>
          <a:p>
            <a:endParaRPr lang="en-US" dirty="0" smtClean="0"/>
          </a:p>
          <a:p>
            <a:endParaRPr lang="en-US" dirty="0"/>
          </a:p>
          <a:p>
            <a:endParaRPr lang="en-US" dirty="0" smtClean="0"/>
          </a:p>
          <a:p>
            <a:pPr marL="0" indent="0">
              <a:buNone/>
            </a:pPr>
            <a:r>
              <a:rPr lang="en-US" b="1" i="1" dirty="0" smtClean="0">
                <a:latin typeface="Arial" panose="020B0604020202020204" pitchFamily="34" charset="0"/>
                <a:cs typeface="Arial" panose="020B0604020202020204" pitchFamily="34" charset="0"/>
              </a:rPr>
              <a:t>    DEFINITIVE DIAGNOSIS IS DONE ON G6PD DEFICIENCY</a:t>
            </a:r>
            <a:endParaRPr lang="en-US"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3922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800" b="1" dirty="0" smtClean="0">
                <a:solidFill>
                  <a:srgbClr val="FF0000"/>
                </a:solidFill>
                <a:latin typeface="Arial" panose="020B0604020202020204" pitchFamily="34" charset="0"/>
                <a:cs typeface="Arial" panose="020B0604020202020204" pitchFamily="34" charset="0"/>
              </a:rPr>
              <a:t>      Global Distribution </a:t>
            </a:r>
            <a:r>
              <a:rPr lang="en-US" sz="3800" b="1" dirty="0">
                <a:solidFill>
                  <a:srgbClr val="FF0000"/>
                </a:solidFill>
                <a:latin typeface="Arial" panose="020B0604020202020204" pitchFamily="34" charset="0"/>
                <a:cs typeface="Arial" panose="020B0604020202020204" pitchFamily="34" charset="0"/>
              </a:rPr>
              <a:t>O</a:t>
            </a:r>
            <a:r>
              <a:rPr lang="en-US" sz="3800" b="1" dirty="0" smtClean="0">
                <a:solidFill>
                  <a:srgbClr val="FF0000"/>
                </a:solidFill>
                <a:latin typeface="Arial" panose="020B0604020202020204" pitchFamily="34" charset="0"/>
                <a:cs typeface="Arial" panose="020B0604020202020204" pitchFamily="34" charset="0"/>
              </a:rPr>
              <a:t>f </a:t>
            </a:r>
            <a:r>
              <a:rPr lang="en-US" sz="3800" b="1" dirty="0">
                <a:solidFill>
                  <a:srgbClr val="FF0000"/>
                </a:solidFill>
                <a:latin typeface="Arial" panose="020B0604020202020204" pitchFamily="34" charset="0"/>
                <a:cs typeface="Arial" panose="020B0604020202020204" pitchFamily="34" charset="0"/>
              </a:rPr>
              <a:t>G</a:t>
            </a:r>
            <a:r>
              <a:rPr lang="en-US" sz="3800" b="1" dirty="0" smtClean="0">
                <a:solidFill>
                  <a:srgbClr val="FF0000"/>
                </a:solidFill>
                <a:latin typeface="Arial" panose="020B0604020202020204" pitchFamily="34" charset="0"/>
                <a:cs typeface="Arial" panose="020B0604020202020204" pitchFamily="34" charset="0"/>
              </a:rPr>
              <a:t>6pd </a:t>
            </a:r>
            <a:r>
              <a:rPr lang="en-US" sz="3800" b="1" dirty="0">
                <a:solidFill>
                  <a:srgbClr val="FF0000"/>
                </a:solidFill>
                <a:latin typeface="Arial" panose="020B0604020202020204" pitchFamily="34" charset="0"/>
                <a:cs typeface="Arial" panose="020B0604020202020204" pitchFamily="34" charset="0"/>
              </a:rPr>
              <a:t>D</a:t>
            </a:r>
            <a:r>
              <a:rPr lang="en-US" sz="3800" b="1" dirty="0" smtClean="0">
                <a:solidFill>
                  <a:srgbClr val="FF0000"/>
                </a:solidFill>
                <a:latin typeface="Arial" panose="020B0604020202020204" pitchFamily="34" charset="0"/>
                <a:cs typeface="Arial" panose="020B0604020202020204" pitchFamily="34" charset="0"/>
              </a:rPr>
              <a:t>eficiency </a:t>
            </a:r>
            <a:endParaRPr lang="en-US" sz="3800" b="1" dirty="0">
              <a:solidFill>
                <a:srgbClr val="FF0000"/>
              </a:solidFill>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567969" y="1552835"/>
            <a:ext cx="6008063" cy="3840575"/>
          </a:xfrm>
          <a:prstGeom prst="rect">
            <a:avLst/>
          </a:prstGeom>
        </p:spPr>
      </p:pic>
    </p:spTree>
    <p:extLst>
      <p:ext uri="{BB962C8B-B14F-4D97-AF65-F5344CB8AC3E}">
        <p14:creationId xmlns:p14="http://schemas.microsoft.com/office/powerpoint/2010/main" val="380961362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800" b="1" dirty="0" smtClean="0">
                <a:solidFill>
                  <a:srgbClr val="FF0000"/>
                </a:solidFill>
                <a:latin typeface="Arial" panose="020B0604020202020204" pitchFamily="34" charset="0"/>
                <a:cs typeface="Arial" panose="020B0604020202020204" pitchFamily="34" charset="0"/>
              </a:rPr>
              <a:t>G6PD deficiency variant proportion in Asia</a:t>
            </a:r>
            <a:endParaRPr lang="en-US" sz="3800" b="1" dirty="0">
              <a:solidFill>
                <a:srgbClr val="FF0000"/>
              </a:solidFill>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185390" y="1690688"/>
            <a:ext cx="6773220" cy="4067743"/>
          </a:xfrm>
          <a:prstGeom prst="rect">
            <a:avLst/>
          </a:prstGeom>
        </p:spPr>
      </p:pic>
    </p:spTree>
    <p:extLst>
      <p:ext uri="{BB962C8B-B14F-4D97-AF65-F5344CB8AC3E}">
        <p14:creationId xmlns:p14="http://schemas.microsoft.com/office/powerpoint/2010/main" val="17461169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b="1" dirty="0">
                <a:solidFill>
                  <a:srgbClr val="FF0000"/>
                </a:solidFill>
                <a:latin typeface="Arial" panose="020B0604020202020204" pitchFamily="34" charset="0"/>
                <a:cs typeface="Arial" panose="020B0604020202020204" pitchFamily="34" charset="0"/>
              </a:rPr>
              <a:t>    </a:t>
            </a:r>
            <a:r>
              <a:rPr lang="en-US" sz="3000" b="1" dirty="0">
                <a:solidFill>
                  <a:schemeClr val="accent2">
                    <a:lumMod val="75000"/>
                  </a:schemeClr>
                </a:solidFill>
                <a:latin typeface="Arial" panose="020B0604020202020204" pitchFamily="34" charset="0"/>
                <a:cs typeface="Arial" panose="020B0604020202020204" pitchFamily="34" charset="0"/>
              </a:rPr>
              <a:t>CLASSIFICATION OF G6PD VARIANTS</a:t>
            </a:r>
          </a:p>
        </p:txBody>
      </p:sp>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066688" y="2126418"/>
            <a:ext cx="7139665" cy="3273309"/>
          </a:xfrm>
          <a:prstGeom prst="rect">
            <a:avLst/>
          </a:prstGeom>
        </p:spPr>
      </p:pic>
    </p:spTree>
    <p:extLst>
      <p:ext uri="{BB962C8B-B14F-4D97-AF65-F5344CB8AC3E}">
        <p14:creationId xmlns:p14="http://schemas.microsoft.com/office/powerpoint/2010/main" val="41387406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b="1" dirty="0" smtClean="0">
                <a:solidFill>
                  <a:schemeClr val="accent2">
                    <a:lumMod val="75000"/>
                  </a:schemeClr>
                </a:solidFill>
                <a:latin typeface="Arial" panose="020B0604020202020204" pitchFamily="34" charset="0"/>
                <a:cs typeface="Arial" panose="020B0604020202020204" pitchFamily="34" charset="0"/>
              </a:rPr>
              <a:t>Prevalence </a:t>
            </a:r>
            <a:r>
              <a:rPr lang="en-US" sz="3000" b="1" dirty="0">
                <a:solidFill>
                  <a:schemeClr val="accent2">
                    <a:lumMod val="75000"/>
                  </a:schemeClr>
                </a:solidFill>
                <a:latin typeface="Arial" panose="020B0604020202020204" pitchFamily="34" charset="0"/>
                <a:cs typeface="Arial" panose="020B0604020202020204" pitchFamily="34" charset="0"/>
              </a:rPr>
              <a:t>of G6PD deficiency in Pakistan</a:t>
            </a:r>
          </a:p>
        </p:txBody>
      </p:sp>
      <p:sp>
        <p:nvSpPr>
          <p:cNvPr id="3" name="Content Placeholder 2"/>
          <p:cNvSpPr>
            <a:spLocks noGrp="1"/>
          </p:cNvSpPr>
          <p:nvPr>
            <p:ph idx="4294967295"/>
          </p:nvPr>
        </p:nvSpPr>
        <p:spPr>
          <a:xfrm>
            <a:off x="628650" y="2226469"/>
            <a:ext cx="7886700" cy="3263504"/>
          </a:xfrm>
          <a:prstGeom prst="rect">
            <a:avLst/>
          </a:prstGeom>
        </p:spPr>
        <p:txBody>
          <a:bodyPr>
            <a:normAutofit/>
          </a:bodyPr>
          <a:lstStyle/>
          <a:p>
            <a:pPr marL="0" indent="0">
              <a:buNone/>
            </a:pPr>
            <a:endParaRPr lang="en-US" sz="1800" b="1" i="1" u="sng" dirty="0">
              <a:hlinkClick r:id="rId2"/>
            </a:endParaRPr>
          </a:p>
          <a:p>
            <a:pPr marL="0" indent="0">
              <a:buNone/>
            </a:pPr>
            <a:endParaRPr lang="en-US" sz="1800" b="1" i="1" u="sng" dirty="0">
              <a:hlinkClick r:id="rId2"/>
            </a:endParaRPr>
          </a:p>
          <a:p>
            <a:pPr marL="0" indent="0">
              <a:buNone/>
            </a:pPr>
            <a:endParaRPr lang="en-US" sz="1800" b="1" i="1" u="sng" dirty="0">
              <a:hlinkClick r:id="rId2"/>
            </a:endParaRPr>
          </a:p>
          <a:p>
            <a:pPr marL="0" indent="0">
              <a:buNone/>
            </a:pPr>
            <a:endParaRPr lang="en-US" sz="1800" b="1" i="1" u="sng" dirty="0">
              <a:hlinkClick r:id="rId2"/>
            </a:endParaRPr>
          </a:p>
          <a:p>
            <a:pPr marL="0" indent="0">
              <a:buNone/>
            </a:pPr>
            <a:endParaRPr lang="en-US" sz="1800" b="1" i="1" u="sng" dirty="0">
              <a:hlinkClick r:id="rId2"/>
            </a:endParaRPr>
          </a:p>
          <a:p>
            <a:pPr marL="0" indent="0">
              <a:buNone/>
            </a:pPr>
            <a:endParaRPr lang="en-US" sz="1800" b="1" i="1" u="sng" dirty="0">
              <a:hlinkClick r:id="rId2"/>
            </a:endParaRPr>
          </a:p>
          <a:p>
            <a:pPr marL="0" indent="0">
              <a:buNone/>
            </a:pPr>
            <a:endParaRPr lang="en-US" sz="1800" b="1" i="1" u="sng" dirty="0">
              <a:hlinkClick r:id="rId2"/>
            </a:endParaRPr>
          </a:p>
          <a:p>
            <a:pPr marL="0" indent="0">
              <a:buNone/>
            </a:pPr>
            <a:endParaRPr lang="en-US" sz="1800" b="1" i="1" u="sng" dirty="0">
              <a:hlinkClick r:id="rId2"/>
            </a:endParaRPr>
          </a:p>
          <a:p>
            <a:pPr marL="0" indent="0">
              <a:buNone/>
            </a:pPr>
            <a:r>
              <a:rPr lang="en-US" sz="1500" b="1" i="1" u="sng" dirty="0" err="1">
                <a:hlinkClick r:id="rId2"/>
              </a:rPr>
              <a:t>Moiz</a:t>
            </a:r>
            <a:r>
              <a:rPr lang="en-US" sz="1500" b="1" i="1" u="sng" dirty="0">
                <a:hlinkClick r:id="rId2"/>
              </a:rPr>
              <a:t> B</a:t>
            </a:r>
            <a:r>
              <a:rPr lang="en-US" sz="1500" b="1" i="1" dirty="0"/>
              <a:t>. A review of G6PD deficiency in Pakistani perspective. </a:t>
            </a:r>
            <a:r>
              <a:rPr lang="en-US" sz="1500" b="1" i="1" u="sng" dirty="0">
                <a:hlinkClick r:id="rId3" tooltip="JPMA. The Journal of the Pakistan Medical Association."/>
              </a:rPr>
              <a:t>J Pak Med Assoc.</a:t>
            </a:r>
            <a:r>
              <a:rPr lang="en-US" sz="1500" b="1" i="1" dirty="0"/>
              <a:t> 2013Apr;63(4):501-3.</a:t>
            </a:r>
          </a:p>
          <a:p>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5253" y="1968104"/>
            <a:ext cx="3932585" cy="2508280"/>
          </a:xfrm>
          <a:prstGeom prst="rect">
            <a:avLst/>
          </a:prstGeom>
        </p:spPr>
      </p:pic>
    </p:spTree>
    <p:extLst>
      <p:ext uri="{BB962C8B-B14F-4D97-AF65-F5344CB8AC3E}">
        <p14:creationId xmlns:p14="http://schemas.microsoft.com/office/powerpoint/2010/main" val="5570067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rgbClr val="FF0000"/>
                </a:solidFill>
                <a:latin typeface="Arial" panose="020B0604020202020204" pitchFamily="34" charset="0"/>
                <a:cs typeface="Arial" panose="020B0604020202020204" pitchFamily="34" charset="0"/>
              </a:rPr>
              <a:t>             Epidemiology And Malaria</a:t>
            </a:r>
            <a:endParaRPr lang="en-US" sz="4000" b="1" dirty="0">
              <a:solidFill>
                <a:srgbClr val="FF0000"/>
              </a:solidFill>
              <a:latin typeface="Arial" panose="020B0604020202020204" pitchFamily="34" charset="0"/>
              <a:cs typeface="Arial" panose="020B0604020202020204" pitchFamily="34" charset="0"/>
            </a:endParaRPr>
          </a:p>
        </p:txBody>
      </p:sp>
      <p:sp>
        <p:nvSpPr>
          <p:cNvPr id="3" name="Content Placeholder 2"/>
          <p:cNvSpPr>
            <a:spLocks noGrp="1"/>
          </p:cNvSpPr>
          <p:nvPr>
            <p:ph idx="4294967295"/>
          </p:nvPr>
        </p:nvSpPr>
        <p:spPr>
          <a:xfrm>
            <a:off x="628650" y="1825625"/>
            <a:ext cx="7886700" cy="4351338"/>
          </a:xfrm>
          <a:prstGeom prst="rect">
            <a:avLst/>
          </a:prstGeom>
        </p:spPr>
        <p:txBody>
          <a:bodyPr/>
          <a:lstStyle/>
          <a:p>
            <a:r>
              <a:rPr lang="en-US" dirty="0" smtClean="0"/>
              <a:t>50 % reduction in severe malaria in African children</a:t>
            </a:r>
          </a:p>
          <a:p>
            <a:r>
              <a:rPr lang="en-US" dirty="0" smtClean="0"/>
              <a:t>In female heterozygotes there are more malarial parasites in G6pd replete cells as compared to deficient</a:t>
            </a:r>
          </a:p>
          <a:p>
            <a:r>
              <a:rPr lang="en-US" dirty="0" smtClean="0"/>
              <a:t>Invasion appears to be similar but growth is retarded in G6pd cells</a:t>
            </a:r>
          </a:p>
          <a:p>
            <a:r>
              <a:rPr lang="en-US" dirty="0" smtClean="0"/>
              <a:t>Possible mechanism is oxidant stress leading to cell death or membrane damage leading to phagocytosis</a:t>
            </a:r>
            <a:endParaRPr lang="en-US" dirty="0"/>
          </a:p>
        </p:txBody>
      </p:sp>
    </p:spTree>
    <p:extLst>
      <p:ext uri="{BB962C8B-B14F-4D97-AF65-F5344CB8AC3E}">
        <p14:creationId xmlns:p14="http://schemas.microsoft.com/office/powerpoint/2010/main" val="29328108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latin typeface="Arial" panose="020B0604020202020204" pitchFamily="34" charset="0"/>
                <a:cs typeface="Arial" panose="020B0604020202020204" pitchFamily="34" charset="0"/>
              </a:rPr>
              <a:t>                       </a:t>
            </a:r>
            <a:r>
              <a:rPr lang="en-US" sz="3000" b="1" dirty="0">
                <a:solidFill>
                  <a:schemeClr val="accent2">
                    <a:lumMod val="75000"/>
                  </a:schemeClr>
                </a:solidFill>
                <a:latin typeface="Arial" panose="020B0604020202020204" pitchFamily="34" charset="0"/>
                <a:cs typeface="Arial" panose="020B0604020202020204" pitchFamily="34" charset="0"/>
              </a:rPr>
              <a:t>OBJECTIVE</a:t>
            </a:r>
          </a:p>
        </p:txBody>
      </p:sp>
      <p:sp>
        <p:nvSpPr>
          <p:cNvPr id="3" name="Content Placeholder 2"/>
          <p:cNvSpPr>
            <a:spLocks noGrp="1"/>
          </p:cNvSpPr>
          <p:nvPr>
            <p:ph idx="4294967295"/>
          </p:nvPr>
        </p:nvSpPr>
        <p:spPr>
          <a:xfrm>
            <a:off x="628650" y="2226469"/>
            <a:ext cx="7886700" cy="3263504"/>
          </a:xfrm>
          <a:prstGeom prst="rect">
            <a:avLst/>
          </a:prstGeom>
        </p:spPr>
        <p:txBody>
          <a:bodyPr>
            <a:normAutofit/>
          </a:bodyPr>
          <a:lstStyle/>
          <a:p>
            <a:r>
              <a:rPr lang="en-US" dirty="0">
                <a:latin typeface="Arial" panose="020B0604020202020204" pitchFamily="34" charset="0"/>
                <a:cs typeface="Arial" panose="020B0604020202020204" pitchFamily="34" charset="0"/>
              </a:rPr>
              <a:t>The aim of this study was to evaluate the prevalence of G6PD deficiency by G6PD quantitative method in jaundiced infants coming from different districts of Khyber </a:t>
            </a:r>
            <a:r>
              <a:rPr lang="en-US" dirty="0" err="1">
                <a:latin typeface="Arial" panose="020B0604020202020204" pitchFamily="34" charset="0"/>
                <a:cs typeface="Arial" panose="020B0604020202020204" pitchFamily="34" charset="0"/>
              </a:rPr>
              <a:t>Pakhtoon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Khwa</a:t>
            </a:r>
            <a:r>
              <a:rPr lang="en-US" dirty="0">
                <a:latin typeface="Arial" panose="020B0604020202020204" pitchFamily="34" charset="0"/>
                <a:cs typeface="Arial" panose="020B0604020202020204" pitchFamily="34" charset="0"/>
              </a:rPr>
              <a:t> (KPK) </a:t>
            </a:r>
          </a:p>
        </p:txBody>
      </p:sp>
    </p:spTree>
    <p:extLst>
      <p:ext uri="{BB962C8B-B14F-4D97-AF65-F5344CB8AC3E}">
        <p14:creationId xmlns:p14="http://schemas.microsoft.com/office/powerpoint/2010/main" val="36303656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b="1" dirty="0">
                <a:latin typeface="Arial" panose="020B0604020202020204" pitchFamily="34" charset="0"/>
                <a:cs typeface="Arial" panose="020B0604020202020204" pitchFamily="34" charset="0"/>
              </a:rPr>
              <a:t>                  </a:t>
            </a:r>
            <a:r>
              <a:rPr lang="en-US" sz="3000" b="1" dirty="0">
                <a:solidFill>
                  <a:schemeClr val="accent2">
                    <a:lumMod val="75000"/>
                  </a:schemeClr>
                </a:solidFill>
                <a:latin typeface="Arial" panose="020B0604020202020204" pitchFamily="34" charset="0"/>
                <a:cs typeface="Arial" panose="020B0604020202020204" pitchFamily="34" charset="0"/>
              </a:rPr>
              <a:t>MATERIALS AND METHODS</a:t>
            </a:r>
          </a:p>
        </p:txBody>
      </p:sp>
      <p:sp>
        <p:nvSpPr>
          <p:cNvPr id="3" name="Content Placeholder 2"/>
          <p:cNvSpPr>
            <a:spLocks noGrp="1"/>
          </p:cNvSpPr>
          <p:nvPr>
            <p:ph idx="4294967295"/>
          </p:nvPr>
        </p:nvSpPr>
        <p:spPr>
          <a:xfrm>
            <a:off x="628650" y="2226469"/>
            <a:ext cx="7886700" cy="3263504"/>
          </a:xfrm>
          <a:prstGeom prst="rect">
            <a:avLst/>
          </a:prstGeom>
        </p:spPr>
        <p:txBody>
          <a:bodyPr>
            <a:normAutofit/>
          </a:bodyPr>
          <a:lstStyle/>
          <a:p>
            <a:r>
              <a:rPr lang="en-US" sz="2400" b="1" dirty="0">
                <a:solidFill>
                  <a:srgbClr val="FF0000"/>
                </a:solidFill>
                <a:latin typeface="Arial" panose="020B0604020202020204" pitchFamily="34" charset="0"/>
                <a:cs typeface="Arial" panose="020B0604020202020204" pitchFamily="34" charset="0"/>
              </a:rPr>
              <a:t>Study design:</a:t>
            </a:r>
          </a:p>
          <a:p>
            <a:pPr marL="0" indent="0">
              <a:buNone/>
            </a:pPr>
            <a:r>
              <a:rPr lang="en-US" dirty="0" smtClean="0">
                <a:latin typeface="Arial" panose="020B0604020202020204" pitchFamily="34" charset="0"/>
                <a:cs typeface="Arial" panose="020B0604020202020204" pitchFamily="34" charset="0"/>
              </a:rPr>
              <a:t>Descriptive cross sectional study</a:t>
            </a:r>
          </a:p>
          <a:p>
            <a:r>
              <a:rPr lang="en-US" sz="2400" b="1" dirty="0">
                <a:solidFill>
                  <a:srgbClr val="FF0000"/>
                </a:solidFill>
                <a:latin typeface="Arial" panose="020B0604020202020204" pitchFamily="34" charset="0"/>
                <a:cs typeface="Arial" panose="020B0604020202020204" pitchFamily="34" charset="0"/>
              </a:rPr>
              <a:t>Study setting and duration:</a:t>
            </a:r>
          </a:p>
          <a:p>
            <a:pPr marL="0" indent="0">
              <a:buNone/>
            </a:pPr>
            <a:r>
              <a:rPr lang="en-US" dirty="0" smtClean="0">
                <a:latin typeface="Arial" panose="020B0604020202020204" pitchFamily="34" charset="0"/>
                <a:cs typeface="Arial" panose="020B0604020202020204" pitchFamily="34" charset="0"/>
              </a:rPr>
              <a:t>Rehman Medical Institute Hayatabad Peshawar- </a:t>
            </a:r>
            <a:r>
              <a:rPr lang="en-US" dirty="0" err="1" smtClean="0">
                <a:latin typeface="Arial" panose="020B0604020202020204" pitchFamily="34" charset="0"/>
                <a:cs typeface="Arial" panose="020B0604020202020204" pitchFamily="34" charset="0"/>
              </a:rPr>
              <a:t>Febuary</a:t>
            </a:r>
            <a:r>
              <a:rPr lang="en-US" dirty="0" smtClean="0">
                <a:latin typeface="Arial" panose="020B0604020202020204" pitchFamily="34" charset="0"/>
                <a:cs typeface="Arial" panose="020B0604020202020204" pitchFamily="34" charset="0"/>
              </a:rPr>
              <a:t> 2015-September 2015 (8 months)</a:t>
            </a:r>
          </a:p>
          <a:p>
            <a:r>
              <a:rPr lang="en-US" sz="2400" b="1" dirty="0">
                <a:solidFill>
                  <a:srgbClr val="FF0000"/>
                </a:solidFill>
                <a:latin typeface="Arial" panose="020B0604020202020204" pitchFamily="34" charset="0"/>
                <a:cs typeface="Arial" panose="020B0604020202020204" pitchFamily="34" charset="0"/>
              </a:rPr>
              <a:t>Sampling technique:</a:t>
            </a:r>
          </a:p>
          <a:p>
            <a:pPr marL="0" indent="0">
              <a:buNone/>
            </a:pPr>
            <a:r>
              <a:rPr lang="en-US" dirty="0" smtClean="0">
                <a:latin typeface="Arial" panose="020B0604020202020204" pitchFamily="34" charset="0"/>
                <a:cs typeface="Arial" panose="020B0604020202020204" pitchFamily="34" charset="0"/>
              </a:rPr>
              <a:t>Non-consecutive probability sampling</a:t>
            </a:r>
          </a:p>
          <a:p>
            <a:pPr marL="0" indent="0">
              <a:buNone/>
            </a:pPr>
            <a:endParaRPr lang="en-US" b="1" dirty="0" smtClean="0">
              <a:solidFill>
                <a:srgbClr val="FF0000"/>
              </a:solidFill>
              <a:latin typeface="Arial" panose="020B0604020202020204" pitchFamily="34" charset="0"/>
              <a:cs typeface="Arial" panose="020B0604020202020204" pitchFamily="34" charset="0"/>
            </a:endParaRPr>
          </a:p>
          <a:p>
            <a:endParaRPr lang="en-US" sz="2400" b="1" dirty="0">
              <a:solidFill>
                <a:srgbClr val="FF0000"/>
              </a:solidFill>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a:p>
            <a:endParaRPr lang="en-US" sz="2250" b="1" dirty="0">
              <a:solidFill>
                <a:srgbClr val="FF0000"/>
              </a:solidFill>
              <a:latin typeface="Arial" panose="020B0604020202020204" pitchFamily="34" charset="0"/>
              <a:cs typeface="Arial" panose="020B0604020202020204" pitchFamily="34" charset="0"/>
            </a:endParaRPr>
          </a:p>
          <a:p>
            <a:endParaRPr lang="en-US" sz="2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66398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b="1" dirty="0">
                <a:solidFill>
                  <a:srgbClr val="FF0000"/>
                </a:solidFill>
                <a:latin typeface="Arial" panose="020B0604020202020204" pitchFamily="34" charset="0"/>
                <a:cs typeface="Arial" panose="020B0604020202020204" pitchFamily="34" charset="0"/>
              </a:rPr>
              <a:t>        </a:t>
            </a:r>
            <a:r>
              <a:rPr lang="en-US" sz="3000" b="1" dirty="0">
                <a:solidFill>
                  <a:schemeClr val="accent2">
                    <a:lumMod val="75000"/>
                  </a:schemeClr>
                </a:solidFill>
                <a:latin typeface="Arial" panose="020B0604020202020204" pitchFamily="34" charset="0"/>
                <a:cs typeface="Arial" panose="020B0604020202020204" pitchFamily="34" charset="0"/>
              </a:rPr>
              <a:t>MATERIALS AND METHODS</a:t>
            </a:r>
            <a:endParaRPr lang="en-US" dirty="0">
              <a:solidFill>
                <a:schemeClr val="accent2">
                  <a:lumMod val="75000"/>
                </a:schemeClr>
              </a:solidFill>
            </a:endParaRPr>
          </a:p>
        </p:txBody>
      </p:sp>
      <p:sp>
        <p:nvSpPr>
          <p:cNvPr id="3" name="Content Placeholder 2"/>
          <p:cNvSpPr>
            <a:spLocks noGrp="1"/>
          </p:cNvSpPr>
          <p:nvPr>
            <p:ph idx="4294967295"/>
          </p:nvPr>
        </p:nvSpPr>
        <p:spPr>
          <a:xfrm>
            <a:off x="628650" y="2226469"/>
            <a:ext cx="7886700" cy="3263504"/>
          </a:xfrm>
          <a:prstGeom prst="rect">
            <a:avLst/>
          </a:prstGeom>
        </p:spPr>
        <p:txBody>
          <a:bodyPr>
            <a:normAutofit/>
          </a:bodyPr>
          <a:lstStyle/>
          <a:p>
            <a:r>
              <a:rPr lang="en-US" sz="2400" b="1" dirty="0">
                <a:solidFill>
                  <a:srgbClr val="FF0000"/>
                </a:solidFill>
                <a:latin typeface="Arial" panose="020B0604020202020204" pitchFamily="34" charset="0"/>
                <a:cs typeface="Arial" panose="020B0604020202020204" pitchFamily="34" charset="0"/>
              </a:rPr>
              <a:t>Inclusion/ Exclusion criteria:</a:t>
            </a:r>
          </a:p>
          <a:p>
            <a:pPr marL="0" indent="0">
              <a:buNone/>
            </a:pPr>
            <a:r>
              <a:rPr lang="en-US" dirty="0" smtClean="0">
                <a:solidFill>
                  <a:schemeClr val="tx1">
                    <a:lumMod val="95000"/>
                    <a:lumOff val="5000"/>
                  </a:schemeClr>
                </a:solidFill>
                <a:latin typeface="Arial" panose="020B0604020202020204" pitchFamily="34" charset="0"/>
                <a:cs typeface="Arial" panose="020B0604020202020204" pitchFamily="34" charset="0"/>
              </a:rPr>
              <a:t>Infants of &lt;1 year age having hyperbilirubinemia</a:t>
            </a:r>
          </a:p>
          <a:p>
            <a:endParaRPr lang="en-US" sz="2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62624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b="1" dirty="0">
                <a:solidFill>
                  <a:prstClr val="black"/>
                </a:solidFill>
                <a:latin typeface="Arial" panose="020B0604020202020204" pitchFamily="34" charset="0"/>
                <a:cs typeface="Arial" panose="020B0604020202020204" pitchFamily="34" charset="0"/>
              </a:rPr>
              <a:t>            </a:t>
            </a:r>
            <a:r>
              <a:rPr lang="en-US" sz="3000" b="1" dirty="0">
                <a:solidFill>
                  <a:schemeClr val="accent2">
                    <a:lumMod val="75000"/>
                  </a:schemeClr>
                </a:solidFill>
                <a:latin typeface="Arial" panose="020B0604020202020204" pitchFamily="34" charset="0"/>
                <a:cs typeface="Arial" panose="020B0604020202020204" pitchFamily="34" charset="0"/>
              </a:rPr>
              <a:t>MATERIALS AND METHODS</a:t>
            </a:r>
            <a:endParaRPr lang="en-US" dirty="0">
              <a:solidFill>
                <a:schemeClr val="accent2">
                  <a:lumMod val="75000"/>
                </a:schemeClr>
              </a:solidFill>
            </a:endParaRPr>
          </a:p>
        </p:txBody>
      </p:sp>
      <p:sp>
        <p:nvSpPr>
          <p:cNvPr id="3" name="Content Placeholder 2"/>
          <p:cNvSpPr>
            <a:spLocks noGrp="1"/>
          </p:cNvSpPr>
          <p:nvPr>
            <p:ph idx="4294967295"/>
          </p:nvPr>
        </p:nvSpPr>
        <p:spPr>
          <a:xfrm>
            <a:off x="628650" y="2226469"/>
            <a:ext cx="7886700" cy="3263504"/>
          </a:xfrm>
          <a:prstGeom prst="rect">
            <a:avLst/>
          </a:prstGeom>
        </p:spPr>
        <p:txBody>
          <a:bodyPr>
            <a:normAutofit/>
          </a:bodyPr>
          <a:lstStyle/>
          <a:p>
            <a:r>
              <a:rPr lang="en-US" sz="2400" b="1" dirty="0">
                <a:solidFill>
                  <a:srgbClr val="FF0000"/>
                </a:solidFill>
                <a:latin typeface="Arial" panose="020B0604020202020204" pitchFamily="34" charset="0"/>
                <a:cs typeface="Arial" panose="020B0604020202020204" pitchFamily="34" charset="0"/>
              </a:rPr>
              <a:t>Data collection:</a:t>
            </a:r>
          </a:p>
          <a:p>
            <a:r>
              <a:rPr lang="en-US" sz="1800" dirty="0">
                <a:latin typeface="Arial" panose="020B0604020202020204" pitchFamily="34" charset="0"/>
                <a:cs typeface="Arial" panose="020B0604020202020204" pitchFamily="34" charset="0"/>
              </a:rPr>
              <a:t>By aseptic technique 4 ml blood was </a:t>
            </a:r>
            <a:r>
              <a:rPr lang="en-US" sz="1800">
                <a:latin typeface="Arial" panose="020B0604020202020204" pitchFamily="34" charset="0"/>
                <a:cs typeface="Arial" panose="020B0604020202020204" pitchFamily="34" charset="0"/>
              </a:rPr>
              <a:t>collected </a:t>
            </a:r>
            <a:r>
              <a:rPr lang="en-US" sz="1800" smtClean="0">
                <a:latin typeface="Arial" panose="020B0604020202020204" pitchFamily="34" charset="0"/>
                <a:cs typeface="Arial" panose="020B0604020202020204" pitchFamily="34" charset="0"/>
              </a:rPr>
              <a:t>from </a:t>
            </a:r>
            <a:r>
              <a:rPr lang="en-US" sz="1800" dirty="0">
                <a:latin typeface="Arial" panose="020B0604020202020204" pitchFamily="34" charset="0"/>
                <a:cs typeface="Arial" panose="020B0604020202020204" pitchFamily="34" charset="0"/>
              </a:rPr>
              <a:t>all infants, 2 ml blood in EDTA tube (Purple Top) for G6PD quantitative enzyme assay and 2 ml in non anticoagulated tube ( Red Top) to determine serum bilirubin profile.</a:t>
            </a:r>
          </a:p>
          <a:p>
            <a:r>
              <a:rPr lang="en-US" sz="1800" dirty="0">
                <a:latin typeface="Arial" panose="020B0604020202020204" pitchFamily="34" charset="0"/>
                <a:cs typeface="Arial" panose="020B0604020202020204" pitchFamily="34" charset="0"/>
              </a:rPr>
              <a:t>Serum bilirubin profile was determined by Diazo reaction method using Architect plus ci8200 (Abbott, USA).</a:t>
            </a:r>
          </a:p>
          <a:p>
            <a:r>
              <a:rPr lang="en-US" sz="1800" dirty="0">
                <a:latin typeface="Arial" panose="020B0604020202020204" pitchFamily="34" charset="0"/>
                <a:cs typeface="Arial" panose="020B0604020202020204" pitchFamily="34" charset="0"/>
              </a:rPr>
              <a:t>G6PD quantitative assay was measured by ultraviolet kinetic method (Trinity biotech kit, USA).</a:t>
            </a:r>
          </a:p>
        </p:txBody>
      </p:sp>
    </p:spTree>
    <p:extLst>
      <p:ext uri="{BB962C8B-B14F-4D97-AF65-F5344CB8AC3E}">
        <p14:creationId xmlns:p14="http://schemas.microsoft.com/office/powerpoint/2010/main" val="10915347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000" b="1" dirty="0">
                <a:solidFill>
                  <a:prstClr val="black"/>
                </a:solidFill>
                <a:latin typeface="Arial" panose="020B0604020202020204" pitchFamily="34" charset="0"/>
                <a:cs typeface="Arial" panose="020B0604020202020204" pitchFamily="34" charset="0"/>
              </a:rPr>
              <a:t>           </a:t>
            </a:r>
            <a:r>
              <a:rPr lang="en-US" sz="3000" b="1" dirty="0">
                <a:solidFill>
                  <a:schemeClr val="accent2">
                    <a:lumMod val="75000"/>
                  </a:schemeClr>
                </a:solidFill>
                <a:latin typeface="Arial" panose="020B0604020202020204" pitchFamily="34" charset="0"/>
                <a:cs typeface="Arial" panose="020B0604020202020204" pitchFamily="34" charset="0"/>
              </a:rPr>
              <a:t>MATERIALS AND METHODS</a:t>
            </a:r>
            <a:endParaRPr lang="en-US" dirty="0">
              <a:solidFill>
                <a:schemeClr val="accent2">
                  <a:lumMod val="75000"/>
                </a:schemeClr>
              </a:solidFill>
            </a:endParaRPr>
          </a:p>
        </p:txBody>
      </p:sp>
      <p:sp>
        <p:nvSpPr>
          <p:cNvPr id="3" name="Content Placeholder 2"/>
          <p:cNvSpPr>
            <a:spLocks noGrp="1"/>
          </p:cNvSpPr>
          <p:nvPr>
            <p:ph idx="4294967295"/>
          </p:nvPr>
        </p:nvSpPr>
        <p:spPr>
          <a:xfrm>
            <a:off x="628650" y="2226469"/>
            <a:ext cx="7886700" cy="3263504"/>
          </a:xfrm>
          <a:prstGeom prst="rect">
            <a:avLst/>
          </a:prstGeom>
        </p:spPr>
        <p:txBody>
          <a:bodyPr>
            <a:normAutofit/>
          </a:bodyPr>
          <a:lstStyle/>
          <a:p>
            <a:r>
              <a:rPr lang="en-US" sz="2400" dirty="0">
                <a:solidFill>
                  <a:srgbClr val="FF0000"/>
                </a:solidFill>
                <a:latin typeface="Arial" panose="020B0604020202020204" pitchFamily="34" charset="0"/>
                <a:cs typeface="Arial" panose="020B0604020202020204" pitchFamily="34" charset="0"/>
              </a:rPr>
              <a:t>Data Analysis:</a:t>
            </a:r>
          </a:p>
          <a:p>
            <a:pPr marL="0" indent="0">
              <a:buNone/>
            </a:pPr>
            <a:r>
              <a:rPr lang="en-US" dirty="0" smtClean="0">
                <a:latin typeface="Arial" panose="020B0604020202020204" pitchFamily="34" charset="0"/>
                <a:cs typeface="Arial" panose="020B0604020202020204" pitchFamily="34" charset="0"/>
              </a:rPr>
              <a:t>The data was collected and analyzed in SPSS-20</a:t>
            </a:r>
            <a:r>
              <a:rPr lang="en-US" sz="2400" dirty="0">
                <a:solidFill>
                  <a:srgbClr val="FF0000"/>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2783024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4294967295"/>
          </p:nvPr>
        </p:nvSpPr>
        <p:spPr>
          <a:xfrm>
            <a:off x="628650" y="2226469"/>
            <a:ext cx="7886700" cy="3263504"/>
          </a:xfrm>
          <a:prstGeom prst="rect">
            <a:avLst/>
          </a:prstGeom>
        </p:spPr>
        <p:txBody>
          <a:bodyPr/>
          <a:lstStyle/>
          <a:p>
            <a:endParaRPr lang="en-US" dirty="0" smtClean="0"/>
          </a:p>
          <a:p>
            <a:endParaRPr lang="en-US" dirty="0"/>
          </a:p>
          <a:p>
            <a:endParaRPr lang="en-US" dirty="0" smtClean="0"/>
          </a:p>
          <a:p>
            <a:pPr marL="0" indent="0">
              <a:buNone/>
            </a:pPr>
            <a:r>
              <a:rPr lang="en-US" sz="3300" b="1" dirty="0">
                <a:latin typeface="Arial" panose="020B0604020202020204" pitchFamily="34" charset="0"/>
                <a:cs typeface="Arial" panose="020B0604020202020204" pitchFamily="34" charset="0"/>
              </a:rPr>
              <a:t>                        RESULTS</a:t>
            </a:r>
          </a:p>
        </p:txBody>
      </p:sp>
    </p:spTree>
    <p:extLst>
      <p:ext uri="{BB962C8B-B14F-4D97-AF65-F5344CB8AC3E}">
        <p14:creationId xmlns:p14="http://schemas.microsoft.com/office/powerpoint/2010/main" val="36768737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FF0000"/>
                </a:solidFill>
              </a:rPr>
              <a:t>   </a:t>
            </a:r>
            <a:r>
              <a:rPr lang="en-US" b="1" dirty="0" smtClean="0">
                <a:solidFill>
                  <a:schemeClr val="accent2">
                    <a:lumMod val="75000"/>
                  </a:schemeClr>
                </a:solidFill>
              </a:rPr>
              <a:t>Prevalence of G6PD deficiency anemia in</a:t>
            </a:r>
            <a:br>
              <a:rPr lang="en-US" b="1" dirty="0" smtClean="0">
                <a:solidFill>
                  <a:schemeClr val="accent2">
                    <a:lumMod val="75000"/>
                  </a:schemeClr>
                </a:solidFill>
              </a:rPr>
            </a:br>
            <a:r>
              <a:rPr lang="en-US" b="1" dirty="0">
                <a:solidFill>
                  <a:schemeClr val="accent2">
                    <a:lumMod val="75000"/>
                  </a:schemeClr>
                </a:solidFill>
              </a:rPr>
              <a:t> </a:t>
            </a:r>
            <a:r>
              <a:rPr lang="en-US" b="1" dirty="0" smtClean="0">
                <a:solidFill>
                  <a:schemeClr val="accent2">
                    <a:lumMod val="75000"/>
                  </a:schemeClr>
                </a:solidFill>
              </a:rPr>
              <a:t>                   different gender neonates</a:t>
            </a:r>
            <a:endParaRPr lang="en-US" b="1" dirty="0">
              <a:solidFill>
                <a:schemeClr val="accent2">
                  <a:lumMod val="75000"/>
                </a:schemeClr>
              </a:solidFill>
            </a:endParaRPr>
          </a:p>
        </p:txBody>
      </p:sp>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896213" y="2291762"/>
            <a:ext cx="5351575" cy="2699077"/>
          </a:xfrm>
          <a:prstGeom prst="rect">
            <a:avLst/>
          </a:prstGeom>
        </p:spPr>
      </p:pic>
    </p:spTree>
    <p:extLst>
      <p:ext uri="{BB962C8B-B14F-4D97-AF65-F5344CB8AC3E}">
        <p14:creationId xmlns:p14="http://schemas.microsoft.com/office/powerpoint/2010/main" val="18783983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0000"/>
                </a:solidFill>
              </a:rPr>
              <a:t>      </a:t>
            </a:r>
            <a:r>
              <a:rPr lang="en-US" b="1" dirty="0" smtClean="0">
                <a:solidFill>
                  <a:schemeClr val="accent2">
                    <a:lumMod val="75000"/>
                  </a:schemeClr>
                </a:solidFill>
              </a:rPr>
              <a:t>Serum Bilirubin </a:t>
            </a:r>
            <a:r>
              <a:rPr lang="en-US" b="1" dirty="0">
                <a:solidFill>
                  <a:schemeClr val="accent2">
                    <a:lumMod val="75000"/>
                  </a:schemeClr>
                </a:solidFill>
              </a:rPr>
              <a:t>C</a:t>
            </a:r>
            <a:r>
              <a:rPr lang="en-US" b="1" dirty="0" smtClean="0">
                <a:solidFill>
                  <a:schemeClr val="accent2">
                    <a:lumMod val="75000"/>
                  </a:schemeClr>
                </a:solidFill>
              </a:rPr>
              <a:t>omparative </a:t>
            </a:r>
            <a:r>
              <a:rPr lang="en-US" b="1" dirty="0">
                <a:solidFill>
                  <a:schemeClr val="accent2">
                    <a:lumMod val="75000"/>
                  </a:schemeClr>
                </a:solidFill>
              </a:rPr>
              <a:t>A</a:t>
            </a:r>
            <a:r>
              <a:rPr lang="en-US" b="1" dirty="0" smtClean="0">
                <a:solidFill>
                  <a:schemeClr val="accent2">
                    <a:lumMod val="75000"/>
                  </a:schemeClr>
                </a:solidFill>
              </a:rPr>
              <a:t>nalysis</a:t>
            </a:r>
            <a:endParaRPr lang="en-US" b="1" dirty="0">
              <a:solidFill>
                <a:schemeClr val="accent2">
                  <a:lumMod val="75000"/>
                </a:schemeClr>
              </a:solidFill>
            </a:endParaRPr>
          </a:p>
        </p:txBody>
      </p:sp>
      <p:pic>
        <p:nvPicPr>
          <p:cNvPr id="6" name="Content Placeholder 5"/>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008966" y="2657753"/>
            <a:ext cx="7287349" cy="2483398"/>
          </a:xfrm>
          <a:prstGeom prst="rect">
            <a:avLst/>
          </a:prstGeom>
        </p:spPr>
      </p:pic>
    </p:spTree>
    <p:extLst>
      <p:ext uri="{BB962C8B-B14F-4D97-AF65-F5344CB8AC3E}">
        <p14:creationId xmlns:p14="http://schemas.microsoft.com/office/powerpoint/2010/main" val="36730778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r>
              <a:rPr lang="en-US" b="1" dirty="0" smtClean="0">
                <a:solidFill>
                  <a:schemeClr val="accent2">
                    <a:lumMod val="75000"/>
                  </a:schemeClr>
                </a:solidFill>
              </a:rPr>
              <a:t>Medicines Associated With Hemolysis in </a:t>
            </a:r>
            <a:br>
              <a:rPr lang="en-US" b="1" dirty="0" smtClean="0">
                <a:solidFill>
                  <a:schemeClr val="accent2">
                    <a:lumMod val="75000"/>
                  </a:schemeClr>
                </a:solidFill>
              </a:rPr>
            </a:br>
            <a:r>
              <a:rPr lang="en-US" b="1" dirty="0" smtClean="0">
                <a:solidFill>
                  <a:schemeClr val="accent2">
                    <a:lumMod val="75000"/>
                  </a:schemeClr>
                </a:solidFill>
              </a:rPr>
              <a:t>                G6PD deficiency patients</a:t>
            </a:r>
            <a:endParaRPr lang="en-US" b="1" dirty="0">
              <a:solidFill>
                <a:schemeClr val="accent2">
                  <a:lumMod val="75000"/>
                </a:schemeClr>
              </a:solidFill>
            </a:endParaRPr>
          </a:p>
        </p:txBody>
      </p:sp>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1045004" y="2125266"/>
            <a:ext cx="7053993" cy="3789353"/>
          </a:xfrm>
          <a:prstGeom prst="rect">
            <a:avLst/>
          </a:prstGeom>
        </p:spPr>
      </p:pic>
    </p:spTree>
    <p:extLst>
      <p:ext uri="{BB962C8B-B14F-4D97-AF65-F5344CB8AC3E}">
        <p14:creationId xmlns:p14="http://schemas.microsoft.com/office/powerpoint/2010/main" val="72347399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b="1" dirty="0">
                <a:solidFill>
                  <a:schemeClr val="accent2">
                    <a:lumMod val="75000"/>
                  </a:schemeClr>
                </a:solidFill>
                <a:latin typeface="Arial" panose="020B0604020202020204" pitchFamily="34" charset="0"/>
                <a:cs typeface="Arial" panose="020B0604020202020204" pitchFamily="34" charset="0"/>
              </a:rPr>
              <a:t>            COMPARITIVE STUDIES</a:t>
            </a:r>
          </a:p>
        </p:txBody>
      </p:sp>
      <p:graphicFrame>
        <p:nvGraphicFramePr>
          <p:cNvPr id="4" name="Content Placeholder 3"/>
          <p:cNvGraphicFramePr>
            <a:graphicFrameLocks noGrp="1"/>
          </p:cNvGraphicFramePr>
          <p:nvPr>
            <p:ph idx="4294967295"/>
            <p:extLst/>
          </p:nvPr>
        </p:nvGraphicFramePr>
        <p:xfrm>
          <a:off x="628650" y="2226469"/>
          <a:ext cx="7886700" cy="2743900"/>
        </p:xfrm>
        <a:graphic>
          <a:graphicData uri="http://schemas.openxmlformats.org/drawingml/2006/table">
            <a:tbl>
              <a:tblPr firstRow="1" bandRow="1">
                <a:tableStyleId>{5C22544A-7EE6-4342-B048-85BDC9FD1C3A}</a:tableStyleId>
              </a:tblPr>
              <a:tblGrid>
                <a:gridCol w="1971675"/>
                <a:gridCol w="1971675"/>
                <a:gridCol w="1971675"/>
                <a:gridCol w="1971675"/>
              </a:tblGrid>
              <a:tr h="747460">
                <a:tc>
                  <a:txBody>
                    <a:bodyPr/>
                    <a:lstStyle/>
                    <a:p>
                      <a:r>
                        <a:rPr lang="en-US" sz="2400" dirty="0" smtClean="0"/>
                        <a:t>STUDY</a:t>
                      </a:r>
                      <a:endParaRPr lang="en-US" sz="2400" dirty="0"/>
                    </a:p>
                  </a:txBody>
                  <a:tcPr marL="68580" marR="68580" marT="34290" marB="34290"/>
                </a:tc>
                <a:tc>
                  <a:txBody>
                    <a:bodyPr/>
                    <a:lstStyle/>
                    <a:p>
                      <a:r>
                        <a:rPr lang="en-US" sz="2400" dirty="0" smtClean="0"/>
                        <a:t>COUNTRY</a:t>
                      </a:r>
                      <a:endParaRPr lang="en-US" sz="2400" dirty="0"/>
                    </a:p>
                  </a:txBody>
                  <a:tcPr marL="68580" marR="68580" marT="34290" marB="34290"/>
                </a:tc>
                <a:tc>
                  <a:txBody>
                    <a:bodyPr/>
                    <a:lstStyle/>
                    <a:p>
                      <a:r>
                        <a:rPr lang="en-US" sz="2100" dirty="0" smtClean="0"/>
                        <a:t>NO</a:t>
                      </a:r>
                      <a:r>
                        <a:rPr lang="en-US" sz="2100" baseline="0" dirty="0" smtClean="0"/>
                        <a:t> OF PATIENTS</a:t>
                      </a:r>
                      <a:endParaRPr lang="en-US" sz="2100" dirty="0"/>
                    </a:p>
                  </a:txBody>
                  <a:tcPr marL="68580" marR="68580" marT="34290" marB="34290"/>
                </a:tc>
                <a:tc>
                  <a:txBody>
                    <a:bodyPr/>
                    <a:lstStyle/>
                    <a:p>
                      <a:r>
                        <a:rPr lang="en-US" sz="2100" dirty="0" smtClean="0"/>
                        <a:t>     RESULT</a:t>
                      </a:r>
                      <a:endParaRPr lang="en-US" sz="2100" dirty="0"/>
                    </a:p>
                  </a:txBody>
                  <a:tcPr marL="68580" marR="68580" marT="34290" marB="34290"/>
                </a:tc>
              </a:tr>
              <a:tr h="1097280">
                <a:tc>
                  <a:txBody>
                    <a:bodyPr/>
                    <a:lstStyle/>
                    <a:p>
                      <a:r>
                        <a:rPr lang="en-US" sz="1800" dirty="0" err="1" smtClean="0">
                          <a:latin typeface="Arial" panose="020B0604020202020204" pitchFamily="34" charset="0"/>
                          <a:cs typeface="Arial" panose="020B0604020202020204" pitchFamily="34" charset="0"/>
                        </a:rPr>
                        <a:t>Pahlavanzadeh</a:t>
                      </a:r>
                      <a:r>
                        <a:rPr lang="en-US" sz="1800" baseline="0" dirty="0" smtClean="0">
                          <a:latin typeface="Arial" panose="020B0604020202020204" pitchFamily="34" charset="0"/>
                          <a:cs typeface="Arial" panose="020B0604020202020204" pitchFamily="34" charset="0"/>
                        </a:rPr>
                        <a:t> M et all 2013.</a:t>
                      </a:r>
                      <a:endParaRPr lang="en-US" sz="1800" dirty="0">
                        <a:latin typeface="Arial" panose="020B0604020202020204" pitchFamily="34" charset="0"/>
                        <a:cs typeface="Arial" panose="020B0604020202020204" pitchFamily="34" charset="0"/>
                      </a:endParaRPr>
                    </a:p>
                  </a:txBody>
                  <a:tcPr marL="68580" marR="68580" marT="34290" marB="34290"/>
                </a:tc>
                <a:tc>
                  <a:txBody>
                    <a:bodyPr/>
                    <a:lstStyle/>
                    <a:p>
                      <a:r>
                        <a:rPr lang="en-US" sz="1800" dirty="0" smtClean="0">
                          <a:latin typeface="Arial" panose="020B0604020202020204" pitchFamily="34" charset="0"/>
                          <a:cs typeface="Arial" panose="020B0604020202020204" pitchFamily="34" charset="0"/>
                        </a:rPr>
                        <a:t>IRAN</a:t>
                      </a:r>
                      <a:endParaRPr lang="en-US" sz="1800" dirty="0">
                        <a:latin typeface="Arial" panose="020B0604020202020204" pitchFamily="34" charset="0"/>
                        <a:cs typeface="Arial" panose="020B0604020202020204" pitchFamily="34" charset="0"/>
                      </a:endParaRPr>
                    </a:p>
                  </a:txBody>
                  <a:tcPr marL="68580" marR="68580" marT="34290" marB="34290"/>
                </a:tc>
                <a:tc>
                  <a:txBody>
                    <a:bodyPr/>
                    <a:lstStyle/>
                    <a:p>
                      <a:r>
                        <a:rPr lang="en-US" sz="1800" dirty="0" smtClean="0">
                          <a:latin typeface="Arial" panose="020B0604020202020204" pitchFamily="34" charset="0"/>
                          <a:cs typeface="Arial" panose="020B0604020202020204" pitchFamily="34" charset="0"/>
                        </a:rPr>
                        <a:t>105</a:t>
                      </a:r>
                      <a:endParaRPr lang="en-US" sz="1800" dirty="0">
                        <a:latin typeface="Arial" panose="020B0604020202020204" pitchFamily="34" charset="0"/>
                        <a:cs typeface="Arial" panose="020B0604020202020204" pitchFamily="34" charset="0"/>
                      </a:endParaRPr>
                    </a:p>
                  </a:txBody>
                  <a:tcPr marL="68580" marR="68580" marT="34290" marB="34290"/>
                </a:tc>
                <a:tc>
                  <a:txBody>
                    <a:bodyPr/>
                    <a:lstStyle/>
                    <a:p>
                      <a:r>
                        <a:rPr lang="en-US" sz="1800" dirty="0" smtClean="0">
                          <a:latin typeface="Arial" panose="020B0604020202020204" pitchFamily="34" charset="0"/>
                          <a:cs typeface="Arial" panose="020B0604020202020204" pitchFamily="34" charset="0"/>
                        </a:rPr>
                        <a:t>18.1%</a:t>
                      </a:r>
                    </a:p>
                    <a:p>
                      <a:r>
                        <a:rPr lang="en-US" sz="1800" dirty="0" smtClean="0">
                          <a:latin typeface="Arial" panose="020B0604020202020204" pitchFamily="34" charset="0"/>
                          <a:cs typeface="Arial" panose="020B0604020202020204" pitchFamily="34" charset="0"/>
                        </a:rPr>
                        <a:t>29.4% boys</a:t>
                      </a:r>
                    </a:p>
                    <a:p>
                      <a:r>
                        <a:rPr lang="en-US" sz="1800" dirty="0" smtClean="0">
                          <a:latin typeface="Arial" panose="020B0604020202020204" pitchFamily="34" charset="0"/>
                          <a:cs typeface="Arial" panose="020B0604020202020204" pitchFamily="34" charset="0"/>
                        </a:rPr>
                        <a:t>7.4% girls</a:t>
                      </a:r>
                    </a:p>
                    <a:p>
                      <a:endParaRPr lang="en-US" sz="1400" dirty="0"/>
                    </a:p>
                  </a:txBody>
                  <a:tcPr marL="68580" marR="68580" marT="34290" marB="34290"/>
                </a:tc>
              </a:tr>
              <a:tr h="891540">
                <a:tc>
                  <a:txBody>
                    <a:bodyPr/>
                    <a:lstStyle/>
                    <a:p>
                      <a:r>
                        <a:rPr lang="en-US" sz="1800" dirty="0" smtClean="0">
                          <a:latin typeface="Arial" panose="020B0604020202020204" pitchFamily="34" charset="0"/>
                          <a:cs typeface="Arial" panose="020B0604020202020204" pitchFamily="34" charset="0"/>
                        </a:rPr>
                        <a:t>Yang Q, Wang Q et all 2014</a:t>
                      </a:r>
                      <a:endParaRPr lang="en-US" sz="1800" dirty="0">
                        <a:latin typeface="Arial" panose="020B0604020202020204" pitchFamily="34" charset="0"/>
                        <a:cs typeface="Arial" panose="020B0604020202020204" pitchFamily="34" charset="0"/>
                      </a:endParaRPr>
                    </a:p>
                  </a:txBody>
                  <a:tcPr marL="68580" marR="68580" marT="34290" marB="34290"/>
                </a:tc>
                <a:tc>
                  <a:txBody>
                    <a:bodyPr/>
                    <a:lstStyle/>
                    <a:p>
                      <a:r>
                        <a:rPr lang="en-US" sz="1800" dirty="0" smtClean="0">
                          <a:latin typeface="Arial" panose="020B0604020202020204" pitchFamily="34" charset="0"/>
                          <a:cs typeface="Arial" panose="020B0604020202020204" pitchFamily="34" charset="0"/>
                        </a:rPr>
                        <a:t>CHINA</a:t>
                      </a:r>
                      <a:endParaRPr lang="en-US" sz="1800" dirty="0">
                        <a:latin typeface="Arial" panose="020B0604020202020204" pitchFamily="34" charset="0"/>
                        <a:cs typeface="Arial" panose="020B0604020202020204" pitchFamily="34" charset="0"/>
                      </a:endParaRPr>
                    </a:p>
                  </a:txBody>
                  <a:tcPr marL="68580" marR="68580" marT="34290" marB="34290"/>
                </a:tc>
                <a:tc>
                  <a:txBody>
                    <a:bodyPr/>
                    <a:lstStyle/>
                    <a:p>
                      <a:r>
                        <a:rPr lang="en-US" sz="1800" dirty="0" smtClean="0">
                          <a:latin typeface="Arial" panose="020B0604020202020204" pitchFamily="34" charset="0"/>
                          <a:cs typeface="Arial" panose="020B0604020202020204" pitchFamily="34" charset="0"/>
                        </a:rPr>
                        <a:t>2500</a:t>
                      </a:r>
                      <a:endParaRPr lang="en-US" sz="1800" dirty="0">
                        <a:latin typeface="Arial" panose="020B0604020202020204" pitchFamily="34" charset="0"/>
                        <a:cs typeface="Arial" panose="020B0604020202020204" pitchFamily="34" charset="0"/>
                      </a:endParaRPr>
                    </a:p>
                  </a:txBody>
                  <a:tcPr marL="68580" marR="68580" marT="34290" marB="34290"/>
                </a:tc>
                <a:tc>
                  <a:txBody>
                    <a:bodyPr/>
                    <a:lstStyle/>
                    <a:p>
                      <a:r>
                        <a:rPr lang="en-US" sz="1800" dirty="0" smtClean="0">
                          <a:latin typeface="Arial" panose="020B0604020202020204" pitchFamily="34" charset="0"/>
                          <a:cs typeface="Arial" panose="020B0604020202020204" pitchFamily="34" charset="0"/>
                        </a:rPr>
                        <a:t>2.68%</a:t>
                      </a:r>
                    </a:p>
                    <a:p>
                      <a:r>
                        <a:rPr lang="en-US" sz="1800" dirty="0" smtClean="0">
                          <a:latin typeface="Arial" panose="020B0604020202020204" pitchFamily="34" charset="0"/>
                          <a:cs typeface="Arial" panose="020B0604020202020204" pitchFamily="34" charset="0"/>
                        </a:rPr>
                        <a:t>3.2%</a:t>
                      </a:r>
                      <a:r>
                        <a:rPr lang="en-US" sz="1800" baseline="0" dirty="0" smtClean="0">
                          <a:latin typeface="Arial" panose="020B0604020202020204" pitchFamily="34" charset="0"/>
                          <a:cs typeface="Arial" panose="020B0604020202020204" pitchFamily="34" charset="0"/>
                        </a:rPr>
                        <a:t> boys</a:t>
                      </a:r>
                    </a:p>
                    <a:p>
                      <a:r>
                        <a:rPr lang="en-US" sz="1800" baseline="0" dirty="0" smtClean="0">
                          <a:latin typeface="Arial" panose="020B0604020202020204" pitchFamily="34" charset="0"/>
                          <a:cs typeface="Arial" panose="020B0604020202020204" pitchFamily="34" charset="0"/>
                        </a:rPr>
                        <a:t>2.03% girls</a:t>
                      </a:r>
                      <a:endParaRPr lang="en-US" sz="1800" dirty="0">
                        <a:latin typeface="Arial" panose="020B0604020202020204" pitchFamily="34" charset="0"/>
                        <a:cs typeface="Arial" panose="020B0604020202020204" pitchFamily="34" charset="0"/>
                      </a:endParaRPr>
                    </a:p>
                  </a:txBody>
                  <a:tcPr marL="68580" marR="68580" marT="34290" marB="34290"/>
                </a:tc>
              </a:tr>
            </a:tbl>
          </a:graphicData>
        </a:graphic>
      </p:graphicFrame>
    </p:spTree>
    <p:extLst>
      <p:ext uri="{BB962C8B-B14F-4D97-AF65-F5344CB8AC3E}">
        <p14:creationId xmlns:p14="http://schemas.microsoft.com/office/powerpoint/2010/main" val="38703777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b="1" dirty="0">
                <a:solidFill>
                  <a:srgbClr val="FF0000"/>
                </a:solidFill>
                <a:latin typeface="Arial" panose="020B0604020202020204" pitchFamily="34" charset="0"/>
                <a:cs typeface="Arial" panose="020B0604020202020204" pitchFamily="34" charset="0"/>
              </a:rPr>
              <a:t>                         </a:t>
            </a:r>
            <a:r>
              <a:rPr lang="en-US" sz="3000" b="1" dirty="0">
                <a:solidFill>
                  <a:schemeClr val="accent2">
                    <a:lumMod val="75000"/>
                  </a:schemeClr>
                </a:solidFill>
                <a:latin typeface="Arial" panose="020B0604020202020204" pitchFamily="34" charset="0"/>
                <a:cs typeface="Arial" panose="020B0604020202020204" pitchFamily="34" charset="0"/>
              </a:rPr>
              <a:t>CONCLUSION</a:t>
            </a:r>
          </a:p>
        </p:txBody>
      </p:sp>
      <p:sp>
        <p:nvSpPr>
          <p:cNvPr id="3" name="Content Placeholder 2"/>
          <p:cNvSpPr>
            <a:spLocks noGrp="1"/>
          </p:cNvSpPr>
          <p:nvPr>
            <p:ph idx="4294967295"/>
          </p:nvPr>
        </p:nvSpPr>
        <p:spPr>
          <a:xfrm>
            <a:off x="628650" y="2226469"/>
            <a:ext cx="7886700" cy="3263504"/>
          </a:xfrm>
          <a:prstGeom prst="rect">
            <a:avLst/>
          </a:prstGeom>
        </p:spPr>
        <p:txBody>
          <a:bodyPr/>
          <a:lstStyle/>
          <a:p>
            <a:r>
              <a:rPr lang="en-US" dirty="0" smtClean="0"/>
              <a:t>11% of infants presenting with jaundice were G6PD deficient.</a:t>
            </a:r>
          </a:p>
          <a:p>
            <a:r>
              <a:rPr lang="en-US" dirty="0" smtClean="0"/>
              <a:t>Quantitative G6PD levels should be done at least prior to anti malarial therapy in every infant.</a:t>
            </a:r>
            <a:endParaRPr lang="en-US" dirty="0"/>
          </a:p>
        </p:txBody>
      </p:sp>
    </p:spTree>
    <p:extLst>
      <p:ext uri="{BB962C8B-B14F-4D97-AF65-F5344CB8AC3E}">
        <p14:creationId xmlns:p14="http://schemas.microsoft.com/office/powerpoint/2010/main" val="23551229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b="1" dirty="0" smtClean="0">
                <a:solidFill>
                  <a:schemeClr val="accent2">
                    <a:lumMod val="75000"/>
                  </a:schemeClr>
                </a:solidFill>
                <a:latin typeface="Arial" panose="020B0604020202020204" pitchFamily="34" charset="0"/>
                <a:cs typeface="Arial" panose="020B0604020202020204" pitchFamily="34" charset="0"/>
              </a:rPr>
              <a:t>POINT TO BE FOCUSSED…</a:t>
            </a:r>
            <a:endParaRPr lang="en-US" b="1" dirty="0">
              <a:solidFill>
                <a:schemeClr val="accent2">
                  <a:lumMod val="75000"/>
                </a:schemeClr>
              </a:solidFill>
              <a:latin typeface="Arial" panose="020B0604020202020204" pitchFamily="34" charset="0"/>
              <a:cs typeface="Arial" panose="020B0604020202020204" pitchFamily="34" charset="0"/>
            </a:endParaRPr>
          </a:p>
        </p:txBody>
      </p:sp>
      <p:sp>
        <p:nvSpPr>
          <p:cNvPr id="3" name="Content Placeholder 2"/>
          <p:cNvSpPr>
            <a:spLocks noGrp="1"/>
          </p:cNvSpPr>
          <p:nvPr>
            <p:ph idx="4294967295"/>
          </p:nvPr>
        </p:nvSpPr>
        <p:spPr>
          <a:xfrm>
            <a:off x="628650" y="2226469"/>
            <a:ext cx="7886700" cy="3263504"/>
          </a:xfrm>
          <a:prstGeom prst="rect">
            <a:avLst/>
          </a:prstGeom>
        </p:spPr>
        <p:txBody>
          <a:bodyPr/>
          <a:lstStyle/>
          <a:p>
            <a:endParaRPr lang="en-US" dirty="0" smtClean="0"/>
          </a:p>
          <a:p>
            <a:endParaRPr lang="en-US" dirty="0"/>
          </a:p>
          <a:p>
            <a:pPr marL="0" indent="0">
              <a:buNone/>
            </a:pPr>
            <a:r>
              <a:rPr lang="en-US" sz="2400" i="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As the study was conducted in our area, which is endemic for malaria and poverty leads to frequent episodes of infection, certain drugs can cause fatal hemolysis. So as per WHO protocol our population needs routine screening for G6PD deficiency.</a:t>
            </a:r>
          </a:p>
        </p:txBody>
      </p:sp>
    </p:spTree>
    <p:extLst>
      <p:ext uri="{BB962C8B-B14F-4D97-AF65-F5344CB8AC3E}">
        <p14:creationId xmlns:p14="http://schemas.microsoft.com/office/powerpoint/2010/main" val="391954328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4294967295"/>
          </p:nvPr>
        </p:nvSpPr>
        <p:spPr>
          <a:xfrm>
            <a:off x="628650" y="2226469"/>
            <a:ext cx="7886700" cy="3263504"/>
          </a:xfrm>
          <a:prstGeom prst="rect">
            <a:avLst/>
          </a:prstGeom>
        </p:spPr>
        <p:txBody>
          <a:bodyPr/>
          <a:lstStyle/>
          <a:p>
            <a:endParaRPr lang="en-US" dirty="0" smtClean="0"/>
          </a:p>
          <a:p>
            <a:endParaRPr lang="en-US" dirty="0"/>
          </a:p>
          <a:p>
            <a:endParaRPr lang="en-US" dirty="0" smtClean="0"/>
          </a:p>
          <a:p>
            <a:pPr marL="0" indent="0">
              <a:buNone/>
            </a:pPr>
            <a:r>
              <a:rPr lang="en-US" dirty="0" smtClean="0"/>
              <a:t>                                         </a:t>
            </a:r>
            <a:r>
              <a:rPr lang="en-US" sz="3300" b="1" i="1" dirty="0">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2693679030"/>
      </p:ext>
    </p:extLst>
  </p:cSld>
  <p:clrMapOvr>
    <a:masterClrMapping/>
  </p:clrMapOvr>
  <p:timing>
    <p:tnLst>
      <p:par>
        <p:cTn id="1" dur="indefinite" restart="never" nodeType="tmRoot"/>
      </p:par>
    </p:tnLst>
  </p:timing>
</p:sld>
</file>

<file path=ppt/theme/theme1.xml><?xml version="1.0" encoding="utf-8"?>
<a:theme xmlns:a="http://schemas.openxmlformats.org/drawingml/2006/main" name="RMI Master">
  <a:themeElements>
    <a:clrScheme name="RMI Master 1">
      <a:dk1>
        <a:srgbClr val="000000"/>
      </a:dk1>
      <a:lt1>
        <a:sysClr val="window" lastClr="FFFFFF"/>
      </a:lt1>
      <a:dk2>
        <a:srgbClr val="41B3FF"/>
      </a:dk2>
      <a:lt2>
        <a:srgbClr val="FFFFFF"/>
      </a:lt2>
      <a:accent1>
        <a:srgbClr val="93D5FF"/>
      </a:accent1>
      <a:accent2>
        <a:srgbClr val="0F265C"/>
      </a:accent2>
      <a:accent3>
        <a:srgbClr val="40B3FF"/>
      </a:accent3>
      <a:accent4>
        <a:srgbClr val="80A3C1"/>
      </a:accent4>
      <a:accent5>
        <a:srgbClr val="77BA2C"/>
      </a:accent5>
      <a:accent6>
        <a:srgbClr val="9DDAF9"/>
      </a:accent6>
      <a:hlink>
        <a:srgbClr val="41B4FF"/>
      </a:hlink>
      <a:folHlink>
        <a:srgbClr val="8081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RMI Master.thmx</Template>
  <TotalTime>160</TotalTime>
  <Words>551</Words>
  <Application>Microsoft Office PowerPoint</Application>
  <PresentationFormat>On-screen Show (4:3)</PresentationFormat>
  <Paragraphs>104</Paragraphs>
  <Slides>27</Slides>
  <Notes>1</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RMI Master</vt:lpstr>
      <vt:lpstr>Dr Shah Taj Khan M.B.B.S,DCP,FCPS </vt:lpstr>
      <vt:lpstr>                                  STUDY</vt:lpstr>
      <vt:lpstr>                      INTRODUCTION</vt:lpstr>
      <vt:lpstr>         MODE OF INHERITANCE IN G6PD</vt:lpstr>
      <vt:lpstr>   What Happens In G6PD Deficiency?</vt:lpstr>
      <vt:lpstr>         CLINICAL MANISFESTATIONS</vt:lpstr>
      <vt:lpstr>           Peripheral Blood Findings</vt:lpstr>
      <vt:lpstr>    Screening Tests For G6PD deficiency</vt:lpstr>
      <vt:lpstr>PowerPoint Presentation</vt:lpstr>
      <vt:lpstr>      Global Distribution Of G6pd Deficiency </vt:lpstr>
      <vt:lpstr>G6PD deficiency variant proportion in Asia</vt:lpstr>
      <vt:lpstr>    CLASSIFICATION OF G6PD VARIANTS</vt:lpstr>
      <vt:lpstr>Prevalence of G6PD deficiency in Pakistan</vt:lpstr>
      <vt:lpstr>             Epidemiology And Malaria</vt:lpstr>
      <vt:lpstr>                       OBJECTIVE</vt:lpstr>
      <vt:lpstr>                  MATERIALS AND METHODS</vt:lpstr>
      <vt:lpstr>        MATERIALS AND METHODS</vt:lpstr>
      <vt:lpstr>            MATERIALS AND METHODS</vt:lpstr>
      <vt:lpstr>           MATERIALS AND METHODS</vt:lpstr>
      <vt:lpstr>PowerPoint Presentation</vt:lpstr>
      <vt:lpstr>   Prevalence of G6PD deficiency anemia in                     different gender neonates</vt:lpstr>
      <vt:lpstr>      Serum Bilirubin Comparative Analysis</vt:lpstr>
      <vt:lpstr>   Medicines Associated With Hemolysis in                  G6PD deficiency patients</vt:lpstr>
      <vt:lpstr>            COMPARITIVE STUDIES</vt:lpstr>
      <vt:lpstr>                         CONCLUSION</vt:lpstr>
      <vt:lpstr>              POINT TO BE FOCUSSED…</vt:lpstr>
      <vt:lpstr>PowerPoint Presentation</vt:lpstr>
    </vt:vector>
  </TitlesOfParts>
  <Company>waya communications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Rehan Khattak</dc:creator>
  <cp:lastModifiedBy>Hematology</cp:lastModifiedBy>
  <cp:revision>48</cp:revision>
  <dcterms:created xsi:type="dcterms:W3CDTF">2014-10-20T06:16:22Z</dcterms:created>
  <dcterms:modified xsi:type="dcterms:W3CDTF">2016-08-11T13:21:34Z</dcterms:modified>
</cp:coreProperties>
</file>