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4"/>
  </p:notesMasterIdLst>
  <p:handoutMasterIdLst>
    <p:handoutMasterId r:id="rId45"/>
  </p:handoutMasterIdLst>
  <p:sldIdLst>
    <p:sldId id="256" r:id="rId2"/>
    <p:sldId id="257" r:id="rId3"/>
    <p:sldId id="258" r:id="rId4"/>
    <p:sldId id="289" r:id="rId5"/>
    <p:sldId id="259" r:id="rId6"/>
    <p:sldId id="260" r:id="rId7"/>
    <p:sldId id="263" r:id="rId8"/>
    <p:sldId id="264" r:id="rId9"/>
    <p:sldId id="265" r:id="rId10"/>
    <p:sldId id="290" r:id="rId11"/>
    <p:sldId id="291" r:id="rId12"/>
    <p:sldId id="267" r:id="rId13"/>
    <p:sldId id="266" r:id="rId14"/>
    <p:sldId id="268" r:id="rId15"/>
    <p:sldId id="269" r:id="rId16"/>
    <p:sldId id="276" r:id="rId17"/>
    <p:sldId id="277" r:id="rId18"/>
    <p:sldId id="278" r:id="rId19"/>
    <p:sldId id="307" r:id="rId20"/>
    <p:sldId id="270" r:id="rId21"/>
    <p:sldId id="271" r:id="rId22"/>
    <p:sldId id="272" r:id="rId23"/>
    <p:sldId id="304" r:id="rId24"/>
    <p:sldId id="273" r:id="rId25"/>
    <p:sldId id="274" r:id="rId26"/>
    <p:sldId id="279" r:id="rId27"/>
    <p:sldId id="281" r:id="rId28"/>
    <p:sldId id="282" r:id="rId29"/>
    <p:sldId id="294" r:id="rId30"/>
    <p:sldId id="295" r:id="rId31"/>
    <p:sldId id="283" r:id="rId32"/>
    <p:sldId id="296" r:id="rId33"/>
    <p:sldId id="293" r:id="rId34"/>
    <p:sldId id="297" r:id="rId35"/>
    <p:sldId id="284" r:id="rId36"/>
    <p:sldId id="303" r:id="rId37"/>
    <p:sldId id="285" r:id="rId38"/>
    <p:sldId id="286" r:id="rId39"/>
    <p:sldId id="300" r:id="rId40"/>
    <p:sldId id="287" r:id="rId41"/>
    <p:sldId id="288" r:id="rId42"/>
    <p:sldId id="306"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5652" autoAdjust="0"/>
  </p:normalViewPr>
  <p:slideViewPr>
    <p:cSldViewPr>
      <p:cViewPr varScale="1">
        <p:scale>
          <a:sx n="87" d="100"/>
          <a:sy n="87" d="100"/>
        </p:scale>
        <p:origin x="-1464"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heme" Target="theme/theme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7E21E7-083C-4656-A41A-2B5303D2FC6B}" type="datetimeFigureOut">
              <a:rPr lang="en-US" smtClean="0"/>
              <a:pPr/>
              <a:t>10/17/2017</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6203EFF-1F38-4086-B0E9-4773F2682EE2}" type="slidenum">
              <a:rPr lang="en-US" smtClean="0"/>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2DC14CE-CCB8-467F-A853-B49C55300C70}" type="datetimeFigureOut">
              <a:rPr lang="en-US" smtClean="0"/>
              <a:pPr/>
              <a:t>10/17/2017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7A5F8C1-797D-498A-8A4E-05BAC6A6AE2A}"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B78E07A8-A903-4A9D-A551-5E2D8A0DC756}" type="datetime1">
              <a:rPr lang="en-US" smtClean="0"/>
              <a:pPr/>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E327FD37-7DA6-41A7-9896-AB3B1ED6D997}" type="datetime1">
              <a:rPr lang="en-US" smtClean="0"/>
              <a:pPr/>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C42C0FC-B64E-4D05-BDA2-C4D6F749F647}" type="datetime1">
              <a:rPr lang="en-US" smtClean="0"/>
              <a:pPr/>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6DBE2CE3-FF24-4DA4-AEAB-C32A5D2D6E72}" type="datetime1">
              <a:rPr lang="en-US" smtClean="0"/>
              <a:pPr/>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E2D1597-2D03-4A1B-AD71-3835DE0D0281}" type="datetime1">
              <a:rPr lang="en-US" smtClean="0"/>
              <a:pPr/>
              <a:t>10/17/2017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149D42E-89A0-4846-AF90-13CF5AE8390A}" type="datetime1">
              <a:rPr lang="en-US" smtClean="0"/>
              <a:pPr/>
              <a:t>10/17/2017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8689820-D660-4AFB-A82F-3F4354D46F16}" type="datetime1">
              <a:rPr lang="en-US" smtClean="0"/>
              <a:pPr/>
              <a:t>10/17/2017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B98057E-EBF9-45CE-917A-78F977616791}" type="datetime1">
              <a:rPr lang="en-US" smtClean="0"/>
              <a:pPr/>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1400BF4-BDA3-4E37-9442-856155D70DDE}" type="datetime1">
              <a:rPr lang="en-US" smtClean="0"/>
              <a:pPr/>
              <a:t>10/17/2017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3535B64-090D-4D92-A7FB-714E7CE8CDA7}" type="datetime1">
              <a:rPr lang="en-US" smtClean="0"/>
              <a:pPr/>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D7B94FA-775B-4346-9B6C-5D0052F3AEED}" type="datetime1">
              <a:rPr lang="en-US" smtClean="0"/>
              <a:pPr/>
              <a:t>10/17/2017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4FA43A-A96F-407B-93DB-FD456941510D}" type="datetime1">
              <a:rPr lang="en-US" smtClean="0"/>
              <a:pPr/>
              <a:t>10/17/2017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609600"/>
            <a:ext cx="8153400" cy="3200399"/>
          </a:xfrm>
        </p:spPr>
        <p:txBody>
          <a:bodyPr>
            <a:noAutofit/>
          </a:bodyPr>
          <a:lstStyle/>
          <a:p>
            <a:pPr rtl="1"/>
            <a:r>
              <a:rPr lang="en-US" sz="5400" b="1" dirty="0" smtClean="0"/>
              <a:t>Effectiveness of Educational Program on Moral Distress among Jordanian Psychiatric Nurses</a:t>
            </a:r>
            <a:endParaRPr lang="en-US" sz="5400" dirty="0"/>
          </a:p>
        </p:txBody>
      </p:sp>
      <p:sp>
        <p:nvSpPr>
          <p:cNvPr id="3" name="Subtitle 2"/>
          <p:cNvSpPr>
            <a:spLocks noGrp="1"/>
          </p:cNvSpPr>
          <p:nvPr>
            <p:ph type="subTitle" idx="1"/>
          </p:nvPr>
        </p:nvSpPr>
        <p:spPr>
          <a:xfrm>
            <a:off x="1371600" y="4267200"/>
            <a:ext cx="6400800" cy="1752600"/>
          </a:xfrm>
        </p:spPr>
        <p:txBody>
          <a:bodyPr/>
          <a:lstStyle/>
          <a:p>
            <a:r>
              <a:rPr lang="en-US" dirty="0" err="1" smtClean="0">
                <a:solidFill>
                  <a:schemeClr val="tx1"/>
                </a:solidFill>
              </a:rPr>
              <a:t>Shaher</a:t>
            </a:r>
            <a:r>
              <a:rPr lang="en-US" dirty="0" smtClean="0">
                <a:solidFill>
                  <a:schemeClr val="tx1"/>
                </a:solidFill>
              </a:rPr>
              <a:t> </a:t>
            </a:r>
            <a:r>
              <a:rPr lang="en-US" dirty="0" err="1" smtClean="0">
                <a:solidFill>
                  <a:schemeClr val="tx1"/>
                </a:solidFill>
              </a:rPr>
              <a:t>Hamaideh</a:t>
            </a:r>
            <a:r>
              <a:rPr lang="en-US" dirty="0" smtClean="0">
                <a:solidFill>
                  <a:schemeClr val="tx1"/>
                </a:solidFill>
              </a:rPr>
              <a:t>, PhD, RN</a:t>
            </a:r>
            <a:br>
              <a:rPr lang="en-US" dirty="0" smtClean="0">
                <a:solidFill>
                  <a:schemeClr val="tx1"/>
                </a:solidFill>
              </a:rPr>
            </a:br>
            <a:r>
              <a:rPr lang="en-US" dirty="0" smtClean="0">
                <a:solidFill>
                  <a:schemeClr val="tx1"/>
                </a:solidFill>
              </a:rPr>
              <a:t>Faculty of Nursing/The Hashemite University/Jordan</a:t>
            </a:r>
            <a:endParaRPr lang="en-US" dirty="0">
              <a:solidFill>
                <a:schemeClr val="tx1"/>
              </a:solidFill>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9762"/>
          </a:xfrm>
        </p:spPr>
        <p:txBody>
          <a:bodyPr>
            <a:normAutofit fontScale="90000"/>
          </a:bodyPr>
          <a:lstStyle/>
          <a:p>
            <a:r>
              <a:rPr lang="en-US" dirty="0" smtClean="0"/>
              <a:t>Introduction</a:t>
            </a:r>
            <a:endParaRPr lang="en-US" dirty="0"/>
          </a:p>
        </p:txBody>
      </p:sp>
      <p:sp>
        <p:nvSpPr>
          <p:cNvPr id="3" name="Content Placeholder 2"/>
          <p:cNvSpPr>
            <a:spLocks noGrp="1"/>
          </p:cNvSpPr>
          <p:nvPr>
            <p:ph idx="1"/>
          </p:nvPr>
        </p:nvSpPr>
        <p:spPr>
          <a:xfrm>
            <a:off x="457200" y="990600"/>
            <a:ext cx="8229600" cy="5715000"/>
          </a:xfrm>
        </p:spPr>
        <p:txBody>
          <a:bodyPr>
            <a:normAutofit/>
          </a:bodyPr>
          <a:lstStyle/>
          <a:p>
            <a:r>
              <a:rPr lang="en-US" dirty="0" smtClean="0"/>
              <a:t>Healthcare professionals face a complex and burdened healthcare systems, and encounter ethical and moral challenges created by discrepancies between </a:t>
            </a:r>
            <a:r>
              <a:rPr lang="en-US" b="1" dirty="0" smtClean="0"/>
              <a:t>what they feel they ought to do and what the healthcare system will actually allow them to </a:t>
            </a:r>
            <a:r>
              <a:rPr lang="en-US" b="1" dirty="0" smtClean="0"/>
              <a:t>do</a:t>
            </a:r>
            <a:r>
              <a:rPr lang="en-US" dirty="0" smtClean="0"/>
              <a:t>. </a:t>
            </a:r>
            <a:endParaRPr lang="en-US" dirty="0" smtClean="0"/>
          </a:p>
          <a:p>
            <a:r>
              <a:rPr lang="en-US" dirty="0" smtClean="0"/>
              <a:t>These discrepancies lead to experiences of moral distress, which has recently been shown to be a growing problem within several areas of nursing </a:t>
            </a:r>
            <a:r>
              <a:rPr lang="en-US" sz="1900" dirty="0" smtClean="0"/>
              <a:t>(Corley, 2002), </a:t>
            </a:r>
            <a:r>
              <a:rPr lang="en-US" dirty="0" smtClean="0"/>
              <a:t>particularly among psychiatric nurses </a:t>
            </a:r>
            <a:r>
              <a:rPr lang="en-US" sz="1900" dirty="0" smtClean="0"/>
              <a:t>(Ohnishi et al., 2010).</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Introduction</a:t>
            </a:r>
            <a:endParaRPr lang="en-US" dirty="0"/>
          </a:p>
        </p:txBody>
      </p:sp>
      <p:sp>
        <p:nvSpPr>
          <p:cNvPr id="3" name="Content Placeholder 2"/>
          <p:cNvSpPr>
            <a:spLocks noGrp="1"/>
          </p:cNvSpPr>
          <p:nvPr>
            <p:ph idx="1"/>
          </p:nvPr>
        </p:nvSpPr>
        <p:spPr>
          <a:xfrm>
            <a:off x="457200" y="1066800"/>
            <a:ext cx="8229600" cy="5486400"/>
          </a:xfrm>
        </p:spPr>
        <p:txBody>
          <a:bodyPr>
            <a:normAutofit/>
          </a:bodyPr>
          <a:lstStyle/>
          <a:p>
            <a:r>
              <a:rPr lang="en-US" dirty="0" smtClean="0"/>
              <a:t>Unresolved moral distress can affect the psychiatric nurses physically, emotionally and spiritually </a:t>
            </a:r>
            <a:r>
              <a:rPr lang="en-US" sz="1900" dirty="0" smtClean="0"/>
              <a:t>(Austin, et al., 2005).</a:t>
            </a:r>
            <a:endParaRPr lang="en-US" dirty="0" smtClean="0"/>
          </a:p>
          <a:p>
            <a:r>
              <a:rPr lang="en-US" dirty="0" smtClean="0"/>
              <a:t>Moral </a:t>
            </a:r>
            <a:r>
              <a:rPr lang="en-US" dirty="0" smtClean="0"/>
              <a:t>distress comes when a nurse feels restrained from doing moral interventions resulting in feelings of </a:t>
            </a:r>
            <a:r>
              <a:rPr lang="en-US" b="1" dirty="0" smtClean="0"/>
              <a:t>frustration, anger, anxiety, guilt, powerlessness, low self-esteem, self-criticism, insomnia, loss of appetite, nightmares, turnover, burnout, job strain and intension to leave </a:t>
            </a:r>
            <a:r>
              <a:rPr lang="en-US" b="1" dirty="0" smtClean="0"/>
              <a:t>job. </a:t>
            </a:r>
            <a:r>
              <a:rPr lang="en-US" sz="1900" dirty="0" smtClean="0"/>
              <a:t>(</a:t>
            </a:r>
            <a:r>
              <a:rPr lang="en-US" sz="1900" dirty="0" smtClean="0"/>
              <a:t>Corley, et al., 2001; </a:t>
            </a:r>
            <a:r>
              <a:rPr lang="en-US" sz="1900" dirty="0" err="1" smtClean="0"/>
              <a:t>Hamaideh</a:t>
            </a:r>
            <a:r>
              <a:rPr lang="en-US" sz="1900" dirty="0" smtClean="0"/>
              <a:t>, 2013; Corley, et al., 2005; </a:t>
            </a:r>
            <a:r>
              <a:rPr lang="en-US" sz="1900" dirty="0" err="1" smtClean="0"/>
              <a:t>Schluter</a:t>
            </a:r>
            <a:r>
              <a:rPr lang="en-US" sz="1900" dirty="0" smtClean="0"/>
              <a:t>, et al., 2008).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a:xfrm>
            <a:off x="457200" y="1219200"/>
            <a:ext cx="8229600" cy="4906963"/>
          </a:xfrm>
        </p:spPr>
        <p:txBody>
          <a:bodyPr>
            <a:normAutofit/>
          </a:bodyPr>
          <a:lstStyle/>
          <a:p>
            <a:r>
              <a:rPr lang="en-US" dirty="0" smtClean="0"/>
              <a:t>Nursing education programs </a:t>
            </a:r>
            <a:r>
              <a:rPr lang="en-US" dirty="0" smtClean="0"/>
              <a:t>and orientation </a:t>
            </a:r>
            <a:r>
              <a:rPr lang="en-US" dirty="0" smtClean="0"/>
              <a:t>programs for new nurses have ignored to teach nursing how to manage their work environment within the situation of moral distress, especially in mental healthcare settings </a:t>
            </a:r>
            <a:r>
              <a:rPr lang="en-US" sz="1800" dirty="0" smtClean="0"/>
              <a:t>(Corley, 2002). </a:t>
            </a:r>
          </a:p>
          <a:p>
            <a:r>
              <a:rPr lang="en-US" dirty="0" smtClean="0"/>
              <a:t>Moreover, studies conducting and examining interventions to reduce moral distress were very few </a:t>
            </a:r>
            <a:r>
              <a:rPr lang="en-US" sz="1800" dirty="0" smtClean="0"/>
              <a:t>(</a:t>
            </a:r>
            <a:r>
              <a:rPr lang="en-US" sz="1800" dirty="0" err="1" smtClean="0"/>
              <a:t>Beumer</a:t>
            </a:r>
            <a:r>
              <a:rPr lang="en-US" sz="1800" dirty="0" smtClean="0"/>
              <a:t>, 2008). </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Moral </a:t>
            </a:r>
            <a:r>
              <a:rPr lang="en-US" dirty="0" smtClean="0"/>
              <a:t>Distress: Definition</a:t>
            </a:r>
            <a:endParaRPr lang="en-US" dirty="0"/>
          </a:p>
        </p:txBody>
      </p:sp>
      <p:sp>
        <p:nvSpPr>
          <p:cNvPr id="3" name="Content Placeholder 2"/>
          <p:cNvSpPr>
            <a:spLocks noGrp="1"/>
          </p:cNvSpPr>
          <p:nvPr>
            <p:ph idx="1"/>
          </p:nvPr>
        </p:nvSpPr>
        <p:spPr>
          <a:xfrm>
            <a:off x="304800" y="1143000"/>
            <a:ext cx="8534400" cy="5410200"/>
          </a:xfrm>
        </p:spPr>
        <p:txBody>
          <a:bodyPr>
            <a:noAutofit/>
          </a:bodyPr>
          <a:lstStyle/>
          <a:p>
            <a:r>
              <a:rPr lang="en-US" sz="4000" dirty="0" err="1" smtClean="0"/>
              <a:t>Jameton</a:t>
            </a:r>
            <a:r>
              <a:rPr lang="en-US" sz="4000" dirty="0" smtClean="0"/>
              <a:t> (1984) first described moral distress as “the experience of individuals who are morally constrained; they make moral judgments as to the right course of </a:t>
            </a:r>
            <a:r>
              <a:rPr lang="en-US" sz="4000" dirty="0" smtClean="0"/>
              <a:t>action, </a:t>
            </a:r>
            <a:r>
              <a:rPr lang="en-US" sz="4000" dirty="0" smtClean="0"/>
              <a:t>but because of restraining factors, either internal or external, they find themselves unable to act”. </a:t>
            </a:r>
            <a:endParaRPr lang="en-US" sz="40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Moral </a:t>
            </a:r>
            <a:r>
              <a:rPr lang="en-US" dirty="0" smtClean="0"/>
              <a:t>Distress: Definition</a:t>
            </a:r>
            <a:endParaRPr lang="en-US" dirty="0"/>
          </a:p>
        </p:txBody>
      </p:sp>
      <p:sp>
        <p:nvSpPr>
          <p:cNvPr id="3" name="Content Placeholder 2"/>
          <p:cNvSpPr>
            <a:spLocks noGrp="1"/>
          </p:cNvSpPr>
          <p:nvPr>
            <p:ph idx="1"/>
          </p:nvPr>
        </p:nvSpPr>
        <p:spPr>
          <a:xfrm>
            <a:off x="457200" y="1143000"/>
            <a:ext cx="8229600" cy="5257800"/>
          </a:xfrm>
        </p:spPr>
        <p:txBody>
          <a:bodyPr>
            <a:normAutofit/>
          </a:bodyPr>
          <a:lstStyle/>
          <a:p>
            <a:r>
              <a:rPr lang="en-US" dirty="0" smtClean="0"/>
              <a:t>A recent definition of moral distress by Dickerson (2010) was "the pain or anguish affecting the mind, </a:t>
            </a:r>
            <a:r>
              <a:rPr lang="en-US" dirty="0" smtClean="0"/>
              <a:t>body, </a:t>
            </a:r>
            <a:r>
              <a:rPr lang="en-US" dirty="0" smtClean="0"/>
              <a:t>or relationships in response to a situation in which the person is aware of a moral problem, acknowledges moral responsibility, and makes a moral judgment about the correct action; yet, as a result of real or perceived constraints, </a:t>
            </a:r>
            <a:r>
              <a:rPr lang="en-US" b="1" dirty="0" smtClean="0"/>
              <a:t>participates in perceived moral wrong doing</a:t>
            </a:r>
            <a:r>
              <a:rPr lang="en-US" dirty="0" smtClean="0"/>
              <a:t>" </a:t>
            </a:r>
            <a:r>
              <a:rPr lang="en-US" sz="1800" dirty="0" smtClean="0"/>
              <a:t>(Dickerson, 2010). </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Distress in Psychiatric Nurses</a:t>
            </a:r>
            <a:endParaRPr lang="en-US" dirty="0"/>
          </a:p>
        </p:txBody>
      </p:sp>
      <p:sp>
        <p:nvSpPr>
          <p:cNvPr id="3" name="Content Placeholder 2"/>
          <p:cNvSpPr>
            <a:spLocks noGrp="1"/>
          </p:cNvSpPr>
          <p:nvPr>
            <p:ph idx="1"/>
          </p:nvPr>
        </p:nvSpPr>
        <p:spPr>
          <a:xfrm>
            <a:off x="457200" y="1295400"/>
            <a:ext cx="8229600" cy="5181600"/>
          </a:xfrm>
        </p:spPr>
        <p:txBody>
          <a:bodyPr>
            <a:normAutofit/>
          </a:bodyPr>
          <a:lstStyle/>
          <a:p>
            <a:r>
              <a:rPr lang="en-US" dirty="0" smtClean="0"/>
              <a:t>Moral distress among psychiatric nurses is a phenomenon that has received much attention in the past decades </a:t>
            </a:r>
            <a:r>
              <a:rPr lang="en-US" sz="1800" dirty="0" smtClean="0"/>
              <a:t>(Austin, et al., 2003). </a:t>
            </a:r>
          </a:p>
          <a:p>
            <a:r>
              <a:rPr lang="en-US" dirty="0" smtClean="0"/>
              <a:t>Moral distress occurs in the day-to-day psychiatric setting and involves situations in which one acts against one's opinion due to internal or external effects </a:t>
            </a:r>
            <a:r>
              <a:rPr lang="en-US" sz="1800" dirty="0" smtClean="0"/>
              <a:t>(</a:t>
            </a:r>
            <a:r>
              <a:rPr lang="en-US" sz="1800" dirty="0" err="1" smtClean="0"/>
              <a:t>Deady</a:t>
            </a:r>
            <a:r>
              <a:rPr lang="en-US" sz="1800" dirty="0" smtClean="0"/>
              <a:t> and McCarthy, 2010).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Moral Distress in Psychiatric Nurses</a:t>
            </a:r>
            <a:endParaRPr lang="en-US" dirty="0"/>
          </a:p>
        </p:txBody>
      </p:sp>
      <p:sp>
        <p:nvSpPr>
          <p:cNvPr id="3" name="Content Placeholder 2"/>
          <p:cNvSpPr>
            <a:spLocks noGrp="1"/>
          </p:cNvSpPr>
          <p:nvPr>
            <p:ph idx="1"/>
          </p:nvPr>
        </p:nvSpPr>
        <p:spPr>
          <a:xfrm>
            <a:off x="381000" y="1295400"/>
            <a:ext cx="8229600" cy="4953000"/>
          </a:xfrm>
        </p:spPr>
        <p:txBody>
          <a:bodyPr>
            <a:normAutofit/>
          </a:bodyPr>
          <a:lstStyle/>
          <a:p>
            <a:r>
              <a:rPr lang="en-US" dirty="0" smtClean="0"/>
              <a:t>There are several nursing studies found that psychiatric nurses experienced moral distress and lower retention rates due to moral distress </a:t>
            </a:r>
            <a:r>
              <a:rPr lang="en-US" sz="1800" dirty="0" smtClean="0"/>
              <a:t>(Corley et al., 2001; Ohnishi et al., 2010). </a:t>
            </a:r>
            <a:endParaRPr lang="en-US" sz="1800" dirty="0" smtClean="0"/>
          </a:p>
          <a:p>
            <a:r>
              <a:rPr lang="en-US" dirty="0" smtClean="0"/>
              <a:t>For </a:t>
            </a:r>
            <a:r>
              <a:rPr lang="en-US" dirty="0" smtClean="0"/>
              <a:t>example, </a:t>
            </a:r>
            <a:r>
              <a:rPr lang="en-US" dirty="0" err="1" smtClean="0"/>
              <a:t>Deady</a:t>
            </a:r>
            <a:r>
              <a:rPr lang="en-US" dirty="0" smtClean="0"/>
              <a:t> and McCarthy (2010) confirmed the presence of moral distress among psychiatric nurses.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Moral Distress in Psychiatric Nurses</a:t>
            </a:r>
            <a:endParaRPr lang="en-US" dirty="0"/>
          </a:p>
        </p:txBody>
      </p:sp>
      <p:sp>
        <p:nvSpPr>
          <p:cNvPr id="3" name="Content Placeholder 2"/>
          <p:cNvSpPr>
            <a:spLocks noGrp="1"/>
          </p:cNvSpPr>
          <p:nvPr>
            <p:ph idx="1"/>
          </p:nvPr>
        </p:nvSpPr>
        <p:spPr>
          <a:xfrm>
            <a:off x="457200" y="1143000"/>
            <a:ext cx="8229600" cy="5486400"/>
          </a:xfrm>
        </p:spPr>
        <p:txBody>
          <a:bodyPr>
            <a:normAutofit/>
          </a:bodyPr>
          <a:lstStyle/>
          <a:p>
            <a:r>
              <a:rPr lang="en-US" dirty="0" smtClean="0"/>
              <a:t>The researchers have identified number of conditions that can cause concerns for psychiatric nurses such as forced medication, restraining patients, and coercion </a:t>
            </a:r>
            <a:r>
              <a:rPr lang="en-US" sz="1900" dirty="0" smtClean="0"/>
              <a:t>(Fish and </a:t>
            </a:r>
            <a:r>
              <a:rPr lang="en-US" sz="1900" dirty="0" err="1" smtClean="0"/>
              <a:t>Culshaw</a:t>
            </a:r>
            <a:r>
              <a:rPr lang="en-US" sz="1900" dirty="0" smtClean="0"/>
              <a:t>, 2005). </a:t>
            </a:r>
            <a:r>
              <a:rPr lang="en-US" dirty="0" smtClean="0"/>
              <a:t>Olsen </a:t>
            </a:r>
            <a:r>
              <a:rPr lang="en-US" dirty="0" smtClean="0"/>
              <a:t>(2003) argued that the use of coercion by psychiatric nurses may result in moral discomfort for nurses who has conflict between his/her commitment and belief to the therapeutic benefit of nursing and his/ her professional obligations in law. </a:t>
            </a:r>
            <a:endParaRPr lang="en-US" sz="19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Purpose</a:t>
            </a:r>
            <a:endParaRPr lang="en-US" dirty="0"/>
          </a:p>
        </p:txBody>
      </p:sp>
      <p:sp>
        <p:nvSpPr>
          <p:cNvPr id="3" name="Content Placeholder 2"/>
          <p:cNvSpPr>
            <a:spLocks noGrp="1"/>
          </p:cNvSpPr>
          <p:nvPr>
            <p:ph idx="1"/>
          </p:nvPr>
        </p:nvSpPr>
        <p:spPr>
          <a:xfrm>
            <a:off x="304800" y="1371600"/>
            <a:ext cx="8534400" cy="4953000"/>
          </a:xfrm>
        </p:spPr>
        <p:txBody>
          <a:bodyPr>
            <a:normAutofit lnSpcReduction="10000"/>
          </a:bodyPr>
          <a:lstStyle/>
          <a:p>
            <a:r>
              <a:rPr lang="en-US" sz="4000" dirty="0" smtClean="0"/>
              <a:t>The purpose of this study was to conduct and evaluate the effectiveness of an educational program (one-day workshop) on an attempt to decrease moral distress levels and intention to leave the current job/position among psychiatric nurses in Jordan.</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normAutofit/>
          </a:bodyPr>
          <a:lstStyle/>
          <a:p>
            <a:r>
              <a:rPr lang="en-US" dirty="0" smtClean="0"/>
              <a:t>Study Research Questions</a:t>
            </a:r>
            <a:endParaRPr lang="en-US" dirty="0"/>
          </a:p>
        </p:txBody>
      </p:sp>
      <p:sp>
        <p:nvSpPr>
          <p:cNvPr id="3" name="Content Placeholder 2"/>
          <p:cNvSpPr>
            <a:spLocks noGrp="1"/>
          </p:cNvSpPr>
          <p:nvPr>
            <p:ph idx="1"/>
          </p:nvPr>
        </p:nvSpPr>
        <p:spPr>
          <a:xfrm>
            <a:off x="457200" y="1371600"/>
            <a:ext cx="8229600" cy="5029200"/>
          </a:xfrm>
        </p:spPr>
        <p:txBody>
          <a:bodyPr>
            <a:normAutofit/>
          </a:bodyPr>
          <a:lstStyle/>
          <a:p>
            <a:pPr marL="514350" indent="-514350">
              <a:buAutoNum type="arabicParenBoth"/>
            </a:pPr>
            <a:r>
              <a:rPr lang="en-US" dirty="0" smtClean="0"/>
              <a:t>is there any difference in the </a:t>
            </a:r>
            <a:r>
              <a:rPr lang="en-US" dirty="0" smtClean="0"/>
              <a:t>level </a:t>
            </a:r>
            <a:r>
              <a:rPr lang="en-US" dirty="0" smtClean="0"/>
              <a:t>of moral distress among psychiatric nurses before and after conducting a workshop on moral distress, </a:t>
            </a:r>
          </a:p>
          <a:p>
            <a:pPr marL="514350" indent="-514350">
              <a:buNone/>
            </a:pPr>
            <a:r>
              <a:rPr lang="en-US" dirty="0" smtClean="0"/>
              <a:t> </a:t>
            </a:r>
          </a:p>
          <a:p>
            <a:pPr>
              <a:buNone/>
            </a:pPr>
            <a:r>
              <a:rPr lang="en-US" dirty="0" smtClean="0"/>
              <a:t>(2) is there any difference </a:t>
            </a:r>
            <a:r>
              <a:rPr lang="en-US" dirty="0" smtClean="0"/>
              <a:t>in </a:t>
            </a:r>
            <a:r>
              <a:rPr lang="en-US" dirty="0" smtClean="0"/>
              <a:t>psychiatric nurses’ intension to leave the current job/position before and after conducting a workshop on moral distress.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Design </a:t>
            </a:r>
            <a:endParaRPr lang="en-US" dirty="0"/>
          </a:p>
        </p:txBody>
      </p:sp>
      <p:sp>
        <p:nvSpPr>
          <p:cNvPr id="3" name="Content Placeholder 2"/>
          <p:cNvSpPr>
            <a:spLocks noGrp="1"/>
          </p:cNvSpPr>
          <p:nvPr>
            <p:ph idx="1"/>
          </p:nvPr>
        </p:nvSpPr>
        <p:spPr>
          <a:xfrm>
            <a:off x="457200" y="1371600"/>
            <a:ext cx="8229600" cy="4953000"/>
          </a:xfrm>
        </p:spPr>
        <p:txBody>
          <a:bodyPr>
            <a:normAutofit/>
          </a:bodyPr>
          <a:lstStyle/>
          <a:p>
            <a:r>
              <a:rPr lang="en-US" sz="4000" dirty="0" smtClean="0"/>
              <a:t>A pretest-posttest control group design was employed to measure the effectiveness of a workshop on moral distress among psychiatric nurses. </a:t>
            </a:r>
          </a:p>
          <a:p>
            <a:pPr>
              <a:buNone/>
            </a:pP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Mental health services in Jordan</a:t>
            </a:r>
            <a:endParaRPr lang="en-US" dirty="0"/>
          </a:p>
        </p:txBody>
      </p:sp>
      <p:sp>
        <p:nvSpPr>
          <p:cNvPr id="3" name="Content Placeholder 2"/>
          <p:cNvSpPr>
            <a:spLocks noGrp="1"/>
          </p:cNvSpPr>
          <p:nvPr>
            <p:ph idx="1"/>
          </p:nvPr>
        </p:nvSpPr>
        <p:spPr>
          <a:xfrm>
            <a:off x="457200" y="1066800"/>
            <a:ext cx="8229600" cy="5562600"/>
          </a:xfrm>
        </p:spPr>
        <p:txBody>
          <a:bodyPr>
            <a:normAutofit fontScale="92500" lnSpcReduction="10000"/>
          </a:bodyPr>
          <a:lstStyle/>
          <a:p>
            <a:r>
              <a:rPr lang="en-US" dirty="0" smtClean="0"/>
              <a:t>Mental health services provided by two large public hospitals (390 beds) operated by Ministry of Health, military psychiatric unit (40 beds), two private hospital (60 beds), and two university affiliated hospitals (40 beds). </a:t>
            </a:r>
            <a:r>
              <a:rPr lang="en-US" sz="2100" dirty="0" smtClean="0"/>
              <a:t>(WHO, </a:t>
            </a:r>
            <a:r>
              <a:rPr lang="en-US" sz="2100" dirty="0" smtClean="0"/>
              <a:t>2013</a:t>
            </a:r>
            <a:r>
              <a:rPr lang="en-US" sz="2100" dirty="0" smtClean="0"/>
              <a:t>). </a:t>
            </a:r>
          </a:p>
          <a:p>
            <a:r>
              <a:rPr lang="en-US" dirty="0" smtClean="0"/>
              <a:t>Like most other countries in the region, mental health services in are not well recognized and understood. </a:t>
            </a:r>
          </a:p>
          <a:p>
            <a:r>
              <a:rPr lang="en-US" dirty="0" smtClean="0"/>
              <a:t>In Jordan, the ratio of psychiatric nurses to the general population is very low, which placed more pressure, stress, demands, burnout, job dissatisfaction, and moral distress upon them.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Setting</a:t>
            </a:r>
            <a:endParaRPr lang="en-US" dirty="0"/>
          </a:p>
        </p:txBody>
      </p:sp>
      <p:sp>
        <p:nvSpPr>
          <p:cNvPr id="3" name="Content Placeholder 2"/>
          <p:cNvSpPr>
            <a:spLocks noGrp="1"/>
          </p:cNvSpPr>
          <p:nvPr>
            <p:ph idx="1"/>
          </p:nvPr>
        </p:nvSpPr>
        <p:spPr/>
        <p:txBody>
          <a:bodyPr/>
          <a:lstStyle/>
          <a:p>
            <a:r>
              <a:rPr lang="en-US" sz="4000" dirty="0" smtClean="0"/>
              <a:t>The two largest public psychiatric hospitals in Jordan. Those two hospitals are the largest in Jordan and provide about 85% of mental healthcare services in Jordan.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Methods: Sampling and data collection</a:t>
            </a:r>
            <a:endParaRPr lang="en-US" dirty="0"/>
          </a:p>
        </p:txBody>
      </p:sp>
      <p:sp>
        <p:nvSpPr>
          <p:cNvPr id="3" name="Content Placeholder 2"/>
          <p:cNvSpPr>
            <a:spLocks noGrp="1"/>
          </p:cNvSpPr>
          <p:nvPr>
            <p:ph idx="1"/>
          </p:nvPr>
        </p:nvSpPr>
        <p:spPr>
          <a:xfrm>
            <a:off x="457200" y="1066800"/>
            <a:ext cx="8229600" cy="5486400"/>
          </a:xfrm>
        </p:spPr>
        <p:txBody>
          <a:bodyPr>
            <a:normAutofit lnSpcReduction="10000"/>
          </a:bodyPr>
          <a:lstStyle/>
          <a:p>
            <a:r>
              <a:rPr lang="en-US" dirty="0" smtClean="0"/>
              <a:t>All psychiatric nurses who meet the inclusion criteria (nurses who have been working in psychiatric setting for at least one year) in the selected hospitals were invited to participate in the study, through a letter sent to them explaining the study purposes and methods.</a:t>
            </a:r>
          </a:p>
          <a:p>
            <a:r>
              <a:rPr lang="en-US" dirty="0" smtClean="0"/>
              <a:t>130 nurses (out of around 200-response rate=65%) completed and returned the pretest questionnaire within 2-3 days in a sealed box placed in the reception of each hospital.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normAutofit fontScale="90000"/>
          </a:bodyPr>
          <a:lstStyle/>
          <a:p>
            <a:r>
              <a:rPr lang="en-US" dirty="0" smtClean="0"/>
              <a:t>Methods: Sampling and data collection</a:t>
            </a:r>
            <a:endParaRPr lang="en-US" dirty="0"/>
          </a:p>
        </p:txBody>
      </p:sp>
      <p:sp>
        <p:nvSpPr>
          <p:cNvPr id="3" name="Content Placeholder 2"/>
          <p:cNvSpPr>
            <a:spLocks noGrp="1"/>
          </p:cNvSpPr>
          <p:nvPr>
            <p:ph idx="1"/>
          </p:nvPr>
        </p:nvSpPr>
        <p:spPr>
          <a:xfrm>
            <a:off x="381000" y="1143000"/>
            <a:ext cx="8229600" cy="5562600"/>
          </a:xfrm>
        </p:spPr>
        <p:txBody>
          <a:bodyPr>
            <a:normAutofit/>
          </a:bodyPr>
          <a:lstStyle/>
          <a:p>
            <a:r>
              <a:rPr lang="en-US" sz="4000" dirty="0" smtClean="0"/>
              <a:t>Participants were told to write their working (IDs) on the pretest questionnaire to enable the researchers to assign them randomly  (employing simple random sampling) to groups (control or intervention) and to compare their responses in both pretest and posttest. </a:t>
            </a:r>
          </a:p>
          <a:p>
            <a:pPr>
              <a:buNone/>
            </a:pPr>
            <a:endParaRPr lang="en-US"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838200"/>
          </a:xfrm>
        </p:spPr>
        <p:txBody>
          <a:bodyPr>
            <a:normAutofit fontScale="90000"/>
          </a:bodyPr>
          <a:lstStyle/>
          <a:p>
            <a:r>
              <a:rPr lang="en-US" dirty="0" smtClean="0"/>
              <a:t>Methods: Sampling and data collection</a:t>
            </a:r>
            <a:endParaRPr lang="en-US" dirty="0"/>
          </a:p>
        </p:txBody>
      </p:sp>
      <p:sp>
        <p:nvSpPr>
          <p:cNvPr id="3" name="Content Placeholder 2"/>
          <p:cNvSpPr>
            <a:spLocks noGrp="1"/>
          </p:cNvSpPr>
          <p:nvPr>
            <p:ph idx="1"/>
          </p:nvPr>
        </p:nvSpPr>
        <p:spPr>
          <a:xfrm>
            <a:off x="457200" y="1295400"/>
            <a:ext cx="8229600" cy="5105400"/>
          </a:xfrm>
        </p:spPr>
        <p:txBody>
          <a:bodyPr>
            <a:normAutofit fontScale="92500"/>
          </a:bodyPr>
          <a:lstStyle/>
          <a:p>
            <a:r>
              <a:rPr lang="en-US" sz="4000" dirty="0" smtClean="0"/>
              <a:t>The intervention group (n=65) received a one-day workshop on moral distress while the control group (n=65) received no intervention</a:t>
            </a:r>
          </a:p>
          <a:p>
            <a:r>
              <a:rPr lang="en-US" sz="4000" dirty="0" smtClean="0"/>
              <a:t>Nurses’ mangers in the two selected hospitals scheduled a one-day workshop for those who assigned to the intervention group. </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81000"/>
            <a:ext cx="8229600" cy="762000"/>
          </a:xfrm>
        </p:spPr>
        <p:txBody>
          <a:bodyPr>
            <a:normAutofit fontScale="90000"/>
          </a:bodyPr>
          <a:lstStyle/>
          <a:p>
            <a:r>
              <a:rPr lang="en-US" dirty="0" smtClean="0"/>
              <a:t>Methods: Sampling and data collection</a:t>
            </a:r>
            <a:endParaRPr lang="en-US" dirty="0"/>
          </a:p>
        </p:txBody>
      </p:sp>
      <p:sp>
        <p:nvSpPr>
          <p:cNvPr id="3" name="Content Placeholder 2"/>
          <p:cNvSpPr>
            <a:spLocks noGrp="1"/>
          </p:cNvSpPr>
          <p:nvPr>
            <p:ph idx="1"/>
          </p:nvPr>
        </p:nvSpPr>
        <p:spPr>
          <a:xfrm>
            <a:off x="457200" y="1143000"/>
            <a:ext cx="8229600" cy="5486400"/>
          </a:xfrm>
        </p:spPr>
        <p:txBody>
          <a:bodyPr>
            <a:normAutofit/>
          </a:bodyPr>
          <a:lstStyle/>
          <a:p>
            <a:r>
              <a:rPr lang="en-US" sz="4000" dirty="0" smtClean="0"/>
              <a:t>The workshop conducted by the researchers identically in the two hospitals in two different days. </a:t>
            </a:r>
          </a:p>
          <a:p>
            <a:r>
              <a:rPr lang="en-US" sz="4000" dirty="0" smtClean="0"/>
              <a:t>After 3 months, the researchers distributed the posttest questionnaire to all participating nurses in both groups.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Methods: Sampling and data collection</a:t>
            </a:r>
            <a:endParaRPr lang="en-US" dirty="0"/>
          </a:p>
        </p:txBody>
      </p:sp>
      <p:sp>
        <p:nvSpPr>
          <p:cNvPr id="3" name="Content Placeholder 2"/>
          <p:cNvSpPr>
            <a:spLocks noGrp="1"/>
          </p:cNvSpPr>
          <p:nvPr>
            <p:ph idx="1"/>
          </p:nvPr>
        </p:nvSpPr>
        <p:spPr>
          <a:xfrm>
            <a:off x="457200" y="1295400"/>
            <a:ext cx="8229600" cy="5181600"/>
          </a:xfrm>
        </p:spPr>
        <p:txBody>
          <a:bodyPr>
            <a:noAutofit/>
          </a:bodyPr>
          <a:lstStyle/>
          <a:p>
            <a:r>
              <a:rPr lang="en-US" sz="4000" dirty="0" smtClean="0"/>
              <a:t>They have been asked to complete and return it with their IDs on it within 2-3 days in the same way as pretest. </a:t>
            </a:r>
          </a:p>
          <a:p>
            <a:r>
              <a:rPr lang="en-US" sz="4000" dirty="0" smtClean="0"/>
              <a:t>A total of 105 posttest questionnaires were returned (60 from the intervention group and 45 from the control group). </a:t>
            </a:r>
            <a:endParaRPr lang="en-US" sz="4000" dirty="0" smtClean="0"/>
          </a:p>
        </p:txBody>
      </p:sp>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685800"/>
          </a:xfrm>
        </p:spPr>
        <p:txBody>
          <a:bodyPr>
            <a:normAutofit fontScale="90000"/>
          </a:bodyPr>
          <a:lstStyle/>
          <a:p>
            <a:r>
              <a:rPr lang="en-US" dirty="0" smtClean="0"/>
              <a:t>Methods: Instrument</a:t>
            </a:r>
            <a:endParaRPr lang="en-US" dirty="0"/>
          </a:p>
        </p:txBody>
      </p:sp>
      <p:sp>
        <p:nvSpPr>
          <p:cNvPr id="3" name="Content Placeholder 2"/>
          <p:cNvSpPr>
            <a:spLocks noGrp="1"/>
          </p:cNvSpPr>
          <p:nvPr>
            <p:ph idx="1"/>
          </p:nvPr>
        </p:nvSpPr>
        <p:spPr>
          <a:xfrm>
            <a:off x="457200" y="1295400"/>
            <a:ext cx="8229600" cy="4830763"/>
          </a:xfrm>
        </p:spPr>
        <p:txBody>
          <a:bodyPr>
            <a:normAutofit fontScale="92500"/>
          </a:bodyPr>
          <a:lstStyle/>
          <a:p>
            <a:r>
              <a:rPr lang="en-US" dirty="0" smtClean="0"/>
              <a:t>Moral Distress Scale for psychiatric nurses (MDS-P) </a:t>
            </a:r>
            <a:r>
              <a:rPr lang="en-US" sz="1900" dirty="0" smtClean="0"/>
              <a:t>(Ohnishi, et al., 2010) </a:t>
            </a:r>
            <a:r>
              <a:rPr lang="en-US" dirty="0" smtClean="0"/>
              <a:t>was used to measure the intensity of moral distress (before and after the workshop) among psychiatric nurses. The Arabic Translated version was used </a:t>
            </a:r>
            <a:r>
              <a:rPr lang="en-US" sz="1700" dirty="0" smtClean="0"/>
              <a:t>(</a:t>
            </a:r>
            <a:r>
              <a:rPr lang="en-US" sz="1700" dirty="0" err="1" smtClean="0"/>
              <a:t>Hamaideh</a:t>
            </a:r>
            <a:r>
              <a:rPr lang="en-US" sz="1700" dirty="0" smtClean="0"/>
              <a:t>, 2013).  </a:t>
            </a:r>
          </a:p>
          <a:p>
            <a:pPr>
              <a:buNone/>
            </a:pPr>
            <a:endParaRPr lang="en-US" dirty="0" smtClean="0"/>
          </a:p>
          <a:p>
            <a:r>
              <a:rPr lang="en-US" dirty="0" smtClean="0"/>
              <a:t>MDS-P was developed by Ohnishi et al. (2010) to examine and evaluate the moral distress intensity and frequency among psychiatric </a:t>
            </a:r>
            <a:r>
              <a:rPr lang="en-US" dirty="0" smtClean="0"/>
              <a:t>nurses. </a:t>
            </a:r>
            <a:endParaRPr lang="en-US" dirty="0" smtClean="0"/>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Instrument</a:t>
            </a:r>
            <a:endParaRPr lang="en-US" dirty="0"/>
          </a:p>
        </p:txBody>
      </p:sp>
      <p:sp>
        <p:nvSpPr>
          <p:cNvPr id="3" name="Content Placeholder 2"/>
          <p:cNvSpPr>
            <a:spLocks noGrp="1"/>
          </p:cNvSpPr>
          <p:nvPr>
            <p:ph idx="1"/>
          </p:nvPr>
        </p:nvSpPr>
        <p:spPr>
          <a:xfrm>
            <a:off x="457200" y="1371600"/>
            <a:ext cx="8229600" cy="5105400"/>
          </a:xfrm>
        </p:spPr>
        <p:txBody>
          <a:bodyPr>
            <a:normAutofit fontScale="92500" lnSpcReduction="10000"/>
          </a:bodyPr>
          <a:lstStyle/>
          <a:p>
            <a:pPr>
              <a:buNone/>
            </a:pPr>
            <a:r>
              <a:rPr lang="en-US" dirty="0" smtClean="0"/>
              <a:t>MDS-P consisted of 15 items in three factors: </a:t>
            </a:r>
          </a:p>
          <a:p>
            <a:pPr>
              <a:buNone/>
            </a:pPr>
            <a:r>
              <a:rPr lang="en-US" dirty="0" smtClean="0"/>
              <a:t>1. unethical conduct by caregivers, </a:t>
            </a:r>
          </a:p>
          <a:p>
            <a:pPr>
              <a:buNone/>
            </a:pPr>
            <a:r>
              <a:rPr lang="en-US" dirty="0" smtClean="0"/>
              <a:t>2. low staffing, and </a:t>
            </a:r>
          </a:p>
          <a:p>
            <a:pPr>
              <a:buNone/>
            </a:pPr>
            <a:r>
              <a:rPr lang="en-US" dirty="0" smtClean="0"/>
              <a:t>3. acquiescence to patients’ rights violation.</a:t>
            </a:r>
            <a:r>
              <a:rPr lang="en-US" b="1" dirty="0" smtClean="0"/>
              <a:t> </a:t>
            </a:r>
          </a:p>
          <a:p>
            <a:pPr>
              <a:buNone/>
            </a:pPr>
            <a:endParaRPr lang="en-US" b="1" dirty="0" smtClean="0"/>
          </a:p>
          <a:p>
            <a:r>
              <a:rPr lang="en-US" dirty="0" smtClean="0"/>
              <a:t>Items rated</a:t>
            </a:r>
            <a:r>
              <a:rPr lang="en-US" b="1" dirty="0" smtClean="0"/>
              <a:t> </a:t>
            </a:r>
            <a:r>
              <a:rPr lang="en-US" dirty="0" smtClean="0"/>
              <a:t>on a 7 point scale ranging from "0" </a:t>
            </a:r>
          </a:p>
          <a:p>
            <a:pPr>
              <a:buNone/>
            </a:pPr>
            <a:r>
              <a:rPr lang="en-US" dirty="0" smtClean="0"/>
              <a:t>    (Not at all stressful: the experience did not cause the nurse to feel upset, tense, or anxious), to "6“ (Extremely stressful: the experience upset the nurse and caused a lot of anxiety or tension).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Methods: Instrument</a:t>
            </a:r>
            <a:endParaRPr lang="en-US" dirty="0"/>
          </a:p>
        </p:txBody>
      </p:sp>
      <p:sp>
        <p:nvSpPr>
          <p:cNvPr id="3" name="Content Placeholder 2"/>
          <p:cNvSpPr>
            <a:spLocks noGrp="1"/>
          </p:cNvSpPr>
          <p:nvPr>
            <p:ph idx="1"/>
          </p:nvPr>
        </p:nvSpPr>
        <p:spPr>
          <a:xfrm>
            <a:off x="457200" y="1066800"/>
            <a:ext cx="8229600" cy="5638800"/>
          </a:xfrm>
        </p:spPr>
        <p:txBody>
          <a:bodyPr>
            <a:normAutofit fontScale="92500" lnSpcReduction="10000"/>
          </a:bodyPr>
          <a:lstStyle/>
          <a:p>
            <a:r>
              <a:rPr lang="en-US" dirty="0" smtClean="0"/>
              <a:t>Internal consistency reliabilities were 0.90, 0.85, 0.82, and 0.79 for the whole scale, unethical conduct by care givers, low staffing, and acquiescence to patients’ rights violations,  respectively </a:t>
            </a:r>
            <a:r>
              <a:rPr lang="en-US" sz="1900" dirty="0" smtClean="0"/>
              <a:t>(Ohnishi, et al., 2010).  </a:t>
            </a:r>
          </a:p>
          <a:p>
            <a:pPr>
              <a:buNone/>
            </a:pPr>
            <a:endParaRPr lang="en-US" dirty="0" smtClean="0"/>
          </a:p>
          <a:p>
            <a:r>
              <a:rPr lang="en-US" dirty="0" smtClean="0"/>
              <a:t>Among Jordanian psychiatric nurses, </a:t>
            </a:r>
            <a:r>
              <a:rPr lang="en-US" dirty="0" err="1" smtClean="0"/>
              <a:t>Cronbach’s</a:t>
            </a:r>
            <a:r>
              <a:rPr lang="en-US" dirty="0" smtClean="0"/>
              <a:t> alpha was 0.89, for the whole scale and for the three subscales were 0.74, 0.78, and 0.80 for unethical conduct by caregivers, low staffing, and acquiescence to patients’ rights violations, respectively </a:t>
            </a:r>
            <a:r>
              <a:rPr lang="en-US" sz="1900" dirty="0" smtClean="0"/>
              <a:t>(</a:t>
            </a:r>
            <a:r>
              <a:rPr lang="en-US" sz="1900" dirty="0" err="1" smtClean="0"/>
              <a:t>Hamaideh</a:t>
            </a:r>
            <a:r>
              <a:rPr lang="en-US" sz="1900" dirty="0" smtClean="0"/>
              <a:t>, 2013).  </a:t>
            </a:r>
          </a:p>
          <a:p>
            <a:pPr>
              <a:buNone/>
            </a:pP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Methods: Instrument</a:t>
            </a:r>
            <a:endParaRPr lang="en-US" dirty="0"/>
          </a:p>
        </p:txBody>
      </p:sp>
      <p:sp>
        <p:nvSpPr>
          <p:cNvPr id="3" name="Content Placeholder 2"/>
          <p:cNvSpPr>
            <a:spLocks noGrp="1"/>
          </p:cNvSpPr>
          <p:nvPr>
            <p:ph idx="1"/>
          </p:nvPr>
        </p:nvSpPr>
        <p:spPr>
          <a:xfrm>
            <a:off x="457200" y="1219200"/>
            <a:ext cx="8229600" cy="4906963"/>
          </a:xfrm>
        </p:spPr>
        <p:txBody>
          <a:bodyPr>
            <a:normAutofit fontScale="92500" lnSpcReduction="10000"/>
          </a:bodyPr>
          <a:lstStyle/>
          <a:p>
            <a:r>
              <a:rPr lang="en-US" sz="4000" dirty="0" smtClean="0"/>
              <a:t>Intention to leave the current job/position was measured by a single dichotomous question worded as “Do you have the intention to leave the current job/position” with responses of yes or no.</a:t>
            </a:r>
            <a:r>
              <a:rPr lang="en-US" sz="4000" b="1" dirty="0" smtClean="0"/>
              <a:t> </a:t>
            </a:r>
          </a:p>
          <a:p>
            <a:endParaRPr lang="en-US" sz="4000" b="1" dirty="0" smtClean="0"/>
          </a:p>
          <a:p>
            <a:r>
              <a:rPr lang="en-US" sz="4000" dirty="0" smtClean="0"/>
              <a:t>Also, data about demographics and work-related variables were collected.</a:t>
            </a:r>
            <a:r>
              <a:rPr lang="en-US" sz="4000" b="1" dirty="0" smtClean="0"/>
              <a:t>   </a:t>
            </a:r>
            <a:endParaRPr lang="en-US" sz="4000"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The intervention program </a:t>
            </a:r>
            <a:endParaRPr lang="en-US" dirty="0"/>
          </a:p>
        </p:txBody>
      </p:sp>
      <p:sp>
        <p:nvSpPr>
          <p:cNvPr id="3" name="Content Placeholder 2"/>
          <p:cNvSpPr>
            <a:spLocks noGrp="1"/>
          </p:cNvSpPr>
          <p:nvPr>
            <p:ph idx="1"/>
          </p:nvPr>
        </p:nvSpPr>
        <p:spPr>
          <a:xfrm>
            <a:off x="457200" y="1447800"/>
            <a:ext cx="8229600" cy="4953000"/>
          </a:xfrm>
        </p:spPr>
        <p:txBody>
          <a:bodyPr>
            <a:normAutofit/>
          </a:bodyPr>
          <a:lstStyle/>
          <a:p>
            <a:r>
              <a:rPr lang="en-US" dirty="0" smtClean="0"/>
              <a:t>The workshop designed and presented by the researchers. Nurses’ Managers in the selected hospitals assisted technically in conducting the workshop. </a:t>
            </a:r>
          </a:p>
          <a:p>
            <a:r>
              <a:rPr lang="en-US" dirty="0" smtClean="0"/>
              <a:t>The workshop was held in classrooms in each setting (hospital). The format of the workshop was </a:t>
            </a:r>
            <a:r>
              <a:rPr lang="en-US" dirty="0" smtClean="0"/>
              <a:t>interactive</a:t>
            </a:r>
            <a:r>
              <a:rPr lang="en-US" dirty="0" smtClean="0"/>
              <a: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Methods: The intervention program </a:t>
            </a:r>
            <a:endParaRPr lang="en-US" dirty="0"/>
          </a:p>
        </p:txBody>
      </p:sp>
      <p:sp>
        <p:nvSpPr>
          <p:cNvPr id="3" name="Content Placeholder 2"/>
          <p:cNvSpPr>
            <a:spLocks noGrp="1"/>
          </p:cNvSpPr>
          <p:nvPr>
            <p:ph idx="1"/>
          </p:nvPr>
        </p:nvSpPr>
        <p:spPr>
          <a:xfrm>
            <a:off x="457200" y="1371600"/>
            <a:ext cx="8229600" cy="4953000"/>
          </a:xfrm>
        </p:spPr>
        <p:txBody>
          <a:bodyPr>
            <a:normAutofit lnSpcReduction="10000"/>
          </a:bodyPr>
          <a:lstStyle/>
          <a:p>
            <a:r>
              <a:rPr lang="en-US" dirty="0" smtClean="0"/>
              <a:t> The workshop consisted of an:</a:t>
            </a:r>
          </a:p>
          <a:p>
            <a:r>
              <a:rPr lang="en-US" dirty="0" smtClean="0"/>
              <a:t> introduction about various definitions of moral distress, then, </a:t>
            </a:r>
          </a:p>
          <a:p>
            <a:r>
              <a:rPr lang="en-US" dirty="0" smtClean="0"/>
              <a:t>explanation of the causes, effects, and barriers of moral distress on both nurses and institutions. </a:t>
            </a:r>
          </a:p>
          <a:p>
            <a:r>
              <a:rPr lang="en-US" dirty="0" smtClean="0"/>
              <a:t>participants shared their past experiences with situation that gave rise to moral distress. </a:t>
            </a:r>
          </a:p>
          <a:p>
            <a:r>
              <a:rPr lang="en-US" dirty="0" smtClean="0"/>
              <a:t>development of an individual and a unit action plan to reduce the severity of moral distress. </a:t>
            </a: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 Ethical considerations</a:t>
            </a:r>
            <a:endParaRPr lang="en-US" dirty="0"/>
          </a:p>
        </p:txBody>
      </p:sp>
      <p:sp>
        <p:nvSpPr>
          <p:cNvPr id="3" name="Content Placeholder 2"/>
          <p:cNvSpPr>
            <a:spLocks noGrp="1"/>
          </p:cNvSpPr>
          <p:nvPr>
            <p:ph idx="1"/>
          </p:nvPr>
        </p:nvSpPr>
        <p:spPr>
          <a:xfrm>
            <a:off x="457200" y="1295400"/>
            <a:ext cx="8229600" cy="4830763"/>
          </a:xfrm>
        </p:spPr>
        <p:txBody>
          <a:bodyPr>
            <a:normAutofit/>
          </a:bodyPr>
          <a:lstStyle/>
          <a:p>
            <a:r>
              <a:rPr lang="en-US" dirty="0" smtClean="0"/>
              <a:t>Before data collection,</a:t>
            </a:r>
            <a:r>
              <a:rPr lang="en-US" b="1" dirty="0" smtClean="0"/>
              <a:t> </a:t>
            </a:r>
          </a:p>
          <a:p>
            <a:r>
              <a:rPr lang="en-US" dirty="0" smtClean="0"/>
              <a:t>IRB at the university where the researcher is working</a:t>
            </a:r>
          </a:p>
          <a:p>
            <a:r>
              <a:rPr lang="en-US" dirty="0" smtClean="0"/>
              <a:t>IRB of the hospitals. </a:t>
            </a:r>
          </a:p>
          <a:p>
            <a:r>
              <a:rPr lang="en-US" dirty="0" smtClean="0"/>
              <a:t>Permission to use the MDS-P.</a:t>
            </a:r>
          </a:p>
          <a:p>
            <a:r>
              <a:rPr lang="en-US" dirty="0" smtClean="0"/>
              <a:t>Participants signed an inform consent, they informed that they will be assigned randomly to either intervention or control group.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15962"/>
          </a:xfrm>
        </p:spPr>
        <p:txBody>
          <a:bodyPr>
            <a:normAutofit fontScale="90000"/>
          </a:bodyPr>
          <a:lstStyle/>
          <a:p>
            <a:r>
              <a:rPr lang="en-US" dirty="0" smtClean="0"/>
              <a:t>Methods: Data Analysis</a:t>
            </a:r>
            <a:endParaRPr lang="en-US" dirty="0"/>
          </a:p>
        </p:txBody>
      </p:sp>
      <p:sp>
        <p:nvSpPr>
          <p:cNvPr id="3" name="Content Placeholder 2"/>
          <p:cNvSpPr>
            <a:spLocks noGrp="1"/>
          </p:cNvSpPr>
          <p:nvPr>
            <p:ph idx="1"/>
          </p:nvPr>
        </p:nvSpPr>
        <p:spPr>
          <a:xfrm>
            <a:off x="457200" y="1066800"/>
            <a:ext cx="8229600" cy="5562600"/>
          </a:xfrm>
        </p:spPr>
        <p:txBody>
          <a:bodyPr>
            <a:normAutofit fontScale="92500" lnSpcReduction="20000"/>
          </a:bodyPr>
          <a:lstStyle/>
          <a:p>
            <a:r>
              <a:rPr lang="en-US" dirty="0" smtClean="0"/>
              <a:t>Descriptive </a:t>
            </a:r>
            <a:r>
              <a:rPr lang="en-US" dirty="0" smtClean="0"/>
              <a:t>statistics were used to describe the demographics. </a:t>
            </a:r>
          </a:p>
          <a:p>
            <a:r>
              <a:rPr lang="en-US" dirty="0" smtClean="0"/>
              <a:t>Paired t-test was used to investigate the difference between moral distress level before and 3 months after conducting the workshop. </a:t>
            </a:r>
          </a:p>
          <a:p>
            <a:r>
              <a:rPr lang="en-US" dirty="0" smtClean="0"/>
              <a:t>To ensure that no bias occurred that may threaten the </a:t>
            </a:r>
            <a:r>
              <a:rPr lang="en-US" dirty="0" smtClean="0"/>
              <a:t>validity </a:t>
            </a:r>
            <a:r>
              <a:rPr lang="en-US" dirty="0" smtClean="0"/>
              <a:t>of the study, pretest measures for both groups was checked using t-test. No significant differences between the two groups </a:t>
            </a:r>
            <a:r>
              <a:rPr lang="en-US" dirty="0" smtClean="0"/>
              <a:t>exist. </a:t>
            </a:r>
            <a:endParaRPr lang="en-US" dirty="0" smtClean="0"/>
          </a:p>
          <a:p>
            <a:r>
              <a:rPr lang="en-US" dirty="0" smtClean="0"/>
              <a:t>Chi-square test was employed to detect if the changes in nurses’ intention to leave the current job/position is significant.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p>
            <a:r>
              <a:rPr lang="en-US" b="1" dirty="0" smtClean="0"/>
              <a:t>RESULTS: Demographics </a:t>
            </a:r>
            <a:endParaRPr lang="en-US" dirty="0"/>
          </a:p>
        </p:txBody>
      </p:sp>
      <p:sp>
        <p:nvSpPr>
          <p:cNvPr id="3" name="Content Placeholder 2"/>
          <p:cNvSpPr>
            <a:spLocks noGrp="1"/>
          </p:cNvSpPr>
          <p:nvPr>
            <p:ph idx="1"/>
          </p:nvPr>
        </p:nvSpPr>
        <p:spPr>
          <a:xfrm>
            <a:off x="457200" y="1143000"/>
            <a:ext cx="8229600" cy="5257800"/>
          </a:xfrm>
        </p:spPr>
        <p:txBody>
          <a:bodyPr>
            <a:normAutofit/>
          </a:bodyPr>
          <a:lstStyle/>
          <a:p>
            <a:r>
              <a:rPr lang="en-US" dirty="0" smtClean="0"/>
              <a:t>The final number of participants who completed both pretest and posttest measures were 105 nurses (60 from the intervention group and 45 from the control group). </a:t>
            </a:r>
          </a:p>
          <a:p>
            <a:r>
              <a:rPr lang="en-US" dirty="0" smtClean="0"/>
              <a:t>There were no significant differences in any demographic or work-related variables between the intervention and the control groups.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92162"/>
          </a:xfrm>
        </p:spPr>
        <p:txBody>
          <a:bodyPr/>
          <a:lstStyle/>
          <a:p>
            <a:r>
              <a:rPr lang="en-US" dirty="0" smtClean="0"/>
              <a:t>Results: Demographics</a:t>
            </a:r>
            <a:endParaRPr lang="en-US" dirty="0"/>
          </a:p>
        </p:txBody>
      </p:sp>
      <p:graphicFrame>
        <p:nvGraphicFramePr>
          <p:cNvPr id="4" name="Content Placeholder 3"/>
          <p:cNvGraphicFramePr>
            <a:graphicFrameLocks noGrp="1"/>
          </p:cNvGraphicFramePr>
          <p:nvPr>
            <p:ph idx="1"/>
          </p:nvPr>
        </p:nvGraphicFramePr>
        <p:xfrm>
          <a:off x="457200" y="1143000"/>
          <a:ext cx="8229600" cy="4937759"/>
        </p:xfrm>
        <a:graphic>
          <a:graphicData uri="http://schemas.openxmlformats.org/drawingml/2006/table">
            <a:tbl>
              <a:tblPr firstRow="1" bandRow="1">
                <a:tableStyleId>{5C22544A-7EE6-4342-B048-85BDC9FD1C3A}</a:tableStyleId>
              </a:tblPr>
              <a:tblGrid>
                <a:gridCol w="3657600"/>
                <a:gridCol w="1905000"/>
                <a:gridCol w="2362200"/>
                <a:gridCol w="304800"/>
              </a:tblGrid>
              <a:tr h="1752599">
                <a:tc>
                  <a:txBody>
                    <a:bodyPr/>
                    <a:lstStyle/>
                    <a:p>
                      <a:pPr algn="ctr"/>
                      <a:r>
                        <a:rPr lang="en-US" sz="1800" dirty="0" smtClean="0">
                          <a:latin typeface="Times New Roman"/>
                          <a:ea typeface="Times New Roman"/>
                          <a:cs typeface="Arial"/>
                        </a:rPr>
                        <a:t>Variable</a:t>
                      </a:r>
                      <a:endParaRPr lang="en-US" dirty="0"/>
                    </a:p>
                  </a:txBody>
                  <a:tcPr/>
                </a:tc>
                <a:tc>
                  <a:txBody>
                    <a:bodyPr/>
                    <a:lstStyle/>
                    <a:p>
                      <a:pPr marL="0" marR="0" algn="ctr" rtl="1">
                        <a:lnSpc>
                          <a:spcPct val="200000"/>
                        </a:lnSpc>
                        <a:spcBef>
                          <a:spcPts val="0"/>
                        </a:spcBef>
                        <a:spcAft>
                          <a:spcPts val="0"/>
                        </a:spcAft>
                      </a:pPr>
                      <a:r>
                        <a:rPr lang="en-US" sz="1800" dirty="0" smtClean="0">
                          <a:latin typeface="Times New Roman"/>
                          <a:ea typeface="Times New Roman"/>
                          <a:cs typeface="Arial"/>
                        </a:rPr>
                        <a:t>Control Group (n=45)</a:t>
                      </a:r>
                    </a:p>
                    <a:p>
                      <a:pPr marL="0" marR="0" algn="ctr" rtl="1">
                        <a:lnSpc>
                          <a:spcPct val="200000"/>
                        </a:lnSpc>
                        <a:spcBef>
                          <a:spcPts val="0"/>
                        </a:spcBef>
                        <a:spcAft>
                          <a:spcPts val="0"/>
                        </a:spcAft>
                      </a:pPr>
                      <a:r>
                        <a:rPr lang="en-US" sz="1800" dirty="0" smtClean="0">
                          <a:latin typeface="Times New Roman"/>
                          <a:ea typeface="Times New Roman"/>
                          <a:cs typeface="Arial"/>
                        </a:rPr>
                        <a:t>Mean (SD) </a:t>
                      </a:r>
                    </a:p>
                    <a:p>
                      <a:pPr algn="ctr"/>
                      <a:endParaRPr lang="en-US" dirty="0"/>
                    </a:p>
                  </a:txBody>
                  <a:tcPr/>
                </a:tc>
                <a:tc>
                  <a:txBody>
                    <a:bodyPr/>
                    <a:lstStyle/>
                    <a:p>
                      <a:pPr marL="0" marR="0" algn="ctr" rtl="1">
                        <a:lnSpc>
                          <a:spcPct val="200000"/>
                        </a:lnSpc>
                        <a:spcBef>
                          <a:spcPts val="0"/>
                        </a:spcBef>
                        <a:spcAft>
                          <a:spcPts val="0"/>
                        </a:spcAft>
                      </a:pPr>
                      <a:r>
                        <a:rPr lang="en-US" sz="1800" dirty="0" smtClean="0">
                          <a:latin typeface="Times New Roman"/>
                          <a:ea typeface="Times New Roman"/>
                          <a:cs typeface="Arial"/>
                        </a:rPr>
                        <a:t>Intervention Group (n=60)</a:t>
                      </a:r>
                    </a:p>
                    <a:p>
                      <a:pPr marL="0" marR="0" algn="ctr" rtl="1">
                        <a:lnSpc>
                          <a:spcPct val="200000"/>
                        </a:lnSpc>
                        <a:spcBef>
                          <a:spcPts val="0"/>
                        </a:spcBef>
                        <a:spcAft>
                          <a:spcPts val="0"/>
                        </a:spcAft>
                      </a:pPr>
                      <a:r>
                        <a:rPr lang="en-US" sz="1800" dirty="0" smtClean="0">
                          <a:latin typeface="Times New Roman"/>
                          <a:ea typeface="Times New Roman"/>
                          <a:cs typeface="Arial"/>
                        </a:rPr>
                        <a:t>Mean (SD) </a:t>
                      </a:r>
                    </a:p>
                    <a:p>
                      <a:pPr algn="ctr"/>
                      <a:endParaRPr lang="en-US" dirty="0"/>
                    </a:p>
                  </a:txBody>
                  <a:tcPr/>
                </a:tc>
                <a:tc>
                  <a:txBody>
                    <a:bodyPr/>
                    <a:lstStyle/>
                    <a:p>
                      <a:endParaRPr lang="en-US"/>
                    </a:p>
                  </a:txBody>
                  <a:tcPr/>
                </a:tc>
              </a:tr>
              <a:tr h="405516">
                <a:tc>
                  <a:txBody>
                    <a:bodyPr/>
                    <a:lstStyle/>
                    <a:p>
                      <a:pPr marL="0" marR="0" algn="l" rtl="1">
                        <a:lnSpc>
                          <a:spcPct val="200000"/>
                        </a:lnSpc>
                        <a:spcBef>
                          <a:spcPts val="0"/>
                        </a:spcBef>
                        <a:spcAft>
                          <a:spcPts val="0"/>
                        </a:spcAft>
                      </a:pPr>
                      <a:r>
                        <a:rPr lang="en-US" sz="1800" dirty="0">
                          <a:latin typeface="Times New Roman"/>
                          <a:ea typeface="Times New Roman"/>
                          <a:cs typeface="Arial"/>
                        </a:rPr>
                        <a:t>Age</a:t>
                      </a:r>
                    </a:p>
                  </a:txBody>
                  <a:tcPr marL="68580" marR="68580" marT="0" marB="0"/>
                </a:tc>
                <a:tc>
                  <a:txBody>
                    <a:bodyPr/>
                    <a:lstStyle/>
                    <a:p>
                      <a:pPr marL="0" marR="0" algn="ctr" rtl="1">
                        <a:lnSpc>
                          <a:spcPct val="200000"/>
                        </a:lnSpc>
                        <a:spcBef>
                          <a:spcPts val="0"/>
                        </a:spcBef>
                        <a:spcAft>
                          <a:spcPts val="0"/>
                        </a:spcAft>
                      </a:pPr>
                      <a:r>
                        <a:rPr lang="en-US" sz="1800">
                          <a:latin typeface="Times New Roman"/>
                          <a:ea typeface="Times New Roman"/>
                          <a:cs typeface="Arial"/>
                        </a:rPr>
                        <a:t>27.71 (5.71)</a:t>
                      </a:r>
                    </a:p>
                  </a:txBody>
                  <a:tcPr marL="68580" marR="68580" marT="0" marB="0"/>
                </a:tc>
                <a:tc>
                  <a:txBody>
                    <a:bodyPr/>
                    <a:lstStyle/>
                    <a:p>
                      <a:pPr marL="0" marR="0" algn="ctr" rtl="1">
                        <a:lnSpc>
                          <a:spcPct val="200000"/>
                        </a:lnSpc>
                        <a:spcBef>
                          <a:spcPts val="0"/>
                        </a:spcBef>
                        <a:spcAft>
                          <a:spcPts val="0"/>
                        </a:spcAft>
                      </a:pPr>
                      <a:r>
                        <a:rPr lang="en-US" sz="1800" dirty="0">
                          <a:latin typeface="Times New Roman"/>
                          <a:ea typeface="Times New Roman"/>
                          <a:cs typeface="Arial"/>
                        </a:rPr>
                        <a:t>29.57 (6.81)</a:t>
                      </a:r>
                    </a:p>
                  </a:txBody>
                  <a:tcPr marL="68580" marR="68580" marT="0" marB="0"/>
                </a:tc>
                <a:tc>
                  <a:txBody>
                    <a:bodyPr/>
                    <a:lstStyle/>
                    <a:p>
                      <a:pPr marL="0" marR="0" algn="ctr" rtl="1">
                        <a:lnSpc>
                          <a:spcPct val="200000"/>
                        </a:lnSpc>
                        <a:spcBef>
                          <a:spcPts val="0"/>
                        </a:spcBef>
                        <a:spcAft>
                          <a:spcPts val="0"/>
                        </a:spcAft>
                      </a:pPr>
                      <a:endParaRPr lang="en-US" sz="1200" dirty="0">
                        <a:latin typeface="Times New Roman"/>
                        <a:ea typeface="Times New Roman"/>
                        <a:cs typeface="Arial"/>
                      </a:endParaRPr>
                    </a:p>
                  </a:txBody>
                  <a:tcPr marL="68580" marR="68580" marT="0" marB="0"/>
                </a:tc>
              </a:tr>
              <a:tr h="405516">
                <a:tc>
                  <a:txBody>
                    <a:bodyPr/>
                    <a:lstStyle/>
                    <a:p>
                      <a:pPr marL="0" marR="0" algn="l" rtl="1">
                        <a:lnSpc>
                          <a:spcPct val="200000"/>
                        </a:lnSpc>
                        <a:spcBef>
                          <a:spcPts val="0"/>
                        </a:spcBef>
                        <a:spcAft>
                          <a:spcPts val="0"/>
                        </a:spcAft>
                      </a:pPr>
                      <a:r>
                        <a:rPr lang="en-US" sz="1800">
                          <a:latin typeface="Times New Roman"/>
                          <a:ea typeface="Times New Roman"/>
                          <a:cs typeface="Arial"/>
                        </a:rPr>
                        <a:t>Income level/month ($)</a:t>
                      </a:r>
                    </a:p>
                  </a:txBody>
                  <a:tcPr marL="68580" marR="68580" marT="0" marB="0"/>
                </a:tc>
                <a:tc>
                  <a:txBody>
                    <a:bodyPr/>
                    <a:lstStyle/>
                    <a:p>
                      <a:pPr marL="0" marR="0" algn="ctr" rtl="1">
                        <a:lnSpc>
                          <a:spcPct val="200000"/>
                        </a:lnSpc>
                        <a:spcBef>
                          <a:spcPts val="0"/>
                        </a:spcBef>
                        <a:spcAft>
                          <a:spcPts val="0"/>
                        </a:spcAft>
                      </a:pPr>
                      <a:r>
                        <a:rPr lang="en-US" sz="1800">
                          <a:latin typeface="Times New Roman"/>
                          <a:ea typeface="Times New Roman"/>
                          <a:cs typeface="Arial"/>
                        </a:rPr>
                        <a:t>633.73 (214.60)</a:t>
                      </a:r>
                    </a:p>
                  </a:txBody>
                  <a:tcPr marL="68580" marR="68580" marT="0" marB="0"/>
                </a:tc>
                <a:tc>
                  <a:txBody>
                    <a:bodyPr/>
                    <a:lstStyle/>
                    <a:p>
                      <a:pPr marL="0" marR="0" algn="ctr" rtl="1">
                        <a:lnSpc>
                          <a:spcPct val="200000"/>
                        </a:lnSpc>
                        <a:spcBef>
                          <a:spcPts val="0"/>
                        </a:spcBef>
                        <a:spcAft>
                          <a:spcPts val="0"/>
                        </a:spcAft>
                      </a:pPr>
                      <a:r>
                        <a:rPr lang="en-US" sz="1800">
                          <a:latin typeface="Times New Roman"/>
                          <a:ea typeface="Times New Roman"/>
                          <a:cs typeface="Arial"/>
                        </a:rPr>
                        <a:t>832.78 (260.30)</a:t>
                      </a:r>
                    </a:p>
                  </a:txBody>
                  <a:tcPr marL="68580" marR="68580" marT="0" marB="0"/>
                </a:tc>
                <a:tc>
                  <a:txBody>
                    <a:bodyPr/>
                    <a:lstStyle/>
                    <a:p>
                      <a:endParaRPr lang="en-US"/>
                    </a:p>
                  </a:txBody>
                  <a:tcPr marL="68580" marR="68580" marT="0" marB="0"/>
                </a:tc>
              </a:tr>
              <a:tr h="405516">
                <a:tc>
                  <a:txBody>
                    <a:bodyPr/>
                    <a:lstStyle/>
                    <a:p>
                      <a:pPr marL="0" marR="0" algn="l" rtl="1">
                        <a:lnSpc>
                          <a:spcPct val="200000"/>
                        </a:lnSpc>
                        <a:spcBef>
                          <a:spcPts val="0"/>
                        </a:spcBef>
                        <a:spcAft>
                          <a:spcPts val="0"/>
                        </a:spcAft>
                      </a:pPr>
                      <a:r>
                        <a:rPr lang="en-US" sz="1800">
                          <a:latin typeface="Times New Roman"/>
                          <a:ea typeface="Times New Roman"/>
                          <a:cs typeface="Arial"/>
                        </a:rPr>
                        <a:t>Experience in nursing in general</a:t>
                      </a:r>
                    </a:p>
                  </a:txBody>
                  <a:tcPr marL="68580" marR="68580" marT="0" marB="0"/>
                </a:tc>
                <a:tc>
                  <a:txBody>
                    <a:bodyPr/>
                    <a:lstStyle/>
                    <a:p>
                      <a:pPr marL="0" marR="0" algn="ctr" rtl="1">
                        <a:lnSpc>
                          <a:spcPct val="200000"/>
                        </a:lnSpc>
                        <a:spcBef>
                          <a:spcPts val="0"/>
                        </a:spcBef>
                        <a:spcAft>
                          <a:spcPts val="0"/>
                        </a:spcAft>
                      </a:pPr>
                      <a:r>
                        <a:rPr lang="en-US" sz="1800">
                          <a:latin typeface="Times New Roman"/>
                          <a:ea typeface="Times New Roman"/>
                          <a:cs typeface="Arial"/>
                        </a:rPr>
                        <a:t>5.22 (4.90)</a:t>
                      </a:r>
                    </a:p>
                  </a:txBody>
                  <a:tcPr marL="68580" marR="68580" marT="0" marB="0"/>
                </a:tc>
                <a:tc>
                  <a:txBody>
                    <a:bodyPr/>
                    <a:lstStyle/>
                    <a:p>
                      <a:pPr marL="0" marR="0" algn="ctr" rtl="1">
                        <a:lnSpc>
                          <a:spcPct val="200000"/>
                        </a:lnSpc>
                        <a:spcBef>
                          <a:spcPts val="0"/>
                        </a:spcBef>
                        <a:spcAft>
                          <a:spcPts val="0"/>
                        </a:spcAft>
                      </a:pPr>
                      <a:r>
                        <a:rPr lang="en-US" sz="1800">
                          <a:latin typeface="Times New Roman"/>
                          <a:ea typeface="Times New Roman"/>
                          <a:cs typeface="Arial"/>
                        </a:rPr>
                        <a:t>6.87 (6.57)</a:t>
                      </a:r>
                    </a:p>
                  </a:txBody>
                  <a:tcPr marL="68580" marR="68580" marT="0" marB="0"/>
                </a:tc>
                <a:tc>
                  <a:txBody>
                    <a:bodyPr/>
                    <a:lstStyle/>
                    <a:p>
                      <a:endParaRPr lang="en-US"/>
                    </a:p>
                  </a:txBody>
                  <a:tcPr marL="68580" marR="68580" marT="0" marB="0"/>
                </a:tc>
              </a:tr>
              <a:tr h="405516">
                <a:tc>
                  <a:txBody>
                    <a:bodyPr/>
                    <a:lstStyle/>
                    <a:p>
                      <a:pPr marL="0" marR="0" algn="l" rtl="1">
                        <a:lnSpc>
                          <a:spcPct val="200000"/>
                        </a:lnSpc>
                        <a:spcBef>
                          <a:spcPts val="0"/>
                        </a:spcBef>
                        <a:spcAft>
                          <a:spcPts val="0"/>
                        </a:spcAft>
                      </a:pPr>
                      <a:r>
                        <a:rPr lang="en-US" sz="1800" dirty="0">
                          <a:latin typeface="Times New Roman"/>
                          <a:ea typeface="Times New Roman"/>
                          <a:cs typeface="Arial"/>
                        </a:rPr>
                        <a:t>Experience in mental health nursing</a:t>
                      </a:r>
                    </a:p>
                  </a:txBody>
                  <a:tcPr marL="68580" marR="68580" marT="0" marB="0"/>
                </a:tc>
                <a:tc>
                  <a:txBody>
                    <a:bodyPr/>
                    <a:lstStyle/>
                    <a:p>
                      <a:pPr marL="0" marR="0" algn="ctr" rtl="1">
                        <a:lnSpc>
                          <a:spcPct val="200000"/>
                        </a:lnSpc>
                        <a:spcBef>
                          <a:spcPts val="0"/>
                        </a:spcBef>
                        <a:spcAft>
                          <a:spcPts val="0"/>
                        </a:spcAft>
                      </a:pPr>
                      <a:r>
                        <a:rPr lang="en-US" sz="1800" dirty="0">
                          <a:latin typeface="Times New Roman"/>
                          <a:ea typeface="Times New Roman"/>
                          <a:cs typeface="Arial"/>
                        </a:rPr>
                        <a:t>2.89 (3.68)</a:t>
                      </a:r>
                    </a:p>
                  </a:txBody>
                  <a:tcPr marL="68580" marR="68580" marT="0" marB="0"/>
                </a:tc>
                <a:tc>
                  <a:txBody>
                    <a:bodyPr/>
                    <a:lstStyle/>
                    <a:p>
                      <a:pPr marL="0" marR="0" algn="ctr" rtl="1">
                        <a:lnSpc>
                          <a:spcPct val="200000"/>
                        </a:lnSpc>
                        <a:spcBef>
                          <a:spcPts val="0"/>
                        </a:spcBef>
                        <a:spcAft>
                          <a:spcPts val="0"/>
                        </a:spcAft>
                      </a:pPr>
                      <a:r>
                        <a:rPr lang="en-US" sz="1800" dirty="0">
                          <a:latin typeface="Times New Roman"/>
                          <a:ea typeface="Times New Roman"/>
                          <a:cs typeface="Arial"/>
                        </a:rPr>
                        <a:t>4.48 (5.02)</a:t>
                      </a:r>
                    </a:p>
                  </a:txBody>
                  <a:tcPr marL="68580" marR="68580" marT="0" marB="0"/>
                </a:tc>
                <a:tc>
                  <a:txBody>
                    <a:bodyPr/>
                    <a:lstStyle/>
                    <a:p>
                      <a:endParaRPr lang="en-US"/>
                    </a:p>
                  </a:txBody>
                  <a:tcPr marL="68580" marR="68580" marT="0" marB="0"/>
                </a:tc>
              </a:tr>
              <a:tr h="731519">
                <a:tc>
                  <a:txBody>
                    <a:bodyPr/>
                    <a:lstStyle/>
                    <a:p>
                      <a:pPr marL="0" marR="0" indent="0" algn="l" defTabSz="914400" rtl="1" eaLnBrk="1" fontAlgn="auto" latinLnBrk="0" hangingPunct="1">
                        <a:lnSpc>
                          <a:spcPct val="200000"/>
                        </a:lnSpc>
                        <a:spcBef>
                          <a:spcPts val="0"/>
                        </a:spcBef>
                        <a:spcAft>
                          <a:spcPts val="0"/>
                        </a:spcAft>
                        <a:buClrTx/>
                        <a:buSzTx/>
                        <a:buFontTx/>
                        <a:buNone/>
                        <a:tabLst/>
                        <a:defRPr/>
                      </a:pPr>
                      <a:r>
                        <a:rPr lang="en-US" sz="1800" dirty="0" smtClean="0">
                          <a:latin typeface="Times New Roman"/>
                          <a:ea typeface="Times New Roman"/>
                          <a:cs typeface="Arial"/>
                        </a:rPr>
                        <a:t>Ward caseload </a:t>
                      </a:r>
                    </a:p>
                  </a:txBody>
                  <a:tcPr marL="68580" marR="68580" marT="0" marB="0"/>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r>
                        <a:rPr lang="en-US" sz="1800" dirty="0" smtClean="0">
                          <a:latin typeface="Times New Roman"/>
                          <a:ea typeface="Times New Roman"/>
                          <a:cs typeface="Arial"/>
                        </a:rPr>
                        <a:t>13.52 (10.22</a:t>
                      </a:r>
                      <a:r>
                        <a:rPr lang="en-US" sz="1800" dirty="0" smtClean="0">
                          <a:latin typeface="Times New Roman"/>
                          <a:ea typeface="Times New Roman"/>
                          <a:cs typeface="Arial"/>
                        </a:rPr>
                        <a:t>)</a:t>
                      </a:r>
                      <a:endParaRPr lang="en-US" sz="1800" dirty="0" smtClean="0">
                        <a:latin typeface="Times New Roman"/>
                        <a:ea typeface="Times New Roman"/>
                        <a:cs typeface="Arial"/>
                      </a:endParaRPr>
                    </a:p>
                  </a:txBody>
                  <a:tcPr marL="68580" marR="68580" marT="0" marB="0"/>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r>
                        <a:rPr lang="en-US" sz="1800" dirty="0" smtClean="0">
                          <a:latin typeface="Times New Roman"/>
                          <a:ea typeface="Times New Roman"/>
                          <a:cs typeface="Arial"/>
                        </a:rPr>
                        <a:t>11.38 (10.30</a:t>
                      </a:r>
                      <a:r>
                        <a:rPr lang="en-US" sz="1800" dirty="0" smtClean="0">
                          <a:latin typeface="Times New Roman"/>
                          <a:ea typeface="Times New Roman"/>
                          <a:cs typeface="Arial"/>
                        </a:rPr>
                        <a:t>)</a:t>
                      </a:r>
                      <a:endParaRPr lang="en-US" sz="1800" dirty="0" smtClean="0">
                        <a:latin typeface="Times New Roman"/>
                        <a:ea typeface="Times New Roman"/>
                        <a:cs typeface="Arial"/>
                      </a:endParaRPr>
                    </a:p>
                  </a:txBody>
                  <a:tcPr marL="68580" marR="68580" marT="0" marB="0"/>
                </a:tc>
                <a:tc>
                  <a:txBody>
                    <a:bodyPr/>
                    <a:lstStyle/>
                    <a:p>
                      <a:endParaRPr lang="en-US" dirty="0"/>
                    </a:p>
                  </a:txBody>
                  <a:tcPr marL="68580" marR="68580" marT="0" marB="0"/>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381000" y="212513"/>
          <a:ext cx="8229600" cy="6569287"/>
        </p:xfrm>
        <a:graphic>
          <a:graphicData uri="http://schemas.openxmlformats.org/drawingml/2006/table">
            <a:tbl>
              <a:tblPr firstRow="1" bandRow="1">
                <a:tableStyleId>{5C22544A-7EE6-4342-B048-85BDC9FD1C3A}</a:tableStyleId>
              </a:tblPr>
              <a:tblGrid>
                <a:gridCol w="2286000"/>
                <a:gridCol w="3124200"/>
                <a:gridCol w="2590800"/>
                <a:gridCol w="228600"/>
              </a:tblGrid>
              <a:tr h="736385">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cs typeface="Arial"/>
                        </a:rPr>
                        <a:t>Variable</a:t>
                      </a:r>
                    </a:p>
                    <a:p>
                      <a:endParaRPr lang="en-US" dirty="0"/>
                    </a:p>
                  </a:txBody>
                  <a:tcPr/>
                </a:tc>
                <a:tc>
                  <a:txBody>
                    <a:bodyPr/>
                    <a:lstStyle/>
                    <a:p>
                      <a:pPr marL="0" marR="0" algn="ctr" rtl="1">
                        <a:lnSpc>
                          <a:spcPct val="200000"/>
                        </a:lnSpc>
                        <a:spcBef>
                          <a:spcPts val="0"/>
                        </a:spcBef>
                        <a:spcAft>
                          <a:spcPts val="0"/>
                        </a:spcAft>
                      </a:pPr>
                      <a:r>
                        <a:rPr lang="en-US" sz="1200" dirty="0" smtClean="0">
                          <a:latin typeface="Times New Roman"/>
                          <a:ea typeface="Times New Roman"/>
                          <a:cs typeface="Arial"/>
                        </a:rPr>
                        <a:t> Control</a:t>
                      </a:r>
                      <a:endParaRPr lang="en-US" sz="1200" dirty="0" smtClean="0">
                        <a:latin typeface="Times New Roman"/>
                        <a:ea typeface="Times New Roman"/>
                        <a:cs typeface="Arial"/>
                      </a:endParaRPr>
                    </a:p>
                    <a:p>
                      <a:pPr marL="0" marR="0" algn="ctr" rtl="1">
                        <a:lnSpc>
                          <a:spcPct val="200000"/>
                        </a:lnSpc>
                        <a:spcBef>
                          <a:spcPts val="0"/>
                        </a:spcBef>
                        <a:spcAft>
                          <a:spcPts val="0"/>
                        </a:spcAft>
                      </a:pPr>
                      <a:r>
                        <a:rPr lang="en-US" sz="1200" dirty="0" smtClean="0">
                          <a:latin typeface="Times New Roman"/>
                          <a:ea typeface="Times New Roman"/>
                          <a:cs typeface="Arial"/>
                        </a:rPr>
                        <a:t>Frequency </a:t>
                      </a:r>
                      <a:r>
                        <a:rPr lang="en-US" sz="1200" dirty="0">
                          <a:latin typeface="Times New Roman"/>
                          <a:ea typeface="Times New Roman"/>
                          <a:cs typeface="Arial"/>
                        </a:rPr>
                        <a:t>(%)</a:t>
                      </a:r>
                    </a:p>
                  </a:txBody>
                  <a:tcPr marL="68580" marR="68580" marT="0" marB="0"/>
                </a:tc>
                <a:tc>
                  <a:txBody>
                    <a:bodyPr/>
                    <a:lstStyle/>
                    <a:p>
                      <a:pPr marL="0" marR="0" algn="ctr" rtl="1">
                        <a:lnSpc>
                          <a:spcPct val="200000"/>
                        </a:lnSpc>
                        <a:spcBef>
                          <a:spcPts val="0"/>
                        </a:spcBef>
                        <a:spcAft>
                          <a:spcPts val="0"/>
                        </a:spcAft>
                      </a:pPr>
                      <a:r>
                        <a:rPr lang="en-US" sz="1200" dirty="0" smtClean="0">
                          <a:latin typeface="Times New Roman"/>
                          <a:ea typeface="Times New Roman"/>
                          <a:cs typeface="Arial"/>
                        </a:rPr>
                        <a:t>Intervention</a:t>
                      </a:r>
                      <a:endParaRPr lang="en-US" sz="1200" dirty="0" smtClean="0">
                        <a:latin typeface="Times New Roman"/>
                        <a:ea typeface="Times New Roman"/>
                        <a:cs typeface="Arial"/>
                      </a:endParaRPr>
                    </a:p>
                    <a:p>
                      <a:pPr marL="0" marR="0" algn="ctr" rtl="1">
                        <a:lnSpc>
                          <a:spcPct val="200000"/>
                        </a:lnSpc>
                        <a:spcBef>
                          <a:spcPts val="0"/>
                        </a:spcBef>
                        <a:spcAft>
                          <a:spcPts val="0"/>
                        </a:spcAft>
                      </a:pPr>
                      <a:r>
                        <a:rPr lang="en-US" sz="1200" dirty="0" smtClean="0">
                          <a:latin typeface="Times New Roman"/>
                          <a:ea typeface="Times New Roman"/>
                          <a:cs typeface="Arial"/>
                        </a:rPr>
                        <a:t>Frequency (%)</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endParaRPr lang="en-US" sz="1200" dirty="0">
                        <a:latin typeface="Times New Roman"/>
                        <a:ea typeface="Times New Roman"/>
                        <a:cs typeface="Arial"/>
                      </a:endParaRPr>
                    </a:p>
                  </a:txBody>
                  <a:tcPr marL="68580" marR="68580" marT="0" marB="0"/>
                </a:tc>
              </a:tr>
              <a:tr h="368193">
                <a:tc>
                  <a:txBody>
                    <a:bodyPr/>
                    <a:lstStyle/>
                    <a:p>
                      <a:pPr marL="0" marR="0" algn="l" rtl="1">
                        <a:lnSpc>
                          <a:spcPct val="200000"/>
                        </a:lnSpc>
                        <a:spcBef>
                          <a:spcPts val="0"/>
                        </a:spcBef>
                        <a:spcAft>
                          <a:spcPts val="0"/>
                        </a:spcAft>
                      </a:pPr>
                      <a:r>
                        <a:rPr lang="en-US" sz="1200" smtClean="0">
                          <a:latin typeface="Times New Roman"/>
                          <a:ea typeface="Times New Roman"/>
                          <a:cs typeface="Arial"/>
                        </a:rPr>
                        <a:t> Gender</a:t>
                      </a:r>
                      <a:endParaRPr lang="en-US" sz="1200" dirty="0">
                        <a:latin typeface="Times New Roman"/>
                        <a:ea typeface="Times New Roman"/>
                        <a:cs typeface="Arial"/>
                      </a:endParaRP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pPr marL="0" marR="0" algn="l"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dirty="0" smtClean="0">
                          <a:latin typeface="Times New Roman"/>
                          <a:ea typeface="Times New Roman"/>
                          <a:cs typeface="Arial"/>
                        </a:rPr>
                        <a:t>    Male</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dirty="0">
                          <a:latin typeface="Times New Roman"/>
                          <a:ea typeface="Times New Roman"/>
                          <a:cs typeface="Arial"/>
                        </a:rPr>
                        <a:t>11 (24.4)</a:t>
                      </a:r>
                    </a:p>
                  </a:txBody>
                  <a:tcPr marL="68580" marR="68580" marT="0" marB="0"/>
                </a:tc>
                <a:tc>
                  <a:txBody>
                    <a:bodyPr/>
                    <a:lstStyle/>
                    <a:p>
                      <a:pPr marL="0" marR="0" algn="ctr" rtl="1">
                        <a:lnSpc>
                          <a:spcPct val="200000"/>
                        </a:lnSpc>
                        <a:spcBef>
                          <a:spcPts val="0"/>
                        </a:spcBef>
                        <a:spcAft>
                          <a:spcPts val="0"/>
                        </a:spcAft>
                      </a:pPr>
                      <a:r>
                        <a:rPr lang="en-US" sz="1200" dirty="0">
                          <a:latin typeface="Times New Roman"/>
                          <a:ea typeface="Times New Roman"/>
                          <a:cs typeface="Arial"/>
                        </a:rPr>
                        <a:t>17 (28.3)</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Female </a:t>
                      </a:r>
                    </a:p>
                  </a:txBody>
                  <a:tcPr marL="68580" marR="68580" marT="0" marB="0"/>
                </a:tc>
                <a:tc>
                  <a:txBody>
                    <a:bodyPr/>
                    <a:lstStyle/>
                    <a:p>
                      <a:pPr marL="0" marR="0" algn="ctr" rtl="1">
                        <a:lnSpc>
                          <a:spcPct val="200000"/>
                        </a:lnSpc>
                        <a:spcBef>
                          <a:spcPts val="0"/>
                        </a:spcBef>
                        <a:spcAft>
                          <a:spcPts val="0"/>
                        </a:spcAft>
                      </a:pPr>
                      <a:r>
                        <a:rPr lang="en-US" sz="1200" dirty="0">
                          <a:latin typeface="Times New Roman"/>
                          <a:ea typeface="Times New Roman"/>
                          <a:cs typeface="Arial"/>
                        </a:rPr>
                        <a:t>34 (75.6)</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43 (71.7)</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Marital status</a:t>
                      </a: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Single</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30 (66.7)</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34 (56.7)</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Married</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15 (33.3)</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26 (43.3)</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Level of education</a:t>
                      </a: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Associate degree</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23 (51.1)</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24 (40.0)</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Bachelor degree  </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22 (49.9)</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36 (60.0)</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Unit</a:t>
                      </a: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Acute</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10 (22.2)</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15 (25.0)</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    Chronic</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15 (33.3)</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19 (31.7 )</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dirty="0">
                          <a:latin typeface="Times New Roman"/>
                          <a:ea typeface="Times New Roman"/>
                          <a:cs typeface="Arial"/>
                        </a:rPr>
                        <a:t>    Mixed</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20 (44.4)</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26 (43.3)</a:t>
                      </a: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a:latin typeface="Times New Roman"/>
                          <a:ea typeface="Times New Roman"/>
                          <a:cs typeface="Arial"/>
                        </a:rPr>
                        <a:t>Shift worked</a:t>
                      </a:r>
                    </a:p>
                  </a:txBody>
                  <a:tcPr marL="68580" marR="68580" marT="0" marB="0"/>
                </a:tc>
                <a:tc>
                  <a:txBody>
                    <a:bodyPr/>
                    <a:lstStyle/>
                    <a:p>
                      <a:pPr marL="0" marR="0" algn="l"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pPr marL="0" marR="0" algn="ctr" rtl="0">
                        <a:lnSpc>
                          <a:spcPct val="200000"/>
                        </a:lnSpc>
                        <a:spcBef>
                          <a:spcPts val="0"/>
                        </a:spcBef>
                        <a:spcAft>
                          <a:spcPts val="0"/>
                        </a:spcAft>
                      </a:pP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368193">
                <a:tc>
                  <a:txBody>
                    <a:bodyPr/>
                    <a:lstStyle/>
                    <a:p>
                      <a:pPr marL="0" marR="0" algn="l" rtl="1">
                        <a:lnSpc>
                          <a:spcPct val="200000"/>
                        </a:lnSpc>
                        <a:spcBef>
                          <a:spcPts val="0"/>
                        </a:spcBef>
                        <a:spcAft>
                          <a:spcPts val="0"/>
                        </a:spcAft>
                      </a:pPr>
                      <a:r>
                        <a:rPr lang="en-US" sz="1200" dirty="0">
                          <a:latin typeface="Times New Roman"/>
                          <a:ea typeface="Times New Roman"/>
                          <a:cs typeface="Arial"/>
                        </a:rPr>
                        <a:t>     Morning shift</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21 (46.7)</a:t>
                      </a:r>
                    </a:p>
                  </a:txBody>
                  <a:tcPr marL="68580" marR="68580" marT="0" marB="0"/>
                </a:tc>
                <a:tc>
                  <a:txBody>
                    <a:bodyPr/>
                    <a:lstStyle/>
                    <a:p>
                      <a:pPr marL="0" marR="0" algn="ctr" rtl="1">
                        <a:lnSpc>
                          <a:spcPct val="200000"/>
                        </a:lnSpc>
                        <a:spcBef>
                          <a:spcPts val="0"/>
                        </a:spcBef>
                        <a:spcAft>
                          <a:spcPts val="0"/>
                        </a:spcAft>
                      </a:pPr>
                      <a:r>
                        <a:rPr lang="en-US" sz="1200">
                          <a:latin typeface="Times New Roman"/>
                          <a:ea typeface="Times New Roman"/>
                          <a:cs typeface="Arial"/>
                        </a:rPr>
                        <a:t>31 (51.7)</a:t>
                      </a:r>
                    </a:p>
                  </a:txBody>
                  <a:tcPr marL="68580" marR="68580" marT="0" marB="0"/>
                </a:tc>
                <a:tc>
                  <a:txBody>
                    <a:bodyPr/>
                    <a:lstStyle/>
                    <a:p>
                      <a:endParaRPr lang="en-US"/>
                    </a:p>
                  </a:txBody>
                  <a:tcPr marL="68580" marR="68580" marT="0" marB="0"/>
                </a:tc>
              </a:tr>
              <a:tr h="293922">
                <a:tc>
                  <a:txBody>
                    <a:bodyPr/>
                    <a:lstStyle/>
                    <a:p>
                      <a:pPr marL="0" marR="0" algn="l" rtl="1">
                        <a:lnSpc>
                          <a:spcPct val="200000"/>
                        </a:lnSpc>
                        <a:spcBef>
                          <a:spcPts val="0"/>
                        </a:spcBef>
                        <a:spcAft>
                          <a:spcPts val="0"/>
                        </a:spcAft>
                      </a:pPr>
                      <a:r>
                        <a:rPr lang="en-US" sz="1200" dirty="0">
                          <a:latin typeface="Times New Roman"/>
                          <a:ea typeface="Times New Roman"/>
                          <a:cs typeface="Arial"/>
                        </a:rPr>
                        <a:t>      Evening and night shifts</a:t>
                      </a:r>
                    </a:p>
                  </a:txBody>
                  <a:tcPr marL="68580" marR="68580" marT="0" marB="0"/>
                </a:tc>
                <a:tc>
                  <a:txBody>
                    <a:bodyPr/>
                    <a:lstStyle/>
                    <a:p>
                      <a:pPr marL="0" marR="0" algn="ctr" rtl="1">
                        <a:lnSpc>
                          <a:spcPct val="200000"/>
                        </a:lnSpc>
                        <a:spcBef>
                          <a:spcPts val="0"/>
                        </a:spcBef>
                        <a:spcAft>
                          <a:spcPts val="0"/>
                        </a:spcAft>
                      </a:pPr>
                      <a:r>
                        <a:rPr lang="en-US" sz="1200" dirty="0">
                          <a:latin typeface="Times New Roman"/>
                          <a:ea typeface="Times New Roman"/>
                          <a:cs typeface="Arial"/>
                        </a:rPr>
                        <a:t>24 (53.3)</a:t>
                      </a:r>
                    </a:p>
                  </a:txBody>
                  <a:tcPr marL="68580" marR="68580" marT="0" marB="0"/>
                </a:tc>
                <a:tc>
                  <a:txBody>
                    <a:bodyPr/>
                    <a:lstStyle/>
                    <a:p>
                      <a:pPr marL="0" marR="0" algn="ctr" rtl="1">
                        <a:lnSpc>
                          <a:spcPct val="200000"/>
                        </a:lnSpc>
                        <a:spcBef>
                          <a:spcPts val="0"/>
                        </a:spcBef>
                        <a:spcAft>
                          <a:spcPts val="0"/>
                        </a:spcAft>
                      </a:pPr>
                      <a:r>
                        <a:rPr lang="en-US" sz="1200" dirty="0">
                          <a:latin typeface="Times New Roman"/>
                          <a:ea typeface="Times New Roman"/>
                          <a:cs typeface="Arial"/>
                        </a:rPr>
                        <a:t>29 (48.3)</a:t>
                      </a:r>
                    </a:p>
                  </a:txBody>
                  <a:tcPr marL="68580" marR="68580" marT="0" marB="0"/>
                </a:tc>
                <a:tc>
                  <a:txBody>
                    <a:bodyPr/>
                    <a:lstStyle/>
                    <a:p>
                      <a:endParaRPr lang="en-US" dirty="0"/>
                    </a:p>
                  </a:txBody>
                  <a:tcPr marL="68580" marR="68580" marT="0" marB="0"/>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04800"/>
            <a:ext cx="8229600" cy="762000"/>
          </a:xfrm>
        </p:spPr>
        <p:txBody>
          <a:bodyPr>
            <a:normAutofit/>
          </a:bodyPr>
          <a:lstStyle/>
          <a:p>
            <a:r>
              <a:rPr lang="en-US" b="1" dirty="0" smtClean="0"/>
              <a:t>RESULTS: Effect of the workshop</a:t>
            </a:r>
            <a:endParaRPr lang="en-US" b="1" dirty="0"/>
          </a:p>
        </p:txBody>
      </p:sp>
      <p:sp>
        <p:nvSpPr>
          <p:cNvPr id="3" name="Content Placeholder 2"/>
          <p:cNvSpPr>
            <a:spLocks noGrp="1"/>
          </p:cNvSpPr>
          <p:nvPr>
            <p:ph idx="1"/>
          </p:nvPr>
        </p:nvSpPr>
        <p:spPr>
          <a:xfrm>
            <a:off x="457200" y="1143000"/>
            <a:ext cx="8229600" cy="5181600"/>
          </a:xfrm>
        </p:spPr>
        <p:txBody>
          <a:bodyPr>
            <a:normAutofit fontScale="92500" lnSpcReduction="10000"/>
          </a:bodyPr>
          <a:lstStyle/>
          <a:p>
            <a:r>
              <a:rPr lang="en-US" dirty="0" smtClean="0"/>
              <a:t>Paired t-test was employed to detect the differences in mean scores of moral distress for each item among psychiatric nurses before and after conducting the workshop. </a:t>
            </a:r>
          </a:p>
          <a:p>
            <a:r>
              <a:rPr lang="en-US" dirty="0" smtClean="0"/>
              <a:t>Results showed that the severity of moral distress in the posttest was lower than that in the pretest in the all three moral distress subscales as well as for the whole scale. </a:t>
            </a:r>
          </a:p>
          <a:p>
            <a:r>
              <a:rPr lang="en-US" dirty="0" smtClean="0"/>
              <a:t>When conducting a paired t-test for each single item, only 4 items out of 15 did not significantly decreased.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838200"/>
          </a:xfrm>
        </p:spPr>
        <p:txBody>
          <a:bodyPr>
            <a:normAutofit/>
          </a:bodyPr>
          <a:lstStyle/>
          <a:p>
            <a:r>
              <a:rPr lang="en-US" b="1" dirty="0" smtClean="0"/>
              <a:t>RESULTS: Effect of the workshop</a:t>
            </a:r>
            <a:endParaRPr lang="en-US" b="1" dirty="0"/>
          </a:p>
        </p:txBody>
      </p:sp>
      <p:graphicFrame>
        <p:nvGraphicFramePr>
          <p:cNvPr id="4" name="Content Placeholder 3"/>
          <p:cNvGraphicFramePr>
            <a:graphicFrameLocks noGrp="1"/>
          </p:cNvGraphicFramePr>
          <p:nvPr>
            <p:ph idx="1"/>
          </p:nvPr>
        </p:nvGraphicFramePr>
        <p:xfrm>
          <a:off x="381000" y="1600201"/>
          <a:ext cx="8229600" cy="4001606"/>
        </p:xfrm>
        <a:graphic>
          <a:graphicData uri="http://schemas.openxmlformats.org/drawingml/2006/table">
            <a:tbl>
              <a:tblPr firstRow="1" bandRow="1">
                <a:tableStyleId>{5C22544A-7EE6-4342-B048-85BDC9FD1C3A}</a:tableStyleId>
              </a:tblPr>
              <a:tblGrid>
                <a:gridCol w="3048000"/>
                <a:gridCol w="1447800"/>
                <a:gridCol w="1447800"/>
                <a:gridCol w="1219200"/>
                <a:gridCol w="838200"/>
                <a:gridCol w="228600"/>
              </a:tblGrid>
              <a:tr h="1256943">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dirty="0" smtClean="0">
                          <a:latin typeface="Times New Roman"/>
                          <a:ea typeface="Times New Roman"/>
                          <a:cs typeface="Arial"/>
                        </a:rPr>
                        <a:t>Subscale</a:t>
                      </a:r>
                    </a:p>
                    <a:p>
                      <a:endParaRPr lang="en-US" dirty="0"/>
                    </a:p>
                  </a:txBody>
                  <a:tcPr/>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r>
                        <a:rPr lang="en-US" sz="1200" dirty="0" smtClean="0">
                          <a:latin typeface="Times New Roman"/>
                          <a:ea typeface="Times New Roman"/>
                          <a:cs typeface="Arial"/>
                        </a:rPr>
                        <a:t>pre-test</a:t>
                      </a:r>
                    </a:p>
                    <a:p>
                      <a:pPr marL="0" marR="0" indent="0" algn="ctr" defTabSz="914400" rtl="1" eaLnBrk="1" fontAlgn="auto" latinLnBrk="0" hangingPunct="1">
                        <a:lnSpc>
                          <a:spcPct val="200000"/>
                        </a:lnSpc>
                        <a:spcBef>
                          <a:spcPts val="0"/>
                        </a:spcBef>
                        <a:spcAft>
                          <a:spcPts val="0"/>
                        </a:spcAft>
                        <a:buClrTx/>
                        <a:buSzTx/>
                        <a:buFontTx/>
                        <a:buNone/>
                        <a:tabLst/>
                        <a:defRPr/>
                      </a:pPr>
                      <a:r>
                        <a:rPr lang="en-US" sz="1200" dirty="0" smtClean="0">
                          <a:latin typeface="Times New Roman"/>
                          <a:ea typeface="Times New Roman"/>
                          <a:cs typeface="Arial"/>
                        </a:rPr>
                        <a:t>Mean (SD)</a:t>
                      </a:r>
                    </a:p>
                    <a:p>
                      <a:pPr marL="0" marR="0" algn="ctr" rtl="1">
                        <a:lnSpc>
                          <a:spcPct val="200000"/>
                        </a:lnSpc>
                        <a:spcBef>
                          <a:spcPts val="0"/>
                        </a:spcBef>
                        <a:spcAft>
                          <a:spcPts val="0"/>
                        </a:spcAft>
                      </a:pPr>
                      <a:endParaRPr lang="en-US" sz="1200" dirty="0">
                        <a:latin typeface="Times New Roman"/>
                        <a:ea typeface="Times New Roman"/>
                        <a:cs typeface="Arial"/>
                      </a:endParaRPr>
                    </a:p>
                  </a:txBody>
                  <a:tcPr marL="68580" marR="68580" marT="0" marB="0"/>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r>
                        <a:rPr lang="en-US" sz="1200" dirty="0" smtClean="0">
                          <a:latin typeface="Times New Roman"/>
                          <a:ea typeface="Times New Roman"/>
                          <a:cs typeface="Arial"/>
                        </a:rPr>
                        <a:t>post-test</a:t>
                      </a:r>
                    </a:p>
                    <a:p>
                      <a:pPr marL="0" marR="0" indent="0" algn="ctr" defTabSz="914400" rtl="1" eaLnBrk="1" fontAlgn="auto" latinLnBrk="0" hangingPunct="1">
                        <a:lnSpc>
                          <a:spcPct val="200000"/>
                        </a:lnSpc>
                        <a:spcBef>
                          <a:spcPts val="0"/>
                        </a:spcBef>
                        <a:spcAft>
                          <a:spcPts val="0"/>
                        </a:spcAft>
                        <a:buClrTx/>
                        <a:buSzTx/>
                        <a:buFontTx/>
                        <a:buNone/>
                        <a:tabLst/>
                        <a:defRPr/>
                      </a:pPr>
                      <a:r>
                        <a:rPr lang="en-US" sz="1200" dirty="0" smtClean="0">
                          <a:latin typeface="Times New Roman"/>
                          <a:ea typeface="Times New Roman"/>
                          <a:cs typeface="Arial"/>
                        </a:rPr>
                        <a:t>Mean (SD)</a:t>
                      </a:r>
                    </a:p>
                    <a:p>
                      <a:pPr marL="0" marR="0" algn="ctr" rtl="1">
                        <a:lnSpc>
                          <a:spcPct val="200000"/>
                        </a:lnSpc>
                        <a:spcBef>
                          <a:spcPts val="0"/>
                        </a:spcBef>
                        <a:spcAft>
                          <a:spcPts val="0"/>
                        </a:spcAft>
                      </a:pP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dirty="0" smtClean="0">
                          <a:latin typeface="Times New Roman"/>
                          <a:ea typeface="Times New Roman"/>
                          <a:cs typeface="Arial"/>
                        </a:rPr>
                        <a:t>t-test</a:t>
                      </a:r>
                      <a:endParaRPr lang="en-US" sz="1200" dirty="0">
                        <a:latin typeface="Times New Roman"/>
                        <a:ea typeface="Times New Roman"/>
                        <a:cs typeface="Arial"/>
                      </a:endParaRPr>
                    </a:p>
                  </a:txBody>
                  <a:tcPr marL="68580" marR="68580" marT="0" marB="0"/>
                </a:tc>
                <a:tc>
                  <a:txBody>
                    <a:bodyPr/>
                    <a:lstStyle/>
                    <a:p>
                      <a:pPr marL="0" marR="0" indent="0" algn="ctr" defTabSz="914400" rtl="1" eaLnBrk="1" fontAlgn="auto" latinLnBrk="0" hangingPunct="1">
                        <a:lnSpc>
                          <a:spcPct val="200000"/>
                        </a:lnSpc>
                        <a:spcBef>
                          <a:spcPts val="0"/>
                        </a:spcBef>
                        <a:spcAft>
                          <a:spcPts val="0"/>
                        </a:spcAft>
                        <a:buClrTx/>
                        <a:buSzTx/>
                        <a:buFontTx/>
                        <a:buNone/>
                        <a:tabLst/>
                        <a:defRPr/>
                      </a:pPr>
                      <a:r>
                        <a:rPr lang="en-US" sz="1200" dirty="0" smtClean="0">
                          <a:latin typeface="Times New Roman"/>
                          <a:ea typeface="Times New Roman"/>
                          <a:cs typeface="Arial"/>
                        </a:rPr>
                        <a:t>Sig.</a:t>
                      </a:r>
                    </a:p>
                    <a:p>
                      <a:pPr marL="0" marR="0" indent="0" algn="ctr" defTabSz="914400" rtl="1" eaLnBrk="1" fontAlgn="auto" latinLnBrk="0" hangingPunct="1">
                        <a:lnSpc>
                          <a:spcPct val="200000"/>
                        </a:lnSpc>
                        <a:spcBef>
                          <a:spcPts val="0"/>
                        </a:spcBef>
                        <a:spcAft>
                          <a:spcPts val="0"/>
                        </a:spcAft>
                        <a:buClrTx/>
                        <a:buSzTx/>
                        <a:buFontTx/>
                        <a:buNone/>
                        <a:tabLst/>
                        <a:defRPr/>
                      </a:pPr>
                      <a:endParaRPr lang="en-US" sz="1200" dirty="0" smtClean="0">
                        <a:latin typeface="Times New Roman"/>
                        <a:ea typeface="Times New Roman"/>
                        <a:cs typeface="Arial"/>
                      </a:endParaRPr>
                    </a:p>
                    <a:p>
                      <a:pPr marL="0" marR="0" algn="ctr" rtl="1">
                        <a:lnSpc>
                          <a:spcPct val="200000"/>
                        </a:lnSpc>
                        <a:spcBef>
                          <a:spcPts val="0"/>
                        </a:spcBef>
                        <a:spcAft>
                          <a:spcPts val="0"/>
                        </a:spcAft>
                      </a:pP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endParaRPr lang="en-US" sz="1200" dirty="0">
                        <a:latin typeface="Times New Roman"/>
                        <a:ea typeface="Times New Roman"/>
                        <a:cs typeface="Arial"/>
                      </a:endParaRPr>
                    </a:p>
                  </a:txBody>
                  <a:tcPr marL="68580" marR="68580" marT="0" marB="0"/>
                </a:tc>
              </a:tr>
              <a:tr h="688524">
                <a:tc>
                  <a:txBody>
                    <a:bodyPr/>
                    <a:lstStyle/>
                    <a:p>
                      <a:pPr marL="0" marR="0" algn="l" rtl="1">
                        <a:lnSpc>
                          <a:spcPct val="200000"/>
                        </a:lnSpc>
                        <a:spcBef>
                          <a:spcPts val="0"/>
                        </a:spcBef>
                        <a:spcAft>
                          <a:spcPts val="0"/>
                        </a:spcAft>
                      </a:pPr>
                      <a:r>
                        <a:rPr lang="en-US" sz="1200" b="1" u="none" dirty="0">
                          <a:latin typeface="Times New Roman"/>
                          <a:ea typeface="Times New Roman"/>
                          <a:cs typeface="Arial"/>
                        </a:rPr>
                        <a:t>Unethical conduct by caregivers</a:t>
                      </a:r>
                      <a:endParaRPr lang="en-US" sz="1200" u="none"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4.00 (1.10)</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3.45 (.963)</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4.40</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.000</a:t>
                      </a:r>
                      <a:endParaRPr lang="en-US" sz="1200" dirty="0">
                        <a:latin typeface="Times New Roman"/>
                        <a:ea typeface="Times New Roman"/>
                        <a:cs typeface="Arial"/>
                      </a:endParaRPr>
                    </a:p>
                  </a:txBody>
                  <a:tcPr marL="68580" marR="68580" marT="0" marB="0"/>
                </a:tc>
                <a:tc>
                  <a:txBody>
                    <a:bodyPr/>
                    <a:lstStyle/>
                    <a:p>
                      <a:endParaRPr lang="en-US"/>
                    </a:p>
                  </a:txBody>
                  <a:tcPr marL="68580" marR="68580" marT="0" marB="0"/>
                </a:tc>
              </a:tr>
              <a:tr h="688524">
                <a:tc>
                  <a:txBody>
                    <a:bodyPr/>
                    <a:lstStyle/>
                    <a:p>
                      <a:pPr marL="0" marR="0" algn="l" rtl="1">
                        <a:lnSpc>
                          <a:spcPct val="200000"/>
                        </a:lnSpc>
                        <a:spcBef>
                          <a:spcPts val="0"/>
                        </a:spcBef>
                        <a:spcAft>
                          <a:spcPts val="0"/>
                        </a:spcAft>
                      </a:pPr>
                      <a:r>
                        <a:rPr lang="en-US" sz="1200" b="1" u="none">
                          <a:latin typeface="Times New Roman"/>
                          <a:ea typeface="Times New Roman"/>
                          <a:cs typeface="Arial"/>
                        </a:rPr>
                        <a:t>Low staffing   </a:t>
                      </a:r>
                      <a:endParaRPr lang="en-US" sz="1200" u="none">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3.92 (1.13)</a:t>
                      </a:r>
                      <a:endParaRPr lang="en-US" sz="120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3.39 (1.11)</a:t>
                      </a:r>
                      <a:endParaRPr lang="en-US" sz="120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5.19</a:t>
                      </a:r>
                      <a:endParaRPr lang="en-US" sz="120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.000</a:t>
                      </a: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688524">
                <a:tc>
                  <a:txBody>
                    <a:bodyPr/>
                    <a:lstStyle/>
                    <a:p>
                      <a:pPr marL="0" marR="0" algn="l" rtl="1">
                        <a:lnSpc>
                          <a:spcPct val="200000"/>
                        </a:lnSpc>
                        <a:spcBef>
                          <a:spcPts val="0"/>
                        </a:spcBef>
                        <a:spcAft>
                          <a:spcPts val="0"/>
                        </a:spcAft>
                      </a:pPr>
                      <a:r>
                        <a:rPr lang="en-US" sz="1200" b="1" u="none" dirty="0">
                          <a:latin typeface="Times New Roman"/>
                          <a:ea typeface="Times New Roman"/>
                          <a:cs typeface="Arial"/>
                        </a:rPr>
                        <a:t>Acquiescence to patients’ rights violations</a:t>
                      </a:r>
                      <a:endParaRPr lang="en-US" sz="1200" u="none"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3.29 (1.34)</a:t>
                      </a:r>
                      <a:endParaRPr lang="en-US" sz="120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2.95 (1.02)</a:t>
                      </a:r>
                      <a:endParaRPr lang="en-US" sz="120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3.12</a:t>
                      </a:r>
                      <a:endParaRPr lang="en-US" sz="120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a:latin typeface="Times New Roman"/>
                          <a:ea typeface="Times New Roman"/>
                          <a:cs typeface="Arial"/>
                        </a:rPr>
                        <a:t>.003</a:t>
                      </a:r>
                      <a:endParaRPr lang="en-US" sz="1200">
                        <a:latin typeface="Times New Roman"/>
                        <a:ea typeface="Times New Roman"/>
                        <a:cs typeface="Arial"/>
                      </a:endParaRPr>
                    </a:p>
                  </a:txBody>
                  <a:tcPr marL="68580" marR="68580" marT="0" marB="0"/>
                </a:tc>
                <a:tc>
                  <a:txBody>
                    <a:bodyPr/>
                    <a:lstStyle/>
                    <a:p>
                      <a:endParaRPr lang="en-US"/>
                    </a:p>
                  </a:txBody>
                  <a:tcPr marL="68580" marR="68580" marT="0" marB="0"/>
                </a:tc>
              </a:tr>
              <a:tr h="679091">
                <a:tc>
                  <a:txBody>
                    <a:bodyPr/>
                    <a:lstStyle/>
                    <a:p>
                      <a:pPr marL="0" marR="0" algn="l" rtl="1">
                        <a:lnSpc>
                          <a:spcPct val="200000"/>
                        </a:lnSpc>
                        <a:spcBef>
                          <a:spcPts val="0"/>
                        </a:spcBef>
                        <a:spcAft>
                          <a:spcPts val="0"/>
                        </a:spcAft>
                      </a:pPr>
                      <a:r>
                        <a:rPr lang="en-US" sz="1200" b="1" dirty="0">
                          <a:latin typeface="Times New Roman"/>
                          <a:ea typeface="Times New Roman"/>
                          <a:cs typeface="Arial"/>
                        </a:rPr>
                        <a:t>Total items</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3.78 (1.08)</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3.30 (.89)</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5.05</a:t>
                      </a:r>
                      <a:endParaRPr lang="en-US" sz="1200" dirty="0">
                        <a:latin typeface="Times New Roman"/>
                        <a:ea typeface="Times New Roman"/>
                        <a:cs typeface="Arial"/>
                      </a:endParaRPr>
                    </a:p>
                  </a:txBody>
                  <a:tcPr marL="68580" marR="68580" marT="0" marB="0"/>
                </a:tc>
                <a:tc>
                  <a:txBody>
                    <a:bodyPr/>
                    <a:lstStyle/>
                    <a:p>
                      <a:pPr marL="0" marR="0" algn="ctr" rtl="1">
                        <a:lnSpc>
                          <a:spcPct val="200000"/>
                        </a:lnSpc>
                        <a:spcBef>
                          <a:spcPts val="0"/>
                        </a:spcBef>
                        <a:spcAft>
                          <a:spcPts val="0"/>
                        </a:spcAft>
                      </a:pPr>
                      <a:r>
                        <a:rPr lang="en-US" sz="1200" b="1" dirty="0">
                          <a:latin typeface="Times New Roman"/>
                          <a:ea typeface="Times New Roman"/>
                          <a:cs typeface="Arial"/>
                        </a:rPr>
                        <a:t>.000</a:t>
                      </a:r>
                      <a:endParaRPr lang="en-US" sz="1200" dirty="0">
                        <a:latin typeface="Times New Roman"/>
                        <a:ea typeface="Times New Roman"/>
                        <a:cs typeface="Arial"/>
                      </a:endParaRPr>
                    </a:p>
                  </a:txBody>
                  <a:tcPr marL="68580" marR="68580" marT="0" marB="0"/>
                </a:tc>
                <a:tc>
                  <a:txBody>
                    <a:bodyPr/>
                    <a:lstStyle/>
                    <a:p>
                      <a:endParaRPr lang="en-US" dirty="0"/>
                    </a:p>
                  </a:txBody>
                  <a:tcPr marL="68580" marR="68580" marT="0" marB="0"/>
                </a:tc>
              </a:tr>
            </a:tbl>
          </a:graphicData>
        </a:graphic>
      </p:graphicFrame>
      <p:sp>
        <p:nvSpPr>
          <p:cNvPr id="5" name="Slide Number Placeholder 4"/>
          <p:cNvSpPr>
            <a:spLocks noGrp="1"/>
          </p:cNvSpPr>
          <p:nvPr>
            <p:ph type="sldNum" sz="quarter" idx="12"/>
          </p:nvPr>
        </p:nvSpPr>
        <p:spPr/>
        <p:txBody>
          <a:bodyPr/>
          <a:lstStyle/>
          <a:p>
            <a:fld id="{B6F15528-21DE-4FAA-801E-634DDDAF4B2B}" type="slidenum">
              <a:rPr lang="en-US" smtClean="0"/>
              <a:pPr/>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RESULTS: Effect of the workshop</a:t>
            </a:r>
            <a:endParaRPr lang="en-US" dirty="0"/>
          </a:p>
        </p:txBody>
      </p:sp>
      <p:sp>
        <p:nvSpPr>
          <p:cNvPr id="3" name="Content Placeholder 2"/>
          <p:cNvSpPr>
            <a:spLocks noGrp="1"/>
          </p:cNvSpPr>
          <p:nvPr>
            <p:ph idx="1"/>
          </p:nvPr>
        </p:nvSpPr>
        <p:spPr>
          <a:xfrm>
            <a:off x="228600" y="1447800"/>
            <a:ext cx="8610600" cy="4953000"/>
          </a:xfrm>
        </p:spPr>
        <p:txBody>
          <a:bodyPr>
            <a:normAutofit fontScale="92500" lnSpcReduction="10000"/>
          </a:bodyPr>
          <a:lstStyle/>
          <a:p>
            <a:r>
              <a:rPr lang="en-US" sz="4000" dirty="0" smtClean="0"/>
              <a:t>Results indicated </a:t>
            </a:r>
            <a:r>
              <a:rPr lang="en-US" sz="4000" dirty="0" smtClean="0"/>
              <a:t>that the change (decrease in the gain scores) in the level of moral distress after conducting the workshop was significant (t= -2.39, p ≤ 0.021). </a:t>
            </a:r>
            <a:endParaRPr lang="en-US" sz="4000" dirty="0" smtClean="0"/>
          </a:p>
          <a:p>
            <a:r>
              <a:rPr lang="en-US" sz="4000" dirty="0" smtClean="0"/>
              <a:t>This </a:t>
            </a:r>
            <a:r>
              <a:rPr lang="en-US" sz="4000" dirty="0" smtClean="0"/>
              <a:t>may indicates that the intervention as well as maybe other variables decreased psychiatric nurses’ moral distress level.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u="sng" dirty="0" smtClean="0"/>
              <a:t>RESULTS: </a:t>
            </a:r>
            <a:r>
              <a:rPr lang="en-US" b="1" dirty="0" smtClean="0"/>
              <a:t>intention to leave the current job/position</a:t>
            </a:r>
            <a:endParaRPr lang="en-US" b="1" dirty="0"/>
          </a:p>
        </p:txBody>
      </p:sp>
      <p:sp>
        <p:nvSpPr>
          <p:cNvPr id="3" name="Content Placeholder 2"/>
          <p:cNvSpPr>
            <a:spLocks noGrp="1"/>
          </p:cNvSpPr>
          <p:nvPr>
            <p:ph idx="1"/>
          </p:nvPr>
        </p:nvSpPr>
        <p:spPr>
          <a:xfrm>
            <a:off x="228600" y="1600200"/>
            <a:ext cx="8610600" cy="4724400"/>
          </a:xfrm>
        </p:spPr>
        <p:txBody>
          <a:bodyPr>
            <a:normAutofit lnSpcReduction="10000"/>
          </a:bodyPr>
          <a:lstStyle/>
          <a:p>
            <a:r>
              <a:rPr lang="en-US" dirty="0" smtClean="0"/>
              <a:t> </a:t>
            </a:r>
            <a:r>
              <a:rPr lang="en-US" sz="4000" dirty="0" smtClean="0"/>
              <a:t>Number of nurses in the intervention group who had the intention to leave the current job/position was reduced significantly after the intervention (χ=19.28, </a:t>
            </a:r>
            <a:r>
              <a:rPr lang="en-US" sz="4000" dirty="0" err="1" smtClean="0"/>
              <a:t>df</a:t>
            </a:r>
            <a:r>
              <a:rPr lang="en-US" sz="4000" dirty="0" smtClean="0"/>
              <a:t>=1, p ≤ 0.000); while the number did not changed significantly for nurses in the control group (χ=0.841, </a:t>
            </a:r>
            <a:r>
              <a:rPr lang="en-US" sz="4000" dirty="0" err="1" smtClean="0"/>
              <a:t>df</a:t>
            </a:r>
            <a:r>
              <a:rPr lang="en-US" sz="4000" dirty="0" smtClean="0"/>
              <a:t>=1, p ≤ 0.540).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838200"/>
          </a:xfrm>
        </p:spPr>
        <p:txBody>
          <a:bodyPr>
            <a:normAutofit/>
          </a:bodyPr>
          <a:lstStyle/>
          <a:p>
            <a:r>
              <a:rPr lang="en-US" b="1" dirty="0" smtClean="0"/>
              <a:t>DISCUSSION</a:t>
            </a:r>
            <a:endParaRPr lang="en-US" b="1" dirty="0"/>
          </a:p>
        </p:txBody>
      </p:sp>
      <p:sp>
        <p:nvSpPr>
          <p:cNvPr id="3" name="Content Placeholder 2"/>
          <p:cNvSpPr>
            <a:spLocks noGrp="1"/>
          </p:cNvSpPr>
          <p:nvPr>
            <p:ph idx="1"/>
          </p:nvPr>
        </p:nvSpPr>
        <p:spPr>
          <a:xfrm>
            <a:off x="457200" y="1143000"/>
            <a:ext cx="8229600" cy="5334000"/>
          </a:xfrm>
        </p:spPr>
        <p:txBody>
          <a:bodyPr>
            <a:normAutofit/>
          </a:bodyPr>
          <a:lstStyle/>
          <a:p>
            <a:r>
              <a:rPr lang="en-US" dirty="0" smtClean="0"/>
              <a:t>These </a:t>
            </a:r>
            <a:r>
              <a:rPr lang="en-US" dirty="0" smtClean="0"/>
              <a:t>findings are consistent with previous study which was conducted to examine the effect of a workshop on reducing the experience of moral distress among nurses working in intensive care units </a:t>
            </a:r>
            <a:r>
              <a:rPr lang="en-US" sz="1900" dirty="0" smtClean="0"/>
              <a:t>(</a:t>
            </a:r>
            <a:r>
              <a:rPr lang="en-US" sz="1900" dirty="0" err="1" smtClean="0"/>
              <a:t>Beumer</a:t>
            </a:r>
            <a:r>
              <a:rPr lang="en-US" sz="1900" dirty="0" smtClean="0"/>
              <a:t>, 2008). </a:t>
            </a:r>
            <a:r>
              <a:rPr lang="en-US" dirty="0" smtClean="0"/>
              <a:t>Results showed that the workshop diminished the staffs’ experiences of moral distress, improved staff involvement with patients which nurtures the </a:t>
            </a:r>
            <a:r>
              <a:rPr lang="en-US" dirty="0" smtClean="0"/>
              <a:t>care giving </a:t>
            </a:r>
            <a:r>
              <a:rPr lang="en-US" dirty="0" smtClean="0"/>
              <a:t>role of the nurses, and improved the work environment.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b="1" dirty="0" smtClean="0"/>
              <a:t>DISCUSSION</a:t>
            </a:r>
            <a:endParaRPr lang="en-US" dirty="0"/>
          </a:p>
        </p:txBody>
      </p:sp>
      <p:sp>
        <p:nvSpPr>
          <p:cNvPr id="3" name="Content Placeholder 2"/>
          <p:cNvSpPr>
            <a:spLocks noGrp="1"/>
          </p:cNvSpPr>
          <p:nvPr>
            <p:ph idx="1"/>
          </p:nvPr>
        </p:nvSpPr>
        <p:spPr>
          <a:xfrm>
            <a:off x="457200" y="1219200"/>
            <a:ext cx="8229600" cy="5181600"/>
          </a:xfrm>
        </p:spPr>
        <p:txBody>
          <a:bodyPr>
            <a:normAutofit/>
          </a:bodyPr>
          <a:lstStyle/>
          <a:p>
            <a:r>
              <a:rPr lang="en-US" dirty="0" smtClean="0"/>
              <a:t>Results </a:t>
            </a:r>
            <a:r>
              <a:rPr lang="en-US" dirty="0" smtClean="0"/>
              <a:t>also </a:t>
            </a:r>
            <a:r>
              <a:rPr lang="en-US" dirty="0" smtClean="0"/>
              <a:t>showed that the intension to leave the current job/position reduced significantly among psychiatric nurses in the intervention group, while it did not change among those in the control group. </a:t>
            </a:r>
          </a:p>
          <a:p>
            <a:r>
              <a:rPr lang="en-US" dirty="0" smtClean="0"/>
              <a:t>This is congruent with the fact that the levels of moral distress affect job satisfaction, commitment to work, nursing shortage, and intension to leave the current job/position </a:t>
            </a:r>
            <a:r>
              <a:rPr lang="en-US" sz="1800" dirty="0" smtClean="0"/>
              <a:t>(Hart, 2005).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t>DISCUSSION</a:t>
            </a:r>
            <a:endParaRPr lang="en-US" dirty="0"/>
          </a:p>
        </p:txBody>
      </p:sp>
      <p:sp>
        <p:nvSpPr>
          <p:cNvPr id="3" name="Content Placeholder 2"/>
          <p:cNvSpPr>
            <a:spLocks noGrp="1"/>
          </p:cNvSpPr>
          <p:nvPr>
            <p:ph idx="1"/>
          </p:nvPr>
        </p:nvSpPr>
        <p:spPr>
          <a:xfrm>
            <a:off x="457200" y="1219200"/>
            <a:ext cx="8229600" cy="5257800"/>
          </a:xfrm>
        </p:spPr>
        <p:txBody>
          <a:bodyPr>
            <a:normAutofit/>
          </a:bodyPr>
          <a:lstStyle/>
          <a:p>
            <a:r>
              <a:rPr lang="en-US" dirty="0" smtClean="0"/>
              <a:t>Besides its major purpose, this study also achieved general goals. First, it raised the phenomenon of moral distress that has, until recently, been unrecognized as a risk in healthcare arena. </a:t>
            </a:r>
          </a:p>
          <a:p>
            <a:r>
              <a:rPr lang="en-US" dirty="0" smtClean="0"/>
              <a:t>Second, it allowed moral distress to be recognized as a multi-disciplinary problem. Moral distress is not only a nursing problem. Others also are known to experience moral </a:t>
            </a:r>
            <a:r>
              <a:rPr lang="en-US" dirty="0" smtClean="0"/>
              <a:t>distress</a:t>
            </a:r>
            <a:r>
              <a:rPr lang="en-US" dirty="0" smtClean="0"/>
              <a:t>. </a:t>
            </a:r>
            <a:endParaRPr lang="en-US" dirty="0" smtClean="0"/>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and recommendations </a:t>
            </a:r>
            <a:endParaRPr lang="en-US" dirty="0"/>
          </a:p>
        </p:txBody>
      </p:sp>
      <p:sp>
        <p:nvSpPr>
          <p:cNvPr id="3" name="Content Placeholder 2"/>
          <p:cNvSpPr>
            <a:spLocks noGrp="1"/>
          </p:cNvSpPr>
          <p:nvPr>
            <p:ph idx="1"/>
          </p:nvPr>
        </p:nvSpPr>
        <p:spPr>
          <a:xfrm>
            <a:off x="457200" y="1219200"/>
            <a:ext cx="8229600" cy="5334000"/>
          </a:xfrm>
        </p:spPr>
        <p:txBody>
          <a:bodyPr>
            <a:normAutofit/>
          </a:bodyPr>
          <a:lstStyle/>
          <a:p>
            <a:r>
              <a:rPr lang="en-US" dirty="0" smtClean="0"/>
              <a:t>First, although the settings that have been chosen to conduct the study accounted for about 85% of the working psychiatric nurses in Jordan, excluding other hospitals may quietly limit the </a:t>
            </a:r>
            <a:r>
              <a:rPr lang="en-US" dirty="0" err="1" smtClean="0"/>
              <a:t>generalizability</a:t>
            </a:r>
            <a:r>
              <a:rPr lang="en-US" dirty="0" smtClean="0"/>
              <a:t> of the study to all psychiatric settings in Jordan. </a:t>
            </a:r>
          </a:p>
          <a:p>
            <a:r>
              <a:rPr lang="en-US" dirty="0" smtClean="0"/>
              <a:t>Therefore, future studies should take into considerations all settings and to compare the level of moral distress among these settings.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868362"/>
          </a:xfrm>
        </p:spPr>
        <p:txBody>
          <a:bodyPr/>
          <a:lstStyle/>
          <a:p>
            <a:r>
              <a:rPr lang="en-US" dirty="0" smtClean="0"/>
              <a:t>Limitations and recommendations </a:t>
            </a:r>
            <a:endParaRPr lang="en-US" dirty="0"/>
          </a:p>
        </p:txBody>
      </p:sp>
      <p:sp>
        <p:nvSpPr>
          <p:cNvPr id="3" name="Content Placeholder 2"/>
          <p:cNvSpPr>
            <a:spLocks noGrp="1"/>
          </p:cNvSpPr>
          <p:nvPr>
            <p:ph idx="1"/>
          </p:nvPr>
        </p:nvSpPr>
        <p:spPr>
          <a:xfrm>
            <a:off x="457200" y="1143000"/>
            <a:ext cx="8229600" cy="5257800"/>
          </a:xfrm>
        </p:spPr>
        <p:txBody>
          <a:bodyPr>
            <a:normAutofit/>
          </a:bodyPr>
          <a:lstStyle/>
          <a:p>
            <a:r>
              <a:rPr lang="en-US" dirty="0" smtClean="0"/>
              <a:t>Second, data on moral distress collected only twice; this may did not provide enough information about the effect of such workshop over a longer period of time. </a:t>
            </a:r>
          </a:p>
          <a:p>
            <a:r>
              <a:rPr lang="en-US" dirty="0" smtClean="0"/>
              <a:t>Therefore, future studies should collect data at different periods of time after the workshop to see the effect of the workshop and the retention of information after a longer period of time.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Limitations and recommendations </a:t>
            </a:r>
            <a:endParaRPr lang="en-US" dirty="0"/>
          </a:p>
        </p:txBody>
      </p:sp>
      <p:sp>
        <p:nvSpPr>
          <p:cNvPr id="3" name="Content Placeholder 2"/>
          <p:cNvSpPr>
            <a:spLocks noGrp="1"/>
          </p:cNvSpPr>
          <p:nvPr>
            <p:ph idx="1"/>
          </p:nvPr>
        </p:nvSpPr>
        <p:spPr>
          <a:xfrm>
            <a:off x="457200" y="1219200"/>
            <a:ext cx="8229600" cy="5334000"/>
          </a:xfrm>
        </p:spPr>
        <p:txBody>
          <a:bodyPr>
            <a:normAutofit fontScale="92500"/>
          </a:bodyPr>
          <a:lstStyle/>
          <a:p>
            <a:r>
              <a:rPr lang="en-US" dirty="0" smtClean="0"/>
              <a:t>Third, the content of the workshop may also need to be re-evaluated and updated. Evaluating the future impact of this workshop can be accomplished by conducting studies to evaluate if patient care was significantly improved as a result of the educational program delivered. </a:t>
            </a:r>
          </a:p>
          <a:p>
            <a:r>
              <a:rPr lang="en-US" dirty="0" smtClean="0"/>
              <a:t>Further studies to evaluate the effect of such workshop on the related variables such as stress and coping, burnout, job satisfaction, quality of life, and intension to leave nursing are recommended.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Limitations and recommendations </a:t>
            </a:r>
            <a:endParaRPr lang="en-US" dirty="0"/>
          </a:p>
        </p:txBody>
      </p:sp>
      <p:sp>
        <p:nvSpPr>
          <p:cNvPr id="3" name="Content Placeholder 2"/>
          <p:cNvSpPr>
            <a:spLocks noGrp="1"/>
          </p:cNvSpPr>
          <p:nvPr>
            <p:ph idx="1"/>
          </p:nvPr>
        </p:nvSpPr>
        <p:spPr>
          <a:xfrm>
            <a:off x="457200" y="1371600"/>
            <a:ext cx="8229600" cy="5105400"/>
          </a:xfrm>
        </p:spPr>
        <p:txBody>
          <a:bodyPr>
            <a:normAutofit/>
          </a:bodyPr>
          <a:lstStyle/>
          <a:p>
            <a:r>
              <a:rPr lang="en-US" sz="4000" dirty="0" smtClean="0"/>
              <a:t>It is also recommended to apply different kinds of therapy that are known to be useful in reducing moral distress and its effect on nursing care delivery such as cognitive behavioral therapy, group therapy and family therapy in order to reduce the levels of moral distress among nurses. </a:t>
            </a:r>
          </a:p>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66800"/>
            <a:ext cx="8229600" cy="5059363"/>
          </a:xfrm>
        </p:spPr>
        <p:txBody>
          <a:bodyPr>
            <a:normAutofit/>
          </a:bodyPr>
          <a:lstStyle/>
          <a:p>
            <a:pPr algn="ctr">
              <a:buNone/>
            </a:pPr>
            <a:r>
              <a:rPr lang="en-US" sz="7200" dirty="0" smtClean="0"/>
              <a:t>Thank you</a:t>
            </a:r>
          </a:p>
          <a:p>
            <a:pPr algn="ctr">
              <a:buNone/>
            </a:pPr>
            <a:r>
              <a:rPr lang="en-US" sz="7200" dirty="0" smtClean="0"/>
              <a:t>Questions and comments </a:t>
            </a:r>
            <a:endParaRPr lang="en-US" sz="7200"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42</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217</TotalTime>
  <Words>2713</Words>
  <Application>Microsoft Office PowerPoint</Application>
  <PresentationFormat>On-screen Show (4:3)</PresentationFormat>
  <Paragraphs>258</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Effectiveness of Educational Program on Moral Distress among Jordanian Psychiatric Nurses</vt:lpstr>
      <vt:lpstr>Introduction</vt:lpstr>
      <vt:lpstr>Introduction</vt:lpstr>
      <vt:lpstr>Introduction</vt:lpstr>
      <vt:lpstr>Moral Distress: Definition</vt:lpstr>
      <vt:lpstr>Moral Distress: Definition</vt:lpstr>
      <vt:lpstr>Moral Distress in Psychiatric Nurses</vt:lpstr>
      <vt:lpstr>Moral Distress in Psychiatric Nurses</vt:lpstr>
      <vt:lpstr>Moral Distress in Psychiatric Nurses</vt:lpstr>
      <vt:lpstr>Purpose</vt:lpstr>
      <vt:lpstr>Study Research Questions</vt:lpstr>
      <vt:lpstr>Methods: Design </vt:lpstr>
      <vt:lpstr>Mental health services in Jordan</vt:lpstr>
      <vt:lpstr>Methods: Setting</vt:lpstr>
      <vt:lpstr>Methods: Sampling and data collection</vt:lpstr>
      <vt:lpstr>Methods: Sampling and data collection</vt:lpstr>
      <vt:lpstr>Methods: Sampling and data collection</vt:lpstr>
      <vt:lpstr>Methods: Sampling and data collection</vt:lpstr>
      <vt:lpstr>Methods: Sampling and data collection</vt:lpstr>
      <vt:lpstr>Methods: Instrument</vt:lpstr>
      <vt:lpstr>Methods: Instrument</vt:lpstr>
      <vt:lpstr>Methods: Instrument</vt:lpstr>
      <vt:lpstr>Methods: Instrument</vt:lpstr>
      <vt:lpstr>Methods: The intervention program </vt:lpstr>
      <vt:lpstr>Methods: The intervention program </vt:lpstr>
      <vt:lpstr>Methods: Ethical considerations</vt:lpstr>
      <vt:lpstr>Methods: Data Analysis</vt:lpstr>
      <vt:lpstr>RESULTS: Demographics </vt:lpstr>
      <vt:lpstr>Results: Demographics</vt:lpstr>
      <vt:lpstr>Slide 30</vt:lpstr>
      <vt:lpstr>RESULTS: Effect of the workshop</vt:lpstr>
      <vt:lpstr>RESULTS: Effect of the workshop</vt:lpstr>
      <vt:lpstr>RESULTS: Effect of the workshop</vt:lpstr>
      <vt:lpstr>RESULTS: intention to leave the current job/position</vt:lpstr>
      <vt:lpstr>DISCUSSION</vt:lpstr>
      <vt:lpstr>DISCUSSION</vt:lpstr>
      <vt:lpstr>DISCUSSION</vt:lpstr>
      <vt:lpstr>Limitations and recommendations </vt:lpstr>
      <vt:lpstr>Limitations and recommendations </vt:lpstr>
      <vt:lpstr>Limitations and recommendations </vt:lpstr>
      <vt:lpstr>Limitations and recommendations </vt:lpstr>
      <vt:lpstr>Slide 42</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Effectiveness of educational program on moral distress among Jordanian psychiatric nurses  </dc:title>
  <dc:creator>شاهر حمد احمد حمايده</dc:creator>
  <cp:lastModifiedBy>shaher29</cp:lastModifiedBy>
  <cp:revision>31</cp:revision>
  <dcterms:created xsi:type="dcterms:W3CDTF">2006-08-16T00:00:00Z</dcterms:created>
  <dcterms:modified xsi:type="dcterms:W3CDTF">2017-10-17T12:05:50Z</dcterms:modified>
</cp:coreProperties>
</file>