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0"/>
  </p:notesMasterIdLst>
  <p:sldIdLst>
    <p:sldId id="425" r:id="rId3"/>
    <p:sldId id="426" r:id="rId4"/>
    <p:sldId id="256" r:id="rId5"/>
    <p:sldId id="257" r:id="rId6"/>
    <p:sldId id="259" r:id="rId7"/>
    <p:sldId id="260" r:id="rId8"/>
    <p:sldId id="261" r:id="rId9"/>
    <p:sldId id="262" r:id="rId10"/>
    <p:sldId id="263" r:id="rId11"/>
    <p:sldId id="403" r:id="rId12"/>
    <p:sldId id="264" r:id="rId13"/>
    <p:sldId id="266" r:id="rId14"/>
    <p:sldId id="413" r:id="rId15"/>
    <p:sldId id="276" r:id="rId16"/>
    <p:sldId id="277" r:id="rId17"/>
    <p:sldId id="280" r:id="rId18"/>
    <p:sldId id="286" r:id="rId19"/>
    <p:sldId id="387" r:id="rId20"/>
    <p:sldId id="296" r:id="rId21"/>
    <p:sldId id="363" r:id="rId22"/>
    <p:sldId id="364" r:id="rId23"/>
    <p:sldId id="297" r:id="rId24"/>
    <p:sldId id="311" r:id="rId25"/>
    <p:sldId id="312" r:id="rId26"/>
    <p:sldId id="299" r:id="rId27"/>
    <p:sldId id="300" r:id="rId28"/>
    <p:sldId id="344" r:id="rId29"/>
    <p:sldId id="402" r:id="rId30"/>
    <p:sldId id="367" r:id="rId31"/>
    <p:sldId id="368" r:id="rId32"/>
    <p:sldId id="302" r:id="rId33"/>
    <p:sldId id="301" r:id="rId34"/>
    <p:sldId id="408" r:id="rId35"/>
    <p:sldId id="303" r:id="rId36"/>
    <p:sldId id="365" r:id="rId37"/>
    <p:sldId id="366" r:id="rId38"/>
    <p:sldId id="304" r:id="rId39"/>
    <p:sldId id="399" r:id="rId40"/>
    <p:sldId id="371" r:id="rId41"/>
    <p:sldId id="309" r:id="rId42"/>
    <p:sldId id="381" r:id="rId43"/>
    <p:sldId id="369" r:id="rId44"/>
    <p:sldId id="370" r:id="rId45"/>
    <p:sldId id="307" r:id="rId46"/>
    <p:sldId id="382" r:id="rId47"/>
    <p:sldId id="310" r:id="rId48"/>
    <p:sldId id="313" r:id="rId49"/>
    <p:sldId id="315" r:id="rId50"/>
    <p:sldId id="419" r:id="rId51"/>
    <p:sldId id="420" r:id="rId52"/>
    <p:sldId id="359" r:id="rId53"/>
    <p:sldId id="354" r:id="rId54"/>
    <p:sldId id="355" r:id="rId55"/>
    <p:sldId id="348" r:id="rId56"/>
    <p:sldId id="385" r:id="rId57"/>
    <p:sldId id="318" r:id="rId58"/>
    <p:sldId id="378" r:id="rId59"/>
    <p:sldId id="379" r:id="rId60"/>
    <p:sldId id="319" r:id="rId61"/>
    <p:sldId id="330" r:id="rId62"/>
    <p:sldId id="320" r:id="rId63"/>
    <p:sldId id="323" r:id="rId64"/>
    <p:sldId id="324" r:id="rId65"/>
    <p:sldId id="327" r:id="rId66"/>
    <p:sldId id="361" r:id="rId67"/>
    <p:sldId id="362" r:id="rId68"/>
    <p:sldId id="374" r:id="rId69"/>
    <p:sldId id="326" r:id="rId70"/>
    <p:sldId id="328" r:id="rId71"/>
    <p:sldId id="384" r:id="rId72"/>
    <p:sldId id="380" r:id="rId73"/>
    <p:sldId id="376" r:id="rId74"/>
    <p:sldId id="377" r:id="rId75"/>
    <p:sldId id="423" r:id="rId76"/>
    <p:sldId id="331" r:id="rId77"/>
    <p:sldId id="357" r:id="rId78"/>
    <p:sldId id="332" r:id="rId79"/>
    <p:sldId id="405" r:id="rId80"/>
    <p:sldId id="424" r:id="rId81"/>
    <p:sldId id="271" r:id="rId82"/>
    <p:sldId id="272" r:id="rId83"/>
    <p:sldId id="273" r:id="rId84"/>
    <p:sldId id="274" r:id="rId85"/>
    <p:sldId id="275" r:id="rId86"/>
    <p:sldId id="397" r:id="rId87"/>
    <p:sldId id="422" r:id="rId88"/>
    <p:sldId id="391" r:id="rId89"/>
    <p:sldId id="281" r:id="rId90"/>
    <p:sldId id="282" r:id="rId91"/>
    <p:sldId id="356" r:id="rId92"/>
    <p:sldId id="283" r:id="rId93"/>
    <p:sldId id="284" r:id="rId94"/>
    <p:sldId id="285" r:id="rId95"/>
    <p:sldId id="289" r:id="rId96"/>
    <p:sldId id="316" r:id="rId97"/>
    <p:sldId id="338" r:id="rId98"/>
    <p:sldId id="339" r:id="rId99"/>
    <p:sldId id="340" r:id="rId100"/>
    <p:sldId id="341" r:id="rId101"/>
    <p:sldId id="406" r:id="rId102"/>
    <p:sldId id="343" r:id="rId103"/>
    <p:sldId id="388" r:id="rId104"/>
    <p:sldId id="389" r:id="rId105"/>
    <p:sldId id="393" r:id="rId106"/>
    <p:sldId id="396" r:id="rId107"/>
    <p:sldId id="395" r:id="rId108"/>
    <p:sldId id="407" r:id="rId10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3" autoAdjust="0"/>
    <p:restoredTop sz="94646"/>
  </p:normalViewPr>
  <p:slideViewPr>
    <p:cSldViewPr>
      <p:cViewPr>
        <p:scale>
          <a:sx n="105" d="100"/>
          <a:sy n="105" d="100"/>
        </p:scale>
        <p:origin x="-384" y="2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Validation%20with%20experimental%20results\Validation%20with%20Experiment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Tip%20speed%20ratio%20variation%20transient%20solution\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Three%20Dimensional%20Validation\Validation%20with%20Experimental%203d%20static%20tes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Two%20parallel%20rotors\Two%20rotor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Mohammed\Desktop\Backup\Savonius\Co%20and%20Counter%20paper\Compariso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Two%20oblique%20counter\Down\Summery.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Two%20oblique%20counter\Up\Summery.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Mohammed\Desktop\Backup\Savonius\Co%20and%20Counter%20paper\Comparison%20counter%20with%20co.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Mohammed\Desktop\Backup\Savonius\Co%20and%20Counter%20paper\Comparison%20counter%20with%20co.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Nine%20rotors\nine%20rotors%20different%20speed.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Nine%20rotors\Predicted%20result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Validation%20with%20experimental%20results\Validation%20with%20Experimental.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Validation%20with%20experimental%20results\Validation%20with%20Experimental.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Mohammed\Desktop\H%20rotor\Aerfoil%200021\Validation%20of%20single%20rotor\shifted\2.6\vx%20and%20vy\Book1.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Mohammed\Desktop\H%20rotor\Aerfoil%200021\Validation%20of%20single%20rotor\shifted\2.6\vx%20and%20vy\Book1.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Mohammed\Desktop\H%20rotor\Aerfoil%200021\Validation%20of%20single%20rotor\shifted\Mean%20Velocity\Book1.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Mohammed\Desktop\H%20rotor\Aerfoil%200021\Single%20three%20dimensional\One%20meter%20diameter\3D%20one%20meter.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Mohammed\Desktop\H%20rotor\Aerfoil%200021\Airfoil%200021.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Mohammed\Desktop\H%20rotor\Aerfoil%200021\Counter%20Rotating%20clusters\Two%20parallel\opposite%20to%20wind\Two%20parallel%20counter%20rotating%20opposite.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Mohammed\Desktop\H%20rotor\Aerfoil%200021\Corotating%20cluster\Two%20Oblique%20turbines\Comparison%20between%20up%20and%20down.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Mohammed\Desktop\H%20rotor\Aerfoil%200021\Counter%20Rotating%20clusters\Two%20oblique\with%20wind\Down\Two%20oblique%20counter%20rotating%20opposite%20to%20wind.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Mohammed\Desktop\H%20rotor\Aerfoil%200021\Corotating%20cluster\Three%20turbines%20corotating\3%20corotating.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Mohammed\Desktop\H%20rotor\Aerfoil%200021\Corotating%20cluster\Three%20turbines%20corotating\3%20corotating.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Mohammed\Desktop\H%20rotor\Aerfoil%200021\Counter%20Rotating%20clusters\Two%20upstream%20one%20downstream\Two%20upstream%20one%20downstream.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Mohammed\Desktop\H%20rotor\Aerfoil%200021\Counter%20Rotating%20clusters\Two%20upstream%20one%20downstream\Two%20upstream%20one%20downstream.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Mohammed\Desktop\H%20rotor\Aerfoil%200021\Counter%20Rotating%20clusters\Two%20upstream%20one%20downstream\Two%20upstream%20one%20downstream.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C:\Users\Mohammed\Desktop\H%20rotor\Aerfoil%200021\Counter%20Rotating%20clusters\Two%20upstream%20one%20downstream\Three%20rotors%20different%20speeds\Three%20rotors%20different%20speeds.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C:\Users\Mohammed\Desktop\H%20rotor\Aerfoil%200021\Counter%20Rotating%20clusters\Two%20upstream%20one%20downstream\Three%20rotors%20different%20speeds\Three%20rotors%20different%20speeds.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C:\Users\Mohammed\Desktop\H%20rotor\Aerfoil%200021\Counter%20Rotating%20clusters\Two%20upstream%20one%20downstream\Nine%20rotors\Nine%20rotors%20different%20speeds.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Nine%20rotors\Predicted%20results.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Validation%20with%20experimental%20results\Validation%20with%20Experimental.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Validation%20with%20experimental%20results\Validation%20with%20Experiment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15815910942199"/>
          <c:y val="3.26786379425347E-2"/>
          <c:w val="0.80362770386460303"/>
          <c:h val="0.77491345227417696"/>
        </c:manualLayout>
      </c:layout>
      <c:scatterChart>
        <c:scatterStyle val="lineMarker"/>
        <c:varyColors val="0"/>
        <c:ser>
          <c:idx val="1"/>
          <c:order val="1"/>
          <c:tx>
            <c:strRef>
              <c:f>Sheet1!$V$1</c:f>
              <c:strCache>
                <c:ptCount val="1"/>
                <c:pt idx="0">
                  <c:v>Tansition SST</c:v>
                </c:pt>
              </c:strCache>
            </c:strRef>
          </c:tx>
          <c:spPr>
            <a:ln w="28575">
              <a:solidFill>
                <a:schemeClr val="tx1"/>
              </a:solidFill>
            </a:ln>
          </c:spPr>
          <c:marker>
            <c:symbol val="none"/>
          </c:marker>
          <c:xVal>
            <c:numRef>
              <c:f>Sheet1!$T$2:$T$13</c:f>
              <c:numCache>
                <c:formatCode>General</c:formatCode>
                <c:ptCount val="12"/>
                <c:pt idx="0">
                  <c:v>0</c:v>
                </c:pt>
                <c:pt idx="1">
                  <c:v>20</c:v>
                </c:pt>
                <c:pt idx="2">
                  <c:v>40</c:v>
                </c:pt>
                <c:pt idx="3">
                  <c:v>60</c:v>
                </c:pt>
                <c:pt idx="4">
                  <c:v>80</c:v>
                </c:pt>
                <c:pt idx="5">
                  <c:v>100</c:v>
                </c:pt>
                <c:pt idx="6">
                  <c:v>120</c:v>
                </c:pt>
                <c:pt idx="7">
                  <c:v>130</c:v>
                </c:pt>
                <c:pt idx="8">
                  <c:v>140</c:v>
                </c:pt>
                <c:pt idx="9">
                  <c:v>150</c:v>
                </c:pt>
                <c:pt idx="10">
                  <c:v>160</c:v>
                </c:pt>
                <c:pt idx="11">
                  <c:v>180</c:v>
                </c:pt>
              </c:numCache>
            </c:numRef>
          </c:xVal>
          <c:yVal>
            <c:numRef>
              <c:f>Sheet1!$V$2:$V$13</c:f>
              <c:numCache>
                <c:formatCode>General</c:formatCode>
                <c:ptCount val="12"/>
                <c:pt idx="0">
                  <c:v>0.32358999999999999</c:v>
                </c:pt>
                <c:pt idx="1">
                  <c:v>0.186840000000002</c:v>
                </c:pt>
                <c:pt idx="2">
                  <c:v>8.0207000000000001E-2</c:v>
                </c:pt>
                <c:pt idx="3">
                  <c:v>6.6277000000000003E-2</c:v>
                </c:pt>
                <c:pt idx="4">
                  <c:v>9.5318E-2</c:v>
                </c:pt>
                <c:pt idx="5">
                  <c:v>0.43509999999999999</c:v>
                </c:pt>
                <c:pt idx="6">
                  <c:v>0.57986000000000004</c:v>
                </c:pt>
                <c:pt idx="7">
                  <c:v>0.630000000000006</c:v>
                </c:pt>
                <c:pt idx="8">
                  <c:v>0.61206000000000005</c:v>
                </c:pt>
                <c:pt idx="9">
                  <c:v>0.58255999999999797</c:v>
                </c:pt>
                <c:pt idx="10">
                  <c:v>0.52551000000000003</c:v>
                </c:pt>
                <c:pt idx="11">
                  <c:v>0.32358999999999999</c:v>
                </c:pt>
              </c:numCache>
            </c:numRef>
          </c:yVal>
          <c:smooth val="0"/>
        </c:ser>
        <c:ser>
          <c:idx val="0"/>
          <c:order val="2"/>
          <c:tx>
            <c:strRef>
              <c:f>Sheet1!$U$1</c:f>
              <c:strCache>
                <c:ptCount val="1"/>
                <c:pt idx="0">
                  <c:v>K-w</c:v>
                </c:pt>
              </c:strCache>
            </c:strRef>
          </c:tx>
          <c:spPr>
            <a:ln w="28575">
              <a:solidFill>
                <a:prstClr val="black"/>
              </a:solidFill>
              <a:prstDash val="dash"/>
            </a:ln>
          </c:spPr>
          <c:marker>
            <c:symbol val="none"/>
          </c:marker>
          <c:xVal>
            <c:numRef>
              <c:f>Sheet1!$T$2:$T$13</c:f>
              <c:numCache>
                <c:formatCode>General</c:formatCode>
                <c:ptCount val="12"/>
                <c:pt idx="0">
                  <c:v>0</c:v>
                </c:pt>
                <c:pt idx="1">
                  <c:v>20</c:v>
                </c:pt>
                <c:pt idx="2">
                  <c:v>40</c:v>
                </c:pt>
                <c:pt idx="3">
                  <c:v>60</c:v>
                </c:pt>
                <c:pt idx="4">
                  <c:v>80</c:v>
                </c:pt>
                <c:pt idx="5">
                  <c:v>100</c:v>
                </c:pt>
                <c:pt idx="6">
                  <c:v>120</c:v>
                </c:pt>
                <c:pt idx="7">
                  <c:v>130</c:v>
                </c:pt>
                <c:pt idx="8">
                  <c:v>140</c:v>
                </c:pt>
                <c:pt idx="9">
                  <c:v>150</c:v>
                </c:pt>
                <c:pt idx="10">
                  <c:v>160</c:v>
                </c:pt>
                <c:pt idx="11">
                  <c:v>180</c:v>
                </c:pt>
              </c:numCache>
            </c:numRef>
          </c:xVal>
          <c:yVal>
            <c:numRef>
              <c:f>Sheet1!$U$2:$U$13</c:f>
              <c:numCache>
                <c:formatCode>General</c:formatCode>
                <c:ptCount val="12"/>
                <c:pt idx="0">
                  <c:v>0.30485000000000301</c:v>
                </c:pt>
                <c:pt idx="1">
                  <c:v>0.17471999999999999</c:v>
                </c:pt>
                <c:pt idx="2">
                  <c:v>7.7373000000000802E-2</c:v>
                </c:pt>
                <c:pt idx="3">
                  <c:v>7.57550000000001E-2</c:v>
                </c:pt>
                <c:pt idx="4">
                  <c:v>0.103620000000001</c:v>
                </c:pt>
                <c:pt idx="5">
                  <c:v>0.45423000000000002</c:v>
                </c:pt>
                <c:pt idx="6">
                  <c:v>0.60585000000000599</c:v>
                </c:pt>
                <c:pt idx="7">
                  <c:v>0.64202000000000703</c:v>
                </c:pt>
                <c:pt idx="8">
                  <c:v>0.61720000000000097</c:v>
                </c:pt>
                <c:pt idx="9">
                  <c:v>0.58372000000000501</c:v>
                </c:pt>
                <c:pt idx="10">
                  <c:v>0.51025999999999905</c:v>
                </c:pt>
                <c:pt idx="11">
                  <c:v>0.30485000000000301</c:v>
                </c:pt>
              </c:numCache>
            </c:numRef>
          </c:yVal>
          <c:smooth val="0"/>
        </c:ser>
        <c:ser>
          <c:idx val="3"/>
          <c:order val="3"/>
          <c:tx>
            <c:strRef>
              <c:f>Sheet1!$W$1</c:f>
              <c:strCache>
                <c:ptCount val="1"/>
                <c:pt idx="0">
                  <c:v>K-e</c:v>
                </c:pt>
              </c:strCache>
            </c:strRef>
          </c:tx>
          <c:spPr>
            <a:ln w="28575">
              <a:solidFill>
                <a:prstClr val="black"/>
              </a:solidFill>
              <a:prstDash val="sysDot"/>
            </a:ln>
          </c:spPr>
          <c:marker>
            <c:symbol val="none"/>
          </c:marker>
          <c:xVal>
            <c:numRef>
              <c:f>Sheet1!$T$2:$T$13</c:f>
              <c:numCache>
                <c:formatCode>General</c:formatCode>
                <c:ptCount val="12"/>
                <c:pt idx="0">
                  <c:v>0</c:v>
                </c:pt>
                <c:pt idx="1">
                  <c:v>20</c:v>
                </c:pt>
                <c:pt idx="2">
                  <c:v>40</c:v>
                </c:pt>
                <c:pt idx="3">
                  <c:v>60</c:v>
                </c:pt>
                <c:pt idx="4">
                  <c:v>80</c:v>
                </c:pt>
                <c:pt idx="5">
                  <c:v>100</c:v>
                </c:pt>
                <c:pt idx="6">
                  <c:v>120</c:v>
                </c:pt>
                <c:pt idx="7">
                  <c:v>130</c:v>
                </c:pt>
                <c:pt idx="8">
                  <c:v>140</c:v>
                </c:pt>
                <c:pt idx="9">
                  <c:v>150</c:v>
                </c:pt>
                <c:pt idx="10">
                  <c:v>160</c:v>
                </c:pt>
                <c:pt idx="11">
                  <c:v>180</c:v>
                </c:pt>
              </c:numCache>
            </c:numRef>
          </c:xVal>
          <c:yVal>
            <c:numRef>
              <c:f>Sheet1!$W$2:$W$13</c:f>
              <c:numCache>
                <c:formatCode>General</c:formatCode>
                <c:ptCount val="12"/>
                <c:pt idx="0">
                  <c:v>0.26956000000000002</c:v>
                </c:pt>
                <c:pt idx="1">
                  <c:v>0.13977000000000001</c:v>
                </c:pt>
                <c:pt idx="2">
                  <c:v>0.15246999999999999</c:v>
                </c:pt>
                <c:pt idx="3">
                  <c:v>0.15904000000000201</c:v>
                </c:pt>
                <c:pt idx="4">
                  <c:v>0.12152</c:v>
                </c:pt>
                <c:pt idx="5">
                  <c:v>0.54793999999999998</c:v>
                </c:pt>
                <c:pt idx="6">
                  <c:v>0.68992000000000797</c:v>
                </c:pt>
                <c:pt idx="7">
                  <c:v>0.65000000000000702</c:v>
                </c:pt>
                <c:pt idx="8">
                  <c:v>0.63171999999999995</c:v>
                </c:pt>
                <c:pt idx="9">
                  <c:v>0.56445999999999996</c:v>
                </c:pt>
                <c:pt idx="10">
                  <c:v>0.46718999999999999</c:v>
                </c:pt>
                <c:pt idx="11">
                  <c:v>0.26956000000000002</c:v>
                </c:pt>
              </c:numCache>
            </c:numRef>
          </c:yVal>
          <c:smooth val="0"/>
        </c:ser>
        <c:dLbls>
          <c:showLegendKey val="0"/>
          <c:showVal val="0"/>
          <c:showCatName val="0"/>
          <c:showSerName val="0"/>
          <c:showPercent val="0"/>
          <c:showBubbleSize val="0"/>
        </c:dLbls>
        <c:axId val="64945472"/>
        <c:axId val="120259136"/>
      </c:scatterChart>
      <c:scatterChart>
        <c:scatterStyle val="smoothMarker"/>
        <c:varyColors val="0"/>
        <c:ser>
          <c:idx val="2"/>
          <c:order val="0"/>
          <c:tx>
            <c:strRef>
              <c:f>Sheet1!$E$1</c:f>
              <c:strCache>
                <c:ptCount val="1"/>
                <c:pt idx="0">
                  <c:v>Experimental Data</c:v>
                </c:pt>
              </c:strCache>
            </c:strRef>
          </c:tx>
          <c:spPr>
            <a:ln>
              <a:noFill/>
            </a:ln>
          </c:spPr>
          <c:marker>
            <c:symbol val="triangle"/>
            <c:size val="7"/>
            <c:spPr>
              <a:solidFill>
                <a:srgbClr val="FF0000"/>
              </a:solidFill>
            </c:spPr>
          </c:marker>
          <c:xVal>
            <c:numRef>
              <c:f>Sheet1!$A$2:$A$20</c:f>
              <c:numCache>
                <c:formatCode>General</c:formatCode>
                <c:ptCount val="19"/>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numCache>
            </c:numRef>
          </c:xVal>
          <c:yVal>
            <c:numRef>
              <c:f>Sheet1!$E$2:$E$20</c:f>
              <c:numCache>
                <c:formatCode>0.000</c:formatCode>
                <c:ptCount val="19"/>
                <c:pt idx="0">
                  <c:v>0.245</c:v>
                </c:pt>
                <c:pt idx="1">
                  <c:v>0.15</c:v>
                </c:pt>
                <c:pt idx="2">
                  <c:v>0.115000000000001</c:v>
                </c:pt>
                <c:pt idx="3">
                  <c:v>9.9000000000000199E-2</c:v>
                </c:pt>
                <c:pt idx="4">
                  <c:v>7.0000000000000007E-2</c:v>
                </c:pt>
                <c:pt idx="5">
                  <c:v>7.5000000000000594E-2</c:v>
                </c:pt>
                <c:pt idx="6">
                  <c:v>6.5000000000000099E-2</c:v>
                </c:pt>
                <c:pt idx="7">
                  <c:v>0.13</c:v>
                </c:pt>
                <c:pt idx="8">
                  <c:v>0.160000000000001</c:v>
                </c:pt>
                <c:pt idx="9">
                  <c:v>0.310000000000002</c:v>
                </c:pt>
                <c:pt idx="10">
                  <c:v>0.440000000000002</c:v>
                </c:pt>
                <c:pt idx="11">
                  <c:v>0.53500000000000003</c:v>
                </c:pt>
                <c:pt idx="12">
                  <c:v>0.70000000000000095</c:v>
                </c:pt>
                <c:pt idx="13">
                  <c:v>0.68000000000000604</c:v>
                </c:pt>
                <c:pt idx="14">
                  <c:v>0.61000000000000099</c:v>
                </c:pt>
                <c:pt idx="15">
                  <c:v>0.42</c:v>
                </c:pt>
                <c:pt idx="16">
                  <c:v>0.4</c:v>
                </c:pt>
                <c:pt idx="17">
                  <c:v>0.307</c:v>
                </c:pt>
                <c:pt idx="18">
                  <c:v>0.24399999999999999</c:v>
                </c:pt>
              </c:numCache>
            </c:numRef>
          </c:yVal>
          <c:smooth val="1"/>
        </c:ser>
        <c:dLbls>
          <c:showLegendKey val="0"/>
          <c:showVal val="0"/>
          <c:showCatName val="0"/>
          <c:showSerName val="0"/>
          <c:showPercent val="0"/>
          <c:showBubbleSize val="0"/>
        </c:dLbls>
        <c:axId val="64945472"/>
        <c:axId val="120259136"/>
      </c:scatterChart>
      <c:valAx>
        <c:axId val="64945472"/>
        <c:scaling>
          <c:orientation val="minMax"/>
          <c:max val="200"/>
          <c:min val="-20"/>
        </c:scaling>
        <c:delete val="0"/>
        <c:axPos val="b"/>
        <c:title>
          <c:tx>
            <c:rich>
              <a:bodyPr/>
              <a:lstStyle/>
              <a:p>
                <a:pPr>
                  <a:defRPr sz="1200"/>
                </a:pPr>
                <a:r>
                  <a:rPr lang="en-US" sz="1200"/>
                  <a:t>Angular</a:t>
                </a:r>
                <a:r>
                  <a:rPr lang="en-US" sz="1200" baseline="0"/>
                  <a:t> Position (</a:t>
                </a:r>
                <a:r>
                  <a:rPr lang="en-US" sz="1200" baseline="0">
                    <a:sym typeface="Symbol"/>
                  </a:rPr>
                  <a:t>)</a:t>
                </a:r>
                <a:endParaRPr lang="en-US" sz="1200"/>
              </a:p>
            </c:rich>
          </c:tx>
          <c:layout>
            <c:manualLayout>
              <c:xMode val="edge"/>
              <c:yMode val="edge"/>
              <c:x val="0.36480818022747702"/>
              <c:y val="0.89493862772104005"/>
            </c:manualLayout>
          </c:layout>
          <c:overlay val="0"/>
        </c:title>
        <c:numFmt formatCode="General" sourceLinked="1"/>
        <c:majorTickMark val="out"/>
        <c:minorTickMark val="none"/>
        <c:tickLblPos val="nextTo"/>
        <c:crossAx val="120259136"/>
        <c:crosses val="autoZero"/>
        <c:crossBetween val="midCat"/>
        <c:majorUnit val="20"/>
      </c:valAx>
      <c:valAx>
        <c:axId val="120259136"/>
        <c:scaling>
          <c:orientation val="minMax"/>
        </c:scaling>
        <c:delete val="0"/>
        <c:axPos val="l"/>
        <c:title>
          <c:tx>
            <c:rich>
              <a:bodyPr rot="-5400000" vert="horz"/>
              <a:lstStyle/>
              <a:p>
                <a:pPr>
                  <a:defRPr sz="1100"/>
                </a:pPr>
                <a:r>
                  <a:rPr lang="en-US" sz="1100" dirty="0"/>
                  <a:t>Static Torque</a:t>
                </a:r>
                <a:r>
                  <a:rPr lang="en-US" sz="1100" baseline="0" dirty="0"/>
                  <a:t> </a:t>
                </a:r>
                <a:r>
                  <a:rPr lang="en-US" sz="1100" baseline="0" dirty="0" smtClean="0"/>
                  <a:t>Coefficient </a:t>
                </a:r>
                <a:r>
                  <a:rPr lang="en-US" sz="1100" baseline="0" dirty="0"/>
                  <a:t>(Cm)</a:t>
                </a:r>
                <a:endParaRPr lang="en-US" sz="1100" dirty="0"/>
              </a:p>
            </c:rich>
          </c:tx>
          <c:layout>
            <c:manualLayout>
              <c:xMode val="edge"/>
              <c:yMode val="edge"/>
              <c:x val="8.6898512685914201E-3"/>
              <c:y val="7.0961080360004494E-2"/>
            </c:manualLayout>
          </c:layout>
          <c:overlay val="0"/>
        </c:title>
        <c:numFmt formatCode="General" sourceLinked="1"/>
        <c:majorTickMark val="out"/>
        <c:minorTickMark val="none"/>
        <c:tickLblPos val="nextTo"/>
        <c:crossAx val="64945472"/>
        <c:crossesAt val="-20"/>
        <c:crossBetween val="midCat"/>
      </c:valAx>
    </c:plotArea>
    <c:legend>
      <c:legendPos val="r"/>
      <c:legendEntry>
        <c:idx val="1"/>
        <c:txPr>
          <a:bodyPr/>
          <a:lstStyle/>
          <a:p>
            <a:pPr>
              <a:defRPr sz="1000" b="1">
                <a:latin typeface="Symbol" pitchFamily="18" charset="2"/>
              </a:defRPr>
            </a:pPr>
            <a:endParaRPr lang="en-US"/>
          </a:p>
        </c:txPr>
      </c:legendEntry>
      <c:legendEntry>
        <c:idx val="2"/>
        <c:txPr>
          <a:bodyPr/>
          <a:lstStyle/>
          <a:p>
            <a:pPr>
              <a:defRPr sz="1000" b="1">
                <a:latin typeface="Symbol" pitchFamily="18" charset="2"/>
              </a:defRPr>
            </a:pPr>
            <a:endParaRPr lang="en-US"/>
          </a:p>
        </c:txPr>
      </c:legendEntry>
      <c:layout>
        <c:manualLayout>
          <c:xMode val="edge"/>
          <c:yMode val="edge"/>
          <c:x val="0.21644991251093901"/>
          <c:y val="2.4499363322159299E-2"/>
          <c:w val="0.381699037620297"/>
          <c:h val="0.26067028750119098"/>
        </c:manualLayout>
      </c:layout>
      <c:overlay val="0"/>
      <c:txPr>
        <a:bodyPr/>
        <a:lstStyle/>
        <a:p>
          <a:pPr>
            <a:defRPr sz="1000" b="1"/>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22590597228001"/>
          <c:y val="0.11111158402497"/>
          <c:w val="0.80619222385337497"/>
          <c:h val="0.69081036745406799"/>
        </c:manualLayout>
      </c:layout>
      <c:scatterChart>
        <c:scatterStyle val="smoothMarker"/>
        <c:varyColors val="0"/>
        <c:ser>
          <c:idx val="0"/>
          <c:order val="1"/>
          <c:tx>
            <c:strRef>
              <c:f>Comparison!$J$1</c:f>
              <c:strCache>
                <c:ptCount val="1"/>
                <c:pt idx="0">
                  <c:v>Experimnetal Data</c:v>
                </c:pt>
              </c:strCache>
            </c:strRef>
          </c:tx>
          <c:spPr>
            <a:ln>
              <a:noFill/>
            </a:ln>
          </c:spPr>
          <c:marker>
            <c:symbol val="triangle"/>
            <c:size val="7"/>
            <c:spPr>
              <a:solidFill>
                <a:srgbClr val="FF0000"/>
              </a:solidFill>
              <a:ln>
                <a:noFill/>
              </a:ln>
            </c:spPr>
          </c:marker>
          <c:xVal>
            <c:numRef>
              <c:f>Comparison!$A$2:$A$8</c:f>
              <c:numCache>
                <c:formatCode>General</c:formatCode>
                <c:ptCount val="7"/>
                <c:pt idx="0">
                  <c:v>0.2</c:v>
                </c:pt>
                <c:pt idx="1">
                  <c:v>0.4</c:v>
                </c:pt>
                <c:pt idx="2">
                  <c:v>0.60000000000000098</c:v>
                </c:pt>
                <c:pt idx="3">
                  <c:v>0.8</c:v>
                </c:pt>
                <c:pt idx="4">
                  <c:v>1</c:v>
                </c:pt>
                <c:pt idx="5">
                  <c:v>1.2</c:v>
                </c:pt>
                <c:pt idx="6">
                  <c:v>1.4</c:v>
                </c:pt>
              </c:numCache>
            </c:numRef>
          </c:xVal>
          <c:yVal>
            <c:numRef>
              <c:f>Comparison!$J$2:$J$8</c:f>
              <c:numCache>
                <c:formatCode>General</c:formatCode>
                <c:ptCount val="7"/>
                <c:pt idx="1">
                  <c:v>0.14000000000000001</c:v>
                </c:pt>
                <c:pt idx="2">
                  <c:v>0.218</c:v>
                </c:pt>
                <c:pt idx="3">
                  <c:v>0.23</c:v>
                </c:pt>
                <c:pt idx="4">
                  <c:v>0.24</c:v>
                </c:pt>
                <c:pt idx="5">
                  <c:v>0.218</c:v>
                </c:pt>
                <c:pt idx="6">
                  <c:v>0.17</c:v>
                </c:pt>
              </c:numCache>
            </c:numRef>
          </c:yVal>
          <c:smooth val="1"/>
        </c:ser>
        <c:dLbls>
          <c:showLegendKey val="0"/>
          <c:showVal val="0"/>
          <c:showCatName val="0"/>
          <c:showSerName val="0"/>
          <c:showPercent val="0"/>
          <c:showBubbleSize val="0"/>
        </c:dLbls>
        <c:axId val="121215744"/>
        <c:axId val="121216320"/>
      </c:scatterChart>
      <c:scatterChart>
        <c:scatterStyle val="lineMarker"/>
        <c:varyColors val="0"/>
        <c:ser>
          <c:idx val="1"/>
          <c:order val="0"/>
          <c:tx>
            <c:strRef>
              <c:f>Comparison!$K$1</c:f>
              <c:strCache>
                <c:ptCount val="1"/>
                <c:pt idx="0">
                  <c:v>Transition SST</c:v>
                </c:pt>
              </c:strCache>
            </c:strRef>
          </c:tx>
          <c:spPr>
            <a:ln w="28575">
              <a:solidFill>
                <a:schemeClr val="tx1"/>
              </a:solidFill>
            </a:ln>
          </c:spPr>
          <c:marker>
            <c:symbol val="none"/>
          </c:marker>
          <c:xVal>
            <c:numRef>
              <c:f>Comparison!$A$2:$A$8</c:f>
              <c:numCache>
                <c:formatCode>General</c:formatCode>
                <c:ptCount val="7"/>
                <c:pt idx="0">
                  <c:v>0.2</c:v>
                </c:pt>
                <c:pt idx="1">
                  <c:v>0.4</c:v>
                </c:pt>
                <c:pt idx="2">
                  <c:v>0.60000000000000098</c:v>
                </c:pt>
                <c:pt idx="3">
                  <c:v>0.8</c:v>
                </c:pt>
                <c:pt idx="4">
                  <c:v>1</c:v>
                </c:pt>
                <c:pt idx="5">
                  <c:v>1.2</c:v>
                </c:pt>
                <c:pt idx="6">
                  <c:v>1.4</c:v>
                </c:pt>
              </c:numCache>
            </c:numRef>
          </c:xVal>
          <c:yVal>
            <c:numRef>
              <c:f>Comparison!$K$2:$K$8</c:f>
              <c:numCache>
                <c:formatCode>General</c:formatCode>
                <c:ptCount val="7"/>
                <c:pt idx="1">
                  <c:v>0.14939528666666901</c:v>
                </c:pt>
                <c:pt idx="2">
                  <c:v>0.20399999999999999</c:v>
                </c:pt>
                <c:pt idx="3">
                  <c:v>0.224</c:v>
                </c:pt>
                <c:pt idx="4">
                  <c:v>0.23300000000000001</c:v>
                </c:pt>
                <c:pt idx="5">
                  <c:v>0.22650000000000001</c:v>
                </c:pt>
                <c:pt idx="6">
                  <c:v>0.18</c:v>
                </c:pt>
              </c:numCache>
            </c:numRef>
          </c:yVal>
          <c:smooth val="0"/>
        </c:ser>
        <c:ser>
          <c:idx val="2"/>
          <c:order val="2"/>
          <c:tx>
            <c:strRef>
              <c:f>Comparison!$L$1</c:f>
              <c:strCache>
                <c:ptCount val="1"/>
                <c:pt idx="0">
                  <c:v>K-w </c:v>
                </c:pt>
              </c:strCache>
            </c:strRef>
          </c:tx>
          <c:spPr>
            <a:ln w="28575">
              <a:solidFill>
                <a:prstClr val="black"/>
              </a:solidFill>
              <a:prstDash val="dash"/>
            </a:ln>
          </c:spPr>
          <c:marker>
            <c:symbol val="none"/>
          </c:marker>
          <c:xVal>
            <c:numRef>
              <c:f>Comparison!$A$2:$A$8</c:f>
              <c:numCache>
                <c:formatCode>General</c:formatCode>
                <c:ptCount val="7"/>
                <c:pt idx="0">
                  <c:v>0.2</c:v>
                </c:pt>
                <c:pt idx="1">
                  <c:v>0.4</c:v>
                </c:pt>
                <c:pt idx="2">
                  <c:v>0.60000000000000098</c:v>
                </c:pt>
                <c:pt idx="3">
                  <c:v>0.8</c:v>
                </c:pt>
                <c:pt idx="4">
                  <c:v>1</c:v>
                </c:pt>
                <c:pt idx="5">
                  <c:v>1.2</c:v>
                </c:pt>
                <c:pt idx="6">
                  <c:v>1.4</c:v>
                </c:pt>
              </c:numCache>
            </c:numRef>
          </c:xVal>
          <c:yVal>
            <c:numRef>
              <c:f>Comparison!$L$2:$L$8</c:f>
              <c:numCache>
                <c:formatCode>General</c:formatCode>
                <c:ptCount val="7"/>
                <c:pt idx="1">
                  <c:v>0.13041971733333299</c:v>
                </c:pt>
                <c:pt idx="2">
                  <c:v>0.16960642366666701</c:v>
                </c:pt>
                <c:pt idx="3">
                  <c:v>0.18441820149555799</c:v>
                </c:pt>
                <c:pt idx="4">
                  <c:v>0.18998795070000199</c:v>
                </c:pt>
                <c:pt idx="5">
                  <c:v>0.16676041520000001</c:v>
                </c:pt>
                <c:pt idx="6">
                  <c:v>0.112184276633334</c:v>
                </c:pt>
              </c:numCache>
            </c:numRef>
          </c:yVal>
          <c:smooth val="0"/>
        </c:ser>
        <c:dLbls>
          <c:showLegendKey val="0"/>
          <c:showVal val="0"/>
          <c:showCatName val="0"/>
          <c:showSerName val="0"/>
          <c:showPercent val="0"/>
          <c:showBubbleSize val="0"/>
        </c:dLbls>
        <c:axId val="121215744"/>
        <c:axId val="121216320"/>
      </c:scatterChart>
      <c:valAx>
        <c:axId val="121215744"/>
        <c:scaling>
          <c:orientation val="minMax"/>
        </c:scaling>
        <c:delete val="0"/>
        <c:axPos val="b"/>
        <c:title>
          <c:tx>
            <c:rich>
              <a:bodyPr/>
              <a:lstStyle/>
              <a:p>
                <a:pPr>
                  <a:defRPr sz="1200"/>
                </a:pPr>
                <a:r>
                  <a:rPr lang="en-US" sz="1200"/>
                  <a:t>Tip Speed Ratio (</a:t>
                </a:r>
                <a:r>
                  <a:rPr lang="en-US" sz="1200">
                    <a:sym typeface="Symbol"/>
                  </a:rPr>
                  <a:t>)</a:t>
                </a:r>
                <a:endParaRPr lang="en-US" sz="1200"/>
              </a:p>
            </c:rich>
          </c:tx>
          <c:layout>
            <c:manualLayout>
              <c:xMode val="edge"/>
              <c:yMode val="edge"/>
              <c:x val="0.34825090942579501"/>
              <c:y val="0.89731233595800397"/>
            </c:manualLayout>
          </c:layout>
          <c:overlay val="0"/>
        </c:title>
        <c:numFmt formatCode="General" sourceLinked="1"/>
        <c:majorTickMark val="out"/>
        <c:minorTickMark val="none"/>
        <c:tickLblPos val="nextTo"/>
        <c:crossAx val="121216320"/>
        <c:crosses val="autoZero"/>
        <c:crossBetween val="midCat"/>
        <c:majorUnit val="0.2"/>
      </c:valAx>
      <c:valAx>
        <c:axId val="121216320"/>
        <c:scaling>
          <c:orientation val="minMax"/>
          <c:max val="0.27"/>
          <c:min val="0.05"/>
        </c:scaling>
        <c:delete val="0"/>
        <c:axPos val="l"/>
        <c:title>
          <c:tx>
            <c:rich>
              <a:bodyPr rot="-5400000" vert="horz"/>
              <a:lstStyle/>
              <a:p>
                <a:pPr>
                  <a:defRPr sz="1100"/>
                </a:pPr>
                <a:r>
                  <a:rPr lang="en-US" sz="1100"/>
                  <a:t>Power Coefficient (Cp)</a:t>
                </a:r>
              </a:p>
            </c:rich>
          </c:tx>
          <c:layout>
            <c:manualLayout>
              <c:xMode val="edge"/>
              <c:yMode val="edge"/>
              <c:x val="2.9343371552240302E-3"/>
              <c:y val="0.172026246719161"/>
            </c:manualLayout>
          </c:layout>
          <c:overlay val="0"/>
        </c:title>
        <c:numFmt formatCode="General" sourceLinked="1"/>
        <c:majorTickMark val="out"/>
        <c:minorTickMark val="none"/>
        <c:tickLblPos val="nextTo"/>
        <c:crossAx val="121215744"/>
        <c:crosses val="autoZero"/>
        <c:crossBetween val="midCat"/>
        <c:majorUnit val="0.05"/>
      </c:valAx>
      <c:spPr>
        <a:noFill/>
        <a:ln w="25400">
          <a:noFill/>
        </a:ln>
      </c:spPr>
    </c:plotArea>
    <c:legend>
      <c:legendPos val="r"/>
      <c:legendEntry>
        <c:idx val="2"/>
        <c:txPr>
          <a:bodyPr/>
          <a:lstStyle/>
          <a:p>
            <a:pPr>
              <a:defRPr sz="1100" b="1">
                <a:latin typeface="Symbol" pitchFamily="18" charset="2"/>
              </a:defRPr>
            </a:pPr>
            <a:endParaRPr lang="en-US"/>
          </a:p>
        </c:txPr>
      </c:legendEntry>
      <c:layout>
        <c:manualLayout>
          <c:xMode val="edge"/>
          <c:yMode val="edge"/>
          <c:x val="0.15306073582907501"/>
          <c:y val="2.3253883805065E-2"/>
          <c:w val="0.44742192411133802"/>
          <c:h val="0.25812341358565"/>
        </c:manualLayout>
      </c:layout>
      <c:overlay val="0"/>
      <c:txPr>
        <a:bodyPr/>
        <a:lstStyle/>
        <a:p>
          <a:pPr>
            <a:defRPr sz="1100" b="1"/>
          </a:pPr>
          <a:endParaRPr lang="en-US"/>
        </a:p>
      </c:txPr>
    </c:legend>
    <c:plotVisOnly val="1"/>
    <c:dispBlanksAs val="gap"/>
    <c:showDLblsOverMax val="0"/>
  </c:chart>
  <c:spPr>
    <a:solidFill>
      <a:schemeClr val="bg1"/>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60968014591401"/>
          <c:y val="4.5689381419915097E-2"/>
          <c:w val="0.802982783931663"/>
          <c:h val="0.77040921021235997"/>
        </c:manualLayout>
      </c:layout>
      <c:scatterChart>
        <c:scatterStyle val="lineMarker"/>
        <c:varyColors val="0"/>
        <c:ser>
          <c:idx val="0"/>
          <c:order val="0"/>
          <c:tx>
            <c:strRef>
              <c:f>Sheet4!$M$1</c:f>
              <c:strCache>
                <c:ptCount val="1"/>
                <c:pt idx="0">
                  <c:v>Experimental Data</c:v>
                </c:pt>
              </c:strCache>
            </c:strRef>
          </c:tx>
          <c:spPr>
            <a:ln w="28575">
              <a:noFill/>
            </a:ln>
          </c:spPr>
          <c:marker>
            <c:spPr>
              <a:solidFill>
                <a:schemeClr val="tx1"/>
              </a:solidFill>
            </c:spPr>
          </c:marker>
          <c:xVal>
            <c:numRef>
              <c:f>Sheet4!$L$2:$L$20</c:f>
              <c:numCache>
                <c:formatCode>General</c:formatCode>
                <c:ptCount val="19"/>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numCache>
            </c:numRef>
          </c:xVal>
          <c:yVal>
            <c:numRef>
              <c:f>Sheet4!$M$2:$M$20</c:f>
              <c:numCache>
                <c:formatCode>General</c:formatCode>
                <c:ptCount val="19"/>
                <c:pt idx="0">
                  <c:v>0.245</c:v>
                </c:pt>
                <c:pt idx="1">
                  <c:v>0.15</c:v>
                </c:pt>
                <c:pt idx="2">
                  <c:v>0.115</c:v>
                </c:pt>
                <c:pt idx="3">
                  <c:v>9.9000000000000005E-2</c:v>
                </c:pt>
                <c:pt idx="4">
                  <c:v>7.0000000000000007E-2</c:v>
                </c:pt>
                <c:pt idx="5">
                  <c:v>7.4999999999999997E-2</c:v>
                </c:pt>
                <c:pt idx="6">
                  <c:v>6.5000000000000002E-2</c:v>
                </c:pt>
                <c:pt idx="7">
                  <c:v>0.13</c:v>
                </c:pt>
                <c:pt idx="8">
                  <c:v>0.16</c:v>
                </c:pt>
                <c:pt idx="9">
                  <c:v>0.31</c:v>
                </c:pt>
                <c:pt idx="10">
                  <c:v>0.44</c:v>
                </c:pt>
                <c:pt idx="11">
                  <c:v>0.53500000000000003</c:v>
                </c:pt>
                <c:pt idx="12">
                  <c:v>0.70000000000000095</c:v>
                </c:pt>
                <c:pt idx="13">
                  <c:v>0.68</c:v>
                </c:pt>
                <c:pt idx="14">
                  <c:v>0.61000000000000099</c:v>
                </c:pt>
                <c:pt idx="15">
                  <c:v>0.42</c:v>
                </c:pt>
                <c:pt idx="16">
                  <c:v>0.4</c:v>
                </c:pt>
                <c:pt idx="17">
                  <c:v>0.307</c:v>
                </c:pt>
                <c:pt idx="18">
                  <c:v>0.24399999999999999</c:v>
                </c:pt>
              </c:numCache>
            </c:numRef>
          </c:yVal>
          <c:smooth val="0"/>
        </c:ser>
        <c:dLbls>
          <c:showLegendKey val="0"/>
          <c:showVal val="0"/>
          <c:showCatName val="0"/>
          <c:showSerName val="0"/>
          <c:showPercent val="0"/>
          <c:showBubbleSize val="0"/>
        </c:dLbls>
        <c:axId val="121219904"/>
        <c:axId val="121220480"/>
      </c:scatterChart>
      <c:scatterChart>
        <c:scatterStyle val="smoothMarker"/>
        <c:varyColors val="0"/>
        <c:ser>
          <c:idx val="2"/>
          <c:order val="1"/>
          <c:tx>
            <c:strRef>
              <c:f>Sheet4!$G$1</c:f>
              <c:strCache>
                <c:ptCount val="1"/>
                <c:pt idx="0">
                  <c:v>3D (K-e)</c:v>
                </c:pt>
              </c:strCache>
            </c:strRef>
          </c:tx>
          <c:spPr>
            <a:ln>
              <a:solidFill>
                <a:srgbClr val="FF0000"/>
              </a:solidFill>
            </a:ln>
          </c:spPr>
          <c:marker>
            <c:symbol val="none"/>
          </c:marker>
          <c:xVal>
            <c:numRef>
              <c:f>Sheet4!$A$2:$A$11</c:f>
              <c:numCache>
                <c:formatCode>General</c:formatCode>
                <c:ptCount val="10"/>
                <c:pt idx="0">
                  <c:v>0</c:v>
                </c:pt>
                <c:pt idx="1">
                  <c:v>20</c:v>
                </c:pt>
                <c:pt idx="2">
                  <c:v>40</c:v>
                </c:pt>
                <c:pt idx="3">
                  <c:v>60</c:v>
                </c:pt>
                <c:pt idx="4">
                  <c:v>80</c:v>
                </c:pt>
                <c:pt idx="5">
                  <c:v>100</c:v>
                </c:pt>
                <c:pt idx="6">
                  <c:v>120</c:v>
                </c:pt>
                <c:pt idx="7">
                  <c:v>140</c:v>
                </c:pt>
                <c:pt idx="8">
                  <c:v>160</c:v>
                </c:pt>
                <c:pt idx="9">
                  <c:v>180</c:v>
                </c:pt>
              </c:numCache>
            </c:numRef>
          </c:xVal>
          <c:yVal>
            <c:numRef>
              <c:f>Sheet4!$G$2:$G$11</c:f>
              <c:numCache>
                <c:formatCode>General</c:formatCode>
                <c:ptCount val="10"/>
                <c:pt idx="0">
                  <c:v>0.18704000000000001</c:v>
                </c:pt>
                <c:pt idx="1">
                  <c:v>0.10558621</c:v>
                </c:pt>
                <c:pt idx="2">
                  <c:v>8.5390799000000003E-2</c:v>
                </c:pt>
                <c:pt idx="3">
                  <c:v>0.12320802</c:v>
                </c:pt>
                <c:pt idx="4">
                  <c:v>0.16338796999999999</c:v>
                </c:pt>
                <c:pt idx="5">
                  <c:v>0.54659736000000003</c:v>
                </c:pt>
                <c:pt idx="6">
                  <c:v>0.69439864000000096</c:v>
                </c:pt>
                <c:pt idx="7">
                  <c:v>0.54249572999999995</c:v>
                </c:pt>
                <c:pt idx="8">
                  <c:v>0.33370724000000002</c:v>
                </c:pt>
                <c:pt idx="9">
                  <c:v>0.18704000000000001</c:v>
                </c:pt>
              </c:numCache>
            </c:numRef>
          </c:yVal>
          <c:smooth val="1"/>
        </c:ser>
        <c:ser>
          <c:idx val="5"/>
          <c:order val="2"/>
          <c:tx>
            <c:strRef>
              <c:f>Sheet4!$F$1</c:f>
              <c:strCache>
                <c:ptCount val="1"/>
                <c:pt idx="0">
                  <c:v>3D (K-w SST) </c:v>
                </c:pt>
              </c:strCache>
            </c:strRef>
          </c:tx>
          <c:marker>
            <c:symbol val="none"/>
          </c:marker>
          <c:xVal>
            <c:numRef>
              <c:f>Sheet4!$A$2:$A$11</c:f>
              <c:numCache>
                <c:formatCode>General</c:formatCode>
                <c:ptCount val="10"/>
                <c:pt idx="0">
                  <c:v>0</c:v>
                </c:pt>
                <c:pt idx="1">
                  <c:v>20</c:v>
                </c:pt>
                <c:pt idx="2">
                  <c:v>40</c:v>
                </c:pt>
                <c:pt idx="3">
                  <c:v>60</c:v>
                </c:pt>
                <c:pt idx="4">
                  <c:v>80</c:v>
                </c:pt>
                <c:pt idx="5">
                  <c:v>100</c:v>
                </c:pt>
                <c:pt idx="6">
                  <c:v>120</c:v>
                </c:pt>
                <c:pt idx="7">
                  <c:v>140</c:v>
                </c:pt>
                <c:pt idx="8">
                  <c:v>160</c:v>
                </c:pt>
                <c:pt idx="9">
                  <c:v>180</c:v>
                </c:pt>
              </c:numCache>
            </c:numRef>
          </c:xVal>
          <c:yVal>
            <c:numRef>
              <c:f>Sheet4!$F$2:$F$11</c:f>
              <c:numCache>
                <c:formatCode>General</c:formatCode>
                <c:ptCount val="10"/>
                <c:pt idx="0">
                  <c:v>0.22781056</c:v>
                </c:pt>
                <c:pt idx="1">
                  <c:v>0.13365073999999999</c:v>
                </c:pt>
                <c:pt idx="2">
                  <c:v>4.4443440000000001E-2</c:v>
                </c:pt>
                <c:pt idx="3">
                  <c:v>5.2625019000000002E-2</c:v>
                </c:pt>
                <c:pt idx="4">
                  <c:v>0.14945664</c:v>
                </c:pt>
                <c:pt idx="5">
                  <c:v>0.45724511000000001</c:v>
                </c:pt>
                <c:pt idx="6">
                  <c:v>0.62993186999999995</c:v>
                </c:pt>
                <c:pt idx="7">
                  <c:v>0.55720526000000004</c:v>
                </c:pt>
                <c:pt idx="8">
                  <c:v>0.37701046000000099</c:v>
                </c:pt>
                <c:pt idx="9">
                  <c:v>0.22781056</c:v>
                </c:pt>
              </c:numCache>
            </c:numRef>
          </c:yVal>
          <c:smooth val="1"/>
        </c:ser>
        <c:ser>
          <c:idx val="6"/>
          <c:order val="3"/>
          <c:tx>
            <c:strRef>
              <c:f>Sheet4!$H$1</c:f>
              <c:strCache>
                <c:ptCount val="1"/>
                <c:pt idx="0">
                  <c:v>3D (Transition)</c:v>
                </c:pt>
              </c:strCache>
            </c:strRef>
          </c:tx>
          <c:spPr>
            <a:ln>
              <a:solidFill>
                <a:srgbClr val="00B050"/>
              </a:solidFill>
            </a:ln>
          </c:spPr>
          <c:marker>
            <c:symbol val="none"/>
          </c:marker>
          <c:xVal>
            <c:numRef>
              <c:f>Sheet4!$A$2:$A$11</c:f>
              <c:numCache>
                <c:formatCode>General</c:formatCode>
                <c:ptCount val="10"/>
                <c:pt idx="0">
                  <c:v>0</c:v>
                </c:pt>
                <c:pt idx="1">
                  <c:v>20</c:v>
                </c:pt>
                <c:pt idx="2">
                  <c:v>40</c:v>
                </c:pt>
                <c:pt idx="3">
                  <c:v>60</c:v>
                </c:pt>
                <c:pt idx="4">
                  <c:v>80</c:v>
                </c:pt>
                <c:pt idx="5">
                  <c:v>100</c:v>
                </c:pt>
                <c:pt idx="6">
                  <c:v>120</c:v>
                </c:pt>
                <c:pt idx="7">
                  <c:v>140</c:v>
                </c:pt>
                <c:pt idx="8">
                  <c:v>160</c:v>
                </c:pt>
                <c:pt idx="9">
                  <c:v>180</c:v>
                </c:pt>
              </c:numCache>
            </c:numRef>
          </c:xVal>
          <c:yVal>
            <c:numRef>
              <c:f>Sheet4!$H$2:$H$11</c:f>
              <c:numCache>
                <c:formatCode>General</c:formatCode>
                <c:ptCount val="10"/>
                <c:pt idx="0">
                  <c:v>0.23123056</c:v>
                </c:pt>
                <c:pt idx="1">
                  <c:v>0.10720699</c:v>
                </c:pt>
                <c:pt idx="2">
                  <c:v>4.3529226999999997E-2</c:v>
                </c:pt>
                <c:pt idx="3">
                  <c:v>5.2858185000000002E-2</c:v>
                </c:pt>
                <c:pt idx="4">
                  <c:v>0.15004607</c:v>
                </c:pt>
                <c:pt idx="5">
                  <c:v>0.42991668000000099</c:v>
                </c:pt>
                <c:pt idx="6">
                  <c:v>0.62010056000000002</c:v>
                </c:pt>
                <c:pt idx="7">
                  <c:v>0.57153319999999896</c:v>
                </c:pt>
                <c:pt idx="8">
                  <c:v>0.38978592000000101</c:v>
                </c:pt>
                <c:pt idx="9">
                  <c:v>0.23123056</c:v>
                </c:pt>
              </c:numCache>
            </c:numRef>
          </c:yVal>
          <c:smooth val="1"/>
        </c:ser>
        <c:dLbls>
          <c:showLegendKey val="0"/>
          <c:showVal val="0"/>
          <c:showCatName val="0"/>
          <c:showSerName val="0"/>
          <c:showPercent val="0"/>
          <c:showBubbleSize val="0"/>
        </c:dLbls>
        <c:axId val="121219904"/>
        <c:axId val="121220480"/>
      </c:scatterChart>
      <c:valAx>
        <c:axId val="121219904"/>
        <c:scaling>
          <c:orientation val="minMax"/>
          <c:min val="-20"/>
        </c:scaling>
        <c:delete val="0"/>
        <c:axPos val="b"/>
        <c:title>
          <c:tx>
            <c:rich>
              <a:bodyPr/>
              <a:lstStyle/>
              <a:p>
                <a:pPr>
                  <a:defRPr/>
                </a:pPr>
                <a:r>
                  <a:rPr lang="en-US" dirty="0" smtClean="0"/>
                  <a:t>Azimuth</a:t>
                </a:r>
                <a:r>
                  <a:rPr lang="en-US" baseline="0" dirty="0" smtClean="0"/>
                  <a:t> Angle (</a:t>
                </a:r>
                <a:r>
                  <a:rPr lang="en-US" baseline="0" dirty="0" smtClean="0">
                    <a:sym typeface="Symbol"/>
                  </a:rPr>
                  <a:t>)</a:t>
                </a:r>
                <a:endParaRPr lang="en-US" dirty="0"/>
              </a:p>
            </c:rich>
          </c:tx>
          <c:overlay val="0"/>
        </c:title>
        <c:numFmt formatCode="General" sourceLinked="1"/>
        <c:majorTickMark val="out"/>
        <c:minorTickMark val="none"/>
        <c:tickLblPos val="nextTo"/>
        <c:crossAx val="121220480"/>
        <c:crosses val="autoZero"/>
        <c:crossBetween val="midCat"/>
        <c:majorUnit val="20"/>
      </c:valAx>
      <c:valAx>
        <c:axId val="121220480"/>
        <c:scaling>
          <c:orientation val="minMax"/>
        </c:scaling>
        <c:delete val="0"/>
        <c:axPos val="l"/>
        <c:title>
          <c:tx>
            <c:rich>
              <a:bodyPr rot="-5400000" vert="horz"/>
              <a:lstStyle/>
              <a:p>
                <a:pPr>
                  <a:defRPr/>
                </a:pPr>
                <a:r>
                  <a:rPr lang="en-US" dirty="0" smtClean="0"/>
                  <a:t>Static Torque Coefficient</a:t>
                </a:r>
                <a:endParaRPr lang="en-US" dirty="0"/>
              </a:p>
            </c:rich>
          </c:tx>
          <c:layout>
            <c:manualLayout>
              <c:xMode val="edge"/>
              <c:yMode val="edge"/>
              <c:x val="4.2372881355932802E-3"/>
              <c:y val="0.142131551737851"/>
            </c:manualLayout>
          </c:layout>
          <c:overlay val="0"/>
        </c:title>
        <c:numFmt formatCode="General" sourceLinked="1"/>
        <c:majorTickMark val="out"/>
        <c:minorTickMark val="none"/>
        <c:tickLblPos val="nextTo"/>
        <c:crossAx val="121219904"/>
        <c:crossesAt val="-20"/>
        <c:crossBetween val="midCat"/>
      </c:valAx>
    </c:plotArea>
    <c:legend>
      <c:legendPos val="r"/>
      <c:layout>
        <c:manualLayout>
          <c:xMode val="edge"/>
          <c:yMode val="edge"/>
          <c:x val="0.115006005605232"/>
          <c:y val="3.4484212200747599E-2"/>
          <c:w val="0.39985248371731702"/>
          <c:h val="0.32646771005476699"/>
        </c:manualLayout>
      </c:layout>
      <c:overlay val="0"/>
      <c:txPr>
        <a:bodyPr/>
        <a:lstStyle/>
        <a:p>
          <a:pPr>
            <a:defRPr b="1"/>
          </a:pPr>
          <a:endParaRPr lang="en-US"/>
        </a:p>
      </c:txPr>
    </c:legend>
    <c:plotVisOnly val="1"/>
    <c:dispBlanksAs val="gap"/>
    <c:showDLblsOverMax val="0"/>
  </c:chart>
  <c:spPr>
    <a:ln w="15875">
      <a:solidFill>
        <a:schemeClr val="tx1"/>
      </a:solid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95813023372801"/>
          <c:y val="3.5251037168741103E-2"/>
          <c:w val="0.79186351706036695"/>
          <c:h val="0.72467604049493906"/>
        </c:manualLayout>
      </c:layout>
      <c:scatterChart>
        <c:scatterStyle val="smoothMarker"/>
        <c:varyColors val="0"/>
        <c:ser>
          <c:idx val="0"/>
          <c:order val="0"/>
          <c:tx>
            <c:strRef>
              <c:f>Summary!$C$1</c:f>
              <c:strCache>
                <c:ptCount val="1"/>
                <c:pt idx="0">
                  <c:v>Rotor (1)</c:v>
                </c:pt>
              </c:strCache>
            </c:strRef>
          </c:tx>
          <c:spPr>
            <a:ln>
              <a:solidFill>
                <a:srgbClr val="00B050"/>
              </a:solidFill>
            </a:ln>
          </c:spPr>
          <c:marker>
            <c:symbol val="none"/>
          </c:marker>
          <c:xVal>
            <c:numRef>
              <c:f>Summary!$B$2:$B$11</c:f>
              <c:numCache>
                <c:formatCode>General</c:formatCode>
                <c:ptCount val="10"/>
                <c:pt idx="0">
                  <c:v>0.1</c:v>
                </c:pt>
                <c:pt idx="1">
                  <c:v>0.2</c:v>
                </c:pt>
                <c:pt idx="2">
                  <c:v>0.3</c:v>
                </c:pt>
                <c:pt idx="3">
                  <c:v>0.4</c:v>
                </c:pt>
                <c:pt idx="4">
                  <c:v>0.5</c:v>
                </c:pt>
                <c:pt idx="5">
                  <c:v>2</c:v>
                </c:pt>
                <c:pt idx="6">
                  <c:v>3</c:v>
                </c:pt>
                <c:pt idx="7">
                  <c:v>4</c:v>
                </c:pt>
                <c:pt idx="8">
                  <c:v>6</c:v>
                </c:pt>
                <c:pt idx="9">
                  <c:v>7</c:v>
                </c:pt>
              </c:numCache>
            </c:numRef>
          </c:xVal>
          <c:yVal>
            <c:numRef>
              <c:f>Summary!$C$2:$C$11</c:f>
              <c:numCache>
                <c:formatCode>0.0000</c:formatCode>
                <c:ptCount val="10"/>
                <c:pt idx="0">
                  <c:v>0.285642279000004</c:v>
                </c:pt>
                <c:pt idx="1">
                  <c:v>0.32215075394445503</c:v>
                </c:pt>
                <c:pt idx="2" formatCode="General">
                  <c:v>0.30399265847222201</c:v>
                </c:pt>
                <c:pt idx="3" formatCode="General">
                  <c:v>0.29277995437499998</c:v>
                </c:pt>
                <c:pt idx="4" formatCode="General">
                  <c:v>0.28836539078611101</c:v>
                </c:pt>
                <c:pt idx="5" formatCode="General">
                  <c:v>0.282768738458332</c:v>
                </c:pt>
                <c:pt idx="6" formatCode="General">
                  <c:v>0.27436488219722999</c:v>
                </c:pt>
                <c:pt idx="7" formatCode="General">
                  <c:v>0.25931655803611098</c:v>
                </c:pt>
                <c:pt idx="8" formatCode="General">
                  <c:v>0.24182621471111099</c:v>
                </c:pt>
                <c:pt idx="9">
                  <c:v>0.24011382072222501</c:v>
                </c:pt>
              </c:numCache>
            </c:numRef>
          </c:yVal>
          <c:smooth val="1"/>
        </c:ser>
        <c:ser>
          <c:idx val="1"/>
          <c:order val="1"/>
          <c:tx>
            <c:strRef>
              <c:f>Summary!$D$1</c:f>
              <c:strCache>
                <c:ptCount val="1"/>
                <c:pt idx="0">
                  <c:v>Rotor (2)</c:v>
                </c:pt>
              </c:strCache>
            </c:strRef>
          </c:tx>
          <c:spPr>
            <a:ln>
              <a:solidFill>
                <a:srgbClr val="FF0000"/>
              </a:solidFill>
            </a:ln>
          </c:spPr>
          <c:marker>
            <c:symbol val="none"/>
          </c:marker>
          <c:xVal>
            <c:numRef>
              <c:f>Summary!$B$2:$B$11</c:f>
              <c:numCache>
                <c:formatCode>General</c:formatCode>
                <c:ptCount val="10"/>
                <c:pt idx="0">
                  <c:v>0.1</c:v>
                </c:pt>
                <c:pt idx="1">
                  <c:v>0.2</c:v>
                </c:pt>
                <c:pt idx="2">
                  <c:v>0.3</c:v>
                </c:pt>
                <c:pt idx="3">
                  <c:v>0.4</c:v>
                </c:pt>
                <c:pt idx="4">
                  <c:v>0.5</c:v>
                </c:pt>
                <c:pt idx="5">
                  <c:v>2</c:v>
                </c:pt>
                <c:pt idx="6">
                  <c:v>3</c:v>
                </c:pt>
                <c:pt idx="7">
                  <c:v>4</c:v>
                </c:pt>
                <c:pt idx="8">
                  <c:v>6</c:v>
                </c:pt>
                <c:pt idx="9">
                  <c:v>7</c:v>
                </c:pt>
              </c:numCache>
            </c:numRef>
          </c:xVal>
          <c:yVal>
            <c:numRef>
              <c:f>Summary!$D$2:$D$11</c:f>
              <c:numCache>
                <c:formatCode>0.0000</c:formatCode>
                <c:ptCount val="10"/>
                <c:pt idx="0" formatCode="General">
                  <c:v>0.20935513583333601</c:v>
                </c:pt>
                <c:pt idx="1">
                  <c:v>0.28184453980556101</c:v>
                </c:pt>
                <c:pt idx="2" formatCode="General">
                  <c:v>0.27923214172222199</c:v>
                </c:pt>
                <c:pt idx="3">
                  <c:v>0.270466095472226</c:v>
                </c:pt>
                <c:pt idx="4" formatCode="General">
                  <c:v>0.26748051814167101</c:v>
                </c:pt>
                <c:pt idx="5" formatCode="General">
                  <c:v>0.25237352392500501</c:v>
                </c:pt>
                <c:pt idx="6" formatCode="General">
                  <c:v>0.24941928475000599</c:v>
                </c:pt>
                <c:pt idx="7" formatCode="General">
                  <c:v>0.24255399555555601</c:v>
                </c:pt>
                <c:pt idx="8">
                  <c:v>0.229963100263889</c:v>
                </c:pt>
                <c:pt idx="9">
                  <c:v>0.22917730616666701</c:v>
                </c:pt>
              </c:numCache>
            </c:numRef>
          </c:yVal>
          <c:smooth val="1"/>
        </c:ser>
        <c:ser>
          <c:idx val="2"/>
          <c:order val="2"/>
          <c:tx>
            <c:strRef>
              <c:f>Summary!$F$1</c:f>
              <c:strCache>
                <c:ptCount val="1"/>
                <c:pt idx="0">
                  <c:v>Single Rotor</c:v>
                </c:pt>
              </c:strCache>
            </c:strRef>
          </c:tx>
          <c:spPr>
            <a:ln>
              <a:solidFill>
                <a:prstClr val="black"/>
              </a:solidFill>
              <a:prstDash val="dash"/>
            </a:ln>
          </c:spPr>
          <c:marker>
            <c:symbol val="none"/>
          </c:marker>
          <c:xVal>
            <c:numRef>
              <c:f>Summary!$B$2:$B$11</c:f>
              <c:numCache>
                <c:formatCode>General</c:formatCode>
                <c:ptCount val="10"/>
                <c:pt idx="0">
                  <c:v>0.1</c:v>
                </c:pt>
                <c:pt idx="1">
                  <c:v>0.2</c:v>
                </c:pt>
                <c:pt idx="2">
                  <c:v>0.3</c:v>
                </c:pt>
                <c:pt idx="3">
                  <c:v>0.4</c:v>
                </c:pt>
                <c:pt idx="4">
                  <c:v>0.5</c:v>
                </c:pt>
                <c:pt idx="5">
                  <c:v>2</c:v>
                </c:pt>
                <c:pt idx="6">
                  <c:v>3</c:v>
                </c:pt>
                <c:pt idx="7">
                  <c:v>4</c:v>
                </c:pt>
                <c:pt idx="8">
                  <c:v>6</c:v>
                </c:pt>
                <c:pt idx="9">
                  <c:v>7</c:v>
                </c:pt>
              </c:numCache>
            </c:numRef>
          </c:xVal>
          <c:yVal>
            <c:numRef>
              <c:f>Summary!$F$2:$F$11</c:f>
              <c:numCache>
                <c:formatCode>General</c:formatCode>
                <c:ptCount val="10"/>
                <c:pt idx="0">
                  <c:v>0.23646408828611401</c:v>
                </c:pt>
                <c:pt idx="1">
                  <c:v>0.23646408828611401</c:v>
                </c:pt>
                <c:pt idx="2">
                  <c:v>0.23646408828611401</c:v>
                </c:pt>
                <c:pt idx="3">
                  <c:v>0.23646408828611401</c:v>
                </c:pt>
                <c:pt idx="4">
                  <c:v>0.23646408828611401</c:v>
                </c:pt>
                <c:pt idx="5">
                  <c:v>0.23646408828611401</c:v>
                </c:pt>
                <c:pt idx="6">
                  <c:v>0.23646408828611401</c:v>
                </c:pt>
                <c:pt idx="7">
                  <c:v>0.23646408828611401</c:v>
                </c:pt>
                <c:pt idx="8">
                  <c:v>0.23646408828611401</c:v>
                </c:pt>
                <c:pt idx="9">
                  <c:v>0.23646408828611401</c:v>
                </c:pt>
              </c:numCache>
            </c:numRef>
          </c:yVal>
          <c:smooth val="1"/>
        </c:ser>
        <c:dLbls>
          <c:showLegendKey val="0"/>
          <c:showVal val="0"/>
          <c:showCatName val="0"/>
          <c:showSerName val="0"/>
          <c:showPercent val="0"/>
          <c:showBubbleSize val="0"/>
        </c:dLbls>
        <c:axId val="121223360"/>
        <c:axId val="121223936"/>
      </c:scatterChart>
      <c:valAx>
        <c:axId val="121223360"/>
        <c:scaling>
          <c:orientation val="minMax"/>
          <c:max val="7"/>
        </c:scaling>
        <c:delete val="0"/>
        <c:axPos val="b"/>
        <c:title>
          <c:tx>
            <c:rich>
              <a:bodyPr/>
              <a:lstStyle/>
              <a:p>
                <a:pPr>
                  <a:defRPr/>
                </a:pPr>
                <a:r>
                  <a:rPr lang="en-US" sz="1200"/>
                  <a:t>Gap Distance (Percentage of Rotor Diameter)</a:t>
                </a:r>
              </a:p>
            </c:rich>
          </c:tx>
          <c:layout>
            <c:manualLayout>
              <c:xMode val="edge"/>
              <c:yMode val="edge"/>
              <c:x val="0.23301667291588499"/>
              <c:y val="0.86205399325084398"/>
            </c:manualLayout>
          </c:layout>
          <c:overlay val="0"/>
        </c:title>
        <c:numFmt formatCode="General" sourceLinked="1"/>
        <c:majorTickMark val="out"/>
        <c:minorTickMark val="none"/>
        <c:tickLblPos val="nextTo"/>
        <c:crossAx val="121223936"/>
        <c:crosses val="autoZero"/>
        <c:crossBetween val="midCat"/>
      </c:valAx>
      <c:valAx>
        <c:axId val="121223936"/>
        <c:scaling>
          <c:orientation val="minMax"/>
          <c:max val="0.33000000000001101"/>
          <c:min val="0.2"/>
        </c:scaling>
        <c:delete val="0"/>
        <c:axPos val="l"/>
        <c:title>
          <c:tx>
            <c:rich>
              <a:bodyPr rot="-5400000" vert="horz"/>
              <a:lstStyle/>
              <a:p>
                <a:pPr>
                  <a:defRPr sz="1200"/>
                </a:pPr>
                <a:r>
                  <a:rPr lang="en-US" sz="1200"/>
                  <a:t>Power Coefficient (Cp)</a:t>
                </a:r>
              </a:p>
            </c:rich>
          </c:tx>
          <c:layout>
            <c:manualLayout>
              <c:xMode val="edge"/>
              <c:yMode val="edge"/>
              <c:x val="1.47407574053243E-2"/>
              <c:y val="9.50399585702012E-2"/>
            </c:manualLayout>
          </c:layout>
          <c:overlay val="0"/>
        </c:title>
        <c:numFmt formatCode="#,##0.00" sourceLinked="0"/>
        <c:majorTickMark val="out"/>
        <c:minorTickMark val="none"/>
        <c:tickLblPos val="nextTo"/>
        <c:crossAx val="121223360"/>
        <c:crosses val="autoZero"/>
        <c:crossBetween val="midCat"/>
      </c:valAx>
      <c:spPr>
        <a:noFill/>
        <a:ln w="25400">
          <a:noFill/>
        </a:ln>
      </c:spPr>
    </c:plotArea>
    <c:legend>
      <c:legendPos val="r"/>
      <c:layout>
        <c:manualLayout>
          <c:xMode val="edge"/>
          <c:yMode val="edge"/>
          <c:x val="0.63823100034573699"/>
          <c:y val="5.4513999703525898E-2"/>
          <c:w val="0.230043387433714"/>
          <c:h val="0.19392093175853001"/>
        </c:manualLayout>
      </c:layout>
      <c:overlay val="0"/>
      <c:txPr>
        <a:bodyPr/>
        <a:lstStyle/>
        <a:p>
          <a:pPr>
            <a:defRPr sz="1100" b="1"/>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8045409986408"/>
          <c:y val="4.6405515924929398E-2"/>
          <c:w val="0.65555757337561704"/>
          <c:h val="0.74439217041443495"/>
        </c:manualLayout>
      </c:layout>
      <c:scatterChart>
        <c:scatterStyle val="smoothMarker"/>
        <c:varyColors val="0"/>
        <c:ser>
          <c:idx val="0"/>
          <c:order val="0"/>
          <c:tx>
            <c:strRef>
              <c:f>'Summery for parallel'!$E$1</c:f>
              <c:strCache>
                <c:ptCount val="1"/>
                <c:pt idx="0">
                  <c:v>Co-Rotating</c:v>
                </c:pt>
              </c:strCache>
            </c:strRef>
          </c:tx>
          <c:spPr>
            <a:ln>
              <a:solidFill>
                <a:srgbClr val="00B050"/>
              </a:solidFill>
            </a:ln>
          </c:spPr>
          <c:marker>
            <c:symbol val="none"/>
          </c:marker>
          <c:xVal>
            <c:numRef>
              <c:f>'Summery for parallel'!$B$2:$B$4</c:f>
              <c:numCache>
                <c:formatCode>General</c:formatCode>
                <c:ptCount val="3"/>
                <c:pt idx="0">
                  <c:v>0.4</c:v>
                </c:pt>
                <c:pt idx="1">
                  <c:v>0.5</c:v>
                </c:pt>
                <c:pt idx="2">
                  <c:v>2</c:v>
                </c:pt>
              </c:numCache>
            </c:numRef>
          </c:xVal>
          <c:yVal>
            <c:numRef>
              <c:f>'Summery for parallel'!$E$2:$E$4</c:f>
              <c:numCache>
                <c:formatCode>General</c:formatCode>
                <c:ptCount val="3"/>
                <c:pt idx="0">
                  <c:v>0.28699999999999998</c:v>
                </c:pt>
                <c:pt idx="1">
                  <c:v>0.28494999999999998</c:v>
                </c:pt>
                <c:pt idx="2">
                  <c:v>0.24795790569444801</c:v>
                </c:pt>
              </c:numCache>
            </c:numRef>
          </c:yVal>
          <c:smooth val="1"/>
        </c:ser>
        <c:ser>
          <c:idx val="1"/>
          <c:order val="1"/>
          <c:tx>
            <c:strRef>
              <c:f>'Summery for parallel'!$G$1</c:f>
              <c:strCache>
                <c:ptCount val="1"/>
                <c:pt idx="0">
                  <c:v>Counter-Rotating Case (A)</c:v>
                </c:pt>
              </c:strCache>
            </c:strRef>
          </c:tx>
          <c:marker>
            <c:symbol val="none"/>
          </c:marker>
          <c:xVal>
            <c:numRef>
              <c:f>'Summery for parallel'!$F$2:$F$6</c:f>
              <c:numCache>
                <c:formatCode>General</c:formatCode>
                <c:ptCount val="5"/>
                <c:pt idx="0">
                  <c:v>0.4</c:v>
                </c:pt>
                <c:pt idx="1">
                  <c:v>0.8</c:v>
                </c:pt>
                <c:pt idx="2">
                  <c:v>1.2</c:v>
                </c:pt>
                <c:pt idx="3">
                  <c:v>1.6</c:v>
                </c:pt>
                <c:pt idx="4">
                  <c:v>2</c:v>
                </c:pt>
              </c:numCache>
            </c:numRef>
          </c:xVal>
          <c:yVal>
            <c:numRef>
              <c:f>'Summery for parallel'!$G$2:$G$6</c:f>
              <c:numCache>
                <c:formatCode>General</c:formatCode>
                <c:ptCount val="5"/>
                <c:pt idx="0">
                  <c:v>0.235086732430556</c:v>
                </c:pt>
                <c:pt idx="1">
                  <c:v>0.25093878247222201</c:v>
                </c:pt>
                <c:pt idx="2">
                  <c:v>0.25324035694444402</c:v>
                </c:pt>
                <c:pt idx="3">
                  <c:v>0.25313055936527801</c:v>
                </c:pt>
                <c:pt idx="4" formatCode="0.000">
                  <c:v>0.25368864060555502</c:v>
                </c:pt>
              </c:numCache>
            </c:numRef>
          </c:yVal>
          <c:smooth val="1"/>
        </c:ser>
        <c:ser>
          <c:idx val="2"/>
          <c:order val="2"/>
          <c:tx>
            <c:strRef>
              <c:f>'Summery for parallel'!$H$1</c:f>
              <c:strCache>
                <c:ptCount val="1"/>
                <c:pt idx="0">
                  <c:v>Counter-Rotating Case (B)</c:v>
                </c:pt>
              </c:strCache>
            </c:strRef>
          </c:tx>
          <c:spPr>
            <a:ln>
              <a:solidFill>
                <a:srgbClr val="FF0000"/>
              </a:solidFill>
            </a:ln>
          </c:spPr>
          <c:marker>
            <c:symbol val="none"/>
          </c:marker>
          <c:xVal>
            <c:numRef>
              <c:f>'Summery for parallel'!$F$2:$F$6</c:f>
              <c:numCache>
                <c:formatCode>General</c:formatCode>
                <c:ptCount val="5"/>
                <c:pt idx="0">
                  <c:v>0.4</c:v>
                </c:pt>
                <c:pt idx="1">
                  <c:v>0.8</c:v>
                </c:pt>
                <c:pt idx="2">
                  <c:v>1.2</c:v>
                </c:pt>
                <c:pt idx="3">
                  <c:v>1.6</c:v>
                </c:pt>
                <c:pt idx="4">
                  <c:v>2</c:v>
                </c:pt>
              </c:numCache>
            </c:numRef>
          </c:xVal>
          <c:yVal>
            <c:numRef>
              <c:f>'Summery for parallel'!$H$2:$H$6</c:f>
              <c:numCache>
                <c:formatCode>General</c:formatCode>
                <c:ptCount val="5"/>
                <c:pt idx="0">
                  <c:v>0.287401549984728</c:v>
                </c:pt>
                <c:pt idx="1">
                  <c:v>0.30811812432451902</c:v>
                </c:pt>
                <c:pt idx="2">
                  <c:v>0.30897141167638897</c:v>
                </c:pt>
                <c:pt idx="3">
                  <c:v>0.30322301570694499</c:v>
                </c:pt>
                <c:pt idx="4" formatCode="0.000">
                  <c:v>0.28186443724973198</c:v>
                </c:pt>
              </c:numCache>
            </c:numRef>
          </c:yVal>
          <c:smooth val="1"/>
        </c:ser>
        <c:ser>
          <c:idx val="3"/>
          <c:order val="3"/>
          <c:tx>
            <c:strRef>
              <c:f>'Summery for parallel'!$L$1</c:f>
              <c:strCache>
                <c:ptCount val="1"/>
                <c:pt idx="0">
                  <c:v>Single Turbine</c:v>
                </c:pt>
              </c:strCache>
            </c:strRef>
          </c:tx>
          <c:spPr>
            <a:ln>
              <a:solidFill>
                <a:schemeClr val="tx1"/>
              </a:solidFill>
              <a:prstDash val="dash"/>
            </a:ln>
          </c:spPr>
          <c:marker>
            <c:symbol val="none"/>
          </c:marker>
          <c:xVal>
            <c:numRef>
              <c:f>'Summery for parallel'!$F$2:$F$6</c:f>
              <c:numCache>
                <c:formatCode>General</c:formatCode>
                <c:ptCount val="5"/>
                <c:pt idx="0">
                  <c:v>0.4</c:v>
                </c:pt>
                <c:pt idx="1">
                  <c:v>0.8</c:v>
                </c:pt>
                <c:pt idx="2">
                  <c:v>1.2</c:v>
                </c:pt>
                <c:pt idx="3">
                  <c:v>1.6</c:v>
                </c:pt>
                <c:pt idx="4">
                  <c:v>2</c:v>
                </c:pt>
              </c:numCache>
            </c:numRef>
          </c:xVal>
          <c:yVal>
            <c:numRef>
              <c:f>'Summery for parallel'!$L$2:$L$6</c:f>
              <c:numCache>
                <c:formatCode>General</c:formatCode>
                <c:ptCount val="5"/>
                <c:pt idx="0">
                  <c:v>0.2364</c:v>
                </c:pt>
                <c:pt idx="1">
                  <c:v>0.2364</c:v>
                </c:pt>
                <c:pt idx="2">
                  <c:v>0.2364</c:v>
                </c:pt>
                <c:pt idx="3">
                  <c:v>0.2364</c:v>
                </c:pt>
                <c:pt idx="4">
                  <c:v>0.2364</c:v>
                </c:pt>
              </c:numCache>
            </c:numRef>
          </c:yVal>
          <c:smooth val="1"/>
        </c:ser>
        <c:dLbls>
          <c:showLegendKey val="0"/>
          <c:showVal val="0"/>
          <c:showCatName val="0"/>
          <c:showSerName val="0"/>
          <c:showPercent val="0"/>
          <c:showBubbleSize val="0"/>
        </c:dLbls>
        <c:axId val="136978432"/>
        <c:axId val="136979008"/>
      </c:scatterChart>
      <c:valAx>
        <c:axId val="136978432"/>
        <c:scaling>
          <c:orientation val="minMax"/>
          <c:min val="0"/>
        </c:scaling>
        <c:delete val="0"/>
        <c:axPos val="b"/>
        <c:title>
          <c:tx>
            <c:rich>
              <a:bodyPr/>
              <a:lstStyle/>
              <a:p>
                <a:pPr>
                  <a:defRPr sz="1200"/>
                </a:pPr>
                <a:r>
                  <a:rPr lang="en-US" sz="1200" b="1" i="0" baseline="0"/>
                  <a:t>Gap Distance (%of Rotor Diameter)</a:t>
                </a:r>
              </a:p>
            </c:rich>
          </c:tx>
          <c:layout>
            <c:manualLayout>
              <c:xMode val="edge"/>
              <c:yMode val="edge"/>
              <c:x val="0.240626126553458"/>
              <c:y val="0.89968652037617602"/>
            </c:manualLayout>
          </c:layout>
          <c:overlay val="0"/>
        </c:title>
        <c:numFmt formatCode="General" sourceLinked="1"/>
        <c:majorTickMark val="out"/>
        <c:minorTickMark val="none"/>
        <c:tickLblPos val="nextTo"/>
        <c:crossAx val="136979008"/>
        <c:crosses val="autoZero"/>
        <c:crossBetween val="midCat"/>
        <c:majorUnit val="0.4"/>
      </c:valAx>
      <c:valAx>
        <c:axId val="136979008"/>
        <c:scaling>
          <c:orientation val="minMax"/>
          <c:max val="0.35"/>
          <c:min val="0.2"/>
        </c:scaling>
        <c:delete val="0"/>
        <c:axPos val="l"/>
        <c:title>
          <c:tx>
            <c:rich>
              <a:bodyPr rot="-5400000" vert="horz"/>
              <a:lstStyle/>
              <a:p>
                <a:pPr>
                  <a:defRPr sz="1200"/>
                </a:pPr>
                <a:r>
                  <a:rPr lang="en-US" sz="1200" b="1" i="0" baseline="0"/>
                  <a:t>Avg. Power Coefficient Cp</a:t>
                </a:r>
              </a:p>
            </c:rich>
          </c:tx>
          <c:layout>
            <c:manualLayout>
              <c:xMode val="edge"/>
              <c:yMode val="edge"/>
              <c:x val="1.91623637406774E-2"/>
              <c:y val="0.162196167485334"/>
            </c:manualLayout>
          </c:layout>
          <c:overlay val="0"/>
        </c:title>
        <c:numFmt formatCode="General" sourceLinked="1"/>
        <c:majorTickMark val="out"/>
        <c:minorTickMark val="none"/>
        <c:tickLblPos val="nextTo"/>
        <c:crossAx val="136978432"/>
        <c:crosses val="autoZero"/>
        <c:crossBetween val="midCat"/>
        <c:majorUnit val="0.02"/>
      </c:valAx>
    </c:plotArea>
    <c:legend>
      <c:legendPos val="r"/>
      <c:layout>
        <c:manualLayout>
          <c:xMode val="edge"/>
          <c:yMode val="edge"/>
          <c:x val="0.53585771658060899"/>
          <c:y val="1.9271838669069799E-2"/>
          <c:w val="0.45266781411359702"/>
          <c:h val="0.267621092817943"/>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87832417174301"/>
          <c:y val="6.7287998091147702E-2"/>
          <c:w val="0.75200341702570395"/>
          <c:h val="0.71495490336435297"/>
        </c:manualLayout>
      </c:layout>
      <c:scatterChart>
        <c:scatterStyle val="smoothMarker"/>
        <c:varyColors val="0"/>
        <c:ser>
          <c:idx val="1"/>
          <c:order val="0"/>
          <c:tx>
            <c:strRef>
              <c:f>Summary!$F$1</c:f>
              <c:strCache>
                <c:ptCount val="1"/>
                <c:pt idx="0">
                  <c:v>Zero Shift Angle</c:v>
                </c:pt>
              </c:strCache>
            </c:strRef>
          </c:tx>
          <c:marker>
            <c:symbol val="none"/>
          </c:marker>
          <c:xVal>
            <c:numRef>
              <c:f>Summary!$E$2:$E$6</c:f>
              <c:numCache>
                <c:formatCode>General</c:formatCode>
                <c:ptCount val="5"/>
                <c:pt idx="0">
                  <c:v>0.4</c:v>
                </c:pt>
                <c:pt idx="1">
                  <c:v>0.8</c:v>
                </c:pt>
                <c:pt idx="2">
                  <c:v>1.2</c:v>
                </c:pt>
                <c:pt idx="3">
                  <c:v>1.6</c:v>
                </c:pt>
                <c:pt idx="4">
                  <c:v>2</c:v>
                </c:pt>
              </c:numCache>
            </c:numRef>
          </c:xVal>
          <c:yVal>
            <c:numRef>
              <c:f>Summary!$F$2:$F$6</c:f>
              <c:numCache>
                <c:formatCode>General</c:formatCode>
                <c:ptCount val="5"/>
                <c:pt idx="0">
                  <c:v>0.285845478250978</c:v>
                </c:pt>
                <c:pt idx="1">
                  <c:v>0.28046027714149302</c:v>
                </c:pt>
                <c:pt idx="2">
                  <c:v>0.27093536576388899</c:v>
                </c:pt>
                <c:pt idx="3">
                  <c:v>0.26720130018027799</c:v>
                </c:pt>
                <c:pt idx="4">
                  <c:v>0.26413236974999998</c:v>
                </c:pt>
              </c:numCache>
            </c:numRef>
          </c:yVal>
          <c:smooth val="1"/>
        </c:ser>
        <c:ser>
          <c:idx val="2"/>
          <c:order val="1"/>
          <c:tx>
            <c:strRef>
              <c:f>Summary!$G$1</c:f>
              <c:strCache>
                <c:ptCount val="1"/>
                <c:pt idx="0">
                  <c:v>30 Shift Angle</c:v>
                </c:pt>
              </c:strCache>
            </c:strRef>
          </c:tx>
          <c:spPr>
            <a:ln>
              <a:solidFill>
                <a:srgbClr val="00B050"/>
              </a:solidFill>
            </a:ln>
          </c:spPr>
          <c:marker>
            <c:symbol val="none"/>
          </c:marker>
          <c:xVal>
            <c:numRef>
              <c:f>Summary!$E$2:$E$6</c:f>
              <c:numCache>
                <c:formatCode>General</c:formatCode>
                <c:ptCount val="5"/>
                <c:pt idx="0">
                  <c:v>0.4</c:v>
                </c:pt>
                <c:pt idx="1">
                  <c:v>0.8</c:v>
                </c:pt>
                <c:pt idx="2">
                  <c:v>1.2</c:v>
                </c:pt>
                <c:pt idx="3">
                  <c:v>1.6</c:v>
                </c:pt>
                <c:pt idx="4">
                  <c:v>2</c:v>
                </c:pt>
              </c:numCache>
            </c:numRef>
          </c:xVal>
          <c:yVal>
            <c:numRef>
              <c:f>Summary!$G$2:$G$6</c:f>
              <c:numCache>
                <c:formatCode>General</c:formatCode>
                <c:ptCount val="5"/>
                <c:pt idx="0">
                  <c:v>0.34952334062638901</c:v>
                </c:pt>
                <c:pt idx="1">
                  <c:v>0.31721020713723003</c:v>
                </c:pt>
                <c:pt idx="2">
                  <c:v>0.30299792066805598</c:v>
                </c:pt>
                <c:pt idx="3">
                  <c:v>0.289841438601386</c:v>
                </c:pt>
                <c:pt idx="4" formatCode="0.000">
                  <c:v>0.29048912361138901</c:v>
                </c:pt>
              </c:numCache>
            </c:numRef>
          </c:yVal>
          <c:smooth val="1"/>
        </c:ser>
        <c:ser>
          <c:idx val="3"/>
          <c:order val="2"/>
          <c:tx>
            <c:strRef>
              <c:f>Summary!$H$1</c:f>
              <c:strCache>
                <c:ptCount val="1"/>
                <c:pt idx="0">
                  <c:v>60 Shift Angle</c:v>
                </c:pt>
              </c:strCache>
            </c:strRef>
          </c:tx>
          <c:marker>
            <c:symbol val="none"/>
          </c:marker>
          <c:xVal>
            <c:numRef>
              <c:f>Summary!$E$2:$E$6</c:f>
              <c:numCache>
                <c:formatCode>General</c:formatCode>
                <c:ptCount val="5"/>
                <c:pt idx="0">
                  <c:v>0.4</c:v>
                </c:pt>
                <c:pt idx="1">
                  <c:v>0.8</c:v>
                </c:pt>
                <c:pt idx="2">
                  <c:v>1.2</c:v>
                </c:pt>
                <c:pt idx="3">
                  <c:v>1.6</c:v>
                </c:pt>
                <c:pt idx="4">
                  <c:v>2</c:v>
                </c:pt>
              </c:numCache>
            </c:numRef>
          </c:xVal>
          <c:yVal>
            <c:numRef>
              <c:f>Summary!$H$2:$H$6</c:f>
              <c:numCache>
                <c:formatCode>General</c:formatCode>
                <c:ptCount val="5"/>
                <c:pt idx="0">
                  <c:v>0.341363355945839</c:v>
                </c:pt>
                <c:pt idx="1">
                  <c:v>0.295949179634728</c:v>
                </c:pt>
                <c:pt idx="2">
                  <c:v>0.28320064551194502</c:v>
                </c:pt>
                <c:pt idx="3">
                  <c:v>0.27313281659444499</c:v>
                </c:pt>
                <c:pt idx="4">
                  <c:v>0.28133776157083901</c:v>
                </c:pt>
              </c:numCache>
            </c:numRef>
          </c:yVal>
          <c:smooth val="1"/>
        </c:ser>
        <c:ser>
          <c:idx val="0"/>
          <c:order val="3"/>
          <c:tx>
            <c:strRef>
              <c:f>Summary!$I$1</c:f>
              <c:strCache>
                <c:ptCount val="1"/>
                <c:pt idx="0">
                  <c:v>90 Shift Angle</c:v>
                </c:pt>
              </c:strCache>
            </c:strRef>
          </c:tx>
          <c:spPr>
            <a:ln>
              <a:solidFill>
                <a:srgbClr val="FF0000"/>
              </a:solidFill>
            </a:ln>
          </c:spPr>
          <c:marker>
            <c:symbol val="none"/>
          </c:marker>
          <c:xVal>
            <c:numRef>
              <c:f>Summary!$E$2:$E$6</c:f>
              <c:numCache>
                <c:formatCode>General</c:formatCode>
                <c:ptCount val="5"/>
                <c:pt idx="0">
                  <c:v>0.4</c:v>
                </c:pt>
                <c:pt idx="1">
                  <c:v>0.8</c:v>
                </c:pt>
                <c:pt idx="2">
                  <c:v>1.2</c:v>
                </c:pt>
                <c:pt idx="3">
                  <c:v>1.6</c:v>
                </c:pt>
                <c:pt idx="4">
                  <c:v>2</c:v>
                </c:pt>
              </c:numCache>
            </c:numRef>
          </c:xVal>
          <c:yVal>
            <c:numRef>
              <c:f>Summary!$I$2:$I$6</c:f>
              <c:numCache>
                <c:formatCode>General</c:formatCode>
                <c:ptCount val="5"/>
                <c:pt idx="0">
                  <c:v>0.27810096513889798</c:v>
                </c:pt>
                <c:pt idx="1">
                  <c:v>0.269043365252782</c:v>
                </c:pt>
                <c:pt idx="2">
                  <c:v>0.26800000000000002</c:v>
                </c:pt>
                <c:pt idx="3">
                  <c:v>0.26600000000000001</c:v>
                </c:pt>
                <c:pt idx="4">
                  <c:v>0.26500000000000001</c:v>
                </c:pt>
              </c:numCache>
            </c:numRef>
          </c:yVal>
          <c:smooth val="1"/>
        </c:ser>
        <c:ser>
          <c:idx val="4"/>
          <c:order val="4"/>
          <c:tx>
            <c:strRef>
              <c:f>Summary!$J$1</c:f>
              <c:strCache>
                <c:ptCount val="1"/>
                <c:pt idx="0">
                  <c:v>Single Rotor</c:v>
                </c:pt>
              </c:strCache>
            </c:strRef>
          </c:tx>
          <c:spPr>
            <a:ln>
              <a:solidFill>
                <a:schemeClr val="tx1"/>
              </a:solidFill>
              <a:prstDash val="dash"/>
            </a:ln>
          </c:spPr>
          <c:marker>
            <c:symbol val="none"/>
          </c:marker>
          <c:xVal>
            <c:numRef>
              <c:f>Summary!$E$2:$E$6</c:f>
              <c:numCache>
                <c:formatCode>General</c:formatCode>
                <c:ptCount val="5"/>
                <c:pt idx="0">
                  <c:v>0.4</c:v>
                </c:pt>
                <c:pt idx="1">
                  <c:v>0.8</c:v>
                </c:pt>
                <c:pt idx="2">
                  <c:v>1.2</c:v>
                </c:pt>
                <c:pt idx="3">
                  <c:v>1.6</c:v>
                </c:pt>
                <c:pt idx="4">
                  <c:v>2</c:v>
                </c:pt>
              </c:numCache>
            </c:numRef>
          </c:xVal>
          <c:yVal>
            <c:numRef>
              <c:f>Summary!$J$2:$J$6</c:f>
              <c:numCache>
                <c:formatCode>General</c:formatCode>
                <c:ptCount val="5"/>
                <c:pt idx="0">
                  <c:v>0.2364</c:v>
                </c:pt>
                <c:pt idx="1">
                  <c:v>0.2364</c:v>
                </c:pt>
                <c:pt idx="2">
                  <c:v>0.2364</c:v>
                </c:pt>
                <c:pt idx="3">
                  <c:v>0.2364</c:v>
                </c:pt>
                <c:pt idx="4">
                  <c:v>0.2364</c:v>
                </c:pt>
              </c:numCache>
            </c:numRef>
          </c:yVal>
          <c:smooth val="1"/>
        </c:ser>
        <c:dLbls>
          <c:showLegendKey val="0"/>
          <c:showVal val="0"/>
          <c:showCatName val="0"/>
          <c:showSerName val="0"/>
          <c:showPercent val="0"/>
          <c:showBubbleSize val="0"/>
        </c:dLbls>
        <c:axId val="136983616"/>
        <c:axId val="136984768"/>
      </c:scatterChart>
      <c:valAx>
        <c:axId val="136983616"/>
        <c:scaling>
          <c:orientation val="minMax"/>
          <c:max val="2.4"/>
          <c:min val="0"/>
        </c:scaling>
        <c:delete val="0"/>
        <c:axPos val="b"/>
        <c:title>
          <c:tx>
            <c:rich>
              <a:bodyPr/>
              <a:lstStyle/>
              <a:p>
                <a:pPr>
                  <a:defRPr sz="1200"/>
                </a:pPr>
                <a:r>
                  <a:rPr lang="en-US" sz="1200"/>
                  <a:t>Gap Distance (% of Rotor Diameter)</a:t>
                </a:r>
              </a:p>
            </c:rich>
          </c:tx>
          <c:layout>
            <c:manualLayout>
              <c:xMode val="edge"/>
              <c:yMode val="edge"/>
              <c:x val="0.29195299236245198"/>
              <c:y val="0.88968836173959298"/>
            </c:manualLayout>
          </c:layout>
          <c:overlay val="0"/>
        </c:title>
        <c:numFmt formatCode="General" sourceLinked="1"/>
        <c:majorTickMark val="out"/>
        <c:minorTickMark val="none"/>
        <c:tickLblPos val="nextTo"/>
        <c:crossAx val="136984768"/>
        <c:crosses val="autoZero"/>
        <c:crossBetween val="midCat"/>
        <c:majorUnit val="0.4"/>
      </c:valAx>
      <c:valAx>
        <c:axId val="136984768"/>
        <c:scaling>
          <c:orientation val="minMax"/>
          <c:max val="0.4"/>
          <c:min val="0.2"/>
        </c:scaling>
        <c:delete val="0"/>
        <c:axPos val="l"/>
        <c:title>
          <c:tx>
            <c:rich>
              <a:bodyPr rot="-5400000" vert="horz"/>
              <a:lstStyle/>
              <a:p>
                <a:pPr>
                  <a:defRPr sz="1200"/>
                </a:pPr>
                <a:r>
                  <a:rPr lang="en-US" sz="1200"/>
                  <a:t>Avg. Power Coefficient</a:t>
                </a:r>
              </a:p>
            </c:rich>
          </c:tx>
          <c:layout>
            <c:manualLayout>
              <c:xMode val="edge"/>
              <c:yMode val="edge"/>
              <c:x val="1.6230872084385701E-3"/>
              <c:y val="0.14972840351477801"/>
            </c:manualLayout>
          </c:layout>
          <c:overlay val="0"/>
        </c:title>
        <c:numFmt formatCode="General" sourceLinked="1"/>
        <c:majorTickMark val="out"/>
        <c:minorTickMark val="none"/>
        <c:tickLblPos val="nextTo"/>
        <c:crossAx val="136983616"/>
        <c:crosses val="autoZero"/>
        <c:crossBetween val="midCat"/>
        <c:majorUnit val="0.05"/>
      </c:valAx>
    </c:plotArea>
    <c:legend>
      <c:legendPos val="r"/>
      <c:layout>
        <c:manualLayout>
          <c:xMode val="edge"/>
          <c:yMode val="edge"/>
          <c:x val="0.193282542384905"/>
          <c:y val="2.9366273453736502E-2"/>
          <c:w val="0.80384724882362701"/>
          <c:h val="0.22133160570118601"/>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4488299205162"/>
          <c:y val="3.11494934100979E-2"/>
          <c:w val="0.77213168224675399"/>
          <c:h val="0.74117310604991604"/>
        </c:manualLayout>
      </c:layout>
      <c:scatterChart>
        <c:scatterStyle val="smoothMarker"/>
        <c:varyColors val="0"/>
        <c:ser>
          <c:idx val="1"/>
          <c:order val="0"/>
          <c:tx>
            <c:strRef>
              <c:f>Summary!$E$1</c:f>
              <c:strCache>
                <c:ptCount val="1"/>
                <c:pt idx="0">
                  <c:v>Zero Shift Angle</c:v>
                </c:pt>
              </c:strCache>
            </c:strRef>
          </c:tx>
          <c:marker>
            <c:symbol val="none"/>
          </c:marker>
          <c:xVal>
            <c:numRef>
              <c:f>Summary!$D$2:$D$6</c:f>
              <c:numCache>
                <c:formatCode>General</c:formatCode>
                <c:ptCount val="5"/>
                <c:pt idx="0">
                  <c:v>0.4</c:v>
                </c:pt>
                <c:pt idx="1">
                  <c:v>0.8</c:v>
                </c:pt>
                <c:pt idx="2">
                  <c:v>1.2</c:v>
                </c:pt>
                <c:pt idx="3">
                  <c:v>1.6</c:v>
                </c:pt>
                <c:pt idx="4">
                  <c:v>2</c:v>
                </c:pt>
              </c:numCache>
            </c:numRef>
          </c:xVal>
          <c:yVal>
            <c:numRef>
              <c:f>Summary!$E$2:$E$6</c:f>
              <c:numCache>
                <c:formatCode>General</c:formatCode>
                <c:ptCount val="5"/>
                <c:pt idx="0">
                  <c:v>0.208402751694444</c:v>
                </c:pt>
                <c:pt idx="1">
                  <c:v>0.21624147610278099</c:v>
                </c:pt>
                <c:pt idx="2">
                  <c:v>0.22636582550416701</c:v>
                </c:pt>
                <c:pt idx="3">
                  <c:v>0.23131610360694399</c:v>
                </c:pt>
                <c:pt idx="4">
                  <c:v>0.23404185350555601</c:v>
                </c:pt>
              </c:numCache>
            </c:numRef>
          </c:yVal>
          <c:smooth val="1"/>
        </c:ser>
        <c:ser>
          <c:idx val="2"/>
          <c:order val="1"/>
          <c:tx>
            <c:strRef>
              <c:f>Summary!$F$1</c:f>
              <c:strCache>
                <c:ptCount val="1"/>
                <c:pt idx="0">
                  <c:v>30 Shift Angle</c:v>
                </c:pt>
              </c:strCache>
            </c:strRef>
          </c:tx>
          <c:spPr>
            <a:ln>
              <a:solidFill>
                <a:srgbClr val="00B050"/>
              </a:solidFill>
            </a:ln>
          </c:spPr>
          <c:marker>
            <c:symbol val="none"/>
          </c:marker>
          <c:xVal>
            <c:numRef>
              <c:f>Summary!$D$2:$D$6</c:f>
              <c:numCache>
                <c:formatCode>General</c:formatCode>
                <c:ptCount val="5"/>
                <c:pt idx="0">
                  <c:v>0.4</c:v>
                </c:pt>
                <c:pt idx="1">
                  <c:v>0.8</c:v>
                </c:pt>
                <c:pt idx="2">
                  <c:v>1.2</c:v>
                </c:pt>
                <c:pt idx="3">
                  <c:v>1.6</c:v>
                </c:pt>
                <c:pt idx="4">
                  <c:v>2</c:v>
                </c:pt>
              </c:numCache>
            </c:numRef>
          </c:xVal>
          <c:yVal>
            <c:numRef>
              <c:f>Summary!$F$2:$F$6</c:f>
              <c:numCache>
                <c:formatCode>General</c:formatCode>
                <c:ptCount val="5"/>
                <c:pt idx="0">
                  <c:v>0.238905875148611</c:v>
                </c:pt>
                <c:pt idx="1">
                  <c:v>0.22483345198194399</c:v>
                </c:pt>
                <c:pt idx="2">
                  <c:v>0.231683756751389</c:v>
                </c:pt>
                <c:pt idx="3">
                  <c:v>0.25068466386667299</c:v>
                </c:pt>
                <c:pt idx="4" formatCode="0.000">
                  <c:v>0.25066263960417801</c:v>
                </c:pt>
              </c:numCache>
            </c:numRef>
          </c:yVal>
          <c:smooth val="1"/>
        </c:ser>
        <c:ser>
          <c:idx val="3"/>
          <c:order val="2"/>
          <c:tx>
            <c:strRef>
              <c:f>Summary!$G$1</c:f>
              <c:strCache>
                <c:ptCount val="1"/>
                <c:pt idx="0">
                  <c:v>60 Shift Angle</c:v>
                </c:pt>
              </c:strCache>
            </c:strRef>
          </c:tx>
          <c:marker>
            <c:symbol val="none"/>
          </c:marker>
          <c:xVal>
            <c:numRef>
              <c:f>Summary!$D$2:$D$6</c:f>
              <c:numCache>
                <c:formatCode>General</c:formatCode>
                <c:ptCount val="5"/>
                <c:pt idx="0">
                  <c:v>0.4</c:v>
                </c:pt>
                <c:pt idx="1">
                  <c:v>0.8</c:v>
                </c:pt>
                <c:pt idx="2">
                  <c:v>1.2</c:v>
                </c:pt>
                <c:pt idx="3">
                  <c:v>1.6</c:v>
                </c:pt>
                <c:pt idx="4">
                  <c:v>2</c:v>
                </c:pt>
              </c:numCache>
            </c:numRef>
          </c:xVal>
          <c:yVal>
            <c:numRef>
              <c:f>Summary!$G$2:$G$6</c:f>
              <c:numCache>
                <c:formatCode>General</c:formatCode>
                <c:ptCount val="5"/>
                <c:pt idx="0">
                  <c:v>0.218320389669447</c:v>
                </c:pt>
                <c:pt idx="1">
                  <c:v>0.227556291364306</c:v>
                </c:pt>
                <c:pt idx="2">
                  <c:v>0.23785647645833299</c:v>
                </c:pt>
                <c:pt idx="3">
                  <c:v>0.24175946227778</c:v>
                </c:pt>
                <c:pt idx="4">
                  <c:v>0.24304515129653001</c:v>
                </c:pt>
              </c:numCache>
            </c:numRef>
          </c:yVal>
          <c:smooth val="1"/>
        </c:ser>
        <c:ser>
          <c:idx val="0"/>
          <c:order val="3"/>
          <c:tx>
            <c:strRef>
              <c:f>Summary!$H$1</c:f>
              <c:strCache>
                <c:ptCount val="1"/>
                <c:pt idx="0">
                  <c:v>90 Shift Angle</c:v>
                </c:pt>
              </c:strCache>
            </c:strRef>
          </c:tx>
          <c:spPr>
            <a:ln>
              <a:solidFill>
                <a:srgbClr val="FF0000"/>
              </a:solidFill>
            </a:ln>
          </c:spPr>
          <c:marker>
            <c:symbol val="none"/>
          </c:marker>
          <c:xVal>
            <c:numRef>
              <c:f>Summary!$D$2:$D$6</c:f>
              <c:numCache>
                <c:formatCode>General</c:formatCode>
                <c:ptCount val="5"/>
                <c:pt idx="0">
                  <c:v>0.4</c:v>
                </c:pt>
                <c:pt idx="1">
                  <c:v>0.8</c:v>
                </c:pt>
                <c:pt idx="2">
                  <c:v>1.2</c:v>
                </c:pt>
                <c:pt idx="3">
                  <c:v>1.6</c:v>
                </c:pt>
                <c:pt idx="4">
                  <c:v>2</c:v>
                </c:pt>
              </c:numCache>
            </c:numRef>
          </c:xVal>
          <c:yVal>
            <c:numRef>
              <c:f>Summary!$H$2:$H$6</c:f>
              <c:numCache>
                <c:formatCode>General</c:formatCode>
                <c:ptCount val="5"/>
                <c:pt idx="0">
                  <c:v>0.21707423164028</c:v>
                </c:pt>
                <c:pt idx="1">
                  <c:v>0.22737688090416699</c:v>
                </c:pt>
                <c:pt idx="2">
                  <c:v>0.23367555773750001</c:v>
                </c:pt>
                <c:pt idx="3">
                  <c:v>0.237995234661394</c:v>
                </c:pt>
                <c:pt idx="4">
                  <c:v>0.237995234661394</c:v>
                </c:pt>
              </c:numCache>
            </c:numRef>
          </c:yVal>
          <c:smooth val="1"/>
        </c:ser>
        <c:ser>
          <c:idx val="4"/>
          <c:order val="4"/>
          <c:tx>
            <c:strRef>
              <c:f>Summary!$I$1</c:f>
              <c:strCache>
                <c:ptCount val="1"/>
                <c:pt idx="0">
                  <c:v>Single Rotor</c:v>
                </c:pt>
              </c:strCache>
            </c:strRef>
          </c:tx>
          <c:spPr>
            <a:ln>
              <a:solidFill>
                <a:schemeClr val="tx1"/>
              </a:solidFill>
              <a:prstDash val="dash"/>
            </a:ln>
          </c:spPr>
          <c:marker>
            <c:symbol val="none"/>
          </c:marker>
          <c:xVal>
            <c:numRef>
              <c:f>Summary!$D$2:$D$6</c:f>
              <c:numCache>
                <c:formatCode>General</c:formatCode>
                <c:ptCount val="5"/>
                <c:pt idx="0">
                  <c:v>0.4</c:v>
                </c:pt>
                <c:pt idx="1">
                  <c:v>0.8</c:v>
                </c:pt>
                <c:pt idx="2">
                  <c:v>1.2</c:v>
                </c:pt>
                <c:pt idx="3">
                  <c:v>1.6</c:v>
                </c:pt>
                <c:pt idx="4">
                  <c:v>2</c:v>
                </c:pt>
              </c:numCache>
            </c:numRef>
          </c:xVal>
          <c:yVal>
            <c:numRef>
              <c:f>Summary!$I$2:$I$6</c:f>
              <c:numCache>
                <c:formatCode>General</c:formatCode>
                <c:ptCount val="5"/>
                <c:pt idx="0">
                  <c:v>0.2364</c:v>
                </c:pt>
                <c:pt idx="1">
                  <c:v>0.2364</c:v>
                </c:pt>
                <c:pt idx="2">
                  <c:v>0.2364</c:v>
                </c:pt>
                <c:pt idx="3">
                  <c:v>0.2364</c:v>
                </c:pt>
                <c:pt idx="4">
                  <c:v>0.2364</c:v>
                </c:pt>
              </c:numCache>
            </c:numRef>
          </c:yVal>
          <c:smooth val="1"/>
        </c:ser>
        <c:dLbls>
          <c:showLegendKey val="0"/>
          <c:showVal val="0"/>
          <c:showCatName val="0"/>
          <c:showSerName val="0"/>
          <c:showPercent val="0"/>
          <c:showBubbleSize val="0"/>
        </c:dLbls>
        <c:axId val="189317120"/>
        <c:axId val="189317696"/>
      </c:scatterChart>
      <c:valAx>
        <c:axId val="189317120"/>
        <c:scaling>
          <c:orientation val="minMax"/>
          <c:max val="2.4"/>
          <c:min val="0"/>
        </c:scaling>
        <c:delete val="0"/>
        <c:axPos val="b"/>
        <c:title>
          <c:tx>
            <c:rich>
              <a:bodyPr/>
              <a:lstStyle/>
              <a:p>
                <a:pPr>
                  <a:defRPr sz="1200"/>
                </a:pPr>
                <a:r>
                  <a:rPr lang="en-US" sz="1200"/>
                  <a:t>Gap Distance (%of Rotor Diameter)</a:t>
                </a:r>
              </a:p>
            </c:rich>
          </c:tx>
          <c:layout>
            <c:manualLayout>
              <c:xMode val="edge"/>
              <c:yMode val="edge"/>
              <c:x val="0.278412935734766"/>
              <c:y val="0.91144608768922297"/>
            </c:manualLayout>
          </c:layout>
          <c:overlay val="0"/>
        </c:title>
        <c:numFmt formatCode="General" sourceLinked="1"/>
        <c:majorTickMark val="out"/>
        <c:minorTickMark val="none"/>
        <c:tickLblPos val="nextTo"/>
        <c:crossAx val="189317696"/>
        <c:crosses val="autoZero"/>
        <c:crossBetween val="midCat"/>
        <c:majorUnit val="0.4"/>
      </c:valAx>
      <c:valAx>
        <c:axId val="189317696"/>
        <c:scaling>
          <c:orientation val="minMax"/>
          <c:min val="0.19"/>
        </c:scaling>
        <c:delete val="0"/>
        <c:axPos val="l"/>
        <c:title>
          <c:tx>
            <c:rich>
              <a:bodyPr rot="-5400000" vert="horz"/>
              <a:lstStyle/>
              <a:p>
                <a:pPr>
                  <a:defRPr sz="1200"/>
                </a:pPr>
                <a:r>
                  <a:rPr lang="en-US" sz="1200"/>
                  <a:t>Avg.</a:t>
                </a:r>
                <a:r>
                  <a:rPr lang="en-US" sz="1200" baseline="0"/>
                  <a:t> </a:t>
                </a:r>
                <a:r>
                  <a:rPr lang="en-US" sz="1200"/>
                  <a:t>Power Coefficient</a:t>
                </a:r>
              </a:p>
            </c:rich>
          </c:tx>
          <c:layout>
            <c:manualLayout>
              <c:xMode val="edge"/>
              <c:yMode val="edge"/>
              <c:x val="1.03651015503554E-2"/>
              <c:y val="9.0772493438320195E-2"/>
            </c:manualLayout>
          </c:layout>
          <c:overlay val="0"/>
        </c:title>
        <c:numFmt formatCode="General" sourceLinked="1"/>
        <c:majorTickMark val="out"/>
        <c:minorTickMark val="none"/>
        <c:tickLblPos val="nextTo"/>
        <c:crossAx val="189317120"/>
        <c:crosses val="autoZero"/>
        <c:crossBetween val="midCat"/>
      </c:valAx>
    </c:plotArea>
    <c:legend>
      <c:legendPos val="r"/>
      <c:layout>
        <c:manualLayout>
          <c:xMode val="edge"/>
          <c:yMode val="edge"/>
          <c:x val="0.54930900305366004"/>
          <c:y val="0.401133030414208"/>
          <c:w val="0.43257828755414901"/>
          <c:h val="0.34768944204555102"/>
        </c:manualLayout>
      </c:layout>
      <c:overlay val="0"/>
      <c:txPr>
        <a:bodyPr/>
        <a:lstStyle/>
        <a:p>
          <a:pPr>
            <a:defRPr sz="1200" b="1"/>
          </a:pPr>
          <a:endParaRPr lang="en-US"/>
        </a:p>
      </c:txPr>
    </c:legend>
    <c:plotVisOnly val="1"/>
    <c:dispBlanksAs val="gap"/>
    <c:showDLblsOverMax val="0"/>
  </c:chart>
  <c:spPr>
    <a:solidFill>
      <a:schemeClr val="bg1"/>
    </a:solidFill>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87531491674"/>
          <c:y val="4.9509563812884599E-2"/>
          <c:w val="0.788605592397013"/>
          <c:h val="0.73331472361941397"/>
        </c:manualLayout>
      </c:layout>
      <c:scatterChart>
        <c:scatterStyle val="smoothMarker"/>
        <c:varyColors val="0"/>
        <c:ser>
          <c:idx val="0"/>
          <c:order val="0"/>
          <c:tx>
            <c:strRef>
              <c:f>'Summery for Oblique'!$E$1</c:f>
              <c:strCache>
                <c:ptCount val="1"/>
                <c:pt idx="0">
                  <c:v>Two Co-Rotating Case (A )</c:v>
                </c:pt>
              </c:strCache>
            </c:strRef>
          </c:tx>
          <c:spPr>
            <a:ln>
              <a:solidFill>
                <a:srgbClr val="FF0000"/>
              </a:solidFill>
            </a:ln>
          </c:spPr>
          <c:marker>
            <c:symbol val="none"/>
          </c:marker>
          <c:xVal>
            <c:numRef>
              <c:f>'Summery for Oblique'!$B$2:$B$8</c:f>
              <c:numCache>
                <c:formatCode>General</c:formatCode>
                <c:ptCount val="7"/>
                <c:pt idx="2">
                  <c:v>0.4</c:v>
                </c:pt>
                <c:pt idx="3">
                  <c:v>0.60000000000000098</c:v>
                </c:pt>
                <c:pt idx="4">
                  <c:v>1</c:v>
                </c:pt>
                <c:pt idx="5">
                  <c:v>2</c:v>
                </c:pt>
              </c:numCache>
            </c:numRef>
          </c:xVal>
          <c:yVal>
            <c:numRef>
              <c:f>'Summery for Oblique'!$E$2:$E$8</c:f>
              <c:numCache>
                <c:formatCode>General</c:formatCode>
                <c:ptCount val="7"/>
                <c:pt idx="0">
                  <c:v>0.232752118234583</c:v>
                </c:pt>
                <c:pt idx="1">
                  <c:v>0.24141959306944799</c:v>
                </c:pt>
                <c:pt idx="2">
                  <c:v>0.251942760856948</c:v>
                </c:pt>
                <c:pt idx="3">
                  <c:v>0.25460799690930602</c:v>
                </c:pt>
                <c:pt idx="4">
                  <c:v>0.25630547481805599</c:v>
                </c:pt>
                <c:pt idx="5">
                  <c:v>0.24931477330972199</c:v>
                </c:pt>
              </c:numCache>
            </c:numRef>
          </c:yVal>
          <c:smooth val="1"/>
        </c:ser>
        <c:ser>
          <c:idx val="1"/>
          <c:order val="1"/>
          <c:tx>
            <c:strRef>
              <c:f>'Summery for Oblique'!$J$1</c:f>
              <c:strCache>
                <c:ptCount val="1"/>
                <c:pt idx="0">
                  <c:v>Two Counter-Rotating Case (C)</c:v>
                </c:pt>
              </c:strCache>
            </c:strRef>
          </c:tx>
          <c:spPr>
            <a:ln>
              <a:solidFill>
                <a:srgbClr val="00B050"/>
              </a:solidFill>
            </a:ln>
          </c:spPr>
          <c:marker>
            <c:symbol val="none"/>
          </c:marker>
          <c:xVal>
            <c:numRef>
              <c:f>'Summery for Oblique'!$H$2:$H$6</c:f>
              <c:numCache>
                <c:formatCode>General</c:formatCode>
                <c:ptCount val="5"/>
                <c:pt idx="0">
                  <c:v>0.4</c:v>
                </c:pt>
                <c:pt idx="1">
                  <c:v>0.8</c:v>
                </c:pt>
                <c:pt idx="2">
                  <c:v>1.2</c:v>
                </c:pt>
                <c:pt idx="3">
                  <c:v>1.6</c:v>
                </c:pt>
                <c:pt idx="4">
                  <c:v>2</c:v>
                </c:pt>
              </c:numCache>
            </c:numRef>
          </c:xVal>
          <c:yVal>
            <c:numRef>
              <c:f>'Summery for Oblique'!$J$2:$J$6</c:f>
              <c:numCache>
                <c:formatCode>General</c:formatCode>
                <c:ptCount val="5"/>
                <c:pt idx="0">
                  <c:v>0.34952334062638901</c:v>
                </c:pt>
                <c:pt idx="1">
                  <c:v>0.31721020713722797</c:v>
                </c:pt>
                <c:pt idx="2">
                  <c:v>0.30299792066805598</c:v>
                </c:pt>
                <c:pt idx="3">
                  <c:v>0.289841438601386</c:v>
                </c:pt>
                <c:pt idx="4">
                  <c:v>0.29048912361138901</c:v>
                </c:pt>
              </c:numCache>
            </c:numRef>
          </c:yVal>
          <c:smooth val="1"/>
        </c:ser>
        <c:ser>
          <c:idx val="2"/>
          <c:order val="2"/>
          <c:tx>
            <c:strRef>
              <c:f>'Summery for Oblique'!$M$1</c:f>
              <c:strCache>
                <c:ptCount val="1"/>
                <c:pt idx="0">
                  <c:v>Single Rotor</c:v>
                </c:pt>
              </c:strCache>
            </c:strRef>
          </c:tx>
          <c:spPr>
            <a:ln>
              <a:solidFill>
                <a:prstClr val="black"/>
              </a:solidFill>
              <a:prstDash val="dash"/>
            </a:ln>
          </c:spPr>
          <c:marker>
            <c:symbol val="none"/>
          </c:marker>
          <c:xVal>
            <c:numRef>
              <c:f>'Summery for Oblique'!$H$2:$H$6</c:f>
              <c:numCache>
                <c:formatCode>General</c:formatCode>
                <c:ptCount val="5"/>
                <c:pt idx="0">
                  <c:v>0.4</c:v>
                </c:pt>
                <c:pt idx="1">
                  <c:v>0.8</c:v>
                </c:pt>
                <c:pt idx="2">
                  <c:v>1.2</c:v>
                </c:pt>
                <c:pt idx="3">
                  <c:v>1.6</c:v>
                </c:pt>
                <c:pt idx="4">
                  <c:v>2</c:v>
                </c:pt>
              </c:numCache>
            </c:numRef>
          </c:xVal>
          <c:yVal>
            <c:numRef>
              <c:f>'Summery for Oblique'!$M$2:$M$6</c:f>
              <c:numCache>
                <c:formatCode>General</c:formatCode>
                <c:ptCount val="5"/>
                <c:pt idx="0">
                  <c:v>0.2364</c:v>
                </c:pt>
                <c:pt idx="1">
                  <c:v>0.2364</c:v>
                </c:pt>
                <c:pt idx="2">
                  <c:v>0.2364</c:v>
                </c:pt>
                <c:pt idx="3">
                  <c:v>0.2364</c:v>
                </c:pt>
                <c:pt idx="4">
                  <c:v>0.2364</c:v>
                </c:pt>
              </c:numCache>
            </c:numRef>
          </c:yVal>
          <c:smooth val="1"/>
        </c:ser>
        <c:dLbls>
          <c:showLegendKey val="0"/>
          <c:showVal val="0"/>
          <c:showCatName val="0"/>
          <c:showSerName val="0"/>
          <c:showPercent val="0"/>
          <c:showBubbleSize val="0"/>
        </c:dLbls>
        <c:axId val="300281216"/>
        <c:axId val="300281792"/>
      </c:scatterChart>
      <c:valAx>
        <c:axId val="300281216"/>
        <c:scaling>
          <c:orientation val="minMax"/>
        </c:scaling>
        <c:delete val="0"/>
        <c:axPos val="b"/>
        <c:title>
          <c:tx>
            <c:rich>
              <a:bodyPr/>
              <a:lstStyle/>
              <a:p>
                <a:pPr>
                  <a:defRPr sz="1200"/>
                </a:pPr>
                <a:r>
                  <a:rPr lang="en-US" sz="1200" b="1" i="0" baseline="0"/>
                  <a:t>Gap Distance (%of Rotor Diameter)</a:t>
                </a:r>
                <a:endParaRPr lang="en-US" sz="1200"/>
              </a:p>
            </c:rich>
          </c:tx>
          <c:layout>
            <c:manualLayout>
              <c:xMode val="edge"/>
              <c:yMode val="edge"/>
              <c:x val="0.32698964087466198"/>
              <c:y val="0.88459752133631497"/>
            </c:manualLayout>
          </c:layout>
          <c:overlay val="0"/>
        </c:title>
        <c:numFmt formatCode="General" sourceLinked="1"/>
        <c:majorTickMark val="out"/>
        <c:minorTickMark val="none"/>
        <c:tickLblPos val="nextTo"/>
        <c:crossAx val="300281792"/>
        <c:crosses val="autoZero"/>
        <c:crossBetween val="midCat"/>
        <c:majorUnit val="0.4"/>
      </c:valAx>
      <c:valAx>
        <c:axId val="300281792"/>
        <c:scaling>
          <c:orientation val="minMax"/>
        </c:scaling>
        <c:delete val="0"/>
        <c:axPos val="l"/>
        <c:title>
          <c:tx>
            <c:rich>
              <a:bodyPr rot="-5400000" vert="horz"/>
              <a:lstStyle/>
              <a:p>
                <a:pPr>
                  <a:defRPr sz="1200"/>
                </a:pPr>
                <a:r>
                  <a:rPr lang="en-US" sz="1200" b="1" i="0" baseline="0"/>
                  <a:t>Avg. Power Coefficient</a:t>
                </a:r>
                <a:endParaRPr lang="en-US" sz="1200"/>
              </a:p>
            </c:rich>
          </c:tx>
          <c:layout>
            <c:manualLayout>
              <c:xMode val="edge"/>
              <c:yMode val="edge"/>
              <c:x val="6.0569351907934598E-5"/>
              <c:y val="0.111263840364325"/>
            </c:manualLayout>
          </c:layout>
          <c:overlay val="0"/>
        </c:title>
        <c:numFmt formatCode="General" sourceLinked="1"/>
        <c:majorTickMark val="out"/>
        <c:minorTickMark val="none"/>
        <c:tickLblPos val="nextTo"/>
        <c:crossAx val="300281216"/>
        <c:crosses val="autoZero"/>
        <c:crossBetween val="midCat"/>
      </c:valAx>
    </c:plotArea>
    <c:legend>
      <c:legendPos val="r"/>
      <c:layout>
        <c:manualLayout>
          <c:xMode val="edge"/>
          <c:yMode val="edge"/>
          <c:x val="0.243206137694327"/>
          <c:y val="0.48185812866106997"/>
          <c:w val="0.56687219866747496"/>
          <c:h val="0.27657195024534997"/>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046662917135399"/>
          <c:y val="2.4189527329491999E-2"/>
          <c:w val="0.74306692913385797"/>
          <c:h val="0.73618349593093202"/>
        </c:manualLayout>
      </c:layout>
      <c:scatterChart>
        <c:scatterStyle val="smoothMarker"/>
        <c:varyColors val="0"/>
        <c:ser>
          <c:idx val="0"/>
          <c:order val="0"/>
          <c:tx>
            <c:strRef>
              <c:f>'Summery for Oblique'!$F$1</c:f>
              <c:strCache>
                <c:ptCount val="1"/>
                <c:pt idx="0">
                  <c:v>Two Co-Rotating Case (B)</c:v>
                </c:pt>
              </c:strCache>
            </c:strRef>
          </c:tx>
          <c:spPr>
            <a:ln>
              <a:solidFill>
                <a:srgbClr val="00B050"/>
              </a:solidFill>
            </a:ln>
          </c:spPr>
          <c:marker>
            <c:symbol val="none"/>
          </c:marker>
          <c:xVal>
            <c:numRef>
              <c:f>'Summery for Oblique'!$B$4:$B$7</c:f>
              <c:numCache>
                <c:formatCode>General</c:formatCode>
                <c:ptCount val="4"/>
                <c:pt idx="0">
                  <c:v>0.4</c:v>
                </c:pt>
                <c:pt idx="1">
                  <c:v>0.60000000000000098</c:v>
                </c:pt>
                <c:pt idx="2">
                  <c:v>1</c:v>
                </c:pt>
                <c:pt idx="3">
                  <c:v>2</c:v>
                </c:pt>
              </c:numCache>
            </c:numRef>
          </c:xVal>
          <c:yVal>
            <c:numRef>
              <c:f>'Summery for Oblique'!$F$4:$F$7</c:f>
              <c:numCache>
                <c:formatCode>General</c:formatCode>
                <c:ptCount val="4"/>
                <c:pt idx="0">
                  <c:v>0.25259099989807199</c:v>
                </c:pt>
                <c:pt idx="1">
                  <c:v>0.24969168451388901</c:v>
                </c:pt>
                <c:pt idx="2">
                  <c:v>0.25624233543610597</c:v>
                </c:pt>
                <c:pt idx="3">
                  <c:v>0.25682761232778201</c:v>
                </c:pt>
              </c:numCache>
            </c:numRef>
          </c:yVal>
          <c:smooth val="1"/>
        </c:ser>
        <c:ser>
          <c:idx val="1"/>
          <c:order val="1"/>
          <c:tx>
            <c:strRef>
              <c:f>'Summery for Oblique'!$I$1</c:f>
              <c:strCache>
                <c:ptCount val="1"/>
                <c:pt idx="0">
                  <c:v>Two Counter-Rotating Case (D)</c:v>
                </c:pt>
              </c:strCache>
            </c:strRef>
          </c:tx>
          <c:spPr>
            <a:ln>
              <a:solidFill>
                <a:srgbClr val="FF0000"/>
              </a:solidFill>
            </a:ln>
          </c:spPr>
          <c:marker>
            <c:symbol val="none"/>
          </c:marker>
          <c:xVal>
            <c:numRef>
              <c:f>'Summery for Oblique'!$H$2:$H$6</c:f>
              <c:numCache>
                <c:formatCode>General</c:formatCode>
                <c:ptCount val="5"/>
                <c:pt idx="0">
                  <c:v>0.4</c:v>
                </c:pt>
                <c:pt idx="1">
                  <c:v>0.8</c:v>
                </c:pt>
                <c:pt idx="2">
                  <c:v>1.2</c:v>
                </c:pt>
                <c:pt idx="3">
                  <c:v>1.6</c:v>
                </c:pt>
                <c:pt idx="4">
                  <c:v>2</c:v>
                </c:pt>
              </c:numCache>
            </c:numRef>
          </c:xVal>
          <c:yVal>
            <c:numRef>
              <c:f>'Summery for Oblique'!$I$2:$I$6</c:f>
              <c:numCache>
                <c:formatCode>General</c:formatCode>
                <c:ptCount val="5"/>
                <c:pt idx="0">
                  <c:v>0.238905875148611</c:v>
                </c:pt>
                <c:pt idx="1">
                  <c:v>0.22483345198194399</c:v>
                </c:pt>
                <c:pt idx="2">
                  <c:v>0.231683756751389</c:v>
                </c:pt>
                <c:pt idx="3">
                  <c:v>0.25068466386667299</c:v>
                </c:pt>
                <c:pt idx="4">
                  <c:v>0.25066263960417801</c:v>
                </c:pt>
              </c:numCache>
            </c:numRef>
          </c:yVal>
          <c:smooth val="1"/>
        </c:ser>
        <c:ser>
          <c:idx val="2"/>
          <c:order val="2"/>
          <c:tx>
            <c:strRef>
              <c:f>'Summery for Oblique'!$M$1</c:f>
              <c:strCache>
                <c:ptCount val="1"/>
                <c:pt idx="0">
                  <c:v>Single Rotor</c:v>
                </c:pt>
              </c:strCache>
            </c:strRef>
          </c:tx>
          <c:spPr>
            <a:ln>
              <a:solidFill>
                <a:prstClr val="black"/>
              </a:solidFill>
              <a:prstDash val="dash"/>
            </a:ln>
          </c:spPr>
          <c:marker>
            <c:symbol val="none"/>
          </c:marker>
          <c:xVal>
            <c:numRef>
              <c:f>'Summery for Oblique'!$H$2:$H$6</c:f>
              <c:numCache>
                <c:formatCode>General</c:formatCode>
                <c:ptCount val="5"/>
                <c:pt idx="0">
                  <c:v>0.4</c:v>
                </c:pt>
                <c:pt idx="1">
                  <c:v>0.8</c:v>
                </c:pt>
                <c:pt idx="2">
                  <c:v>1.2</c:v>
                </c:pt>
                <c:pt idx="3">
                  <c:v>1.6</c:v>
                </c:pt>
                <c:pt idx="4">
                  <c:v>2</c:v>
                </c:pt>
              </c:numCache>
            </c:numRef>
          </c:xVal>
          <c:yVal>
            <c:numRef>
              <c:f>'Summery for Oblique'!$M$2:$M$6</c:f>
              <c:numCache>
                <c:formatCode>General</c:formatCode>
                <c:ptCount val="5"/>
                <c:pt idx="0">
                  <c:v>0.2364</c:v>
                </c:pt>
                <c:pt idx="1">
                  <c:v>0.2364</c:v>
                </c:pt>
                <c:pt idx="2">
                  <c:v>0.2364</c:v>
                </c:pt>
                <c:pt idx="3">
                  <c:v>0.2364</c:v>
                </c:pt>
                <c:pt idx="4">
                  <c:v>0.2364</c:v>
                </c:pt>
              </c:numCache>
            </c:numRef>
          </c:yVal>
          <c:smooth val="1"/>
        </c:ser>
        <c:dLbls>
          <c:showLegendKey val="0"/>
          <c:showVal val="0"/>
          <c:showCatName val="0"/>
          <c:showSerName val="0"/>
          <c:showPercent val="0"/>
          <c:showBubbleSize val="0"/>
        </c:dLbls>
        <c:axId val="300285248"/>
        <c:axId val="568066048"/>
      </c:scatterChart>
      <c:valAx>
        <c:axId val="300285248"/>
        <c:scaling>
          <c:orientation val="minMax"/>
          <c:max val="2.4"/>
        </c:scaling>
        <c:delete val="0"/>
        <c:axPos val="b"/>
        <c:title>
          <c:tx>
            <c:rich>
              <a:bodyPr/>
              <a:lstStyle/>
              <a:p>
                <a:pPr>
                  <a:defRPr sz="1200"/>
                </a:pPr>
                <a:r>
                  <a:rPr lang="en-US" sz="1200" b="1" i="0" baseline="0"/>
                  <a:t>Gap Distance (% of Rotor Diameter)</a:t>
                </a:r>
              </a:p>
            </c:rich>
          </c:tx>
          <c:layout>
            <c:manualLayout>
              <c:xMode val="edge"/>
              <c:yMode val="edge"/>
              <c:x val="0.193820428696413"/>
              <c:y val="0.88423678172301001"/>
            </c:manualLayout>
          </c:layout>
          <c:overlay val="0"/>
        </c:title>
        <c:numFmt formatCode="General" sourceLinked="1"/>
        <c:majorTickMark val="out"/>
        <c:minorTickMark val="none"/>
        <c:tickLblPos val="nextTo"/>
        <c:crossAx val="568066048"/>
        <c:crosses val="autoZero"/>
        <c:crossBetween val="midCat"/>
        <c:majorUnit val="0.4"/>
      </c:valAx>
      <c:valAx>
        <c:axId val="568066048"/>
        <c:scaling>
          <c:orientation val="minMax"/>
        </c:scaling>
        <c:delete val="0"/>
        <c:axPos val="l"/>
        <c:title>
          <c:tx>
            <c:rich>
              <a:bodyPr rot="-5400000" vert="horz"/>
              <a:lstStyle/>
              <a:p>
                <a:pPr>
                  <a:defRPr sz="1200"/>
                </a:pPr>
                <a:r>
                  <a:rPr lang="en-US" sz="1200" b="1" i="0" baseline="0"/>
                  <a:t>Avg. Power Coefficient</a:t>
                </a:r>
              </a:p>
            </c:rich>
          </c:tx>
          <c:layout>
            <c:manualLayout>
              <c:xMode val="edge"/>
              <c:yMode val="edge"/>
              <c:x val="2.8532995875515599E-2"/>
              <c:y val="0.144734969353321"/>
            </c:manualLayout>
          </c:layout>
          <c:overlay val="0"/>
        </c:title>
        <c:numFmt formatCode="General" sourceLinked="1"/>
        <c:majorTickMark val="out"/>
        <c:minorTickMark val="none"/>
        <c:tickLblPos val="nextTo"/>
        <c:crossAx val="300285248"/>
        <c:crosses val="autoZero"/>
        <c:crossBetween val="midCat"/>
        <c:majorUnit val="5.0000000000000096E-3"/>
      </c:valAx>
    </c:plotArea>
    <c:legend>
      <c:legendPos val="r"/>
      <c:layout>
        <c:manualLayout>
          <c:xMode val="edge"/>
          <c:yMode val="edge"/>
          <c:x val="0.48344750656168001"/>
          <c:y val="0.53709112891500799"/>
          <c:w val="0.50165335583052095"/>
          <c:h val="0.222287839020124"/>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305426107451"/>
          <c:y val="5.9551755249343898E-2"/>
          <c:w val="0.79364695484492997"/>
          <c:h val="0.75754150635945805"/>
        </c:manualLayout>
      </c:layout>
      <c:scatterChart>
        <c:scatterStyle val="smoothMarker"/>
        <c:varyColors val="0"/>
        <c:ser>
          <c:idx val="0"/>
          <c:order val="1"/>
          <c:tx>
            <c:strRef>
              <c:f>Sheet1!$E$1</c:f>
              <c:strCache>
                <c:ptCount val="1"/>
                <c:pt idx="0">
                  <c:v>Isolated Nine Turbine Farm</c:v>
                </c:pt>
              </c:strCache>
            </c:strRef>
          </c:tx>
          <c:spPr>
            <a:ln>
              <a:solidFill>
                <a:schemeClr val="tx1"/>
              </a:solidFill>
              <a:prstDash val="dash"/>
            </a:ln>
          </c:spPr>
          <c:marker>
            <c:symbol val="none"/>
          </c:marker>
          <c:xVal>
            <c:numRef>
              <c:f>Sheet1!$A$2:$A$8</c:f>
              <c:numCache>
                <c:formatCode>General</c:formatCode>
                <c:ptCount val="7"/>
                <c:pt idx="0">
                  <c:v>0.2</c:v>
                </c:pt>
                <c:pt idx="1">
                  <c:v>0.4</c:v>
                </c:pt>
                <c:pt idx="2">
                  <c:v>0.60000000000000098</c:v>
                </c:pt>
                <c:pt idx="3">
                  <c:v>0.8</c:v>
                </c:pt>
                <c:pt idx="4">
                  <c:v>1</c:v>
                </c:pt>
                <c:pt idx="5">
                  <c:v>1.2</c:v>
                </c:pt>
                <c:pt idx="6">
                  <c:v>1.4</c:v>
                </c:pt>
              </c:numCache>
            </c:numRef>
          </c:xVal>
          <c:yVal>
            <c:numRef>
              <c:f>Sheet1!$E$2:$E$8</c:f>
              <c:numCache>
                <c:formatCode>General</c:formatCode>
                <c:ptCount val="7"/>
                <c:pt idx="0">
                  <c:v>8.1829182322708902E-2</c:v>
                </c:pt>
                <c:pt idx="1">
                  <c:v>0.14939528666666699</c:v>
                </c:pt>
                <c:pt idx="2">
                  <c:v>0.20399999999999999</c:v>
                </c:pt>
                <c:pt idx="3">
                  <c:v>0.224</c:v>
                </c:pt>
                <c:pt idx="4">
                  <c:v>0.23300000000000001</c:v>
                </c:pt>
                <c:pt idx="5">
                  <c:v>0.22600000000000001</c:v>
                </c:pt>
                <c:pt idx="6">
                  <c:v>0.1862</c:v>
                </c:pt>
              </c:numCache>
            </c:numRef>
          </c:yVal>
          <c:smooth val="1"/>
        </c:ser>
        <c:ser>
          <c:idx val="1"/>
          <c:order val="0"/>
          <c:tx>
            <c:strRef>
              <c:f>Sheet1!$F$1</c:f>
              <c:strCache>
                <c:ptCount val="1"/>
                <c:pt idx="0">
                  <c:v>Patterned Nine Turbine Farm</c:v>
                </c:pt>
              </c:strCache>
            </c:strRef>
          </c:tx>
          <c:marker>
            <c:symbol val="none"/>
          </c:marker>
          <c:xVal>
            <c:numRef>
              <c:f>Sheet1!$A$2:$A$8</c:f>
              <c:numCache>
                <c:formatCode>General</c:formatCode>
                <c:ptCount val="7"/>
                <c:pt idx="0">
                  <c:v>0.2</c:v>
                </c:pt>
                <c:pt idx="1">
                  <c:v>0.4</c:v>
                </c:pt>
                <c:pt idx="2">
                  <c:v>0.60000000000000098</c:v>
                </c:pt>
                <c:pt idx="3">
                  <c:v>0.8</c:v>
                </c:pt>
                <c:pt idx="4">
                  <c:v>1</c:v>
                </c:pt>
                <c:pt idx="5">
                  <c:v>1.2</c:v>
                </c:pt>
                <c:pt idx="6">
                  <c:v>1.4</c:v>
                </c:pt>
              </c:numCache>
            </c:numRef>
          </c:xVal>
          <c:yVal>
            <c:numRef>
              <c:f>Sheet1!$F$2:$F$8</c:f>
              <c:numCache>
                <c:formatCode>General</c:formatCode>
                <c:ptCount val="7"/>
                <c:pt idx="0">
                  <c:v>8.9230155987654602E-2</c:v>
                </c:pt>
                <c:pt idx="1">
                  <c:v>0.18317675543209899</c:v>
                </c:pt>
                <c:pt idx="2">
                  <c:v>0.247779366666667</c:v>
                </c:pt>
                <c:pt idx="3">
                  <c:v>0.28000000000000003</c:v>
                </c:pt>
                <c:pt idx="4">
                  <c:v>0.293333333333333</c:v>
                </c:pt>
                <c:pt idx="5">
                  <c:v>0.28000000000000003</c:v>
                </c:pt>
                <c:pt idx="6">
                  <c:v>0.25</c:v>
                </c:pt>
              </c:numCache>
            </c:numRef>
          </c:yVal>
          <c:smooth val="1"/>
        </c:ser>
        <c:dLbls>
          <c:showLegendKey val="0"/>
          <c:showVal val="0"/>
          <c:showCatName val="0"/>
          <c:showSerName val="0"/>
          <c:showPercent val="0"/>
          <c:showBubbleSize val="0"/>
        </c:dLbls>
        <c:axId val="568066624"/>
        <c:axId val="573366848"/>
      </c:scatterChart>
      <c:valAx>
        <c:axId val="568066624"/>
        <c:scaling>
          <c:orientation val="minMax"/>
        </c:scaling>
        <c:delete val="0"/>
        <c:axPos val="b"/>
        <c:title>
          <c:tx>
            <c:rich>
              <a:bodyPr/>
              <a:lstStyle/>
              <a:p>
                <a:pPr>
                  <a:defRPr sz="1200"/>
                </a:pPr>
                <a:r>
                  <a:rPr lang="en-US" sz="1200"/>
                  <a:t>Tip Speed Ratio (</a:t>
                </a:r>
                <a:r>
                  <a:rPr lang="en-US" sz="1200">
                    <a:sym typeface="Symbol"/>
                  </a:rPr>
                  <a:t>)</a:t>
                </a:r>
                <a:endParaRPr lang="en-US" sz="1200"/>
              </a:p>
            </c:rich>
          </c:tx>
          <c:layout>
            <c:manualLayout>
              <c:xMode val="edge"/>
              <c:yMode val="edge"/>
              <c:x val="0.41374799665020201"/>
              <c:y val="0.89493127017121898"/>
            </c:manualLayout>
          </c:layout>
          <c:overlay val="0"/>
        </c:title>
        <c:numFmt formatCode="General" sourceLinked="1"/>
        <c:majorTickMark val="out"/>
        <c:minorTickMark val="none"/>
        <c:tickLblPos val="nextTo"/>
        <c:crossAx val="573366848"/>
        <c:crosses val="autoZero"/>
        <c:crossBetween val="midCat"/>
      </c:valAx>
      <c:valAx>
        <c:axId val="573366848"/>
        <c:scaling>
          <c:orientation val="minMax"/>
          <c:min val="0.06"/>
        </c:scaling>
        <c:delete val="0"/>
        <c:axPos val="l"/>
        <c:title>
          <c:tx>
            <c:rich>
              <a:bodyPr rot="-5400000" vert="horz"/>
              <a:lstStyle/>
              <a:p>
                <a:pPr>
                  <a:defRPr sz="1200"/>
                </a:pPr>
                <a:r>
                  <a:rPr lang="en-US" sz="1200"/>
                  <a:t>Avg. Power Coefficient </a:t>
                </a:r>
              </a:p>
            </c:rich>
          </c:tx>
          <c:layout>
            <c:manualLayout>
              <c:xMode val="edge"/>
              <c:yMode val="edge"/>
              <c:x val="6.8187905083293295E-4"/>
              <c:y val="6.6695784120734902E-2"/>
            </c:manualLayout>
          </c:layout>
          <c:overlay val="0"/>
        </c:title>
        <c:numFmt formatCode="General" sourceLinked="1"/>
        <c:majorTickMark val="out"/>
        <c:minorTickMark val="none"/>
        <c:tickLblPos val="nextTo"/>
        <c:crossAx val="568066624"/>
        <c:crosses val="autoZero"/>
        <c:crossBetween val="midCat"/>
        <c:majorUnit val="0.03"/>
      </c:valAx>
      <c:spPr>
        <a:noFill/>
        <a:ln w="25400">
          <a:noFill/>
        </a:ln>
      </c:spPr>
    </c:plotArea>
    <c:legend>
      <c:legendPos val="r"/>
      <c:layout>
        <c:manualLayout>
          <c:xMode val="edge"/>
          <c:yMode val="edge"/>
          <c:x val="0.46564979966895098"/>
          <c:y val="0.63645131593261595"/>
          <c:w val="0.46400610532720898"/>
          <c:h val="0.14118537460125499"/>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'[Predicted results.xlsx]Sheet1'!$B$1</c:f>
              <c:strCache>
                <c:ptCount val="1"/>
                <c:pt idx="0">
                  <c:v>Predicted Results</c:v>
                </c:pt>
              </c:strCache>
            </c:strRef>
          </c:tx>
          <c:spPr>
            <a:solidFill>
              <a:srgbClr val="FF0000"/>
            </a:solidFill>
            <a:ln w="28575">
              <a:noFill/>
            </a:ln>
          </c:spPr>
          <c:invertIfNegative val="0"/>
          <c:cat>
            <c:numRef>
              <c:f>'[Predicted results.xlsx]Sheet1'!$A$2:$A$10</c:f>
              <c:numCache>
                <c:formatCode>General</c:formatCode>
                <c:ptCount val="9"/>
                <c:pt idx="0">
                  <c:v>1</c:v>
                </c:pt>
                <c:pt idx="1">
                  <c:v>2</c:v>
                </c:pt>
                <c:pt idx="2">
                  <c:v>3</c:v>
                </c:pt>
                <c:pt idx="3">
                  <c:v>4</c:v>
                </c:pt>
                <c:pt idx="4">
                  <c:v>5</c:v>
                </c:pt>
                <c:pt idx="5">
                  <c:v>6</c:v>
                </c:pt>
                <c:pt idx="6">
                  <c:v>7</c:v>
                </c:pt>
                <c:pt idx="7">
                  <c:v>8</c:v>
                </c:pt>
                <c:pt idx="8">
                  <c:v>9</c:v>
                </c:pt>
              </c:numCache>
            </c:numRef>
          </c:cat>
          <c:val>
            <c:numRef>
              <c:f>'[Predicted results.xlsx]Sheet1'!$B$2:$B$10</c:f>
              <c:numCache>
                <c:formatCode>General</c:formatCode>
                <c:ptCount val="9"/>
                <c:pt idx="0">
                  <c:v>0.26</c:v>
                </c:pt>
                <c:pt idx="1">
                  <c:v>0.32700000000000101</c:v>
                </c:pt>
                <c:pt idx="2">
                  <c:v>0.28000000000000003</c:v>
                </c:pt>
                <c:pt idx="3">
                  <c:v>0.32000000000000101</c:v>
                </c:pt>
                <c:pt idx="4">
                  <c:v>0.380000000000001</c:v>
                </c:pt>
                <c:pt idx="5">
                  <c:v>0.32000000000000101</c:v>
                </c:pt>
                <c:pt idx="6">
                  <c:v>0.26</c:v>
                </c:pt>
                <c:pt idx="7">
                  <c:v>0.32000000000000101</c:v>
                </c:pt>
                <c:pt idx="8">
                  <c:v>0.28000000000000003</c:v>
                </c:pt>
              </c:numCache>
            </c:numRef>
          </c:val>
        </c:ser>
        <c:ser>
          <c:idx val="1"/>
          <c:order val="1"/>
          <c:tx>
            <c:strRef>
              <c:f>'[Predicted results.xlsx]Sheet1'!$C$1</c:f>
              <c:strCache>
                <c:ptCount val="1"/>
                <c:pt idx="0">
                  <c:v>Calculated Results</c:v>
                </c:pt>
              </c:strCache>
            </c:strRef>
          </c:tx>
          <c:spPr>
            <a:ln w="28575">
              <a:noFill/>
            </a:ln>
          </c:spPr>
          <c:invertIfNegative val="0"/>
          <c:cat>
            <c:numRef>
              <c:f>'[Predicted results.xlsx]Sheet1'!$A$2:$A$10</c:f>
              <c:numCache>
                <c:formatCode>General</c:formatCode>
                <c:ptCount val="9"/>
                <c:pt idx="0">
                  <c:v>1</c:v>
                </c:pt>
                <c:pt idx="1">
                  <c:v>2</c:v>
                </c:pt>
                <c:pt idx="2">
                  <c:v>3</c:v>
                </c:pt>
                <c:pt idx="3">
                  <c:v>4</c:v>
                </c:pt>
                <c:pt idx="4">
                  <c:v>5</c:v>
                </c:pt>
                <c:pt idx="5">
                  <c:v>6</c:v>
                </c:pt>
                <c:pt idx="6">
                  <c:v>7</c:v>
                </c:pt>
                <c:pt idx="7">
                  <c:v>8</c:v>
                </c:pt>
                <c:pt idx="8">
                  <c:v>9</c:v>
                </c:pt>
              </c:numCache>
            </c:numRef>
          </c:cat>
          <c:val>
            <c:numRef>
              <c:f>'[Predicted results.xlsx]Sheet1'!$C$2:$C$10</c:f>
              <c:numCache>
                <c:formatCode>General</c:formatCode>
                <c:ptCount val="9"/>
                <c:pt idx="0">
                  <c:v>0.24</c:v>
                </c:pt>
                <c:pt idx="1">
                  <c:v>0.3</c:v>
                </c:pt>
                <c:pt idx="2">
                  <c:v>0.26</c:v>
                </c:pt>
                <c:pt idx="3">
                  <c:v>0.310000000000001</c:v>
                </c:pt>
                <c:pt idx="4">
                  <c:v>0.36</c:v>
                </c:pt>
                <c:pt idx="5">
                  <c:v>0.32000000000000101</c:v>
                </c:pt>
                <c:pt idx="6">
                  <c:v>0.26</c:v>
                </c:pt>
                <c:pt idx="7">
                  <c:v>0.32000000000000101</c:v>
                </c:pt>
                <c:pt idx="8">
                  <c:v>0.27</c:v>
                </c:pt>
              </c:numCache>
            </c:numRef>
          </c:val>
        </c:ser>
        <c:dLbls>
          <c:showLegendKey val="0"/>
          <c:showVal val="0"/>
          <c:showCatName val="0"/>
          <c:showSerName val="0"/>
          <c:showPercent val="0"/>
          <c:showBubbleSize val="0"/>
        </c:dLbls>
        <c:gapWidth val="150"/>
        <c:axId val="287357440"/>
        <c:axId val="573369728"/>
      </c:barChart>
      <c:catAx>
        <c:axId val="287357440"/>
        <c:scaling>
          <c:orientation val="minMax"/>
        </c:scaling>
        <c:delete val="0"/>
        <c:axPos val="b"/>
        <c:title>
          <c:tx>
            <c:rich>
              <a:bodyPr/>
              <a:lstStyle/>
              <a:p>
                <a:pPr>
                  <a:defRPr sz="1200"/>
                </a:pPr>
                <a:r>
                  <a:rPr lang="en-US" sz="1200"/>
                  <a:t>Turbine Number</a:t>
                </a:r>
              </a:p>
            </c:rich>
          </c:tx>
          <c:overlay val="0"/>
        </c:title>
        <c:numFmt formatCode="General" sourceLinked="1"/>
        <c:majorTickMark val="out"/>
        <c:minorTickMark val="none"/>
        <c:tickLblPos val="nextTo"/>
        <c:crossAx val="573369728"/>
        <c:crosses val="autoZero"/>
        <c:auto val="1"/>
        <c:lblAlgn val="ctr"/>
        <c:lblOffset val="100"/>
        <c:tickLblSkip val="1"/>
        <c:noMultiLvlLbl val="0"/>
      </c:catAx>
      <c:valAx>
        <c:axId val="573369728"/>
        <c:scaling>
          <c:orientation val="minMax"/>
        </c:scaling>
        <c:delete val="0"/>
        <c:axPos val="l"/>
        <c:title>
          <c:tx>
            <c:rich>
              <a:bodyPr rot="-5400000" vert="horz"/>
              <a:lstStyle/>
              <a:p>
                <a:pPr>
                  <a:defRPr sz="1200"/>
                </a:pPr>
                <a:r>
                  <a:rPr lang="en-US" sz="1200"/>
                  <a:t>Power Coefficient Cp</a:t>
                </a:r>
              </a:p>
            </c:rich>
          </c:tx>
          <c:layout>
            <c:manualLayout>
              <c:xMode val="edge"/>
              <c:yMode val="edge"/>
              <c:x val="1.4705882352941201E-2"/>
              <c:y val="0.17361201942780399"/>
            </c:manualLayout>
          </c:layout>
          <c:overlay val="0"/>
        </c:title>
        <c:numFmt formatCode="General" sourceLinked="1"/>
        <c:majorTickMark val="out"/>
        <c:minorTickMark val="none"/>
        <c:tickLblPos val="nextTo"/>
        <c:crossAx val="287357440"/>
        <c:crosses val="autoZero"/>
        <c:crossBetween val="between"/>
      </c:valAx>
    </c:plotArea>
    <c:legend>
      <c:legendPos val="r"/>
      <c:legendEntry>
        <c:idx val="0"/>
        <c:txPr>
          <a:bodyPr/>
          <a:lstStyle/>
          <a:p>
            <a:pPr>
              <a:defRPr sz="1400" b="1"/>
            </a:pPr>
            <a:endParaRPr lang="en-US"/>
          </a:p>
        </c:txPr>
      </c:legendEntry>
      <c:legendEntry>
        <c:idx val="1"/>
        <c:txPr>
          <a:bodyPr/>
          <a:lstStyle/>
          <a:p>
            <a:pPr>
              <a:defRPr sz="1400" b="1"/>
            </a:pPr>
            <a:endParaRPr lang="en-US"/>
          </a:p>
        </c:txPr>
      </c:legendEntry>
      <c:overlay val="0"/>
      <c:txPr>
        <a:bodyPr/>
        <a:lstStyle/>
        <a:p>
          <a:pPr>
            <a:defRPr sz="1200" b="1"/>
          </a:pPr>
          <a:endParaRPr lang="en-US"/>
        </a:p>
      </c:txPr>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378788335518"/>
          <c:y val="5.7496217944274702E-2"/>
          <c:w val="0.77201101559093799"/>
          <c:h val="0.736577929055789"/>
        </c:manualLayout>
      </c:layout>
      <c:barChart>
        <c:barDir val="col"/>
        <c:grouping val="clustered"/>
        <c:varyColors val="0"/>
        <c:ser>
          <c:idx val="0"/>
          <c:order val="0"/>
          <c:tx>
            <c:strRef>
              <c:f>Savonius!$M$1</c:f>
              <c:strCache>
                <c:ptCount val="1"/>
                <c:pt idx="0">
                  <c:v>Predicted Results</c:v>
                </c:pt>
              </c:strCache>
            </c:strRef>
          </c:tx>
          <c:spPr>
            <a:solidFill>
              <a:srgbClr val="FF0000"/>
            </a:solidFill>
            <a:ln w="28575">
              <a:noFill/>
            </a:ln>
          </c:spPr>
          <c:invertIfNegative val="0"/>
          <c:cat>
            <c:numRef>
              <c:f>Savonius!$L$2:$L$28</c:f>
              <c:numCache>
                <c:formatCode>General</c:formatCode>
                <c:ptCount val="2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numCache>
            </c:numRef>
          </c:cat>
          <c:val>
            <c:numRef>
              <c:f>Savonius!$M$2:$M$28</c:f>
              <c:numCache>
                <c:formatCode>General</c:formatCode>
                <c:ptCount val="27"/>
                <c:pt idx="0">
                  <c:v>0.26</c:v>
                </c:pt>
                <c:pt idx="1">
                  <c:v>0.32700000000000101</c:v>
                </c:pt>
                <c:pt idx="2">
                  <c:v>0.28000000000000003</c:v>
                </c:pt>
                <c:pt idx="3">
                  <c:v>0.32000000000000101</c:v>
                </c:pt>
                <c:pt idx="4">
                  <c:v>0.380000000000001</c:v>
                </c:pt>
                <c:pt idx="5">
                  <c:v>0.32000000000000101</c:v>
                </c:pt>
                <c:pt idx="6">
                  <c:v>0.26</c:v>
                </c:pt>
                <c:pt idx="7">
                  <c:v>0.32000000000000101</c:v>
                </c:pt>
                <c:pt idx="8">
                  <c:v>0.28000000000000003</c:v>
                </c:pt>
                <c:pt idx="9">
                  <c:v>0.32400000000000101</c:v>
                </c:pt>
                <c:pt idx="10">
                  <c:v>0.38900000000000101</c:v>
                </c:pt>
                <c:pt idx="11">
                  <c:v>0.32400000000000101</c:v>
                </c:pt>
                <c:pt idx="12">
                  <c:v>0.38900000000000101</c:v>
                </c:pt>
                <c:pt idx="13">
                  <c:v>0.46</c:v>
                </c:pt>
                <c:pt idx="14">
                  <c:v>0.38900000000000101</c:v>
                </c:pt>
                <c:pt idx="15">
                  <c:v>0.32400000000000101</c:v>
                </c:pt>
                <c:pt idx="16">
                  <c:v>0.38900000000000101</c:v>
                </c:pt>
                <c:pt idx="17">
                  <c:v>0.32400000000000101</c:v>
                </c:pt>
                <c:pt idx="18">
                  <c:v>0.27</c:v>
                </c:pt>
                <c:pt idx="19">
                  <c:v>0.32400000000000101</c:v>
                </c:pt>
                <c:pt idx="20">
                  <c:v>0.27</c:v>
                </c:pt>
                <c:pt idx="21">
                  <c:v>0.32400000000000101</c:v>
                </c:pt>
                <c:pt idx="22">
                  <c:v>0.38900000000000101</c:v>
                </c:pt>
                <c:pt idx="23">
                  <c:v>0.32400000000000101</c:v>
                </c:pt>
                <c:pt idx="24">
                  <c:v>0.27</c:v>
                </c:pt>
                <c:pt idx="25">
                  <c:v>0.32400000000000101</c:v>
                </c:pt>
                <c:pt idx="26">
                  <c:v>0.27</c:v>
                </c:pt>
              </c:numCache>
            </c:numRef>
          </c:val>
        </c:ser>
        <c:ser>
          <c:idx val="1"/>
          <c:order val="1"/>
          <c:tx>
            <c:strRef>
              <c:f>Savonius!$N$1</c:f>
              <c:strCache>
                <c:ptCount val="1"/>
                <c:pt idx="0">
                  <c:v>Calculated Results</c:v>
                </c:pt>
              </c:strCache>
            </c:strRef>
          </c:tx>
          <c:spPr>
            <a:ln w="28575">
              <a:noFill/>
            </a:ln>
          </c:spPr>
          <c:invertIfNegative val="0"/>
          <c:cat>
            <c:numRef>
              <c:f>Savonius!$L$2:$L$28</c:f>
              <c:numCache>
                <c:formatCode>General</c:formatCode>
                <c:ptCount val="2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numCache>
            </c:numRef>
          </c:cat>
          <c:val>
            <c:numRef>
              <c:f>Savonius!$N$2:$N$28</c:f>
              <c:numCache>
                <c:formatCode>General</c:formatCode>
                <c:ptCount val="27"/>
                <c:pt idx="0">
                  <c:v>0.25</c:v>
                </c:pt>
                <c:pt idx="1">
                  <c:v>0.28999999999999998</c:v>
                </c:pt>
                <c:pt idx="2">
                  <c:v>0.26</c:v>
                </c:pt>
                <c:pt idx="3">
                  <c:v>0.310000000000001</c:v>
                </c:pt>
                <c:pt idx="4">
                  <c:v>0.36</c:v>
                </c:pt>
                <c:pt idx="5">
                  <c:v>0.32000000000000101</c:v>
                </c:pt>
                <c:pt idx="6">
                  <c:v>0.28000000000000003</c:v>
                </c:pt>
                <c:pt idx="7">
                  <c:v>0.32000000000000101</c:v>
                </c:pt>
                <c:pt idx="8">
                  <c:v>0.27</c:v>
                </c:pt>
                <c:pt idx="9">
                  <c:v>0.32000000000000101</c:v>
                </c:pt>
                <c:pt idx="10">
                  <c:v>0.36</c:v>
                </c:pt>
                <c:pt idx="11">
                  <c:v>0.33000000000000101</c:v>
                </c:pt>
                <c:pt idx="12">
                  <c:v>0.35</c:v>
                </c:pt>
                <c:pt idx="13">
                  <c:v>0.42</c:v>
                </c:pt>
                <c:pt idx="14">
                  <c:v>0.35</c:v>
                </c:pt>
                <c:pt idx="15">
                  <c:v>0.34</c:v>
                </c:pt>
                <c:pt idx="16">
                  <c:v>0.39000000000000101</c:v>
                </c:pt>
                <c:pt idx="17">
                  <c:v>0.35</c:v>
                </c:pt>
                <c:pt idx="18">
                  <c:v>0.28000000000000003</c:v>
                </c:pt>
                <c:pt idx="19">
                  <c:v>0.32000000000000101</c:v>
                </c:pt>
                <c:pt idx="20">
                  <c:v>0.28000000000000003</c:v>
                </c:pt>
                <c:pt idx="21">
                  <c:v>0.35</c:v>
                </c:pt>
                <c:pt idx="22">
                  <c:v>0.4</c:v>
                </c:pt>
                <c:pt idx="23">
                  <c:v>0.36</c:v>
                </c:pt>
                <c:pt idx="24">
                  <c:v>0.28999999999999998</c:v>
                </c:pt>
                <c:pt idx="25">
                  <c:v>0.34</c:v>
                </c:pt>
                <c:pt idx="26">
                  <c:v>0.3</c:v>
                </c:pt>
              </c:numCache>
            </c:numRef>
          </c:val>
        </c:ser>
        <c:dLbls>
          <c:showLegendKey val="0"/>
          <c:showVal val="0"/>
          <c:showCatName val="0"/>
          <c:showSerName val="0"/>
          <c:showPercent val="0"/>
          <c:showBubbleSize val="0"/>
        </c:dLbls>
        <c:gapWidth val="150"/>
        <c:axId val="290292224"/>
        <c:axId val="573373184"/>
      </c:barChart>
      <c:catAx>
        <c:axId val="290292224"/>
        <c:scaling>
          <c:orientation val="minMax"/>
        </c:scaling>
        <c:delete val="0"/>
        <c:axPos val="b"/>
        <c:title>
          <c:tx>
            <c:rich>
              <a:bodyPr/>
              <a:lstStyle/>
              <a:p>
                <a:pPr>
                  <a:defRPr sz="1200"/>
                </a:pPr>
                <a:r>
                  <a:rPr lang="en-US" sz="1200"/>
                  <a:t>Turbine Number</a:t>
                </a:r>
              </a:p>
            </c:rich>
          </c:tx>
          <c:layout>
            <c:manualLayout>
              <c:xMode val="edge"/>
              <c:yMode val="edge"/>
              <c:x val="0.39944736801777297"/>
              <c:y val="0.89290681403921102"/>
            </c:manualLayout>
          </c:layout>
          <c:overlay val="0"/>
        </c:title>
        <c:numFmt formatCode="General" sourceLinked="1"/>
        <c:majorTickMark val="out"/>
        <c:minorTickMark val="none"/>
        <c:tickLblPos val="nextTo"/>
        <c:crossAx val="573373184"/>
        <c:crosses val="autoZero"/>
        <c:auto val="1"/>
        <c:lblAlgn val="ctr"/>
        <c:lblOffset val="100"/>
        <c:tickLblSkip val="1"/>
        <c:noMultiLvlLbl val="0"/>
      </c:catAx>
      <c:valAx>
        <c:axId val="573373184"/>
        <c:scaling>
          <c:orientation val="minMax"/>
        </c:scaling>
        <c:delete val="0"/>
        <c:axPos val="l"/>
        <c:title>
          <c:tx>
            <c:rich>
              <a:bodyPr rot="-5400000" vert="horz"/>
              <a:lstStyle/>
              <a:p>
                <a:pPr>
                  <a:defRPr sz="1200"/>
                </a:pPr>
                <a:r>
                  <a:rPr lang="en-US" sz="1200"/>
                  <a:t>Power Coefficient Cp</a:t>
                </a:r>
              </a:p>
            </c:rich>
          </c:tx>
          <c:layout>
            <c:manualLayout>
              <c:xMode val="edge"/>
              <c:yMode val="edge"/>
              <c:x val="1.2327957173042201E-2"/>
              <c:y val="0.21757954006073499"/>
            </c:manualLayout>
          </c:layout>
          <c:overlay val="0"/>
        </c:title>
        <c:numFmt formatCode="General" sourceLinked="1"/>
        <c:majorTickMark val="out"/>
        <c:minorTickMark val="none"/>
        <c:tickLblPos val="nextTo"/>
        <c:crossAx val="290292224"/>
        <c:crosses val="autoZero"/>
        <c:crossBetween val="between"/>
      </c:valAx>
    </c:plotArea>
    <c:legend>
      <c:legendPos val="r"/>
      <c:layout>
        <c:manualLayout>
          <c:xMode val="edge"/>
          <c:yMode val="edge"/>
          <c:x val="0.73254374453193305"/>
          <c:y val="3.3490868017468797E-2"/>
          <c:w val="0.26531950333131399"/>
          <c:h val="0.187290661686451"/>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645736020285601"/>
          <c:y val="9.3067220764073796E-2"/>
          <c:w val="0.80580608567996803"/>
          <c:h val="0.68931013690856202"/>
        </c:manualLayout>
      </c:layout>
      <c:scatterChart>
        <c:scatterStyle val="lineMarker"/>
        <c:varyColors val="0"/>
        <c:ser>
          <c:idx val="1"/>
          <c:order val="0"/>
          <c:tx>
            <c:v>Developed farm</c:v>
          </c:tx>
          <c:spPr>
            <a:ln w="28575">
              <a:noFill/>
            </a:ln>
          </c:spPr>
          <c:marker>
            <c:spPr>
              <a:solidFill>
                <a:srgbClr val="FF0000"/>
              </a:solidFill>
              <a:ln>
                <a:solidFill>
                  <a:srgbClr val="000000"/>
                </a:solidFill>
              </a:ln>
            </c:spPr>
          </c:marker>
          <c:xVal>
            <c:numRef>
              <c:f>Sheet3!$A$2:$A$5</c:f>
              <c:numCache>
                <c:formatCode>General</c:formatCode>
                <c:ptCount val="4"/>
                <c:pt idx="1">
                  <c:v>3</c:v>
                </c:pt>
                <c:pt idx="2">
                  <c:v>9</c:v>
                </c:pt>
                <c:pt idx="3">
                  <c:v>27</c:v>
                </c:pt>
              </c:numCache>
            </c:numRef>
          </c:xVal>
          <c:yVal>
            <c:numRef>
              <c:f>Sheet3!$F$2:$F$5</c:f>
              <c:numCache>
                <c:formatCode>General</c:formatCode>
                <c:ptCount val="4"/>
                <c:pt idx="1">
                  <c:v>16.63636363636363</c:v>
                </c:pt>
                <c:pt idx="2">
                  <c:v>10.18181818181805</c:v>
                </c:pt>
                <c:pt idx="3">
                  <c:v>4.4337349397590362</c:v>
                </c:pt>
              </c:numCache>
            </c:numRef>
          </c:yVal>
          <c:smooth val="0"/>
        </c:ser>
        <c:ser>
          <c:idx val="2"/>
          <c:order val="1"/>
          <c:tx>
            <c:v>Isolated Turbine Farm</c:v>
          </c:tx>
          <c:spPr>
            <a:ln w="28575">
              <a:noFill/>
            </a:ln>
          </c:spPr>
          <c:marker>
            <c:symbol val="triangle"/>
            <c:size val="8"/>
            <c:spPr>
              <a:solidFill>
                <a:schemeClr val="tx2"/>
              </a:solidFill>
              <a:ln>
                <a:solidFill>
                  <a:srgbClr val="000000"/>
                </a:solidFill>
              </a:ln>
            </c:spPr>
          </c:marker>
          <c:xVal>
            <c:numRef>
              <c:f>Sheet3!$A$3:$A$6</c:f>
              <c:numCache>
                <c:formatCode>General</c:formatCode>
                <c:ptCount val="4"/>
                <c:pt idx="0">
                  <c:v>3</c:v>
                </c:pt>
                <c:pt idx="1">
                  <c:v>9</c:v>
                </c:pt>
                <c:pt idx="2">
                  <c:v>27</c:v>
                </c:pt>
                <c:pt idx="3">
                  <c:v>81</c:v>
                </c:pt>
              </c:numCache>
            </c:numRef>
          </c:xVal>
          <c:yVal>
            <c:numRef>
              <c:f>Sheet3!$G$3:$G$5</c:f>
              <c:numCache>
                <c:formatCode>General</c:formatCode>
                <c:ptCount val="3"/>
                <c:pt idx="0">
                  <c:v>11</c:v>
                </c:pt>
                <c:pt idx="1">
                  <c:v>1.5</c:v>
                </c:pt>
                <c:pt idx="2">
                  <c:v>1.1000000000000001</c:v>
                </c:pt>
              </c:numCache>
            </c:numRef>
          </c:yVal>
          <c:smooth val="0"/>
        </c:ser>
        <c:dLbls>
          <c:showLegendKey val="0"/>
          <c:showVal val="0"/>
          <c:showCatName val="0"/>
          <c:showSerName val="0"/>
          <c:showPercent val="0"/>
          <c:showBubbleSize val="0"/>
        </c:dLbls>
        <c:axId val="575358080"/>
        <c:axId val="575358656"/>
      </c:scatterChart>
      <c:valAx>
        <c:axId val="575358080"/>
        <c:scaling>
          <c:orientation val="minMax"/>
        </c:scaling>
        <c:delete val="0"/>
        <c:axPos val="b"/>
        <c:title>
          <c:tx>
            <c:rich>
              <a:bodyPr/>
              <a:lstStyle/>
              <a:p>
                <a:pPr>
                  <a:defRPr sz="1200"/>
                </a:pPr>
                <a:r>
                  <a:rPr lang="en-US" sz="1200"/>
                  <a:t>Number of Turbines</a:t>
                </a:r>
              </a:p>
            </c:rich>
          </c:tx>
          <c:layout>
            <c:manualLayout>
              <c:xMode val="edge"/>
              <c:yMode val="edge"/>
              <c:x val="0.35229796933278301"/>
              <c:y val="0.89515535220260001"/>
            </c:manualLayout>
          </c:layout>
          <c:overlay val="0"/>
        </c:title>
        <c:numFmt formatCode="General" sourceLinked="1"/>
        <c:majorTickMark val="out"/>
        <c:minorTickMark val="none"/>
        <c:tickLblPos val="nextTo"/>
        <c:crossAx val="575358656"/>
        <c:crosses val="autoZero"/>
        <c:crossBetween val="midCat"/>
        <c:majorUnit val="3"/>
      </c:valAx>
      <c:valAx>
        <c:axId val="575358656"/>
        <c:scaling>
          <c:orientation val="minMax"/>
        </c:scaling>
        <c:delete val="0"/>
        <c:axPos val="l"/>
        <c:title>
          <c:tx>
            <c:rich>
              <a:bodyPr rot="-5400000" vert="horz"/>
              <a:lstStyle/>
              <a:p>
                <a:pPr>
                  <a:defRPr sz="1200"/>
                </a:pPr>
                <a:r>
                  <a:rPr lang="en-US" sz="1200"/>
                  <a:t>Power Density (W/m2)</a:t>
                </a:r>
              </a:p>
            </c:rich>
          </c:tx>
          <c:layout>
            <c:manualLayout>
              <c:xMode val="edge"/>
              <c:yMode val="edge"/>
              <c:x val="1.2076382401352399E-2"/>
              <c:y val="0.12233950485919"/>
            </c:manualLayout>
          </c:layout>
          <c:overlay val="0"/>
        </c:title>
        <c:numFmt formatCode="General" sourceLinked="1"/>
        <c:majorTickMark val="out"/>
        <c:minorTickMark val="none"/>
        <c:tickLblPos val="nextTo"/>
        <c:crossAx val="575358080"/>
        <c:crosses val="autoZero"/>
        <c:crossBetween val="midCat"/>
      </c:valAx>
    </c:plotArea>
    <c:legend>
      <c:legendPos val="r"/>
      <c:layout>
        <c:manualLayout>
          <c:xMode val="edge"/>
          <c:yMode val="edge"/>
          <c:x val="0.51420236840472799"/>
          <c:y val="8.8713181685622602E-2"/>
          <c:w val="0.41385723438113498"/>
          <c:h val="0.189847623213765"/>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382728798244801"/>
          <c:y val="4.6770924467774803E-2"/>
          <c:w val="0.76538466503162506"/>
          <c:h val="0.70761956838728501"/>
        </c:manualLayout>
      </c:layout>
      <c:scatterChart>
        <c:scatterStyle val="lineMarker"/>
        <c:varyColors val="0"/>
        <c:ser>
          <c:idx val="0"/>
          <c:order val="0"/>
          <c:tx>
            <c:strRef>
              <c:f>Sheet3!$B$1</c:f>
              <c:strCache>
                <c:ptCount val="1"/>
                <c:pt idx="0">
                  <c:v>Developed Farm</c:v>
                </c:pt>
              </c:strCache>
            </c:strRef>
          </c:tx>
          <c:spPr>
            <a:ln w="28575">
              <a:noFill/>
            </a:ln>
          </c:spPr>
          <c:marker>
            <c:symbol val="square"/>
            <c:size val="7"/>
            <c:spPr>
              <a:solidFill>
                <a:srgbClr val="FF0000"/>
              </a:solidFill>
              <a:ln>
                <a:solidFill>
                  <a:srgbClr val="000000"/>
                </a:solidFill>
              </a:ln>
            </c:spPr>
          </c:marker>
          <c:xVal>
            <c:numRef>
              <c:f>Sheet3!$A$3:$A$5</c:f>
              <c:numCache>
                <c:formatCode>General</c:formatCode>
                <c:ptCount val="3"/>
                <c:pt idx="0">
                  <c:v>3</c:v>
                </c:pt>
                <c:pt idx="1">
                  <c:v>9</c:v>
                </c:pt>
                <c:pt idx="2">
                  <c:v>27</c:v>
                </c:pt>
              </c:numCache>
            </c:numRef>
          </c:xVal>
          <c:yVal>
            <c:numRef>
              <c:f>Sheet3!$B$3:$B$5</c:f>
              <c:numCache>
                <c:formatCode>General</c:formatCode>
                <c:ptCount val="3"/>
                <c:pt idx="0">
                  <c:v>183</c:v>
                </c:pt>
                <c:pt idx="1">
                  <c:v>560</c:v>
                </c:pt>
                <c:pt idx="2">
                  <c:v>1840</c:v>
                </c:pt>
              </c:numCache>
            </c:numRef>
          </c:yVal>
          <c:smooth val="0"/>
        </c:ser>
        <c:ser>
          <c:idx val="3"/>
          <c:order val="1"/>
          <c:tx>
            <c:strRef>
              <c:f>Sheet3!$I$1</c:f>
              <c:strCache>
                <c:ptCount val="1"/>
                <c:pt idx="0">
                  <c:v>Isolated Turbine Farm</c:v>
                </c:pt>
              </c:strCache>
            </c:strRef>
          </c:tx>
          <c:spPr>
            <a:ln w="28575">
              <a:noFill/>
            </a:ln>
          </c:spPr>
          <c:marker>
            <c:symbol val="triangle"/>
            <c:size val="8"/>
            <c:spPr>
              <a:solidFill>
                <a:schemeClr val="tx1"/>
              </a:solidFill>
            </c:spPr>
          </c:marker>
          <c:xVal>
            <c:numRef>
              <c:f>Sheet3!$A$3:$A$5</c:f>
              <c:numCache>
                <c:formatCode>General</c:formatCode>
                <c:ptCount val="3"/>
                <c:pt idx="0">
                  <c:v>3</c:v>
                </c:pt>
                <c:pt idx="1">
                  <c:v>9</c:v>
                </c:pt>
                <c:pt idx="2">
                  <c:v>27</c:v>
                </c:pt>
              </c:numCache>
            </c:numRef>
          </c:xVal>
          <c:yVal>
            <c:numRef>
              <c:f>Sheet3!$I$3:$I$5</c:f>
              <c:numCache>
                <c:formatCode>General</c:formatCode>
                <c:ptCount val="3"/>
                <c:pt idx="0">
                  <c:v>144</c:v>
                </c:pt>
                <c:pt idx="1">
                  <c:v>432</c:v>
                </c:pt>
                <c:pt idx="2">
                  <c:v>1296</c:v>
                </c:pt>
              </c:numCache>
            </c:numRef>
          </c:yVal>
          <c:smooth val="0"/>
        </c:ser>
        <c:dLbls>
          <c:showLegendKey val="0"/>
          <c:showVal val="0"/>
          <c:showCatName val="0"/>
          <c:showSerName val="0"/>
          <c:showPercent val="0"/>
          <c:showBubbleSize val="0"/>
        </c:dLbls>
        <c:axId val="575360960"/>
        <c:axId val="575361536"/>
      </c:scatterChart>
      <c:valAx>
        <c:axId val="575360960"/>
        <c:scaling>
          <c:orientation val="minMax"/>
        </c:scaling>
        <c:delete val="0"/>
        <c:axPos val="b"/>
        <c:title>
          <c:tx>
            <c:rich>
              <a:bodyPr/>
              <a:lstStyle/>
              <a:p>
                <a:pPr>
                  <a:defRPr sz="1200"/>
                </a:pPr>
                <a:r>
                  <a:rPr lang="en-US" sz="1200"/>
                  <a:t>Number of Turbines</a:t>
                </a:r>
              </a:p>
            </c:rich>
          </c:tx>
          <c:layout>
            <c:manualLayout>
              <c:xMode val="edge"/>
              <c:yMode val="edge"/>
              <c:x val="0.397809211901621"/>
              <c:y val="0.87037037037038301"/>
            </c:manualLayout>
          </c:layout>
          <c:overlay val="0"/>
        </c:title>
        <c:numFmt formatCode="General" sourceLinked="1"/>
        <c:majorTickMark val="out"/>
        <c:minorTickMark val="none"/>
        <c:tickLblPos val="nextTo"/>
        <c:crossAx val="575361536"/>
        <c:crosses val="autoZero"/>
        <c:crossBetween val="midCat"/>
        <c:majorUnit val="3"/>
      </c:valAx>
      <c:valAx>
        <c:axId val="575361536"/>
        <c:scaling>
          <c:orientation val="minMax"/>
          <c:min val="30"/>
        </c:scaling>
        <c:delete val="0"/>
        <c:axPos val="l"/>
        <c:title>
          <c:tx>
            <c:rich>
              <a:bodyPr rot="-5400000" vert="horz"/>
              <a:lstStyle/>
              <a:p>
                <a:pPr>
                  <a:defRPr sz="1200"/>
                </a:pPr>
                <a:r>
                  <a:rPr lang="en-US" sz="1200"/>
                  <a:t>Total Power (Watt)</a:t>
                </a:r>
              </a:p>
            </c:rich>
          </c:tx>
          <c:layout>
            <c:manualLayout>
              <c:xMode val="edge"/>
              <c:yMode val="edge"/>
              <c:x val="1.4015748031496101E-2"/>
              <c:y val="0.14544181977252901"/>
            </c:manualLayout>
          </c:layout>
          <c:overlay val="0"/>
        </c:title>
        <c:numFmt formatCode="General" sourceLinked="1"/>
        <c:majorTickMark val="out"/>
        <c:minorTickMark val="none"/>
        <c:tickLblPos val="nextTo"/>
        <c:crossAx val="575360960"/>
        <c:crosses val="autoZero"/>
        <c:crossBetween val="midCat"/>
        <c:majorUnit val="500"/>
      </c:valAx>
    </c:plotArea>
    <c:legend>
      <c:legendPos val="r"/>
      <c:layout>
        <c:manualLayout>
          <c:xMode val="edge"/>
          <c:yMode val="edge"/>
          <c:x val="0.18098568360773201"/>
          <c:y val="3.2023549139690903E-2"/>
          <c:w val="0.492966356478167"/>
          <c:h val="0.20060950714494"/>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9388123359580401E-2"/>
          <c:y val="4.7619047619047603E-2"/>
          <c:w val="0.90688791830708704"/>
          <c:h val="0.84601174853143402"/>
        </c:manualLayout>
      </c:layout>
      <c:scatterChart>
        <c:scatterStyle val="lineMarker"/>
        <c:varyColors val="0"/>
        <c:ser>
          <c:idx val="0"/>
          <c:order val="0"/>
          <c:spPr>
            <a:ln w="28575">
              <a:noFill/>
            </a:ln>
          </c:spPr>
          <c:marker>
            <c:spPr>
              <a:solidFill>
                <a:srgbClr val="FF0000"/>
              </a:solidFill>
              <a:ln>
                <a:solidFill>
                  <a:srgbClr val="000000"/>
                </a:solidFill>
              </a:ln>
            </c:spPr>
          </c:marker>
          <c:xVal>
            <c:numRef>
              <c:f>Sheet3!$J$2:$J$100</c:f>
              <c:numCache>
                <c:formatCode>0.00</c:formatCode>
                <c:ptCount val="99"/>
                <c:pt idx="0">
                  <c:v>2.5</c:v>
                </c:pt>
                <c:pt idx="1">
                  <c:v>2.3737373399999999</c:v>
                </c:pt>
                <c:pt idx="2">
                  <c:v>2.24747443</c:v>
                </c:pt>
                <c:pt idx="3">
                  <c:v>2.1212120099999998</c:v>
                </c:pt>
                <c:pt idx="4">
                  <c:v>1.99494934</c:v>
                </c:pt>
                <c:pt idx="5">
                  <c:v>1.868687030000016</c:v>
                </c:pt>
                <c:pt idx="6">
                  <c:v>1.7424243699999871</c:v>
                </c:pt>
                <c:pt idx="7">
                  <c:v>1.6161616999999859</c:v>
                </c:pt>
                <c:pt idx="8">
                  <c:v>1.489898919999985</c:v>
                </c:pt>
                <c:pt idx="9">
                  <c:v>1.3636362599999801</c:v>
                </c:pt>
                <c:pt idx="10">
                  <c:v>1.2373737099999871</c:v>
                </c:pt>
                <c:pt idx="11">
                  <c:v>1.1111111600000001</c:v>
                </c:pt>
                <c:pt idx="12">
                  <c:v>0.98484844000000005</c:v>
                </c:pt>
                <c:pt idx="13">
                  <c:v>0.85858589400000096</c:v>
                </c:pt>
                <c:pt idx="14">
                  <c:v>0.73232322900000002</c:v>
                </c:pt>
                <c:pt idx="15">
                  <c:v>0.60606062400000005</c:v>
                </c:pt>
                <c:pt idx="16">
                  <c:v>0.479797959</c:v>
                </c:pt>
                <c:pt idx="17">
                  <c:v>0.35353535400000002</c:v>
                </c:pt>
                <c:pt idx="18">
                  <c:v>0.227272749</c:v>
                </c:pt>
                <c:pt idx="19">
                  <c:v>0.101010092</c:v>
                </c:pt>
                <c:pt idx="20">
                  <c:v>2.4747474199999981</c:v>
                </c:pt>
                <c:pt idx="21">
                  <c:v>2.3484847500000008</c:v>
                </c:pt>
                <c:pt idx="22">
                  <c:v>2.2222223300000001</c:v>
                </c:pt>
                <c:pt idx="23">
                  <c:v>2.0959596600000001</c:v>
                </c:pt>
                <c:pt idx="24">
                  <c:v>1.9696967599999851</c:v>
                </c:pt>
                <c:pt idx="25">
                  <c:v>1.84343433</c:v>
                </c:pt>
                <c:pt idx="26">
                  <c:v>1.717171669999987</c:v>
                </c:pt>
                <c:pt idx="27">
                  <c:v>1.59090924</c:v>
                </c:pt>
                <c:pt idx="28">
                  <c:v>1.4646465799999999</c:v>
                </c:pt>
                <c:pt idx="29">
                  <c:v>1.33838379</c:v>
                </c:pt>
                <c:pt idx="30">
                  <c:v>1.2121212499999801</c:v>
                </c:pt>
                <c:pt idx="31">
                  <c:v>1.08585858</c:v>
                </c:pt>
                <c:pt idx="32">
                  <c:v>0.95959597800000096</c:v>
                </c:pt>
                <c:pt idx="33">
                  <c:v>0.83333337299999999</c:v>
                </c:pt>
                <c:pt idx="34">
                  <c:v>0.70707070800000005</c:v>
                </c:pt>
                <c:pt idx="35">
                  <c:v>0.580808043</c:v>
                </c:pt>
                <c:pt idx="36">
                  <c:v>0.45454546800000001</c:v>
                </c:pt>
                <c:pt idx="37">
                  <c:v>0.32828283300000599</c:v>
                </c:pt>
                <c:pt idx="38">
                  <c:v>0.20202019800000001</c:v>
                </c:pt>
                <c:pt idx="39">
                  <c:v>7.5757578000000006E-2</c:v>
                </c:pt>
                <c:pt idx="40">
                  <c:v>2.4494948399999998</c:v>
                </c:pt>
                <c:pt idx="41">
                  <c:v>2.3232324100000001</c:v>
                </c:pt>
                <c:pt idx="42">
                  <c:v>2.1969697500000001</c:v>
                </c:pt>
                <c:pt idx="43">
                  <c:v>2.07070708</c:v>
                </c:pt>
                <c:pt idx="44">
                  <c:v>1.9444441800000001</c:v>
                </c:pt>
                <c:pt idx="45">
                  <c:v>1.81818199</c:v>
                </c:pt>
                <c:pt idx="46">
                  <c:v>1.6919190900000001</c:v>
                </c:pt>
                <c:pt idx="47">
                  <c:v>1.56565654</c:v>
                </c:pt>
                <c:pt idx="48">
                  <c:v>1.4393941199999769</c:v>
                </c:pt>
                <c:pt idx="49">
                  <c:v>1.31313133</c:v>
                </c:pt>
                <c:pt idx="50">
                  <c:v>1.18686867</c:v>
                </c:pt>
                <c:pt idx="51">
                  <c:v>1.0606059999999999</c:v>
                </c:pt>
                <c:pt idx="52">
                  <c:v>0.93434345700000099</c:v>
                </c:pt>
                <c:pt idx="53">
                  <c:v>0.80808085200000701</c:v>
                </c:pt>
                <c:pt idx="54">
                  <c:v>0.68181824700000004</c:v>
                </c:pt>
                <c:pt idx="55">
                  <c:v>0.555555581999993</c:v>
                </c:pt>
                <c:pt idx="56">
                  <c:v>0.429292917</c:v>
                </c:pt>
                <c:pt idx="57">
                  <c:v>0.30303031200000002</c:v>
                </c:pt>
                <c:pt idx="58">
                  <c:v>0.17676766199999999</c:v>
                </c:pt>
                <c:pt idx="59">
                  <c:v>5.0505053299999901E-2</c:v>
                </c:pt>
                <c:pt idx="60">
                  <c:v>2.4242422600000002</c:v>
                </c:pt>
                <c:pt idx="61">
                  <c:v>2.2979798300000001</c:v>
                </c:pt>
                <c:pt idx="62">
                  <c:v>2.17171717</c:v>
                </c:pt>
                <c:pt idx="63">
                  <c:v>2.0454545</c:v>
                </c:pt>
                <c:pt idx="64">
                  <c:v>1.91919208</c:v>
                </c:pt>
                <c:pt idx="65">
                  <c:v>1.7929291700000001</c:v>
                </c:pt>
                <c:pt idx="66">
                  <c:v>1.6666666299999999</c:v>
                </c:pt>
                <c:pt idx="67">
                  <c:v>1.5404040800000001</c:v>
                </c:pt>
                <c:pt idx="68">
                  <c:v>1.41414142</c:v>
                </c:pt>
                <c:pt idx="69">
                  <c:v>1.2878787499999871</c:v>
                </c:pt>
                <c:pt idx="70">
                  <c:v>1.16161621</c:v>
                </c:pt>
                <c:pt idx="71">
                  <c:v>1.03535354</c:v>
                </c:pt>
                <c:pt idx="72">
                  <c:v>0.90909099599999998</c:v>
                </c:pt>
                <c:pt idx="73">
                  <c:v>0.78282827100000096</c:v>
                </c:pt>
                <c:pt idx="74">
                  <c:v>0.65656566599999999</c:v>
                </c:pt>
                <c:pt idx="75">
                  <c:v>0.53030300099999905</c:v>
                </c:pt>
                <c:pt idx="76">
                  <c:v>0.40404039600000002</c:v>
                </c:pt>
                <c:pt idx="77">
                  <c:v>0.27777776100000401</c:v>
                </c:pt>
                <c:pt idx="78">
                  <c:v>0.15151515600000201</c:v>
                </c:pt>
                <c:pt idx="79">
                  <c:v>2.5252524799999999E-2</c:v>
                </c:pt>
                <c:pt idx="80">
                  <c:v>2.3989899199999991</c:v>
                </c:pt>
                <c:pt idx="81">
                  <c:v>2.2727272500000302</c:v>
                </c:pt>
                <c:pt idx="82">
                  <c:v>2.14646435</c:v>
                </c:pt>
                <c:pt idx="83">
                  <c:v>2.0202019199999999</c:v>
                </c:pt>
                <c:pt idx="84">
                  <c:v>1.893939499999985</c:v>
                </c:pt>
                <c:pt idx="85">
                  <c:v>1.7676767099999871</c:v>
                </c:pt>
                <c:pt idx="86">
                  <c:v>1.64141428</c:v>
                </c:pt>
                <c:pt idx="87">
                  <c:v>1.5151515</c:v>
                </c:pt>
                <c:pt idx="88">
                  <c:v>1.3888887200000131</c:v>
                </c:pt>
                <c:pt idx="89">
                  <c:v>1.2626262899999801</c:v>
                </c:pt>
                <c:pt idx="90">
                  <c:v>1.13636374</c:v>
                </c:pt>
                <c:pt idx="91">
                  <c:v>1.01010084</c:v>
                </c:pt>
                <c:pt idx="92">
                  <c:v>0.88383841500000004</c:v>
                </c:pt>
                <c:pt idx="93">
                  <c:v>0.75757574999999999</c:v>
                </c:pt>
                <c:pt idx="94">
                  <c:v>0.63131314499999902</c:v>
                </c:pt>
                <c:pt idx="95">
                  <c:v>0.50505042099999997</c:v>
                </c:pt>
                <c:pt idx="96">
                  <c:v>0.37878787500000599</c:v>
                </c:pt>
                <c:pt idx="97">
                  <c:v>0.25252523999999998</c:v>
                </c:pt>
                <c:pt idx="98">
                  <c:v>0.12626261999999999</c:v>
                </c:pt>
              </c:numCache>
            </c:numRef>
          </c:xVal>
          <c:yVal>
            <c:numRef>
              <c:f>Sheet3!$K$2:$K$100</c:f>
              <c:numCache>
                <c:formatCode>0.0000</c:formatCode>
                <c:ptCount val="99"/>
                <c:pt idx="0">
                  <c:v>-6.4629767999999999E-3</c:v>
                </c:pt>
                <c:pt idx="1">
                  <c:v>-1.01479003E-2</c:v>
                </c:pt>
                <c:pt idx="2">
                  <c:v>-1.22928619E-2</c:v>
                </c:pt>
                <c:pt idx="3">
                  <c:v>-1.14134531E-2</c:v>
                </c:pt>
                <c:pt idx="4">
                  <c:v>-7.5210016200000099E-3</c:v>
                </c:pt>
                <c:pt idx="5">
                  <c:v>1.4895950400000001E-3</c:v>
                </c:pt>
                <c:pt idx="6">
                  <c:v>1.7449125600000202E-2</c:v>
                </c:pt>
                <c:pt idx="7">
                  <c:v>3.1294558200000003E-2</c:v>
                </c:pt>
                <c:pt idx="8">
                  <c:v>3.9123971E-2</c:v>
                </c:pt>
                <c:pt idx="9">
                  <c:v>4.858502E-2</c:v>
                </c:pt>
                <c:pt idx="10">
                  <c:v>4.03728187E-2</c:v>
                </c:pt>
                <c:pt idx="11">
                  <c:v>4.4100247299999999E-2</c:v>
                </c:pt>
                <c:pt idx="12">
                  <c:v>4.9357686200001E-2</c:v>
                </c:pt>
                <c:pt idx="13">
                  <c:v>9.6504300800000706E-2</c:v>
                </c:pt>
                <c:pt idx="14">
                  <c:v>-0.117382616</c:v>
                </c:pt>
                <c:pt idx="15">
                  <c:v>0.63527536399999995</c:v>
                </c:pt>
                <c:pt idx="16">
                  <c:v>-0.28006714599999999</c:v>
                </c:pt>
                <c:pt idx="17">
                  <c:v>-0.191774428</c:v>
                </c:pt>
                <c:pt idx="18">
                  <c:v>2.1281828900000002</c:v>
                </c:pt>
                <c:pt idx="19">
                  <c:v>-0.98086065099999997</c:v>
                </c:pt>
                <c:pt idx="20">
                  <c:v>-7.9991985100000499E-3</c:v>
                </c:pt>
                <c:pt idx="21">
                  <c:v>-9.9769346400001603E-3</c:v>
                </c:pt>
                <c:pt idx="22">
                  <c:v>-1.2335664600000001E-2</c:v>
                </c:pt>
                <c:pt idx="23">
                  <c:v>-1.07377116E-2</c:v>
                </c:pt>
                <c:pt idx="24">
                  <c:v>-6.5387077600000797E-3</c:v>
                </c:pt>
                <c:pt idx="25">
                  <c:v>3.9603672900000502E-3</c:v>
                </c:pt>
                <c:pt idx="26">
                  <c:v>2.0639594599999998E-2</c:v>
                </c:pt>
                <c:pt idx="27">
                  <c:v>3.29537019E-2</c:v>
                </c:pt>
                <c:pt idx="28">
                  <c:v>4.0790081000000998E-2</c:v>
                </c:pt>
                <c:pt idx="29">
                  <c:v>4.62908185999997E-2</c:v>
                </c:pt>
                <c:pt idx="30">
                  <c:v>3.9488576400000003E-2</c:v>
                </c:pt>
                <c:pt idx="31">
                  <c:v>5.1142491399999997E-2</c:v>
                </c:pt>
                <c:pt idx="32">
                  <c:v>3.6631915700000801E-2</c:v>
                </c:pt>
                <c:pt idx="33">
                  <c:v>0.200989366000002</c:v>
                </c:pt>
                <c:pt idx="34">
                  <c:v>-0.30924817900000401</c:v>
                </c:pt>
                <c:pt idx="35">
                  <c:v>0.47011670500000402</c:v>
                </c:pt>
                <c:pt idx="36">
                  <c:v>0.18519622099999999</c:v>
                </c:pt>
                <c:pt idx="37">
                  <c:v>-1.1253490399999999</c:v>
                </c:pt>
                <c:pt idx="38">
                  <c:v>2.0639924999999999</c:v>
                </c:pt>
                <c:pt idx="39">
                  <c:v>2.9607584500000002</c:v>
                </c:pt>
                <c:pt idx="40">
                  <c:v>-9.0573057499999995E-3</c:v>
                </c:pt>
                <c:pt idx="41">
                  <c:v>-9.8059680300000302E-3</c:v>
                </c:pt>
                <c:pt idx="42">
                  <c:v>-1.23541504E-2</c:v>
                </c:pt>
                <c:pt idx="43">
                  <c:v>-1.0061966300000001E-2</c:v>
                </c:pt>
                <c:pt idx="44">
                  <c:v>-5.5564092499999999E-3</c:v>
                </c:pt>
                <c:pt idx="45">
                  <c:v>6.4760097300001502E-3</c:v>
                </c:pt>
                <c:pt idx="46">
                  <c:v>2.3237444499999999E-2</c:v>
                </c:pt>
                <c:pt idx="47">
                  <c:v>3.4529950500000003E-2</c:v>
                </c:pt>
                <c:pt idx="48">
                  <c:v>4.2456187300000003E-2</c:v>
                </c:pt>
                <c:pt idx="49">
                  <c:v>4.3446097500000003E-2</c:v>
                </c:pt>
                <c:pt idx="50">
                  <c:v>3.8604330300000003E-2</c:v>
                </c:pt>
                <c:pt idx="51">
                  <c:v>5.9559829500000001E-2</c:v>
                </c:pt>
                <c:pt idx="52">
                  <c:v>2.61401255E-2</c:v>
                </c:pt>
                <c:pt idx="53">
                  <c:v>0.24983829300000299</c:v>
                </c:pt>
                <c:pt idx="54">
                  <c:v>-0.14471019800000201</c:v>
                </c:pt>
                <c:pt idx="55">
                  <c:v>0.21395784600000201</c:v>
                </c:pt>
                <c:pt idx="56">
                  <c:v>0.88024693700000001</c:v>
                </c:pt>
                <c:pt idx="57">
                  <c:v>-1.2502061099999999</c:v>
                </c:pt>
                <c:pt idx="58">
                  <c:v>1.44301429E-2</c:v>
                </c:pt>
                <c:pt idx="59">
                  <c:v>2.4688971</c:v>
                </c:pt>
                <c:pt idx="60">
                  <c:v>-9.5261940700000301E-3</c:v>
                </c:pt>
                <c:pt idx="61">
                  <c:v>-1.0430512899999999E-2</c:v>
                </c:pt>
                <c:pt idx="62">
                  <c:v>-1.21576189999998E-2</c:v>
                </c:pt>
                <c:pt idx="63">
                  <c:v>-9.4682369400000601E-3</c:v>
                </c:pt>
                <c:pt idx="64">
                  <c:v>-4.1345041199999802E-3</c:v>
                </c:pt>
                <c:pt idx="65">
                  <c:v>1.01337209E-2</c:v>
                </c:pt>
                <c:pt idx="66">
                  <c:v>2.5923151500000002E-2</c:v>
                </c:pt>
                <c:pt idx="67">
                  <c:v>3.5821639000000002E-2</c:v>
                </c:pt>
                <c:pt idx="68">
                  <c:v>4.4823776900000799E-2</c:v>
                </c:pt>
                <c:pt idx="69">
                  <c:v>4.0601365299999199E-2</c:v>
                </c:pt>
                <c:pt idx="70">
                  <c:v>3.9961025099999999E-2</c:v>
                </c:pt>
                <c:pt idx="71">
                  <c:v>6.7977123E-2</c:v>
                </c:pt>
                <c:pt idx="72">
                  <c:v>3.4951735300000002E-2</c:v>
                </c:pt>
                <c:pt idx="73">
                  <c:v>0.23503887700000001</c:v>
                </c:pt>
                <c:pt idx="74">
                  <c:v>0.41465651999999997</c:v>
                </c:pt>
                <c:pt idx="75">
                  <c:v>-0.14075692000000001</c:v>
                </c:pt>
                <c:pt idx="76">
                  <c:v>1.212821009999983</c:v>
                </c:pt>
                <c:pt idx="77">
                  <c:v>-0.25035059500000401</c:v>
                </c:pt>
                <c:pt idx="78">
                  <c:v>-2.1849532100000002</c:v>
                </c:pt>
                <c:pt idx="79">
                  <c:v>-2.4125993299999982</c:v>
                </c:pt>
                <c:pt idx="80">
                  <c:v>-1.0318866899999999E-2</c:v>
                </c:pt>
                <c:pt idx="81">
                  <c:v>-1.1592892E-2</c:v>
                </c:pt>
                <c:pt idx="82">
                  <c:v>-1.1961088500000199E-2</c:v>
                </c:pt>
                <c:pt idx="83">
                  <c:v>-8.5032954800000008E-3</c:v>
                </c:pt>
                <c:pt idx="84">
                  <c:v>-1.2827939400000001E-3</c:v>
                </c:pt>
                <c:pt idx="85">
                  <c:v>1.37914317000002E-2</c:v>
                </c:pt>
                <c:pt idx="86">
                  <c:v>2.8608849299999999E-2</c:v>
                </c:pt>
                <c:pt idx="87">
                  <c:v>3.6697030100000097E-2</c:v>
                </c:pt>
                <c:pt idx="88">
                  <c:v>4.73442748000001E-2</c:v>
                </c:pt>
                <c:pt idx="89">
                  <c:v>4.0387932200000101E-2</c:v>
                </c:pt>
                <c:pt idx="90">
                  <c:v>4.2030639900001103E-2</c:v>
                </c:pt>
                <c:pt idx="91">
                  <c:v>6.2083423100000902E-2</c:v>
                </c:pt>
                <c:pt idx="92">
                  <c:v>4.1571680499999999E-2</c:v>
                </c:pt>
                <c:pt idx="93">
                  <c:v>9.0705707699999999E-2</c:v>
                </c:pt>
                <c:pt idx="94">
                  <c:v>0.892787039</c:v>
                </c:pt>
                <c:pt idx="95">
                  <c:v>-0.37286692900000701</c:v>
                </c:pt>
                <c:pt idx="96">
                  <c:v>0.87946724899999895</c:v>
                </c:pt>
                <c:pt idx="97">
                  <c:v>1.2547650299999999</c:v>
                </c:pt>
                <c:pt idx="98">
                  <c:v>-2.6162950999999981</c:v>
                </c:pt>
              </c:numCache>
            </c:numRef>
          </c:yVal>
          <c:smooth val="0"/>
        </c:ser>
        <c:ser>
          <c:idx val="1"/>
          <c:order val="1"/>
          <c:spPr>
            <a:ln w="28575">
              <a:noFill/>
            </a:ln>
          </c:spPr>
          <c:marker>
            <c:spPr>
              <a:ln>
                <a:solidFill>
                  <a:srgbClr val="000000"/>
                </a:solidFill>
              </a:ln>
            </c:spPr>
          </c:marker>
          <c:xVal>
            <c:numRef>
              <c:f>Sheet3!$L$2:$L$100</c:f>
              <c:numCache>
                <c:formatCode>0.00</c:formatCode>
                <c:ptCount val="99"/>
                <c:pt idx="0">
                  <c:v>-2.5000002399999999</c:v>
                </c:pt>
                <c:pt idx="1">
                  <c:v>-2.3737373399999999</c:v>
                </c:pt>
                <c:pt idx="2">
                  <c:v>-2.2474746700000008</c:v>
                </c:pt>
                <c:pt idx="3">
                  <c:v>-2.1212120099999998</c:v>
                </c:pt>
                <c:pt idx="4">
                  <c:v>-1.9949494600000131</c:v>
                </c:pt>
                <c:pt idx="5">
                  <c:v>-1.8686869100000001</c:v>
                </c:pt>
                <c:pt idx="6">
                  <c:v>-1.7424241300000001</c:v>
                </c:pt>
                <c:pt idx="7">
                  <c:v>-1.61616147</c:v>
                </c:pt>
                <c:pt idx="8">
                  <c:v>-1.4898991599999769</c:v>
                </c:pt>
                <c:pt idx="9">
                  <c:v>-1.36363637</c:v>
                </c:pt>
                <c:pt idx="10">
                  <c:v>-1.23737359</c:v>
                </c:pt>
                <c:pt idx="11">
                  <c:v>-1.1111111600000001</c:v>
                </c:pt>
                <c:pt idx="12">
                  <c:v>-0.98484844000000005</c:v>
                </c:pt>
                <c:pt idx="13">
                  <c:v>-0.858585775</c:v>
                </c:pt>
                <c:pt idx="14">
                  <c:v>-0.73232322900000002</c:v>
                </c:pt>
                <c:pt idx="15">
                  <c:v>-0.60606056499999905</c:v>
                </c:pt>
                <c:pt idx="16">
                  <c:v>-0.47979798899999998</c:v>
                </c:pt>
                <c:pt idx="17">
                  <c:v>-0.35353535400000002</c:v>
                </c:pt>
                <c:pt idx="18">
                  <c:v>-0.227272749</c:v>
                </c:pt>
                <c:pt idx="19">
                  <c:v>-0.10101009900000001</c:v>
                </c:pt>
                <c:pt idx="20">
                  <c:v>-2.4747474199999981</c:v>
                </c:pt>
                <c:pt idx="21">
                  <c:v>-2.3484847500000008</c:v>
                </c:pt>
                <c:pt idx="22">
                  <c:v>-2.2222223300000001</c:v>
                </c:pt>
                <c:pt idx="23">
                  <c:v>-2.0959596600000001</c:v>
                </c:pt>
                <c:pt idx="24">
                  <c:v>-1.969697</c:v>
                </c:pt>
                <c:pt idx="25">
                  <c:v>-1.84343433</c:v>
                </c:pt>
                <c:pt idx="26">
                  <c:v>-1.71717155</c:v>
                </c:pt>
                <c:pt idx="27">
                  <c:v>-1.5909091200000001</c:v>
                </c:pt>
                <c:pt idx="28">
                  <c:v>-1.4646465799999999</c:v>
                </c:pt>
                <c:pt idx="29">
                  <c:v>-1.3383839099999999</c:v>
                </c:pt>
                <c:pt idx="30">
                  <c:v>-1.2121212499999801</c:v>
                </c:pt>
                <c:pt idx="31">
                  <c:v>-1.08585858</c:v>
                </c:pt>
                <c:pt idx="32">
                  <c:v>-0.95959597800000096</c:v>
                </c:pt>
                <c:pt idx="33">
                  <c:v>-0.83333337299999999</c:v>
                </c:pt>
                <c:pt idx="34">
                  <c:v>-0.70707076800000002</c:v>
                </c:pt>
                <c:pt idx="35">
                  <c:v>-0.580808043</c:v>
                </c:pt>
                <c:pt idx="36">
                  <c:v>-0.45454543800000002</c:v>
                </c:pt>
                <c:pt idx="37">
                  <c:v>-0.32828283300000599</c:v>
                </c:pt>
                <c:pt idx="38">
                  <c:v>-0.20202018299999999</c:v>
                </c:pt>
                <c:pt idx="39">
                  <c:v>-7.5757578000000006E-2</c:v>
                </c:pt>
                <c:pt idx="40">
                  <c:v>-2.4494950800000002</c:v>
                </c:pt>
                <c:pt idx="41">
                  <c:v>-2.32323265</c:v>
                </c:pt>
                <c:pt idx="42">
                  <c:v>-2.1969699899999982</c:v>
                </c:pt>
                <c:pt idx="43">
                  <c:v>-2.0707068400000002</c:v>
                </c:pt>
                <c:pt idx="44">
                  <c:v>-1.9444444200000131</c:v>
                </c:pt>
                <c:pt idx="45">
                  <c:v>-1.8181818700000001</c:v>
                </c:pt>
                <c:pt idx="46">
                  <c:v>-1.69191921</c:v>
                </c:pt>
                <c:pt idx="47">
                  <c:v>-1.56565654</c:v>
                </c:pt>
                <c:pt idx="48">
                  <c:v>-1.439393999999983</c:v>
                </c:pt>
                <c:pt idx="49">
                  <c:v>-1.31313133</c:v>
                </c:pt>
                <c:pt idx="50">
                  <c:v>-1.18686867</c:v>
                </c:pt>
                <c:pt idx="51">
                  <c:v>-1.0606059999999999</c:v>
                </c:pt>
                <c:pt idx="52">
                  <c:v>-0.93434345700000099</c:v>
                </c:pt>
                <c:pt idx="53">
                  <c:v>-0.80808079200000005</c:v>
                </c:pt>
                <c:pt idx="54">
                  <c:v>-0.68181818699999996</c:v>
                </c:pt>
                <c:pt idx="55">
                  <c:v>-0.55555552200000002</c:v>
                </c:pt>
                <c:pt idx="56">
                  <c:v>-0.429292917</c:v>
                </c:pt>
                <c:pt idx="57">
                  <c:v>-0.30303028199999998</c:v>
                </c:pt>
                <c:pt idx="58">
                  <c:v>-0.17676767700000001</c:v>
                </c:pt>
                <c:pt idx="59">
                  <c:v>-5.0505049499999698E-2</c:v>
                </c:pt>
                <c:pt idx="60">
                  <c:v>-2.4242424999999579</c:v>
                </c:pt>
                <c:pt idx="61">
                  <c:v>-2.2979798300000001</c:v>
                </c:pt>
                <c:pt idx="62">
                  <c:v>-2.17171717</c:v>
                </c:pt>
                <c:pt idx="63">
                  <c:v>-2.0454542600000001</c:v>
                </c:pt>
                <c:pt idx="64">
                  <c:v>-1.91919196</c:v>
                </c:pt>
                <c:pt idx="65">
                  <c:v>-1.7929291700000001</c:v>
                </c:pt>
                <c:pt idx="66">
                  <c:v>-1.6666666299999999</c:v>
                </c:pt>
                <c:pt idx="67">
                  <c:v>-1.5404040800000001</c:v>
                </c:pt>
                <c:pt idx="68">
                  <c:v>-1.41414142</c:v>
                </c:pt>
                <c:pt idx="69">
                  <c:v>-1.2878787499999871</c:v>
                </c:pt>
                <c:pt idx="70">
                  <c:v>-1.1616160900000001</c:v>
                </c:pt>
                <c:pt idx="71">
                  <c:v>-1.03535354</c:v>
                </c:pt>
                <c:pt idx="72">
                  <c:v>-0.90909087700000701</c:v>
                </c:pt>
                <c:pt idx="73">
                  <c:v>-0.78282821200000996</c:v>
                </c:pt>
                <c:pt idx="74">
                  <c:v>-0.65656572599999996</c:v>
                </c:pt>
                <c:pt idx="75">
                  <c:v>-0.53030300099999905</c:v>
                </c:pt>
                <c:pt idx="76">
                  <c:v>-0.40404039600000002</c:v>
                </c:pt>
                <c:pt idx="77">
                  <c:v>-0.277777791</c:v>
                </c:pt>
                <c:pt idx="78">
                  <c:v>-0.15151515600000201</c:v>
                </c:pt>
                <c:pt idx="79">
                  <c:v>-2.5252524799999999E-2</c:v>
                </c:pt>
                <c:pt idx="80">
                  <c:v>-2.3989896800000001</c:v>
                </c:pt>
                <c:pt idx="81">
                  <c:v>-2.2727274899999999</c:v>
                </c:pt>
                <c:pt idx="82">
                  <c:v>-2.1464648199999998</c:v>
                </c:pt>
                <c:pt idx="83">
                  <c:v>-2.0202019199999999</c:v>
                </c:pt>
                <c:pt idx="84">
                  <c:v>-1.893939499999985</c:v>
                </c:pt>
                <c:pt idx="85">
                  <c:v>-1.76767659</c:v>
                </c:pt>
                <c:pt idx="86">
                  <c:v>-1.64141417</c:v>
                </c:pt>
                <c:pt idx="87">
                  <c:v>-1.5151515</c:v>
                </c:pt>
                <c:pt idx="88">
                  <c:v>-1.3888888399999999</c:v>
                </c:pt>
                <c:pt idx="89">
                  <c:v>-1.2626261700000001</c:v>
                </c:pt>
                <c:pt idx="90">
                  <c:v>-1.13636351</c:v>
                </c:pt>
                <c:pt idx="91">
                  <c:v>-1.0101009599999999</c:v>
                </c:pt>
                <c:pt idx="92">
                  <c:v>-0.88383835600000005</c:v>
                </c:pt>
                <c:pt idx="93">
                  <c:v>-0.75757574999999999</c:v>
                </c:pt>
                <c:pt idx="94">
                  <c:v>-0.63131308600000002</c:v>
                </c:pt>
                <c:pt idx="95">
                  <c:v>-0.50505053999999905</c:v>
                </c:pt>
                <c:pt idx="96">
                  <c:v>-0.37878787500000599</c:v>
                </c:pt>
                <c:pt idx="97">
                  <c:v>-0.25252523999999998</c:v>
                </c:pt>
                <c:pt idx="98">
                  <c:v>-0.126262605</c:v>
                </c:pt>
              </c:numCache>
            </c:numRef>
          </c:xVal>
          <c:yVal>
            <c:numRef>
              <c:f>Sheet3!$M$2:$M$100</c:f>
              <c:numCache>
                <c:formatCode>0.00</c:formatCode>
                <c:ptCount val="99"/>
                <c:pt idx="0">
                  <c:v>-0.100774638</c:v>
                </c:pt>
                <c:pt idx="1">
                  <c:v>-0.109289601</c:v>
                </c:pt>
                <c:pt idx="2">
                  <c:v>-0.117817268</c:v>
                </c:pt>
                <c:pt idx="3">
                  <c:v>-0.12877717599999999</c:v>
                </c:pt>
                <c:pt idx="4">
                  <c:v>-0.141463116</c:v>
                </c:pt>
                <c:pt idx="5">
                  <c:v>-0.15573903900000299</c:v>
                </c:pt>
                <c:pt idx="6">
                  <c:v>-0.17024497699999999</c:v>
                </c:pt>
                <c:pt idx="7">
                  <c:v>-0.18960152599999999</c:v>
                </c:pt>
                <c:pt idx="8">
                  <c:v>-0.21489249200000299</c:v>
                </c:pt>
                <c:pt idx="9">
                  <c:v>-0.24678614700000201</c:v>
                </c:pt>
                <c:pt idx="10">
                  <c:v>-0.28524085900000001</c:v>
                </c:pt>
                <c:pt idx="11">
                  <c:v>-0.33479034899999999</c:v>
                </c:pt>
                <c:pt idx="12">
                  <c:v>-0.39750981300000598</c:v>
                </c:pt>
                <c:pt idx="13">
                  <c:v>-0.47886329900000402</c:v>
                </c:pt>
                <c:pt idx="14">
                  <c:v>-0.570652783</c:v>
                </c:pt>
                <c:pt idx="15">
                  <c:v>-0.64838236599999299</c:v>
                </c:pt>
                <c:pt idx="16">
                  <c:v>-1.4234827800000001</c:v>
                </c:pt>
                <c:pt idx="17">
                  <c:v>0.13212233800000001</c:v>
                </c:pt>
                <c:pt idx="18">
                  <c:v>0.17130884499999999</c:v>
                </c:pt>
                <c:pt idx="19">
                  <c:v>0.23289570200000001</c:v>
                </c:pt>
                <c:pt idx="20">
                  <c:v>-0.102358647</c:v>
                </c:pt>
                <c:pt idx="21">
                  <c:v>-0.11087161299999999</c:v>
                </c:pt>
                <c:pt idx="22">
                  <c:v>-0.120070249000001</c:v>
                </c:pt>
                <c:pt idx="23">
                  <c:v>-0.13122956499999999</c:v>
                </c:pt>
                <c:pt idx="24">
                  <c:v>-0.144336045</c:v>
                </c:pt>
                <c:pt idx="25">
                  <c:v>-0.15871775200000299</c:v>
                </c:pt>
                <c:pt idx="26">
                  <c:v>-0.17385362100000001</c:v>
                </c:pt>
                <c:pt idx="27">
                  <c:v>-0.19553490000000001</c:v>
                </c:pt>
                <c:pt idx="28">
                  <c:v>-0.221057802</c:v>
                </c:pt>
                <c:pt idx="29">
                  <c:v>-0.25410831</c:v>
                </c:pt>
                <c:pt idx="30">
                  <c:v>-0.291591555</c:v>
                </c:pt>
                <c:pt idx="31">
                  <c:v>-0.34365910300000002</c:v>
                </c:pt>
                <c:pt idx="32">
                  <c:v>-0.42002663000000401</c:v>
                </c:pt>
                <c:pt idx="33">
                  <c:v>-0.48937499500000797</c:v>
                </c:pt>
                <c:pt idx="34">
                  <c:v>-0.591720939</c:v>
                </c:pt>
                <c:pt idx="35">
                  <c:v>-0.64431238199999197</c:v>
                </c:pt>
                <c:pt idx="36">
                  <c:v>-0.89878350500000004</c:v>
                </c:pt>
                <c:pt idx="37">
                  <c:v>0.21556291</c:v>
                </c:pt>
                <c:pt idx="38">
                  <c:v>5.5597297800001298E-2</c:v>
                </c:pt>
                <c:pt idx="39">
                  <c:v>0.22459742399999999</c:v>
                </c:pt>
                <c:pt idx="40">
                  <c:v>-0.104071952</c:v>
                </c:pt>
                <c:pt idx="41">
                  <c:v>-0.11263690899999999</c:v>
                </c:pt>
                <c:pt idx="42">
                  <c:v>-0.12232326</c:v>
                </c:pt>
                <c:pt idx="43">
                  <c:v>-0.133681983</c:v>
                </c:pt>
                <c:pt idx="44">
                  <c:v>-0.147128224</c:v>
                </c:pt>
                <c:pt idx="45">
                  <c:v>-0.16147085999999999</c:v>
                </c:pt>
                <c:pt idx="46">
                  <c:v>-0.178498030000003</c:v>
                </c:pt>
                <c:pt idx="47">
                  <c:v>-0.20146831900000201</c:v>
                </c:pt>
                <c:pt idx="48">
                  <c:v>-0.22722308299999999</c:v>
                </c:pt>
                <c:pt idx="49">
                  <c:v>-0.26143044199999999</c:v>
                </c:pt>
                <c:pt idx="50">
                  <c:v>-0.29807025199999998</c:v>
                </c:pt>
                <c:pt idx="51">
                  <c:v>-0.35791838200000498</c:v>
                </c:pt>
                <c:pt idx="52">
                  <c:v>-0.44254341699999999</c:v>
                </c:pt>
                <c:pt idx="53">
                  <c:v>-0.51055836700000001</c:v>
                </c:pt>
                <c:pt idx="54">
                  <c:v>-0.61327296499999895</c:v>
                </c:pt>
                <c:pt idx="55">
                  <c:v>-0.602540195</c:v>
                </c:pt>
                <c:pt idx="56">
                  <c:v>3.2106004700000003E-2</c:v>
                </c:pt>
                <c:pt idx="57">
                  <c:v>0.26484155700000001</c:v>
                </c:pt>
                <c:pt idx="58">
                  <c:v>0.104942456</c:v>
                </c:pt>
                <c:pt idx="59">
                  <c:v>0.15906864400000201</c:v>
                </c:pt>
                <c:pt idx="60">
                  <c:v>-0.105923764000001</c:v>
                </c:pt>
                <c:pt idx="61">
                  <c:v>-0.114402235</c:v>
                </c:pt>
                <c:pt idx="62">
                  <c:v>-0.124358341</c:v>
                </c:pt>
                <c:pt idx="63">
                  <c:v>-0.135717213000002</c:v>
                </c:pt>
                <c:pt idx="64">
                  <c:v>-0.149781629</c:v>
                </c:pt>
                <c:pt idx="65">
                  <c:v>-0.16439406600000001</c:v>
                </c:pt>
                <c:pt idx="66">
                  <c:v>-0.18297830200000201</c:v>
                </c:pt>
                <c:pt idx="67">
                  <c:v>-0.20627290000000001</c:v>
                </c:pt>
                <c:pt idx="68">
                  <c:v>-0.233111605</c:v>
                </c:pt>
                <c:pt idx="69">
                  <c:v>-0.27096885399999998</c:v>
                </c:pt>
                <c:pt idx="70">
                  <c:v>-0.31295242900000497</c:v>
                </c:pt>
                <c:pt idx="71">
                  <c:v>-0.37217760100000402</c:v>
                </c:pt>
                <c:pt idx="72">
                  <c:v>-0.460308045000003</c:v>
                </c:pt>
                <c:pt idx="73">
                  <c:v>-0.52230262799999905</c:v>
                </c:pt>
                <c:pt idx="74">
                  <c:v>-0.62294554700000904</c:v>
                </c:pt>
                <c:pt idx="75">
                  <c:v>-0.57788419700000004</c:v>
                </c:pt>
                <c:pt idx="76">
                  <c:v>4.6181596800000002E-2</c:v>
                </c:pt>
                <c:pt idx="77">
                  <c:v>0.30981475100000599</c:v>
                </c:pt>
                <c:pt idx="78">
                  <c:v>0.20705375100000001</c:v>
                </c:pt>
                <c:pt idx="79">
                  <c:v>5.1071267599999803E-2</c:v>
                </c:pt>
                <c:pt idx="80">
                  <c:v>-0.107775576000002</c:v>
                </c:pt>
                <c:pt idx="81">
                  <c:v>-0.11591307100000001</c:v>
                </c:pt>
                <c:pt idx="82">
                  <c:v>-0.12632475800000001</c:v>
                </c:pt>
                <c:pt idx="83">
                  <c:v>-0.13859017200000001</c:v>
                </c:pt>
                <c:pt idx="84">
                  <c:v>-0.152760327000001</c:v>
                </c:pt>
                <c:pt idx="85">
                  <c:v>-0.16731727099999999</c:v>
                </c:pt>
                <c:pt idx="86">
                  <c:v>-0.186007112000002</c:v>
                </c:pt>
                <c:pt idx="87">
                  <c:v>-0.20917297900000001</c:v>
                </c:pt>
                <c:pt idx="88">
                  <c:v>-0.23937508499999999</c:v>
                </c:pt>
                <c:pt idx="89">
                  <c:v>-0.27889016300000402</c:v>
                </c:pt>
                <c:pt idx="90">
                  <c:v>-0.32779288300000498</c:v>
                </c:pt>
                <c:pt idx="91">
                  <c:v>-0.38518589700000599</c:v>
                </c:pt>
                <c:pt idx="92">
                  <c:v>-0.465912402000003</c:v>
                </c:pt>
                <c:pt idx="93">
                  <c:v>-0.54939109100000005</c:v>
                </c:pt>
                <c:pt idx="94">
                  <c:v>-0.63600975300000995</c:v>
                </c:pt>
                <c:pt idx="95">
                  <c:v>-0.551229835000007</c:v>
                </c:pt>
                <c:pt idx="96">
                  <c:v>3.3318795300000002E-2</c:v>
                </c:pt>
                <c:pt idx="97">
                  <c:v>0.296198189000003</c:v>
                </c:pt>
                <c:pt idx="98">
                  <c:v>0.22813513899999999</c:v>
                </c:pt>
              </c:numCache>
            </c:numRef>
          </c:yVal>
          <c:smooth val="0"/>
        </c:ser>
        <c:dLbls>
          <c:showLegendKey val="0"/>
          <c:showVal val="0"/>
          <c:showCatName val="0"/>
          <c:showSerName val="0"/>
          <c:showPercent val="0"/>
          <c:showBubbleSize val="0"/>
        </c:dLbls>
        <c:axId val="575363264"/>
        <c:axId val="575363840"/>
      </c:scatterChart>
      <c:valAx>
        <c:axId val="575363264"/>
        <c:scaling>
          <c:orientation val="minMax"/>
        </c:scaling>
        <c:delete val="0"/>
        <c:axPos val="b"/>
        <c:title>
          <c:tx>
            <c:rich>
              <a:bodyPr/>
              <a:lstStyle/>
              <a:p>
                <a:pPr>
                  <a:defRPr sz="1200"/>
                </a:pPr>
                <a:r>
                  <a:rPr lang="en-US" sz="1200"/>
                  <a:t>X-axis</a:t>
                </a:r>
              </a:p>
            </c:rich>
          </c:tx>
          <c:layout>
            <c:manualLayout>
              <c:xMode val="edge"/>
              <c:yMode val="edge"/>
              <c:x val="0.68783973831629297"/>
              <c:y val="0.59818116485438999"/>
            </c:manualLayout>
          </c:layout>
          <c:overlay val="0"/>
        </c:title>
        <c:numFmt formatCode="0.0" sourceLinked="0"/>
        <c:majorTickMark val="out"/>
        <c:minorTickMark val="none"/>
        <c:tickLblPos val="nextTo"/>
        <c:crossAx val="575363840"/>
        <c:crosses val="autoZero"/>
        <c:crossBetween val="midCat"/>
        <c:majorUnit val="0.5"/>
      </c:valAx>
      <c:valAx>
        <c:axId val="575363840"/>
        <c:scaling>
          <c:orientation val="minMax"/>
          <c:max val="0.5"/>
          <c:min val="-0.5"/>
        </c:scaling>
        <c:delete val="0"/>
        <c:axPos val="l"/>
        <c:title>
          <c:tx>
            <c:rich>
              <a:bodyPr rot="-5400000" vert="horz"/>
              <a:lstStyle/>
              <a:p>
                <a:pPr>
                  <a:defRPr sz="1200"/>
                </a:pPr>
                <a:r>
                  <a:rPr lang="en-US" sz="1200"/>
                  <a:t>Vy (m/sec)</a:t>
                </a:r>
              </a:p>
            </c:rich>
          </c:tx>
          <c:layout>
            <c:manualLayout>
              <c:xMode val="edge"/>
              <c:yMode val="edge"/>
              <c:x val="0.35024154589371997"/>
              <c:y val="7.4346019247594097E-2"/>
            </c:manualLayout>
          </c:layout>
          <c:overlay val="0"/>
        </c:title>
        <c:numFmt formatCode="#,##0.0" sourceLinked="0"/>
        <c:majorTickMark val="out"/>
        <c:minorTickMark val="none"/>
        <c:tickLblPos val="nextTo"/>
        <c:crossAx val="575363264"/>
        <c:crosses val="autoZero"/>
        <c:crossBetween val="midCat"/>
        <c:majorUnit val="0.1"/>
      </c:valAx>
    </c:plotArea>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4444444444444502E-2"/>
          <c:y val="4.7058823529411799E-2"/>
          <c:w val="0.92189733593242296"/>
          <c:h val="0.83882352941176397"/>
        </c:manualLayout>
      </c:layout>
      <c:scatterChart>
        <c:scatterStyle val="lineMarker"/>
        <c:varyColors val="0"/>
        <c:ser>
          <c:idx val="0"/>
          <c:order val="0"/>
          <c:spPr>
            <a:ln w="28575">
              <a:noFill/>
            </a:ln>
          </c:spPr>
          <c:marker>
            <c:spPr>
              <a:solidFill>
                <a:srgbClr val="FF0000"/>
              </a:solidFill>
              <a:ln>
                <a:solidFill>
                  <a:srgbClr val="000000"/>
                </a:solidFill>
              </a:ln>
            </c:spPr>
          </c:marker>
          <c:xVal>
            <c:numRef>
              <c:f>Sheet4!$C$2:$C$100</c:f>
              <c:numCache>
                <c:formatCode>General</c:formatCode>
                <c:ptCount val="99"/>
                <c:pt idx="0">
                  <c:v>-0.306853290000003</c:v>
                </c:pt>
                <c:pt idx="1">
                  <c:v>-0.30641651000000503</c:v>
                </c:pt>
                <c:pt idx="2">
                  <c:v>-0.30624199000000002</c:v>
                </c:pt>
                <c:pt idx="3">
                  <c:v>-0.30601597000000502</c:v>
                </c:pt>
                <c:pt idx="4">
                  <c:v>-0.30669022000000001</c:v>
                </c:pt>
                <c:pt idx="5">
                  <c:v>-0.30743885000000098</c:v>
                </c:pt>
                <c:pt idx="6">
                  <c:v>-0.307637209999999</c:v>
                </c:pt>
                <c:pt idx="7">
                  <c:v>-0.307275770000004</c:v>
                </c:pt>
                <c:pt idx="8">
                  <c:v>-0.304686550000003</c:v>
                </c:pt>
                <c:pt idx="9">
                  <c:v>-0.30047417000000498</c:v>
                </c:pt>
                <c:pt idx="10">
                  <c:v>-0.30001545000000002</c:v>
                </c:pt>
                <c:pt idx="11">
                  <c:v>-0.29951477000000598</c:v>
                </c:pt>
                <c:pt idx="12">
                  <c:v>-0.31697178000000398</c:v>
                </c:pt>
                <c:pt idx="13">
                  <c:v>-0.335778240000003</c:v>
                </c:pt>
                <c:pt idx="14">
                  <c:v>-0.39248371000000598</c:v>
                </c:pt>
                <c:pt idx="15">
                  <c:v>-0.79496765000000003</c:v>
                </c:pt>
                <c:pt idx="16">
                  <c:v>0.390312190000006</c:v>
                </c:pt>
                <c:pt idx="17">
                  <c:v>3.3176603299999972</c:v>
                </c:pt>
                <c:pt idx="18">
                  <c:v>3.7789216000000012</c:v>
                </c:pt>
                <c:pt idx="19">
                  <c:v>3.7720460899999981</c:v>
                </c:pt>
                <c:pt idx="20">
                  <c:v>-0.30679416999999998</c:v>
                </c:pt>
                <c:pt idx="21">
                  <c:v>-0.30634689000000498</c:v>
                </c:pt>
                <c:pt idx="22">
                  <c:v>-0.30604744</c:v>
                </c:pt>
                <c:pt idx="23">
                  <c:v>-0.305978780000007</c:v>
                </c:pt>
                <c:pt idx="24">
                  <c:v>-0.307121280000001</c:v>
                </c:pt>
                <c:pt idx="25">
                  <c:v>-0.30750942000000098</c:v>
                </c:pt>
                <c:pt idx="26">
                  <c:v>-0.307811740000003</c:v>
                </c:pt>
                <c:pt idx="27">
                  <c:v>-0.30728912000000003</c:v>
                </c:pt>
                <c:pt idx="28">
                  <c:v>-0.304421420000003</c:v>
                </c:pt>
                <c:pt idx="29">
                  <c:v>-0.29935550999999999</c:v>
                </c:pt>
                <c:pt idx="30">
                  <c:v>-0.30425835000000001</c:v>
                </c:pt>
                <c:pt idx="31">
                  <c:v>-0.299466130000001</c:v>
                </c:pt>
                <c:pt idx="32">
                  <c:v>-0.322118760000007</c:v>
                </c:pt>
                <c:pt idx="33">
                  <c:v>-0.33678912999999999</c:v>
                </c:pt>
                <c:pt idx="34">
                  <c:v>-0.42250728999999998</c:v>
                </c:pt>
                <c:pt idx="35">
                  <c:v>-0.99455260999999096</c:v>
                </c:pt>
                <c:pt idx="36">
                  <c:v>1.382154940000013</c:v>
                </c:pt>
                <c:pt idx="37">
                  <c:v>3.4601078000000012</c:v>
                </c:pt>
                <c:pt idx="38">
                  <c:v>3.8182473199999971</c:v>
                </c:pt>
                <c:pt idx="39">
                  <c:v>3.6454353300000002</c:v>
                </c:pt>
                <c:pt idx="40">
                  <c:v>-0.30672932000000103</c:v>
                </c:pt>
                <c:pt idx="41">
                  <c:v>-0.30614947999999997</c:v>
                </c:pt>
                <c:pt idx="42">
                  <c:v>-0.30585193999999999</c:v>
                </c:pt>
                <c:pt idx="43">
                  <c:v>-0.30590057000000498</c:v>
                </c:pt>
                <c:pt idx="44">
                  <c:v>-0.30652809000000503</c:v>
                </c:pt>
                <c:pt idx="45">
                  <c:v>-0.30745888000000599</c:v>
                </c:pt>
                <c:pt idx="46">
                  <c:v>-0.30789375000000002</c:v>
                </c:pt>
                <c:pt idx="47">
                  <c:v>-0.30730247000000599</c:v>
                </c:pt>
                <c:pt idx="48">
                  <c:v>-0.30315589999999998</c:v>
                </c:pt>
                <c:pt idx="49">
                  <c:v>-0.29826545999999998</c:v>
                </c:pt>
                <c:pt idx="50">
                  <c:v>-0.30516815000000003</c:v>
                </c:pt>
                <c:pt idx="51">
                  <c:v>-0.29989242999999999</c:v>
                </c:pt>
                <c:pt idx="52">
                  <c:v>-0.32684708000000401</c:v>
                </c:pt>
                <c:pt idx="53">
                  <c:v>-0.34484862999999999</c:v>
                </c:pt>
                <c:pt idx="54">
                  <c:v>-0.46304034999999999</c:v>
                </c:pt>
                <c:pt idx="55">
                  <c:v>-1.496308300000001</c:v>
                </c:pt>
                <c:pt idx="56">
                  <c:v>2.00326395</c:v>
                </c:pt>
                <c:pt idx="57">
                  <c:v>3.5711321800000002</c:v>
                </c:pt>
                <c:pt idx="58">
                  <c:v>3.8429813400000001</c:v>
                </c:pt>
                <c:pt idx="59">
                  <c:v>3.3302693399999601</c:v>
                </c:pt>
                <c:pt idx="60">
                  <c:v>-0.30645942999999998</c:v>
                </c:pt>
                <c:pt idx="61">
                  <c:v>-0.30595303000000001</c:v>
                </c:pt>
                <c:pt idx="62">
                  <c:v>-0.30573273000000101</c:v>
                </c:pt>
                <c:pt idx="63">
                  <c:v>-0.30582809000000599</c:v>
                </c:pt>
                <c:pt idx="64">
                  <c:v>-0.30592918000000402</c:v>
                </c:pt>
                <c:pt idx="65">
                  <c:v>-0.30740833000000301</c:v>
                </c:pt>
                <c:pt idx="66">
                  <c:v>-0.30797672000000398</c:v>
                </c:pt>
                <c:pt idx="67">
                  <c:v>-0.30648136000000398</c:v>
                </c:pt>
                <c:pt idx="68">
                  <c:v>-0.30188847000000701</c:v>
                </c:pt>
                <c:pt idx="69">
                  <c:v>-0.29852295000000401</c:v>
                </c:pt>
                <c:pt idx="70">
                  <c:v>-0.30168629000000402</c:v>
                </c:pt>
                <c:pt idx="71">
                  <c:v>-0.30614566999999998</c:v>
                </c:pt>
                <c:pt idx="72">
                  <c:v>-0.33157730000000402</c:v>
                </c:pt>
                <c:pt idx="73">
                  <c:v>-0.35311413000000003</c:v>
                </c:pt>
                <c:pt idx="74">
                  <c:v>-0.52914524000000096</c:v>
                </c:pt>
                <c:pt idx="75">
                  <c:v>-4.4706440000000134</c:v>
                </c:pt>
                <c:pt idx="76">
                  <c:v>2.6076307300000008</c:v>
                </c:pt>
                <c:pt idx="77">
                  <c:v>3.6509709400000001</c:v>
                </c:pt>
                <c:pt idx="78">
                  <c:v>3.8499293300000001</c:v>
                </c:pt>
                <c:pt idx="79">
                  <c:v>8.9616636746000005</c:v>
                </c:pt>
                <c:pt idx="80">
                  <c:v>-0.30643844999999997</c:v>
                </c:pt>
                <c:pt idx="81">
                  <c:v>-0.30617905000000101</c:v>
                </c:pt>
                <c:pt idx="82">
                  <c:v>-0.30596352000000099</c:v>
                </c:pt>
                <c:pt idx="83">
                  <c:v>-0.30625915999999997</c:v>
                </c:pt>
                <c:pt idx="84">
                  <c:v>-0.30637932000000301</c:v>
                </c:pt>
                <c:pt idx="85">
                  <c:v>-0.30735874000000402</c:v>
                </c:pt>
                <c:pt idx="86">
                  <c:v>-0.30793476000000503</c:v>
                </c:pt>
                <c:pt idx="87">
                  <c:v>-0.30527400999999998</c:v>
                </c:pt>
                <c:pt idx="88">
                  <c:v>-0.30132103000000099</c:v>
                </c:pt>
                <c:pt idx="89">
                  <c:v>-0.29926967999999998</c:v>
                </c:pt>
                <c:pt idx="90">
                  <c:v>-0.29956532000000002</c:v>
                </c:pt>
                <c:pt idx="91">
                  <c:v>-0.31155872000000401</c:v>
                </c:pt>
                <c:pt idx="92">
                  <c:v>-0.33476639000000402</c:v>
                </c:pt>
                <c:pt idx="93">
                  <c:v>-0.37037468000000701</c:v>
                </c:pt>
                <c:pt idx="94">
                  <c:v>-0.63137627000000096</c:v>
                </c:pt>
                <c:pt idx="95">
                  <c:v>-4.1996117000000002</c:v>
                </c:pt>
                <c:pt idx="96">
                  <c:v>3.0605053899999999</c:v>
                </c:pt>
                <c:pt idx="97">
                  <c:v>3.7236366300000001</c:v>
                </c:pt>
                <c:pt idx="98">
                  <c:v>3.8279256799999999</c:v>
                </c:pt>
              </c:numCache>
            </c:numRef>
          </c:xVal>
          <c:yVal>
            <c:numRef>
              <c:f>Sheet4!$A$2:$A$100</c:f>
              <c:numCache>
                <c:formatCode>General</c:formatCode>
                <c:ptCount val="99"/>
                <c:pt idx="0">
                  <c:v>2.5</c:v>
                </c:pt>
                <c:pt idx="1">
                  <c:v>2.3737373399999999</c:v>
                </c:pt>
                <c:pt idx="2">
                  <c:v>2.2474746700000008</c:v>
                </c:pt>
                <c:pt idx="3">
                  <c:v>2.121211770000027</c:v>
                </c:pt>
                <c:pt idx="4">
                  <c:v>1.9949494600000131</c:v>
                </c:pt>
                <c:pt idx="5">
                  <c:v>1.8686869100000001</c:v>
                </c:pt>
                <c:pt idx="6">
                  <c:v>1.7424242499999789</c:v>
                </c:pt>
                <c:pt idx="7">
                  <c:v>1.6161613500000001</c:v>
                </c:pt>
                <c:pt idx="8">
                  <c:v>1.489899159999978</c:v>
                </c:pt>
                <c:pt idx="9">
                  <c:v>1.36363637</c:v>
                </c:pt>
                <c:pt idx="10">
                  <c:v>1.2373737099999871</c:v>
                </c:pt>
                <c:pt idx="11">
                  <c:v>1.1111111600000001</c:v>
                </c:pt>
                <c:pt idx="12">
                  <c:v>0.98484849900000004</c:v>
                </c:pt>
                <c:pt idx="13">
                  <c:v>0.858585775</c:v>
                </c:pt>
                <c:pt idx="14">
                  <c:v>0.73232322900000002</c:v>
                </c:pt>
                <c:pt idx="15">
                  <c:v>0.60606056499999905</c:v>
                </c:pt>
                <c:pt idx="16">
                  <c:v>0.47979798899999998</c:v>
                </c:pt>
                <c:pt idx="17">
                  <c:v>0.35353532399999998</c:v>
                </c:pt>
                <c:pt idx="18">
                  <c:v>0.227272749</c:v>
                </c:pt>
                <c:pt idx="19">
                  <c:v>0.10101009900000001</c:v>
                </c:pt>
                <c:pt idx="20">
                  <c:v>2.4747474199999981</c:v>
                </c:pt>
                <c:pt idx="21">
                  <c:v>2.3484847500000008</c:v>
                </c:pt>
                <c:pt idx="22">
                  <c:v>2.2222223300000001</c:v>
                </c:pt>
                <c:pt idx="23">
                  <c:v>2.0959596600000001</c:v>
                </c:pt>
                <c:pt idx="24">
                  <c:v>1.969697</c:v>
                </c:pt>
                <c:pt idx="25">
                  <c:v>1.843434209999983</c:v>
                </c:pt>
                <c:pt idx="26">
                  <c:v>1.717171669999987</c:v>
                </c:pt>
                <c:pt idx="27">
                  <c:v>1.5909089999999999</c:v>
                </c:pt>
                <c:pt idx="28">
                  <c:v>1.46464634</c:v>
                </c:pt>
                <c:pt idx="29">
                  <c:v>1.33838379</c:v>
                </c:pt>
                <c:pt idx="30">
                  <c:v>1.2121212499999809</c:v>
                </c:pt>
                <c:pt idx="31">
                  <c:v>1.08585858</c:v>
                </c:pt>
                <c:pt idx="32">
                  <c:v>0.95959591900000096</c:v>
                </c:pt>
                <c:pt idx="33">
                  <c:v>0.83333325400000002</c:v>
                </c:pt>
                <c:pt idx="34">
                  <c:v>0.70707070800000005</c:v>
                </c:pt>
                <c:pt idx="35">
                  <c:v>0.580808043</c:v>
                </c:pt>
                <c:pt idx="36">
                  <c:v>0.45454549799999999</c:v>
                </c:pt>
                <c:pt idx="37">
                  <c:v>0.32828283300000599</c:v>
                </c:pt>
                <c:pt idx="38">
                  <c:v>0.20202019800000001</c:v>
                </c:pt>
                <c:pt idx="39">
                  <c:v>7.5757578000000006E-2</c:v>
                </c:pt>
                <c:pt idx="40">
                  <c:v>2.4494946</c:v>
                </c:pt>
                <c:pt idx="41">
                  <c:v>2.3232321699999998</c:v>
                </c:pt>
                <c:pt idx="42">
                  <c:v>2.1969697500000001</c:v>
                </c:pt>
                <c:pt idx="43">
                  <c:v>2.0707068400000002</c:v>
                </c:pt>
                <c:pt idx="44">
                  <c:v>1.9444444200000131</c:v>
                </c:pt>
                <c:pt idx="45">
                  <c:v>1.8181818700000001</c:v>
                </c:pt>
                <c:pt idx="46">
                  <c:v>1.6919193299999999</c:v>
                </c:pt>
                <c:pt idx="47">
                  <c:v>1.56565642</c:v>
                </c:pt>
                <c:pt idx="48">
                  <c:v>1.439393879999985</c:v>
                </c:pt>
                <c:pt idx="49">
                  <c:v>1.31313133</c:v>
                </c:pt>
                <c:pt idx="50">
                  <c:v>1.18686867</c:v>
                </c:pt>
                <c:pt idx="51">
                  <c:v>1.0606059999999999</c:v>
                </c:pt>
                <c:pt idx="52">
                  <c:v>0.93434345700000099</c:v>
                </c:pt>
                <c:pt idx="53">
                  <c:v>0.80808079200000005</c:v>
                </c:pt>
                <c:pt idx="54">
                  <c:v>0.68181812799999997</c:v>
                </c:pt>
                <c:pt idx="55">
                  <c:v>0.555555581999994</c:v>
                </c:pt>
                <c:pt idx="56">
                  <c:v>0.429292917</c:v>
                </c:pt>
                <c:pt idx="57">
                  <c:v>0.30303031200000002</c:v>
                </c:pt>
                <c:pt idx="58">
                  <c:v>0.17676767700000001</c:v>
                </c:pt>
                <c:pt idx="59">
                  <c:v>5.0505049499999698E-2</c:v>
                </c:pt>
                <c:pt idx="60">
                  <c:v>2.4242424999999601</c:v>
                </c:pt>
                <c:pt idx="61">
                  <c:v>2.2979795900000002</c:v>
                </c:pt>
                <c:pt idx="62">
                  <c:v>2.17171717</c:v>
                </c:pt>
                <c:pt idx="63">
                  <c:v>2.0454545</c:v>
                </c:pt>
                <c:pt idx="64">
                  <c:v>1.91919208</c:v>
                </c:pt>
                <c:pt idx="65">
                  <c:v>1.7929292899999789</c:v>
                </c:pt>
                <c:pt idx="66">
                  <c:v>1.6666666299999999</c:v>
                </c:pt>
                <c:pt idx="67">
                  <c:v>1.5404040800000001</c:v>
                </c:pt>
                <c:pt idx="68">
                  <c:v>1.4141412999999809</c:v>
                </c:pt>
                <c:pt idx="69">
                  <c:v>1.2878787499999871</c:v>
                </c:pt>
                <c:pt idx="70">
                  <c:v>1.16161621</c:v>
                </c:pt>
                <c:pt idx="71">
                  <c:v>1.03535354</c:v>
                </c:pt>
                <c:pt idx="72">
                  <c:v>0.90909087700000701</c:v>
                </c:pt>
                <c:pt idx="73">
                  <c:v>0.78282833100000004</c:v>
                </c:pt>
                <c:pt idx="74">
                  <c:v>0.65656572599999996</c:v>
                </c:pt>
                <c:pt idx="75">
                  <c:v>0.53030306100000002</c:v>
                </c:pt>
                <c:pt idx="76">
                  <c:v>0.40404039600000002</c:v>
                </c:pt>
                <c:pt idx="77">
                  <c:v>0.277777791</c:v>
                </c:pt>
                <c:pt idx="78">
                  <c:v>0.15151515600000201</c:v>
                </c:pt>
                <c:pt idx="79">
                  <c:v>2.5252524799999999E-2</c:v>
                </c:pt>
                <c:pt idx="80">
                  <c:v>2.3989901499999999</c:v>
                </c:pt>
                <c:pt idx="81">
                  <c:v>2.272727250000028</c:v>
                </c:pt>
                <c:pt idx="82">
                  <c:v>2.1464645899999999</c:v>
                </c:pt>
                <c:pt idx="83">
                  <c:v>2.0202019199999999</c:v>
                </c:pt>
                <c:pt idx="84">
                  <c:v>1.8939394999999859</c:v>
                </c:pt>
                <c:pt idx="85">
                  <c:v>1.7676768300000001</c:v>
                </c:pt>
                <c:pt idx="86">
                  <c:v>1.64141417</c:v>
                </c:pt>
                <c:pt idx="87">
                  <c:v>1.5151515</c:v>
                </c:pt>
                <c:pt idx="88">
                  <c:v>1.3888888399999999</c:v>
                </c:pt>
                <c:pt idx="89">
                  <c:v>1.2626262899999809</c:v>
                </c:pt>
                <c:pt idx="90">
                  <c:v>1.13636374</c:v>
                </c:pt>
                <c:pt idx="91">
                  <c:v>1.0101009599999999</c:v>
                </c:pt>
                <c:pt idx="92">
                  <c:v>0.88383835600000005</c:v>
                </c:pt>
                <c:pt idx="93">
                  <c:v>0.75757574999999999</c:v>
                </c:pt>
                <c:pt idx="94">
                  <c:v>0.63131320499999999</c:v>
                </c:pt>
                <c:pt idx="95">
                  <c:v>0.50505047999999997</c:v>
                </c:pt>
                <c:pt idx="96">
                  <c:v>0.37878784500000401</c:v>
                </c:pt>
                <c:pt idx="97">
                  <c:v>0.25252523999999998</c:v>
                </c:pt>
                <c:pt idx="98">
                  <c:v>0.12626261999999999</c:v>
                </c:pt>
              </c:numCache>
            </c:numRef>
          </c:yVal>
          <c:smooth val="0"/>
        </c:ser>
        <c:ser>
          <c:idx val="1"/>
          <c:order val="1"/>
          <c:spPr>
            <a:ln w="28575">
              <a:noFill/>
            </a:ln>
          </c:spPr>
          <c:marker>
            <c:spPr>
              <a:ln>
                <a:solidFill>
                  <a:srgbClr val="000000"/>
                </a:solidFill>
              </a:ln>
            </c:spPr>
          </c:marker>
          <c:xVal>
            <c:numRef>
              <c:f>Sheet4!$F$2:$F$100</c:f>
              <c:numCache>
                <c:formatCode>General</c:formatCode>
                <c:ptCount val="99"/>
                <c:pt idx="0">
                  <c:v>0.41106796000000401</c:v>
                </c:pt>
                <c:pt idx="1">
                  <c:v>0.421138760000003</c:v>
                </c:pt>
                <c:pt idx="2">
                  <c:v>0.43228530999999998</c:v>
                </c:pt>
                <c:pt idx="3">
                  <c:v>0.44619941999999901</c:v>
                </c:pt>
                <c:pt idx="4">
                  <c:v>0.45916557000000002</c:v>
                </c:pt>
                <c:pt idx="5">
                  <c:v>0.47422028000000099</c:v>
                </c:pt>
                <c:pt idx="6">
                  <c:v>0.492096900000003</c:v>
                </c:pt>
                <c:pt idx="7">
                  <c:v>0.51560592999999999</c:v>
                </c:pt>
                <c:pt idx="8">
                  <c:v>0.53824615000000098</c:v>
                </c:pt>
                <c:pt idx="9">
                  <c:v>0.56316089999999996</c:v>
                </c:pt>
                <c:pt idx="10">
                  <c:v>0.59760857000000001</c:v>
                </c:pt>
                <c:pt idx="11">
                  <c:v>0.63868236999999894</c:v>
                </c:pt>
                <c:pt idx="12">
                  <c:v>0.68406009999999995</c:v>
                </c:pt>
                <c:pt idx="13">
                  <c:v>0.75554943000000996</c:v>
                </c:pt>
                <c:pt idx="14">
                  <c:v>0.86043930000000002</c:v>
                </c:pt>
                <c:pt idx="15">
                  <c:v>1.001063299999978</c:v>
                </c:pt>
                <c:pt idx="16">
                  <c:v>0.77324104000000904</c:v>
                </c:pt>
                <c:pt idx="17">
                  <c:v>-2.5897889100000002</c:v>
                </c:pt>
                <c:pt idx="18">
                  <c:v>-3.1858186700000002</c:v>
                </c:pt>
                <c:pt idx="19">
                  <c:v>-3.4887952800000002</c:v>
                </c:pt>
                <c:pt idx="20">
                  <c:v>0.4127903</c:v>
                </c:pt>
                <c:pt idx="21">
                  <c:v>0.423415180000003</c:v>
                </c:pt>
                <c:pt idx="22">
                  <c:v>0.43451881000000497</c:v>
                </c:pt>
                <c:pt idx="23">
                  <c:v>0.44909954000000102</c:v>
                </c:pt>
                <c:pt idx="24">
                  <c:v>0.46169090000000101</c:v>
                </c:pt>
                <c:pt idx="25">
                  <c:v>0.47732639000000598</c:v>
                </c:pt>
                <c:pt idx="26">
                  <c:v>0.49708843000000402</c:v>
                </c:pt>
                <c:pt idx="27">
                  <c:v>0.51973723999999999</c:v>
                </c:pt>
                <c:pt idx="28">
                  <c:v>0.54327393000000002</c:v>
                </c:pt>
                <c:pt idx="29">
                  <c:v>0.57078837999999998</c:v>
                </c:pt>
                <c:pt idx="30">
                  <c:v>0.60556315999999399</c:v>
                </c:pt>
                <c:pt idx="31">
                  <c:v>0.64783573000000905</c:v>
                </c:pt>
                <c:pt idx="32">
                  <c:v>0.69470596000000095</c:v>
                </c:pt>
                <c:pt idx="33">
                  <c:v>0.77408027999999995</c:v>
                </c:pt>
                <c:pt idx="34">
                  <c:v>0.88226794999999003</c:v>
                </c:pt>
                <c:pt idx="35">
                  <c:v>1.079780599999999</c:v>
                </c:pt>
                <c:pt idx="36">
                  <c:v>-0.48731422000000402</c:v>
                </c:pt>
                <c:pt idx="37">
                  <c:v>-2.7065601300000002</c:v>
                </c:pt>
                <c:pt idx="38">
                  <c:v>-3.2934837300000002</c:v>
                </c:pt>
                <c:pt idx="39">
                  <c:v>-3.3195886599999982</c:v>
                </c:pt>
                <c:pt idx="40">
                  <c:v>0.41451358999999999</c:v>
                </c:pt>
                <c:pt idx="41">
                  <c:v>0.42570591000000002</c:v>
                </c:pt>
                <c:pt idx="42">
                  <c:v>0.43724537000000002</c:v>
                </c:pt>
                <c:pt idx="43">
                  <c:v>0.451674460000003</c:v>
                </c:pt>
                <c:pt idx="44">
                  <c:v>0.46466922999999999</c:v>
                </c:pt>
                <c:pt idx="45">
                  <c:v>0.48081970000000401</c:v>
                </c:pt>
                <c:pt idx="46">
                  <c:v>0.50207900999999899</c:v>
                </c:pt>
                <c:pt idx="47">
                  <c:v>0.52399445000000699</c:v>
                </c:pt>
                <c:pt idx="48">
                  <c:v>0.547792429999999</c:v>
                </c:pt>
                <c:pt idx="49">
                  <c:v>0.57773876000000102</c:v>
                </c:pt>
                <c:pt idx="50">
                  <c:v>0.61313342999999898</c:v>
                </c:pt>
                <c:pt idx="51">
                  <c:v>0.65683746000000098</c:v>
                </c:pt>
                <c:pt idx="52">
                  <c:v>0.70621681000000103</c:v>
                </c:pt>
                <c:pt idx="53">
                  <c:v>0.79322432999999903</c:v>
                </c:pt>
                <c:pt idx="54">
                  <c:v>0.90765380999999901</c:v>
                </c:pt>
                <c:pt idx="55">
                  <c:v>1.1996564999999999</c:v>
                </c:pt>
                <c:pt idx="56">
                  <c:v>-1.84275579</c:v>
                </c:pt>
                <c:pt idx="57">
                  <c:v>-2.8272838600000001</c:v>
                </c:pt>
                <c:pt idx="58">
                  <c:v>-3.391272539999961</c:v>
                </c:pt>
                <c:pt idx="59">
                  <c:v>-2.7628536199999991</c:v>
                </c:pt>
                <c:pt idx="60">
                  <c:v>0.41651154000000001</c:v>
                </c:pt>
                <c:pt idx="61">
                  <c:v>0.42803097000000401</c:v>
                </c:pt>
                <c:pt idx="62">
                  <c:v>0.44022941999999998</c:v>
                </c:pt>
                <c:pt idx="63">
                  <c:v>0.45417118000000001</c:v>
                </c:pt>
                <c:pt idx="64">
                  <c:v>0.46785259000000301</c:v>
                </c:pt>
                <c:pt idx="65">
                  <c:v>0.48431109999999999</c:v>
                </c:pt>
                <c:pt idx="66">
                  <c:v>0.50706577000000097</c:v>
                </c:pt>
                <c:pt idx="67">
                  <c:v>0.528417589999988</c:v>
                </c:pt>
                <c:pt idx="68">
                  <c:v>0.55250453999999904</c:v>
                </c:pt>
                <c:pt idx="69">
                  <c:v>0.58324622999999998</c:v>
                </c:pt>
                <c:pt idx="70">
                  <c:v>0.62084293000000701</c:v>
                </c:pt>
                <c:pt idx="71">
                  <c:v>0.66536426999999898</c:v>
                </c:pt>
                <c:pt idx="72">
                  <c:v>0.72316359999999902</c:v>
                </c:pt>
                <c:pt idx="73">
                  <c:v>0.81580733999999899</c:v>
                </c:pt>
                <c:pt idx="74">
                  <c:v>0.93634128999999999</c:v>
                </c:pt>
                <c:pt idx="75">
                  <c:v>1.3845015000000009</c:v>
                </c:pt>
                <c:pt idx="76">
                  <c:v>-2.2894449200000002</c:v>
                </c:pt>
                <c:pt idx="77">
                  <c:v>-2.9450874299999992</c:v>
                </c:pt>
                <c:pt idx="78">
                  <c:v>-3.4722619099999972</c:v>
                </c:pt>
                <c:pt idx="79">
                  <c:v>-5.1512811200000002</c:v>
                </c:pt>
                <c:pt idx="80">
                  <c:v>0.41885567000000301</c:v>
                </c:pt>
                <c:pt idx="81">
                  <c:v>0.43015861999999999</c:v>
                </c:pt>
                <c:pt idx="82">
                  <c:v>0.44321442</c:v>
                </c:pt>
                <c:pt idx="83">
                  <c:v>0.45666885000000002</c:v>
                </c:pt>
                <c:pt idx="84">
                  <c:v>0.47103785999999898</c:v>
                </c:pt>
                <c:pt idx="85">
                  <c:v>0.48776245000000001</c:v>
                </c:pt>
                <c:pt idx="86">
                  <c:v>0.51139736000000002</c:v>
                </c:pt>
                <c:pt idx="87">
                  <c:v>0.53318404999999902</c:v>
                </c:pt>
                <c:pt idx="88">
                  <c:v>0.55733012999999998</c:v>
                </c:pt>
                <c:pt idx="89">
                  <c:v>0.58965397000000097</c:v>
                </c:pt>
                <c:pt idx="90">
                  <c:v>0.62976264999999998</c:v>
                </c:pt>
                <c:pt idx="91">
                  <c:v>0.67389297000000903</c:v>
                </c:pt>
                <c:pt idx="92">
                  <c:v>0.74000739999999898</c:v>
                </c:pt>
                <c:pt idx="93">
                  <c:v>0.83845520000000096</c:v>
                </c:pt>
                <c:pt idx="94">
                  <c:v>0.96630095999999999</c:v>
                </c:pt>
                <c:pt idx="95">
                  <c:v>1.461721399999967</c:v>
                </c:pt>
                <c:pt idx="96">
                  <c:v>-2.4617214199999999</c:v>
                </c:pt>
                <c:pt idx="97">
                  <c:v>-3.0622248600000002</c:v>
                </c:pt>
                <c:pt idx="98">
                  <c:v>-3.5147552499999999</c:v>
                </c:pt>
              </c:numCache>
            </c:numRef>
          </c:xVal>
          <c:yVal>
            <c:numRef>
              <c:f>Sheet4!$D$2:$D$100</c:f>
              <c:numCache>
                <c:formatCode>General</c:formatCode>
                <c:ptCount val="99"/>
                <c:pt idx="0">
                  <c:v>-2.5</c:v>
                </c:pt>
                <c:pt idx="1">
                  <c:v>-2.3737371</c:v>
                </c:pt>
                <c:pt idx="2">
                  <c:v>-2.2474746700000008</c:v>
                </c:pt>
                <c:pt idx="3">
                  <c:v>-2.1212120099999998</c:v>
                </c:pt>
                <c:pt idx="4">
                  <c:v>-1.9949494600000131</c:v>
                </c:pt>
                <c:pt idx="5">
                  <c:v>-1.8686869100000001</c:v>
                </c:pt>
                <c:pt idx="6">
                  <c:v>-1.7424242499999789</c:v>
                </c:pt>
                <c:pt idx="7">
                  <c:v>-1.61616158</c:v>
                </c:pt>
                <c:pt idx="8">
                  <c:v>-1.489899039999983</c:v>
                </c:pt>
                <c:pt idx="9">
                  <c:v>-1.36363649</c:v>
                </c:pt>
                <c:pt idx="10">
                  <c:v>-1.2373737099999871</c:v>
                </c:pt>
                <c:pt idx="11">
                  <c:v>-1.1111111600000001</c:v>
                </c:pt>
                <c:pt idx="12">
                  <c:v>-0.98484849900000004</c:v>
                </c:pt>
                <c:pt idx="13">
                  <c:v>-0.85858589400000096</c:v>
                </c:pt>
                <c:pt idx="14">
                  <c:v>-0.73232322900000002</c:v>
                </c:pt>
                <c:pt idx="15">
                  <c:v>-0.60606062400000005</c:v>
                </c:pt>
                <c:pt idx="16">
                  <c:v>-0.479797959</c:v>
                </c:pt>
                <c:pt idx="17">
                  <c:v>-0.35353535400000002</c:v>
                </c:pt>
                <c:pt idx="18">
                  <c:v>-0.227272734</c:v>
                </c:pt>
                <c:pt idx="19">
                  <c:v>-0.10101009900000001</c:v>
                </c:pt>
                <c:pt idx="20">
                  <c:v>-2.4747474199999981</c:v>
                </c:pt>
                <c:pt idx="21">
                  <c:v>-2.3484847500000008</c:v>
                </c:pt>
                <c:pt idx="22">
                  <c:v>-2.2222223300000001</c:v>
                </c:pt>
                <c:pt idx="23">
                  <c:v>-2.0959596600000001</c:v>
                </c:pt>
                <c:pt idx="24">
                  <c:v>-1.969697</c:v>
                </c:pt>
                <c:pt idx="25">
                  <c:v>-1.8434344499999871</c:v>
                </c:pt>
                <c:pt idx="26">
                  <c:v>-1.7171714300000001</c:v>
                </c:pt>
                <c:pt idx="27">
                  <c:v>-1.5909089999999999</c:v>
                </c:pt>
                <c:pt idx="28">
                  <c:v>-1.46464646</c:v>
                </c:pt>
                <c:pt idx="29">
                  <c:v>-1.33838379</c:v>
                </c:pt>
                <c:pt idx="30">
                  <c:v>-1.2121212499999809</c:v>
                </c:pt>
                <c:pt idx="31">
                  <c:v>-1.0858584600000001</c:v>
                </c:pt>
                <c:pt idx="32">
                  <c:v>-0.95959591900000096</c:v>
                </c:pt>
                <c:pt idx="33">
                  <c:v>-0.83333325400000002</c:v>
                </c:pt>
                <c:pt idx="34">
                  <c:v>-0.70707070800000005</c:v>
                </c:pt>
                <c:pt idx="35">
                  <c:v>-0.58080810299999996</c:v>
                </c:pt>
                <c:pt idx="36">
                  <c:v>-0.45454549799999999</c:v>
                </c:pt>
                <c:pt idx="37">
                  <c:v>-0.32828283300000599</c:v>
                </c:pt>
                <c:pt idx="38">
                  <c:v>-0.20202019800000001</c:v>
                </c:pt>
                <c:pt idx="39">
                  <c:v>-7.5757578000000006E-2</c:v>
                </c:pt>
                <c:pt idx="40">
                  <c:v>-2.4494948399999998</c:v>
                </c:pt>
                <c:pt idx="41">
                  <c:v>-2.3232321699999998</c:v>
                </c:pt>
                <c:pt idx="42">
                  <c:v>-2.1969697500000001</c:v>
                </c:pt>
                <c:pt idx="43">
                  <c:v>-2.0707073199999999</c:v>
                </c:pt>
                <c:pt idx="44">
                  <c:v>-1.9444445400000001</c:v>
                </c:pt>
                <c:pt idx="45">
                  <c:v>-1.81818199</c:v>
                </c:pt>
                <c:pt idx="46">
                  <c:v>-1.69191921</c:v>
                </c:pt>
                <c:pt idx="47">
                  <c:v>-1.5656566599999859</c:v>
                </c:pt>
                <c:pt idx="48">
                  <c:v>-1.439393879999985</c:v>
                </c:pt>
                <c:pt idx="49">
                  <c:v>-1.31313133</c:v>
                </c:pt>
                <c:pt idx="50">
                  <c:v>-1.18686867</c:v>
                </c:pt>
                <c:pt idx="51">
                  <c:v>-1.0606059999999999</c:v>
                </c:pt>
                <c:pt idx="52">
                  <c:v>-0.93434345700000099</c:v>
                </c:pt>
                <c:pt idx="53">
                  <c:v>-0.80808079200000005</c:v>
                </c:pt>
                <c:pt idx="54">
                  <c:v>-0.68181812799999997</c:v>
                </c:pt>
                <c:pt idx="55">
                  <c:v>-0.55555564199999996</c:v>
                </c:pt>
                <c:pt idx="56">
                  <c:v>-0.429292917</c:v>
                </c:pt>
                <c:pt idx="57">
                  <c:v>-0.30303031200000002</c:v>
                </c:pt>
                <c:pt idx="58">
                  <c:v>-0.176767692000002</c:v>
                </c:pt>
                <c:pt idx="59">
                  <c:v>-5.0505045799999197E-2</c:v>
                </c:pt>
                <c:pt idx="60">
                  <c:v>-2.4242424999999601</c:v>
                </c:pt>
                <c:pt idx="61">
                  <c:v>-2.2979795900000002</c:v>
                </c:pt>
                <c:pt idx="62">
                  <c:v>-2.17171717</c:v>
                </c:pt>
                <c:pt idx="63">
                  <c:v>-2.0454545</c:v>
                </c:pt>
                <c:pt idx="64">
                  <c:v>-1.91919196</c:v>
                </c:pt>
                <c:pt idx="65">
                  <c:v>-1.7929294099999871</c:v>
                </c:pt>
                <c:pt idx="66">
                  <c:v>-1.6666666299999999</c:v>
                </c:pt>
                <c:pt idx="67">
                  <c:v>-1.5404042</c:v>
                </c:pt>
                <c:pt idx="68">
                  <c:v>-1.41414142</c:v>
                </c:pt>
                <c:pt idx="69">
                  <c:v>-1.2878787499999871</c:v>
                </c:pt>
                <c:pt idx="70">
                  <c:v>-1.16161621</c:v>
                </c:pt>
                <c:pt idx="71">
                  <c:v>-1.0353534200000001</c:v>
                </c:pt>
                <c:pt idx="72">
                  <c:v>-0.90909093600000701</c:v>
                </c:pt>
                <c:pt idx="73">
                  <c:v>-0.78282833100000004</c:v>
                </c:pt>
                <c:pt idx="74">
                  <c:v>-0.65656566599999999</c:v>
                </c:pt>
                <c:pt idx="75">
                  <c:v>-0.53030300099999905</c:v>
                </c:pt>
                <c:pt idx="76">
                  <c:v>-0.40404039600000002</c:v>
                </c:pt>
                <c:pt idx="77">
                  <c:v>-0.27777776100000401</c:v>
                </c:pt>
                <c:pt idx="78">
                  <c:v>-0.15151518600000299</c:v>
                </c:pt>
                <c:pt idx="79">
                  <c:v>-2.5252524799999999E-2</c:v>
                </c:pt>
                <c:pt idx="80">
                  <c:v>-2.3989899199999991</c:v>
                </c:pt>
                <c:pt idx="81">
                  <c:v>-2.272727250000028</c:v>
                </c:pt>
                <c:pt idx="82">
                  <c:v>-2.1464645899999999</c:v>
                </c:pt>
                <c:pt idx="83">
                  <c:v>-2.0202019199999999</c:v>
                </c:pt>
                <c:pt idx="84">
                  <c:v>-1.8939393799999871</c:v>
                </c:pt>
                <c:pt idx="85">
                  <c:v>-1.7676767099999871</c:v>
                </c:pt>
                <c:pt idx="86">
                  <c:v>-1.64141417</c:v>
                </c:pt>
                <c:pt idx="87">
                  <c:v>-1.5151515</c:v>
                </c:pt>
                <c:pt idx="88">
                  <c:v>-1.3888888399999999</c:v>
                </c:pt>
                <c:pt idx="89">
                  <c:v>-1.26262641</c:v>
                </c:pt>
                <c:pt idx="90">
                  <c:v>-1.13636363</c:v>
                </c:pt>
                <c:pt idx="91">
                  <c:v>-1.0101009599999999</c:v>
                </c:pt>
                <c:pt idx="92">
                  <c:v>-0.88383835600000005</c:v>
                </c:pt>
                <c:pt idx="93">
                  <c:v>-0.75757574999999999</c:v>
                </c:pt>
                <c:pt idx="94">
                  <c:v>-0.63131320499999999</c:v>
                </c:pt>
                <c:pt idx="95">
                  <c:v>-0.50505047999999997</c:v>
                </c:pt>
                <c:pt idx="96">
                  <c:v>-0.37878787500000599</c:v>
                </c:pt>
                <c:pt idx="97">
                  <c:v>-0.25252523999999998</c:v>
                </c:pt>
                <c:pt idx="98">
                  <c:v>-0.12626261999999999</c:v>
                </c:pt>
              </c:numCache>
            </c:numRef>
          </c:yVal>
          <c:smooth val="0"/>
        </c:ser>
        <c:dLbls>
          <c:showLegendKey val="0"/>
          <c:showVal val="0"/>
          <c:showCatName val="0"/>
          <c:showSerName val="0"/>
          <c:showPercent val="0"/>
          <c:showBubbleSize val="0"/>
        </c:dLbls>
        <c:axId val="73302592"/>
        <c:axId val="73303168"/>
      </c:scatterChart>
      <c:valAx>
        <c:axId val="73302592"/>
        <c:scaling>
          <c:orientation val="minMax"/>
          <c:max val="1.5"/>
          <c:min val="-1.5"/>
        </c:scaling>
        <c:delete val="0"/>
        <c:axPos val="b"/>
        <c:title>
          <c:tx>
            <c:rich>
              <a:bodyPr/>
              <a:lstStyle/>
              <a:p>
                <a:pPr>
                  <a:defRPr sz="1400"/>
                </a:pPr>
                <a:r>
                  <a:rPr lang="en-US" sz="1400"/>
                  <a:t>Vx (m/sec)</a:t>
                </a:r>
              </a:p>
            </c:rich>
          </c:tx>
          <c:layout>
            <c:manualLayout>
              <c:xMode val="edge"/>
              <c:yMode val="edge"/>
              <c:x val="0.21076653127856201"/>
              <c:y val="0.58743121815655397"/>
            </c:manualLayout>
          </c:layout>
          <c:overlay val="0"/>
        </c:title>
        <c:numFmt formatCode="General" sourceLinked="1"/>
        <c:majorTickMark val="out"/>
        <c:minorTickMark val="none"/>
        <c:tickLblPos val="nextTo"/>
        <c:crossAx val="73303168"/>
        <c:crosses val="autoZero"/>
        <c:crossBetween val="midCat"/>
        <c:majorUnit val="0.2"/>
      </c:valAx>
      <c:valAx>
        <c:axId val="73303168"/>
        <c:scaling>
          <c:orientation val="minMax"/>
        </c:scaling>
        <c:delete val="0"/>
        <c:axPos val="l"/>
        <c:title>
          <c:tx>
            <c:rich>
              <a:bodyPr rot="-5400000" vert="horz"/>
              <a:lstStyle/>
              <a:p>
                <a:pPr>
                  <a:defRPr sz="1400"/>
                </a:pPr>
                <a:r>
                  <a:rPr lang="en-US" sz="1400"/>
                  <a:t>Y-axis</a:t>
                </a:r>
              </a:p>
            </c:rich>
          </c:tx>
          <c:layout>
            <c:manualLayout>
              <c:xMode val="edge"/>
              <c:yMode val="edge"/>
              <c:x val="0.55369335816263199"/>
              <c:y val="6.3093098656785598E-2"/>
            </c:manualLayout>
          </c:layout>
          <c:overlay val="0"/>
        </c:title>
        <c:numFmt formatCode="General" sourceLinked="1"/>
        <c:majorTickMark val="out"/>
        <c:minorTickMark val="none"/>
        <c:tickLblPos val="nextTo"/>
        <c:crossAx val="73302592"/>
        <c:crosses val="autoZero"/>
        <c:crossBetween val="midCat"/>
        <c:majorUnit val="0.5"/>
      </c:valAx>
    </c:plotArea>
    <c:plotVisOnly val="1"/>
    <c:dispBlanksAs val="gap"/>
    <c:showDLblsOverMax val="0"/>
  </c:chart>
  <c:spPr>
    <a:solidFill>
      <a:schemeClr val="bg1"/>
    </a:solidFill>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955774278215401"/>
          <c:y val="5.1400554097404502E-2"/>
          <c:w val="0.77294378827646604"/>
          <c:h val="0.73444808982210497"/>
        </c:manualLayout>
      </c:layout>
      <c:scatterChart>
        <c:scatterStyle val="lineMarker"/>
        <c:varyColors val="0"/>
        <c:ser>
          <c:idx val="0"/>
          <c:order val="0"/>
          <c:tx>
            <c:strRef>
              <c:f>Sheet2!$H$1</c:f>
              <c:strCache>
                <c:ptCount val="1"/>
                <c:pt idx="0">
                  <c:v>Positive Y axis</c:v>
                </c:pt>
              </c:strCache>
            </c:strRef>
          </c:tx>
          <c:spPr>
            <a:ln w="28575">
              <a:noFill/>
            </a:ln>
          </c:spPr>
          <c:marker>
            <c:spPr>
              <a:solidFill>
                <a:srgbClr val="FF0000"/>
              </a:solidFill>
              <a:ln>
                <a:solidFill>
                  <a:srgbClr val="000000"/>
                </a:solidFill>
              </a:ln>
            </c:spPr>
          </c:marker>
          <c:xVal>
            <c:numRef>
              <c:f>Sheet2!$O$2:$O$100</c:f>
              <c:numCache>
                <c:formatCode>General</c:formatCode>
                <c:ptCount val="99"/>
                <c:pt idx="0">
                  <c:v>5</c:v>
                </c:pt>
                <c:pt idx="1">
                  <c:v>4.7474746799999261</c:v>
                </c:pt>
                <c:pt idx="2">
                  <c:v>4.4949493399999936</c:v>
                </c:pt>
                <c:pt idx="3">
                  <c:v>4.2424235399999954</c:v>
                </c:pt>
                <c:pt idx="4">
                  <c:v>3.9898989199999981</c:v>
                </c:pt>
                <c:pt idx="5">
                  <c:v>3.7373738200000002</c:v>
                </c:pt>
                <c:pt idx="6">
                  <c:v>3.4848484999999618</c:v>
                </c:pt>
                <c:pt idx="7">
                  <c:v>3.2323227000000001</c:v>
                </c:pt>
                <c:pt idx="8">
                  <c:v>2.9797983199999991</c:v>
                </c:pt>
                <c:pt idx="9">
                  <c:v>2.7272727400000298</c:v>
                </c:pt>
                <c:pt idx="10">
                  <c:v>2.4747474199999981</c:v>
                </c:pt>
                <c:pt idx="11">
                  <c:v>2.2222223200000002</c:v>
                </c:pt>
                <c:pt idx="12">
                  <c:v>1.969696997999985</c:v>
                </c:pt>
                <c:pt idx="13">
                  <c:v>1.71717155</c:v>
                </c:pt>
                <c:pt idx="14">
                  <c:v>1.4646464579999821</c:v>
                </c:pt>
                <c:pt idx="15">
                  <c:v>1.2121211300000001</c:v>
                </c:pt>
                <c:pt idx="16">
                  <c:v>0.95959597800000096</c:v>
                </c:pt>
                <c:pt idx="17">
                  <c:v>0.70707064800000097</c:v>
                </c:pt>
                <c:pt idx="18">
                  <c:v>0.45454549799999999</c:v>
                </c:pt>
                <c:pt idx="19">
                  <c:v>0.20202019800000001</c:v>
                </c:pt>
                <c:pt idx="20">
                  <c:v>4.9494948399999936</c:v>
                </c:pt>
                <c:pt idx="21">
                  <c:v>4.6969694999999998</c:v>
                </c:pt>
                <c:pt idx="22">
                  <c:v>4.4444446599999736</c:v>
                </c:pt>
                <c:pt idx="23">
                  <c:v>4.1919193199999736</c:v>
                </c:pt>
                <c:pt idx="24">
                  <c:v>3.9393940000000001</c:v>
                </c:pt>
                <c:pt idx="25">
                  <c:v>3.6868684199999722</c:v>
                </c:pt>
                <c:pt idx="26">
                  <c:v>3.4343433399999972</c:v>
                </c:pt>
                <c:pt idx="27">
                  <c:v>3.1818179999999998</c:v>
                </c:pt>
                <c:pt idx="28">
                  <c:v>2.9292926799999992</c:v>
                </c:pt>
                <c:pt idx="29">
                  <c:v>2.6767675799999999</c:v>
                </c:pt>
                <c:pt idx="30">
                  <c:v>2.4242424999999632</c:v>
                </c:pt>
                <c:pt idx="31">
                  <c:v>2.17171716</c:v>
                </c:pt>
                <c:pt idx="32">
                  <c:v>1.919191837999987</c:v>
                </c:pt>
                <c:pt idx="33">
                  <c:v>1.666666508</c:v>
                </c:pt>
                <c:pt idx="34">
                  <c:v>1.414141415999985</c:v>
                </c:pt>
                <c:pt idx="35">
                  <c:v>1.161616086</c:v>
                </c:pt>
                <c:pt idx="36">
                  <c:v>0.90909099599999998</c:v>
                </c:pt>
                <c:pt idx="37">
                  <c:v>0.65656566599999999</c:v>
                </c:pt>
                <c:pt idx="38">
                  <c:v>0.40404039600000002</c:v>
                </c:pt>
                <c:pt idx="39">
                  <c:v>0.15151515600000201</c:v>
                </c:pt>
                <c:pt idx="40">
                  <c:v>4.8989891999999946</c:v>
                </c:pt>
                <c:pt idx="41">
                  <c:v>4.6464643399999837</c:v>
                </c:pt>
                <c:pt idx="42">
                  <c:v>4.3939394999999957</c:v>
                </c:pt>
                <c:pt idx="43">
                  <c:v>4.1414136800000003</c:v>
                </c:pt>
                <c:pt idx="44">
                  <c:v>3.8888888399999981</c:v>
                </c:pt>
                <c:pt idx="45">
                  <c:v>3.6363637400000002</c:v>
                </c:pt>
                <c:pt idx="46">
                  <c:v>3.3838386599999999</c:v>
                </c:pt>
                <c:pt idx="47">
                  <c:v>3.1313128400000001</c:v>
                </c:pt>
                <c:pt idx="48">
                  <c:v>2.8787877600000011</c:v>
                </c:pt>
                <c:pt idx="49">
                  <c:v>2.6262626599999992</c:v>
                </c:pt>
                <c:pt idx="50">
                  <c:v>2.3737373399999999</c:v>
                </c:pt>
                <c:pt idx="51">
                  <c:v>2.1212119999999999</c:v>
                </c:pt>
                <c:pt idx="52">
                  <c:v>1.868686914000012</c:v>
                </c:pt>
                <c:pt idx="53">
                  <c:v>1.6161615840000001</c:v>
                </c:pt>
                <c:pt idx="54">
                  <c:v>1.3636362559999751</c:v>
                </c:pt>
                <c:pt idx="55">
                  <c:v>1.1111111640000131</c:v>
                </c:pt>
                <c:pt idx="56">
                  <c:v>0.85858583400000599</c:v>
                </c:pt>
                <c:pt idx="57">
                  <c:v>0.60606062400000005</c:v>
                </c:pt>
                <c:pt idx="58">
                  <c:v>0.35353535400000002</c:v>
                </c:pt>
                <c:pt idx="59">
                  <c:v>0.10101009900000001</c:v>
                </c:pt>
                <c:pt idx="60">
                  <c:v>4.8484849999999646</c:v>
                </c:pt>
                <c:pt idx="61">
                  <c:v>4.5959591800000004</c:v>
                </c:pt>
                <c:pt idx="62">
                  <c:v>4.3434343399999316</c:v>
                </c:pt>
                <c:pt idx="63">
                  <c:v>4.0909089999999946</c:v>
                </c:pt>
                <c:pt idx="64">
                  <c:v>3.8383841599999999</c:v>
                </c:pt>
                <c:pt idx="65">
                  <c:v>3.5858585799999991</c:v>
                </c:pt>
                <c:pt idx="66">
                  <c:v>3.3333332600000012</c:v>
                </c:pt>
                <c:pt idx="67">
                  <c:v>3.0808081600000001</c:v>
                </c:pt>
                <c:pt idx="68">
                  <c:v>2.8282825999999992</c:v>
                </c:pt>
                <c:pt idx="69">
                  <c:v>2.5757574999999981</c:v>
                </c:pt>
                <c:pt idx="70">
                  <c:v>2.3232324199999992</c:v>
                </c:pt>
                <c:pt idx="71">
                  <c:v>2.07070708</c:v>
                </c:pt>
                <c:pt idx="72">
                  <c:v>1.818181754</c:v>
                </c:pt>
                <c:pt idx="73">
                  <c:v>1.5656566620000001</c:v>
                </c:pt>
                <c:pt idx="74">
                  <c:v>1.313131451999987</c:v>
                </c:pt>
                <c:pt idx="75">
                  <c:v>1.060606122</c:v>
                </c:pt>
                <c:pt idx="76">
                  <c:v>0.80808079200000005</c:v>
                </c:pt>
                <c:pt idx="77">
                  <c:v>0.555555581999994</c:v>
                </c:pt>
                <c:pt idx="78">
                  <c:v>0.30303031200000002</c:v>
                </c:pt>
                <c:pt idx="79">
                  <c:v>5.0505049599999803E-2</c:v>
                </c:pt>
                <c:pt idx="80">
                  <c:v>4.7979802999999261</c:v>
                </c:pt>
                <c:pt idx="81">
                  <c:v>4.5454544999999964</c:v>
                </c:pt>
                <c:pt idx="82">
                  <c:v>4.2929291799999936</c:v>
                </c:pt>
                <c:pt idx="83">
                  <c:v>4.0404038399999864</c:v>
                </c:pt>
                <c:pt idx="84">
                  <c:v>3.7878790000000002</c:v>
                </c:pt>
                <c:pt idx="85">
                  <c:v>3.5353536600000002</c:v>
                </c:pt>
                <c:pt idx="86">
                  <c:v>3.28282834</c:v>
                </c:pt>
                <c:pt idx="87">
                  <c:v>3.030303</c:v>
                </c:pt>
                <c:pt idx="88">
                  <c:v>2.7777776799999998</c:v>
                </c:pt>
                <c:pt idx="89">
                  <c:v>2.5252525799999992</c:v>
                </c:pt>
                <c:pt idx="90">
                  <c:v>2.2727274799999999</c:v>
                </c:pt>
                <c:pt idx="91">
                  <c:v>2.0202019199999999</c:v>
                </c:pt>
                <c:pt idx="92">
                  <c:v>1.767676711999985</c:v>
                </c:pt>
                <c:pt idx="93">
                  <c:v>1.5151515</c:v>
                </c:pt>
                <c:pt idx="94">
                  <c:v>1.26262641</c:v>
                </c:pt>
                <c:pt idx="95">
                  <c:v>1.0101009599999999</c:v>
                </c:pt>
                <c:pt idx="96">
                  <c:v>0.75757569000000702</c:v>
                </c:pt>
                <c:pt idx="97">
                  <c:v>0.50505047999999997</c:v>
                </c:pt>
                <c:pt idx="98">
                  <c:v>0.25252523999999998</c:v>
                </c:pt>
              </c:numCache>
            </c:numRef>
          </c:xVal>
          <c:yVal>
            <c:numRef>
              <c:f>Sheet2!$H$2:$H$100</c:f>
              <c:numCache>
                <c:formatCode>General</c:formatCode>
                <c:ptCount val="99"/>
                <c:pt idx="0">
                  <c:v>0.306853290000003</c:v>
                </c:pt>
                <c:pt idx="1">
                  <c:v>0.30641651000000403</c:v>
                </c:pt>
                <c:pt idx="2">
                  <c:v>0.30624199000000002</c:v>
                </c:pt>
                <c:pt idx="3">
                  <c:v>0.30601597000000502</c:v>
                </c:pt>
                <c:pt idx="4">
                  <c:v>0.30669022000000001</c:v>
                </c:pt>
                <c:pt idx="5">
                  <c:v>0.30743885000000098</c:v>
                </c:pt>
                <c:pt idx="6">
                  <c:v>0.307637209999999</c:v>
                </c:pt>
                <c:pt idx="7">
                  <c:v>0.307275770000003</c:v>
                </c:pt>
                <c:pt idx="8">
                  <c:v>0.304686550000003</c:v>
                </c:pt>
                <c:pt idx="9">
                  <c:v>0.30047417000000498</c:v>
                </c:pt>
                <c:pt idx="10">
                  <c:v>0.30001545000000002</c:v>
                </c:pt>
                <c:pt idx="11">
                  <c:v>0.29951477000000498</c:v>
                </c:pt>
                <c:pt idx="12">
                  <c:v>0.31697178000000398</c:v>
                </c:pt>
                <c:pt idx="13">
                  <c:v>0.335778240000003</c:v>
                </c:pt>
                <c:pt idx="14">
                  <c:v>0.39248371000000598</c:v>
                </c:pt>
                <c:pt idx="15">
                  <c:v>0.79496765000000003</c:v>
                </c:pt>
                <c:pt idx="16">
                  <c:v>-0.390312190000006</c:v>
                </c:pt>
                <c:pt idx="17">
                  <c:v>-3.3176603299999972</c:v>
                </c:pt>
                <c:pt idx="18">
                  <c:v>-3.7789216000000012</c:v>
                </c:pt>
                <c:pt idx="19">
                  <c:v>-3.7720460899999981</c:v>
                </c:pt>
                <c:pt idx="20">
                  <c:v>0.30679416999999998</c:v>
                </c:pt>
                <c:pt idx="21">
                  <c:v>0.30634689000000498</c:v>
                </c:pt>
                <c:pt idx="22">
                  <c:v>0.30604744</c:v>
                </c:pt>
                <c:pt idx="23">
                  <c:v>0.305978780000007</c:v>
                </c:pt>
                <c:pt idx="24">
                  <c:v>0.307121280000001</c:v>
                </c:pt>
                <c:pt idx="25">
                  <c:v>0.30750942000000098</c:v>
                </c:pt>
                <c:pt idx="26">
                  <c:v>0.307811740000003</c:v>
                </c:pt>
                <c:pt idx="27">
                  <c:v>0.30728912000000003</c:v>
                </c:pt>
                <c:pt idx="28">
                  <c:v>0.304421420000003</c:v>
                </c:pt>
                <c:pt idx="29">
                  <c:v>0.29935550999999999</c:v>
                </c:pt>
                <c:pt idx="30">
                  <c:v>0.30425835000000001</c:v>
                </c:pt>
                <c:pt idx="31">
                  <c:v>0.299466130000001</c:v>
                </c:pt>
                <c:pt idx="32">
                  <c:v>0.322118760000006</c:v>
                </c:pt>
                <c:pt idx="33">
                  <c:v>0.33678912999999999</c:v>
                </c:pt>
                <c:pt idx="34">
                  <c:v>0.42250728999999998</c:v>
                </c:pt>
                <c:pt idx="35">
                  <c:v>0.99455260999999195</c:v>
                </c:pt>
                <c:pt idx="36">
                  <c:v>-1.3821549400000119</c:v>
                </c:pt>
                <c:pt idx="37">
                  <c:v>-3.4601078000000012</c:v>
                </c:pt>
                <c:pt idx="38">
                  <c:v>-3.8182473199999971</c:v>
                </c:pt>
                <c:pt idx="39">
                  <c:v>-3.6454353300000002</c:v>
                </c:pt>
                <c:pt idx="40">
                  <c:v>0.30672932000000103</c:v>
                </c:pt>
                <c:pt idx="41">
                  <c:v>0.30614947999999997</c:v>
                </c:pt>
                <c:pt idx="42">
                  <c:v>0.30585193999999999</c:v>
                </c:pt>
                <c:pt idx="43">
                  <c:v>0.30590057000000498</c:v>
                </c:pt>
                <c:pt idx="44">
                  <c:v>0.30652809000000503</c:v>
                </c:pt>
                <c:pt idx="45">
                  <c:v>0.30745888000000599</c:v>
                </c:pt>
                <c:pt idx="46">
                  <c:v>0.30789375000000002</c:v>
                </c:pt>
                <c:pt idx="47">
                  <c:v>0.30730247000000499</c:v>
                </c:pt>
                <c:pt idx="48">
                  <c:v>0.30315589999999998</c:v>
                </c:pt>
                <c:pt idx="49">
                  <c:v>0.29826545999999998</c:v>
                </c:pt>
                <c:pt idx="50">
                  <c:v>0.30516815000000003</c:v>
                </c:pt>
                <c:pt idx="51">
                  <c:v>0.29989242999999999</c:v>
                </c:pt>
                <c:pt idx="52">
                  <c:v>0.32684708000000401</c:v>
                </c:pt>
                <c:pt idx="53">
                  <c:v>0.34484862999999999</c:v>
                </c:pt>
                <c:pt idx="54">
                  <c:v>0.46304034999999999</c:v>
                </c:pt>
                <c:pt idx="55">
                  <c:v>1.496308300000001</c:v>
                </c:pt>
                <c:pt idx="56">
                  <c:v>-2.00326395</c:v>
                </c:pt>
                <c:pt idx="57">
                  <c:v>-3.5711321800000002</c:v>
                </c:pt>
                <c:pt idx="58">
                  <c:v>-3.8429813400000001</c:v>
                </c:pt>
                <c:pt idx="59">
                  <c:v>-3.3302693399999632</c:v>
                </c:pt>
                <c:pt idx="60">
                  <c:v>0.30645942999999998</c:v>
                </c:pt>
                <c:pt idx="61">
                  <c:v>0.30595303000000001</c:v>
                </c:pt>
                <c:pt idx="62">
                  <c:v>0.30573273000000101</c:v>
                </c:pt>
                <c:pt idx="63">
                  <c:v>0.30582809000000599</c:v>
                </c:pt>
                <c:pt idx="64">
                  <c:v>0.30592918000000402</c:v>
                </c:pt>
                <c:pt idx="65">
                  <c:v>0.30740833000000301</c:v>
                </c:pt>
                <c:pt idx="66">
                  <c:v>0.30797672000000398</c:v>
                </c:pt>
                <c:pt idx="67">
                  <c:v>0.30648136000000398</c:v>
                </c:pt>
                <c:pt idx="68">
                  <c:v>0.30188847000000701</c:v>
                </c:pt>
                <c:pt idx="69">
                  <c:v>0.29852295000000401</c:v>
                </c:pt>
                <c:pt idx="70">
                  <c:v>0.30168629000000302</c:v>
                </c:pt>
                <c:pt idx="71">
                  <c:v>0.30614566999999998</c:v>
                </c:pt>
                <c:pt idx="72">
                  <c:v>0.33157730000000302</c:v>
                </c:pt>
                <c:pt idx="73">
                  <c:v>0.35311413000000003</c:v>
                </c:pt>
                <c:pt idx="74">
                  <c:v>0.52914524000000096</c:v>
                </c:pt>
                <c:pt idx="75">
                  <c:v>4.4706440000000134</c:v>
                </c:pt>
                <c:pt idx="76">
                  <c:v>-2.6076307300000008</c:v>
                </c:pt>
                <c:pt idx="77">
                  <c:v>-3.6509709400000001</c:v>
                </c:pt>
                <c:pt idx="78">
                  <c:v>-3.8499293300000001</c:v>
                </c:pt>
                <c:pt idx="79">
                  <c:v>-8.9616636746000005</c:v>
                </c:pt>
                <c:pt idx="80">
                  <c:v>0.30643844999999997</c:v>
                </c:pt>
                <c:pt idx="81">
                  <c:v>0.30617905000000101</c:v>
                </c:pt>
                <c:pt idx="82">
                  <c:v>0.30596352000000099</c:v>
                </c:pt>
                <c:pt idx="83">
                  <c:v>0.30625915999999997</c:v>
                </c:pt>
                <c:pt idx="84">
                  <c:v>0.30637932000000301</c:v>
                </c:pt>
                <c:pt idx="85">
                  <c:v>0.30735874000000402</c:v>
                </c:pt>
                <c:pt idx="86">
                  <c:v>0.30793476000000503</c:v>
                </c:pt>
                <c:pt idx="87">
                  <c:v>0.30527400999999998</c:v>
                </c:pt>
                <c:pt idx="88">
                  <c:v>0.30132103000000099</c:v>
                </c:pt>
                <c:pt idx="89">
                  <c:v>0.29926967999999998</c:v>
                </c:pt>
                <c:pt idx="90">
                  <c:v>0.29956532000000002</c:v>
                </c:pt>
                <c:pt idx="91">
                  <c:v>0.31155872000000401</c:v>
                </c:pt>
                <c:pt idx="92">
                  <c:v>0.33476639000000402</c:v>
                </c:pt>
                <c:pt idx="93">
                  <c:v>0.37037468000000601</c:v>
                </c:pt>
                <c:pt idx="94">
                  <c:v>0.63137627000000096</c:v>
                </c:pt>
                <c:pt idx="95">
                  <c:v>4.1996117000000002</c:v>
                </c:pt>
                <c:pt idx="96">
                  <c:v>-3.0605053899999999</c:v>
                </c:pt>
                <c:pt idx="97">
                  <c:v>-3.7236366300000001</c:v>
                </c:pt>
                <c:pt idx="98">
                  <c:v>-3.8279256799999999</c:v>
                </c:pt>
              </c:numCache>
            </c:numRef>
          </c:yVal>
          <c:smooth val="0"/>
        </c:ser>
        <c:ser>
          <c:idx val="1"/>
          <c:order val="1"/>
          <c:tx>
            <c:strRef>
              <c:f>Sheet2!$F$1</c:f>
              <c:strCache>
                <c:ptCount val="1"/>
                <c:pt idx="0">
                  <c:v>Negative Y axis</c:v>
                </c:pt>
              </c:strCache>
            </c:strRef>
          </c:tx>
          <c:spPr>
            <a:ln w="28575">
              <a:noFill/>
            </a:ln>
          </c:spPr>
          <c:marker>
            <c:spPr>
              <a:solidFill>
                <a:srgbClr val="00B050"/>
              </a:solidFill>
              <a:ln>
                <a:solidFill>
                  <a:srgbClr val="000000"/>
                </a:solidFill>
              </a:ln>
            </c:spPr>
          </c:marker>
          <c:xVal>
            <c:numRef>
              <c:f>Sheet2!$O$2:$O$100</c:f>
              <c:numCache>
                <c:formatCode>General</c:formatCode>
                <c:ptCount val="99"/>
                <c:pt idx="0">
                  <c:v>5</c:v>
                </c:pt>
                <c:pt idx="1">
                  <c:v>4.7474746799999261</c:v>
                </c:pt>
                <c:pt idx="2">
                  <c:v>4.4949493399999936</c:v>
                </c:pt>
                <c:pt idx="3">
                  <c:v>4.2424235399999954</c:v>
                </c:pt>
                <c:pt idx="4">
                  <c:v>3.9898989199999981</c:v>
                </c:pt>
                <c:pt idx="5">
                  <c:v>3.7373738200000002</c:v>
                </c:pt>
                <c:pt idx="6">
                  <c:v>3.4848484999999618</c:v>
                </c:pt>
                <c:pt idx="7">
                  <c:v>3.2323227000000001</c:v>
                </c:pt>
                <c:pt idx="8">
                  <c:v>2.9797983199999991</c:v>
                </c:pt>
                <c:pt idx="9">
                  <c:v>2.7272727400000298</c:v>
                </c:pt>
                <c:pt idx="10">
                  <c:v>2.4747474199999981</c:v>
                </c:pt>
                <c:pt idx="11">
                  <c:v>2.2222223200000002</c:v>
                </c:pt>
                <c:pt idx="12">
                  <c:v>1.969696997999985</c:v>
                </c:pt>
                <c:pt idx="13">
                  <c:v>1.71717155</c:v>
                </c:pt>
                <c:pt idx="14">
                  <c:v>1.4646464579999821</c:v>
                </c:pt>
                <c:pt idx="15">
                  <c:v>1.2121211300000001</c:v>
                </c:pt>
                <c:pt idx="16">
                  <c:v>0.95959597800000096</c:v>
                </c:pt>
                <c:pt idx="17">
                  <c:v>0.70707064800000097</c:v>
                </c:pt>
                <c:pt idx="18">
                  <c:v>0.45454549799999999</c:v>
                </c:pt>
                <c:pt idx="19">
                  <c:v>0.20202019800000001</c:v>
                </c:pt>
                <c:pt idx="20">
                  <c:v>4.9494948399999936</c:v>
                </c:pt>
                <c:pt idx="21">
                  <c:v>4.6969694999999998</c:v>
                </c:pt>
                <c:pt idx="22">
                  <c:v>4.4444446599999736</c:v>
                </c:pt>
                <c:pt idx="23">
                  <c:v>4.1919193199999736</c:v>
                </c:pt>
                <c:pt idx="24">
                  <c:v>3.9393940000000001</c:v>
                </c:pt>
                <c:pt idx="25">
                  <c:v>3.6868684199999722</c:v>
                </c:pt>
                <c:pt idx="26">
                  <c:v>3.4343433399999972</c:v>
                </c:pt>
                <c:pt idx="27">
                  <c:v>3.1818179999999998</c:v>
                </c:pt>
                <c:pt idx="28">
                  <c:v>2.9292926799999992</c:v>
                </c:pt>
                <c:pt idx="29">
                  <c:v>2.6767675799999999</c:v>
                </c:pt>
                <c:pt idx="30">
                  <c:v>2.4242424999999632</c:v>
                </c:pt>
                <c:pt idx="31">
                  <c:v>2.17171716</c:v>
                </c:pt>
                <c:pt idx="32">
                  <c:v>1.919191837999987</c:v>
                </c:pt>
                <c:pt idx="33">
                  <c:v>1.666666508</c:v>
                </c:pt>
                <c:pt idx="34">
                  <c:v>1.414141415999985</c:v>
                </c:pt>
                <c:pt idx="35">
                  <c:v>1.161616086</c:v>
                </c:pt>
                <c:pt idx="36">
                  <c:v>0.90909099599999998</c:v>
                </c:pt>
                <c:pt idx="37">
                  <c:v>0.65656566599999999</c:v>
                </c:pt>
                <c:pt idx="38">
                  <c:v>0.40404039600000002</c:v>
                </c:pt>
                <c:pt idx="39">
                  <c:v>0.15151515600000201</c:v>
                </c:pt>
                <c:pt idx="40">
                  <c:v>4.8989891999999946</c:v>
                </c:pt>
                <c:pt idx="41">
                  <c:v>4.6464643399999837</c:v>
                </c:pt>
                <c:pt idx="42">
                  <c:v>4.3939394999999957</c:v>
                </c:pt>
                <c:pt idx="43">
                  <c:v>4.1414136800000003</c:v>
                </c:pt>
                <c:pt idx="44">
                  <c:v>3.8888888399999981</c:v>
                </c:pt>
                <c:pt idx="45">
                  <c:v>3.6363637400000002</c:v>
                </c:pt>
                <c:pt idx="46">
                  <c:v>3.3838386599999999</c:v>
                </c:pt>
                <c:pt idx="47">
                  <c:v>3.1313128400000001</c:v>
                </c:pt>
                <c:pt idx="48">
                  <c:v>2.8787877600000011</c:v>
                </c:pt>
                <c:pt idx="49">
                  <c:v>2.6262626599999992</c:v>
                </c:pt>
                <c:pt idx="50">
                  <c:v>2.3737373399999999</c:v>
                </c:pt>
                <c:pt idx="51">
                  <c:v>2.1212119999999999</c:v>
                </c:pt>
                <c:pt idx="52">
                  <c:v>1.868686914000012</c:v>
                </c:pt>
                <c:pt idx="53">
                  <c:v>1.6161615840000001</c:v>
                </c:pt>
                <c:pt idx="54">
                  <c:v>1.3636362559999751</c:v>
                </c:pt>
                <c:pt idx="55">
                  <c:v>1.1111111640000131</c:v>
                </c:pt>
                <c:pt idx="56">
                  <c:v>0.85858583400000599</c:v>
                </c:pt>
                <c:pt idx="57">
                  <c:v>0.60606062400000005</c:v>
                </c:pt>
                <c:pt idx="58">
                  <c:v>0.35353535400000002</c:v>
                </c:pt>
                <c:pt idx="59">
                  <c:v>0.10101009900000001</c:v>
                </c:pt>
                <c:pt idx="60">
                  <c:v>4.8484849999999646</c:v>
                </c:pt>
                <c:pt idx="61">
                  <c:v>4.5959591800000004</c:v>
                </c:pt>
                <c:pt idx="62">
                  <c:v>4.3434343399999316</c:v>
                </c:pt>
                <c:pt idx="63">
                  <c:v>4.0909089999999946</c:v>
                </c:pt>
                <c:pt idx="64">
                  <c:v>3.8383841599999999</c:v>
                </c:pt>
                <c:pt idx="65">
                  <c:v>3.5858585799999991</c:v>
                </c:pt>
                <c:pt idx="66">
                  <c:v>3.3333332600000012</c:v>
                </c:pt>
                <c:pt idx="67">
                  <c:v>3.0808081600000001</c:v>
                </c:pt>
                <c:pt idx="68">
                  <c:v>2.8282825999999992</c:v>
                </c:pt>
                <c:pt idx="69">
                  <c:v>2.5757574999999981</c:v>
                </c:pt>
                <c:pt idx="70">
                  <c:v>2.3232324199999992</c:v>
                </c:pt>
                <c:pt idx="71">
                  <c:v>2.07070708</c:v>
                </c:pt>
                <c:pt idx="72">
                  <c:v>1.818181754</c:v>
                </c:pt>
                <c:pt idx="73">
                  <c:v>1.5656566620000001</c:v>
                </c:pt>
                <c:pt idx="74">
                  <c:v>1.313131451999987</c:v>
                </c:pt>
                <c:pt idx="75">
                  <c:v>1.060606122</c:v>
                </c:pt>
                <c:pt idx="76">
                  <c:v>0.80808079200000005</c:v>
                </c:pt>
                <c:pt idx="77">
                  <c:v>0.555555581999994</c:v>
                </c:pt>
                <c:pt idx="78">
                  <c:v>0.30303031200000002</c:v>
                </c:pt>
                <c:pt idx="79">
                  <c:v>5.0505049599999803E-2</c:v>
                </c:pt>
                <c:pt idx="80">
                  <c:v>4.7979802999999261</c:v>
                </c:pt>
                <c:pt idx="81">
                  <c:v>4.5454544999999964</c:v>
                </c:pt>
                <c:pt idx="82">
                  <c:v>4.2929291799999936</c:v>
                </c:pt>
                <c:pt idx="83">
                  <c:v>4.0404038399999864</c:v>
                </c:pt>
                <c:pt idx="84">
                  <c:v>3.7878790000000002</c:v>
                </c:pt>
                <c:pt idx="85">
                  <c:v>3.5353536600000002</c:v>
                </c:pt>
                <c:pt idx="86">
                  <c:v>3.28282834</c:v>
                </c:pt>
                <c:pt idx="87">
                  <c:v>3.030303</c:v>
                </c:pt>
                <c:pt idx="88">
                  <c:v>2.7777776799999998</c:v>
                </c:pt>
                <c:pt idx="89">
                  <c:v>2.5252525799999992</c:v>
                </c:pt>
                <c:pt idx="90">
                  <c:v>2.2727274799999999</c:v>
                </c:pt>
                <c:pt idx="91">
                  <c:v>2.0202019199999999</c:v>
                </c:pt>
                <c:pt idx="92">
                  <c:v>1.767676711999985</c:v>
                </c:pt>
                <c:pt idx="93">
                  <c:v>1.5151515</c:v>
                </c:pt>
                <c:pt idx="94">
                  <c:v>1.26262641</c:v>
                </c:pt>
                <c:pt idx="95">
                  <c:v>1.0101009599999999</c:v>
                </c:pt>
                <c:pt idx="96">
                  <c:v>0.75757569000000702</c:v>
                </c:pt>
                <c:pt idx="97">
                  <c:v>0.50505047999999997</c:v>
                </c:pt>
                <c:pt idx="98">
                  <c:v>0.25252523999999998</c:v>
                </c:pt>
              </c:numCache>
            </c:numRef>
          </c:xVal>
          <c:yVal>
            <c:numRef>
              <c:f>Sheet2!$F$2:$F$100</c:f>
              <c:numCache>
                <c:formatCode>General</c:formatCode>
                <c:ptCount val="99"/>
                <c:pt idx="0">
                  <c:v>0.41106796000000401</c:v>
                </c:pt>
                <c:pt idx="1">
                  <c:v>0.421138760000003</c:v>
                </c:pt>
                <c:pt idx="2">
                  <c:v>0.43228530999999998</c:v>
                </c:pt>
                <c:pt idx="3">
                  <c:v>0.44619941999999901</c:v>
                </c:pt>
                <c:pt idx="4">
                  <c:v>0.45916557000000002</c:v>
                </c:pt>
                <c:pt idx="5">
                  <c:v>0.47422028000000099</c:v>
                </c:pt>
                <c:pt idx="6">
                  <c:v>0.492096900000003</c:v>
                </c:pt>
                <c:pt idx="7">
                  <c:v>0.51560592999999999</c:v>
                </c:pt>
                <c:pt idx="8">
                  <c:v>0.53824615000000098</c:v>
                </c:pt>
                <c:pt idx="9">
                  <c:v>0.56316089999999996</c:v>
                </c:pt>
                <c:pt idx="10">
                  <c:v>0.59760857000000001</c:v>
                </c:pt>
                <c:pt idx="11">
                  <c:v>0.63868236999999894</c:v>
                </c:pt>
                <c:pt idx="12">
                  <c:v>0.68406009999999995</c:v>
                </c:pt>
                <c:pt idx="13">
                  <c:v>0.75554943000000896</c:v>
                </c:pt>
                <c:pt idx="14">
                  <c:v>0.86043930000000002</c:v>
                </c:pt>
                <c:pt idx="15">
                  <c:v>1.0010632999999789</c:v>
                </c:pt>
                <c:pt idx="17">
                  <c:v>-2.5897889100000002</c:v>
                </c:pt>
                <c:pt idx="18">
                  <c:v>-3.1858186700000002</c:v>
                </c:pt>
                <c:pt idx="19">
                  <c:v>-3.4887952800000002</c:v>
                </c:pt>
                <c:pt idx="20">
                  <c:v>0.4127903</c:v>
                </c:pt>
                <c:pt idx="21">
                  <c:v>0.423415180000003</c:v>
                </c:pt>
                <c:pt idx="22">
                  <c:v>0.43451881000000497</c:v>
                </c:pt>
                <c:pt idx="23">
                  <c:v>0.44909954000000102</c:v>
                </c:pt>
                <c:pt idx="24">
                  <c:v>0.46169090000000101</c:v>
                </c:pt>
                <c:pt idx="25">
                  <c:v>0.47732639000000499</c:v>
                </c:pt>
                <c:pt idx="26">
                  <c:v>0.49708843000000402</c:v>
                </c:pt>
                <c:pt idx="27">
                  <c:v>0.51973723999999999</c:v>
                </c:pt>
                <c:pt idx="28">
                  <c:v>0.54327393000000002</c:v>
                </c:pt>
                <c:pt idx="29">
                  <c:v>0.57078837999999998</c:v>
                </c:pt>
                <c:pt idx="30">
                  <c:v>0.60556315999999499</c:v>
                </c:pt>
                <c:pt idx="31">
                  <c:v>0.64783573000000805</c:v>
                </c:pt>
                <c:pt idx="32">
                  <c:v>0.69470596000000095</c:v>
                </c:pt>
                <c:pt idx="33">
                  <c:v>0.77408027999999995</c:v>
                </c:pt>
                <c:pt idx="34">
                  <c:v>0.88226794999999003</c:v>
                </c:pt>
                <c:pt idx="35">
                  <c:v>1.079780599999999</c:v>
                </c:pt>
                <c:pt idx="36">
                  <c:v>-0.48731422000000402</c:v>
                </c:pt>
                <c:pt idx="37">
                  <c:v>-2.7065601300000002</c:v>
                </c:pt>
                <c:pt idx="38">
                  <c:v>-3.2934837300000002</c:v>
                </c:pt>
                <c:pt idx="39">
                  <c:v>-3.3195886599999982</c:v>
                </c:pt>
                <c:pt idx="40">
                  <c:v>0.41451358999999999</c:v>
                </c:pt>
                <c:pt idx="41">
                  <c:v>0.42570591000000002</c:v>
                </c:pt>
                <c:pt idx="42">
                  <c:v>0.43724537000000002</c:v>
                </c:pt>
                <c:pt idx="43">
                  <c:v>0.451674460000003</c:v>
                </c:pt>
                <c:pt idx="44">
                  <c:v>0.46466922999999999</c:v>
                </c:pt>
                <c:pt idx="45">
                  <c:v>0.48081970000000401</c:v>
                </c:pt>
                <c:pt idx="46">
                  <c:v>0.50207900999999899</c:v>
                </c:pt>
                <c:pt idx="47">
                  <c:v>0.523994450000006</c:v>
                </c:pt>
                <c:pt idx="48">
                  <c:v>0.547792429999999</c:v>
                </c:pt>
                <c:pt idx="49">
                  <c:v>0.57773876000000102</c:v>
                </c:pt>
                <c:pt idx="50">
                  <c:v>0.61313342999999898</c:v>
                </c:pt>
                <c:pt idx="51">
                  <c:v>0.65683746000000098</c:v>
                </c:pt>
                <c:pt idx="52">
                  <c:v>0.70621681000000103</c:v>
                </c:pt>
                <c:pt idx="53">
                  <c:v>0.79322432999999903</c:v>
                </c:pt>
                <c:pt idx="54">
                  <c:v>0.90765380999999901</c:v>
                </c:pt>
                <c:pt idx="55">
                  <c:v>1.1996564999999999</c:v>
                </c:pt>
                <c:pt idx="56">
                  <c:v>-1.84275579</c:v>
                </c:pt>
                <c:pt idx="57">
                  <c:v>-2.8272838600000001</c:v>
                </c:pt>
                <c:pt idx="58">
                  <c:v>-3.3912725399999628</c:v>
                </c:pt>
                <c:pt idx="59">
                  <c:v>-2.7628536199999991</c:v>
                </c:pt>
                <c:pt idx="60">
                  <c:v>0.41651154000000001</c:v>
                </c:pt>
                <c:pt idx="61">
                  <c:v>0.42803097000000301</c:v>
                </c:pt>
                <c:pt idx="62">
                  <c:v>0.44022941999999998</c:v>
                </c:pt>
                <c:pt idx="63">
                  <c:v>0.45417118000000001</c:v>
                </c:pt>
                <c:pt idx="64">
                  <c:v>0.46785259000000301</c:v>
                </c:pt>
                <c:pt idx="65">
                  <c:v>0.48431109999999999</c:v>
                </c:pt>
                <c:pt idx="66">
                  <c:v>0.50706577000000097</c:v>
                </c:pt>
                <c:pt idx="67">
                  <c:v>0.528417589999988</c:v>
                </c:pt>
                <c:pt idx="68">
                  <c:v>0.55250453999999904</c:v>
                </c:pt>
                <c:pt idx="69">
                  <c:v>0.58324622999999998</c:v>
                </c:pt>
                <c:pt idx="70">
                  <c:v>0.62084293000000701</c:v>
                </c:pt>
                <c:pt idx="71">
                  <c:v>0.66536426999999898</c:v>
                </c:pt>
                <c:pt idx="72">
                  <c:v>0.72316359999999902</c:v>
                </c:pt>
                <c:pt idx="73">
                  <c:v>0.81580733999999899</c:v>
                </c:pt>
                <c:pt idx="74">
                  <c:v>0.93634128999999999</c:v>
                </c:pt>
                <c:pt idx="75">
                  <c:v>1.3845015000000009</c:v>
                </c:pt>
                <c:pt idx="76">
                  <c:v>-2.2894449200000002</c:v>
                </c:pt>
                <c:pt idx="77">
                  <c:v>-2.9450874299999992</c:v>
                </c:pt>
                <c:pt idx="78">
                  <c:v>-3.4722619099999972</c:v>
                </c:pt>
                <c:pt idx="79">
                  <c:v>-5.1512811200000002</c:v>
                </c:pt>
                <c:pt idx="80">
                  <c:v>0.41885567000000301</c:v>
                </c:pt>
                <c:pt idx="81">
                  <c:v>0.43015861999999999</c:v>
                </c:pt>
                <c:pt idx="82">
                  <c:v>0.44321442</c:v>
                </c:pt>
                <c:pt idx="83">
                  <c:v>0.45666885000000002</c:v>
                </c:pt>
                <c:pt idx="84">
                  <c:v>0.47103785999999898</c:v>
                </c:pt>
                <c:pt idx="85">
                  <c:v>0.48776245000000001</c:v>
                </c:pt>
                <c:pt idx="86">
                  <c:v>0.51139736000000002</c:v>
                </c:pt>
                <c:pt idx="87">
                  <c:v>0.53318404999999902</c:v>
                </c:pt>
                <c:pt idx="88">
                  <c:v>0.55733012999999998</c:v>
                </c:pt>
                <c:pt idx="89">
                  <c:v>0.58965397000000097</c:v>
                </c:pt>
                <c:pt idx="90">
                  <c:v>0.62976264999999998</c:v>
                </c:pt>
                <c:pt idx="91">
                  <c:v>0.67389297000000803</c:v>
                </c:pt>
                <c:pt idx="92">
                  <c:v>0.74000739999999898</c:v>
                </c:pt>
                <c:pt idx="93">
                  <c:v>0.83845520000000096</c:v>
                </c:pt>
                <c:pt idx="94">
                  <c:v>0.96630095999999999</c:v>
                </c:pt>
                <c:pt idx="95">
                  <c:v>1.461721399999969</c:v>
                </c:pt>
                <c:pt idx="96">
                  <c:v>-2.4617214199999999</c:v>
                </c:pt>
                <c:pt idx="97">
                  <c:v>-3.0622248600000002</c:v>
                </c:pt>
                <c:pt idx="98">
                  <c:v>-3.5147552499999999</c:v>
                </c:pt>
              </c:numCache>
            </c:numRef>
          </c:yVal>
          <c:smooth val="0"/>
        </c:ser>
        <c:ser>
          <c:idx val="3"/>
          <c:order val="2"/>
          <c:tx>
            <c:strRef>
              <c:f>Sheet2!$M$1</c:f>
              <c:strCache>
                <c:ptCount val="1"/>
                <c:pt idx="0">
                  <c:v>Perfect Rankine Vortex</c:v>
                </c:pt>
              </c:strCache>
            </c:strRef>
          </c:tx>
          <c:spPr>
            <a:ln w="28575">
              <a:noFill/>
            </a:ln>
          </c:spPr>
          <c:marker>
            <c:spPr>
              <a:solidFill>
                <a:schemeClr val="tx1"/>
              </a:solidFill>
            </c:spPr>
          </c:marker>
          <c:xVal>
            <c:numRef>
              <c:f>Sheet2!$O$2:$O$100</c:f>
              <c:numCache>
                <c:formatCode>General</c:formatCode>
                <c:ptCount val="99"/>
                <c:pt idx="0">
                  <c:v>5</c:v>
                </c:pt>
                <c:pt idx="1">
                  <c:v>4.7474746799999261</c:v>
                </c:pt>
                <c:pt idx="2">
                  <c:v>4.4949493399999936</c:v>
                </c:pt>
                <c:pt idx="3">
                  <c:v>4.2424235399999954</c:v>
                </c:pt>
                <c:pt idx="4">
                  <c:v>3.9898989199999981</c:v>
                </c:pt>
                <c:pt idx="5">
                  <c:v>3.7373738200000002</c:v>
                </c:pt>
                <c:pt idx="6">
                  <c:v>3.4848484999999618</c:v>
                </c:pt>
                <c:pt idx="7">
                  <c:v>3.2323227000000001</c:v>
                </c:pt>
                <c:pt idx="8">
                  <c:v>2.9797983199999991</c:v>
                </c:pt>
                <c:pt idx="9">
                  <c:v>2.7272727400000298</c:v>
                </c:pt>
                <c:pt idx="10">
                  <c:v>2.4747474199999981</c:v>
                </c:pt>
                <c:pt idx="11">
                  <c:v>2.2222223200000002</c:v>
                </c:pt>
                <c:pt idx="12">
                  <c:v>1.969696997999985</c:v>
                </c:pt>
                <c:pt idx="13">
                  <c:v>1.71717155</c:v>
                </c:pt>
                <c:pt idx="14">
                  <c:v>1.4646464579999821</c:v>
                </c:pt>
                <c:pt idx="15">
                  <c:v>1.2121211300000001</c:v>
                </c:pt>
                <c:pt idx="16">
                  <c:v>0.95959597800000096</c:v>
                </c:pt>
                <c:pt idx="17">
                  <c:v>0.70707064800000097</c:v>
                </c:pt>
                <c:pt idx="18">
                  <c:v>0.45454549799999999</c:v>
                </c:pt>
                <c:pt idx="19">
                  <c:v>0.20202019800000001</c:v>
                </c:pt>
                <c:pt idx="20">
                  <c:v>4.9494948399999936</c:v>
                </c:pt>
                <c:pt idx="21">
                  <c:v>4.6969694999999998</c:v>
                </c:pt>
                <c:pt idx="22">
                  <c:v>4.4444446599999736</c:v>
                </c:pt>
                <c:pt idx="23">
                  <c:v>4.1919193199999736</c:v>
                </c:pt>
                <c:pt idx="24">
                  <c:v>3.9393940000000001</c:v>
                </c:pt>
                <c:pt idx="25">
                  <c:v>3.6868684199999722</c:v>
                </c:pt>
                <c:pt idx="26">
                  <c:v>3.4343433399999972</c:v>
                </c:pt>
                <c:pt idx="27">
                  <c:v>3.1818179999999998</c:v>
                </c:pt>
                <c:pt idx="28">
                  <c:v>2.9292926799999992</c:v>
                </c:pt>
                <c:pt idx="29">
                  <c:v>2.6767675799999999</c:v>
                </c:pt>
                <c:pt idx="30">
                  <c:v>2.4242424999999632</c:v>
                </c:pt>
                <c:pt idx="31">
                  <c:v>2.17171716</c:v>
                </c:pt>
                <c:pt idx="32">
                  <c:v>1.919191837999987</c:v>
                </c:pt>
                <c:pt idx="33">
                  <c:v>1.666666508</c:v>
                </c:pt>
                <c:pt idx="34">
                  <c:v>1.414141415999985</c:v>
                </c:pt>
                <c:pt idx="35">
                  <c:v>1.161616086</c:v>
                </c:pt>
                <c:pt idx="36">
                  <c:v>0.90909099599999998</c:v>
                </c:pt>
                <c:pt idx="37">
                  <c:v>0.65656566599999999</c:v>
                </c:pt>
                <c:pt idx="38">
                  <c:v>0.40404039600000002</c:v>
                </c:pt>
                <c:pt idx="39">
                  <c:v>0.15151515600000201</c:v>
                </c:pt>
                <c:pt idx="40">
                  <c:v>4.8989891999999946</c:v>
                </c:pt>
                <c:pt idx="41">
                  <c:v>4.6464643399999837</c:v>
                </c:pt>
                <c:pt idx="42">
                  <c:v>4.3939394999999957</c:v>
                </c:pt>
                <c:pt idx="43">
                  <c:v>4.1414136800000003</c:v>
                </c:pt>
                <c:pt idx="44">
                  <c:v>3.8888888399999981</c:v>
                </c:pt>
                <c:pt idx="45">
                  <c:v>3.6363637400000002</c:v>
                </c:pt>
                <c:pt idx="46">
                  <c:v>3.3838386599999999</c:v>
                </c:pt>
                <c:pt idx="47">
                  <c:v>3.1313128400000001</c:v>
                </c:pt>
                <c:pt idx="48">
                  <c:v>2.8787877600000011</c:v>
                </c:pt>
                <c:pt idx="49">
                  <c:v>2.6262626599999992</c:v>
                </c:pt>
                <c:pt idx="50">
                  <c:v>2.3737373399999999</c:v>
                </c:pt>
                <c:pt idx="51">
                  <c:v>2.1212119999999999</c:v>
                </c:pt>
                <c:pt idx="52">
                  <c:v>1.868686914000012</c:v>
                </c:pt>
                <c:pt idx="53">
                  <c:v>1.6161615840000001</c:v>
                </c:pt>
                <c:pt idx="54">
                  <c:v>1.3636362559999751</c:v>
                </c:pt>
                <c:pt idx="55">
                  <c:v>1.1111111640000131</c:v>
                </c:pt>
                <c:pt idx="56">
                  <c:v>0.85858583400000599</c:v>
                </c:pt>
                <c:pt idx="57">
                  <c:v>0.60606062400000005</c:v>
                </c:pt>
                <c:pt idx="58">
                  <c:v>0.35353535400000002</c:v>
                </c:pt>
                <c:pt idx="59">
                  <c:v>0.10101009900000001</c:v>
                </c:pt>
                <c:pt idx="60">
                  <c:v>4.8484849999999646</c:v>
                </c:pt>
                <c:pt idx="61">
                  <c:v>4.5959591800000004</c:v>
                </c:pt>
                <c:pt idx="62">
                  <c:v>4.3434343399999316</c:v>
                </c:pt>
                <c:pt idx="63">
                  <c:v>4.0909089999999946</c:v>
                </c:pt>
                <c:pt idx="64">
                  <c:v>3.8383841599999999</c:v>
                </c:pt>
                <c:pt idx="65">
                  <c:v>3.5858585799999991</c:v>
                </c:pt>
                <c:pt idx="66">
                  <c:v>3.3333332600000012</c:v>
                </c:pt>
                <c:pt idx="67">
                  <c:v>3.0808081600000001</c:v>
                </c:pt>
                <c:pt idx="68">
                  <c:v>2.8282825999999992</c:v>
                </c:pt>
                <c:pt idx="69">
                  <c:v>2.5757574999999981</c:v>
                </c:pt>
                <c:pt idx="70">
                  <c:v>2.3232324199999992</c:v>
                </c:pt>
                <c:pt idx="71">
                  <c:v>2.07070708</c:v>
                </c:pt>
                <c:pt idx="72">
                  <c:v>1.818181754</c:v>
                </c:pt>
                <c:pt idx="73">
                  <c:v>1.5656566620000001</c:v>
                </c:pt>
                <c:pt idx="74">
                  <c:v>1.313131451999987</c:v>
                </c:pt>
                <c:pt idx="75">
                  <c:v>1.060606122</c:v>
                </c:pt>
                <c:pt idx="76">
                  <c:v>0.80808079200000005</c:v>
                </c:pt>
                <c:pt idx="77">
                  <c:v>0.555555581999994</c:v>
                </c:pt>
                <c:pt idx="78">
                  <c:v>0.30303031200000002</c:v>
                </c:pt>
                <c:pt idx="79">
                  <c:v>5.0505049599999803E-2</c:v>
                </c:pt>
                <c:pt idx="80">
                  <c:v>4.7979802999999261</c:v>
                </c:pt>
                <c:pt idx="81">
                  <c:v>4.5454544999999964</c:v>
                </c:pt>
                <c:pt idx="82">
                  <c:v>4.2929291799999936</c:v>
                </c:pt>
                <c:pt idx="83">
                  <c:v>4.0404038399999864</c:v>
                </c:pt>
                <c:pt idx="84">
                  <c:v>3.7878790000000002</c:v>
                </c:pt>
                <c:pt idx="85">
                  <c:v>3.5353536600000002</c:v>
                </c:pt>
                <c:pt idx="86">
                  <c:v>3.28282834</c:v>
                </c:pt>
                <c:pt idx="87">
                  <c:v>3.030303</c:v>
                </c:pt>
                <c:pt idx="88">
                  <c:v>2.7777776799999998</c:v>
                </c:pt>
                <c:pt idx="89">
                  <c:v>2.5252525799999992</c:v>
                </c:pt>
                <c:pt idx="90">
                  <c:v>2.2727274799999999</c:v>
                </c:pt>
                <c:pt idx="91">
                  <c:v>2.0202019199999999</c:v>
                </c:pt>
                <c:pt idx="92">
                  <c:v>1.767676711999985</c:v>
                </c:pt>
                <c:pt idx="93">
                  <c:v>1.5151515</c:v>
                </c:pt>
                <c:pt idx="94">
                  <c:v>1.26262641</c:v>
                </c:pt>
                <c:pt idx="95">
                  <c:v>1.0101009599999999</c:v>
                </c:pt>
                <c:pt idx="96">
                  <c:v>0.75757569000000702</c:v>
                </c:pt>
                <c:pt idx="97">
                  <c:v>0.50505047999999997</c:v>
                </c:pt>
                <c:pt idx="98">
                  <c:v>0.25252523999999998</c:v>
                </c:pt>
              </c:numCache>
            </c:numRef>
          </c:xVal>
          <c:yVal>
            <c:numRef>
              <c:f>Sheet2!$M$2:$M$100</c:f>
              <c:numCache>
                <c:formatCode>General</c:formatCode>
                <c:ptCount val="99"/>
                <c:pt idx="0">
                  <c:v>0.27374650211806001</c:v>
                </c:pt>
                <c:pt idx="1">
                  <c:v>0.28830749037092601</c:v>
                </c:pt>
                <c:pt idx="2">
                  <c:v>0.30450454656076298</c:v>
                </c:pt>
                <c:pt idx="3">
                  <c:v>0.32262985948599998</c:v>
                </c:pt>
                <c:pt idx="4">
                  <c:v>0.34304942005656103</c:v>
                </c:pt>
                <c:pt idx="5">
                  <c:v>0.366228420412682</c:v>
                </c:pt>
                <c:pt idx="6">
                  <c:v>0.39276671872258201</c:v>
                </c:pt>
                <c:pt idx="7">
                  <c:v>0.42345169020107398</c:v>
                </c:pt>
                <c:pt idx="8">
                  <c:v>0.45933729856935401</c:v>
                </c:pt>
                <c:pt idx="9">
                  <c:v>0.50186858487439001</c:v>
                </c:pt>
                <c:pt idx="10">
                  <c:v>0.55307967978012895</c:v>
                </c:pt>
                <c:pt idx="11">
                  <c:v>0.61592960266474805</c:v>
                </c:pt>
                <c:pt idx="12">
                  <c:v>0.69489495692997005</c:v>
                </c:pt>
                <c:pt idx="13">
                  <c:v>0.79708548082473096</c:v>
                </c:pt>
                <c:pt idx="14">
                  <c:v>0.93451392526448096</c:v>
                </c:pt>
                <c:pt idx="15">
                  <c:v>1.1292043977405819</c:v>
                </c:pt>
                <c:pt idx="16">
                  <c:v>1.426363325785323</c:v>
                </c:pt>
                <c:pt idx="17">
                  <c:v>1.9357789981267901</c:v>
                </c:pt>
                <c:pt idx="18">
                  <c:v>3.0112112354268632</c:v>
                </c:pt>
                <c:pt idx="19">
                  <c:v>6.7752260622489819</c:v>
                </c:pt>
                <c:pt idx="20">
                  <c:v>0.27653983989006398</c:v>
                </c:pt>
                <c:pt idx="21">
                  <c:v>0.29140757899115599</c:v>
                </c:pt>
                <c:pt idx="22">
                  <c:v>0.30796479994652898</c:v>
                </c:pt>
                <c:pt idx="23">
                  <c:v>0.32651690218845397</c:v>
                </c:pt>
                <c:pt idx="24">
                  <c:v>0.34744747811219201</c:v>
                </c:pt>
                <c:pt idx="25">
                  <c:v>0.37124528316915401</c:v>
                </c:pt>
                <c:pt idx="26">
                  <c:v>0.398542712561264</c:v>
                </c:pt>
                <c:pt idx="27">
                  <c:v>0.43017309933827502</c:v>
                </c:pt>
                <c:pt idx="28">
                  <c:v>0.46725700027704298</c:v>
                </c:pt>
                <c:pt idx="29">
                  <c:v>0.51133782432851405</c:v>
                </c:pt>
                <c:pt idx="30">
                  <c:v>0.56460214297468203</c:v>
                </c:pt>
                <c:pt idx="31">
                  <c:v>0.63025357804434301</c:v>
                </c:pt>
                <c:pt idx="32">
                  <c:v>0.71318170674207504</c:v>
                </c:pt>
                <c:pt idx="33">
                  <c:v>0.82123958453618895</c:v>
                </c:pt>
                <c:pt idx="34">
                  <c:v>0.96788941693106401</c:v>
                </c:pt>
                <c:pt idx="35">
                  <c:v>1.1783002379930021</c:v>
                </c:pt>
                <c:pt idx="36">
                  <c:v>1.5056056177134149</c:v>
                </c:pt>
                <c:pt idx="37">
                  <c:v>2.0846848707899341</c:v>
                </c:pt>
                <c:pt idx="38">
                  <c:v>3.387613031124491</c:v>
                </c:pt>
                <c:pt idx="39">
                  <c:v>9.0336343025004027</c:v>
                </c:pt>
                <c:pt idx="40">
                  <c:v>0.27939079975728898</c:v>
                </c:pt>
                <c:pt idx="41">
                  <c:v>0.294575059751845</c:v>
                </c:pt>
                <c:pt idx="42">
                  <c:v>0.311504632822167</c:v>
                </c:pt>
                <c:pt idx="43">
                  <c:v>0.33049886255031502</c:v>
                </c:pt>
                <c:pt idx="44">
                  <c:v>0.35195979286214701</c:v>
                </c:pt>
                <c:pt idx="45">
                  <c:v>0.37640142968489698</c:v>
                </c:pt>
                <c:pt idx="46">
                  <c:v>0.40449106713329502</c:v>
                </c:pt>
                <c:pt idx="47">
                  <c:v>0.43711139082171702</c:v>
                </c:pt>
                <c:pt idx="48">
                  <c:v>0.47545447066591301</c:v>
                </c:pt>
                <c:pt idx="49">
                  <c:v>0.52117121849126102</c:v>
                </c:pt>
                <c:pt idx="50">
                  <c:v>0.57661498074184603</c:v>
                </c:pt>
                <c:pt idx="51">
                  <c:v>0.64525964900740795</c:v>
                </c:pt>
                <c:pt idx="52">
                  <c:v>0.73245683925750504</c:v>
                </c:pt>
                <c:pt idx="53">
                  <c:v>0.84690325778112296</c:v>
                </c:pt>
                <c:pt idx="54">
                  <c:v>1.0037372536612139</c:v>
                </c:pt>
                <c:pt idx="55">
                  <c:v>1.231859200894764</c:v>
                </c:pt>
                <c:pt idx="56">
                  <c:v>1.5941708521017841</c:v>
                </c:pt>
                <c:pt idx="57">
                  <c:v>2.2584085756251011</c:v>
                </c:pt>
                <c:pt idx="58">
                  <c:v>3.8715576677242272</c:v>
                </c:pt>
                <c:pt idx="59">
                  <c:v>13.55045212449798</c:v>
                </c:pt>
                <c:pt idx="60">
                  <c:v>0.28230107148734401</c:v>
                </c:pt>
                <c:pt idx="61">
                  <c:v>0.29781215563152602</c:v>
                </c:pt>
                <c:pt idx="62">
                  <c:v>0.315126787571126</c:v>
                </c:pt>
                <c:pt idx="63">
                  <c:v>0.33457906557939099</c:v>
                </c:pt>
                <c:pt idx="64">
                  <c:v>0.35659080840681101</c:v>
                </c:pt>
                <c:pt idx="65">
                  <c:v>0.38170286977416801</c:v>
                </c:pt>
                <c:pt idx="66">
                  <c:v>0.41061976221072499</c:v>
                </c:pt>
                <c:pt idx="67">
                  <c:v>0.44427709857477798</c:v>
                </c:pt>
                <c:pt idx="68">
                  <c:v>0.48394474816282801</c:v>
                </c:pt>
                <c:pt idx="69">
                  <c:v>0.53139028444653702</c:v>
                </c:pt>
                <c:pt idx="70">
                  <c:v>0.58915005610600901</c:v>
                </c:pt>
                <c:pt idx="71">
                  <c:v>0.66099764848938802</c:v>
                </c:pt>
                <c:pt idx="72">
                  <c:v>0.752802907398614</c:v>
                </c:pt>
                <c:pt idx="73">
                  <c:v>0.87422264651680803</c:v>
                </c:pt>
                <c:pt idx="74">
                  <c:v>1.042342340140902</c:v>
                </c:pt>
                <c:pt idx="75">
                  <c:v>1.2905191495682451</c:v>
                </c:pt>
                <c:pt idx="76">
                  <c:v>1.693806515562245</c:v>
                </c:pt>
                <c:pt idx="77">
                  <c:v>2.4637184017895439</c:v>
                </c:pt>
                <c:pt idx="78">
                  <c:v>4.5168171512501996</c:v>
                </c:pt>
                <c:pt idx="79">
                  <c:v>27.100904195336138</c:v>
                </c:pt>
                <c:pt idx="80">
                  <c:v>0.28527264077976699</c:v>
                </c:pt>
                <c:pt idx="81">
                  <c:v>0.30112115534107797</c:v>
                </c:pt>
                <c:pt idx="82">
                  <c:v>0.31883416967766898</c:v>
                </c:pt>
                <c:pt idx="83">
                  <c:v>0.33876131317366498</c:v>
                </c:pt>
                <c:pt idx="84">
                  <c:v>0.36134536256049898</c:v>
                </c:pt>
                <c:pt idx="85">
                  <c:v>0.38715575363125099</c:v>
                </c:pt>
                <c:pt idx="86">
                  <c:v>0.41693697288793102</c:v>
                </c:pt>
                <c:pt idx="87">
                  <c:v>0.45168173301161602</c:v>
                </c:pt>
                <c:pt idx="88">
                  <c:v>0.49274372115708698</c:v>
                </c:pt>
                <c:pt idx="89">
                  <c:v>0.54201806244280704</c:v>
                </c:pt>
                <c:pt idx="90">
                  <c:v>0.60224224973523299</c:v>
                </c:pt>
                <c:pt idx="91">
                  <c:v>0.67752262634732097</c:v>
                </c:pt>
                <c:pt idx="92">
                  <c:v>0.77431155895111403</c:v>
                </c:pt>
                <c:pt idx="93">
                  <c:v>0.90336346602323303</c:v>
                </c:pt>
                <c:pt idx="94">
                  <c:v>1.084036021858851</c:v>
                </c:pt>
                <c:pt idx="95">
                  <c:v>1.3550452526946291</c:v>
                </c:pt>
                <c:pt idx="96">
                  <c:v>1.806727075139251</c:v>
                </c:pt>
                <c:pt idx="97">
                  <c:v>2.710090505389283</c:v>
                </c:pt>
                <c:pt idx="98">
                  <c:v>5.420181010778566</c:v>
                </c:pt>
              </c:numCache>
            </c:numRef>
          </c:yVal>
          <c:smooth val="0"/>
        </c:ser>
        <c:dLbls>
          <c:showLegendKey val="0"/>
          <c:showVal val="0"/>
          <c:showCatName val="0"/>
          <c:showSerName val="0"/>
          <c:showPercent val="0"/>
          <c:showBubbleSize val="0"/>
        </c:dLbls>
        <c:axId val="73306048"/>
        <c:axId val="73306624"/>
      </c:scatterChart>
      <c:valAx>
        <c:axId val="73306048"/>
        <c:scaling>
          <c:orientation val="minMax"/>
        </c:scaling>
        <c:delete val="0"/>
        <c:axPos val="b"/>
        <c:title>
          <c:tx>
            <c:rich>
              <a:bodyPr/>
              <a:lstStyle/>
              <a:p>
                <a:pPr>
                  <a:defRPr sz="1200"/>
                </a:pPr>
                <a:r>
                  <a:rPr lang="en-US" sz="1200"/>
                  <a:t>r/R</a:t>
                </a:r>
              </a:p>
            </c:rich>
          </c:tx>
          <c:layout>
            <c:manualLayout>
              <c:xMode val="edge"/>
              <c:yMode val="edge"/>
              <c:x val="0.51586286089238098"/>
              <c:y val="0.88331000291630202"/>
            </c:manualLayout>
          </c:layout>
          <c:overlay val="0"/>
        </c:title>
        <c:numFmt formatCode="General" sourceLinked="1"/>
        <c:majorTickMark val="out"/>
        <c:minorTickMark val="none"/>
        <c:tickLblPos val="nextTo"/>
        <c:crossAx val="73306624"/>
        <c:crosses val="autoZero"/>
        <c:crossBetween val="midCat"/>
      </c:valAx>
      <c:valAx>
        <c:axId val="73306624"/>
        <c:scaling>
          <c:orientation val="minMax"/>
          <c:max val="1.5"/>
          <c:min val="0"/>
        </c:scaling>
        <c:delete val="0"/>
        <c:axPos val="l"/>
        <c:title>
          <c:tx>
            <c:rich>
              <a:bodyPr rot="-5400000" vert="horz"/>
              <a:lstStyle/>
              <a:p>
                <a:pPr>
                  <a:defRPr sz="1200"/>
                </a:pPr>
                <a:r>
                  <a:rPr lang="en-US" sz="1200"/>
                  <a:t>V</a:t>
                </a:r>
                <a:r>
                  <a:rPr lang="en-US" sz="1200">
                    <a:sym typeface="Symbol"/>
                  </a:rPr>
                  <a:t>x (m/sec)</a:t>
                </a:r>
                <a:endParaRPr lang="en-US" sz="1200"/>
              </a:p>
            </c:rich>
          </c:tx>
          <c:layout>
            <c:manualLayout>
              <c:xMode val="edge"/>
              <c:yMode val="edge"/>
              <c:x val="3.4055555555555603E-2"/>
              <c:y val="0.37897163896179598"/>
            </c:manualLayout>
          </c:layout>
          <c:overlay val="0"/>
        </c:title>
        <c:numFmt formatCode="General" sourceLinked="1"/>
        <c:majorTickMark val="out"/>
        <c:minorTickMark val="none"/>
        <c:tickLblPos val="nextTo"/>
        <c:crossAx val="73306048"/>
        <c:crosses val="autoZero"/>
        <c:crossBetween val="midCat"/>
      </c:valAx>
    </c:plotArea>
    <c:legend>
      <c:legendPos val="r"/>
      <c:layout>
        <c:manualLayout>
          <c:xMode val="edge"/>
          <c:yMode val="edge"/>
          <c:x val="0.53999532035239795"/>
          <c:y val="6.8868474773986804E-2"/>
          <c:w val="0.42111579075871303"/>
          <c:h val="0.25115157480314998"/>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8813605960545"/>
          <c:y val="3.50757116898852E-2"/>
          <c:w val="0.66181716196765294"/>
          <c:h val="0.73639571976579898"/>
        </c:manualLayout>
      </c:layout>
      <c:scatterChart>
        <c:scatterStyle val="smoothMarker"/>
        <c:varyColors val="0"/>
        <c:ser>
          <c:idx val="0"/>
          <c:order val="0"/>
          <c:tx>
            <c:strRef>
              <c:f>Comparizon!$B$1</c:f>
              <c:strCache>
                <c:ptCount val="1"/>
                <c:pt idx="0">
                  <c:v>1,968,927 Cells</c:v>
                </c:pt>
              </c:strCache>
            </c:strRef>
          </c:tx>
          <c:spPr>
            <a:ln>
              <a:solidFill>
                <a:srgbClr val="FF0000"/>
              </a:solidFill>
            </a:ln>
          </c:spPr>
          <c:marker>
            <c:symbol val="none"/>
          </c:marker>
          <c:xVal>
            <c:numRef>
              <c:f>Comparizon!$A$2:$A$367</c:f>
              <c:numCache>
                <c:formatCode>General</c:formatCode>
                <c:ptCount val="36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numCache>
            </c:numRef>
          </c:xVal>
          <c:yVal>
            <c:numRef>
              <c:f>Comparizon!$B$2:$B$367</c:f>
              <c:numCache>
                <c:formatCode>0.00E+00</c:formatCode>
                <c:ptCount val="366"/>
                <c:pt idx="0">
                  <c:v>0.22071199999999999</c:v>
                </c:pt>
                <c:pt idx="1">
                  <c:v>0.21643800000000299</c:v>
                </c:pt>
                <c:pt idx="2">
                  <c:v>0.212116</c:v>
                </c:pt>
                <c:pt idx="3">
                  <c:v>0.20771100000000201</c:v>
                </c:pt>
                <c:pt idx="4">
                  <c:v>0.20336899999999999</c:v>
                </c:pt>
                <c:pt idx="5">
                  <c:v>0.19889200000000001</c:v>
                </c:pt>
                <c:pt idx="6">
                  <c:v>0.19440499999999999</c:v>
                </c:pt>
                <c:pt idx="7">
                  <c:v>0.18991100000000299</c:v>
                </c:pt>
                <c:pt idx="8">
                  <c:v>0.18548600000000201</c:v>
                </c:pt>
                <c:pt idx="9">
                  <c:v>0.18110699999999999</c:v>
                </c:pt>
                <c:pt idx="10">
                  <c:v>0.17673</c:v>
                </c:pt>
                <c:pt idx="11">
                  <c:v>0.17238100000000001</c:v>
                </c:pt>
                <c:pt idx="12">
                  <c:v>0.16810700000000001</c:v>
                </c:pt>
                <c:pt idx="13">
                  <c:v>0.163943000000002</c:v>
                </c:pt>
                <c:pt idx="14">
                  <c:v>0.15982399999999999</c:v>
                </c:pt>
                <c:pt idx="15">
                  <c:v>0.156053</c:v>
                </c:pt>
                <c:pt idx="16">
                  <c:v>0.15215500000000001</c:v>
                </c:pt>
                <c:pt idx="17">
                  <c:v>0.148512000000002</c:v>
                </c:pt>
                <c:pt idx="18">
                  <c:v>0.145034</c:v>
                </c:pt>
                <c:pt idx="19">
                  <c:v>0.141626</c:v>
                </c:pt>
                <c:pt idx="20">
                  <c:v>0.13839499999999999</c:v>
                </c:pt>
                <c:pt idx="21">
                  <c:v>0.135543</c:v>
                </c:pt>
                <c:pt idx="22">
                  <c:v>0.13262699999999999</c:v>
                </c:pt>
                <c:pt idx="23">
                  <c:v>0.12998199999999999</c:v>
                </c:pt>
                <c:pt idx="24">
                  <c:v>0.12761600000000001</c:v>
                </c:pt>
                <c:pt idx="25">
                  <c:v>0.125252</c:v>
                </c:pt>
                <c:pt idx="26">
                  <c:v>0.12313300000000101</c:v>
                </c:pt>
                <c:pt idx="27">
                  <c:v>0.12146800000000001</c:v>
                </c:pt>
                <c:pt idx="28">
                  <c:v>0.11981</c:v>
                </c:pt>
                <c:pt idx="29">
                  <c:v>0.1183</c:v>
                </c:pt>
                <c:pt idx="30">
                  <c:v>0.117134</c:v>
                </c:pt>
                <c:pt idx="31">
                  <c:v>0.116076</c:v>
                </c:pt>
                <c:pt idx="32">
                  <c:v>0.11523700000000001</c:v>
                </c:pt>
                <c:pt idx="33">
                  <c:v>0.11484999999999899</c:v>
                </c:pt>
                <c:pt idx="34">
                  <c:v>0.114528</c:v>
                </c:pt>
                <c:pt idx="35">
                  <c:v>0.11429</c:v>
                </c:pt>
                <c:pt idx="36">
                  <c:v>0.11436399999999999</c:v>
                </c:pt>
                <c:pt idx="37">
                  <c:v>0.114617</c:v>
                </c:pt>
                <c:pt idx="38">
                  <c:v>0.115058999999999</c:v>
                </c:pt>
                <c:pt idx="39">
                  <c:v>0.115804</c:v>
                </c:pt>
                <c:pt idx="40">
                  <c:v>0.11665</c:v>
                </c:pt>
                <c:pt idx="41">
                  <c:v>0.11754000000000001</c:v>
                </c:pt>
                <c:pt idx="42">
                  <c:v>0.11874700000000001</c:v>
                </c:pt>
                <c:pt idx="43">
                  <c:v>0.120032</c:v>
                </c:pt>
                <c:pt idx="44">
                  <c:v>0.12156599999999999</c:v>
                </c:pt>
                <c:pt idx="45">
                  <c:v>0.12336800000000001</c:v>
                </c:pt>
                <c:pt idx="46">
                  <c:v>0.125191</c:v>
                </c:pt>
                <c:pt idx="47">
                  <c:v>0.12712999999999999</c:v>
                </c:pt>
                <c:pt idx="48">
                  <c:v>0.129362</c:v>
                </c:pt>
                <c:pt idx="49">
                  <c:v>0.13164999999999999</c:v>
                </c:pt>
                <c:pt idx="50">
                  <c:v>0.13417100000000001</c:v>
                </c:pt>
                <c:pt idx="51">
                  <c:v>0.136875</c:v>
                </c:pt>
                <c:pt idx="52">
                  <c:v>0.13957</c:v>
                </c:pt>
                <c:pt idx="53">
                  <c:v>0.142343</c:v>
                </c:pt>
                <c:pt idx="54">
                  <c:v>0.145348000000002</c:v>
                </c:pt>
                <c:pt idx="55">
                  <c:v>0.14840300000000201</c:v>
                </c:pt>
                <c:pt idx="56">
                  <c:v>0.15162100000000001</c:v>
                </c:pt>
                <c:pt idx="57">
                  <c:v>0.154924000000002</c:v>
                </c:pt>
                <c:pt idx="58">
                  <c:v>0.158328</c:v>
                </c:pt>
                <c:pt idx="59">
                  <c:v>0.1618</c:v>
                </c:pt>
                <c:pt idx="60">
                  <c:v>0.16544600000000201</c:v>
                </c:pt>
                <c:pt idx="61">
                  <c:v>0.16913300000000001</c:v>
                </c:pt>
                <c:pt idx="62">
                  <c:v>0.17297499999999999</c:v>
                </c:pt>
                <c:pt idx="63">
                  <c:v>0.17683299999999999</c:v>
                </c:pt>
                <c:pt idx="64">
                  <c:v>0.18077799999999999</c:v>
                </c:pt>
                <c:pt idx="65">
                  <c:v>0.18479000000000201</c:v>
                </c:pt>
                <c:pt idx="66">
                  <c:v>0.18886900000000201</c:v>
                </c:pt>
                <c:pt idx="67">
                  <c:v>0.19298299999999999</c:v>
                </c:pt>
                <c:pt idx="68">
                  <c:v>0.19711200000000001</c:v>
                </c:pt>
                <c:pt idx="69">
                  <c:v>0.20124500000000201</c:v>
                </c:pt>
                <c:pt idx="70">
                  <c:v>0.20544500000000299</c:v>
                </c:pt>
                <c:pt idx="71">
                  <c:v>0.20966699999999999</c:v>
                </c:pt>
                <c:pt idx="72">
                  <c:v>0.213925000000002</c:v>
                </c:pt>
                <c:pt idx="73">
                  <c:v>0.218007000000002</c:v>
                </c:pt>
                <c:pt idx="74">
                  <c:v>0.22220699999999999</c:v>
                </c:pt>
                <c:pt idx="75">
                  <c:v>0.226134</c:v>
                </c:pt>
                <c:pt idx="76">
                  <c:v>0.23011799999999999</c:v>
                </c:pt>
                <c:pt idx="77">
                  <c:v>0.234066</c:v>
                </c:pt>
                <c:pt idx="78">
                  <c:v>0.237788</c:v>
                </c:pt>
                <c:pt idx="79">
                  <c:v>0.24124400000000201</c:v>
                </c:pt>
                <c:pt idx="80">
                  <c:v>0.24466399999999999</c:v>
                </c:pt>
                <c:pt idx="81">
                  <c:v>0.247893000000002</c:v>
                </c:pt>
                <c:pt idx="82">
                  <c:v>0.25105699999999997</c:v>
                </c:pt>
                <c:pt idx="83">
                  <c:v>0.25411699999999998</c:v>
                </c:pt>
                <c:pt idx="84">
                  <c:v>0.25697799999999998</c:v>
                </c:pt>
                <c:pt idx="85">
                  <c:v>0.25954899999999997</c:v>
                </c:pt>
                <c:pt idx="86">
                  <c:v>0.26196799999999998</c:v>
                </c:pt>
                <c:pt idx="87">
                  <c:v>0.264177</c:v>
                </c:pt>
                <c:pt idx="88">
                  <c:v>0.26621</c:v>
                </c:pt>
                <c:pt idx="89">
                  <c:v>0.26819300000000001</c:v>
                </c:pt>
                <c:pt idx="90">
                  <c:v>0.27001199999999997</c:v>
                </c:pt>
                <c:pt idx="91">
                  <c:v>0.27149800000000002</c:v>
                </c:pt>
                <c:pt idx="92">
                  <c:v>0.27287699999999998</c:v>
                </c:pt>
                <c:pt idx="93">
                  <c:v>0.27403699999999998</c:v>
                </c:pt>
                <c:pt idx="94">
                  <c:v>0.275009</c:v>
                </c:pt>
                <c:pt idx="95">
                  <c:v>0.275812000000003</c:v>
                </c:pt>
                <c:pt idx="96">
                  <c:v>0.27640399999999998</c:v>
                </c:pt>
                <c:pt idx="97">
                  <c:v>0.27669899999999997</c:v>
                </c:pt>
                <c:pt idx="98">
                  <c:v>0.276725</c:v>
                </c:pt>
                <c:pt idx="99">
                  <c:v>0.27665600000000001</c:v>
                </c:pt>
                <c:pt idx="100">
                  <c:v>0.27634700000000001</c:v>
                </c:pt>
                <c:pt idx="101">
                  <c:v>0.27591199999999999</c:v>
                </c:pt>
                <c:pt idx="102">
                  <c:v>0.27514</c:v>
                </c:pt>
                <c:pt idx="103">
                  <c:v>0.27413599999999999</c:v>
                </c:pt>
                <c:pt idx="104">
                  <c:v>0.27285500000000001</c:v>
                </c:pt>
                <c:pt idx="105">
                  <c:v>0.271374000000003</c:v>
                </c:pt>
                <c:pt idx="106">
                  <c:v>0.269625</c:v>
                </c:pt>
                <c:pt idx="107">
                  <c:v>0.26765800000000001</c:v>
                </c:pt>
                <c:pt idx="108">
                  <c:v>0.26547199999999999</c:v>
                </c:pt>
                <c:pt idx="109">
                  <c:v>0.262901</c:v>
                </c:pt>
                <c:pt idx="110">
                  <c:v>0.26021499999999997</c:v>
                </c:pt>
                <c:pt idx="111">
                  <c:v>0.25741799999999998</c:v>
                </c:pt>
                <c:pt idx="112">
                  <c:v>0.25432500000000002</c:v>
                </c:pt>
                <c:pt idx="113">
                  <c:v>0.25117400000000001</c:v>
                </c:pt>
                <c:pt idx="114">
                  <c:v>0.24779000000000201</c:v>
                </c:pt>
                <c:pt idx="115">
                  <c:v>0.24418599999999999</c:v>
                </c:pt>
                <c:pt idx="116">
                  <c:v>0.240428000000002</c:v>
                </c:pt>
                <c:pt idx="117">
                  <c:v>0.23667299999999999</c:v>
                </c:pt>
                <c:pt idx="118">
                  <c:v>0.23260700000000001</c:v>
                </c:pt>
                <c:pt idx="119">
                  <c:v>0.22856799999999999</c:v>
                </c:pt>
                <c:pt idx="120">
                  <c:v>0.224384</c:v>
                </c:pt>
                <c:pt idx="121">
                  <c:v>0.220029</c:v>
                </c:pt>
                <c:pt idx="122">
                  <c:v>0.21556800000000201</c:v>
                </c:pt>
                <c:pt idx="123">
                  <c:v>0.211141</c:v>
                </c:pt>
                <c:pt idx="124">
                  <c:v>0.20657700000000001</c:v>
                </c:pt>
                <c:pt idx="125">
                  <c:v>0.20214199999999999</c:v>
                </c:pt>
                <c:pt idx="126">
                  <c:v>0.197605</c:v>
                </c:pt>
                <c:pt idx="127">
                  <c:v>0.19301399999999999</c:v>
                </c:pt>
                <c:pt idx="128">
                  <c:v>0.188414000000003</c:v>
                </c:pt>
                <c:pt idx="129">
                  <c:v>0.183949000000003</c:v>
                </c:pt>
                <c:pt idx="130">
                  <c:v>0.17938999999999999</c:v>
                </c:pt>
                <c:pt idx="131">
                  <c:v>0.175068000000001</c:v>
                </c:pt>
                <c:pt idx="132">
                  <c:v>0.17067299999999999</c:v>
                </c:pt>
                <c:pt idx="133">
                  <c:v>0.16640199999999999</c:v>
                </c:pt>
                <c:pt idx="134">
                  <c:v>0.16218199999999999</c:v>
                </c:pt>
                <c:pt idx="135">
                  <c:v>0.15812899999999999</c:v>
                </c:pt>
                <c:pt idx="136">
                  <c:v>0.15421000000000201</c:v>
                </c:pt>
                <c:pt idx="137">
                  <c:v>0.15049999999999999</c:v>
                </c:pt>
                <c:pt idx="138">
                  <c:v>0.146848000000002</c:v>
                </c:pt>
                <c:pt idx="139">
                  <c:v>0.14331099999999999</c:v>
                </c:pt>
                <c:pt idx="140">
                  <c:v>0.13994400000000201</c:v>
                </c:pt>
                <c:pt idx="141">
                  <c:v>0.136821</c:v>
                </c:pt>
                <c:pt idx="142">
                  <c:v>0.13383700000000001</c:v>
                </c:pt>
                <c:pt idx="143">
                  <c:v>0.13111200000000001</c:v>
                </c:pt>
                <c:pt idx="144">
                  <c:v>0.12854299999999999</c:v>
                </c:pt>
                <c:pt idx="145">
                  <c:v>0.12603900000000001</c:v>
                </c:pt>
                <c:pt idx="146">
                  <c:v>0.123781</c:v>
                </c:pt>
                <c:pt idx="147">
                  <c:v>0.121854</c:v>
                </c:pt>
                <c:pt idx="148">
                  <c:v>0.120087</c:v>
                </c:pt>
                <c:pt idx="149">
                  <c:v>0.11852699999999999</c:v>
                </c:pt>
                <c:pt idx="150">
                  <c:v>0.117268</c:v>
                </c:pt>
                <c:pt idx="151">
                  <c:v>0.11604299999999999</c:v>
                </c:pt>
                <c:pt idx="152">
                  <c:v>0.11513900000000001</c:v>
                </c:pt>
                <c:pt idx="153">
                  <c:v>0.114542</c:v>
                </c:pt>
                <c:pt idx="154">
                  <c:v>0.11407100000000001</c:v>
                </c:pt>
                <c:pt idx="155">
                  <c:v>0.113927</c:v>
                </c:pt>
                <c:pt idx="156">
                  <c:v>0.113986</c:v>
                </c:pt>
                <c:pt idx="157">
                  <c:v>0.113985</c:v>
                </c:pt>
                <c:pt idx="158">
                  <c:v>0.11436</c:v>
                </c:pt>
                <c:pt idx="159">
                  <c:v>0.114952</c:v>
                </c:pt>
                <c:pt idx="160">
                  <c:v>0.115674</c:v>
                </c:pt>
                <c:pt idx="161">
                  <c:v>0.11670700000000001</c:v>
                </c:pt>
                <c:pt idx="162">
                  <c:v>0.117871</c:v>
                </c:pt>
                <c:pt idx="163">
                  <c:v>0.118995</c:v>
                </c:pt>
                <c:pt idx="164">
                  <c:v>0.120478</c:v>
                </c:pt>
                <c:pt idx="165">
                  <c:v>0.122142</c:v>
                </c:pt>
                <c:pt idx="166">
                  <c:v>0.123935</c:v>
                </c:pt>
                <c:pt idx="167">
                  <c:v>0.12598599999999999</c:v>
                </c:pt>
                <c:pt idx="168">
                  <c:v>0.12819800000000001</c:v>
                </c:pt>
                <c:pt idx="169">
                  <c:v>0.13029499999999999</c:v>
                </c:pt>
                <c:pt idx="170">
                  <c:v>0.13273299999999999</c:v>
                </c:pt>
                <c:pt idx="171">
                  <c:v>0.13545099999999999</c:v>
                </c:pt>
                <c:pt idx="172">
                  <c:v>0.138097</c:v>
                </c:pt>
                <c:pt idx="173">
                  <c:v>0.14096500000000201</c:v>
                </c:pt>
                <c:pt idx="174">
                  <c:v>0.14397099999999999</c:v>
                </c:pt>
                <c:pt idx="175">
                  <c:v>0.14685799999999999</c:v>
                </c:pt>
                <c:pt idx="176">
                  <c:v>0.15002599999999999</c:v>
                </c:pt>
                <c:pt idx="177">
                  <c:v>0.15346800000000299</c:v>
                </c:pt>
                <c:pt idx="178">
                  <c:v>0.15679600000000299</c:v>
                </c:pt>
                <c:pt idx="179">
                  <c:v>0.16034399999999999</c:v>
                </c:pt>
                <c:pt idx="180">
                  <c:v>0.163999000000002</c:v>
                </c:pt>
                <c:pt idx="181">
                  <c:v>0.167549000000002</c:v>
                </c:pt>
                <c:pt idx="182">
                  <c:v>0.171371</c:v>
                </c:pt>
                <c:pt idx="183">
                  <c:v>0.175457000000002</c:v>
                </c:pt>
                <c:pt idx="184">
                  <c:v>0.17935000000000001</c:v>
                </c:pt>
                <c:pt idx="185">
                  <c:v>0.18332000000000001</c:v>
                </c:pt>
                <c:pt idx="186">
                  <c:v>0.18740000000000201</c:v>
                </c:pt>
                <c:pt idx="187">
                  <c:v>0.19139900000000001</c:v>
                </c:pt>
                <c:pt idx="188">
                  <c:v>0.19555</c:v>
                </c:pt>
                <c:pt idx="189">
                  <c:v>0.19989699999999999</c:v>
                </c:pt>
                <c:pt idx="190">
                  <c:v>0.20400399999999999</c:v>
                </c:pt>
                <c:pt idx="191">
                  <c:v>0.208202</c:v>
                </c:pt>
                <c:pt idx="192">
                  <c:v>0.212345000000002</c:v>
                </c:pt>
                <c:pt idx="193">
                  <c:v>0.21645900000000201</c:v>
                </c:pt>
                <c:pt idx="194">
                  <c:v>0.22061600000000001</c:v>
                </c:pt>
                <c:pt idx="195">
                  <c:v>0.22479399999999999</c:v>
                </c:pt>
                <c:pt idx="196">
                  <c:v>0.22874800000000201</c:v>
                </c:pt>
                <c:pt idx="197">
                  <c:v>0.23253299999999999</c:v>
                </c:pt>
                <c:pt idx="198">
                  <c:v>0.23616899999999999</c:v>
                </c:pt>
                <c:pt idx="199">
                  <c:v>0.23972599999999999</c:v>
                </c:pt>
                <c:pt idx="200">
                  <c:v>0.24312800000000001</c:v>
                </c:pt>
                <c:pt idx="201">
                  <c:v>0.246557</c:v>
                </c:pt>
                <c:pt idx="202">
                  <c:v>0.249644000000002</c:v>
                </c:pt>
                <c:pt idx="203">
                  <c:v>0.25267000000000001</c:v>
                </c:pt>
                <c:pt idx="204">
                  <c:v>0.255361</c:v>
                </c:pt>
                <c:pt idx="205">
                  <c:v>0.25801800000000003</c:v>
                </c:pt>
                <c:pt idx="206">
                  <c:v>0.26045800000000002</c:v>
                </c:pt>
                <c:pt idx="207">
                  <c:v>0.26281399999999999</c:v>
                </c:pt>
                <c:pt idx="208">
                  <c:v>0.26481900000000003</c:v>
                </c:pt>
                <c:pt idx="209">
                  <c:v>0.26673200000000002</c:v>
                </c:pt>
                <c:pt idx="210">
                  <c:v>0.26835599999999998</c:v>
                </c:pt>
                <c:pt idx="211">
                  <c:v>0.26994499999999999</c:v>
                </c:pt>
                <c:pt idx="212">
                  <c:v>0.27137499999999998</c:v>
                </c:pt>
                <c:pt idx="213">
                  <c:v>0.27264899999999997</c:v>
                </c:pt>
                <c:pt idx="214">
                  <c:v>0.27362199999999998</c:v>
                </c:pt>
                <c:pt idx="215">
                  <c:v>0.27432299999999998</c:v>
                </c:pt>
                <c:pt idx="216">
                  <c:v>0.27478799999999998</c:v>
                </c:pt>
                <c:pt idx="217">
                  <c:v>0.27522099999999999</c:v>
                </c:pt>
                <c:pt idx="218">
                  <c:v>0.27537099999999998</c:v>
                </c:pt>
                <c:pt idx="219">
                  <c:v>0.27536300000000002</c:v>
                </c:pt>
                <c:pt idx="220">
                  <c:v>0.27514300000000003</c:v>
                </c:pt>
                <c:pt idx="221">
                  <c:v>0.27457199999999998</c:v>
                </c:pt>
                <c:pt idx="222">
                  <c:v>0.27369399999999999</c:v>
                </c:pt>
                <c:pt idx="223">
                  <c:v>0.27281499999999997</c:v>
                </c:pt>
                <c:pt idx="224">
                  <c:v>0.27170100000000003</c:v>
                </c:pt>
                <c:pt idx="225">
                  <c:v>0.27032499999999998</c:v>
                </c:pt>
                <c:pt idx="226">
                  <c:v>0.26867200000000002</c:v>
                </c:pt>
                <c:pt idx="227">
                  <c:v>0.26654800000000001</c:v>
                </c:pt>
                <c:pt idx="228">
                  <c:v>0.26427800000000001</c:v>
                </c:pt>
                <c:pt idx="229">
                  <c:v>0.26201799999999997</c:v>
                </c:pt>
                <c:pt idx="230">
                  <c:v>0.25941900000000001</c:v>
                </c:pt>
                <c:pt idx="231">
                  <c:v>0.25672200000000001</c:v>
                </c:pt>
                <c:pt idx="232">
                  <c:v>0.25372400000000001</c:v>
                </c:pt>
                <c:pt idx="233">
                  <c:v>0.25038899999999997</c:v>
                </c:pt>
                <c:pt idx="234">
                  <c:v>0.24696400000000299</c:v>
                </c:pt>
                <c:pt idx="235">
                  <c:v>0.243612</c:v>
                </c:pt>
                <c:pt idx="236">
                  <c:v>0.240015000000002</c:v>
                </c:pt>
                <c:pt idx="237">
                  <c:v>0.236264000000002</c:v>
                </c:pt>
                <c:pt idx="238">
                  <c:v>0.23228299999999999</c:v>
                </c:pt>
                <c:pt idx="239">
                  <c:v>0.22822000000000001</c:v>
                </c:pt>
                <c:pt idx="240">
                  <c:v>0.223935</c:v>
                </c:pt>
                <c:pt idx="241">
                  <c:v>0.21970700000000201</c:v>
                </c:pt>
                <c:pt idx="242">
                  <c:v>0.215583</c:v>
                </c:pt>
                <c:pt idx="243">
                  <c:v>0.21118700000000001</c:v>
                </c:pt>
                <c:pt idx="244">
                  <c:v>0.20668300000000001</c:v>
                </c:pt>
                <c:pt idx="245">
                  <c:v>0.20218</c:v>
                </c:pt>
                <c:pt idx="246">
                  <c:v>0.19769600000000001</c:v>
                </c:pt>
                <c:pt idx="247">
                  <c:v>0.193303</c:v>
                </c:pt>
                <c:pt idx="248">
                  <c:v>0.18886800000000201</c:v>
                </c:pt>
                <c:pt idx="249">
                  <c:v>0.18456600000000201</c:v>
                </c:pt>
                <c:pt idx="250">
                  <c:v>0.180062</c:v>
                </c:pt>
                <c:pt idx="251">
                  <c:v>0.175596000000002</c:v>
                </c:pt>
                <c:pt idx="252">
                  <c:v>0.17141900000000199</c:v>
                </c:pt>
                <c:pt idx="253">
                  <c:v>0.16725000000000001</c:v>
                </c:pt>
                <c:pt idx="254">
                  <c:v>0.163218000000002</c:v>
                </c:pt>
                <c:pt idx="255">
                  <c:v>0.159356</c:v>
                </c:pt>
                <c:pt idx="256">
                  <c:v>0.15537999999999999</c:v>
                </c:pt>
                <c:pt idx="257">
                  <c:v>0.15154500000000201</c:v>
                </c:pt>
                <c:pt idx="258">
                  <c:v>0.148012000000002</c:v>
                </c:pt>
                <c:pt idx="259">
                  <c:v>0.14461599999999999</c:v>
                </c:pt>
                <c:pt idx="260">
                  <c:v>0.14137</c:v>
                </c:pt>
                <c:pt idx="261">
                  <c:v>0.13832800000000001</c:v>
                </c:pt>
                <c:pt idx="262">
                  <c:v>0.13531799999999999</c:v>
                </c:pt>
                <c:pt idx="263">
                  <c:v>0.13242200000000001</c:v>
                </c:pt>
                <c:pt idx="264">
                  <c:v>0.129881</c:v>
                </c:pt>
                <c:pt idx="265">
                  <c:v>0.12760099999999999</c:v>
                </c:pt>
                <c:pt idx="266">
                  <c:v>0.12536900000000001</c:v>
                </c:pt>
                <c:pt idx="267">
                  <c:v>0.123472</c:v>
                </c:pt>
                <c:pt idx="268">
                  <c:v>0.12160899999999999</c:v>
                </c:pt>
                <c:pt idx="269">
                  <c:v>0.11999700000000001</c:v>
                </c:pt>
                <c:pt idx="270">
                  <c:v>0.118663000000001</c:v>
                </c:pt>
                <c:pt idx="271">
                  <c:v>0.117552</c:v>
                </c:pt>
                <c:pt idx="272">
                  <c:v>0.116743</c:v>
                </c:pt>
                <c:pt idx="273">
                  <c:v>0.116082</c:v>
                </c:pt>
                <c:pt idx="274">
                  <c:v>0.115507</c:v>
                </c:pt>
                <c:pt idx="275">
                  <c:v>0.115273</c:v>
                </c:pt>
                <c:pt idx="276">
                  <c:v>0.11513900000000001</c:v>
                </c:pt>
                <c:pt idx="277">
                  <c:v>0.115258</c:v>
                </c:pt>
                <c:pt idx="278">
                  <c:v>0.115658</c:v>
                </c:pt>
                <c:pt idx="279">
                  <c:v>0.116158</c:v>
                </c:pt>
                <c:pt idx="280">
                  <c:v>0.116714</c:v>
                </c:pt>
                <c:pt idx="281">
                  <c:v>0.117622000000001</c:v>
                </c:pt>
                <c:pt idx="282">
                  <c:v>0.118594000000001</c:v>
                </c:pt>
                <c:pt idx="283">
                  <c:v>0.119828</c:v>
                </c:pt>
                <c:pt idx="284">
                  <c:v>0.12130000000000001</c:v>
                </c:pt>
                <c:pt idx="285">
                  <c:v>0.122847</c:v>
                </c:pt>
                <c:pt idx="286">
                  <c:v>0.124444</c:v>
                </c:pt>
                <c:pt idx="287">
                  <c:v>0.126359</c:v>
                </c:pt>
                <c:pt idx="288">
                  <c:v>0.128413</c:v>
                </c:pt>
                <c:pt idx="289">
                  <c:v>0.130579</c:v>
                </c:pt>
                <c:pt idx="290">
                  <c:v>0.133017</c:v>
                </c:pt>
                <c:pt idx="291">
                  <c:v>0.135521</c:v>
                </c:pt>
                <c:pt idx="292">
                  <c:v>0.13800100000000001</c:v>
                </c:pt>
                <c:pt idx="293">
                  <c:v>0.14080000000000001</c:v>
                </c:pt>
                <c:pt idx="294">
                  <c:v>0.143625</c:v>
                </c:pt>
                <c:pt idx="295">
                  <c:v>0.14648</c:v>
                </c:pt>
                <c:pt idx="296">
                  <c:v>0.14966599999999999</c:v>
                </c:pt>
                <c:pt idx="297">
                  <c:v>0.15291300000000299</c:v>
                </c:pt>
                <c:pt idx="298">
                  <c:v>0.15601800000000299</c:v>
                </c:pt>
                <c:pt idx="299">
                  <c:v>0.15948300000000201</c:v>
                </c:pt>
                <c:pt idx="300">
                  <c:v>0.16302800000000001</c:v>
                </c:pt>
                <c:pt idx="301">
                  <c:v>0.166491</c:v>
                </c:pt>
                <c:pt idx="302">
                  <c:v>0.17030999999999999</c:v>
                </c:pt>
                <c:pt idx="303">
                  <c:v>0.174257</c:v>
                </c:pt>
                <c:pt idx="304">
                  <c:v>0.17787500000000001</c:v>
                </c:pt>
                <c:pt idx="305">
                  <c:v>0.181867</c:v>
                </c:pt>
                <c:pt idx="306">
                  <c:v>0.185944000000003</c:v>
                </c:pt>
                <c:pt idx="307">
                  <c:v>0.189779000000002</c:v>
                </c:pt>
                <c:pt idx="308">
                  <c:v>0.193996000000002</c:v>
                </c:pt>
                <c:pt idx="309">
                  <c:v>0.19827800000000001</c:v>
                </c:pt>
                <c:pt idx="310">
                  <c:v>0.20225000000000001</c:v>
                </c:pt>
                <c:pt idx="311">
                  <c:v>0.206401000000001</c:v>
                </c:pt>
                <c:pt idx="312">
                  <c:v>0.21064099999999999</c:v>
                </c:pt>
                <c:pt idx="313">
                  <c:v>0.21458199999999999</c:v>
                </c:pt>
                <c:pt idx="314">
                  <c:v>0.21876500000000201</c:v>
                </c:pt>
                <c:pt idx="315">
                  <c:v>0.22286900000000001</c:v>
                </c:pt>
                <c:pt idx="316">
                  <c:v>0.22665199999999999</c:v>
                </c:pt>
                <c:pt idx="317">
                  <c:v>0.23042899999999999</c:v>
                </c:pt>
                <c:pt idx="318">
                  <c:v>0.23417399999999999</c:v>
                </c:pt>
                <c:pt idx="319">
                  <c:v>0.23755799999999999</c:v>
                </c:pt>
                <c:pt idx="320">
                  <c:v>0.240956000000002</c:v>
                </c:pt>
                <c:pt idx="321">
                  <c:v>0.24427499999999999</c:v>
                </c:pt>
                <c:pt idx="322">
                  <c:v>0.24732399999999999</c:v>
                </c:pt>
                <c:pt idx="323">
                  <c:v>0.25019799999999998</c:v>
                </c:pt>
                <c:pt idx="324">
                  <c:v>0.25312499999999999</c:v>
                </c:pt>
                <c:pt idx="325">
                  <c:v>0.25551800000000002</c:v>
                </c:pt>
                <c:pt idx="326">
                  <c:v>0.25800299999999998</c:v>
                </c:pt>
                <c:pt idx="327">
                  <c:v>0.26022299999999998</c:v>
                </c:pt>
                <c:pt idx="328">
                  <c:v>0.26228800000000002</c:v>
                </c:pt>
                <c:pt idx="329">
                  <c:v>0.26406499999999999</c:v>
                </c:pt>
                <c:pt idx="330">
                  <c:v>0.265847</c:v>
                </c:pt>
                <c:pt idx="331">
                  <c:v>0.26731500000000002</c:v>
                </c:pt>
                <c:pt idx="332">
                  <c:v>0.26873799999999998</c:v>
                </c:pt>
                <c:pt idx="333">
                  <c:v>0.26993600000000001</c:v>
                </c:pt>
                <c:pt idx="334">
                  <c:v>0.270847</c:v>
                </c:pt>
                <c:pt idx="335">
                  <c:v>0.27156200000000003</c:v>
                </c:pt>
                <c:pt idx="336">
                  <c:v>0.27207700000000001</c:v>
                </c:pt>
                <c:pt idx="337">
                  <c:v>0.27244299999999999</c:v>
                </c:pt>
                <c:pt idx="338">
                  <c:v>0.27257900000000002</c:v>
                </c:pt>
                <c:pt idx="339">
                  <c:v>0.27252399999999999</c:v>
                </c:pt>
                <c:pt idx="340">
                  <c:v>0.27218599999999998</c:v>
                </c:pt>
                <c:pt idx="341">
                  <c:v>0.27165</c:v>
                </c:pt>
                <c:pt idx="342">
                  <c:v>0.27086399999999999</c:v>
                </c:pt>
                <c:pt idx="343">
                  <c:v>0.269899</c:v>
                </c:pt>
                <c:pt idx="344">
                  <c:v>0.26870300000000003</c:v>
                </c:pt>
                <c:pt idx="345">
                  <c:v>0.26728000000000002</c:v>
                </c:pt>
                <c:pt idx="346">
                  <c:v>0.265627</c:v>
                </c:pt>
                <c:pt idx="347">
                  <c:v>0.26360299999999998</c:v>
                </c:pt>
                <c:pt idx="348">
                  <c:v>0.26135999999999998</c:v>
                </c:pt>
                <c:pt idx="349">
                  <c:v>0.25892900000000002</c:v>
                </c:pt>
                <c:pt idx="350">
                  <c:v>0.25634299999999999</c:v>
                </c:pt>
                <c:pt idx="351">
                  <c:v>0.253529</c:v>
                </c:pt>
                <c:pt idx="352">
                  <c:v>0.250581</c:v>
                </c:pt>
                <c:pt idx="353">
                  <c:v>0.247396000000002</c:v>
                </c:pt>
                <c:pt idx="354">
                  <c:v>0.24397099999999999</c:v>
                </c:pt>
                <c:pt idx="355">
                  <c:v>0.24047299999999999</c:v>
                </c:pt>
                <c:pt idx="356">
                  <c:v>0.236815</c:v>
                </c:pt>
                <c:pt idx="357">
                  <c:v>0.23302600000000001</c:v>
                </c:pt>
                <c:pt idx="358">
                  <c:v>0.229126</c:v>
                </c:pt>
                <c:pt idx="359">
                  <c:v>0.22509299999999999</c:v>
                </c:pt>
                <c:pt idx="362" formatCode="0.0000">
                  <c:v>0.19345659166666701</c:v>
                </c:pt>
              </c:numCache>
            </c:numRef>
          </c:yVal>
          <c:smooth val="1"/>
        </c:ser>
        <c:ser>
          <c:idx val="1"/>
          <c:order val="1"/>
          <c:tx>
            <c:strRef>
              <c:f>Comparizon!$C$1</c:f>
              <c:strCache>
                <c:ptCount val="1"/>
                <c:pt idx="0">
                  <c:v>2,588,998 Cells</c:v>
                </c:pt>
              </c:strCache>
            </c:strRef>
          </c:tx>
          <c:marker>
            <c:symbol val="none"/>
          </c:marker>
          <c:xVal>
            <c:numRef>
              <c:f>Comparizon!$A$2:$A$367</c:f>
              <c:numCache>
                <c:formatCode>General</c:formatCode>
                <c:ptCount val="36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numCache>
            </c:numRef>
          </c:xVal>
          <c:yVal>
            <c:numRef>
              <c:f>Comparizon!$C$2:$C$367</c:f>
              <c:numCache>
                <c:formatCode>0.00E+00</c:formatCode>
                <c:ptCount val="366"/>
                <c:pt idx="0">
                  <c:v>7.1056400000000006E-2</c:v>
                </c:pt>
                <c:pt idx="1">
                  <c:v>7.0702400000000998E-2</c:v>
                </c:pt>
                <c:pt idx="2">
                  <c:v>6.6279299999999999E-2</c:v>
                </c:pt>
                <c:pt idx="3">
                  <c:v>6.2012700000001003E-2</c:v>
                </c:pt>
                <c:pt idx="4">
                  <c:v>5.7923799999999998E-2</c:v>
                </c:pt>
                <c:pt idx="5">
                  <c:v>5.4103400000000697E-2</c:v>
                </c:pt>
                <c:pt idx="6">
                  <c:v>5.0501999999999998E-2</c:v>
                </c:pt>
                <c:pt idx="7">
                  <c:v>4.7189599999999998E-2</c:v>
                </c:pt>
                <c:pt idx="8">
                  <c:v>4.4117900000000702E-2</c:v>
                </c:pt>
                <c:pt idx="9">
                  <c:v>4.1324600000000003E-2</c:v>
                </c:pt>
                <c:pt idx="10">
                  <c:v>3.8766099999999998E-2</c:v>
                </c:pt>
                <c:pt idx="11">
                  <c:v>3.64622E-2</c:v>
                </c:pt>
                <c:pt idx="12">
                  <c:v>3.4396599999999999E-2</c:v>
                </c:pt>
                <c:pt idx="13">
                  <c:v>3.2597599999999997E-2</c:v>
                </c:pt>
                <c:pt idx="14">
                  <c:v>3.1046399999999998E-2</c:v>
                </c:pt>
                <c:pt idx="15">
                  <c:v>2.9714299999999999E-2</c:v>
                </c:pt>
                <c:pt idx="16">
                  <c:v>2.87316E-2</c:v>
                </c:pt>
                <c:pt idx="17">
                  <c:v>2.7911499999999999E-2</c:v>
                </c:pt>
                <c:pt idx="18">
                  <c:v>2.7375500000000198E-2</c:v>
                </c:pt>
                <c:pt idx="19">
                  <c:v>2.7100699999999998E-2</c:v>
                </c:pt>
                <c:pt idx="20">
                  <c:v>2.6980299999999999E-2</c:v>
                </c:pt>
                <c:pt idx="21">
                  <c:v>2.71493000000004E-2</c:v>
                </c:pt>
                <c:pt idx="22">
                  <c:v>2.75094E-2</c:v>
                </c:pt>
                <c:pt idx="23">
                  <c:v>2.8127200000000002E-2</c:v>
                </c:pt>
                <c:pt idx="24">
                  <c:v>2.8946E-2</c:v>
                </c:pt>
                <c:pt idx="25">
                  <c:v>2.99098E-2</c:v>
                </c:pt>
                <c:pt idx="26">
                  <c:v>3.1189000000000001E-2</c:v>
                </c:pt>
                <c:pt idx="27">
                  <c:v>3.2617900000000498E-2</c:v>
                </c:pt>
                <c:pt idx="28">
                  <c:v>3.4249000000000002E-2</c:v>
                </c:pt>
                <c:pt idx="29">
                  <c:v>3.6070300000000499E-2</c:v>
                </c:pt>
                <c:pt idx="30">
                  <c:v>3.7962799999999998E-2</c:v>
                </c:pt>
                <c:pt idx="31">
                  <c:v>4.0169000000000003E-2</c:v>
                </c:pt>
                <c:pt idx="32">
                  <c:v>4.2449500000000001E-2</c:v>
                </c:pt>
                <c:pt idx="33">
                  <c:v>4.4933200000000097E-2</c:v>
                </c:pt>
                <c:pt idx="34">
                  <c:v>4.7573600000000001E-2</c:v>
                </c:pt>
                <c:pt idx="35">
                  <c:v>5.0266600000000099E-2</c:v>
                </c:pt>
                <c:pt idx="36">
                  <c:v>5.3159499999999998E-2</c:v>
                </c:pt>
                <c:pt idx="37">
                  <c:v>5.6091599999999998E-2</c:v>
                </c:pt>
                <c:pt idx="38">
                  <c:v>5.9037400000000899E-2</c:v>
                </c:pt>
                <c:pt idx="39">
                  <c:v>6.2016600000001199E-2</c:v>
                </c:pt>
                <c:pt idx="40">
                  <c:v>6.4965899999999993E-2</c:v>
                </c:pt>
                <c:pt idx="41">
                  <c:v>6.8070699999999998E-2</c:v>
                </c:pt>
                <c:pt idx="42">
                  <c:v>7.12396E-2</c:v>
                </c:pt>
                <c:pt idx="43">
                  <c:v>7.4421699999999993E-2</c:v>
                </c:pt>
                <c:pt idx="44">
                  <c:v>7.7738900000000902E-2</c:v>
                </c:pt>
                <c:pt idx="45">
                  <c:v>8.1071400000000002E-2</c:v>
                </c:pt>
                <c:pt idx="46">
                  <c:v>8.4642700000000001E-2</c:v>
                </c:pt>
                <c:pt idx="47">
                  <c:v>8.8359699999999999E-2</c:v>
                </c:pt>
                <c:pt idx="48">
                  <c:v>9.2276899999999995E-2</c:v>
                </c:pt>
                <c:pt idx="49">
                  <c:v>9.6393999999999994E-2</c:v>
                </c:pt>
                <c:pt idx="50">
                  <c:v>0.100615</c:v>
                </c:pt>
                <c:pt idx="51">
                  <c:v>0.105055</c:v>
                </c:pt>
                <c:pt idx="52">
                  <c:v>0.10948099999999999</c:v>
                </c:pt>
                <c:pt idx="53">
                  <c:v>0.113969</c:v>
                </c:pt>
                <c:pt idx="54">
                  <c:v>0.118458999999999</c:v>
                </c:pt>
                <c:pt idx="55">
                  <c:v>0.12286</c:v>
                </c:pt>
                <c:pt idx="56">
                  <c:v>0.12736800000000001</c:v>
                </c:pt>
                <c:pt idx="57">
                  <c:v>0.13173199999999999</c:v>
                </c:pt>
                <c:pt idx="58">
                  <c:v>0.13611000000000001</c:v>
                </c:pt>
                <c:pt idx="59">
                  <c:v>0.14044700000000199</c:v>
                </c:pt>
                <c:pt idx="60">
                  <c:v>0.144732</c:v>
                </c:pt>
                <c:pt idx="61">
                  <c:v>0.149067000000002</c:v>
                </c:pt>
                <c:pt idx="62">
                  <c:v>0.15321800000000299</c:v>
                </c:pt>
                <c:pt idx="63">
                  <c:v>0.15743900000000299</c:v>
                </c:pt>
                <c:pt idx="64">
                  <c:v>0.16150900000000001</c:v>
                </c:pt>
                <c:pt idx="65">
                  <c:v>0.165547</c:v>
                </c:pt>
                <c:pt idx="66">
                  <c:v>0.16955000000000001</c:v>
                </c:pt>
                <c:pt idx="67">
                  <c:v>0.17346900000000201</c:v>
                </c:pt>
                <c:pt idx="68">
                  <c:v>0.177395</c:v>
                </c:pt>
                <c:pt idx="69">
                  <c:v>0.18121900000000299</c:v>
                </c:pt>
                <c:pt idx="70">
                  <c:v>0.184971</c:v>
                </c:pt>
                <c:pt idx="71">
                  <c:v>0.188643000000002</c:v>
                </c:pt>
                <c:pt idx="72">
                  <c:v>0.19225700000000001</c:v>
                </c:pt>
                <c:pt idx="73">
                  <c:v>0.195664</c:v>
                </c:pt>
                <c:pt idx="74">
                  <c:v>0.19897699999999999</c:v>
                </c:pt>
                <c:pt idx="75">
                  <c:v>0.202072</c:v>
                </c:pt>
                <c:pt idx="76">
                  <c:v>0.205011</c:v>
                </c:pt>
                <c:pt idx="77">
                  <c:v>0.20768400000000001</c:v>
                </c:pt>
                <c:pt idx="78">
                  <c:v>0.210089</c:v>
                </c:pt>
                <c:pt idx="79">
                  <c:v>0.21232100000000001</c:v>
                </c:pt>
                <c:pt idx="80">
                  <c:v>0.21413099999999999</c:v>
                </c:pt>
                <c:pt idx="81">
                  <c:v>0.21580299999999999</c:v>
                </c:pt>
                <c:pt idx="82">
                  <c:v>0.21704000000000201</c:v>
                </c:pt>
                <c:pt idx="83">
                  <c:v>0.21803800000000201</c:v>
                </c:pt>
                <c:pt idx="84">
                  <c:v>0.21870900000000201</c:v>
                </c:pt>
                <c:pt idx="85">
                  <c:v>0.21892600000000201</c:v>
                </c:pt>
                <c:pt idx="86">
                  <c:v>0.21896400000000299</c:v>
                </c:pt>
                <c:pt idx="87">
                  <c:v>0.21848400000000201</c:v>
                </c:pt>
                <c:pt idx="88">
                  <c:v>0.217697000000001</c:v>
                </c:pt>
                <c:pt idx="89">
                  <c:v>0.21651600000000201</c:v>
                </c:pt>
                <c:pt idx="90">
                  <c:v>0.21484600000000201</c:v>
                </c:pt>
                <c:pt idx="91">
                  <c:v>0.21287900000000001</c:v>
                </c:pt>
                <c:pt idx="92">
                  <c:v>0.210396</c:v>
                </c:pt>
                <c:pt idx="93">
                  <c:v>0.20755100000000001</c:v>
                </c:pt>
                <c:pt idx="94">
                  <c:v>0.20430400000000001</c:v>
                </c:pt>
                <c:pt idx="95">
                  <c:v>0.200623</c:v>
                </c:pt>
                <c:pt idx="96">
                  <c:v>0.196686</c:v>
                </c:pt>
                <c:pt idx="97">
                  <c:v>0.19234200000000001</c:v>
                </c:pt>
                <c:pt idx="98">
                  <c:v>0.187644000000002</c:v>
                </c:pt>
                <c:pt idx="99">
                  <c:v>0.18273500000000201</c:v>
                </c:pt>
                <c:pt idx="100">
                  <c:v>0.17746600000000201</c:v>
                </c:pt>
                <c:pt idx="101">
                  <c:v>0.17203199999999999</c:v>
                </c:pt>
                <c:pt idx="102">
                  <c:v>0.16634299999999999</c:v>
                </c:pt>
                <c:pt idx="103">
                  <c:v>0.16049099999999999</c:v>
                </c:pt>
                <c:pt idx="104">
                  <c:v>0.15449600000000299</c:v>
                </c:pt>
                <c:pt idx="105">
                  <c:v>0.148367</c:v>
                </c:pt>
                <c:pt idx="106">
                  <c:v>0.14214599999999999</c:v>
                </c:pt>
                <c:pt idx="107">
                  <c:v>0.13592599999999999</c:v>
                </c:pt>
                <c:pt idx="108">
                  <c:v>0.129666</c:v>
                </c:pt>
                <c:pt idx="109">
                  <c:v>0.123436000000001</c:v>
                </c:pt>
                <c:pt idx="110">
                  <c:v>0.11729100000000101</c:v>
                </c:pt>
                <c:pt idx="111">
                  <c:v>0.111231</c:v>
                </c:pt>
                <c:pt idx="112">
                  <c:v>0.10543</c:v>
                </c:pt>
                <c:pt idx="113">
                  <c:v>9.9682000000000007E-2</c:v>
                </c:pt>
                <c:pt idx="114">
                  <c:v>9.4166200000000005E-2</c:v>
                </c:pt>
                <c:pt idx="115">
                  <c:v>8.8858100000000204E-2</c:v>
                </c:pt>
                <c:pt idx="116">
                  <c:v>8.3734700000000203E-2</c:v>
                </c:pt>
                <c:pt idx="117">
                  <c:v>7.8909499999999994E-2</c:v>
                </c:pt>
                <c:pt idx="118">
                  <c:v>7.4209899999999995E-2</c:v>
                </c:pt>
                <c:pt idx="119">
                  <c:v>6.9790100000000105E-2</c:v>
                </c:pt>
                <c:pt idx="120">
                  <c:v>6.5517700000000095E-2</c:v>
                </c:pt>
                <c:pt idx="121">
                  <c:v>6.15116E-2</c:v>
                </c:pt>
                <c:pt idx="122">
                  <c:v>5.7672300000000003E-2</c:v>
                </c:pt>
                <c:pt idx="123">
                  <c:v>5.4040699999999997E-2</c:v>
                </c:pt>
                <c:pt idx="124">
                  <c:v>5.0659799999999998E-2</c:v>
                </c:pt>
                <c:pt idx="125">
                  <c:v>4.7480600000000497E-2</c:v>
                </c:pt>
                <c:pt idx="126">
                  <c:v>4.4523199999999999E-2</c:v>
                </c:pt>
                <c:pt idx="127">
                  <c:v>4.17743E-2</c:v>
                </c:pt>
                <c:pt idx="128">
                  <c:v>3.9239499999999997E-2</c:v>
                </c:pt>
                <c:pt idx="129">
                  <c:v>3.6943200000000301E-2</c:v>
                </c:pt>
                <c:pt idx="130">
                  <c:v>3.4810099999999997E-2</c:v>
                </c:pt>
                <c:pt idx="131">
                  <c:v>3.2948600000000001E-2</c:v>
                </c:pt>
                <c:pt idx="132">
                  <c:v>3.1258599999999997E-2</c:v>
                </c:pt>
                <c:pt idx="133">
                  <c:v>2.9735500000000002E-2</c:v>
                </c:pt>
                <c:pt idx="134">
                  <c:v>2.85164999999999E-2</c:v>
                </c:pt>
                <c:pt idx="135">
                  <c:v>2.7410300000000401E-2</c:v>
                </c:pt>
                <c:pt idx="136">
                  <c:v>2.6576099999999998E-2</c:v>
                </c:pt>
                <c:pt idx="137">
                  <c:v>2.5936000000000001E-2</c:v>
                </c:pt>
                <c:pt idx="138">
                  <c:v>2.5522400000000001E-2</c:v>
                </c:pt>
                <c:pt idx="139">
                  <c:v>2.5347100000000001E-2</c:v>
                </c:pt>
                <c:pt idx="140">
                  <c:v>2.5325400000000001E-2</c:v>
                </c:pt>
                <c:pt idx="141">
                  <c:v>2.5581599999999999E-2</c:v>
                </c:pt>
                <c:pt idx="142">
                  <c:v>2.6039600000000399E-2</c:v>
                </c:pt>
                <c:pt idx="143">
                  <c:v>2.6685700000000399E-2</c:v>
                </c:pt>
                <c:pt idx="144">
                  <c:v>2.75549E-2</c:v>
                </c:pt>
                <c:pt idx="145">
                  <c:v>2.8613800000000002E-2</c:v>
                </c:pt>
                <c:pt idx="146">
                  <c:v>2.9933600000000001E-2</c:v>
                </c:pt>
                <c:pt idx="147">
                  <c:v>3.1417199999999999E-2</c:v>
                </c:pt>
                <c:pt idx="148">
                  <c:v>3.3106499999999997E-2</c:v>
                </c:pt>
                <c:pt idx="149">
                  <c:v>3.4972400000000001E-2</c:v>
                </c:pt>
                <c:pt idx="150">
                  <c:v>3.7044500000000001E-2</c:v>
                </c:pt>
                <c:pt idx="151">
                  <c:v>3.9290499999999999E-2</c:v>
                </c:pt>
                <c:pt idx="152">
                  <c:v>4.17172000000001E-2</c:v>
                </c:pt>
                <c:pt idx="153">
                  <c:v>4.4292000000000699E-2</c:v>
                </c:pt>
                <c:pt idx="154">
                  <c:v>4.70111E-2</c:v>
                </c:pt>
                <c:pt idx="155">
                  <c:v>4.9906100000000002E-2</c:v>
                </c:pt>
                <c:pt idx="156">
                  <c:v>5.2871799999999997E-2</c:v>
                </c:pt>
                <c:pt idx="157">
                  <c:v>5.5971199999999999E-2</c:v>
                </c:pt>
                <c:pt idx="158">
                  <c:v>5.9020499999999997E-2</c:v>
                </c:pt>
                <c:pt idx="159">
                  <c:v>6.2132300000000099E-2</c:v>
                </c:pt>
                <c:pt idx="160">
                  <c:v>6.5265299999999998E-2</c:v>
                </c:pt>
                <c:pt idx="161">
                  <c:v>6.8421099999999999E-2</c:v>
                </c:pt>
                <c:pt idx="162">
                  <c:v>7.1707199999999999E-2</c:v>
                </c:pt>
                <c:pt idx="163">
                  <c:v>7.4962000000001E-2</c:v>
                </c:pt>
                <c:pt idx="164">
                  <c:v>7.8399200000000099E-2</c:v>
                </c:pt>
                <c:pt idx="165">
                  <c:v>8.1926600000000002E-2</c:v>
                </c:pt>
                <c:pt idx="166">
                  <c:v>8.5657900000001203E-2</c:v>
                </c:pt>
                <c:pt idx="167">
                  <c:v>8.9560900000000707E-2</c:v>
                </c:pt>
                <c:pt idx="168">
                  <c:v>9.3618099999999996E-2</c:v>
                </c:pt>
                <c:pt idx="169">
                  <c:v>9.7852900000000007E-2</c:v>
                </c:pt>
                <c:pt idx="170">
                  <c:v>0.102189</c:v>
                </c:pt>
                <c:pt idx="171">
                  <c:v>0.106626000000002</c:v>
                </c:pt>
                <c:pt idx="172">
                  <c:v>0.11107400000000001</c:v>
                </c:pt>
                <c:pt idx="173">
                  <c:v>0.115538</c:v>
                </c:pt>
                <c:pt idx="174">
                  <c:v>0.120046</c:v>
                </c:pt>
                <c:pt idx="175">
                  <c:v>0.124497</c:v>
                </c:pt>
                <c:pt idx="176">
                  <c:v>0.128942000000001</c:v>
                </c:pt>
                <c:pt idx="177">
                  <c:v>0.13333700000000001</c:v>
                </c:pt>
                <c:pt idx="178">
                  <c:v>0.13770099999999999</c:v>
                </c:pt>
                <c:pt idx="179">
                  <c:v>0.142039</c:v>
                </c:pt>
                <c:pt idx="180">
                  <c:v>0.14633199999999999</c:v>
                </c:pt>
                <c:pt idx="181">
                  <c:v>0.15058099999999999</c:v>
                </c:pt>
                <c:pt idx="182">
                  <c:v>0.15484400000000201</c:v>
                </c:pt>
                <c:pt idx="183">
                  <c:v>0.15904100000000199</c:v>
                </c:pt>
                <c:pt idx="184">
                  <c:v>0.16323399999999999</c:v>
                </c:pt>
                <c:pt idx="185">
                  <c:v>0.16736599999999999</c:v>
                </c:pt>
                <c:pt idx="186">
                  <c:v>0.171435000000002</c:v>
                </c:pt>
                <c:pt idx="187">
                  <c:v>0.175452</c:v>
                </c:pt>
                <c:pt idx="188">
                  <c:v>0.179427000000002</c:v>
                </c:pt>
                <c:pt idx="189">
                  <c:v>0.18338499999999999</c:v>
                </c:pt>
                <c:pt idx="190">
                  <c:v>0.18726300000000201</c:v>
                </c:pt>
                <c:pt idx="191">
                  <c:v>0.191054</c:v>
                </c:pt>
                <c:pt idx="192">
                  <c:v>0.194769</c:v>
                </c:pt>
                <c:pt idx="193">
                  <c:v>0.19828699999999999</c:v>
                </c:pt>
                <c:pt idx="194">
                  <c:v>0.201708</c:v>
                </c:pt>
                <c:pt idx="195">
                  <c:v>0.20491100000000201</c:v>
                </c:pt>
                <c:pt idx="196">
                  <c:v>0.207923</c:v>
                </c:pt>
                <c:pt idx="197">
                  <c:v>0.21072099999999999</c:v>
                </c:pt>
                <c:pt idx="198">
                  <c:v>0.21323400000000201</c:v>
                </c:pt>
                <c:pt idx="199">
                  <c:v>0.21549400000000299</c:v>
                </c:pt>
                <c:pt idx="200">
                  <c:v>0.21739800000000201</c:v>
                </c:pt>
                <c:pt idx="201">
                  <c:v>0.21906200000000201</c:v>
                </c:pt>
                <c:pt idx="202">
                  <c:v>0.22035299999999999</c:v>
                </c:pt>
                <c:pt idx="203">
                  <c:v>0.22133900000000001</c:v>
                </c:pt>
                <c:pt idx="204">
                  <c:v>0.221948000000002</c:v>
                </c:pt>
                <c:pt idx="205">
                  <c:v>0.222192</c:v>
                </c:pt>
                <c:pt idx="206">
                  <c:v>0.22206500000000001</c:v>
                </c:pt>
                <c:pt idx="207">
                  <c:v>0.221581</c:v>
                </c:pt>
                <c:pt idx="208">
                  <c:v>0.22072800000000001</c:v>
                </c:pt>
                <c:pt idx="209">
                  <c:v>0.21945300000000201</c:v>
                </c:pt>
                <c:pt idx="210">
                  <c:v>0.21779600000000299</c:v>
                </c:pt>
                <c:pt idx="211">
                  <c:v>0.21567900000000001</c:v>
                </c:pt>
                <c:pt idx="212">
                  <c:v>0.21319399999999999</c:v>
                </c:pt>
                <c:pt idx="213">
                  <c:v>0.210315000000002</c:v>
                </c:pt>
                <c:pt idx="214">
                  <c:v>0.20710200000000001</c:v>
                </c:pt>
                <c:pt idx="215">
                  <c:v>0.203490000000002</c:v>
                </c:pt>
                <c:pt idx="216">
                  <c:v>0.19956499999999999</c:v>
                </c:pt>
                <c:pt idx="217">
                  <c:v>0.195269</c:v>
                </c:pt>
                <c:pt idx="218">
                  <c:v>0.19072</c:v>
                </c:pt>
                <c:pt idx="219">
                  <c:v>0.18579800000000299</c:v>
                </c:pt>
                <c:pt idx="220">
                  <c:v>0.180646000000001</c:v>
                </c:pt>
                <c:pt idx="221">
                  <c:v>0.17516699999999999</c:v>
                </c:pt>
                <c:pt idx="222">
                  <c:v>0.169457</c:v>
                </c:pt>
                <c:pt idx="223">
                  <c:v>0.16352900000000001</c:v>
                </c:pt>
                <c:pt idx="224">
                  <c:v>0.157393000000002</c:v>
                </c:pt>
                <c:pt idx="225">
                  <c:v>0.151083</c:v>
                </c:pt>
                <c:pt idx="226">
                  <c:v>0.14460400000000001</c:v>
                </c:pt>
                <c:pt idx="227">
                  <c:v>0.13802300000000001</c:v>
                </c:pt>
                <c:pt idx="228">
                  <c:v>0.13134399999999999</c:v>
                </c:pt>
                <c:pt idx="229">
                  <c:v>0.124679</c:v>
                </c:pt>
                <c:pt idx="230">
                  <c:v>0.117976</c:v>
                </c:pt>
                <c:pt idx="231">
                  <c:v>0.111439</c:v>
                </c:pt>
                <c:pt idx="232">
                  <c:v>0.10496800000000001</c:v>
                </c:pt>
                <c:pt idx="233">
                  <c:v>9.8675900000001496E-2</c:v>
                </c:pt>
                <c:pt idx="234">
                  <c:v>9.2622700000000002E-2</c:v>
                </c:pt>
                <c:pt idx="235">
                  <c:v>8.6679400000000004E-2</c:v>
                </c:pt>
                <c:pt idx="236">
                  <c:v>8.1083299999999997E-2</c:v>
                </c:pt>
                <c:pt idx="237">
                  <c:v>7.5628799999999996E-2</c:v>
                </c:pt>
                <c:pt idx="238">
                  <c:v>7.0492800000000105E-2</c:v>
                </c:pt>
                <c:pt idx="239">
                  <c:v>6.5600800000000001E-2</c:v>
                </c:pt>
                <c:pt idx="240">
                  <c:v>6.0956600000000499E-2</c:v>
                </c:pt>
                <c:pt idx="241">
                  <c:v>5.66814E-2</c:v>
                </c:pt>
                <c:pt idx="242">
                  <c:v>5.2639499999999999E-2</c:v>
                </c:pt>
                <c:pt idx="243">
                  <c:v>4.8905999999999998E-2</c:v>
                </c:pt>
                <c:pt idx="244">
                  <c:v>4.5439800000000002E-2</c:v>
                </c:pt>
                <c:pt idx="245">
                  <c:v>4.2236500000000003E-2</c:v>
                </c:pt>
                <c:pt idx="246">
                  <c:v>3.9370099999999998E-2</c:v>
                </c:pt>
                <c:pt idx="247">
                  <c:v>3.6724E-2</c:v>
                </c:pt>
                <c:pt idx="248">
                  <c:v>3.43725E-2</c:v>
                </c:pt>
                <c:pt idx="249">
                  <c:v>3.2247700000000497E-2</c:v>
                </c:pt>
                <c:pt idx="250">
                  <c:v>3.0319200000000001E-2</c:v>
                </c:pt>
                <c:pt idx="251">
                  <c:v>2.8652799999999999E-2</c:v>
                </c:pt>
                <c:pt idx="252">
                  <c:v>2.7194400000000001E-2</c:v>
                </c:pt>
                <c:pt idx="253">
                  <c:v>2.5919000000000001E-2</c:v>
                </c:pt>
                <c:pt idx="254">
                  <c:v>2.48072000000004E-2</c:v>
                </c:pt>
                <c:pt idx="255">
                  <c:v>2.3911200000000001E-2</c:v>
                </c:pt>
                <c:pt idx="256">
                  <c:v>2.3249300000000101E-2</c:v>
                </c:pt>
                <c:pt idx="257">
                  <c:v>2.2709500000000001E-2</c:v>
                </c:pt>
                <c:pt idx="258">
                  <c:v>2.2376900000000002E-2</c:v>
                </c:pt>
                <c:pt idx="259">
                  <c:v>2.2214500000000002E-2</c:v>
                </c:pt>
                <c:pt idx="260">
                  <c:v>2.2261400000000001E-2</c:v>
                </c:pt>
                <c:pt idx="261">
                  <c:v>2.2490599999999999E-2</c:v>
                </c:pt>
                <c:pt idx="262">
                  <c:v>2.2882400000000001E-2</c:v>
                </c:pt>
                <c:pt idx="263">
                  <c:v>2.3523499999999999E-2</c:v>
                </c:pt>
                <c:pt idx="264">
                  <c:v>2.4336400000000001E-2</c:v>
                </c:pt>
                <c:pt idx="265">
                  <c:v>2.5403999999999999E-2</c:v>
                </c:pt>
                <c:pt idx="266">
                  <c:v>2.6621900000000399E-2</c:v>
                </c:pt>
                <c:pt idx="267">
                  <c:v>2.8028999999999998E-2</c:v>
                </c:pt>
                <c:pt idx="268">
                  <c:v>2.96341E-2</c:v>
                </c:pt>
                <c:pt idx="269">
                  <c:v>3.14194E-2</c:v>
                </c:pt>
                <c:pt idx="270">
                  <c:v>3.3415599999999997E-2</c:v>
                </c:pt>
                <c:pt idx="271">
                  <c:v>3.5577800000000298E-2</c:v>
                </c:pt>
                <c:pt idx="272">
                  <c:v>3.7939300000000599E-2</c:v>
                </c:pt>
                <c:pt idx="273">
                  <c:v>4.0417799999999997E-2</c:v>
                </c:pt>
                <c:pt idx="274">
                  <c:v>4.30627000000001E-2</c:v>
                </c:pt>
                <c:pt idx="275">
                  <c:v>4.5824799999999999E-2</c:v>
                </c:pt>
                <c:pt idx="276">
                  <c:v>4.8699399999999997E-2</c:v>
                </c:pt>
                <c:pt idx="277">
                  <c:v>5.1634100000000002E-2</c:v>
                </c:pt>
                <c:pt idx="278">
                  <c:v>5.4576300000000001E-2</c:v>
                </c:pt>
                <c:pt idx="279">
                  <c:v>5.7567800000000002E-2</c:v>
                </c:pt>
                <c:pt idx="280">
                  <c:v>6.0636000000000002E-2</c:v>
                </c:pt>
                <c:pt idx="281">
                  <c:v>6.3772499999999996E-2</c:v>
                </c:pt>
                <c:pt idx="282">
                  <c:v>6.6973599999999994E-2</c:v>
                </c:pt>
                <c:pt idx="283">
                  <c:v>7.0284399999999997E-2</c:v>
                </c:pt>
                <c:pt idx="284">
                  <c:v>7.3677599999999996E-2</c:v>
                </c:pt>
                <c:pt idx="285">
                  <c:v>7.7130000000000004E-2</c:v>
                </c:pt>
                <c:pt idx="286">
                  <c:v>8.0801100000000001E-2</c:v>
                </c:pt>
                <c:pt idx="287">
                  <c:v>8.4689200000000006E-2</c:v>
                </c:pt>
                <c:pt idx="288">
                  <c:v>8.8737000000000704E-2</c:v>
                </c:pt>
                <c:pt idx="289">
                  <c:v>9.2884800000000003E-2</c:v>
                </c:pt>
                <c:pt idx="290">
                  <c:v>9.7147999999999998E-2</c:v>
                </c:pt>
                <c:pt idx="291">
                  <c:v>0.101588</c:v>
                </c:pt>
                <c:pt idx="292">
                  <c:v>0.10599500000000101</c:v>
                </c:pt>
                <c:pt idx="293">
                  <c:v>0.11046300000000001</c:v>
                </c:pt>
                <c:pt idx="294">
                  <c:v>0.11483500000000001</c:v>
                </c:pt>
                <c:pt idx="295">
                  <c:v>0.119226000000002</c:v>
                </c:pt>
                <c:pt idx="296">
                  <c:v>0.123572</c:v>
                </c:pt>
                <c:pt idx="297">
                  <c:v>0.127863</c:v>
                </c:pt>
                <c:pt idx="298">
                  <c:v>0.13217499999999999</c:v>
                </c:pt>
                <c:pt idx="299">
                  <c:v>0.136413000000002</c:v>
                </c:pt>
                <c:pt idx="300">
                  <c:v>0.14063200000000001</c:v>
                </c:pt>
                <c:pt idx="301">
                  <c:v>0.144758</c:v>
                </c:pt>
                <c:pt idx="302">
                  <c:v>0.148922</c:v>
                </c:pt>
                <c:pt idx="303">
                  <c:v>0.153059</c:v>
                </c:pt>
                <c:pt idx="304">
                  <c:v>0.15709400000000201</c:v>
                </c:pt>
                <c:pt idx="305">
                  <c:v>0.161078</c:v>
                </c:pt>
                <c:pt idx="306">
                  <c:v>0.164969000000002</c:v>
                </c:pt>
                <c:pt idx="307">
                  <c:v>0.16889999999999999</c:v>
                </c:pt>
                <c:pt idx="308">
                  <c:v>0.172735</c:v>
                </c:pt>
                <c:pt idx="309">
                  <c:v>0.17650299999999999</c:v>
                </c:pt>
                <c:pt idx="310">
                  <c:v>0.18015999999999999</c:v>
                </c:pt>
                <c:pt idx="311">
                  <c:v>0.183755000000001</c:v>
                </c:pt>
                <c:pt idx="312">
                  <c:v>0.187284000000002</c:v>
                </c:pt>
                <c:pt idx="313">
                  <c:v>0.19067899999999999</c:v>
                </c:pt>
                <c:pt idx="314">
                  <c:v>0.193934</c:v>
                </c:pt>
                <c:pt idx="315">
                  <c:v>0.197021</c:v>
                </c:pt>
                <c:pt idx="316">
                  <c:v>0.19997100000000001</c:v>
                </c:pt>
                <c:pt idx="317">
                  <c:v>0.20261899999999999</c:v>
                </c:pt>
                <c:pt idx="318">
                  <c:v>0.20513700000000001</c:v>
                </c:pt>
                <c:pt idx="319">
                  <c:v>0.20738200000000001</c:v>
                </c:pt>
                <c:pt idx="320">
                  <c:v>0.209367</c:v>
                </c:pt>
                <c:pt idx="321">
                  <c:v>0.21111199999999999</c:v>
                </c:pt>
                <c:pt idx="322">
                  <c:v>0.212508000000002</c:v>
                </c:pt>
                <c:pt idx="323">
                  <c:v>0.21365300000000001</c:v>
                </c:pt>
                <c:pt idx="324">
                  <c:v>0.214505000000001</c:v>
                </c:pt>
                <c:pt idx="325">
                  <c:v>0.214954000000002</c:v>
                </c:pt>
                <c:pt idx="326">
                  <c:v>0.21504800000000299</c:v>
                </c:pt>
                <c:pt idx="327">
                  <c:v>0.214731000000002</c:v>
                </c:pt>
                <c:pt idx="328">
                  <c:v>0.21410499999999999</c:v>
                </c:pt>
                <c:pt idx="329">
                  <c:v>0.21308199999999999</c:v>
                </c:pt>
                <c:pt idx="330">
                  <c:v>0.211677</c:v>
                </c:pt>
                <c:pt idx="331">
                  <c:v>0.20982600000000001</c:v>
                </c:pt>
                <c:pt idx="332">
                  <c:v>0.207621</c:v>
                </c:pt>
                <c:pt idx="333">
                  <c:v>0.20497000000000001</c:v>
                </c:pt>
                <c:pt idx="334">
                  <c:v>0.202043</c:v>
                </c:pt>
                <c:pt idx="335">
                  <c:v>0.19867299999999999</c:v>
                </c:pt>
                <c:pt idx="336">
                  <c:v>0.19501599999999999</c:v>
                </c:pt>
                <c:pt idx="337">
                  <c:v>0.19109899999999999</c:v>
                </c:pt>
                <c:pt idx="338">
                  <c:v>0.18684200000000201</c:v>
                </c:pt>
                <c:pt idx="339">
                  <c:v>0.182396000000002</c:v>
                </c:pt>
                <c:pt idx="340">
                  <c:v>0.17766999999999999</c:v>
                </c:pt>
                <c:pt idx="341">
                  <c:v>0.17275699999999999</c:v>
                </c:pt>
                <c:pt idx="342">
                  <c:v>0.167687</c:v>
                </c:pt>
                <c:pt idx="343">
                  <c:v>0.162387</c:v>
                </c:pt>
                <c:pt idx="344">
                  <c:v>0.15701400000000201</c:v>
                </c:pt>
                <c:pt idx="345">
                  <c:v>0.15151600000000201</c:v>
                </c:pt>
                <c:pt idx="346">
                  <c:v>0.14588599999999999</c:v>
                </c:pt>
                <c:pt idx="347">
                  <c:v>0.140236</c:v>
                </c:pt>
                <c:pt idx="348">
                  <c:v>0.13450899999999999</c:v>
                </c:pt>
                <c:pt idx="349">
                  <c:v>0.12881999999999999</c:v>
                </c:pt>
                <c:pt idx="350">
                  <c:v>0.123125000000002</c:v>
                </c:pt>
                <c:pt idx="351">
                  <c:v>0.117482</c:v>
                </c:pt>
                <c:pt idx="352">
                  <c:v>0.111903</c:v>
                </c:pt>
                <c:pt idx="353">
                  <c:v>0.106432</c:v>
                </c:pt>
                <c:pt idx="354">
                  <c:v>0.101095000000001</c:v>
                </c:pt>
                <c:pt idx="355">
                  <c:v>9.5897900000000202E-2</c:v>
                </c:pt>
                <c:pt idx="356">
                  <c:v>9.0847499999999998E-2</c:v>
                </c:pt>
                <c:pt idx="357">
                  <c:v>8.5985900000000004E-2</c:v>
                </c:pt>
                <c:pt idx="358">
                  <c:v>8.13107E-2</c:v>
                </c:pt>
                <c:pt idx="359">
                  <c:v>7.6806200000000005E-2</c:v>
                </c:pt>
                <c:pt idx="362" formatCode="0.0000">
                  <c:v>0.115033303611111</c:v>
                </c:pt>
              </c:numCache>
            </c:numRef>
          </c:yVal>
          <c:smooth val="1"/>
        </c:ser>
        <c:ser>
          <c:idx val="2"/>
          <c:order val="2"/>
          <c:tx>
            <c:strRef>
              <c:f>Comparizon!$D$1</c:f>
              <c:strCache>
                <c:ptCount val="1"/>
                <c:pt idx="0">
                  <c:v>5,362,450 Cells</c:v>
                </c:pt>
              </c:strCache>
            </c:strRef>
          </c:tx>
          <c:spPr>
            <a:ln>
              <a:solidFill>
                <a:srgbClr val="00B050"/>
              </a:solidFill>
            </a:ln>
          </c:spPr>
          <c:marker>
            <c:symbol val="none"/>
          </c:marker>
          <c:xVal>
            <c:numRef>
              <c:f>Comparizon!$A:$A</c:f>
              <c:numCache>
                <c:formatCode>General</c:formatCode>
                <c:ptCount val="1048576"/>
                <c:pt idx="1">
                  <c:v>0</c:v>
                </c:pt>
                <c:pt idx="2">
                  <c:v>1</c:v>
                </c:pt>
                <c:pt idx="3">
                  <c:v>2</c:v>
                </c:pt>
                <c:pt idx="4">
                  <c:v>3</c:v>
                </c:pt>
                <c:pt idx="5">
                  <c:v>4</c:v>
                </c:pt>
                <c:pt idx="6">
                  <c:v>5</c:v>
                </c:pt>
                <c:pt idx="7">
                  <c:v>6</c:v>
                </c:pt>
                <c:pt idx="8">
                  <c:v>7</c:v>
                </c:pt>
                <c:pt idx="9">
                  <c:v>8</c:v>
                </c:pt>
                <c:pt idx="10">
                  <c:v>9</c:v>
                </c:pt>
                <c:pt idx="11">
                  <c:v>10</c:v>
                </c:pt>
                <c:pt idx="12">
                  <c:v>11</c:v>
                </c:pt>
                <c:pt idx="13">
                  <c:v>12</c:v>
                </c:pt>
                <c:pt idx="14">
                  <c:v>13</c:v>
                </c:pt>
                <c:pt idx="15">
                  <c:v>14</c:v>
                </c:pt>
                <c:pt idx="16">
                  <c:v>15</c:v>
                </c:pt>
                <c:pt idx="17">
                  <c:v>16</c:v>
                </c:pt>
                <c:pt idx="18">
                  <c:v>17</c:v>
                </c:pt>
                <c:pt idx="19">
                  <c:v>18</c:v>
                </c:pt>
                <c:pt idx="20">
                  <c:v>19</c:v>
                </c:pt>
                <c:pt idx="21">
                  <c:v>20</c:v>
                </c:pt>
                <c:pt idx="22">
                  <c:v>21</c:v>
                </c:pt>
                <c:pt idx="23">
                  <c:v>22</c:v>
                </c:pt>
                <c:pt idx="24">
                  <c:v>23</c:v>
                </c:pt>
                <c:pt idx="25">
                  <c:v>24</c:v>
                </c:pt>
                <c:pt idx="26">
                  <c:v>25</c:v>
                </c:pt>
                <c:pt idx="27">
                  <c:v>26</c:v>
                </c:pt>
                <c:pt idx="28">
                  <c:v>27</c:v>
                </c:pt>
                <c:pt idx="29">
                  <c:v>28</c:v>
                </c:pt>
                <c:pt idx="30">
                  <c:v>29</c:v>
                </c:pt>
                <c:pt idx="31">
                  <c:v>30</c:v>
                </c:pt>
                <c:pt idx="32">
                  <c:v>31</c:v>
                </c:pt>
                <c:pt idx="33">
                  <c:v>32</c:v>
                </c:pt>
                <c:pt idx="34">
                  <c:v>33</c:v>
                </c:pt>
                <c:pt idx="35">
                  <c:v>34</c:v>
                </c:pt>
                <c:pt idx="36">
                  <c:v>35</c:v>
                </c:pt>
                <c:pt idx="37">
                  <c:v>36</c:v>
                </c:pt>
                <c:pt idx="38">
                  <c:v>37</c:v>
                </c:pt>
                <c:pt idx="39">
                  <c:v>38</c:v>
                </c:pt>
                <c:pt idx="40">
                  <c:v>39</c:v>
                </c:pt>
                <c:pt idx="41">
                  <c:v>40</c:v>
                </c:pt>
                <c:pt idx="42">
                  <c:v>41</c:v>
                </c:pt>
                <c:pt idx="43">
                  <c:v>42</c:v>
                </c:pt>
                <c:pt idx="44">
                  <c:v>43</c:v>
                </c:pt>
                <c:pt idx="45">
                  <c:v>44</c:v>
                </c:pt>
                <c:pt idx="46">
                  <c:v>45</c:v>
                </c:pt>
                <c:pt idx="47">
                  <c:v>46</c:v>
                </c:pt>
                <c:pt idx="48">
                  <c:v>47</c:v>
                </c:pt>
                <c:pt idx="49">
                  <c:v>48</c:v>
                </c:pt>
                <c:pt idx="50">
                  <c:v>49</c:v>
                </c:pt>
                <c:pt idx="51">
                  <c:v>50</c:v>
                </c:pt>
                <c:pt idx="52">
                  <c:v>51</c:v>
                </c:pt>
                <c:pt idx="53">
                  <c:v>52</c:v>
                </c:pt>
                <c:pt idx="54">
                  <c:v>53</c:v>
                </c:pt>
                <c:pt idx="55">
                  <c:v>54</c:v>
                </c:pt>
                <c:pt idx="56">
                  <c:v>55</c:v>
                </c:pt>
                <c:pt idx="57">
                  <c:v>56</c:v>
                </c:pt>
                <c:pt idx="58">
                  <c:v>57</c:v>
                </c:pt>
                <c:pt idx="59">
                  <c:v>58</c:v>
                </c:pt>
                <c:pt idx="60">
                  <c:v>59</c:v>
                </c:pt>
                <c:pt idx="61">
                  <c:v>60</c:v>
                </c:pt>
                <c:pt idx="62">
                  <c:v>61</c:v>
                </c:pt>
                <c:pt idx="63">
                  <c:v>62</c:v>
                </c:pt>
                <c:pt idx="64">
                  <c:v>63</c:v>
                </c:pt>
                <c:pt idx="65">
                  <c:v>64</c:v>
                </c:pt>
                <c:pt idx="66">
                  <c:v>65</c:v>
                </c:pt>
                <c:pt idx="67">
                  <c:v>66</c:v>
                </c:pt>
                <c:pt idx="68">
                  <c:v>67</c:v>
                </c:pt>
                <c:pt idx="69">
                  <c:v>68</c:v>
                </c:pt>
                <c:pt idx="70">
                  <c:v>69</c:v>
                </c:pt>
                <c:pt idx="71">
                  <c:v>70</c:v>
                </c:pt>
                <c:pt idx="72">
                  <c:v>71</c:v>
                </c:pt>
                <c:pt idx="73">
                  <c:v>72</c:v>
                </c:pt>
                <c:pt idx="74">
                  <c:v>73</c:v>
                </c:pt>
                <c:pt idx="75">
                  <c:v>74</c:v>
                </c:pt>
                <c:pt idx="76">
                  <c:v>75</c:v>
                </c:pt>
                <c:pt idx="77">
                  <c:v>76</c:v>
                </c:pt>
                <c:pt idx="78">
                  <c:v>77</c:v>
                </c:pt>
                <c:pt idx="79">
                  <c:v>78</c:v>
                </c:pt>
                <c:pt idx="80">
                  <c:v>79</c:v>
                </c:pt>
                <c:pt idx="81">
                  <c:v>80</c:v>
                </c:pt>
                <c:pt idx="82">
                  <c:v>81</c:v>
                </c:pt>
                <c:pt idx="83">
                  <c:v>82</c:v>
                </c:pt>
                <c:pt idx="84">
                  <c:v>83</c:v>
                </c:pt>
                <c:pt idx="85">
                  <c:v>84</c:v>
                </c:pt>
                <c:pt idx="86">
                  <c:v>85</c:v>
                </c:pt>
                <c:pt idx="87">
                  <c:v>86</c:v>
                </c:pt>
                <c:pt idx="88">
                  <c:v>87</c:v>
                </c:pt>
                <c:pt idx="89">
                  <c:v>88</c:v>
                </c:pt>
                <c:pt idx="90">
                  <c:v>89</c:v>
                </c:pt>
                <c:pt idx="91">
                  <c:v>90</c:v>
                </c:pt>
                <c:pt idx="92">
                  <c:v>91</c:v>
                </c:pt>
                <c:pt idx="93">
                  <c:v>92</c:v>
                </c:pt>
                <c:pt idx="94">
                  <c:v>93</c:v>
                </c:pt>
                <c:pt idx="95">
                  <c:v>94</c:v>
                </c:pt>
                <c:pt idx="96">
                  <c:v>95</c:v>
                </c:pt>
                <c:pt idx="97">
                  <c:v>96</c:v>
                </c:pt>
                <c:pt idx="98">
                  <c:v>97</c:v>
                </c:pt>
                <c:pt idx="99">
                  <c:v>98</c:v>
                </c:pt>
                <c:pt idx="100">
                  <c:v>99</c:v>
                </c:pt>
                <c:pt idx="101">
                  <c:v>100</c:v>
                </c:pt>
                <c:pt idx="102">
                  <c:v>101</c:v>
                </c:pt>
                <c:pt idx="103">
                  <c:v>102</c:v>
                </c:pt>
                <c:pt idx="104">
                  <c:v>103</c:v>
                </c:pt>
                <c:pt idx="105">
                  <c:v>104</c:v>
                </c:pt>
                <c:pt idx="106">
                  <c:v>105</c:v>
                </c:pt>
                <c:pt idx="107">
                  <c:v>106</c:v>
                </c:pt>
                <c:pt idx="108">
                  <c:v>107</c:v>
                </c:pt>
                <c:pt idx="109">
                  <c:v>108</c:v>
                </c:pt>
                <c:pt idx="110">
                  <c:v>109</c:v>
                </c:pt>
                <c:pt idx="111">
                  <c:v>110</c:v>
                </c:pt>
                <c:pt idx="112">
                  <c:v>111</c:v>
                </c:pt>
                <c:pt idx="113">
                  <c:v>112</c:v>
                </c:pt>
                <c:pt idx="114">
                  <c:v>113</c:v>
                </c:pt>
                <c:pt idx="115">
                  <c:v>114</c:v>
                </c:pt>
                <c:pt idx="116">
                  <c:v>115</c:v>
                </c:pt>
                <c:pt idx="117">
                  <c:v>116</c:v>
                </c:pt>
                <c:pt idx="118">
                  <c:v>117</c:v>
                </c:pt>
                <c:pt idx="119">
                  <c:v>118</c:v>
                </c:pt>
                <c:pt idx="120">
                  <c:v>119</c:v>
                </c:pt>
                <c:pt idx="121">
                  <c:v>120</c:v>
                </c:pt>
                <c:pt idx="122">
                  <c:v>121</c:v>
                </c:pt>
                <c:pt idx="123">
                  <c:v>122</c:v>
                </c:pt>
                <c:pt idx="124">
                  <c:v>123</c:v>
                </c:pt>
                <c:pt idx="125">
                  <c:v>124</c:v>
                </c:pt>
                <c:pt idx="126">
                  <c:v>125</c:v>
                </c:pt>
                <c:pt idx="127">
                  <c:v>126</c:v>
                </c:pt>
                <c:pt idx="128">
                  <c:v>127</c:v>
                </c:pt>
                <c:pt idx="129">
                  <c:v>128</c:v>
                </c:pt>
                <c:pt idx="130">
                  <c:v>129</c:v>
                </c:pt>
                <c:pt idx="131">
                  <c:v>130</c:v>
                </c:pt>
                <c:pt idx="132">
                  <c:v>131</c:v>
                </c:pt>
                <c:pt idx="133">
                  <c:v>132</c:v>
                </c:pt>
                <c:pt idx="134">
                  <c:v>133</c:v>
                </c:pt>
                <c:pt idx="135">
                  <c:v>134</c:v>
                </c:pt>
                <c:pt idx="136">
                  <c:v>135</c:v>
                </c:pt>
                <c:pt idx="137">
                  <c:v>136</c:v>
                </c:pt>
                <c:pt idx="138">
                  <c:v>137</c:v>
                </c:pt>
                <c:pt idx="139">
                  <c:v>138</c:v>
                </c:pt>
                <c:pt idx="140">
                  <c:v>139</c:v>
                </c:pt>
                <c:pt idx="141">
                  <c:v>140</c:v>
                </c:pt>
                <c:pt idx="142">
                  <c:v>141</c:v>
                </c:pt>
                <c:pt idx="143">
                  <c:v>142</c:v>
                </c:pt>
                <c:pt idx="144">
                  <c:v>143</c:v>
                </c:pt>
                <c:pt idx="145">
                  <c:v>144</c:v>
                </c:pt>
                <c:pt idx="146">
                  <c:v>145</c:v>
                </c:pt>
                <c:pt idx="147">
                  <c:v>146</c:v>
                </c:pt>
                <c:pt idx="148">
                  <c:v>147</c:v>
                </c:pt>
                <c:pt idx="149">
                  <c:v>148</c:v>
                </c:pt>
                <c:pt idx="150">
                  <c:v>149</c:v>
                </c:pt>
                <c:pt idx="151">
                  <c:v>150</c:v>
                </c:pt>
                <c:pt idx="152">
                  <c:v>151</c:v>
                </c:pt>
                <c:pt idx="153">
                  <c:v>152</c:v>
                </c:pt>
                <c:pt idx="154">
                  <c:v>153</c:v>
                </c:pt>
                <c:pt idx="155">
                  <c:v>154</c:v>
                </c:pt>
                <c:pt idx="156">
                  <c:v>155</c:v>
                </c:pt>
                <c:pt idx="157">
                  <c:v>156</c:v>
                </c:pt>
                <c:pt idx="158">
                  <c:v>157</c:v>
                </c:pt>
                <c:pt idx="159">
                  <c:v>158</c:v>
                </c:pt>
                <c:pt idx="160">
                  <c:v>159</c:v>
                </c:pt>
                <c:pt idx="161">
                  <c:v>160</c:v>
                </c:pt>
                <c:pt idx="162">
                  <c:v>161</c:v>
                </c:pt>
                <c:pt idx="163">
                  <c:v>162</c:v>
                </c:pt>
                <c:pt idx="164">
                  <c:v>163</c:v>
                </c:pt>
                <c:pt idx="165">
                  <c:v>164</c:v>
                </c:pt>
                <c:pt idx="166">
                  <c:v>165</c:v>
                </c:pt>
                <c:pt idx="167">
                  <c:v>166</c:v>
                </c:pt>
                <c:pt idx="168">
                  <c:v>167</c:v>
                </c:pt>
                <c:pt idx="169">
                  <c:v>168</c:v>
                </c:pt>
                <c:pt idx="170">
                  <c:v>169</c:v>
                </c:pt>
                <c:pt idx="171">
                  <c:v>170</c:v>
                </c:pt>
                <c:pt idx="172">
                  <c:v>171</c:v>
                </c:pt>
                <c:pt idx="173">
                  <c:v>172</c:v>
                </c:pt>
                <c:pt idx="174">
                  <c:v>173</c:v>
                </c:pt>
                <c:pt idx="175">
                  <c:v>174</c:v>
                </c:pt>
                <c:pt idx="176">
                  <c:v>175</c:v>
                </c:pt>
                <c:pt idx="177">
                  <c:v>176</c:v>
                </c:pt>
                <c:pt idx="178">
                  <c:v>177</c:v>
                </c:pt>
                <c:pt idx="179">
                  <c:v>178</c:v>
                </c:pt>
                <c:pt idx="180">
                  <c:v>179</c:v>
                </c:pt>
                <c:pt idx="181">
                  <c:v>180</c:v>
                </c:pt>
                <c:pt idx="182">
                  <c:v>181</c:v>
                </c:pt>
                <c:pt idx="183">
                  <c:v>182</c:v>
                </c:pt>
                <c:pt idx="184">
                  <c:v>183</c:v>
                </c:pt>
                <c:pt idx="185">
                  <c:v>184</c:v>
                </c:pt>
                <c:pt idx="186">
                  <c:v>185</c:v>
                </c:pt>
                <c:pt idx="187">
                  <c:v>186</c:v>
                </c:pt>
                <c:pt idx="188">
                  <c:v>187</c:v>
                </c:pt>
                <c:pt idx="189">
                  <c:v>188</c:v>
                </c:pt>
                <c:pt idx="190">
                  <c:v>189</c:v>
                </c:pt>
                <c:pt idx="191">
                  <c:v>190</c:v>
                </c:pt>
                <c:pt idx="192">
                  <c:v>191</c:v>
                </c:pt>
                <c:pt idx="193">
                  <c:v>192</c:v>
                </c:pt>
                <c:pt idx="194">
                  <c:v>193</c:v>
                </c:pt>
                <c:pt idx="195">
                  <c:v>194</c:v>
                </c:pt>
                <c:pt idx="196">
                  <c:v>195</c:v>
                </c:pt>
                <c:pt idx="197">
                  <c:v>196</c:v>
                </c:pt>
                <c:pt idx="198">
                  <c:v>197</c:v>
                </c:pt>
                <c:pt idx="199">
                  <c:v>198</c:v>
                </c:pt>
                <c:pt idx="200">
                  <c:v>199</c:v>
                </c:pt>
                <c:pt idx="201">
                  <c:v>200</c:v>
                </c:pt>
                <c:pt idx="202">
                  <c:v>201</c:v>
                </c:pt>
                <c:pt idx="203">
                  <c:v>202</c:v>
                </c:pt>
                <c:pt idx="204">
                  <c:v>203</c:v>
                </c:pt>
                <c:pt idx="205">
                  <c:v>204</c:v>
                </c:pt>
                <c:pt idx="206">
                  <c:v>205</c:v>
                </c:pt>
                <c:pt idx="207">
                  <c:v>206</c:v>
                </c:pt>
                <c:pt idx="208">
                  <c:v>207</c:v>
                </c:pt>
                <c:pt idx="209">
                  <c:v>208</c:v>
                </c:pt>
                <c:pt idx="210">
                  <c:v>209</c:v>
                </c:pt>
                <c:pt idx="211">
                  <c:v>210</c:v>
                </c:pt>
                <c:pt idx="212">
                  <c:v>211</c:v>
                </c:pt>
                <c:pt idx="213">
                  <c:v>212</c:v>
                </c:pt>
                <c:pt idx="214">
                  <c:v>213</c:v>
                </c:pt>
                <c:pt idx="215">
                  <c:v>214</c:v>
                </c:pt>
                <c:pt idx="216">
                  <c:v>215</c:v>
                </c:pt>
                <c:pt idx="217">
                  <c:v>216</c:v>
                </c:pt>
                <c:pt idx="218">
                  <c:v>217</c:v>
                </c:pt>
                <c:pt idx="219">
                  <c:v>218</c:v>
                </c:pt>
                <c:pt idx="220">
                  <c:v>219</c:v>
                </c:pt>
                <c:pt idx="221">
                  <c:v>220</c:v>
                </c:pt>
                <c:pt idx="222">
                  <c:v>221</c:v>
                </c:pt>
                <c:pt idx="223">
                  <c:v>222</c:v>
                </c:pt>
                <c:pt idx="224">
                  <c:v>223</c:v>
                </c:pt>
                <c:pt idx="225">
                  <c:v>224</c:v>
                </c:pt>
                <c:pt idx="226">
                  <c:v>225</c:v>
                </c:pt>
                <c:pt idx="227">
                  <c:v>226</c:v>
                </c:pt>
                <c:pt idx="228">
                  <c:v>227</c:v>
                </c:pt>
                <c:pt idx="229">
                  <c:v>228</c:v>
                </c:pt>
                <c:pt idx="230">
                  <c:v>229</c:v>
                </c:pt>
                <c:pt idx="231">
                  <c:v>230</c:v>
                </c:pt>
                <c:pt idx="232">
                  <c:v>231</c:v>
                </c:pt>
                <c:pt idx="233">
                  <c:v>232</c:v>
                </c:pt>
                <c:pt idx="234">
                  <c:v>233</c:v>
                </c:pt>
                <c:pt idx="235">
                  <c:v>234</c:v>
                </c:pt>
                <c:pt idx="236">
                  <c:v>235</c:v>
                </c:pt>
                <c:pt idx="237">
                  <c:v>236</c:v>
                </c:pt>
                <c:pt idx="238">
                  <c:v>237</c:v>
                </c:pt>
                <c:pt idx="239">
                  <c:v>238</c:v>
                </c:pt>
                <c:pt idx="240">
                  <c:v>239</c:v>
                </c:pt>
                <c:pt idx="241">
                  <c:v>240</c:v>
                </c:pt>
                <c:pt idx="242">
                  <c:v>241</c:v>
                </c:pt>
                <c:pt idx="243">
                  <c:v>242</c:v>
                </c:pt>
                <c:pt idx="244">
                  <c:v>243</c:v>
                </c:pt>
                <c:pt idx="245">
                  <c:v>244</c:v>
                </c:pt>
                <c:pt idx="246">
                  <c:v>245</c:v>
                </c:pt>
                <c:pt idx="247">
                  <c:v>246</c:v>
                </c:pt>
                <c:pt idx="248">
                  <c:v>247</c:v>
                </c:pt>
                <c:pt idx="249">
                  <c:v>248</c:v>
                </c:pt>
                <c:pt idx="250">
                  <c:v>249</c:v>
                </c:pt>
                <c:pt idx="251">
                  <c:v>250</c:v>
                </c:pt>
                <c:pt idx="252">
                  <c:v>251</c:v>
                </c:pt>
                <c:pt idx="253">
                  <c:v>252</c:v>
                </c:pt>
                <c:pt idx="254">
                  <c:v>253</c:v>
                </c:pt>
                <c:pt idx="255">
                  <c:v>254</c:v>
                </c:pt>
                <c:pt idx="256">
                  <c:v>255</c:v>
                </c:pt>
                <c:pt idx="257">
                  <c:v>256</c:v>
                </c:pt>
                <c:pt idx="258">
                  <c:v>257</c:v>
                </c:pt>
                <c:pt idx="259">
                  <c:v>258</c:v>
                </c:pt>
                <c:pt idx="260">
                  <c:v>259</c:v>
                </c:pt>
                <c:pt idx="261">
                  <c:v>260</c:v>
                </c:pt>
                <c:pt idx="262">
                  <c:v>261</c:v>
                </c:pt>
                <c:pt idx="263">
                  <c:v>262</c:v>
                </c:pt>
                <c:pt idx="264">
                  <c:v>263</c:v>
                </c:pt>
                <c:pt idx="265">
                  <c:v>264</c:v>
                </c:pt>
                <c:pt idx="266">
                  <c:v>265</c:v>
                </c:pt>
                <c:pt idx="267">
                  <c:v>266</c:v>
                </c:pt>
                <c:pt idx="268">
                  <c:v>267</c:v>
                </c:pt>
                <c:pt idx="269">
                  <c:v>268</c:v>
                </c:pt>
                <c:pt idx="270">
                  <c:v>269</c:v>
                </c:pt>
                <c:pt idx="271">
                  <c:v>270</c:v>
                </c:pt>
                <c:pt idx="272">
                  <c:v>271</c:v>
                </c:pt>
                <c:pt idx="273">
                  <c:v>272</c:v>
                </c:pt>
                <c:pt idx="274">
                  <c:v>273</c:v>
                </c:pt>
                <c:pt idx="275">
                  <c:v>274</c:v>
                </c:pt>
                <c:pt idx="276">
                  <c:v>275</c:v>
                </c:pt>
                <c:pt idx="277">
                  <c:v>276</c:v>
                </c:pt>
                <c:pt idx="278">
                  <c:v>277</c:v>
                </c:pt>
                <c:pt idx="279">
                  <c:v>278</c:v>
                </c:pt>
                <c:pt idx="280">
                  <c:v>279</c:v>
                </c:pt>
                <c:pt idx="281">
                  <c:v>280</c:v>
                </c:pt>
                <c:pt idx="282">
                  <c:v>281</c:v>
                </c:pt>
                <c:pt idx="283">
                  <c:v>282</c:v>
                </c:pt>
                <c:pt idx="284">
                  <c:v>283</c:v>
                </c:pt>
                <c:pt idx="285">
                  <c:v>284</c:v>
                </c:pt>
                <c:pt idx="286">
                  <c:v>285</c:v>
                </c:pt>
                <c:pt idx="287">
                  <c:v>286</c:v>
                </c:pt>
                <c:pt idx="288">
                  <c:v>287</c:v>
                </c:pt>
                <c:pt idx="289">
                  <c:v>288</c:v>
                </c:pt>
                <c:pt idx="290">
                  <c:v>289</c:v>
                </c:pt>
                <c:pt idx="291">
                  <c:v>290</c:v>
                </c:pt>
                <c:pt idx="292">
                  <c:v>291</c:v>
                </c:pt>
                <c:pt idx="293">
                  <c:v>292</c:v>
                </c:pt>
                <c:pt idx="294">
                  <c:v>293</c:v>
                </c:pt>
                <c:pt idx="295">
                  <c:v>294</c:v>
                </c:pt>
                <c:pt idx="296">
                  <c:v>295</c:v>
                </c:pt>
                <c:pt idx="297">
                  <c:v>296</c:v>
                </c:pt>
                <c:pt idx="298">
                  <c:v>297</c:v>
                </c:pt>
                <c:pt idx="299">
                  <c:v>298</c:v>
                </c:pt>
                <c:pt idx="300">
                  <c:v>299</c:v>
                </c:pt>
                <c:pt idx="301">
                  <c:v>300</c:v>
                </c:pt>
                <c:pt idx="302">
                  <c:v>301</c:v>
                </c:pt>
                <c:pt idx="303">
                  <c:v>302</c:v>
                </c:pt>
                <c:pt idx="304">
                  <c:v>303</c:v>
                </c:pt>
                <c:pt idx="305">
                  <c:v>304</c:v>
                </c:pt>
                <c:pt idx="306">
                  <c:v>305</c:v>
                </c:pt>
                <c:pt idx="307">
                  <c:v>306</c:v>
                </c:pt>
                <c:pt idx="308">
                  <c:v>307</c:v>
                </c:pt>
                <c:pt idx="309">
                  <c:v>308</c:v>
                </c:pt>
                <c:pt idx="310">
                  <c:v>309</c:v>
                </c:pt>
                <c:pt idx="311">
                  <c:v>310</c:v>
                </c:pt>
                <c:pt idx="312">
                  <c:v>311</c:v>
                </c:pt>
                <c:pt idx="313">
                  <c:v>312</c:v>
                </c:pt>
                <c:pt idx="314">
                  <c:v>313</c:v>
                </c:pt>
                <c:pt idx="315">
                  <c:v>314</c:v>
                </c:pt>
                <c:pt idx="316">
                  <c:v>315</c:v>
                </c:pt>
                <c:pt idx="317">
                  <c:v>316</c:v>
                </c:pt>
                <c:pt idx="318">
                  <c:v>317</c:v>
                </c:pt>
                <c:pt idx="319">
                  <c:v>318</c:v>
                </c:pt>
                <c:pt idx="320">
                  <c:v>319</c:v>
                </c:pt>
                <c:pt idx="321">
                  <c:v>320</c:v>
                </c:pt>
                <c:pt idx="322">
                  <c:v>321</c:v>
                </c:pt>
                <c:pt idx="323">
                  <c:v>322</c:v>
                </c:pt>
                <c:pt idx="324">
                  <c:v>323</c:v>
                </c:pt>
                <c:pt idx="325">
                  <c:v>324</c:v>
                </c:pt>
                <c:pt idx="326">
                  <c:v>325</c:v>
                </c:pt>
                <c:pt idx="327">
                  <c:v>326</c:v>
                </c:pt>
                <c:pt idx="328">
                  <c:v>327</c:v>
                </c:pt>
                <c:pt idx="329">
                  <c:v>328</c:v>
                </c:pt>
                <c:pt idx="330">
                  <c:v>329</c:v>
                </c:pt>
                <c:pt idx="331">
                  <c:v>330</c:v>
                </c:pt>
                <c:pt idx="332">
                  <c:v>331</c:v>
                </c:pt>
                <c:pt idx="333">
                  <c:v>332</c:v>
                </c:pt>
                <c:pt idx="334">
                  <c:v>333</c:v>
                </c:pt>
                <c:pt idx="335">
                  <c:v>334</c:v>
                </c:pt>
                <c:pt idx="336">
                  <c:v>335</c:v>
                </c:pt>
                <c:pt idx="337">
                  <c:v>336</c:v>
                </c:pt>
                <c:pt idx="338">
                  <c:v>337</c:v>
                </c:pt>
                <c:pt idx="339">
                  <c:v>338</c:v>
                </c:pt>
                <c:pt idx="340">
                  <c:v>339</c:v>
                </c:pt>
                <c:pt idx="341">
                  <c:v>340</c:v>
                </c:pt>
                <c:pt idx="342">
                  <c:v>341</c:v>
                </c:pt>
                <c:pt idx="343">
                  <c:v>342</c:v>
                </c:pt>
                <c:pt idx="344">
                  <c:v>343</c:v>
                </c:pt>
                <c:pt idx="345">
                  <c:v>344</c:v>
                </c:pt>
                <c:pt idx="346">
                  <c:v>345</c:v>
                </c:pt>
                <c:pt idx="347">
                  <c:v>346</c:v>
                </c:pt>
                <c:pt idx="348">
                  <c:v>347</c:v>
                </c:pt>
                <c:pt idx="349">
                  <c:v>348</c:v>
                </c:pt>
                <c:pt idx="350">
                  <c:v>349</c:v>
                </c:pt>
                <c:pt idx="351">
                  <c:v>350</c:v>
                </c:pt>
                <c:pt idx="352">
                  <c:v>351</c:v>
                </c:pt>
                <c:pt idx="353">
                  <c:v>352</c:v>
                </c:pt>
                <c:pt idx="354">
                  <c:v>353</c:v>
                </c:pt>
                <c:pt idx="355">
                  <c:v>354</c:v>
                </c:pt>
                <c:pt idx="356">
                  <c:v>355</c:v>
                </c:pt>
                <c:pt idx="357">
                  <c:v>356</c:v>
                </c:pt>
                <c:pt idx="358">
                  <c:v>357</c:v>
                </c:pt>
                <c:pt idx="359">
                  <c:v>358</c:v>
                </c:pt>
                <c:pt idx="360">
                  <c:v>359</c:v>
                </c:pt>
              </c:numCache>
            </c:numRef>
          </c:xVal>
          <c:yVal>
            <c:numRef>
              <c:f>Comparizon!$D:$D</c:f>
              <c:numCache>
                <c:formatCode>0.00E+00</c:formatCode>
                <c:ptCount val="1048576"/>
                <c:pt idx="0" formatCode="#,##0">
                  <c:v>0</c:v>
                </c:pt>
                <c:pt idx="1">
                  <c:v>8.4668600000000094E-2</c:v>
                </c:pt>
                <c:pt idx="2">
                  <c:v>8.0368999999999996E-2</c:v>
                </c:pt>
                <c:pt idx="3">
                  <c:v>7.6223299999999994E-2</c:v>
                </c:pt>
                <c:pt idx="4">
                  <c:v>7.2256399999999998E-2</c:v>
                </c:pt>
                <c:pt idx="5">
                  <c:v>6.8456100000000006E-2</c:v>
                </c:pt>
                <c:pt idx="6">
                  <c:v>6.4777199999999993E-2</c:v>
                </c:pt>
                <c:pt idx="7">
                  <c:v>6.13584E-2</c:v>
                </c:pt>
                <c:pt idx="8">
                  <c:v>5.8159200000000001E-2</c:v>
                </c:pt>
                <c:pt idx="9">
                  <c:v>5.5132500000000098E-2</c:v>
                </c:pt>
                <c:pt idx="10">
                  <c:v>5.2320899999999997E-2</c:v>
                </c:pt>
                <c:pt idx="11">
                  <c:v>4.96464E-2</c:v>
                </c:pt>
                <c:pt idx="12">
                  <c:v>4.7276100000000001E-2</c:v>
                </c:pt>
                <c:pt idx="13">
                  <c:v>4.51405E-2</c:v>
                </c:pt>
                <c:pt idx="14">
                  <c:v>4.3193500000000003E-2</c:v>
                </c:pt>
                <c:pt idx="15">
                  <c:v>4.14852E-2</c:v>
                </c:pt>
                <c:pt idx="16">
                  <c:v>3.9987000000000002E-2</c:v>
                </c:pt>
                <c:pt idx="17">
                  <c:v>3.8749100000000002E-2</c:v>
                </c:pt>
                <c:pt idx="18">
                  <c:v>3.7787700000000098E-2</c:v>
                </c:pt>
                <c:pt idx="19">
                  <c:v>3.7014600000000002E-2</c:v>
                </c:pt>
                <c:pt idx="20">
                  <c:v>3.6449300000000497E-2</c:v>
                </c:pt>
                <c:pt idx="21">
                  <c:v>3.6067900000000097E-2</c:v>
                </c:pt>
                <c:pt idx="22">
                  <c:v>3.5973400000000003E-2</c:v>
                </c:pt>
                <c:pt idx="23">
                  <c:v>3.6089499999999997E-2</c:v>
                </c:pt>
                <c:pt idx="24">
                  <c:v>3.6369400000000003E-2</c:v>
                </c:pt>
                <c:pt idx="25">
                  <c:v>3.68215E-2</c:v>
                </c:pt>
                <c:pt idx="26">
                  <c:v>3.7426899999999999E-2</c:v>
                </c:pt>
                <c:pt idx="27">
                  <c:v>3.8279500000000001E-2</c:v>
                </c:pt>
                <c:pt idx="28">
                  <c:v>3.9281400000000001E-2</c:v>
                </c:pt>
                <c:pt idx="29">
                  <c:v>4.0439500000000003E-2</c:v>
                </c:pt>
                <c:pt idx="30">
                  <c:v>4.1737200000000002E-2</c:v>
                </c:pt>
                <c:pt idx="31">
                  <c:v>4.3176600000000002E-2</c:v>
                </c:pt>
                <c:pt idx="32">
                  <c:v>4.4799300000000097E-2</c:v>
                </c:pt>
                <c:pt idx="33">
                  <c:v>4.6621999999999997E-2</c:v>
                </c:pt>
                <c:pt idx="34">
                  <c:v>4.8530200000000003E-2</c:v>
                </c:pt>
                <c:pt idx="35">
                  <c:v>5.0597999999999997E-2</c:v>
                </c:pt>
                <c:pt idx="36">
                  <c:v>5.28105000000001E-2</c:v>
                </c:pt>
                <c:pt idx="37">
                  <c:v>5.5238799999999998E-2</c:v>
                </c:pt>
                <c:pt idx="38">
                  <c:v>5.7829600000000002E-2</c:v>
                </c:pt>
                <c:pt idx="39">
                  <c:v>6.0559300000000003E-2</c:v>
                </c:pt>
                <c:pt idx="40">
                  <c:v>6.3392800000000096E-2</c:v>
                </c:pt>
                <c:pt idx="41">
                  <c:v>6.6323099999999996E-2</c:v>
                </c:pt>
                <c:pt idx="42">
                  <c:v>6.9378899999999993E-2</c:v>
                </c:pt>
                <c:pt idx="43">
                  <c:v>7.2481299999999999E-2</c:v>
                </c:pt>
                <c:pt idx="44">
                  <c:v>7.5628699999999993E-2</c:v>
                </c:pt>
                <c:pt idx="45">
                  <c:v>7.8786099999999998E-2</c:v>
                </c:pt>
                <c:pt idx="46">
                  <c:v>8.1968200000000005E-2</c:v>
                </c:pt>
                <c:pt idx="47">
                  <c:v>8.5297400000000106E-2</c:v>
                </c:pt>
                <c:pt idx="48">
                  <c:v>8.8648500000000005E-2</c:v>
                </c:pt>
                <c:pt idx="49">
                  <c:v>9.2039099999999999E-2</c:v>
                </c:pt>
                <c:pt idx="50">
                  <c:v>9.5476500000000006E-2</c:v>
                </c:pt>
                <c:pt idx="51">
                  <c:v>9.9070400000000003E-2</c:v>
                </c:pt>
                <c:pt idx="52">
                  <c:v>0.102868</c:v>
                </c:pt>
                <c:pt idx="53">
                  <c:v>0.10680099999999999</c:v>
                </c:pt>
                <c:pt idx="54">
                  <c:v>0.110829</c:v>
                </c:pt>
                <c:pt idx="55">
                  <c:v>0.114884</c:v>
                </c:pt>
                <c:pt idx="56">
                  <c:v>0.118994</c:v>
                </c:pt>
                <c:pt idx="57">
                  <c:v>0.123174000000001</c:v>
                </c:pt>
                <c:pt idx="58">
                  <c:v>0.12737699999999999</c:v>
                </c:pt>
                <c:pt idx="59">
                  <c:v>0.13155500000000001</c:v>
                </c:pt>
                <c:pt idx="60">
                  <c:v>0.13562399999999999</c:v>
                </c:pt>
                <c:pt idx="61">
                  <c:v>0.13966799999999999</c:v>
                </c:pt>
                <c:pt idx="62">
                  <c:v>0.143712000000002</c:v>
                </c:pt>
                <c:pt idx="63">
                  <c:v>0.147762000000002</c:v>
                </c:pt>
                <c:pt idx="64">
                  <c:v>0.15173600000000201</c:v>
                </c:pt>
                <c:pt idx="65">
                  <c:v>0.155637</c:v>
                </c:pt>
                <c:pt idx="66">
                  <c:v>0.159471000000001</c:v>
                </c:pt>
                <c:pt idx="67">
                  <c:v>0.16334699999999999</c:v>
                </c:pt>
                <c:pt idx="68">
                  <c:v>0.16720499999999999</c:v>
                </c:pt>
                <c:pt idx="69">
                  <c:v>0.171048000000002</c:v>
                </c:pt>
                <c:pt idx="70">
                  <c:v>0.174817</c:v>
                </c:pt>
                <c:pt idx="71">
                  <c:v>0.178476</c:v>
                </c:pt>
                <c:pt idx="72">
                  <c:v>0.182115</c:v>
                </c:pt>
                <c:pt idx="73">
                  <c:v>0.185666</c:v>
                </c:pt>
                <c:pt idx="74">
                  <c:v>0.18907499999999999</c:v>
                </c:pt>
                <c:pt idx="75">
                  <c:v>0.192325</c:v>
                </c:pt>
                <c:pt idx="76">
                  <c:v>0.195378</c:v>
                </c:pt>
                <c:pt idx="77">
                  <c:v>0.19831599999999999</c:v>
                </c:pt>
                <c:pt idx="78">
                  <c:v>0.20110800000000001</c:v>
                </c:pt>
                <c:pt idx="79">
                  <c:v>0.20363899999999999</c:v>
                </c:pt>
                <c:pt idx="80">
                  <c:v>0.20583499999999999</c:v>
                </c:pt>
                <c:pt idx="81">
                  <c:v>0.20774000000000201</c:v>
                </c:pt>
                <c:pt idx="82">
                  <c:v>0.209429000000002</c:v>
                </c:pt>
                <c:pt idx="83">
                  <c:v>0.21085400000000001</c:v>
                </c:pt>
                <c:pt idx="84">
                  <c:v>0.21199600000000299</c:v>
                </c:pt>
                <c:pt idx="85">
                  <c:v>0.212782</c:v>
                </c:pt>
                <c:pt idx="86">
                  <c:v>0.21319199999999999</c:v>
                </c:pt>
                <c:pt idx="87">
                  <c:v>0.21327499999999999</c:v>
                </c:pt>
                <c:pt idx="88">
                  <c:v>0.21304800000000201</c:v>
                </c:pt>
                <c:pt idx="89">
                  <c:v>0.21243800000000199</c:v>
                </c:pt>
                <c:pt idx="90">
                  <c:v>0.21143500000000201</c:v>
                </c:pt>
                <c:pt idx="91">
                  <c:v>0.210004</c:v>
                </c:pt>
                <c:pt idx="92">
                  <c:v>0.20821100000000201</c:v>
                </c:pt>
                <c:pt idx="93">
                  <c:v>0.205989000000002</c:v>
                </c:pt>
                <c:pt idx="94">
                  <c:v>0.20341100000000201</c:v>
                </c:pt>
                <c:pt idx="95">
                  <c:v>0.20039299999999999</c:v>
                </c:pt>
                <c:pt idx="96">
                  <c:v>0.19697999999999999</c:v>
                </c:pt>
                <c:pt idx="97">
                  <c:v>0.19328400000000001</c:v>
                </c:pt>
                <c:pt idx="98">
                  <c:v>0.18924500000000299</c:v>
                </c:pt>
                <c:pt idx="99">
                  <c:v>0.18499100000000199</c:v>
                </c:pt>
                <c:pt idx="100">
                  <c:v>0.18038999999999999</c:v>
                </c:pt>
                <c:pt idx="101">
                  <c:v>0.17558099999999999</c:v>
                </c:pt>
                <c:pt idx="102">
                  <c:v>0.170651</c:v>
                </c:pt>
                <c:pt idx="103">
                  <c:v>0.16548499999999999</c:v>
                </c:pt>
                <c:pt idx="104">
                  <c:v>0.160217</c:v>
                </c:pt>
                <c:pt idx="105">
                  <c:v>0.15478800000000201</c:v>
                </c:pt>
                <c:pt idx="106">
                  <c:v>0.14924000000000201</c:v>
                </c:pt>
                <c:pt idx="107">
                  <c:v>0.14371700000000201</c:v>
                </c:pt>
                <c:pt idx="108">
                  <c:v>0.138101</c:v>
                </c:pt>
                <c:pt idx="109">
                  <c:v>0.13253499999999999</c:v>
                </c:pt>
                <c:pt idx="110">
                  <c:v>0.12695200000000001</c:v>
                </c:pt>
                <c:pt idx="111">
                  <c:v>0.121299000000001</c:v>
                </c:pt>
                <c:pt idx="112">
                  <c:v>0.11583</c:v>
                </c:pt>
                <c:pt idx="113">
                  <c:v>0.110343</c:v>
                </c:pt>
                <c:pt idx="114">
                  <c:v>0.10499799999999999</c:v>
                </c:pt>
                <c:pt idx="115">
                  <c:v>9.9748199999999995E-2</c:v>
                </c:pt>
                <c:pt idx="116">
                  <c:v>9.4539400000000703E-2</c:v>
                </c:pt>
                <c:pt idx="117">
                  <c:v>8.9604300000001802E-2</c:v>
                </c:pt>
                <c:pt idx="118">
                  <c:v>8.4714200000000003E-2</c:v>
                </c:pt>
                <c:pt idx="119">
                  <c:v>8.0020900000000006E-2</c:v>
                </c:pt>
                <c:pt idx="120">
                  <c:v>7.5509300000000001E-2</c:v>
                </c:pt>
                <c:pt idx="121">
                  <c:v>7.1087899999999996E-2</c:v>
                </c:pt>
                <c:pt idx="122">
                  <c:v>6.6948300000000002E-2</c:v>
                </c:pt>
                <c:pt idx="123">
                  <c:v>6.2930799999999995E-2</c:v>
                </c:pt>
                <c:pt idx="124">
                  <c:v>5.9162200000000997E-2</c:v>
                </c:pt>
                <c:pt idx="125">
                  <c:v>5.5618399999999998E-2</c:v>
                </c:pt>
                <c:pt idx="126">
                  <c:v>5.2161800000000001E-2</c:v>
                </c:pt>
                <c:pt idx="127">
                  <c:v>4.9059600000000099E-2</c:v>
                </c:pt>
                <c:pt idx="128">
                  <c:v>4.6118800000000001E-2</c:v>
                </c:pt>
                <c:pt idx="129">
                  <c:v>4.3408700000000001E-2</c:v>
                </c:pt>
                <c:pt idx="130">
                  <c:v>4.0892000000000803E-2</c:v>
                </c:pt>
                <c:pt idx="131">
                  <c:v>3.84462E-2</c:v>
                </c:pt>
                <c:pt idx="132">
                  <c:v>3.6387500000000003E-2</c:v>
                </c:pt>
                <c:pt idx="133">
                  <c:v>3.4497600000000003E-2</c:v>
                </c:pt>
                <c:pt idx="134">
                  <c:v>3.2786900000000001E-2</c:v>
                </c:pt>
                <c:pt idx="135">
                  <c:v>3.13072E-2</c:v>
                </c:pt>
                <c:pt idx="136">
                  <c:v>2.9970799999999999E-2</c:v>
                </c:pt>
                <c:pt idx="137">
                  <c:v>2.8919799999999999E-2</c:v>
                </c:pt>
                <c:pt idx="138">
                  <c:v>2.8090299999999999E-2</c:v>
                </c:pt>
                <c:pt idx="139">
                  <c:v>2.7462E-2</c:v>
                </c:pt>
                <c:pt idx="140">
                  <c:v>2.7005999999999999E-2</c:v>
                </c:pt>
                <c:pt idx="141">
                  <c:v>2.6707000000000002E-2</c:v>
                </c:pt>
                <c:pt idx="142">
                  <c:v>2.6740900000000001E-2</c:v>
                </c:pt>
                <c:pt idx="143">
                  <c:v>2.6937599999999999E-2</c:v>
                </c:pt>
                <c:pt idx="144">
                  <c:v>2.7310899999999999E-2</c:v>
                </c:pt>
                <c:pt idx="145">
                  <c:v>2.7835500000000499E-2</c:v>
                </c:pt>
                <c:pt idx="146">
                  <c:v>2.8528599999999599E-2</c:v>
                </c:pt>
                <c:pt idx="147">
                  <c:v>2.95248E-2</c:v>
                </c:pt>
                <c:pt idx="148">
                  <c:v>3.06874E-2</c:v>
                </c:pt>
                <c:pt idx="149">
                  <c:v>3.20193000000005E-2</c:v>
                </c:pt>
                <c:pt idx="150">
                  <c:v>3.3493500000000002E-2</c:v>
                </c:pt>
                <c:pt idx="151">
                  <c:v>3.5139400000000001E-2</c:v>
                </c:pt>
                <c:pt idx="152">
                  <c:v>3.7049000000000498E-2</c:v>
                </c:pt>
                <c:pt idx="153">
                  <c:v>3.9075400000000003E-2</c:v>
                </c:pt>
                <c:pt idx="154">
                  <c:v>4.1230099999999999E-2</c:v>
                </c:pt>
                <c:pt idx="155">
                  <c:v>4.3522900000000003E-2</c:v>
                </c:pt>
                <c:pt idx="156">
                  <c:v>4.5990700000000002E-2</c:v>
                </c:pt>
                <c:pt idx="157">
                  <c:v>4.8717700000000502E-2</c:v>
                </c:pt>
                <c:pt idx="158">
                  <c:v>5.15443999999999E-2</c:v>
                </c:pt>
                <c:pt idx="159">
                  <c:v>5.4498000000000803E-2</c:v>
                </c:pt>
                <c:pt idx="160">
                  <c:v>5.7473499999999997E-2</c:v>
                </c:pt>
                <c:pt idx="161">
                  <c:v>6.0567099999999999E-2</c:v>
                </c:pt>
                <c:pt idx="162">
                  <c:v>6.3829700000000003E-2</c:v>
                </c:pt>
                <c:pt idx="163">
                  <c:v>6.7103499999999996E-2</c:v>
                </c:pt>
                <c:pt idx="164">
                  <c:v>7.0440299999999997E-2</c:v>
                </c:pt>
                <c:pt idx="165">
                  <c:v>7.3796700000000506E-2</c:v>
                </c:pt>
                <c:pt idx="166">
                  <c:v>7.7219499999999996E-2</c:v>
                </c:pt>
                <c:pt idx="167">
                  <c:v>8.0781400000000003E-2</c:v>
                </c:pt>
                <c:pt idx="168">
                  <c:v>8.4349800000000003E-2</c:v>
                </c:pt>
                <c:pt idx="169">
                  <c:v>8.7953900000000002E-2</c:v>
                </c:pt>
                <c:pt idx="170">
                  <c:v>9.16154E-2</c:v>
                </c:pt>
                <c:pt idx="171">
                  <c:v>9.5457800000000106E-2</c:v>
                </c:pt>
                <c:pt idx="172">
                  <c:v>9.9428699999999995E-2</c:v>
                </c:pt>
                <c:pt idx="173">
                  <c:v>0.103507</c:v>
                </c:pt>
                <c:pt idx="174">
                  <c:v>0.10775700000000001</c:v>
                </c:pt>
                <c:pt idx="175">
                  <c:v>0.11193400000000001</c:v>
                </c:pt>
                <c:pt idx="176">
                  <c:v>0.11620900000000001</c:v>
                </c:pt>
                <c:pt idx="177">
                  <c:v>0.12050900000000001</c:v>
                </c:pt>
                <c:pt idx="178">
                  <c:v>0.12478400000000101</c:v>
                </c:pt>
                <c:pt idx="179">
                  <c:v>0.12905900000000001</c:v>
                </c:pt>
                <c:pt idx="180">
                  <c:v>0.13314899999999999</c:v>
                </c:pt>
                <c:pt idx="181">
                  <c:v>0.13730100000000001</c:v>
                </c:pt>
                <c:pt idx="182">
                  <c:v>0.14144400000000201</c:v>
                </c:pt>
                <c:pt idx="183">
                  <c:v>0.14552899999999999</c:v>
                </c:pt>
                <c:pt idx="184">
                  <c:v>0.14960599999999999</c:v>
                </c:pt>
                <c:pt idx="185">
                  <c:v>0.153504000000001</c:v>
                </c:pt>
                <c:pt idx="186">
                  <c:v>0.15745400000000201</c:v>
                </c:pt>
                <c:pt idx="187">
                  <c:v>0.16139100000000001</c:v>
                </c:pt>
                <c:pt idx="188">
                  <c:v>0.165271</c:v>
                </c:pt>
                <c:pt idx="189">
                  <c:v>0.169103</c:v>
                </c:pt>
                <c:pt idx="190">
                  <c:v>0.172737000000001</c:v>
                </c:pt>
                <c:pt idx="191">
                  <c:v>0.176455</c:v>
                </c:pt>
                <c:pt idx="192">
                  <c:v>0.18005599999999999</c:v>
                </c:pt>
                <c:pt idx="193">
                  <c:v>0.183506000000002</c:v>
                </c:pt>
                <c:pt idx="194">
                  <c:v>0.18681400000000201</c:v>
                </c:pt>
                <c:pt idx="195">
                  <c:v>0.18990700000000299</c:v>
                </c:pt>
                <c:pt idx="196">
                  <c:v>0.19292599999999999</c:v>
                </c:pt>
                <c:pt idx="197">
                  <c:v>0.195741</c:v>
                </c:pt>
                <c:pt idx="198">
                  <c:v>0.19835700000000001</c:v>
                </c:pt>
                <c:pt idx="199">
                  <c:v>0.200744000000002</c:v>
                </c:pt>
                <c:pt idx="200">
                  <c:v>0.20282500000000001</c:v>
                </c:pt>
                <c:pt idx="201">
                  <c:v>0.20480699999999999</c:v>
                </c:pt>
                <c:pt idx="202">
                  <c:v>0.20658399999999999</c:v>
                </c:pt>
                <c:pt idx="203">
                  <c:v>0.20807700000000001</c:v>
                </c:pt>
                <c:pt idx="204">
                  <c:v>0.20929700000000201</c:v>
                </c:pt>
                <c:pt idx="205">
                  <c:v>0.21021800000000199</c:v>
                </c:pt>
                <c:pt idx="206">
                  <c:v>0.210927000000002</c:v>
                </c:pt>
                <c:pt idx="207">
                  <c:v>0.211338</c:v>
                </c:pt>
                <c:pt idx="208">
                  <c:v>0.21137</c:v>
                </c:pt>
                <c:pt idx="209">
                  <c:v>0.211066000000002</c:v>
                </c:pt>
                <c:pt idx="210">
                  <c:v>0.21044500000000299</c:v>
                </c:pt>
                <c:pt idx="211">
                  <c:v>0.20952799999999999</c:v>
                </c:pt>
                <c:pt idx="212">
                  <c:v>0.20833099999999999</c:v>
                </c:pt>
                <c:pt idx="213">
                  <c:v>0.20671300000000201</c:v>
                </c:pt>
                <c:pt idx="214">
                  <c:v>0.20471800000000201</c:v>
                </c:pt>
                <c:pt idx="215">
                  <c:v>0.20244900000000299</c:v>
                </c:pt>
                <c:pt idx="216">
                  <c:v>0.19978899999999999</c:v>
                </c:pt>
                <c:pt idx="217">
                  <c:v>0.196939000000002</c:v>
                </c:pt>
                <c:pt idx="218">
                  <c:v>0.19372300000000001</c:v>
                </c:pt>
                <c:pt idx="219">
                  <c:v>0.190191</c:v>
                </c:pt>
                <c:pt idx="220">
                  <c:v>0.186449000000003</c:v>
                </c:pt>
                <c:pt idx="221">
                  <c:v>0.18241300000000299</c:v>
                </c:pt>
                <c:pt idx="222">
                  <c:v>0.17824700000000299</c:v>
                </c:pt>
                <c:pt idx="223">
                  <c:v>0.17378399999999999</c:v>
                </c:pt>
                <c:pt idx="224">
                  <c:v>0.169074</c:v>
                </c:pt>
                <c:pt idx="225">
                  <c:v>0.16423499999999999</c:v>
                </c:pt>
                <c:pt idx="226">
                  <c:v>0.159166000000002</c:v>
                </c:pt>
                <c:pt idx="227">
                  <c:v>0.15404500000000201</c:v>
                </c:pt>
                <c:pt idx="228">
                  <c:v>0.14876900000000201</c:v>
                </c:pt>
                <c:pt idx="229">
                  <c:v>0.143372</c:v>
                </c:pt>
                <c:pt idx="230">
                  <c:v>0.137957</c:v>
                </c:pt>
                <c:pt idx="231">
                  <c:v>0.13244600000000201</c:v>
                </c:pt>
                <c:pt idx="232">
                  <c:v>0.126995</c:v>
                </c:pt>
                <c:pt idx="233">
                  <c:v>0.121476</c:v>
                </c:pt>
                <c:pt idx="234">
                  <c:v>0.115968</c:v>
                </c:pt>
                <c:pt idx="235">
                  <c:v>0.11051800000000001</c:v>
                </c:pt>
                <c:pt idx="236">
                  <c:v>0.105146</c:v>
                </c:pt>
                <c:pt idx="237">
                  <c:v>9.9942299999999998E-2</c:v>
                </c:pt>
                <c:pt idx="238">
                  <c:v>9.4802600000000001E-2</c:v>
                </c:pt>
                <c:pt idx="239">
                  <c:v>8.9794200000000296E-2</c:v>
                </c:pt>
                <c:pt idx="240">
                  <c:v>8.4978799999999993E-2</c:v>
                </c:pt>
                <c:pt idx="241">
                  <c:v>8.0324599999999996E-2</c:v>
                </c:pt>
                <c:pt idx="242">
                  <c:v>7.5915300000000005E-2</c:v>
                </c:pt>
                <c:pt idx="243">
                  <c:v>7.1630799999999994E-2</c:v>
                </c:pt>
                <c:pt idx="244">
                  <c:v>6.7506800000000006E-2</c:v>
                </c:pt>
                <c:pt idx="245">
                  <c:v>6.3595899999999997E-2</c:v>
                </c:pt>
                <c:pt idx="246">
                  <c:v>5.9872200000000798E-2</c:v>
                </c:pt>
                <c:pt idx="247">
                  <c:v>5.6401199999999999E-2</c:v>
                </c:pt>
                <c:pt idx="248">
                  <c:v>5.3114399999999999E-2</c:v>
                </c:pt>
                <c:pt idx="249">
                  <c:v>5.0012600000000997E-2</c:v>
                </c:pt>
                <c:pt idx="250">
                  <c:v>4.7162400000000798E-2</c:v>
                </c:pt>
                <c:pt idx="251">
                  <c:v>4.45218E-2</c:v>
                </c:pt>
                <c:pt idx="252">
                  <c:v>4.2191699999999999E-2</c:v>
                </c:pt>
                <c:pt idx="253">
                  <c:v>4.0016400000000799E-2</c:v>
                </c:pt>
                <c:pt idx="254">
                  <c:v>3.80623E-2</c:v>
                </c:pt>
                <c:pt idx="255">
                  <c:v>3.6357899999999999E-2</c:v>
                </c:pt>
                <c:pt idx="256">
                  <c:v>3.48172E-2</c:v>
                </c:pt>
                <c:pt idx="257">
                  <c:v>3.3606499999999997E-2</c:v>
                </c:pt>
                <c:pt idx="258">
                  <c:v>3.2542900000000097E-2</c:v>
                </c:pt>
                <c:pt idx="259">
                  <c:v>3.1727699999999998E-2</c:v>
                </c:pt>
                <c:pt idx="260">
                  <c:v>3.1153199999999999E-2</c:v>
                </c:pt>
                <c:pt idx="261">
                  <c:v>3.07499E-2</c:v>
                </c:pt>
                <c:pt idx="262">
                  <c:v>3.0648399999999999E-2</c:v>
                </c:pt>
                <c:pt idx="263">
                  <c:v>3.0691300000000501E-2</c:v>
                </c:pt>
                <c:pt idx="264">
                  <c:v>3.09701E-2</c:v>
                </c:pt>
                <c:pt idx="265">
                  <c:v>3.14516000000001E-2</c:v>
                </c:pt>
                <c:pt idx="266">
                  <c:v>3.2056000000000001E-2</c:v>
                </c:pt>
                <c:pt idx="267">
                  <c:v>3.2976400000000003E-2</c:v>
                </c:pt>
                <c:pt idx="268">
                  <c:v>3.3986200000000001E-2</c:v>
                </c:pt>
                <c:pt idx="269">
                  <c:v>3.5219599999999997E-2</c:v>
                </c:pt>
                <c:pt idx="270">
                  <c:v>3.6611700000000198E-2</c:v>
                </c:pt>
                <c:pt idx="271">
                  <c:v>3.8119899999999998E-2</c:v>
                </c:pt>
                <c:pt idx="272">
                  <c:v>3.9876200000000098E-2</c:v>
                </c:pt>
                <c:pt idx="273">
                  <c:v>4.1753899999999997E-2</c:v>
                </c:pt>
                <c:pt idx="274">
                  <c:v>4.3805400000000001E-2</c:v>
                </c:pt>
                <c:pt idx="275">
                  <c:v>4.6000399999999997E-2</c:v>
                </c:pt>
                <c:pt idx="276">
                  <c:v>4.83057E-2</c:v>
                </c:pt>
                <c:pt idx="277">
                  <c:v>5.0886000000000098E-2</c:v>
                </c:pt>
                <c:pt idx="278">
                  <c:v>5.3548900000000003E-2</c:v>
                </c:pt>
                <c:pt idx="279">
                  <c:v>5.6338300000000001E-2</c:v>
                </c:pt>
                <c:pt idx="280">
                  <c:v>5.9212000000000799E-2</c:v>
                </c:pt>
                <c:pt idx="281">
                  <c:v>6.21653E-2</c:v>
                </c:pt>
                <c:pt idx="282">
                  <c:v>6.5242999999999995E-2</c:v>
                </c:pt>
                <c:pt idx="283">
                  <c:v>6.8333700000000094E-2</c:v>
                </c:pt>
                <c:pt idx="284">
                  <c:v>7.1485499999999993E-2</c:v>
                </c:pt>
                <c:pt idx="285">
                  <c:v>7.4696900000000996E-2</c:v>
                </c:pt>
                <c:pt idx="286">
                  <c:v>7.7965499999999993E-2</c:v>
                </c:pt>
                <c:pt idx="287">
                  <c:v>8.1304600000000005E-2</c:v>
                </c:pt>
                <c:pt idx="288">
                  <c:v>8.4719199999999995E-2</c:v>
                </c:pt>
                <c:pt idx="289">
                  <c:v>8.8172200000000006E-2</c:v>
                </c:pt>
                <c:pt idx="290">
                  <c:v>9.1696000000000194E-2</c:v>
                </c:pt>
                <c:pt idx="291">
                  <c:v>9.5407800000000001E-2</c:v>
                </c:pt>
                <c:pt idx="292">
                  <c:v>9.9283800000000005E-2</c:v>
                </c:pt>
                <c:pt idx="293">
                  <c:v>0.10324700000000001</c:v>
                </c:pt>
                <c:pt idx="294">
                  <c:v>0.10731599999999999</c:v>
                </c:pt>
                <c:pt idx="295">
                  <c:v>0.111417</c:v>
                </c:pt>
                <c:pt idx="296">
                  <c:v>0.115526000000001</c:v>
                </c:pt>
                <c:pt idx="297">
                  <c:v>0.119728</c:v>
                </c:pt>
                <c:pt idx="298">
                  <c:v>0.12386999999999999</c:v>
                </c:pt>
                <c:pt idx="299">
                  <c:v>0.12801999999999999</c:v>
                </c:pt>
                <c:pt idx="300">
                  <c:v>0.132081</c:v>
                </c:pt>
                <c:pt idx="301">
                  <c:v>0.13605100000000001</c:v>
                </c:pt>
                <c:pt idx="302">
                  <c:v>0.14011299999999999</c:v>
                </c:pt>
                <c:pt idx="303">
                  <c:v>0.14410600000000001</c:v>
                </c:pt>
                <c:pt idx="304">
                  <c:v>0.148096000000002</c:v>
                </c:pt>
                <c:pt idx="305">
                  <c:v>0.152033000000001</c:v>
                </c:pt>
                <c:pt idx="306">
                  <c:v>0.155834</c:v>
                </c:pt>
                <c:pt idx="307">
                  <c:v>0.15972900000000201</c:v>
                </c:pt>
                <c:pt idx="308">
                  <c:v>0.163518</c:v>
                </c:pt>
                <c:pt idx="309">
                  <c:v>0.167271</c:v>
                </c:pt>
                <c:pt idx="310">
                  <c:v>0.17094400000000201</c:v>
                </c:pt>
                <c:pt idx="311">
                  <c:v>0.17458899999999999</c:v>
                </c:pt>
                <c:pt idx="312">
                  <c:v>0.17818400000000001</c:v>
                </c:pt>
                <c:pt idx="313">
                  <c:v>0.18168100000000001</c:v>
                </c:pt>
                <c:pt idx="314">
                  <c:v>0.18506700000000201</c:v>
                </c:pt>
                <c:pt idx="315">
                  <c:v>0.18826200000000201</c:v>
                </c:pt>
                <c:pt idx="316">
                  <c:v>0.191328</c:v>
                </c:pt>
                <c:pt idx="317">
                  <c:v>0.19428000000000001</c:v>
                </c:pt>
                <c:pt idx="318">
                  <c:v>0.19700200000000001</c:v>
                </c:pt>
                <c:pt idx="319">
                  <c:v>0.199519000000002</c:v>
                </c:pt>
                <c:pt idx="320">
                  <c:v>0.20174400000000201</c:v>
                </c:pt>
                <c:pt idx="321">
                  <c:v>0.20372299999999999</c:v>
                </c:pt>
                <c:pt idx="322">
                  <c:v>0.20553199999999999</c:v>
                </c:pt>
                <c:pt idx="323">
                  <c:v>0.207093</c:v>
                </c:pt>
                <c:pt idx="324">
                  <c:v>0.20843800000000201</c:v>
                </c:pt>
                <c:pt idx="325">
                  <c:v>0.20946000000000201</c:v>
                </c:pt>
                <c:pt idx="326">
                  <c:v>0.21019099999999999</c:v>
                </c:pt>
                <c:pt idx="327">
                  <c:v>0.21067</c:v>
                </c:pt>
                <c:pt idx="328">
                  <c:v>0.21083399999999999</c:v>
                </c:pt>
                <c:pt idx="329">
                  <c:v>0.210678</c:v>
                </c:pt>
                <c:pt idx="330">
                  <c:v>0.21012400000000001</c:v>
                </c:pt>
                <c:pt idx="331">
                  <c:v>0.209236000000002</c:v>
                </c:pt>
                <c:pt idx="332">
                  <c:v>0.20807100000000001</c:v>
                </c:pt>
                <c:pt idx="333">
                  <c:v>0.20652899999999999</c:v>
                </c:pt>
                <c:pt idx="334">
                  <c:v>0.20467299999999999</c:v>
                </c:pt>
                <c:pt idx="335">
                  <c:v>0.20241200000000201</c:v>
                </c:pt>
                <c:pt idx="336">
                  <c:v>0.19980300000000001</c:v>
                </c:pt>
                <c:pt idx="337">
                  <c:v>0.19698199999999999</c:v>
                </c:pt>
                <c:pt idx="338">
                  <c:v>0.19383400000000001</c:v>
                </c:pt>
                <c:pt idx="339">
                  <c:v>0.19043199999999999</c:v>
                </c:pt>
                <c:pt idx="340">
                  <c:v>0.18668999999999999</c:v>
                </c:pt>
                <c:pt idx="341">
                  <c:v>0.182732000000002</c:v>
                </c:pt>
                <c:pt idx="342">
                  <c:v>0.17861199999999999</c:v>
                </c:pt>
                <c:pt idx="343">
                  <c:v>0.174259</c:v>
                </c:pt>
                <c:pt idx="344">
                  <c:v>0.16972300000000001</c:v>
                </c:pt>
                <c:pt idx="345">
                  <c:v>0.16494400000000201</c:v>
                </c:pt>
                <c:pt idx="346">
                  <c:v>0.15992800000000201</c:v>
                </c:pt>
                <c:pt idx="347">
                  <c:v>0.154894000000002</c:v>
                </c:pt>
                <c:pt idx="348">
                  <c:v>0.149751</c:v>
                </c:pt>
                <c:pt idx="349">
                  <c:v>0.144536</c:v>
                </c:pt>
                <c:pt idx="350">
                  <c:v>0.139205</c:v>
                </c:pt>
                <c:pt idx="351">
                  <c:v>0.13375200000000001</c:v>
                </c:pt>
                <c:pt idx="352">
                  <c:v>0.12836500000000001</c:v>
                </c:pt>
                <c:pt idx="353">
                  <c:v>0.123028</c:v>
                </c:pt>
                <c:pt idx="354">
                  <c:v>0.11770799999999999</c:v>
                </c:pt>
                <c:pt idx="355">
                  <c:v>0.11243</c:v>
                </c:pt>
                <c:pt idx="356">
                  <c:v>0.10716400000000099</c:v>
                </c:pt>
                <c:pt idx="357">
                  <c:v>0.102141</c:v>
                </c:pt>
                <c:pt idx="358">
                  <c:v>9.7252900000000003E-2</c:v>
                </c:pt>
                <c:pt idx="359">
                  <c:v>9.2512700000000003E-2</c:v>
                </c:pt>
                <c:pt idx="360">
                  <c:v>8.78742E-2</c:v>
                </c:pt>
                <c:pt idx="363" formatCode="0.0000">
                  <c:v>0.115951341388889</c:v>
                </c:pt>
              </c:numCache>
            </c:numRef>
          </c:yVal>
          <c:smooth val="1"/>
        </c:ser>
        <c:dLbls>
          <c:showLegendKey val="0"/>
          <c:showVal val="0"/>
          <c:showCatName val="0"/>
          <c:showSerName val="0"/>
          <c:showPercent val="0"/>
          <c:showBubbleSize val="0"/>
        </c:dLbls>
        <c:axId val="120283136"/>
        <c:axId val="120283712"/>
      </c:scatterChart>
      <c:valAx>
        <c:axId val="120283136"/>
        <c:scaling>
          <c:orientation val="minMax"/>
          <c:max val="360"/>
        </c:scaling>
        <c:delete val="0"/>
        <c:axPos val="b"/>
        <c:title>
          <c:tx>
            <c:rich>
              <a:bodyPr/>
              <a:lstStyle/>
              <a:p>
                <a:pPr>
                  <a:defRPr sz="1200"/>
                </a:pPr>
                <a:r>
                  <a:rPr lang="en-US" sz="1200"/>
                  <a:t>Azimuth Angle</a:t>
                </a:r>
                <a:r>
                  <a:rPr lang="en-US" sz="1200" baseline="0"/>
                  <a:t> (</a:t>
                </a:r>
                <a:r>
                  <a:rPr lang="en-US" sz="1200" baseline="0">
                    <a:sym typeface="Symbol"/>
                  </a:rPr>
                  <a:t>)</a:t>
                </a:r>
                <a:endParaRPr lang="en-US" sz="1200"/>
              </a:p>
            </c:rich>
          </c:tx>
          <c:overlay val="0"/>
        </c:title>
        <c:numFmt formatCode="General" sourceLinked="1"/>
        <c:majorTickMark val="out"/>
        <c:minorTickMark val="none"/>
        <c:tickLblPos val="nextTo"/>
        <c:crossAx val="120283712"/>
        <c:crosses val="autoZero"/>
        <c:crossBetween val="midCat"/>
        <c:majorUnit val="30"/>
      </c:valAx>
      <c:valAx>
        <c:axId val="120283712"/>
        <c:scaling>
          <c:orientation val="minMax"/>
        </c:scaling>
        <c:delete val="0"/>
        <c:axPos val="l"/>
        <c:title>
          <c:tx>
            <c:rich>
              <a:bodyPr rot="-5400000" vert="horz"/>
              <a:lstStyle/>
              <a:p>
                <a:pPr>
                  <a:defRPr sz="1200"/>
                </a:pPr>
                <a:r>
                  <a:rPr lang="en-US" sz="1200"/>
                  <a:t>Torque</a:t>
                </a:r>
                <a:r>
                  <a:rPr lang="en-US" sz="1200" baseline="0"/>
                  <a:t> Coefficient (Cm)</a:t>
                </a:r>
                <a:endParaRPr lang="en-US" sz="1200"/>
              </a:p>
            </c:rich>
          </c:tx>
          <c:layout>
            <c:manualLayout>
              <c:xMode val="edge"/>
              <c:yMode val="edge"/>
              <c:x val="8.0124460248921295E-3"/>
              <c:y val="0.110976377952756"/>
            </c:manualLayout>
          </c:layout>
          <c:overlay val="0"/>
        </c:title>
        <c:numFmt formatCode="#,##0.0" sourceLinked="0"/>
        <c:majorTickMark val="out"/>
        <c:minorTickMark val="none"/>
        <c:tickLblPos val="nextTo"/>
        <c:crossAx val="120283136"/>
        <c:crosses val="autoZero"/>
        <c:crossBetween val="midCat"/>
      </c:valAx>
    </c:plotArea>
    <c:legend>
      <c:legendPos val="r"/>
      <c:layout>
        <c:manualLayout>
          <c:xMode val="edge"/>
          <c:yMode val="edge"/>
          <c:x val="0.67423418846838001"/>
          <c:y val="0.54887865939834801"/>
          <c:w val="0.324589261868585"/>
          <c:h val="0.234843030984764"/>
        </c:manualLayout>
      </c:layout>
      <c:overlay val="0"/>
      <c:txPr>
        <a:bodyPr/>
        <a:lstStyle/>
        <a:p>
          <a:pPr>
            <a:defRPr b="1"/>
          </a:pPr>
          <a:endParaRPr lang="en-US"/>
        </a:p>
      </c:txPr>
    </c:legend>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79508117041099"/>
          <c:y val="6.1316272965879298E-2"/>
          <c:w val="0.77623578302712104"/>
          <c:h val="0.75955623757892998"/>
        </c:manualLayout>
      </c:layout>
      <c:scatterChart>
        <c:scatterStyle val="lineMarker"/>
        <c:varyColors val="0"/>
        <c:ser>
          <c:idx val="0"/>
          <c:order val="0"/>
          <c:tx>
            <c:strRef>
              <c:f>Summery!$M$1</c:f>
              <c:strCache>
                <c:ptCount val="1"/>
                <c:pt idx="0">
                  <c:v>Experimental Data</c:v>
                </c:pt>
              </c:strCache>
            </c:strRef>
          </c:tx>
          <c:spPr>
            <a:ln w="28575">
              <a:noFill/>
            </a:ln>
          </c:spPr>
          <c:marker>
            <c:spPr>
              <a:solidFill>
                <a:srgbClr val="FF0000"/>
              </a:solidFill>
            </c:spPr>
          </c:marker>
          <c:xVal>
            <c:numRef>
              <c:f>Summery!$L$2:$L$13</c:f>
              <c:numCache>
                <c:formatCode>General</c:formatCode>
                <c:ptCount val="12"/>
                <c:pt idx="0">
                  <c:v>1.7</c:v>
                </c:pt>
                <c:pt idx="1">
                  <c:v>1.85</c:v>
                </c:pt>
                <c:pt idx="2">
                  <c:v>2</c:v>
                </c:pt>
                <c:pt idx="3">
                  <c:v>2.15</c:v>
                </c:pt>
                <c:pt idx="4">
                  <c:v>2.2999999999999998</c:v>
                </c:pt>
                <c:pt idx="5">
                  <c:v>2.5</c:v>
                </c:pt>
                <c:pt idx="6">
                  <c:v>2.62</c:v>
                </c:pt>
                <c:pt idx="7">
                  <c:v>2.75</c:v>
                </c:pt>
                <c:pt idx="8">
                  <c:v>2.9</c:v>
                </c:pt>
                <c:pt idx="9">
                  <c:v>3</c:v>
                </c:pt>
                <c:pt idx="10">
                  <c:v>3.1</c:v>
                </c:pt>
                <c:pt idx="11">
                  <c:v>3.2</c:v>
                </c:pt>
              </c:numCache>
            </c:numRef>
          </c:xVal>
          <c:yVal>
            <c:numRef>
              <c:f>Summery!$M$2:$M$13</c:f>
              <c:numCache>
                <c:formatCode>General</c:formatCode>
                <c:ptCount val="12"/>
                <c:pt idx="0">
                  <c:v>0.1</c:v>
                </c:pt>
                <c:pt idx="1">
                  <c:v>0.13500000000000001</c:v>
                </c:pt>
                <c:pt idx="2">
                  <c:v>0.18</c:v>
                </c:pt>
                <c:pt idx="3">
                  <c:v>0.22500000000000001</c:v>
                </c:pt>
                <c:pt idx="4">
                  <c:v>0.26</c:v>
                </c:pt>
                <c:pt idx="5">
                  <c:v>0.3</c:v>
                </c:pt>
                <c:pt idx="6">
                  <c:v>0.35</c:v>
                </c:pt>
                <c:pt idx="7">
                  <c:v>0.35</c:v>
                </c:pt>
                <c:pt idx="8">
                  <c:v>0.34</c:v>
                </c:pt>
                <c:pt idx="9">
                  <c:v>0.310000000000002</c:v>
                </c:pt>
                <c:pt idx="10">
                  <c:v>0.28000000000000003</c:v>
                </c:pt>
                <c:pt idx="11">
                  <c:v>0.26</c:v>
                </c:pt>
              </c:numCache>
            </c:numRef>
          </c:yVal>
          <c:smooth val="0"/>
        </c:ser>
        <c:dLbls>
          <c:showLegendKey val="0"/>
          <c:showVal val="0"/>
          <c:showCatName val="0"/>
          <c:showSerName val="0"/>
          <c:showPercent val="0"/>
          <c:showBubbleSize val="0"/>
        </c:dLbls>
        <c:axId val="120285440"/>
        <c:axId val="120286016"/>
      </c:scatterChart>
      <c:scatterChart>
        <c:scatterStyle val="smoothMarker"/>
        <c:varyColors val="0"/>
        <c:ser>
          <c:idx val="1"/>
          <c:order val="1"/>
          <c:tx>
            <c:v>2D Transition SST</c:v>
          </c:tx>
          <c:marker>
            <c:symbol val="none"/>
          </c:marker>
          <c:xVal>
            <c:numRef>
              <c:f>Summery!$N$3:$N$11</c:f>
              <c:numCache>
                <c:formatCode>General</c:formatCode>
                <c:ptCount val="9"/>
                <c:pt idx="0">
                  <c:v>1.6</c:v>
                </c:pt>
                <c:pt idx="1">
                  <c:v>1.8</c:v>
                </c:pt>
                <c:pt idx="2">
                  <c:v>2</c:v>
                </c:pt>
                <c:pt idx="3">
                  <c:v>2.2000000000000002</c:v>
                </c:pt>
                <c:pt idx="4">
                  <c:v>2.4</c:v>
                </c:pt>
                <c:pt idx="5">
                  <c:v>2.6</c:v>
                </c:pt>
                <c:pt idx="6">
                  <c:v>2.8000000000000012</c:v>
                </c:pt>
                <c:pt idx="7">
                  <c:v>3.0000000000000009</c:v>
                </c:pt>
                <c:pt idx="8">
                  <c:v>3.2000000000000011</c:v>
                </c:pt>
              </c:numCache>
            </c:numRef>
          </c:xVal>
          <c:yVal>
            <c:numRef>
              <c:f>Summery!$P$3:$P$11</c:f>
              <c:numCache>
                <c:formatCode>General</c:formatCode>
                <c:ptCount val="9"/>
                <c:pt idx="0">
                  <c:v>8.1650629825829199E-2</c:v>
                </c:pt>
                <c:pt idx="1">
                  <c:v>0.11313731780186501</c:v>
                </c:pt>
                <c:pt idx="2">
                  <c:v>0.17723294664907099</c:v>
                </c:pt>
                <c:pt idx="3">
                  <c:v>0.240351623231847</c:v>
                </c:pt>
                <c:pt idx="4">
                  <c:v>0.29840443159581898</c:v>
                </c:pt>
                <c:pt idx="5">
                  <c:v>0.34934149757543398</c:v>
                </c:pt>
                <c:pt idx="6">
                  <c:v>0.36399999999999999</c:v>
                </c:pt>
                <c:pt idx="7">
                  <c:v>0.34200000000000003</c:v>
                </c:pt>
                <c:pt idx="8">
                  <c:v>0.28799999999999998</c:v>
                </c:pt>
              </c:numCache>
            </c:numRef>
          </c:yVal>
          <c:smooth val="1"/>
        </c:ser>
        <c:ser>
          <c:idx val="2"/>
          <c:order val="2"/>
          <c:tx>
            <c:strRef>
              <c:f>Summery!$T$1</c:f>
              <c:strCache>
                <c:ptCount val="1"/>
                <c:pt idx="0">
                  <c:v>3D Transition SST</c:v>
                </c:pt>
              </c:strCache>
            </c:strRef>
          </c:tx>
          <c:spPr>
            <a:ln>
              <a:solidFill>
                <a:srgbClr val="00B050"/>
              </a:solidFill>
            </a:ln>
          </c:spPr>
          <c:marker>
            <c:symbol val="none"/>
          </c:marker>
          <c:xVal>
            <c:numRef>
              <c:f>Summery!$R$3:$R$12</c:f>
              <c:numCache>
                <c:formatCode>General</c:formatCode>
                <c:ptCount val="10"/>
                <c:pt idx="0">
                  <c:v>1.6</c:v>
                </c:pt>
                <c:pt idx="1">
                  <c:v>1.8</c:v>
                </c:pt>
                <c:pt idx="2">
                  <c:v>2</c:v>
                </c:pt>
                <c:pt idx="3">
                  <c:v>2.2000000000000002</c:v>
                </c:pt>
                <c:pt idx="4">
                  <c:v>2.4</c:v>
                </c:pt>
                <c:pt idx="5">
                  <c:v>2.6</c:v>
                </c:pt>
                <c:pt idx="6">
                  <c:v>2.7</c:v>
                </c:pt>
                <c:pt idx="7">
                  <c:v>2.8</c:v>
                </c:pt>
                <c:pt idx="8">
                  <c:v>3</c:v>
                </c:pt>
                <c:pt idx="9">
                  <c:v>3.2</c:v>
                </c:pt>
              </c:numCache>
            </c:numRef>
          </c:xVal>
          <c:yVal>
            <c:numRef>
              <c:f>Summery!$T$3:$T$12</c:f>
              <c:numCache>
                <c:formatCode>0.0000</c:formatCode>
                <c:ptCount val="10"/>
                <c:pt idx="0">
                  <c:v>0.08</c:v>
                </c:pt>
                <c:pt idx="1">
                  <c:v>0.108</c:v>
                </c:pt>
                <c:pt idx="2">
                  <c:v>0.16</c:v>
                </c:pt>
                <c:pt idx="3">
                  <c:v>0.21779999999999999</c:v>
                </c:pt>
                <c:pt idx="4">
                  <c:v>0.26400000000000001</c:v>
                </c:pt>
                <c:pt idx="5">
                  <c:v>0.31304115581818198</c:v>
                </c:pt>
                <c:pt idx="6">
                  <c:v>0.32940000000000402</c:v>
                </c:pt>
                <c:pt idx="7">
                  <c:v>0.32480000000000497</c:v>
                </c:pt>
                <c:pt idx="8">
                  <c:v>0.30756681416667098</c:v>
                </c:pt>
                <c:pt idx="9">
                  <c:v>0.25600000000000001</c:v>
                </c:pt>
              </c:numCache>
            </c:numRef>
          </c:yVal>
          <c:smooth val="1"/>
        </c:ser>
        <c:dLbls>
          <c:showLegendKey val="0"/>
          <c:showVal val="0"/>
          <c:showCatName val="0"/>
          <c:showSerName val="0"/>
          <c:showPercent val="0"/>
          <c:showBubbleSize val="0"/>
        </c:dLbls>
        <c:axId val="120285440"/>
        <c:axId val="120286016"/>
      </c:scatterChart>
      <c:valAx>
        <c:axId val="120285440"/>
        <c:scaling>
          <c:orientation val="minMax"/>
          <c:max val="3.5"/>
          <c:min val="1"/>
        </c:scaling>
        <c:delete val="0"/>
        <c:axPos val="b"/>
        <c:title>
          <c:tx>
            <c:rich>
              <a:bodyPr/>
              <a:lstStyle/>
              <a:p>
                <a:pPr>
                  <a:defRPr sz="1200"/>
                </a:pPr>
                <a:r>
                  <a:rPr lang="en-US" sz="1200"/>
                  <a:t>Tips Speed Ratio </a:t>
                </a:r>
                <a:r>
                  <a:rPr lang="en-US" sz="1200">
                    <a:sym typeface="Symbol"/>
                  </a:rPr>
                  <a:t></a:t>
                </a:r>
                <a:endParaRPr lang="en-US" sz="1200"/>
              </a:p>
            </c:rich>
          </c:tx>
          <c:layout>
            <c:manualLayout>
              <c:xMode val="edge"/>
              <c:yMode val="edge"/>
              <c:x val="0.43170138215482401"/>
              <c:y val="0.89568221877862697"/>
            </c:manualLayout>
          </c:layout>
          <c:overlay val="0"/>
        </c:title>
        <c:numFmt formatCode="General" sourceLinked="1"/>
        <c:majorTickMark val="out"/>
        <c:minorTickMark val="none"/>
        <c:tickLblPos val="nextTo"/>
        <c:crossAx val="120286016"/>
        <c:crosses val="autoZero"/>
        <c:crossBetween val="midCat"/>
      </c:valAx>
      <c:valAx>
        <c:axId val="120286016"/>
        <c:scaling>
          <c:orientation val="minMax"/>
          <c:max val="0.4"/>
          <c:min val="0"/>
        </c:scaling>
        <c:delete val="0"/>
        <c:axPos val="l"/>
        <c:title>
          <c:tx>
            <c:rich>
              <a:bodyPr rot="-5400000" vert="horz"/>
              <a:lstStyle/>
              <a:p>
                <a:pPr>
                  <a:defRPr sz="1200"/>
                </a:pPr>
                <a:r>
                  <a:rPr lang="en-US" sz="1200" dirty="0" smtClean="0"/>
                  <a:t>Avg. Power </a:t>
                </a:r>
                <a:r>
                  <a:rPr lang="en-US" sz="1200" dirty="0"/>
                  <a:t>Coefficient Cp</a:t>
                </a:r>
              </a:p>
            </c:rich>
          </c:tx>
          <c:layout>
            <c:manualLayout>
              <c:xMode val="edge"/>
              <c:yMode val="edge"/>
              <c:x val="2.7661854768153998E-2"/>
              <c:y val="4.2369924347692101E-2"/>
            </c:manualLayout>
          </c:layout>
          <c:overlay val="0"/>
        </c:title>
        <c:numFmt formatCode="General" sourceLinked="1"/>
        <c:majorTickMark val="out"/>
        <c:minorTickMark val="none"/>
        <c:tickLblPos val="nextTo"/>
        <c:crossAx val="120285440"/>
        <c:crosses val="autoZero"/>
        <c:crossBetween val="midCat"/>
      </c:valAx>
    </c:plotArea>
    <c:legend>
      <c:legendPos val="r"/>
      <c:layout>
        <c:manualLayout>
          <c:xMode val="edge"/>
          <c:yMode val="edge"/>
          <c:x val="0.54546946961818499"/>
          <c:y val="0.53074064960629996"/>
          <c:w val="0.41361782902137201"/>
          <c:h val="0.26036236791655998"/>
        </c:manualLayout>
      </c:layout>
      <c:overlay val="0"/>
      <c:txPr>
        <a:bodyPr/>
        <a:lstStyle/>
        <a:p>
          <a:pPr>
            <a:defRPr sz="1200" b="1"/>
          </a:pPr>
          <a:endParaRPr lang="en-US"/>
        </a:p>
      </c:txPr>
    </c:legend>
    <c:plotVisOnly val="1"/>
    <c:dispBlanksAs val="gap"/>
    <c:showDLblsOverMax val="0"/>
  </c:chart>
  <c:spPr>
    <a:solidFill>
      <a:srgbClr val="FFFFFF"/>
    </a:solidFill>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08573928258999"/>
          <c:y val="2.82524059492563E-2"/>
          <c:w val="0.75653915135608096"/>
          <c:h val="0.76317512394284104"/>
        </c:manualLayout>
      </c:layout>
      <c:scatterChart>
        <c:scatterStyle val="smoothMarker"/>
        <c:varyColors val="0"/>
        <c:ser>
          <c:idx val="1"/>
          <c:order val="0"/>
          <c:tx>
            <c:strRef>
              <c:f>comparison!$F$1</c:f>
              <c:strCache>
                <c:ptCount val="1"/>
                <c:pt idx="0">
                  <c:v>Two Parallel Counter Rotating Rotors Case (C)</c:v>
                </c:pt>
              </c:strCache>
            </c:strRef>
          </c:tx>
          <c:spPr>
            <a:ln>
              <a:solidFill>
                <a:srgbClr val="FF0000"/>
              </a:solidFill>
            </a:ln>
          </c:spPr>
          <c:marker>
            <c:symbol val="none"/>
          </c:marker>
          <c:xVal>
            <c:numRef>
              <c:f>comparison!$E$4:$E$8</c:f>
              <c:numCache>
                <c:formatCode>General</c:formatCode>
                <c:ptCount val="5"/>
                <c:pt idx="0">
                  <c:v>0.5</c:v>
                </c:pt>
                <c:pt idx="1">
                  <c:v>0.70000000000000095</c:v>
                </c:pt>
                <c:pt idx="2">
                  <c:v>1</c:v>
                </c:pt>
                <c:pt idx="3">
                  <c:v>1.5</c:v>
                </c:pt>
                <c:pt idx="4">
                  <c:v>2</c:v>
                </c:pt>
              </c:numCache>
            </c:numRef>
          </c:xVal>
          <c:yVal>
            <c:numRef>
              <c:f>comparison!$F$4:$F$8</c:f>
              <c:numCache>
                <c:formatCode>General</c:formatCode>
                <c:ptCount val="5"/>
                <c:pt idx="0">
                  <c:v>0.42063368463626299</c:v>
                </c:pt>
                <c:pt idx="1">
                  <c:v>0.41699999999999998</c:v>
                </c:pt>
                <c:pt idx="2">
                  <c:v>0.414956615200267</c:v>
                </c:pt>
                <c:pt idx="3">
                  <c:v>0.41</c:v>
                </c:pt>
                <c:pt idx="4">
                  <c:v>0.4</c:v>
                </c:pt>
              </c:numCache>
            </c:numRef>
          </c:yVal>
          <c:smooth val="1"/>
        </c:ser>
        <c:ser>
          <c:idx val="0"/>
          <c:order val="1"/>
          <c:tx>
            <c:strRef>
              <c:f>comparison!$B$1</c:f>
              <c:strCache>
                <c:ptCount val="1"/>
                <c:pt idx="0">
                  <c:v>Two Parallel Counter Rotating Rotors Case (D)</c:v>
                </c:pt>
              </c:strCache>
            </c:strRef>
          </c:tx>
          <c:spPr>
            <a:ln>
              <a:solidFill>
                <a:srgbClr val="00B050"/>
              </a:solidFill>
            </a:ln>
          </c:spPr>
          <c:marker>
            <c:symbol val="none"/>
          </c:marker>
          <c:xVal>
            <c:numRef>
              <c:f>comparison!$A$4:$A$7</c:f>
              <c:numCache>
                <c:formatCode>General</c:formatCode>
                <c:ptCount val="4"/>
                <c:pt idx="0">
                  <c:v>0.5</c:v>
                </c:pt>
                <c:pt idx="1">
                  <c:v>1</c:v>
                </c:pt>
                <c:pt idx="2">
                  <c:v>1.5</c:v>
                </c:pt>
                <c:pt idx="3">
                  <c:v>2</c:v>
                </c:pt>
              </c:numCache>
            </c:numRef>
          </c:xVal>
          <c:yVal>
            <c:numRef>
              <c:f>comparison!$B$4:$B$7</c:f>
              <c:numCache>
                <c:formatCode>General</c:formatCode>
                <c:ptCount val="4"/>
                <c:pt idx="0">
                  <c:v>0.40840222474104798</c:v>
                </c:pt>
                <c:pt idx="1">
                  <c:v>0.4</c:v>
                </c:pt>
                <c:pt idx="2">
                  <c:v>0.39338387050146301</c:v>
                </c:pt>
                <c:pt idx="3">
                  <c:v>0.380000000000001</c:v>
                </c:pt>
              </c:numCache>
            </c:numRef>
          </c:yVal>
          <c:smooth val="1"/>
        </c:ser>
        <c:ser>
          <c:idx val="2"/>
          <c:order val="2"/>
          <c:tx>
            <c:strRef>
              <c:f>comparison!$I$1</c:f>
              <c:strCache>
                <c:ptCount val="1"/>
                <c:pt idx="0">
                  <c:v>Single Turbine</c:v>
                </c:pt>
              </c:strCache>
            </c:strRef>
          </c:tx>
          <c:spPr>
            <a:ln>
              <a:solidFill>
                <a:schemeClr val="tx1"/>
              </a:solidFill>
              <a:prstDash val="dash"/>
            </a:ln>
          </c:spPr>
          <c:marker>
            <c:symbol val="none"/>
          </c:marker>
          <c:xVal>
            <c:numRef>
              <c:f>comparison!$E$4:$E$8</c:f>
              <c:numCache>
                <c:formatCode>General</c:formatCode>
                <c:ptCount val="5"/>
                <c:pt idx="0">
                  <c:v>0.5</c:v>
                </c:pt>
                <c:pt idx="1">
                  <c:v>0.70000000000000095</c:v>
                </c:pt>
                <c:pt idx="2">
                  <c:v>1</c:v>
                </c:pt>
                <c:pt idx="3">
                  <c:v>1.5</c:v>
                </c:pt>
                <c:pt idx="4">
                  <c:v>2</c:v>
                </c:pt>
              </c:numCache>
            </c:numRef>
          </c:xVal>
          <c:yVal>
            <c:numRef>
              <c:f>comparison!$I$4:$I$8</c:f>
              <c:numCache>
                <c:formatCode>General</c:formatCode>
                <c:ptCount val="5"/>
                <c:pt idx="0">
                  <c:v>0.36</c:v>
                </c:pt>
                <c:pt idx="1">
                  <c:v>0.36</c:v>
                </c:pt>
                <c:pt idx="2">
                  <c:v>0.36</c:v>
                </c:pt>
                <c:pt idx="3">
                  <c:v>0.36</c:v>
                </c:pt>
                <c:pt idx="4">
                  <c:v>0.36</c:v>
                </c:pt>
              </c:numCache>
            </c:numRef>
          </c:yVal>
          <c:smooth val="1"/>
        </c:ser>
        <c:ser>
          <c:idx val="3"/>
          <c:order val="3"/>
          <c:tx>
            <c:strRef>
              <c:f>comparison!$O$2</c:f>
              <c:strCache>
                <c:ptCount val="1"/>
                <c:pt idx="0">
                  <c:v>Two Parallel Co Rotating Rotors </c:v>
                </c:pt>
              </c:strCache>
            </c:strRef>
          </c:tx>
          <c:spPr>
            <a:ln>
              <a:solidFill>
                <a:schemeClr val="tx1"/>
              </a:solidFill>
            </a:ln>
          </c:spPr>
          <c:marker>
            <c:symbol val="none"/>
          </c:marker>
          <c:xVal>
            <c:numRef>
              <c:f>comparison!$N$4:$N$7</c:f>
              <c:numCache>
                <c:formatCode>General</c:formatCode>
                <c:ptCount val="4"/>
                <c:pt idx="0">
                  <c:v>0.5</c:v>
                </c:pt>
                <c:pt idx="1">
                  <c:v>1</c:v>
                </c:pt>
                <c:pt idx="2">
                  <c:v>1.5</c:v>
                </c:pt>
                <c:pt idx="3">
                  <c:v>1.9999999999999989</c:v>
                </c:pt>
              </c:numCache>
            </c:numRef>
          </c:xVal>
          <c:yVal>
            <c:numRef>
              <c:f>comparison!$O$4:$O$7</c:f>
              <c:numCache>
                <c:formatCode>General</c:formatCode>
                <c:ptCount val="4"/>
                <c:pt idx="0">
                  <c:v>0.412925341197726</c:v>
                </c:pt>
                <c:pt idx="1">
                  <c:v>0.40598427482693</c:v>
                </c:pt>
                <c:pt idx="2">
                  <c:v>0.40178169121343499</c:v>
                </c:pt>
                <c:pt idx="3">
                  <c:v>0.39500000000000102</c:v>
                </c:pt>
              </c:numCache>
            </c:numRef>
          </c:yVal>
          <c:smooth val="1"/>
        </c:ser>
        <c:dLbls>
          <c:showLegendKey val="0"/>
          <c:showVal val="0"/>
          <c:showCatName val="0"/>
          <c:showSerName val="0"/>
          <c:showPercent val="0"/>
          <c:showBubbleSize val="0"/>
        </c:dLbls>
        <c:axId val="120290624"/>
        <c:axId val="89030656"/>
      </c:scatterChart>
      <c:valAx>
        <c:axId val="120290624"/>
        <c:scaling>
          <c:orientation val="minMax"/>
        </c:scaling>
        <c:delete val="0"/>
        <c:axPos val="b"/>
        <c:title>
          <c:tx>
            <c:rich>
              <a:bodyPr/>
              <a:lstStyle/>
              <a:p>
                <a:pPr>
                  <a:defRPr sz="1100"/>
                </a:pPr>
                <a:r>
                  <a:rPr lang="en-US" sz="1100"/>
                  <a:t>Gap Distance (Percentage of Rotor Diameter)</a:t>
                </a:r>
              </a:p>
            </c:rich>
          </c:tx>
          <c:layout>
            <c:manualLayout>
              <c:xMode val="edge"/>
              <c:yMode val="edge"/>
              <c:x val="0.25827784026996597"/>
              <c:y val="0.89414832761289498"/>
            </c:manualLayout>
          </c:layout>
          <c:overlay val="0"/>
        </c:title>
        <c:numFmt formatCode="General" sourceLinked="1"/>
        <c:majorTickMark val="out"/>
        <c:minorTickMark val="none"/>
        <c:tickLblPos val="nextTo"/>
        <c:crossAx val="89030656"/>
        <c:crosses val="autoZero"/>
        <c:crossBetween val="midCat"/>
      </c:valAx>
      <c:valAx>
        <c:axId val="89030656"/>
        <c:scaling>
          <c:orientation val="minMax"/>
          <c:min val="0.25"/>
        </c:scaling>
        <c:delete val="0"/>
        <c:axPos val="l"/>
        <c:title>
          <c:tx>
            <c:rich>
              <a:bodyPr rot="-5400000" vert="horz"/>
              <a:lstStyle/>
              <a:p>
                <a:pPr>
                  <a:defRPr sz="1100"/>
                </a:pPr>
                <a:r>
                  <a:rPr lang="en-US" sz="1100"/>
                  <a:t>Avg.</a:t>
                </a:r>
                <a:r>
                  <a:rPr lang="en-US" sz="1100" baseline="0"/>
                  <a:t> Power Coefficient (Cp)</a:t>
                </a:r>
                <a:endParaRPr lang="en-US" sz="1100"/>
              </a:p>
            </c:rich>
          </c:tx>
          <c:layout>
            <c:manualLayout>
              <c:xMode val="edge"/>
              <c:yMode val="edge"/>
              <c:x val="2.1652668416448001E-2"/>
              <c:y val="0.1445621901429"/>
            </c:manualLayout>
          </c:layout>
          <c:overlay val="0"/>
        </c:title>
        <c:numFmt formatCode="General" sourceLinked="1"/>
        <c:majorTickMark val="out"/>
        <c:minorTickMark val="none"/>
        <c:tickLblPos val="nextTo"/>
        <c:crossAx val="120290624"/>
        <c:crosses val="autoZero"/>
        <c:crossBetween val="midCat"/>
      </c:valAx>
    </c:plotArea>
    <c:legend>
      <c:legendPos val="r"/>
      <c:layout>
        <c:manualLayout>
          <c:xMode val="edge"/>
          <c:yMode val="edge"/>
          <c:x val="0.211652668416448"/>
          <c:y val="0.48090551181102398"/>
          <c:w val="0.75223622047244099"/>
          <c:h val="0.28818861184018801"/>
        </c:manualLayout>
      </c:layout>
      <c:overlay val="0"/>
      <c:txPr>
        <a:bodyPr/>
        <a:lstStyle/>
        <a:p>
          <a:pPr>
            <a:defRPr b="1"/>
          </a:pPr>
          <a:endParaRPr lang="en-US"/>
        </a:p>
      </c:txPr>
    </c:legend>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550218722659699"/>
          <c:y val="5.1400554097404502E-2"/>
          <c:w val="0.77513670166229198"/>
          <c:h val="0.77706401283172999"/>
        </c:manualLayout>
      </c:layout>
      <c:scatterChart>
        <c:scatterStyle val="smoothMarker"/>
        <c:varyColors val="0"/>
        <c:ser>
          <c:idx val="0"/>
          <c:order val="0"/>
          <c:tx>
            <c:strRef>
              <c:f>Sheet1!$C$1</c:f>
              <c:strCache>
                <c:ptCount val="1"/>
                <c:pt idx="0">
                  <c:v>Two Oblique Rotors Case (A)</c:v>
                </c:pt>
              </c:strCache>
            </c:strRef>
          </c:tx>
          <c:spPr>
            <a:ln>
              <a:solidFill>
                <a:srgbClr val="FF0000"/>
              </a:solidFill>
            </a:ln>
          </c:spPr>
          <c:marker>
            <c:symbol val="none"/>
          </c:marker>
          <c:xVal>
            <c:numRef>
              <c:f>Sheet1!$A$3:$A$6</c:f>
              <c:numCache>
                <c:formatCode>General</c:formatCode>
                <c:ptCount val="4"/>
                <c:pt idx="0">
                  <c:v>0.5</c:v>
                </c:pt>
                <c:pt idx="1">
                  <c:v>1</c:v>
                </c:pt>
                <c:pt idx="2">
                  <c:v>1.5</c:v>
                </c:pt>
                <c:pt idx="3">
                  <c:v>2</c:v>
                </c:pt>
              </c:numCache>
            </c:numRef>
          </c:xVal>
          <c:yVal>
            <c:numRef>
              <c:f>Sheet1!$D$3:$D$6</c:f>
              <c:numCache>
                <c:formatCode>General</c:formatCode>
                <c:ptCount val="4"/>
                <c:pt idx="0">
                  <c:v>0.35767722228883297</c:v>
                </c:pt>
                <c:pt idx="1">
                  <c:v>0.35479782436364299</c:v>
                </c:pt>
                <c:pt idx="2">
                  <c:v>0.35369651750547199</c:v>
                </c:pt>
                <c:pt idx="3">
                  <c:v>0.35093611702856098</c:v>
                </c:pt>
              </c:numCache>
            </c:numRef>
          </c:yVal>
          <c:smooth val="1"/>
        </c:ser>
        <c:ser>
          <c:idx val="1"/>
          <c:order val="1"/>
          <c:tx>
            <c:strRef>
              <c:f>Sheet1!$L$1</c:f>
              <c:strCache>
                <c:ptCount val="1"/>
                <c:pt idx="0">
                  <c:v>Two Oblique Rotors Case (B)</c:v>
                </c:pt>
              </c:strCache>
            </c:strRef>
          </c:tx>
          <c:marker>
            <c:symbol val="none"/>
          </c:marker>
          <c:xVal>
            <c:numRef>
              <c:f>Sheet1!$J$3:$J$6</c:f>
              <c:numCache>
                <c:formatCode>General</c:formatCode>
                <c:ptCount val="4"/>
                <c:pt idx="0">
                  <c:v>0.5</c:v>
                </c:pt>
                <c:pt idx="1">
                  <c:v>1</c:v>
                </c:pt>
                <c:pt idx="2">
                  <c:v>1.5</c:v>
                </c:pt>
                <c:pt idx="3">
                  <c:v>2</c:v>
                </c:pt>
              </c:numCache>
            </c:numRef>
          </c:xVal>
          <c:yVal>
            <c:numRef>
              <c:f>Sheet1!$M$3:$M$6</c:f>
              <c:numCache>
                <c:formatCode>General</c:formatCode>
                <c:ptCount val="4"/>
                <c:pt idx="0">
                  <c:v>0.36698399722505298</c:v>
                </c:pt>
                <c:pt idx="1">
                  <c:v>0.363977685385524</c:v>
                </c:pt>
                <c:pt idx="2">
                  <c:v>0.360289564097104</c:v>
                </c:pt>
                <c:pt idx="3">
                  <c:v>0.35257170105769298</c:v>
                </c:pt>
              </c:numCache>
            </c:numRef>
          </c:yVal>
          <c:smooth val="1"/>
        </c:ser>
        <c:ser>
          <c:idx val="2"/>
          <c:order val="2"/>
          <c:tx>
            <c:strRef>
              <c:f>Sheet1!$N$2</c:f>
              <c:strCache>
                <c:ptCount val="1"/>
                <c:pt idx="0">
                  <c:v>Single Rotor</c:v>
                </c:pt>
              </c:strCache>
            </c:strRef>
          </c:tx>
          <c:spPr>
            <a:ln>
              <a:solidFill>
                <a:schemeClr val="tx1"/>
              </a:solidFill>
              <a:prstDash val="dash"/>
            </a:ln>
          </c:spPr>
          <c:marker>
            <c:symbol val="none"/>
          </c:marker>
          <c:xVal>
            <c:numRef>
              <c:f>Sheet1!$J$3:$J$6</c:f>
              <c:numCache>
                <c:formatCode>General</c:formatCode>
                <c:ptCount val="4"/>
                <c:pt idx="0">
                  <c:v>0.5</c:v>
                </c:pt>
                <c:pt idx="1">
                  <c:v>1</c:v>
                </c:pt>
                <c:pt idx="2">
                  <c:v>1.5</c:v>
                </c:pt>
                <c:pt idx="3">
                  <c:v>2</c:v>
                </c:pt>
              </c:numCache>
            </c:numRef>
          </c:xVal>
          <c:yVal>
            <c:numRef>
              <c:f>Sheet1!$N$3:$N$6</c:f>
              <c:numCache>
                <c:formatCode>General</c:formatCode>
                <c:ptCount val="4"/>
                <c:pt idx="0">
                  <c:v>0.36</c:v>
                </c:pt>
                <c:pt idx="1">
                  <c:v>0.36</c:v>
                </c:pt>
                <c:pt idx="2">
                  <c:v>0.36</c:v>
                </c:pt>
                <c:pt idx="3">
                  <c:v>0.36</c:v>
                </c:pt>
              </c:numCache>
            </c:numRef>
          </c:yVal>
          <c:smooth val="1"/>
        </c:ser>
        <c:dLbls>
          <c:showLegendKey val="0"/>
          <c:showVal val="0"/>
          <c:showCatName val="0"/>
          <c:showSerName val="0"/>
          <c:showPercent val="0"/>
          <c:showBubbleSize val="0"/>
        </c:dLbls>
        <c:axId val="89033536"/>
        <c:axId val="89034112"/>
      </c:scatterChart>
      <c:valAx>
        <c:axId val="89033536"/>
        <c:scaling>
          <c:orientation val="minMax"/>
        </c:scaling>
        <c:delete val="0"/>
        <c:axPos val="b"/>
        <c:title>
          <c:tx>
            <c:rich>
              <a:bodyPr/>
              <a:lstStyle/>
              <a:p>
                <a:pPr>
                  <a:defRPr sz="1200"/>
                </a:pPr>
                <a:r>
                  <a:rPr lang="en-US" sz="1200" b="1" i="0" baseline="0"/>
                  <a:t>Gap Distance (% of Rotor Diameter)</a:t>
                </a:r>
                <a:endParaRPr lang="en-US" sz="1200"/>
              </a:p>
            </c:rich>
          </c:tx>
          <c:overlay val="0"/>
        </c:title>
        <c:numFmt formatCode="General" sourceLinked="1"/>
        <c:majorTickMark val="out"/>
        <c:minorTickMark val="none"/>
        <c:tickLblPos val="nextTo"/>
        <c:crossAx val="89034112"/>
        <c:crosses val="autoZero"/>
        <c:crossBetween val="midCat"/>
      </c:valAx>
      <c:valAx>
        <c:axId val="89034112"/>
        <c:scaling>
          <c:orientation val="minMax"/>
          <c:max val="0.4"/>
          <c:min val="0.3"/>
        </c:scaling>
        <c:delete val="0"/>
        <c:axPos val="l"/>
        <c:title>
          <c:tx>
            <c:rich>
              <a:bodyPr rot="-5400000" vert="horz"/>
              <a:lstStyle/>
              <a:p>
                <a:pPr>
                  <a:defRPr sz="1200"/>
                </a:pPr>
                <a:r>
                  <a:rPr lang="en-US" sz="1200" b="1" i="0" baseline="0"/>
                  <a:t>Avg.  Power Coefficient</a:t>
                </a:r>
                <a:endParaRPr lang="en-US" sz="1200"/>
              </a:p>
            </c:rich>
          </c:tx>
          <c:layout>
            <c:manualLayout>
              <c:xMode val="edge"/>
              <c:yMode val="edge"/>
              <c:x val="1.78331146106737E-2"/>
              <c:y val="0.159596821230679"/>
            </c:manualLayout>
          </c:layout>
          <c:overlay val="0"/>
        </c:title>
        <c:numFmt formatCode="General" sourceLinked="1"/>
        <c:majorTickMark val="out"/>
        <c:minorTickMark val="none"/>
        <c:tickLblPos val="nextTo"/>
        <c:crossAx val="89033536"/>
        <c:crosses val="autoZero"/>
        <c:crossBetween val="midCat"/>
        <c:majorUnit val="0.02"/>
      </c:valAx>
    </c:plotArea>
    <c:legend>
      <c:legendPos val="r"/>
      <c:layout>
        <c:manualLayout>
          <c:xMode val="edge"/>
          <c:yMode val="edge"/>
          <c:x val="0.43877777777777899"/>
          <c:y val="0.53646106736657995"/>
          <c:w val="0.49313888888889001"/>
          <c:h val="0.25520559930008702"/>
        </c:manualLayout>
      </c:layout>
      <c:overlay val="0"/>
      <c:txPr>
        <a:bodyPr/>
        <a:lstStyle/>
        <a:p>
          <a:pPr>
            <a:defRPr sz="1100" b="1"/>
          </a:pPr>
          <a:endParaRPr lang="en-US"/>
        </a:p>
      </c:txPr>
    </c:legend>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0220553826124"/>
          <c:y val="4.6698295205212903E-2"/>
          <c:w val="0.81207532198010102"/>
          <c:h val="0.75752787612959405"/>
        </c:manualLayout>
      </c:layout>
      <c:scatterChart>
        <c:scatterStyle val="smoothMarker"/>
        <c:varyColors val="0"/>
        <c:ser>
          <c:idx val="1"/>
          <c:order val="0"/>
          <c:tx>
            <c:strRef>
              <c:f>comparison!$G$1</c:f>
              <c:strCache>
                <c:ptCount val="1"/>
                <c:pt idx="0">
                  <c:v>Two Oblique Rotors Case (E)</c:v>
                </c:pt>
              </c:strCache>
            </c:strRef>
          </c:tx>
          <c:marker>
            <c:symbol val="none"/>
          </c:marker>
          <c:xVal>
            <c:numRef>
              <c:f>comparison!$F$2:$F$5</c:f>
              <c:numCache>
                <c:formatCode>General</c:formatCode>
                <c:ptCount val="4"/>
                <c:pt idx="0">
                  <c:v>0.5</c:v>
                </c:pt>
                <c:pt idx="1">
                  <c:v>1</c:v>
                </c:pt>
                <c:pt idx="2">
                  <c:v>1.5</c:v>
                </c:pt>
                <c:pt idx="3">
                  <c:v>2</c:v>
                </c:pt>
              </c:numCache>
            </c:numRef>
          </c:xVal>
          <c:yVal>
            <c:numRef>
              <c:f>comparison!$G$2:$G$5</c:f>
              <c:numCache>
                <c:formatCode>General</c:formatCode>
                <c:ptCount val="4"/>
                <c:pt idx="0">
                  <c:v>0.41186877062964</c:v>
                </c:pt>
                <c:pt idx="1">
                  <c:v>0.407381668170889</c:v>
                </c:pt>
                <c:pt idx="2">
                  <c:v>0.40336349999638699</c:v>
                </c:pt>
                <c:pt idx="3">
                  <c:v>0.39780073158780599</c:v>
                </c:pt>
              </c:numCache>
            </c:numRef>
          </c:yVal>
          <c:smooth val="1"/>
        </c:ser>
        <c:ser>
          <c:idx val="0"/>
          <c:order val="1"/>
          <c:tx>
            <c:strRef>
              <c:f>comparison!$B$1</c:f>
              <c:strCache>
                <c:ptCount val="1"/>
                <c:pt idx="0">
                  <c:v>Two Oblique Rotors Case (F)</c:v>
                </c:pt>
              </c:strCache>
            </c:strRef>
          </c:tx>
          <c:spPr>
            <a:ln>
              <a:solidFill>
                <a:srgbClr val="FF0000"/>
              </a:solidFill>
            </a:ln>
          </c:spPr>
          <c:marker>
            <c:symbol val="none"/>
          </c:marker>
          <c:xVal>
            <c:numRef>
              <c:f>comparison!$F$2:$F$5</c:f>
              <c:numCache>
                <c:formatCode>General</c:formatCode>
                <c:ptCount val="4"/>
                <c:pt idx="0">
                  <c:v>0.5</c:v>
                </c:pt>
                <c:pt idx="1">
                  <c:v>1</c:v>
                </c:pt>
                <c:pt idx="2">
                  <c:v>1.5</c:v>
                </c:pt>
                <c:pt idx="3">
                  <c:v>2</c:v>
                </c:pt>
              </c:numCache>
            </c:numRef>
          </c:xVal>
          <c:yVal>
            <c:numRef>
              <c:f>comparison!$B$3:$B$6</c:f>
              <c:numCache>
                <c:formatCode>General</c:formatCode>
                <c:ptCount val="4"/>
                <c:pt idx="0">
                  <c:v>0.39308790767341401</c:v>
                </c:pt>
                <c:pt idx="1">
                  <c:v>0.39929195033991099</c:v>
                </c:pt>
                <c:pt idx="2">
                  <c:v>0.39995843269619102</c:v>
                </c:pt>
                <c:pt idx="3">
                  <c:v>0.39496373702601201</c:v>
                </c:pt>
              </c:numCache>
            </c:numRef>
          </c:yVal>
          <c:smooth val="1"/>
        </c:ser>
        <c:ser>
          <c:idx val="2"/>
          <c:order val="2"/>
          <c:tx>
            <c:strRef>
              <c:f>comparison!$J$1</c:f>
              <c:strCache>
                <c:ptCount val="1"/>
                <c:pt idx="0">
                  <c:v>Single Turbine</c:v>
                </c:pt>
              </c:strCache>
            </c:strRef>
          </c:tx>
          <c:spPr>
            <a:ln>
              <a:solidFill>
                <a:prstClr val="black"/>
              </a:solidFill>
              <a:prstDash val="dash"/>
            </a:ln>
          </c:spPr>
          <c:marker>
            <c:symbol val="none"/>
          </c:marker>
          <c:xVal>
            <c:numRef>
              <c:f>comparison!$F$2:$F$5</c:f>
              <c:numCache>
                <c:formatCode>General</c:formatCode>
                <c:ptCount val="4"/>
                <c:pt idx="0">
                  <c:v>0.5</c:v>
                </c:pt>
                <c:pt idx="1">
                  <c:v>1</c:v>
                </c:pt>
                <c:pt idx="2">
                  <c:v>1.5</c:v>
                </c:pt>
                <c:pt idx="3">
                  <c:v>2</c:v>
                </c:pt>
              </c:numCache>
            </c:numRef>
          </c:xVal>
          <c:yVal>
            <c:numRef>
              <c:f>comparison!$J$2:$J$5</c:f>
              <c:numCache>
                <c:formatCode>General</c:formatCode>
                <c:ptCount val="4"/>
                <c:pt idx="0">
                  <c:v>0.36</c:v>
                </c:pt>
                <c:pt idx="1">
                  <c:v>0.36</c:v>
                </c:pt>
                <c:pt idx="2">
                  <c:v>0.36</c:v>
                </c:pt>
                <c:pt idx="3">
                  <c:v>0.36</c:v>
                </c:pt>
              </c:numCache>
            </c:numRef>
          </c:yVal>
          <c:smooth val="1"/>
        </c:ser>
        <c:dLbls>
          <c:showLegendKey val="0"/>
          <c:showVal val="0"/>
          <c:showCatName val="0"/>
          <c:showSerName val="0"/>
          <c:showPercent val="0"/>
          <c:showBubbleSize val="0"/>
        </c:dLbls>
        <c:axId val="89036992"/>
        <c:axId val="89037568"/>
      </c:scatterChart>
      <c:valAx>
        <c:axId val="89036992"/>
        <c:scaling>
          <c:orientation val="minMax"/>
        </c:scaling>
        <c:delete val="0"/>
        <c:axPos val="b"/>
        <c:title>
          <c:tx>
            <c:rich>
              <a:bodyPr/>
              <a:lstStyle/>
              <a:p>
                <a:pPr>
                  <a:defRPr sz="1200"/>
                </a:pPr>
                <a:r>
                  <a:rPr lang="en-US" sz="1200" b="1" i="0" baseline="0"/>
                  <a:t>Gap Distance (% of Rotor Diameter)</a:t>
                </a:r>
                <a:endParaRPr lang="en-US" sz="1200"/>
              </a:p>
            </c:rich>
          </c:tx>
          <c:layout>
            <c:manualLayout>
              <c:xMode val="edge"/>
              <c:yMode val="edge"/>
              <c:x val="0.32202794503628601"/>
              <c:y val="0.90251404816008696"/>
            </c:manualLayout>
          </c:layout>
          <c:overlay val="0"/>
        </c:title>
        <c:numFmt formatCode="General" sourceLinked="1"/>
        <c:majorTickMark val="out"/>
        <c:minorTickMark val="none"/>
        <c:tickLblPos val="nextTo"/>
        <c:crossAx val="89037568"/>
        <c:crosses val="autoZero"/>
        <c:crossBetween val="midCat"/>
      </c:valAx>
      <c:valAx>
        <c:axId val="89037568"/>
        <c:scaling>
          <c:orientation val="minMax"/>
          <c:min val="0.25"/>
        </c:scaling>
        <c:delete val="0"/>
        <c:axPos val="l"/>
        <c:title>
          <c:tx>
            <c:rich>
              <a:bodyPr rot="-5400000" vert="horz"/>
              <a:lstStyle/>
              <a:p>
                <a:pPr>
                  <a:defRPr sz="1200"/>
                </a:pPr>
                <a:r>
                  <a:rPr lang="en-US" sz="1200" b="1" i="0" baseline="0"/>
                  <a:t>Avg. Power Coeffcient</a:t>
                </a:r>
                <a:endParaRPr lang="en-US" sz="1200"/>
              </a:p>
            </c:rich>
          </c:tx>
          <c:layout>
            <c:manualLayout>
              <c:xMode val="edge"/>
              <c:yMode val="edge"/>
              <c:x val="8.5904087570450195E-3"/>
              <c:y val="0.141868842481646"/>
            </c:manualLayout>
          </c:layout>
          <c:overlay val="0"/>
        </c:title>
        <c:numFmt formatCode="General" sourceLinked="1"/>
        <c:majorTickMark val="out"/>
        <c:minorTickMark val="none"/>
        <c:tickLblPos val="nextTo"/>
        <c:crossAx val="89036992"/>
        <c:crosses val="autoZero"/>
        <c:crossBetween val="midCat"/>
      </c:valAx>
    </c:plotArea>
    <c:legend>
      <c:legendPos val="r"/>
      <c:layout>
        <c:manualLayout>
          <c:xMode val="edge"/>
          <c:yMode val="edge"/>
          <c:x val="0.31778929288251101"/>
          <c:y val="0.52098610156951897"/>
          <c:w val="0.532531264474294"/>
          <c:h val="0.24347847686232399"/>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586351706036699"/>
          <c:y val="5.1400554097404502E-2"/>
          <c:w val="0.81341331154360397"/>
          <c:h val="0.76317512394284104"/>
        </c:manualLayout>
      </c:layout>
      <c:scatterChart>
        <c:scatterStyle val="smoothMarker"/>
        <c:varyColors val="0"/>
        <c:ser>
          <c:idx val="0"/>
          <c:order val="0"/>
          <c:tx>
            <c:strRef>
              <c:f>summery!$I$1</c:f>
              <c:strCache>
                <c:ptCount val="1"/>
                <c:pt idx="0">
                  <c:v>Cp1</c:v>
                </c:pt>
              </c:strCache>
            </c:strRef>
          </c:tx>
          <c:spPr>
            <a:ln>
              <a:solidFill>
                <a:srgbClr val="FF0000"/>
              </a:solidFill>
            </a:ln>
          </c:spPr>
          <c:marker>
            <c:symbol val="none"/>
          </c:marker>
          <c:xVal>
            <c:numRef>
              <c:f>summery!$D$2:$D$5</c:f>
              <c:numCache>
                <c:formatCode>General</c:formatCode>
                <c:ptCount val="4"/>
                <c:pt idx="0">
                  <c:v>0.5</c:v>
                </c:pt>
                <c:pt idx="1">
                  <c:v>1</c:v>
                </c:pt>
                <c:pt idx="2">
                  <c:v>1.5</c:v>
                </c:pt>
                <c:pt idx="3">
                  <c:v>2</c:v>
                </c:pt>
              </c:numCache>
            </c:numRef>
          </c:xVal>
          <c:yVal>
            <c:numRef>
              <c:f>summery!$I$2:$I$5</c:f>
              <c:numCache>
                <c:formatCode>General</c:formatCode>
                <c:ptCount val="4"/>
                <c:pt idx="0">
                  <c:v>0.36322007146971802</c:v>
                </c:pt>
                <c:pt idx="1">
                  <c:v>0.36771786449765098</c:v>
                </c:pt>
                <c:pt idx="2">
                  <c:v>0.36897609616677801</c:v>
                </c:pt>
                <c:pt idx="3">
                  <c:v>0.36437735516804498</c:v>
                </c:pt>
              </c:numCache>
            </c:numRef>
          </c:yVal>
          <c:smooth val="1"/>
        </c:ser>
        <c:ser>
          <c:idx val="1"/>
          <c:order val="1"/>
          <c:tx>
            <c:strRef>
              <c:f>summery!$J$1</c:f>
              <c:strCache>
                <c:ptCount val="1"/>
                <c:pt idx="0">
                  <c:v>Cp2</c:v>
                </c:pt>
              </c:strCache>
            </c:strRef>
          </c:tx>
          <c:marker>
            <c:symbol val="none"/>
          </c:marker>
          <c:xVal>
            <c:numRef>
              <c:f>summery!$D$2:$D$5</c:f>
              <c:numCache>
                <c:formatCode>General</c:formatCode>
                <c:ptCount val="4"/>
                <c:pt idx="0">
                  <c:v>0.5</c:v>
                </c:pt>
                <c:pt idx="1">
                  <c:v>1</c:v>
                </c:pt>
                <c:pt idx="2">
                  <c:v>1.5</c:v>
                </c:pt>
                <c:pt idx="3">
                  <c:v>2</c:v>
                </c:pt>
              </c:numCache>
            </c:numRef>
          </c:xVal>
          <c:yVal>
            <c:numRef>
              <c:f>summery!$J$2:$J$5</c:f>
              <c:numCache>
                <c:formatCode>General</c:formatCode>
                <c:ptCount val="4"/>
                <c:pt idx="0">
                  <c:v>0.39029356930593601</c:v>
                </c:pt>
                <c:pt idx="1">
                  <c:v>0.37680094193172597</c:v>
                </c:pt>
                <c:pt idx="2">
                  <c:v>0.36856629763701898</c:v>
                </c:pt>
                <c:pt idx="3">
                  <c:v>0.35785499452027197</c:v>
                </c:pt>
              </c:numCache>
            </c:numRef>
          </c:yVal>
          <c:smooth val="1"/>
        </c:ser>
        <c:ser>
          <c:idx val="3"/>
          <c:order val="2"/>
          <c:tx>
            <c:strRef>
              <c:f>summery!$K$1</c:f>
              <c:strCache>
                <c:ptCount val="1"/>
                <c:pt idx="0">
                  <c:v>Cp3</c:v>
                </c:pt>
              </c:strCache>
            </c:strRef>
          </c:tx>
          <c:marker>
            <c:symbol val="none"/>
          </c:marker>
          <c:xVal>
            <c:numRef>
              <c:f>summery!$D$2:$D$5</c:f>
              <c:numCache>
                <c:formatCode>General</c:formatCode>
                <c:ptCount val="4"/>
                <c:pt idx="0">
                  <c:v>0.5</c:v>
                </c:pt>
                <c:pt idx="1">
                  <c:v>1</c:v>
                </c:pt>
                <c:pt idx="2">
                  <c:v>1.5</c:v>
                </c:pt>
                <c:pt idx="3">
                  <c:v>2</c:v>
                </c:pt>
              </c:numCache>
            </c:numRef>
          </c:xVal>
          <c:yVal>
            <c:numRef>
              <c:f>summery!$K$2:$K$5</c:f>
              <c:numCache>
                <c:formatCode>General</c:formatCode>
                <c:ptCount val="4"/>
                <c:pt idx="0">
                  <c:v>0.37830652592505598</c:v>
                </c:pt>
                <c:pt idx="1">
                  <c:v>0.37219314760793198</c:v>
                </c:pt>
                <c:pt idx="2">
                  <c:v>0.36720188086731398</c:v>
                </c:pt>
                <c:pt idx="3">
                  <c:v>0.35727627572382098</c:v>
                </c:pt>
              </c:numCache>
            </c:numRef>
          </c:yVal>
          <c:smooth val="1"/>
        </c:ser>
        <c:ser>
          <c:idx val="2"/>
          <c:order val="3"/>
          <c:tx>
            <c:strRef>
              <c:f>summery!$M$1</c:f>
              <c:strCache>
                <c:ptCount val="1"/>
                <c:pt idx="0">
                  <c:v>Single Turbine</c:v>
                </c:pt>
              </c:strCache>
            </c:strRef>
          </c:tx>
          <c:spPr>
            <a:ln>
              <a:solidFill>
                <a:schemeClr val="tx1"/>
              </a:solidFill>
              <a:prstDash val="dash"/>
            </a:ln>
          </c:spPr>
          <c:marker>
            <c:symbol val="none"/>
          </c:marker>
          <c:xVal>
            <c:numRef>
              <c:f>summery!$D$2:$D$5</c:f>
              <c:numCache>
                <c:formatCode>General</c:formatCode>
                <c:ptCount val="4"/>
                <c:pt idx="0">
                  <c:v>0.5</c:v>
                </c:pt>
                <c:pt idx="1">
                  <c:v>1</c:v>
                </c:pt>
                <c:pt idx="2">
                  <c:v>1.5</c:v>
                </c:pt>
                <c:pt idx="3">
                  <c:v>2</c:v>
                </c:pt>
              </c:numCache>
            </c:numRef>
          </c:xVal>
          <c:yVal>
            <c:numRef>
              <c:f>summery!$M$2:$M$5</c:f>
              <c:numCache>
                <c:formatCode>General</c:formatCode>
                <c:ptCount val="4"/>
                <c:pt idx="0">
                  <c:v>0.36</c:v>
                </c:pt>
                <c:pt idx="1">
                  <c:v>0.36</c:v>
                </c:pt>
                <c:pt idx="2">
                  <c:v>0.36</c:v>
                </c:pt>
                <c:pt idx="3">
                  <c:v>0.36</c:v>
                </c:pt>
              </c:numCache>
            </c:numRef>
          </c:yVal>
          <c:smooth val="1"/>
        </c:ser>
        <c:dLbls>
          <c:showLegendKey val="0"/>
          <c:showVal val="0"/>
          <c:showCatName val="0"/>
          <c:showSerName val="0"/>
          <c:showPercent val="0"/>
          <c:showBubbleSize val="0"/>
        </c:dLbls>
        <c:axId val="122669312"/>
        <c:axId val="122669888"/>
      </c:scatterChart>
      <c:valAx>
        <c:axId val="122669312"/>
        <c:scaling>
          <c:orientation val="minMax"/>
        </c:scaling>
        <c:delete val="0"/>
        <c:axPos val="b"/>
        <c:title>
          <c:tx>
            <c:rich>
              <a:bodyPr/>
              <a:lstStyle/>
              <a:p>
                <a:pPr>
                  <a:defRPr sz="1200"/>
                </a:pPr>
                <a:r>
                  <a:rPr lang="en-US" sz="1200" b="1" i="0" baseline="0"/>
                  <a:t>Gap Distance (% of Rotor Diameter)</a:t>
                </a:r>
              </a:p>
            </c:rich>
          </c:tx>
          <c:overlay val="0"/>
        </c:title>
        <c:numFmt formatCode="General" sourceLinked="1"/>
        <c:majorTickMark val="out"/>
        <c:minorTickMark val="none"/>
        <c:tickLblPos val="nextTo"/>
        <c:crossAx val="122669888"/>
        <c:crosses val="autoZero"/>
        <c:crossBetween val="midCat"/>
      </c:valAx>
      <c:valAx>
        <c:axId val="122669888"/>
        <c:scaling>
          <c:orientation val="minMax"/>
          <c:max val="0.43"/>
          <c:min val="0.25"/>
        </c:scaling>
        <c:delete val="0"/>
        <c:axPos val="l"/>
        <c:title>
          <c:tx>
            <c:rich>
              <a:bodyPr rot="-5400000" vert="horz"/>
              <a:lstStyle/>
              <a:p>
                <a:pPr>
                  <a:defRPr sz="1100"/>
                </a:pPr>
                <a:r>
                  <a:rPr lang="en-US" sz="1100" b="1" i="0" baseline="0"/>
                  <a:t>Power Coeffcient Cp</a:t>
                </a:r>
              </a:p>
            </c:rich>
          </c:tx>
          <c:layout>
            <c:manualLayout>
              <c:xMode val="edge"/>
              <c:yMode val="edge"/>
              <c:x val="4.5366261035552601E-3"/>
              <c:y val="0.15527969160105001"/>
            </c:manualLayout>
          </c:layout>
          <c:overlay val="0"/>
        </c:title>
        <c:numFmt formatCode="General" sourceLinked="1"/>
        <c:majorTickMark val="out"/>
        <c:minorTickMark val="none"/>
        <c:tickLblPos val="nextTo"/>
        <c:crossAx val="122669312"/>
        <c:crosses val="autoZero"/>
        <c:crossBetween val="midCat"/>
        <c:majorUnit val="0.03"/>
      </c:valAx>
    </c:plotArea>
    <c:legend>
      <c:legendPos val="r"/>
      <c:layout>
        <c:manualLayout>
          <c:xMode val="edge"/>
          <c:yMode val="edge"/>
          <c:x val="0.24875800893956801"/>
          <c:y val="0.50050606955380506"/>
          <c:w val="0.368623717489861"/>
          <c:h val="0.279202345800525"/>
        </c:manualLayout>
      </c:layout>
      <c:overlay val="0"/>
      <c:txPr>
        <a:bodyPr/>
        <a:lstStyle/>
        <a:p>
          <a:pPr>
            <a:defRPr sz="1100" b="1"/>
          </a:pPr>
          <a:endParaRPr lang="en-US"/>
        </a:p>
      </c:txPr>
    </c:legend>
    <c:plotVisOnly val="1"/>
    <c:dispBlanksAs val="gap"/>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446000284447299"/>
          <c:y val="6.1696612247793499E-2"/>
          <c:w val="0.78301137357830297"/>
          <c:h val="0.75391586468360905"/>
        </c:manualLayout>
      </c:layout>
      <c:scatterChart>
        <c:scatterStyle val="smoothMarker"/>
        <c:varyColors val="0"/>
        <c:ser>
          <c:idx val="0"/>
          <c:order val="0"/>
          <c:tx>
            <c:strRef>
              <c:f>summery!$L$1</c:f>
              <c:strCache>
                <c:ptCount val="1"/>
                <c:pt idx="0">
                  <c:v>Average</c:v>
                </c:pt>
              </c:strCache>
            </c:strRef>
          </c:tx>
          <c:spPr>
            <a:ln>
              <a:solidFill>
                <a:srgbClr val="FF0000"/>
              </a:solidFill>
            </a:ln>
          </c:spPr>
          <c:marker>
            <c:symbol val="none"/>
          </c:marker>
          <c:xVal>
            <c:numRef>
              <c:f>summery!$D$2:$D$5</c:f>
              <c:numCache>
                <c:formatCode>General</c:formatCode>
                <c:ptCount val="4"/>
                <c:pt idx="0">
                  <c:v>0.5</c:v>
                </c:pt>
                <c:pt idx="1">
                  <c:v>1</c:v>
                </c:pt>
                <c:pt idx="2">
                  <c:v>1.5</c:v>
                </c:pt>
                <c:pt idx="3">
                  <c:v>2</c:v>
                </c:pt>
              </c:numCache>
            </c:numRef>
          </c:xVal>
          <c:yVal>
            <c:numRef>
              <c:f>summery!$L$2:$L$5</c:f>
              <c:numCache>
                <c:formatCode>General</c:formatCode>
                <c:ptCount val="4"/>
                <c:pt idx="0">
                  <c:v>0.37727338890023498</c:v>
                </c:pt>
                <c:pt idx="1">
                  <c:v>0.37223731801243498</c:v>
                </c:pt>
                <c:pt idx="2">
                  <c:v>0.36824809155703597</c:v>
                </c:pt>
                <c:pt idx="3">
                  <c:v>0.35983620847071102</c:v>
                </c:pt>
              </c:numCache>
            </c:numRef>
          </c:yVal>
          <c:smooth val="1"/>
        </c:ser>
        <c:ser>
          <c:idx val="1"/>
          <c:order val="1"/>
          <c:tx>
            <c:strRef>
              <c:f>summery!$M$1</c:f>
              <c:strCache>
                <c:ptCount val="1"/>
                <c:pt idx="0">
                  <c:v>Single Turbine</c:v>
                </c:pt>
              </c:strCache>
            </c:strRef>
          </c:tx>
          <c:spPr>
            <a:ln>
              <a:solidFill>
                <a:prstClr val="black"/>
              </a:solidFill>
              <a:prstDash val="dash"/>
            </a:ln>
          </c:spPr>
          <c:marker>
            <c:symbol val="none"/>
          </c:marker>
          <c:xVal>
            <c:numRef>
              <c:f>summery!$D$2:$D$5</c:f>
              <c:numCache>
                <c:formatCode>General</c:formatCode>
                <c:ptCount val="4"/>
                <c:pt idx="0">
                  <c:v>0.5</c:v>
                </c:pt>
                <c:pt idx="1">
                  <c:v>1</c:v>
                </c:pt>
                <c:pt idx="2">
                  <c:v>1.5</c:v>
                </c:pt>
                <c:pt idx="3">
                  <c:v>2</c:v>
                </c:pt>
              </c:numCache>
            </c:numRef>
          </c:xVal>
          <c:yVal>
            <c:numRef>
              <c:f>summery!$M$2:$M$5</c:f>
              <c:numCache>
                <c:formatCode>General</c:formatCode>
                <c:ptCount val="4"/>
                <c:pt idx="0">
                  <c:v>0.36</c:v>
                </c:pt>
                <c:pt idx="1">
                  <c:v>0.36</c:v>
                </c:pt>
                <c:pt idx="2">
                  <c:v>0.36</c:v>
                </c:pt>
                <c:pt idx="3">
                  <c:v>0.36</c:v>
                </c:pt>
              </c:numCache>
            </c:numRef>
          </c:yVal>
          <c:smooth val="1"/>
        </c:ser>
        <c:dLbls>
          <c:showLegendKey val="0"/>
          <c:showVal val="0"/>
          <c:showCatName val="0"/>
          <c:showSerName val="0"/>
          <c:showPercent val="0"/>
          <c:showBubbleSize val="0"/>
        </c:dLbls>
        <c:axId val="122671616"/>
        <c:axId val="122672192"/>
      </c:scatterChart>
      <c:valAx>
        <c:axId val="122671616"/>
        <c:scaling>
          <c:orientation val="minMax"/>
        </c:scaling>
        <c:delete val="0"/>
        <c:axPos val="b"/>
        <c:title>
          <c:tx>
            <c:rich>
              <a:bodyPr/>
              <a:lstStyle/>
              <a:p>
                <a:pPr>
                  <a:defRPr sz="1200"/>
                </a:pPr>
                <a:r>
                  <a:rPr lang="en-US" sz="1200" b="1" i="0" baseline="0"/>
                  <a:t>Gap Distance (% of Rotor Diameter)</a:t>
                </a:r>
                <a:endParaRPr lang="en-US" sz="1200"/>
              </a:p>
            </c:rich>
          </c:tx>
          <c:overlay val="0"/>
        </c:title>
        <c:numFmt formatCode="General" sourceLinked="1"/>
        <c:majorTickMark val="out"/>
        <c:minorTickMark val="none"/>
        <c:tickLblPos val="nextTo"/>
        <c:crossAx val="122672192"/>
        <c:crosses val="autoZero"/>
        <c:crossBetween val="midCat"/>
      </c:valAx>
      <c:valAx>
        <c:axId val="122672192"/>
        <c:scaling>
          <c:orientation val="minMax"/>
          <c:max val="0.4"/>
          <c:min val="0.3"/>
        </c:scaling>
        <c:delete val="0"/>
        <c:axPos val="l"/>
        <c:title>
          <c:tx>
            <c:rich>
              <a:bodyPr rot="-5400000" vert="horz"/>
              <a:lstStyle/>
              <a:p>
                <a:pPr>
                  <a:defRPr sz="1200"/>
                </a:pPr>
                <a:r>
                  <a:rPr lang="en-US" sz="1200" b="1" i="0" baseline="0"/>
                  <a:t>Avg.  Power Coeffcient</a:t>
                </a:r>
                <a:endParaRPr lang="en-US" sz="1200"/>
              </a:p>
            </c:rich>
          </c:tx>
          <c:layout>
            <c:manualLayout>
              <c:xMode val="edge"/>
              <c:yMode val="edge"/>
              <c:x val="1.9864758284524799E-2"/>
              <c:y val="9.7471194479068393E-2"/>
            </c:manualLayout>
          </c:layout>
          <c:overlay val="0"/>
        </c:title>
        <c:numFmt formatCode="General" sourceLinked="1"/>
        <c:majorTickMark val="out"/>
        <c:minorTickMark val="none"/>
        <c:tickLblPos val="nextTo"/>
        <c:crossAx val="122671616"/>
        <c:crosses val="autoZero"/>
        <c:crossBetween val="midCat"/>
        <c:majorUnit val="0.02"/>
      </c:valAx>
    </c:plotArea>
    <c:legend>
      <c:legendPos val="r"/>
      <c:layout>
        <c:manualLayout>
          <c:xMode val="edge"/>
          <c:yMode val="edge"/>
          <c:x val="0.48932909248412898"/>
          <c:y val="0.52476616098662998"/>
          <c:w val="0.44400424084920398"/>
          <c:h val="0.22561760860973501"/>
        </c:manualLayout>
      </c:layout>
      <c:overlay val="0"/>
      <c:txPr>
        <a:bodyPr/>
        <a:lstStyle/>
        <a:p>
          <a:pPr>
            <a:defRPr sz="1100" b="1"/>
          </a:pPr>
          <a:endParaRPr lang="en-US"/>
        </a:p>
      </c:txPr>
    </c:legend>
    <c:plotVisOnly val="1"/>
    <c:dispBlanksAs val="gap"/>
    <c:showDLblsOverMax val="0"/>
  </c:chart>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419685039370101"/>
          <c:y val="5.1400554097404502E-2"/>
          <c:w val="0.78023359580052098"/>
          <c:h val="0.74002697579469201"/>
        </c:manualLayout>
      </c:layout>
      <c:scatterChart>
        <c:scatterStyle val="smoothMarker"/>
        <c:varyColors val="0"/>
        <c:ser>
          <c:idx val="1"/>
          <c:order val="0"/>
          <c:tx>
            <c:strRef>
              <c:f>'new arrangement for 3'!$K$1</c:f>
              <c:strCache>
                <c:ptCount val="1"/>
                <c:pt idx="0">
                  <c:v>Cp1</c:v>
                </c:pt>
              </c:strCache>
            </c:strRef>
          </c:tx>
          <c:marker>
            <c:symbol val="none"/>
          </c:marker>
          <c:xVal>
            <c:numRef>
              <c:f>'new arrangement for 3'!$A$2:$A$6</c:f>
              <c:numCache>
                <c:formatCode>General</c:formatCode>
                <c:ptCount val="5"/>
                <c:pt idx="0">
                  <c:v>0.60000000000000098</c:v>
                </c:pt>
                <c:pt idx="1">
                  <c:v>1</c:v>
                </c:pt>
                <c:pt idx="2">
                  <c:v>1.5</c:v>
                </c:pt>
                <c:pt idx="3">
                  <c:v>2</c:v>
                </c:pt>
                <c:pt idx="4">
                  <c:v>2.5</c:v>
                </c:pt>
              </c:numCache>
            </c:numRef>
          </c:xVal>
          <c:yVal>
            <c:numRef>
              <c:f>'new arrangement for 3'!$K$2:$K$6</c:f>
              <c:numCache>
                <c:formatCode>General</c:formatCode>
                <c:ptCount val="5"/>
                <c:pt idx="0">
                  <c:v>0.43776556613357598</c:v>
                </c:pt>
                <c:pt idx="1">
                  <c:v>0.44</c:v>
                </c:pt>
                <c:pt idx="2">
                  <c:v>0.44</c:v>
                </c:pt>
                <c:pt idx="3">
                  <c:v>0.42</c:v>
                </c:pt>
                <c:pt idx="4">
                  <c:v>0.39000000000000101</c:v>
                </c:pt>
              </c:numCache>
            </c:numRef>
          </c:yVal>
          <c:smooth val="1"/>
        </c:ser>
        <c:ser>
          <c:idx val="2"/>
          <c:order val="1"/>
          <c:tx>
            <c:strRef>
              <c:f>'new arrangement for 3'!$L$1</c:f>
              <c:strCache>
                <c:ptCount val="1"/>
                <c:pt idx="0">
                  <c:v>Cp2</c:v>
                </c:pt>
              </c:strCache>
            </c:strRef>
          </c:tx>
          <c:spPr>
            <a:ln>
              <a:solidFill>
                <a:srgbClr val="FF0000"/>
              </a:solidFill>
            </a:ln>
          </c:spPr>
          <c:marker>
            <c:symbol val="none"/>
          </c:marker>
          <c:xVal>
            <c:numRef>
              <c:f>'new arrangement for 3'!$A$2:$A$6</c:f>
              <c:numCache>
                <c:formatCode>General</c:formatCode>
                <c:ptCount val="5"/>
                <c:pt idx="0">
                  <c:v>0.60000000000000098</c:v>
                </c:pt>
                <c:pt idx="1">
                  <c:v>1</c:v>
                </c:pt>
                <c:pt idx="2">
                  <c:v>1.5</c:v>
                </c:pt>
                <c:pt idx="3">
                  <c:v>2</c:v>
                </c:pt>
                <c:pt idx="4">
                  <c:v>2.5</c:v>
                </c:pt>
              </c:numCache>
            </c:numRef>
          </c:xVal>
          <c:yVal>
            <c:numRef>
              <c:f>'new arrangement for 3'!$L$2:$L$6</c:f>
              <c:numCache>
                <c:formatCode>General</c:formatCode>
                <c:ptCount val="5"/>
                <c:pt idx="0">
                  <c:v>0.51250709915836701</c:v>
                </c:pt>
                <c:pt idx="1">
                  <c:v>0.5</c:v>
                </c:pt>
                <c:pt idx="2">
                  <c:v>0.48</c:v>
                </c:pt>
                <c:pt idx="3">
                  <c:v>0.47</c:v>
                </c:pt>
                <c:pt idx="4">
                  <c:v>0.44</c:v>
                </c:pt>
              </c:numCache>
            </c:numRef>
          </c:yVal>
          <c:smooth val="1"/>
        </c:ser>
        <c:ser>
          <c:idx val="0"/>
          <c:order val="2"/>
          <c:tx>
            <c:strRef>
              <c:f>'new arrangement for 3'!$J$1</c:f>
              <c:strCache>
                <c:ptCount val="1"/>
                <c:pt idx="0">
                  <c:v>Cp3</c:v>
                </c:pt>
              </c:strCache>
            </c:strRef>
          </c:tx>
          <c:spPr>
            <a:ln>
              <a:solidFill>
                <a:srgbClr val="00B050"/>
              </a:solidFill>
            </a:ln>
          </c:spPr>
          <c:marker>
            <c:symbol val="none"/>
          </c:marker>
          <c:xVal>
            <c:numRef>
              <c:f>'new arrangement for 3'!$A$2:$A$6</c:f>
              <c:numCache>
                <c:formatCode>General</c:formatCode>
                <c:ptCount val="5"/>
                <c:pt idx="0">
                  <c:v>0.60000000000000098</c:v>
                </c:pt>
                <c:pt idx="1">
                  <c:v>1</c:v>
                </c:pt>
                <c:pt idx="2">
                  <c:v>1.5</c:v>
                </c:pt>
                <c:pt idx="3">
                  <c:v>2</c:v>
                </c:pt>
                <c:pt idx="4">
                  <c:v>2.5</c:v>
                </c:pt>
              </c:numCache>
            </c:numRef>
          </c:xVal>
          <c:yVal>
            <c:numRef>
              <c:f>'new arrangement for 3'!$J$2:$J$6</c:f>
              <c:numCache>
                <c:formatCode>General</c:formatCode>
                <c:ptCount val="5"/>
                <c:pt idx="0">
                  <c:v>0.479750148406488</c:v>
                </c:pt>
                <c:pt idx="1">
                  <c:v>0.46</c:v>
                </c:pt>
                <c:pt idx="2">
                  <c:v>0.45</c:v>
                </c:pt>
                <c:pt idx="3">
                  <c:v>0.43</c:v>
                </c:pt>
                <c:pt idx="4">
                  <c:v>0.41647315887454101</c:v>
                </c:pt>
              </c:numCache>
            </c:numRef>
          </c:yVal>
          <c:smooth val="1"/>
        </c:ser>
        <c:ser>
          <c:idx val="3"/>
          <c:order val="3"/>
          <c:tx>
            <c:strRef>
              <c:f>'3 rotors'!$N$1</c:f>
              <c:strCache>
                <c:ptCount val="1"/>
                <c:pt idx="0">
                  <c:v>Single Turbine</c:v>
                </c:pt>
              </c:strCache>
            </c:strRef>
          </c:tx>
          <c:spPr>
            <a:ln>
              <a:solidFill>
                <a:schemeClr val="tx1"/>
              </a:solidFill>
              <a:prstDash val="dash"/>
            </a:ln>
          </c:spPr>
          <c:marker>
            <c:symbol val="none"/>
          </c:marker>
          <c:xVal>
            <c:numRef>
              <c:f>'3 rotors'!$A$2:$A$6</c:f>
              <c:numCache>
                <c:formatCode>General</c:formatCode>
                <c:ptCount val="5"/>
                <c:pt idx="0">
                  <c:v>0.60000000000000098</c:v>
                </c:pt>
                <c:pt idx="1">
                  <c:v>1</c:v>
                </c:pt>
                <c:pt idx="2">
                  <c:v>1.5</c:v>
                </c:pt>
                <c:pt idx="3">
                  <c:v>2</c:v>
                </c:pt>
                <c:pt idx="4">
                  <c:v>2.5</c:v>
                </c:pt>
              </c:numCache>
            </c:numRef>
          </c:xVal>
          <c:yVal>
            <c:numRef>
              <c:f>'3 rotors'!$N$2:$N$6</c:f>
              <c:numCache>
                <c:formatCode>General</c:formatCode>
                <c:ptCount val="5"/>
                <c:pt idx="0">
                  <c:v>0.36</c:v>
                </c:pt>
                <c:pt idx="1">
                  <c:v>0.36</c:v>
                </c:pt>
                <c:pt idx="2">
                  <c:v>0.36</c:v>
                </c:pt>
                <c:pt idx="3">
                  <c:v>0.36</c:v>
                </c:pt>
                <c:pt idx="4">
                  <c:v>0.36</c:v>
                </c:pt>
              </c:numCache>
            </c:numRef>
          </c:yVal>
          <c:smooth val="1"/>
        </c:ser>
        <c:dLbls>
          <c:showLegendKey val="0"/>
          <c:showVal val="0"/>
          <c:showCatName val="0"/>
          <c:showSerName val="0"/>
          <c:showPercent val="0"/>
          <c:showBubbleSize val="0"/>
        </c:dLbls>
        <c:axId val="149118976"/>
        <c:axId val="149119552"/>
      </c:scatterChart>
      <c:valAx>
        <c:axId val="149118976"/>
        <c:scaling>
          <c:orientation val="minMax"/>
          <c:max val="3"/>
        </c:scaling>
        <c:delete val="0"/>
        <c:axPos val="b"/>
        <c:title>
          <c:tx>
            <c:rich>
              <a:bodyPr/>
              <a:lstStyle/>
              <a:p>
                <a:pPr>
                  <a:defRPr sz="1200"/>
                </a:pPr>
                <a:r>
                  <a:rPr lang="en-US" sz="1200" b="1" i="0" baseline="0"/>
                  <a:t>Cluster  Height (% of Rotor Diameter)</a:t>
                </a:r>
                <a:endParaRPr lang="en-US" sz="1200"/>
              </a:p>
            </c:rich>
          </c:tx>
          <c:layout>
            <c:manualLayout>
              <c:xMode val="edge"/>
              <c:yMode val="edge"/>
              <c:x val="0.27982042869641299"/>
              <c:y val="0.89814814814814803"/>
            </c:manualLayout>
          </c:layout>
          <c:overlay val="0"/>
        </c:title>
        <c:numFmt formatCode="General" sourceLinked="1"/>
        <c:majorTickMark val="out"/>
        <c:minorTickMark val="none"/>
        <c:tickLblPos val="nextTo"/>
        <c:crossAx val="149119552"/>
        <c:crosses val="autoZero"/>
        <c:crossBetween val="midCat"/>
        <c:majorUnit val="0.5"/>
      </c:valAx>
      <c:valAx>
        <c:axId val="149119552"/>
        <c:scaling>
          <c:orientation val="minMax"/>
          <c:min val="0.34"/>
        </c:scaling>
        <c:delete val="0"/>
        <c:axPos val="l"/>
        <c:title>
          <c:tx>
            <c:rich>
              <a:bodyPr rot="-5400000" vert="horz"/>
              <a:lstStyle/>
              <a:p>
                <a:pPr>
                  <a:defRPr sz="1200"/>
                </a:pPr>
                <a:r>
                  <a:rPr lang="en-US" sz="1200" b="1" i="0" baseline="0"/>
                  <a:t>Power Coefficient Cp</a:t>
                </a:r>
                <a:endParaRPr lang="en-US" sz="1200"/>
              </a:p>
            </c:rich>
          </c:tx>
          <c:overlay val="0"/>
        </c:title>
        <c:numFmt formatCode="General" sourceLinked="1"/>
        <c:majorTickMark val="out"/>
        <c:minorTickMark val="none"/>
        <c:tickLblPos val="nextTo"/>
        <c:crossAx val="149118976"/>
        <c:crosses val="autoZero"/>
        <c:crossBetween val="midCat"/>
      </c:valAx>
    </c:plotArea>
    <c:legend>
      <c:legendPos val="r"/>
      <c:layout>
        <c:manualLayout>
          <c:xMode val="edge"/>
          <c:yMode val="edge"/>
          <c:x val="0.54741891516485497"/>
          <c:y val="1.99442424831257E-3"/>
          <c:w val="0.44980330963819898"/>
          <c:h val="0.29825548601608998"/>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419685039370101"/>
          <c:y val="5.1400554097404502E-2"/>
          <c:w val="0.78023359580051999"/>
          <c:h val="0.76213448718962795"/>
        </c:manualLayout>
      </c:layout>
      <c:scatterChart>
        <c:scatterStyle val="smoothMarker"/>
        <c:varyColors val="0"/>
        <c:ser>
          <c:idx val="2"/>
          <c:order val="0"/>
          <c:tx>
            <c:strRef>
              <c:f>'3 rotors'!$M$1</c:f>
              <c:strCache>
                <c:ptCount val="1"/>
                <c:pt idx="0">
                  <c:v>Avergae</c:v>
                </c:pt>
              </c:strCache>
            </c:strRef>
          </c:tx>
          <c:spPr>
            <a:ln>
              <a:solidFill>
                <a:srgbClr val="000000"/>
              </a:solidFill>
            </a:ln>
          </c:spPr>
          <c:marker>
            <c:symbol val="none"/>
          </c:marker>
          <c:xVal>
            <c:numRef>
              <c:f>'3 rotors'!$A$2:$A$6</c:f>
              <c:numCache>
                <c:formatCode>General</c:formatCode>
                <c:ptCount val="5"/>
                <c:pt idx="0">
                  <c:v>0.60000000000000098</c:v>
                </c:pt>
                <c:pt idx="1">
                  <c:v>1</c:v>
                </c:pt>
                <c:pt idx="2">
                  <c:v>1.5</c:v>
                </c:pt>
                <c:pt idx="3">
                  <c:v>2</c:v>
                </c:pt>
                <c:pt idx="4">
                  <c:v>2.5</c:v>
                </c:pt>
              </c:numCache>
            </c:numRef>
          </c:xVal>
          <c:yVal>
            <c:numRef>
              <c:f>'new arrangement for 3'!$M$2:$M$6</c:f>
              <c:numCache>
                <c:formatCode>General</c:formatCode>
                <c:ptCount val="5"/>
                <c:pt idx="0">
                  <c:v>0.47667427123281297</c:v>
                </c:pt>
                <c:pt idx="1">
                  <c:v>0.46666666666666801</c:v>
                </c:pt>
                <c:pt idx="2">
                  <c:v>0.456666666666668</c:v>
                </c:pt>
                <c:pt idx="3">
                  <c:v>0.44</c:v>
                </c:pt>
                <c:pt idx="4">
                  <c:v>0.41549105295818001</c:v>
                </c:pt>
              </c:numCache>
            </c:numRef>
          </c:yVal>
          <c:smooth val="1"/>
        </c:ser>
        <c:ser>
          <c:idx val="3"/>
          <c:order val="1"/>
          <c:tx>
            <c:strRef>
              <c:f>'3 rotors'!$N$1</c:f>
              <c:strCache>
                <c:ptCount val="1"/>
                <c:pt idx="0">
                  <c:v>Single Turbine</c:v>
                </c:pt>
              </c:strCache>
            </c:strRef>
          </c:tx>
          <c:spPr>
            <a:ln>
              <a:solidFill>
                <a:schemeClr val="tx1"/>
              </a:solidFill>
              <a:prstDash val="dash"/>
            </a:ln>
          </c:spPr>
          <c:marker>
            <c:symbol val="none"/>
          </c:marker>
          <c:xVal>
            <c:numRef>
              <c:f>'3 rotors'!$A$2:$A$6</c:f>
              <c:numCache>
                <c:formatCode>General</c:formatCode>
                <c:ptCount val="5"/>
                <c:pt idx="0">
                  <c:v>0.60000000000000098</c:v>
                </c:pt>
                <c:pt idx="1">
                  <c:v>1</c:v>
                </c:pt>
                <c:pt idx="2">
                  <c:v>1.5</c:v>
                </c:pt>
                <c:pt idx="3">
                  <c:v>2</c:v>
                </c:pt>
                <c:pt idx="4">
                  <c:v>2.5</c:v>
                </c:pt>
              </c:numCache>
            </c:numRef>
          </c:xVal>
          <c:yVal>
            <c:numRef>
              <c:f>'3 rotors'!$N$2:$N$6</c:f>
              <c:numCache>
                <c:formatCode>General</c:formatCode>
                <c:ptCount val="5"/>
                <c:pt idx="0">
                  <c:v>0.36</c:v>
                </c:pt>
                <c:pt idx="1">
                  <c:v>0.36</c:v>
                </c:pt>
                <c:pt idx="2">
                  <c:v>0.36</c:v>
                </c:pt>
                <c:pt idx="3">
                  <c:v>0.36</c:v>
                </c:pt>
                <c:pt idx="4">
                  <c:v>0.36</c:v>
                </c:pt>
              </c:numCache>
            </c:numRef>
          </c:yVal>
          <c:smooth val="1"/>
        </c:ser>
        <c:dLbls>
          <c:showLegendKey val="0"/>
          <c:showVal val="0"/>
          <c:showCatName val="0"/>
          <c:showSerName val="0"/>
          <c:showPercent val="0"/>
          <c:showBubbleSize val="0"/>
        </c:dLbls>
        <c:axId val="149121280"/>
        <c:axId val="149121856"/>
      </c:scatterChart>
      <c:valAx>
        <c:axId val="149121280"/>
        <c:scaling>
          <c:orientation val="minMax"/>
          <c:max val="3"/>
        </c:scaling>
        <c:delete val="0"/>
        <c:axPos val="b"/>
        <c:title>
          <c:tx>
            <c:rich>
              <a:bodyPr/>
              <a:lstStyle/>
              <a:p>
                <a:pPr>
                  <a:defRPr sz="1200"/>
                </a:pPr>
                <a:r>
                  <a:rPr lang="en-US" sz="1200" b="1" i="0" baseline="0"/>
                  <a:t>Cluster  Height (% of Rotor Diameter)</a:t>
                </a:r>
              </a:p>
            </c:rich>
          </c:tx>
          <c:layout>
            <c:manualLayout>
              <c:xMode val="edge"/>
              <c:yMode val="edge"/>
              <c:x val="0.29674467186919801"/>
              <c:y val="0.90431963496371304"/>
            </c:manualLayout>
          </c:layout>
          <c:overlay val="0"/>
        </c:title>
        <c:numFmt formatCode="General" sourceLinked="1"/>
        <c:majorTickMark val="out"/>
        <c:minorTickMark val="none"/>
        <c:tickLblPos val="nextTo"/>
        <c:crossAx val="149121856"/>
        <c:crosses val="autoZero"/>
        <c:crossBetween val="midCat"/>
        <c:majorUnit val="0.5"/>
      </c:valAx>
      <c:valAx>
        <c:axId val="149121856"/>
        <c:scaling>
          <c:orientation val="minMax"/>
          <c:min val="0.34"/>
        </c:scaling>
        <c:delete val="0"/>
        <c:axPos val="l"/>
        <c:title>
          <c:tx>
            <c:rich>
              <a:bodyPr rot="-5400000" vert="horz"/>
              <a:lstStyle/>
              <a:p>
                <a:pPr>
                  <a:defRPr sz="1200"/>
                </a:pPr>
                <a:r>
                  <a:rPr lang="en-US" sz="1200" b="1" i="0" baseline="0"/>
                  <a:t>Power Coefficient Cp</a:t>
                </a:r>
              </a:p>
            </c:rich>
          </c:tx>
          <c:layout>
            <c:manualLayout>
              <c:xMode val="edge"/>
              <c:yMode val="edge"/>
              <c:x val="1.3376678201003699E-2"/>
              <c:y val="0.20652195054271799"/>
            </c:manualLayout>
          </c:layout>
          <c:overlay val="0"/>
        </c:title>
        <c:numFmt formatCode="General" sourceLinked="1"/>
        <c:majorTickMark val="out"/>
        <c:minorTickMark val="none"/>
        <c:tickLblPos val="nextTo"/>
        <c:crossAx val="149121280"/>
        <c:crosses val="autoZero"/>
        <c:crossBetween val="midCat"/>
      </c:valAx>
    </c:plotArea>
    <c:legend>
      <c:legendPos val="r"/>
      <c:layout>
        <c:manualLayout>
          <c:xMode val="edge"/>
          <c:yMode val="edge"/>
          <c:x val="0.59787922393971904"/>
          <c:y val="4.1509808786882603E-2"/>
          <c:w val="0.38397250036082398"/>
          <c:h val="0.188996682960097"/>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6683610751188"/>
          <c:y val="5.1400554097404502E-2"/>
          <c:w val="0.84314395827103905"/>
          <c:h val="0.75776580559011497"/>
        </c:manualLayout>
      </c:layout>
      <c:scatterChart>
        <c:scatterStyle val="smoothMarker"/>
        <c:varyColors val="0"/>
        <c:ser>
          <c:idx val="0"/>
          <c:order val="0"/>
          <c:tx>
            <c:v>Three Co-Rotating Cluster Case (I)</c:v>
          </c:tx>
          <c:spPr>
            <a:ln>
              <a:solidFill>
                <a:srgbClr val="FF0000"/>
              </a:solidFill>
            </a:ln>
          </c:spPr>
          <c:marker>
            <c:symbol val="none"/>
          </c:marker>
          <c:xVal>
            <c:numRef>
              <c:f>'comparison between co &amp; count'!$F$2:$F$9</c:f>
              <c:numCache>
                <c:formatCode>General</c:formatCode>
                <c:ptCount val="8"/>
                <c:pt idx="0">
                  <c:v>0.60000000000000098</c:v>
                </c:pt>
                <c:pt idx="1">
                  <c:v>0.750000000000002</c:v>
                </c:pt>
                <c:pt idx="2">
                  <c:v>1</c:v>
                </c:pt>
                <c:pt idx="3">
                  <c:v>1.25</c:v>
                </c:pt>
                <c:pt idx="4">
                  <c:v>1.5</c:v>
                </c:pt>
                <c:pt idx="5">
                  <c:v>1.6</c:v>
                </c:pt>
                <c:pt idx="6">
                  <c:v>2</c:v>
                </c:pt>
                <c:pt idx="7">
                  <c:v>2.5</c:v>
                </c:pt>
              </c:numCache>
            </c:numRef>
          </c:xVal>
          <c:yVal>
            <c:numRef>
              <c:f>'comparison between co &amp; count'!$G$2:$G$9</c:f>
              <c:numCache>
                <c:formatCode>General</c:formatCode>
                <c:ptCount val="8"/>
                <c:pt idx="0">
                  <c:v>0.378000000000001</c:v>
                </c:pt>
                <c:pt idx="1">
                  <c:v>0.37727338890023498</c:v>
                </c:pt>
                <c:pt idx="2">
                  <c:v>0.37223731801243498</c:v>
                </c:pt>
                <c:pt idx="3">
                  <c:v>0.36824809155703597</c:v>
                </c:pt>
                <c:pt idx="4">
                  <c:v>0.35983620847071102</c:v>
                </c:pt>
                <c:pt idx="5">
                  <c:v>0.35199999999999998</c:v>
                </c:pt>
                <c:pt idx="6">
                  <c:v>0.34499999999999997</c:v>
                </c:pt>
                <c:pt idx="7">
                  <c:v>0.34499999999999997</c:v>
                </c:pt>
              </c:numCache>
            </c:numRef>
          </c:yVal>
          <c:smooth val="1"/>
        </c:ser>
        <c:ser>
          <c:idx val="1"/>
          <c:order val="1"/>
          <c:tx>
            <c:v>Three Counter-Rotating Cluster Case (II)</c:v>
          </c:tx>
          <c:marker>
            <c:symbol val="none"/>
          </c:marker>
          <c:xVal>
            <c:numRef>
              <c:f>'comparison between co &amp; count'!$A$3:$A$7</c:f>
              <c:numCache>
                <c:formatCode>General</c:formatCode>
                <c:ptCount val="5"/>
                <c:pt idx="0">
                  <c:v>0.60000000000000098</c:v>
                </c:pt>
                <c:pt idx="1">
                  <c:v>1</c:v>
                </c:pt>
                <c:pt idx="2">
                  <c:v>1.5</c:v>
                </c:pt>
                <c:pt idx="3">
                  <c:v>2</c:v>
                </c:pt>
                <c:pt idx="4">
                  <c:v>2.5</c:v>
                </c:pt>
              </c:numCache>
            </c:numRef>
          </c:xVal>
          <c:yVal>
            <c:numRef>
              <c:f>'comparison between co &amp; count'!$B$3:$B$7</c:f>
              <c:numCache>
                <c:formatCode>General</c:formatCode>
                <c:ptCount val="5"/>
                <c:pt idx="0">
                  <c:v>0.47667427123281297</c:v>
                </c:pt>
                <c:pt idx="1">
                  <c:v>0.46666666666666801</c:v>
                </c:pt>
                <c:pt idx="2">
                  <c:v>0.456666666666668</c:v>
                </c:pt>
                <c:pt idx="3">
                  <c:v>0.44</c:v>
                </c:pt>
                <c:pt idx="4">
                  <c:v>0.41549105295818001</c:v>
                </c:pt>
              </c:numCache>
            </c:numRef>
          </c:yVal>
          <c:smooth val="1"/>
        </c:ser>
        <c:ser>
          <c:idx val="2"/>
          <c:order val="2"/>
          <c:tx>
            <c:strRef>
              <c:f>'comparison between co &amp; count'!$I$1</c:f>
              <c:strCache>
                <c:ptCount val="1"/>
                <c:pt idx="0">
                  <c:v>Single Turbine</c:v>
                </c:pt>
              </c:strCache>
            </c:strRef>
          </c:tx>
          <c:spPr>
            <a:ln>
              <a:solidFill>
                <a:prstClr val="black"/>
              </a:solidFill>
              <a:prstDash val="dash"/>
            </a:ln>
          </c:spPr>
          <c:marker>
            <c:symbol val="none"/>
          </c:marker>
          <c:xVal>
            <c:numRef>
              <c:f>'comparison between co &amp; count'!$I$2:$I$9</c:f>
              <c:numCache>
                <c:formatCode>General</c:formatCode>
                <c:ptCount val="8"/>
                <c:pt idx="0">
                  <c:v>0.60000000000000098</c:v>
                </c:pt>
                <c:pt idx="1">
                  <c:v>0.750000000000002</c:v>
                </c:pt>
                <c:pt idx="2">
                  <c:v>1</c:v>
                </c:pt>
                <c:pt idx="3">
                  <c:v>1.25</c:v>
                </c:pt>
                <c:pt idx="4">
                  <c:v>1.5</c:v>
                </c:pt>
                <c:pt idx="5">
                  <c:v>1.6</c:v>
                </c:pt>
                <c:pt idx="6">
                  <c:v>2</c:v>
                </c:pt>
                <c:pt idx="7">
                  <c:v>2.5</c:v>
                </c:pt>
              </c:numCache>
            </c:numRef>
          </c:xVal>
          <c:yVal>
            <c:numRef>
              <c:f>'comparison between co &amp; count'!$J$2:$J$9</c:f>
              <c:numCache>
                <c:formatCode>General</c:formatCode>
                <c:ptCount val="8"/>
                <c:pt idx="0">
                  <c:v>0.36</c:v>
                </c:pt>
                <c:pt idx="1">
                  <c:v>0.36</c:v>
                </c:pt>
                <c:pt idx="2">
                  <c:v>0.36</c:v>
                </c:pt>
                <c:pt idx="3">
                  <c:v>0.36</c:v>
                </c:pt>
                <c:pt idx="4">
                  <c:v>0.36</c:v>
                </c:pt>
                <c:pt idx="5">
                  <c:v>0.36</c:v>
                </c:pt>
                <c:pt idx="6">
                  <c:v>0.36</c:v>
                </c:pt>
                <c:pt idx="7">
                  <c:v>0.36</c:v>
                </c:pt>
              </c:numCache>
            </c:numRef>
          </c:yVal>
          <c:smooth val="1"/>
        </c:ser>
        <c:dLbls>
          <c:showLegendKey val="0"/>
          <c:showVal val="0"/>
          <c:showCatName val="0"/>
          <c:showSerName val="0"/>
          <c:showPercent val="0"/>
          <c:showBubbleSize val="0"/>
        </c:dLbls>
        <c:axId val="149124736"/>
        <c:axId val="149125312"/>
      </c:scatterChart>
      <c:valAx>
        <c:axId val="149124736"/>
        <c:scaling>
          <c:orientation val="minMax"/>
        </c:scaling>
        <c:delete val="0"/>
        <c:axPos val="b"/>
        <c:title>
          <c:tx>
            <c:rich>
              <a:bodyPr/>
              <a:lstStyle/>
              <a:p>
                <a:pPr>
                  <a:defRPr sz="1200"/>
                </a:pPr>
                <a:r>
                  <a:rPr lang="en-US" sz="1200" b="1" i="0" u="none" strike="noStrike" baseline="0"/>
                  <a:t>Cluster  </a:t>
                </a:r>
                <a:r>
                  <a:rPr lang="en-US" sz="1200" b="1" i="0" baseline="0"/>
                  <a:t>Height (Percentage of Rotor Diameter)</a:t>
                </a:r>
                <a:endParaRPr lang="en-US" sz="1200"/>
              </a:p>
            </c:rich>
          </c:tx>
          <c:layout>
            <c:manualLayout>
              <c:xMode val="edge"/>
              <c:yMode val="edge"/>
              <c:x val="0.242393965460204"/>
              <c:y val="0.90857398562884495"/>
            </c:manualLayout>
          </c:layout>
          <c:overlay val="0"/>
        </c:title>
        <c:numFmt formatCode="General" sourceLinked="1"/>
        <c:majorTickMark val="out"/>
        <c:minorTickMark val="none"/>
        <c:tickLblPos val="nextTo"/>
        <c:crossAx val="149125312"/>
        <c:crosses val="autoZero"/>
        <c:crossBetween val="midCat"/>
      </c:valAx>
      <c:valAx>
        <c:axId val="149125312"/>
        <c:scaling>
          <c:orientation val="minMax"/>
          <c:min val="0.25"/>
        </c:scaling>
        <c:delete val="0"/>
        <c:axPos val="l"/>
        <c:title>
          <c:tx>
            <c:rich>
              <a:bodyPr rot="-5400000" vert="horz"/>
              <a:lstStyle/>
              <a:p>
                <a:pPr>
                  <a:defRPr sz="1200"/>
                </a:pPr>
                <a:r>
                  <a:rPr lang="en-US" sz="1200" b="1" i="0" baseline="0"/>
                  <a:t>Avg.  Power Coefficient</a:t>
                </a:r>
                <a:endParaRPr lang="en-US" sz="1200"/>
              </a:p>
            </c:rich>
          </c:tx>
          <c:layout>
            <c:manualLayout>
              <c:xMode val="edge"/>
              <c:yMode val="edge"/>
              <c:x val="1.5602240896358499E-2"/>
              <c:y val="0.164833080075517"/>
            </c:manualLayout>
          </c:layout>
          <c:overlay val="0"/>
        </c:title>
        <c:numFmt formatCode="General" sourceLinked="1"/>
        <c:majorTickMark val="out"/>
        <c:minorTickMark val="none"/>
        <c:tickLblPos val="nextTo"/>
        <c:crossAx val="149124736"/>
        <c:crosses val="autoZero"/>
        <c:crossBetween val="midCat"/>
      </c:valAx>
    </c:plotArea>
    <c:legend>
      <c:legendPos val="r"/>
      <c:layout>
        <c:manualLayout>
          <c:xMode val="edge"/>
          <c:yMode val="edge"/>
          <c:x val="0.239108348298568"/>
          <c:y val="0.59510464650132"/>
          <c:w val="0.66195165078050899"/>
          <c:h val="0.18964588442838401"/>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0398387701537"/>
          <c:y val="5.1400554097404502E-2"/>
          <c:w val="0.78507381889763705"/>
          <c:h val="0.76880341880342296"/>
        </c:manualLayout>
      </c:layout>
      <c:scatterChart>
        <c:scatterStyle val="smoothMarker"/>
        <c:varyColors val="0"/>
        <c:ser>
          <c:idx val="0"/>
          <c:order val="0"/>
          <c:tx>
            <c:strRef>
              <c:f>Summery!$P$2</c:f>
              <c:strCache>
                <c:ptCount val="1"/>
                <c:pt idx="0">
                  <c:v>Cp1</c:v>
                </c:pt>
              </c:strCache>
            </c:strRef>
          </c:tx>
          <c:spPr>
            <a:ln>
              <a:solidFill>
                <a:srgbClr val="FF0000"/>
              </a:solidFill>
            </a:ln>
          </c:spPr>
          <c:marker>
            <c:symbol val="none"/>
          </c:marker>
          <c:xVal>
            <c:numRef>
              <c:f>Summery!$O$3:$O$11</c:f>
              <c:numCache>
                <c:formatCode>General</c:formatCode>
                <c:ptCount val="9"/>
                <c:pt idx="0">
                  <c:v>1.6</c:v>
                </c:pt>
                <c:pt idx="1">
                  <c:v>1.8</c:v>
                </c:pt>
                <c:pt idx="2">
                  <c:v>2</c:v>
                </c:pt>
                <c:pt idx="3">
                  <c:v>2.2000000000000002</c:v>
                </c:pt>
                <c:pt idx="4">
                  <c:v>2.4</c:v>
                </c:pt>
                <c:pt idx="5">
                  <c:v>2.6</c:v>
                </c:pt>
                <c:pt idx="6">
                  <c:v>2.8000000000000012</c:v>
                </c:pt>
                <c:pt idx="7">
                  <c:v>3.0000000000000009</c:v>
                </c:pt>
                <c:pt idx="8">
                  <c:v>3.2000000000000011</c:v>
                </c:pt>
              </c:numCache>
            </c:numRef>
          </c:xVal>
          <c:yVal>
            <c:numRef>
              <c:f>Summery!$U$3:$U$11</c:f>
              <c:numCache>
                <c:formatCode>General</c:formatCode>
                <c:ptCount val="9"/>
                <c:pt idx="0">
                  <c:v>5.5853206676947202E-2</c:v>
                </c:pt>
                <c:pt idx="1">
                  <c:v>0.119846608988596</c:v>
                </c:pt>
                <c:pt idx="2">
                  <c:v>0.18497588915072399</c:v>
                </c:pt>
                <c:pt idx="3">
                  <c:v>0.26163988863093102</c:v>
                </c:pt>
                <c:pt idx="4">
                  <c:v>0.33385452402329902</c:v>
                </c:pt>
                <c:pt idx="5">
                  <c:v>0.40314998177647898</c:v>
                </c:pt>
                <c:pt idx="6">
                  <c:v>0.43776556613357598</c:v>
                </c:pt>
                <c:pt idx="7">
                  <c:v>0.41461858406385199</c:v>
                </c:pt>
                <c:pt idx="8">
                  <c:v>0.38253647000000401</c:v>
                </c:pt>
              </c:numCache>
            </c:numRef>
          </c:yVal>
          <c:smooth val="1"/>
        </c:ser>
        <c:ser>
          <c:idx val="1"/>
          <c:order val="1"/>
          <c:tx>
            <c:strRef>
              <c:f>Summery!$Q$2</c:f>
              <c:strCache>
                <c:ptCount val="1"/>
                <c:pt idx="0">
                  <c:v>Cp2</c:v>
                </c:pt>
              </c:strCache>
            </c:strRef>
          </c:tx>
          <c:marker>
            <c:symbol val="none"/>
          </c:marker>
          <c:xVal>
            <c:numRef>
              <c:f>Summery!$O$3:$O$11</c:f>
              <c:numCache>
                <c:formatCode>General</c:formatCode>
                <c:ptCount val="9"/>
                <c:pt idx="0">
                  <c:v>1.6</c:v>
                </c:pt>
                <c:pt idx="1">
                  <c:v>1.8</c:v>
                </c:pt>
                <c:pt idx="2">
                  <c:v>2</c:v>
                </c:pt>
                <c:pt idx="3">
                  <c:v>2.2000000000000002</c:v>
                </c:pt>
                <c:pt idx="4">
                  <c:v>2.4</c:v>
                </c:pt>
                <c:pt idx="5">
                  <c:v>2.6</c:v>
                </c:pt>
                <c:pt idx="6">
                  <c:v>2.8000000000000012</c:v>
                </c:pt>
                <c:pt idx="7">
                  <c:v>3.0000000000000009</c:v>
                </c:pt>
                <c:pt idx="8">
                  <c:v>3.2000000000000011</c:v>
                </c:pt>
              </c:numCache>
            </c:numRef>
          </c:xVal>
          <c:yVal>
            <c:numRef>
              <c:f>Summery!$V$3:$V$11</c:f>
              <c:numCache>
                <c:formatCode>General</c:formatCode>
                <c:ptCount val="9"/>
                <c:pt idx="0">
                  <c:v>7.1325257176611104E-2</c:v>
                </c:pt>
                <c:pt idx="1">
                  <c:v>0.112190160024508</c:v>
                </c:pt>
                <c:pt idx="2">
                  <c:v>0.155236086645512</c:v>
                </c:pt>
                <c:pt idx="3">
                  <c:v>0.23691115408091901</c:v>
                </c:pt>
                <c:pt idx="4">
                  <c:v>0.34766775271127898</c:v>
                </c:pt>
                <c:pt idx="5">
                  <c:v>0.43811856133577398</c:v>
                </c:pt>
                <c:pt idx="6">
                  <c:v>0.51250709915836701</c:v>
                </c:pt>
                <c:pt idx="7">
                  <c:v>0.48832688658215501</c:v>
                </c:pt>
                <c:pt idx="8">
                  <c:v>0.44254599999999999</c:v>
                </c:pt>
              </c:numCache>
            </c:numRef>
          </c:yVal>
          <c:smooth val="1"/>
        </c:ser>
        <c:ser>
          <c:idx val="2"/>
          <c:order val="2"/>
          <c:tx>
            <c:strRef>
              <c:f>Summery!$R$2</c:f>
              <c:strCache>
                <c:ptCount val="1"/>
                <c:pt idx="0">
                  <c:v>Cp3</c:v>
                </c:pt>
              </c:strCache>
            </c:strRef>
          </c:tx>
          <c:spPr>
            <a:ln>
              <a:solidFill>
                <a:srgbClr val="00B050"/>
              </a:solidFill>
            </a:ln>
          </c:spPr>
          <c:marker>
            <c:symbol val="none"/>
          </c:marker>
          <c:xVal>
            <c:numRef>
              <c:f>Summery!$O$3:$O$11</c:f>
              <c:numCache>
                <c:formatCode>General</c:formatCode>
                <c:ptCount val="9"/>
                <c:pt idx="0">
                  <c:v>1.6</c:v>
                </c:pt>
                <c:pt idx="1">
                  <c:v>1.8</c:v>
                </c:pt>
                <c:pt idx="2">
                  <c:v>2</c:v>
                </c:pt>
                <c:pt idx="3">
                  <c:v>2.2000000000000002</c:v>
                </c:pt>
                <c:pt idx="4">
                  <c:v>2.4</c:v>
                </c:pt>
                <c:pt idx="5">
                  <c:v>2.6</c:v>
                </c:pt>
                <c:pt idx="6">
                  <c:v>2.8000000000000012</c:v>
                </c:pt>
                <c:pt idx="7">
                  <c:v>3.0000000000000009</c:v>
                </c:pt>
                <c:pt idx="8">
                  <c:v>3.2000000000000011</c:v>
                </c:pt>
              </c:numCache>
            </c:numRef>
          </c:xVal>
          <c:yVal>
            <c:numRef>
              <c:f>Summery!$W$3:$W$11</c:f>
              <c:numCache>
                <c:formatCode>General</c:formatCode>
                <c:ptCount val="9"/>
                <c:pt idx="0">
                  <c:v>6.0358171678134898E-2</c:v>
                </c:pt>
                <c:pt idx="1">
                  <c:v>0.120434000676784</c:v>
                </c:pt>
                <c:pt idx="2">
                  <c:v>0.164359812769033</c:v>
                </c:pt>
                <c:pt idx="3">
                  <c:v>0.25267848864381398</c:v>
                </c:pt>
                <c:pt idx="4">
                  <c:v>0.32769401583456398</c:v>
                </c:pt>
                <c:pt idx="5">
                  <c:v>0.419535533540705</c:v>
                </c:pt>
                <c:pt idx="6">
                  <c:v>0.479750148406486</c:v>
                </c:pt>
                <c:pt idx="7">
                  <c:v>0.46767703914915099</c:v>
                </c:pt>
                <c:pt idx="8">
                  <c:v>0.42125889999999999</c:v>
                </c:pt>
              </c:numCache>
            </c:numRef>
          </c:yVal>
          <c:smooth val="1"/>
        </c:ser>
        <c:dLbls>
          <c:showLegendKey val="0"/>
          <c:showVal val="0"/>
          <c:showCatName val="0"/>
          <c:showSerName val="0"/>
          <c:showPercent val="0"/>
          <c:showBubbleSize val="0"/>
        </c:dLbls>
        <c:axId val="189326464"/>
        <c:axId val="189327040"/>
      </c:scatterChart>
      <c:valAx>
        <c:axId val="189326464"/>
        <c:scaling>
          <c:orientation val="minMax"/>
          <c:max val="3.5"/>
          <c:min val="1"/>
        </c:scaling>
        <c:delete val="0"/>
        <c:axPos val="b"/>
        <c:title>
          <c:tx>
            <c:rich>
              <a:bodyPr/>
              <a:lstStyle/>
              <a:p>
                <a:pPr>
                  <a:defRPr sz="1100"/>
                </a:pPr>
                <a:r>
                  <a:rPr lang="en-US" sz="1100" b="1" i="0" baseline="0"/>
                  <a:t>Tips Speed Ratio </a:t>
                </a:r>
                <a:r>
                  <a:rPr lang="en-US" sz="1100" b="1" i="0" baseline="0">
                    <a:sym typeface="Symbol"/>
                  </a:rPr>
                  <a:t></a:t>
                </a:r>
                <a:endParaRPr lang="en-US" sz="1100" b="1" i="0" baseline="0"/>
              </a:p>
            </c:rich>
          </c:tx>
          <c:layout>
            <c:manualLayout>
              <c:xMode val="edge"/>
              <c:yMode val="edge"/>
              <c:x val="0.37471339520060198"/>
              <c:y val="0.91944612692644201"/>
            </c:manualLayout>
          </c:layout>
          <c:overlay val="0"/>
        </c:title>
        <c:numFmt formatCode="General" sourceLinked="1"/>
        <c:majorTickMark val="out"/>
        <c:minorTickMark val="none"/>
        <c:tickLblPos val="nextTo"/>
        <c:crossAx val="189327040"/>
        <c:crosses val="autoZero"/>
        <c:crossBetween val="midCat"/>
        <c:majorUnit val="0.5"/>
      </c:valAx>
      <c:valAx>
        <c:axId val="189327040"/>
        <c:scaling>
          <c:orientation val="minMax"/>
        </c:scaling>
        <c:delete val="0"/>
        <c:axPos val="l"/>
        <c:title>
          <c:tx>
            <c:rich>
              <a:bodyPr rot="-5400000" vert="horz"/>
              <a:lstStyle/>
              <a:p>
                <a:pPr>
                  <a:defRPr sz="1100"/>
                </a:pPr>
                <a:r>
                  <a:rPr lang="en-US" sz="1100" b="1" i="0" baseline="0"/>
                  <a:t>Power Coefficient Cp</a:t>
                </a:r>
                <a:endParaRPr lang="en-US" sz="1100"/>
              </a:p>
            </c:rich>
          </c:tx>
          <c:layout>
            <c:manualLayout>
              <c:xMode val="edge"/>
              <c:yMode val="edge"/>
              <c:x val="1.6666666666666701E-2"/>
              <c:y val="0.179226450860314"/>
            </c:manualLayout>
          </c:layout>
          <c:overlay val="0"/>
        </c:title>
        <c:numFmt formatCode="General" sourceLinked="1"/>
        <c:majorTickMark val="out"/>
        <c:minorTickMark val="none"/>
        <c:tickLblPos val="nextTo"/>
        <c:crossAx val="189326464"/>
        <c:crosses val="autoZero"/>
        <c:crossBetween val="midCat"/>
      </c:valAx>
    </c:plotArea>
    <c:legend>
      <c:legendPos val="r"/>
      <c:layout>
        <c:manualLayout>
          <c:xMode val="edge"/>
          <c:yMode val="edge"/>
          <c:x val="0.214472253468317"/>
          <c:y val="5.1493371020930503E-2"/>
          <c:w val="0.42852502812148502"/>
          <c:h val="0.14065246651860799"/>
        </c:manualLayout>
      </c:layout>
      <c:overlay val="0"/>
      <c:txPr>
        <a:bodyPr/>
        <a:lstStyle/>
        <a:p>
          <a:pPr>
            <a:defRPr sz="1100" b="1"/>
          </a:pPr>
          <a:endParaRPr lang="en-US"/>
        </a:p>
      </c:txPr>
    </c:legend>
    <c:plotVisOnly val="1"/>
    <c:dispBlanksAs val="gap"/>
    <c:showDLblsOverMax val="0"/>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33489804159201"/>
          <c:y val="5.5760677995027201E-2"/>
          <c:w val="0.77554436705027197"/>
          <c:h val="0.75955623757892998"/>
        </c:manualLayout>
      </c:layout>
      <c:scatterChart>
        <c:scatterStyle val="smoothMarker"/>
        <c:varyColors val="0"/>
        <c:ser>
          <c:idx val="1"/>
          <c:order val="0"/>
          <c:tx>
            <c:v>Single Rotor</c:v>
          </c:tx>
          <c:marker>
            <c:symbol val="none"/>
          </c:marker>
          <c:xVal>
            <c:numRef>
              <c:f>Summery!$J$3:$J$11</c:f>
              <c:numCache>
                <c:formatCode>General</c:formatCode>
                <c:ptCount val="9"/>
                <c:pt idx="0">
                  <c:v>1.6</c:v>
                </c:pt>
                <c:pt idx="1">
                  <c:v>1.8</c:v>
                </c:pt>
                <c:pt idx="2">
                  <c:v>2</c:v>
                </c:pt>
                <c:pt idx="3">
                  <c:v>2.2000000000000002</c:v>
                </c:pt>
                <c:pt idx="4">
                  <c:v>2.4</c:v>
                </c:pt>
                <c:pt idx="5">
                  <c:v>2.6</c:v>
                </c:pt>
                <c:pt idx="6">
                  <c:v>2.8000000000000012</c:v>
                </c:pt>
                <c:pt idx="7">
                  <c:v>3.0000000000000009</c:v>
                </c:pt>
                <c:pt idx="8">
                  <c:v>3.2000000000000011</c:v>
                </c:pt>
              </c:numCache>
            </c:numRef>
          </c:xVal>
          <c:yVal>
            <c:numRef>
              <c:f>Summery!$L$3:$L$11</c:f>
              <c:numCache>
                <c:formatCode>General</c:formatCode>
                <c:ptCount val="9"/>
                <c:pt idx="0">
                  <c:v>8.1650629825829199E-2</c:v>
                </c:pt>
                <c:pt idx="1">
                  <c:v>0.11313731780186501</c:v>
                </c:pt>
                <c:pt idx="2">
                  <c:v>0.17723294664907099</c:v>
                </c:pt>
                <c:pt idx="3">
                  <c:v>0.240351623231847</c:v>
                </c:pt>
                <c:pt idx="4">
                  <c:v>0.29840443159582097</c:v>
                </c:pt>
                <c:pt idx="5">
                  <c:v>0.34934149757543398</c:v>
                </c:pt>
                <c:pt idx="6">
                  <c:v>0.36399999999999999</c:v>
                </c:pt>
                <c:pt idx="7">
                  <c:v>0.34200000000000003</c:v>
                </c:pt>
                <c:pt idx="8">
                  <c:v>0.28799999999999998</c:v>
                </c:pt>
              </c:numCache>
            </c:numRef>
          </c:yVal>
          <c:smooth val="1"/>
        </c:ser>
        <c:ser>
          <c:idx val="0"/>
          <c:order val="1"/>
          <c:tx>
            <c:strRef>
              <c:f>Summery!$S$2</c:f>
              <c:strCache>
                <c:ptCount val="1"/>
                <c:pt idx="0">
                  <c:v>Average</c:v>
                </c:pt>
              </c:strCache>
            </c:strRef>
          </c:tx>
          <c:spPr>
            <a:ln>
              <a:solidFill>
                <a:srgbClr val="FF0000"/>
              </a:solidFill>
            </a:ln>
          </c:spPr>
          <c:marker>
            <c:symbol val="none"/>
          </c:marker>
          <c:xVal>
            <c:numRef>
              <c:f>Summery!$O$3:$O$11</c:f>
              <c:numCache>
                <c:formatCode>General</c:formatCode>
                <c:ptCount val="9"/>
                <c:pt idx="0">
                  <c:v>1.6</c:v>
                </c:pt>
                <c:pt idx="1">
                  <c:v>1.8</c:v>
                </c:pt>
                <c:pt idx="2">
                  <c:v>2</c:v>
                </c:pt>
                <c:pt idx="3">
                  <c:v>2.2000000000000002</c:v>
                </c:pt>
                <c:pt idx="4">
                  <c:v>2.4</c:v>
                </c:pt>
                <c:pt idx="5">
                  <c:v>2.6</c:v>
                </c:pt>
                <c:pt idx="6">
                  <c:v>2.8000000000000012</c:v>
                </c:pt>
                <c:pt idx="7">
                  <c:v>3.0000000000000009</c:v>
                </c:pt>
                <c:pt idx="8">
                  <c:v>3.2000000000000011</c:v>
                </c:pt>
              </c:numCache>
            </c:numRef>
          </c:xVal>
          <c:yVal>
            <c:numRef>
              <c:f>Summery!$S$3:$S$11</c:f>
              <c:numCache>
                <c:formatCode>General</c:formatCode>
                <c:ptCount val="9"/>
                <c:pt idx="0">
                  <c:v>6.2512211843899698E-2</c:v>
                </c:pt>
                <c:pt idx="1">
                  <c:v>0.11749025656329699</c:v>
                </c:pt>
                <c:pt idx="2">
                  <c:v>0.168190596188422</c:v>
                </c:pt>
                <c:pt idx="3">
                  <c:v>0.25040984378522002</c:v>
                </c:pt>
                <c:pt idx="4">
                  <c:v>0.33640543085637697</c:v>
                </c:pt>
                <c:pt idx="5">
                  <c:v>0.42026802555098203</c:v>
                </c:pt>
                <c:pt idx="6">
                  <c:v>0.47667427123282002</c:v>
                </c:pt>
                <c:pt idx="7">
                  <c:v>0.45687416993172097</c:v>
                </c:pt>
                <c:pt idx="8">
                  <c:v>0.415447123333333</c:v>
                </c:pt>
              </c:numCache>
            </c:numRef>
          </c:yVal>
          <c:smooth val="1"/>
        </c:ser>
        <c:dLbls>
          <c:showLegendKey val="0"/>
          <c:showVal val="0"/>
          <c:showCatName val="0"/>
          <c:showSerName val="0"/>
          <c:showPercent val="0"/>
          <c:showBubbleSize val="0"/>
        </c:dLbls>
        <c:axId val="189328768"/>
        <c:axId val="189329344"/>
      </c:scatterChart>
      <c:valAx>
        <c:axId val="189328768"/>
        <c:scaling>
          <c:orientation val="minMax"/>
          <c:max val="3.5"/>
          <c:min val="1"/>
        </c:scaling>
        <c:delete val="0"/>
        <c:axPos val="b"/>
        <c:title>
          <c:tx>
            <c:rich>
              <a:bodyPr/>
              <a:lstStyle/>
              <a:p>
                <a:pPr>
                  <a:defRPr sz="1200"/>
                </a:pPr>
                <a:r>
                  <a:rPr lang="en-US" sz="1200"/>
                  <a:t>Tips Speed Ratio </a:t>
                </a:r>
                <a:r>
                  <a:rPr lang="en-US" sz="1200">
                    <a:sym typeface="Symbol"/>
                  </a:rPr>
                  <a:t></a:t>
                </a:r>
                <a:endParaRPr lang="en-US" sz="1200"/>
              </a:p>
            </c:rich>
          </c:tx>
          <c:layout>
            <c:manualLayout>
              <c:xMode val="edge"/>
              <c:yMode val="edge"/>
              <c:x val="0.43170138215482601"/>
              <c:y val="0.89568221877862697"/>
            </c:manualLayout>
          </c:layout>
          <c:overlay val="0"/>
        </c:title>
        <c:numFmt formatCode="General" sourceLinked="1"/>
        <c:majorTickMark val="out"/>
        <c:minorTickMark val="none"/>
        <c:tickLblPos val="nextTo"/>
        <c:crossAx val="189329344"/>
        <c:crosses val="autoZero"/>
        <c:crossBetween val="midCat"/>
      </c:valAx>
      <c:valAx>
        <c:axId val="189329344"/>
        <c:scaling>
          <c:orientation val="minMax"/>
        </c:scaling>
        <c:delete val="0"/>
        <c:axPos val="l"/>
        <c:title>
          <c:tx>
            <c:rich>
              <a:bodyPr rot="-5400000" vert="horz"/>
              <a:lstStyle/>
              <a:p>
                <a:pPr>
                  <a:defRPr sz="1200"/>
                </a:pPr>
                <a:r>
                  <a:rPr lang="en-US" sz="1200"/>
                  <a:t>Avg. Power Coefficient</a:t>
                </a:r>
              </a:p>
            </c:rich>
          </c:tx>
          <c:layout>
            <c:manualLayout>
              <c:xMode val="edge"/>
              <c:yMode val="edge"/>
              <c:x val="1.62129012719564E-2"/>
              <c:y val="0.102047244094488"/>
            </c:manualLayout>
          </c:layout>
          <c:overlay val="0"/>
        </c:title>
        <c:numFmt formatCode="General" sourceLinked="1"/>
        <c:majorTickMark val="out"/>
        <c:minorTickMark val="none"/>
        <c:tickLblPos val="nextTo"/>
        <c:crossAx val="189328768"/>
        <c:crosses val="autoZero"/>
        <c:crossBetween val="midCat"/>
      </c:valAx>
    </c:plotArea>
    <c:legend>
      <c:legendPos val="r"/>
      <c:layout>
        <c:manualLayout>
          <c:xMode val="edge"/>
          <c:yMode val="edge"/>
          <c:x val="0.16775666262871"/>
          <c:y val="9.6332232664465195E-2"/>
          <c:w val="0.39830481526347999"/>
          <c:h val="0.185973181923688"/>
        </c:manualLayout>
      </c:layout>
      <c:overlay val="0"/>
      <c:txPr>
        <a:bodyPr/>
        <a:lstStyle/>
        <a:p>
          <a:pPr>
            <a:defRPr sz="1200" b="1"/>
          </a:pPr>
          <a:endParaRPr lang="en-US"/>
        </a:p>
      </c:txPr>
    </c:legend>
    <c:plotVisOnly val="1"/>
    <c:dispBlanksAs val="gap"/>
    <c:showDLblsOverMax val="0"/>
  </c:chart>
  <c:spPr>
    <a:solidFill>
      <a:schemeClr val="bg1"/>
    </a:solidFill>
  </c:sp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283518131662"/>
          <c:y val="5.5760677995025203E-2"/>
          <c:w val="0.80759572461198603"/>
          <c:h val="0.78684655646114499"/>
        </c:manualLayout>
      </c:layout>
      <c:scatterChart>
        <c:scatterStyle val="smoothMarker"/>
        <c:varyColors val="0"/>
        <c:ser>
          <c:idx val="1"/>
          <c:order val="0"/>
          <c:tx>
            <c:v>Single Rotor</c:v>
          </c:tx>
          <c:marker>
            <c:symbol val="none"/>
          </c:marker>
          <c:xVal>
            <c:numRef>
              <c:f>Summery!$I$3:$I$11</c:f>
              <c:numCache>
                <c:formatCode>General</c:formatCode>
                <c:ptCount val="9"/>
                <c:pt idx="0">
                  <c:v>1.6</c:v>
                </c:pt>
                <c:pt idx="1">
                  <c:v>1.8</c:v>
                </c:pt>
                <c:pt idx="2">
                  <c:v>2</c:v>
                </c:pt>
                <c:pt idx="3">
                  <c:v>2.2000000000000002</c:v>
                </c:pt>
                <c:pt idx="4">
                  <c:v>2.4</c:v>
                </c:pt>
                <c:pt idx="5">
                  <c:v>2.6</c:v>
                </c:pt>
                <c:pt idx="6">
                  <c:v>2.8000000000000012</c:v>
                </c:pt>
                <c:pt idx="7">
                  <c:v>3.0000000000000009</c:v>
                </c:pt>
                <c:pt idx="8">
                  <c:v>3.2000000000000011</c:v>
                </c:pt>
              </c:numCache>
            </c:numRef>
          </c:xVal>
          <c:yVal>
            <c:numRef>
              <c:f>Summery!$K$3:$K$11</c:f>
              <c:numCache>
                <c:formatCode>General</c:formatCode>
                <c:ptCount val="9"/>
                <c:pt idx="0">
                  <c:v>8.1650629825829199E-2</c:v>
                </c:pt>
                <c:pt idx="1">
                  <c:v>0.11313731780186601</c:v>
                </c:pt>
                <c:pt idx="2">
                  <c:v>0.17723294664907099</c:v>
                </c:pt>
                <c:pt idx="3">
                  <c:v>0.240351623231847</c:v>
                </c:pt>
                <c:pt idx="4">
                  <c:v>0.29840443159581598</c:v>
                </c:pt>
                <c:pt idx="5">
                  <c:v>0.34934149757543398</c:v>
                </c:pt>
                <c:pt idx="6">
                  <c:v>0.36399999999999999</c:v>
                </c:pt>
                <c:pt idx="7">
                  <c:v>0.34200000000000003</c:v>
                </c:pt>
                <c:pt idx="8">
                  <c:v>0.28799999999999998</c:v>
                </c:pt>
              </c:numCache>
            </c:numRef>
          </c:yVal>
          <c:smooth val="1"/>
        </c:ser>
        <c:ser>
          <c:idx val="0"/>
          <c:order val="1"/>
          <c:tx>
            <c:strRef>
              <c:f>Summery!$Y$2</c:f>
              <c:strCache>
                <c:ptCount val="1"/>
                <c:pt idx="0">
                  <c:v>Nine Turbine Farm</c:v>
                </c:pt>
              </c:strCache>
            </c:strRef>
          </c:tx>
          <c:spPr>
            <a:ln>
              <a:solidFill>
                <a:srgbClr val="00B050"/>
              </a:solidFill>
            </a:ln>
          </c:spPr>
          <c:marker>
            <c:symbol val="none"/>
          </c:marker>
          <c:xVal>
            <c:numRef>
              <c:f>Summery!$N$3:$N$11</c:f>
              <c:numCache>
                <c:formatCode>General</c:formatCode>
                <c:ptCount val="9"/>
                <c:pt idx="0">
                  <c:v>1.6</c:v>
                </c:pt>
                <c:pt idx="1">
                  <c:v>1.8</c:v>
                </c:pt>
                <c:pt idx="2">
                  <c:v>2</c:v>
                </c:pt>
                <c:pt idx="3">
                  <c:v>2.2000000000000002</c:v>
                </c:pt>
                <c:pt idx="4">
                  <c:v>2.4</c:v>
                </c:pt>
                <c:pt idx="5">
                  <c:v>2.62</c:v>
                </c:pt>
                <c:pt idx="6">
                  <c:v>2.8000000000000012</c:v>
                </c:pt>
                <c:pt idx="7">
                  <c:v>3.0000000000000009</c:v>
                </c:pt>
                <c:pt idx="8">
                  <c:v>3.2000000000000011</c:v>
                </c:pt>
              </c:numCache>
            </c:numRef>
          </c:xVal>
          <c:yVal>
            <c:numRef>
              <c:f>Summery!$Y$3:$Y$11</c:f>
              <c:numCache>
                <c:formatCode>General</c:formatCode>
                <c:ptCount val="9"/>
                <c:pt idx="0">
                  <c:v>0.09</c:v>
                </c:pt>
                <c:pt idx="1">
                  <c:v>0.12</c:v>
                </c:pt>
                <c:pt idx="2">
                  <c:v>0.17</c:v>
                </c:pt>
                <c:pt idx="3">
                  <c:v>0.27</c:v>
                </c:pt>
                <c:pt idx="4">
                  <c:v>0.34</c:v>
                </c:pt>
                <c:pt idx="5">
                  <c:v>0.42</c:v>
                </c:pt>
                <c:pt idx="6">
                  <c:v>0.46158243393785298</c:v>
                </c:pt>
                <c:pt idx="7">
                  <c:v>0.42</c:v>
                </c:pt>
                <c:pt idx="8">
                  <c:v>0.380000000000001</c:v>
                </c:pt>
              </c:numCache>
            </c:numRef>
          </c:yVal>
          <c:smooth val="1"/>
        </c:ser>
        <c:ser>
          <c:idx val="2"/>
          <c:order val="2"/>
          <c:tx>
            <c:strRef>
              <c:f>Summery!$AB$2</c:f>
              <c:strCache>
                <c:ptCount val="1"/>
                <c:pt idx="0">
                  <c:v>Three Turbine Cluster (II)</c:v>
                </c:pt>
              </c:strCache>
            </c:strRef>
          </c:tx>
          <c:spPr>
            <a:ln>
              <a:solidFill>
                <a:srgbClr val="FF0000"/>
              </a:solidFill>
            </a:ln>
          </c:spPr>
          <c:marker>
            <c:symbol val="none"/>
          </c:marker>
          <c:xVal>
            <c:numRef>
              <c:f>Summery!$N$3:$N$11</c:f>
              <c:numCache>
                <c:formatCode>General</c:formatCode>
                <c:ptCount val="9"/>
                <c:pt idx="0">
                  <c:v>1.6</c:v>
                </c:pt>
                <c:pt idx="1">
                  <c:v>1.8</c:v>
                </c:pt>
                <c:pt idx="2">
                  <c:v>2</c:v>
                </c:pt>
                <c:pt idx="3">
                  <c:v>2.2000000000000002</c:v>
                </c:pt>
                <c:pt idx="4">
                  <c:v>2.4</c:v>
                </c:pt>
                <c:pt idx="5">
                  <c:v>2.62</c:v>
                </c:pt>
                <c:pt idx="6">
                  <c:v>2.8000000000000012</c:v>
                </c:pt>
                <c:pt idx="7">
                  <c:v>3.0000000000000009</c:v>
                </c:pt>
                <c:pt idx="8">
                  <c:v>3.2000000000000011</c:v>
                </c:pt>
              </c:numCache>
            </c:numRef>
          </c:xVal>
          <c:yVal>
            <c:numRef>
              <c:f>Summery!$AB$3:$AB$11</c:f>
              <c:numCache>
                <c:formatCode>General</c:formatCode>
                <c:ptCount val="9"/>
                <c:pt idx="0">
                  <c:v>6.2512211843898102E-2</c:v>
                </c:pt>
                <c:pt idx="1">
                  <c:v>0.11749025656329599</c:v>
                </c:pt>
                <c:pt idx="2">
                  <c:v>0.168190596188422</c:v>
                </c:pt>
                <c:pt idx="3">
                  <c:v>0.25040984378522002</c:v>
                </c:pt>
                <c:pt idx="4">
                  <c:v>0.33640543085637697</c:v>
                </c:pt>
                <c:pt idx="5">
                  <c:v>0.42026802555098203</c:v>
                </c:pt>
                <c:pt idx="6">
                  <c:v>0.47667427123281297</c:v>
                </c:pt>
                <c:pt idx="7">
                  <c:v>0.45687416993171598</c:v>
                </c:pt>
                <c:pt idx="8">
                  <c:v>0.415447123333333</c:v>
                </c:pt>
              </c:numCache>
            </c:numRef>
          </c:yVal>
          <c:smooth val="1"/>
        </c:ser>
        <c:dLbls>
          <c:showLegendKey val="0"/>
          <c:showVal val="0"/>
          <c:showCatName val="0"/>
          <c:showSerName val="0"/>
          <c:showPercent val="0"/>
          <c:showBubbleSize val="0"/>
        </c:dLbls>
        <c:axId val="189332224"/>
        <c:axId val="189332800"/>
      </c:scatterChart>
      <c:valAx>
        <c:axId val="189332224"/>
        <c:scaling>
          <c:orientation val="minMax"/>
          <c:max val="3.5"/>
          <c:min val="1"/>
        </c:scaling>
        <c:delete val="0"/>
        <c:axPos val="b"/>
        <c:title>
          <c:tx>
            <c:rich>
              <a:bodyPr/>
              <a:lstStyle/>
              <a:p>
                <a:pPr>
                  <a:defRPr sz="1200"/>
                </a:pPr>
                <a:r>
                  <a:rPr lang="en-US" sz="1200"/>
                  <a:t>Tips Speed Ratio </a:t>
                </a:r>
                <a:r>
                  <a:rPr lang="en-US" sz="1200">
                    <a:sym typeface="Symbol"/>
                  </a:rPr>
                  <a:t></a:t>
                </a:r>
                <a:endParaRPr lang="en-US" sz="1200"/>
              </a:p>
            </c:rich>
          </c:tx>
          <c:layout>
            <c:manualLayout>
              <c:xMode val="edge"/>
              <c:yMode val="edge"/>
              <c:x val="0.43170138215482101"/>
              <c:y val="0.89568221877862697"/>
            </c:manualLayout>
          </c:layout>
          <c:overlay val="0"/>
        </c:title>
        <c:numFmt formatCode="General" sourceLinked="1"/>
        <c:majorTickMark val="out"/>
        <c:minorTickMark val="none"/>
        <c:tickLblPos val="nextTo"/>
        <c:crossAx val="189332800"/>
        <c:crosses val="autoZero"/>
        <c:crossBetween val="midCat"/>
      </c:valAx>
      <c:valAx>
        <c:axId val="189332800"/>
        <c:scaling>
          <c:orientation val="minMax"/>
        </c:scaling>
        <c:delete val="0"/>
        <c:axPos val="l"/>
        <c:title>
          <c:tx>
            <c:rich>
              <a:bodyPr rot="-5400000" vert="horz"/>
              <a:lstStyle/>
              <a:p>
                <a:pPr>
                  <a:defRPr sz="1200"/>
                </a:pPr>
                <a:r>
                  <a:rPr lang="en-US" sz="1200"/>
                  <a:t>Power Coefficient Cp</a:t>
                </a:r>
              </a:p>
            </c:rich>
          </c:tx>
          <c:layout>
            <c:manualLayout>
              <c:xMode val="edge"/>
              <c:yMode val="edge"/>
              <c:x val="1.3007839480591201E-2"/>
              <c:y val="0.22570320442821101"/>
            </c:manualLayout>
          </c:layout>
          <c:overlay val="0"/>
        </c:title>
        <c:numFmt formatCode="General" sourceLinked="1"/>
        <c:majorTickMark val="out"/>
        <c:minorTickMark val="none"/>
        <c:tickLblPos val="nextTo"/>
        <c:crossAx val="189332224"/>
        <c:crosses val="autoZero"/>
        <c:crossBetween val="midCat"/>
      </c:valAx>
    </c:plotArea>
    <c:legend>
      <c:legendPos val="r"/>
      <c:layout>
        <c:manualLayout>
          <c:xMode val="edge"/>
          <c:yMode val="edge"/>
          <c:x val="0.13891049333119301"/>
          <c:y val="6.4073969395835706E-2"/>
          <c:w val="0.41425824564295699"/>
          <c:h val="0.31755673397968398"/>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8006285398536"/>
          <c:y val="0.11111111111111099"/>
          <c:w val="0.60908999861859703"/>
          <c:h val="0.73221420239136803"/>
        </c:manualLayout>
      </c:layout>
      <c:barChart>
        <c:barDir val="col"/>
        <c:grouping val="clustered"/>
        <c:varyColors val="0"/>
        <c:ser>
          <c:idx val="0"/>
          <c:order val="0"/>
          <c:tx>
            <c:strRef>
              <c:f>Darriues!$B$1</c:f>
              <c:strCache>
                <c:ptCount val="1"/>
                <c:pt idx="0">
                  <c:v>Predicted Results</c:v>
                </c:pt>
              </c:strCache>
            </c:strRef>
          </c:tx>
          <c:spPr>
            <a:solidFill>
              <a:srgbClr val="FF0000"/>
            </a:solidFill>
            <a:ln w="28575">
              <a:noFill/>
            </a:ln>
          </c:spPr>
          <c:invertIfNegative val="0"/>
          <c:cat>
            <c:numRef>
              <c:f>Darriues!$A$2:$A$10</c:f>
              <c:numCache>
                <c:formatCode>General</c:formatCode>
                <c:ptCount val="9"/>
                <c:pt idx="0">
                  <c:v>1</c:v>
                </c:pt>
                <c:pt idx="1">
                  <c:v>2</c:v>
                </c:pt>
                <c:pt idx="2">
                  <c:v>3</c:v>
                </c:pt>
                <c:pt idx="3">
                  <c:v>4</c:v>
                </c:pt>
                <c:pt idx="4">
                  <c:v>5</c:v>
                </c:pt>
                <c:pt idx="5">
                  <c:v>6</c:v>
                </c:pt>
                <c:pt idx="6">
                  <c:v>7</c:v>
                </c:pt>
                <c:pt idx="7">
                  <c:v>8</c:v>
                </c:pt>
                <c:pt idx="8">
                  <c:v>9</c:v>
                </c:pt>
              </c:numCache>
            </c:numRef>
          </c:cat>
          <c:val>
            <c:numRef>
              <c:f>Darriues!$B$2:$B$10</c:f>
              <c:numCache>
                <c:formatCode>General</c:formatCode>
                <c:ptCount val="9"/>
                <c:pt idx="0">
                  <c:v>0.42</c:v>
                </c:pt>
                <c:pt idx="1">
                  <c:v>0.46200000000000002</c:v>
                </c:pt>
                <c:pt idx="2">
                  <c:v>0.42</c:v>
                </c:pt>
                <c:pt idx="3">
                  <c:v>0.43</c:v>
                </c:pt>
                <c:pt idx="4">
                  <c:v>0.51</c:v>
                </c:pt>
                <c:pt idx="5">
                  <c:v>0.47</c:v>
                </c:pt>
                <c:pt idx="6">
                  <c:v>0.42</c:v>
                </c:pt>
                <c:pt idx="7">
                  <c:v>0.46200000000000002</c:v>
                </c:pt>
                <c:pt idx="8">
                  <c:v>0.42</c:v>
                </c:pt>
              </c:numCache>
            </c:numRef>
          </c:val>
        </c:ser>
        <c:ser>
          <c:idx val="1"/>
          <c:order val="1"/>
          <c:tx>
            <c:strRef>
              <c:f>Darriues!$C$1</c:f>
              <c:strCache>
                <c:ptCount val="1"/>
                <c:pt idx="0">
                  <c:v>Calculated Results</c:v>
                </c:pt>
              </c:strCache>
            </c:strRef>
          </c:tx>
          <c:spPr>
            <a:ln w="28575">
              <a:noFill/>
            </a:ln>
          </c:spPr>
          <c:invertIfNegative val="0"/>
          <c:cat>
            <c:numRef>
              <c:f>Darriues!$A$2:$A$10</c:f>
              <c:numCache>
                <c:formatCode>General</c:formatCode>
                <c:ptCount val="9"/>
                <c:pt idx="0">
                  <c:v>1</c:v>
                </c:pt>
                <c:pt idx="1">
                  <c:v>2</c:v>
                </c:pt>
                <c:pt idx="2">
                  <c:v>3</c:v>
                </c:pt>
                <c:pt idx="3">
                  <c:v>4</c:v>
                </c:pt>
                <c:pt idx="4">
                  <c:v>5</c:v>
                </c:pt>
                <c:pt idx="5">
                  <c:v>6</c:v>
                </c:pt>
                <c:pt idx="6">
                  <c:v>7</c:v>
                </c:pt>
                <c:pt idx="7">
                  <c:v>8</c:v>
                </c:pt>
                <c:pt idx="8">
                  <c:v>9</c:v>
                </c:pt>
              </c:numCache>
            </c:numRef>
          </c:cat>
          <c:val>
            <c:numRef>
              <c:f>Darriues!$C$2:$C$10</c:f>
              <c:numCache>
                <c:formatCode>General</c:formatCode>
                <c:ptCount val="9"/>
                <c:pt idx="0">
                  <c:v>0.39000000000000101</c:v>
                </c:pt>
                <c:pt idx="1">
                  <c:v>0.45</c:v>
                </c:pt>
                <c:pt idx="2">
                  <c:v>0.41</c:v>
                </c:pt>
                <c:pt idx="3">
                  <c:v>0.5</c:v>
                </c:pt>
                <c:pt idx="4">
                  <c:v>0.55000000000000004</c:v>
                </c:pt>
                <c:pt idx="5">
                  <c:v>0.51</c:v>
                </c:pt>
                <c:pt idx="6">
                  <c:v>0.39000000000000101</c:v>
                </c:pt>
                <c:pt idx="7">
                  <c:v>0.46</c:v>
                </c:pt>
                <c:pt idx="8">
                  <c:v>0.42</c:v>
                </c:pt>
              </c:numCache>
            </c:numRef>
          </c:val>
        </c:ser>
        <c:dLbls>
          <c:showLegendKey val="0"/>
          <c:showVal val="0"/>
          <c:showCatName val="0"/>
          <c:showSerName val="0"/>
          <c:showPercent val="0"/>
          <c:showBubbleSize val="0"/>
        </c:dLbls>
        <c:gapWidth val="150"/>
        <c:axId val="189073408"/>
        <c:axId val="203433664"/>
      </c:barChart>
      <c:catAx>
        <c:axId val="189073408"/>
        <c:scaling>
          <c:orientation val="minMax"/>
        </c:scaling>
        <c:delete val="0"/>
        <c:axPos val="b"/>
        <c:title>
          <c:tx>
            <c:rich>
              <a:bodyPr/>
              <a:lstStyle/>
              <a:p>
                <a:pPr>
                  <a:defRPr sz="1200"/>
                </a:pPr>
                <a:r>
                  <a:rPr lang="en-US" sz="1200"/>
                  <a:t>Turbine Number</a:t>
                </a:r>
              </a:p>
            </c:rich>
          </c:tx>
          <c:overlay val="0"/>
        </c:title>
        <c:numFmt formatCode="General" sourceLinked="1"/>
        <c:majorTickMark val="out"/>
        <c:minorTickMark val="none"/>
        <c:tickLblPos val="nextTo"/>
        <c:crossAx val="203433664"/>
        <c:crosses val="autoZero"/>
        <c:auto val="1"/>
        <c:lblAlgn val="ctr"/>
        <c:lblOffset val="100"/>
        <c:noMultiLvlLbl val="0"/>
      </c:catAx>
      <c:valAx>
        <c:axId val="203433664"/>
        <c:scaling>
          <c:orientation val="minMax"/>
        </c:scaling>
        <c:delete val="0"/>
        <c:axPos val="l"/>
        <c:title>
          <c:tx>
            <c:rich>
              <a:bodyPr rot="-5400000" vert="horz"/>
              <a:lstStyle/>
              <a:p>
                <a:pPr>
                  <a:defRPr sz="1200"/>
                </a:pPr>
                <a:r>
                  <a:rPr lang="en-US" sz="1200"/>
                  <a:t>Power Coefficient Cp</a:t>
                </a:r>
              </a:p>
            </c:rich>
          </c:tx>
          <c:layout>
            <c:manualLayout>
              <c:xMode val="edge"/>
              <c:yMode val="edge"/>
              <c:x val="1.53508771929825E-2"/>
              <c:y val="0.18859543598716899"/>
            </c:manualLayout>
          </c:layout>
          <c:overlay val="0"/>
        </c:title>
        <c:numFmt formatCode="General" sourceLinked="1"/>
        <c:majorTickMark val="out"/>
        <c:minorTickMark val="none"/>
        <c:tickLblPos val="nextTo"/>
        <c:crossAx val="189073408"/>
        <c:crosses val="autoZero"/>
        <c:crossBetween val="between"/>
      </c:valAx>
    </c:plotArea>
    <c:legend>
      <c:legendPos val="r"/>
      <c:layout>
        <c:manualLayout>
          <c:xMode val="edge"/>
          <c:yMode val="edge"/>
          <c:x val="0.69858751208730496"/>
          <c:y val="5.8907844852727001E-2"/>
          <c:w val="0.27509669843901102"/>
          <c:h val="0.178480606590843"/>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831101240550101"/>
          <c:y val="4.6770924467774803E-2"/>
          <c:w val="0.76090113735783305"/>
          <c:h val="0.75854549431321405"/>
        </c:manualLayout>
      </c:layout>
      <c:scatterChart>
        <c:scatterStyle val="lineMarker"/>
        <c:varyColors val="0"/>
        <c:ser>
          <c:idx val="0"/>
          <c:order val="0"/>
          <c:tx>
            <c:strRef>
              <c:f>Darrieus!$B$1</c:f>
              <c:strCache>
                <c:ptCount val="1"/>
                <c:pt idx="0">
                  <c:v>Developed Farm</c:v>
                </c:pt>
              </c:strCache>
            </c:strRef>
          </c:tx>
          <c:spPr>
            <a:ln w="28575">
              <a:noFill/>
            </a:ln>
          </c:spPr>
          <c:marker>
            <c:symbol val="square"/>
            <c:size val="7"/>
            <c:spPr>
              <a:solidFill>
                <a:srgbClr val="FF0000"/>
              </a:solidFill>
              <a:ln>
                <a:solidFill>
                  <a:srgbClr val="000000"/>
                </a:solidFill>
              </a:ln>
            </c:spPr>
          </c:marker>
          <c:xVal>
            <c:numRef>
              <c:f>Darrieus!$A$3:$A$4</c:f>
              <c:numCache>
                <c:formatCode>General</c:formatCode>
                <c:ptCount val="2"/>
                <c:pt idx="0">
                  <c:v>3</c:v>
                </c:pt>
                <c:pt idx="1">
                  <c:v>9</c:v>
                </c:pt>
              </c:numCache>
            </c:numRef>
          </c:xVal>
          <c:yVal>
            <c:numRef>
              <c:f>Darrieus!$B$3:$B$4</c:f>
              <c:numCache>
                <c:formatCode>General</c:formatCode>
                <c:ptCount val="2"/>
                <c:pt idx="0">
                  <c:v>926</c:v>
                </c:pt>
                <c:pt idx="1">
                  <c:v>2263</c:v>
                </c:pt>
              </c:numCache>
            </c:numRef>
          </c:yVal>
          <c:smooth val="0"/>
        </c:ser>
        <c:ser>
          <c:idx val="3"/>
          <c:order val="1"/>
          <c:tx>
            <c:strRef>
              <c:f>Sheet3!$I$1</c:f>
              <c:strCache>
                <c:ptCount val="1"/>
                <c:pt idx="0">
                  <c:v>Isolated Turbine Farm</c:v>
                </c:pt>
              </c:strCache>
            </c:strRef>
          </c:tx>
          <c:spPr>
            <a:ln w="28575">
              <a:noFill/>
            </a:ln>
          </c:spPr>
          <c:marker>
            <c:symbol val="triangle"/>
            <c:size val="7"/>
            <c:spPr>
              <a:solidFill>
                <a:schemeClr val="tx1"/>
              </a:solidFill>
              <a:ln>
                <a:solidFill>
                  <a:srgbClr val="000000"/>
                </a:solidFill>
              </a:ln>
            </c:spPr>
          </c:marker>
          <c:xVal>
            <c:numRef>
              <c:f>Darrieus!$A$3:$A$4</c:f>
              <c:numCache>
                <c:formatCode>General</c:formatCode>
                <c:ptCount val="2"/>
                <c:pt idx="0">
                  <c:v>3</c:v>
                </c:pt>
                <c:pt idx="1">
                  <c:v>9</c:v>
                </c:pt>
              </c:numCache>
            </c:numRef>
          </c:xVal>
          <c:yVal>
            <c:numRef>
              <c:f>Darrieus!$I$3:$I$4</c:f>
              <c:numCache>
                <c:formatCode>General</c:formatCode>
                <c:ptCount val="2"/>
                <c:pt idx="0">
                  <c:v>673</c:v>
                </c:pt>
                <c:pt idx="1">
                  <c:v>2019</c:v>
                </c:pt>
              </c:numCache>
            </c:numRef>
          </c:yVal>
          <c:smooth val="0"/>
        </c:ser>
        <c:dLbls>
          <c:showLegendKey val="0"/>
          <c:showVal val="0"/>
          <c:showCatName val="0"/>
          <c:showSerName val="0"/>
          <c:showPercent val="0"/>
          <c:showBubbleSize val="0"/>
        </c:dLbls>
        <c:axId val="203435392"/>
        <c:axId val="203435968"/>
      </c:scatterChart>
      <c:valAx>
        <c:axId val="203435392"/>
        <c:scaling>
          <c:orientation val="minMax"/>
        </c:scaling>
        <c:delete val="0"/>
        <c:axPos val="b"/>
        <c:title>
          <c:tx>
            <c:rich>
              <a:bodyPr/>
              <a:lstStyle/>
              <a:p>
                <a:pPr>
                  <a:defRPr sz="1200"/>
                </a:pPr>
                <a:r>
                  <a:rPr lang="en-US" sz="1200"/>
                  <a:t>Number of Turbines</a:t>
                </a:r>
              </a:p>
            </c:rich>
          </c:tx>
          <c:layout>
            <c:manualLayout>
              <c:xMode val="edge"/>
              <c:yMode val="edge"/>
              <c:x val="0.391636288519492"/>
              <c:y val="0.88888888888888895"/>
            </c:manualLayout>
          </c:layout>
          <c:overlay val="0"/>
        </c:title>
        <c:numFmt formatCode="General" sourceLinked="1"/>
        <c:majorTickMark val="out"/>
        <c:minorTickMark val="none"/>
        <c:tickLblPos val="nextTo"/>
        <c:crossAx val="203435968"/>
        <c:crosses val="autoZero"/>
        <c:crossBetween val="midCat"/>
        <c:majorUnit val="3"/>
      </c:valAx>
      <c:valAx>
        <c:axId val="203435968"/>
        <c:scaling>
          <c:orientation val="minMax"/>
          <c:min val="30"/>
        </c:scaling>
        <c:delete val="0"/>
        <c:axPos val="l"/>
        <c:title>
          <c:tx>
            <c:rich>
              <a:bodyPr rot="-5400000" vert="horz"/>
              <a:lstStyle/>
              <a:p>
                <a:pPr>
                  <a:defRPr sz="1200"/>
                </a:pPr>
                <a:r>
                  <a:rPr lang="en-US" sz="1200"/>
                  <a:t>Average Power (Watt/m)</a:t>
                </a:r>
              </a:p>
            </c:rich>
          </c:tx>
          <c:layout>
            <c:manualLayout>
              <c:xMode val="edge"/>
              <c:yMode val="edge"/>
              <c:x val="2.3106549883511698E-2"/>
              <c:y val="7.5997375328083996E-2"/>
            </c:manualLayout>
          </c:layout>
          <c:overlay val="0"/>
        </c:title>
        <c:numFmt formatCode="General" sourceLinked="1"/>
        <c:majorTickMark val="out"/>
        <c:minorTickMark val="none"/>
        <c:tickLblPos val="nextTo"/>
        <c:crossAx val="203435392"/>
        <c:crosses val="autoZero"/>
        <c:crossBetween val="midCat"/>
      </c:valAx>
    </c:plotArea>
    <c:legend>
      <c:legendPos val="r"/>
      <c:layout>
        <c:manualLayout>
          <c:xMode val="edge"/>
          <c:yMode val="edge"/>
          <c:x val="0.196828184938421"/>
          <c:y val="5.05420676582094E-2"/>
          <c:w val="0.430313390313391"/>
          <c:h val="0.168202099737533"/>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713340180303499"/>
          <c:y val="9.3067220764071798E-2"/>
          <c:w val="0.77512997831792796"/>
          <c:h val="0.71183253135024704"/>
        </c:manualLayout>
      </c:layout>
      <c:scatterChart>
        <c:scatterStyle val="lineMarker"/>
        <c:varyColors val="0"/>
        <c:ser>
          <c:idx val="1"/>
          <c:order val="0"/>
          <c:tx>
            <c:v>Developed farm</c:v>
          </c:tx>
          <c:spPr>
            <a:ln w="28575">
              <a:noFill/>
            </a:ln>
          </c:spPr>
          <c:marker>
            <c:spPr>
              <a:solidFill>
                <a:srgbClr val="FF0000"/>
              </a:solidFill>
            </c:spPr>
          </c:marker>
          <c:xVal>
            <c:numRef>
              <c:f>Darrieus!$A$3:$A$4</c:f>
              <c:numCache>
                <c:formatCode>General</c:formatCode>
                <c:ptCount val="2"/>
                <c:pt idx="0">
                  <c:v>3</c:v>
                </c:pt>
                <c:pt idx="1">
                  <c:v>9</c:v>
                </c:pt>
              </c:numCache>
            </c:numRef>
          </c:xVal>
          <c:yVal>
            <c:numRef>
              <c:f>Darrieus!$D$3:$D$4</c:f>
              <c:numCache>
                <c:formatCode>General</c:formatCode>
                <c:ptCount val="2"/>
                <c:pt idx="0">
                  <c:v>250</c:v>
                </c:pt>
                <c:pt idx="1">
                  <c:v>90</c:v>
                </c:pt>
              </c:numCache>
            </c:numRef>
          </c:yVal>
          <c:smooth val="0"/>
        </c:ser>
        <c:ser>
          <c:idx val="2"/>
          <c:order val="1"/>
          <c:tx>
            <c:v>Isolated Turbine Farm</c:v>
          </c:tx>
          <c:spPr>
            <a:ln w="28575">
              <a:noFill/>
            </a:ln>
          </c:spPr>
          <c:marker>
            <c:symbol val="triangle"/>
            <c:size val="8"/>
            <c:spPr>
              <a:solidFill>
                <a:schemeClr val="tx1"/>
              </a:solidFill>
              <a:ln>
                <a:solidFill>
                  <a:srgbClr val="000000"/>
                </a:solidFill>
              </a:ln>
            </c:spPr>
          </c:marker>
          <c:xVal>
            <c:numRef>
              <c:f>Darrieus!$A$3:$A$4</c:f>
              <c:numCache>
                <c:formatCode>General</c:formatCode>
                <c:ptCount val="2"/>
                <c:pt idx="0">
                  <c:v>3</c:v>
                </c:pt>
                <c:pt idx="1">
                  <c:v>9</c:v>
                </c:pt>
              </c:numCache>
            </c:numRef>
          </c:xVal>
          <c:yVal>
            <c:numRef>
              <c:f>Darrieus!$G$3:$G$4</c:f>
              <c:numCache>
                <c:formatCode>General</c:formatCode>
                <c:ptCount val="2"/>
                <c:pt idx="0">
                  <c:v>61</c:v>
                </c:pt>
                <c:pt idx="1">
                  <c:v>8</c:v>
                </c:pt>
              </c:numCache>
            </c:numRef>
          </c:yVal>
          <c:smooth val="0"/>
        </c:ser>
        <c:dLbls>
          <c:showLegendKey val="0"/>
          <c:showVal val="0"/>
          <c:showCatName val="0"/>
          <c:showSerName val="0"/>
          <c:showPercent val="0"/>
          <c:showBubbleSize val="0"/>
        </c:dLbls>
        <c:axId val="203437696"/>
        <c:axId val="203438272"/>
      </c:scatterChart>
      <c:valAx>
        <c:axId val="203437696"/>
        <c:scaling>
          <c:orientation val="minMax"/>
        </c:scaling>
        <c:delete val="0"/>
        <c:axPos val="b"/>
        <c:title>
          <c:tx>
            <c:rich>
              <a:bodyPr/>
              <a:lstStyle/>
              <a:p>
                <a:pPr>
                  <a:defRPr sz="1200"/>
                </a:pPr>
                <a:r>
                  <a:rPr lang="en-US" sz="1200"/>
                  <a:t>Number of Turbines</a:t>
                </a:r>
              </a:p>
            </c:rich>
          </c:tx>
          <c:layout>
            <c:manualLayout>
              <c:xMode val="edge"/>
              <c:yMode val="edge"/>
              <c:x val="0.41860809504075303"/>
              <c:y val="0.89773148148148196"/>
            </c:manualLayout>
          </c:layout>
          <c:overlay val="0"/>
        </c:title>
        <c:numFmt formatCode="General" sourceLinked="1"/>
        <c:majorTickMark val="out"/>
        <c:minorTickMark val="none"/>
        <c:tickLblPos val="nextTo"/>
        <c:crossAx val="203438272"/>
        <c:crosses val="autoZero"/>
        <c:crossBetween val="midCat"/>
        <c:majorUnit val="3"/>
      </c:valAx>
      <c:valAx>
        <c:axId val="203438272"/>
        <c:scaling>
          <c:orientation val="minMax"/>
        </c:scaling>
        <c:delete val="0"/>
        <c:axPos val="l"/>
        <c:title>
          <c:tx>
            <c:rich>
              <a:bodyPr rot="-5400000" vert="horz"/>
              <a:lstStyle/>
              <a:p>
                <a:pPr>
                  <a:defRPr sz="1200"/>
                </a:pPr>
                <a:r>
                  <a:rPr lang="en-US" sz="1200"/>
                  <a:t>Power Density (W/m2)</a:t>
                </a:r>
              </a:p>
            </c:rich>
          </c:tx>
          <c:layout>
            <c:manualLayout>
              <c:xMode val="edge"/>
              <c:yMode val="edge"/>
              <c:x val="2.1570751024542999E-2"/>
              <c:y val="0.12673811606882501"/>
            </c:manualLayout>
          </c:layout>
          <c:overlay val="0"/>
        </c:title>
        <c:numFmt formatCode="General" sourceLinked="1"/>
        <c:majorTickMark val="out"/>
        <c:minorTickMark val="none"/>
        <c:tickLblPos val="nextTo"/>
        <c:crossAx val="203437696"/>
        <c:crosses val="autoZero"/>
        <c:crossBetween val="midCat"/>
      </c:valAx>
    </c:plotArea>
    <c:legend>
      <c:legendPos val="r"/>
      <c:layout>
        <c:manualLayout>
          <c:xMode val="edge"/>
          <c:yMode val="edge"/>
          <c:x val="0.55432545931758803"/>
          <c:y val="4.9239535847492799E-2"/>
          <c:w val="0.42590779413442997"/>
          <c:h val="0.189847623213765"/>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4167320-7DDC-442C-B76B-41A71479878D}" type="slidenum">
              <a:rPr lang="en-US"/>
              <a:pPr/>
              <a:t>‹#›</a:t>
            </a:fld>
            <a:endParaRPr lang="en-US"/>
          </a:p>
        </p:txBody>
      </p:sp>
    </p:spTree>
    <p:extLst>
      <p:ext uri="{BB962C8B-B14F-4D97-AF65-F5344CB8AC3E}">
        <p14:creationId xmlns:p14="http://schemas.microsoft.com/office/powerpoint/2010/main" val="281392374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D5214480-3BBF-4AFD-8CE7-AD6356661C38}" type="datetime1">
              <a:rPr lang="en-US" smtClean="0"/>
              <a:pPr/>
              <a:t>10/13/2015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B52167-1163-4D0F-8898-956D559A679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12B5C8E-2A37-4ACE-A146-E77F837A01A3}" type="datetime1">
              <a:rPr lang="en-US" smtClean="0"/>
              <a:pPr/>
              <a:t>10/13/2015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9A46091-B634-4DF8-B8F6-8BD9AACB86B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92241642-88EC-4586-A629-CF87A64B6201}" type="datetime1">
              <a:rPr lang="en-US" smtClean="0"/>
              <a:pPr/>
              <a:t>10/13/2015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CAABB1B-ECC8-4534-8553-F5765BD0F50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22FD4426-7DCF-4C27-8542-6AD5149C1CEF}" type="datetime1">
              <a:rPr lang="en-US" smtClean="0"/>
              <a:pPr/>
              <a:t>10/13/2015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BB31207-C2DD-4B1B-98B5-69868EC973F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33911159-920C-404B-9692-F43E9BB8D34D}" type="datetime1">
              <a:rPr lang="en-US" smtClean="0"/>
              <a:pPr/>
              <a:t>10/13/2015</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BFC994A-B6B9-46B7-9D40-509065DB08D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6D8491E8-012D-44CA-9D79-788D91805D3A}" type="datetime1">
              <a:rPr lang="en-US" smtClean="0"/>
              <a:pPr/>
              <a:t>10/13/2015</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F5023FF-4C9A-44DE-A585-91ACD68CB7F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D38A1DA5-4D32-42F5-894D-A42D0857CFB6}" type="datetime1">
              <a:rPr lang="en-US" smtClean="0"/>
              <a:pPr/>
              <a:t>10/13/2015</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25197A1-4679-4014-A1F3-A8A77BFA5E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AC93AF90-80CB-471B-AC46-3A7AD0E529A4}" type="datetime1">
              <a:rPr lang="en-US" smtClean="0"/>
              <a:pPr/>
              <a:t>10/13/2015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7AB4710-ACC3-4D48-8599-42217EAD149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AAB62913-9BAE-42A7-8822-8F7E5B734805}" type="datetime1">
              <a:rPr lang="en-US" smtClean="0"/>
              <a:pPr/>
              <a:t>10/13/2015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9629F39-FDF8-42B1-A720-FD21003BE01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971D97D-49C2-478A-BC75-50E9EA631903}" type="datetime1">
              <a:rPr lang="en-US" smtClean="0"/>
              <a:pPr/>
              <a:t>10/13/2015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0E9B084-08B6-4C1A-95E8-98C821E7FE4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105C946-89B1-4227-B6D3-A0F1588196B8}" type="datetime1">
              <a:rPr lang="en-US" smtClean="0"/>
              <a:pPr/>
              <a:t>10/13/2015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0E611D4-8B48-45B5-BBD8-C7D878F52C10}"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hangingPunct="0"/>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2015/10/13</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324293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2015/10/13</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867013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2015/10/13</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568477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2015/10/13</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916798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BAA49A66-853F-42C6-84C7-BC96EC386E32}" type="datetime1">
              <a:rPr lang="en-US" smtClean="0"/>
              <a:pPr/>
              <a:t>10/13/2015</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41E29D7-05E0-47F1-8B07-8B49CF35B670}" type="slidenum">
              <a:rPr lang="en-US"/>
              <a:pPr/>
              <a:t>‹#›</a:t>
            </a:fld>
            <a:endParaRPr lang="en-US"/>
          </a:p>
        </p:txBody>
      </p:sp>
      <p:pic>
        <p:nvPicPr>
          <p:cNvPr id="1031" name="Picture 7" descr="forUC01_96"/>
          <p:cNvPicPr>
            <a:picLocks noChangeAspect="1" noChangeArrowheads="1"/>
          </p:cNvPicPr>
          <p:nvPr userDrawn="1"/>
        </p:nvPicPr>
        <p:blipFill>
          <a:blip r:embed="rId13" cstate="print"/>
          <a:srcRect/>
          <a:stretch>
            <a:fillRect/>
          </a:stretch>
        </p:blipFill>
        <p:spPr bwMode="auto">
          <a:xfrm>
            <a:off x="0" y="5543550"/>
            <a:ext cx="9144000" cy="139065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a:defRPr/>
            </a:pPr>
            <a:fld id="{660B9A97-EAE3-4393-9844-3EC263B28109}" type="datetime1">
              <a:rPr kumimoji="1" lang="ja-JP" altLang="en-US">
                <a:solidFill>
                  <a:srgbClr val="FFFFFF"/>
                </a:solidFill>
                <a:latin typeface="Times New Roman" pitchFamily="18" charset="0"/>
                <a:ea typeface="ＭＳ Ｐゴシック" pitchFamily="34" charset="-128"/>
              </a:rPr>
              <a:pPr>
                <a:defRPr/>
              </a:pPr>
              <a:t>2015/10/13</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a:defRPr/>
            </a:pPr>
            <a:fld id="{B8230C9D-D6AA-4A10-B604-F50816F95B66}" type="slidenum">
              <a:rPr kumimoji="1" lang="en-US" altLang="ja-JP">
                <a:solidFill>
                  <a:srgbClr val="FFFFFF"/>
                </a:solidFill>
                <a:latin typeface="Times New Roman" pitchFamily="18" charset="0"/>
                <a:ea typeface="ＭＳ Ｐゴシック" pitchFamily="34" charset="-128"/>
              </a:rPr>
              <a:pPr>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3182489372"/>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hyperlink" Target="mailto:abdallsa@mail.uc.edu"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6.jpeg"/><Relationship Id="rId1" Type="http://schemas.openxmlformats.org/officeDocument/2006/relationships/slideLayout" Target="../slideLayouts/slideLayout6.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Single%20Savonius%20Velocity%20Cont.mp4" TargetMode="External"/><Relationship Id="rId1" Type="http://schemas.microsoft.com/office/2007/relationships/media" Target="file://localhost/Volumes/NO%20NAME/Dr%20Abdallh/Single%20Savonius%20Velocity%20Cont.mp4" TargetMode="Externa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Single%20Savonius%20Vorticity%20Cont.mp4" TargetMode="External"/><Relationship Id="rId1" Type="http://schemas.microsoft.com/office/2007/relationships/media" Target="file://localhost/Volumes/NO%20NAME/Dr%20Abdallh/Single%20Savonius%20Vorticity%20Cont.mp4" TargetMode="Externa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Two%20Savonius%20Vorticity%20Cont.mp4" TargetMode="External"/><Relationship Id="rId1" Type="http://schemas.microsoft.com/office/2007/relationships/media" Target="file://localhost/Volumes/NO%20NAME/Dr%20Abdallh/Two%20Savonius%20Vorticity%20Cont.mp4" TargetMode="Externa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Two%20Savonius%20vel%20Cont.mp4" TargetMode="External"/><Relationship Id="rId1" Type="http://schemas.microsoft.com/office/2007/relationships/media" Target="file://localhost/Volumes/NO%20NAME/Dr%20Abdallh/Two%20Savonius%20vel%20Cont.mp4" TargetMode="Externa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3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chart" Target="../charts/chart8.xml"/><Relationship Id="rId7" Type="http://schemas.openxmlformats.org/officeDocument/2006/relationships/image" Target="../media/image59.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2.jpeg"/><Relationship Id="rId4" Type="http://schemas.openxmlformats.org/officeDocument/2006/relationships/chart" Target="../charts/chart9.xml"/><Relationship Id="rId9"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Three%20Savonius%20Velocity%20Cont.mp4" TargetMode="External"/><Relationship Id="rId1" Type="http://schemas.microsoft.com/office/2007/relationships/media" Target="file://localhost/Volumes/NO%20NAME/Dr%20Abdallh/Three%20Savonius%20Velocity%20Cont.mp4" TargetMode="External"/><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Three%20Savonius%20Vorticity%20Cont.mp4" TargetMode="External"/><Relationship Id="rId1" Type="http://schemas.microsoft.com/office/2007/relationships/media" Target="file://localhost/Volumes/NO%20NAME/Dr%20Abdallh/Three%20Savonius%20Vorticity%20Cont.mp4" TargetMode="External"/><Relationship Id="rId4" Type="http://schemas.openxmlformats.org/officeDocument/2006/relationships/image" Target="../media/image69.png"/></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Farm%20Development.mp4" TargetMode="External"/><Relationship Id="rId1" Type="http://schemas.microsoft.com/office/2007/relationships/media" Target="file://localhost/Volumes/NO%20NAME/Dr%20Abdallh/Farm%20Development.mp4" TargetMode="External"/><Relationship Id="rId4" Type="http://schemas.openxmlformats.org/officeDocument/2006/relationships/image" Target="../media/image73.png"/></Relationships>
</file>

<file path=ppt/slides/_rels/slide3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Nine%20Savonius%20Velocity%20Cont.mp4" TargetMode="External"/><Relationship Id="rId1" Type="http://schemas.microsoft.com/office/2007/relationships/media" Target="file://localhost/Volumes/NO%20NAME/Dr%20Abdallh/Nine%20Savonius%20Velocity%20Cont.mp4" TargetMode="External"/><Relationship Id="rId4" Type="http://schemas.openxmlformats.org/officeDocument/2006/relationships/image" Target="../media/image76.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Nine%20Savonius%20Vorticity%20Cont.mp4" TargetMode="External"/><Relationship Id="rId1" Type="http://schemas.microsoft.com/office/2007/relationships/media" Target="file://localhost/Volumes/NO%20NAME/Dr%20Abdallh/Nine%20Savonius%20Vorticity%20Cont.mp4" TargetMode="External"/><Relationship Id="rId4" Type="http://schemas.openxmlformats.org/officeDocument/2006/relationships/image" Target="../media/image77.png"/></Relationships>
</file>

<file path=ppt/slides/_rels/slide4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image" Target="../media/image82.jpeg"/></Relationships>
</file>

<file path=ppt/slides/_rels/slide4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png"/></Relationships>
</file>

<file path=ppt/slides/_rels/slide4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Single%20Darriesu%20Velocity%20Cont.mp4" TargetMode="External"/><Relationship Id="rId1" Type="http://schemas.microsoft.com/office/2007/relationships/media" Target="file://localhost/Volumes/NO%20NAME/Dr%20Abdallh/Single%20Darriesu%20Velocity%20Cont.mp4" TargetMode="External"/><Relationship Id="rId4" Type="http://schemas.openxmlformats.org/officeDocument/2006/relationships/image" Target="../media/image90.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Single%20Darriesu%20Vorticity%20Cont.mp4" TargetMode="External"/><Relationship Id="rId1" Type="http://schemas.microsoft.com/office/2007/relationships/media" Target="file://localhost/Volumes/NO%20NAME/Dr%20Abdallh/Single%20Darriesu%20Vorticity%20Cont.mp4" TargetMode="External"/><Relationship Id="rId4" Type="http://schemas.openxmlformats.org/officeDocument/2006/relationships/image" Target="../media/image91.png"/></Relationships>
</file>

<file path=ppt/slides/_rels/slide5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5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chart" Target="../charts/chart17.xml"/><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5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chart" Target="../charts/chart19.xml"/><Relationship Id="rId5" Type="http://schemas.openxmlformats.org/officeDocument/2006/relationships/image" Target="../media/image96.jpeg"/><Relationship Id="rId4" Type="http://schemas.openxmlformats.org/officeDocument/2006/relationships/chart" Target="../charts/chart18.xml"/></Relationships>
</file>

<file path=ppt/slides/_rels/slide55.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5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 Id="rId4" Type="http://schemas.openxmlformats.org/officeDocument/2006/relationships/chart" Target="../charts/chart20.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Two%20Darrieus%20vel%20Cont.mp4" TargetMode="External"/><Relationship Id="rId1" Type="http://schemas.microsoft.com/office/2007/relationships/media" Target="file://localhost/Volumes/NO%20NAME/Dr%20Abdallh/Two%20Darrieus%20vel%20Cont.mp4" TargetMode="External"/><Relationship Id="rId4" Type="http://schemas.openxmlformats.org/officeDocument/2006/relationships/image" Target="../media/image106.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Two%20Darriesu%20Vorticity%20Cont.mp4" TargetMode="External"/><Relationship Id="rId1" Type="http://schemas.microsoft.com/office/2007/relationships/media" Target="file://localhost/Volumes/NO%20NAME/Dr%20Abdallh/Two%20Darriesu%20Vorticity%20Cont.mp4" TargetMode="External"/><Relationship Id="rId4" Type="http://schemas.openxmlformats.org/officeDocument/2006/relationships/image" Target="../media/image107.png"/></Relationships>
</file>

<file path=ppt/slides/_rels/slide5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image" Target="../media/image110.png"/><Relationship Id="rId1" Type="http://schemas.openxmlformats.org/officeDocument/2006/relationships/slideLayout" Target="../slideLayouts/slideLayout7.xml"/><Relationship Id="rId4" Type="http://schemas.openxmlformats.org/officeDocument/2006/relationships/chart" Target="../charts/chart24.xml"/></Relationships>
</file>

<file path=ppt/slides/_rels/slide6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111.png"/><Relationship Id="rId1" Type="http://schemas.openxmlformats.org/officeDocument/2006/relationships/slideLayout" Target="../slideLayouts/slideLayout7.xml"/><Relationship Id="rId4" Type="http://schemas.openxmlformats.org/officeDocument/2006/relationships/chart" Target="../charts/chart26.xml"/></Relationships>
</file>

<file path=ppt/slides/_rels/slide63.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7.xml"/><Relationship Id="rId4" Type="http://schemas.openxmlformats.org/officeDocument/2006/relationships/image" Target="../media/image111.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Three%20Darriesu%20Velocity%20Cont.mp4" TargetMode="External"/><Relationship Id="rId1" Type="http://schemas.microsoft.com/office/2007/relationships/media" Target="file://localhost/Volumes/NO%20NAME/Dr%20Abdallh/Three%20Darriesu%20Velocity%20Cont.mp4" TargetMode="External"/><Relationship Id="rId4" Type="http://schemas.openxmlformats.org/officeDocument/2006/relationships/image" Target="../media/image112.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Three%20Darriesu%20Vorticity%20Cont.mp4" TargetMode="External"/><Relationship Id="rId1" Type="http://schemas.microsoft.com/office/2007/relationships/media" Target="file://localhost/Volumes/NO%20NAME/Dr%20Abdallh/Three%20Darriesu%20Vorticity%20Cont.mp4" TargetMode="External"/><Relationship Id="rId4" Type="http://schemas.openxmlformats.org/officeDocument/2006/relationships/image" Target="../media/image113.png"/></Relationships>
</file>

<file path=ppt/slides/_rels/slide6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Nine%20Darrieus%20Velocity%20Cont.mp4" TargetMode="External"/><Relationship Id="rId1" Type="http://schemas.microsoft.com/office/2007/relationships/media" Target="file://localhost/Volumes/NO%20NAME/Dr%20Abdallh/Nine%20Darrieus%20Velocity%20Cont.mp4" TargetMode="External"/><Relationship Id="rId4" Type="http://schemas.openxmlformats.org/officeDocument/2006/relationships/image" Target="../media/image116.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localhost/Volumes/NO%20NAME/Dr%20Abdallh/Nine%20Darrieus%20Vorticity%20Cont.mp4" TargetMode="External"/><Relationship Id="rId1" Type="http://schemas.microsoft.com/office/2007/relationships/media" Target="file://localhost/Volumes/NO%20NAME/Dr%20Abdallh/Nine%20Darrieus%20Vorticity%20Cont.mp4" TargetMode="External"/><Relationship Id="rId4" Type="http://schemas.openxmlformats.org/officeDocument/2006/relationships/image" Target="../media/image11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hyperlink" Target="http://www.cyberiad.net/" TargetMode="External"/><Relationship Id="rId2" Type="http://schemas.openxmlformats.org/officeDocument/2006/relationships/hyperlink" Target="http://iipdigital.usembassy.gov/st/english/article/2013" TargetMode="Externa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7.xml"/><Relationship Id="rId4" Type="http://schemas.openxmlformats.org/officeDocument/2006/relationships/image" Target="../media/image126.png"/></Relationships>
</file>

<file path=ppt/slides/_rels/slide9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7.xml"/><Relationship Id="rId4" Type="http://schemas.openxmlformats.org/officeDocument/2006/relationships/image" Target="../media/image132.png"/></Relationships>
</file>

<file path=ppt/slides/_rels/slide9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7.xml"/><Relationship Id="rId5" Type="http://schemas.openxmlformats.org/officeDocument/2006/relationships/image" Target="../media/image136.png"/><Relationship Id="rId4" Type="http://schemas.openxmlformats.org/officeDocument/2006/relationships/image" Target="../media/image135.png"/></Relationships>
</file>

<file path=ppt/slides/_rels/slide97.xml.rels><?xml version="1.0" encoding="UTF-8" standalone="yes"?>
<Relationships xmlns="http://schemas.openxmlformats.org/package/2006/relationships"><Relationship Id="rId3" Type="http://schemas.openxmlformats.org/officeDocument/2006/relationships/image" Target="../media/image138.gif"/><Relationship Id="rId2" Type="http://schemas.openxmlformats.org/officeDocument/2006/relationships/image" Target="../media/image137.gif"/><Relationship Id="rId1" Type="http://schemas.openxmlformats.org/officeDocument/2006/relationships/slideLayout" Target="../slideLayouts/slideLayout7.xml"/><Relationship Id="rId4" Type="http://schemas.openxmlformats.org/officeDocument/2006/relationships/image" Target="../media/image139.gif"/></Relationships>
</file>

<file path=ppt/slides/_rels/slide9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xml"/><Relationship Id="rId4" Type="http://schemas.openxmlformats.org/officeDocument/2006/relationships/image" Target="../media/image142.png"/></Relationships>
</file>

<file path=ppt/slides/_rels/slide99.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7.xml"/><Relationship Id="rId5" Type="http://schemas.openxmlformats.org/officeDocument/2006/relationships/image" Target="../media/image147.png"/><Relationship Id="rId4" Type="http://schemas.openxmlformats.org/officeDocument/2006/relationships/image" Target="../media/image146.png"/></Relationships>
</file>

<file path=ppt/slides/_rels/slide101.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image" Target="../media/image149.png"/><Relationship Id="rId7" Type="http://schemas.openxmlformats.org/officeDocument/2006/relationships/hyperlink" Target="http://www.cfd-online.com/Wiki/Friction_velocity" TargetMode="External"/><Relationship Id="rId2" Type="http://schemas.openxmlformats.org/officeDocument/2006/relationships/image" Target="../media/image148.png"/><Relationship Id="rId1" Type="http://schemas.openxmlformats.org/officeDocument/2006/relationships/slideLayout" Target="../slideLayouts/slideLayout7.xml"/><Relationship Id="rId6" Type="http://schemas.openxmlformats.org/officeDocument/2006/relationships/hyperlink" Target="http://www.cfd-online.com/Wiki/Kinematic_viscosity" TargetMode="External"/><Relationship Id="rId5" Type="http://schemas.openxmlformats.org/officeDocument/2006/relationships/image" Target="../media/image151.png"/><Relationship Id="rId4" Type="http://schemas.openxmlformats.org/officeDocument/2006/relationships/image" Target="../media/image150.png"/></Relationships>
</file>

<file path=ppt/slides/_rels/slide102.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png"/><Relationship Id="rId1" Type="http://schemas.openxmlformats.org/officeDocument/2006/relationships/slideLayout" Target="../slideLayouts/slideLayout7.xml"/><Relationship Id="rId5" Type="http://schemas.openxmlformats.org/officeDocument/2006/relationships/image" Target="../media/image156.png"/><Relationship Id="rId4" Type="http://schemas.openxmlformats.org/officeDocument/2006/relationships/image" Target="../media/image155.jpeg"/></Relationships>
</file>

<file path=ppt/slides/_rels/slide103.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7.xml"/><Relationship Id="rId4" Type="http://schemas.openxmlformats.org/officeDocument/2006/relationships/image" Target="../media/image159.jpeg"/></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C:\Users\Mohammed\Desktop\preparation%20for%20presentation\Vertical%20Axis%20Wind%20Turbine%20Hybrid%20Darrieus%20JET%20Bl.mp4" TargetMode="External"/><Relationship Id="rId1" Type="http://schemas.microsoft.com/office/2007/relationships/media" Target="file:///C:\Users\Mohammed\Desktop\preparation%20for%20presentation\Vertical%20Axis%20Wind%20Turbine%20Hybrid%20Darrieus%20JET%20Bl.mp4" TargetMode="External"/><Relationship Id="rId4" Type="http://schemas.openxmlformats.org/officeDocument/2006/relationships/image" Target="../media/image160.png"/></Relationships>
</file>

<file path=ppt/slides/_rels/slide105.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7.xml"/><Relationship Id="rId4" Type="http://schemas.openxmlformats.org/officeDocument/2006/relationships/image" Target="../media/image164.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6404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876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304800"/>
            <a:ext cx="7772400" cy="4495800"/>
          </a:xfrm>
        </p:spPr>
        <p:txBody>
          <a:bodyPr/>
          <a:lstStyle/>
          <a:p>
            <a:r>
              <a:rPr lang="en-US" sz="3200" b="1" dirty="0" smtClean="0">
                <a:solidFill>
                  <a:schemeClr val="tx2"/>
                </a:solidFill>
                <a:latin typeface="+mj-lt"/>
                <a:ea typeface="+mj-ea"/>
                <a:cs typeface="+mj-cs"/>
              </a:rPr>
              <a:t>Development of Efficient Patterned Vertical Axis Wind Turbine Farms</a:t>
            </a:r>
            <a:br>
              <a:rPr lang="en-US" sz="3200" b="1" dirty="0" smtClean="0">
                <a:solidFill>
                  <a:schemeClr val="tx2"/>
                </a:solidFill>
                <a:latin typeface="+mj-lt"/>
                <a:ea typeface="+mj-ea"/>
                <a:cs typeface="+mj-cs"/>
              </a:rPr>
            </a:br>
            <a:r>
              <a:rPr lang="en-US" sz="2000" dirty="0" smtClean="0">
                <a:solidFill>
                  <a:srgbClr val="FF0000"/>
                </a:solidFill>
              </a:rPr>
              <a:t> </a:t>
            </a:r>
            <a:br>
              <a:rPr lang="en-US" sz="2000" dirty="0" smtClean="0">
                <a:solidFill>
                  <a:srgbClr val="FF0000"/>
                </a:solidFill>
              </a:rPr>
            </a:br>
            <a:r>
              <a:rPr lang="en-US" sz="2400" b="1" dirty="0" err="1" smtClean="0">
                <a:solidFill>
                  <a:schemeClr val="tx1"/>
                </a:solidFill>
              </a:rPr>
              <a:t>Shaaban</a:t>
            </a:r>
            <a:r>
              <a:rPr lang="en-US" sz="2400" b="1" dirty="0" smtClean="0">
                <a:solidFill>
                  <a:schemeClr val="tx1"/>
                </a:solidFill>
              </a:rPr>
              <a:t> </a:t>
            </a:r>
            <a:r>
              <a:rPr lang="en-US" sz="2400" b="1" dirty="0">
                <a:solidFill>
                  <a:schemeClr val="tx1"/>
                </a:solidFill>
              </a:rPr>
              <a:t>Abdallah</a:t>
            </a:r>
            <a:r>
              <a:rPr lang="en-US" sz="2000" dirty="0" smtClean="0">
                <a:solidFill>
                  <a:srgbClr val="FF0000"/>
                </a:solidFill>
              </a:rPr>
              <a:t/>
            </a:r>
            <a:br>
              <a:rPr lang="en-US" sz="2000" dirty="0" smtClean="0">
                <a:solidFill>
                  <a:srgbClr val="FF0000"/>
                </a:solidFill>
              </a:rPr>
            </a:br>
            <a:r>
              <a:rPr lang="en-US" sz="1400" b="1" dirty="0" smtClean="0">
                <a:solidFill>
                  <a:srgbClr val="C00000"/>
                </a:solidFill>
                <a:hlinkClick r:id="rId2"/>
              </a:rPr>
              <a:t>abdallsa@mail.uc.edu</a:t>
            </a:r>
            <a:r>
              <a:rPr lang="en-US" sz="1400" b="1" dirty="0" smtClean="0">
                <a:solidFill>
                  <a:srgbClr val="C00000"/>
                </a:solidFill>
              </a:rPr>
              <a:t/>
            </a:r>
            <a:br>
              <a:rPr lang="en-US" sz="1400" b="1" dirty="0" smtClean="0">
                <a:solidFill>
                  <a:srgbClr val="C00000"/>
                </a:solidFill>
              </a:rPr>
            </a:br>
            <a:r>
              <a:rPr lang="en-US" sz="1400" b="1" dirty="0" smtClean="0">
                <a:solidFill>
                  <a:srgbClr val="C00000"/>
                </a:solidFill>
              </a:rPr>
              <a:t/>
            </a:r>
            <a:br>
              <a:rPr lang="en-US" sz="1400" b="1" dirty="0" smtClean="0">
                <a:solidFill>
                  <a:srgbClr val="C00000"/>
                </a:solidFill>
              </a:rPr>
            </a:br>
            <a:r>
              <a:rPr lang="en-US" sz="1400" b="1" dirty="0" smtClean="0">
                <a:solidFill>
                  <a:schemeClr val="tx1"/>
                </a:solidFill>
              </a:rPr>
              <a:t> Department of Aerospace Engineering and Engineering Mechanics</a:t>
            </a:r>
            <a:br>
              <a:rPr lang="en-US" sz="1400" b="1" dirty="0" smtClean="0">
                <a:solidFill>
                  <a:schemeClr val="tx1"/>
                </a:solidFill>
              </a:rPr>
            </a:br>
            <a:r>
              <a:rPr lang="en-US" sz="1400" b="1" dirty="0" smtClean="0">
                <a:solidFill>
                  <a:schemeClr val="tx1"/>
                </a:solidFill>
              </a:rPr>
              <a:t>University of Cincinnati, Cincinnati, Oh 45221</a:t>
            </a:r>
            <a:endParaRPr lang="en-US" sz="1400" b="1" dirty="0">
              <a:solidFill>
                <a:srgbClr val="C00000"/>
              </a:solidFill>
            </a:endParaRPr>
          </a:p>
        </p:txBody>
      </p:sp>
      <p:sp>
        <p:nvSpPr>
          <p:cNvPr id="7" name="Slide Number Placeholder 6"/>
          <p:cNvSpPr>
            <a:spLocks noGrp="1"/>
          </p:cNvSpPr>
          <p:nvPr>
            <p:ph type="sldNum" sz="quarter" idx="12"/>
          </p:nvPr>
        </p:nvSpPr>
        <p:spPr/>
        <p:txBody>
          <a:bodyPr/>
          <a:lstStyle/>
          <a:p>
            <a:fld id="{16B52167-1163-4D0F-8898-956D559A6792}" type="slidenum">
              <a:rPr lang="en-US" smtClean="0"/>
              <a:pPr/>
              <a:t>3</a:t>
            </a:fld>
            <a:endParaRPr lang="en-US"/>
          </a:p>
        </p:txBody>
      </p:sp>
      <p:sp>
        <p:nvSpPr>
          <p:cNvPr id="2" name="TextBox 1"/>
          <p:cNvSpPr txBox="1"/>
          <p:nvPr/>
        </p:nvSpPr>
        <p:spPr>
          <a:xfrm>
            <a:off x="2286000" y="533400"/>
            <a:ext cx="3954929" cy="369332"/>
          </a:xfrm>
          <a:prstGeom prst="rect">
            <a:avLst/>
          </a:prstGeom>
          <a:noFill/>
        </p:spPr>
        <p:txBody>
          <a:bodyPr wrap="none" rtlCol="0">
            <a:spAutoFit/>
          </a:bodyPr>
          <a:lstStyle/>
          <a:p>
            <a:r>
              <a:rPr lang="en-US" dirty="0" err="1" smtClean="0"/>
              <a:t>Mech</a:t>
            </a:r>
            <a:r>
              <a:rPr lang="en-US" dirty="0" smtClean="0"/>
              <a:t>-Aero Conference, Oct. 5, 2015</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Outlines</a:t>
            </a:r>
            <a:endParaRPr lang="en-US" dirty="0"/>
          </a:p>
        </p:txBody>
      </p:sp>
      <p:sp>
        <p:nvSpPr>
          <p:cNvPr id="3" name="Content Placeholder 2"/>
          <p:cNvSpPr>
            <a:spLocks noGrp="1"/>
          </p:cNvSpPr>
          <p:nvPr>
            <p:ph idx="1"/>
          </p:nvPr>
        </p:nvSpPr>
        <p:spPr>
          <a:xfrm>
            <a:off x="457200" y="1219200"/>
            <a:ext cx="8229600" cy="4525963"/>
          </a:xfrm>
        </p:spPr>
        <p:txBody>
          <a:bodyPr/>
          <a:lstStyle/>
          <a:p>
            <a:r>
              <a:rPr lang="en-US" sz="2800" dirty="0" smtClean="0"/>
              <a:t>Introduction</a:t>
            </a:r>
          </a:p>
          <a:p>
            <a:r>
              <a:rPr lang="en-US" sz="2800" dirty="0" smtClean="0"/>
              <a:t>Motivation and Problem Definition</a:t>
            </a:r>
          </a:p>
          <a:p>
            <a:r>
              <a:rPr lang="en-US" sz="2800" dirty="0" smtClean="0"/>
              <a:t>Contribution to Knowledge</a:t>
            </a:r>
          </a:p>
          <a:p>
            <a:r>
              <a:rPr lang="en-US" sz="2800" dirty="0" smtClean="0"/>
              <a:t>Strategy for Problem Solution</a:t>
            </a:r>
          </a:p>
          <a:p>
            <a:r>
              <a:rPr lang="en-US" sz="2800" dirty="0" smtClean="0"/>
              <a:t>Results</a:t>
            </a:r>
          </a:p>
          <a:p>
            <a:r>
              <a:rPr lang="en-US" sz="2800" dirty="0" smtClean="0"/>
              <a:t>Conclusion</a:t>
            </a:r>
          </a:p>
          <a:p>
            <a:pPr marL="0" indent="0">
              <a:buNone/>
            </a:pPr>
            <a:endParaRPr lang="en-US" sz="2800" dirty="0" smtClean="0"/>
          </a:p>
          <a:p>
            <a:endParaRPr lang="en-US" sz="2800" dirty="0" smtClean="0"/>
          </a:p>
          <a:p>
            <a:endParaRPr lang="en-US" sz="2800" dirty="0"/>
          </a:p>
        </p:txBody>
      </p:sp>
      <p:sp>
        <p:nvSpPr>
          <p:cNvPr id="5" name="Slide Number Placeholder 4"/>
          <p:cNvSpPr>
            <a:spLocks noGrp="1"/>
          </p:cNvSpPr>
          <p:nvPr>
            <p:ph type="sldNum" sz="quarter" idx="12"/>
          </p:nvPr>
        </p:nvSpPr>
        <p:spPr/>
        <p:txBody>
          <a:bodyPr/>
          <a:lstStyle/>
          <a:p>
            <a:fld id="{79A46091-B634-4DF8-B8F6-8BD9AACB86BC}"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304800" y="838200"/>
            <a:ext cx="7032434" cy="430887"/>
          </a:xfrm>
          <a:prstGeom prst="rect">
            <a:avLst/>
          </a:prstGeom>
        </p:spPr>
        <p:txBody>
          <a:bodyPr wrap="square">
            <a:spAutoFit/>
          </a:bodyPr>
          <a:lstStyle/>
          <a:p>
            <a:pPr>
              <a:spcBef>
                <a:spcPct val="0"/>
              </a:spcBef>
            </a:pPr>
            <a:r>
              <a:rPr lang="en-US" sz="2200" b="1" dirty="0" smtClean="0">
                <a:latin typeface="+mj-lt"/>
                <a:ea typeface="+mj-ea"/>
                <a:cs typeface="+mj-cs"/>
              </a:rPr>
              <a:t>Nonrenewable and Renewable Energy Resources:</a:t>
            </a:r>
          </a:p>
        </p:txBody>
      </p:sp>
      <p:pic>
        <p:nvPicPr>
          <p:cNvPr id="1027" name="Picture 3"/>
          <p:cNvPicPr>
            <a:picLocks noChangeAspect="1" noChangeArrowheads="1"/>
          </p:cNvPicPr>
          <p:nvPr/>
        </p:nvPicPr>
        <p:blipFill>
          <a:blip r:embed="rId3" cstate="print"/>
          <a:srcRect/>
          <a:stretch>
            <a:fillRect/>
          </a:stretch>
        </p:blipFill>
        <p:spPr bwMode="auto">
          <a:xfrm>
            <a:off x="381000" y="1447800"/>
            <a:ext cx="4038600" cy="3429000"/>
          </a:xfrm>
          <a:prstGeom prst="rect">
            <a:avLst/>
          </a:prstGeom>
          <a:noFill/>
          <a:ln w="9525">
            <a:noFill/>
            <a:miter lim="800000"/>
            <a:headEnd/>
            <a:tailEnd/>
          </a:ln>
        </p:spPr>
      </p:pic>
      <p:pic>
        <p:nvPicPr>
          <p:cNvPr id="7" name="Picture 2" descr="http://upload.wikimedia.org/wikipedia/commons/thumb/b/b6/Global_energy_potential_perez_2009_en.svg/840px-Global_energy_potential_perez_2009_en.svg.png"/>
          <p:cNvPicPr>
            <a:picLocks noChangeAspect="1" noChangeArrowheads="1"/>
          </p:cNvPicPr>
          <p:nvPr/>
        </p:nvPicPr>
        <p:blipFill>
          <a:blip r:embed="rId4" cstate="print"/>
          <a:srcRect/>
          <a:stretch>
            <a:fillRect/>
          </a:stretch>
        </p:blipFill>
        <p:spPr bwMode="auto">
          <a:xfrm>
            <a:off x="4572000" y="1447800"/>
            <a:ext cx="4343400" cy="3429544"/>
          </a:xfrm>
          <a:prstGeom prst="rect">
            <a:avLst/>
          </a:prstGeom>
          <a:noFill/>
        </p:spPr>
      </p:pic>
      <p:sp>
        <p:nvSpPr>
          <p:cNvPr id="9" name="Rectangle 8"/>
          <p:cNvSpPr/>
          <p:nvPr/>
        </p:nvSpPr>
        <p:spPr>
          <a:xfrm>
            <a:off x="228600" y="5181600"/>
            <a:ext cx="8686800" cy="1311128"/>
          </a:xfrm>
          <a:prstGeom prst="rect">
            <a:avLst/>
          </a:prstGeom>
        </p:spPr>
        <p:txBody>
          <a:bodyPr wrap="square">
            <a:spAutoFit/>
          </a:bodyPr>
          <a:lstStyle/>
          <a:p>
            <a:pPr marL="342900" indent="-342900" algn="just">
              <a:spcBef>
                <a:spcPct val="20000"/>
              </a:spcBef>
              <a:buChar char="•"/>
            </a:pPr>
            <a:r>
              <a:rPr lang="en-US" dirty="0">
                <a:latin typeface="+mn-lt"/>
              </a:rPr>
              <a:t>Based on REN21’s 2014 report, </a:t>
            </a:r>
            <a:r>
              <a:rPr lang="en-US" b="1" dirty="0">
                <a:solidFill>
                  <a:srgbClr val="FF0000"/>
                </a:solidFill>
                <a:latin typeface="+mn-lt"/>
              </a:rPr>
              <a:t>renewable energy </a:t>
            </a:r>
            <a:r>
              <a:rPr lang="en-US" dirty="0">
                <a:latin typeface="+mn-lt"/>
              </a:rPr>
              <a:t>contributed by </a:t>
            </a:r>
            <a:r>
              <a:rPr lang="en-US" dirty="0">
                <a:solidFill>
                  <a:srgbClr val="FF0000"/>
                </a:solidFill>
                <a:latin typeface="+mn-lt"/>
              </a:rPr>
              <a:t>19%</a:t>
            </a:r>
            <a:r>
              <a:rPr lang="en-US" dirty="0">
                <a:latin typeface="+mn-lt"/>
              </a:rPr>
              <a:t> to </a:t>
            </a:r>
            <a:r>
              <a:rPr lang="en-US" b="1" dirty="0" smtClean="0">
                <a:solidFill>
                  <a:srgbClr val="FF0000"/>
                </a:solidFill>
                <a:latin typeface="+mn-lt"/>
              </a:rPr>
              <a:t>global energy </a:t>
            </a:r>
            <a:r>
              <a:rPr lang="en-US" b="1" dirty="0">
                <a:solidFill>
                  <a:srgbClr val="FF0000"/>
                </a:solidFill>
                <a:latin typeface="+mn-lt"/>
              </a:rPr>
              <a:t>consumption </a:t>
            </a:r>
            <a:r>
              <a:rPr lang="en-US" dirty="0">
                <a:latin typeface="+mn-lt"/>
              </a:rPr>
              <a:t>and </a:t>
            </a:r>
            <a:r>
              <a:rPr lang="en-US" b="1" dirty="0" smtClean="0">
                <a:solidFill>
                  <a:srgbClr val="FF0000"/>
                </a:solidFill>
                <a:latin typeface="+mn-lt"/>
              </a:rPr>
              <a:t>22 </a:t>
            </a:r>
            <a:r>
              <a:rPr lang="en-US" b="1" dirty="0">
                <a:solidFill>
                  <a:srgbClr val="FF0000"/>
                </a:solidFill>
                <a:latin typeface="+mn-lt"/>
              </a:rPr>
              <a:t>% to </a:t>
            </a:r>
            <a:r>
              <a:rPr lang="en-US" b="1" dirty="0" smtClean="0">
                <a:solidFill>
                  <a:srgbClr val="FF0000"/>
                </a:solidFill>
                <a:latin typeface="+mn-lt"/>
              </a:rPr>
              <a:t>electricity generation</a:t>
            </a:r>
          </a:p>
          <a:p>
            <a:pPr marL="342900" indent="-342900" algn="just">
              <a:spcBef>
                <a:spcPct val="20000"/>
              </a:spcBef>
              <a:buChar char="•"/>
            </a:pPr>
            <a:endParaRPr lang="en-US" b="1" dirty="0" smtClean="0">
              <a:solidFill>
                <a:srgbClr val="FF0000"/>
              </a:solidFill>
              <a:latin typeface="+mn-lt"/>
            </a:endParaRPr>
          </a:p>
          <a:p>
            <a:pPr marL="342900" indent="-342900" algn="just">
              <a:spcBef>
                <a:spcPct val="20000"/>
              </a:spcBef>
              <a:buChar char="•"/>
            </a:pPr>
            <a:r>
              <a:rPr lang="en-US" dirty="0" smtClean="0">
                <a:latin typeface="+mn-lt"/>
              </a:rPr>
              <a:t>The </a:t>
            </a:r>
            <a:r>
              <a:rPr lang="en-US" b="1" dirty="0" smtClean="0">
                <a:solidFill>
                  <a:srgbClr val="FF0000"/>
                </a:solidFill>
                <a:latin typeface="+mn-lt"/>
              </a:rPr>
              <a:t>annual</a:t>
            </a:r>
            <a:r>
              <a:rPr lang="en-US" dirty="0" smtClean="0">
                <a:latin typeface="+mn-lt"/>
              </a:rPr>
              <a:t> available </a:t>
            </a:r>
            <a:r>
              <a:rPr lang="en-US" b="1" dirty="0" smtClean="0">
                <a:solidFill>
                  <a:srgbClr val="FF0000"/>
                </a:solidFill>
                <a:latin typeface="+mn-lt"/>
              </a:rPr>
              <a:t>wind</a:t>
            </a:r>
            <a:r>
              <a:rPr lang="en-US" dirty="0" smtClean="0">
                <a:latin typeface="+mn-lt"/>
              </a:rPr>
              <a:t> energy is </a:t>
            </a:r>
            <a:r>
              <a:rPr lang="en-US" b="1" dirty="0" smtClean="0">
                <a:solidFill>
                  <a:srgbClr val="FF0000"/>
                </a:solidFill>
                <a:latin typeface="+mn-lt"/>
              </a:rPr>
              <a:t>25-70 TW</a:t>
            </a:r>
            <a:endParaRPr lang="en-US" b="1" dirty="0">
              <a:solidFill>
                <a:srgbClr val="FF0000"/>
              </a:solidFill>
              <a:latin typeface="+mn-lt"/>
            </a:endParaRPr>
          </a:p>
        </p:txBody>
      </p:sp>
      <p:pic>
        <p:nvPicPr>
          <p:cNvPr id="1029" name="Picture 5" descr="http://upload.wikimedia.org/wikipedia/en/f/f7/REN21_logo.jpg"/>
          <p:cNvPicPr>
            <a:picLocks noChangeAspect="1" noChangeArrowheads="1"/>
          </p:cNvPicPr>
          <p:nvPr/>
        </p:nvPicPr>
        <p:blipFill>
          <a:blip r:embed="rId5" cstate="print"/>
          <a:srcRect/>
          <a:stretch>
            <a:fillRect/>
          </a:stretch>
        </p:blipFill>
        <p:spPr bwMode="auto">
          <a:xfrm>
            <a:off x="7467600" y="762000"/>
            <a:ext cx="1556766" cy="685800"/>
          </a:xfrm>
          <a:prstGeom prst="rect">
            <a:avLst/>
          </a:prstGeom>
          <a:noFill/>
        </p:spPr>
      </p:pic>
      <p:sp>
        <p:nvSpPr>
          <p:cNvPr id="8" name="Rectangle 7"/>
          <p:cNvSpPr/>
          <p:nvPr/>
        </p:nvSpPr>
        <p:spPr>
          <a:xfrm>
            <a:off x="1143000" y="76200"/>
            <a:ext cx="7032434" cy="584775"/>
          </a:xfrm>
          <a:prstGeom prst="rect">
            <a:avLst/>
          </a:prstGeom>
        </p:spPr>
        <p:txBody>
          <a:bodyPr wrap="square">
            <a:spAutoFit/>
          </a:bodyPr>
          <a:lstStyle/>
          <a:p>
            <a:pPr algn="ctr">
              <a:spcBef>
                <a:spcPct val="0"/>
              </a:spcBef>
            </a:pPr>
            <a:r>
              <a:rPr lang="en-US" sz="3200" b="1" dirty="0" smtClean="0">
                <a:latin typeface="+mj-lt"/>
                <a:ea typeface="+mj-ea"/>
                <a:cs typeface="+mj-cs"/>
              </a:rPr>
              <a:t>Introduction</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228600" y="254913"/>
            <a:ext cx="4114800" cy="430887"/>
          </a:xfrm>
          <a:prstGeom prst="rect">
            <a:avLst/>
          </a:prstGeom>
        </p:spPr>
        <p:txBody>
          <a:bodyPr wrap="square">
            <a:spAutoFit/>
          </a:bodyPr>
          <a:lstStyle/>
          <a:p>
            <a:r>
              <a:rPr lang="en-US" sz="2200" b="1" dirty="0">
                <a:latin typeface="+mj-lt"/>
                <a:ea typeface="+mj-ea"/>
                <a:cs typeface="+mj-cs"/>
              </a:rPr>
              <a:t>Global </a:t>
            </a:r>
            <a:r>
              <a:rPr lang="en-US" sz="2200" b="1" dirty="0" smtClean="0">
                <a:latin typeface="+mj-lt"/>
                <a:ea typeface="+mj-ea"/>
                <a:cs typeface="+mj-cs"/>
              </a:rPr>
              <a:t>Wind </a:t>
            </a:r>
            <a:r>
              <a:rPr lang="en-US" sz="2200" b="1" dirty="0">
                <a:latin typeface="+mj-lt"/>
                <a:ea typeface="+mj-ea"/>
                <a:cs typeface="+mj-cs"/>
              </a:rPr>
              <a:t>Energy Capacity </a:t>
            </a:r>
          </a:p>
        </p:txBody>
      </p:sp>
      <p:sp>
        <p:nvSpPr>
          <p:cNvPr id="4" name="Rectangle 3"/>
          <p:cNvSpPr/>
          <p:nvPr/>
        </p:nvSpPr>
        <p:spPr>
          <a:xfrm>
            <a:off x="152400" y="838200"/>
            <a:ext cx="4495800" cy="2456057"/>
          </a:xfrm>
          <a:prstGeom prst="rect">
            <a:avLst/>
          </a:prstGeom>
        </p:spPr>
        <p:txBody>
          <a:bodyPr wrap="square">
            <a:spAutoFit/>
          </a:bodyPr>
          <a:lstStyle/>
          <a:p>
            <a:pPr marL="342900" indent="-342900" algn="just">
              <a:spcBef>
                <a:spcPct val="20000"/>
              </a:spcBef>
              <a:buFont typeface="Arial" pitchFamily="34" charset="0"/>
              <a:buChar char="•"/>
            </a:pPr>
            <a:r>
              <a:rPr lang="en-US" b="1" dirty="0" smtClean="0">
                <a:latin typeface="+mn-lt"/>
              </a:rPr>
              <a:t>“</a:t>
            </a:r>
            <a:r>
              <a:rPr lang="en-US" dirty="0" smtClean="0">
                <a:latin typeface="+mn-lt"/>
              </a:rPr>
              <a:t>Of </a:t>
            </a:r>
            <a:r>
              <a:rPr lang="en-US" dirty="0">
                <a:latin typeface="+mn-lt"/>
              </a:rPr>
              <a:t>all the forces of nature, I should think the wind contains the largest amount of motive </a:t>
            </a:r>
            <a:r>
              <a:rPr lang="en-US" dirty="0" smtClean="0">
                <a:latin typeface="+mn-lt"/>
              </a:rPr>
              <a:t>power "</a:t>
            </a:r>
            <a:endParaRPr lang="en-US" dirty="0">
              <a:latin typeface="+mn-lt"/>
            </a:endParaRPr>
          </a:p>
          <a:p>
            <a:pPr marL="342900" indent="-342900" algn="ctr">
              <a:spcBef>
                <a:spcPct val="20000"/>
              </a:spcBef>
            </a:pPr>
            <a:r>
              <a:rPr lang="en-US" sz="1400" b="1" dirty="0" smtClean="0">
                <a:solidFill>
                  <a:srgbClr val="C00000"/>
                </a:solidFill>
                <a:latin typeface="+mn-lt"/>
              </a:rPr>
              <a:t>“ Abraham </a:t>
            </a:r>
            <a:r>
              <a:rPr lang="en-US" sz="1400" b="1" dirty="0">
                <a:solidFill>
                  <a:srgbClr val="C00000"/>
                </a:solidFill>
                <a:latin typeface="+mn-lt"/>
              </a:rPr>
              <a:t>Lincoln (1860</a:t>
            </a:r>
            <a:r>
              <a:rPr lang="en-US" sz="1400" b="1" dirty="0" smtClean="0">
                <a:solidFill>
                  <a:srgbClr val="C00000"/>
                </a:solidFill>
                <a:latin typeface="+mn-lt"/>
              </a:rPr>
              <a:t>)”</a:t>
            </a:r>
            <a:endParaRPr lang="en-US" sz="1400" b="1" dirty="0">
              <a:solidFill>
                <a:srgbClr val="C00000"/>
              </a:solidFill>
              <a:latin typeface="+mn-lt"/>
            </a:endParaRPr>
          </a:p>
          <a:p>
            <a:pPr marL="342900" indent="-342900" algn="just">
              <a:spcBef>
                <a:spcPct val="20000"/>
              </a:spcBef>
              <a:buFont typeface="Arial" pitchFamily="34" charset="0"/>
              <a:buChar char="•"/>
            </a:pPr>
            <a:endParaRPr lang="en-US" dirty="0" smtClean="0">
              <a:latin typeface="+mn-lt"/>
            </a:endParaRPr>
          </a:p>
          <a:p>
            <a:pPr marL="342900" indent="-342900" algn="just">
              <a:spcBef>
                <a:spcPct val="20000"/>
              </a:spcBef>
              <a:buFont typeface="Arial" pitchFamily="34" charset="0"/>
              <a:buChar char="•"/>
            </a:pPr>
            <a:r>
              <a:rPr lang="en-US" dirty="0" smtClean="0">
                <a:latin typeface="+mn-lt"/>
              </a:rPr>
              <a:t>The Wind </a:t>
            </a:r>
            <a:r>
              <a:rPr lang="en-US" dirty="0">
                <a:latin typeface="+mn-lt"/>
              </a:rPr>
              <a:t>energy </a:t>
            </a:r>
            <a:r>
              <a:rPr lang="en-US" dirty="0" smtClean="0">
                <a:latin typeface="+mn-lt"/>
              </a:rPr>
              <a:t>has the </a:t>
            </a:r>
            <a:r>
              <a:rPr lang="en-US" dirty="0">
                <a:latin typeface="+mn-lt"/>
              </a:rPr>
              <a:t>fastest growing </a:t>
            </a:r>
            <a:r>
              <a:rPr lang="en-US" dirty="0" smtClean="0">
                <a:latin typeface="+mn-lt"/>
              </a:rPr>
              <a:t>renewable power capacity</a:t>
            </a:r>
          </a:p>
          <a:p>
            <a:pPr marL="342900" indent="-342900" algn="ctr">
              <a:spcBef>
                <a:spcPct val="20000"/>
              </a:spcBef>
            </a:pPr>
            <a:r>
              <a:rPr lang="en-US" sz="1400" b="1" dirty="0" smtClean="0">
                <a:solidFill>
                  <a:srgbClr val="C00000"/>
                </a:solidFill>
                <a:latin typeface="+mn-lt"/>
              </a:rPr>
              <a:t>“ Renewables Global Report (2006-2012)”</a:t>
            </a:r>
            <a:endParaRPr lang="en-US" sz="1400" b="1" dirty="0">
              <a:solidFill>
                <a:srgbClr val="C00000"/>
              </a:solidFill>
              <a:latin typeface="+mn-lt"/>
            </a:endParaRPr>
          </a:p>
        </p:txBody>
      </p:sp>
      <p:sp>
        <p:nvSpPr>
          <p:cNvPr id="8" name="Rectangle 7"/>
          <p:cNvSpPr/>
          <p:nvPr/>
        </p:nvSpPr>
        <p:spPr>
          <a:xfrm>
            <a:off x="4648200" y="3810000"/>
            <a:ext cx="4114800" cy="1674305"/>
          </a:xfrm>
          <a:prstGeom prst="rect">
            <a:avLst/>
          </a:prstGeom>
        </p:spPr>
        <p:txBody>
          <a:bodyPr wrap="square">
            <a:spAutoFit/>
          </a:bodyPr>
          <a:lstStyle/>
          <a:p>
            <a:pPr marL="342900" indent="-342900" algn="just">
              <a:spcBef>
                <a:spcPct val="20000"/>
              </a:spcBef>
              <a:buFont typeface="Arial" pitchFamily="34" charset="0"/>
              <a:buChar char="•"/>
            </a:pPr>
            <a:r>
              <a:rPr lang="en-US" dirty="0">
                <a:latin typeface="+mn-lt"/>
              </a:rPr>
              <a:t>The total worldwide wind capacity installed </a:t>
            </a:r>
            <a:r>
              <a:rPr lang="en-US" dirty="0" smtClean="0">
                <a:latin typeface="+mn-lt"/>
              </a:rPr>
              <a:t>was 360 </a:t>
            </a:r>
            <a:r>
              <a:rPr lang="en-US" dirty="0">
                <a:latin typeface="+mn-lt"/>
              </a:rPr>
              <a:t>GW </a:t>
            </a:r>
            <a:r>
              <a:rPr lang="en-US" dirty="0" smtClean="0">
                <a:latin typeface="+mn-lt"/>
              </a:rPr>
              <a:t>at the </a:t>
            </a:r>
            <a:r>
              <a:rPr lang="en-US" dirty="0">
                <a:latin typeface="+mn-lt"/>
              </a:rPr>
              <a:t>end of </a:t>
            </a:r>
            <a:r>
              <a:rPr lang="en-US" dirty="0" smtClean="0">
                <a:latin typeface="+mn-lt"/>
              </a:rPr>
              <a:t>2014, this provided 4% </a:t>
            </a:r>
            <a:r>
              <a:rPr lang="en-US" dirty="0">
                <a:latin typeface="+mn-lt"/>
              </a:rPr>
              <a:t>of the global electricity </a:t>
            </a:r>
            <a:r>
              <a:rPr lang="en-US" dirty="0" smtClean="0">
                <a:latin typeface="+mn-lt"/>
              </a:rPr>
              <a:t>demand</a:t>
            </a:r>
          </a:p>
          <a:p>
            <a:pPr marL="342900" indent="-342900" algn="ctr">
              <a:spcBef>
                <a:spcPct val="20000"/>
              </a:spcBef>
            </a:pPr>
            <a:r>
              <a:rPr lang="en-US" sz="1400" b="1" dirty="0" smtClean="0">
                <a:solidFill>
                  <a:srgbClr val="C00000"/>
                </a:solidFill>
                <a:latin typeface="+mn-lt"/>
              </a:rPr>
              <a:t>“ World </a:t>
            </a:r>
            <a:r>
              <a:rPr lang="en-US" sz="1400" b="1" dirty="0">
                <a:solidFill>
                  <a:srgbClr val="C00000"/>
                </a:solidFill>
                <a:latin typeface="+mn-lt"/>
              </a:rPr>
              <a:t>Wind Energy </a:t>
            </a:r>
            <a:r>
              <a:rPr lang="en-US" sz="1400" b="1" dirty="0" smtClean="0">
                <a:solidFill>
                  <a:srgbClr val="C00000"/>
                </a:solidFill>
                <a:latin typeface="+mn-lt"/>
              </a:rPr>
              <a:t>Association </a:t>
            </a:r>
            <a:r>
              <a:rPr lang="en-US" sz="1400" b="1" dirty="0">
                <a:solidFill>
                  <a:srgbClr val="C00000"/>
                </a:solidFill>
                <a:latin typeface="+mn-lt"/>
              </a:rPr>
              <a:t>2014 half year </a:t>
            </a:r>
            <a:r>
              <a:rPr lang="en-US" sz="1400" b="1" dirty="0" smtClean="0">
                <a:solidFill>
                  <a:srgbClr val="C00000"/>
                </a:solidFill>
                <a:latin typeface="+mn-lt"/>
              </a:rPr>
              <a:t>report (August 2014)”</a:t>
            </a:r>
            <a:endParaRPr lang="en-US" sz="1400" b="1" dirty="0">
              <a:solidFill>
                <a:srgbClr val="C00000"/>
              </a:solidFill>
              <a:latin typeface="+mn-lt"/>
            </a:endParaRPr>
          </a:p>
        </p:txBody>
      </p:sp>
      <p:pic>
        <p:nvPicPr>
          <p:cNvPr id="4098" name="Picture 2"/>
          <p:cNvPicPr>
            <a:picLocks noChangeAspect="1" noChangeArrowheads="1"/>
          </p:cNvPicPr>
          <p:nvPr/>
        </p:nvPicPr>
        <p:blipFill>
          <a:blip r:embed="rId3" cstate="print"/>
          <a:srcRect/>
          <a:stretch>
            <a:fillRect/>
          </a:stretch>
        </p:blipFill>
        <p:spPr bwMode="auto">
          <a:xfrm>
            <a:off x="381000" y="3810000"/>
            <a:ext cx="4114800" cy="2723281"/>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4887112" y="746023"/>
            <a:ext cx="3952088" cy="275917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28600" y="152400"/>
            <a:ext cx="3657600" cy="533400"/>
          </a:xfrm>
          <a:prstGeom prst="rect">
            <a:avLst/>
          </a:prstGeom>
        </p:spPr>
        <p:txBody>
          <a:bodyPr vert="horz" lIns="91440" tIns="45720" rIns="91440" bIns="45720" rtlCol="0" anchor="ctr">
            <a:normAutofit/>
          </a:bodyPr>
          <a:lstStyle/>
          <a:p>
            <a:pPr marL="0" marR="0" lvl="0" indent="0" defTabSz="914400" eaLnBrk="1" latinLnBrk="0" hangingPunct="1">
              <a:lnSpc>
                <a:spcPct val="100000"/>
              </a:lnSpc>
              <a:buClrTx/>
              <a:buSzTx/>
              <a:buFontTx/>
              <a:buNone/>
              <a:tabLst/>
              <a:defRPr/>
            </a:pPr>
            <a:r>
              <a:rPr lang="en-US" sz="2200" b="1" dirty="0">
                <a:latin typeface="+mj-lt"/>
                <a:ea typeface="+mj-ea"/>
                <a:cs typeface="+mj-cs"/>
              </a:rPr>
              <a:t>Types of Wind </a:t>
            </a:r>
            <a:r>
              <a:rPr lang="en-US" sz="2200" b="1" dirty="0" smtClean="0">
                <a:latin typeface="+mj-lt"/>
                <a:ea typeface="+mj-ea"/>
                <a:cs typeface="+mj-cs"/>
              </a:rPr>
              <a:t>Turbines:</a:t>
            </a:r>
            <a:endParaRPr lang="en-US" sz="2200" b="1" dirty="0">
              <a:latin typeface="+mj-lt"/>
              <a:ea typeface="+mj-ea"/>
              <a:cs typeface="+mj-cs"/>
            </a:endParaRPr>
          </a:p>
        </p:txBody>
      </p:sp>
      <p:pic>
        <p:nvPicPr>
          <p:cNvPr id="89090" name="Picture 2" descr="http://www.turbinesinfo.com/wp-content/uploads/2011/07/horizontal-axis-wind-turbine.jpg"/>
          <p:cNvPicPr>
            <a:picLocks noChangeAspect="1" noChangeArrowheads="1"/>
          </p:cNvPicPr>
          <p:nvPr/>
        </p:nvPicPr>
        <p:blipFill>
          <a:blip r:embed="rId3" cstate="print"/>
          <a:srcRect l="22222" t="10341" r="11111" b="15593"/>
          <a:stretch>
            <a:fillRect/>
          </a:stretch>
        </p:blipFill>
        <p:spPr bwMode="auto">
          <a:xfrm>
            <a:off x="403578" y="4800600"/>
            <a:ext cx="1577622" cy="1905000"/>
          </a:xfrm>
          <a:prstGeom prst="rect">
            <a:avLst/>
          </a:prstGeom>
          <a:noFill/>
        </p:spPr>
      </p:pic>
      <p:pic>
        <p:nvPicPr>
          <p:cNvPr id="89092" name="Picture 4" descr="http://upload.wikimedia.org/wikipedia/en/1/18/Tassa_5KW_2_ElectronSolarEnergy2.jpg"/>
          <p:cNvPicPr>
            <a:picLocks noChangeAspect="1" noChangeArrowheads="1"/>
          </p:cNvPicPr>
          <p:nvPr/>
        </p:nvPicPr>
        <p:blipFill>
          <a:blip r:embed="rId4" cstate="print"/>
          <a:srcRect l="27052" r="12081"/>
          <a:stretch>
            <a:fillRect/>
          </a:stretch>
        </p:blipFill>
        <p:spPr bwMode="auto">
          <a:xfrm>
            <a:off x="6237383" y="1447800"/>
            <a:ext cx="1447800" cy="2590800"/>
          </a:xfrm>
          <a:prstGeom prst="rect">
            <a:avLst/>
          </a:prstGeom>
          <a:noFill/>
        </p:spPr>
      </p:pic>
      <p:cxnSp>
        <p:nvCxnSpPr>
          <p:cNvPr id="7" name="Straight Connector 6"/>
          <p:cNvCxnSpPr/>
          <p:nvPr/>
        </p:nvCxnSpPr>
        <p:spPr>
          <a:xfrm>
            <a:off x="4572000" y="838200"/>
            <a:ext cx="0" cy="5943600"/>
          </a:xfrm>
          <a:prstGeom prst="line">
            <a:avLst/>
          </a:prstGeom>
          <a:ln w="85725" cmpd="dbl">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1"/>
          <p:cNvSpPr txBox="1">
            <a:spLocks/>
          </p:cNvSpPr>
          <p:nvPr/>
        </p:nvSpPr>
        <p:spPr>
          <a:xfrm>
            <a:off x="685800" y="882268"/>
            <a:ext cx="3200400" cy="381000"/>
          </a:xfrm>
          <a:prstGeom prst="rect">
            <a:avLst/>
          </a:prstGeom>
          <a:solidFill>
            <a:schemeClr val="bg1"/>
          </a:solidFill>
          <a:ln w="25400">
            <a:solidFill>
              <a:schemeClr val="tx1"/>
            </a:solidFill>
          </a:ln>
        </p:spPr>
        <p:txBody>
          <a:bodyPr vert="horz" lIns="91440" tIns="45720" rIns="91440" bIns="45720" rtlCol="0" anchor="ctr">
            <a:normAutofit fontScale="7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rgbClr val="C00000"/>
                </a:solidFill>
                <a:effectLst/>
                <a:uLnTx/>
                <a:uFillTx/>
                <a:latin typeface="+mj-lt"/>
                <a:ea typeface="+mj-ea"/>
                <a:cs typeface="+mj-cs"/>
              </a:rPr>
              <a:t>Horizontal Axis Wind Turbines</a:t>
            </a:r>
            <a:endParaRPr kumimoji="0" lang="en-US" sz="2000" b="1" i="0" u="none" strike="noStrike" kern="1200" cap="none" spc="0" normalizeH="0" baseline="0" noProof="0" dirty="0">
              <a:ln>
                <a:noFill/>
              </a:ln>
              <a:solidFill>
                <a:srgbClr val="C00000"/>
              </a:solidFill>
              <a:effectLst/>
              <a:uLnTx/>
              <a:uFillTx/>
              <a:latin typeface="+mj-lt"/>
              <a:ea typeface="+mj-ea"/>
              <a:cs typeface="+mj-cs"/>
            </a:endParaRPr>
          </a:p>
        </p:txBody>
      </p:sp>
      <p:sp>
        <p:nvSpPr>
          <p:cNvPr id="9" name="Title 1"/>
          <p:cNvSpPr txBox="1">
            <a:spLocks/>
          </p:cNvSpPr>
          <p:nvPr/>
        </p:nvSpPr>
        <p:spPr>
          <a:xfrm>
            <a:off x="5334000" y="882268"/>
            <a:ext cx="3124200" cy="381000"/>
          </a:xfrm>
          <a:prstGeom prst="rect">
            <a:avLst/>
          </a:prstGeom>
          <a:solidFill>
            <a:schemeClr val="bg1"/>
          </a:solidFill>
          <a:ln w="25400">
            <a:solidFill>
              <a:schemeClr val="tx1"/>
            </a:solidFill>
          </a:ln>
        </p:spPr>
        <p:txBody>
          <a:bodyPr vert="horz" lIns="91440" tIns="45720" rIns="91440" bIns="45720" rtlCol="0" anchor="ctr">
            <a:normAutofit fontScale="85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rgbClr val="C00000"/>
                </a:solidFill>
                <a:effectLst/>
                <a:uLnTx/>
                <a:uFillTx/>
                <a:latin typeface="+mj-lt"/>
                <a:ea typeface="+mj-ea"/>
                <a:cs typeface="+mj-cs"/>
              </a:rPr>
              <a:t>Vertical Axis Wind Turbines</a:t>
            </a:r>
            <a:endParaRPr kumimoji="0" lang="en-US" sz="2000" b="1" i="0" u="none" strike="noStrike" kern="1200" cap="none" spc="0" normalizeH="0" baseline="0" noProof="0" dirty="0">
              <a:ln>
                <a:noFill/>
              </a:ln>
              <a:solidFill>
                <a:srgbClr val="C00000"/>
              </a:solidFill>
              <a:effectLst/>
              <a:uLnTx/>
              <a:uFillTx/>
              <a:latin typeface="+mj-lt"/>
              <a:ea typeface="+mj-ea"/>
              <a:cs typeface="+mj-cs"/>
            </a:endParaRPr>
          </a:p>
        </p:txBody>
      </p:sp>
      <p:pic>
        <p:nvPicPr>
          <p:cNvPr id="89095" name="Picture 7"/>
          <p:cNvPicPr>
            <a:picLocks noChangeAspect="1" noChangeArrowheads="1"/>
          </p:cNvPicPr>
          <p:nvPr/>
        </p:nvPicPr>
        <p:blipFill>
          <a:blip r:embed="rId5" cstate="print"/>
          <a:srcRect l="4000" t="15936" r="12000"/>
          <a:stretch>
            <a:fillRect/>
          </a:stretch>
        </p:blipFill>
        <p:spPr bwMode="auto">
          <a:xfrm>
            <a:off x="381000" y="1371601"/>
            <a:ext cx="1600200" cy="1676400"/>
          </a:xfrm>
          <a:prstGeom prst="rect">
            <a:avLst/>
          </a:prstGeom>
          <a:noFill/>
          <a:ln w="9525">
            <a:noFill/>
            <a:miter lim="800000"/>
            <a:headEnd/>
            <a:tailEnd/>
          </a:ln>
        </p:spPr>
      </p:pic>
      <p:pic>
        <p:nvPicPr>
          <p:cNvPr id="89097" name="Picture 9" descr="http://www.dolcera.com/wiki/images/thumb/Two.jpeg/300px-Two.jpeg"/>
          <p:cNvPicPr>
            <a:picLocks noChangeAspect="1" noChangeArrowheads="1"/>
          </p:cNvPicPr>
          <p:nvPr/>
        </p:nvPicPr>
        <p:blipFill>
          <a:blip r:embed="rId6" cstate="print"/>
          <a:srcRect/>
          <a:stretch>
            <a:fillRect/>
          </a:stretch>
        </p:blipFill>
        <p:spPr bwMode="auto">
          <a:xfrm>
            <a:off x="381000" y="3200400"/>
            <a:ext cx="1600200" cy="1457326"/>
          </a:xfrm>
          <a:prstGeom prst="rect">
            <a:avLst/>
          </a:prstGeom>
          <a:noFill/>
        </p:spPr>
      </p:pic>
      <p:sp>
        <p:nvSpPr>
          <p:cNvPr id="25" name="Rectangle 24"/>
          <p:cNvSpPr/>
          <p:nvPr/>
        </p:nvSpPr>
        <p:spPr>
          <a:xfrm>
            <a:off x="2057400" y="1371600"/>
            <a:ext cx="2362200" cy="1169551"/>
          </a:xfrm>
          <a:prstGeom prst="rect">
            <a:avLst/>
          </a:prstGeom>
        </p:spPr>
        <p:txBody>
          <a:bodyPr wrap="square">
            <a:spAutoFit/>
          </a:bodyPr>
          <a:lstStyle/>
          <a:p>
            <a:r>
              <a:rPr lang="en-US" sz="1400" b="1" u="sng" dirty="0" smtClean="0"/>
              <a:t>Single Blade:</a:t>
            </a:r>
          </a:p>
          <a:p>
            <a:endParaRPr lang="en-US" sz="1400" b="1" u="sng" dirty="0" smtClean="0"/>
          </a:p>
          <a:p>
            <a:pPr>
              <a:buFontTx/>
              <a:buChar char="-"/>
            </a:pPr>
            <a:r>
              <a:rPr lang="en-US" sz="1400" dirty="0" smtClean="0"/>
              <a:t> Tower shadow effects</a:t>
            </a:r>
          </a:p>
          <a:p>
            <a:pPr>
              <a:buFontTx/>
              <a:buChar char="-"/>
            </a:pPr>
            <a:r>
              <a:rPr lang="en-US" sz="1400" dirty="0" smtClean="0"/>
              <a:t> Counter weights</a:t>
            </a:r>
          </a:p>
          <a:p>
            <a:pPr>
              <a:buFontTx/>
              <a:buChar char="-"/>
            </a:pPr>
            <a:r>
              <a:rPr lang="en-US" sz="1400" dirty="0" smtClean="0"/>
              <a:t> Less stability</a:t>
            </a:r>
            <a:endParaRPr lang="en-US" sz="1400" dirty="0"/>
          </a:p>
        </p:txBody>
      </p:sp>
      <p:sp>
        <p:nvSpPr>
          <p:cNvPr id="26" name="Rectangle 25"/>
          <p:cNvSpPr/>
          <p:nvPr/>
        </p:nvSpPr>
        <p:spPr>
          <a:xfrm>
            <a:off x="2057400" y="3250049"/>
            <a:ext cx="2209800" cy="1169551"/>
          </a:xfrm>
          <a:prstGeom prst="rect">
            <a:avLst/>
          </a:prstGeom>
        </p:spPr>
        <p:txBody>
          <a:bodyPr wrap="square">
            <a:spAutoFit/>
          </a:bodyPr>
          <a:lstStyle/>
          <a:p>
            <a:r>
              <a:rPr lang="en-US" sz="1400" b="1" u="sng" dirty="0" smtClean="0"/>
              <a:t>Two Blades:</a:t>
            </a:r>
          </a:p>
          <a:p>
            <a:endParaRPr lang="en-US" sz="1400" b="1" u="sng" dirty="0" smtClean="0"/>
          </a:p>
          <a:p>
            <a:pPr>
              <a:buFontTx/>
              <a:buChar char="-"/>
            </a:pPr>
            <a:r>
              <a:rPr lang="en-US" sz="1400" dirty="0" smtClean="0"/>
              <a:t> less stability</a:t>
            </a:r>
          </a:p>
          <a:p>
            <a:pPr>
              <a:buFontTx/>
              <a:buChar char="-"/>
            </a:pPr>
            <a:r>
              <a:rPr lang="en-US" sz="1400" dirty="0" smtClean="0"/>
              <a:t> Low strength to wind </a:t>
            </a:r>
          </a:p>
          <a:p>
            <a:r>
              <a:rPr lang="en-US" sz="1400" dirty="0"/>
              <a:t> </a:t>
            </a:r>
            <a:r>
              <a:rPr lang="en-US" sz="1400" dirty="0" smtClean="0"/>
              <a:t> shocks </a:t>
            </a:r>
            <a:endParaRPr lang="en-US" sz="1400" dirty="0"/>
          </a:p>
        </p:txBody>
      </p:sp>
      <p:sp>
        <p:nvSpPr>
          <p:cNvPr id="27" name="Rectangle 26"/>
          <p:cNvSpPr/>
          <p:nvPr/>
        </p:nvSpPr>
        <p:spPr>
          <a:xfrm>
            <a:off x="2057400" y="4876562"/>
            <a:ext cx="2362200" cy="1600438"/>
          </a:xfrm>
          <a:prstGeom prst="rect">
            <a:avLst/>
          </a:prstGeom>
        </p:spPr>
        <p:txBody>
          <a:bodyPr wrap="square">
            <a:spAutoFit/>
          </a:bodyPr>
          <a:lstStyle/>
          <a:p>
            <a:r>
              <a:rPr lang="en-US" sz="1400" b="1" u="sng" dirty="0" smtClean="0"/>
              <a:t>Three Blades:</a:t>
            </a:r>
          </a:p>
          <a:p>
            <a:endParaRPr lang="en-US" sz="1400" b="1" u="sng" dirty="0" smtClean="0"/>
          </a:p>
          <a:p>
            <a:pPr>
              <a:buFontTx/>
              <a:buChar char="-"/>
            </a:pPr>
            <a:r>
              <a:rPr lang="en-US" sz="1400" dirty="0" smtClean="0"/>
              <a:t> Higher strength to wind </a:t>
            </a:r>
          </a:p>
          <a:p>
            <a:r>
              <a:rPr lang="en-US" sz="1400" dirty="0"/>
              <a:t> </a:t>
            </a:r>
            <a:r>
              <a:rPr lang="en-US" sz="1400" dirty="0" smtClean="0"/>
              <a:t> storms.</a:t>
            </a:r>
          </a:p>
          <a:p>
            <a:pPr>
              <a:buFontTx/>
              <a:buChar char="-"/>
            </a:pPr>
            <a:r>
              <a:rPr lang="en-US" sz="1400" dirty="0" smtClean="0"/>
              <a:t> Less effect of tower </a:t>
            </a:r>
          </a:p>
          <a:p>
            <a:r>
              <a:rPr lang="en-US" sz="1400" dirty="0"/>
              <a:t> </a:t>
            </a:r>
            <a:r>
              <a:rPr lang="en-US" sz="1400" dirty="0" smtClean="0"/>
              <a:t> shadow.</a:t>
            </a:r>
          </a:p>
          <a:p>
            <a:pPr>
              <a:buFontTx/>
              <a:buChar char="-"/>
            </a:pPr>
            <a:r>
              <a:rPr lang="en-US" sz="1400" dirty="0" smtClean="0"/>
              <a:t> Produces high output</a:t>
            </a:r>
            <a:endParaRPr lang="en-US" sz="1400" dirty="0"/>
          </a:p>
        </p:txBody>
      </p:sp>
      <p:sp>
        <p:nvSpPr>
          <p:cNvPr id="28" name="Rectangle 27"/>
          <p:cNvSpPr/>
          <p:nvPr/>
        </p:nvSpPr>
        <p:spPr>
          <a:xfrm>
            <a:off x="4778566" y="4126468"/>
            <a:ext cx="4267200" cy="307777"/>
          </a:xfrm>
          <a:prstGeom prst="rect">
            <a:avLst/>
          </a:prstGeom>
        </p:spPr>
        <p:txBody>
          <a:bodyPr wrap="square">
            <a:spAutoFit/>
          </a:bodyPr>
          <a:lstStyle/>
          <a:p>
            <a:r>
              <a:rPr lang="en-US" sz="1400" b="1" dirty="0" smtClean="0"/>
              <a:t>     Darrieus                H-Rotor               Savonius</a:t>
            </a:r>
          </a:p>
        </p:txBody>
      </p:sp>
      <p:pic>
        <p:nvPicPr>
          <p:cNvPr id="89101" name="Picture 13" descr="Darrieus-windmill.jpg"/>
          <p:cNvPicPr>
            <a:picLocks noChangeAspect="1" noChangeArrowheads="1"/>
          </p:cNvPicPr>
          <p:nvPr/>
        </p:nvPicPr>
        <p:blipFill>
          <a:blip r:embed="rId7" cstate="print"/>
          <a:srcRect l="15681" r="11142"/>
          <a:stretch>
            <a:fillRect/>
          </a:stretch>
        </p:blipFill>
        <p:spPr bwMode="auto">
          <a:xfrm>
            <a:off x="4713383" y="1447800"/>
            <a:ext cx="1447800" cy="2590800"/>
          </a:xfrm>
          <a:prstGeom prst="rect">
            <a:avLst/>
          </a:prstGeom>
          <a:noFill/>
        </p:spPr>
      </p:pic>
      <p:pic>
        <p:nvPicPr>
          <p:cNvPr id="89103" name="Picture 15" descr="http://www.ecogreen4us.com/wp-content/uploads/2012/01/savonius-wind-turbine.jpg"/>
          <p:cNvPicPr>
            <a:picLocks noChangeAspect="1" noChangeArrowheads="1"/>
          </p:cNvPicPr>
          <p:nvPr/>
        </p:nvPicPr>
        <p:blipFill>
          <a:blip r:embed="rId8" cstate="print"/>
          <a:srcRect l="7202" r="9465"/>
          <a:stretch>
            <a:fillRect/>
          </a:stretch>
        </p:blipFill>
        <p:spPr bwMode="auto">
          <a:xfrm>
            <a:off x="7750366" y="1447800"/>
            <a:ext cx="1295400" cy="2590800"/>
          </a:xfrm>
          <a:prstGeom prst="rect">
            <a:avLst/>
          </a:prstGeom>
          <a:noFill/>
        </p:spPr>
      </p:pic>
      <p:pic>
        <p:nvPicPr>
          <p:cNvPr id="89105" name="Picture 17" descr="http://photos.tradeholding.com/attach/hash57/135225/__26410___26631___39064__1.jpg"/>
          <p:cNvPicPr>
            <a:picLocks noChangeAspect="1" noChangeArrowheads="1"/>
          </p:cNvPicPr>
          <p:nvPr/>
        </p:nvPicPr>
        <p:blipFill>
          <a:blip r:embed="rId9" cstate="print"/>
          <a:srcRect l="16602" r="26479"/>
          <a:stretch>
            <a:fillRect/>
          </a:stretch>
        </p:blipFill>
        <p:spPr bwMode="auto">
          <a:xfrm>
            <a:off x="4726446" y="4495800"/>
            <a:ext cx="1434737" cy="2209800"/>
          </a:xfrm>
          <a:prstGeom prst="rect">
            <a:avLst/>
          </a:prstGeom>
          <a:noFill/>
        </p:spPr>
      </p:pic>
      <p:pic>
        <p:nvPicPr>
          <p:cNvPr id="89107" name="Picture 19" descr="http://www.energyrefuge.com/blog/wp-content/uploads/vertical-axis-wind-turbine-0628.jpg"/>
          <p:cNvPicPr>
            <a:picLocks noChangeAspect="1" noChangeArrowheads="1"/>
          </p:cNvPicPr>
          <p:nvPr/>
        </p:nvPicPr>
        <p:blipFill>
          <a:blip r:embed="rId10" cstate="print"/>
          <a:srcRect/>
          <a:stretch>
            <a:fillRect/>
          </a:stretch>
        </p:blipFill>
        <p:spPr bwMode="auto">
          <a:xfrm>
            <a:off x="6237383" y="4495800"/>
            <a:ext cx="1447800" cy="2209800"/>
          </a:xfrm>
          <a:prstGeom prst="rect">
            <a:avLst/>
          </a:prstGeom>
          <a:noFill/>
        </p:spPr>
      </p:pic>
      <p:pic>
        <p:nvPicPr>
          <p:cNvPr id="89109" name="Picture 21" descr="http://4.bp.blogspot.com/-FDRef5rZqcg/TeOk-dEeSGI/AAAAAAAAAEs/iFruefWmeNg/s1600/small-vertical-axis-wind-turbine-helical-savonius-rotor-159872.jpg"/>
          <p:cNvPicPr>
            <a:picLocks noChangeAspect="1" noChangeArrowheads="1"/>
          </p:cNvPicPr>
          <p:nvPr/>
        </p:nvPicPr>
        <p:blipFill>
          <a:blip r:embed="rId11" cstate="print"/>
          <a:srcRect l="5882" r="5229" b="5523"/>
          <a:stretch>
            <a:fillRect/>
          </a:stretch>
        </p:blipFill>
        <p:spPr bwMode="auto">
          <a:xfrm>
            <a:off x="7761654" y="4495800"/>
            <a:ext cx="1269709" cy="219456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609600"/>
          </a:xfrm>
        </p:spPr>
        <p:txBody>
          <a:bodyPr>
            <a:noAutofit/>
          </a:bodyPr>
          <a:lstStyle/>
          <a:p>
            <a:pPr algn="l"/>
            <a:r>
              <a:rPr lang="en-US" sz="2200" b="1" kern="1200" dirty="0">
                <a:solidFill>
                  <a:schemeClr val="tx1"/>
                </a:solidFill>
              </a:rPr>
              <a:t>Comparison Between Differences Types of Wind </a:t>
            </a:r>
            <a:r>
              <a:rPr lang="en-US" sz="2200" b="1" kern="1200" dirty="0" smtClean="0">
                <a:solidFill>
                  <a:schemeClr val="tx1"/>
                </a:solidFill>
              </a:rPr>
              <a:t>Turbines:</a:t>
            </a:r>
            <a:endParaRPr lang="en-US" sz="2200" b="1" kern="1200" dirty="0">
              <a:solidFill>
                <a:schemeClr val="tx1"/>
              </a:solidFill>
            </a:endParaRPr>
          </a:p>
        </p:txBody>
      </p:sp>
      <p:graphicFrame>
        <p:nvGraphicFramePr>
          <p:cNvPr id="5" name="Table 4"/>
          <p:cNvGraphicFramePr>
            <a:graphicFrameLocks noGrp="1"/>
          </p:cNvGraphicFramePr>
          <p:nvPr/>
        </p:nvGraphicFramePr>
        <p:xfrm>
          <a:off x="533400" y="1371600"/>
          <a:ext cx="8001000" cy="4169108"/>
        </p:xfrm>
        <a:graphic>
          <a:graphicData uri="http://schemas.openxmlformats.org/drawingml/2006/table">
            <a:tbl>
              <a:tblPr/>
              <a:tblGrid>
                <a:gridCol w="1981200"/>
                <a:gridCol w="1371600"/>
                <a:gridCol w="1447800"/>
                <a:gridCol w="1600200"/>
                <a:gridCol w="1600200"/>
              </a:tblGrid>
              <a:tr h="273068">
                <a:tc>
                  <a:txBody>
                    <a:bodyPr/>
                    <a:lstStyle/>
                    <a:p>
                      <a:pPr marL="0" marR="0">
                        <a:lnSpc>
                          <a:spcPct val="115000"/>
                        </a:lnSpc>
                        <a:spcBef>
                          <a:spcPts val="0"/>
                        </a:spcBef>
                        <a:spcAft>
                          <a:spcPts val="0"/>
                        </a:spcAft>
                      </a:pP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Savonius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latin typeface="AdvTimes"/>
                          <a:ea typeface="Calibri"/>
                          <a:cs typeface="AdvTimes"/>
                        </a:rPr>
                        <a:t>H-rotor</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latin typeface="AdvTimes"/>
                          <a:ea typeface="Calibri"/>
                          <a:cs typeface="AdvTimes"/>
                        </a:rPr>
                        <a:t>Darrieus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latin typeface="AdvTimes"/>
                          <a:ea typeface="Calibri"/>
                          <a:cs typeface="AdvTimes"/>
                        </a:rPr>
                        <a:t>HAWT</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48244">
                <a:tc>
                  <a:txBody>
                    <a:bodyPr/>
                    <a:lstStyle/>
                    <a:p>
                      <a:pPr marL="0" marR="0">
                        <a:lnSpc>
                          <a:spcPct val="115000"/>
                        </a:lnSpc>
                        <a:spcBef>
                          <a:spcPts val="0"/>
                        </a:spcBef>
                        <a:spcAft>
                          <a:spcPts val="0"/>
                        </a:spcAft>
                      </a:pPr>
                      <a:r>
                        <a:rPr lang="en-US" sz="1200" b="1" kern="1200" dirty="0" smtClean="0">
                          <a:solidFill>
                            <a:schemeClr val="tx1"/>
                          </a:solidFill>
                          <a:latin typeface="AdvTimes"/>
                          <a:ea typeface="Calibri"/>
                          <a:cs typeface="AdvTimes"/>
                        </a:rPr>
                        <a:t>Power Coefficient</a:t>
                      </a:r>
                      <a:endParaRPr lang="en-US" sz="1200" b="1" kern="1200" dirty="0">
                        <a:solidFill>
                          <a:schemeClr val="tx1"/>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0.15</a:t>
                      </a:r>
                      <a:r>
                        <a:rPr lang="en-US" sz="1200" b="1" kern="1200" baseline="0" dirty="0" smtClean="0">
                          <a:solidFill>
                            <a:srgbClr val="C00000"/>
                          </a:solidFill>
                          <a:latin typeface="AdvTimes"/>
                          <a:ea typeface="Calibri"/>
                          <a:cs typeface="AdvTimes"/>
                        </a:rPr>
                        <a:t> </a:t>
                      </a:r>
                      <a:r>
                        <a:rPr lang="en-US" sz="1200" b="1" kern="1200" dirty="0" smtClean="0">
                          <a:solidFill>
                            <a:srgbClr val="C00000"/>
                          </a:solidFill>
                          <a:latin typeface="AdvTimes"/>
                          <a:ea typeface="Calibri"/>
                          <a:cs typeface="AdvTimes"/>
                        </a:rPr>
                        <a:t>- 0.2</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0.35</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0.4</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0.45</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Blade profile</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Simple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Simple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Complicated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Complicated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Yaw mechanism needed</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No</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No</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No</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Yes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209">
                <a:tc>
                  <a:txBody>
                    <a:bodyPr/>
                    <a:lstStyle/>
                    <a:p>
                      <a:pPr marL="0" marR="0">
                        <a:lnSpc>
                          <a:spcPct val="115000"/>
                        </a:lnSpc>
                        <a:spcBef>
                          <a:spcPts val="0"/>
                        </a:spcBef>
                        <a:spcAft>
                          <a:spcPts val="0"/>
                        </a:spcAft>
                      </a:pPr>
                      <a:r>
                        <a:rPr lang="en-US" sz="1200" b="1" dirty="0">
                          <a:latin typeface="AdvTimes"/>
                          <a:ea typeface="Calibri"/>
                          <a:cs typeface="AdvTimes"/>
                        </a:rPr>
                        <a:t>Pitch mechanism possible</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latin typeface="AdvTimes"/>
                          <a:ea typeface="Calibri"/>
                          <a:cs typeface="AdvTimes"/>
                        </a:rPr>
                        <a:t>No</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Yes</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No</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Yes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Tower</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latin typeface="AdvTimes"/>
                          <a:ea typeface="Calibri"/>
                          <a:cs typeface="AdvTimes"/>
                        </a:rPr>
                        <a:t>Yes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Yes</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No</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Yes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Guy wires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No</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Optional</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Yes</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No</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kern="1200" dirty="0" smtClean="0">
                          <a:solidFill>
                            <a:schemeClr val="tx1"/>
                          </a:solidFill>
                          <a:latin typeface="AdvTimes"/>
                          <a:ea typeface="Calibri"/>
                          <a:cs typeface="AdvTimes"/>
                        </a:rPr>
                        <a:t>Tip Speed Ratio</a:t>
                      </a:r>
                      <a:endParaRPr lang="en-US" sz="1200" b="1" kern="1200" dirty="0">
                        <a:solidFill>
                          <a:schemeClr val="tx1"/>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Low</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Low</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Moderate</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High</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Noise</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Low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Low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Moderate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High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Blade area</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Large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Moderate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Large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Small</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Generator position</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On ground</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On ground</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On ground</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On top of tower</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Blade load</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Moderate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Moderate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Low</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High</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Self starting</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solidFill>
                            <a:srgbClr val="C00000"/>
                          </a:solidFill>
                          <a:latin typeface="AdvTimes"/>
                          <a:ea typeface="Calibri"/>
                          <a:cs typeface="AdvTimes"/>
                        </a:rPr>
                        <a:t>Yes</a:t>
                      </a:r>
                      <a:endParaRPr lang="en-US" sz="1200" b="1" dirty="0">
                        <a:solidFill>
                          <a:srgbClr val="C0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latin typeface="AdvTimes"/>
                          <a:ea typeface="Calibri"/>
                          <a:cs typeface="AdvTimes"/>
                        </a:rPr>
                        <a:t>No</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200" b="1" dirty="0" smtClean="0">
                          <a:solidFill>
                            <a:srgbClr val="C00000"/>
                          </a:solidFill>
                          <a:latin typeface="AdvTimes"/>
                          <a:ea typeface="Calibri"/>
                          <a:cs typeface="AdvTimes"/>
                        </a:rPr>
                        <a:t>Yes if helical</a:t>
                      </a:r>
                      <a:endParaRPr lang="en-US" sz="1200" b="1" dirty="0" smtClean="0">
                        <a:solidFill>
                          <a:srgbClr val="C0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Yes</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Tower interference</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Small</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Small</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Small</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Large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Foundation</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Simple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Moderate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Simple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Extensive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Overall structure</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Simple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Simple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Simple </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Complicated</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Title 1"/>
          <p:cNvSpPr txBox="1">
            <a:spLocks/>
          </p:cNvSpPr>
          <p:nvPr/>
        </p:nvSpPr>
        <p:spPr>
          <a:xfrm>
            <a:off x="457200" y="5715000"/>
            <a:ext cx="8229600" cy="533400"/>
          </a:xfrm>
          <a:prstGeom prst="rect">
            <a:avLst/>
          </a:prstGeom>
        </p:spPr>
        <p:txBody>
          <a:bodyPr vert="horz" lIns="91440" tIns="45720" rIns="91440" bIns="45720" rtlCol="0" anchor="ctr">
            <a:normAutofit fontScale="85000" lnSpcReduction="10000"/>
          </a:bodyPr>
          <a:lstStyle/>
          <a:p>
            <a:pPr lvl="0" algn="just" fontAlgn="auto">
              <a:spcAft>
                <a:spcPts val="0"/>
              </a:spcAft>
              <a:defRPr/>
            </a:pPr>
            <a:r>
              <a:rPr kumimoji="0" lang="en-US" b="1" i="0" u="none" strike="noStrike" kern="1200" cap="none" spc="0" normalizeH="0" baseline="0" noProof="0" dirty="0" smtClean="0">
                <a:ln>
                  <a:noFill/>
                </a:ln>
                <a:effectLst/>
                <a:uLnTx/>
                <a:uFillTx/>
                <a:latin typeface="+mj-lt"/>
                <a:ea typeface="+mj-ea"/>
                <a:cs typeface="+mj-cs"/>
              </a:rPr>
              <a:t>S. Eriksson, H. Bernhoff and M. Leijon</a:t>
            </a:r>
            <a:r>
              <a:rPr lang="en-US" b="1" dirty="0" smtClean="0">
                <a:latin typeface="+mj-lt"/>
                <a:ea typeface="+mj-ea"/>
                <a:cs typeface="+mj-cs"/>
              </a:rPr>
              <a:t>, “Evaluation of different concepts for wind power”, Journal for Renewable and Sustainable Energy (12): 1419 -1434, (</a:t>
            </a:r>
            <a:r>
              <a:rPr lang="en-US" b="1" dirty="0">
                <a:latin typeface="+mj-lt"/>
                <a:ea typeface="+mj-ea"/>
                <a:cs typeface="+mj-cs"/>
              </a:rPr>
              <a:t>2008</a:t>
            </a:r>
            <a:r>
              <a:rPr lang="en-US" b="1" dirty="0" smtClean="0">
                <a:latin typeface="+mj-lt"/>
                <a:ea typeface="+mj-ea"/>
                <a:cs typeface="+mj-cs"/>
              </a:rPr>
              <a:t>)  </a:t>
            </a:r>
            <a:endParaRPr kumimoji="0" lang="en-US" b="1" i="0" u="none" strike="noStrike" kern="1200" cap="none" spc="0" normalizeH="0" baseline="0" noProof="0" dirty="0">
              <a:ln>
                <a:noFill/>
              </a:ln>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382000" cy="533400"/>
          </a:xfrm>
        </p:spPr>
        <p:txBody>
          <a:bodyPr>
            <a:normAutofit/>
          </a:bodyPr>
          <a:lstStyle/>
          <a:p>
            <a:pPr algn="l"/>
            <a:r>
              <a:rPr lang="en-US" sz="2200" b="1" kern="1200" dirty="0">
                <a:solidFill>
                  <a:schemeClr val="tx1"/>
                </a:solidFill>
              </a:rPr>
              <a:t>Horizontal Axis Wind Turbines (</a:t>
            </a:r>
            <a:r>
              <a:rPr lang="en-US" sz="2200" b="1" kern="1200" dirty="0" smtClean="0">
                <a:solidFill>
                  <a:schemeClr val="tx1"/>
                </a:solidFill>
              </a:rPr>
              <a:t>HAWTs) Farms:</a:t>
            </a:r>
            <a:endParaRPr lang="en-US" sz="2200" b="1" kern="1200" dirty="0">
              <a:solidFill>
                <a:schemeClr val="tx1"/>
              </a:solidFill>
            </a:endParaRPr>
          </a:p>
        </p:txBody>
      </p:sp>
      <p:sp>
        <p:nvSpPr>
          <p:cNvPr id="3" name="Content Placeholder 2"/>
          <p:cNvSpPr>
            <a:spLocks noGrp="1"/>
          </p:cNvSpPr>
          <p:nvPr>
            <p:ph idx="1"/>
          </p:nvPr>
        </p:nvSpPr>
        <p:spPr>
          <a:xfrm>
            <a:off x="76200" y="1066800"/>
            <a:ext cx="4800600" cy="5638800"/>
          </a:xfrm>
        </p:spPr>
        <p:txBody>
          <a:bodyPr>
            <a:noAutofit/>
          </a:bodyPr>
          <a:lstStyle/>
          <a:p>
            <a:pPr algn="just"/>
            <a:r>
              <a:rPr lang="en-US" sz="2000" dirty="0" smtClean="0"/>
              <a:t>An isolated HAWT has the highest </a:t>
            </a:r>
            <a:r>
              <a:rPr lang="en-US" sz="2000" b="1" dirty="0" smtClean="0">
                <a:solidFill>
                  <a:srgbClr val="C00000"/>
                </a:solidFill>
              </a:rPr>
              <a:t>power coefficient Cp (0.4–0.45) defined as the extracted power compared to the available power</a:t>
            </a:r>
            <a:endParaRPr lang="en-US" sz="2000" dirty="0" smtClean="0"/>
          </a:p>
          <a:p>
            <a:pPr algn="just"/>
            <a:endParaRPr lang="en-US" sz="2000" dirty="0" smtClean="0"/>
          </a:p>
          <a:p>
            <a:pPr algn="just"/>
            <a:r>
              <a:rPr lang="en-US" sz="2000" b="1" dirty="0" smtClean="0">
                <a:solidFill>
                  <a:srgbClr val="C00000"/>
                </a:solidFill>
              </a:rPr>
              <a:t>74%</a:t>
            </a:r>
            <a:r>
              <a:rPr lang="en-US" sz="2000" b="1" dirty="0" smtClean="0">
                <a:solidFill>
                  <a:srgbClr val="FF0000"/>
                </a:solidFill>
              </a:rPr>
              <a:t> </a:t>
            </a:r>
            <a:r>
              <a:rPr lang="en-US" sz="2000" dirty="0" smtClean="0"/>
              <a:t>of the wind </a:t>
            </a:r>
            <a:r>
              <a:rPr lang="en-US" sz="2000" b="1" dirty="0" smtClean="0">
                <a:solidFill>
                  <a:srgbClr val="C00000"/>
                </a:solidFill>
              </a:rPr>
              <a:t>manufacturers</a:t>
            </a:r>
            <a:r>
              <a:rPr lang="en-US" sz="2000" dirty="0" smtClean="0"/>
              <a:t> invest in </a:t>
            </a:r>
            <a:r>
              <a:rPr lang="en-US" sz="2000" b="1" dirty="0" smtClean="0">
                <a:solidFill>
                  <a:srgbClr val="C00000"/>
                </a:solidFill>
              </a:rPr>
              <a:t>HAWTs</a:t>
            </a:r>
            <a:r>
              <a:rPr lang="en-US" sz="2000" dirty="0" smtClean="0"/>
              <a:t> while only </a:t>
            </a:r>
            <a:r>
              <a:rPr lang="en-US" sz="2000" b="1" dirty="0" smtClean="0">
                <a:solidFill>
                  <a:srgbClr val="C00000"/>
                </a:solidFill>
              </a:rPr>
              <a:t>18%</a:t>
            </a:r>
            <a:r>
              <a:rPr lang="en-US" sz="2000" b="1" dirty="0" smtClean="0">
                <a:solidFill>
                  <a:srgbClr val="FF0000"/>
                </a:solidFill>
              </a:rPr>
              <a:t> </a:t>
            </a:r>
            <a:r>
              <a:rPr lang="en-US" sz="2000" dirty="0" smtClean="0"/>
              <a:t>adopt the Vertical Axis Wind Turbines (</a:t>
            </a:r>
            <a:r>
              <a:rPr lang="en-US" sz="2000" b="1" dirty="0" smtClean="0">
                <a:solidFill>
                  <a:srgbClr val="C00000"/>
                </a:solidFill>
              </a:rPr>
              <a:t>VAWTs</a:t>
            </a:r>
            <a:r>
              <a:rPr lang="en-US" sz="2000" dirty="0" smtClean="0"/>
              <a:t>) </a:t>
            </a:r>
          </a:p>
          <a:p>
            <a:pPr algn="just"/>
            <a:endParaRPr lang="en-US" sz="2000" dirty="0" smtClean="0"/>
          </a:p>
          <a:p>
            <a:pPr algn="just"/>
            <a:r>
              <a:rPr lang="en-US" sz="2000" dirty="0" smtClean="0"/>
              <a:t>Almost, all the </a:t>
            </a:r>
            <a:r>
              <a:rPr lang="en-US" sz="2000" b="1" dirty="0" smtClean="0">
                <a:solidFill>
                  <a:srgbClr val="C00000"/>
                </a:solidFill>
              </a:rPr>
              <a:t>existing</a:t>
            </a:r>
            <a:r>
              <a:rPr lang="en-US" sz="2000" dirty="0" smtClean="0"/>
              <a:t> wind turbine </a:t>
            </a:r>
            <a:r>
              <a:rPr lang="en-US" sz="2000" b="1" dirty="0" smtClean="0">
                <a:solidFill>
                  <a:srgbClr val="C00000"/>
                </a:solidFill>
              </a:rPr>
              <a:t>farms</a:t>
            </a:r>
            <a:r>
              <a:rPr lang="en-US" sz="2000" dirty="0" smtClean="0"/>
              <a:t> consists of </a:t>
            </a:r>
            <a:r>
              <a:rPr lang="en-US" sz="2000" b="1" dirty="0" smtClean="0">
                <a:solidFill>
                  <a:srgbClr val="C00000"/>
                </a:solidFill>
              </a:rPr>
              <a:t>HAWTs</a:t>
            </a:r>
          </a:p>
          <a:p>
            <a:pPr algn="just"/>
            <a:endParaRPr lang="en-US" sz="2000" dirty="0" smtClean="0"/>
          </a:p>
          <a:p>
            <a:pPr algn="just"/>
            <a:r>
              <a:rPr lang="en-US" sz="2000" dirty="0" smtClean="0"/>
              <a:t>In </a:t>
            </a:r>
            <a:r>
              <a:rPr lang="en-US" sz="2000" b="1" dirty="0" smtClean="0">
                <a:solidFill>
                  <a:srgbClr val="C00000"/>
                </a:solidFill>
              </a:rPr>
              <a:t>close proximity</a:t>
            </a:r>
            <a:r>
              <a:rPr lang="en-US" sz="2000" dirty="0" smtClean="0"/>
              <a:t> to neighboring turbines, HAWTs suffer from a </a:t>
            </a:r>
            <a:r>
              <a:rPr lang="en-US" sz="2000" b="1" dirty="0" smtClean="0">
                <a:solidFill>
                  <a:srgbClr val="C00000"/>
                </a:solidFill>
              </a:rPr>
              <a:t>reduced power coefficient</a:t>
            </a:r>
            <a:r>
              <a:rPr lang="en-US" sz="2000" dirty="0">
                <a:solidFill>
                  <a:srgbClr val="C00000"/>
                </a:solidFill>
              </a:rPr>
              <a:t> </a:t>
            </a:r>
            <a:r>
              <a:rPr lang="en-US" sz="2000" dirty="0" smtClean="0"/>
              <a:t>cause by the effect of the wake of upstream turbines</a:t>
            </a:r>
          </a:p>
          <a:p>
            <a:pPr algn="just"/>
            <a:endParaRPr lang="en-US" sz="2000" dirty="0" smtClean="0"/>
          </a:p>
          <a:p>
            <a:pPr algn="just"/>
            <a:endParaRPr lang="en-US" sz="2000" dirty="0" smtClean="0"/>
          </a:p>
          <a:p>
            <a:pPr algn="just"/>
            <a:endParaRPr lang="en-US" sz="2000" dirty="0" smtClean="0"/>
          </a:p>
          <a:p>
            <a:pPr algn="just"/>
            <a:endParaRPr lang="en-US" sz="2000" dirty="0"/>
          </a:p>
        </p:txBody>
      </p:sp>
      <p:pic>
        <p:nvPicPr>
          <p:cNvPr id="5123" name="Picture 3"/>
          <p:cNvPicPr>
            <a:picLocks noChangeAspect="1" noChangeArrowheads="1"/>
          </p:cNvPicPr>
          <p:nvPr/>
        </p:nvPicPr>
        <p:blipFill>
          <a:blip r:embed="rId3" cstate="print"/>
          <a:srcRect t="2759" r="2118"/>
          <a:stretch>
            <a:fillRect/>
          </a:stretch>
        </p:blipFill>
        <p:spPr bwMode="auto">
          <a:xfrm>
            <a:off x="5029200" y="1123950"/>
            <a:ext cx="3962400" cy="2686050"/>
          </a:xfrm>
          <a:prstGeom prst="rect">
            <a:avLst/>
          </a:prstGeom>
          <a:noFill/>
          <a:ln w="25400">
            <a:solidFill>
              <a:schemeClr val="tx1"/>
            </a:solid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10</a:t>
            </a:fld>
            <a:endParaRPr lang="en-US"/>
          </a:p>
        </p:txBody>
      </p:sp>
      <p:pic>
        <p:nvPicPr>
          <p:cNvPr id="147458" name="Picture 2"/>
          <p:cNvPicPr>
            <a:picLocks noChangeAspect="1" noChangeArrowheads="1"/>
          </p:cNvPicPr>
          <p:nvPr/>
        </p:nvPicPr>
        <p:blipFill>
          <a:blip r:embed="rId2" cstate="print"/>
          <a:srcRect t="17241"/>
          <a:stretch>
            <a:fillRect/>
          </a:stretch>
        </p:blipFill>
        <p:spPr bwMode="auto">
          <a:xfrm>
            <a:off x="228600" y="1600200"/>
            <a:ext cx="8752868" cy="4419600"/>
          </a:xfrm>
          <a:prstGeom prst="rect">
            <a:avLst/>
          </a:prstGeom>
          <a:noFill/>
          <a:ln w="9525">
            <a:noFill/>
            <a:miter lim="800000"/>
            <a:headEnd/>
            <a:tailEnd/>
          </a:ln>
          <a:effectLst/>
        </p:spPr>
      </p:pic>
      <p:sp>
        <p:nvSpPr>
          <p:cNvPr id="6" name="TextBox 5"/>
          <p:cNvSpPr txBox="1"/>
          <p:nvPr/>
        </p:nvSpPr>
        <p:spPr>
          <a:xfrm>
            <a:off x="152400" y="457200"/>
            <a:ext cx="8839200" cy="830997"/>
          </a:xfrm>
          <a:prstGeom prst="rect">
            <a:avLst/>
          </a:prstGeom>
          <a:noFill/>
        </p:spPr>
        <p:txBody>
          <a:bodyPr wrap="square" rtlCol="0">
            <a:spAutoFit/>
          </a:bodyPr>
          <a:lstStyle/>
          <a:p>
            <a:pPr algn="ctr"/>
            <a:r>
              <a:rPr lang="en-US" sz="2400" b="1" dirty="0" smtClean="0"/>
              <a:t>Wake interactions limit Conventional Horizontal Axis Wind Turbine Farm performance</a:t>
            </a:r>
            <a:endParaRPr lang="en-US"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10"/>
          <p:cNvSpPr/>
          <p:nvPr/>
        </p:nvSpPr>
        <p:spPr>
          <a:xfrm>
            <a:off x="381000" y="609600"/>
            <a:ext cx="8305800" cy="1585049"/>
          </a:xfrm>
          <a:prstGeom prst="rect">
            <a:avLst/>
          </a:prstGeom>
        </p:spPr>
        <p:txBody>
          <a:bodyPr wrap="square">
            <a:spAutoFit/>
          </a:bodyPr>
          <a:lstStyle/>
          <a:p>
            <a:r>
              <a:rPr lang="en-US" sz="2200" b="1" dirty="0">
                <a:latin typeface="+mj-lt"/>
                <a:ea typeface="+mj-ea"/>
                <a:cs typeface="+mj-cs"/>
              </a:rPr>
              <a:t>Wind Farm Power Density:</a:t>
            </a:r>
          </a:p>
          <a:p>
            <a:endParaRPr lang="en-US" sz="1100" b="1" dirty="0" smtClean="0"/>
          </a:p>
          <a:p>
            <a:pPr marL="342900" indent="-342900" algn="just">
              <a:lnSpc>
                <a:spcPct val="150000"/>
              </a:lnSpc>
              <a:spcBef>
                <a:spcPct val="20000"/>
              </a:spcBef>
              <a:buChar char="•"/>
            </a:pPr>
            <a:r>
              <a:rPr lang="en-US" sz="2000" dirty="0">
                <a:latin typeface="+mn-lt"/>
              </a:rPr>
              <a:t>The </a:t>
            </a:r>
            <a:r>
              <a:rPr lang="en-US" sz="2000" b="1" dirty="0">
                <a:solidFill>
                  <a:srgbClr val="C00000"/>
                </a:solidFill>
                <a:latin typeface="+mn-lt"/>
              </a:rPr>
              <a:t>power density </a:t>
            </a:r>
            <a:r>
              <a:rPr lang="en-US" sz="2000" b="1" dirty="0" smtClean="0">
                <a:latin typeface="+mn-lt"/>
              </a:rPr>
              <a:t>(P.D.) </a:t>
            </a:r>
            <a:r>
              <a:rPr lang="en-US" sz="2000" dirty="0" smtClean="0">
                <a:latin typeface="+mn-lt"/>
              </a:rPr>
              <a:t>of a wind farm is defined </a:t>
            </a:r>
            <a:r>
              <a:rPr lang="en-US" sz="2000" dirty="0">
                <a:latin typeface="+mn-lt"/>
              </a:rPr>
              <a:t>as the </a:t>
            </a:r>
            <a:r>
              <a:rPr lang="en-US" sz="2000" b="1" dirty="0" smtClean="0">
                <a:solidFill>
                  <a:srgbClr val="C00000"/>
                </a:solidFill>
                <a:latin typeface="+mn-lt"/>
              </a:rPr>
              <a:t>total power </a:t>
            </a:r>
            <a:r>
              <a:rPr lang="en-US" sz="2000" dirty="0" smtClean="0">
                <a:latin typeface="+mn-lt"/>
              </a:rPr>
              <a:t>it can </a:t>
            </a:r>
            <a:r>
              <a:rPr lang="en-US" sz="2000" dirty="0">
                <a:latin typeface="+mn-lt"/>
              </a:rPr>
              <a:t>generate </a:t>
            </a:r>
            <a:r>
              <a:rPr lang="en-US" sz="2000" b="1" dirty="0">
                <a:solidFill>
                  <a:srgbClr val="C00000"/>
                </a:solidFill>
                <a:latin typeface="+mn-lt"/>
              </a:rPr>
              <a:t>per unit land</a:t>
            </a:r>
            <a:r>
              <a:rPr lang="en-US" sz="2000" dirty="0">
                <a:latin typeface="+mn-lt"/>
              </a:rPr>
              <a:t> area it </a:t>
            </a:r>
            <a:r>
              <a:rPr lang="en-US" sz="2000" b="1" dirty="0" smtClean="0">
                <a:solidFill>
                  <a:srgbClr val="C00000"/>
                </a:solidFill>
                <a:latin typeface="+mn-lt"/>
              </a:rPr>
              <a:t>occupies</a:t>
            </a:r>
          </a:p>
        </p:txBody>
      </p:sp>
      <p:pic>
        <p:nvPicPr>
          <p:cNvPr id="12" name="Picture 3"/>
          <p:cNvPicPr>
            <a:picLocks noChangeAspect="1" noChangeArrowheads="1"/>
          </p:cNvPicPr>
          <p:nvPr/>
        </p:nvPicPr>
        <p:blipFill>
          <a:blip r:embed="rId2" cstate="print"/>
          <a:srcRect t="8333" b="16667"/>
          <a:stretch>
            <a:fillRect/>
          </a:stretch>
        </p:blipFill>
        <p:spPr bwMode="auto">
          <a:xfrm>
            <a:off x="2667000" y="2743200"/>
            <a:ext cx="3581400" cy="762000"/>
          </a:xfrm>
          <a:prstGeom prst="rect">
            <a:avLst/>
          </a:prstGeom>
          <a:noFill/>
          <a:ln w="25400">
            <a:solidFill>
              <a:schemeClr val="tx1"/>
            </a:solid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12</a:t>
            </a:fld>
            <a:endParaRPr lang="en-US"/>
          </a:p>
        </p:txBody>
      </p:sp>
      <p:sp>
        <p:nvSpPr>
          <p:cNvPr id="4" name="Rectangle 3"/>
          <p:cNvSpPr/>
          <p:nvPr/>
        </p:nvSpPr>
        <p:spPr>
          <a:xfrm>
            <a:off x="304800" y="990600"/>
            <a:ext cx="8534400" cy="1089529"/>
          </a:xfrm>
          <a:prstGeom prst="rect">
            <a:avLst/>
          </a:prstGeom>
        </p:spPr>
        <p:txBody>
          <a:bodyPr wrap="square">
            <a:spAutoFit/>
          </a:bodyPr>
          <a:lstStyle/>
          <a:p>
            <a:pPr algn="just">
              <a:lnSpc>
                <a:spcPct val="120000"/>
              </a:lnSpc>
            </a:pPr>
            <a:r>
              <a:rPr lang="en-US" b="1" dirty="0" smtClean="0">
                <a:solidFill>
                  <a:srgbClr val="FF0000"/>
                </a:solidFill>
              </a:rPr>
              <a:t>Vertical axis wind turbines </a:t>
            </a:r>
            <a:r>
              <a:rPr lang="en-US" dirty="0" smtClean="0"/>
              <a:t>(VAWTs) are proposed as an </a:t>
            </a:r>
            <a:r>
              <a:rPr lang="en-US" b="1" dirty="0" smtClean="0">
                <a:solidFill>
                  <a:srgbClr val="FF0000"/>
                </a:solidFill>
              </a:rPr>
              <a:t>alternative</a:t>
            </a:r>
            <a:r>
              <a:rPr lang="en-US" dirty="0" smtClean="0"/>
              <a:t> to the more commonly used horizontal axis wind turbines (HAWTs) due to the potential increase in </a:t>
            </a:r>
            <a:r>
              <a:rPr lang="en-US" b="1" dirty="0" smtClean="0">
                <a:solidFill>
                  <a:srgbClr val="FF0000"/>
                </a:solidFill>
              </a:rPr>
              <a:t>power density</a:t>
            </a:r>
            <a:r>
              <a:rPr lang="en-US" dirty="0" smtClean="0"/>
              <a:t> that is possible with VAWTs.</a:t>
            </a:r>
            <a:endParaRPr lang="en-US" dirty="0"/>
          </a:p>
        </p:txBody>
      </p:sp>
      <p:sp>
        <p:nvSpPr>
          <p:cNvPr id="5" name="Title 1"/>
          <p:cNvSpPr txBox="1">
            <a:spLocks/>
          </p:cNvSpPr>
          <p:nvPr/>
        </p:nvSpPr>
        <p:spPr>
          <a:xfrm>
            <a:off x="304800" y="228600"/>
            <a:ext cx="4876800" cy="533400"/>
          </a:xfrm>
          <a:prstGeom prst="rect">
            <a:avLst/>
          </a:prstGeom>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smtClean="0">
                <a:ln>
                  <a:noFill/>
                </a:ln>
                <a:solidFill>
                  <a:schemeClr val="tx1"/>
                </a:solidFill>
                <a:effectLst/>
                <a:uLnTx/>
                <a:uFillTx/>
                <a:latin typeface="+mj-lt"/>
                <a:ea typeface="+mj-ea"/>
                <a:cs typeface="+mj-cs"/>
              </a:rPr>
              <a:t>Vertical Axis Wind Turbine Farms</a:t>
            </a:r>
          </a:p>
        </p:txBody>
      </p:sp>
      <p:pic>
        <p:nvPicPr>
          <p:cNvPr id="6" name="Picture 2" descr="vertical_axis_wind_turbine_caltech.png"/>
          <p:cNvPicPr>
            <a:picLocks noChangeAspect="1" noChangeArrowheads="1"/>
          </p:cNvPicPr>
          <p:nvPr/>
        </p:nvPicPr>
        <p:blipFill>
          <a:blip r:embed="rId2" cstate="print"/>
          <a:srcRect l="11970" t="26709" r="12219" b="7517"/>
          <a:stretch>
            <a:fillRect/>
          </a:stretch>
        </p:blipFill>
        <p:spPr bwMode="auto">
          <a:xfrm>
            <a:off x="5284076" y="2667000"/>
            <a:ext cx="3531476" cy="2438400"/>
          </a:xfrm>
          <a:prstGeom prst="rect">
            <a:avLst/>
          </a:prstGeom>
          <a:noFill/>
          <a:ln w="25400">
            <a:solidFill>
              <a:schemeClr val="tx1"/>
            </a:solidFill>
          </a:ln>
        </p:spPr>
      </p:pic>
      <p:sp>
        <p:nvSpPr>
          <p:cNvPr id="26625" name="Rectangle 1"/>
          <p:cNvSpPr>
            <a:spLocks noChangeArrowheads="1"/>
          </p:cNvSpPr>
          <p:nvPr/>
        </p:nvSpPr>
        <p:spPr bwMode="auto">
          <a:xfrm>
            <a:off x="304800" y="2686276"/>
            <a:ext cx="4572000" cy="24191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latinLnBrk="0" hangingPunct="1">
              <a:lnSpc>
                <a:spcPct val="120000"/>
              </a:lnSpc>
              <a:buClrTx/>
              <a:buSzTx/>
              <a:buFontTx/>
              <a:buNone/>
              <a:tabLst/>
            </a:pPr>
            <a:r>
              <a:rPr lang="en-US" dirty="0"/>
              <a:t>Experimental researches at </a:t>
            </a:r>
            <a:r>
              <a:rPr lang="en-US" b="1" dirty="0" err="1">
                <a:solidFill>
                  <a:srgbClr val="C00000"/>
                </a:solidFill>
              </a:rPr>
              <a:t>CalTech</a:t>
            </a:r>
            <a:r>
              <a:rPr lang="en-US" dirty="0"/>
              <a:t> found that the power density of </a:t>
            </a:r>
            <a:r>
              <a:rPr lang="en-US" b="1" dirty="0">
                <a:solidFill>
                  <a:srgbClr val="C00000"/>
                </a:solidFill>
              </a:rPr>
              <a:t>H-rotor</a:t>
            </a:r>
            <a:r>
              <a:rPr lang="en-US" dirty="0"/>
              <a:t> VAWT farms can be increased up to </a:t>
            </a:r>
            <a:r>
              <a:rPr lang="en-US" b="1" dirty="0" smtClean="0">
                <a:solidFill>
                  <a:srgbClr val="C00000"/>
                </a:solidFill>
              </a:rPr>
              <a:t>10x HAWT farms </a:t>
            </a:r>
            <a:r>
              <a:rPr lang="en-US" dirty="0" smtClean="0"/>
              <a:t>by </a:t>
            </a:r>
            <a:r>
              <a:rPr lang="en-US" b="1" dirty="0">
                <a:solidFill>
                  <a:srgbClr val="C00000"/>
                </a:solidFill>
              </a:rPr>
              <a:t>optimizing the placement</a:t>
            </a:r>
            <a:r>
              <a:rPr lang="en-US" dirty="0"/>
              <a:t> of the turbines that enables them to </a:t>
            </a:r>
            <a:r>
              <a:rPr lang="en-US" b="1" dirty="0">
                <a:solidFill>
                  <a:srgbClr val="C00000"/>
                </a:solidFill>
              </a:rPr>
              <a:t>extract energy </a:t>
            </a:r>
            <a:r>
              <a:rPr lang="en-US" dirty="0"/>
              <a:t>from adjacent turbines </a:t>
            </a:r>
            <a:r>
              <a:rPr lang="en-US" b="1" dirty="0" smtClean="0">
                <a:solidFill>
                  <a:srgbClr val="C00000"/>
                </a:solidFill>
              </a:rPr>
              <a:t>wakes</a:t>
            </a:r>
            <a:endParaRPr lang="en-US" dirty="0"/>
          </a:p>
          <a:p>
            <a:pPr marL="0" marR="0" lvl="0" indent="0" algn="just" defTabSz="914400" eaLnBrk="1" latinLnBrk="0" hangingPunct="1">
              <a:lnSpc>
                <a:spcPct val="120000"/>
              </a:lnSpc>
              <a:buClrTx/>
              <a:buSzTx/>
              <a:buFontTx/>
              <a:buNone/>
              <a:tabLst/>
            </a:pPr>
            <a:endParaRPr lang="en-US" dirty="0"/>
          </a:p>
        </p:txBody>
      </p:sp>
      <p:sp>
        <p:nvSpPr>
          <p:cNvPr id="8" name="Rectangle 7"/>
          <p:cNvSpPr/>
          <p:nvPr/>
        </p:nvSpPr>
        <p:spPr>
          <a:xfrm>
            <a:off x="304800" y="5257800"/>
            <a:ext cx="8610600" cy="715581"/>
          </a:xfrm>
          <a:prstGeom prst="rect">
            <a:avLst/>
          </a:prstGeom>
        </p:spPr>
        <p:txBody>
          <a:bodyPr wrap="square">
            <a:spAutoFit/>
          </a:bodyPr>
          <a:lstStyle/>
          <a:p>
            <a:pPr algn="just" fontAlgn="auto">
              <a:lnSpc>
                <a:spcPct val="90000"/>
              </a:lnSpc>
              <a:spcAft>
                <a:spcPts val="0"/>
              </a:spcAft>
              <a:defRPr/>
            </a:pPr>
            <a:r>
              <a:rPr lang="en-US" sz="1500" b="1" i="1" dirty="0">
                <a:latin typeface="+mj-lt"/>
                <a:ea typeface="+mj-ea"/>
                <a:cs typeface="+mj-cs"/>
              </a:rPr>
              <a:t>John O. </a:t>
            </a:r>
            <a:r>
              <a:rPr lang="en-US" sz="1500" b="1" i="1" dirty="0" err="1">
                <a:latin typeface="+mj-lt"/>
                <a:ea typeface="+mj-ea"/>
                <a:cs typeface="+mj-cs"/>
              </a:rPr>
              <a:t>Dabiri</a:t>
            </a:r>
            <a:r>
              <a:rPr lang="en-US" sz="1500" b="1" i="1" dirty="0">
                <a:latin typeface="+mj-lt"/>
                <a:ea typeface="+mj-ea"/>
                <a:cs typeface="+mj-cs"/>
              </a:rPr>
              <a:t>, “ Potential order-of-magnitude enhancement of wind farm power density via counter-rotating vertical-axis wind turbine arrays,” Journal Of Renewable And Sustainable Energy </a:t>
            </a:r>
            <a:r>
              <a:rPr lang="en-US" sz="1500" b="1" i="1" dirty="0" smtClean="0">
                <a:latin typeface="+mj-lt"/>
                <a:ea typeface="+mj-ea"/>
                <a:cs typeface="+mj-cs"/>
              </a:rPr>
              <a:t>3</a:t>
            </a:r>
            <a:r>
              <a:rPr lang="en-US" sz="1500" b="1" i="1" dirty="0">
                <a:latin typeface="+mj-lt"/>
                <a:ea typeface="+mj-ea"/>
                <a:cs typeface="+mj-cs"/>
              </a:rPr>
              <a:t>: 043104 (2011</a:t>
            </a:r>
            <a:r>
              <a:rPr lang="en-US" sz="1500" b="1" i="1" dirty="0" smtClean="0">
                <a:latin typeface="+mj-lt"/>
                <a:ea typeface="+mj-ea"/>
                <a:cs typeface="+mj-cs"/>
              </a:rPr>
              <a:t>) </a:t>
            </a:r>
            <a:endParaRPr lang="en-US" sz="1500" b="1" i="1" dirty="0">
              <a:latin typeface="+mj-lt"/>
              <a:ea typeface="+mj-ea"/>
              <a:cs typeface="+mj-cs"/>
            </a:endParaRPr>
          </a:p>
        </p:txBody>
      </p:sp>
      <p:cxnSp>
        <p:nvCxnSpPr>
          <p:cNvPr id="9" name="Straight Connector 8"/>
          <p:cNvCxnSpPr/>
          <p:nvPr/>
        </p:nvCxnSpPr>
        <p:spPr>
          <a:xfrm>
            <a:off x="152400" y="2362200"/>
            <a:ext cx="8763000" cy="0"/>
          </a:xfrm>
          <a:prstGeom prst="line">
            <a:avLst/>
          </a:prstGeom>
          <a:ln w="114300" cmpd="tri">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13</a:t>
            </a:fld>
            <a:endParaRPr lang="en-US"/>
          </a:p>
        </p:txBody>
      </p:sp>
      <p:sp>
        <p:nvSpPr>
          <p:cNvPr id="4" name="Content Placeholder 2"/>
          <p:cNvSpPr txBox="1">
            <a:spLocks/>
          </p:cNvSpPr>
          <p:nvPr/>
        </p:nvSpPr>
        <p:spPr>
          <a:xfrm>
            <a:off x="228600" y="391738"/>
            <a:ext cx="8534400" cy="2895600"/>
          </a:xfrm>
          <a:prstGeom prst="rect">
            <a:avLst/>
          </a:prstGeom>
        </p:spPr>
        <p:txBody>
          <a:bodyPr>
            <a:noAutofit/>
          </a:bodyPr>
          <a:lstStyle/>
          <a:p>
            <a:pPr marL="457200" marR="0" lvl="0" indent="-457200" algn="l" defTabSz="914400" rtl="0" eaLnBrk="1" fontAlgn="auto" latinLnBrk="0" hangingPunct="1">
              <a:lnSpc>
                <a:spcPct val="100000"/>
              </a:lnSpc>
              <a:spcBef>
                <a:spcPct val="20000"/>
              </a:spcBef>
              <a:spcAft>
                <a:spcPts val="0"/>
              </a:spcAft>
              <a:buClrTx/>
              <a:buSzTx/>
              <a:buFont typeface="+mj-lt"/>
              <a:buAutoNum type="arabicPeriod"/>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6" name="Picture 2"/>
          <p:cNvPicPr>
            <a:picLocks noChangeAspect="1" noChangeArrowheads="1"/>
          </p:cNvPicPr>
          <p:nvPr/>
        </p:nvPicPr>
        <p:blipFill>
          <a:blip r:embed="rId2" cstate="print"/>
          <a:srcRect l="-2326" t="-3306" r="-2326" b="57970"/>
          <a:stretch>
            <a:fillRect/>
          </a:stretch>
        </p:blipFill>
        <p:spPr bwMode="auto">
          <a:xfrm>
            <a:off x="1600200" y="2667000"/>
            <a:ext cx="5867400" cy="2026581"/>
          </a:xfrm>
          <a:prstGeom prst="rect">
            <a:avLst/>
          </a:prstGeom>
          <a:noFill/>
          <a:ln w="25400">
            <a:solidFill>
              <a:schemeClr val="tx1"/>
            </a:solidFill>
            <a:miter lim="800000"/>
            <a:headEnd/>
            <a:tailEnd/>
          </a:ln>
        </p:spPr>
      </p:pic>
      <p:sp>
        <p:nvSpPr>
          <p:cNvPr id="7" name="Rectangle 6"/>
          <p:cNvSpPr/>
          <p:nvPr/>
        </p:nvSpPr>
        <p:spPr>
          <a:xfrm>
            <a:off x="228600" y="304800"/>
            <a:ext cx="8610600" cy="726609"/>
          </a:xfrm>
          <a:prstGeom prst="rect">
            <a:avLst/>
          </a:prstGeom>
        </p:spPr>
        <p:txBody>
          <a:bodyPr wrap="square">
            <a:spAutoFit/>
          </a:bodyPr>
          <a:lstStyle/>
          <a:p>
            <a:pPr algn="just">
              <a:lnSpc>
                <a:spcPct val="120000"/>
              </a:lnSpc>
            </a:pPr>
            <a:r>
              <a:rPr lang="en-US" dirty="0" smtClean="0"/>
              <a:t>A Numerical study on two dimensional Savonius turbine clusters, showed that a mutual enhancement between closely arranged turbines occurs as a function of :</a:t>
            </a:r>
          </a:p>
        </p:txBody>
      </p:sp>
      <p:sp>
        <p:nvSpPr>
          <p:cNvPr id="8" name="Rectangle 7"/>
          <p:cNvSpPr/>
          <p:nvPr/>
        </p:nvSpPr>
        <p:spPr>
          <a:xfrm>
            <a:off x="457200" y="5334000"/>
            <a:ext cx="8382000" cy="715581"/>
          </a:xfrm>
          <a:prstGeom prst="rect">
            <a:avLst/>
          </a:prstGeom>
        </p:spPr>
        <p:txBody>
          <a:bodyPr wrap="square">
            <a:spAutoFit/>
          </a:bodyPr>
          <a:lstStyle/>
          <a:p>
            <a:pPr algn="just" fontAlgn="auto">
              <a:lnSpc>
                <a:spcPct val="90000"/>
              </a:lnSpc>
              <a:spcAft>
                <a:spcPts val="0"/>
              </a:spcAft>
              <a:defRPr/>
            </a:pPr>
            <a:r>
              <a:rPr lang="en-US" sz="1500" b="1" i="1" dirty="0" err="1">
                <a:latin typeface="+mj-lt"/>
                <a:ea typeface="+mj-ea"/>
                <a:cs typeface="+mj-cs"/>
              </a:rPr>
              <a:t>Xiaojing</a:t>
            </a:r>
            <a:r>
              <a:rPr lang="en-US" sz="1500" b="1" i="1" dirty="0">
                <a:latin typeface="+mj-lt"/>
                <a:ea typeface="+mj-ea"/>
                <a:cs typeface="+mj-cs"/>
              </a:rPr>
              <a:t> Sun, </a:t>
            </a:r>
            <a:r>
              <a:rPr lang="en-US" sz="1500" b="1" i="1" dirty="0" err="1">
                <a:latin typeface="+mj-lt"/>
                <a:ea typeface="+mj-ea"/>
                <a:cs typeface="+mj-cs"/>
              </a:rPr>
              <a:t>Daihai</a:t>
            </a:r>
            <a:r>
              <a:rPr lang="en-US" sz="1500" b="1" i="1" dirty="0">
                <a:latin typeface="+mj-lt"/>
                <a:ea typeface="+mj-ea"/>
                <a:cs typeface="+mj-cs"/>
              </a:rPr>
              <a:t> </a:t>
            </a:r>
            <a:r>
              <a:rPr lang="en-US" sz="1500" b="1" i="1" dirty="0" err="1">
                <a:latin typeface="+mj-lt"/>
                <a:ea typeface="+mj-ea"/>
                <a:cs typeface="+mj-cs"/>
              </a:rPr>
              <a:t>Luo</a:t>
            </a:r>
            <a:r>
              <a:rPr lang="en-US" sz="1500" b="1" i="1" dirty="0">
                <a:latin typeface="+mj-lt"/>
                <a:ea typeface="+mj-ea"/>
                <a:cs typeface="+mj-cs"/>
              </a:rPr>
              <a:t>, </a:t>
            </a:r>
            <a:r>
              <a:rPr lang="en-US" sz="1500" b="1" i="1" dirty="0" err="1">
                <a:latin typeface="+mj-lt"/>
                <a:ea typeface="+mj-ea"/>
                <a:cs typeface="+mj-cs"/>
              </a:rPr>
              <a:t>Diangui</a:t>
            </a:r>
            <a:r>
              <a:rPr lang="en-US" sz="1500" b="1" i="1" dirty="0">
                <a:latin typeface="+mj-lt"/>
                <a:ea typeface="+mj-ea"/>
                <a:cs typeface="+mj-cs"/>
              </a:rPr>
              <a:t> Huang and </a:t>
            </a:r>
            <a:r>
              <a:rPr lang="en-US" sz="1500" b="1" i="1" dirty="0" err="1">
                <a:latin typeface="+mj-lt"/>
                <a:ea typeface="+mj-ea"/>
                <a:cs typeface="+mj-cs"/>
              </a:rPr>
              <a:t>Guoqing</a:t>
            </a:r>
            <a:r>
              <a:rPr lang="en-US" sz="1500" b="1" i="1" dirty="0">
                <a:latin typeface="+mj-lt"/>
                <a:ea typeface="+mj-ea"/>
                <a:cs typeface="+mj-cs"/>
              </a:rPr>
              <a:t> </a:t>
            </a:r>
            <a:r>
              <a:rPr lang="en-US" sz="1500" b="1" i="1" dirty="0" err="1">
                <a:latin typeface="+mj-lt"/>
                <a:ea typeface="+mj-ea"/>
                <a:cs typeface="+mj-cs"/>
              </a:rPr>
              <a:t>Wu</a:t>
            </a:r>
            <a:r>
              <a:rPr lang="en-US" sz="1500" b="1" i="1" dirty="0" err="1" smtClean="0">
                <a:latin typeface="+mj-lt"/>
                <a:ea typeface="+mj-ea"/>
                <a:cs typeface="+mj-cs"/>
              </a:rPr>
              <a:t>,“Numerical</a:t>
            </a:r>
            <a:r>
              <a:rPr lang="en-US" sz="1500" b="1" i="1" dirty="0" smtClean="0">
                <a:latin typeface="+mj-lt"/>
                <a:ea typeface="+mj-ea"/>
                <a:cs typeface="+mj-cs"/>
              </a:rPr>
              <a:t> </a:t>
            </a:r>
            <a:r>
              <a:rPr lang="en-US" sz="1500" b="1" i="1" dirty="0">
                <a:latin typeface="+mj-lt"/>
                <a:ea typeface="+mj-ea"/>
                <a:cs typeface="+mj-cs"/>
              </a:rPr>
              <a:t>study on coupling effects among multiple Savonius turbines,” Journal of </a:t>
            </a:r>
            <a:r>
              <a:rPr lang="en-US" sz="1500" b="1" i="1" dirty="0" smtClean="0">
                <a:latin typeface="+mj-lt"/>
                <a:ea typeface="+mj-ea"/>
                <a:cs typeface="+mj-cs"/>
              </a:rPr>
              <a:t>Renewable and </a:t>
            </a:r>
            <a:r>
              <a:rPr lang="en-US" sz="1500" b="1" i="1" dirty="0">
                <a:latin typeface="+mj-lt"/>
                <a:ea typeface="+mj-ea"/>
                <a:cs typeface="+mj-cs"/>
              </a:rPr>
              <a:t>Sustainable Energy </a:t>
            </a:r>
            <a:r>
              <a:rPr lang="en-US" sz="1500" b="1" i="1" dirty="0" smtClean="0">
                <a:latin typeface="+mj-lt"/>
                <a:ea typeface="+mj-ea"/>
                <a:cs typeface="+mj-cs"/>
              </a:rPr>
              <a:t>4</a:t>
            </a:r>
            <a:r>
              <a:rPr lang="en-US" sz="1500" b="1" i="1" dirty="0">
                <a:latin typeface="+mj-lt"/>
                <a:ea typeface="+mj-ea"/>
                <a:cs typeface="+mj-cs"/>
              </a:rPr>
              <a:t>: </a:t>
            </a:r>
            <a:r>
              <a:rPr lang="en-US" sz="1500" b="1" i="1" dirty="0" smtClean="0">
                <a:latin typeface="+mj-lt"/>
                <a:ea typeface="+mj-ea"/>
                <a:cs typeface="+mj-cs"/>
              </a:rPr>
              <a:t>053107 (2012) </a:t>
            </a:r>
            <a:endParaRPr lang="en-US" sz="1500" b="1" i="1" dirty="0">
              <a:latin typeface="+mj-lt"/>
              <a:ea typeface="+mj-ea"/>
              <a:cs typeface="+mj-cs"/>
            </a:endParaRPr>
          </a:p>
        </p:txBody>
      </p:sp>
      <p:sp>
        <p:nvSpPr>
          <p:cNvPr id="9" name="Rectangle 8"/>
          <p:cNvSpPr/>
          <p:nvPr/>
        </p:nvSpPr>
        <p:spPr>
          <a:xfrm>
            <a:off x="228600" y="1143000"/>
            <a:ext cx="7696200" cy="1200329"/>
          </a:xfrm>
          <a:prstGeom prst="rect">
            <a:avLst/>
          </a:prstGeom>
        </p:spPr>
        <p:txBody>
          <a:bodyPr wrap="square">
            <a:spAutoFit/>
          </a:bodyPr>
          <a:lstStyle/>
          <a:p>
            <a:pPr>
              <a:buFontTx/>
              <a:buChar char="-"/>
            </a:pPr>
            <a:r>
              <a:rPr lang="en-US" b="1" dirty="0" smtClean="0">
                <a:solidFill>
                  <a:srgbClr val="C00000"/>
                </a:solidFill>
              </a:rPr>
              <a:t> Relative direction of rotation.</a:t>
            </a:r>
          </a:p>
          <a:p>
            <a:r>
              <a:rPr lang="en-US" b="1" dirty="0" smtClean="0">
                <a:solidFill>
                  <a:srgbClr val="C00000"/>
                </a:solidFill>
              </a:rPr>
              <a:t>- Gap Distance between rotors (S).</a:t>
            </a:r>
          </a:p>
          <a:p>
            <a:pPr>
              <a:buFontTx/>
              <a:buChar char="-"/>
            </a:pPr>
            <a:r>
              <a:rPr lang="en-US" b="1" dirty="0" smtClean="0">
                <a:solidFill>
                  <a:srgbClr val="C00000"/>
                </a:solidFill>
              </a:rPr>
              <a:t> Relative phase angle between the rotors:</a:t>
            </a:r>
          </a:p>
          <a:p>
            <a:r>
              <a:rPr lang="en-US" b="1" dirty="0" smtClean="0">
                <a:solidFill>
                  <a:srgbClr val="C00000"/>
                </a:solidFill>
              </a:rPr>
              <a:t>                                              </a:t>
            </a:r>
            <a:r>
              <a:rPr lang="en-US" b="1" dirty="0" smtClean="0">
                <a:solidFill>
                  <a:srgbClr val="C00000"/>
                </a:solidFill>
                <a:sym typeface="Symbol"/>
              </a:rPr>
              <a:t> = 1 - 2</a:t>
            </a:r>
            <a:endParaRPr lang="en-US" b="1" dirty="0" smtClean="0">
              <a:solidFill>
                <a:srgbClr val="C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14</a:t>
            </a:fld>
            <a:endParaRPr lang="en-US"/>
          </a:p>
        </p:txBody>
      </p:sp>
      <p:sp>
        <p:nvSpPr>
          <p:cNvPr id="4" name="Title 1"/>
          <p:cNvSpPr txBox="1">
            <a:spLocks/>
          </p:cNvSpPr>
          <p:nvPr/>
        </p:nvSpPr>
        <p:spPr>
          <a:xfrm>
            <a:off x="1752600" y="228600"/>
            <a:ext cx="5715000" cy="533400"/>
          </a:xfrm>
          <a:prstGeom prst="rect">
            <a:avLst/>
          </a:prstGeom>
        </p:spPr>
        <p:txBody>
          <a:bodyPr>
            <a:noAutofit/>
          </a:bodyPr>
          <a:lstStyle/>
          <a:p>
            <a:pPr marL="0" marR="0" lvl="0" indent="0" algn="ctr" defTabSz="914400" eaLnBrk="1" latinLnBrk="0" hangingPunct="1">
              <a:lnSpc>
                <a:spcPct val="100000"/>
              </a:lnSpc>
              <a:buClrTx/>
              <a:buSzTx/>
              <a:buFontTx/>
              <a:buNone/>
              <a:tabLst/>
              <a:defRPr/>
            </a:pPr>
            <a:r>
              <a:rPr lang="en-US" sz="2400" b="1" dirty="0" smtClean="0">
                <a:latin typeface="+mj-lt"/>
                <a:ea typeface="+mj-ea"/>
                <a:cs typeface="+mj-cs"/>
              </a:rPr>
              <a:t>Motivation and Problem </a:t>
            </a:r>
            <a:r>
              <a:rPr lang="en-US" sz="2400" b="1" dirty="0">
                <a:latin typeface="+mj-lt"/>
                <a:ea typeface="+mj-ea"/>
                <a:cs typeface="+mj-cs"/>
              </a:rPr>
              <a:t>Definition</a:t>
            </a:r>
          </a:p>
        </p:txBody>
      </p:sp>
      <p:sp>
        <p:nvSpPr>
          <p:cNvPr id="34817" name="Rectangle 1"/>
          <p:cNvSpPr>
            <a:spLocks noChangeArrowheads="1"/>
          </p:cNvSpPr>
          <p:nvPr/>
        </p:nvSpPr>
        <p:spPr bwMode="auto">
          <a:xfrm>
            <a:off x="533400" y="934588"/>
            <a:ext cx="8077200" cy="52075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lnSpc>
                <a:spcPct val="120000"/>
              </a:lnSpc>
            </a:pPr>
            <a:r>
              <a:rPr lang="en-US" b="1" u="sng" dirty="0" smtClean="0"/>
              <a:t>Motivation:</a:t>
            </a:r>
          </a:p>
          <a:p>
            <a:pPr marL="0" marR="0" lvl="0" indent="0" algn="just" defTabSz="914400" eaLnBrk="1" latinLnBrk="0" hangingPunct="1">
              <a:lnSpc>
                <a:spcPct val="120000"/>
              </a:lnSpc>
              <a:buClrTx/>
              <a:buSzTx/>
              <a:buFontTx/>
              <a:buNone/>
              <a:tabLst/>
            </a:pPr>
            <a:endParaRPr lang="en-US" sz="500" dirty="0" smtClean="0"/>
          </a:p>
          <a:p>
            <a:pPr marL="0" marR="0" lvl="0" indent="0" algn="just" defTabSz="914400" eaLnBrk="1" latinLnBrk="0" hangingPunct="1">
              <a:lnSpc>
                <a:spcPct val="120000"/>
              </a:lnSpc>
              <a:buClrTx/>
              <a:buSzTx/>
              <a:buFontTx/>
              <a:buNone/>
              <a:tabLst/>
            </a:pPr>
            <a:r>
              <a:rPr lang="en-US" dirty="0" smtClean="0"/>
              <a:t>Previous studies showed that </a:t>
            </a:r>
            <a:r>
              <a:rPr lang="en-US" b="1" dirty="0" smtClean="0">
                <a:solidFill>
                  <a:srgbClr val="FF0000"/>
                </a:solidFill>
              </a:rPr>
              <a:t>VAWTs in close separation</a:t>
            </a:r>
            <a:r>
              <a:rPr lang="en-US" dirty="0" smtClean="0"/>
              <a:t> distances mutually </a:t>
            </a:r>
            <a:r>
              <a:rPr lang="en-US" b="1" dirty="0" smtClean="0">
                <a:solidFill>
                  <a:srgbClr val="FF0000"/>
                </a:solidFill>
              </a:rPr>
              <a:t>enhance</a:t>
            </a:r>
            <a:r>
              <a:rPr lang="en-US" dirty="0" smtClean="0"/>
              <a:t> their </a:t>
            </a:r>
            <a:r>
              <a:rPr lang="en-US" b="1" dirty="0" smtClean="0">
                <a:solidFill>
                  <a:srgbClr val="FF0000"/>
                </a:solidFill>
              </a:rPr>
              <a:t>power coefficients </a:t>
            </a:r>
            <a:r>
              <a:rPr lang="en-US" dirty="0" smtClean="0"/>
              <a:t>resulting in </a:t>
            </a:r>
            <a:r>
              <a:rPr lang="en-US" b="1" dirty="0" smtClean="0">
                <a:solidFill>
                  <a:srgbClr val="FF0000"/>
                </a:solidFill>
              </a:rPr>
              <a:t>higher power output </a:t>
            </a:r>
            <a:r>
              <a:rPr lang="en-US" dirty="0" smtClean="0"/>
              <a:t>for </a:t>
            </a:r>
            <a:r>
              <a:rPr lang="en-US" b="1" dirty="0" smtClean="0">
                <a:solidFill>
                  <a:srgbClr val="FF0000"/>
                </a:solidFill>
              </a:rPr>
              <a:t>individual</a:t>
            </a:r>
            <a:r>
              <a:rPr lang="en-US" dirty="0" smtClean="0"/>
              <a:t> turbines and </a:t>
            </a:r>
            <a:r>
              <a:rPr lang="en-US" b="1" dirty="0" smtClean="0">
                <a:solidFill>
                  <a:srgbClr val="FF0000"/>
                </a:solidFill>
              </a:rPr>
              <a:t>higher power density </a:t>
            </a:r>
            <a:r>
              <a:rPr lang="en-US" dirty="0" smtClean="0"/>
              <a:t>if arranged in a </a:t>
            </a:r>
            <a:r>
              <a:rPr lang="en-US" b="1" dirty="0" smtClean="0">
                <a:solidFill>
                  <a:srgbClr val="FF0000"/>
                </a:solidFill>
              </a:rPr>
              <a:t>wind farm</a:t>
            </a:r>
          </a:p>
          <a:p>
            <a:pPr marL="0" marR="0" lvl="0" indent="0" algn="just" defTabSz="914400" eaLnBrk="1" latinLnBrk="0" hangingPunct="1">
              <a:lnSpc>
                <a:spcPct val="120000"/>
              </a:lnSpc>
              <a:buClrTx/>
              <a:buSzTx/>
              <a:buFontTx/>
              <a:buNone/>
              <a:tabLst/>
            </a:pPr>
            <a:endParaRPr lang="en-US" b="1" dirty="0" smtClean="0"/>
          </a:p>
          <a:p>
            <a:pPr marL="0" marR="0" lvl="0" indent="0" algn="just" defTabSz="914400" eaLnBrk="1" latinLnBrk="0" hangingPunct="1">
              <a:lnSpc>
                <a:spcPct val="120000"/>
              </a:lnSpc>
              <a:buClrTx/>
              <a:buSzTx/>
              <a:buFontTx/>
              <a:buNone/>
              <a:tabLst/>
            </a:pPr>
            <a:r>
              <a:rPr lang="en-US" b="1" u="sng" dirty="0" smtClean="0"/>
              <a:t>Problem (1):</a:t>
            </a:r>
          </a:p>
          <a:p>
            <a:pPr marL="0" marR="0" lvl="0" indent="0" algn="just" defTabSz="914400" eaLnBrk="1" latinLnBrk="0" hangingPunct="1">
              <a:lnSpc>
                <a:spcPct val="120000"/>
              </a:lnSpc>
              <a:buClrTx/>
              <a:buSzTx/>
              <a:buFontTx/>
              <a:buNone/>
              <a:tabLst/>
            </a:pPr>
            <a:endParaRPr lang="en-US" sz="1000" dirty="0" smtClean="0"/>
          </a:p>
          <a:p>
            <a:pPr marL="0" marR="0" lvl="0" indent="0" algn="just" defTabSz="914400" eaLnBrk="1" latinLnBrk="0" hangingPunct="1">
              <a:lnSpc>
                <a:spcPct val="120000"/>
              </a:lnSpc>
              <a:buClrTx/>
              <a:buSzTx/>
              <a:buFontTx/>
              <a:buNone/>
              <a:tabLst/>
            </a:pPr>
            <a:r>
              <a:rPr lang="en-US" dirty="0" smtClean="0"/>
              <a:t>All </a:t>
            </a:r>
            <a:r>
              <a:rPr lang="en-US" dirty="0"/>
              <a:t>the </a:t>
            </a:r>
            <a:r>
              <a:rPr lang="en-US" b="1" dirty="0">
                <a:solidFill>
                  <a:srgbClr val="FF0000"/>
                </a:solidFill>
              </a:rPr>
              <a:t>previous</a:t>
            </a:r>
            <a:r>
              <a:rPr lang="en-US" dirty="0"/>
              <a:t> studies </a:t>
            </a:r>
            <a:r>
              <a:rPr lang="en-US" b="1" dirty="0" smtClean="0">
                <a:solidFill>
                  <a:srgbClr val="FF0000"/>
                </a:solidFill>
              </a:rPr>
              <a:t>did not </a:t>
            </a:r>
            <a:r>
              <a:rPr lang="en-US" b="1" dirty="0">
                <a:solidFill>
                  <a:srgbClr val="FF0000"/>
                </a:solidFill>
              </a:rPr>
              <a:t>extended the results </a:t>
            </a:r>
            <a:r>
              <a:rPr lang="en-US" dirty="0"/>
              <a:t>for efficient layouts of VAWTs </a:t>
            </a:r>
            <a:r>
              <a:rPr lang="en-US" dirty="0" smtClean="0"/>
              <a:t>to develop </a:t>
            </a:r>
            <a:r>
              <a:rPr lang="en-US" b="1" dirty="0" smtClean="0">
                <a:solidFill>
                  <a:srgbClr val="FF0000"/>
                </a:solidFill>
              </a:rPr>
              <a:t>larger efficient farms </a:t>
            </a:r>
            <a:r>
              <a:rPr lang="en-US" dirty="0" smtClean="0"/>
              <a:t>that generate the </a:t>
            </a:r>
            <a:r>
              <a:rPr lang="en-US" dirty="0"/>
              <a:t>highest possible power output keeping a high power </a:t>
            </a:r>
            <a:r>
              <a:rPr lang="en-US" dirty="0" smtClean="0"/>
              <a:t>density</a:t>
            </a:r>
          </a:p>
          <a:p>
            <a:pPr marL="0" marR="0" lvl="0" indent="0" algn="just" defTabSz="914400" eaLnBrk="1" latinLnBrk="0" hangingPunct="1">
              <a:lnSpc>
                <a:spcPct val="120000"/>
              </a:lnSpc>
              <a:buClrTx/>
              <a:buSzTx/>
              <a:buFontTx/>
              <a:buNone/>
              <a:tabLst/>
            </a:pPr>
            <a:endParaRPr lang="en-US" dirty="0" smtClean="0"/>
          </a:p>
          <a:p>
            <a:pPr algn="just">
              <a:lnSpc>
                <a:spcPct val="120000"/>
              </a:lnSpc>
            </a:pPr>
            <a:r>
              <a:rPr lang="en-US" b="1" u="sng" dirty="0" smtClean="0"/>
              <a:t>Problem (2):</a:t>
            </a:r>
          </a:p>
          <a:p>
            <a:pPr marL="0" marR="0" lvl="0" indent="0" algn="just" defTabSz="914400" eaLnBrk="1" latinLnBrk="0" hangingPunct="1">
              <a:lnSpc>
                <a:spcPct val="120000"/>
              </a:lnSpc>
              <a:buClrTx/>
              <a:buSzTx/>
              <a:buFontTx/>
              <a:buNone/>
              <a:tabLst/>
            </a:pPr>
            <a:endParaRPr lang="en-US" sz="1000" dirty="0" smtClean="0"/>
          </a:p>
          <a:p>
            <a:pPr marL="0" marR="0" lvl="0" indent="0" algn="just" defTabSz="914400" eaLnBrk="1" latinLnBrk="0" hangingPunct="1">
              <a:lnSpc>
                <a:spcPct val="120000"/>
              </a:lnSpc>
              <a:buClrTx/>
              <a:buSzTx/>
              <a:buFontTx/>
              <a:buNone/>
              <a:tabLst/>
            </a:pPr>
            <a:r>
              <a:rPr lang="en-US" dirty="0" smtClean="0"/>
              <a:t>Using </a:t>
            </a:r>
            <a:r>
              <a:rPr lang="en-US" b="1" dirty="0" smtClean="0">
                <a:solidFill>
                  <a:srgbClr val="FF0000"/>
                </a:solidFill>
              </a:rPr>
              <a:t>non isolated turbines </a:t>
            </a:r>
            <a:r>
              <a:rPr lang="en-US" dirty="0" smtClean="0"/>
              <a:t>in a farm will make the </a:t>
            </a:r>
            <a:r>
              <a:rPr lang="en-US" b="1" dirty="0" smtClean="0">
                <a:solidFill>
                  <a:srgbClr val="FF0000"/>
                </a:solidFill>
              </a:rPr>
              <a:t>prediction of a farm performance</a:t>
            </a:r>
            <a:r>
              <a:rPr lang="en-US" dirty="0" smtClean="0"/>
              <a:t> to become a complicated job as each turbine will have a </a:t>
            </a:r>
            <a:r>
              <a:rPr lang="en-US" b="1" dirty="0" smtClean="0">
                <a:solidFill>
                  <a:srgbClr val="FF0000"/>
                </a:solidFill>
              </a:rPr>
              <a:t>different performance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15</a:t>
            </a:fld>
            <a:endParaRPr lang="en-US"/>
          </a:p>
        </p:txBody>
      </p:sp>
      <p:sp>
        <p:nvSpPr>
          <p:cNvPr id="4" name="Title 1"/>
          <p:cNvSpPr txBox="1">
            <a:spLocks/>
          </p:cNvSpPr>
          <p:nvPr/>
        </p:nvSpPr>
        <p:spPr>
          <a:xfrm>
            <a:off x="1828800" y="228600"/>
            <a:ext cx="5410200" cy="533400"/>
          </a:xfrm>
          <a:prstGeom prst="rect">
            <a:avLst/>
          </a:prstGeom>
        </p:spPr>
        <p:txBody>
          <a:bodyPr>
            <a:noAutofit/>
          </a:bodyPr>
          <a:lstStyle/>
          <a:p>
            <a:pPr algn="ctr"/>
            <a:r>
              <a:rPr lang="en-US" sz="3200" b="1" dirty="0">
                <a:latin typeface="+mj-lt"/>
                <a:ea typeface="+mj-ea"/>
                <a:cs typeface="+mj-cs"/>
              </a:rPr>
              <a:t>Contribution to Knowledge</a:t>
            </a:r>
          </a:p>
        </p:txBody>
      </p:sp>
      <p:sp>
        <p:nvSpPr>
          <p:cNvPr id="5" name="Rectangle 1"/>
          <p:cNvSpPr>
            <a:spLocks noChangeArrowheads="1"/>
          </p:cNvSpPr>
          <p:nvPr/>
        </p:nvSpPr>
        <p:spPr bwMode="auto">
          <a:xfrm>
            <a:off x="381000" y="1112151"/>
            <a:ext cx="8382000" cy="445044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latinLnBrk="0" hangingPunct="1">
              <a:lnSpc>
                <a:spcPct val="120000"/>
              </a:lnSpc>
              <a:buClrTx/>
              <a:buSzTx/>
              <a:buFontTx/>
              <a:buNone/>
              <a:tabLst/>
            </a:pPr>
            <a:r>
              <a:rPr lang="en-US" b="1" u="sng" dirty="0" smtClean="0">
                <a:solidFill>
                  <a:srgbClr val="C00000"/>
                </a:solidFill>
              </a:rPr>
              <a:t>Solution (1):</a:t>
            </a:r>
          </a:p>
          <a:p>
            <a:pPr marL="0" marR="0" lvl="0" indent="0" algn="just" defTabSz="914400" eaLnBrk="1" latinLnBrk="0" hangingPunct="1">
              <a:lnSpc>
                <a:spcPct val="120000"/>
              </a:lnSpc>
              <a:buClrTx/>
              <a:buSzTx/>
              <a:buFontTx/>
              <a:buNone/>
              <a:tabLst/>
            </a:pPr>
            <a:endParaRPr lang="en-US" sz="1000" dirty="0" smtClean="0"/>
          </a:p>
          <a:p>
            <a:pPr marL="0" marR="0" lvl="0" indent="0" algn="just" defTabSz="914400" eaLnBrk="1" latinLnBrk="0" hangingPunct="1">
              <a:lnSpc>
                <a:spcPct val="120000"/>
              </a:lnSpc>
              <a:buClrTx/>
              <a:buSzTx/>
              <a:buFontTx/>
              <a:buNone/>
              <a:tabLst/>
            </a:pPr>
            <a:r>
              <a:rPr lang="en-US" dirty="0" smtClean="0"/>
              <a:t>This study introduces the idea of the efficient VAWT </a:t>
            </a:r>
            <a:r>
              <a:rPr lang="en-US" b="1" dirty="0" smtClean="0">
                <a:solidFill>
                  <a:srgbClr val="FF0000"/>
                </a:solidFill>
              </a:rPr>
              <a:t>cluster as a building unit </a:t>
            </a:r>
            <a:r>
              <a:rPr lang="en-US" dirty="0" smtClean="0"/>
              <a:t>for an </a:t>
            </a:r>
            <a:r>
              <a:rPr lang="en-US" b="1" dirty="0" smtClean="0">
                <a:solidFill>
                  <a:srgbClr val="FF0000"/>
                </a:solidFill>
              </a:rPr>
              <a:t>efficient VAWT </a:t>
            </a:r>
            <a:r>
              <a:rPr lang="en-US" dirty="0" smtClean="0"/>
              <a:t>farm that generates the </a:t>
            </a:r>
            <a:r>
              <a:rPr lang="en-US" b="1" dirty="0" smtClean="0">
                <a:solidFill>
                  <a:srgbClr val="FF0000"/>
                </a:solidFill>
              </a:rPr>
              <a:t>highest</a:t>
            </a:r>
            <a:r>
              <a:rPr lang="en-US" dirty="0" smtClean="0"/>
              <a:t> possible </a:t>
            </a:r>
            <a:r>
              <a:rPr lang="en-US" b="1" dirty="0" smtClean="0">
                <a:solidFill>
                  <a:srgbClr val="FF0000"/>
                </a:solidFill>
              </a:rPr>
              <a:t>power</a:t>
            </a:r>
            <a:r>
              <a:rPr lang="en-US" dirty="0" smtClean="0"/>
              <a:t> using the mutual enhancement between individual turbines and has a </a:t>
            </a:r>
            <a:r>
              <a:rPr lang="en-US" b="1" dirty="0" smtClean="0">
                <a:solidFill>
                  <a:srgbClr val="FF0000"/>
                </a:solidFill>
              </a:rPr>
              <a:t>high power density </a:t>
            </a:r>
            <a:r>
              <a:rPr lang="en-US" dirty="0" smtClean="0"/>
              <a:t>compared to isolated counter-part</a:t>
            </a:r>
          </a:p>
          <a:p>
            <a:pPr marL="0" marR="0" lvl="0" indent="0" algn="just" defTabSz="914400" eaLnBrk="1" latinLnBrk="0" hangingPunct="1">
              <a:lnSpc>
                <a:spcPct val="120000"/>
              </a:lnSpc>
              <a:buClrTx/>
              <a:buSzTx/>
              <a:buFontTx/>
              <a:buNone/>
              <a:tabLst/>
            </a:pPr>
            <a:endParaRPr lang="en-US" dirty="0" smtClean="0"/>
          </a:p>
          <a:p>
            <a:pPr marL="0" marR="0" lvl="0" indent="0" algn="just" defTabSz="914400" eaLnBrk="1" latinLnBrk="0" hangingPunct="1">
              <a:lnSpc>
                <a:spcPct val="120000"/>
              </a:lnSpc>
              <a:buClrTx/>
              <a:buSzTx/>
              <a:buFontTx/>
              <a:buNone/>
              <a:tabLst/>
            </a:pPr>
            <a:endParaRPr lang="en-US" dirty="0" smtClean="0"/>
          </a:p>
          <a:p>
            <a:pPr algn="just">
              <a:lnSpc>
                <a:spcPct val="120000"/>
              </a:lnSpc>
            </a:pPr>
            <a:r>
              <a:rPr lang="en-US" b="1" u="sng" dirty="0" smtClean="0">
                <a:solidFill>
                  <a:srgbClr val="C00000"/>
                </a:solidFill>
              </a:rPr>
              <a:t>Solution (2):</a:t>
            </a:r>
          </a:p>
          <a:p>
            <a:pPr marL="0" marR="0" lvl="0" indent="0" algn="just" defTabSz="914400" eaLnBrk="1" latinLnBrk="0" hangingPunct="1">
              <a:lnSpc>
                <a:spcPct val="120000"/>
              </a:lnSpc>
              <a:buClrTx/>
              <a:buSzTx/>
              <a:buFontTx/>
              <a:buNone/>
              <a:tabLst/>
            </a:pPr>
            <a:endParaRPr lang="en-US" sz="1000" dirty="0" smtClean="0"/>
          </a:p>
          <a:p>
            <a:pPr marL="0" marR="0" lvl="0" indent="0" algn="just" defTabSz="914400" eaLnBrk="1" latinLnBrk="0" hangingPunct="1">
              <a:lnSpc>
                <a:spcPct val="120000"/>
              </a:lnSpc>
              <a:buClrTx/>
              <a:buSzTx/>
              <a:buFontTx/>
              <a:buNone/>
              <a:tabLst/>
            </a:pPr>
            <a:r>
              <a:rPr lang="en-US" dirty="0" smtClean="0"/>
              <a:t>Using the efficient cluster as a building unit for the </a:t>
            </a:r>
            <a:r>
              <a:rPr lang="en-US" b="1" dirty="0" smtClean="0">
                <a:solidFill>
                  <a:srgbClr val="FF0000"/>
                </a:solidFill>
              </a:rPr>
              <a:t>development of efficient and patterned VAWT farms </a:t>
            </a:r>
            <a:r>
              <a:rPr lang="en-US" dirty="0" smtClean="0"/>
              <a:t>which have the </a:t>
            </a:r>
            <a:r>
              <a:rPr lang="en-US" b="1" dirty="0" smtClean="0">
                <a:solidFill>
                  <a:srgbClr val="FF0000"/>
                </a:solidFill>
              </a:rPr>
              <a:t>same geometric topology </a:t>
            </a:r>
            <a:r>
              <a:rPr lang="en-US" dirty="0" smtClean="0"/>
              <a:t>of the </a:t>
            </a:r>
            <a:r>
              <a:rPr lang="en-US" b="1" dirty="0" smtClean="0">
                <a:solidFill>
                  <a:srgbClr val="FF0000"/>
                </a:solidFill>
              </a:rPr>
              <a:t>cluster</a:t>
            </a:r>
            <a:r>
              <a:rPr lang="en-US" dirty="0" smtClean="0"/>
              <a:t> provides the capability of </a:t>
            </a:r>
            <a:r>
              <a:rPr lang="en-US" b="1" dirty="0" smtClean="0">
                <a:solidFill>
                  <a:srgbClr val="FF0000"/>
                </a:solidFill>
              </a:rPr>
              <a:t>predicting the performance </a:t>
            </a:r>
            <a:r>
              <a:rPr lang="en-US" dirty="0" smtClean="0"/>
              <a:t>of a farm having                  a geometric progression of the efficient cluster.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4996" name="Picture 4" descr="http://i1.ytimg.com/vi/vbmhfSjqCpI/hqdefault.jpg"/>
          <p:cNvPicPr>
            <a:picLocks noChangeAspect="1" noChangeArrowheads="1"/>
          </p:cNvPicPr>
          <p:nvPr/>
        </p:nvPicPr>
        <p:blipFill>
          <a:blip r:embed="rId2" cstate="print"/>
          <a:srcRect t="3226" r="5000"/>
          <a:stretch>
            <a:fillRect/>
          </a:stretch>
        </p:blipFill>
        <p:spPr bwMode="auto">
          <a:xfrm>
            <a:off x="457200" y="0"/>
            <a:ext cx="8686800" cy="6858000"/>
          </a:xfrm>
          <a:prstGeom prst="rect">
            <a:avLst/>
          </a:prstGeom>
          <a:noFill/>
          <a:ln w="25400">
            <a:solidFill>
              <a:srgbClr val="000000"/>
            </a:solidFill>
          </a:ln>
        </p:spPr>
      </p:pic>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16</a:t>
            </a:fld>
            <a:endParaRPr lang="en-US"/>
          </a:p>
        </p:txBody>
      </p:sp>
      <p:sp>
        <p:nvSpPr>
          <p:cNvPr id="4" name="Rectangle 3"/>
          <p:cNvSpPr/>
          <p:nvPr/>
        </p:nvSpPr>
        <p:spPr>
          <a:xfrm>
            <a:off x="4038600" y="4572000"/>
            <a:ext cx="4572000" cy="1496885"/>
          </a:xfrm>
          <a:prstGeom prst="rect">
            <a:avLst/>
          </a:prstGeom>
          <a:solidFill>
            <a:schemeClr val="bg1"/>
          </a:solidFill>
          <a:ln w="76200">
            <a:solidFill>
              <a:srgbClr val="C00000"/>
            </a:solidFill>
          </a:ln>
        </p:spPr>
        <p:txBody>
          <a:bodyPr wrap="square">
            <a:spAutoFit/>
          </a:bodyPr>
          <a:lstStyle/>
          <a:p>
            <a:pPr algn="ctr">
              <a:lnSpc>
                <a:spcPct val="150000"/>
              </a:lnSpc>
            </a:pPr>
            <a:r>
              <a:rPr lang="en-US" sz="3200" b="1" dirty="0" smtClean="0">
                <a:solidFill>
                  <a:schemeClr val="tx2"/>
                </a:solidFill>
                <a:latin typeface="Baskerville Old Face" pitchFamily="18" charset="0"/>
                <a:ea typeface="+mj-ea"/>
                <a:cs typeface="+mj-cs"/>
              </a:rPr>
              <a:t>Case Study (I)</a:t>
            </a:r>
          </a:p>
          <a:p>
            <a:pPr algn="ctr">
              <a:lnSpc>
                <a:spcPct val="150000"/>
              </a:lnSpc>
            </a:pPr>
            <a:r>
              <a:rPr lang="en-US" sz="3200" b="1" dirty="0" smtClean="0">
                <a:solidFill>
                  <a:schemeClr val="tx2"/>
                </a:solidFill>
                <a:latin typeface="Baskerville Old Face" pitchFamily="18" charset="0"/>
                <a:ea typeface="+mj-ea"/>
                <a:cs typeface="+mj-cs"/>
              </a:rPr>
              <a:t>Savonius Wind Turbine</a:t>
            </a:r>
            <a:endParaRPr lang="en-US" sz="3200" b="1" dirty="0">
              <a:solidFill>
                <a:schemeClr val="tx2"/>
              </a:solidFill>
              <a:latin typeface="Baskerville Old Face" pitchFamily="18" charset="0"/>
              <a:ea typeface="+mj-ea"/>
              <a:cs typeface="+mj-cs"/>
            </a:endParaRPr>
          </a:p>
        </p:txBody>
      </p:sp>
      <p:pic>
        <p:nvPicPr>
          <p:cNvPr id="84998" name="Picture 6" descr="http://media-cache-ak0.pinimg.com/736x/b1/ef/21/b1ef2191fb0f4ad6c7cfc6215655e909.jpg"/>
          <p:cNvPicPr>
            <a:picLocks noChangeAspect="1" noChangeArrowheads="1"/>
          </p:cNvPicPr>
          <p:nvPr/>
        </p:nvPicPr>
        <p:blipFill>
          <a:blip r:embed="rId3" cstate="print"/>
          <a:srcRect/>
          <a:stretch>
            <a:fillRect/>
          </a:stretch>
        </p:blipFill>
        <p:spPr bwMode="auto">
          <a:xfrm>
            <a:off x="5848350" y="0"/>
            <a:ext cx="3295650" cy="3295651"/>
          </a:xfrm>
          <a:prstGeom prst="rect">
            <a:avLst/>
          </a:prstGeom>
          <a:noFill/>
          <a:ln w="22225">
            <a:solidFill>
              <a:srgbClr val="000000"/>
            </a:solidFill>
          </a:ln>
        </p:spPr>
      </p:pic>
      <p:pic>
        <p:nvPicPr>
          <p:cNvPr id="85000" name="Picture 8" descr="http://1.bp.blogspot.com/_kKsPVzxvQKM/TSrG6tfq1-I/AAAAAAAAAwM/wgk4kMNT7NE/s1600/roof%2Btop2.jpg"/>
          <p:cNvPicPr>
            <a:picLocks noChangeAspect="1" noChangeArrowheads="1"/>
          </p:cNvPicPr>
          <p:nvPr/>
        </p:nvPicPr>
        <p:blipFill>
          <a:blip r:embed="rId4" cstate="print"/>
          <a:srcRect/>
          <a:stretch>
            <a:fillRect/>
          </a:stretch>
        </p:blipFill>
        <p:spPr bwMode="auto">
          <a:xfrm>
            <a:off x="0" y="0"/>
            <a:ext cx="2819400" cy="1371600"/>
          </a:xfrm>
          <a:prstGeom prst="rect">
            <a:avLst/>
          </a:prstGeom>
          <a:noFill/>
          <a:ln w="22225">
            <a:solidFill>
              <a:srgbClr val="000000"/>
            </a:solidFill>
          </a:ln>
        </p:spPr>
      </p:pic>
      <p:pic>
        <p:nvPicPr>
          <p:cNvPr id="85002" name="Picture 10" descr="http://www.turbinesinfo.com/wp-content/uploads/2011/07/Savonius-Turbine1.jpg"/>
          <p:cNvPicPr>
            <a:picLocks noChangeAspect="1" noChangeArrowheads="1"/>
          </p:cNvPicPr>
          <p:nvPr/>
        </p:nvPicPr>
        <p:blipFill>
          <a:blip r:embed="rId5" cstate="print"/>
          <a:srcRect/>
          <a:stretch>
            <a:fillRect/>
          </a:stretch>
        </p:blipFill>
        <p:spPr bwMode="auto">
          <a:xfrm>
            <a:off x="0" y="1371600"/>
            <a:ext cx="2819400" cy="3048000"/>
          </a:xfrm>
          <a:prstGeom prst="rect">
            <a:avLst/>
          </a:prstGeom>
          <a:noFill/>
          <a:ln w="22225">
            <a:solidFill>
              <a:srgbClr val="000000"/>
            </a:solidFill>
          </a:ln>
        </p:spPr>
      </p:pic>
      <p:pic>
        <p:nvPicPr>
          <p:cNvPr id="85004" name="Picture 12" descr="http://www.ecosources.info/images/energie_maison/eolienne_Savonius.jpg"/>
          <p:cNvPicPr>
            <a:picLocks noChangeAspect="1" noChangeArrowheads="1"/>
          </p:cNvPicPr>
          <p:nvPr/>
        </p:nvPicPr>
        <p:blipFill>
          <a:blip r:embed="rId6" cstate="print"/>
          <a:srcRect/>
          <a:stretch>
            <a:fillRect/>
          </a:stretch>
        </p:blipFill>
        <p:spPr bwMode="auto">
          <a:xfrm>
            <a:off x="0" y="4419600"/>
            <a:ext cx="2819400" cy="2438400"/>
          </a:xfrm>
          <a:prstGeom prst="rect">
            <a:avLst/>
          </a:prstGeom>
          <a:noFill/>
          <a:ln w="22225">
            <a:solidFill>
              <a:srgbClr val="000000"/>
            </a:solid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17</a:t>
            </a:fld>
            <a:endParaRPr lang="en-US"/>
          </a:p>
        </p:txBody>
      </p:sp>
      <p:sp>
        <p:nvSpPr>
          <p:cNvPr id="4" name="Rectangle 3"/>
          <p:cNvSpPr/>
          <p:nvPr/>
        </p:nvSpPr>
        <p:spPr>
          <a:xfrm>
            <a:off x="228600" y="872288"/>
            <a:ext cx="5029200" cy="5299912"/>
          </a:xfrm>
          <a:prstGeom prst="rect">
            <a:avLst/>
          </a:prstGeom>
        </p:spPr>
        <p:txBody>
          <a:bodyPr wrap="square">
            <a:spAutoFit/>
          </a:bodyPr>
          <a:lstStyle/>
          <a:p>
            <a:pPr marL="342900" indent="-342900" algn="just">
              <a:spcBef>
                <a:spcPct val="20000"/>
              </a:spcBef>
              <a:buChar char="•"/>
            </a:pPr>
            <a:r>
              <a:rPr lang="en-US" b="1" dirty="0" smtClean="0">
                <a:latin typeface="+mn-lt"/>
              </a:rPr>
              <a:t>The </a:t>
            </a:r>
            <a:r>
              <a:rPr lang="en-US" b="1" dirty="0" smtClean="0">
                <a:solidFill>
                  <a:srgbClr val="C00000"/>
                </a:solidFill>
                <a:latin typeface="+mn-lt"/>
              </a:rPr>
              <a:t>Savonius </a:t>
            </a:r>
            <a:r>
              <a:rPr lang="en-US" b="1" dirty="0" smtClean="0">
                <a:latin typeface="+mn-lt"/>
              </a:rPr>
              <a:t>wind turbine was </a:t>
            </a:r>
            <a:r>
              <a:rPr lang="en-US" b="1" dirty="0" smtClean="0">
                <a:solidFill>
                  <a:srgbClr val="C00000"/>
                </a:solidFill>
                <a:latin typeface="+mn-lt"/>
              </a:rPr>
              <a:t>invented</a:t>
            </a:r>
            <a:r>
              <a:rPr lang="en-US" b="1" dirty="0" smtClean="0">
                <a:latin typeface="+mn-lt"/>
              </a:rPr>
              <a:t> </a:t>
            </a:r>
            <a:r>
              <a:rPr lang="en-US" b="1" dirty="0" smtClean="0">
                <a:solidFill>
                  <a:srgbClr val="C00000"/>
                </a:solidFill>
                <a:latin typeface="+mn-lt"/>
              </a:rPr>
              <a:t>1929</a:t>
            </a:r>
          </a:p>
          <a:p>
            <a:pPr marL="342900" indent="-342900" algn="just">
              <a:spcBef>
                <a:spcPct val="20000"/>
              </a:spcBef>
              <a:buChar char="•"/>
            </a:pPr>
            <a:endParaRPr lang="en-US" sz="1000" b="1" dirty="0" smtClean="0">
              <a:latin typeface="+mn-lt"/>
            </a:endParaRPr>
          </a:p>
          <a:p>
            <a:pPr marL="342900" indent="-342900" algn="just">
              <a:spcBef>
                <a:spcPct val="20000"/>
              </a:spcBef>
              <a:buChar char="•"/>
            </a:pPr>
            <a:r>
              <a:rPr lang="en-US" b="1" dirty="0" smtClean="0">
                <a:latin typeface="+mn-lt"/>
              </a:rPr>
              <a:t>It is has a </a:t>
            </a:r>
            <a:r>
              <a:rPr lang="en-US" b="1" dirty="0" smtClean="0">
                <a:solidFill>
                  <a:srgbClr val="C00000"/>
                </a:solidFill>
                <a:latin typeface="+mn-lt"/>
              </a:rPr>
              <a:t>Simple Construction</a:t>
            </a:r>
          </a:p>
          <a:p>
            <a:pPr marL="342900" indent="-342900" algn="just">
              <a:spcBef>
                <a:spcPct val="20000"/>
              </a:spcBef>
              <a:buChar char="•"/>
            </a:pPr>
            <a:endParaRPr lang="en-US" sz="1000" b="1" dirty="0" smtClean="0">
              <a:latin typeface="+mn-lt"/>
            </a:endParaRPr>
          </a:p>
          <a:p>
            <a:pPr marL="342900" indent="-342900" algn="just">
              <a:spcBef>
                <a:spcPct val="20000"/>
              </a:spcBef>
              <a:buChar char="•"/>
            </a:pPr>
            <a:r>
              <a:rPr lang="en-US" b="1" dirty="0" smtClean="0">
                <a:latin typeface="+mn-lt"/>
              </a:rPr>
              <a:t>It is a </a:t>
            </a:r>
            <a:r>
              <a:rPr lang="en-US" b="1" dirty="0" smtClean="0">
                <a:solidFill>
                  <a:srgbClr val="C00000"/>
                </a:solidFill>
                <a:latin typeface="+mn-lt"/>
              </a:rPr>
              <a:t>drag-type</a:t>
            </a:r>
            <a:r>
              <a:rPr lang="en-US" b="1" dirty="0" smtClean="0">
                <a:latin typeface="+mn-lt"/>
              </a:rPr>
              <a:t> device</a:t>
            </a:r>
          </a:p>
          <a:p>
            <a:pPr marL="342900" indent="-342900" algn="just">
              <a:spcBef>
                <a:spcPct val="20000"/>
              </a:spcBef>
              <a:buChar char="•"/>
            </a:pPr>
            <a:endParaRPr lang="en-US" sz="1000" b="1" dirty="0" smtClean="0">
              <a:latin typeface="+mn-lt"/>
            </a:endParaRPr>
          </a:p>
          <a:p>
            <a:pPr marL="342900" indent="-342900" algn="just">
              <a:spcBef>
                <a:spcPct val="20000"/>
              </a:spcBef>
              <a:buChar char="•"/>
            </a:pPr>
            <a:r>
              <a:rPr lang="en-US" b="1" dirty="0" smtClean="0">
                <a:latin typeface="+mn-lt"/>
              </a:rPr>
              <a:t>Consists of </a:t>
            </a:r>
            <a:r>
              <a:rPr lang="en-US" b="1" dirty="0" smtClean="0">
                <a:solidFill>
                  <a:srgbClr val="C00000"/>
                </a:solidFill>
                <a:latin typeface="+mn-lt"/>
              </a:rPr>
              <a:t>two</a:t>
            </a:r>
            <a:r>
              <a:rPr lang="en-US" b="1" dirty="0" smtClean="0">
                <a:latin typeface="+mn-lt"/>
              </a:rPr>
              <a:t> or </a:t>
            </a:r>
            <a:r>
              <a:rPr lang="en-US" b="1" dirty="0" smtClean="0">
                <a:solidFill>
                  <a:srgbClr val="C00000"/>
                </a:solidFill>
                <a:latin typeface="+mn-lt"/>
              </a:rPr>
              <a:t>three buckets</a:t>
            </a:r>
          </a:p>
          <a:p>
            <a:pPr marL="342900" indent="-342900" algn="just">
              <a:spcBef>
                <a:spcPct val="20000"/>
              </a:spcBef>
              <a:buChar char="•"/>
            </a:pPr>
            <a:endParaRPr lang="en-US" sz="1000" b="1" dirty="0" smtClean="0">
              <a:solidFill>
                <a:srgbClr val="C00000"/>
              </a:solidFill>
              <a:latin typeface="+mn-lt"/>
            </a:endParaRPr>
          </a:p>
          <a:p>
            <a:pPr marL="342900" indent="-342900" algn="just">
              <a:spcBef>
                <a:spcPct val="20000"/>
              </a:spcBef>
              <a:buChar char="•"/>
            </a:pPr>
            <a:r>
              <a:rPr lang="en-US" b="1" dirty="0" smtClean="0">
                <a:latin typeface="+mn-lt"/>
              </a:rPr>
              <a:t>It has </a:t>
            </a:r>
            <a:r>
              <a:rPr lang="en-US" b="1" dirty="0" smtClean="0">
                <a:solidFill>
                  <a:srgbClr val="C00000"/>
                </a:solidFill>
                <a:latin typeface="+mn-lt"/>
              </a:rPr>
              <a:t>self</a:t>
            </a:r>
            <a:r>
              <a:rPr lang="en-US" b="1" dirty="0" smtClean="0">
                <a:latin typeface="+mn-lt"/>
              </a:rPr>
              <a:t> </a:t>
            </a:r>
            <a:r>
              <a:rPr lang="en-US" b="1" dirty="0" smtClean="0">
                <a:solidFill>
                  <a:srgbClr val="C00000"/>
                </a:solidFill>
                <a:latin typeface="+mn-lt"/>
              </a:rPr>
              <a:t>starting capability</a:t>
            </a:r>
          </a:p>
          <a:p>
            <a:pPr marL="342900" indent="-342900" algn="just">
              <a:spcBef>
                <a:spcPct val="20000"/>
              </a:spcBef>
              <a:buChar char="•"/>
            </a:pPr>
            <a:endParaRPr lang="en-US" sz="1000" b="1" dirty="0" smtClean="0">
              <a:solidFill>
                <a:srgbClr val="C00000"/>
              </a:solidFill>
              <a:latin typeface="+mn-lt"/>
            </a:endParaRPr>
          </a:p>
          <a:p>
            <a:pPr marL="342900" indent="-342900" algn="just">
              <a:spcBef>
                <a:spcPct val="20000"/>
              </a:spcBef>
              <a:buChar char="•"/>
            </a:pPr>
            <a:r>
              <a:rPr lang="en-US" b="1" dirty="0" smtClean="0">
                <a:solidFill>
                  <a:srgbClr val="C00000"/>
                </a:solidFill>
                <a:latin typeface="+mn-lt"/>
              </a:rPr>
              <a:t>Low noise levels </a:t>
            </a:r>
            <a:r>
              <a:rPr lang="en-US" b="1" dirty="0" smtClean="0">
                <a:latin typeface="+mn-lt"/>
              </a:rPr>
              <a:t>due to operation at low tips speed ratio</a:t>
            </a:r>
          </a:p>
          <a:p>
            <a:pPr marL="342900" indent="-342900" algn="just">
              <a:spcBef>
                <a:spcPct val="20000"/>
              </a:spcBef>
              <a:buChar char="•"/>
            </a:pPr>
            <a:endParaRPr lang="en-US" sz="1000" b="1" dirty="0" smtClean="0">
              <a:solidFill>
                <a:srgbClr val="C00000"/>
              </a:solidFill>
              <a:latin typeface="+mn-lt"/>
            </a:endParaRPr>
          </a:p>
          <a:p>
            <a:pPr marL="342900" indent="-342900" algn="just">
              <a:spcBef>
                <a:spcPct val="20000"/>
              </a:spcBef>
              <a:buChar char="•"/>
            </a:pPr>
            <a:r>
              <a:rPr lang="en-US" b="1" dirty="0" smtClean="0"/>
              <a:t>Savonius turbines have </a:t>
            </a:r>
            <a:r>
              <a:rPr lang="en-US" b="1" dirty="0" smtClean="0">
                <a:solidFill>
                  <a:srgbClr val="C00000"/>
                </a:solidFill>
              </a:rPr>
              <a:t>low efficiencies 15-20%</a:t>
            </a:r>
          </a:p>
          <a:p>
            <a:pPr marL="342900" indent="-342900" algn="just">
              <a:spcBef>
                <a:spcPct val="20000"/>
              </a:spcBef>
              <a:buChar char="•"/>
            </a:pPr>
            <a:endParaRPr lang="en-US" b="1" dirty="0" smtClean="0">
              <a:solidFill>
                <a:srgbClr val="C00000"/>
              </a:solidFill>
            </a:endParaRPr>
          </a:p>
          <a:p>
            <a:pPr marL="342900" indent="-342900" algn="just">
              <a:spcBef>
                <a:spcPct val="20000"/>
              </a:spcBef>
              <a:buChar char="•"/>
            </a:pPr>
            <a:endParaRPr lang="en-US" b="1" dirty="0" smtClean="0">
              <a:solidFill>
                <a:srgbClr val="C00000"/>
              </a:solidFill>
            </a:endParaRPr>
          </a:p>
          <a:p>
            <a:pPr marL="342900" indent="-342900" algn="just">
              <a:spcBef>
                <a:spcPct val="20000"/>
              </a:spcBef>
              <a:buChar char="•"/>
            </a:pPr>
            <a:endParaRPr lang="en-US" b="1" dirty="0" smtClean="0">
              <a:solidFill>
                <a:srgbClr val="C00000"/>
              </a:solidFill>
              <a:latin typeface="+mn-lt"/>
            </a:endParaRPr>
          </a:p>
        </p:txBody>
      </p:sp>
      <p:sp>
        <p:nvSpPr>
          <p:cNvPr id="7" name="Rectangle 6"/>
          <p:cNvSpPr/>
          <p:nvPr/>
        </p:nvSpPr>
        <p:spPr>
          <a:xfrm>
            <a:off x="1219200" y="228600"/>
            <a:ext cx="3505200" cy="430887"/>
          </a:xfrm>
          <a:prstGeom prst="rect">
            <a:avLst/>
          </a:prstGeom>
          <a:solidFill>
            <a:schemeClr val="bg1"/>
          </a:solidFill>
          <a:ln w="25400">
            <a:solidFill>
              <a:schemeClr val="tx1"/>
            </a:solidFill>
          </a:ln>
        </p:spPr>
        <p:txBody>
          <a:bodyPr wrap="square">
            <a:spAutoFit/>
          </a:bodyPr>
          <a:lstStyle/>
          <a:p>
            <a:r>
              <a:rPr lang="en-US" sz="2200" b="1" dirty="0" smtClean="0">
                <a:latin typeface="+mj-lt"/>
                <a:ea typeface="+mj-ea"/>
                <a:cs typeface="+mj-cs"/>
              </a:rPr>
              <a:t>Savonius Wind Turbine </a:t>
            </a:r>
            <a:endParaRPr lang="en-US" sz="2200" b="1" dirty="0">
              <a:latin typeface="+mj-lt"/>
              <a:ea typeface="+mj-ea"/>
              <a:cs typeface="+mj-cs"/>
            </a:endParaRPr>
          </a:p>
        </p:txBody>
      </p:sp>
      <p:pic>
        <p:nvPicPr>
          <p:cNvPr id="6149" name="Picture 5" descr="http://4.bp.blogspot.com/-fQv4rW7Q1TQ/T6EMicg2TQI/AAAAAAAACPA/aTg3t6v0xh8/s1600/399px-savonius_wind_turbine_jjy0501.jpg"/>
          <p:cNvPicPr>
            <a:picLocks noChangeAspect="1" noChangeArrowheads="1"/>
          </p:cNvPicPr>
          <p:nvPr/>
        </p:nvPicPr>
        <p:blipFill>
          <a:blip r:embed="rId3" cstate="print"/>
          <a:srcRect/>
          <a:stretch>
            <a:fillRect/>
          </a:stretch>
        </p:blipFill>
        <p:spPr bwMode="auto">
          <a:xfrm>
            <a:off x="5638800" y="282494"/>
            <a:ext cx="3352800" cy="3451306"/>
          </a:xfrm>
          <a:prstGeom prst="rect">
            <a:avLst/>
          </a:prstGeom>
          <a:noFill/>
          <a:ln w="25400">
            <a:solidFill>
              <a:schemeClr val="tx1"/>
            </a:solidFill>
          </a:ln>
        </p:spPr>
      </p:pic>
      <p:grpSp>
        <p:nvGrpSpPr>
          <p:cNvPr id="16" name="Group 15"/>
          <p:cNvGrpSpPr/>
          <p:nvPr/>
        </p:nvGrpSpPr>
        <p:grpSpPr>
          <a:xfrm>
            <a:off x="5638800" y="3962400"/>
            <a:ext cx="3352800" cy="2743200"/>
            <a:chOff x="5236685" y="3886200"/>
            <a:chExt cx="3571875" cy="2543175"/>
          </a:xfrm>
        </p:grpSpPr>
        <p:pic>
          <p:nvPicPr>
            <p:cNvPr id="6151" name="Picture 7"/>
            <p:cNvPicPr>
              <a:picLocks noChangeAspect="1" noChangeArrowheads="1"/>
            </p:cNvPicPr>
            <p:nvPr/>
          </p:nvPicPr>
          <p:blipFill>
            <a:blip r:embed="rId4" cstate="print"/>
            <a:srcRect/>
            <a:stretch>
              <a:fillRect/>
            </a:stretch>
          </p:blipFill>
          <p:spPr bwMode="auto">
            <a:xfrm>
              <a:off x="5236685" y="3886200"/>
              <a:ext cx="3571875" cy="2543175"/>
            </a:xfrm>
            <a:prstGeom prst="rect">
              <a:avLst/>
            </a:prstGeom>
            <a:noFill/>
            <a:ln w="25400">
              <a:solidFill>
                <a:schemeClr val="tx1"/>
              </a:solidFill>
              <a:miter lim="800000"/>
              <a:headEnd/>
              <a:tailEnd/>
            </a:ln>
          </p:spPr>
        </p:pic>
        <p:pic>
          <p:nvPicPr>
            <p:cNvPr id="6152" name="Picture 8"/>
            <p:cNvPicPr>
              <a:picLocks noChangeAspect="1" noChangeArrowheads="1"/>
            </p:cNvPicPr>
            <p:nvPr/>
          </p:nvPicPr>
          <p:blipFill>
            <a:blip r:embed="rId5" cstate="print"/>
            <a:srcRect/>
            <a:stretch>
              <a:fillRect/>
            </a:stretch>
          </p:blipFill>
          <p:spPr bwMode="auto">
            <a:xfrm>
              <a:off x="7696200" y="3962400"/>
              <a:ext cx="1009650" cy="342900"/>
            </a:xfrm>
            <a:prstGeom prst="rect">
              <a:avLst/>
            </a:prstGeom>
            <a:noFill/>
            <a:ln w="9525">
              <a:noFill/>
              <a:miter lim="800000"/>
              <a:headEnd/>
              <a:tailEnd/>
            </a:ln>
          </p:spPr>
        </p:pic>
        <p:pic>
          <p:nvPicPr>
            <p:cNvPr id="6153" name="Picture 9"/>
            <p:cNvPicPr>
              <a:picLocks noChangeAspect="1" noChangeArrowheads="1"/>
            </p:cNvPicPr>
            <p:nvPr/>
          </p:nvPicPr>
          <p:blipFill>
            <a:blip r:embed="rId5" cstate="print"/>
            <a:srcRect/>
            <a:stretch>
              <a:fillRect/>
            </a:stretch>
          </p:blipFill>
          <p:spPr bwMode="auto">
            <a:xfrm>
              <a:off x="5257800" y="3962400"/>
              <a:ext cx="1009650" cy="342900"/>
            </a:xfrm>
            <a:prstGeom prst="rect">
              <a:avLst/>
            </a:prstGeom>
            <a:noFill/>
            <a:ln w="9525">
              <a:noFill/>
              <a:miter lim="800000"/>
              <a:headEnd/>
              <a:tailEnd/>
            </a:ln>
          </p:spPr>
        </p:pic>
      </p:grpSp>
      <p:sp>
        <p:nvSpPr>
          <p:cNvPr id="18" name="Rectangle 17"/>
          <p:cNvSpPr/>
          <p:nvPr/>
        </p:nvSpPr>
        <p:spPr>
          <a:xfrm>
            <a:off x="0" y="5334000"/>
            <a:ext cx="5791200" cy="715581"/>
          </a:xfrm>
          <a:prstGeom prst="rect">
            <a:avLst/>
          </a:prstGeom>
        </p:spPr>
        <p:txBody>
          <a:bodyPr wrap="square">
            <a:spAutoFit/>
          </a:bodyPr>
          <a:lstStyle/>
          <a:p>
            <a:pPr marL="342900" lvl="0" indent="-342900" fontAlgn="auto">
              <a:lnSpc>
                <a:spcPct val="90000"/>
              </a:lnSpc>
              <a:spcAft>
                <a:spcPts val="0"/>
              </a:spcAft>
              <a:defRPr/>
            </a:pPr>
            <a:r>
              <a:rPr lang="en-US" sz="1500" b="1" i="1" dirty="0" smtClean="0">
                <a:latin typeface="+mj-lt"/>
                <a:ea typeface="+mj-ea"/>
                <a:cs typeface="+mj-cs"/>
              </a:rPr>
              <a:t>       A. </a:t>
            </a:r>
            <a:r>
              <a:rPr lang="en-US" sz="1500" b="1" i="1" dirty="0" err="1" smtClean="0">
                <a:latin typeface="+mj-lt"/>
                <a:ea typeface="+mj-ea"/>
                <a:cs typeface="+mj-cs"/>
              </a:rPr>
              <a:t>Shigetomi</a:t>
            </a:r>
            <a:r>
              <a:rPr lang="en-US" sz="1500" b="1" i="1" dirty="0" smtClean="0">
                <a:latin typeface="+mj-lt"/>
                <a:ea typeface="+mj-ea"/>
                <a:cs typeface="+mj-cs"/>
              </a:rPr>
              <a:t>, Y. </a:t>
            </a:r>
            <a:r>
              <a:rPr lang="en-US" sz="1500" b="1" i="1" dirty="0" err="1" smtClean="0">
                <a:latin typeface="+mj-lt"/>
                <a:ea typeface="+mj-ea"/>
                <a:cs typeface="+mj-cs"/>
              </a:rPr>
              <a:t>Murai</a:t>
            </a:r>
            <a:r>
              <a:rPr lang="en-US" sz="1500" b="1" i="1" dirty="0" smtClean="0">
                <a:latin typeface="+mj-lt"/>
                <a:ea typeface="+mj-ea"/>
                <a:cs typeface="+mj-cs"/>
              </a:rPr>
              <a:t>, Y. </a:t>
            </a:r>
            <a:r>
              <a:rPr lang="en-US" sz="1500" b="1" i="1" dirty="0" err="1" smtClean="0">
                <a:latin typeface="+mj-lt"/>
                <a:ea typeface="+mj-ea"/>
                <a:cs typeface="+mj-cs"/>
              </a:rPr>
              <a:t>Tasaka</a:t>
            </a:r>
            <a:r>
              <a:rPr lang="en-US" sz="1500" b="1" i="1" dirty="0" smtClean="0">
                <a:latin typeface="+mj-lt"/>
                <a:ea typeface="+mj-ea"/>
                <a:cs typeface="+mj-cs"/>
              </a:rPr>
              <a:t>, Y. Takeda, “Interactive flow field around two Savonius turbines,” Renewable Energy 36: 536-545, (2011)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18</a:t>
            </a:fld>
            <a:endParaRPr lang="en-US"/>
          </a:p>
        </p:txBody>
      </p:sp>
      <p:sp>
        <p:nvSpPr>
          <p:cNvPr id="5" name="Rectangle 4"/>
          <p:cNvSpPr/>
          <p:nvPr/>
        </p:nvSpPr>
        <p:spPr>
          <a:xfrm>
            <a:off x="152400" y="152400"/>
            <a:ext cx="2895600" cy="369332"/>
          </a:xfrm>
          <a:prstGeom prst="rect">
            <a:avLst/>
          </a:prstGeom>
        </p:spPr>
        <p:txBody>
          <a:bodyPr wrap="square">
            <a:spAutoFit/>
          </a:bodyPr>
          <a:lstStyle/>
          <a:p>
            <a:r>
              <a:rPr lang="en-US" b="1" dirty="0" smtClean="0">
                <a:solidFill>
                  <a:srgbClr val="C00000"/>
                </a:solidFill>
              </a:rPr>
              <a:t>Computational Domain:</a:t>
            </a:r>
            <a:endParaRPr lang="en-US" dirty="0">
              <a:solidFill>
                <a:srgbClr val="C00000"/>
              </a:solidFill>
            </a:endParaRPr>
          </a:p>
        </p:txBody>
      </p:sp>
      <p:pic>
        <p:nvPicPr>
          <p:cNvPr id="6" name="Picture 7"/>
          <p:cNvPicPr>
            <a:picLocks noChangeAspect="1" noChangeArrowheads="1"/>
          </p:cNvPicPr>
          <p:nvPr/>
        </p:nvPicPr>
        <p:blipFill>
          <a:blip r:embed="rId2" cstate="print"/>
          <a:srcRect/>
          <a:stretch>
            <a:fillRect/>
          </a:stretch>
        </p:blipFill>
        <p:spPr bwMode="auto">
          <a:xfrm>
            <a:off x="304800" y="609600"/>
            <a:ext cx="5181600" cy="2965027"/>
          </a:xfrm>
          <a:prstGeom prst="rect">
            <a:avLst/>
          </a:prstGeom>
          <a:solidFill>
            <a:schemeClr val="bg1"/>
          </a:solidFill>
          <a:ln w="9525">
            <a:noFill/>
            <a:miter lim="800000"/>
            <a:headEnd/>
            <a:tailEnd/>
          </a:ln>
        </p:spPr>
      </p:pic>
      <p:grpSp>
        <p:nvGrpSpPr>
          <p:cNvPr id="7" name="Group 8"/>
          <p:cNvGrpSpPr/>
          <p:nvPr/>
        </p:nvGrpSpPr>
        <p:grpSpPr>
          <a:xfrm>
            <a:off x="6019800" y="1828800"/>
            <a:ext cx="2971800" cy="2362200"/>
            <a:chOff x="6248400" y="2057400"/>
            <a:chExt cx="1905000" cy="1752600"/>
          </a:xfrm>
        </p:grpSpPr>
        <p:pic>
          <p:nvPicPr>
            <p:cNvPr id="8" name="Picture 7"/>
            <p:cNvPicPr/>
            <p:nvPr/>
          </p:nvPicPr>
          <p:blipFill>
            <a:blip r:embed="rId3" cstate="print"/>
            <a:srcRect/>
            <a:stretch>
              <a:fillRect/>
            </a:stretch>
          </p:blipFill>
          <p:spPr bwMode="auto">
            <a:xfrm>
              <a:off x="6248400" y="2057400"/>
              <a:ext cx="1905000" cy="1752600"/>
            </a:xfrm>
            <a:prstGeom prst="rect">
              <a:avLst/>
            </a:prstGeom>
            <a:noFill/>
            <a:ln w="9525">
              <a:solidFill>
                <a:schemeClr val="tx1"/>
              </a:solidFill>
              <a:miter lim="800000"/>
              <a:headEnd/>
              <a:tailEnd/>
            </a:ln>
          </p:spPr>
        </p:pic>
        <p:sp>
          <p:nvSpPr>
            <p:cNvPr id="9" name="Text Box 2"/>
            <p:cNvSpPr txBox="1">
              <a:spLocks noChangeArrowheads="1"/>
            </p:cNvSpPr>
            <p:nvPr/>
          </p:nvSpPr>
          <p:spPr bwMode="auto">
            <a:xfrm>
              <a:off x="6553200" y="2590800"/>
              <a:ext cx="257175" cy="2190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ea typeface="Arial" pitchFamily="34" charset="0"/>
                  <a:cs typeface="Arial" pitchFamily="34" charset="0"/>
                </a:rPr>
                <a:t>1</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Text Box 4"/>
            <p:cNvSpPr txBox="1">
              <a:spLocks noChangeArrowheads="1"/>
            </p:cNvSpPr>
            <p:nvPr/>
          </p:nvSpPr>
          <p:spPr bwMode="auto">
            <a:xfrm>
              <a:off x="7848600" y="2133600"/>
              <a:ext cx="257175" cy="2190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ea typeface="Arial" pitchFamily="34" charset="0"/>
                  <a:cs typeface="Arial" pitchFamily="34" charset="0"/>
                </a:rPr>
                <a:t>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1" name="Picture 10"/>
          <p:cNvPicPr/>
          <p:nvPr/>
        </p:nvPicPr>
        <p:blipFill>
          <a:blip r:embed="rId4" cstate="print"/>
          <a:srcRect l="7897"/>
          <a:stretch>
            <a:fillRect/>
          </a:stretch>
        </p:blipFill>
        <p:spPr bwMode="auto">
          <a:xfrm>
            <a:off x="6019800" y="4343400"/>
            <a:ext cx="2971800" cy="2362200"/>
          </a:xfrm>
          <a:prstGeom prst="rect">
            <a:avLst/>
          </a:prstGeom>
          <a:noFill/>
          <a:ln w="9525">
            <a:solidFill>
              <a:schemeClr val="tx1"/>
            </a:solidFill>
            <a:miter lim="800000"/>
            <a:headEnd/>
            <a:tailEnd/>
          </a:ln>
        </p:spPr>
      </p:pic>
      <p:sp>
        <p:nvSpPr>
          <p:cNvPr id="12" name="Rectangle 11"/>
          <p:cNvSpPr/>
          <p:nvPr/>
        </p:nvSpPr>
        <p:spPr>
          <a:xfrm>
            <a:off x="228600" y="3740765"/>
            <a:ext cx="2082621" cy="369332"/>
          </a:xfrm>
          <a:prstGeom prst="rect">
            <a:avLst/>
          </a:prstGeom>
        </p:spPr>
        <p:txBody>
          <a:bodyPr wrap="none">
            <a:spAutoFit/>
          </a:bodyPr>
          <a:lstStyle/>
          <a:p>
            <a:r>
              <a:rPr lang="en-US" b="1" dirty="0" smtClean="0">
                <a:solidFill>
                  <a:srgbClr val="C00000"/>
                </a:solidFill>
              </a:rPr>
              <a:t>Grid Generation: </a:t>
            </a:r>
            <a:endParaRPr lang="en-US" dirty="0">
              <a:solidFill>
                <a:srgbClr val="C00000"/>
              </a:solidFill>
            </a:endParaRPr>
          </a:p>
        </p:txBody>
      </p:sp>
      <p:sp>
        <p:nvSpPr>
          <p:cNvPr id="13" name="Rectangle 12"/>
          <p:cNvSpPr/>
          <p:nvPr/>
        </p:nvSpPr>
        <p:spPr>
          <a:xfrm>
            <a:off x="228600" y="4197965"/>
            <a:ext cx="5410200" cy="2431435"/>
          </a:xfrm>
          <a:prstGeom prst="rect">
            <a:avLst/>
          </a:prstGeom>
        </p:spPr>
        <p:txBody>
          <a:bodyPr wrap="square">
            <a:spAutoFit/>
          </a:bodyPr>
          <a:lstStyle/>
          <a:p>
            <a:pPr algn="just"/>
            <a:r>
              <a:rPr lang="en-US" sz="1600" dirty="0" smtClean="0"/>
              <a:t>The grid structure consists of a non conformal mesh with </a:t>
            </a:r>
            <a:r>
              <a:rPr lang="en-US" sz="1600" b="1" dirty="0" smtClean="0">
                <a:solidFill>
                  <a:srgbClr val="FF0000"/>
                </a:solidFill>
              </a:rPr>
              <a:t>unstructured triangular elements </a:t>
            </a:r>
            <a:r>
              <a:rPr lang="en-US" sz="1600" dirty="0" smtClean="0"/>
              <a:t>generated using ANSYS meshing. </a:t>
            </a:r>
          </a:p>
          <a:p>
            <a:pPr algn="just"/>
            <a:endParaRPr lang="en-US" sz="1600" dirty="0" smtClean="0"/>
          </a:p>
          <a:p>
            <a:pPr algn="just"/>
            <a:r>
              <a:rPr lang="en-US" sz="1600" dirty="0" smtClean="0"/>
              <a:t>An inflation of 10 levels of quad. cells is imposed to account for the boundary layer with a maximum thickness of 1 mm to achieve a y+ &lt; 1 as required by the transition SST turbulence model [36, 37]. </a:t>
            </a:r>
          </a:p>
          <a:p>
            <a:pPr algn="just"/>
            <a:endParaRPr lang="en-US" sz="24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19</a:t>
            </a:fld>
            <a:endParaRPr lang="en-US"/>
          </a:p>
        </p:txBody>
      </p:sp>
      <p:graphicFrame>
        <p:nvGraphicFramePr>
          <p:cNvPr id="5" name="Chart 4"/>
          <p:cNvGraphicFramePr/>
          <p:nvPr/>
        </p:nvGraphicFramePr>
        <p:xfrm>
          <a:off x="4495800" y="381000"/>
          <a:ext cx="4419600" cy="2886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nvGraphicFramePr>
        <p:xfrm>
          <a:off x="4419600" y="3505200"/>
          <a:ext cx="4495800"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52400" y="228600"/>
            <a:ext cx="4191000" cy="5970865"/>
          </a:xfrm>
          <a:prstGeom prst="rect">
            <a:avLst/>
          </a:prstGeom>
        </p:spPr>
        <p:txBody>
          <a:bodyPr wrap="square">
            <a:spAutoFit/>
          </a:bodyPr>
          <a:lstStyle/>
          <a:p>
            <a:pPr algn="just"/>
            <a:r>
              <a:rPr lang="en-US" sz="2000" b="1" dirty="0" smtClean="0"/>
              <a:t>Numerical Model Validation:</a:t>
            </a:r>
          </a:p>
          <a:p>
            <a:pPr algn="just"/>
            <a:endParaRPr lang="en-US" sz="1600" dirty="0" smtClean="0"/>
          </a:p>
          <a:p>
            <a:pPr algn="just"/>
            <a:endParaRPr lang="en-US" sz="1600" dirty="0" smtClean="0"/>
          </a:p>
          <a:p>
            <a:pPr algn="just"/>
            <a:r>
              <a:rPr lang="en-US" sz="1600" dirty="0" smtClean="0"/>
              <a:t>Three models has been checked:</a:t>
            </a:r>
          </a:p>
          <a:p>
            <a:pPr algn="just"/>
            <a:endParaRPr lang="en-US" sz="1000" dirty="0" smtClean="0"/>
          </a:p>
          <a:p>
            <a:pPr algn="just"/>
            <a:r>
              <a:rPr lang="en-US" sz="1600" dirty="0" smtClean="0"/>
              <a:t>	- K-</a:t>
            </a:r>
            <a:r>
              <a:rPr lang="en-US" sz="1600" dirty="0" smtClean="0">
                <a:sym typeface="Symbol"/>
              </a:rPr>
              <a:t> model</a:t>
            </a:r>
          </a:p>
          <a:p>
            <a:pPr algn="just"/>
            <a:r>
              <a:rPr lang="en-US" sz="1600" dirty="0" smtClean="0">
                <a:sym typeface="Symbol"/>
              </a:rPr>
              <a:t>	- K- SST model</a:t>
            </a:r>
          </a:p>
          <a:p>
            <a:pPr algn="just"/>
            <a:r>
              <a:rPr lang="en-US" sz="1600" dirty="0" smtClean="0">
                <a:sym typeface="Symbol"/>
              </a:rPr>
              <a:t>	- Transition SST model</a:t>
            </a:r>
          </a:p>
          <a:p>
            <a:pPr algn="just"/>
            <a:endParaRPr lang="en-US" sz="1600" dirty="0" smtClean="0">
              <a:sym typeface="Symbol"/>
            </a:endParaRPr>
          </a:p>
          <a:p>
            <a:pPr algn="just"/>
            <a:endParaRPr lang="en-US" sz="1600" dirty="0" smtClean="0"/>
          </a:p>
          <a:p>
            <a:pPr algn="just"/>
            <a:r>
              <a:rPr lang="en-US" sz="1600" dirty="0" smtClean="0"/>
              <a:t>The </a:t>
            </a:r>
            <a:r>
              <a:rPr lang="en-US" sz="1600" b="1" dirty="0" smtClean="0">
                <a:solidFill>
                  <a:srgbClr val="FF0000"/>
                </a:solidFill>
              </a:rPr>
              <a:t>transition SST turbulence </a:t>
            </a:r>
            <a:r>
              <a:rPr lang="en-US" sz="1600" dirty="0" smtClean="0"/>
              <a:t>model shows closer agreement to the </a:t>
            </a:r>
            <a:r>
              <a:rPr lang="en-US" sz="1600" b="1" dirty="0" smtClean="0">
                <a:solidFill>
                  <a:srgbClr val="FF0000"/>
                </a:solidFill>
              </a:rPr>
              <a:t>experiments data</a:t>
            </a:r>
            <a:r>
              <a:rPr lang="en-US" sz="1600" dirty="0" smtClean="0"/>
              <a:t> in the numerical results for:</a:t>
            </a:r>
          </a:p>
          <a:p>
            <a:pPr algn="just"/>
            <a:endParaRPr lang="en-US" sz="1600" dirty="0" smtClean="0"/>
          </a:p>
          <a:p>
            <a:pPr algn="just">
              <a:buFontTx/>
              <a:buChar char="-"/>
            </a:pPr>
            <a:r>
              <a:rPr lang="en-US" sz="1600" dirty="0" smtClean="0"/>
              <a:t>   Static torque coefficient at different </a:t>
            </a:r>
          </a:p>
          <a:p>
            <a:pPr algn="just"/>
            <a:r>
              <a:rPr lang="en-US" sz="1600" dirty="0" smtClean="0"/>
              <a:t>     azimuth angles (</a:t>
            </a:r>
            <a:r>
              <a:rPr lang="en-US" sz="1600" dirty="0" smtClean="0">
                <a:sym typeface="Symbol"/>
              </a:rPr>
              <a:t>)</a:t>
            </a:r>
          </a:p>
          <a:p>
            <a:pPr algn="just"/>
            <a:endParaRPr lang="en-US" sz="1600" dirty="0" smtClean="0"/>
          </a:p>
          <a:p>
            <a:pPr algn="just">
              <a:buFontTx/>
              <a:buChar char="-"/>
            </a:pPr>
            <a:r>
              <a:rPr lang="en-US" sz="1600" dirty="0" smtClean="0"/>
              <a:t>   Power coefficient at different tip speed </a:t>
            </a:r>
          </a:p>
          <a:p>
            <a:pPr algn="just"/>
            <a:r>
              <a:rPr lang="en-US" sz="1600" dirty="0" smtClean="0"/>
              <a:t>    ratios (</a:t>
            </a:r>
            <a:r>
              <a:rPr lang="en-US" sz="1600" dirty="0" smtClean="0">
                <a:sym typeface="Symbol"/>
              </a:rPr>
              <a:t>)</a:t>
            </a:r>
          </a:p>
          <a:p>
            <a:pPr algn="just"/>
            <a:endParaRPr lang="en-US" sz="1600" dirty="0" smtClean="0">
              <a:sym typeface="Symbol"/>
            </a:endParaRPr>
          </a:p>
          <a:p>
            <a:pPr algn="just"/>
            <a:endParaRPr lang="en-US" sz="1600" dirty="0" smtClean="0">
              <a:sym typeface="Symbol"/>
            </a:endParaRPr>
          </a:p>
          <a:p>
            <a:pPr algn="just"/>
            <a:r>
              <a:rPr lang="en-US" sz="1600" dirty="0" smtClean="0">
                <a:sym typeface="Symbol"/>
              </a:rPr>
              <a:t>The maximum power coefficient:</a:t>
            </a:r>
          </a:p>
          <a:p>
            <a:pPr algn="just"/>
            <a:r>
              <a:rPr lang="en-US" sz="1600" dirty="0" smtClean="0">
                <a:sym typeface="Symbol"/>
              </a:rPr>
              <a:t>              </a:t>
            </a:r>
            <a:r>
              <a:rPr lang="en-US" sz="1600" b="1" dirty="0" err="1" smtClean="0">
                <a:sym typeface="Symbol"/>
              </a:rPr>
              <a:t>Cp</a:t>
            </a:r>
            <a:r>
              <a:rPr lang="en-US" sz="1600" b="1" baseline="-25000" dirty="0" err="1" smtClean="0">
                <a:sym typeface="Symbol"/>
              </a:rPr>
              <a:t>max</a:t>
            </a:r>
            <a:r>
              <a:rPr lang="en-US" sz="1600" dirty="0" smtClean="0">
                <a:sym typeface="Symbol"/>
              </a:rPr>
              <a:t> = 0.23 at  = 1</a:t>
            </a:r>
            <a:endParaRPr lang="en-US" sz="16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20</a:t>
            </a:fld>
            <a:endParaRPr lang="en-US"/>
          </a:p>
        </p:txBody>
      </p:sp>
      <p:sp>
        <p:nvSpPr>
          <p:cNvPr id="5" name="TextBox 4"/>
          <p:cNvSpPr txBox="1"/>
          <p:nvPr/>
        </p:nvSpPr>
        <p:spPr>
          <a:xfrm>
            <a:off x="0" y="5873115"/>
            <a:ext cx="9144000" cy="984885"/>
          </a:xfrm>
          <a:prstGeom prst="rect">
            <a:avLst/>
          </a:prstGeom>
          <a:solidFill>
            <a:schemeClr val="bg1"/>
          </a:solidFill>
          <a:ln w="50800">
            <a:solidFill>
              <a:srgbClr val="C00000"/>
            </a:solidFill>
          </a:ln>
        </p:spPr>
        <p:txBody>
          <a:bodyPr wrap="square" rtlCol="0">
            <a:spAutoFit/>
          </a:bodyPr>
          <a:lstStyle/>
          <a:p>
            <a:pPr algn="ctr"/>
            <a:endParaRPr lang="en-US" sz="1700" b="1" dirty="0" smtClean="0"/>
          </a:p>
          <a:p>
            <a:pPr algn="ctr"/>
            <a:r>
              <a:rPr lang="en-US" sz="2400" b="1" dirty="0" smtClean="0"/>
              <a:t>Velocity Contours:     Single Savonius Turbine</a:t>
            </a:r>
          </a:p>
          <a:p>
            <a:pPr algn="ctr"/>
            <a:endParaRPr lang="en-US" sz="1700" b="1" dirty="0"/>
          </a:p>
        </p:txBody>
      </p:sp>
      <p:pic>
        <p:nvPicPr>
          <p:cNvPr id="7" name="Single Savonius Velo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296400" cy="6972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21</a:t>
            </a:fld>
            <a:endParaRPr lang="en-US"/>
          </a:p>
        </p:txBody>
      </p:sp>
      <p:sp>
        <p:nvSpPr>
          <p:cNvPr id="5" name="TextBox 4"/>
          <p:cNvSpPr txBox="1"/>
          <p:nvPr/>
        </p:nvSpPr>
        <p:spPr>
          <a:xfrm>
            <a:off x="0" y="5873115"/>
            <a:ext cx="9144000" cy="984885"/>
          </a:xfrm>
          <a:prstGeom prst="rect">
            <a:avLst/>
          </a:prstGeom>
          <a:solidFill>
            <a:schemeClr val="bg1"/>
          </a:solidFill>
          <a:ln w="50800">
            <a:solidFill>
              <a:srgbClr val="C00000"/>
            </a:solidFill>
          </a:ln>
        </p:spPr>
        <p:txBody>
          <a:bodyPr wrap="square" rtlCol="0">
            <a:spAutoFit/>
          </a:bodyPr>
          <a:lstStyle/>
          <a:p>
            <a:pPr algn="ctr"/>
            <a:endParaRPr lang="en-US" sz="1700" b="1" dirty="0" smtClean="0"/>
          </a:p>
          <a:p>
            <a:pPr algn="ctr"/>
            <a:r>
              <a:rPr lang="en-US" sz="2400" b="1" dirty="0" smtClean="0"/>
              <a:t>Vorticity Contours:     Single Savonius Turbine</a:t>
            </a:r>
          </a:p>
          <a:p>
            <a:pPr algn="ctr"/>
            <a:endParaRPr lang="en-US" sz="1700" b="1" dirty="0"/>
          </a:p>
        </p:txBody>
      </p:sp>
      <p:pic>
        <p:nvPicPr>
          <p:cNvPr id="6" name="Single Savonius Vorti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982200" cy="74866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22</a:t>
            </a:fld>
            <a:endParaRPr lang="en-US"/>
          </a:p>
        </p:txBody>
      </p:sp>
      <p:sp>
        <p:nvSpPr>
          <p:cNvPr id="4" name="Rectangle 3"/>
          <p:cNvSpPr/>
          <p:nvPr/>
        </p:nvSpPr>
        <p:spPr>
          <a:xfrm>
            <a:off x="152400" y="304800"/>
            <a:ext cx="5257800" cy="369332"/>
          </a:xfrm>
          <a:prstGeom prst="rect">
            <a:avLst/>
          </a:prstGeom>
        </p:spPr>
        <p:txBody>
          <a:bodyPr wrap="square">
            <a:spAutoFit/>
          </a:bodyPr>
          <a:lstStyle/>
          <a:p>
            <a:r>
              <a:rPr lang="en-US" b="1" dirty="0" smtClean="0"/>
              <a:t>Flow Pattern around a Single Savonius Rotor</a:t>
            </a:r>
            <a:endParaRPr lang="en-US" dirty="0"/>
          </a:p>
        </p:txBody>
      </p:sp>
      <p:pic>
        <p:nvPicPr>
          <p:cNvPr id="5" name="Picture 12"/>
          <p:cNvPicPr>
            <a:picLocks noChangeAspect="1" noChangeArrowheads="1"/>
          </p:cNvPicPr>
          <p:nvPr/>
        </p:nvPicPr>
        <p:blipFill>
          <a:blip r:embed="rId2" cstate="print"/>
          <a:srcRect/>
          <a:stretch>
            <a:fillRect/>
          </a:stretch>
        </p:blipFill>
        <p:spPr bwMode="auto">
          <a:xfrm>
            <a:off x="4800600" y="914400"/>
            <a:ext cx="4191000" cy="5105400"/>
          </a:xfrm>
          <a:prstGeom prst="rect">
            <a:avLst/>
          </a:prstGeom>
          <a:noFill/>
          <a:ln w="9525">
            <a:noFill/>
            <a:miter lim="800000"/>
            <a:headEnd/>
            <a:tailEnd/>
          </a:ln>
        </p:spPr>
      </p:pic>
      <p:sp>
        <p:nvSpPr>
          <p:cNvPr id="6" name="Rectangle 2"/>
          <p:cNvSpPr>
            <a:spLocks noChangeArrowheads="1"/>
          </p:cNvSpPr>
          <p:nvPr/>
        </p:nvSpPr>
        <p:spPr bwMode="auto">
          <a:xfrm>
            <a:off x="152400" y="953054"/>
            <a:ext cx="4648200" cy="51429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eaLnBrk="1" latinLnBrk="0" hangingPunct="1">
              <a:lnSpc>
                <a:spcPct val="100000"/>
              </a:lnSpc>
              <a:spcBef>
                <a:spcPct val="0"/>
              </a:spcBef>
              <a:buClrTx/>
              <a:buSzTx/>
              <a:buFontTx/>
              <a:buNone/>
              <a:tabLst/>
            </a:pPr>
            <a:r>
              <a:rPr lang="en-US" sz="1700" dirty="0" smtClean="0">
                <a:latin typeface="Times New Roman" pitchFamily="18" charset="0"/>
              </a:rPr>
              <a:t>The flow patterns around the rotor are identified and found comparable to the experimental data:</a:t>
            </a:r>
          </a:p>
          <a:p>
            <a:pPr marL="0" marR="0" lvl="0" indent="0" defTabSz="914400" eaLnBrk="0" latinLnBrk="0" hangingPunct="0">
              <a:lnSpc>
                <a:spcPct val="100000"/>
              </a:lnSpc>
              <a:spcBef>
                <a:spcPct val="0"/>
              </a:spcBef>
              <a:buClrTx/>
              <a:buSzTx/>
              <a:buFontTx/>
              <a:buNone/>
              <a:tabLst/>
            </a:pPr>
            <a:endParaRPr lang="en-US" sz="2000" dirty="0" smtClean="0">
              <a:latin typeface="Times New Roman" pitchFamily="18" charset="0"/>
            </a:endParaRPr>
          </a:p>
          <a:p>
            <a:pPr marL="342900" indent="-342900">
              <a:lnSpc>
                <a:spcPct val="80000"/>
              </a:lnSpc>
              <a:spcBef>
                <a:spcPct val="20000"/>
              </a:spcBef>
              <a:buFont typeface="Wingdings" pitchFamily="2" charset="2"/>
              <a:buChar char="Ø"/>
            </a:pPr>
            <a:r>
              <a:rPr lang="en-US" sz="1700" b="1" u="sng" dirty="0" smtClean="0">
                <a:latin typeface="Times New Roman" pitchFamily="18" charset="0"/>
              </a:rPr>
              <a:t>Flow (I):</a:t>
            </a:r>
            <a:r>
              <a:rPr lang="en-US" sz="1700" b="1" dirty="0" smtClean="0">
                <a:latin typeface="Times New Roman" pitchFamily="18" charset="0"/>
              </a:rPr>
              <a:t> </a:t>
            </a:r>
            <a:r>
              <a:rPr lang="en-US" sz="1700" dirty="0" smtClean="0">
                <a:latin typeface="Times New Roman" pitchFamily="18" charset="0"/>
              </a:rPr>
              <a:t>Coanda flow (Attached to the advancing blade convex side).</a:t>
            </a:r>
          </a:p>
          <a:p>
            <a:pPr marL="342900" indent="-342900">
              <a:lnSpc>
                <a:spcPct val="80000"/>
              </a:lnSpc>
              <a:spcBef>
                <a:spcPct val="20000"/>
              </a:spcBef>
              <a:buFont typeface="Wingdings" pitchFamily="2" charset="2"/>
              <a:buChar char="Ø"/>
            </a:pPr>
            <a:endParaRPr lang="en-US" sz="1600" dirty="0" smtClean="0">
              <a:latin typeface="Times New Roman" pitchFamily="18" charset="0"/>
            </a:endParaRPr>
          </a:p>
          <a:p>
            <a:pPr marL="342900" marR="0" lvl="0" indent="-342900">
              <a:lnSpc>
                <a:spcPct val="80000"/>
              </a:lnSpc>
              <a:spcBef>
                <a:spcPct val="20000"/>
              </a:spcBef>
              <a:buClrTx/>
              <a:buSzTx/>
              <a:buFont typeface="Wingdings" pitchFamily="2" charset="2"/>
              <a:buChar char="Ø"/>
              <a:tabLst/>
            </a:pPr>
            <a:r>
              <a:rPr lang="en-US" sz="1700" b="1" u="sng" dirty="0" smtClean="0">
                <a:latin typeface="Times New Roman" pitchFamily="18" charset="0"/>
              </a:rPr>
              <a:t>Flow (II):</a:t>
            </a:r>
            <a:r>
              <a:rPr lang="en-US" sz="1700" b="1" dirty="0" smtClean="0">
                <a:latin typeface="Times New Roman" pitchFamily="18" charset="0"/>
              </a:rPr>
              <a:t> </a:t>
            </a:r>
            <a:r>
              <a:rPr lang="en-US" sz="1700" dirty="0" smtClean="0">
                <a:latin typeface="Times New Roman" pitchFamily="18" charset="0"/>
              </a:rPr>
              <a:t>Dragging flow (from the advancing blade convex side to the returning blade concave side).</a:t>
            </a:r>
          </a:p>
          <a:p>
            <a:pPr marL="342900" marR="0" lvl="0" indent="-342900">
              <a:lnSpc>
                <a:spcPct val="80000"/>
              </a:lnSpc>
              <a:spcBef>
                <a:spcPct val="20000"/>
              </a:spcBef>
              <a:buClrTx/>
              <a:buSzTx/>
              <a:buFont typeface="Wingdings" pitchFamily="2" charset="2"/>
              <a:buChar char="Ø"/>
              <a:tabLst/>
            </a:pPr>
            <a:endParaRPr lang="en-US" sz="1600" dirty="0" smtClean="0">
              <a:latin typeface="Times New Roman" pitchFamily="18" charset="0"/>
            </a:endParaRPr>
          </a:p>
          <a:p>
            <a:pPr marL="342900" marR="0" lvl="0" indent="-342900">
              <a:lnSpc>
                <a:spcPct val="80000"/>
              </a:lnSpc>
              <a:spcBef>
                <a:spcPct val="20000"/>
              </a:spcBef>
              <a:buClrTx/>
              <a:buSzTx/>
              <a:buFont typeface="Wingdings" pitchFamily="2" charset="2"/>
              <a:buChar char="Ø"/>
              <a:tabLst/>
            </a:pPr>
            <a:r>
              <a:rPr lang="en-US" sz="1700" b="1" u="sng" dirty="0" smtClean="0">
                <a:latin typeface="Times New Roman" pitchFamily="18" charset="0"/>
              </a:rPr>
              <a:t>Flow (III):</a:t>
            </a:r>
            <a:r>
              <a:rPr lang="en-US" sz="1700" b="1" dirty="0" smtClean="0">
                <a:latin typeface="Times New Roman" pitchFamily="18" charset="0"/>
              </a:rPr>
              <a:t> </a:t>
            </a:r>
            <a:r>
              <a:rPr lang="en-US" sz="1700" dirty="0" smtClean="0">
                <a:latin typeface="Times New Roman" pitchFamily="18" charset="0"/>
              </a:rPr>
              <a:t>Overlap flow though the overlapping area.</a:t>
            </a:r>
          </a:p>
          <a:p>
            <a:pPr marL="342900" marR="0" lvl="0" indent="-342900">
              <a:lnSpc>
                <a:spcPct val="80000"/>
              </a:lnSpc>
              <a:spcBef>
                <a:spcPct val="20000"/>
              </a:spcBef>
              <a:buClrTx/>
              <a:buSzTx/>
              <a:buFont typeface="Wingdings" pitchFamily="2" charset="2"/>
              <a:buChar char="Ø"/>
              <a:tabLst/>
            </a:pPr>
            <a:endParaRPr lang="en-US" sz="1600" dirty="0" smtClean="0">
              <a:latin typeface="Times New Roman" pitchFamily="18" charset="0"/>
            </a:endParaRPr>
          </a:p>
          <a:p>
            <a:pPr marL="342900" marR="0" lvl="0" indent="-342900">
              <a:lnSpc>
                <a:spcPct val="80000"/>
              </a:lnSpc>
              <a:spcBef>
                <a:spcPct val="20000"/>
              </a:spcBef>
              <a:buClrTx/>
              <a:buSzTx/>
              <a:buFont typeface="Wingdings" pitchFamily="2" charset="2"/>
              <a:buChar char="Ø"/>
              <a:tabLst/>
            </a:pPr>
            <a:r>
              <a:rPr lang="en-US" sz="1700" b="1" u="sng" dirty="0" smtClean="0">
                <a:latin typeface="Times New Roman" pitchFamily="18" charset="0"/>
              </a:rPr>
              <a:t>Flow (IV):</a:t>
            </a:r>
            <a:r>
              <a:rPr lang="en-US" sz="1700" b="1" dirty="0" smtClean="0">
                <a:latin typeface="Times New Roman" pitchFamily="18" charset="0"/>
              </a:rPr>
              <a:t> </a:t>
            </a:r>
            <a:r>
              <a:rPr lang="en-US" sz="1700" dirty="0" smtClean="0">
                <a:latin typeface="Times New Roman" pitchFamily="18" charset="0"/>
              </a:rPr>
              <a:t>Stagnation flow from upstream to the returning blade convex side.</a:t>
            </a:r>
          </a:p>
          <a:p>
            <a:pPr marL="342900" marR="0" lvl="0" indent="-342900">
              <a:lnSpc>
                <a:spcPct val="80000"/>
              </a:lnSpc>
              <a:spcBef>
                <a:spcPct val="20000"/>
              </a:spcBef>
              <a:buClrTx/>
              <a:buSzTx/>
              <a:buFont typeface="Wingdings" pitchFamily="2" charset="2"/>
              <a:buChar char="Ø"/>
              <a:tabLst/>
            </a:pPr>
            <a:endParaRPr lang="en-US" sz="1600" dirty="0" smtClean="0">
              <a:latin typeface="Times New Roman" pitchFamily="18" charset="0"/>
            </a:endParaRPr>
          </a:p>
          <a:p>
            <a:pPr marL="342900" marR="0" lvl="0" indent="-342900">
              <a:lnSpc>
                <a:spcPct val="80000"/>
              </a:lnSpc>
              <a:spcBef>
                <a:spcPct val="20000"/>
              </a:spcBef>
              <a:buClrTx/>
              <a:buSzTx/>
              <a:buFont typeface="Wingdings" pitchFamily="2" charset="2"/>
              <a:buChar char="Ø"/>
              <a:tabLst/>
            </a:pPr>
            <a:r>
              <a:rPr lang="en-US" sz="1700" b="1" u="sng" dirty="0" smtClean="0">
                <a:latin typeface="Times New Roman" pitchFamily="18" charset="0"/>
              </a:rPr>
              <a:t>Flow (V):</a:t>
            </a:r>
            <a:r>
              <a:rPr lang="en-US" sz="1700" b="1" dirty="0" smtClean="0">
                <a:latin typeface="Times New Roman" pitchFamily="18" charset="0"/>
              </a:rPr>
              <a:t> </a:t>
            </a:r>
            <a:r>
              <a:rPr lang="en-US" sz="1700" dirty="0" smtClean="0">
                <a:latin typeface="Times New Roman" pitchFamily="18" charset="0"/>
              </a:rPr>
              <a:t>Shedding vortex at the advancing blade tip.</a:t>
            </a:r>
          </a:p>
          <a:p>
            <a:pPr marL="342900" marR="0" lvl="0" indent="-342900">
              <a:lnSpc>
                <a:spcPct val="80000"/>
              </a:lnSpc>
              <a:spcBef>
                <a:spcPct val="20000"/>
              </a:spcBef>
              <a:buClrTx/>
              <a:buSzTx/>
              <a:buFont typeface="Wingdings" pitchFamily="2" charset="2"/>
              <a:buChar char="Ø"/>
              <a:tabLst/>
            </a:pPr>
            <a:endParaRPr lang="en-US" sz="1600" dirty="0" smtClean="0">
              <a:latin typeface="Times New Roman" pitchFamily="18" charset="0"/>
            </a:endParaRPr>
          </a:p>
          <a:p>
            <a:pPr marL="342900" marR="0" lvl="0" indent="-342900">
              <a:lnSpc>
                <a:spcPct val="80000"/>
              </a:lnSpc>
              <a:spcBef>
                <a:spcPct val="20000"/>
              </a:spcBef>
              <a:buClrTx/>
              <a:buSzTx/>
              <a:buFont typeface="Wingdings" pitchFamily="2" charset="2"/>
              <a:buChar char="Ø"/>
              <a:tabLst/>
            </a:pPr>
            <a:r>
              <a:rPr lang="en-US" sz="1700" b="1" u="sng" dirty="0" smtClean="0">
                <a:latin typeface="Times New Roman" pitchFamily="18" charset="0"/>
              </a:rPr>
              <a:t>Flow (VI):</a:t>
            </a:r>
            <a:r>
              <a:rPr lang="en-US" sz="1700" b="1" dirty="0" smtClean="0">
                <a:latin typeface="Times New Roman" pitchFamily="18" charset="0"/>
              </a:rPr>
              <a:t> </a:t>
            </a:r>
            <a:r>
              <a:rPr lang="en-US" sz="1700" dirty="0" smtClean="0">
                <a:latin typeface="Times New Roman" pitchFamily="18" charset="0"/>
              </a:rPr>
              <a:t>Shedding vortex from the returning blade tip.</a:t>
            </a:r>
          </a:p>
        </p:txBody>
      </p:sp>
      <p:sp>
        <p:nvSpPr>
          <p:cNvPr id="7" name="Rectangle 6"/>
          <p:cNvSpPr/>
          <p:nvPr/>
        </p:nvSpPr>
        <p:spPr>
          <a:xfrm>
            <a:off x="228600" y="6225469"/>
            <a:ext cx="8686800" cy="480131"/>
          </a:xfrm>
          <a:prstGeom prst="rect">
            <a:avLst/>
          </a:prstGeom>
          <a:solidFill>
            <a:schemeClr val="bg1"/>
          </a:solidFill>
        </p:spPr>
        <p:txBody>
          <a:bodyPr wrap="square">
            <a:spAutoFit/>
          </a:bodyPr>
          <a:lstStyle/>
          <a:p>
            <a:pPr marL="342900" indent="-342900" fontAlgn="auto">
              <a:lnSpc>
                <a:spcPct val="90000"/>
              </a:lnSpc>
              <a:spcAft>
                <a:spcPts val="0"/>
              </a:spcAft>
              <a:defRPr/>
            </a:pPr>
            <a:r>
              <a:rPr lang="en-US" sz="1400" b="1" i="1" dirty="0" smtClean="0">
                <a:latin typeface="+mj-lt"/>
                <a:ea typeface="+mj-ea"/>
                <a:cs typeface="+mj-cs"/>
              </a:rPr>
              <a:t>       Nakajima, M., IIO, S., Ikeda, T., Performance of double-step Savonius rotor for environmentally friendly hydraulic turbine. Journal of Fluid Science and Technology 3, (</a:t>
            </a:r>
            <a:r>
              <a:rPr lang="en-US" sz="1400" b="1" i="1" dirty="0" smtClean="0"/>
              <a:t>2008)</a:t>
            </a:r>
            <a:endParaRPr lang="en-US" sz="1400" b="1" i="1" dirty="0" smtClean="0">
              <a:latin typeface="+mj-lt"/>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670234" y="1905000"/>
            <a:ext cx="4343400" cy="24384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325197A1-4679-4014-A1F3-A8A77BFA5E4A}" type="slidenum">
              <a:rPr lang="en-US" smtClean="0"/>
              <a:pPr/>
              <a:t>23</a:t>
            </a:fld>
            <a:endParaRPr lang="en-US"/>
          </a:p>
        </p:txBody>
      </p:sp>
      <p:sp>
        <p:nvSpPr>
          <p:cNvPr id="4" name="Rectangle 3"/>
          <p:cNvSpPr/>
          <p:nvPr/>
        </p:nvSpPr>
        <p:spPr>
          <a:xfrm>
            <a:off x="152400" y="152400"/>
            <a:ext cx="5257800" cy="369332"/>
          </a:xfrm>
          <a:prstGeom prst="rect">
            <a:avLst/>
          </a:prstGeom>
        </p:spPr>
        <p:txBody>
          <a:bodyPr wrap="square">
            <a:spAutoFit/>
          </a:bodyPr>
          <a:lstStyle/>
          <a:p>
            <a:r>
              <a:rPr lang="en-US" b="1" dirty="0" smtClean="0"/>
              <a:t>3D Validation for a Single Savonius Turbine</a:t>
            </a:r>
            <a:endParaRPr lang="en-US" dirty="0"/>
          </a:p>
        </p:txBody>
      </p:sp>
      <p:pic>
        <p:nvPicPr>
          <p:cNvPr id="5" name="Picture 4"/>
          <p:cNvPicPr/>
          <p:nvPr/>
        </p:nvPicPr>
        <p:blipFill>
          <a:blip r:embed="rId3" cstate="print"/>
          <a:srcRect/>
          <a:stretch>
            <a:fillRect/>
          </a:stretch>
        </p:blipFill>
        <p:spPr bwMode="auto">
          <a:xfrm>
            <a:off x="5486400" y="0"/>
            <a:ext cx="1447799" cy="1828800"/>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7467600" y="76200"/>
            <a:ext cx="1371600" cy="1676400"/>
          </a:xfrm>
          <a:prstGeom prst="rect">
            <a:avLst/>
          </a:prstGeom>
          <a:noFill/>
          <a:ln w="9525">
            <a:noFill/>
            <a:miter lim="800000"/>
            <a:headEnd/>
            <a:tailEnd/>
          </a:ln>
        </p:spPr>
      </p:pic>
      <p:pic>
        <p:nvPicPr>
          <p:cNvPr id="7" name="Picture 6"/>
          <p:cNvPicPr/>
          <p:nvPr/>
        </p:nvPicPr>
        <p:blipFill>
          <a:blip r:embed="rId5" cstate="print"/>
          <a:srcRect/>
          <a:stretch>
            <a:fillRect/>
          </a:stretch>
        </p:blipFill>
        <p:spPr bwMode="auto">
          <a:xfrm>
            <a:off x="152400" y="2819400"/>
            <a:ext cx="4267200" cy="2286000"/>
          </a:xfrm>
          <a:prstGeom prst="rect">
            <a:avLst/>
          </a:prstGeom>
          <a:noFill/>
          <a:ln w="9525">
            <a:noFill/>
            <a:miter lim="800000"/>
            <a:headEnd/>
            <a:tailEnd/>
          </a:ln>
        </p:spPr>
      </p:pic>
      <p:pic>
        <p:nvPicPr>
          <p:cNvPr id="2050" name="Picture 2"/>
          <p:cNvPicPr>
            <a:picLocks noChangeAspect="1" noChangeArrowheads="1"/>
          </p:cNvPicPr>
          <p:nvPr/>
        </p:nvPicPr>
        <p:blipFill>
          <a:blip r:embed="rId6" cstate="print"/>
          <a:srcRect/>
          <a:stretch>
            <a:fillRect/>
          </a:stretch>
        </p:blipFill>
        <p:spPr bwMode="auto">
          <a:xfrm>
            <a:off x="381000" y="838200"/>
            <a:ext cx="3785541" cy="18288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7" cstate="print"/>
          <a:srcRect/>
          <a:stretch>
            <a:fillRect/>
          </a:stretch>
        </p:blipFill>
        <p:spPr bwMode="auto">
          <a:xfrm>
            <a:off x="4648201" y="4419600"/>
            <a:ext cx="4376450" cy="2256489"/>
          </a:xfrm>
          <a:prstGeom prst="rect">
            <a:avLst/>
          </a:prstGeom>
          <a:noFill/>
          <a:ln w="9525">
            <a:noFill/>
            <a:miter lim="800000"/>
            <a:headEnd/>
            <a:tailEnd/>
          </a:ln>
        </p:spPr>
      </p:pic>
      <p:sp>
        <p:nvSpPr>
          <p:cNvPr id="14" name="TextBox 13"/>
          <p:cNvSpPr txBox="1"/>
          <p:nvPr/>
        </p:nvSpPr>
        <p:spPr>
          <a:xfrm>
            <a:off x="6400800" y="4572000"/>
            <a:ext cx="762000" cy="381000"/>
          </a:xfrm>
          <a:prstGeom prst="rect">
            <a:avLst/>
          </a:prstGeom>
          <a:noFill/>
        </p:spPr>
        <p:txBody>
          <a:bodyPr wrap="square" rtlCol="0">
            <a:spAutoFit/>
          </a:bodyPr>
          <a:lstStyle/>
          <a:p>
            <a:r>
              <a:rPr lang="en-US" dirty="0" smtClean="0"/>
              <a:t>DES</a:t>
            </a:r>
            <a:endParaRPr lang="en-US" dirty="0"/>
          </a:p>
        </p:txBody>
      </p:sp>
      <p:sp>
        <p:nvSpPr>
          <p:cNvPr id="15" name="TextBox 14"/>
          <p:cNvSpPr txBox="1"/>
          <p:nvPr/>
        </p:nvSpPr>
        <p:spPr>
          <a:xfrm>
            <a:off x="8153400" y="1981200"/>
            <a:ext cx="762000" cy="584775"/>
          </a:xfrm>
          <a:prstGeom prst="rect">
            <a:avLst/>
          </a:prstGeom>
          <a:noFill/>
        </p:spPr>
        <p:txBody>
          <a:bodyPr wrap="square" rtlCol="0">
            <a:spAutoFit/>
          </a:bodyPr>
          <a:lstStyle/>
          <a:p>
            <a:pPr algn="ctr"/>
            <a:r>
              <a:rPr lang="en-US" sz="1600" dirty="0" smtClean="0"/>
              <a:t>Trans. SST</a:t>
            </a:r>
            <a:endParaRPr lang="en-US" sz="1600" dirty="0"/>
          </a:p>
        </p:txBody>
      </p:sp>
      <p:graphicFrame>
        <p:nvGraphicFramePr>
          <p:cNvPr id="16" name="Table 15"/>
          <p:cNvGraphicFramePr>
            <a:graphicFrameLocks noGrp="1"/>
          </p:cNvGraphicFramePr>
          <p:nvPr/>
        </p:nvGraphicFramePr>
        <p:xfrm>
          <a:off x="457200" y="5410200"/>
          <a:ext cx="3810000" cy="1226820"/>
        </p:xfrm>
        <a:graphic>
          <a:graphicData uri="http://schemas.openxmlformats.org/drawingml/2006/table">
            <a:tbl>
              <a:tblPr/>
              <a:tblGrid>
                <a:gridCol w="685800"/>
                <a:gridCol w="1066800"/>
                <a:gridCol w="1295400"/>
                <a:gridCol w="762000"/>
              </a:tblGrid>
              <a:tr h="0">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Grid</a:t>
                      </a:r>
                      <a:endParaRPr lang="en-US" sz="1400" b="1" dirty="0">
                        <a:latin typeface="Calibri"/>
                        <a:ea typeface="Calibri"/>
                        <a:cs typeface="Arial"/>
                      </a:endParaRPr>
                    </a:p>
                    <a:p>
                      <a:pPr marL="0" marR="0" algn="ctr">
                        <a:lnSpc>
                          <a:spcPct val="115000"/>
                        </a:lnSpc>
                        <a:spcBef>
                          <a:spcPts val="0"/>
                        </a:spcBef>
                        <a:spcAft>
                          <a:spcPts val="0"/>
                        </a:spcAft>
                      </a:pPr>
                      <a:r>
                        <a:rPr lang="en-US" sz="1400" b="1" dirty="0">
                          <a:solidFill>
                            <a:srgbClr val="000000"/>
                          </a:solidFill>
                          <a:latin typeface="Times New Roman"/>
                          <a:ea typeface="Calibri"/>
                          <a:cs typeface="Arial"/>
                        </a:rPr>
                        <a:t> Level</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No. of </a:t>
                      </a:r>
                      <a:endParaRPr lang="en-US" sz="1400" b="1">
                        <a:latin typeface="Calibri"/>
                        <a:ea typeface="Calibri"/>
                        <a:cs typeface="Arial"/>
                      </a:endParaRPr>
                    </a:p>
                    <a:p>
                      <a:pPr marL="0" marR="0" algn="ctr">
                        <a:lnSpc>
                          <a:spcPct val="115000"/>
                        </a:lnSpc>
                        <a:spcBef>
                          <a:spcPts val="0"/>
                        </a:spcBef>
                        <a:spcAft>
                          <a:spcPts val="0"/>
                        </a:spcAft>
                      </a:pPr>
                      <a:r>
                        <a:rPr lang="en-US" sz="1400" b="1">
                          <a:solidFill>
                            <a:srgbClr val="000000"/>
                          </a:solidFill>
                          <a:latin typeface="Times New Roman"/>
                          <a:ea typeface="Calibri"/>
                          <a:cs typeface="Arial"/>
                        </a:rPr>
                        <a:t>Cells</a:t>
                      </a:r>
                      <a:endParaRPr lang="en-US" sz="14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Cm </a:t>
                      </a:r>
                      <a:endParaRPr lang="en-US" sz="1400" b="1">
                        <a:latin typeface="Calibri"/>
                        <a:ea typeface="Calibri"/>
                        <a:cs typeface="Arial"/>
                      </a:endParaRPr>
                    </a:p>
                    <a:p>
                      <a:pPr marL="0" marR="0" algn="ctr">
                        <a:lnSpc>
                          <a:spcPct val="115000"/>
                        </a:lnSpc>
                        <a:spcBef>
                          <a:spcPts val="0"/>
                        </a:spcBef>
                        <a:spcAft>
                          <a:spcPts val="0"/>
                        </a:spcAft>
                      </a:pPr>
                      <a:r>
                        <a:rPr lang="en-US" sz="1400" b="1">
                          <a:solidFill>
                            <a:srgbClr val="000000"/>
                          </a:solidFill>
                          <a:latin typeface="Times New Roman"/>
                          <a:ea typeface="Calibri"/>
                          <a:cs typeface="Arial"/>
                        </a:rPr>
                        <a:t>Transition SST</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Cm</a:t>
                      </a:r>
                      <a:endParaRPr lang="en-US" sz="1400" b="1">
                        <a:latin typeface="Calibri"/>
                        <a:ea typeface="Calibri"/>
                        <a:cs typeface="Arial"/>
                      </a:endParaRPr>
                    </a:p>
                    <a:p>
                      <a:pPr marL="0" marR="0" algn="ctr">
                        <a:lnSpc>
                          <a:spcPct val="115000"/>
                        </a:lnSpc>
                        <a:spcBef>
                          <a:spcPts val="0"/>
                        </a:spcBef>
                        <a:spcAft>
                          <a:spcPts val="0"/>
                        </a:spcAft>
                      </a:pPr>
                      <a:r>
                        <a:rPr lang="en-US" sz="1400" b="1">
                          <a:solidFill>
                            <a:srgbClr val="000000"/>
                          </a:solidFill>
                          <a:latin typeface="Times New Roman"/>
                          <a:ea typeface="Calibri"/>
                          <a:cs typeface="Arial"/>
                        </a:rPr>
                        <a:t>DES</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675">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1</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752,361</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0.1461</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0.1806</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2</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1,999,508</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0.1561</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0.1909</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0">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3</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4,204,210</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0.1557</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0.1901</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24</a:t>
            </a:fld>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4800600" y="217583"/>
            <a:ext cx="4191000" cy="2765234"/>
          </a:xfrm>
          <a:prstGeom prst="rect">
            <a:avLst/>
          </a:prstGeom>
          <a:noFill/>
          <a:ln w="12700">
            <a:noFill/>
            <a:miter lim="800000"/>
            <a:headEnd/>
            <a:tailEnd/>
          </a:ln>
        </p:spPr>
      </p:pic>
      <p:sp>
        <p:nvSpPr>
          <p:cNvPr id="6" name="Rectangle 5"/>
          <p:cNvSpPr/>
          <p:nvPr/>
        </p:nvSpPr>
        <p:spPr>
          <a:xfrm>
            <a:off x="152400" y="3088481"/>
            <a:ext cx="4800600" cy="3693319"/>
          </a:xfrm>
          <a:prstGeom prst="rect">
            <a:avLst/>
          </a:prstGeom>
        </p:spPr>
        <p:txBody>
          <a:bodyPr wrap="square">
            <a:spAutoFit/>
          </a:bodyPr>
          <a:lstStyle/>
          <a:p>
            <a:r>
              <a:rPr lang="en-US" b="1" dirty="0" smtClean="0">
                <a:solidFill>
                  <a:srgbClr val="FF0000"/>
                </a:solidFill>
              </a:rPr>
              <a:t>Transition SST model </a:t>
            </a:r>
            <a:r>
              <a:rPr lang="en-US" dirty="0" smtClean="0"/>
              <a:t>in the 3D Solution under predicted the single turbine performance compared to experimental data, this results are in consistence with the literature review on 3D solutions</a:t>
            </a:r>
          </a:p>
          <a:p>
            <a:endParaRPr lang="en-US" dirty="0" smtClean="0"/>
          </a:p>
          <a:p>
            <a:r>
              <a:rPr lang="en-US" dirty="0" smtClean="0"/>
              <a:t>To obtain better </a:t>
            </a:r>
            <a:r>
              <a:rPr lang="en-US" dirty="0" err="1" smtClean="0"/>
              <a:t>rsults</a:t>
            </a:r>
            <a:r>
              <a:rPr lang="en-US" dirty="0" smtClean="0"/>
              <a:t>, </a:t>
            </a:r>
            <a:r>
              <a:rPr lang="en-US" b="1" dirty="0" smtClean="0">
                <a:solidFill>
                  <a:srgbClr val="C00000"/>
                </a:solidFill>
              </a:rPr>
              <a:t>detached eddy simulation (DES) </a:t>
            </a:r>
            <a:r>
              <a:rPr lang="en-US" dirty="0" smtClean="0"/>
              <a:t>model is used for the flow simulation, the obtained results are </a:t>
            </a:r>
            <a:r>
              <a:rPr lang="en-US" b="1" dirty="0" smtClean="0">
                <a:solidFill>
                  <a:srgbClr val="C00000"/>
                </a:solidFill>
              </a:rPr>
              <a:t>closer to the experimental data </a:t>
            </a:r>
            <a:r>
              <a:rPr lang="en-US" dirty="0" smtClean="0"/>
              <a:t>for different TSR</a:t>
            </a:r>
          </a:p>
          <a:p>
            <a:endParaRPr lang="en-US" dirty="0" smtClean="0"/>
          </a:p>
          <a:p>
            <a:r>
              <a:rPr lang="en-US" dirty="0" smtClean="0"/>
              <a:t>The max. difference between DES and experimental data is about 15%</a:t>
            </a:r>
            <a:endParaRPr lang="en-US" dirty="0"/>
          </a:p>
        </p:txBody>
      </p:sp>
      <p:graphicFrame>
        <p:nvGraphicFramePr>
          <p:cNvPr id="5" name="Chart 4"/>
          <p:cNvGraphicFramePr/>
          <p:nvPr/>
        </p:nvGraphicFramePr>
        <p:xfrm>
          <a:off x="228600" y="228600"/>
          <a:ext cx="4495800"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C:\Users\Mohammed\AppData\Local\Microsoft\Windows\INetCache\Content.Word\1.1 million.jpg"/>
          <p:cNvPicPr/>
          <p:nvPr/>
        </p:nvPicPr>
        <p:blipFill>
          <a:blip r:embed="rId4" cstate="print"/>
          <a:srcRect/>
          <a:stretch>
            <a:fillRect/>
          </a:stretch>
        </p:blipFill>
        <p:spPr bwMode="auto">
          <a:xfrm>
            <a:off x="5105400" y="3352800"/>
            <a:ext cx="3867150" cy="2743200"/>
          </a:xfrm>
          <a:prstGeom prst="rect">
            <a:avLst/>
          </a:prstGeom>
          <a:noFill/>
          <a:ln w="9525">
            <a:noFill/>
            <a:miter lim="800000"/>
            <a:headEnd/>
            <a:tailEnd/>
          </a:ln>
        </p:spPr>
      </p:pic>
      <p:sp>
        <p:nvSpPr>
          <p:cNvPr id="2" name="TextBox 1"/>
          <p:cNvSpPr txBox="1"/>
          <p:nvPr/>
        </p:nvSpPr>
        <p:spPr>
          <a:xfrm>
            <a:off x="5791200" y="6248400"/>
            <a:ext cx="2133600" cy="369332"/>
          </a:xfrm>
          <a:prstGeom prst="rect">
            <a:avLst/>
          </a:prstGeom>
          <a:noFill/>
        </p:spPr>
        <p:txBody>
          <a:bodyPr wrap="square" rtlCol="0">
            <a:spAutoFit/>
          </a:bodyPr>
          <a:lstStyle/>
          <a:p>
            <a:r>
              <a:rPr lang="en-US" dirty="0" smtClean="0"/>
              <a:t>Velocity Contours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25</a:t>
            </a:fld>
            <a:endParaRPr lang="en-US"/>
          </a:p>
        </p:txBody>
      </p:sp>
      <p:sp>
        <p:nvSpPr>
          <p:cNvPr id="4" name="Rectangle 3"/>
          <p:cNvSpPr/>
          <p:nvPr/>
        </p:nvSpPr>
        <p:spPr>
          <a:xfrm>
            <a:off x="1752600" y="228600"/>
            <a:ext cx="5791200" cy="769441"/>
          </a:xfrm>
          <a:prstGeom prst="rect">
            <a:avLst/>
          </a:prstGeom>
        </p:spPr>
        <p:txBody>
          <a:bodyPr wrap="square">
            <a:spAutoFit/>
          </a:bodyPr>
          <a:lstStyle/>
          <a:p>
            <a:pPr algn="ctr"/>
            <a:r>
              <a:rPr lang="en-US" sz="2200" b="1" dirty="0" smtClean="0">
                <a:latin typeface="+mj-lt"/>
                <a:ea typeface="+mj-ea"/>
                <a:cs typeface="+mj-cs"/>
              </a:rPr>
              <a:t>Numerical Solution of Two Savonius Wind Turbine Clusters</a:t>
            </a:r>
          </a:p>
        </p:txBody>
      </p:sp>
      <p:sp>
        <p:nvSpPr>
          <p:cNvPr id="11" name="Rectangle 10"/>
          <p:cNvSpPr/>
          <p:nvPr/>
        </p:nvSpPr>
        <p:spPr>
          <a:xfrm>
            <a:off x="381000" y="1295400"/>
            <a:ext cx="8305800" cy="1631216"/>
          </a:xfrm>
          <a:prstGeom prst="rect">
            <a:avLst/>
          </a:prstGeom>
        </p:spPr>
        <p:txBody>
          <a:bodyPr wrap="square">
            <a:spAutoFit/>
          </a:bodyPr>
          <a:lstStyle/>
          <a:p>
            <a:pPr algn="just"/>
            <a:r>
              <a:rPr lang="en-US" sz="2000" dirty="0" smtClean="0"/>
              <a:t>The development of an efficient cluster requires the study of different possibilities of multiple turbine cluster</a:t>
            </a:r>
          </a:p>
          <a:p>
            <a:pPr algn="just"/>
            <a:endParaRPr lang="en-US" sz="2000" dirty="0" smtClean="0"/>
          </a:p>
          <a:p>
            <a:pPr algn="just"/>
            <a:r>
              <a:rPr lang="en-US" sz="2000" dirty="0" smtClean="0"/>
              <a:t>Two </a:t>
            </a:r>
            <a:r>
              <a:rPr lang="en-US" sz="2000" b="1" dirty="0" smtClean="0">
                <a:solidFill>
                  <a:srgbClr val="FF0000"/>
                </a:solidFill>
              </a:rPr>
              <a:t>Co-rotating</a:t>
            </a:r>
            <a:r>
              <a:rPr lang="en-US" sz="2000" dirty="0" smtClean="0"/>
              <a:t> and </a:t>
            </a:r>
            <a:r>
              <a:rPr lang="en-US" sz="2000" b="1" dirty="0" smtClean="0">
                <a:solidFill>
                  <a:srgbClr val="FF0000"/>
                </a:solidFill>
              </a:rPr>
              <a:t>Counter-rotating</a:t>
            </a:r>
            <a:r>
              <a:rPr lang="en-US" sz="2000" dirty="0" smtClean="0"/>
              <a:t> turbine clusters in parallel and oblique configurations are numerically simulated</a:t>
            </a:r>
          </a:p>
        </p:txBody>
      </p:sp>
      <p:grpSp>
        <p:nvGrpSpPr>
          <p:cNvPr id="15" name="Group 14"/>
          <p:cNvGrpSpPr/>
          <p:nvPr/>
        </p:nvGrpSpPr>
        <p:grpSpPr>
          <a:xfrm>
            <a:off x="533400" y="3014246"/>
            <a:ext cx="8077200" cy="2776954"/>
            <a:chOff x="609600" y="2938046"/>
            <a:chExt cx="8077200" cy="2776954"/>
          </a:xfrm>
        </p:grpSpPr>
        <p:pic>
          <p:nvPicPr>
            <p:cNvPr id="56322" name="Picture 2"/>
            <p:cNvPicPr>
              <a:picLocks noChangeAspect="1" noChangeArrowheads="1"/>
            </p:cNvPicPr>
            <p:nvPr/>
          </p:nvPicPr>
          <p:blipFill>
            <a:blip r:embed="rId2" cstate="print"/>
            <a:srcRect/>
            <a:stretch>
              <a:fillRect/>
            </a:stretch>
          </p:blipFill>
          <p:spPr bwMode="auto">
            <a:xfrm>
              <a:off x="609600" y="3319046"/>
              <a:ext cx="3733800" cy="1719254"/>
            </a:xfrm>
            <a:prstGeom prst="rect">
              <a:avLst/>
            </a:prstGeom>
            <a:noFill/>
            <a:ln w="9525">
              <a:noFill/>
              <a:miter lim="800000"/>
              <a:headEnd/>
              <a:tailEnd/>
            </a:ln>
          </p:spPr>
        </p:pic>
        <p:pic>
          <p:nvPicPr>
            <p:cNvPr id="56323" name="Picture 3"/>
            <p:cNvPicPr>
              <a:picLocks noChangeAspect="1" noChangeArrowheads="1"/>
            </p:cNvPicPr>
            <p:nvPr/>
          </p:nvPicPr>
          <p:blipFill>
            <a:blip r:embed="rId3" cstate="print"/>
            <a:srcRect/>
            <a:stretch>
              <a:fillRect/>
            </a:stretch>
          </p:blipFill>
          <p:spPr bwMode="auto">
            <a:xfrm>
              <a:off x="4648200" y="2938046"/>
              <a:ext cx="4038600" cy="2126204"/>
            </a:xfrm>
            <a:prstGeom prst="rect">
              <a:avLst/>
            </a:prstGeom>
            <a:noFill/>
            <a:ln w="9525">
              <a:noFill/>
              <a:miter lim="800000"/>
              <a:headEnd/>
              <a:tailEnd/>
            </a:ln>
          </p:spPr>
        </p:pic>
        <p:sp>
          <p:nvSpPr>
            <p:cNvPr id="13" name="Rectangle 12"/>
            <p:cNvSpPr/>
            <p:nvPr/>
          </p:nvSpPr>
          <p:spPr>
            <a:xfrm>
              <a:off x="1219200" y="5376446"/>
              <a:ext cx="2590800" cy="338554"/>
            </a:xfrm>
            <a:prstGeom prst="rect">
              <a:avLst/>
            </a:prstGeom>
          </p:spPr>
          <p:txBody>
            <a:bodyPr wrap="square">
              <a:spAutoFit/>
            </a:bodyPr>
            <a:lstStyle/>
            <a:p>
              <a:pPr algn="ctr"/>
              <a:r>
                <a:rPr lang="en-US" sz="1600" b="1" dirty="0" smtClean="0">
                  <a:solidFill>
                    <a:srgbClr val="FF0000"/>
                  </a:solidFill>
                </a:rPr>
                <a:t>Parallel Configurations</a:t>
              </a:r>
            </a:p>
          </p:txBody>
        </p:sp>
        <p:sp>
          <p:nvSpPr>
            <p:cNvPr id="14" name="Rectangle 13"/>
            <p:cNvSpPr/>
            <p:nvPr/>
          </p:nvSpPr>
          <p:spPr>
            <a:xfrm>
              <a:off x="5638800" y="5376446"/>
              <a:ext cx="2590800" cy="338554"/>
            </a:xfrm>
            <a:prstGeom prst="rect">
              <a:avLst/>
            </a:prstGeom>
          </p:spPr>
          <p:txBody>
            <a:bodyPr wrap="square">
              <a:spAutoFit/>
            </a:bodyPr>
            <a:lstStyle/>
            <a:p>
              <a:pPr algn="ctr"/>
              <a:r>
                <a:rPr lang="en-US" sz="1600" b="1" dirty="0" smtClean="0">
                  <a:solidFill>
                    <a:srgbClr val="FF0000"/>
                  </a:solidFill>
                </a:rPr>
                <a:t>Oblique Configurations</a:t>
              </a:r>
            </a:p>
          </p:txBody>
        </p:sp>
      </p:grpSp>
      <p:sp>
        <p:nvSpPr>
          <p:cNvPr id="12" name="Rectangle 11"/>
          <p:cNvSpPr/>
          <p:nvPr/>
        </p:nvSpPr>
        <p:spPr>
          <a:xfrm>
            <a:off x="914400" y="4971173"/>
            <a:ext cx="609600" cy="338554"/>
          </a:xfrm>
          <a:prstGeom prst="rect">
            <a:avLst/>
          </a:prstGeom>
        </p:spPr>
        <p:txBody>
          <a:bodyPr wrap="square">
            <a:spAutoFit/>
          </a:bodyPr>
          <a:lstStyle/>
          <a:p>
            <a:pPr algn="ctr"/>
            <a:r>
              <a:rPr lang="en-US" sz="1600" b="1" dirty="0" smtClean="0">
                <a:solidFill>
                  <a:srgbClr val="FF0000"/>
                </a:solidFill>
              </a:rPr>
              <a:t>Co</a:t>
            </a:r>
          </a:p>
        </p:txBody>
      </p:sp>
      <p:sp>
        <p:nvSpPr>
          <p:cNvPr id="17" name="Rectangle 16"/>
          <p:cNvSpPr/>
          <p:nvPr/>
        </p:nvSpPr>
        <p:spPr>
          <a:xfrm>
            <a:off x="2514600" y="4971173"/>
            <a:ext cx="1066800" cy="338554"/>
          </a:xfrm>
          <a:prstGeom prst="rect">
            <a:avLst/>
          </a:prstGeom>
        </p:spPr>
        <p:txBody>
          <a:bodyPr wrap="square">
            <a:spAutoFit/>
          </a:bodyPr>
          <a:lstStyle/>
          <a:p>
            <a:pPr algn="ctr"/>
            <a:r>
              <a:rPr lang="en-US" sz="1600" b="1" dirty="0" smtClean="0">
                <a:solidFill>
                  <a:srgbClr val="FF0000"/>
                </a:solidFill>
              </a:rPr>
              <a:t>Counter</a:t>
            </a:r>
          </a:p>
        </p:txBody>
      </p:sp>
      <p:sp>
        <p:nvSpPr>
          <p:cNvPr id="18" name="Rectangle 17"/>
          <p:cNvSpPr/>
          <p:nvPr/>
        </p:nvSpPr>
        <p:spPr>
          <a:xfrm>
            <a:off x="7467600" y="5140450"/>
            <a:ext cx="609600" cy="338554"/>
          </a:xfrm>
          <a:prstGeom prst="rect">
            <a:avLst/>
          </a:prstGeom>
        </p:spPr>
        <p:txBody>
          <a:bodyPr wrap="square">
            <a:spAutoFit/>
          </a:bodyPr>
          <a:lstStyle/>
          <a:p>
            <a:pPr algn="ctr"/>
            <a:r>
              <a:rPr lang="en-US" sz="1600" b="1" dirty="0" smtClean="0">
                <a:solidFill>
                  <a:srgbClr val="FF0000"/>
                </a:solidFill>
              </a:rPr>
              <a:t>Co</a:t>
            </a:r>
          </a:p>
        </p:txBody>
      </p:sp>
      <p:sp>
        <p:nvSpPr>
          <p:cNvPr id="19" name="Rectangle 18"/>
          <p:cNvSpPr/>
          <p:nvPr/>
        </p:nvSpPr>
        <p:spPr>
          <a:xfrm>
            <a:off x="5334000" y="5114092"/>
            <a:ext cx="1066800" cy="338554"/>
          </a:xfrm>
          <a:prstGeom prst="rect">
            <a:avLst/>
          </a:prstGeom>
        </p:spPr>
        <p:txBody>
          <a:bodyPr wrap="square">
            <a:spAutoFit/>
          </a:bodyPr>
          <a:lstStyle/>
          <a:p>
            <a:pPr algn="ctr"/>
            <a:r>
              <a:rPr lang="en-US" sz="1600" b="1" dirty="0" smtClean="0">
                <a:solidFill>
                  <a:srgbClr val="FF0000"/>
                </a:solidFill>
              </a:rPr>
              <a:t>Counter</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6858000" y="6381750"/>
            <a:ext cx="2133600" cy="476250"/>
          </a:xfrm>
        </p:spPr>
        <p:txBody>
          <a:bodyPr/>
          <a:lstStyle/>
          <a:p>
            <a:fld id="{325197A1-4679-4014-A1F3-A8A77BFA5E4A}" type="slidenum">
              <a:rPr lang="en-US" smtClean="0"/>
              <a:pPr/>
              <a:t>26</a:t>
            </a:fld>
            <a:endParaRPr lang="en-US" dirty="0"/>
          </a:p>
        </p:txBody>
      </p:sp>
      <p:sp>
        <p:nvSpPr>
          <p:cNvPr id="5" name="Rectangle 4"/>
          <p:cNvSpPr/>
          <p:nvPr/>
        </p:nvSpPr>
        <p:spPr>
          <a:xfrm>
            <a:off x="152400" y="304800"/>
            <a:ext cx="7391400" cy="400110"/>
          </a:xfrm>
          <a:prstGeom prst="rect">
            <a:avLst/>
          </a:prstGeom>
        </p:spPr>
        <p:txBody>
          <a:bodyPr wrap="square">
            <a:spAutoFit/>
          </a:bodyPr>
          <a:lstStyle/>
          <a:p>
            <a:pPr marL="0" lvl="2"/>
            <a:r>
              <a:rPr lang="en-US" sz="2000" b="1" dirty="0" smtClean="0"/>
              <a:t>1- Two Parallel Co-Rotating Savonius Turbines:</a:t>
            </a:r>
            <a:endParaRPr lang="en-US" sz="2200" b="1" dirty="0" smtClean="0">
              <a:latin typeface="+mj-lt"/>
              <a:ea typeface="+mj-ea"/>
              <a:cs typeface="+mj-cs"/>
            </a:endParaRPr>
          </a:p>
        </p:txBody>
      </p:sp>
      <p:pic>
        <p:nvPicPr>
          <p:cNvPr id="2052" name="Picture 4"/>
          <p:cNvPicPr>
            <a:picLocks noChangeAspect="1" noChangeArrowheads="1"/>
          </p:cNvPicPr>
          <p:nvPr/>
        </p:nvPicPr>
        <p:blipFill>
          <a:blip r:embed="rId2" cstate="print"/>
          <a:srcRect l="1281" r="67964"/>
          <a:stretch>
            <a:fillRect/>
          </a:stretch>
        </p:blipFill>
        <p:spPr bwMode="auto">
          <a:xfrm>
            <a:off x="76200" y="914400"/>
            <a:ext cx="3810000" cy="3505200"/>
          </a:xfrm>
          <a:prstGeom prst="rect">
            <a:avLst/>
          </a:prstGeom>
          <a:noFill/>
          <a:ln w="9525">
            <a:noFill/>
            <a:miter lim="800000"/>
            <a:headEnd/>
            <a:tailEnd/>
          </a:ln>
        </p:spPr>
      </p:pic>
      <p:graphicFrame>
        <p:nvGraphicFramePr>
          <p:cNvPr id="27" name="Chart 26"/>
          <p:cNvGraphicFramePr/>
          <p:nvPr/>
        </p:nvGraphicFramePr>
        <p:xfrm>
          <a:off x="4114800" y="1219200"/>
          <a:ext cx="4724400"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29" name="Rectangle 28"/>
          <p:cNvSpPr/>
          <p:nvPr/>
        </p:nvSpPr>
        <p:spPr>
          <a:xfrm>
            <a:off x="304800" y="4521875"/>
            <a:ext cx="8458200" cy="2031325"/>
          </a:xfrm>
          <a:prstGeom prst="rect">
            <a:avLst/>
          </a:prstGeom>
        </p:spPr>
        <p:txBody>
          <a:bodyPr wrap="square">
            <a:spAutoFit/>
          </a:bodyPr>
          <a:lstStyle/>
          <a:p>
            <a:r>
              <a:rPr lang="en-US" dirty="0" smtClean="0"/>
              <a:t>Rotor (1) has higher efficiency enhancement than Rotor (2) due to the direction of rotation</a:t>
            </a:r>
          </a:p>
          <a:p>
            <a:endParaRPr lang="en-US" dirty="0" smtClean="0"/>
          </a:p>
          <a:p>
            <a:r>
              <a:rPr lang="en-US" b="1" dirty="0" err="1" smtClean="0">
                <a:solidFill>
                  <a:srgbClr val="FF0000"/>
                </a:solidFill>
              </a:rPr>
              <a:t>Cp</a:t>
            </a:r>
            <a:r>
              <a:rPr lang="en-US" b="1" baseline="-25000" dirty="0" err="1" smtClean="0">
                <a:solidFill>
                  <a:srgbClr val="FF0000"/>
                </a:solidFill>
              </a:rPr>
              <a:t>avg</a:t>
            </a:r>
            <a:r>
              <a:rPr lang="en-US" b="1" dirty="0" smtClean="0">
                <a:solidFill>
                  <a:srgbClr val="FF0000"/>
                </a:solidFill>
              </a:rPr>
              <a:t> max is 0.3 </a:t>
            </a:r>
            <a:r>
              <a:rPr lang="en-US" dirty="0" smtClean="0"/>
              <a:t>at </a:t>
            </a:r>
            <a:r>
              <a:rPr lang="en-US" b="1" dirty="0" smtClean="0">
                <a:solidFill>
                  <a:srgbClr val="FF0000"/>
                </a:solidFill>
              </a:rPr>
              <a:t>0.2D</a:t>
            </a:r>
            <a:r>
              <a:rPr lang="en-US" dirty="0" smtClean="0"/>
              <a:t> gap distance enhancement of </a:t>
            </a:r>
            <a:r>
              <a:rPr lang="en-US" b="1" dirty="0" smtClean="0">
                <a:solidFill>
                  <a:srgbClr val="FF0000"/>
                </a:solidFill>
              </a:rPr>
              <a:t>30%</a:t>
            </a:r>
            <a:r>
              <a:rPr lang="en-US" dirty="0" smtClean="0"/>
              <a:t> higher than isolated turbines</a:t>
            </a:r>
          </a:p>
          <a:p>
            <a:endParaRPr lang="en-US" dirty="0" smtClean="0"/>
          </a:p>
          <a:p>
            <a:r>
              <a:rPr lang="en-US" dirty="0" smtClean="0"/>
              <a:t>Reaches isolated turbine performance placed at approximately 5-6 D</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27</a:t>
            </a:fld>
            <a:endParaRPr lang="en-US"/>
          </a:p>
        </p:txBody>
      </p:sp>
      <p:pic>
        <p:nvPicPr>
          <p:cNvPr id="4" name="Picture 12"/>
          <p:cNvPicPr>
            <a:picLocks noChangeAspect="1" noChangeArrowheads="1"/>
          </p:cNvPicPr>
          <p:nvPr/>
        </p:nvPicPr>
        <p:blipFill>
          <a:blip r:embed="rId2" cstate="print"/>
          <a:srcRect l="34409" t="5000" r="32473"/>
          <a:stretch>
            <a:fillRect/>
          </a:stretch>
        </p:blipFill>
        <p:spPr bwMode="auto">
          <a:xfrm>
            <a:off x="4876800" y="4092766"/>
            <a:ext cx="4038600" cy="2743199"/>
          </a:xfrm>
          <a:prstGeom prst="rect">
            <a:avLst/>
          </a:prstGeom>
          <a:noFill/>
          <a:ln w="9525">
            <a:noFill/>
            <a:miter lim="800000"/>
            <a:headEnd/>
            <a:tailEnd/>
          </a:ln>
        </p:spPr>
      </p:pic>
      <p:pic>
        <p:nvPicPr>
          <p:cNvPr id="5" name="Picture 4"/>
          <p:cNvPicPr>
            <a:picLocks noChangeAspect="1" noChangeArrowheads="1"/>
          </p:cNvPicPr>
          <p:nvPr/>
        </p:nvPicPr>
        <p:blipFill>
          <a:blip r:embed="rId3" cstate="print"/>
          <a:srcRect l="38819" t="2439" r="32422" b="4878"/>
          <a:stretch>
            <a:fillRect/>
          </a:stretch>
        </p:blipFill>
        <p:spPr bwMode="auto">
          <a:xfrm>
            <a:off x="609600" y="609600"/>
            <a:ext cx="3597442" cy="2971800"/>
          </a:xfrm>
          <a:prstGeom prst="rect">
            <a:avLst/>
          </a:prstGeom>
          <a:noFill/>
          <a:ln w="9525">
            <a:noFill/>
            <a:miter lim="800000"/>
            <a:headEnd/>
            <a:tailEnd/>
          </a:ln>
        </p:spPr>
      </p:pic>
      <p:pic>
        <p:nvPicPr>
          <p:cNvPr id="7" name="Picture 12"/>
          <p:cNvPicPr>
            <a:picLocks noChangeAspect="1" noChangeArrowheads="1"/>
          </p:cNvPicPr>
          <p:nvPr/>
        </p:nvPicPr>
        <p:blipFill>
          <a:blip r:embed="rId2" cstate="print"/>
          <a:srcRect l="68430" t="10000" r="-2150" b="5000"/>
          <a:stretch>
            <a:fillRect/>
          </a:stretch>
        </p:blipFill>
        <p:spPr bwMode="auto">
          <a:xfrm>
            <a:off x="76200" y="4191000"/>
            <a:ext cx="4267200" cy="2590800"/>
          </a:xfrm>
          <a:prstGeom prst="rect">
            <a:avLst/>
          </a:prstGeom>
          <a:noFill/>
          <a:ln w="9525">
            <a:noFill/>
            <a:miter lim="800000"/>
            <a:headEnd/>
            <a:tailEnd/>
          </a:ln>
        </p:spPr>
      </p:pic>
      <p:sp>
        <p:nvSpPr>
          <p:cNvPr id="8" name="Rectangle 7"/>
          <p:cNvSpPr/>
          <p:nvPr/>
        </p:nvSpPr>
        <p:spPr>
          <a:xfrm>
            <a:off x="4969345" y="3657600"/>
            <a:ext cx="4022255" cy="369332"/>
          </a:xfrm>
          <a:prstGeom prst="rect">
            <a:avLst/>
          </a:prstGeom>
          <a:ln w="9525">
            <a:solidFill>
              <a:schemeClr val="tx1"/>
            </a:solidFill>
          </a:ln>
        </p:spPr>
        <p:txBody>
          <a:bodyPr wrap="none">
            <a:spAutoFit/>
          </a:bodyPr>
          <a:lstStyle/>
          <a:p>
            <a:r>
              <a:rPr lang="en-US" dirty="0" err="1" smtClean="0"/>
              <a:t>Cp</a:t>
            </a:r>
            <a:r>
              <a:rPr lang="en-US" baseline="-25000" dirty="0" err="1" smtClean="0"/>
              <a:t>avg</a:t>
            </a:r>
            <a:r>
              <a:rPr lang="en-US" dirty="0" smtClean="0"/>
              <a:t> max is 0.3 at 0.8D gap distance</a:t>
            </a:r>
          </a:p>
        </p:txBody>
      </p:sp>
      <p:sp>
        <p:nvSpPr>
          <p:cNvPr id="9" name="Rectangle 8"/>
          <p:cNvSpPr/>
          <p:nvPr/>
        </p:nvSpPr>
        <p:spPr>
          <a:xfrm>
            <a:off x="270830" y="3657600"/>
            <a:ext cx="4150495" cy="369332"/>
          </a:xfrm>
          <a:prstGeom prst="rect">
            <a:avLst/>
          </a:prstGeom>
          <a:ln w="6350">
            <a:solidFill>
              <a:schemeClr val="tx1"/>
            </a:solidFill>
          </a:ln>
        </p:spPr>
        <p:txBody>
          <a:bodyPr wrap="none">
            <a:spAutoFit/>
          </a:bodyPr>
          <a:lstStyle/>
          <a:p>
            <a:r>
              <a:rPr lang="en-US" dirty="0" err="1" smtClean="0"/>
              <a:t>Cp</a:t>
            </a:r>
            <a:r>
              <a:rPr lang="en-US" baseline="-25000" dirty="0" err="1" smtClean="0"/>
              <a:t>avg</a:t>
            </a:r>
            <a:r>
              <a:rPr lang="en-US" dirty="0" smtClean="0"/>
              <a:t> max is 0.26 at 0.8D gap distance</a:t>
            </a:r>
          </a:p>
        </p:txBody>
      </p:sp>
      <p:pic>
        <p:nvPicPr>
          <p:cNvPr id="10" name="Picture 9"/>
          <p:cNvPicPr>
            <a:picLocks noChangeAspect="1" noChangeArrowheads="1"/>
          </p:cNvPicPr>
          <p:nvPr/>
        </p:nvPicPr>
        <p:blipFill>
          <a:blip r:embed="rId3" cstate="print"/>
          <a:srcRect l="70704" t="2439" r="537" b="4878"/>
          <a:stretch>
            <a:fillRect/>
          </a:stretch>
        </p:blipFill>
        <p:spPr bwMode="auto">
          <a:xfrm>
            <a:off x="5154541" y="609600"/>
            <a:ext cx="3597442" cy="2971800"/>
          </a:xfrm>
          <a:prstGeom prst="rect">
            <a:avLst/>
          </a:prstGeom>
          <a:noFill/>
          <a:ln w="9525">
            <a:noFill/>
            <a:miter lim="800000"/>
            <a:headEnd/>
            <a:tailEnd/>
          </a:ln>
        </p:spPr>
      </p:pic>
      <p:sp>
        <p:nvSpPr>
          <p:cNvPr id="11" name="Rectangle 10"/>
          <p:cNvSpPr/>
          <p:nvPr/>
        </p:nvSpPr>
        <p:spPr>
          <a:xfrm>
            <a:off x="1828800" y="3200400"/>
            <a:ext cx="1447800" cy="369332"/>
          </a:xfrm>
          <a:prstGeom prst="rect">
            <a:avLst/>
          </a:prstGeom>
          <a:ln w="6350">
            <a:noFill/>
          </a:ln>
        </p:spPr>
        <p:txBody>
          <a:bodyPr wrap="square">
            <a:spAutoFit/>
          </a:bodyPr>
          <a:lstStyle/>
          <a:p>
            <a:pPr algn="ctr"/>
            <a:r>
              <a:rPr lang="en-US" dirty="0" smtClean="0"/>
              <a:t>Case (A)</a:t>
            </a:r>
          </a:p>
        </p:txBody>
      </p:sp>
      <p:sp>
        <p:nvSpPr>
          <p:cNvPr id="13" name="Rectangle 12"/>
          <p:cNvSpPr/>
          <p:nvPr/>
        </p:nvSpPr>
        <p:spPr>
          <a:xfrm>
            <a:off x="6019800" y="3124200"/>
            <a:ext cx="1295400" cy="369332"/>
          </a:xfrm>
          <a:prstGeom prst="rect">
            <a:avLst/>
          </a:prstGeom>
          <a:ln w="6350">
            <a:noFill/>
          </a:ln>
        </p:spPr>
        <p:txBody>
          <a:bodyPr wrap="square">
            <a:spAutoFit/>
          </a:bodyPr>
          <a:lstStyle/>
          <a:p>
            <a:pPr algn="ctr"/>
            <a:r>
              <a:rPr lang="en-US" dirty="0" smtClean="0"/>
              <a:t>Case (B)</a:t>
            </a:r>
          </a:p>
        </p:txBody>
      </p:sp>
      <p:grpSp>
        <p:nvGrpSpPr>
          <p:cNvPr id="71681" name="Group 1"/>
          <p:cNvGrpSpPr>
            <a:grpSpLocks/>
          </p:cNvGrpSpPr>
          <p:nvPr/>
        </p:nvGrpSpPr>
        <p:grpSpPr bwMode="auto">
          <a:xfrm>
            <a:off x="1752600" y="762000"/>
            <a:ext cx="946150" cy="482600"/>
            <a:chOff x="2186" y="6276"/>
            <a:chExt cx="1491" cy="639"/>
          </a:xfrm>
        </p:grpSpPr>
        <p:grpSp>
          <p:nvGrpSpPr>
            <p:cNvPr id="71682" name="Group 2"/>
            <p:cNvGrpSpPr>
              <a:grpSpLocks/>
            </p:cNvGrpSpPr>
            <p:nvPr/>
          </p:nvGrpSpPr>
          <p:grpSpPr bwMode="auto">
            <a:xfrm>
              <a:off x="2467" y="6627"/>
              <a:ext cx="473" cy="288"/>
              <a:chOff x="2482" y="6555"/>
              <a:chExt cx="473" cy="288"/>
            </a:xfrm>
          </p:grpSpPr>
          <p:cxnSp>
            <p:nvCxnSpPr>
              <p:cNvPr id="71683" name="AutoShape 3"/>
              <p:cNvCxnSpPr>
                <a:cxnSpLocks noChangeShapeType="1"/>
              </p:cNvCxnSpPr>
              <p:nvPr/>
            </p:nvCxnSpPr>
            <p:spPr bwMode="auto">
              <a:xfrm>
                <a:off x="2482" y="6843"/>
                <a:ext cx="473" cy="0"/>
              </a:xfrm>
              <a:prstGeom prst="straightConnector1">
                <a:avLst/>
              </a:prstGeom>
              <a:noFill/>
              <a:ln w="9525">
                <a:solidFill>
                  <a:srgbClr val="000000"/>
                </a:solidFill>
                <a:round/>
                <a:headEnd/>
                <a:tailEnd type="triangle" w="sm" len="med"/>
              </a:ln>
            </p:spPr>
          </p:cxnSp>
          <p:cxnSp>
            <p:nvCxnSpPr>
              <p:cNvPr id="71684" name="AutoShape 4"/>
              <p:cNvCxnSpPr>
                <a:cxnSpLocks noChangeShapeType="1"/>
              </p:cNvCxnSpPr>
              <p:nvPr/>
            </p:nvCxnSpPr>
            <p:spPr bwMode="auto">
              <a:xfrm>
                <a:off x="2482" y="6555"/>
                <a:ext cx="473" cy="0"/>
              </a:xfrm>
              <a:prstGeom prst="straightConnector1">
                <a:avLst/>
              </a:prstGeom>
              <a:noFill/>
              <a:ln w="9525">
                <a:solidFill>
                  <a:srgbClr val="000000"/>
                </a:solidFill>
                <a:round/>
                <a:headEnd/>
                <a:tailEnd type="triangle" w="sm" len="med"/>
              </a:ln>
            </p:spPr>
          </p:cxnSp>
          <p:cxnSp>
            <p:nvCxnSpPr>
              <p:cNvPr id="71685" name="AutoShape 5"/>
              <p:cNvCxnSpPr>
                <a:cxnSpLocks noChangeShapeType="1"/>
              </p:cNvCxnSpPr>
              <p:nvPr/>
            </p:nvCxnSpPr>
            <p:spPr bwMode="auto">
              <a:xfrm>
                <a:off x="2482" y="6699"/>
                <a:ext cx="473" cy="0"/>
              </a:xfrm>
              <a:prstGeom prst="straightConnector1">
                <a:avLst/>
              </a:prstGeom>
              <a:noFill/>
              <a:ln w="9525">
                <a:solidFill>
                  <a:srgbClr val="000000"/>
                </a:solidFill>
                <a:round/>
                <a:headEnd/>
                <a:tailEnd type="triangle" w="sm" len="med"/>
              </a:ln>
            </p:spPr>
          </p:cxnSp>
        </p:grpSp>
        <p:sp>
          <p:nvSpPr>
            <p:cNvPr id="71686" name="Text Box 6"/>
            <p:cNvSpPr txBox="1">
              <a:spLocks noChangeArrowheads="1"/>
            </p:cNvSpPr>
            <p:nvPr/>
          </p:nvSpPr>
          <p:spPr bwMode="auto">
            <a:xfrm>
              <a:off x="2186" y="6276"/>
              <a:ext cx="1491" cy="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Calibri" pitchFamily="34" charset="0"/>
                  <a:ea typeface="Arial" pitchFamily="34" charset="0"/>
                  <a:cs typeface="Arial" pitchFamily="34" charset="0"/>
                </a:rPr>
                <a:t>Wind Direction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71687" name="Group 7"/>
          <p:cNvGrpSpPr>
            <a:grpSpLocks/>
          </p:cNvGrpSpPr>
          <p:nvPr/>
        </p:nvGrpSpPr>
        <p:grpSpPr bwMode="auto">
          <a:xfrm>
            <a:off x="6096000" y="1981200"/>
            <a:ext cx="946150" cy="482600"/>
            <a:chOff x="2186" y="6276"/>
            <a:chExt cx="1491" cy="639"/>
          </a:xfrm>
        </p:grpSpPr>
        <p:grpSp>
          <p:nvGrpSpPr>
            <p:cNvPr id="71688" name="Group 8"/>
            <p:cNvGrpSpPr>
              <a:grpSpLocks/>
            </p:cNvGrpSpPr>
            <p:nvPr/>
          </p:nvGrpSpPr>
          <p:grpSpPr bwMode="auto">
            <a:xfrm>
              <a:off x="2467" y="6627"/>
              <a:ext cx="473" cy="288"/>
              <a:chOff x="2482" y="6555"/>
              <a:chExt cx="473" cy="288"/>
            </a:xfrm>
          </p:grpSpPr>
          <p:cxnSp>
            <p:nvCxnSpPr>
              <p:cNvPr id="71689" name="AutoShape 9"/>
              <p:cNvCxnSpPr>
                <a:cxnSpLocks noChangeShapeType="1"/>
              </p:cNvCxnSpPr>
              <p:nvPr/>
            </p:nvCxnSpPr>
            <p:spPr bwMode="auto">
              <a:xfrm>
                <a:off x="2482" y="6843"/>
                <a:ext cx="473" cy="0"/>
              </a:xfrm>
              <a:prstGeom prst="straightConnector1">
                <a:avLst/>
              </a:prstGeom>
              <a:noFill/>
              <a:ln w="9525">
                <a:solidFill>
                  <a:srgbClr val="000000"/>
                </a:solidFill>
                <a:round/>
                <a:headEnd/>
                <a:tailEnd type="triangle" w="sm" len="med"/>
              </a:ln>
            </p:spPr>
          </p:cxnSp>
          <p:cxnSp>
            <p:nvCxnSpPr>
              <p:cNvPr id="71690" name="AutoShape 10"/>
              <p:cNvCxnSpPr>
                <a:cxnSpLocks noChangeShapeType="1"/>
              </p:cNvCxnSpPr>
              <p:nvPr/>
            </p:nvCxnSpPr>
            <p:spPr bwMode="auto">
              <a:xfrm>
                <a:off x="2482" y="6555"/>
                <a:ext cx="473" cy="0"/>
              </a:xfrm>
              <a:prstGeom prst="straightConnector1">
                <a:avLst/>
              </a:prstGeom>
              <a:noFill/>
              <a:ln w="9525">
                <a:solidFill>
                  <a:srgbClr val="000000"/>
                </a:solidFill>
                <a:round/>
                <a:headEnd/>
                <a:tailEnd type="triangle" w="sm" len="med"/>
              </a:ln>
            </p:spPr>
          </p:cxnSp>
          <p:cxnSp>
            <p:nvCxnSpPr>
              <p:cNvPr id="71691" name="AutoShape 11"/>
              <p:cNvCxnSpPr>
                <a:cxnSpLocks noChangeShapeType="1"/>
              </p:cNvCxnSpPr>
              <p:nvPr/>
            </p:nvCxnSpPr>
            <p:spPr bwMode="auto">
              <a:xfrm>
                <a:off x="2482" y="6699"/>
                <a:ext cx="473" cy="0"/>
              </a:xfrm>
              <a:prstGeom prst="straightConnector1">
                <a:avLst/>
              </a:prstGeom>
              <a:noFill/>
              <a:ln w="9525">
                <a:solidFill>
                  <a:srgbClr val="000000"/>
                </a:solidFill>
                <a:round/>
                <a:headEnd/>
                <a:tailEnd type="triangle" w="sm" len="med"/>
              </a:ln>
            </p:spPr>
          </p:cxnSp>
        </p:grpSp>
        <p:sp>
          <p:nvSpPr>
            <p:cNvPr id="71692" name="Text Box 12"/>
            <p:cNvSpPr txBox="1">
              <a:spLocks noChangeArrowheads="1"/>
            </p:cNvSpPr>
            <p:nvPr/>
          </p:nvSpPr>
          <p:spPr bwMode="auto">
            <a:xfrm>
              <a:off x="2186" y="6276"/>
              <a:ext cx="1491" cy="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Calibri" pitchFamily="34" charset="0"/>
                  <a:ea typeface="Arial" pitchFamily="34" charset="0"/>
                  <a:cs typeface="Arial" pitchFamily="34" charset="0"/>
                </a:rPr>
                <a:t>Wind Direction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23" name="Rectangle 22"/>
          <p:cNvSpPr/>
          <p:nvPr/>
        </p:nvSpPr>
        <p:spPr>
          <a:xfrm>
            <a:off x="130366" y="152400"/>
            <a:ext cx="7391400" cy="400110"/>
          </a:xfrm>
          <a:prstGeom prst="rect">
            <a:avLst/>
          </a:prstGeom>
        </p:spPr>
        <p:txBody>
          <a:bodyPr wrap="square">
            <a:spAutoFit/>
          </a:bodyPr>
          <a:lstStyle/>
          <a:p>
            <a:pPr marL="0" lvl="2"/>
            <a:r>
              <a:rPr lang="en-US" sz="2000" b="1" dirty="0" smtClean="0"/>
              <a:t>2- Two Parallel Counter-Rotating Savonius Turbines</a:t>
            </a:r>
            <a:endParaRPr lang="en-US" sz="2200" b="1" dirty="0" smtClean="0">
              <a:latin typeface="+mj-lt"/>
              <a:ea typeface="+mj-ea"/>
              <a:cs typeface="+mj-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28</a:t>
            </a:fld>
            <a:endParaRPr lang="en-US"/>
          </a:p>
        </p:txBody>
      </p:sp>
      <p:graphicFrame>
        <p:nvGraphicFramePr>
          <p:cNvPr id="4" name="Chart 3"/>
          <p:cNvGraphicFramePr/>
          <p:nvPr/>
        </p:nvGraphicFramePr>
        <p:xfrm>
          <a:off x="1371600" y="1143000"/>
          <a:ext cx="66294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304800" y="304800"/>
            <a:ext cx="7772400" cy="369332"/>
          </a:xfrm>
          <a:prstGeom prst="rect">
            <a:avLst/>
          </a:prstGeom>
        </p:spPr>
        <p:txBody>
          <a:bodyPr wrap="square">
            <a:spAutoFit/>
          </a:bodyPr>
          <a:lstStyle/>
          <a:p>
            <a:r>
              <a:rPr lang="en-US" b="1" dirty="0" smtClean="0"/>
              <a:t>Comparison Between Co- and Counter-Rotating Two Parallel Turbines </a:t>
            </a:r>
            <a:endParaRPr lang="en-US" dirty="0"/>
          </a:p>
        </p:txBody>
      </p:sp>
      <p:sp>
        <p:nvSpPr>
          <p:cNvPr id="6" name="Rectangle 5"/>
          <p:cNvSpPr/>
          <p:nvPr/>
        </p:nvSpPr>
        <p:spPr>
          <a:xfrm>
            <a:off x="381000" y="5105400"/>
            <a:ext cx="8305800" cy="923330"/>
          </a:xfrm>
          <a:prstGeom prst="rect">
            <a:avLst/>
          </a:prstGeom>
        </p:spPr>
        <p:txBody>
          <a:bodyPr wrap="square">
            <a:spAutoFit/>
          </a:bodyPr>
          <a:lstStyle/>
          <a:p>
            <a:pPr algn="just"/>
            <a:r>
              <a:rPr lang="en-US" dirty="0" smtClean="0"/>
              <a:t>case (B) for counter-rotating rotors at a relative phase angle 30</a:t>
            </a:r>
            <a:r>
              <a:rPr lang="en-US" baseline="30000" dirty="0" smtClean="0"/>
              <a:t>o</a:t>
            </a:r>
            <a:r>
              <a:rPr lang="en-US" dirty="0" smtClean="0"/>
              <a:t> is the most efficient for two parallel counter-rotating Savonius rotors, where the inward buckets are advancing buckets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29</a:t>
            </a:fld>
            <a:endParaRPr lang="en-US"/>
          </a:p>
        </p:txBody>
      </p:sp>
      <p:sp>
        <p:nvSpPr>
          <p:cNvPr id="5" name="TextBox 4"/>
          <p:cNvSpPr txBox="1"/>
          <p:nvPr/>
        </p:nvSpPr>
        <p:spPr>
          <a:xfrm>
            <a:off x="0" y="5934670"/>
            <a:ext cx="9144000" cy="923330"/>
          </a:xfrm>
          <a:prstGeom prst="rect">
            <a:avLst/>
          </a:prstGeom>
          <a:solidFill>
            <a:schemeClr val="bg1"/>
          </a:solidFill>
          <a:ln w="50800">
            <a:solidFill>
              <a:srgbClr val="C00000"/>
            </a:solidFill>
          </a:ln>
        </p:spPr>
        <p:txBody>
          <a:bodyPr wrap="square" rtlCol="0">
            <a:spAutoFit/>
          </a:bodyPr>
          <a:lstStyle/>
          <a:p>
            <a:pPr algn="ctr"/>
            <a:endParaRPr lang="en-US" sz="1700" b="1" dirty="0" smtClean="0"/>
          </a:p>
          <a:p>
            <a:pPr algn="ctr"/>
            <a:r>
              <a:rPr lang="en-US" sz="2000" b="1" dirty="0" smtClean="0"/>
              <a:t>Velocity Contours: Two Parallel Counter-Rotating Savonius Turbines</a:t>
            </a:r>
          </a:p>
          <a:p>
            <a:pPr algn="ctr"/>
            <a:endParaRPr lang="en-US" sz="1700" b="1" dirty="0"/>
          </a:p>
        </p:txBody>
      </p:sp>
      <p:pic>
        <p:nvPicPr>
          <p:cNvPr id="6" name="Two Savonius Vorti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30</a:t>
            </a:fld>
            <a:endParaRPr lang="en-US"/>
          </a:p>
        </p:txBody>
      </p:sp>
      <p:sp>
        <p:nvSpPr>
          <p:cNvPr id="5" name="TextBox 4"/>
          <p:cNvSpPr txBox="1"/>
          <p:nvPr/>
        </p:nvSpPr>
        <p:spPr>
          <a:xfrm>
            <a:off x="0" y="5903893"/>
            <a:ext cx="9144000" cy="954107"/>
          </a:xfrm>
          <a:prstGeom prst="rect">
            <a:avLst/>
          </a:prstGeom>
          <a:solidFill>
            <a:schemeClr val="bg1"/>
          </a:solidFill>
          <a:ln w="50800">
            <a:solidFill>
              <a:srgbClr val="C00000"/>
            </a:solidFill>
          </a:ln>
        </p:spPr>
        <p:txBody>
          <a:bodyPr wrap="square" rtlCol="0">
            <a:spAutoFit/>
          </a:bodyPr>
          <a:lstStyle/>
          <a:p>
            <a:pPr algn="ctr"/>
            <a:endParaRPr lang="en-US" b="1" dirty="0" smtClean="0"/>
          </a:p>
          <a:p>
            <a:pPr algn="ctr"/>
            <a:r>
              <a:rPr lang="en-US" sz="2000" b="1" dirty="0" smtClean="0"/>
              <a:t>Vorticity Contours: Two Parallel Counter-Rotating Savonius Turbines</a:t>
            </a:r>
          </a:p>
          <a:p>
            <a:pPr algn="ctr"/>
            <a:endParaRPr lang="en-US" b="1" dirty="0"/>
          </a:p>
        </p:txBody>
      </p:sp>
      <p:pic>
        <p:nvPicPr>
          <p:cNvPr id="6" name="Two Savonius vel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753600" cy="7315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 name="Group 19"/>
          <p:cNvGrpSpPr/>
          <p:nvPr/>
        </p:nvGrpSpPr>
        <p:grpSpPr>
          <a:xfrm>
            <a:off x="1295400" y="1066800"/>
            <a:ext cx="7796340" cy="5562600"/>
            <a:chOff x="1138111" y="1295400"/>
            <a:chExt cx="7796340" cy="5562600"/>
          </a:xfrm>
        </p:grpSpPr>
        <p:pic>
          <p:nvPicPr>
            <p:cNvPr id="58370" name="Picture 2"/>
            <p:cNvPicPr>
              <a:picLocks noChangeAspect="1" noChangeArrowheads="1"/>
            </p:cNvPicPr>
            <p:nvPr/>
          </p:nvPicPr>
          <p:blipFill>
            <a:blip r:embed="rId2" cstate="print"/>
            <a:srcRect/>
            <a:stretch>
              <a:fillRect/>
            </a:stretch>
          </p:blipFill>
          <p:spPr bwMode="auto">
            <a:xfrm>
              <a:off x="1148080" y="1371601"/>
              <a:ext cx="2585720" cy="2286000"/>
            </a:xfrm>
            <a:prstGeom prst="rect">
              <a:avLst/>
            </a:prstGeom>
            <a:noFill/>
            <a:ln w="9525">
              <a:noFill/>
              <a:miter lim="800000"/>
              <a:headEnd/>
              <a:tailEnd/>
            </a:ln>
          </p:spPr>
        </p:pic>
        <p:pic>
          <p:nvPicPr>
            <p:cNvPr id="58371" name="Picture 3"/>
            <p:cNvPicPr>
              <a:picLocks noChangeAspect="1" noChangeArrowheads="1"/>
            </p:cNvPicPr>
            <p:nvPr/>
          </p:nvPicPr>
          <p:blipFill>
            <a:blip r:embed="rId3" cstate="print"/>
            <a:srcRect/>
            <a:stretch>
              <a:fillRect/>
            </a:stretch>
          </p:blipFill>
          <p:spPr bwMode="auto">
            <a:xfrm>
              <a:off x="4013635" y="1295400"/>
              <a:ext cx="4920816" cy="2819400"/>
            </a:xfrm>
            <a:prstGeom prst="rect">
              <a:avLst/>
            </a:prstGeom>
            <a:noFill/>
            <a:ln w="9525">
              <a:noFill/>
              <a:miter lim="800000"/>
              <a:headEnd/>
              <a:tailEnd/>
            </a:ln>
          </p:spPr>
        </p:pic>
        <p:pic>
          <p:nvPicPr>
            <p:cNvPr id="58372" name="Picture 4"/>
            <p:cNvPicPr>
              <a:picLocks noChangeAspect="1" noChangeArrowheads="1"/>
            </p:cNvPicPr>
            <p:nvPr/>
          </p:nvPicPr>
          <p:blipFill>
            <a:blip r:embed="rId4" cstate="print"/>
            <a:srcRect/>
            <a:stretch>
              <a:fillRect/>
            </a:stretch>
          </p:blipFill>
          <p:spPr bwMode="auto">
            <a:xfrm>
              <a:off x="1138111" y="3886200"/>
              <a:ext cx="2595689" cy="2543175"/>
            </a:xfrm>
            <a:prstGeom prst="rect">
              <a:avLst/>
            </a:prstGeom>
            <a:noFill/>
            <a:ln w="9525">
              <a:noFill/>
              <a:miter lim="800000"/>
              <a:headEnd/>
              <a:tailEnd/>
            </a:ln>
          </p:spPr>
        </p:pic>
        <p:pic>
          <p:nvPicPr>
            <p:cNvPr id="58373" name="Picture 5"/>
            <p:cNvPicPr>
              <a:picLocks noChangeAspect="1" noChangeArrowheads="1"/>
            </p:cNvPicPr>
            <p:nvPr/>
          </p:nvPicPr>
          <p:blipFill>
            <a:blip r:embed="rId5" cstate="print"/>
            <a:srcRect/>
            <a:stretch>
              <a:fillRect/>
            </a:stretch>
          </p:blipFill>
          <p:spPr bwMode="auto">
            <a:xfrm>
              <a:off x="4038600" y="4133850"/>
              <a:ext cx="4880017" cy="2724150"/>
            </a:xfrm>
            <a:prstGeom prst="rect">
              <a:avLst/>
            </a:prstGeom>
            <a:noFill/>
            <a:ln w="9525">
              <a:noFill/>
              <a:miter lim="800000"/>
              <a:headEnd/>
              <a:tailEnd/>
            </a:ln>
          </p:spPr>
        </p:pic>
      </p:grpSp>
      <p:sp>
        <p:nvSpPr>
          <p:cNvPr id="21" name="Rectangle 20"/>
          <p:cNvSpPr/>
          <p:nvPr/>
        </p:nvSpPr>
        <p:spPr>
          <a:xfrm>
            <a:off x="228600" y="381000"/>
            <a:ext cx="6781800" cy="400110"/>
          </a:xfrm>
          <a:prstGeom prst="rect">
            <a:avLst/>
          </a:prstGeom>
        </p:spPr>
        <p:txBody>
          <a:bodyPr wrap="square">
            <a:spAutoFit/>
          </a:bodyPr>
          <a:lstStyle/>
          <a:p>
            <a:pPr marL="0" lvl="2"/>
            <a:r>
              <a:rPr lang="en-US" sz="2000" b="1" dirty="0" smtClean="0"/>
              <a:t>3- Two Oblique Co-Rotating Savonius Turbine Clusters</a:t>
            </a:r>
            <a:endParaRPr lang="en-US" sz="2200" b="1" dirty="0" smtClean="0">
              <a:latin typeface="+mj-lt"/>
              <a:ea typeface="+mj-ea"/>
              <a:cs typeface="+mj-cs"/>
            </a:endParaRPr>
          </a:p>
        </p:txBody>
      </p:sp>
      <p:sp>
        <p:nvSpPr>
          <p:cNvPr id="4098" name="Text Box 2"/>
          <p:cNvSpPr txBox="1">
            <a:spLocks noChangeArrowheads="1"/>
          </p:cNvSpPr>
          <p:nvPr/>
        </p:nvSpPr>
        <p:spPr bwMode="auto">
          <a:xfrm>
            <a:off x="2362200" y="3810000"/>
            <a:ext cx="257175" cy="2635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Arial" pitchFamily="34" charset="0"/>
                <a:cs typeface="Arial" pitchFamily="34" charset="0"/>
              </a:rPr>
              <a:t>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099" name="Text Box 3"/>
          <p:cNvSpPr txBox="1">
            <a:spLocks noChangeArrowheads="1"/>
          </p:cNvSpPr>
          <p:nvPr/>
        </p:nvSpPr>
        <p:spPr bwMode="auto">
          <a:xfrm>
            <a:off x="3200400" y="5029200"/>
            <a:ext cx="257175" cy="2635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Arial" pitchFamily="34" charset="0"/>
                <a:cs typeface="Arial" pitchFamily="34" charset="0"/>
              </a:rPr>
              <a:t>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00" name="Text Box 4"/>
          <p:cNvSpPr txBox="1">
            <a:spLocks noChangeArrowheads="1"/>
          </p:cNvSpPr>
          <p:nvPr/>
        </p:nvSpPr>
        <p:spPr bwMode="auto">
          <a:xfrm>
            <a:off x="2514600" y="2514600"/>
            <a:ext cx="257175" cy="2635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Arial" pitchFamily="34" charset="0"/>
                <a:cs typeface="Arial" pitchFamily="34" charset="0"/>
              </a:rPr>
              <a:t>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01" name="Text Box 5"/>
          <p:cNvSpPr txBox="1">
            <a:spLocks noChangeArrowheads="1"/>
          </p:cNvSpPr>
          <p:nvPr/>
        </p:nvSpPr>
        <p:spPr bwMode="auto">
          <a:xfrm>
            <a:off x="3200400" y="1219200"/>
            <a:ext cx="257175" cy="2635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Arial" pitchFamily="34" charset="0"/>
                <a:cs typeface="Arial" pitchFamily="34" charset="0"/>
              </a:rPr>
              <a:t>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Curved Left Arrow 12"/>
          <p:cNvSpPr/>
          <p:nvPr/>
        </p:nvSpPr>
        <p:spPr>
          <a:xfrm>
            <a:off x="4114800" y="12192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Curved Left Arrow 13"/>
          <p:cNvSpPr/>
          <p:nvPr/>
        </p:nvSpPr>
        <p:spPr>
          <a:xfrm>
            <a:off x="3581400" y="27432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Left Arrow 14"/>
          <p:cNvSpPr/>
          <p:nvPr/>
        </p:nvSpPr>
        <p:spPr>
          <a:xfrm>
            <a:off x="3429000" y="40386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Left Arrow 15"/>
          <p:cNvSpPr/>
          <p:nvPr/>
        </p:nvSpPr>
        <p:spPr>
          <a:xfrm>
            <a:off x="4038600" y="58674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p:cNvSpPr/>
          <p:nvPr/>
        </p:nvSpPr>
        <p:spPr>
          <a:xfrm>
            <a:off x="5181600" y="1066800"/>
            <a:ext cx="2550698" cy="338554"/>
          </a:xfrm>
          <a:prstGeom prst="rect">
            <a:avLst/>
          </a:prstGeom>
          <a:ln w="6350">
            <a:solidFill>
              <a:schemeClr val="tx1"/>
            </a:solidFill>
          </a:ln>
        </p:spPr>
        <p:txBody>
          <a:bodyPr wrap="none">
            <a:spAutoFit/>
          </a:bodyPr>
          <a:lstStyle/>
          <a:p>
            <a:r>
              <a:rPr lang="en-US" sz="1600" dirty="0" err="1" smtClean="0"/>
              <a:t>Cp</a:t>
            </a:r>
            <a:r>
              <a:rPr lang="en-US" sz="1600" baseline="-25000" dirty="0" err="1" smtClean="0"/>
              <a:t>avg</a:t>
            </a:r>
            <a:r>
              <a:rPr lang="en-US" sz="1600" dirty="0" smtClean="0"/>
              <a:t> max is 0.26 at 1.0 D</a:t>
            </a:r>
          </a:p>
        </p:txBody>
      </p:sp>
      <p:sp>
        <p:nvSpPr>
          <p:cNvPr id="18" name="Rectangle 17"/>
          <p:cNvSpPr/>
          <p:nvPr/>
        </p:nvSpPr>
        <p:spPr>
          <a:xfrm>
            <a:off x="5181600" y="3810000"/>
            <a:ext cx="2438400" cy="338554"/>
          </a:xfrm>
          <a:prstGeom prst="rect">
            <a:avLst/>
          </a:prstGeom>
          <a:ln w="6350">
            <a:solidFill>
              <a:schemeClr val="tx1"/>
            </a:solidFill>
          </a:ln>
        </p:spPr>
        <p:txBody>
          <a:bodyPr wrap="square">
            <a:spAutoFit/>
          </a:bodyPr>
          <a:lstStyle/>
          <a:p>
            <a:r>
              <a:rPr lang="en-US" sz="1600" dirty="0" err="1" smtClean="0"/>
              <a:t>Cp</a:t>
            </a:r>
            <a:r>
              <a:rPr lang="en-US" sz="1600" baseline="-25000" dirty="0" err="1" smtClean="0"/>
              <a:t>avg</a:t>
            </a:r>
            <a:r>
              <a:rPr lang="en-US" sz="1600" dirty="0" smtClean="0"/>
              <a:t> max is 0.3 at 0.2 D</a:t>
            </a:r>
          </a:p>
        </p:txBody>
      </p:sp>
      <p:sp>
        <p:nvSpPr>
          <p:cNvPr id="19" name="Rectangle 18"/>
          <p:cNvSpPr/>
          <p:nvPr/>
        </p:nvSpPr>
        <p:spPr>
          <a:xfrm>
            <a:off x="76200" y="2133600"/>
            <a:ext cx="1120820" cy="369332"/>
          </a:xfrm>
          <a:prstGeom prst="rect">
            <a:avLst/>
          </a:prstGeom>
        </p:spPr>
        <p:txBody>
          <a:bodyPr wrap="none">
            <a:spAutoFit/>
          </a:bodyPr>
          <a:lstStyle/>
          <a:p>
            <a:r>
              <a:rPr lang="en-US" b="1" dirty="0" smtClean="0"/>
              <a:t>Case (A)</a:t>
            </a:r>
            <a:endParaRPr lang="en-US" dirty="0"/>
          </a:p>
        </p:txBody>
      </p:sp>
      <p:sp>
        <p:nvSpPr>
          <p:cNvPr id="22" name="Rectangle 21"/>
          <p:cNvSpPr/>
          <p:nvPr/>
        </p:nvSpPr>
        <p:spPr>
          <a:xfrm>
            <a:off x="76200" y="4648200"/>
            <a:ext cx="1120820" cy="369332"/>
          </a:xfrm>
          <a:prstGeom prst="rect">
            <a:avLst/>
          </a:prstGeom>
        </p:spPr>
        <p:txBody>
          <a:bodyPr wrap="none">
            <a:spAutoFit/>
          </a:bodyPr>
          <a:lstStyle/>
          <a:p>
            <a:r>
              <a:rPr lang="en-US" b="1" dirty="0" smtClean="0"/>
              <a:t>Case (B)</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6553200" y="6169025"/>
            <a:ext cx="2133600" cy="476250"/>
          </a:xfrm>
        </p:spPr>
        <p:txBody>
          <a:bodyPr/>
          <a:lstStyle/>
          <a:p>
            <a:fld id="{325197A1-4679-4014-A1F3-A8A77BFA5E4A}" type="slidenum">
              <a:rPr lang="en-US" smtClean="0"/>
              <a:pPr/>
              <a:t>32</a:t>
            </a:fld>
            <a:endParaRPr lang="en-US"/>
          </a:p>
        </p:txBody>
      </p:sp>
      <p:pic>
        <p:nvPicPr>
          <p:cNvPr id="59394" name="Picture 2"/>
          <p:cNvPicPr>
            <a:picLocks noChangeAspect="1" noChangeArrowheads="1"/>
          </p:cNvPicPr>
          <p:nvPr/>
        </p:nvPicPr>
        <p:blipFill>
          <a:blip r:embed="rId2" cstate="print"/>
          <a:srcRect b="47761"/>
          <a:stretch>
            <a:fillRect/>
          </a:stretch>
        </p:blipFill>
        <p:spPr bwMode="auto">
          <a:xfrm>
            <a:off x="457200" y="685800"/>
            <a:ext cx="8132496" cy="2667000"/>
          </a:xfrm>
          <a:prstGeom prst="rect">
            <a:avLst/>
          </a:prstGeom>
          <a:noFill/>
          <a:ln w="9525">
            <a:noFill/>
            <a:miter lim="800000"/>
            <a:headEnd/>
            <a:tailEnd/>
          </a:ln>
        </p:spPr>
      </p:pic>
      <p:sp>
        <p:nvSpPr>
          <p:cNvPr id="6" name="Curved Left Arrow 5"/>
          <p:cNvSpPr/>
          <p:nvPr/>
        </p:nvSpPr>
        <p:spPr>
          <a:xfrm>
            <a:off x="2895600" y="24384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urved Right Arrow 6"/>
          <p:cNvSpPr/>
          <p:nvPr/>
        </p:nvSpPr>
        <p:spPr>
          <a:xfrm>
            <a:off x="2133600" y="1371600"/>
            <a:ext cx="152400" cy="304800"/>
          </a:xfrm>
          <a:prstGeom prst="curved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Left Arrow 7"/>
          <p:cNvSpPr/>
          <p:nvPr/>
        </p:nvSpPr>
        <p:spPr>
          <a:xfrm>
            <a:off x="7010400" y="9906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Right Arrow 8"/>
          <p:cNvSpPr/>
          <p:nvPr/>
        </p:nvSpPr>
        <p:spPr>
          <a:xfrm>
            <a:off x="6324600" y="2438400"/>
            <a:ext cx="152400" cy="304800"/>
          </a:xfrm>
          <a:prstGeom prst="curved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3124200" y="2667000"/>
            <a:ext cx="1120820" cy="369332"/>
          </a:xfrm>
          <a:prstGeom prst="rect">
            <a:avLst/>
          </a:prstGeom>
        </p:spPr>
        <p:txBody>
          <a:bodyPr wrap="none">
            <a:spAutoFit/>
          </a:bodyPr>
          <a:lstStyle/>
          <a:p>
            <a:r>
              <a:rPr lang="en-US" b="1" dirty="0" smtClean="0"/>
              <a:t>Case (C)</a:t>
            </a:r>
            <a:endParaRPr lang="en-US" dirty="0"/>
          </a:p>
        </p:txBody>
      </p:sp>
      <p:sp>
        <p:nvSpPr>
          <p:cNvPr id="11" name="Rectangle 10"/>
          <p:cNvSpPr/>
          <p:nvPr/>
        </p:nvSpPr>
        <p:spPr>
          <a:xfrm>
            <a:off x="7391400" y="2819400"/>
            <a:ext cx="1120820" cy="369332"/>
          </a:xfrm>
          <a:prstGeom prst="rect">
            <a:avLst/>
          </a:prstGeom>
        </p:spPr>
        <p:txBody>
          <a:bodyPr wrap="none">
            <a:spAutoFit/>
          </a:bodyPr>
          <a:lstStyle/>
          <a:p>
            <a:r>
              <a:rPr lang="en-US" b="1" dirty="0" smtClean="0"/>
              <a:t>Case (D)</a:t>
            </a:r>
            <a:endParaRPr lang="en-US" dirty="0"/>
          </a:p>
        </p:txBody>
      </p:sp>
      <p:graphicFrame>
        <p:nvGraphicFramePr>
          <p:cNvPr id="12" name="Chart 11"/>
          <p:cNvGraphicFramePr/>
          <p:nvPr/>
        </p:nvGraphicFramePr>
        <p:xfrm>
          <a:off x="304800" y="3962400"/>
          <a:ext cx="4038600" cy="26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p:nvPr/>
        </p:nvGraphicFramePr>
        <p:xfrm>
          <a:off x="4572000" y="3962400"/>
          <a:ext cx="4148137" cy="2657475"/>
        </p:xfrm>
        <a:graphic>
          <a:graphicData uri="http://schemas.openxmlformats.org/drawingml/2006/chart">
            <c:chart xmlns:c="http://schemas.openxmlformats.org/drawingml/2006/chart" xmlns:r="http://schemas.openxmlformats.org/officeDocument/2006/relationships" r:id="rId4"/>
          </a:graphicData>
        </a:graphic>
      </p:graphicFrame>
      <p:sp>
        <p:nvSpPr>
          <p:cNvPr id="14" name="Rectangle 13"/>
          <p:cNvSpPr/>
          <p:nvPr/>
        </p:nvSpPr>
        <p:spPr>
          <a:xfrm>
            <a:off x="1107875" y="3505200"/>
            <a:ext cx="2778325" cy="369332"/>
          </a:xfrm>
          <a:prstGeom prst="rect">
            <a:avLst/>
          </a:prstGeom>
          <a:ln w="6350">
            <a:solidFill>
              <a:schemeClr val="tx1"/>
            </a:solidFill>
          </a:ln>
        </p:spPr>
        <p:txBody>
          <a:bodyPr wrap="none">
            <a:spAutoFit/>
          </a:bodyPr>
          <a:lstStyle/>
          <a:p>
            <a:r>
              <a:rPr lang="en-US" dirty="0" err="1" smtClean="0"/>
              <a:t>Cp</a:t>
            </a:r>
            <a:r>
              <a:rPr lang="en-US" baseline="-25000" dirty="0" err="1" smtClean="0"/>
              <a:t>avg</a:t>
            </a:r>
            <a:r>
              <a:rPr lang="en-US" dirty="0" smtClean="0"/>
              <a:t> max is 0.35 at 0.4D</a:t>
            </a:r>
          </a:p>
        </p:txBody>
      </p:sp>
      <p:sp>
        <p:nvSpPr>
          <p:cNvPr id="15" name="Rectangle 14"/>
          <p:cNvSpPr/>
          <p:nvPr/>
        </p:nvSpPr>
        <p:spPr>
          <a:xfrm>
            <a:off x="5486400" y="3505200"/>
            <a:ext cx="2778325" cy="369332"/>
          </a:xfrm>
          <a:prstGeom prst="rect">
            <a:avLst/>
          </a:prstGeom>
          <a:ln w="6350">
            <a:solidFill>
              <a:schemeClr val="tx1"/>
            </a:solidFill>
          </a:ln>
        </p:spPr>
        <p:txBody>
          <a:bodyPr wrap="none">
            <a:spAutoFit/>
          </a:bodyPr>
          <a:lstStyle/>
          <a:p>
            <a:r>
              <a:rPr lang="en-US" dirty="0" err="1" smtClean="0"/>
              <a:t>Cp</a:t>
            </a:r>
            <a:r>
              <a:rPr lang="en-US" baseline="-25000" dirty="0" err="1" smtClean="0"/>
              <a:t>avg</a:t>
            </a:r>
            <a:r>
              <a:rPr lang="en-US" dirty="0" smtClean="0"/>
              <a:t> max is 0.25 at 1.6D</a:t>
            </a:r>
          </a:p>
        </p:txBody>
      </p:sp>
      <p:sp>
        <p:nvSpPr>
          <p:cNvPr id="16" name="Rectangle 15"/>
          <p:cNvSpPr/>
          <p:nvPr/>
        </p:nvSpPr>
        <p:spPr>
          <a:xfrm>
            <a:off x="304800" y="152400"/>
            <a:ext cx="7543800" cy="400110"/>
          </a:xfrm>
          <a:prstGeom prst="rect">
            <a:avLst/>
          </a:prstGeom>
        </p:spPr>
        <p:txBody>
          <a:bodyPr wrap="square">
            <a:spAutoFit/>
          </a:bodyPr>
          <a:lstStyle/>
          <a:p>
            <a:pPr marL="0" lvl="2"/>
            <a:r>
              <a:rPr lang="en-US" sz="2000" b="1" dirty="0" smtClean="0"/>
              <a:t>4- Two Oblique Counter-Rotating Savonius Turbine Clusters</a:t>
            </a:r>
            <a:endParaRPr lang="en-US" sz="2200" b="1" dirty="0" smtClean="0">
              <a:latin typeface="+mj-lt"/>
              <a:ea typeface="+mj-ea"/>
              <a:cs typeface="+mj-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4150" name="Picture 6"/>
          <p:cNvPicPr>
            <a:picLocks noChangeAspect="1" noChangeArrowheads="1"/>
          </p:cNvPicPr>
          <p:nvPr/>
        </p:nvPicPr>
        <p:blipFill>
          <a:blip r:embed="rId2" cstate="print"/>
          <a:srcRect/>
          <a:stretch>
            <a:fillRect/>
          </a:stretch>
        </p:blipFill>
        <p:spPr bwMode="auto">
          <a:xfrm>
            <a:off x="7010400" y="4114800"/>
            <a:ext cx="1905000" cy="1745226"/>
          </a:xfrm>
          <a:prstGeom prst="rect">
            <a:avLst/>
          </a:prstGeom>
          <a:noFill/>
          <a:ln w="9525">
            <a:noFill/>
            <a:miter lim="800000"/>
            <a:headEnd/>
            <a:tailEnd/>
          </a:ln>
        </p:spPr>
      </p:pic>
      <p:sp>
        <p:nvSpPr>
          <p:cNvPr id="3" name="Slide Number Placeholder 2"/>
          <p:cNvSpPr>
            <a:spLocks noGrp="1"/>
          </p:cNvSpPr>
          <p:nvPr>
            <p:ph type="sldNum" sz="quarter" idx="12"/>
          </p:nvPr>
        </p:nvSpPr>
        <p:spPr>
          <a:xfrm>
            <a:off x="7010400" y="6381750"/>
            <a:ext cx="2133600" cy="476250"/>
          </a:xfrm>
        </p:spPr>
        <p:txBody>
          <a:bodyPr/>
          <a:lstStyle/>
          <a:p>
            <a:fld id="{325197A1-4679-4014-A1F3-A8A77BFA5E4A}" type="slidenum">
              <a:rPr lang="en-US" smtClean="0"/>
              <a:pPr/>
              <a:t>33</a:t>
            </a:fld>
            <a:endParaRPr lang="en-US" dirty="0"/>
          </a:p>
        </p:txBody>
      </p:sp>
      <p:graphicFrame>
        <p:nvGraphicFramePr>
          <p:cNvPr id="4" name="Chart 3"/>
          <p:cNvGraphicFramePr/>
          <p:nvPr/>
        </p:nvGraphicFramePr>
        <p:xfrm>
          <a:off x="2133601" y="150562"/>
          <a:ext cx="4953000" cy="28765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nvGraphicFramePr>
        <p:xfrm>
          <a:off x="1905000" y="3440936"/>
          <a:ext cx="5334000" cy="3267075"/>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p:cNvSpPr txBox="1"/>
          <p:nvPr/>
        </p:nvSpPr>
        <p:spPr>
          <a:xfrm>
            <a:off x="228600" y="152400"/>
            <a:ext cx="1600200" cy="646331"/>
          </a:xfrm>
          <a:prstGeom prst="rect">
            <a:avLst/>
          </a:prstGeom>
          <a:noFill/>
        </p:spPr>
        <p:txBody>
          <a:bodyPr wrap="square" rtlCol="0">
            <a:spAutoFit/>
          </a:bodyPr>
          <a:lstStyle/>
          <a:p>
            <a:pPr algn="ctr"/>
            <a:r>
              <a:rPr lang="en-US" b="1" dirty="0" smtClean="0"/>
              <a:t>Co-rotating</a:t>
            </a:r>
            <a:r>
              <a:rPr lang="en-US" dirty="0" smtClean="0"/>
              <a:t> </a:t>
            </a:r>
          </a:p>
          <a:p>
            <a:pPr algn="ctr"/>
            <a:r>
              <a:rPr lang="en-US" b="1" dirty="0" smtClean="0"/>
              <a:t>Case (A)</a:t>
            </a:r>
            <a:endParaRPr lang="en-US" b="1" dirty="0"/>
          </a:p>
        </p:txBody>
      </p:sp>
      <p:sp>
        <p:nvSpPr>
          <p:cNvPr id="16" name="TextBox 15"/>
          <p:cNvSpPr txBox="1"/>
          <p:nvPr/>
        </p:nvSpPr>
        <p:spPr>
          <a:xfrm>
            <a:off x="6858000" y="152400"/>
            <a:ext cx="2133600" cy="646331"/>
          </a:xfrm>
          <a:prstGeom prst="rect">
            <a:avLst/>
          </a:prstGeom>
          <a:noFill/>
        </p:spPr>
        <p:txBody>
          <a:bodyPr wrap="square" rtlCol="0">
            <a:spAutoFit/>
          </a:bodyPr>
          <a:lstStyle/>
          <a:p>
            <a:pPr algn="ctr"/>
            <a:r>
              <a:rPr lang="en-US" b="1" dirty="0" smtClean="0"/>
              <a:t>Counter-rotating </a:t>
            </a:r>
          </a:p>
          <a:p>
            <a:pPr algn="ctr"/>
            <a:r>
              <a:rPr lang="en-US" b="1" dirty="0" smtClean="0"/>
              <a:t>Case (C)</a:t>
            </a:r>
            <a:endParaRPr lang="en-US" b="1" dirty="0"/>
          </a:p>
        </p:txBody>
      </p:sp>
      <p:sp>
        <p:nvSpPr>
          <p:cNvPr id="19" name="TextBox 18"/>
          <p:cNvSpPr txBox="1"/>
          <p:nvPr/>
        </p:nvSpPr>
        <p:spPr>
          <a:xfrm>
            <a:off x="152400" y="3352800"/>
            <a:ext cx="1600200" cy="646331"/>
          </a:xfrm>
          <a:prstGeom prst="rect">
            <a:avLst/>
          </a:prstGeom>
          <a:noFill/>
        </p:spPr>
        <p:txBody>
          <a:bodyPr wrap="square" rtlCol="0">
            <a:spAutoFit/>
          </a:bodyPr>
          <a:lstStyle/>
          <a:p>
            <a:pPr algn="ctr"/>
            <a:r>
              <a:rPr lang="en-US" b="1" dirty="0" smtClean="0"/>
              <a:t>Co-rotating </a:t>
            </a:r>
          </a:p>
          <a:p>
            <a:pPr algn="ctr"/>
            <a:r>
              <a:rPr lang="en-US" b="1" dirty="0" smtClean="0"/>
              <a:t>Case (B)</a:t>
            </a:r>
            <a:endParaRPr lang="en-US" b="1" dirty="0"/>
          </a:p>
        </p:txBody>
      </p:sp>
      <p:sp>
        <p:nvSpPr>
          <p:cNvPr id="21" name="TextBox 20"/>
          <p:cNvSpPr txBox="1"/>
          <p:nvPr/>
        </p:nvSpPr>
        <p:spPr>
          <a:xfrm>
            <a:off x="6858000" y="3352800"/>
            <a:ext cx="2133600" cy="646331"/>
          </a:xfrm>
          <a:prstGeom prst="rect">
            <a:avLst/>
          </a:prstGeom>
          <a:noFill/>
        </p:spPr>
        <p:txBody>
          <a:bodyPr wrap="square" rtlCol="0">
            <a:spAutoFit/>
          </a:bodyPr>
          <a:lstStyle/>
          <a:p>
            <a:pPr algn="ctr"/>
            <a:r>
              <a:rPr lang="en-US" b="1" dirty="0" smtClean="0"/>
              <a:t>Counter-rotating </a:t>
            </a:r>
          </a:p>
          <a:p>
            <a:pPr algn="ctr"/>
            <a:r>
              <a:rPr lang="en-US" b="1" dirty="0" smtClean="0"/>
              <a:t>Case (D)</a:t>
            </a:r>
            <a:endParaRPr lang="en-US" b="1" dirty="0"/>
          </a:p>
        </p:txBody>
      </p:sp>
      <p:pic>
        <p:nvPicPr>
          <p:cNvPr id="134147" name="Picture 3"/>
          <p:cNvPicPr>
            <a:picLocks noChangeAspect="1" noChangeArrowheads="1"/>
          </p:cNvPicPr>
          <p:nvPr/>
        </p:nvPicPr>
        <p:blipFill>
          <a:blip r:embed="rId5" cstate="print"/>
          <a:srcRect/>
          <a:stretch>
            <a:fillRect/>
          </a:stretch>
        </p:blipFill>
        <p:spPr bwMode="auto">
          <a:xfrm>
            <a:off x="43148" y="4503674"/>
            <a:ext cx="1938051" cy="1680462"/>
          </a:xfrm>
          <a:prstGeom prst="rect">
            <a:avLst/>
          </a:prstGeom>
          <a:noFill/>
          <a:ln w="9525">
            <a:noFill/>
            <a:miter lim="800000"/>
            <a:headEnd/>
            <a:tailEnd/>
          </a:ln>
        </p:spPr>
      </p:pic>
      <p:pic>
        <p:nvPicPr>
          <p:cNvPr id="134148" name="Picture 4"/>
          <p:cNvPicPr>
            <a:picLocks noChangeAspect="1" noChangeArrowheads="1"/>
          </p:cNvPicPr>
          <p:nvPr/>
        </p:nvPicPr>
        <p:blipFill>
          <a:blip r:embed="rId6" cstate="print"/>
          <a:srcRect/>
          <a:stretch>
            <a:fillRect/>
          </a:stretch>
        </p:blipFill>
        <p:spPr bwMode="auto">
          <a:xfrm>
            <a:off x="31213" y="912562"/>
            <a:ext cx="2076061" cy="1883833"/>
          </a:xfrm>
          <a:prstGeom prst="rect">
            <a:avLst/>
          </a:prstGeom>
          <a:noFill/>
          <a:ln w="9525">
            <a:noFill/>
            <a:miter lim="800000"/>
            <a:headEnd/>
            <a:tailEnd/>
          </a:ln>
        </p:spPr>
      </p:pic>
      <p:pic>
        <p:nvPicPr>
          <p:cNvPr id="134149" name="Picture 5"/>
          <p:cNvPicPr>
            <a:picLocks noChangeAspect="1" noChangeArrowheads="1"/>
          </p:cNvPicPr>
          <p:nvPr/>
        </p:nvPicPr>
        <p:blipFill>
          <a:blip r:embed="rId7" cstate="print"/>
          <a:srcRect/>
          <a:stretch>
            <a:fillRect/>
          </a:stretch>
        </p:blipFill>
        <p:spPr bwMode="auto">
          <a:xfrm>
            <a:off x="6968169" y="934596"/>
            <a:ext cx="2069123" cy="1793240"/>
          </a:xfrm>
          <a:prstGeom prst="rect">
            <a:avLst/>
          </a:prstGeom>
          <a:noFill/>
          <a:ln w="9525">
            <a:noFill/>
            <a:miter lim="800000"/>
            <a:headEnd/>
            <a:tailEnd/>
          </a:ln>
        </p:spPr>
      </p:pic>
      <p:cxnSp>
        <p:nvCxnSpPr>
          <p:cNvPr id="22" name="Straight Connector 21"/>
          <p:cNvCxnSpPr/>
          <p:nvPr/>
        </p:nvCxnSpPr>
        <p:spPr>
          <a:xfrm>
            <a:off x="0" y="3200400"/>
            <a:ext cx="9144000" cy="0"/>
          </a:xfrm>
          <a:prstGeom prst="line">
            <a:avLst/>
          </a:prstGeom>
          <a:ln w="41275" cmpd="sng">
            <a:solidFill>
              <a:schemeClr val="tx1"/>
            </a:solidFill>
          </a:ln>
        </p:spPr>
        <p:style>
          <a:lnRef idx="1">
            <a:schemeClr val="accent1"/>
          </a:lnRef>
          <a:fillRef idx="0">
            <a:schemeClr val="accent1"/>
          </a:fillRef>
          <a:effectRef idx="0">
            <a:schemeClr val="accent1"/>
          </a:effectRef>
          <a:fontRef idx="minor">
            <a:schemeClr val="tx1"/>
          </a:fontRef>
        </p:style>
      </p:cxnSp>
      <p:pic>
        <p:nvPicPr>
          <p:cNvPr id="134152" name="Picture 8" descr="Check Mark clip art"/>
          <p:cNvPicPr>
            <a:picLocks noChangeAspect="1" noChangeArrowheads="1"/>
          </p:cNvPicPr>
          <p:nvPr/>
        </p:nvPicPr>
        <p:blipFill>
          <a:blip r:embed="rId8" cstate="print"/>
          <a:srcRect/>
          <a:stretch>
            <a:fillRect/>
          </a:stretch>
        </p:blipFill>
        <p:spPr bwMode="auto">
          <a:xfrm>
            <a:off x="8305800" y="2057400"/>
            <a:ext cx="457200" cy="468198"/>
          </a:xfrm>
          <a:prstGeom prst="rect">
            <a:avLst/>
          </a:prstGeom>
          <a:noFill/>
        </p:spPr>
      </p:pic>
      <p:pic>
        <p:nvPicPr>
          <p:cNvPr id="25" name="Picture 8" descr="Check Mark clip art"/>
          <p:cNvPicPr>
            <a:picLocks noChangeAspect="1" noChangeArrowheads="1"/>
          </p:cNvPicPr>
          <p:nvPr/>
        </p:nvPicPr>
        <p:blipFill>
          <a:blip r:embed="rId9" cstate="print"/>
          <a:srcRect/>
          <a:stretch>
            <a:fillRect/>
          </a:stretch>
        </p:blipFill>
        <p:spPr bwMode="auto">
          <a:xfrm>
            <a:off x="1219200" y="4495800"/>
            <a:ext cx="533400" cy="546231"/>
          </a:xfrm>
          <a:prstGeom prst="rect">
            <a:avLst/>
          </a:prstGeom>
          <a:noFill/>
        </p:spPr>
      </p:pic>
      <p:pic>
        <p:nvPicPr>
          <p:cNvPr id="134154" name="Picture 10" descr="description sign symbol cross ex wrong wrong cross clip art vector ..."/>
          <p:cNvPicPr>
            <a:picLocks noChangeAspect="1" noChangeArrowheads="1"/>
          </p:cNvPicPr>
          <p:nvPr/>
        </p:nvPicPr>
        <p:blipFill>
          <a:blip r:embed="rId10" cstate="print"/>
          <a:srcRect/>
          <a:stretch>
            <a:fillRect/>
          </a:stretch>
        </p:blipFill>
        <p:spPr bwMode="auto">
          <a:xfrm>
            <a:off x="1219200" y="2209800"/>
            <a:ext cx="466725" cy="466725"/>
          </a:xfrm>
          <a:prstGeom prst="rect">
            <a:avLst/>
          </a:prstGeom>
          <a:noFill/>
        </p:spPr>
      </p:pic>
      <p:pic>
        <p:nvPicPr>
          <p:cNvPr id="26" name="Picture 10" descr="description sign symbol cross ex wrong wrong cross clip art vector ..."/>
          <p:cNvPicPr>
            <a:picLocks noChangeAspect="1" noChangeArrowheads="1"/>
          </p:cNvPicPr>
          <p:nvPr/>
        </p:nvPicPr>
        <p:blipFill>
          <a:blip r:embed="rId10" cstate="print"/>
          <a:srcRect/>
          <a:stretch>
            <a:fillRect/>
          </a:stretch>
        </p:blipFill>
        <p:spPr bwMode="auto">
          <a:xfrm>
            <a:off x="8305800" y="4343400"/>
            <a:ext cx="466725" cy="466725"/>
          </a:xfrm>
          <a:prstGeom prst="rect">
            <a:avLst/>
          </a:prstGeom>
          <a:noFill/>
        </p:spPr>
      </p:pic>
      <p:cxnSp>
        <p:nvCxnSpPr>
          <p:cNvPr id="28" name="Straight Arrow Connector 27"/>
          <p:cNvCxnSpPr/>
          <p:nvPr/>
        </p:nvCxnSpPr>
        <p:spPr>
          <a:xfrm flipH="1" flipV="1">
            <a:off x="6096000" y="838200"/>
            <a:ext cx="15240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981200" y="1066800"/>
            <a:ext cx="1447800" cy="914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6096000" y="4114800"/>
            <a:ext cx="990600" cy="152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1752600" y="3962400"/>
            <a:ext cx="1752600" cy="1066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1600200" y="3970312"/>
            <a:ext cx="3427920" cy="2582888"/>
          </a:xfrm>
          <a:prstGeom prst="rect">
            <a:avLst/>
          </a:prstGeom>
          <a:noFill/>
          <a:ln w="12700">
            <a:solidFill>
              <a:schemeClr val="tx1"/>
            </a:solidFill>
            <a:miter lim="800000"/>
            <a:headEnd/>
            <a:tailEnd/>
          </a:ln>
        </p:spPr>
      </p:pic>
      <p:pic>
        <p:nvPicPr>
          <p:cNvPr id="5" name="Picture 34"/>
          <p:cNvPicPr>
            <a:picLocks noChangeAspect="1" noChangeArrowheads="1"/>
          </p:cNvPicPr>
          <p:nvPr/>
        </p:nvPicPr>
        <p:blipFill>
          <a:blip r:embed="rId3" cstate="print"/>
          <a:srcRect/>
          <a:stretch>
            <a:fillRect/>
          </a:stretch>
        </p:blipFill>
        <p:spPr bwMode="auto">
          <a:xfrm>
            <a:off x="1600200" y="1066028"/>
            <a:ext cx="3397045" cy="2547784"/>
          </a:xfrm>
          <a:prstGeom prst="rect">
            <a:avLst/>
          </a:prstGeom>
          <a:noFill/>
          <a:ln w="12700">
            <a:solidFill>
              <a:schemeClr val="tx1"/>
            </a:solidFill>
            <a:miter lim="800000"/>
            <a:headEnd/>
            <a:tailEnd/>
          </a:ln>
        </p:spPr>
      </p:pic>
      <p:pic>
        <p:nvPicPr>
          <p:cNvPr id="6" name="Picture 38"/>
          <p:cNvPicPr>
            <a:picLocks noChangeAspect="1" noChangeArrowheads="1"/>
          </p:cNvPicPr>
          <p:nvPr/>
        </p:nvPicPr>
        <p:blipFill>
          <a:blip r:embed="rId4" cstate="print"/>
          <a:srcRect/>
          <a:stretch>
            <a:fillRect/>
          </a:stretch>
        </p:blipFill>
        <p:spPr bwMode="auto">
          <a:xfrm>
            <a:off x="5715000" y="762000"/>
            <a:ext cx="3110683" cy="1801181"/>
          </a:xfrm>
          <a:prstGeom prst="rect">
            <a:avLst/>
          </a:prstGeom>
          <a:noFill/>
          <a:ln w="9525">
            <a:noFill/>
            <a:miter lim="800000"/>
            <a:headEnd/>
            <a:tailEnd/>
          </a:ln>
        </p:spPr>
      </p:pic>
      <p:pic>
        <p:nvPicPr>
          <p:cNvPr id="7" name="Picture 39"/>
          <p:cNvPicPr>
            <a:picLocks noChangeAspect="1" noChangeArrowheads="1"/>
          </p:cNvPicPr>
          <p:nvPr/>
        </p:nvPicPr>
        <p:blipFill>
          <a:blip r:embed="rId5" cstate="print"/>
          <a:srcRect/>
          <a:stretch>
            <a:fillRect/>
          </a:stretch>
        </p:blipFill>
        <p:spPr bwMode="auto">
          <a:xfrm>
            <a:off x="5562600" y="2690344"/>
            <a:ext cx="3110682" cy="1975477"/>
          </a:xfrm>
          <a:prstGeom prst="rect">
            <a:avLst/>
          </a:prstGeom>
          <a:noFill/>
          <a:ln w="9525">
            <a:noFill/>
            <a:miter lim="800000"/>
            <a:headEnd/>
            <a:tailEnd/>
          </a:ln>
        </p:spPr>
      </p:pic>
      <p:sp>
        <p:nvSpPr>
          <p:cNvPr id="9" name="Rectangle 8"/>
          <p:cNvSpPr/>
          <p:nvPr/>
        </p:nvSpPr>
        <p:spPr>
          <a:xfrm>
            <a:off x="1143000" y="152400"/>
            <a:ext cx="7315200" cy="400110"/>
          </a:xfrm>
          <a:prstGeom prst="rect">
            <a:avLst/>
          </a:prstGeom>
        </p:spPr>
        <p:txBody>
          <a:bodyPr wrap="square">
            <a:spAutoFit/>
          </a:bodyPr>
          <a:lstStyle/>
          <a:p>
            <a:pPr marL="0" lvl="2" algn="ctr"/>
            <a:r>
              <a:rPr lang="en-US" sz="2000" b="1" dirty="0" smtClean="0"/>
              <a:t>Numerical Simulation of Three Turbine Savonius Clusters</a:t>
            </a:r>
            <a:endParaRPr lang="en-US" sz="2200" b="1" dirty="0" smtClean="0">
              <a:latin typeface="+mj-lt"/>
              <a:ea typeface="+mj-ea"/>
              <a:cs typeface="+mj-cs"/>
            </a:endParaRPr>
          </a:p>
        </p:txBody>
      </p:sp>
      <p:sp>
        <p:nvSpPr>
          <p:cNvPr id="10" name="Rectangle 9"/>
          <p:cNvSpPr/>
          <p:nvPr/>
        </p:nvSpPr>
        <p:spPr>
          <a:xfrm>
            <a:off x="76200" y="2067580"/>
            <a:ext cx="1447800" cy="954107"/>
          </a:xfrm>
          <a:prstGeom prst="rect">
            <a:avLst/>
          </a:prstGeom>
        </p:spPr>
        <p:txBody>
          <a:bodyPr wrap="square">
            <a:spAutoFit/>
          </a:bodyPr>
          <a:lstStyle/>
          <a:p>
            <a:pPr marL="0" lvl="2" algn="ctr"/>
            <a:r>
              <a:rPr lang="en-US" sz="1400" b="1" dirty="0" smtClean="0"/>
              <a:t>Co-Rotating</a:t>
            </a:r>
          </a:p>
          <a:p>
            <a:pPr marL="0" lvl="2" algn="ctr"/>
            <a:r>
              <a:rPr lang="en-US" sz="1400" b="1" dirty="0" smtClean="0"/>
              <a:t> Cluster</a:t>
            </a:r>
          </a:p>
          <a:p>
            <a:pPr marL="0" lvl="2" algn="ctr"/>
            <a:endParaRPr lang="en-US" sz="1400" b="1" dirty="0" smtClean="0">
              <a:latin typeface="+mj-lt"/>
              <a:ea typeface="+mj-ea"/>
              <a:cs typeface="+mj-cs"/>
            </a:endParaRPr>
          </a:p>
          <a:p>
            <a:pPr marL="0" lvl="2" algn="ctr"/>
            <a:r>
              <a:rPr lang="en-US" sz="1400" b="1" dirty="0" smtClean="0">
                <a:latin typeface="+mj-lt"/>
                <a:ea typeface="+mj-ea"/>
                <a:cs typeface="+mj-cs"/>
              </a:rPr>
              <a:t>Cp = 0.29</a:t>
            </a:r>
          </a:p>
        </p:txBody>
      </p:sp>
      <p:sp>
        <p:nvSpPr>
          <p:cNvPr id="11" name="Rectangle 10"/>
          <p:cNvSpPr/>
          <p:nvPr/>
        </p:nvSpPr>
        <p:spPr>
          <a:xfrm>
            <a:off x="76200" y="4963180"/>
            <a:ext cx="1447800" cy="954107"/>
          </a:xfrm>
          <a:prstGeom prst="rect">
            <a:avLst/>
          </a:prstGeom>
        </p:spPr>
        <p:txBody>
          <a:bodyPr wrap="square">
            <a:spAutoFit/>
          </a:bodyPr>
          <a:lstStyle/>
          <a:p>
            <a:pPr marL="0" lvl="2" algn="ctr"/>
            <a:r>
              <a:rPr lang="en-US" sz="1400" b="1" dirty="0" smtClean="0"/>
              <a:t>Hybrid</a:t>
            </a:r>
          </a:p>
          <a:p>
            <a:pPr marL="0" lvl="2" algn="ctr"/>
            <a:r>
              <a:rPr lang="en-US" sz="1400" b="1" dirty="0" smtClean="0"/>
              <a:t> Cluster</a:t>
            </a:r>
          </a:p>
          <a:p>
            <a:pPr marL="0" lvl="2" algn="ctr"/>
            <a:endParaRPr lang="en-US" sz="1400" b="1" dirty="0" smtClean="0">
              <a:latin typeface="+mj-lt"/>
              <a:ea typeface="+mj-ea"/>
              <a:cs typeface="+mj-cs"/>
            </a:endParaRPr>
          </a:p>
          <a:p>
            <a:pPr marL="0" lvl="2" algn="ctr"/>
            <a:r>
              <a:rPr lang="en-US" sz="1400" b="1" dirty="0" smtClean="0">
                <a:latin typeface="+mj-lt"/>
                <a:ea typeface="+mj-ea"/>
                <a:cs typeface="+mj-cs"/>
              </a:rPr>
              <a:t>Cp=0.3</a:t>
            </a:r>
          </a:p>
        </p:txBody>
      </p:sp>
      <p:sp>
        <p:nvSpPr>
          <p:cNvPr id="12" name="Rectangle 11"/>
          <p:cNvSpPr/>
          <p:nvPr/>
        </p:nvSpPr>
        <p:spPr>
          <a:xfrm>
            <a:off x="7010400" y="762000"/>
            <a:ext cx="990600" cy="246221"/>
          </a:xfrm>
          <a:prstGeom prst="rect">
            <a:avLst/>
          </a:prstGeom>
          <a:ln w="6350">
            <a:solidFill>
              <a:schemeClr val="tx1"/>
            </a:solidFill>
          </a:ln>
        </p:spPr>
        <p:txBody>
          <a:bodyPr wrap="square">
            <a:spAutoFit/>
          </a:bodyPr>
          <a:lstStyle/>
          <a:p>
            <a:pPr marL="0" lvl="2" algn="ctr"/>
            <a:r>
              <a:rPr lang="en-US" sz="1000" b="1" dirty="0" smtClean="0"/>
              <a:t>Co-Rotating</a:t>
            </a:r>
          </a:p>
        </p:txBody>
      </p:sp>
      <p:sp>
        <p:nvSpPr>
          <p:cNvPr id="13" name="Rectangle 12"/>
          <p:cNvSpPr/>
          <p:nvPr/>
        </p:nvSpPr>
        <p:spPr>
          <a:xfrm>
            <a:off x="7162800" y="2649379"/>
            <a:ext cx="762000" cy="246221"/>
          </a:xfrm>
          <a:prstGeom prst="rect">
            <a:avLst/>
          </a:prstGeom>
          <a:ln w="6350">
            <a:solidFill>
              <a:schemeClr val="tx1"/>
            </a:solidFill>
          </a:ln>
        </p:spPr>
        <p:txBody>
          <a:bodyPr wrap="square">
            <a:spAutoFit/>
          </a:bodyPr>
          <a:lstStyle/>
          <a:p>
            <a:pPr marL="0" lvl="2" algn="ctr"/>
            <a:r>
              <a:rPr lang="en-US" sz="1000" b="1" dirty="0" smtClean="0"/>
              <a:t>Hybrid</a:t>
            </a:r>
          </a:p>
        </p:txBody>
      </p:sp>
      <p:pic>
        <p:nvPicPr>
          <p:cNvPr id="1028" name="Picture 4"/>
          <p:cNvPicPr>
            <a:picLocks noChangeAspect="1" noChangeArrowheads="1"/>
          </p:cNvPicPr>
          <p:nvPr/>
        </p:nvPicPr>
        <p:blipFill>
          <a:blip r:embed="rId6" cstate="print"/>
          <a:srcRect/>
          <a:stretch>
            <a:fillRect/>
          </a:stretch>
        </p:blipFill>
        <p:spPr bwMode="auto">
          <a:xfrm>
            <a:off x="5562600" y="4905375"/>
            <a:ext cx="3332578" cy="1876425"/>
          </a:xfrm>
          <a:prstGeom prst="rect">
            <a:avLst/>
          </a:prstGeom>
          <a:noFill/>
          <a:ln w="9525">
            <a:noFill/>
            <a:miter lim="800000"/>
            <a:headEnd/>
            <a:tailEnd/>
          </a:ln>
        </p:spPr>
      </p:pic>
      <p:sp>
        <p:nvSpPr>
          <p:cNvPr id="14" name="Rectangle 13"/>
          <p:cNvSpPr/>
          <p:nvPr/>
        </p:nvSpPr>
        <p:spPr>
          <a:xfrm>
            <a:off x="7010400" y="4782979"/>
            <a:ext cx="1066800" cy="246221"/>
          </a:xfrm>
          <a:prstGeom prst="rect">
            <a:avLst/>
          </a:prstGeom>
          <a:ln w="6350">
            <a:solidFill>
              <a:schemeClr val="tx1"/>
            </a:solidFill>
          </a:ln>
        </p:spPr>
        <p:txBody>
          <a:bodyPr wrap="square">
            <a:spAutoFit/>
          </a:bodyPr>
          <a:lstStyle/>
          <a:p>
            <a:pPr marL="0" lvl="2" algn="ctr"/>
            <a:r>
              <a:rPr lang="en-US" sz="1000" b="1" dirty="0" smtClean="0"/>
              <a:t>Comparison</a:t>
            </a:r>
          </a:p>
        </p:txBody>
      </p:sp>
      <p:sp>
        <p:nvSpPr>
          <p:cNvPr id="15" name="Curved Left Arrow 14"/>
          <p:cNvSpPr/>
          <p:nvPr/>
        </p:nvSpPr>
        <p:spPr>
          <a:xfrm>
            <a:off x="3810000" y="1524000"/>
            <a:ext cx="152400" cy="228600"/>
          </a:xfrm>
          <a:prstGeom prst="curvedLef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Left Arrow 15"/>
          <p:cNvSpPr/>
          <p:nvPr/>
        </p:nvSpPr>
        <p:spPr>
          <a:xfrm>
            <a:off x="3276600" y="2362200"/>
            <a:ext cx="152400" cy="228600"/>
          </a:xfrm>
          <a:prstGeom prst="curvedLef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urved Left Arrow 16"/>
          <p:cNvSpPr/>
          <p:nvPr/>
        </p:nvSpPr>
        <p:spPr>
          <a:xfrm>
            <a:off x="3886200" y="3124200"/>
            <a:ext cx="152400" cy="228600"/>
          </a:xfrm>
          <a:prstGeom prst="curvedLef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Curved Left Arrow 17"/>
          <p:cNvSpPr/>
          <p:nvPr/>
        </p:nvSpPr>
        <p:spPr>
          <a:xfrm>
            <a:off x="3657600" y="5943600"/>
            <a:ext cx="152400" cy="228600"/>
          </a:xfrm>
          <a:prstGeom prst="curvedLef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Curved Left Arrow 18"/>
          <p:cNvSpPr/>
          <p:nvPr/>
        </p:nvSpPr>
        <p:spPr>
          <a:xfrm>
            <a:off x="3200400" y="5105400"/>
            <a:ext cx="152400" cy="228600"/>
          </a:xfrm>
          <a:prstGeom prst="curvedLef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Curved Right Arrow 19"/>
          <p:cNvSpPr/>
          <p:nvPr/>
        </p:nvSpPr>
        <p:spPr>
          <a:xfrm>
            <a:off x="2590800" y="4267200"/>
            <a:ext cx="152400" cy="228600"/>
          </a:xfrm>
          <a:prstGeom prst="curved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35</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Velocity Contours: Three Co-Rotating Turbine Cluster</a:t>
            </a:r>
          </a:p>
          <a:p>
            <a:pPr algn="ctr"/>
            <a:endParaRPr lang="en-US" sz="1200" b="1" dirty="0"/>
          </a:p>
        </p:txBody>
      </p:sp>
      <p:pic>
        <p:nvPicPr>
          <p:cNvPr id="6" name="Three Savonius Velo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448800" cy="7086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36</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Vorticity Contours: Three Co-Rotating Turbine Cluster</a:t>
            </a:r>
          </a:p>
          <a:p>
            <a:pPr algn="ctr"/>
            <a:endParaRPr lang="en-US" sz="1200" b="1" dirty="0"/>
          </a:p>
        </p:txBody>
      </p:sp>
      <p:pic>
        <p:nvPicPr>
          <p:cNvPr id="6" name="Three Savonius Vorti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372600" cy="70294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37</a:t>
            </a:fld>
            <a:endParaRPr lang="en-US"/>
          </a:p>
        </p:txBody>
      </p:sp>
      <p:sp>
        <p:nvSpPr>
          <p:cNvPr id="4" name="Text Box 9"/>
          <p:cNvSpPr txBox="1">
            <a:spLocks noChangeArrowheads="1"/>
          </p:cNvSpPr>
          <p:nvPr/>
        </p:nvSpPr>
        <p:spPr bwMode="auto">
          <a:xfrm>
            <a:off x="228600" y="845786"/>
            <a:ext cx="5029200" cy="917831"/>
          </a:xfrm>
          <a:prstGeom prst="rect">
            <a:avLst/>
          </a:prstGeom>
          <a:noFill/>
          <a:ln w="9525">
            <a:noFill/>
            <a:miter lim="800000"/>
            <a:headEnd/>
            <a:tailEnd/>
          </a:ln>
          <a:effectLst/>
        </p:spPr>
        <p:txBody>
          <a:bodyPr wrap="square" lIns="55513" tIns="27757" rIns="55513" bIns="27757">
            <a:spAutoFit/>
          </a:bodyPr>
          <a:lstStyle/>
          <a:p>
            <a:pPr algn="just"/>
            <a:r>
              <a:rPr lang="en-US" b="1" dirty="0" smtClean="0">
                <a:latin typeface="Calibri" pitchFamily="34" charset="0"/>
              </a:rPr>
              <a:t>Co-Rotating Three turbine Cluster has an enhancement in </a:t>
            </a:r>
            <a:r>
              <a:rPr lang="en-US" b="1" dirty="0" smtClean="0">
                <a:solidFill>
                  <a:srgbClr val="C00000"/>
                </a:solidFill>
                <a:latin typeface="Calibri" pitchFamily="34" charset="0"/>
              </a:rPr>
              <a:t>average power coefficient  of 26 %</a:t>
            </a:r>
            <a:r>
              <a:rPr lang="en-US" b="1" dirty="0" smtClean="0">
                <a:latin typeface="Calibri" pitchFamily="34" charset="0"/>
              </a:rPr>
              <a:t> compared to  isolated turbines</a:t>
            </a:r>
            <a:endParaRPr lang="en-US" sz="2000" b="1" dirty="0" smtClean="0">
              <a:latin typeface="Calibri" pitchFamily="34" charset="0"/>
            </a:endParaRPr>
          </a:p>
        </p:txBody>
      </p:sp>
      <p:sp>
        <p:nvSpPr>
          <p:cNvPr id="7" name="Rectangle 6"/>
          <p:cNvSpPr/>
          <p:nvPr/>
        </p:nvSpPr>
        <p:spPr>
          <a:xfrm>
            <a:off x="1066800" y="133290"/>
            <a:ext cx="7315200" cy="400110"/>
          </a:xfrm>
          <a:prstGeom prst="rect">
            <a:avLst/>
          </a:prstGeom>
        </p:spPr>
        <p:txBody>
          <a:bodyPr wrap="square">
            <a:spAutoFit/>
          </a:bodyPr>
          <a:lstStyle/>
          <a:p>
            <a:pPr marL="0" lvl="2" algn="ctr"/>
            <a:r>
              <a:rPr lang="en-US" sz="2000" b="1" dirty="0" smtClean="0"/>
              <a:t>Three Turbine Cluster Performance Confirmation</a:t>
            </a:r>
            <a:endParaRPr lang="en-US" sz="2200" b="1" dirty="0" smtClean="0">
              <a:latin typeface="+mj-lt"/>
              <a:ea typeface="+mj-ea"/>
              <a:cs typeface="+mj-cs"/>
            </a:endParaRPr>
          </a:p>
        </p:txBody>
      </p:sp>
      <p:pic>
        <p:nvPicPr>
          <p:cNvPr id="8" name="Picture 7"/>
          <p:cNvPicPr/>
          <p:nvPr/>
        </p:nvPicPr>
        <p:blipFill>
          <a:blip r:embed="rId2" cstate="print"/>
          <a:srcRect/>
          <a:stretch>
            <a:fillRect/>
          </a:stretch>
        </p:blipFill>
        <p:spPr bwMode="auto">
          <a:xfrm>
            <a:off x="5562600" y="609600"/>
            <a:ext cx="3429000" cy="1676400"/>
          </a:xfrm>
          <a:prstGeom prst="rect">
            <a:avLst/>
          </a:prstGeom>
          <a:noFill/>
          <a:ln w="9525">
            <a:noFill/>
            <a:miter lim="800000"/>
            <a:headEnd/>
            <a:tailEnd/>
          </a:ln>
        </p:spPr>
      </p:pic>
      <p:grpSp>
        <p:nvGrpSpPr>
          <p:cNvPr id="9" name="Group 2"/>
          <p:cNvGrpSpPr>
            <a:grpSpLocks/>
          </p:cNvGrpSpPr>
          <p:nvPr/>
        </p:nvGrpSpPr>
        <p:grpSpPr bwMode="auto">
          <a:xfrm>
            <a:off x="6172200" y="838200"/>
            <a:ext cx="323850" cy="381000"/>
            <a:chOff x="9315" y="8987"/>
            <a:chExt cx="630" cy="1034"/>
          </a:xfrm>
        </p:grpSpPr>
        <p:cxnSp>
          <p:nvCxnSpPr>
            <p:cNvPr id="10" name="AutoShape 3"/>
            <p:cNvCxnSpPr>
              <a:cxnSpLocks noChangeShapeType="1"/>
            </p:cNvCxnSpPr>
            <p:nvPr/>
          </p:nvCxnSpPr>
          <p:spPr bwMode="auto">
            <a:xfrm>
              <a:off x="9315" y="8987"/>
              <a:ext cx="0" cy="1034"/>
            </a:xfrm>
            <a:prstGeom prst="straightConnector1">
              <a:avLst/>
            </a:prstGeom>
            <a:noFill/>
            <a:ln w="9525">
              <a:solidFill>
                <a:srgbClr val="000000"/>
              </a:solidFill>
              <a:round/>
              <a:headEnd/>
              <a:tailEnd type="triangle" w="med" len="med"/>
            </a:ln>
          </p:spPr>
        </p:cxnSp>
        <p:cxnSp>
          <p:nvCxnSpPr>
            <p:cNvPr id="11" name="AutoShape 4"/>
            <p:cNvCxnSpPr>
              <a:cxnSpLocks noChangeShapeType="1"/>
            </p:cNvCxnSpPr>
            <p:nvPr/>
          </p:nvCxnSpPr>
          <p:spPr bwMode="auto">
            <a:xfrm>
              <a:off x="9945" y="8987"/>
              <a:ext cx="0" cy="1034"/>
            </a:xfrm>
            <a:prstGeom prst="straightConnector1">
              <a:avLst/>
            </a:prstGeom>
            <a:noFill/>
            <a:ln w="9525">
              <a:solidFill>
                <a:srgbClr val="000000"/>
              </a:solidFill>
              <a:round/>
              <a:headEnd/>
              <a:tailEnd type="triangle" w="med" len="med"/>
            </a:ln>
          </p:spPr>
        </p:cxnSp>
        <p:cxnSp>
          <p:nvCxnSpPr>
            <p:cNvPr id="12" name="AutoShape 5"/>
            <p:cNvCxnSpPr>
              <a:cxnSpLocks noChangeShapeType="1"/>
            </p:cNvCxnSpPr>
            <p:nvPr/>
          </p:nvCxnSpPr>
          <p:spPr bwMode="auto">
            <a:xfrm>
              <a:off x="9645" y="8987"/>
              <a:ext cx="0" cy="1034"/>
            </a:xfrm>
            <a:prstGeom prst="straightConnector1">
              <a:avLst/>
            </a:prstGeom>
            <a:noFill/>
            <a:ln w="9525">
              <a:solidFill>
                <a:srgbClr val="000000"/>
              </a:solidFill>
              <a:round/>
              <a:headEnd/>
              <a:tailEnd type="triangle" w="med" len="med"/>
            </a:ln>
          </p:spPr>
        </p:cxnSp>
      </p:grpSp>
      <p:graphicFrame>
        <p:nvGraphicFramePr>
          <p:cNvPr id="13" name="Table 12"/>
          <p:cNvGraphicFramePr>
            <a:graphicFrameLocks noGrp="1"/>
          </p:cNvGraphicFramePr>
          <p:nvPr/>
        </p:nvGraphicFramePr>
        <p:xfrm>
          <a:off x="381000" y="1905000"/>
          <a:ext cx="4724399" cy="1736508"/>
        </p:xfrm>
        <a:graphic>
          <a:graphicData uri="http://schemas.openxmlformats.org/drawingml/2006/table">
            <a:tbl>
              <a:tblPr/>
              <a:tblGrid>
                <a:gridCol w="2133599"/>
                <a:gridCol w="685800"/>
                <a:gridCol w="609600"/>
                <a:gridCol w="685800"/>
                <a:gridCol w="609600"/>
              </a:tblGrid>
              <a:tr h="360516">
                <a:tc>
                  <a:txBody>
                    <a:bodyPr/>
                    <a:lstStyle/>
                    <a:p>
                      <a:pPr marL="0" marR="0" algn="ctr">
                        <a:lnSpc>
                          <a:spcPct val="150000"/>
                        </a:lnSpc>
                        <a:spcBef>
                          <a:spcPts val="0"/>
                        </a:spcBef>
                        <a:spcAft>
                          <a:spcPts val="0"/>
                        </a:spcAft>
                      </a:pP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Isolated Rotor</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Rotor (1)</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Rotor (2)</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Rotor (3)</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516">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Power Coefficient (Cp)</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0000"/>
                          </a:solidFill>
                          <a:latin typeface="Times New Roman"/>
                          <a:ea typeface="Calibri"/>
                          <a:cs typeface="Arial"/>
                        </a:rPr>
                        <a:t>0.23</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solidFill>
                            <a:srgbClr val="000000"/>
                          </a:solidFill>
                          <a:latin typeface="Times New Roman"/>
                          <a:ea typeface="Calibri"/>
                          <a:cs typeface="Arial"/>
                        </a:rPr>
                        <a:t>0.26</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latin typeface="Times New Roman"/>
                          <a:ea typeface="Calibri"/>
                          <a:cs typeface="Arial"/>
                        </a:rPr>
                        <a:t>0.327</a:t>
                      </a:r>
                      <a:endParaRPr lang="en-US" sz="1600" b="1">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solidFill>
                            <a:srgbClr val="000000"/>
                          </a:solidFill>
                          <a:latin typeface="Times New Roman"/>
                          <a:ea typeface="Calibri"/>
                          <a:cs typeface="Arial"/>
                        </a:rPr>
                        <a:t>0.289</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4723">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Enhancement % Compared to Isolated Rotor</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b="1" dirty="0">
                        <a:solidFill>
                          <a:srgbClr val="000000"/>
                        </a:solidFill>
                        <a:latin typeface="Times New Roman"/>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600" b="1">
                          <a:solidFill>
                            <a:srgbClr val="000000"/>
                          </a:solidFill>
                          <a:latin typeface="Times New Roman"/>
                          <a:ea typeface="Calibri"/>
                          <a:cs typeface="Arial"/>
                        </a:rPr>
                        <a:t>13%</a:t>
                      </a:r>
                      <a:endParaRPr lang="en-US" sz="1600" b="1">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0000"/>
                          </a:solidFill>
                          <a:latin typeface="Times New Roman"/>
                          <a:ea typeface="Calibri"/>
                          <a:cs typeface="Arial"/>
                        </a:rPr>
                        <a:t>42%</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solidFill>
                            <a:srgbClr val="000000"/>
                          </a:solidFill>
                          <a:latin typeface="Times New Roman"/>
                          <a:ea typeface="Calibri"/>
                          <a:cs typeface="Arial"/>
                        </a:rPr>
                        <a:t>25%</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645">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Ratio Compared to Rotor (1)</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b="1" dirty="0">
                        <a:solidFill>
                          <a:srgbClr val="000000"/>
                        </a:solidFill>
                        <a:latin typeface="Times New Roman"/>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600" b="1">
                          <a:solidFill>
                            <a:srgbClr val="000000"/>
                          </a:solidFill>
                          <a:latin typeface="Times New Roman"/>
                          <a:ea typeface="Calibri"/>
                          <a:cs typeface="Arial"/>
                        </a:rPr>
                        <a:t>1</a:t>
                      </a:r>
                      <a:endParaRPr lang="en-US" sz="1600" b="1">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latin typeface="Times New Roman"/>
                          <a:ea typeface="Calibri"/>
                          <a:cs typeface="Arial"/>
                        </a:rPr>
                        <a:t>1.23</a:t>
                      </a:r>
                      <a:endParaRPr lang="en-US" sz="1600" b="1">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0000"/>
                          </a:solidFill>
                          <a:latin typeface="Times New Roman"/>
                          <a:ea typeface="Calibri"/>
                          <a:cs typeface="Arial"/>
                        </a:rPr>
                        <a:t>1.07</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4" name="Picture 46"/>
          <p:cNvPicPr>
            <a:picLocks noChangeAspect="1" noChangeArrowheads="1"/>
          </p:cNvPicPr>
          <p:nvPr/>
        </p:nvPicPr>
        <p:blipFill>
          <a:blip r:embed="rId3" cstate="print"/>
          <a:srcRect t="5556" r="4060" b="8333"/>
          <a:stretch>
            <a:fillRect/>
          </a:stretch>
        </p:blipFill>
        <p:spPr bwMode="auto">
          <a:xfrm>
            <a:off x="5334000" y="4627085"/>
            <a:ext cx="3657600" cy="2195378"/>
          </a:xfrm>
          <a:prstGeom prst="rect">
            <a:avLst/>
          </a:prstGeom>
          <a:noFill/>
          <a:ln w="9525">
            <a:noFill/>
            <a:miter lim="800000"/>
            <a:headEnd/>
            <a:tailEnd/>
          </a:ln>
        </p:spPr>
      </p:pic>
      <p:sp>
        <p:nvSpPr>
          <p:cNvPr id="60419" name="Rectangle 3"/>
          <p:cNvSpPr>
            <a:spLocks noChangeArrowheads="1"/>
          </p:cNvSpPr>
          <p:nvPr/>
        </p:nvSpPr>
        <p:spPr bwMode="auto">
          <a:xfrm>
            <a:off x="152400" y="3886200"/>
            <a:ext cx="5029200" cy="24776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b="1" dirty="0" smtClean="0">
                <a:latin typeface="Calibri" pitchFamily="34" charset="0"/>
              </a:rPr>
              <a:t>The results show that the </a:t>
            </a:r>
            <a:r>
              <a:rPr lang="en-US" b="1" dirty="0" smtClean="0">
                <a:solidFill>
                  <a:srgbClr val="FF0000"/>
                </a:solidFill>
                <a:latin typeface="Calibri" pitchFamily="34" charset="0"/>
              </a:rPr>
              <a:t>ratio 1:1.2:1 </a:t>
            </a:r>
            <a:r>
              <a:rPr lang="en-US" b="1" dirty="0" smtClean="0">
                <a:latin typeface="Calibri" pitchFamily="34" charset="0"/>
              </a:rPr>
              <a:t>between the power coefficients of the three rotors is consistent for </a:t>
            </a:r>
            <a:r>
              <a:rPr lang="en-US" b="1" dirty="0" smtClean="0">
                <a:latin typeface="Calibri" pitchFamily="34" charset="0"/>
                <a:sym typeface="Symbol" pitchFamily="18" charset="2"/>
              </a:rPr>
              <a:t></a:t>
            </a:r>
            <a:r>
              <a:rPr lang="en-US" b="1" dirty="0" smtClean="0">
                <a:latin typeface="Calibri" pitchFamily="34" charset="0"/>
              </a:rPr>
              <a:t>&gt;0.6</a:t>
            </a:r>
          </a:p>
          <a:p>
            <a:pPr marL="0" marR="0" lvl="0" indent="0" algn="just" defTabSz="914400" rtl="0" eaLnBrk="1" fontAlgn="base" latinLnBrk="0" hangingPunct="1">
              <a:lnSpc>
                <a:spcPct val="100000"/>
              </a:lnSpc>
              <a:spcBef>
                <a:spcPct val="0"/>
              </a:spcBef>
              <a:spcAft>
                <a:spcPct val="0"/>
              </a:spcAft>
              <a:buClrTx/>
              <a:buSzTx/>
              <a:buFontTx/>
              <a:buNone/>
              <a:tabLst/>
            </a:pPr>
            <a:endParaRPr lang="en-US" b="1" dirty="0" smtClean="0">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1100" b="1" dirty="0" smtClean="0">
              <a:latin typeface="Calibri" pitchFamily="34" charset="0"/>
              <a:sym typeface="Symbol" pitchFamily="18" charset="2"/>
            </a:endParaRPr>
          </a:p>
          <a:p>
            <a:pPr algn="just"/>
            <a:r>
              <a:rPr lang="en-US" b="1" dirty="0" smtClean="0">
                <a:latin typeface="Calibri" pitchFamily="34" charset="0"/>
              </a:rPr>
              <a:t>We focus here on the flow field at </a:t>
            </a:r>
            <a:r>
              <a:rPr lang="en-US" b="1" dirty="0" smtClean="0">
                <a:latin typeface="Calibri" pitchFamily="34" charset="0"/>
                <a:sym typeface="Symbol" pitchFamily="18" charset="2"/>
              </a:rPr>
              <a:t></a:t>
            </a:r>
            <a:r>
              <a:rPr lang="en-US" b="1" dirty="0" smtClean="0">
                <a:latin typeface="Calibri" pitchFamily="34" charset="0"/>
              </a:rPr>
              <a:t>&gt;0.6 in order to observe the flow-inducing action of the turbine revolutions rather than the flow-stagnating action at lower tip-speed ratios</a:t>
            </a:r>
          </a:p>
        </p:txBody>
      </p:sp>
      <p:pic>
        <p:nvPicPr>
          <p:cNvPr id="60420" name="Picture 4"/>
          <p:cNvPicPr>
            <a:picLocks noChangeAspect="1" noChangeArrowheads="1"/>
          </p:cNvPicPr>
          <p:nvPr/>
        </p:nvPicPr>
        <p:blipFill>
          <a:blip r:embed="rId4" cstate="print"/>
          <a:srcRect l="2500" t="4160" r="2500" b="4326"/>
          <a:stretch>
            <a:fillRect/>
          </a:stretch>
        </p:blipFill>
        <p:spPr bwMode="auto">
          <a:xfrm>
            <a:off x="5334000" y="2362200"/>
            <a:ext cx="3581400" cy="2105526"/>
          </a:xfrm>
          <a:prstGeom prst="rect">
            <a:avLst/>
          </a:prstGeom>
          <a:noFill/>
          <a:ln w="9525">
            <a:noFill/>
            <a:miter lim="800000"/>
            <a:headEnd/>
            <a:tailEnd/>
          </a:ln>
        </p:spPr>
      </p:pic>
      <p:sp>
        <p:nvSpPr>
          <p:cNvPr id="15" name="TextBox 14"/>
          <p:cNvSpPr txBox="1"/>
          <p:nvPr/>
        </p:nvSpPr>
        <p:spPr>
          <a:xfrm>
            <a:off x="6019800" y="4492823"/>
            <a:ext cx="2590800" cy="307777"/>
          </a:xfrm>
          <a:prstGeom prst="rect">
            <a:avLst/>
          </a:prstGeom>
          <a:noFill/>
        </p:spPr>
        <p:txBody>
          <a:bodyPr wrap="square" rtlCol="0">
            <a:spAutoFit/>
          </a:bodyPr>
          <a:lstStyle/>
          <a:p>
            <a:pPr algn="ctr"/>
            <a:r>
              <a:rPr lang="en-US" sz="1400" b="1" dirty="0" smtClean="0"/>
              <a:t>At </a:t>
            </a:r>
            <a:r>
              <a:rPr lang="en-US" sz="1400" b="1" dirty="0" smtClean="0">
                <a:sym typeface="Symbol"/>
              </a:rPr>
              <a:t>=1, </a:t>
            </a:r>
            <a:r>
              <a:rPr lang="en-US" sz="1400" b="1" dirty="0" err="1" smtClean="0">
                <a:sym typeface="Symbol"/>
              </a:rPr>
              <a:t>Cp</a:t>
            </a:r>
            <a:r>
              <a:rPr lang="en-US" sz="1400" b="1" baseline="-25000" dirty="0" err="1" smtClean="0">
                <a:sym typeface="Symbol"/>
              </a:rPr>
              <a:t>max</a:t>
            </a:r>
            <a:r>
              <a:rPr lang="en-US" sz="1400" b="1" dirty="0" smtClean="0">
                <a:sym typeface="Symbol"/>
              </a:rPr>
              <a:t> = 0.286</a:t>
            </a:r>
            <a:endParaRPr lang="en-US" sz="14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38</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Development of Patterned Vertical Axis Wind Turbine Farm</a:t>
            </a:r>
          </a:p>
          <a:p>
            <a:pPr algn="ctr"/>
            <a:endParaRPr lang="en-US" sz="1200" b="1" dirty="0"/>
          </a:p>
        </p:txBody>
      </p:sp>
      <p:pic>
        <p:nvPicPr>
          <p:cNvPr id="6" name="Farm Developme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1" y="0"/>
            <a:ext cx="9753599" cy="5943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39</a:t>
            </a:fld>
            <a:endParaRPr lang="en-US"/>
          </a:p>
        </p:txBody>
      </p:sp>
      <p:pic>
        <p:nvPicPr>
          <p:cNvPr id="5" name="Picture 1"/>
          <p:cNvPicPr>
            <a:picLocks noChangeAspect="1" noChangeArrowheads="1"/>
          </p:cNvPicPr>
          <p:nvPr/>
        </p:nvPicPr>
        <p:blipFill>
          <a:blip r:embed="rId2" cstate="print"/>
          <a:srcRect/>
          <a:stretch>
            <a:fillRect/>
          </a:stretch>
        </p:blipFill>
        <p:spPr bwMode="auto">
          <a:xfrm>
            <a:off x="4886325" y="304799"/>
            <a:ext cx="4029075" cy="6308521"/>
          </a:xfrm>
          <a:prstGeom prst="rect">
            <a:avLst/>
          </a:prstGeom>
          <a:noFill/>
          <a:ln w="9525">
            <a:solidFill>
              <a:schemeClr val="tx1"/>
            </a:solidFill>
            <a:miter lim="800000"/>
            <a:headEnd/>
            <a:tailEnd/>
          </a:ln>
        </p:spPr>
      </p:pic>
      <p:sp>
        <p:nvSpPr>
          <p:cNvPr id="6" name="Rectangle 5"/>
          <p:cNvSpPr/>
          <p:nvPr/>
        </p:nvSpPr>
        <p:spPr>
          <a:xfrm>
            <a:off x="185451" y="318741"/>
            <a:ext cx="4495800" cy="400110"/>
          </a:xfrm>
          <a:prstGeom prst="rect">
            <a:avLst/>
          </a:prstGeom>
          <a:solidFill>
            <a:schemeClr val="bg1"/>
          </a:solidFill>
          <a:ln w="19050">
            <a:solidFill>
              <a:schemeClr val="tx1"/>
            </a:solidFill>
          </a:ln>
        </p:spPr>
        <p:txBody>
          <a:bodyPr wrap="square">
            <a:spAutoFit/>
          </a:bodyPr>
          <a:lstStyle/>
          <a:p>
            <a:pPr marL="0" lvl="2" algn="ctr"/>
            <a:r>
              <a:rPr lang="en-US" sz="2000" b="1" dirty="0" smtClean="0">
                <a:solidFill>
                  <a:srgbClr val="C00000"/>
                </a:solidFill>
              </a:rPr>
              <a:t>Nine Savonius Wind Turbine Farm</a:t>
            </a:r>
            <a:endParaRPr lang="en-US" sz="2200" b="1" dirty="0" smtClean="0">
              <a:solidFill>
                <a:srgbClr val="C00000"/>
              </a:solidFill>
              <a:latin typeface="+mj-lt"/>
              <a:ea typeface="+mj-ea"/>
              <a:cs typeface="+mj-cs"/>
            </a:endParaRPr>
          </a:p>
        </p:txBody>
      </p:sp>
      <p:sp>
        <p:nvSpPr>
          <p:cNvPr id="8" name="Rectangle 7"/>
          <p:cNvSpPr/>
          <p:nvPr/>
        </p:nvSpPr>
        <p:spPr>
          <a:xfrm>
            <a:off x="152400" y="975479"/>
            <a:ext cx="4572000" cy="5078313"/>
          </a:xfrm>
          <a:prstGeom prst="rect">
            <a:avLst/>
          </a:prstGeom>
        </p:spPr>
        <p:txBody>
          <a:bodyPr>
            <a:spAutoFit/>
          </a:bodyPr>
          <a:lstStyle/>
          <a:p>
            <a:r>
              <a:rPr lang="en-US" dirty="0" smtClean="0"/>
              <a:t>The </a:t>
            </a:r>
            <a:r>
              <a:rPr lang="en-US" b="1" dirty="0" smtClean="0">
                <a:solidFill>
                  <a:srgbClr val="FF0000"/>
                </a:solidFill>
              </a:rPr>
              <a:t>nine turbine farm</a:t>
            </a:r>
            <a:r>
              <a:rPr lang="en-US" dirty="0" smtClean="0"/>
              <a:t> is </a:t>
            </a:r>
            <a:r>
              <a:rPr lang="en-US" b="1" dirty="0" smtClean="0">
                <a:solidFill>
                  <a:srgbClr val="FF0000"/>
                </a:solidFill>
              </a:rPr>
              <a:t>triangular</a:t>
            </a:r>
            <a:r>
              <a:rPr lang="en-US" dirty="0" smtClean="0"/>
              <a:t> and has the </a:t>
            </a:r>
            <a:r>
              <a:rPr lang="en-US" b="1" dirty="0" smtClean="0">
                <a:solidFill>
                  <a:srgbClr val="FF0000"/>
                </a:solidFill>
              </a:rPr>
              <a:t>same topology </a:t>
            </a:r>
            <a:r>
              <a:rPr lang="en-US" dirty="0" smtClean="0"/>
              <a:t>of the three turbine </a:t>
            </a:r>
            <a:r>
              <a:rPr lang="en-US" b="1" dirty="0" smtClean="0">
                <a:solidFill>
                  <a:srgbClr val="FF0000"/>
                </a:solidFill>
              </a:rPr>
              <a:t>cluster</a:t>
            </a:r>
          </a:p>
          <a:p>
            <a:endParaRPr lang="en-US" dirty="0" smtClean="0"/>
          </a:p>
          <a:p>
            <a:r>
              <a:rPr lang="en-US" b="1" dirty="0" smtClean="0">
                <a:solidFill>
                  <a:srgbClr val="FF0000"/>
                </a:solidFill>
              </a:rPr>
              <a:t>Each vertex </a:t>
            </a:r>
            <a:r>
              <a:rPr lang="en-US" dirty="0" smtClean="0"/>
              <a:t>of the triangle has a </a:t>
            </a:r>
            <a:r>
              <a:rPr lang="en-US" b="1" dirty="0" smtClean="0">
                <a:solidFill>
                  <a:srgbClr val="FF0000"/>
                </a:solidFill>
              </a:rPr>
              <a:t>three turbine cluster </a:t>
            </a:r>
          </a:p>
          <a:p>
            <a:endParaRPr lang="en-US" dirty="0" smtClean="0"/>
          </a:p>
          <a:p>
            <a:r>
              <a:rPr lang="en-US" dirty="0" smtClean="0"/>
              <a:t>The domain, solver setting and turbulence model are similar to that of the three turbine cluster simulation</a:t>
            </a:r>
          </a:p>
          <a:p>
            <a:endParaRPr lang="en-US" dirty="0" smtClean="0"/>
          </a:p>
          <a:p>
            <a:r>
              <a:rPr lang="en-US" dirty="0" smtClean="0"/>
              <a:t>The same grid topology is used, this results in a grid having a number of cells equal to 817,253 cells for the nine turbine farm simulation</a:t>
            </a:r>
          </a:p>
          <a:p>
            <a:endParaRPr lang="en-US" dirty="0" smtClean="0"/>
          </a:p>
          <a:p>
            <a:r>
              <a:rPr lang="en-US" dirty="0" smtClean="0"/>
              <a:t>The simulation time is about 32 hours</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graphicFrame>
        <p:nvGraphicFramePr>
          <p:cNvPr id="5" name="Table 4"/>
          <p:cNvGraphicFramePr>
            <a:graphicFrameLocks noGrp="1"/>
          </p:cNvGraphicFramePr>
          <p:nvPr/>
        </p:nvGraphicFramePr>
        <p:xfrm>
          <a:off x="152400" y="2438400"/>
          <a:ext cx="5029201" cy="3435534"/>
        </p:xfrm>
        <a:graphic>
          <a:graphicData uri="http://schemas.openxmlformats.org/drawingml/2006/table">
            <a:tbl>
              <a:tblPr/>
              <a:tblGrid>
                <a:gridCol w="1828800"/>
                <a:gridCol w="914400"/>
                <a:gridCol w="685800"/>
                <a:gridCol w="762000"/>
                <a:gridCol w="838201"/>
              </a:tblGrid>
              <a:tr h="300615">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Cluster A </a:t>
                      </a:r>
                      <a:endParaRPr lang="en-US" sz="10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Isolated Rotor</a:t>
                      </a:r>
                      <a:endParaRPr lang="en-US" sz="10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(1)</a:t>
                      </a:r>
                      <a:endParaRPr lang="en-US" sz="10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Rotor (2)</a:t>
                      </a:r>
                      <a:endParaRPr lang="en-US" sz="10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(3)</a:t>
                      </a:r>
                      <a:endParaRPr lang="en-US" sz="10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67213">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Power Coefficient (Cp)</a:t>
                      </a:r>
                      <a:endParaRPr lang="en-US" sz="10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0.23</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0.24</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0.3</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0.26</a:t>
                      </a:r>
                      <a:endParaRPr lang="en-US" sz="12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45707">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Enhancement % Compared to Isolated Rotor</a:t>
                      </a:r>
                      <a:endParaRPr lang="en-US" sz="10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200" b="1" dirty="0">
                        <a:solidFill>
                          <a:srgbClr val="000000"/>
                        </a:solidFill>
                        <a:latin typeface="Times New Roman"/>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4%</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30%</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13%</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67213">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Ratio Compared to Rotor (1)</a:t>
                      </a:r>
                      <a:endParaRPr lang="en-US" sz="10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200" b="1" dirty="0">
                        <a:solidFill>
                          <a:srgbClr val="000000"/>
                        </a:solidFill>
                        <a:latin typeface="Times New Roman"/>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1.25</a:t>
                      </a:r>
                      <a:endParaRPr lang="en-US" sz="12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1.08</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43251">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Cluster B </a:t>
                      </a:r>
                      <a:endParaRPr lang="en-US" sz="1000" b="1" dirty="0">
                        <a:latin typeface="Calibri"/>
                        <a:ea typeface="Calibri"/>
                        <a:cs typeface="Arial"/>
                      </a:endParaRPr>
                    </a:p>
                  </a:txBody>
                  <a:tcPr marL="22087" marR="220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smtClean="0">
                          <a:solidFill>
                            <a:srgbClr val="000000"/>
                          </a:solidFill>
                          <a:latin typeface="Times New Roman"/>
                          <a:ea typeface="Calibri"/>
                          <a:cs typeface="Arial"/>
                        </a:rPr>
                        <a:t>Isolated </a:t>
                      </a:r>
                      <a:r>
                        <a:rPr lang="en-US" sz="1000" b="1" dirty="0">
                          <a:solidFill>
                            <a:srgbClr val="000000"/>
                          </a:solidFill>
                          <a:latin typeface="Times New Roman"/>
                          <a:ea typeface="Calibri"/>
                          <a:cs typeface="Arial"/>
                        </a:rPr>
                        <a:t>Rotor</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(4)</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(5)</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(6)</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67213">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Power Coefficient (Cp)</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0.23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0.31</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0.36</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0.32</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45707">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Enhancement % Compared to Isolated Rotor</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000" b="1">
                        <a:solidFill>
                          <a:srgbClr val="000000"/>
                        </a:solidFill>
                        <a:latin typeface="Times New Roman"/>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34%</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56%</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39%</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3771">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Ratio Compared to Rotor (4)</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000" b="1">
                        <a:solidFill>
                          <a:srgbClr val="000000"/>
                        </a:solidFill>
                        <a:latin typeface="Times New Roman"/>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1.16</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1.03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7173">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Cluster C</a:t>
                      </a:r>
                      <a:endParaRPr lang="en-US" sz="1000" b="1">
                        <a:latin typeface="Calibri"/>
                        <a:ea typeface="Calibri"/>
                        <a:cs typeface="Arial"/>
                      </a:endParaRPr>
                    </a:p>
                  </a:txBody>
                  <a:tcPr marL="22087" marR="220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Isolated Rotor</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Rotor (7)</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(8)</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(9)</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61894">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Power Coefficient (Cp)</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0.23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0.26</a:t>
                      </a:r>
                      <a:endParaRPr lang="en-US" sz="12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0.32</a:t>
                      </a:r>
                      <a:endParaRPr lang="en-US" sz="12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0.27</a:t>
                      </a:r>
                      <a:endParaRPr lang="en-US" sz="12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45707">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Enhancement % Compared to Isolated Rotor</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200" b="1" dirty="0">
                        <a:solidFill>
                          <a:srgbClr val="000000"/>
                        </a:solidFill>
                        <a:latin typeface="Times New Roman"/>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39%</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17%</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67213">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Ratio Compared to Rotor (7)</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200" b="1">
                        <a:solidFill>
                          <a:srgbClr val="000000"/>
                        </a:solidFill>
                        <a:latin typeface="Times New Roman"/>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1.23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1.03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6" name="Table 5"/>
          <p:cNvGraphicFramePr>
            <a:graphicFrameLocks noGrp="1"/>
          </p:cNvGraphicFramePr>
          <p:nvPr/>
        </p:nvGraphicFramePr>
        <p:xfrm>
          <a:off x="152400" y="5943600"/>
          <a:ext cx="5029199" cy="726948"/>
        </p:xfrm>
        <a:graphic>
          <a:graphicData uri="http://schemas.openxmlformats.org/drawingml/2006/table">
            <a:tbl>
              <a:tblPr/>
              <a:tblGrid>
                <a:gridCol w="2286000"/>
                <a:gridCol w="914400"/>
                <a:gridCol w="914400"/>
                <a:gridCol w="914399"/>
              </a:tblGrid>
              <a:tr h="193675">
                <a:tc>
                  <a:txBody>
                    <a:bodyPr/>
                    <a:lstStyle/>
                    <a:p>
                      <a:pPr marL="0" marR="0" algn="ctr">
                        <a:lnSpc>
                          <a:spcPct val="150000"/>
                        </a:lnSpc>
                        <a:spcBef>
                          <a:spcPts val="0"/>
                        </a:spcBef>
                        <a:spcAft>
                          <a:spcPts val="0"/>
                        </a:spcAft>
                      </a:pP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(A)</a:t>
                      </a:r>
                      <a:endParaRPr lang="en-US" sz="1100" b="1">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(B)</a:t>
                      </a:r>
                      <a:endParaRPr lang="en-US" sz="1100" b="1">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Cluster (C)</a:t>
                      </a: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65176">
                <a:tc>
                  <a:txBody>
                    <a:bodyPr/>
                    <a:lstStyle/>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Power Coefficient (Cp)</a:t>
                      </a:r>
                      <a:endParaRPr lang="en-US" sz="12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100" b="1" smtClean="0">
                          <a:solidFill>
                            <a:srgbClr val="000000"/>
                          </a:solidFill>
                          <a:latin typeface="Times New Roman"/>
                          <a:ea typeface="Calibri"/>
                          <a:cs typeface="Arial"/>
                        </a:rPr>
                        <a:t>0.26</a:t>
                      </a:r>
                      <a:endParaRPr lang="en-US" sz="1050" b="1" smtClean="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100" b="1" dirty="0" smtClean="0">
                          <a:solidFill>
                            <a:srgbClr val="000000"/>
                          </a:solidFill>
                          <a:latin typeface="Times New Roman"/>
                          <a:ea typeface="Calibri"/>
                          <a:cs typeface="Arial"/>
                        </a:rPr>
                        <a:t>0.33</a:t>
                      </a:r>
                      <a:endParaRPr lang="en-US" sz="1050" b="1" dirty="0" smtClean="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100" b="1" smtClean="0">
                          <a:solidFill>
                            <a:srgbClr val="000000"/>
                          </a:solidFill>
                          <a:latin typeface="Times New Roman"/>
                          <a:ea typeface="Calibri"/>
                          <a:cs typeface="Arial"/>
                        </a:rPr>
                        <a:t>0.28</a:t>
                      </a:r>
                      <a:endParaRPr lang="en-US" sz="1050" b="1" smtClean="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0">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Ratio Compared to Cluster (A)</a:t>
                      </a: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100" b="1" dirty="0" smtClean="0">
                          <a:latin typeface="Calibri"/>
                          <a:ea typeface="Calibri"/>
                          <a:cs typeface="Arial"/>
                        </a:rPr>
                        <a:t>1</a:t>
                      </a: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100" b="1" dirty="0" smtClean="0">
                          <a:latin typeface="Calibri"/>
                          <a:ea typeface="Calibri"/>
                          <a:cs typeface="Arial"/>
                        </a:rPr>
                        <a:t>1.23</a:t>
                      </a: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100" b="1" dirty="0" smtClean="0">
                          <a:latin typeface="Calibri"/>
                          <a:ea typeface="Calibri"/>
                          <a:cs typeface="Arial"/>
                        </a:rPr>
                        <a:t>1.04</a:t>
                      </a: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9" name="Rectangle 8"/>
          <p:cNvSpPr/>
          <p:nvPr/>
        </p:nvSpPr>
        <p:spPr>
          <a:xfrm>
            <a:off x="76200" y="76200"/>
            <a:ext cx="5181600" cy="677108"/>
          </a:xfrm>
          <a:prstGeom prst="rect">
            <a:avLst/>
          </a:prstGeom>
          <a:solidFill>
            <a:schemeClr val="bg1"/>
          </a:solidFill>
        </p:spPr>
        <p:txBody>
          <a:bodyPr wrap="square">
            <a:spAutoFit/>
          </a:bodyPr>
          <a:lstStyle/>
          <a:p>
            <a:pPr marL="0" lvl="2"/>
            <a:r>
              <a:rPr lang="en-US" b="1" dirty="0" smtClean="0">
                <a:solidFill>
                  <a:srgbClr val="C00000"/>
                </a:solidFill>
              </a:rPr>
              <a:t>Numerical Results for the Nine Savonius Wind Turbine Farm</a:t>
            </a:r>
            <a:endParaRPr lang="en-US" sz="2000" b="1" dirty="0" smtClean="0">
              <a:solidFill>
                <a:srgbClr val="C00000"/>
              </a:solidFill>
              <a:latin typeface="+mj-lt"/>
              <a:ea typeface="+mj-ea"/>
              <a:cs typeface="+mj-cs"/>
            </a:endParaRPr>
          </a:p>
        </p:txBody>
      </p:sp>
      <p:sp>
        <p:nvSpPr>
          <p:cNvPr id="12" name="Rectangle 11"/>
          <p:cNvSpPr/>
          <p:nvPr/>
        </p:nvSpPr>
        <p:spPr>
          <a:xfrm>
            <a:off x="76200" y="786813"/>
            <a:ext cx="5181600" cy="1554272"/>
          </a:xfrm>
          <a:prstGeom prst="rect">
            <a:avLst/>
          </a:prstGeom>
          <a:solidFill>
            <a:schemeClr val="bg1"/>
          </a:solidFill>
        </p:spPr>
        <p:txBody>
          <a:bodyPr wrap="square">
            <a:spAutoFit/>
          </a:bodyPr>
          <a:lstStyle/>
          <a:p>
            <a:pPr lvl="0" algn="just"/>
            <a:r>
              <a:rPr lang="en-US" sz="1500" b="1" dirty="0" smtClean="0"/>
              <a:t>The ratio between Cp of the clusters (A:B:C) is 1:1.2:1</a:t>
            </a:r>
          </a:p>
          <a:p>
            <a:pPr lvl="0" algn="just"/>
            <a:endParaRPr lang="en-US" sz="1000" b="1" dirty="0" smtClean="0"/>
          </a:p>
          <a:p>
            <a:pPr lvl="0" algn="just"/>
            <a:r>
              <a:rPr lang="en-US" sz="1500" b="1" dirty="0" smtClean="0"/>
              <a:t>The ratio between Cp of individual turbines is (1:1.2:1) </a:t>
            </a:r>
          </a:p>
          <a:p>
            <a:pPr lvl="0" algn="just"/>
            <a:endParaRPr lang="en-US" sz="800" b="1" dirty="0" smtClean="0"/>
          </a:p>
          <a:p>
            <a:pPr lvl="0" algn="just"/>
            <a:endParaRPr lang="en-US" sz="200" b="1" dirty="0" smtClean="0"/>
          </a:p>
          <a:p>
            <a:pPr lvl="0" algn="just"/>
            <a:r>
              <a:rPr lang="en-US" sz="1500" b="1" dirty="0" smtClean="0"/>
              <a:t>The </a:t>
            </a:r>
            <a:r>
              <a:rPr lang="en-US" sz="1500" b="1" dirty="0" smtClean="0">
                <a:solidFill>
                  <a:srgbClr val="FF0000"/>
                </a:solidFill>
              </a:rPr>
              <a:t>average power coefficient </a:t>
            </a:r>
            <a:r>
              <a:rPr lang="en-US" sz="1500" b="1" dirty="0" smtClean="0"/>
              <a:t>achieved by the </a:t>
            </a:r>
            <a:r>
              <a:rPr lang="en-US" sz="1500" b="1" dirty="0" smtClean="0">
                <a:solidFill>
                  <a:srgbClr val="FF0000"/>
                </a:solidFill>
              </a:rPr>
              <a:t>developed nine turbine farm </a:t>
            </a:r>
            <a:r>
              <a:rPr lang="en-US" sz="1500" b="1" dirty="0" smtClean="0"/>
              <a:t>at </a:t>
            </a:r>
            <a:r>
              <a:rPr lang="en-US" sz="1500" b="1" dirty="0" smtClean="0">
                <a:solidFill>
                  <a:srgbClr val="FF0000"/>
                </a:solidFill>
                <a:sym typeface="Symbol"/>
              </a:rPr>
              <a:t>=1</a:t>
            </a:r>
            <a:r>
              <a:rPr lang="en-US" sz="1500" b="1" dirty="0" smtClean="0">
                <a:sym typeface="Symbol"/>
              </a:rPr>
              <a:t> </a:t>
            </a:r>
            <a:r>
              <a:rPr lang="en-US" sz="1500" b="1" dirty="0" smtClean="0"/>
              <a:t>is </a:t>
            </a:r>
            <a:r>
              <a:rPr lang="en-US" sz="1500" b="1" dirty="0" smtClean="0">
                <a:solidFill>
                  <a:srgbClr val="FF0000"/>
                </a:solidFill>
              </a:rPr>
              <a:t>26% higher </a:t>
            </a:r>
            <a:r>
              <a:rPr lang="en-US" sz="1500" b="1" dirty="0" smtClean="0"/>
              <a:t>than that of isolated nine turbine farm</a:t>
            </a:r>
          </a:p>
        </p:txBody>
      </p:sp>
      <p:pic>
        <p:nvPicPr>
          <p:cNvPr id="1026" name="Picture 2"/>
          <p:cNvPicPr>
            <a:picLocks noChangeAspect="1" noChangeArrowheads="1"/>
          </p:cNvPicPr>
          <p:nvPr/>
        </p:nvPicPr>
        <p:blipFill>
          <a:blip r:embed="rId2" cstate="print"/>
          <a:srcRect/>
          <a:stretch>
            <a:fillRect/>
          </a:stretch>
        </p:blipFill>
        <p:spPr bwMode="auto">
          <a:xfrm>
            <a:off x="5329061" y="152400"/>
            <a:ext cx="3732398" cy="3886200"/>
          </a:xfrm>
          <a:prstGeom prst="rect">
            <a:avLst/>
          </a:prstGeom>
          <a:noFill/>
          <a:ln w="25400">
            <a:solidFill>
              <a:schemeClr val="tx1"/>
            </a:solidFill>
            <a:miter lim="800000"/>
            <a:headEnd/>
            <a:tailEnd/>
          </a:ln>
          <a:effectLst/>
        </p:spPr>
      </p:pic>
      <p:sp>
        <p:nvSpPr>
          <p:cNvPr id="10" name="TextBox 9"/>
          <p:cNvSpPr txBox="1"/>
          <p:nvPr/>
        </p:nvSpPr>
        <p:spPr>
          <a:xfrm>
            <a:off x="6248400" y="1905000"/>
            <a:ext cx="304800" cy="369332"/>
          </a:xfrm>
          <a:prstGeom prst="rect">
            <a:avLst/>
          </a:prstGeom>
          <a:noFill/>
        </p:spPr>
        <p:txBody>
          <a:bodyPr wrap="square" rtlCol="0">
            <a:spAutoFit/>
          </a:bodyPr>
          <a:lstStyle/>
          <a:p>
            <a:r>
              <a:rPr lang="en-US" dirty="0" smtClean="0"/>
              <a:t>A</a:t>
            </a:r>
            <a:endParaRPr lang="en-US" dirty="0"/>
          </a:p>
        </p:txBody>
      </p:sp>
      <p:sp>
        <p:nvSpPr>
          <p:cNvPr id="14" name="TextBox 13"/>
          <p:cNvSpPr txBox="1"/>
          <p:nvPr/>
        </p:nvSpPr>
        <p:spPr>
          <a:xfrm>
            <a:off x="6934200" y="609600"/>
            <a:ext cx="304800" cy="369332"/>
          </a:xfrm>
          <a:prstGeom prst="rect">
            <a:avLst/>
          </a:prstGeom>
          <a:noFill/>
        </p:spPr>
        <p:txBody>
          <a:bodyPr wrap="square" rtlCol="0">
            <a:spAutoFit/>
          </a:bodyPr>
          <a:lstStyle/>
          <a:p>
            <a:r>
              <a:rPr lang="en-US" dirty="0" smtClean="0"/>
              <a:t>B</a:t>
            </a:r>
            <a:endParaRPr lang="en-US" dirty="0"/>
          </a:p>
        </p:txBody>
      </p:sp>
      <p:sp>
        <p:nvSpPr>
          <p:cNvPr id="15" name="TextBox 14"/>
          <p:cNvSpPr txBox="1"/>
          <p:nvPr/>
        </p:nvSpPr>
        <p:spPr>
          <a:xfrm>
            <a:off x="6858000" y="3200400"/>
            <a:ext cx="304800" cy="369332"/>
          </a:xfrm>
          <a:prstGeom prst="rect">
            <a:avLst/>
          </a:prstGeom>
          <a:noFill/>
        </p:spPr>
        <p:txBody>
          <a:bodyPr wrap="square" rtlCol="0">
            <a:spAutoFit/>
          </a:bodyPr>
          <a:lstStyle/>
          <a:p>
            <a:r>
              <a:rPr lang="en-US" dirty="0" smtClean="0"/>
              <a:t>C</a:t>
            </a:r>
            <a:endParaRPr lang="en-US" dirty="0"/>
          </a:p>
        </p:txBody>
      </p:sp>
      <p:sp>
        <p:nvSpPr>
          <p:cNvPr id="16" name="TextBox 15"/>
          <p:cNvSpPr txBox="1"/>
          <p:nvPr/>
        </p:nvSpPr>
        <p:spPr>
          <a:xfrm>
            <a:off x="5943600" y="4188023"/>
            <a:ext cx="1676400" cy="307777"/>
          </a:xfrm>
          <a:prstGeom prst="rect">
            <a:avLst/>
          </a:prstGeom>
          <a:noFill/>
        </p:spPr>
        <p:txBody>
          <a:bodyPr wrap="square" rtlCol="0">
            <a:spAutoFit/>
          </a:bodyPr>
          <a:lstStyle/>
          <a:p>
            <a:pPr algn="ctr"/>
            <a:r>
              <a:rPr lang="en-US" sz="1400" b="1" dirty="0" err="1" smtClean="0"/>
              <a:t>Cp</a:t>
            </a:r>
            <a:r>
              <a:rPr lang="en-US" sz="1400" b="1" baseline="-25000" dirty="0" err="1" smtClean="0"/>
              <a:t>avg</a:t>
            </a:r>
            <a:r>
              <a:rPr lang="en-US" sz="1400" b="1" dirty="0" smtClean="0"/>
              <a:t> max = 0.29</a:t>
            </a:r>
            <a:endParaRPr lang="en-US" sz="1400" b="1" dirty="0"/>
          </a:p>
        </p:txBody>
      </p:sp>
      <p:graphicFrame>
        <p:nvGraphicFramePr>
          <p:cNvPr id="17" name="Chart 16"/>
          <p:cNvGraphicFramePr/>
          <p:nvPr/>
        </p:nvGraphicFramePr>
        <p:xfrm>
          <a:off x="5257800" y="4191000"/>
          <a:ext cx="3733800" cy="2514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7010400" y="6381750"/>
            <a:ext cx="2133600" cy="476250"/>
          </a:xfrm>
        </p:spPr>
        <p:txBody>
          <a:bodyPr/>
          <a:lstStyle/>
          <a:p>
            <a:fld id="{325197A1-4679-4014-A1F3-A8A77BFA5E4A}" type="slidenum">
              <a:rPr lang="en-US" smtClean="0"/>
              <a:pPr/>
              <a:t>41</a:t>
            </a:fld>
            <a:endParaRPr lang="en-US" dirty="0"/>
          </a:p>
        </p:txBody>
      </p:sp>
      <p:graphicFrame>
        <p:nvGraphicFramePr>
          <p:cNvPr id="4" name="Chart 3"/>
          <p:cNvGraphicFramePr/>
          <p:nvPr/>
        </p:nvGraphicFramePr>
        <p:xfrm>
          <a:off x="1600200" y="381000"/>
          <a:ext cx="6477000" cy="3505200"/>
        </p:xfrm>
        <a:graphic>
          <a:graphicData uri="http://schemas.openxmlformats.org/drawingml/2006/chart">
            <c:chart xmlns:c="http://schemas.openxmlformats.org/drawingml/2006/chart" xmlns:r="http://schemas.openxmlformats.org/officeDocument/2006/relationships" r:id="rId2"/>
          </a:graphicData>
        </a:graphic>
      </p:graphicFrame>
      <p:sp>
        <p:nvSpPr>
          <p:cNvPr id="1025" name="Rectangle 1"/>
          <p:cNvSpPr>
            <a:spLocks noChangeArrowheads="1"/>
          </p:cNvSpPr>
          <p:nvPr/>
        </p:nvSpPr>
        <p:spPr bwMode="auto">
          <a:xfrm>
            <a:off x="381000" y="4113352"/>
            <a:ext cx="8382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b="1" dirty="0" smtClean="0"/>
              <a:t>The </a:t>
            </a:r>
            <a:r>
              <a:rPr lang="en-US" b="1" dirty="0" smtClean="0">
                <a:solidFill>
                  <a:srgbClr val="FF0000"/>
                </a:solidFill>
              </a:rPr>
              <a:t>nine turbine farm </a:t>
            </a:r>
            <a:r>
              <a:rPr lang="en-US" b="1" dirty="0" smtClean="0"/>
              <a:t>is </a:t>
            </a:r>
            <a:r>
              <a:rPr lang="en-US" b="1" dirty="0" smtClean="0">
                <a:solidFill>
                  <a:srgbClr val="FF0000"/>
                </a:solidFill>
              </a:rPr>
              <a:t>patterned</a:t>
            </a:r>
            <a:r>
              <a:rPr lang="en-US" b="1" dirty="0" smtClean="0"/>
              <a:t>, the performance of the farm can be </a:t>
            </a:r>
            <a:r>
              <a:rPr lang="en-US" b="1" dirty="0" smtClean="0">
                <a:solidFill>
                  <a:srgbClr val="FF0000"/>
                </a:solidFill>
              </a:rPr>
              <a:t>predicted</a:t>
            </a:r>
            <a:r>
              <a:rPr lang="en-US" b="1" dirty="0" smtClean="0"/>
              <a:t> by simulation of a three turbine cluster</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b="1" dirty="0" smtClean="0"/>
          </a:p>
          <a:p>
            <a:pPr marL="0" marR="0" lvl="0" indent="0" algn="justLow" defTabSz="914400" rtl="0" eaLnBrk="1" fontAlgn="base" latinLnBrk="0" hangingPunct="1">
              <a:lnSpc>
                <a:spcPct val="100000"/>
              </a:lnSpc>
              <a:spcBef>
                <a:spcPct val="0"/>
              </a:spcBef>
              <a:spcAft>
                <a:spcPct val="0"/>
              </a:spcAft>
              <a:buClrTx/>
              <a:buSzTx/>
              <a:buFontTx/>
              <a:buNone/>
              <a:tabLst/>
            </a:pPr>
            <a:r>
              <a:rPr lang="en-US" b="1" dirty="0" smtClean="0">
                <a:solidFill>
                  <a:srgbClr val="FF0000"/>
                </a:solidFill>
              </a:rPr>
              <a:t>Using the ratio 1:1.2:1 </a:t>
            </a:r>
            <a:r>
              <a:rPr lang="en-US" b="1" dirty="0" smtClean="0"/>
              <a:t>and the </a:t>
            </a:r>
            <a:r>
              <a:rPr lang="en-US" b="1" dirty="0" smtClean="0">
                <a:solidFill>
                  <a:srgbClr val="FF0000"/>
                </a:solidFill>
              </a:rPr>
              <a:t>results of the three turbine cluster</a:t>
            </a:r>
            <a:r>
              <a:rPr lang="en-US" b="1" dirty="0" smtClean="0"/>
              <a:t>, the nine turbine farm efficiency is predicted and compared to the calculated results</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b="1" dirty="0" smtClean="0"/>
          </a:p>
          <a:p>
            <a:pPr marL="0" marR="0" lvl="0" indent="0" algn="justLow" defTabSz="914400" rtl="0" eaLnBrk="1" fontAlgn="base" latinLnBrk="0" hangingPunct="1">
              <a:lnSpc>
                <a:spcPct val="100000"/>
              </a:lnSpc>
              <a:spcBef>
                <a:spcPct val="0"/>
              </a:spcBef>
              <a:spcAft>
                <a:spcPct val="0"/>
              </a:spcAft>
              <a:buClrTx/>
              <a:buSzTx/>
              <a:buFontTx/>
              <a:buNone/>
              <a:tabLst/>
            </a:pPr>
            <a:r>
              <a:rPr lang="en-US" b="1" dirty="0" smtClean="0"/>
              <a:t>The </a:t>
            </a:r>
            <a:r>
              <a:rPr lang="en-US" b="1" dirty="0" smtClean="0">
                <a:solidFill>
                  <a:srgbClr val="FF0000"/>
                </a:solidFill>
              </a:rPr>
              <a:t>error in the predicted average power coefficient </a:t>
            </a:r>
            <a:r>
              <a:rPr lang="en-US" b="1" dirty="0" smtClean="0"/>
              <a:t>(Cp=0.3) of the farm compared to the calculated value (Cp=0.292) is </a:t>
            </a:r>
            <a:r>
              <a:rPr lang="en-US" b="1" dirty="0" smtClean="0">
                <a:solidFill>
                  <a:srgbClr val="FF0000"/>
                </a:solidFill>
              </a:rPr>
              <a:t>less than 2%</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42</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Velocity Contours: Co-Rotating Nine Savonius Turbine Farm</a:t>
            </a:r>
          </a:p>
          <a:p>
            <a:pPr algn="ctr"/>
            <a:endParaRPr lang="en-US" sz="1200" b="1" dirty="0"/>
          </a:p>
        </p:txBody>
      </p:sp>
      <p:pic>
        <p:nvPicPr>
          <p:cNvPr id="6" name="Nine Savonius Velo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525000" cy="71437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31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43</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Vorticity Contours: Co-Rotating Nine Savonius Turbine Farm</a:t>
            </a:r>
          </a:p>
          <a:p>
            <a:pPr algn="ctr"/>
            <a:endParaRPr lang="en-US" sz="1200" b="1" dirty="0"/>
          </a:p>
        </p:txBody>
      </p:sp>
      <p:pic>
        <p:nvPicPr>
          <p:cNvPr id="6" name="Nine Savonius Vorti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372600" cy="70294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20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44</a:t>
            </a:fld>
            <a:endParaRPr lang="en-US"/>
          </a:p>
        </p:txBody>
      </p:sp>
      <p:pic>
        <p:nvPicPr>
          <p:cNvPr id="4" name="Picture 42"/>
          <p:cNvPicPr>
            <a:picLocks noChangeAspect="1" noChangeArrowheads="1"/>
          </p:cNvPicPr>
          <p:nvPr/>
        </p:nvPicPr>
        <p:blipFill>
          <a:blip r:embed="rId2" cstate="print"/>
          <a:srcRect r="-885" b="-3167"/>
          <a:stretch>
            <a:fillRect/>
          </a:stretch>
        </p:blipFill>
        <p:spPr bwMode="auto">
          <a:xfrm rot="16200000">
            <a:off x="14819231" y="13717210"/>
            <a:ext cx="3596108" cy="2834454"/>
          </a:xfrm>
          <a:prstGeom prst="rect">
            <a:avLst/>
          </a:prstGeom>
          <a:noFill/>
          <a:ln w="12700">
            <a:noFill/>
            <a:miter lim="800000"/>
            <a:headEnd/>
            <a:tailEnd/>
          </a:ln>
        </p:spPr>
      </p:pic>
      <p:graphicFrame>
        <p:nvGraphicFramePr>
          <p:cNvPr id="13" name="Table 12"/>
          <p:cNvGraphicFramePr>
            <a:graphicFrameLocks noGrp="1"/>
          </p:cNvGraphicFramePr>
          <p:nvPr/>
        </p:nvGraphicFramePr>
        <p:xfrm>
          <a:off x="228600" y="3276600"/>
          <a:ext cx="4650740" cy="2606040"/>
        </p:xfrm>
        <a:graphic>
          <a:graphicData uri="http://schemas.openxmlformats.org/drawingml/2006/table">
            <a:tbl>
              <a:tblPr/>
              <a:tblGrid>
                <a:gridCol w="955040"/>
                <a:gridCol w="1492885"/>
                <a:gridCol w="2202815"/>
              </a:tblGrid>
              <a:tr h="193675">
                <a:tc>
                  <a:txBody>
                    <a:bodyPr/>
                    <a:lstStyle/>
                    <a:p>
                      <a:pPr marL="0" marR="0" algn="ctr">
                        <a:lnSpc>
                          <a:spcPct val="150000"/>
                        </a:lnSpc>
                        <a:spcBef>
                          <a:spcPts val="0"/>
                        </a:spcBef>
                        <a:spcAft>
                          <a:spcPts val="0"/>
                        </a:spcAft>
                      </a:pP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Total Power (</a:t>
                      </a:r>
                      <a:r>
                        <a:rPr lang="en-US" sz="1200" b="1" dirty="0" smtClean="0">
                          <a:solidFill>
                            <a:srgbClr val="000000"/>
                          </a:solidFill>
                          <a:latin typeface="Times New Roman"/>
                          <a:ea typeface="Calibri"/>
                          <a:cs typeface="Arial"/>
                        </a:rPr>
                        <a:t>watt)</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Ratio Compared to Cluster (A)</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(A)</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170</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latin typeface="Times New Roman"/>
                          <a:ea typeface="Calibri"/>
                          <a:cs typeface="Arial"/>
                        </a:rPr>
                        <a:t>1</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(B)</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208</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1.22</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(C)</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182</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1.07</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675">
                <a:tc>
                  <a:txBody>
                    <a:bodyPr/>
                    <a:lstStyle/>
                    <a:p>
                      <a:pPr marL="0" marR="0" algn="ctr">
                        <a:lnSpc>
                          <a:spcPct val="150000"/>
                        </a:lnSpc>
                        <a:spcBef>
                          <a:spcPts val="0"/>
                        </a:spcBef>
                        <a:spcAft>
                          <a:spcPts val="0"/>
                        </a:spcAft>
                      </a:pP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Total Power (</a:t>
                      </a:r>
                      <a:r>
                        <a:rPr lang="en-US" sz="1200" b="1" dirty="0" smtClean="0">
                          <a:solidFill>
                            <a:srgbClr val="000000"/>
                          </a:solidFill>
                          <a:latin typeface="Times New Roman"/>
                          <a:ea typeface="Calibri"/>
                          <a:cs typeface="Arial"/>
                        </a:rPr>
                        <a:t>watt)</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Ratio Compared to Cluster (D)</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(D)</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214</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latin typeface="Times New Roman"/>
                          <a:ea typeface="Calibri"/>
                          <a:cs typeface="Arial"/>
                        </a:rPr>
                        <a:t>1</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(E)</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233</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1.09</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(F)</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a:solidFill>
                            <a:srgbClr val="000000"/>
                          </a:solidFill>
                          <a:latin typeface="Times New Roman"/>
                          <a:ea typeface="Calibri"/>
                          <a:cs typeface="Arial"/>
                        </a:rPr>
                        <a:t>226</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1.05</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Total Power (</a:t>
                      </a:r>
                      <a:r>
                        <a:rPr lang="en-US" sz="1200" b="1" dirty="0" smtClean="0">
                          <a:solidFill>
                            <a:srgbClr val="000000"/>
                          </a:solidFill>
                          <a:latin typeface="Times New Roman"/>
                          <a:ea typeface="Calibri"/>
                          <a:cs typeface="Arial"/>
                        </a:rPr>
                        <a:t>watt)</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Ratio Compared to Cluster (A)</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(G)</a:t>
                      </a:r>
                      <a:endParaRPr lang="en-US" sz="110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a:solidFill>
                            <a:srgbClr val="000000"/>
                          </a:solidFill>
                          <a:latin typeface="Times New Roman"/>
                          <a:ea typeface="Calibri"/>
                          <a:cs typeface="Arial"/>
                        </a:rPr>
                        <a:t>181</a:t>
                      </a:r>
                      <a:endParaRPr lang="en-US" sz="110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latin typeface="Times New Roman"/>
                          <a:ea typeface="Calibri"/>
                          <a:cs typeface="Arial"/>
                        </a:rPr>
                        <a:t>1</a:t>
                      </a:r>
                      <a:endParaRPr lang="en-US" sz="1100" dirty="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(H)</a:t>
                      </a:r>
                      <a:endParaRPr lang="en-US" sz="110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233</a:t>
                      </a:r>
                      <a:endParaRPr lang="en-US" sz="1100" dirty="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1.27</a:t>
                      </a:r>
                      <a:endParaRPr lang="en-US" sz="1100" dirty="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(I)</a:t>
                      </a:r>
                      <a:endParaRPr lang="en-US" sz="110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195</a:t>
                      </a:r>
                      <a:endParaRPr lang="en-US" sz="1100" dirty="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1.06</a:t>
                      </a:r>
                      <a:endParaRPr lang="en-US" sz="1100" dirty="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4" name="Table 13"/>
          <p:cNvGraphicFramePr>
            <a:graphicFrameLocks noGrp="1"/>
          </p:cNvGraphicFramePr>
          <p:nvPr/>
        </p:nvGraphicFramePr>
        <p:xfrm>
          <a:off x="228600" y="5943600"/>
          <a:ext cx="5026025" cy="672084"/>
        </p:xfrm>
        <a:graphic>
          <a:graphicData uri="http://schemas.openxmlformats.org/drawingml/2006/table">
            <a:tbl>
              <a:tblPr/>
              <a:tblGrid>
                <a:gridCol w="2195195"/>
                <a:gridCol w="904240"/>
                <a:gridCol w="963295"/>
                <a:gridCol w="963295"/>
              </a:tblGrid>
              <a:tr h="193675">
                <a:tc>
                  <a:txBody>
                    <a:bodyPr/>
                    <a:lstStyle/>
                    <a:p>
                      <a:pPr marL="0" marR="0" algn="ctr">
                        <a:lnSpc>
                          <a:spcPct val="150000"/>
                        </a:lnSpc>
                        <a:spcBef>
                          <a:spcPts val="0"/>
                        </a:spcBef>
                        <a:spcAft>
                          <a:spcPts val="0"/>
                        </a:spcAft>
                      </a:pP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(I)</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(II)</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(II)</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0">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Total Power (</a:t>
                      </a:r>
                      <a:r>
                        <a:rPr lang="en-US" sz="1200" b="1" dirty="0" smtClean="0">
                          <a:solidFill>
                            <a:srgbClr val="000000"/>
                          </a:solidFill>
                          <a:latin typeface="Times New Roman"/>
                          <a:ea typeface="Calibri"/>
                          <a:cs typeface="Arial"/>
                        </a:rPr>
                        <a:t>watt)</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567</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680</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604</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Ratio Compared to Cluster (I)</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a:solidFill>
                            <a:srgbClr val="000000"/>
                          </a:solidFill>
                          <a:latin typeface="Times New Roman"/>
                          <a:ea typeface="Calibri"/>
                          <a:cs typeface="Arial"/>
                        </a:rPr>
                        <a:t>1</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1.2</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1.06</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5" name="Rectangle 14"/>
          <p:cNvSpPr/>
          <p:nvPr/>
        </p:nvSpPr>
        <p:spPr>
          <a:xfrm>
            <a:off x="174978" y="101025"/>
            <a:ext cx="4724400" cy="707886"/>
          </a:xfrm>
          <a:prstGeom prst="rect">
            <a:avLst/>
          </a:prstGeom>
          <a:solidFill>
            <a:schemeClr val="bg1"/>
          </a:solidFill>
        </p:spPr>
        <p:txBody>
          <a:bodyPr wrap="square">
            <a:spAutoFit/>
          </a:bodyPr>
          <a:lstStyle/>
          <a:p>
            <a:pPr marL="0" lvl="2"/>
            <a:r>
              <a:rPr lang="en-US" sz="2000" b="1" dirty="0" smtClean="0">
                <a:solidFill>
                  <a:srgbClr val="C00000"/>
                </a:solidFill>
              </a:rPr>
              <a:t>Numerical Results for the Twenty-Seven Savonius Wind Turbine Farm</a:t>
            </a:r>
            <a:endParaRPr lang="en-US" sz="2000" b="1" dirty="0" smtClean="0">
              <a:solidFill>
                <a:srgbClr val="C00000"/>
              </a:solidFill>
              <a:latin typeface="+mj-lt"/>
              <a:ea typeface="+mj-ea"/>
              <a:cs typeface="+mj-cs"/>
            </a:endParaRPr>
          </a:p>
        </p:txBody>
      </p:sp>
      <p:sp>
        <p:nvSpPr>
          <p:cNvPr id="16" name="Rectangle 15"/>
          <p:cNvSpPr/>
          <p:nvPr/>
        </p:nvSpPr>
        <p:spPr>
          <a:xfrm>
            <a:off x="152400" y="969764"/>
            <a:ext cx="4800600" cy="2154436"/>
          </a:xfrm>
          <a:prstGeom prst="rect">
            <a:avLst/>
          </a:prstGeom>
        </p:spPr>
        <p:txBody>
          <a:bodyPr wrap="square">
            <a:spAutoFit/>
          </a:bodyPr>
          <a:lstStyle/>
          <a:p>
            <a:pPr algn="just"/>
            <a:r>
              <a:rPr lang="en-US" sz="1400" b="1" dirty="0" smtClean="0"/>
              <a:t>The ratio between Cp of individual turbines is (1:1.2:1) </a:t>
            </a:r>
          </a:p>
          <a:p>
            <a:pPr algn="just"/>
            <a:endParaRPr lang="en-US" sz="1100" b="1" dirty="0" smtClean="0"/>
          </a:p>
          <a:p>
            <a:pPr lvl="0" algn="just"/>
            <a:r>
              <a:rPr lang="en-US" sz="1400" b="1" dirty="0" smtClean="0"/>
              <a:t>The ratio between average Cp of the clusters is 1:1.2:1</a:t>
            </a:r>
          </a:p>
          <a:p>
            <a:pPr lvl="0" algn="just"/>
            <a:endParaRPr lang="en-US" sz="100" b="1" dirty="0" smtClean="0"/>
          </a:p>
          <a:p>
            <a:pPr lvl="0" algn="just"/>
            <a:endParaRPr lang="en-US" sz="800" b="1" dirty="0" smtClean="0"/>
          </a:p>
          <a:p>
            <a:pPr lvl="0" algn="just"/>
            <a:endParaRPr lang="en-US" sz="200" b="1" dirty="0" smtClean="0"/>
          </a:p>
          <a:p>
            <a:pPr algn="just"/>
            <a:r>
              <a:rPr lang="en-US" sz="1400" b="1" dirty="0" smtClean="0"/>
              <a:t>The ratio between average Cp of the nine turbine farms I, II and III  is 1:1.2:1</a:t>
            </a:r>
          </a:p>
          <a:p>
            <a:pPr algn="just"/>
            <a:endParaRPr lang="en-US" sz="1050" dirty="0" smtClean="0"/>
          </a:p>
          <a:p>
            <a:pPr lvl="0" algn="just"/>
            <a:r>
              <a:rPr lang="en-US" sz="1400" b="1" dirty="0" smtClean="0"/>
              <a:t>The </a:t>
            </a:r>
            <a:r>
              <a:rPr lang="en-US" sz="1400" b="1" dirty="0" smtClean="0">
                <a:solidFill>
                  <a:srgbClr val="FF0000"/>
                </a:solidFill>
              </a:rPr>
              <a:t>average power coefficient </a:t>
            </a:r>
            <a:r>
              <a:rPr lang="en-US" sz="1400" b="1" dirty="0" smtClean="0"/>
              <a:t>achieved by the </a:t>
            </a:r>
            <a:r>
              <a:rPr lang="en-US" sz="1400" b="1" dirty="0" smtClean="0">
                <a:solidFill>
                  <a:srgbClr val="FF0000"/>
                </a:solidFill>
              </a:rPr>
              <a:t>developed nine turbine farms </a:t>
            </a:r>
            <a:r>
              <a:rPr lang="en-US" sz="1400" b="1" dirty="0" smtClean="0"/>
              <a:t>at </a:t>
            </a:r>
            <a:r>
              <a:rPr lang="en-US" sz="1400" b="1" dirty="0" smtClean="0">
                <a:solidFill>
                  <a:srgbClr val="FF0000"/>
                </a:solidFill>
                <a:sym typeface="Symbol"/>
              </a:rPr>
              <a:t>=1</a:t>
            </a:r>
            <a:r>
              <a:rPr lang="en-US" sz="1400" b="1" dirty="0" smtClean="0">
                <a:sym typeface="Symbol"/>
              </a:rPr>
              <a:t> </a:t>
            </a:r>
            <a:r>
              <a:rPr lang="en-US" sz="1400" b="1" dirty="0" smtClean="0"/>
              <a:t>is </a:t>
            </a:r>
            <a:r>
              <a:rPr lang="en-US" sz="1400" b="1" dirty="0" smtClean="0">
                <a:solidFill>
                  <a:srgbClr val="FF0000"/>
                </a:solidFill>
              </a:rPr>
              <a:t>39% higher </a:t>
            </a:r>
            <a:r>
              <a:rPr lang="en-US" sz="1400" b="1" dirty="0" smtClean="0"/>
              <a:t>than that of isolated nine turbine farm</a:t>
            </a:r>
          </a:p>
        </p:txBody>
      </p:sp>
      <p:sp>
        <p:nvSpPr>
          <p:cNvPr id="65537" name="Rectangle 1"/>
          <p:cNvSpPr>
            <a:spLocks noChangeArrowheads="1"/>
          </p:cNvSpPr>
          <p:nvPr/>
        </p:nvSpPr>
        <p:spPr bwMode="auto">
          <a:xfrm>
            <a:off x="5029200" y="4390310"/>
            <a:ext cx="39624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sz="1600" dirty="0" smtClean="0"/>
              <a:t>The average power achieved by the developed twenty-seven turbine farm is 0.32 at </a:t>
            </a:r>
            <a:r>
              <a:rPr lang="en-US" sz="1600" dirty="0" smtClean="0">
                <a:sym typeface="Symbol"/>
              </a:rPr>
              <a:t> =1</a:t>
            </a:r>
            <a:endParaRPr lang="en-US" sz="1600" dirty="0" smtClean="0"/>
          </a:p>
        </p:txBody>
      </p:sp>
      <p:pic>
        <p:nvPicPr>
          <p:cNvPr id="2050" name="Picture 2"/>
          <p:cNvPicPr>
            <a:picLocks noChangeAspect="1" noChangeArrowheads="1"/>
          </p:cNvPicPr>
          <p:nvPr/>
        </p:nvPicPr>
        <p:blipFill>
          <a:blip r:embed="rId3" cstate="print"/>
          <a:srcRect/>
          <a:stretch>
            <a:fillRect/>
          </a:stretch>
        </p:blipFill>
        <p:spPr bwMode="auto">
          <a:xfrm>
            <a:off x="5040489" y="76200"/>
            <a:ext cx="4007927" cy="4038600"/>
          </a:xfrm>
          <a:prstGeom prst="rect">
            <a:avLst/>
          </a:prstGeom>
          <a:noFill/>
          <a:ln w="25400">
            <a:solidFill>
              <a:schemeClr val="tx1"/>
            </a:solidFill>
            <a:miter lim="800000"/>
            <a:headEnd/>
            <a:tailEnd/>
          </a:ln>
        </p:spPr>
      </p:pic>
      <p:sp>
        <p:nvSpPr>
          <p:cNvPr id="17" name="TextBox 16"/>
          <p:cNvSpPr txBox="1"/>
          <p:nvPr/>
        </p:nvSpPr>
        <p:spPr>
          <a:xfrm>
            <a:off x="7162800" y="304800"/>
            <a:ext cx="304800" cy="369332"/>
          </a:xfrm>
          <a:prstGeom prst="rect">
            <a:avLst/>
          </a:prstGeom>
          <a:noFill/>
          <a:ln w="6350">
            <a:solidFill>
              <a:schemeClr val="tx1"/>
            </a:solidFill>
          </a:ln>
        </p:spPr>
        <p:txBody>
          <a:bodyPr wrap="square" rtlCol="0">
            <a:spAutoFit/>
          </a:bodyPr>
          <a:lstStyle/>
          <a:p>
            <a:pPr algn="ctr"/>
            <a:r>
              <a:rPr lang="en-US" dirty="0" smtClean="0"/>
              <a:t>I</a:t>
            </a:r>
            <a:endParaRPr lang="en-US" dirty="0"/>
          </a:p>
        </p:txBody>
      </p:sp>
      <p:sp>
        <p:nvSpPr>
          <p:cNvPr id="18" name="TextBox 17"/>
          <p:cNvSpPr txBox="1"/>
          <p:nvPr/>
        </p:nvSpPr>
        <p:spPr>
          <a:xfrm>
            <a:off x="6477000" y="1447800"/>
            <a:ext cx="381000" cy="369332"/>
          </a:xfrm>
          <a:prstGeom prst="rect">
            <a:avLst/>
          </a:prstGeom>
          <a:noFill/>
          <a:ln w="6350">
            <a:solidFill>
              <a:schemeClr val="tx1"/>
            </a:solidFill>
          </a:ln>
        </p:spPr>
        <p:txBody>
          <a:bodyPr wrap="square" rtlCol="0">
            <a:spAutoFit/>
          </a:bodyPr>
          <a:lstStyle/>
          <a:p>
            <a:pPr algn="ctr"/>
            <a:r>
              <a:rPr lang="en-US" dirty="0" smtClean="0"/>
              <a:t>II</a:t>
            </a:r>
            <a:endParaRPr lang="en-US" dirty="0"/>
          </a:p>
        </p:txBody>
      </p:sp>
      <p:sp>
        <p:nvSpPr>
          <p:cNvPr id="19" name="TextBox 18"/>
          <p:cNvSpPr txBox="1"/>
          <p:nvPr/>
        </p:nvSpPr>
        <p:spPr>
          <a:xfrm>
            <a:off x="7239000" y="3657600"/>
            <a:ext cx="381000" cy="369332"/>
          </a:xfrm>
          <a:prstGeom prst="rect">
            <a:avLst/>
          </a:prstGeom>
          <a:noFill/>
          <a:ln w="6350">
            <a:solidFill>
              <a:schemeClr val="tx1"/>
            </a:solidFill>
          </a:ln>
        </p:spPr>
        <p:txBody>
          <a:bodyPr wrap="square" rtlCol="0">
            <a:spAutoFit/>
          </a:bodyPr>
          <a:lstStyle/>
          <a:p>
            <a:pPr algn="ctr"/>
            <a:r>
              <a:rPr lang="en-US" dirty="0" smtClean="0"/>
              <a:t>III</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45</a:t>
            </a:fld>
            <a:endParaRPr lang="en-US"/>
          </a:p>
        </p:txBody>
      </p:sp>
      <p:sp>
        <p:nvSpPr>
          <p:cNvPr id="1025" name="Rectangle 1"/>
          <p:cNvSpPr>
            <a:spLocks noChangeArrowheads="1"/>
          </p:cNvSpPr>
          <p:nvPr/>
        </p:nvSpPr>
        <p:spPr bwMode="auto">
          <a:xfrm>
            <a:off x="381000" y="4080302"/>
            <a:ext cx="81534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t>The 27 turbine farm is </a:t>
            </a:r>
            <a:r>
              <a:rPr lang="en-US" sz="1600" b="1" dirty="0" smtClean="0">
                <a:solidFill>
                  <a:srgbClr val="FF0000"/>
                </a:solidFill>
              </a:rPr>
              <a:t>patterned</a:t>
            </a:r>
            <a:r>
              <a:rPr lang="en-US" sz="1600" b="1" dirty="0" smtClean="0"/>
              <a:t>, this means that the performance of the farm can be </a:t>
            </a:r>
            <a:r>
              <a:rPr lang="en-US" sz="1600" b="1" dirty="0" smtClean="0">
                <a:solidFill>
                  <a:srgbClr val="FF0000"/>
                </a:solidFill>
              </a:rPr>
              <a:t>predicted</a:t>
            </a:r>
            <a:r>
              <a:rPr lang="en-US" sz="1600" b="1" dirty="0" smtClean="0"/>
              <a:t> by simulation of only three turbines.</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1600" b="1" dirty="0" smtClean="0"/>
          </a:p>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solidFill>
                  <a:srgbClr val="FF0000"/>
                </a:solidFill>
              </a:rPr>
              <a:t>Using the ratio 1:1.2:1 </a:t>
            </a:r>
            <a:r>
              <a:rPr lang="en-US" sz="1600" b="1" dirty="0" smtClean="0"/>
              <a:t>and the </a:t>
            </a:r>
            <a:r>
              <a:rPr lang="en-US" sz="1600" b="1" dirty="0" smtClean="0">
                <a:solidFill>
                  <a:srgbClr val="FF0000"/>
                </a:solidFill>
              </a:rPr>
              <a:t>results</a:t>
            </a:r>
            <a:r>
              <a:rPr lang="en-US" sz="1600" b="1" dirty="0" smtClean="0"/>
              <a:t> of the simulation of the three turbine </a:t>
            </a:r>
            <a:r>
              <a:rPr lang="en-US" sz="1600" b="1" dirty="0" smtClean="0">
                <a:solidFill>
                  <a:srgbClr val="FF0000"/>
                </a:solidFill>
              </a:rPr>
              <a:t>cluster</a:t>
            </a:r>
            <a:r>
              <a:rPr lang="en-US" sz="1600" b="1" dirty="0" smtClean="0"/>
              <a:t>, the 27 turbine farm efficiency is </a:t>
            </a:r>
            <a:r>
              <a:rPr lang="en-US" sz="1600" b="1" dirty="0" smtClean="0">
                <a:solidFill>
                  <a:srgbClr val="FF0000"/>
                </a:solidFill>
              </a:rPr>
              <a:t>predicted</a:t>
            </a:r>
            <a:r>
              <a:rPr lang="en-US" sz="1600" b="1" dirty="0" smtClean="0"/>
              <a:t> and compared to the calculated results.</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1600" b="1" dirty="0" smtClean="0"/>
          </a:p>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t>The </a:t>
            </a:r>
            <a:r>
              <a:rPr lang="en-US" sz="1600" b="1" dirty="0" smtClean="0">
                <a:solidFill>
                  <a:srgbClr val="FF0000"/>
                </a:solidFill>
              </a:rPr>
              <a:t>error in the predicted average power coefficient </a:t>
            </a:r>
            <a:r>
              <a:rPr lang="en-US" sz="1600" b="1" dirty="0" smtClean="0"/>
              <a:t>(Cp=0.326) of the farm compared to the calculated value (Cp=0.325) </a:t>
            </a:r>
            <a:r>
              <a:rPr lang="en-US" sz="1600" b="1" dirty="0" smtClean="0">
                <a:solidFill>
                  <a:srgbClr val="FF0000"/>
                </a:solidFill>
              </a:rPr>
              <a:t>is less than 0.4%</a:t>
            </a:r>
          </a:p>
        </p:txBody>
      </p:sp>
      <p:graphicFrame>
        <p:nvGraphicFramePr>
          <p:cNvPr id="5" name="Chart 4"/>
          <p:cNvGraphicFramePr/>
          <p:nvPr/>
        </p:nvGraphicFramePr>
        <p:xfrm>
          <a:off x="1143000" y="685800"/>
          <a:ext cx="6858000" cy="3276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46</a:t>
            </a:fld>
            <a:endParaRPr lang="en-US"/>
          </a:p>
        </p:txBody>
      </p:sp>
      <p:sp>
        <p:nvSpPr>
          <p:cNvPr id="6" name="Rectangle 5"/>
          <p:cNvSpPr/>
          <p:nvPr/>
        </p:nvSpPr>
        <p:spPr>
          <a:xfrm>
            <a:off x="228600" y="228600"/>
            <a:ext cx="8305800" cy="646331"/>
          </a:xfrm>
          <a:prstGeom prst="rect">
            <a:avLst/>
          </a:prstGeom>
          <a:solidFill>
            <a:schemeClr val="bg1"/>
          </a:solidFill>
        </p:spPr>
        <p:txBody>
          <a:bodyPr wrap="square">
            <a:spAutoFit/>
          </a:bodyPr>
          <a:lstStyle/>
          <a:p>
            <a:pPr marL="0" lvl="2" algn="ctr"/>
            <a:r>
              <a:rPr lang="en-US" b="1" dirty="0" smtClean="0"/>
              <a:t>Power and Power Density of the Developed VS Isolated Farms</a:t>
            </a:r>
          </a:p>
          <a:p>
            <a:pPr marL="0" lvl="2" algn="ctr"/>
            <a:r>
              <a:rPr lang="en-US" b="1" dirty="0" smtClean="0"/>
              <a:t>(One meter Diameter and One meter Height Turbines) </a:t>
            </a:r>
            <a:endParaRPr lang="en-US" b="1" dirty="0" smtClean="0">
              <a:latin typeface="+mj-lt"/>
              <a:ea typeface="+mj-ea"/>
              <a:cs typeface="+mj-cs"/>
            </a:endParaRPr>
          </a:p>
        </p:txBody>
      </p:sp>
      <p:graphicFrame>
        <p:nvGraphicFramePr>
          <p:cNvPr id="12" name="Table 11"/>
          <p:cNvGraphicFramePr>
            <a:graphicFrameLocks noGrp="1"/>
          </p:cNvGraphicFramePr>
          <p:nvPr>
            <p:extLst>
              <p:ext uri="{D42A27DB-BD31-4B8C-83A1-F6EECF244321}">
                <p14:modId xmlns:p14="http://schemas.microsoft.com/office/powerpoint/2010/main" val="3937512201"/>
              </p:ext>
            </p:extLst>
          </p:nvPr>
        </p:nvGraphicFramePr>
        <p:xfrm>
          <a:off x="761999" y="4191000"/>
          <a:ext cx="7391400" cy="2157984"/>
        </p:xfrm>
        <a:graphic>
          <a:graphicData uri="http://schemas.openxmlformats.org/drawingml/2006/table">
            <a:tbl>
              <a:tblPr/>
              <a:tblGrid>
                <a:gridCol w="821266"/>
                <a:gridCol w="1083735"/>
                <a:gridCol w="1012657"/>
                <a:gridCol w="1106548"/>
                <a:gridCol w="1081195"/>
                <a:gridCol w="889845"/>
                <a:gridCol w="1396154"/>
              </a:tblGrid>
              <a:tr h="187308">
                <a:tc rowSpan="2">
                  <a:txBody>
                    <a:bodyPr/>
                    <a:lstStyle/>
                    <a:p>
                      <a:pPr marL="0" marR="0" algn="ctr">
                        <a:lnSpc>
                          <a:spcPct val="115000"/>
                        </a:lnSpc>
                        <a:spcBef>
                          <a:spcPts val="0"/>
                        </a:spcBef>
                        <a:spcAft>
                          <a:spcPts val="0"/>
                        </a:spcAft>
                      </a:pP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Power (W/m)</a:t>
                      </a: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Enhancement</a:t>
                      </a:r>
                    </a:p>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In </a:t>
                      </a:r>
                    </a:p>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Power</a:t>
                      </a: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Power Density</a:t>
                      </a:r>
                    </a:p>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(W/m</a:t>
                      </a:r>
                      <a:r>
                        <a:rPr lang="en-US" sz="1200" b="1" baseline="30000" dirty="0" smtClean="0">
                          <a:solidFill>
                            <a:srgbClr val="000000"/>
                          </a:solidFill>
                          <a:latin typeface="Times New Roman"/>
                          <a:ea typeface="Calibri"/>
                          <a:cs typeface="Arial"/>
                        </a:rPr>
                        <a:t>2</a:t>
                      </a:r>
                      <a:r>
                        <a:rPr lang="en-US" sz="1200" b="1" baseline="0" dirty="0" smtClean="0">
                          <a:solidFill>
                            <a:srgbClr val="000000"/>
                          </a:solidFill>
                          <a:latin typeface="Times New Roman"/>
                          <a:ea typeface="Calibri"/>
                          <a:cs typeface="Arial"/>
                        </a:rPr>
                        <a:t>)</a:t>
                      </a: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Enhancement</a:t>
                      </a:r>
                    </a:p>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In</a:t>
                      </a:r>
                    </a:p>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Power Density</a:t>
                      </a: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5176">
                <a:tc vMerge="1">
                  <a:txBody>
                    <a:bodyPr/>
                    <a:lstStyle/>
                    <a:p>
                      <a:endParaRPr lang="en-US"/>
                    </a:p>
                  </a:txBody>
                  <a:tcPr/>
                </a:tc>
                <a:tc>
                  <a:txBody>
                    <a:bodyPr/>
                    <a:lstStyle/>
                    <a:p>
                      <a:pPr marL="0" marR="0" algn="ctr">
                        <a:lnSpc>
                          <a:spcPct val="115000"/>
                        </a:lnSpc>
                        <a:spcBef>
                          <a:spcPts val="0"/>
                        </a:spcBef>
                        <a:spcAft>
                          <a:spcPts val="0"/>
                        </a:spcAft>
                      </a:pPr>
                      <a:r>
                        <a:rPr lang="en-US" sz="1200" b="1" dirty="0">
                          <a:solidFill>
                            <a:srgbClr val="C00000"/>
                          </a:solidFill>
                          <a:latin typeface="Times New Roman"/>
                          <a:ea typeface="Calibri"/>
                          <a:cs typeface="Arial"/>
                        </a:rPr>
                        <a:t>Developed</a:t>
                      </a:r>
                      <a:endParaRPr lang="en-US" sz="1200" b="1" dirty="0">
                        <a:solidFill>
                          <a:srgbClr val="C00000"/>
                        </a:solidFill>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Isolated</a:t>
                      </a: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200" b="1" dirty="0">
                          <a:solidFill>
                            <a:srgbClr val="C00000"/>
                          </a:solidFill>
                          <a:latin typeface="Times New Roman"/>
                          <a:ea typeface="Calibri"/>
                          <a:cs typeface="Arial"/>
                        </a:rPr>
                        <a:t>Developed</a:t>
                      </a:r>
                      <a:endParaRPr lang="en-US" sz="1200" b="1" dirty="0">
                        <a:solidFill>
                          <a:srgbClr val="C00000"/>
                        </a:solidFill>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Isolated</a:t>
                      </a:r>
                      <a:endParaRPr lang="en-US" sz="1200" b="1">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317836">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3 Turbines</a:t>
                      </a:r>
                      <a:endParaRPr lang="en-US" sz="1400" b="1" dirty="0">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C00000"/>
                          </a:solidFill>
                          <a:latin typeface="Times New Roman"/>
                          <a:ea typeface="Calibri"/>
                          <a:cs typeface="Arial"/>
                        </a:rPr>
                        <a:t>182</a:t>
                      </a:r>
                      <a:endParaRPr lang="en-US" sz="1400" b="1" dirty="0">
                        <a:solidFill>
                          <a:srgbClr val="C00000"/>
                        </a:solidFill>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145</a:t>
                      </a:r>
                      <a:endParaRPr lang="en-US" sz="1400" b="1" dirty="0">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C00000"/>
                          </a:solidFill>
                          <a:latin typeface="Times New Roman"/>
                          <a:ea typeface="Calibri"/>
                          <a:cs typeface="Arial"/>
                        </a:rPr>
                        <a:t>26%</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C00000"/>
                          </a:solidFill>
                          <a:latin typeface="Times New Roman"/>
                          <a:ea typeface="Calibri"/>
                          <a:cs typeface="Arial"/>
                        </a:rPr>
                        <a:t>17</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000000"/>
                          </a:solidFill>
                          <a:latin typeface="Times New Roman"/>
                          <a:ea typeface="Calibri"/>
                          <a:cs typeface="Arial"/>
                        </a:rPr>
                        <a:t>13</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C00000"/>
                          </a:solidFill>
                          <a:latin typeface="Times New Roman"/>
                          <a:ea typeface="Calibri"/>
                          <a:cs typeface="Arial"/>
                        </a:rPr>
                        <a:t>1.3 times</a:t>
                      </a:r>
                      <a:endParaRPr lang="en-US" sz="1400" b="1" kern="1200" dirty="0">
                        <a:solidFill>
                          <a:srgbClr val="C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836">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9 Turbines</a:t>
                      </a:r>
                      <a:endParaRPr lang="en-US" sz="1400" b="1">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C00000"/>
                          </a:solidFill>
                          <a:latin typeface="Times New Roman"/>
                          <a:ea typeface="Calibri"/>
                          <a:cs typeface="Arial"/>
                        </a:rPr>
                        <a:t>554</a:t>
                      </a:r>
                      <a:endParaRPr lang="en-US" sz="1400" b="1" dirty="0">
                        <a:solidFill>
                          <a:srgbClr val="C00000"/>
                        </a:solidFill>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435</a:t>
                      </a:r>
                      <a:endParaRPr lang="en-US" sz="1400" b="1" dirty="0">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C00000"/>
                          </a:solidFill>
                          <a:latin typeface="Times New Roman"/>
                          <a:ea typeface="Calibri"/>
                          <a:cs typeface="Arial"/>
                        </a:rPr>
                        <a:t>26%</a:t>
                      </a:r>
                      <a:endParaRPr lang="en-US" sz="1400" b="1" kern="1200" dirty="0">
                        <a:solidFill>
                          <a:srgbClr val="C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C00000"/>
                          </a:solidFill>
                          <a:latin typeface="Times New Roman"/>
                          <a:ea typeface="Calibri"/>
                          <a:cs typeface="Arial"/>
                        </a:rPr>
                        <a:t>10</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000000"/>
                          </a:solidFill>
                          <a:latin typeface="Times New Roman"/>
                          <a:ea typeface="Calibri"/>
                          <a:cs typeface="Arial"/>
                        </a:rPr>
                        <a:t>1.3</a:t>
                      </a:r>
                      <a:endParaRPr lang="en-US" sz="1400" b="1" kern="1200" dirty="0">
                        <a:solidFill>
                          <a:srgbClr val="0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C00000"/>
                          </a:solidFill>
                          <a:latin typeface="Times New Roman"/>
                          <a:ea typeface="Calibri"/>
                          <a:cs typeface="Arial"/>
                        </a:rPr>
                        <a:t>7 times</a:t>
                      </a:r>
                      <a:endParaRPr lang="en-US" sz="1400" b="1" kern="1200" dirty="0">
                        <a:solidFill>
                          <a:srgbClr val="C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7308">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27 Turbines</a:t>
                      </a:r>
                      <a:endParaRPr lang="en-US" sz="1400" b="1">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C00000"/>
                          </a:solidFill>
                          <a:latin typeface="Times New Roman"/>
                          <a:ea typeface="Calibri"/>
                          <a:cs typeface="Arial"/>
                        </a:rPr>
                        <a:t>1841</a:t>
                      </a:r>
                      <a:endParaRPr lang="en-US" sz="1400" b="1" dirty="0">
                        <a:solidFill>
                          <a:srgbClr val="C00000"/>
                        </a:solidFill>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1304</a:t>
                      </a:r>
                      <a:endParaRPr lang="en-US" sz="1400" b="1">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C00000"/>
                          </a:solidFill>
                          <a:latin typeface="Times New Roman"/>
                          <a:ea typeface="Calibri"/>
                          <a:cs typeface="Arial"/>
                        </a:rPr>
                        <a:t>39%</a:t>
                      </a:r>
                      <a:endParaRPr lang="en-US" sz="1400" b="1" kern="1200" dirty="0">
                        <a:solidFill>
                          <a:srgbClr val="C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C00000"/>
                          </a:solidFill>
                          <a:latin typeface="Times New Roman"/>
                          <a:ea typeface="Calibri"/>
                          <a:cs typeface="Arial"/>
                        </a:rPr>
                        <a:t>4.5</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smtClean="0">
                          <a:solidFill>
                            <a:srgbClr val="000000"/>
                          </a:solidFill>
                          <a:latin typeface="Times New Roman"/>
                          <a:ea typeface="Calibri"/>
                          <a:cs typeface="Arial"/>
                        </a:rPr>
                        <a:t>1.1</a:t>
                      </a:r>
                      <a:endParaRPr lang="en-US" sz="1400" b="1" kern="1200" dirty="0">
                        <a:solidFill>
                          <a:srgbClr val="0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C00000"/>
                          </a:solidFill>
                          <a:latin typeface="Times New Roman"/>
                          <a:ea typeface="Calibri"/>
                          <a:cs typeface="Arial"/>
                        </a:rPr>
                        <a:t>4 times</a:t>
                      </a:r>
                      <a:endParaRPr lang="en-US" sz="1400" b="1" kern="1200" dirty="0">
                        <a:solidFill>
                          <a:srgbClr val="C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Chart 6"/>
          <p:cNvGraphicFramePr/>
          <p:nvPr/>
        </p:nvGraphicFramePr>
        <p:xfrm>
          <a:off x="4495800" y="1066800"/>
          <a:ext cx="4495800" cy="2819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p:nvPr/>
        </p:nvGraphicFramePr>
        <p:xfrm>
          <a:off x="228600" y="1219200"/>
          <a:ext cx="4191000" cy="2743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40000"/>
            <a:lumOff val="60000"/>
          </a:schemeClr>
        </a:solidFill>
        <a:effectLst/>
      </p:bgPr>
    </p:bg>
    <p:spTree>
      <p:nvGrpSpPr>
        <p:cNvPr id="1" name=""/>
        <p:cNvGrpSpPr/>
        <p:nvPr/>
      </p:nvGrpSpPr>
      <p:grpSpPr>
        <a:xfrm>
          <a:off x="0" y="0"/>
          <a:ext cx="0" cy="0"/>
          <a:chOff x="0" y="0"/>
          <a:chExt cx="0" cy="0"/>
        </a:xfrm>
      </p:grpSpPr>
      <p:pic>
        <p:nvPicPr>
          <p:cNvPr id="55304" name="Picture 8" descr="SKWID wind and current generator"/>
          <p:cNvPicPr>
            <a:picLocks noChangeAspect="1" noChangeArrowheads="1"/>
          </p:cNvPicPr>
          <p:nvPr/>
        </p:nvPicPr>
        <p:blipFill>
          <a:blip r:embed="rId2" cstate="print"/>
          <a:srcRect r="15909"/>
          <a:stretch>
            <a:fillRect/>
          </a:stretch>
        </p:blipFill>
        <p:spPr bwMode="auto">
          <a:xfrm>
            <a:off x="0" y="0"/>
            <a:ext cx="3276600" cy="3581400"/>
          </a:xfrm>
          <a:prstGeom prst="rect">
            <a:avLst/>
          </a:prstGeom>
          <a:noFill/>
          <a:ln w="25400">
            <a:solidFill>
              <a:srgbClr val="000000"/>
            </a:solidFill>
          </a:ln>
        </p:spPr>
      </p:pic>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pic>
        <p:nvPicPr>
          <p:cNvPr id="55302" name="Picture 6" descr="http://www.esru.strath.ac.uk/EandE/Web_sites/05-06/marine_renewables/technology/assets/VAMCT.jpg"/>
          <p:cNvPicPr>
            <a:picLocks noChangeAspect="1" noChangeArrowheads="1"/>
          </p:cNvPicPr>
          <p:nvPr/>
        </p:nvPicPr>
        <p:blipFill>
          <a:blip r:embed="rId3" cstate="print"/>
          <a:srcRect r="9586"/>
          <a:stretch>
            <a:fillRect/>
          </a:stretch>
        </p:blipFill>
        <p:spPr bwMode="auto">
          <a:xfrm>
            <a:off x="0" y="3581400"/>
            <a:ext cx="3276600" cy="3276600"/>
          </a:xfrm>
          <a:prstGeom prst="rect">
            <a:avLst/>
          </a:prstGeom>
          <a:noFill/>
          <a:ln w="25400">
            <a:solidFill>
              <a:srgbClr val="000000"/>
            </a:solidFill>
          </a:ln>
        </p:spPr>
      </p:pic>
      <p:sp>
        <p:nvSpPr>
          <p:cNvPr id="4" name="Rectangle 3"/>
          <p:cNvSpPr/>
          <p:nvPr/>
        </p:nvSpPr>
        <p:spPr>
          <a:xfrm>
            <a:off x="3276600" y="4919008"/>
            <a:ext cx="5867400" cy="1938992"/>
          </a:xfrm>
          <a:prstGeom prst="rect">
            <a:avLst/>
          </a:prstGeom>
          <a:solidFill>
            <a:schemeClr val="bg1"/>
          </a:solidFill>
          <a:ln w="63500">
            <a:solidFill>
              <a:srgbClr val="C00000"/>
            </a:solidFill>
          </a:ln>
        </p:spPr>
        <p:txBody>
          <a:bodyPr wrap="square">
            <a:spAutoFit/>
          </a:bodyPr>
          <a:lstStyle/>
          <a:p>
            <a:pPr algn="ctr">
              <a:lnSpc>
                <a:spcPct val="150000"/>
              </a:lnSpc>
            </a:pPr>
            <a:r>
              <a:rPr lang="en-US" sz="4000" b="1" dirty="0" smtClean="0">
                <a:solidFill>
                  <a:schemeClr val="tx2"/>
                </a:solidFill>
                <a:latin typeface="Baskerville Old Face" pitchFamily="18" charset="0"/>
                <a:ea typeface="+mj-ea"/>
                <a:cs typeface="+mj-cs"/>
              </a:rPr>
              <a:t>Case Study (II)</a:t>
            </a:r>
          </a:p>
          <a:p>
            <a:pPr algn="ctr">
              <a:lnSpc>
                <a:spcPct val="150000"/>
              </a:lnSpc>
            </a:pPr>
            <a:r>
              <a:rPr lang="en-US" sz="4000" b="1" dirty="0" smtClean="0">
                <a:solidFill>
                  <a:schemeClr val="tx2"/>
                </a:solidFill>
                <a:latin typeface="Baskerville Old Face" pitchFamily="18" charset="0"/>
                <a:ea typeface="+mj-ea"/>
                <a:cs typeface="+mj-cs"/>
              </a:rPr>
              <a:t>Darrieus Wind Turbine</a:t>
            </a:r>
            <a:endParaRPr lang="en-US" sz="4000" b="1" dirty="0">
              <a:solidFill>
                <a:schemeClr val="tx2"/>
              </a:solidFill>
              <a:latin typeface="Baskerville Old Face" pitchFamily="18" charset="0"/>
              <a:ea typeface="+mj-ea"/>
              <a:cs typeface="+mj-cs"/>
            </a:endParaRPr>
          </a:p>
        </p:txBody>
      </p:sp>
      <p:pic>
        <p:nvPicPr>
          <p:cNvPr id="55308" name="Picture 12" descr="http://www.dgem.nl/_files/image/Photos/Windmills/Darrieus_Turby_windturbine_VAWT_lakeview.jpg"/>
          <p:cNvPicPr>
            <a:picLocks noChangeAspect="1" noChangeArrowheads="1"/>
          </p:cNvPicPr>
          <p:nvPr/>
        </p:nvPicPr>
        <p:blipFill>
          <a:blip r:embed="rId4" cstate="print"/>
          <a:srcRect/>
          <a:stretch>
            <a:fillRect/>
          </a:stretch>
        </p:blipFill>
        <p:spPr bwMode="auto">
          <a:xfrm>
            <a:off x="3276600" y="0"/>
            <a:ext cx="5867400" cy="3429000"/>
          </a:xfrm>
          <a:prstGeom prst="rect">
            <a:avLst/>
          </a:prstGeom>
          <a:noFill/>
          <a:ln w="25400">
            <a:solidFill>
              <a:srgbClr val="000000"/>
            </a:solidFill>
          </a:ln>
        </p:spPr>
      </p:pic>
      <p:pic>
        <p:nvPicPr>
          <p:cNvPr id="55300" name="Picture 4" descr="http://www.bluetidalenergy.com/images/tidal-power-energy-tank.jpg"/>
          <p:cNvPicPr>
            <a:picLocks noChangeAspect="1" noChangeArrowheads="1"/>
          </p:cNvPicPr>
          <p:nvPr/>
        </p:nvPicPr>
        <p:blipFill>
          <a:blip r:embed="rId5" cstate="print"/>
          <a:srcRect/>
          <a:stretch>
            <a:fillRect/>
          </a:stretch>
        </p:blipFill>
        <p:spPr bwMode="auto">
          <a:xfrm>
            <a:off x="3276600" y="2133600"/>
            <a:ext cx="5867400" cy="2743200"/>
          </a:xfrm>
          <a:prstGeom prst="rect">
            <a:avLst/>
          </a:prstGeom>
          <a:noFill/>
          <a:ln w="25400">
            <a:solidFill>
              <a:srgbClr val="000000"/>
            </a:solidFill>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cstate="print"/>
          <a:srcRect/>
          <a:stretch>
            <a:fillRect/>
          </a:stretch>
        </p:blipFill>
        <p:spPr bwMode="auto">
          <a:xfrm>
            <a:off x="1219200" y="1143000"/>
            <a:ext cx="5025528" cy="3048000"/>
          </a:xfrm>
          <a:prstGeom prst="rect">
            <a:avLst/>
          </a:prstGeom>
          <a:noFill/>
          <a:ln w="9525">
            <a:noFill/>
            <a:miter lim="800000"/>
            <a:headEnd/>
            <a:tailEnd/>
          </a:ln>
        </p:spPr>
      </p:pic>
      <p:sp>
        <p:nvSpPr>
          <p:cNvPr id="3" name="Slide Number Placeholder 2"/>
          <p:cNvSpPr>
            <a:spLocks noGrp="1"/>
          </p:cNvSpPr>
          <p:nvPr>
            <p:ph type="sldNum" sz="quarter" idx="12"/>
          </p:nvPr>
        </p:nvSpPr>
        <p:spPr>
          <a:xfrm>
            <a:off x="6553200" y="6381750"/>
            <a:ext cx="2133600" cy="476250"/>
          </a:xfrm>
        </p:spPr>
        <p:txBody>
          <a:bodyPr/>
          <a:lstStyle/>
          <a:p>
            <a:fld id="{325197A1-4679-4014-A1F3-A8A77BFA5E4A}" type="slidenum">
              <a:rPr lang="en-US" smtClean="0"/>
              <a:pPr/>
              <a:t>48</a:t>
            </a:fld>
            <a:endParaRPr lang="en-US" dirty="0"/>
          </a:p>
        </p:txBody>
      </p:sp>
      <p:sp>
        <p:nvSpPr>
          <p:cNvPr id="4" name="Rectangle 1"/>
          <p:cNvSpPr>
            <a:spLocks noChangeArrowheads="1"/>
          </p:cNvSpPr>
          <p:nvPr/>
        </p:nvSpPr>
        <p:spPr bwMode="auto">
          <a:xfrm>
            <a:off x="1066800" y="68759"/>
            <a:ext cx="731520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200" b="1" dirty="0" smtClean="0">
                <a:latin typeface="+mj-lt"/>
                <a:ea typeface="+mj-ea"/>
                <a:cs typeface="+mj-cs"/>
              </a:rPr>
              <a:t>Numerical Unsteady Simulation</a:t>
            </a:r>
          </a:p>
          <a:p>
            <a:pPr marL="0" marR="0" lvl="0" indent="0" algn="ctr" defTabSz="914400" eaLnBrk="1" latinLnBrk="0" hangingPunct="1">
              <a:lnSpc>
                <a:spcPct val="100000"/>
              </a:lnSpc>
              <a:buClrTx/>
              <a:buSzTx/>
              <a:buFontTx/>
              <a:buNone/>
              <a:tabLst/>
            </a:pPr>
            <a:r>
              <a:rPr lang="en-US" sz="2200" b="1" dirty="0" smtClean="0">
                <a:latin typeface="+mj-lt"/>
                <a:ea typeface="+mj-ea"/>
                <a:cs typeface="+mj-cs"/>
              </a:rPr>
              <a:t>Solution of a Single Darrieus Wind Turbine </a:t>
            </a:r>
          </a:p>
        </p:txBody>
      </p:sp>
      <p:pic>
        <p:nvPicPr>
          <p:cNvPr id="5" name="Picture 4" descr="C:\Users\Mohammed\Desktop\H rotor\Aerfoil 0021\mesh 2.png"/>
          <p:cNvPicPr/>
          <p:nvPr/>
        </p:nvPicPr>
        <p:blipFill>
          <a:blip r:embed="rId3" cstate="print"/>
          <a:srcRect l="26119"/>
          <a:stretch>
            <a:fillRect/>
          </a:stretch>
        </p:blipFill>
        <p:spPr bwMode="auto">
          <a:xfrm>
            <a:off x="6858000" y="4419600"/>
            <a:ext cx="2133600" cy="2209800"/>
          </a:xfrm>
          <a:prstGeom prst="rect">
            <a:avLst/>
          </a:prstGeom>
          <a:noFill/>
          <a:ln w="22225">
            <a:solidFill>
              <a:schemeClr val="tx1"/>
            </a:solidFill>
            <a:miter lim="800000"/>
            <a:headEnd/>
            <a:tailEnd/>
          </a:ln>
        </p:spPr>
      </p:pic>
      <p:pic>
        <p:nvPicPr>
          <p:cNvPr id="6" name="Picture 5" descr="C:\Users\Mohammed\AppData\Local\Microsoft\Windows\INetCache\Content.Word\mesh 1.png"/>
          <p:cNvPicPr/>
          <p:nvPr/>
        </p:nvPicPr>
        <p:blipFill>
          <a:blip r:embed="rId4" cstate="print"/>
          <a:srcRect l="15345" t="16488" r="26034" b="14133"/>
          <a:stretch>
            <a:fillRect/>
          </a:stretch>
        </p:blipFill>
        <p:spPr bwMode="auto">
          <a:xfrm>
            <a:off x="4572000" y="4419600"/>
            <a:ext cx="2209800" cy="2209800"/>
          </a:xfrm>
          <a:prstGeom prst="rect">
            <a:avLst/>
          </a:prstGeom>
          <a:noFill/>
          <a:ln w="22225">
            <a:solidFill>
              <a:schemeClr val="tx1"/>
            </a:solidFill>
            <a:miter lim="800000"/>
            <a:headEnd/>
            <a:tailEnd/>
          </a:ln>
        </p:spPr>
      </p:pic>
      <p:sp>
        <p:nvSpPr>
          <p:cNvPr id="8" name="Rectangle 7"/>
          <p:cNvSpPr/>
          <p:nvPr/>
        </p:nvSpPr>
        <p:spPr>
          <a:xfrm>
            <a:off x="196468" y="3919251"/>
            <a:ext cx="3057247" cy="369332"/>
          </a:xfrm>
          <a:prstGeom prst="rect">
            <a:avLst/>
          </a:prstGeom>
        </p:spPr>
        <p:txBody>
          <a:bodyPr wrap="none">
            <a:spAutoFit/>
          </a:bodyPr>
          <a:lstStyle/>
          <a:p>
            <a:pPr lvl="0" algn="justLow"/>
            <a:r>
              <a:rPr lang="en-US" b="1" dirty="0" smtClean="0"/>
              <a:t>Grid independence Study:</a:t>
            </a:r>
          </a:p>
        </p:txBody>
      </p:sp>
      <p:sp>
        <p:nvSpPr>
          <p:cNvPr id="11" name="Rectangle 10"/>
          <p:cNvSpPr/>
          <p:nvPr/>
        </p:nvSpPr>
        <p:spPr>
          <a:xfrm>
            <a:off x="228600" y="6096000"/>
            <a:ext cx="4267200" cy="646331"/>
          </a:xfrm>
          <a:prstGeom prst="rect">
            <a:avLst/>
          </a:prstGeom>
        </p:spPr>
        <p:txBody>
          <a:bodyPr wrap="square">
            <a:spAutoFit/>
          </a:bodyPr>
          <a:lstStyle/>
          <a:p>
            <a:r>
              <a:rPr lang="en-US" dirty="0" smtClean="0"/>
              <a:t>y+ &lt; 1 as required by the transition SST turbulence model </a:t>
            </a:r>
            <a:endParaRPr lang="en-US" dirty="0"/>
          </a:p>
        </p:txBody>
      </p:sp>
      <p:pic>
        <p:nvPicPr>
          <p:cNvPr id="1026" name="Picture 2"/>
          <p:cNvPicPr>
            <a:picLocks noChangeAspect="1" noChangeArrowheads="1"/>
          </p:cNvPicPr>
          <p:nvPr/>
        </p:nvPicPr>
        <p:blipFill>
          <a:blip r:embed="rId5" cstate="print"/>
          <a:srcRect/>
          <a:stretch>
            <a:fillRect/>
          </a:stretch>
        </p:blipFill>
        <p:spPr bwMode="auto">
          <a:xfrm>
            <a:off x="6227285" y="3028723"/>
            <a:ext cx="2766391" cy="1066800"/>
          </a:xfrm>
          <a:prstGeom prst="rect">
            <a:avLst/>
          </a:prstGeom>
          <a:noFill/>
          <a:ln w="19050">
            <a:solidFill>
              <a:schemeClr val="tx1"/>
            </a:solidFill>
            <a:miter lim="800000"/>
            <a:headEnd/>
            <a:tailEnd/>
          </a:ln>
          <a:effectLst/>
        </p:spPr>
      </p:pic>
      <p:sp>
        <p:nvSpPr>
          <p:cNvPr id="12" name="Rectangle 11"/>
          <p:cNvSpPr/>
          <p:nvPr/>
        </p:nvSpPr>
        <p:spPr>
          <a:xfrm>
            <a:off x="6378766" y="2602468"/>
            <a:ext cx="2356158" cy="369332"/>
          </a:xfrm>
          <a:prstGeom prst="rect">
            <a:avLst/>
          </a:prstGeom>
        </p:spPr>
        <p:txBody>
          <a:bodyPr wrap="none">
            <a:spAutoFit/>
          </a:bodyPr>
          <a:lstStyle/>
          <a:p>
            <a:pPr lvl="0" algn="justLow"/>
            <a:r>
              <a:rPr lang="en-US" b="1" dirty="0" smtClean="0"/>
              <a:t>Aerfoil:  NACA 0021</a:t>
            </a:r>
          </a:p>
        </p:txBody>
      </p:sp>
      <p:sp>
        <p:nvSpPr>
          <p:cNvPr id="14" name="Rectangle 13"/>
          <p:cNvSpPr/>
          <p:nvPr/>
        </p:nvSpPr>
        <p:spPr>
          <a:xfrm>
            <a:off x="222260" y="990600"/>
            <a:ext cx="2787943" cy="369332"/>
          </a:xfrm>
          <a:prstGeom prst="rect">
            <a:avLst/>
          </a:prstGeom>
        </p:spPr>
        <p:txBody>
          <a:bodyPr wrap="none">
            <a:spAutoFit/>
          </a:bodyPr>
          <a:lstStyle/>
          <a:p>
            <a:pPr lvl="0" algn="justLow"/>
            <a:r>
              <a:rPr lang="en-US" b="1" dirty="0" smtClean="0"/>
              <a:t>Computational Domain:</a:t>
            </a:r>
          </a:p>
        </p:txBody>
      </p:sp>
      <p:graphicFrame>
        <p:nvGraphicFramePr>
          <p:cNvPr id="16" name="Table 15"/>
          <p:cNvGraphicFramePr>
            <a:graphicFrameLocks noGrp="1"/>
          </p:cNvGraphicFramePr>
          <p:nvPr/>
        </p:nvGraphicFramePr>
        <p:xfrm>
          <a:off x="304800" y="4419600"/>
          <a:ext cx="4038600" cy="1717548"/>
        </p:xfrm>
        <a:graphic>
          <a:graphicData uri="http://schemas.openxmlformats.org/drawingml/2006/table">
            <a:tbl>
              <a:tblPr/>
              <a:tblGrid>
                <a:gridCol w="838200"/>
                <a:gridCol w="1219200"/>
                <a:gridCol w="1066800"/>
                <a:gridCol w="914400"/>
              </a:tblGrid>
              <a:tr h="190500">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Grid level</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Number of</a:t>
                      </a:r>
                      <a:endParaRPr lang="en-US" sz="1400" b="1">
                        <a:latin typeface="Calibri"/>
                        <a:ea typeface="Calibri"/>
                        <a:cs typeface="Arial"/>
                      </a:endParaRPr>
                    </a:p>
                    <a:p>
                      <a:pPr marL="0" marR="0" algn="ctr">
                        <a:lnSpc>
                          <a:spcPct val="115000"/>
                        </a:lnSpc>
                        <a:spcBef>
                          <a:spcPts val="0"/>
                        </a:spcBef>
                        <a:spcAft>
                          <a:spcPts val="0"/>
                        </a:spcAft>
                      </a:pPr>
                      <a:r>
                        <a:rPr lang="en-US" sz="1400" b="1">
                          <a:solidFill>
                            <a:srgbClr val="000000"/>
                          </a:solidFill>
                          <a:latin typeface="Times New Roman"/>
                          <a:ea typeface="Calibri"/>
                          <a:cs typeface="Arial"/>
                        </a:rPr>
                        <a:t>cells</a:t>
                      </a:r>
                      <a:endParaRPr lang="en-US" sz="14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Cm</a:t>
                      </a:r>
                      <a:endParaRPr lang="en-US" sz="14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Cp</a:t>
                      </a:r>
                      <a:endParaRPr lang="en-US" sz="14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1</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47,591</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0.059</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0.166</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2</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81,034</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0.093</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0.259</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3</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173,768</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0.129</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0.362</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90500">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4</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235,451</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0.131</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0.367</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5</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492,605</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0.129</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0.361</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49</a:t>
            </a:fld>
            <a:endParaRPr lang="en-US"/>
          </a:p>
        </p:txBody>
      </p:sp>
      <p:pic>
        <p:nvPicPr>
          <p:cNvPr id="71682" name="Picture 2"/>
          <p:cNvPicPr>
            <a:picLocks noChangeAspect="1" noChangeArrowheads="1"/>
          </p:cNvPicPr>
          <p:nvPr/>
        </p:nvPicPr>
        <p:blipFill>
          <a:blip r:embed="rId2" cstate="print"/>
          <a:srcRect/>
          <a:stretch>
            <a:fillRect/>
          </a:stretch>
        </p:blipFill>
        <p:spPr bwMode="auto">
          <a:xfrm>
            <a:off x="1447800" y="3505200"/>
            <a:ext cx="4953000" cy="3007179"/>
          </a:xfrm>
          <a:prstGeom prst="rect">
            <a:avLst/>
          </a:prstGeom>
          <a:noFill/>
          <a:ln w="9525">
            <a:noFill/>
            <a:miter lim="800000"/>
            <a:headEnd/>
            <a:tailEnd/>
          </a:ln>
        </p:spPr>
      </p:pic>
      <p:sp>
        <p:nvSpPr>
          <p:cNvPr id="5" name="Rectangle 4"/>
          <p:cNvSpPr/>
          <p:nvPr/>
        </p:nvSpPr>
        <p:spPr>
          <a:xfrm>
            <a:off x="152400" y="228600"/>
            <a:ext cx="4495800" cy="3354765"/>
          </a:xfrm>
          <a:prstGeom prst="rect">
            <a:avLst/>
          </a:prstGeom>
        </p:spPr>
        <p:txBody>
          <a:bodyPr wrap="square">
            <a:spAutoFit/>
          </a:bodyPr>
          <a:lstStyle/>
          <a:p>
            <a:pPr algn="just"/>
            <a:r>
              <a:rPr lang="en-US" sz="2000" b="1" dirty="0" smtClean="0"/>
              <a:t>2D Numerical Model Validation:</a:t>
            </a:r>
          </a:p>
          <a:p>
            <a:pPr algn="just"/>
            <a:endParaRPr lang="en-US" sz="1600" dirty="0" smtClean="0"/>
          </a:p>
          <a:p>
            <a:pPr algn="just"/>
            <a:endParaRPr lang="en-US" sz="1600" dirty="0" smtClean="0"/>
          </a:p>
          <a:p>
            <a:pPr algn="just"/>
            <a:r>
              <a:rPr lang="en-US" sz="1600" dirty="0" smtClean="0"/>
              <a:t>The transition SST turbulence shows closer agreement to the experiments data in the numerical results for Power coefficient at different tip speed ratios (</a:t>
            </a:r>
            <a:r>
              <a:rPr lang="en-US" sz="1600" dirty="0" smtClean="0">
                <a:sym typeface="Symbol"/>
              </a:rPr>
              <a:t>)</a:t>
            </a:r>
          </a:p>
          <a:p>
            <a:pPr algn="just"/>
            <a:endParaRPr lang="en-US" sz="1600" dirty="0" smtClean="0">
              <a:sym typeface="Symbol"/>
            </a:endParaRPr>
          </a:p>
          <a:p>
            <a:pPr algn="just"/>
            <a:endParaRPr lang="en-US" sz="1600" dirty="0" smtClean="0">
              <a:sym typeface="Symbol"/>
            </a:endParaRPr>
          </a:p>
          <a:p>
            <a:pPr algn="just"/>
            <a:endParaRPr lang="en-US" sz="1600" dirty="0" smtClean="0">
              <a:sym typeface="Symbol"/>
            </a:endParaRPr>
          </a:p>
          <a:p>
            <a:pPr lvl="0" algn="just"/>
            <a:endParaRPr lang="en-US" sz="1600" dirty="0" smtClean="0"/>
          </a:p>
          <a:p>
            <a:pPr algn="just"/>
            <a:endParaRPr lang="en-US" sz="1600" dirty="0" smtClean="0"/>
          </a:p>
          <a:p>
            <a:pPr algn="just"/>
            <a:endParaRPr lang="en-US" sz="1600" dirty="0" smtClean="0"/>
          </a:p>
        </p:txBody>
      </p:sp>
      <p:sp>
        <p:nvSpPr>
          <p:cNvPr id="8" name="Rectangle 7"/>
          <p:cNvSpPr/>
          <p:nvPr/>
        </p:nvSpPr>
        <p:spPr>
          <a:xfrm>
            <a:off x="152400" y="2362200"/>
            <a:ext cx="2743200" cy="338554"/>
          </a:xfrm>
          <a:prstGeom prst="rect">
            <a:avLst/>
          </a:prstGeom>
        </p:spPr>
        <p:txBody>
          <a:bodyPr wrap="square">
            <a:spAutoFit/>
          </a:bodyPr>
          <a:lstStyle/>
          <a:p>
            <a:pPr algn="just"/>
            <a:r>
              <a:rPr lang="en-US" sz="1600" dirty="0" smtClean="0">
                <a:sym typeface="Symbol"/>
              </a:rPr>
              <a:t>Peak Cp=0.36 at =2.8</a:t>
            </a:r>
            <a:endParaRPr lang="en-US" sz="1600" dirty="0" smtClean="0"/>
          </a:p>
        </p:txBody>
      </p:sp>
      <p:pic>
        <p:nvPicPr>
          <p:cNvPr id="1026" name="Picture 2"/>
          <p:cNvPicPr>
            <a:picLocks noChangeAspect="1" noChangeArrowheads="1"/>
          </p:cNvPicPr>
          <p:nvPr/>
        </p:nvPicPr>
        <p:blipFill>
          <a:blip r:embed="rId3" cstate="print"/>
          <a:srcRect/>
          <a:stretch>
            <a:fillRect/>
          </a:stretch>
        </p:blipFill>
        <p:spPr bwMode="auto">
          <a:xfrm>
            <a:off x="4800600" y="381000"/>
            <a:ext cx="4159026" cy="2971800"/>
          </a:xfrm>
          <a:prstGeom prst="rect">
            <a:avLst/>
          </a:prstGeom>
          <a:noFill/>
          <a:ln w="9525">
            <a:noFill/>
            <a:miter lim="800000"/>
            <a:headEnd/>
            <a:tailEnd/>
          </a:ln>
        </p:spPr>
      </p:pic>
      <p:sp>
        <p:nvSpPr>
          <p:cNvPr id="10" name="Rectangle 9"/>
          <p:cNvSpPr/>
          <p:nvPr/>
        </p:nvSpPr>
        <p:spPr>
          <a:xfrm>
            <a:off x="7924800" y="457200"/>
            <a:ext cx="914400" cy="461665"/>
          </a:xfrm>
          <a:prstGeom prst="rect">
            <a:avLst/>
          </a:prstGeom>
          <a:solidFill>
            <a:schemeClr val="bg1"/>
          </a:solidFill>
        </p:spPr>
        <p:txBody>
          <a:bodyPr wrap="square">
            <a:spAutoFit/>
          </a:bodyPr>
          <a:lstStyle/>
          <a:p>
            <a:pPr algn="ctr"/>
            <a:r>
              <a:rPr lang="en-US" sz="1200" b="1" dirty="0" smtClean="0">
                <a:sym typeface="Symbol"/>
              </a:rPr>
              <a:t>Velocity Contours</a:t>
            </a:r>
            <a:endParaRPr lang="en-US" sz="1200" b="1" dirty="0" smtClean="0"/>
          </a:p>
        </p:txBody>
      </p:sp>
      <p:sp>
        <p:nvSpPr>
          <p:cNvPr id="9" name="Curved Right Arrow 8"/>
          <p:cNvSpPr/>
          <p:nvPr/>
        </p:nvSpPr>
        <p:spPr>
          <a:xfrm>
            <a:off x="6096000" y="1600200"/>
            <a:ext cx="152400" cy="304800"/>
          </a:xfrm>
          <a:prstGeom prst="curv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50</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Velocity Contours Around Single Darrieus Turbine</a:t>
            </a:r>
          </a:p>
          <a:p>
            <a:pPr algn="ctr"/>
            <a:endParaRPr lang="en-US" sz="1200" b="1" dirty="0"/>
          </a:p>
        </p:txBody>
      </p:sp>
      <p:pic>
        <p:nvPicPr>
          <p:cNvPr id="6" name="Single Darriesu Velo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677400" cy="72580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51</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Vorticity Contours Around Single Darrieus Turbine</a:t>
            </a:r>
          </a:p>
          <a:p>
            <a:pPr algn="ctr"/>
            <a:endParaRPr lang="en-US" sz="1200" b="1" dirty="0"/>
          </a:p>
        </p:txBody>
      </p:sp>
      <p:pic>
        <p:nvPicPr>
          <p:cNvPr id="6" name="Single Darriesu Vorti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52</a:t>
            </a:fld>
            <a:endParaRPr lang="en-US"/>
          </a:p>
        </p:txBody>
      </p:sp>
      <p:graphicFrame>
        <p:nvGraphicFramePr>
          <p:cNvPr id="4" name="Chart 3"/>
          <p:cNvGraphicFramePr/>
          <p:nvPr/>
        </p:nvGraphicFramePr>
        <p:xfrm>
          <a:off x="4114800" y="228600"/>
          <a:ext cx="4876800" cy="3200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nvGraphicFramePr>
        <p:xfrm>
          <a:off x="4114800" y="3429000"/>
          <a:ext cx="4886325" cy="3238500"/>
        </p:xfrm>
        <a:graphic>
          <a:graphicData uri="http://schemas.openxmlformats.org/drawingml/2006/chart">
            <c:chart xmlns:c="http://schemas.openxmlformats.org/drawingml/2006/chart" xmlns:r="http://schemas.openxmlformats.org/officeDocument/2006/relationships" r:id="rId3"/>
          </a:graphicData>
        </a:graphic>
      </p:graphicFrame>
      <p:sp>
        <p:nvSpPr>
          <p:cNvPr id="103425" name="Rectangle 1"/>
          <p:cNvSpPr>
            <a:spLocks noChangeArrowheads="1"/>
          </p:cNvSpPr>
          <p:nvPr/>
        </p:nvSpPr>
        <p:spPr bwMode="auto">
          <a:xfrm>
            <a:off x="152400" y="166092"/>
            <a:ext cx="3962400" cy="64633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dirty="0" smtClean="0"/>
              <a:t>A preliminary analysis of the mean velocity field around the turbine blades at tip speed ratios is obtained</a:t>
            </a:r>
          </a:p>
          <a:p>
            <a:pPr algn="just"/>
            <a:endParaRPr lang="en-US" dirty="0" smtClean="0"/>
          </a:p>
          <a:p>
            <a:pPr algn="just"/>
            <a:r>
              <a:rPr lang="en-US" dirty="0" smtClean="0"/>
              <a:t>The </a:t>
            </a:r>
            <a:r>
              <a:rPr lang="en-US" dirty="0" smtClean="0">
                <a:solidFill>
                  <a:srgbClr val="FF0000"/>
                </a:solidFill>
              </a:rPr>
              <a:t>mean tangential velocity </a:t>
            </a:r>
            <a:r>
              <a:rPr lang="en-US" dirty="0" smtClean="0"/>
              <a:t>distribution is studied by plotting the </a:t>
            </a:r>
            <a:r>
              <a:rPr lang="en-US" dirty="0" smtClean="0">
                <a:solidFill>
                  <a:srgbClr val="FF0000"/>
                </a:solidFill>
              </a:rPr>
              <a:t>mean x-velocity component on the Y-axis </a:t>
            </a:r>
            <a:r>
              <a:rPr lang="en-US" dirty="0" smtClean="0"/>
              <a:t>and the </a:t>
            </a:r>
            <a:r>
              <a:rPr lang="en-US" dirty="0" smtClean="0">
                <a:solidFill>
                  <a:srgbClr val="FF0000"/>
                </a:solidFill>
              </a:rPr>
              <a:t>mean y-velocity component on the X-axis</a:t>
            </a:r>
          </a:p>
          <a:p>
            <a:pPr algn="just"/>
            <a:endParaRPr lang="en-US" dirty="0" smtClean="0"/>
          </a:p>
          <a:p>
            <a:pPr algn="just"/>
            <a:r>
              <a:rPr lang="en-US" dirty="0" smtClean="0"/>
              <a:t>The mean x-velocity is a combination of the undisturbed free stream velocity, the velocity induced due to the expansion of the streamlines and an additional component due to the rotational flow which is generated due to a vortex similar to                    a non-perfect </a:t>
            </a:r>
            <a:r>
              <a:rPr lang="en-US" dirty="0" err="1" smtClean="0"/>
              <a:t>Rankine</a:t>
            </a:r>
            <a:r>
              <a:rPr lang="en-US" dirty="0" smtClean="0"/>
              <a:t> vortex</a:t>
            </a:r>
          </a:p>
          <a:p>
            <a:pPr algn="just"/>
            <a:endParaRPr lang="en-US" dirty="0" smtClean="0"/>
          </a:p>
          <a:p>
            <a:pPr algn="just"/>
            <a:endParaRPr lang="en-US" dirty="0" smtClean="0"/>
          </a:p>
          <a:p>
            <a:pPr algn="just"/>
            <a:endParaRPr lang="en-US" dirty="0" smtClean="0"/>
          </a:p>
          <a:p>
            <a:pPr algn="just"/>
            <a:r>
              <a:rPr lang="en-US" dirty="0" smtClean="0"/>
              <a:t>The undisturbed flow component is taken out of the x-velocity plot</a:t>
            </a:r>
          </a:p>
        </p:txBody>
      </p:sp>
      <p:sp>
        <p:nvSpPr>
          <p:cNvPr id="10342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428" name="Rectangle 4"/>
          <p:cNvSpPr>
            <a:spLocks noChangeArrowheads="1"/>
          </p:cNvSpPr>
          <p:nvPr/>
        </p:nvSpPr>
        <p:spPr bwMode="auto">
          <a:xfrm>
            <a:off x="0" y="666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3429" name="Picture 5"/>
          <p:cNvPicPr>
            <a:picLocks noChangeAspect="1" noChangeArrowheads="1"/>
          </p:cNvPicPr>
          <p:nvPr/>
        </p:nvPicPr>
        <p:blipFill>
          <a:blip r:embed="rId4" cstate="print"/>
          <a:srcRect/>
          <a:stretch>
            <a:fillRect/>
          </a:stretch>
        </p:blipFill>
        <p:spPr bwMode="auto">
          <a:xfrm>
            <a:off x="228600" y="5410200"/>
            <a:ext cx="4038600" cy="38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81750"/>
            <a:ext cx="2133600" cy="476250"/>
          </a:xfrm>
        </p:spPr>
        <p:txBody>
          <a:bodyPr/>
          <a:lstStyle/>
          <a:p>
            <a:fld id="{D38A1DA5-4D32-42F5-894D-A42D0857CFB6}" type="datetime1">
              <a:rPr lang="en-US" smtClean="0"/>
              <a:pPr/>
              <a:t>10/13/2015</a:t>
            </a:fld>
            <a:endParaRPr lang="en-US" dirty="0"/>
          </a:p>
        </p:txBody>
      </p:sp>
      <p:sp>
        <p:nvSpPr>
          <p:cNvPr id="3" name="Slide Number Placeholder 2"/>
          <p:cNvSpPr>
            <a:spLocks noGrp="1"/>
          </p:cNvSpPr>
          <p:nvPr>
            <p:ph type="sldNum" sz="quarter" idx="12"/>
          </p:nvPr>
        </p:nvSpPr>
        <p:spPr/>
        <p:txBody>
          <a:bodyPr/>
          <a:lstStyle/>
          <a:p>
            <a:fld id="{325197A1-4679-4014-A1F3-A8A77BFA5E4A}" type="slidenum">
              <a:rPr lang="en-US" smtClean="0"/>
              <a:pPr/>
              <a:t>53</a:t>
            </a:fld>
            <a:endParaRPr lang="en-US"/>
          </a:p>
        </p:txBody>
      </p:sp>
      <p:sp>
        <p:nvSpPr>
          <p:cNvPr id="4" name="Rectangle 3"/>
          <p:cNvSpPr/>
          <p:nvPr/>
        </p:nvSpPr>
        <p:spPr>
          <a:xfrm>
            <a:off x="228600" y="304800"/>
            <a:ext cx="8534400" cy="923330"/>
          </a:xfrm>
          <a:prstGeom prst="rect">
            <a:avLst/>
          </a:prstGeom>
        </p:spPr>
        <p:txBody>
          <a:bodyPr wrap="square">
            <a:spAutoFit/>
          </a:bodyPr>
          <a:lstStyle/>
          <a:p>
            <a:pPr algn="just"/>
            <a:r>
              <a:rPr lang="en-US" dirty="0" smtClean="0"/>
              <a:t>Combining the mean x-velocity on both the positive and negative Y-axes on one plot, they are found to approximately fit a perfect </a:t>
            </a:r>
            <a:r>
              <a:rPr lang="en-US" dirty="0" err="1" smtClean="0"/>
              <a:t>Rankine</a:t>
            </a:r>
            <a:r>
              <a:rPr lang="en-US" dirty="0" smtClean="0"/>
              <a:t> vortex having                 a circulation (</a:t>
            </a:r>
            <a:r>
              <a:rPr lang="en-US" dirty="0" smtClean="0">
                <a:sym typeface="Symbol"/>
              </a:rPr>
              <a:t></a:t>
            </a:r>
            <a:r>
              <a:rPr lang="en-US" dirty="0" smtClean="0"/>
              <a:t>) 4.3</a:t>
            </a:r>
            <a:endParaRPr lang="en-US" dirty="0"/>
          </a:p>
        </p:txBody>
      </p:sp>
      <p:graphicFrame>
        <p:nvGraphicFramePr>
          <p:cNvPr id="5" name="Chart 4"/>
          <p:cNvGraphicFramePr/>
          <p:nvPr/>
        </p:nvGraphicFramePr>
        <p:xfrm>
          <a:off x="3886200" y="1447800"/>
          <a:ext cx="4914900" cy="2981325"/>
        </p:xfrm>
        <a:graphic>
          <a:graphicData uri="http://schemas.openxmlformats.org/drawingml/2006/chart">
            <c:chart xmlns:c="http://schemas.openxmlformats.org/drawingml/2006/chart" xmlns:r="http://schemas.openxmlformats.org/officeDocument/2006/relationships" r:id="rId2"/>
          </a:graphicData>
        </a:graphic>
      </p:graphicFrame>
      <p:pic>
        <p:nvPicPr>
          <p:cNvPr id="6" name="yui_3_10_0_1_1430091715733_2009" descr="... in a solid body rotation b potential vortex and c rankine vortex"/>
          <p:cNvPicPr/>
          <p:nvPr/>
        </p:nvPicPr>
        <p:blipFill>
          <a:blip r:embed="rId3" cstate="print"/>
          <a:srcRect l="1804" r="1202" b="5424"/>
          <a:stretch>
            <a:fillRect/>
          </a:stretch>
        </p:blipFill>
        <p:spPr bwMode="auto">
          <a:xfrm>
            <a:off x="152400" y="1676400"/>
            <a:ext cx="3886200" cy="2286000"/>
          </a:xfrm>
          <a:prstGeom prst="rect">
            <a:avLst/>
          </a:prstGeom>
          <a:noFill/>
          <a:ln w="9525">
            <a:noFill/>
            <a:miter lim="800000"/>
            <a:headEnd/>
            <a:tailEnd/>
          </a:ln>
        </p:spPr>
      </p:pic>
      <p:pic>
        <p:nvPicPr>
          <p:cNvPr id="7" name="Picture 6" descr="u_\theta(r) = \begin{cases} \Gamma r/(2 \pi R^2) &amp; r \le R, \\ \Gamma/(2 \pi r) &amp; r &gt; R. \end{cases}"/>
          <p:cNvPicPr/>
          <p:nvPr/>
        </p:nvPicPr>
        <p:blipFill>
          <a:blip r:embed="rId4" cstate="print"/>
          <a:srcRect/>
          <a:stretch>
            <a:fillRect/>
          </a:stretch>
        </p:blipFill>
        <p:spPr bwMode="auto">
          <a:xfrm>
            <a:off x="990600" y="4267200"/>
            <a:ext cx="2590800" cy="685800"/>
          </a:xfrm>
          <a:prstGeom prst="rect">
            <a:avLst/>
          </a:prstGeom>
          <a:noFill/>
          <a:ln w="9525">
            <a:noFill/>
            <a:miter lim="800000"/>
            <a:headEnd/>
            <a:tailEnd/>
          </a:ln>
        </p:spPr>
      </p:pic>
      <p:sp>
        <p:nvSpPr>
          <p:cNvPr id="8" name="Rectangle 7"/>
          <p:cNvSpPr/>
          <p:nvPr/>
        </p:nvSpPr>
        <p:spPr>
          <a:xfrm>
            <a:off x="152400" y="5172670"/>
            <a:ext cx="8763000" cy="923330"/>
          </a:xfrm>
          <a:prstGeom prst="rect">
            <a:avLst/>
          </a:prstGeom>
        </p:spPr>
        <p:txBody>
          <a:bodyPr wrap="square">
            <a:spAutoFit/>
          </a:bodyPr>
          <a:lstStyle/>
          <a:p>
            <a:pPr algn="just"/>
            <a:r>
              <a:rPr lang="en-US" dirty="0" smtClean="0"/>
              <a:t>This provides a preliminary description of the Darrieus turbine as a </a:t>
            </a:r>
            <a:r>
              <a:rPr lang="en-US" dirty="0" err="1" smtClean="0"/>
              <a:t>Rankine</a:t>
            </a:r>
            <a:r>
              <a:rPr lang="en-US" dirty="0" smtClean="0"/>
              <a:t> vortex combined with the free stream. A further analysis will be done in a future work in order to give a detailed and more accurate vortex modeling for the Darrieus turbine.</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54</a:t>
            </a:fld>
            <a:endParaRPr lang="en-US"/>
          </a:p>
        </p:txBody>
      </p:sp>
      <p:sp>
        <p:nvSpPr>
          <p:cNvPr id="4" name="Rectangle 3"/>
          <p:cNvSpPr/>
          <p:nvPr/>
        </p:nvSpPr>
        <p:spPr>
          <a:xfrm>
            <a:off x="152400" y="152400"/>
            <a:ext cx="5257800" cy="369332"/>
          </a:xfrm>
          <a:prstGeom prst="rect">
            <a:avLst/>
          </a:prstGeom>
        </p:spPr>
        <p:txBody>
          <a:bodyPr wrap="square">
            <a:spAutoFit/>
          </a:bodyPr>
          <a:lstStyle/>
          <a:p>
            <a:r>
              <a:rPr lang="en-US" b="1" dirty="0" smtClean="0"/>
              <a:t>3D Validation for a Single </a:t>
            </a:r>
            <a:r>
              <a:rPr lang="en-US" b="1" dirty="0" err="1" smtClean="0"/>
              <a:t>DarrieusTurbine</a:t>
            </a:r>
            <a:endParaRPr lang="en-US" dirty="0"/>
          </a:p>
        </p:txBody>
      </p:sp>
      <p:pic>
        <p:nvPicPr>
          <p:cNvPr id="6" name="Picture 5"/>
          <p:cNvPicPr/>
          <p:nvPr/>
        </p:nvPicPr>
        <p:blipFill>
          <a:blip r:embed="rId2" cstate="print"/>
          <a:srcRect b="943"/>
          <a:stretch>
            <a:fillRect/>
          </a:stretch>
        </p:blipFill>
        <p:spPr bwMode="auto">
          <a:xfrm>
            <a:off x="3810000" y="609600"/>
            <a:ext cx="1600200" cy="2286000"/>
          </a:xfrm>
          <a:prstGeom prst="rect">
            <a:avLst/>
          </a:prstGeom>
          <a:noFill/>
          <a:ln w="9525">
            <a:noFill/>
            <a:miter lim="800000"/>
            <a:headEnd/>
            <a:tailEnd/>
          </a:ln>
        </p:spPr>
      </p:pic>
      <p:pic>
        <p:nvPicPr>
          <p:cNvPr id="7" name="Picture 6"/>
          <p:cNvPicPr/>
          <p:nvPr/>
        </p:nvPicPr>
        <p:blipFill>
          <a:blip r:embed="rId3" cstate="print"/>
          <a:srcRect/>
          <a:stretch>
            <a:fillRect/>
          </a:stretch>
        </p:blipFill>
        <p:spPr bwMode="auto">
          <a:xfrm>
            <a:off x="152400" y="762000"/>
            <a:ext cx="3599815" cy="2057400"/>
          </a:xfrm>
          <a:prstGeom prst="rect">
            <a:avLst/>
          </a:prstGeom>
          <a:noFill/>
          <a:ln w="9525">
            <a:noFill/>
            <a:miter lim="800000"/>
            <a:headEnd/>
            <a:tailEnd/>
          </a:ln>
        </p:spPr>
      </p:pic>
      <p:graphicFrame>
        <p:nvGraphicFramePr>
          <p:cNvPr id="9" name="Chart 8"/>
          <p:cNvGraphicFramePr/>
          <p:nvPr/>
        </p:nvGraphicFramePr>
        <p:xfrm>
          <a:off x="152400" y="4267200"/>
          <a:ext cx="4724400" cy="24765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Picture 9" descr="C:\Users\Mohammed\AppData\Local\Microsoft\Windows\INetCache\Content.Word\Vorticity.jpg"/>
          <p:cNvPicPr/>
          <p:nvPr/>
        </p:nvPicPr>
        <p:blipFill>
          <a:blip r:embed="rId5" cstate="print"/>
          <a:srcRect/>
          <a:stretch>
            <a:fillRect/>
          </a:stretch>
        </p:blipFill>
        <p:spPr bwMode="auto">
          <a:xfrm>
            <a:off x="5638800" y="914400"/>
            <a:ext cx="3352800" cy="2895600"/>
          </a:xfrm>
          <a:prstGeom prst="rect">
            <a:avLst/>
          </a:prstGeom>
          <a:noFill/>
          <a:ln w="9525">
            <a:noFill/>
            <a:miter lim="800000"/>
            <a:headEnd/>
            <a:tailEnd/>
          </a:ln>
        </p:spPr>
      </p:pic>
      <p:graphicFrame>
        <p:nvGraphicFramePr>
          <p:cNvPr id="11" name="Chart 10"/>
          <p:cNvGraphicFramePr/>
          <p:nvPr/>
        </p:nvGraphicFramePr>
        <p:xfrm>
          <a:off x="4876800" y="4038600"/>
          <a:ext cx="4114800" cy="2590800"/>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angle 11"/>
          <p:cNvSpPr/>
          <p:nvPr/>
        </p:nvSpPr>
        <p:spPr>
          <a:xfrm>
            <a:off x="6324600" y="533400"/>
            <a:ext cx="1905000" cy="307777"/>
          </a:xfrm>
          <a:prstGeom prst="rect">
            <a:avLst/>
          </a:prstGeom>
          <a:solidFill>
            <a:schemeClr val="bg1"/>
          </a:solidFill>
        </p:spPr>
        <p:txBody>
          <a:bodyPr wrap="square">
            <a:spAutoFit/>
          </a:bodyPr>
          <a:lstStyle/>
          <a:p>
            <a:pPr algn="ctr"/>
            <a:r>
              <a:rPr lang="en-US" sz="1400" b="1" dirty="0" smtClean="0">
                <a:sym typeface="Symbol"/>
              </a:rPr>
              <a:t>Vorticity Contours</a:t>
            </a:r>
            <a:endParaRPr lang="en-US" sz="1400" b="1" dirty="0" smtClean="0"/>
          </a:p>
        </p:txBody>
      </p:sp>
      <p:sp>
        <p:nvSpPr>
          <p:cNvPr id="14" name="Curved Right Arrow 13"/>
          <p:cNvSpPr/>
          <p:nvPr/>
        </p:nvSpPr>
        <p:spPr>
          <a:xfrm>
            <a:off x="6400800" y="1447800"/>
            <a:ext cx="228600" cy="381000"/>
          </a:xfrm>
          <a:prstGeom prst="curv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13" name="Table 12"/>
          <p:cNvGraphicFramePr>
            <a:graphicFrameLocks noGrp="1"/>
          </p:cNvGraphicFramePr>
          <p:nvPr/>
        </p:nvGraphicFramePr>
        <p:xfrm>
          <a:off x="381000" y="2971800"/>
          <a:ext cx="4114799" cy="1226820"/>
        </p:xfrm>
        <a:graphic>
          <a:graphicData uri="http://schemas.openxmlformats.org/drawingml/2006/table">
            <a:tbl>
              <a:tblPr/>
              <a:tblGrid>
                <a:gridCol w="762000"/>
                <a:gridCol w="1295400"/>
                <a:gridCol w="1143000"/>
                <a:gridCol w="914399"/>
              </a:tblGrid>
              <a:tr h="0">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Grid</a:t>
                      </a:r>
                      <a:endParaRPr lang="en-US" sz="1400" b="1" dirty="0">
                        <a:latin typeface="Calibri"/>
                        <a:ea typeface="Calibri"/>
                        <a:cs typeface="Arial"/>
                      </a:endParaRPr>
                    </a:p>
                    <a:p>
                      <a:pPr marL="0" marR="0" algn="ctr">
                        <a:lnSpc>
                          <a:spcPct val="115000"/>
                        </a:lnSpc>
                        <a:spcBef>
                          <a:spcPts val="0"/>
                        </a:spcBef>
                        <a:spcAft>
                          <a:spcPts val="0"/>
                        </a:spcAft>
                      </a:pPr>
                      <a:r>
                        <a:rPr lang="en-US" sz="1400" b="1" dirty="0">
                          <a:solidFill>
                            <a:srgbClr val="000000"/>
                          </a:solidFill>
                          <a:latin typeface="Times New Roman"/>
                          <a:ea typeface="Calibri"/>
                          <a:cs typeface="Arial"/>
                        </a:rPr>
                        <a:t> Level</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No. of </a:t>
                      </a:r>
                      <a:endParaRPr lang="en-US" sz="1400" b="1">
                        <a:latin typeface="Calibri"/>
                        <a:ea typeface="Calibri"/>
                        <a:cs typeface="Arial"/>
                      </a:endParaRPr>
                    </a:p>
                    <a:p>
                      <a:pPr marL="0" marR="0" algn="ctr">
                        <a:lnSpc>
                          <a:spcPct val="115000"/>
                        </a:lnSpc>
                        <a:spcBef>
                          <a:spcPts val="0"/>
                        </a:spcBef>
                        <a:spcAft>
                          <a:spcPts val="0"/>
                        </a:spcAft>
                      </a:pPr>
                      <a:r>
                        <a:rPr lang="en-US" sz="1400" b="1">
                          <a:solidFill>
                            <a:srgbClr val="000000"/>
                          </a:solidFill>
                          <a:latin typeface="Times New Roman"/>
                          <a:ea typeface="Calibri"/>
                          <a:cs typeface="Arial"/>
                        </a:rPr>
                        <a:t>Cells</a:t>
                      </a:r>
                      <a:endParaRPr lang="en-US" sz="14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Cm</a:t>
                      </a:r>
                      <a:endParaRPr lang="en-US" sz="14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Cp</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675">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1</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1,968,927</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0.1807</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0.506</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2</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2,588,998</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0.1125</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0.315</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0">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3</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5,362,450</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0.1121</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0.314</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762000" y="152400"/>
            <a:ext cx="7467600" cy="769441"/>
          </a:xfrm>
          <a:prstGeom prst="rect">
            <a:avLst/>
          </a:prstGeom>
        </p:spPr>
        <p:txBody>
          <a:bodyPr wrap="square">
            <a:spAutoFit/>
          </a:bodyPr>
          <a:lstStyle/>
          <a:p>
            <a:pPr algn="ctr"/>
            <a:r>
              <a:rPr lang="en-US" sz="2200" b="1" dirty="0" smtClean="0">
                <a:latin typeface="+mj-lt"/>
                <a:ea typeface="+mj-ea"/>
                <a:cs typeface="+mj-cs"/>
              </a:rPr>
              <a:t>Numerical Solution of Two Darrieus Wind Turbine Clusters</a:t>
            </a:r>
          </a:p>
        </p:txBody>
      </p:sp>
      <p:sp>
        <p:nvSpPr>
          <p:cNvPr id="11" name="Rectangle 10"/>
          <p:cNvSpPr/>
          <p:nvPr/>
        </p:nvSpPr>
        <p:spPr>
          <a:xfrm>
            <a:off x="228600" y="883384"/>
            <a:ext cx="8686800" cy="1323439"/>
          </a:xfrm>
          <a:prstGeom prst="rect">
            <a:avLst/>
          </a:prstGeom>
        </p:spPr>
        <p:txBody>
          <a:bodyPr wrap="square">
            <a:spAutoFit/>
          </a:bodyPr>
          <a:lstStyle/>
          <a:p>
            <a:pPr algn="just"/>
            <a:r>
              <a:rPr lang="en-US" sz="1600" b="1" dirty="0" smtClean="0"/>
              <a:t>The development of an efficient cluster requires the study of different possibilities of multiple turbine cluster</a:t>
            </a:r>
          </a:p>
          <a:p>
            <a:pPr algn="just"/>
            <a:endParaRPr lang="en-US" sz="1600" b="1" dirty="0" smtClean="0"/>
          </a:p>
          <a:p>
            <a:pPr algn="just"/>
            <a:r>
              <a:rPr lang="en-US" sz="1600" b="1" dirty="0" smtClean="0"/>
              <a:t>Two Co-rotating and Counter-rotating turbine clusters in parallel and oblique configurations are numerically simulated</a:t>
            </a:r>
          </a:p>
        </p:txBody>
      </p:sp>
      <p:grpSp>
        <p:nvGrpSpPr>
          <p:cNvPr id="40" name="Group 39"/>
          <p:cNvGrpSpPr/>
          <p:nvPr/>
        </p:nvGrpSpPr>
        <p:grpSpPr>
          <a:xfrm>
            <a:off x="1066800" y="2362200"/>
            <a:ext cx="1295400" cy="1866900"/>
            <a:chOff x="1154017" y="2667000"/>
            <a:chExt cx="1295400" cy="1866900"/>
          </a:xfrm>
        </p:grpSpPr>
        <p:pic>
          <p:nvPicPr>
            <p:cNvPr id="15" name="Picture 5"/>
            <p:cNvPicPr>
              <a:picLocks noChangeAspect="1" noChangeArrowheads="1"/>
            </p:cNvPicPr>
            <p:nvPr/>
          </p:nvPicPr>
          <p:blipFill>
            <a:blip r:embed="rId2" cstate="print"/>
            <a:srcRect/>
            <a:stretch>
              <a:fillRect/>
            </a:stretch>
          </p:blipFill>
          <p:spPr bwMode="auto">
            <a:xfrm>
              <a:off x="1154017" y="2667000"/>
              <a:ext cx="1019175" cy="1866900"/>
            </a:xfrm>
            <a:prstGeom prst="rect">
              <a:avLst/>
            </a:prstGeom>
            <a:noFill/>
            <a:ln w="9525">
              <a:noFill/>
              <a:miter lim="800000"/>
              <a:headEnd/>
              <a:tailEnd/>
            </a:ln>
          </p:spPr>
        </p:pic>
        <p:sp>
          <p:nvSpPr>
            <p:cNvPr id="17" name="Curved Left Arrow 16"/>
            <p:cNvSpPr/>
            <p:nvPr/>
          </p:nvSpPr>
          <p:spPr>
            <a:xfrm>
              <a:off x="2297017" y="2895600"/>
              <a:ext cx="152400" cy="304800"/>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Curved Left Arrow 17"/>
            <p:cNvSpPr/>
            <p:nvPr/>
          </p:nvSpPr>
          <p:spPr>
            <a:xfrm>
              <a:off x="2297017" y="3810000"/>
              <a:ext cx="152400" cy="304800"/>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1" name="Group 40"/>
          <p:cNvGrpSpPr/>
          <p:nvPr/>
        </p:nvGrpSpPr>
        <p:grpSpPr>
          <a:xfrm>
            <a:off x="76200" y="4495800"/>
            <a:ext cx="3048000" cy="1857375"/>
            <a:chOff x="119349" y="4849144"/>
            <a:chExt cx="3048000" cy="1857375"/>
          </a:xfrm>
        </p:grpSpPr>
        <p:grpSp>
          <p:nvGrpSpPr>
            <p:cNvPr id="20" name="Group 10"/>
            <p:cNvGrpSpPr/>
            <p:nvPr/>
          </p:nvGrpSpPr>
          <p:grpSpPr>
            <a:xfrm>
              <a:off x="119349" y="4849144"/>
              <a:ext cx="1371600" cy="1847850"/>
              <a:chOff x="1219200" y="2209800"/>
              <a:chExt cx="1371600" cy="1847850"/>
            </a:xfrm>
          </p:grpSpPr>
          <p:pic>
            <p:nvPicPr>
              <p:cNvPr id="24" name="Picture 3"/>
              <p:cNvPicPr>
                <a:picLocks noChangeAspect="1" noChangeArrowheads="1"/>
              </p:cNvPicPr>
              <p:nvPr/>
            </p:nvPicPr>
            <p:blipFill>
              <a:blip r:embed="rId3" cstate="print"/>
              <a:srcRect/>
              <a:stretch>
                <a:fillRect/>
              </a:stretch>
            </p:blipFill>
            <p:spPr bwMode="auto">
              <a:xfrm>
                <a:off x="1447800" y="2209800"/>
                <a:ext cx="962025" cy="1847850"/>
              </a:xfrm>
              <a:prstGeom prst="rect">
                <a:avLst/>
              </a:prstGeom>
              <a:noFill/>
              <a:ln w="9525">
                <a:noFill/>
                <a:miter lim="800000"/>
                <a:headEnd/>
                <a:tailEnd/>
              </a:ln>
            </p:spPr>
          </p:pic>
          <p:sp>
            <p:nvSpPr>
              <p:cNvPr id="25" name="Curved Right Arrow 24"/>
              <p:cNvSpPr/>
              <p:nvPr/>
            </p:nvSpPr>
            <p:spPr>
              <a:xfrm>
                <a:off x="1219200" y="2514600"/>
                <a:ext cx="152400" cy="304800"/>
              </a:xfrm>
              <a:prstGeom prst="curv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Curved Left Arrow 25"/>
              <p:cNvSpPr/>
              <p:nvPr/>
            </p:nvSpPr>
            <p:spPr>
              <a:xfrm>
                <a:off x="2438400" y="3352800"/>
                <a:ext cx="152400" cy="304800"/>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21" name="Picture 4"/>
            <p:cNvPicPr>
              <a:picLocks noChangeAspect="1" noChangeArrowheads="1"/>
            </p:cNvPicPr>
            <p:nvPr/>
          </p:nvPicPr>
          <p:blipFill>
            <a:blip r:embed="rId4" cstate="print"/>
            <a:srcRect/>
            <a:stretch>
              <a:fillRect/>
            </a:stretch>
          </p:blipFill>
          <p:spPr bwMode="auto">
            <a:xfrm>
              <a:off x="1948149" y="4849144"/>
              <a:ext cx="981075" cy="1857375"/>
            </a:xfrm>
            <a:prstGeom prst="rect">
              <a:avLst/>
            </a:prstGeom>
            <a:noFill/>
            <a:ln w="9525">
              <a:noFill/>
              <a:miter lim="800000"/>
              <a:headEnd/>
              <a:tailEnd/>
            </a:ln>
          </p:spPr>
        </p:pic>
        <p:sp>
          <p:nvSpPr>
            <p:cNvPr id="22" name="Curved Left Arrow 21"/>
            <p:cNvSpPr/>
            <p:nvPr/>
          </p:nvSpPr>
          <p:spPr>
            <a:xfrm>
              <a:off x="3014949" y="5077744"/>
              <a:ext cx="152400" cy="304800"/>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Curved Right Arrow 22"/>
            <p:cNvSpPr/>
            <p:nvPr/>
          </p:nvSpPr>
          <p:spPr>
            <a:xfrm>
              <a:off x="1719549" y="5992144"/>
              <a:ext cx="152400" cy="304800"/>
            </a:xfrm>
            <a:prstGeom prst="curv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8" name="Group 37"/>
          <p:cNvGrpSpPr/>
          <p:nvPr/>
        </p:nvGrpSpPr>
        <p:grpSpPr>
          <a:xfrm>
            <a:off x="4931885" y="2257425"/>
            <a:ext cx="4059715" cy="2009775"/>
            <a:chOff x="5029200" y="2514600"/>
            <a:chExt cx="4059715" cy="2009775"/>
          </a:xfrm>
        </p:grpSpPr>
        <p:pic>
          <p:nvPicPr>
            <p:cNvPr id="27" name="Picture 1"/>
            <p:cNvPicPr>
              <a:picLocks noChangeAspect="1" noChangeArrowheads="1"/>
            </p:cNvPicPr>
            <p:nvPr/>
          </p:nvPicPr>
          <p:blipFill>
            <a:blip r:embed="rId5" cstate="print"/>
            <a:srcRect/>
            <a:stretch>
              <a:fillRect/>
            </a:stretch>
          </p:blipFill>
          <p:spPr bwMode="auto">
            <a:xfrm>
              <a:off x="5029200" y="2590800"/>
              <a:ext cx="1800225" cy="1857375"/>
            </a:xfrm>
            <a:prstGeom prst="rect">
              <a:avLst/>
            </a:prstGeom>
            <a:noFill/>
            <a:ln w="9525">
              <a:noFill/>
              <a:miter lim="800000"/>
              <a:headEnd/>
              <a:tailEnd/>
            </a:ln>
          </p:spPr>
        </p:pic>
        <p:pic>
          <p:nvPicPr>
            <p:cNvPr id="47105" name="Picture 1"/>
            <p:cNvPicPr>
              <a:picLocks noChangeAspect="1" noChangeArrowheads="1"/>
            </p:cNvPicPr>
            <p:nvPr/>
          </p:nvPicPr>
          <p:blipFill>
            <a:blip r:embed="rId6" cstate="print"/>
            <a:srcRect/>
            <a:stretch>
              <a:fillRect/>
            </a:stretch>
          </p:blipFill>
          <p:spPr bwMode="auto">
            <a:xfrm>
              <a:off x="7096125" y="2514600"/>
              <a:ext cx="1895475" cy="2009775"/>
            </a:xfrm>
            <a:prstGeom prst="rect">
              <a:avLst/>
            </a:prstGeom>
            <a:noFill/>
            <a:ln w="9525">
              <a:noFill/>
              <a:miter lim="800000"/>
              <a:headEnd/>
              <a:tailEnd/>
            </a:ln>
          </p:spPr>
        </p:pic>
        <p:sp>
          <p:nvSpPr>
            <p:cNvPr id="28" name="Curved Left Arrow 27"/>
            <p:cNvSpPr/>
            <p:nvPr/>
          </p:nvSpPr>
          <p:spPr>
            <a:xfrm>
              <a:off x="6096000" y="3810000"/>
              <a:ext cx="152400" cy="304800"/>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Curved Left Arrow 29"/>
            <p:cNvSpPr/>
            <p:nvPr/>
          </p:nvSpPr>
          <p:spPr>
            <a:xfrm>
              <a:off x="6781800" y="2895600"/>
              <a:ext cx="152400" cy="304800"/>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Curved Left Arrow 30"/>
            <p:cNvSpPr/>
            <p:nvPr/>
          </p:nvSpPr>
          <p:spPr>
            <a:xfrm>
              <a:off x="8229600" y="2895600"/>
              <a:ext cx="152400" cy="304800"/>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Curved Left Arrow 31"/>
            <p:cNvSpPr/>
            <p:nvPr/>
          </p:nvSpPr>
          <p:spPr>
            <a:xfrm>
              <a:off x="8936515" y="3810000"/>
              <a:ext cx="152400" cy="304800"/>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9" name="Group 38"/>
          <p:cNvGrpSpPr/>
          <p:nvPr/>
        </p:nvGrpSpPr>
        <p:grpSpPr>
          <a:xfrm>
            <a:off x="4953000" y="4419600"/>
            <a:ext cx="3762375" cy="1905000"/>
            <a:chOff x="4953000" y="4800600"/>
            <a:chExt cx="3762375" cy="1905000"/>
          </a:xfrm>
        </p:grpSpPr>
        <p:pic>
          <p:nvPicPr>
            <p:cNvPr id="47106" name="Picture 2"/>
            <p:cNvPicPr>
              <a:picLocks noChangeAspect="1" noChangeArrowheads="1"/>
            </p:cNvPicPr>
            <p:nvPr/>
          </p:nvPicPr>
          <p:blipFill>
            <a:blip r:embed="rId7" cstate="print"/>
            <a:srcRect/>
            <a:stretch>
              <a:fillRect/>
            </a:stretch>
          </p:blipFill>
          <p:spPr bwMode="auto">
            <a:xfrm>
              <a:off x="7010400" y="4800600"/>
              <a:ext cx="1704975" cy="1876425"/>
            </a:xfrm>
            <a:prstGeom prst="rect">
              <a:avLst/>
            </a:prstGeom>
            <a:noFill/>
            <a:ln w="9525">
              <a:noFill/>
              <a:miter lim="800000"/>
              <a:headEnd/>
              <a:tailEnd/>
            </a:ln>
          </p:spPr>
        </p:pic>
        <p:pic>
          <p:nvPicPr>
            <p:cNvPr id="47107" name="Picture 3"/>
            <p:cNvPicPr>
              <a:picLocks noChangeAspect="1" noChangeArrowheads="1"/>
            </p:cNvPicPr>
            <p:nvPr/>
          </p:nvPicPr>
          <p:blipFill>
            <a:blip r:embed="rId8" cstate="print"/>
            <a:srcRect/>
            <a:stretch>
              <a:fillRect/>
            </a:stretch>
          </p:blipFill>
          <p:spPr bwMode="auto">
            <a:xfrm>
              <a:off x="4953000" y="4876800"/>
              <a:ext cx="1695450" cy="1828800"/>
            </a:xfrm>
            <a:prstGeom prst="rect">
              <a:avLst/>
            </a:prstGeom>
            <a:noFill/>
            <a:ln w="9525">
              <a:noFill/>
              <a:miter lim="800000"/>
              <a:headEnd/>
              <a:tailEnd/>
            </a:ln>
          </p:spPr>
        </p:pic>
        <p:sp>
          <p:nvSpPr>
            <p:cNvPr id="29" name="Curved Right Arrow 28"/>
            <p:cNvSpPr/>
            <p:nvPr/>
          </p:nvSpPr>
          <p:spPr>
            <a:xfrm>
              <a:off x="5486400" y="5181600"/>
              <a:ext cx="152400" cy="304800"/>
            </a:xfrm>
            <a:prstGeom prst="curv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Curved Left Arrow 32"/>
            <p:cNvSpPr/>
            <p:nvPr/>
          </p:nvSpPr>
          <p:spPr>
            <a:xfrm>
              <a:off x="8077200" y="5181600"/>
              <a:ext cx="152400" cy="304800"/>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Curved Right Arrow 33"/>
            <p:cNvSpPr/>
            <p:nvPr/>
          </p:nvSpPr>
          <p:spPr>
            <a:xfrm>
              <a:off x="7543800" y="6096000"/>
              <a:ext cx="152400" cy="304800"/>
            </a:xfrm>
            <a:prstGeom prst="curv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Curved Left Arrow 34"/>
            <p:cNvSpPr/>
            <p:nvPr/>
          </p:nvSpPr>
          <p:spPr>
            <a:xfrm>
              <a:off x="6096000" y="6096000"/>
              <a:ext cx="152400" cy="304800"/>
            </a:xfrm>
            <a:prstGeom prst="curved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6" name="Rectangle 35"/>
          <p:cNvSpPr/>
          <p:nvPr/>
        </p:nvSpPr>
        <p:spPr>
          <a:xfrm>
            <a:off x="381000" y="6400800"/>
            <a:ext cx="2590800" cy="338554"/>
          </a:xfrm>
          <a:prstGeom prst="rect">
            <a:avLst/>
          </a:prstGeom>
        </p:spPr>
        <p:txBody>
          <a:bodyPr wrap="square">
            <a:spAutoFit/>
          </a:bodyPr>
          <a:lstStyle/>
          <a:p>
            <a:pPr algn="ctr"/>
            <a:r>
              <a:rPr lang="en-US" sz="1600" b="1" dirty="0" smtClean="0"/>
              <a:t>Parallel Configurations</a:t>
            </a:r>
          </a:p>
        </p:txBody>
      </p:sp>
      <p:sp>
        <p:nvSpPr>
          <p:cNvPr id="37" name="Rectangle 36"/>
          <p:cNvSpPr/>
          <p:nvPr/>
        </p:nvSpPr>
        <p:spPr>
          <a:xfrm>
            <a:off x="5715000" y="6324600"/>
            <a:ext cx="2590800" cy="338554"/>
          </a:xfrm>
          <a:prstGeom prst="rect">
            <a:avLst/>
          </a:prstGeom>
        </p:spPr>
        <p:txBody>
          <a:bodyPr wrap="square">
            <a:spAutoFit/>
          </a:bodyPr>
          <a:lstStyle/>
          <a:p>
            <a:pPr algn="ctr"/>
            <a:r>
              <a:rPr lang="en-US" sz="1600" b="1" dirty="0" smtClean="0"/>
              <a:t>Oblique Configurations</a:t>
            </a:r>
          </a:p>
        </p:txBody>
      </p:sp>
      <p:sp>
        <p:nvSpPr>
          <p:cNvPr id="42" name="Rectangle 41"/>
          <p:cNvSpPr/>
          <p:nvPr/>
        </p:nvSpPr>
        <p:spPr>
          <a:xfrm>
            <a:off x="3124200" y="3048000"/>
            <a:ext cx="1828800" cy="338554"/>
          </a:xfrm>
          <a:prstGeom prst="rect">
            <a:avLst/>
          </a:prstGeom>
        </p:spPr>
        <p:txBody>
          <a:bodyPr wrap="square">
            <a:spAutoFit/>
          </a:bodyPr>
          <a:lstStyle/>
          <a:p>
            <a:pPr algn="ctr"/>
            <a:r>
              <a:rPr lang="en-US" sz="1600" b="1" dirty="0" smtClean="0">
                <a:solidFill>
                  <a:srgbClr val="FF0000"/>
                </a:solidFill>
              </a:rPr>
              <a:t>Co-Rotating</a:t>
            </a:r>
          </a:p>
        </p:txBody>
      </p:sp>
      <p:sp>
        <p:nvSpPr>
          <p:cNvPr id="43" name="Rectangle 42"/>
          <p:cNvSpPr/>
          <p:nvPr/>
        </p:nvSpPr>
        <p:spPr>
          <a:xfrm>
            <a:off x="3124200" y="5181600"/>
            <a:ext cx="1981200" cy="338554"/>
          </a:xfrm>
          <a:prstGeom prst="rect">
            <a:avLst/>
          </a:prstGeom>
        </p:spPr>
        <p:txBody>
          <a:bodyPr wrap="square">
            <a:spAutoFit/>
          </a:bodyPr>
          <a:lstStyle/>
          <a:p>
            <a:pPr algn="ctr"/>
            <a:r>
              <a:rPr lang="en-US" sz="1600" b="1" dirty="0" smtClean="0">
                <a:solidFill>
                  <a:srgbClr val="FF0000"/>
                </a:solidFill>
              </a:rPr>
              <a:t>Counter-Rotating</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t="2564" b="17948"/>
          <a:stretch>
            <a:fillRect/>
          </a:stretch>
        </p:blipFill>
        <p:spPr bwMode="auto">
          <a:xfrm>
            <a:off x="228322" y="3962400"/>
            <a:ext cx="5867678" cy="23622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325197A1-4679-4014-A1F3-A8A77BFA5E4A}" type="slidenum">
              <a:rPr lang="en-US" smtClean="0"/>
              <a:pPr/>
              <a:t>56</a:t>
            </a:fld>
            <a:endParaRPr lang="en-US"/>
          </a:p>
        </p:txBody>
      </p:sp>
      <p:sp>
        <p:nvSpPr>
          <p:cNvPr id="6" name="Rectangle 5"/>
          <p:cNvSpPr/>
          <p:nvPr/>
        </p:nvSpPr>
        <p:spPr>
          <a:xfrm>
            <a:off x="152400" y="152400"/>
            <a:ext cx="2629272" cy="523220"/>
          </a:xfrm>
          <a:prstGeom prst="rect">
            <a:avLst/>
          </a:prstGeom>
        </p:spPr>
        <p:txBody>
          <a:bodyPr wrap="square">
            <a:spAutoFit/>
          </a:bodyPr>
          <a:lstStyle/>
          <a:p>
            <a:pPr algn="just"/>
            <a:r>
              <a:rPr lang="en-US" b="1" dirty="0" smtClean="0">
                <a:solidFill>
                  <a:srgbClr val="000000"/>
                </a:solidFill>
                <a:latin typeface="+mj-lt"/>
                <a:ea typeface="Calibri" pitchFamily="34" charset="0"/>
                <a:cs typeface="Times New Roman" pitchFamily="18" charset="0"/>
              </a:rPr>
              <a:t>Two Parallel Turbines</a:t>
            </a:r>
            <a:endParaRPr lang="en-US" sz="2800" dirty="0" smtClean="0">
              <a:latin typeface="+mj-lt"/>
              <a:cs typeface="Arial" pitchFamily="34" charset="0"/>
            </a:endParaRPr>
          </a:p>
        </p:txBody>
      </p:sp>
      <p:pic>
        <p:nvPicPr>
          <p:cNvPr id="72708" name="Picture 4"/>
          <p:cNvPicPr>
            <a:picLocks noChangeAspect="1" noChangeArrowheads="1"/>
          </p:cNvPicPr>
          <p:nvPr/>
        </p:nvPicPr>
        <p:blipFill>
          <a:blip r:embed="rId3" cstate="print"/>
          <a:srcRect/>
          <a:stretch>
            <a:fillRect/>
          </a:stretch>
        </p:blipFill>
        <p:spPr bwMode="auto">
          <a:xfrm>
            <a:off x="304801" y="914400"/>
            <a:ext cx="2971800" cy="2286000"/>
          </a:xfrm>
          <a:prstGeom prst="rect">
            <a:avLst/>
          </a:prstGeom>
          <a:noFill/>
          <a:ln w="9525">
            <a:noFill/>
            <a:miter lim="800000"/>
            <a:headEnd/>
            <a:tailEnd/>
          </a:ln>
        </p:spPr>
      </p:pic>
      <p:sp>
        <p:nvSpPr>
          <p:cNvPr id="11" name="Rectangle 10"/>
          <p:cNvSpPr/>
          <p:nvPr/>
        </p:nvSpPr>
        <p:spPr>
          <a:xfrm>
            <a:off x="6248400" y="3962400"/>
            <a:ext cx="2057400" cy="2062103"/>
          </a:xfrm>
          <a:prstGeom prst="rect">
            <a:avLst/>
          </a:prstGeom>
        </p:spPr>
        <p:txBody>
          <a:bodyPr wrap="square">
            <a:spAutoFit/>
          </a:bodyPr>
          <a:lstStyle/>
          <a:p>
            <a:pPr algn="ctr"/>
            <a:r>
              <a:rPr lang="en-US" sz="1600" dirty="0" err="1" smtClean="0">
                <a:sym typeface="Symbol"/>
              </a:rPr>
              <a:t>Cpmax</a:t>
            </a:r>
            <a:r>
              <a:rPr lang="en-US" sz="1600" dirty="0" smtClean="0">
                <a:sym typeface="Symbol"/>
              </a:rPr>
              <a:t> = 0.42 for Case (C)</a:t>
            </a:r>
          </a:p>
          <a:p>
            <a:pPr algn="ctr"/>
            <a:endParaRPr lang="en-US" sz="1600" dirty="0" smtClean="0">
              <a:sym typeface="Symbol"/>
            </a:endParaRPr>
          </a:p>
          <a:p>
            <a:pPr algn="ctr"/>
            <a:endParaRPr lang="en-US" sz="1600" dirty="0" smtClean="0">
              <a:sym typeface="Symbol"/>
            </a:endParaRPr>
          </a:p>
          <a:p>
            <a:pPr algn="ctr"/>
            <a:endParaRPr lang="en-US" sz="1600" dirty="0" smtClean="0">
              <a:sym typeface="Symbol"/>
            </a:endParaRPr>
          </a:p>
          <a:p>
            <a:pPr algn="ctr"/>
            <a:endParaRPr lang="en-US" sz="1600" dirty="0" smtClean="0">
              <a:sym typeface="Symbol"/>
            </a:endParaRPr>
          </a:p>
          <a:p>
            <a:pPr algn="ctr"/>
            <a:endParaRPr lang="en-US" sz="1600" dirty="0" smtClean="0">
              <a:sym typeface="Symbol"/>
            </a:endParaRPr>
          </a:p>
          <a:p>
            <a:pPr algn="ctr"/>
            <a:r>
              <a:rPr lang="en-US" sz="1600" b="1" dirty="0" smtClean="0">
                <a:sym typeface="Symbol"/>
              </a:rPr>
              <a:t>Velocity Contours</a:t>
            </a:r>
            <a:endParaRPr lang="en-US" sz="1600" b="1" dirty="0" smtClean="0"/>
          </a:p>
        </p:txBody>
      </p:sp>
      <p:sp>
        <p:nvSpPr>
          <p:cNvPr id="12" name="Rectangle 11"/>
          <p:cNvSpPr/>
          <p:nvPr/>
        </p:nvSpPr>
        <p:spPr>
          <a:xfrm>
            <a:off x="457200" y="3276600"/>
            <a:ext cx="2438400" cy="369332"/>
          </a:xfrm>
          <a:prstGeom prst="rect">
            <a:avLst/>
          </a:prstGeom>
        </p:spPr>
        <p:txBody>
          <a:bodyPr wrap="square">
            <a:spAutoFit/>
          </a:bodyPr>
          <a:lstStyle/>
          <a:p>
            <a:pPr algn="ctr"/>
            <a:r>
              <a:rPr lang="en-US" b="1" dirty="0" smtClean="0">
                <a:latin typeface="Times New Roman" pitchFamily="18" charset="0"/>
                <a:cs typeface="Times New Roman" pitchFamily="18" charset="0"/>
                <a:sym typeface="Symbol"/>
              </a:rPr>
              <a:t>Co-Rotating</a:t>
            </a:r>
            <a:endParaRPr lang="en-US" b="1" dirty="0" smtClean="0">
              <a:latin typeface="Times New Roman" pitchFamily="18" charset="0"/>
              <a:cs typeface="Times New Roman" pitchFamily="18" charset="0"/>
            </a:endParaRPr>
          </a:p>
        </p:txBody>
      </p:sp>
      <p:graphicFrame>
        <p:nvGraphicFramePr>
          <p:cNvPr id="13" name="Chart 12"/>
          <p:cNvGraphicFramePr/>
          <p:nvPr/>
        </p:nvGraphicFramePr>
        <p:xfrm>
          <a:off x="3505200" y="838200"/>
          <a:ext cx="5334000" cy="2971800"/>
        </p:xfrm>
        <a:graphic>
          <a:graphicData uri="http://schemas.openxmlformats.org/drawingml/2006/chart">
            <c:chart xmlns:c="http://schemas.openxmlformats.org/drawingml/2006/chart" xmlns:r="http://schemas.openxmlformats.org/officeDocument/2006/relationships" r:id="rId4"/>
          </a:graphicData>
        </a:graphic>
      </p:graphicFrame>
      <p:sp>
        <p:nvSpPr>
          <p:cNvPr id="15" name="Rectangle 14"/>
          <p:cNvSpPr/>
          <p:nvPr/>
        </p:nvSpPr>
        <p:spPr>
          <a:xfrm>
            <a:off x="304800" y="6324600"/>
            <a:ext cx="2895600" cy="369332"/>
          </a:xfrm>
          <a:prstGeom prst="rect">
            <a:avLst/>
          </a:prstGeom>
        </p:spPr>
        <p:txBody>
          <a:bodyPr wrap="square">
            <a:spAutoFit/>
          </a:bodyPr>
          <a:lstStyle/>
          <a:p>
            <a:pPr algn="ctr"/>
            <a:r>
              <a:rPr lang="en-US" b="1" dirty="0" smtClean="0">
                <a:latin typeface="Times New Roman" pitchFamily="18" charset="0"/>
                <a:cs typeface="Times New Roman" pitchFamily="18" charset="0"/>
                <a:sym typeface="Symbol"/>
              </a:rPr>
              <a:t>Counter-Rotating (Case C)</a:t>
            </a:r>
            <a:endParaRPr lang="en-US" b="1" dirty="0" smtClean="0">
              <a:latin typeface="Times New Roman" pitchFamily="18" charset="0"/>
              <a:cs typeface="Times New Roman" pitchFamily="18" charset="0"/>
            </a:endParaRPr>
          </a:p>
        </p:txBody>
      </p:sp>
      <p:sp>
        <p:nvSpPr>
          <p:cNvPr id="16" name="Rectangle 15"/>
          <p:cNvSpPr/>
          <p:nvPr/>
        </p:nvSpPr>
        <p:spPr>
          <a:xfrm>
            <a:off x="3200400" y="6324600"/>
            <a:ext cx="2895600" cy="369332"/>
          </a:xfrm>
          <a:prstGeom prst="rect">
            <a:avLst/>
          </a:prstGeom>
        </p:spPr>
        <p:txBody>
          <a:bodyPr wrap="square">
            <a:spAutoFit/>
          </a:bodyPr>
          <a:lstStyle/>
          <a:p>
            <a:pPr algn="ctr"/>
            <a:r>
              <a:rPr lang="en-US" b="1" dirty="0" smtClean="0">
                <a:latin typeface="Times New Roman" pitchFamily="18" charset="0"/>
                <a:cs typeface="Times New Roman" pitchFamily="18" charset="0"/>
                <a:sym typeface="Symbol"/>
              </a:rPr>
              <a:t>Counter-Rotating (Case D)</a:t>
            </a:r>
            <a:endParaRPr lang="en-US"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57</a:t>
            </a:fld>
            <a:endParaRPr lang="en-US"/>
          </a:p>
        </p:txBody>
      </p:sp>
      <p:sp>
        <p:nvSpPr>
          <p:cNvPr id="6" name="TextBox 5"/>
          <p:cNvSpPr txBox="1"/>
          <p:nvPr/>
        </p:nvSpPr>
        <p:spPr>
          <a:xfrm>
            <a:off x="0" y="6057781"/>
            <a:ext cx="9144000" cy="800219"/>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000" b="1" dirty="0" smtClean="0"/>
              <a:t>Velocity Contours: Two Parallel Counter Rotating Darrieus Turbines</a:t>
            </a:r>
          </a:p>
          <a:p>
            <a:pPr algn="ctr"/>
            <a:endParaRPr lang="en-US" sz="1200" b="1" dirty="0"/>
          </a:p>
        </p:txBody>
      </p:sp>
      <p:pic>
        <p:nvPicPr>
          <p:cNvPr id="7" name="Two Darrieus vel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220200" cy="6915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58</a:t>
            </a:fld>
            <a:endParaRPr lang="en-US"/>
          </a:p>
        </p:txBody>
      </p:sp>
      <p:sp>
        <p:nvSpPr>
          <p:cNvPr id="5" name="TextBox 4"/>
          <p:cNvSpPr txBox="1"/>
          <p:nvPr/>
        </p:nvSpPr>
        <p:spPr>
          <a:xfrm>
            <a:off x="0" y="6057781"/>
            <a:ext cx="9144000" cy="800219"/>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000" b="1" dirty="0" smtClean="0"/>
              <a:t>Vorticity Contours: Two Parallel Counter Rotating Darrieus Turbines</a:t>
            </a:r>
          </a:p>
          <a:p>
            <a:pPr algn="ctr"/>
            <a:endParaRPr lang="en-US" sz="1200" b="1" dirty="0"/>
          </a:p>
        </p:txBody>
      </p:sp>
      <p:pic>
        <p:nvPicPr>
          <p:cNvPr id="7" name="Two Darriesu Vorti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59</a:t>
            </a:fld>
            <a:endParaRPr lang="en-US"/>
          </a:p>
        </p:txBody>
      </p:sp>
      <p:sp>
        <p:nvSpPr>
          <p:cNvPr id="4" name="Rectangle 3"/>
          <p:cNvSpPr/>
          <p:nvPr/>
        </p:nvSpPr>
        <p:spPr>
          <a:xfrm>
            <a:off x="23533" y="0"/>
            <a:ext cx="4036105" cy="523220"/>
          </a:xfrm>
          <a:prstGeom prst="rect">
            <a:avLst/>
          </a:prstGeom>
        </p:spPr>
        <p:txBody>
          <a:bodyPr wrap="none">
            <a:spAutoFit/>
          </a:bodyPr>
          <a:lstStyle/>
          <a:p>
            <a:pPr algn="just"/>
            <a:r>
              <a:rPr lang="en-US" b="1" dirty="0" smtClean="0">
                <a:solidFill>
                  <a:srgbClr val="000000"/>
                </a:solidFill>
                <a:latin typeface="+mj-lt"/>
                <a:ea typeface="Calibri" pitchFamily="34" charset="0"/>
                <a:cs typeface="Times New Roman" pitchFamily="18" charset="0"/>
              </a:rPr>
              <a:t>Two Oblique Co-Rotating Turbines:</a:t>
            </a:r>
            <a:endParaRPr lang="en-US" sz="2800" dirty="0" smtClean="0">
              <a:latin typeface="+mj-lt"/>
              <a:cs typeface="Arial" pitchFamily="34" charset="0"/>
            </a:endParaRPr>
          </a:p>
        </p:txBody>
      </p:sp>
      <p:pic>
        <p:nvPicPr>
          <p:cNvPr id="75779" name="Picture 3"/>
          <p:cNvPicPr>
            <a:picLocks noChangeAspect="1" noChangeArrowheads="1"/>
          </p:cNvPicPr>
          <p:nvPr/>
        </p:nvPicPr>
        <p:blipFill>
          <a:blip r:embed="rId2" cstate="print"/>
          <a:srcRect b="56378"/>
          <a:stretch>
            <a:fillRect/>
          </a:stretch>
        </p:blipFill>
        <p:spPr bwMode="auto">
          <a:xfrm>
            <a:off x="533400" y="914400"/>
            <a:ext cx="7833995" cy="2971800"/>
          </a:xfrm>
          <a:prstGeom prst="rect">
            <a:avLst/>
          </a:prstGeom>
          <a:noFill/>
          <a:ln w="9525">
            <a:noFill/>
            <a:miter lim="800000"/>
            <a:headEnd/>
            <a:tailEnd/>
          </a:ln>
        </p:spPr>
      </p:pic>
      <p:graphicFrame>
        <p:nvGraphicFramePr>
          <p:cNvPr id="6" name="Chart 5"/>
          <p:cNvGraphicFramePr/>
          <p:nvPr/>
        </p:nvGraphicFramePr>
        <p:xfrm>
          <a:off x="1905000" y="3810000"/>
          <a:ext cx="4985030" cy="2934119"/>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1066800" y="621268"/>
            <a:ext cx="2895600" cy="369332"/>
          </a:xfrm>
          <a:prstGeom prst="rect">
            <a:avLst/>
          </a:prstGeom>
        </p:spPr>
        <p:txBody>
          <a:bodyPr wrap="square">
            <a:spAutoFit/>
          </a:bodyPr>
          <a:lstStyle/>
          <a:p>
            <a:pPr algn="ctr"/>
            <a:r>
              <a:rPr lang="en-US" b="1" dirty="0" smtClean="0">
                <a:latin typeface="Times New Roman" pitchFamily="18" charset="0"/>
                <a:cs typeface="Times New Roman" pitchFamily="18" charset="0"/>
                <a:sym typeface="Symbol"/>
              </a:rPr>
              <a:t>Co-Rotating (Case A)</a:t>
            </a:r>
            <a:endParaRPr lang="en-US" b="1" dirty="0" smtClean="0">
              <a:latin typeface="Times New Roman" pitchFamily="18" charset="0"/>
              <a:cs typeface="Times New Roman" pitchFamily="18" charset="0"/>
            </a:endParaRPr>
          </a:p>
        </p:txBody>
      </p:sp>
      <p:sp>
        <p:nvSpPr>
          <p:cNvPr id="9" name="Rectangle 8"/>
          <p:cNvSpPr/>
          <p:nvPr/>
        </p:nvSpPr>
        <p:spPr>
          <a:xfrm>
            <a:off x="5105400" y="621268"/>
            <a:ext cx="2895600" cy="369332"/>
          </a:xfrm>
          <a:prstGeom prst="rect">
            <a:avLst/>
          </a:prstGeom>
        </p:spPr>
        <p:txBody>
          <a:bodyPr wrap="square">
            <a:spAutoFit/>
          </a:bodyPr>
          <a:lstStyle/>
          <a:p>
            <a:pPr algn="ctr"/>
            <a:r>
              <a:rPr lang="en-US" b="1" dirty="0" smtClean="0">
                <a:latin typeface="Times New Roman" pitchFamily="18" charset="0"/>
                <a:cs typeface="Times New Roman" pitchFamily="18" charset="0"/>
                <a:sym typeface="Symbol"/>
              </a:rPr>
              <a:t>Counter-Rotating (Case B)</a:t>
            </a:r>
            <a:endParaRPr lang="en-US"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60</a:t>
            </a:fld>
            <a:endParaRPr lang="en-US"/>
          </a:p>
        </p:txBody>
      </p:sp>
      <p:sp>
        <p:nvSpPr>
          <p:cNvPr id="4" name="Rectangle 3"/>
          <p:cNvSpPr/>
          <p:nvPr/>
        </p:nvSpPr>
        <p:spPr>
          <a:xfrm>
            <a:off x="0" y="0"/>
            <a:ext cx="4613186" cy="523220"/>
          </a:xfrm>
          <a:prstGeom prst="rect">
            <a:avLst/>
          </a:prstGeom>
        </p:spPr>
        <p:txBody>
          <a:bodyPr wrap="none">
            <a:spAutoFit/>
          </a:bodyPr>
          <a:lstStyle/>
          <a:p>
            <a:pPr algn="just"/>
            <a:r>
              <a:rPr lang="en-US" b="1" dirty="0" smtClean="0">
                <a:solidFill>
                  <a:srgbClr val="000000"/>
                </a:solidFill>
                <a:latin typeface="+mj-lt"/>
                <a:ea typeface="Calibri" pitchFamily="34" charset="0"/>
                <a:cs typeface="Times New Roman" pitchFamily="18" charset="0"/>
              </a:rPr>
              <a:t>Two Oblique Counter-Rotating Turbines:</a:t>
            </a:r>
            <a:endParaRPr lang="en-US" sz="2800" dirty="0" smtClean="0">
              <a:latin typeface="+mj-lt"/>
              <a:cs typeface="Arial" pitchFamily="34" charset="0"/>
            </a:endParaRPr>
          </a:p>
        </p:txBody>
      </p:sp>
      <p:pic>
        <p:nvPicPr>
          <p:cNvPr id="5" name="Picture 2"/>
          <p:cNvPicPr>
            <a:picLocks noChangeAspect="1" noChangeArrowheads="1"/>
          </p:cNvPicPr>
          <p:nvPr/>
        </p:nvPicPr>
        <p:blipFill>
          <a:blip r:embed="rId2" cstate="print"/>
          <a:srcRect l="1733" r="1229" b="19218"/>
          <a:stretch>
            <a:fillRect/>
          </a:stretch>
        </p:blipFill>
        <p:spPr bwMode="auto">
          <a:xfrm>
            <a:off x="304800" y="892366"/>
            <a:ext cx="8534400" cy="3200400"/>
          </a:xfrm>
          <a:prstGeom prst="rect">
            <a:avLst/>
          </a:prstGeom>
          <a:noFill/>
          <a:ln w="9525">
            <a:noFill/>
            <a:miter lim="800000"/>
            <a:headEnd/>
            <a:tailEnd/>
          </a:ln>
          <a:effectLst/>
        </p:spPr>
      </p:pic>
      <p:graphicFrame>
        <p:nvGraphicFramePr>
          <p:cNvPr id="7" name="Chart 6"/>
          <p:cNvGraphicFramePr/>
          <p:nvPr/>
        </p:nvGraphicFramePr>
        <p:xfrm>
          <a:off x="1905000" y="4114800"/>
          <a:ext cx="5181600" cy="260985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p:cNvSpPr/>
          <p:nvPr/>
        </p:nvSpPr>
        <p:spPr>
          <a:xfrm>
            <a:off x="838200" y="533400"/>
            <a:ext cx="2895600" cy="369332"/>
          </a:xfrm>
          <a:prstGeom prst="rect">
            <a:avLst/>
          </a:prstGeom>
        </p:spPr>
        <p:txBody>
          <a:bodyPr wrap="square">
            <a:spAutoFit/>
          </a:bodyPr>
          <a:lstStyle/>
          <a:p>
            <a:pPr algn="ctr"/>
            <a:r>
              <a:rPr lang="en-US" b="1" dirty="0" smtClean="0">
                <a:latin typeface="Times New Roman" pitchFamily="18" charset="0"/>
                <a:cs typeface="Times New Roman" pitchFamily="18" charset="0"/>
                <a:sym typeface="Symbol"/>
              </a:rPr>
              <a:t>Counter-Rotating (Case E)</a:t>
            </a:r>
            <a:endParaRPr lang="en-US" b="1" dirty="0" smtClean="0">
              <a:latin typeface="Times New Roman" pitchFamily="18" charset="0"/>
              <a:cs typeface="Times New Roman" pitchFamily="18" charset="0"/>
            </a:endParaRPr>
          </a:p>
        </p:txBody>
      </p:sp>
      <p:sp>
        <p:nvSpPr>
          <p:cNvPr id="9" name="Rectangle 8"/>
          <p:cNvSpPr/>
          <p:nvPr/>
        </p:nvSpPr>
        <p:spPr>
          <a:xfrm>
            <a:off x="5334000" y="533400"/>
            <a:ext cx="2895600" cy="369332"/>
          </a:xfrm>
          <a:prstGeom prst="rect">
            <a:avLst/>
          </a:prstGeom>
        </p:spPr>
        <p:txBody>
          <a:bodyPr wrap="square">
            <a:spAutoFit/>
          </a:bodyPr>
          <a:lstStyle/>
          <a:p>
            <a:pPr algn="ctr"/>
            <a:r>
              <a:rPr lang="en-US" b="1" dirty="0" smtClean="0">
                <a:latin typeface="Times New Roman" pitchFamily="18" charset="0"/>
                <a:cs typeface="Times New Roman" pitchFamily="18" charset="0"/>
                <a:sym typeface="Symbol"/>
              </a:rPr>
              <a:t>Counter-Rotating (Case F)</a:t>
            </a:r>
            <a:endParaRPr lang="en-US"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61</a:t>
            </a:fld>
            <a:endParaRPr lang="en-US"/>
          </a:p>
        </p:txBody>
      </p:sp>
      <p:sp>
        <p:nvSpPr>
          <p:cNvPr id="5" name="Rectangle 4"/>
          <p:cNvSpPr/>
          <p:nvPr/>
        </p:nvSpPr>
        <p:spPr>
          <a:xfrm>
            <a:off x="0" y="762000"/>
            <a:ext cx="4572000" cy="369332"/>
          </a:xfrm>
          <a:prstGeom prst="rect">
            <a:avLst/>
          </a:prstGeom>
        </p:spPr>
        <p:txBody>
          <a:bodyPr wrap="square">
            <a:spAutoFit/>
          </a:bodyPr>
          <a:lstStyle/>
          <a:p>
            <a:pPr algn="just"/>
            <a:r>
              <a:rPr lang="en-US" b="1" u="sng" dirty="0" smtClean="0">
                <a:solidFill>
                  <a:srgbClr val="000000"/>
                </a:solidFill>
                <a:latin typeface="+mj-lt"/>
                <a:ea typeface="Calibri" pitchFamily="34" charset="0"/>
                <a:cs typeface="Times New Roman" pitchFamily="18" charset="0"/>
              </a:rPr>
              <a:t>Three Co-Rotating Turbine Cluster (I):</a:t>
            </a:r>
          </a:p>
        </p:txBody>
      </p:sp>
      <p:sp>
        <p:nvSpPr>
          <p:cNvPr id="76802" name="Rectangle 2"/>
          <p:cNvSpPr>
            <a:spLocks noChangeArrowheads="1"/>
          </p:cNvSpPr>
          <p:nvPr/>
        </p:nvSpPr>
        <p:spPr bwMode="auto">
          <a:xfrm>
            <a:off x="228600" y="4923710"/>
            <a:ext cx="4267200" cy="830997"/>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latinLnBrk="0" hangingPunct="1">
              <a:lnSpc>
                <a:spcPct val="100000"/>
              </a:lnSpc>
              <a:buClrTx/>
              <a:buSzTx/>
              <a:buFontTx/>
              <a:buNone/>
              <a:tabLst/>
            </a:pPr>
            <a:r>
              <a:rPr lang="en-US" sz="1600" dirty="0" err="1" smtClean="0"/>
              <a:t>Cp</a:t>
            </a:r>
            <a:r>
              <a:rPr lang="en-US" sz="1600" baseline="-25000" dirty="0" err="1" smtClean="0"/>
              <a:t>max</a:t>
            </a:r>
            <a:r>
              <a:rPr lang="en-US" sz="1600" dirty="0" smtClean="0"/>
              <a:t> = 0.377 at 0.5D gap distance</a:t>
            </a:r>
          </a:p>
          <a:p>
            <a:pPr marL="0" marR="0" lvl="0" indent="0" algn="just" defTabSz="914400" eaLnBrk="1" latinLnBrk="0" hangingPunct="1">
              <a:lnSpc>
                <a:spcPct val="100000"/>
              </a:lnSpc>
              <a:buClrTx/>
              <a:buSzTx/>
              <a:buFontTx/>
              <a:buNone/>
              <a:tabLst/>
            </a:pPr>
            <a:endParaRPr lang="en-US" sz="1600" dirty="0" smtClean="0"/>
          </a:p>
          <a:p>
            <a:pPr marL="0" marR="0" lvl="0" indent="0" algn="just" defTabSz="914400" eaLnBrk="1" latinLnBrk="0" hangingPunct="1">
              <a:lnSpc>
                <a:spcPct val="100000"/>
              </a:lnSpc>
              <a:buClrTx/>
              <a:buSzTx/>
              <a:buFontTx/>
              <a:buNone/>
              <a:tabLst/>
            </a:pPr>
            <a:r>
              <a:rPr lang="en-US" sz="1600" dirty="0" smtClean="0"/>
              <a:t>5% higher than isolated turbines</a:t>
            </a:r>
          </a:p>
        </p:txBody>
      </p:sp>
      <p:pic>
        <p:nvPicPr>
          <p:cNvPr id="76803" name="Picture 3"/>
          <p:cNvPicPr>
            <a:picLocks noChangeAspect="1" noChangeArrowheads="1"/>
          </p:cNvPicPr>
          <p:nvPr/>
        </p:nvPicPr>
        <p:blipFill>
          <a:blip r:embed="rId2" cstate="print"/>
          <a:srcRect/>
          <a:stretch>
            <a:fillRect/>
          </a:stretch>
        </p:blipFill>
        <p:spPr bwMode="auto">
          <a:xfrm>
            <a:off x="152400" y="1371599"/>
            <a:ext cx="4572386" cy="3276601"/>
          </a:xfrm>
          <a:prstGeom prst="rect">
            <a:avLst/>
          </a:prstGeom>
          <a:noFill/>
          <a:ln w="9525">
            <a:noFill/>
            <a:miter lim="800000"/>
            <a:headEnd/>
            <a:tailEnd/>
          </a:ln>
        </p:spPr>
      </p:pic>
      <p:sp>
        <p:nvSpPr>
          <p:cNvPr id="8" name="Rectangle 7"/>
          <p:cNvSpPr/>
          <p:nvPr/>
        </p:nvSpPr>
        <p:spPr>
          <a:xfrm>
            <a:off x="1143000" y="228600"/>
            <a:ext cx="6934200" cy="369332"/>
          </a:xfrm>
          <a:prstGeom prst="rect">
            <a:avLst/>
          </a:prstGeom>
        </p:spPr>
        <p:txBody>
          <a:bodyPr wrap="square">
            <a:spAutoFit/>
          </a:bodyPr>
          <a:lstStyle/>
          <a:p>
            <a:pPr algn="ctr"/>
            <a:r>
              <a:rPr lang="en-US" b="1" dirty="0" smtClean="0">
                <a:solidFill>
                  <a:srgbClr val="000000"/>
                </a:solidFill>
                <a:latin typeface="+mj-lt"/>
                <a:ea typeface="Calibri" pitchFamily="34" charset="0"/>
                <a:cs typeface="Times New Roman" pitchFamily="18" charset="0"/>
              </a:rPr>
              <a:t>Numerical Simulation of Three </a:t>
            </a:r>
            <a:r>
              <a:rPr lang="en-US" b="1" smtClean="0">
                <a:solidFill>
                  <a:srgbClr val="000000"/>
                </a:solidFill>
                <a:latin typeface="+mj-lt"/>
                <a:ea typeface="Calibri" pitchFamily="34" charset="0"/>
                <a:cs typeface="Times New Roman" pitchFamily="18" charset="0"/>
              </a:rPr>
              <a:t>Turbine Clusters</a:t>
            </a:r>
            <a:endParaRPr lang="en-US" b="1" dirty="0" smtClean="0">
              <a:solidFill>
                <a:srgbClr val="000000"/>
              </a:solidFill>
              <a:latin typeface="+mj-lt"/>
              <a:ea typeface="Calibri" pitchFamily="34" charset="0"/>
              <a:cs typeface="Times New Roman" pitchFamily="18" charset="0"/>
            </a:endParaRPr>
          </a:p>
        </p:txBody>
      </p:sp>
      <p:graphicFrame>
        <p:nvGraphicFramePr>
          <p:cNvPr id="9" name="Chart 8"/>
          <p:cNvGraphicFramePr/>
          <p:nvPr/>
        </p:nvGraphicFramePr>
        <p:xfrm>
          <a:off x="4953000" y="990601"/>
          <a:ext cx="4038600" cy="2438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nvGraphicFramePr>
        <p:xfrm>
          <a:off x="4800600" y="3429000"/>
          <a:ext cx="4095750" cy="246697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7010400" y="6381750"/>
            <a:ext cx="2133600" cy="476250"/>
          </a:xfrm>
        </p:spPr>
        <p:txBody>
          <a:bodyPr/>
          <a:lstStyle/>
          <a:p>
            <a:fld id="{325197A1-4679-4014-A1F3-A8A77BFA5E4A}" type="slidenum">
              <a:rPr lang="en-US" smtClean="0"/>
              <a:pPr/>
              <a:t>62</a:t>
            </a:fld>
            <a:endParaRPr lang="en-US" dirty="0"/>
          </a:p>
        </p:txBody>
      </p:sp>
      <p:sp>
        <p:nvSpPr>
          <p:cNvPr id="4" name="Rectangle 3"/>
          <p:cNvSpPr/>
          <p:nvPr/>
        </p:nvSpPr>
        <p:spPr>
          <a:xfrm>
            <a:off x="152400" y="685800"/>
            <a:ext cx="4114800" cy="369332"/>
          </a:xfrm>
          <a:prstGeom prst="rect">
            <a:avLst/>
          </a:prstGeom>
        </p:spPr>
        <p:txBody>
          <a:bodyPr wrap="square">
            <a:spAutoFit/>
          </a:bodyPr>
          <a:lstStyle/>
          <a:p>
            <a:r>
              <a:rPr lang="en-US" b="1" u="sng" dirty="0" smtClean="0"/>
              <a:t>Three Turbine Hybrid Clusters (II):</a:t>
            </a:r>
            <a:endParaRPr lang="en-US" u="sng" dirty="0"/>
          </a:p>
        </p:txBody>
      </p:sp>
      <p:pic>
        <p:nvPicPr>
          <p:cNvPr id="79874" name="Picture 2"/>
          <p:cNvPicPr>
            <a:picLocks noChangeAspect="1" noChangeArrowheads="1"/>
          </p:cNvPicPr>
          <p:nvPr/>
        </p:nvPicPr>
        <p:blipFill>
          <a:blip r:embed="rId2" cstate="print"/>
          <a:srcRect/>
          <a:stretch>
            <a:fillRect/>
          </a:stretch>
        </p:blipFill>
        <p:spPr bwMode="auto">
          <a:xfrm>
            <a:off x="152400" y="1219200"/>
            <a:ext cx="4343400" cy="3333750"/>
          </a:xfrm>
          <a:prstGeom prst="rect">
            <a:avLst/>
          </a:prstGeom>
          <a:noFill/>
          <a:ln w="9525">
            <a:noFill/>
            <a:miter lim="800000"/>
            <a:headEnd/>
            <a:tailEnd/>
          </a:ln>
          <a:effectLst/>
        </p:spPr>
      </p:pic>
      <p:sp>
        <p:nvSpPr>
          <p:cNvPr id="7" name="Rectangle 6"/>
          <p:cNvSpPr/>
          <p:nvPr/>
        </p:nvSpPr>
        <p:spPr>
          <a:xfrm>
            <a:off x="152400" y="4867870"/>
            <a:ext cx="4343400" cy="923330"/>
          </a:xfrm>
          <a:prstGeom prst="rect">
            <a:avLst/>
          </a:prstGeom>
        </p:spPr>
        <p:txBody>
          <a:bodyPr wrap="square">
            <a:spAutoFit/>
          </a:bodyPr>
          <a:lstStyle/>
          <a:p>
            <a:r>
              <a:rPr lang="en-US" dirty="0" err="1" smtClean="0"/>
              <a:t>Cp</a:t>
            </a:r>
            <a:r>
              <a:rPr lang="en-US" baseline="-25000" dirty="0" err="1" smtClean="0"/>
              <a:t>max</a:t>
            </a:r>
            <a:r>
              <a:rPr lang="en-US" dirty="0" smtClean="0"/>
              <a:t> = 0.47 at 0.6D </a:t>
            </a:r>
          </a:p>
          <a:p>
            <a:endParaRPr lang="en-US" dirty="0" smtClean="0"/>
          </a:p>
          <a:p>
            <a:r>
              <a:rPr lang="en-US" dirty="0" smtClean="0"/>
              <a:t>30% higher than isolated turbines</a:t>
            </a:r>
            <a:endParaRPr lang="en-US" dirty="0"/>
          </a:p>
        </p:txBody>
      </p:sp>
      <p:graphicFrame>
        <p:nvGraphicFramePr>
          <p:cNvPr id="8" name="Chart 7"/>
          <p:cNvGraphicFramePr/>
          <p:nvPr/>
        </p:nvGraphicFramePr>
        <p:xfrm>
          <a:off x="4648200" y="762000"/>
          <a:ext cx="4305244" cy="29642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p:cNvGraphicFramePr/>
          <p:nvPr/>
        </p:nvGraphicFramePr>
        <p:xfrm>
          <a:off x="4648200" y="3773156"/>
          <a:ext cx="4198746" cy="262764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6553200" y="6169025"/>
            <a:ext cx="2133600" cy="476250"/>
          </a:xfrm>
        </p:spPr>
        <p:txBody>
          <a:bodyPr/>
          <a:lstStyle/>
          <a:p>
            <a:fld id="{325197A1-4679-4014-A1F3-A8A77BFA5E4A}" type="slidenum">
              <a:rPr lang="en-US" smtClean="0"/>
              <a:pPr/>
              <a:t>63</a:t>
            </a:fld>
            <a:endParaRPr lang="en-US"/>
          </a:p>
        </p:txBody>
      </p:sp>
      <p:sp>
        <p:nvSpPr>
          <p:cNvPr id="4" name="Rectangle 3"/>
          <p:cNvSpPr/>
          <p:nvPr/>
        </p:nvSpPr>
        <p:spPr>
          <a:xfrm>
            <a:off x="152400" y="152400"/>
            <a:ext cx="8534400" cy="646331"/>
          </a:xfrm>
          <a:prstGeom prst="rect">
            <a:avLst/>
          </a:prstGeom>
        </p:spPr>
        <p:txBody>
          <a:bodyPr wrap="square">
            <a:spAutoFit/>
          </a:bodyPr>
          <a:lstStyle/>
          <a:p>
            <a:r>
              <a:rPr lang="en-US" b="1" dirty="0" smtClean="0"/>
              <a:t>Comparison between Counter-Rotating (Hybrid) and Co-Rotating Triangular Darrieus Three Turbine Clusters</a:t>
            </a:r>
            <a:endParaRPr lang="en-US" dirty="0"/>
          </a:p>
        </p:txBody>
      </p:sp>
      <p:sp>
        <p:nvSpPr>
          <p:cNvPr id="80899" name="Rectangle 3"/>
          <p:cNvSpPr>
            <a:spLocks noChangeArrowheads="1"/>
          </p:cNvSpPr>
          <p:nvPr/>
        </p:nvSpPr>
        <p:spPr bwMode="auto">
          <a:xfrm>
            <a:off x="228600" y="4319587"/>
            <a:ext cx="8763000" cy="2462213"/>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b="1" dirty="0" smtClean="0"/>
              <a:t>The </a:t>
            </a:r>
            <a:r>
              <a:rPr lang="en-US" b="1" dirty="0" smtClean="0">
                <a:solidFill>
                  <a:srgbClr val="FF0000"/>
                </a:solidFill>
              </a:rPr>
              <a:t>counter rotating cluster (II)</a:t>
            </a:r>
            <a:r>
              <a:rPr lang="en-US" b="1" dirty="0" smtClean="0"/>
              <a:t> is the most </a:t>
            </a:r>
            <a:r>
              <a:rPr lang="en-US" b="1" dirty="0" smtClean="0">
                <a:solidFill>
                  <a:srgbClr val="FF0000"/>
                </a:solidFill>
              </a:rPr>
              <a:t>efficient</a:t>
            </a:r>
            <a:r>
              <a:rPr lang="en-US" b="1" dirty="0" smtClean="0"/>
              <a:t> triangular cluster to be used as a </a:t>
            </a:r>
            <a:r>
              <a:rPr lang="en-US" b="1" dirty="0" smtClean="0">
                <a:solidFill>
                  <a:srgbClr val="FF0000"/>
                </a:solidFill>
              </a:rPr>
              <a:t>building unit </a:t>
            </a:r>
            <a:r>
              <a:rPr lang="en-US" b="1" dirty="0" smtClean="0"/>
              <a:t>for an efficient triangular Darrieus wind turbine farm</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1200" b="1" dirty="0" smtClean="0"/>
          </a:p>
          <a:p>
            <a:pPr lvl="0" algn="justLow"/>
            <a:r>
              <a:rPr lang="en-US" b="1" dirty="0" smtClean="0"/>
              <a:t>The efficient cluster (II) height is 0.6D and base 2D with </a:t>
            </a:r>
            <a:r>
              <a:rPr lang="en-US" b="1" dirty="0" smtClean="0">
                <a:solidFill>
                  <a:srgbClr val="FF0000"/>
                </a:solidFill>
              </a:rPr>
              <a:t>an average power coefficient of 0.47</a:t>
            </a:r>
            <a:r>
              <a:rPr lang="en-US" b="1" dirty="0" smtClean="0"/>
              <a:t>, this represents an enhancement of </a:t>
            </a:r>
            <a:r>
              <a:rPr lang="en-US" b="1" dirty="0" smtClean="0">
                <a:solidFill>
                  <a:srgbClr val="FF0000"/>
                </a:solidFill>
              </a:rPr>
              <a:t>30% </a:t>
            </a:r>
            <a:r>
              <a:rPr lang="en-US" b="1" dirty="0" smtClean="0"/>
              <a:t>compared to a isolated turbines.</a:t>
            </a:r>
          </a:p>
          <a:p>
            <a:pPr lvl="0" algn="justLow"/>
            <a:endParaRPr lang="en-US" sz="1100" b="1" dirty="0" smtClean="0"/>
          </a:p>
          <a:p>
            <a:pPr lvl="0" algn="justLow"/>
            <a:r>
              <a:rPr lang="en-US" b="1" dirty="0" smtClean="0"/>
              <a:t>The </a:t>
            </a:r>
            <a:r>
              <a:rPr lang="en-US" b="1" dirty="0" smtClean="0">
                <a:solidFill>
                  <a:srgbClr val="FF0000"/>
                </a:solidFill>
              </a:rPr>
              <a:t>ratio</a:t>
            </a:r>
            <a:r>
              <a:rPr lang="en-US" b="1" dirty="0" smtClean="0"/>
              <a:t> between the power coefficients of the three turbines (1), (2) and (3) is    </a:t>
            </a:r>
            <a:r>
              <a:rPr lang="en-US" b="1" dirty="0" smtClean="0">
                <a:solidFill>
                  <a:srgbClr val="FF0000"/>
                </a:solidFill>
              </a:rPr>
              <a:t>1  :  1.1 :  1 </a:t>
            </a:r>
          </a:p>
        </p:txBody>
      </p:sp>
      <p:graphicFrame>
        <p:nvGraphicFramePr>
          <p:cNvPr id="6" name="Chart 5"/>
          <p:cNvGraphicFramePr/>
          <p:nvPr/>
        </p:nvGraphicFramePr>
        <p:xfrm>
          <a:off x="1600200" y="914400"/>
          <a:ext cx="6019800" cy="33051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64</a:t>
            </a:fld>
            <a:endParaRPr lang="en-US"/>
          </a:p>
        </p:txBody>
      </p:sp>
      <p:sp>
        <p:nvSpPr>
          <p:cNvPr id="6" name="Rectangle 5"/>
          <p:cNvSpPr/>
          <p:nvPr/>
        </p:nvSpPr>
        <p:spPr>
          <a:xfrm>
            <a:off x="1066800" y="285690"/>
            <a:ext cx="7315200" cy="707886"/>
          </a:xfrm>
          <a:prstGeom prst="rect">
            <a:avLst/>
          </a:prstGeom>
        </p:spPr>
        <p:txBody>
          <a:bodyPr wrap="square">
            <a:spAutoFit/>
          </a:bodyPr>
          <a:lstStyle/>
          <a:p>
            <a:pPr marL="0" lvl="2" algn="ctr"/>
            <a:r>
              <a:rPr lang="en-US" sz="2000" b="1" dirty="0" smtClean="0"/>
              <a:t>Hybrid Three Turbine Cluster (II) Performance Confirmation</a:t>
            </a:r>
            <a:endParaRPr lang="en-US" sz="2200" b="1" dirty="0" smtClean="0">
              <a:latin typeface="+mj-lt"/>
              <a:ea typeface="+mj-ea"/>
              <a:cs typeface="+mj-cs"/>
            </a:endParaRPr>
          </a:p>
        </p:txBody>
      </p:sp>
      <p:sp>
        <p:nvSpPr>
          <p:cNvPr id="7" name="Rectangle 6"/>
          <p:cNvSpPr/>
          <p:nvPr/>
        </p:nvSpPr>
        <p:spPr>
          <a:xfrm>
            <a:off x="152400" y="3196203"/>
            <a:ext cx="4343400" cy="3585597"/>
          </a:xfrm>
          <a:prstGeom prst="rect">
            <a:avLst/>
          </a:prstGeom>
        </p:spPr>
        <p:txBody>
          <a:bodyPr wrap="square">
            <a:spAutoFit/>
          </a:bodyPr>
          <a:lstStyle/>
          <a:p>
            <a:pPr algn="just"/>
            <a:r>
              <a:rPr lang="en-US" sz="1600" dirty="0" smtClean="0"/>
              <a:t>To </a:t>
            </a:r>
            <a:r>
              <a:rPr lang="en-US" sz="1600" b="1" dirty="0" smtClean="0">
                <a:solidFill>
                  <a:srgbClr val="C00000"/>
                </a:solidFill>
              </a:rPr>
              <a:t>confirm</a:t>
            </a:r>
            <a:r>
              <a:rPr lang="en-US" sz="1600" dirty="0" smtClean="0"/>
              <a:t> the enhancement, the cluster is simulated at </a:t>
            </a:r>
            <a:r>
              <a:rPr lang="en-US" sz="1600" b="1" dirty="0" smtClean="0">
                <a:solidFill>
                  <a:srgbClr val="C00000"/>
                </a:solidFill>
              </a:rPr>
              <a:t>different tip speed ratios</a:t>
            </a:r>
            <a:endParaRPr lang="en-US" sz="1600" dirty="0" smtClean="0"/>
          </a:p>
          <a:p>
            <a:pPr algn="just"/>
            <a:endParaRPr lang="en-US" sz="1600" dirty="0" smtClean="0"/>
          </a:p>
          <a:p>
            <a:pPr algn="just"/>
            <a:r>
              <a:rPr lang="en-US" sz="1600" dirty="0" smtClean="0"/>
              <a:t>The </a:t>
            </a:r>
            <a:r>
              <a:rPr lang="en-US" sz="1600" b="1" dirty="0" smtClean="0">
                <a:solidFill>
                  <a:srgbClr val="C00000"/>
                </a:solidFill>
              </a:rPr>
              <a:t>ratio</a:t>
            </a:r>
            <a:r>
              <a:rPr lang="en-US" sz="1600" dirty="0" smtClean="0"/>
              <a:t> between the </a:t>
            </a:r>
            <a:r>
              <a:rPr lang="en-US" sz="1600" b="1" dirty="0" smtClean="0">
                <a:solidFill>
                  <a:srgbClr val="C00000"/>
                </a:solidFill>
              </a:rPr>
              <a:t>power coefficients </a:t>
            </a:r>
            <a:r>
              <a:rPr lang="en-US" sz="1600" dirty="0" smtClean="0"/>
              <a:t>of its three rotors (1),(2) and (3) is approximately </a:t>
            </a:r>
            <a:r>
              <a:rPr lang="en-US" sz="1600" b="1" dirty="0" smtClean="0">
                <a:solidFill>
                  <a:srgbClr val="C00000"/>
                </a:solidFill>
              </a:rPr>
              <a:t>1:1.1:1</a:t>
            </a:r>
            <a:r>
              <a:rPr lang="en-US" sz="1600" dirty="0" smtClean="0"/>
              <a:t> respectively</a:t>
            </a:r>
          </a:p>
          <a:p>
            <a:pPr algn="just"/>
            <a:endParaRPr lang="en-US" sz="300" dirty="0" smtClean="0"/>
          </a:p>
          <a:p>
            <a:pPr algn="just"/>
            <a:endParaRPr lang="en-US" sz="1600" dirty="0" smtClean="0"/>
          </a:p>
          <a:p>
            <a:pPr algn="just"/>
            <a:r>
              <a:rPr lang="en-US" sz="1600" dirty="0" smtClean="0"/>
              <a:t>The results show that the </a:t>
            </a:r>
            <a:r>
              <a:rPr lang="en-US" sz="1600" b="1" dirty="0" smtClean="0">
                <a:solidFill>
                  <a:srgbClr val="C00000"/>
                </a:solidFill>
              </a:rPr>
              <a:t>ratio 1:1.1:1 </a:t>
            </a:r>
            <a:r>
              <a:rPr lang="en-US" sz="1600" dirty="0" smtClean="0"/>
              <a:t>between the power coefficients of the three rotors is consistent for </a:t>
            </a:r>
            <a:r>
              <a:rPr lang="en-US" sz="1600" b="1" dirty="0" smtClean="0">
                <a:solidFill>
                  <a:srgbClr val="C00000"/>
                </a:solidFill>
                <a:sym typeface="Symbol"/>
              </a:rPr>
              <a:t></a:t>
            </a:r>
            <a:r>
              <a:rPr lang="en-US" sz="1600" b="1" dirty="0" smtClean="0">
                <a:solidFill>
                  <a:srgbClr val="C00000"/>
                </a:solidFill>
              </a:rPr>
              <a:t>&gt;2.4</a:t>
            </a:r>
          </a:p>
          <a:p>
            <a:pPr algn="just"/>
            <a:endParaRPr lang="en-US" sz="1600" dirty="0" smtClean="0"/>
          </a:p>
          <a:p>
            <a:pPr lvl="0" algn="just"/>
            <a:r>
              <a:rPr lang="en-US" sz="1600" dirty="0" smtClean="0"/>
              <a:t>The </a:t>
            </a:r>
            <a:r>
              <a:rPr lang="en-US" sz="1600" b="1" dirty="0" smtClean="0">
                <a:solidFill>
                  <a:srgbClr val="C00000"/>
                </a:solidFill>
              </a:rPr>
              <a:t>developed </a:t>
            </a:r>
            <a:r>
              <a:rPr lang="en-US" sz="1600" dirty="0" smtClean="0"/>
              <a:t>three turbine cluster is </a:t>
            </a:r>
            <a:r>
              <a:rPr lang="en-US" sz="1600" b="1" dirty="0" smtClean="0">
                <a:solidFill>
                  <a:srgbClr val="C00000"/>
                </a:solidFill>
              </a:rPr>
              <a:t>30% higher</a:t>
            </a:r>
            <a:r>
              <a:rPr lang="en-US" sz="1600" dirty="0" smtClean="0"/>
              <a:t> than three </a:t>
            </a:r>
            <a:r>
              <a:rPr lang="en-US" sz="1600" b="1" dirty="0" smtClean="0">
                <a:solidFill>
                  <a:srgbClr val="C00000"/>
                </a:solidFill>
              </a:rPr>
              <a:t>isolated</a:t>
            </a:r>
            <a:r>
              <a:rPr lang="en-US" sz="1600" dirty="0" smtClean="0"/>
              <a:t> turbines, and has </a:t>
            </a:r>
            <a:r>
              <a:rPr lang="en-US" sz="1600" b="1" dirty="0" smtClean="0">
                <a:solidFill>
                  <a:srgbClr val="C00000"/>
                </a:solidFill>
              </a:rPr>
              <a:t>4 times </a:t>
            </a:r>
            <a:r>
              <a:rPr lang="en-US" sz="1600" dirty="0" smtClean="0"/>
              <a:t>their </a:t>
            </a:r>
            <a:r>
              <a:rPr lang="en-US" sz="1600" b="1" dirty="0" smtClean="0">
                <a:solidFill>
                  <a:srgbClr val="C00000"/>
                </a:solidFill>
              </a:rPr>
              <a:t>power density</a:t>
            </a:r>
          </a:p>
        </p:txBody>
      </p:sp>
      <p:graphicFrame>
        <p:nvGraphicFramePr>
          <p:cNvPr id="11" name="Chart 10"/>
          <p:cNvGraphicFramePr/>
          <p:nvPr/>
        </p:nvGraphicFramePr>
        <p:xfrm>
          <a:off x="4724400" y="1066800"/>
          <a:ext cx="42672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5747132" y="3985353"/>
            <a:ext cx="2743200" cy="307777"/>
          </a:xfrm>
          <a:prstGeom prst="rect">
            <a:avLst/>
          </a:prstGeom>
          <a:noFill/>
        </p:spPr>
        <p:txBody>
          <a:bodyPr wrap="square" rtlCol="0">
            <a:spAutoFit/>
          </a:bodyPr>
          <a:lstStyle/>
          <a:p>
            <a:pPr algn="ctr"/>
            <a:r>
              <a:rPr lang="en-US" sz="1400" b="1" dirty="0" smtClean="0"/>
              <a:t>At </a:t>
            </a:r>
            <a:r>
              <a:rPr lang="en-US" sz="1400" b="1" dirty="0" smtClean="0">
                <a:sym typeface="Symbol"/>
              </a:rPr>
              <a:t>=2.8, </a:t>
            </a:r>
            <a:r>
              <a:rPr lang="en-US" sz="1400" b="1" dirty="0" err="1" smtClean="0">
                <a:sym typeface="Symbol"/>
              </a:rPr>
              <a:t>Cp</a:t>
            </a:r>
            <a:r>
              <a:rPr lang="en-US" sz="1400" b="1" baseline="-25000" dirty="0" err="1" smtClean="0">
                <a:sym typeface="Symbol"/>
              </a:rPr>
              <a:t>avg</a:t>
            </a:r>
            <a:r>
              <a:rPr lang="en-US" sz="1400" b="1" dirty="0" smtClean="0">
                <a:sym typeface="Symbol"/>
              </a:rPr>
              <a:t> =0.47</a:t>
            </a:r>
            <a:endParaRPr lang="en-US" sz="1400" b="1" dirty="0"/>
          </a:p>
        </p:txBody>
      </p:sp>
      <p:graphicFrame>
        <p:nvGraphicFramePr>
          <p:cNvPr id="10" name="Chart 9"/>
          <p:cNvGraphicFramePr/>
          <p:nvPr/>
        </p:nvGraphicFramePr>
        <p:xfrm>
          <a:off x="4724400" y="4267200"/>
          <a:ext cx="4267200" cy="2438400"/>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2"/>
          <p:cNvPicPr>
            <a:picLocks noChangeAspect="1" noChangeArrowheads="1"/>
          </p:cNvPicPr>
          <p:nvPr/>
        </p:nvPicPr>
        <p:blipFill>
          <a:blip r:embed="rId4" cstate="print"/>
          <a:srcRect/>
          <a:stretch>
            <a:fillRect/>
          </a:stretch>
        </p:blipFill>
        <p:spPr bwMode="auto">
          <a:xfrm>
            <a:off x="826443" y="990600"/>
            <a:ext cx="2754957" cy="21145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65</a:t>
            </a:fld>
            <a:endParaRPr lang="en-US"/>
          </a:p>
        </p:txBody>
      </p:sp>
      <p:sp>
        <p:nvSpPr>
          <p:cNvPr id="6" name="TextBox 5"/>
          <p:cNvSpPr txBox="1"/>
          <p:nvPr/>
        </p:nvSpPr>
        <p:spPr>
          <a:xfrm>
            <a:off x="0" y="6057781"/>
            <a:ext cx="9144000" cy="800219"/>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000" b="1" dirty="0" smtClean="0"/>
              <a:t>Velocity Contours: Three Counter Rotating Darrieus Turbine Cluster</a:t>
            </a:r>
          </a:p>
          <a:p>
            <a:pPr algn="ctr"/>
            <a:endParaRPr lang="en-US" sz="1200" b="1" dirty="0"/>
          </a:p>
        </p:txBody>
      </p:sp>
      <p:pic>
        <p:nvPicPr>
          <p:cNvPr id="7" name="Three Darriesu Velo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66</a:t>
            </a:fld>
            <a:endParaRPr lang="en-US"/>
          </a:p>
        </p:txBody>
      </p:sp>
      <p:sp>
        <p:nvSpPr>
          <p:cNvPr id="6" name="TextBox 5"/>
          <p:cNvSpPr txBox="1"/>
          <p:nvPr/>
        </p:nvSpPr>
        <p:spPr>
          <a:xfrm>
            <a:off x="0" y="6057781"/>
            <a:ext cx="9144000" cy="800219"/>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000" b="1" dirty="0" smtClean="0"/>
              <a:t>Vorticity Contours: Three Counter Rotating Darrieus Turbine Cluster</a:t>
            </a:r>
          </a:p>
          <a:p>
            <a:pPr algn="ctr"/>
            <a:endParaRPr lang="en-US" sz="1200" b="1" dirty="0"/>
          </a:p>
        </p:txBody>
      </p:sp>
      <p:pic>
        <p:nvPicPr>
          <p:cNvPr id="7" name="Three Darriesu Vorti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0835" name="Picture 3"/>
          <p:cNvPicPr>
            <a:picLocks noChangeAspect="1" noChangeArrowheads="1"/>
          </p:cNvPicPr>
          <p:nvPr/>
        </p:nvPicPr>
        <p:blipFill>
          <a:blip r:embed="rId2" cstate="print"/>
          <a:srcRect l="52252"/>
          <a:stretch>
            <a:fillRect/>
          </a:stretch>
        </p:blipFill>
        <p:spPr bwMode="auto">
          <a:xfrm>
            <a:off x="6934200" y="1857375"/>
            <a:ext cx="2019300" cy="3857625"/>
          </a:xfrm>
          <a:prstGeom prst="rect">
            <a:avLst/>
          </a:prstGeom>
          <a:noFill/>
          <a:ln w="9525">
            <a:noFill/>
            <a:miter lim="800000"/>
            <a:headEnd/>
            <a:tailEnd/>
          </a:ln>
        </p:spPr>
      </p:pic>
      <p:sp>
        <p:nvSpPr>
          <p:cNvPr id="7" name="Rectangle 6"/>
          <p:cNvSpPr/>
          <p:nvPr/>
        </p:nvSpPr>
        <p:spPr>
          <a:xfrm>
            <a:off x="1066800" y="285690"/>
            <a:ext cx="7315200" cy="400110"/>
          </a:xfrm>
          <a:prstGeom prst="rect">
            <a:avLst/>
          </a:prstGeom>
        </p:spPr>
        <p:txBody>
          <a:bodyPr wrap="square">
            <a:spAutoFit/>
          </a:bodyPr>
          <a:lstStyle/>
          <a:p>
            <a:pPr marL="0" lvl="2" algn="ctr"/>
            <a:r>
              <a:rPr lang="en-US" sz="2000" b="1" dirty="0" smtClean="0"/>
              <a:t>Patterned Savonius Wind Turbine Farms</a:t>
            </a:r>
            <a:endParaRPr lang="en-US" sz="2200" b="1" dirty="0" smtClean="0">
              <a:latin typeface="+mj-lt"/>
              <a:ea typeface="+mj-ea"/>
              <a:cs typeface="+mj-cs"/>
            </a:endParaRPr>
          </a:p>
        </p:txBody>
      </p:sp>
      <p:pic>
        <p:nvPicPr>
          <p:cNvPr id="9" name="Picture 3"/>
          <p:cNvPicPr>
            <a:picLocks noChangeAspect="1" noChangeArrowheads="1"/>
          </p:cNvPicPr>
          <p:nvPr/>
        </p:nvPicPr>
        <p:blipFill>
          <a:blip r:embed="rId2" cstate="print"/>
          <a:srcRect l="5405" t="41481" r="78378" b="40741"/>
          <a:stretch>
            <a:fillRect/>
          </a:stretch>
        </p:blipFill>
        <p:spPr bwMode="auto">
          <a:xfrm>
            <a:off x="685800" y="2743200"/>
            <a:ext cx="2133600" cy="2133600"/>
          </a:xfrm>
          <a:prstGeom prst="rect">
            <a:avLst/>
          </a:prstGeom>
          <a:noFill/>
          <a:ln w="9525">
            <a:noFill/>
            <a:miter lim="800000"/>
            <a:headEnd/>
            <a:tailEnd/>
          </a:ln>
        </p:spPr>
      </p:pic>
      <p:pic>
        <p:nvPicPr>
          <p:cNvPr id="13" name="Picture 3"/>
          <p:cNvPicPr>
            <a:picLocks noChangeAspect="1" noChangeArrowheads="1"/>
          </p:cNvPicPr>
          <p:nvPr/>
        </p:nvPicPr>
        <p:blipFill>
          <a:blip r:embed="rId2" cstate="print"/>
          <a:srcRect l="21622" t="31605" r="47748" b="32839"/>
          <a:stretch>
            <a:fillRect/>
          </a:stretch>
        </p:blipFill>
        <p:spPr bwMode="auto">
          <a:xfrm>
            <a:off x="3048000" y="2057400"/>
            <a:ext cx="3276600" cy="34693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68</a:t>
            </a:fld>
            <a:endParaRPr lang="en-US"/>
          </a:p>
        </p:txBody>
      </p:sp>
      <p:sp>
        <p:nvSpPr>
          <p:cNvPr id="4" name="Rectangle 1"/>
          <p:cNvSpPr>
            <a:spLocks noChangeArrowheads="1"/>
          </p:cNvSpPr>
          <p:nvPr/>
        </p:nvSpPr>
        <p:spPr bwMode="auto">
          <a:xfrm>
            <a:off x="1295400" y="228600"/>
            <a:ext cx="6019800" cy="400110"/>
          </a:xfrm>
          <a:prstGeom prst="rect">
            <a:avLst/>
          </a:prstGeom>
          <a:noFill/>
          <a:ln w="25400">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2" indent="0" algn="ctr" defTabSz="914400" eaLnBrk="1" latinLnBrk="0" hangingPunct="1">
              <a:lnSpc>
                <a:spcPct val="100000"/>
              </a:lnSpc>
              <a:buClrTx/>
              <a:buSzTx/>
              <a:buFontTx/>
              <a:buNone/>
              <a:tabLst/>
            </a:pPr>
            <a:r>
              <a:rPr lang="en-US" sz="2000" b="1" dirty="0" smtClean="0">
                <a:solidFill>
                  <a:srgbClr val="C00000"/>
                </a:solidFill>
              </a:rPr>
              <a:t>Nine Darrieus Vertical Axis Wind Turbine Farm</a:t>
            </a:r>
          </a:p>
        </p:txBody>
      </p:sp>
      <p:pic>
        <p:nvPicPr>
          <p:cNvPr id="83971" name="Picture 3"/>
          <p:cNvPicPr>
            <a:picLocks noChangeAspect="1" noChangeArrowheads="1"/>
          </p:cNvPicPr>
          <p:nvPr/>
        </p:nvPicPr>
        <p:blipFill>
          <a:blip r:embed="rId2" cstate="print"/>
          <a:srcRect l="2463" r="11319"/>
          <a:stretch>
            <a:fillRect/>
          </a:stretch>
        </p:blipFill>
        <p:spPr bwMode="auto">
          <a:xfrm>
            <a:off x="152400" y="914400"/>
            <a:ext cx="5334000" cy="4953000"/>
          </a:xfrm>
          <a:prstGeom prst="rect">
            <a:avLst/>
          </a:prstGeom>
          <a:noFill/>
          <a:ln w="9525">
            <a:noFill/>
            <a:miter lim="800000"/>
            <a:headEnd/>
            <a:tailEnd/>
          </a:ln>
        </p:spPr>
      </p:pic>
      <p:sp>
        <p:nvSpPr>
          <p:cNvPr id="8" name="Rectangle 7"/>
          <p:cNvSpPr/>
          <p:nvPr/>
        </p:nvSpPr>
        <p:spPr>
          <a:xfrm>
            <a:off x="5562600" y="838200"/>
            <a:ext cx="3429000" cy="5262979"/>
          </a:xfrm>
          <a:prstGeom prst="rect">
            <a:avLst/>
          </a:prstGeom>
        </p:spPr>
        <p:txBody>
          <a:bodyPr wrap="square">
            <a:spAutoFit/>
          </a:bodyPr>
          <a:lstStyle/>
          <a:p>
            <a:pPr algn="just"/>
            <a:r>
              <a:rPr lang="en-US" sz="1600" dirty="0" smtClean="0"/>
              <a:t>The three Darrieus turbine cluster (II) is used as a building unit for efficient Darrieus VAWT farms having the same topology of the cluster</a:t>
            </a:r>
          </a:p>
          <a:p>
            <a:pPr algn="just"/>
            <a:endParaRPr lang="en-US" sz="1600" dirty="0" smtClean="0"/>
          </a:p>
          <a:p>
            <a:pPr algn="just"/>
            <a:r>
              <a:rPr lang="en-US" sz="1600" dirty="0" smtClean="0"/>
              <a:t>The same grid topology of the three turbine cluster is used, this results in 1,304,115 cells and computation time  in 100 hrs for each tip speed ratio</a:t>
            </a:r>
          </a:p>
          <a:p>
            <a:pPr algn="just"/>
            <a:endParaRPr lang="en-US" sz="1600" dirty="0" smtClean="0"/>
          </a:p>
          <a:p>
            <a:pPr algn="just"/>
            <a:r>
              <a:rPr lang="en-US" sz="1600" dirty="0" smtClean="0"/>
              <a:t>The </a:t>
            </a:r>
            <a:r>
              <a:rPr lang="en-US" sz="1600" b="1" dirty="0" smtClean="0">
                <a:solidFill>
                  <a:srgbClr val="C00000"/>
                </a:solidFill>
              </a:rPr>
              <a:t>ratio</a:t>
            </a:r>
            <a:r>
              <a:rPr lang="en-US" sz="1600" dirty="0" smtClean="0"/>
              <a:t> between the </a:t>
            </a:r>
            <a:r>
              <a:rPr lang="en-US" sz="1600" b="1" dirty="0" smtClean="0">
                <a:solidFill>
                  <a:srgbClr val="C00000"/>
                </a:solidFill>
              </a:rPr>
              <a:t>power coefficients </a:t>
            </a:r>
            <a:r>
              <a:rPr lang="en-US" sz="1600" dirty="0" smtClean="0"/>
              <a:t>of the clusters (A),(B) and (C) is approximately </a:t>
            </a:r>
            <a:r>
              <a:rPr lang="en-US" sz="1600" b="1" dirty="0" smtClean="0">
                <a:solidFill>
                  <a:srgbClr val="C00000"/>
                </a:solidFill>
              </a:rPr>
              <a:t>1:1.1:1</a:t>
            </a:r>
            <a:r>
              <a:rPr lang="en-US" sz="1600" dirty="0" smtClean="0"/>
              <a:t> respectively</a:t>
            </a:r>
          </a:p>
          <a:p>
            <a:pPr algn="just"/>
            <a:endParaRPr lang="en-US" sz="1600" dirty="0" smtClean="0"/>
          </a:p>
          <a:p>
            <a:pPr algn="just"/>
            <a:r>
              <a:rPr lang="en-US" sz="1600" dirty="0" smtClean="0"/>
              <a:t>The </a:t>
            </a:r>
            <a:r>
              <a:rPr lang="en-US" sz="1600" b="1" dirty="0" smtClean="0">
                <a:solidFill>
                  <a:srgbClr val="C00000"/>
                </a:solidFill>
              </a:rPr>
              <a:t>ratio</a:t>
            </a:r>
            <a:r>
              <a:rPr lang="en-US" sz="1600" dirty="0" smtClean="0"/>
              <a:t> between the </a:t>
            </a:r>
            <a:r>
              <a:rPr lang="en-US" sz="1600" b="1" dirty="0" smtClean="0">
                <a:solidFill>
                  <a:srgbClr val="C00000"/>
                </a:solidFill>
              </a:rPr>
              <a:t>power coefficients </a:t>
            </a:r>
            <a:r>
              <a:rPr lang="en-US" sz="1600" dirty="0" smtClean="0"/>
              <a:t>of the three turbines in each cluster is approximately </a:t>
            </a:r>
            <a:r>
              <a:rPr lang="en-US" sz="1600" b="1" dirty="0" smtClean="0">
                <a:solidFill>
                  <a:srgbClr val="C00000"/>
                </a:solidFill>
              </a:rPr>
              <a:t>1:1.1:1</a:t>
            </a:r>
            <a:endParaRPr lang="en-US" sz="1600"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69</a:t>
            </a:fld>
            <a:endParaRPr lang="en-US" dirty="0"/>
          </a:p>
        </p:txBody>
      </p:sp>
      <p:sp>
        <p:nvSpPr>
          <p:cNvPr id="84993" name="Rectangle 1"/>
          <p:cNvSpPr>
            <a:spLocks noChangeArrowheads="1"/>
          </p:cNvSpPr>
          <p:nvPr/>
        </p:nvSpPr>
        <p:spPr bwMode="auto">
          <a:xfrm>
            <a:off x="381000" y="4667071"/>
            <a:ext cx="8458200" cy="923330"/>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a:r>
              <a:rPr lang="en-US" b="1" dirty="0" smtClean="0"/>
              <a:t>The maximum average power coefficient of the </a:t>
            </a:r>
            <a:r>
              <a:rPr lang="en-US" b="1" dirty="0" smtClean="0">
                <a:solidFill>
                  <a:srgbClr val="C00000"/>
                </a:solidFill>
              </a:rPr>
              <a:t>developed nine</a:t>
            </a:r>
            <a:r>
              <a:rPr lang="en-US" b="1" dirty="0" smtClean="0"/>
              <a:t> turbine farm is </a:t>
            </a:r>
            <a:r>
              <a:rPr lang="en-US" b="1" dirty="0" smtClean="0">
                <a:solidFill>
                  <a:srgbClr val="FF0000"/>
                </a:solidFill>
              </a:rPr>
              <a:t>0.46 </a:t>
            </a:r>
            <a:r>
              <a:rPr lang="en-US" b="1" dirty="0" smtClean="0"/>
              <a:t>which is  </a:t>
            </a:r>
            <a:r>
              <a:rPr lang="en-US" b="1" dirty="0" smtClean="0">
                <a:solidFill>
                  <a:srgbClr val="C00000"/>
                </a:solidFill>
              </a:rPr>
              <a:t>28% higher </a:t>
            </a:r>
            <a:r>
              <a:rPr lang="en-US" b="1" dirty="0" smtClean="0"/>
              <a:t>than that of </a:t>
            </a:r>
            <a:r>
              <a:rPr lang="en-US" b="1" dirty="0" smtClean="0">
                <a:solidFill>
                  <a:srgbClr val="C00000"/>
                </a:solidFill>
              </a:rPr>
              <a:t>isolated</a:t>
            </a:r>
            <a:r>
              <a:rPr lang="en-US" b="1" dirty="0" smtClean="0"/>
              <a:t> nine turbine farm</a:t>
            </a:r>
          </a:p>
          <a:p>
            <a:pPr lvl="0" algn="justLow"/>
            <a:endParaRPr lang="en-US" b="1" dirty="0" smtClean="0"/>
          </a:p>
        </p:txBody>
      </p:sp>
      <p:graphicFrame>
        <p:nvGraphicFramePr>
          <p:cNvPr id="6" name="Chart 5"/>
          <p:cNvGraphicFramePr/>
          <p:nvPr/>
        </p:nvGraphicFramePr>
        <p:xfrm>
          <a:off x="1676400" y="762000"/>
          <a:ext cx="6172200" cy="32575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7010400" y="6381750"/>
            <a:ext cx="2133600" cy="476250"/>
          </a:xfrm>
        </p:spPr>
        <p:txBody>
          <a:bodyPr/>
          <a:lstStyle/>
          <a:p>
            <a:fld id="{325197A1-4679-4014-A1F3-A8A77BFA5E4A}" type="slidenum">
              <a:rPr lang="en-US" smtClean="0"/>
              <a:pPr/>
              <a:t>70</a:t>
            </a:fld>
            <a:endParaRPr lang="en-US" dirty="0"/>
          </a:p>
        </p:txBody>
      </p:sp>
      <p:sp>
        <p:nvSpPr>
          <p:cNvPr id="1025" name="Rectangle 1"/>
          <p:cNvSpPr>
            <a:spLocks noChangeArrowheads="1"/>
          </p:cNvSpPr>
          <p:nvPr/>
        </p:nvSpPr>
        <p:spPr bwMode="auto">
          <a:xfrm>
            <a:off x="381000" y="3733800"/>
            <a:ext cx="8382000"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t>The </a:t>
            </a:r>
            <a:r>
              <a:rPr lang="en-US" sz="1600" b="1" dirty="0" smtClean="0">
                <a:solidFill>
                  <a:srgbClr val="FF0000"/>
                </a:solidFill>
              </a:rPr>
              <a:t>nine turbine farm </a:t>
            </a:r>
            <a:r>
              <a:rPr lang="en-US" sz="1600" b="1" dirty="0" smtClean="0"/>
              <a:t>is </a:t>
            </a:r>
            <a:r>
              <a:rPr lang="en-US" sz="1600" b="1" dirty="0" smtClean="0">
                <a:solidFill>
                  <a:srgbClr val="FF0000"/>
                </a:solidFill>
              </a:rPr>
              <a:t>patterned</a:t>
            </a:r>
            <a:r>
              <a:rPr lang="en-US" sz="1600" b="1" dirty="0" smtClean="0"/>
              <a:t>, this means that the performance of the farm can be </a:t>
            </a:r>
            <a:r>
              <a:rPr lang="en-US" sz="1600" b="1" dirty="0" smtClean="0">
                <a:solidFill>
                  <a:srgbClr val="FF0000"/>
                </a:solidFill>
              </a:rPr>
              <a:t>predicted</a:t>
            </a:r>
            <a:r>
              <a:rPr lang="en-US" sz="1600" b="1" dirty="0" smtClean="0"/>
              <a:t> by simulation of only three turbines.</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1600" b="1" dirty="0" smtClean="0"/>
          </a:p>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solidFill>
                  <a:srgbClr val="FF0000"/>
                </a:solidFill>
              </a:rPr>
              <a:t>Using the ratio 1:1.1:1 </a:t>
            </a:r>
            <a:r>
              <a:rPr lang="en-US" sz="1600" b="1" dirty="0" smtClean="0"/>
              <a:t>and the </a:t>
            </a:r>
            <a:r>
              <a:rPr lang="en-US" sz="1600" b="1" dirty="0" smtClean="0">
                <a:solidFill>
                  <a:srgbClr val="FF0000"/>
                </a:solidFill>
              </a:rPr>
              <a:t>results</a:t>
            </a:r>
            <a:r>
              <a:rPr lang="en-US" sz="1600" b="1" dirty="0" smtClean="0"/>
              <a:t> of the simulation of the three turbine </a:t>
            </a:r>
            <a:r>
              <a:rPr lang="en-US" sz="1600" b="1" dirty="0" smtClean="0">
                <a:solidFill>
                  <a:srgbClr val="FF0000"/>
                </a:solidFill>
              </a:rPr>
              <a:t>cluster</a:t>
            </a:r>
            <a:r>
              <a:rPr lang="en-US" sz="1600" b="1" dirty="0" smtClean="0"/>
              <a:t>, the nine turbine farm efficiency is </a:t>
            </a:r>
            <a:r>
              <a:rPr lang="en-US" sz="1600" b="1" dirty="0" smtClean="0">
                <a:solidFill>
                  <a:srgbClr val="FF0000"/>
                </a:solidFill>
              </a:rPr>
              <a:t>predicted</a:t>
            </a:r>
            <a:r>
              <a:rPr lang="en-US" sz="1600" b="1" dirty="0" smtClean="0"/>
              <a:t> and compared to the calculated results.</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1600" b="1" dirty="0" smtClean="0"/>
          </a:p>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t>The </a:t>
            </a:r>
            <a:r>
              <a:rPr lang="en-US" sz="1600" b="1" dirty="0" smtClean="0">
                <a:solidFill>
                  <a:srgbClr val="FF0000"/>
                </a:solidFill>
              </a:rPr>
              <a:t>error </a:t>
            </a:r>
            <a:r>
              <a:rPr lang="en-US" sz="1600" b="1" dirty="0" smtClean="0"/>
              <a:t>in the predicted average power coefficient (Cp=0.446) of the farm compared to the calculated value (Cp=0.453) </a:t>
            </a:r>
            <a:r>
              <a:rPr lang="en-US" sz="1600" b="1" dirty="0" smtClean="0">
                <a:solidFill>
                  <a:srgbClr val="FF0000"/>
                </a:solidFill>
              </a:rPr>
              <a:t>is less than 2%</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1600" b="1" dirty="0" smtClean="0"/>
          </a:p>
          <a:p>
            <a:pPr algn="justLow"/>
            <a:r>
              <a:rPr lang="en-US" sz="1600" b="1" dirty="0" smtClean="0"/>
              <a:t>The power ratio is used to predict the performance of larger farms with the same topology to </a:t>
            </a:r>
            <a:r>
              <a:rPr lang="en-US" sz="1600" b="1" dirty="0" smtClean="0">
                <a:solidFill>
                  <a:srgbClr val="C00000"/>
                </a:solidFill>
              </a:rPr>
              <a:t>save processing time</a:t>
            </a:r>
            <a:r>
              <a:rPr lang="en-US" sz="1600" b="1" dirty="0" smtClean="0"/>
              <a:t> and </a:t>
            </a:r>
            <a:r>
              <a:rPr lang="en-US" sz="1600" b="1" dirty="0" smtClean="0">
                <a:solidFill>
                  <a:srgbClr val="C00000"/>
                </a:solidFill>
              </a:rPr>
              <a:t>man power</a:t>
            </a:r>
          </a:p>
        </p:txBody>
      </p:sp>
      <p:graphicFrame>
        <p:nvGraphicFramePr>
          <p:cNvPr id="6" name="Chart 5"/>
          <p:cNvGraphicFramePr/>
          <p:nvPr/>
        </p:nvGraphicFramePr>
        <p:xfrm>
          <a:off x="1600200" y="609600"/>
          <a:ext cx="6477000" cy="274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71</a:t>
            </a:fld>
            <a:endParaRPr lang="en-US"/>
          </a:p>
        </p:txBody>
      </p:sp>
      <p:sp>
        <p:nvSpPr>
          <p:cNvPr id="6" name="Rectangle 5"/>
          <p:cNvSpPr/>
          <p:nvPr/>
        </p:nvSpPr>
        <p:spPr>
          <a:xfrm>
            <a:off x="228600" y="228600"/>
            <a:ext cx="8305800" cy="369332"/>
          </a:xfrm>
          <a:prstGeom prst="rect">
            <a:avLst/>
          </a:prstGeom>
          <a:solidFill>
            <a:schemeClr val="bg1"/>
          </a:solidFill>
        </p:spPr>
        <p:txBody>
          <a:bodyPr wrap="square">
            <a:spAutoFit/>
          </a:bodyPr>
          <a:lstStyle/>
          <a:p>
            <a:pPr marL="0" lvl="2"/>
            <a:r>
              <a:rPr lang="en-US" b="1" dirty="0" smtClean="0"/>
              <a:t>Power and Power Density of the Developed VS Isolated Farms </a:t>
            </a:r>
            <a:endParaRPr lang="en-US" b="1" dirty="0" smtClean="0">
              <a:latin typeface="+mj-lt"/>
              <a:ea typeface="+mj-ea"/>
              <a:cs typeface="+mj-cs"/>
            </a:endParaRPr>
          </a:p>
        </p:txBody>
      </p:sp>
      <p:graphicFrame>
        <p:nvGraphicFramePr>
          <p:cNvPr id="12" name="Table 11"/>
          <p:cNvGraphicFramePr>
            <a:graphicFrameLocks noGrp="1"/>
          </p:cNvGraphicFramePr>
          <p:nvPr/>
        </p:nvGraphicFramePr>
        <p:xfrm>
          <a:off x="990600" y="4191000"/>
          <a:ext cx="7239001" cy="1397672"/>
        </p:xfrm>
        <a:graphic>
          <a:graphicData uri="http://schemas.openxmlformats.org/drawingml/2006/table">
            <a:tbl>
              <a:tblPr/>
              <a:tblGrid>
                <a:gridCol w="944218"/>
                <a:gridCol w="960782"/>
                <a:gridCol w="838200"/>
                <a:gridCol w="1269725"/>
                <a:gridCol w="1092475"/>
                <a:gridCol w="795960"/>
                <a:gridCol w="1337641"/>
              </a:tblGrid>
              <a:tr h="187308">
                <a:tc rowSpan="2">
                  <a:txBody>
                    <a:bodyPr/>
                    <a:lstStyle/>
                    <a:p>
                      <a:pPr marL="0" marR="0" algn="ctr">
                        <a:lnSpc>
                          <a:spcPct val="115000"/>
                        </a:lnSpc>
                        <a:spcBef>
                          <a:spcPts val="0"/>
                        </a:spcBef>
                        <a:spcAft>
                          <a:spcPts val="0"/>
                        </a:spcAft>
                      </a:pPr>
                      <a:endParaRPr lang="en-US" sz="14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400" b="1" dirty="0" smtClean="0">
                          <a:solidFill>
                            <a:srgbClr val="000000"/>
                          </a:solidFill>
                          <a:latin typeface="Times New Roman"/>
                          <a:ea typeface="Calibri"/>
                          <a:cs typeface="Arial"/>
                        </a:rPr>
                        <a:t>Power (watt)</a:t>
                      </a:r>
                      <a:endParaRPr lang="en-US" sz="14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0"/>
                        </a:spcBef>
                        <a:spcAft>
                          <a:spcPts val="0"/>
                        </a:spcAft>
                      </a:pPr>
                      <a:r>
                        <a:rPr lang="en-US" sz="1400" b="1" dirty="0" smtClean="0">
                          <a:solidFill>
                            <a:srgbClr val="000000"/>
                          </a:solidFill>
                          <a:latin typeface="Times New Roman"/>
                          <a:ea typeface="Calibri"/>
                          <a:cs typeface="Arial"/>
                        </a:rPr>
                        <a:t>Enhancement</a:t>
                      </a:r>
                    </a:p>
                    <a:p>
                      <a:pPr marL="0" marR="0" algn="ctr">
                        <a:lnSpc>
                          <a:spcPct val="115000"/>
                        </a:lnSpc>
                        <a:spcBef>
                          <a:spcPts val="0"/>
                        </a:spcBef>
                        <a:spcAft>
                          <a:spcPts val="0"/>
                        </a:spcAft>
                      </a:pPr>
                      <a:r>
                        <a:rPr lang="en-US" sz="1400" b="1" dirty="0" smtClean="0">
                          <a:solidFill>
                            <a:srgbClr val="000000"/>
                          </a:solidFill>
                          <a:latin typeface="Times New Roman"/>
                          <a:ea typeface="Calibri"/>
                          <a:cs typeface="Arial"/>
                        </a:rPr>
                        <a:t>In </a:t>
                      </a:r>
                    </a:p>
                    <a:p>
                      <a:pPr marL="0" marR="0" algn="ctr">
                        <a:lnSpc>
                          <a:spcPct val="115000"/>
                        </a:lnSpc>
                        <a:spcBef>
                          <a:spcPts val="0"/>
                        </a:spcBef>
                        <a:spcAft>
                          <a:spcPts val="0"/>
                        </a:spcAft>
                      </a:pPr>
                      <a:r>
                        <a:rPr lang="en-US" sz="1400" b="1" dirty="0" smtClean="0">
                          <a:solidFill>
                            <a:srgbClr val="000000"/>
                          </a:solidFill>
                          <a:latin typeface="Times New Roman"/>
                          <a:ea typeface="Calibri"/>
                          <a:cs typeface="Arial"/>
                        </a:rPr>
                        <a:t>Efficiency</a:t>
                      </a:r>
                      <a:endParaRPr lang="en-US" sz="14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400" b="1" dirty="0" smtClean="0">
                          <a:solidFill>
                            <a:srgbClr val="000000"/>
                          </a:solidFill>
                          <a:latin typeface="Times New Roman"/>
                          <a:ea typeface="Calibri"/>
                          <a:cs typeface="Arial"/>
                        </a:rPr>
                        <a:t>Power Density</a:t>
                      </a:r>
                    </a:p>
                    <a:p>
                      <a:pPr marL="0" marR="0" algn="ctr">
                        <a:lnSpc>
                          <a:spcPct val="115000"/>
                        </a:lnSpc>
                        <a:spcBef>
                          <a:spcPts val="0"/>
                        </a:spcBef>
                        <a:spcAft>
                          <a:spcPts val="0"/>
                        </a:spcAft>
                      </a:pPr>
                      <a:r>
                        <a:rPr lang="en-US" sz="1400" b="1" dirty="0" smtClean="0">
                          <a:solidFill>
                            <a:srgbClr val="000000"/>
                          </a:solidFill>
                          <a:latin typeface="Times New Roman"/>
                          <a:ea typeface="Calibri"/>
                          <a:cs typeface="Arial"/>
                        </a:rPr>
                        <a:t>(watt/m</a:t>
                      </a:r>
                      <a:r>
                        <a:rPr lang="en-US" sz="1400" b="1" baseline="30000" dirty="0" smtClean="0">
                          <a:solidFill>
                            <a:srgbClr val="000000"/>
                          </a:solidFill>
                          <a:latin typeface="Times New Roman"/>
                          <a:ea typeface="Calibri"/>
                          <a:cs typeface="Arial"/>
                        </a:rPr>
                        <a:t>2</a:t>
                      </a:r>
                      <a:r>
                        <a:rPr lang="en-US" sz="1400" b="1" baseline="0" dirty="0" smtClean="0">
                          <a:solidFill>
                            <a:srgbClr val="000000"/>
                          </a:solidFill>
                          <a:latin typeface="Times New Roman"/>
                          <a:ea typeface="Calibri"/>
                          <a:cs typeface="Arial"/>
                        </a:rPr>
                        <a:t>)</a:t>
                      </a:r>
                      <a:endParaRPr lang="en-US" sz="14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0"/>
                        </a:spcBef>
                        <a:spcAft>
                          <a:spcPts val="0"/>
                        </a:spcAft>
                      </a:pPr>
                      <a:r>
                        <a:rPr lang="en-US" sz="1400" b="1" dirty="0" smtClean="0">
                          <a:solidFill>
                            <a:srgbClr val="000000"/>
                          </a:solidFill>
                          <a:latin typeface="Times New Roman"/>
                          <a:ea typeface="Calibri"/>
                          <a:cs typeface="Arial"/>
                        </a:rPr>
                        <a:t>Enhancement</a:t>
                      </a:r>
                    </a:p>
                    <a:p>
                      <a:pPr marL="0" marR="0" algn="ctr">
                        <a:lnSpc>
                          <a:spcPct val="115000"/>
                        </a:lnSpc>
                        <a:spcBef>
                          <a:spcPts val="0"/>
                        </a:spcBef>
                        <a:spcAft>
                          <a:spcPts val="0"/>
                        </a:spcAft>
                      </a:pPr>
                      <a:r>
                        <a:rPr lang="en-US" sz="1400" b="1" dirty="0" smtClean="0">
                          <a:solidFill>
                            <a:srgbClr val="000000"/>
                          </a:solidFill>
                          <a:latin typeface="Times New Roman"/>
                          <a:ea typeface="Calibri"/>
                          <a:cs typeface="Arial"/>
                        </a:rPr>
                        <a:t>In</a:t>
                      </a:r>
                    </a:p>
                    <a:p>
                      <a:pPr marL="0" marR="0" algn="ctr">
                        <a:lnSpc>
                          <a:spcPct val="115000"/>
                        </a:lnSpc>
                        <a:spcBef>
                          <a:spcPts val="0"/>
                        </a:spcBef>
                        <a:spcAft>
                          <a:spcPts val="0"/>
                        </a:spcAft>
                      </a:pPr>
                      <a:r>
                        <a:rPr lang="en-US" sz="1400" b="1" dirty="0" smtClean="0">
                          <a:solidFill>
                            <a:srgbClr val="000000"/>
                          </a:solidFill>
                          <a:latin typeface="Times New Roman"/>
                          <a:ea typeface="Calibri"/>
                          <a:cs typeface="Arial"/>
                        </a:rPr>
                        <a:t>Power Density</a:t>
                      </a:r>
                      <a:endParaRPr lang="en-US" sz="14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272">
                <a:tc vMerge="1">
                  <a:txBody>
                    <a:bodyPr/>
                    <a:lstStyle/>
                    <a:p>
                      <a:endParaRPr lang="en-US"/>
                    </a:p>
                  </a:txBody>
                  <a:tcPr/>
                </a:tc>
                <a:tc>
                  <a:txBody>
                    <a:bodyPr/>
                    <a:lstStyle/>
                    <a:p>
                      <a:pPr marL="0" marR="0" algn="ctr">
                        <a:lnSpc>
                          <a:spcPct val="115000"/>
                        </a:lnSpc>
                        <a:spcBef>
                          <a:spcPts val="0"/>
                        </a:spcBef>
                        <a:spcAft>
                          <a:spcPts val="0"/>
                        </a:spcAft>
                      </a:pPr>
                      <a:r>
                        <a:rPr lang="en-US" sz="1400" b="1" dirty="0">
                          <a:solidFill>
                            <a:srgbClr val="FF0000"/>
                          </a:solidFill>
                          <a:latin typeface="Times New Roman"/>
                          <a:ea typeface="Calibri"/>
                          <a:cs typeface="Arial"/>
                        </a:rPr>
                        <a:t>Developed</a:t>
                      </a:r>
                      <a:endParaRPr lang="en-US" sz="1400" b="1" dirty="0">
                        <a:solidFill>
                          <a:srgbClr val="FF0000"/>
                        </a:solidFill>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Isolated</a:t>
                      </a:r>
                      <a:endParaRPr lang="en-US" sz="14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400" b="1" dirty="0">
                          <a:solidFill>
                            <a:srgbClr val="FF0000"/>
                          </a:solidFill>
                          <a:latin typeface="Times New Roman"/>
                          <a:ea typeface="Calibri"/>
                          <a:cs typeface="Arial"/>
                        </a:rPr>
                        <a:t>Developed</a:t>
                      </a:r>
                      <a:endParaRPr lang="en-US" sz="1400" b="1" dirty="0">
                        <a:solidFill>
                          <a:srgbClr val="FF0000"/>
                        </a:solidFill>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Isolated</a:t>
                      </a:r>
                      <a:endParaRPr lang="en-US" sz="1400" b="1">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317836">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3 Turbines</a:t>
                      </a:r>
                      <a:endParaRPr lang="en-US" sz="1400" b="1">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FF0000"/>
                          </a:solidFill>
                          <a:latin typeface="Times New Roman"/>
                          <a:ea typeface="Calibri"/>
                          <a:cs typeface="Arial"/>
                        </a:rPr>
                        <a:t>926</a:t>
                      </a:r>
                      <a:endParaRPr lang="en-US" sz="1400" b="1" kern="1200" dirty="0">
                        <a:solidFill>
                          <a:srgbClr val="FF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000000"/>
                          </a:solidFill>
                          <a:latin typeface="Times New Roman"/>
                          <a:ea typeface="Calibri"/>
                          <a:cs typeface="Arial"/>
                        </a:rPr>
                        <a:t>702</a:t>
                      </a:r>
                      <a:endParaRPr lang="en-US" sz="1400" b="1" kern="1200" dirty="0">
                        <a:solidFill>
                          <a:srgbClr val="0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FF0000"/>
                          </a:solidFill>
                          <a:latin typeface="Times New Roman"/>
                          <a:ea typeface="Calibri"/>
                          <a:cs typeface="Arial"/>
                        </a:rPr>
                        <a:t>30%</a:t>
                      </a:r>
                      <a:endParaRPr lang="en-US" sz="1400" b="1" kern="1200" dirty="0">
                        <a:solidFill>
                          <a:srgbClr val="FF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FF0000"/>
                          </a:solidFill>
                          <a:latin typeface="Times New Roman"/>
                          <a:ea typeface="Calibri"/>
                          <a:cs typeface="Arial"/>
                        </a:rPr>
                        <a:t>248</a:t>
                      </a:r>
                      <a:endParaRPr lang="en-US" sz="1400" b="1" kern="1200" dirty="0">
                        <a:solidFill>
                          <a:srgbClr val="FF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000000"/>
                          </a:solidFill>
                          <a:latin typeface="Times New Roman"/>
                          <a:ea typeface="Calibri"/>
                          <a:cs typeface="Arial"/>
                        </a:rPr>
                        <a:t>61</a:t>
                      </a:r>
                      <a:endParaRPr lang="en-US" sz="1400" b="1" kern="1200" dirty="0">
                        <a:solidFill>
                          <a:srgbClr val="0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smtClean="0">
                          <a:solidFill>
                            <a:srgbClr val="FF0000"/>
                          </a:solidFill>
                          <a:latin typeface="Times New Roman"/>
                          <a:ea typeface="Calibri"/>
                          <a:cs typeface="Arial"/>
                        </a:rPr>
                        <a:t>4 times</a:t>
                      </a:r>
                      <a:endParaRPr lang="en-US" sz="1400" b="1" dirty="0">
                        <a:solidFill>
                          <a:srgbClr val="FF0000"/>
                        </a:solidFill>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836">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9 Turbines</a:t>
                      </a:r>
                      <a:endParaRPr lang="en-US" sz="1400" b="1">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FF0000"/>
                          </a:solidFill>
                          <a:latin typeface="Times New Roman"/>
                          <a:ea typeface="Calibri"/>
                          <a:cs typeface="Arial"/>
                        </a:rPr>
                        <a:t>2711</a:t>
                      </a:r>
                      <a:endParaRPr lang="en-US" sz="1400" b="1" kern="1200" dirty="0">
                        <a:solidFill>
                          <a:srgbClr val="FF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000000"/>
                          </a:solidFill>
                          <a:latin typeface="Times New Roman"/>
                          <a:ea typeface="Calibri"/>
                          <a:cs typeface="Arial"/>
                        </a:rPr>
                        <a:t>2017</a:t>
                      </a:r>
                      <a:endParaRPr lang="en-US" sz="1400" b="1" kern="1200" dirty="0">
                        <a:solidFill>
                          <a:srgbClr val="0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FF0000"/>
                          </a:solidFill>
                          <a:latin typeface="Times New Roman"/>
                          <a:ea typeface="Calibri"/>
                          <a:cs typeface="Arial"/>
                        </a:rPr>
                        <a:t>28%</a:t>
                      </a:r>
                      <a:endParaRPr lang="en-US" sz="1400" b="1" kern="1200" dirty="0">
                        <a:solidFill>
                          <a:srgbClr val="FF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FF0000"/>
                          </a:solidFill>
                          <a:latin typeface="Times New Roman"/>
                          <a:ea typeface="Calibri"/>
                          <a:cs typeface="Arial"/>
                        </a:rPr>
                        <a:t>108</a:t>
                      </a:r>
                      <a:endParaRPr lang="en-US" sz="1400" b="1" kern="1200" dirty="0">
                        <a:solidFill>
                          <a:srgbClr val="FF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000000"/>
                          </a:solidFill>
                          <a:latin typeface="Times New Roman"/>
                          <a:ea typeface="Calibri"/>
                          <a:cs typeface="Arial"/>
                        </a:rPr>
                        <a:t>8</a:t>
                      </a:r>
                      <a:endParaRPr lang="en-US" sz="1400" b="1" kern="1200" dirty="0">
                        <a:solidFill>
                          <a:srgbClr val="0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smtClean="0">
                          <a:solidFill>
                            <a:srgbClr val="FF0000"/>
                          </a:solidFill>
                          <a:latin typeface="Times New Roman"/>
                          <a:ea typeface="Calibri"/>
                          <a:cs typeface="Arial"/>
                        </a:rPr>
                        <a:t>13 times</a:t>
                      </a:r>
                      <a:endParaRPr lang="en-US" sz="1400" b="1" dirty="0">
                        <a:solidFill>
                          <a:srgbClr val="FF0000"/>
                        </a:solidFill>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Chart 7"/>
          <p:cNvGraphicFramePr/>
          <p:nvPr/>
        </p:nvGraphicFramePr>
        <p:xfrm>
          <a:off x="381000" y="1066800"/>
          <a:ext cx="41148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p:nvPr/>
        </p:nvGraphicFramePr>
        <p:xfrm>
          <a:off x="4572000" y="914400"/>
          <a:ext cx="4381500" cy="2895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72</a:t>
            </a:fld>
            <a:endParaRPr lang="en-US"/>
          </a:p>
        </p:txBody>
      </p:sp>
      <p:sp>
        <p:nvSpPr>
          <p:cNvPr id="5" name="TextBox 4"/>
          <p:cNvSpPr txBox="1"/>
          <p:nvPr/>
        </p:nvSpPr>
        <p:spPr>
          <a:xfrm>
            <a:off x="0" y="6057781"/>
            <a:ext cx="9144000" cy="800219"/>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000" b="1" dirty="0" smtClean="0"/>
              <a:t>Velocity Contours: Nine Darrieus Turbine Farm</a:t>
            </a:r>
          </a:p>
          <a:p>
            <a:pPr algn="ctr"/>
            <a:endParaRPr lang="en-US" sz="1200" b="1" dirty="0"/>
          </a:p>
        </p:txBody>
      </p:sp>
      <p:pic>
        <p:nvPicPr>
          <p:cNvPr id="6" name="Nine Darrieus Velo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73</a:t>
            </a:fld>
            <a:endParaRPr lang="en-US"/>
          </a:p>
        </p:txBody>
      </p:sp>
      <p:sp>
        <p:nvSpPr>
          <p:cNvPr id="5" name="TextBox 4"/>
          <p:cNvSpPr txBox="1"/>
          <p:nvPr/>
        </p:nvSpPr>
        <p:spPr>
          <a:xfrm>
            <a:off x="0" y="6019800"/>
            <a:ext cx="9144000" cy="800219"/>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000" b="1" dirty="0" smtClean="0"/>
              <a:t>Vorticity Contours: Nine Darrieus Turbine Farm</a:t>
            </a:r>
          </a:p>
          <a:p>
            <a:pPr algn="ctr"/>
            <a:endParaRPr lang="en-US" sz="1200" b="1" dirty="0"/>
          </a:p>
        </p:txBody>
      </p:sp>
      <p:pic>
        <p:nvPicPr>
          <p:cNvPr id="6" name="Nine Darrieus Vorticity Cont.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51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74</a:t>
            </a:fld>
            <a:endParaRPr lang="en-US"/>
          </a:p>
        </p:txBody>
      </p:sp>
      <p:sp>
        <p:nvSpPr>
          <p:cNvPr id="1026" name="Rectangle 2"/>
          <p:cNvSpPr>
            <a:spLocks noChangeArrowheads="1"/>
          </p:cNvSpPr>
          <p:nvPr/>
        </p:nvSpPr>
        <p:spPr bwMode="auto">
          <a:xfrm>
            <a:off x="2438400" y="737188"/>
            <a:ext cx="38862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Summary of Savonius Turbine Clusters (Single</a:t>
            </a:r>
            <a:r>
              <a:rPr kumimoji="0" lang="en-US" sz="1600" b="1" i="0" u="none" strike="noStrike" cap="none" normalizeH="0" dirty="0" smtClean="0">
                <a:ln>
                  <a:noFill/>
                </a:ln>
                <a:solidFill>
                  <a:schemeClr val="tx1"/>
                </a:solidFill>
                <a:effectLst/>
                <a:latin typeface="Calibri" pitchFamily="34" charset="0"/>
                <a:ea typeface="Calibri" pitchFamily="34" charset="0"/>
                <a:cs typeface="Arial" pitchFamily="34" charset="0"/>
              </a:rPr>
              <a:t> Turbine Cp= 0.23 at </a:t>
            </a:r>
            <a:r>
              <a:rPr kumimoji="0" lang="en-US" sz="1600" b="1" i="0" u="none" strike="noStrike" cap="none" normalizeH="0" dirty="0" smtClean="0">
                <a:ln>
                  <a:noFill/>
                </a:ln>
                <a:solidFill>
                  <a:schemeClr val="tx1"/>
                </a:solidFill>
                <a:effectLst/>
                <a:latin typeface="Calibri" pitchFamily="34" charset="0"/>
                <a:ea typeface="Calibri" pitchFamily="34" charset="0"/>
                <a:cs typeface="Arial" pitchFamily="34" charset="0"/>
                <a:sym typeface="Symbol"/>
              </a:rPr>
              <a:t>=1</a:t>
            </a:r>
            <a:r>
              <a:rPr kumimoji="0" lang="en-US" sz="1600" b="1" i="0" u="none" strike="noStrike" cap="none" normalizeH="0" dirty="0" smtClean="0">
                <a:ln>
                  <a:noFill/>
                </a:ln>
                <a:solidFill>
                  <a:schemeClr val="tx1"/>
                </a:solidFill>
                <a:effectLst/>
                <a:latin typeface="Calibri" pitchFamily="34" charset="0"/>
                <a:ea typeface="Calibri" pitchFamily="34" charset="0"/>
                <a:cs typeface="Arial" pitchFamily="34"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Rectangle 3"/>
          <p:cNvSpPr>
            <a:spLocks noChangeArrowheads="1"/>
          </p:cNvSpPr>
          <p:nvPr/>
        </p:nvSpPr>
        <p:spPr bwMode="auto">
          <a:xfrm>
            <a:off x="2719961" y="3581400"/>
            <a:ext cx="3452291"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algn="ctr"/>
            <a:r>
              <a:rPr lang="en-US" sz="1600" b="1" dirty="0" smtClean="0">
                <a:latin typeface="Calibri" pitchFamily="34" charset="0"/>
                <a:ea typeface="Calibri" pitchFamily="34" charset="0"/>
                <a:cs typeface="Arial" pitchFamily="34" charset="0"/>
              </a:rPr>
              <a:t>Summary of Darrieus Turbine Clusters </a:t>
            </a:r>
          </a:p>
          <a:p>
            <a:pPr lvl="0" algn="ctr"/>
            <a:r>
              <a:rPr lang="en-US" sz="1600" b="1" dirty="0" smtClean="0">
                <a:latin typeface="Calibri" pitchFamily="34" charset="0"/>
                <a:ea typeface="Calibri" pitchFamily="34" charset="0"/>
                <a:cs typeface="Arial" pitchFamily="34" charset="0"/>
              </a:rPr>
              <a:t>(Single Turbine Cp= 0.36 at </a:t>
            </a:r>
            <a:r>
              <a:rPr lang="en-US" sz="1600" b="1" dirty="0" smtClean="0">
                <a:latin typeface="Calibri" pitchFamily="34" charset="0"/>
                <a:ea typeface="Calibri" pitchFamily="34" charset="0"/>
                <a:cs typeface="Arial" pitchFamily="34" charset="0"/>
                <a:sym typeface="Symbol"/>
              </a:rPr>
              <a:t>=2.8)</a:t>
            </a:r>
            <a:endParaRPr lang="en-US" sz="1600" b="1" dirty="0" smtClean="0">
              <a:latin typeface="Calibri" pitchFamily="34" charset="0"/>
              <a:ea typeface="Calibri" pitchFamily="34" charset="0"/>
              <a:cs typeface="Arial" pitchFamily="34" charset="0"/>
            </a:endParaRPr>
          </a:p>
        </p:txBody>
      </p:sp>
      <p:graphicFrame>
        <p:nvGraphicFramePr>
          <p:cNvPr id="7" name="Table 6"/>
          <p:cNvGraphicFramePr>
            <a:graphicFrameLocks noGrp="1"/>
          </p:cNvGraphicFramePr>
          <p:nvPr/>
        </p:nvGraphicFramePr>
        <p:xfrm>
          <a:off x="1447800" y="1524000"/>
          <a:ext cx="6172200" cy="1542288"/>
        </p:xfrm>
        <a:graphic>
          <a:graphicData uri="http://schemas.openxmlformats.org/drawingml/2006/table">
            <a:tbl>
              <a:tblPr/>
              <a:tblGrid>
                <a:gridCol w="646348"/>
                <a:gridCol w="581262"/>
                <a:gridCol w="412425"/>
                <a:gridCol w="413714"/>
                <a:gridCol w="650858"/>
                <a:gridCol w="413714"/>
                <a:gridCol w="413070"/>
                <a:gridCol w="412425"/>
                <a:gridCol w="412425"/>
                <a:gridCol w="605749"/>
                <a:gridCol w="605749"/>
                <a:gridCol w="604461"/>
              </a:tblGrid>
              <a:tr h="0">
                <a:tc>
                  <a:txBody>
                    <a:bodyPr/>
                    <a:lstStyle/>
                    <a:p>
                      <a:pPr marL="0" marR="0" algn="ctr">
                        <a:lnSpc>
                          <a:spcPct val="115000"/>
                        </a:lnSpc>
                        <a:spcBef>
                          <a:spcPts val="0"/>
                        </a:spcBef>
                        <a:spcAft>
                          <a:spcPts val="0"/>
                        </a:spcAft>
                      </a:pPr>
                      <a:endParaRPr lang="en-US" sz="110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gridSpan="4">
                  <a:txBody>
                    <a:bodyPr/>
                    <a:lstStyle/>
                    <a:p>
                      <a:pPr marL="0" marR="0" algn="ctr">
                        <a:lnSpc>
                          <a:spcPct val="115000"/>
                        </a:lnSpc>
                        <a:spcBef>
                          <a:spcPts val="0"/>
                        </a:spcBef>
                        <a:spcAft>
                          <a:spcPts val="0"/>
                        </a:spcAft>
                      </a:pPr>
                      <a:r>
                        <a:rPr lang="en-US" sz="1100" b="1">
                          <a:latin typeface="Calibri"/>
                          <a:ea typeface="Calibri"/>
                          <a:cs typeface="Arial"/>
                        </a:rPr>
                        <a:t>Co-Rotating</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a:lnSpc>
                          <a:spcPct val="115000"/>
                        </a:lnSpc>
                        <a:spcBef>
                          <a:spcPts val="0"/>
                        </a:spcBef>
                        <a:spcAft>
                          <a:spcPts val="0"/>
                        </a:spcAft>
                      </a:pPr>
                      <a:r>
                        <a:rPr lang="en-US" sz="1100" b="1">
                          <a:latin typeface="Calibri"/>
                          <a:ea typeface="Calibri"/>
                          <a:cs typeface="Arial"/>
                        </a:rPr>
                        <a:t>Counter-Rotating</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b="1">
                          <a:latin typeface="Calibri"/>
                          <a:ea typeface="Calibri"/>
                          <a:cs typeface="Arial"/>
                        </a:rPr>
                        <a:t>Farms</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r>
              <a:tr h="0">
                <a:tc>
                  <a:txBody>
                    <a:bodyPr/>
                    <a:lstStyle/>
                    <a:p>
                      <a:pPr marL="0" marR="0" algn="ctr">
                        <a:lnSpc>
                          <a:spcPct val="115000"/>
                        </a:lnSpc>
                        <a:spcBef>
                          <a:spcPts val="0"/>
                        </a:spcBef>
                        <a:spcAft>
                          <a:spcPts val="0"/>
                        </a:spcAft>
                      </a:pPr>
                      <a:endParaRPr lang="en-US" sz="110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marL="0" marR="0" algn="ctr">
                        <a:lnSpc>
                          <a:spcPct val="115000"/>
                        </a:lnSpc>
                        <a:spcBef>
                          <a:spcPts val="0"/>
                        </a:spcBef>
                        <a:spcAft>
                          <a:spcPts val="0"/>
                        </a:spcAft>
                      </a:pPr>
                      <a:r>
                        <a:rPr lang="en-US" sz="1100" b="1">
                          <a:latin typeface="Calibri"/>
                          <a:ea typeface="Calibri"/>
                          <a:cs typeface="Arial"/>
                        </a:rPr>
                        <a:t>Two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3">
                  <a:txBody>
                    <a:bodyPr/>
                    <a:lstStyle/>
                    <a:p>
                      <a:pPr marL="0" marR="0" algn="ctr">
                        <a:lnSpc>
                          <a:spcPct val="115000"/>
                        </a:lnSpc>
                        <a:spcBef>
                          <a:spcPts val="0"/>
                        </a:spcBef>
                        <a:spcAft>
                          <a:spcPts val="0"/>
                        </a:spcAft>
                      </a:pPr>
                      <a:r>
                        <a:rPr lang="en-US" sz="1100" b="1">
                          <a:latin typeface="Calibri"/>
                          <a:ea typeface="Calibri"/>
                          <a:cs typeface="Arial"/>
                        </a:rPr>
                        <a:t>Three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a:lnSpc>
                          <a:spcPct val="115000"/>
                        </a:lnSpc>
                        <a:spcBef>
                          <a:spcPts val="0"/>
                        </a:spcBef>
                        <a:spcAft>
                          <a:spcPts val="0"/>
                        </a:spcAft>
                      </a:pPr>
                      <a:r>
                        <a:rPr lang="en-US" sz="1100" b="1">
                          <a:latin typeface="Calibri"/>
                          <a:ea typeface="Calibri"/>
                          <a:cs typeface="Arial"/>
                        </a:rPr>
                        <a:t>Two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algn="ctr">
                        <a:lnSpc>
                          <a:spcPct val="115000"/>
                        </a:lnSpc>
                        <a:spcBef>
                          <a:spcPts val="0"/>
                        </a:spcBef>
                        <a:spcAft>
                          <a:spcPts val="0"/>
                        </a:spcAft>
                      </a:pPr>
                      <a:r>
                        <a:rPr lang="en-US" sz="1000" b="1">
                          <a:latin typeface="Calibri"/>
                          <a:ea typeface="Calibri"/>
                          <a:cs typeface="Arial"/>
                        </a:rPr>
                        <a:t>Three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gn="ctr">
                        <a:lnSpc>
                          <a:spcPct val="115000"/>
                        </a:lnSpc>
                        <a:spcBef>
                          <a:spcPts val="0"/>
                        </a:spcBef>
                        <a:spcAft>
                          <a:spcPts val="0"/>
                        </a:spcAft>
                      </a:pPr>
                      <a:r>
                        <a:rPr lang="en-US" sz="1000" b="1">
                          <a:latin typeface="Calibri"/>
                          <a:ea typeface="Calibri"/>
                          <a:cs typeface="Arial"/>
                        </a:rPr>
                        <a:t>Nine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gn="ctr">
                        <a:lnSpc>
                          <a:spcPct val="115000"/>
                        </a:lnSpc>
                        <a:spcBef>
                          <a:spcPts val="0"/>
                        </a:spcBef>
                        <a:spcAft>
                          <a:spcPts val="0"/>
                        </a:spcAft>
                      </a:pPr>
                      <a:r>
                        <a:rPr lang="en-US" sz="1000" b="1">
                          <a:latin typeface="Calibri"/>
                          <a:ea typeface="Calibri"/>
                          <a:cs typeface="Arial"/>
                        </a:rPr>
                        <a:t>27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725">
                <a:tc rowSpan="2">
                  <a:txBody>
                    <a:bodyPr/>
                    <a:lstStyle/>
                    <a:p>
                      <a:pPr marL="0" marR="0" algn="ctr">
                        <a:lnSpc>
                          <a:spcPct val="115000"/>
                        </a:lnSpc>
                        <a:spcBef>
                          <a:spcPts val="0"/>
                        </a:spcBef>
                        <a:spcAft>
                          <a:spcPts val="0"/>
                        </a:spcAft>
                      </a:pPr>
                      <a:endParaRPr lang="en-US" sz="110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100" b="1">
                          <a:latin typeface="Calibri"/>
                          <a:ea typeface="Calibri"/>
                          <a:cs typeface="Arial"/>
                        </a:rPr>
                        <a:t>Parallel</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100" b="1">
                          <a:latin typeface="Calibri"/>
                          <a:ea typeface="Calibri"/>
                          <a:cs typeface="Arial"/>
                        </a:rPr>
                        <a:t>Oblique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tc gridSpan="2">
                  <a:txBody>
                    <a:bodyPr/>
                    <a:lstStyle/>
                    <a:p>
                      <a:pPr marL="0" marR="0" algn="ctr">
                        <a:lnSpc>
                          <a:spcPct val="115000"/>
                        </a:lnSpc>
                        <a:spcBef>
                          <a:spcPts val="0"/>
                        </a:spcBef>
                        <a:spcAft>
                          <a:spcPts val="0"/>
                        </a:spcAft>
                      </a:pPr>
                      <a:r>
                        <a:rPr lang="en-US" sz="1100" b="1">
                          <a:latin typeface="Calibri"/>
                          <a:ea typeface="Calibri"/>
                          <a:cs typeface="Arial"/>
                        </a:rPr>
                        <a:t>Parallel</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b="1">
                          <a:latin typeface="Calibri"/>
                          <a:ea typeface="Calibri"/>
                          <a:cs typeface="Arial"/>
                        </a:rPr>
                        <a:t>Oblique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857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100" b="1">
                          <a:latin typeface="Calibri"/>
                          <a:ea typeface="Calibri"/>
                          <a:cs typeface="Arial"/>
                        </a:rPr>
                        <a:t>Case A</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B</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100" b="1">
                          <a:latin typeface="Calibri"/>
                          <a:ea typeface="Calibri"/>
                          <a:cs typeface="Arial"/>
                        </a:rPr>
                        <a:t>Case A</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B</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C</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r>
              <a:tr h="0">
                <a:tc>
                  <a:txBody>
                    <a:bodyPr/>
                    <a:lstStyle/>
                    <a:p>
                      <a:pPr marL="0" marR="0" algn="ctr">
                        <a:lnSpc>
                          <a:spcPct val="115000"/>
                        </a:lnSpc>
                        <a:spcBef>
                          <a:spcPts val="0"/>
                        </a:spcBef>
                        <a:spcAft>
                          <a:spcPts val="0"/>
                        </a:spcAft>
                      </a:pPr>
                      <a:r>
                        <a:rPr lang="en-US" sz="1100" b="1">
                          <a:latin typeface="Calibri"/>
                          <a:ea typeface="Calibri"/>
                          <a:cs typeface="Arial"/>
                        </a:rPr>
                        <a:t>Cp</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15000"/>
                        </a:lnSpc>
                        <a:spcBef>
                          <a:spcPts val="0"/>
                        </a:spcBef>
                        <a:spcAft>
                          <a:spcPts val="0"/>
                        </a:spcAft>
                      </a:pPr>
                      <a:r>
                        <a:rPr lang="en-US" sz="1100">
                          <a:latin typeface="Calibri"/>
                          <a:ea typeface="Calibri"/>
                          <a:cs typeface="Arial"/>
                        </a:rPr>
                        <a:t>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latin typeface="Calibri"/>
                          <a:ea typeface="Calibri"/>
                          <a:cs typeface="Arial"/>
                        </a:rPr>
                        <a:t>Gap Distance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15000"/>
                        </a:lnSpc>
                        <a:spcBef>
                          <a:spcPts val="0"/>
                        </a:spcBef>
                        <a:spcAft>
                          <a:spcPts val="0"/>
                        </a:spcAft>
                      </a:pPr>
                      <a:r>
                        <a:rPr lang="en-US" sz="1100">
                          <a:latin typeface="Calibri"/>
                          <a:ea typeface="Calibri"/>
                          <a:cs typeface="Arial"/>
                        </a:rPr>
                        <a:t>0.2D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1.0D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0.2D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2.2D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0.8D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0.8D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0.4D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1.6D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2.2D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r>
            </a:tbl>
          </a:graphicData>
        </a:graphic>
      </p:graphicFrame>
      <p:graphicFrame>
        <p:nvGraphicFramePr>
          <p:cNvPr id="9" name="Table 8"/>
          <p:cNvGraphicFramePr>
            <a:graphicFrameLocks noGrp="1"/>
          </p:cNvGraphicFramePr>
          <p:nvPr/>
        </p:nvGraphicFramePr>
        <p:xfrm>
          <a:off x="762000" y="4419600"/>
          <a:ext cx="7315202" cy="1349502"/>
        </p:xfrm>
        <a:graphic>
          <a:graphicData uri="http://schemas.openxmlformats.org/drawingml/2006/table">
            <a:tbl>
              <a:tblPr/>
              <a:tblGrid>
                <a:gridCol w="685800"/>
                <a:gridCol w="533400"/>
                <a:gridCol w="609600"/>
                <a:gridCol w="609600"/>
                <a:gridCol w="685800"/>
                <a:gridCol w="799137"/>
                <a:gridCol w="564502"/>
                <a:gridCol w="564502"/>
                <a:gridCol w="564502"/>
                <a:gridCol w="1100828"/>
                <a:gridCol w="597531"/>
              </a:tblGrid>
              <a:tr h="0">
                <a:tc rowSpan="4">
                  <a:txBody>
                    <a:bodyPr/>
                    <a:lstStyle/>
                    <a:p>
                      <a:pPr marL="0" marR="0" algn="ctr">
                        <a:lnSpc>
                          <a:spcPct val="115000"/>
                        </a:lnSpc>
                        <a:spcBef>
                          <a:spcPts val="0"/>
                        </a:spcBef>
                        <a:spcAft>
                          <a:spcPts val="0"/>
                        </a:spcAft>
                      </a:pPr>
                      <a:endParaRPr lang="en-US" sz="1100" dirty="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4">
                  <a:txBody>
                    <a:bodyPr/>
                    <a:lstStyle/>
                    <a:p>
                      <a:pPr marL="0" marR="0" algn="ctr">
                        <a:lnSpc>
                          <a:spcPct val="115000"/>
                        </a:lnSpc>
                        <a:spcBef>
                          <a:spcPts val="0"/>
                        </a:spcBef>
                        <a:spcAft>
                          <a:spcPts val="0"/>
                        </a:spcAft>
                      </a:pPr>
                      <a:r>
                        <a:rPr lang="en-US" sz="1100" b="1">
                          <a:latin typeface="Calibri"/>
                          <a:ea typeface="Calibri"/>
                          <a:cs typeface="Arial"/>
                        </a:rPr>
                        <a:t>Co-Rotating</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a:lnSpc>
                          <a:spcPct val="115000"/>
                        </a:lnSpc>
                        <a:spcBef>
                          <a:spcPts val="0"/>
                        </a:spcBef>
                        <a:spcAft>
                          <a:spcPts val="0"/>
                        </a:spcAft>
                      </a:pPr>
                      <a:r>
                        <a:rPr lang="en-US" sz="1100" b="1">
                          <a:latin typeface="Calibri"/>
                          <a:ea typeface="Calibri"/>
                          <a:cs typeface="Arial"/>
                        </a:rPr>
                        <a:t>Counter-Rotating</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0">
                <a:tc vMerge="1">
                  <a:txBody>
                    <a:bodyPr/>
                    <a:lstStyle/>
                    <a:p>
                      <a:endParaRPr lang="en-US"/>
                    </a:p>
                  </a:txBody>
                  <a:tcPr/>
                </a:tc>
                <a:tc gridSpan="3">
                  <a:txBody>
                    <a:bodyPr/>
                    <a:lstStyle/>
                    <a:p>
                      <a:pPr marL="0" marR="0" algn="ctr">
                        <a:lnSpc>
                          <a:spcPct val="115000"/>
                        </a:lnSpc>
                        <a:spcBef>
                          <a:spcPts val="0"/>
                        </a:spcBef>
                        <a:spcAft>
                          <a:spcPts val="0"/>
                        </a:spcAft>
                      </a:pPr>
                      <a:r>
                        <a:rPr lang="en-US" sz="1100" b="1">
                          <a:latin typeface="Calibri"/>
                          <a:ea typeface="Calibri"/>
                          <a:cs typeface="Arial"/>
                        </a:rPr>
                        <a:t>Two Turbines</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3">
                  <a:txBody>
                    <a:bodyPr/>
                    <a:lstStyle/>
                    <a:p>
                      <a:pPr marL="0" marR="0" algn="ctr">
                        <a:lnSpc>
                          <a:spcPct val="115000"/>
                        </a:lnSpc>
                        <a:spcBef>
                          <a:spcPts val="0"/>
                        </a:spcBef>
                        <a:spcAft>
                          <a:spcPts val="0"/>
                        </a:spcAft>
                      </a:pPr>
                      <a:r>
                        <a:rPr lang="en-US" sz="1100" b="1">
                          <a:latin typeface="Calibri"/>
                          <a:ea typeface="Calibri"/>
                          <a:cs typeface="Arial"/>
                        </a:rPr>
                        <a:t>Three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a:lnSpc>
                          <a:spcPct val="115000"/>
                        </a:lnSpc>
                        <a:spcBef>
                          <a:spcPts val="0"/>
                        </a:spcBef>
                        <a:spcAft>
                          <a:spcPts val="0"/>
                        </a:spcAft>
                      </a:pPr>
                      <a:r>
                        <a:rPr lang="en-US" sz="1100" b="1">
                          <a:latin typeface="Calibri"/>
                          <a:ea typeface="Calibri"/>
                          <a:cs typeface="Arial"/>
                        </a:rPr>
                        <a:t>Two Turbines</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algn="ctr">
                        <a:lnSpc>
                          <a:spcPct val="115000"/>
                        </a:lnSpc>
                        <a:spcBef>
                          <a:spcPts val="0"/>
                        </a:spcBef>
                        <a:spcAft>
                          <a:spcPts val="0"/>
                        </a:spcAft>
                      </a:pPr>
                      <a:r>
                        <a:rPr lang="en-US" sz="1100" b="1">
                          <a:latin typeface="Calibri"/>
                          <a:ea typeface="Calibri"/>
                          <a:cs typeface="Arial"/>
                        </a:rPr>
                        <a:t>Three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gn="ctr">
                        <a:lnSpc>
                          <a:spcPct val="115000"/>
                        </a:lnSpc>
                        <a:spcBef>
                          <a:spcPts val="0"/>
                        </a:spcBef>
                        <a:spcAft>
                          <a:spcPts val="0"/>
                        </a:spcAft>
                      </a:pPr>
                      <a:r>
                        <a:rPr lang="en-US" sz="1000" b="1">
                          <a:latin typeface="Calibri"/>
                          <a:ea typeface="Calibri"/>
                          <a:cs typeface="Arial"/>
                        </a:rPr>
                        <a:t>Nine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725">
                <a:tc vMerge="1">
                  <a:txBody>
                    <a:bodyPr/>
                    <a:lstStyle/>
                    <a:p>
                      <a:endParaRPr lang="en-US"/>
                    </a:p>
                  </a:txBody>
                  <a:tcPr/>
                </a:tc>
                <a:tc rowSpan="2">
                  <a:txBody>
                    <a:bodyPr/>
                    <a:lstStyle/>
                    <a:p>
                      <a:pPr marL="0" marR="0" algn="ctr">
                        <a:lnSpc>
                          <a:spcPct val="115000"/>
                        </a:lnSpc>
                        <a:spcBef>
                          <a:spcPts val="0"/>
                        </a:spcBef>
                        <a:spcAft>
                          <a:spcPts val="0"/>
                        </a:spcAft>
                      </a:pPr>
                      <a:r>
                        <a:rPr lang="en-US" sz="1100" b="1">
                          <a:latin typeface="Calibri"/>
                          <a:ea typeface="Calibri"/>
                          <a:cs typeface="Arial"/>
                        </a:rPr>
                        <a:t>Parallel</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100" b="1">
                          <a:latin typeface="Calibri"/>
                          <a:ea typeface="Calibri"/>
                          <a:cs typeface="Arial"/>
                        </a:rPr>
                        <a:t>Oblique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tc gridSpan="2">
                  <a:txBody>
                    <a:bodyPr/>
                    <a:lstStyle/>
                    <a:p>
                      <a:pPr marL="0" marR="0" algn="ctr">
                        <a:lnSpc>
                          <a:spcPct val="115000"/>
                        </a:lnSpc>
                        <a:spcBef>
                          <a:spcPts val="0"/>
                        </a:spcBef>
                        <a:spcAft>
                          <a:spcPts val="0"/>
                        </a:spcAft>
                      </a:pPr>
                      <a:r>
                        <a:rPr lang="en-US" sz="1100" b="1">
                          <a:latin typeface="Calibri"/>
                          <a:ea typeface="Calibri"/>
                          <a:cs typeface="Arial"/>
                        </a:rPr>
                        <a:t>Parallel</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b="1">
                          <a:latin typeface="Calibri"/>
                          <a:ea typeface="Calibri"/>
                          <a:cs typeface="Arial"/>
                        </a:rPr>
                        <a:t>Oblique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tc vMerge="1">
                  <a:txBody>
                    <a:bodyPr/>
                    <a:lstStyle/>
                    <a:p>
                      <a:endParaRPr lang="en-US"/>
                    </a:p>
                  </a:txBody>
                  <a:tcPr/>
                </a:tc>
              </a:tr>
              <a:tr h="857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100" b="1">
                          <a:latin typeface="Calibri"/>
                          <a:ea typeface="Calibri"/>
                          <a:cs typeface="Arial"/>
                        </a:rPr>
                        <a:t>Case A</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B</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100" b="1">
                          <a:latin typeface="Calibri"/>
                          <a:ea typeface="Calibri"/>
                          <a:cs typeface="Arial"/>
                        </a:rPr>
                        <a:t>Case C</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F</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0">
                <a:tc>
                  <a:txBody>
                    <a:bodyPr/>
                    <a:lstStyle/>
                    <a:p>
                      <a:pPr marL="0" marR="0" algn="ctr">
                        <a:lnSpc>
                          <a:spcPct val="115000"/>
                        </a:lnSpc>
                        <a:spcBef>
                          <a:spcPts val="0"/>
                        </a:spcBef>
                        <a:spcAft>
                          <a:spcPts val="0"/>
                        </a:spcAft>
                      </a:pPr>
                      <a:r>
                        <a:rPr lang="en-US" sz="1100" b="1">
                          <a:latin typeface="Calibri"/>
                          <a:ea typeface="Calibri"/>
                          <a:cs typeface="Arial"/>
                        </a:rPr>
                        <a:t>Cp</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15000"/>
                        </a:lnSpc>
                        <a:spcBef>
                          <a:spcPts val="0"/>
                        </a:spcBef>
                        <a:spcAft>
                          <a:spcPts val="0"/>
                        </a:spcAft>
                      </a:pPr>
                      <a:r>
                        <a:rPr lang="en-US" sz="1100">
                          <a:latin typeface="Calibri"/>
                          <a:ea typeface="Calibri"/>
                          <a:cs typeface="Arial"/>
                        </a:rPr>
                        <a:t>0.41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latin typeface="Calibri"/>
                          <a:ea typeface="Calibri"/>
                          <a:cs typeface="Arial"/>
                        </a:rPr>
                        <a:t>Gap Distance</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15000"/>
                        </a:lnSpc>
                        <a:spcBef>
                          <a:spcPts val="0"/>
                        </a:spcBef>
                        <a:spcAft>
                          <a:spcPts val="0"/>
                        </a:spcAft>
                      </a:pPr>
                      <a:r>
                        <a:rPr lang="en-US" sz="1100">
                          <a:latin typeface="Calibri"/>
                          <a:ea typeface="Calibri"/>
                          <a:cs typeface="Arial"/>
                        </a:rPr>
                        <a:t>0.5D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0.5D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0.5D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0.5D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0.5D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latin typeface="Calibri"/>
                          <a:ea typeface="Calibri"/>
                          <a:cs typeface="Arial"/>
                        </a:rPr>
                        <a:t>0.5D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0.5D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0.5D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0.5D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100"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75</a:t>
            </a:fld>
            <a:endParaRPr lang="en-US"/>
          </a:p>
        </p:txBody>
      </p:sp>
      <p:sp>
        <p:nvSpPr>
          <p:cNvPr id="4" name="Rectangle 1"/>
          <p:cNvSpPr>
            <a:spLocks noChangeArrowheads="1"/>
          </p:cNvSpPr>
          <p:nvPr/>
        </p:nvSpPr>
        <p:spPr bwMode="auto">
          <a:xfrm>
            <a:off x="1066800" y="253425"/>
            <a:ext cx="7162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2" indent="0" algn="ctr" defTabSz="914400" eaLnBrk="1" latinLnBrk="0" hangingPunct="1">
              <a:lnSpc>
                <a:spcPct val="100000"/>
              </a:lnSpc>
              <a:buClrTx/>
              <a:buSzTx/>
              <a:buFontTx/>
              <a:buNone/>
              <a:tabLst/>
            </a:pPr>
            <a:r>
              <a:rPr lang="en-US" sz="3200" b="1" dirty="0" smtClean="0"/>
              <a:t>Conclusion</a:t>
            </a:r>
          </a:p>
        </p:txBody>
      </p:sp>
      <p:sp>
        <p:nvSpPr>
          <p:cNvPr id="5" name="Rectangle 1"/>
          <p:cNvSpPr>
            <a:spLocks noChangeArrowheads="1"/>
          </p:cNvSpPr>
          <p:nvPr/>
        </p:nvSpPr>
        <p:spPr bwMode="auto">
          <a:xfrm>
            <a:off x="304800" y="1149488"/>
            <a:ext cx="8382000" cy="5355312"/>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a:buFont typeface="Arial" pitchFamily="34" charset="0"/>
              <a:buChar char="•"/>
            </a:pPr>
            <a:r>
              <a:rPr lang="en-US" b="1" dirty="0" smtClean="0"/>
              <a:t>   Multiple Vertical axis wind Turbines arranged in closely configuration </a:t>
            </a:r>
          </a:p>
          <a:p>
            <a:pPr lvl="0" algn="justLow"/>
            <a:r>
              <a:rPr lang="en-US" b="1" dirty="0" smtClean="0"/>
              <a:t>    show enhancement in their performance compared to their isolated </a:t>
            </a:r>
          </a:p>
          <a:p>
            <a:pPr lvl="0" algn="justLow"/>
            <a:r>
              <a:rPr lang="en-US" b="1" dirty="0" smtClean="0"/>
              <a:t>    counter parts.</a:t>
            </a:r>
          </a:p>
          <a:p>
            <a:pPr lvl="0" algn="justLow">
              <a:buFont typeface="Arial" pitchFamily="34" charset="0"/>
              <a:buChar char="•"/>
            </a:pPr>
            <a:endParaRPr lang="en-US" b="1" dirty="0" smtClean="0"/>
          </a:p>
          <a:p>
            <a:pPr lvl="0" algn="justLow">
              <a:buFont typeface="Arial" pitchFamily="34" charset="0"/>
              <a:buChar char="•"/>
            </a:pPr>
            <a:endParaRPr lang="en-US" b="1" dirty="0" smtClean="0"/>
          </a:p>
          <a:p>
            <a:pPr lvl="0" algn="justLow">
              <a:buFont typeface="Arial" pitchFamily="34" charset="0"/>
              <a:buChar char="•"/>
            </a:pPr>
            <a:r>
              <a:rPr lang="en-US" b="1" dirty="0" smtClean="0"/>
              <a:t>   </a:t>
            </a:r>
            <a:r>
              <a:rPr lang="en-US" b="1" dirty="0" smtClean="0">
                <a:solidFill>
                  <a:srgbClr val="C00000"/>
                </a:solidFill>
              </a:rPr>
              <a:t>The close arrangement enables to construct farms of higher power </a:t>
            </a:r>
          </a:p>
          <a:p>
            <a:pPr lvl="0" algn="justLow"/>
            <a:r>
              <a:rPr lang="en-US" b="1" dirty="0" smtClean="0">
                <a:solidFill>
                  <a:srgbClr val="C00000"/>
                </a:solidFill>
              </a:rPr>
              <a:t>    densities compared to conventional aligned isolated farms</a:t>
            </a:r>
          </a:p>
          <a:p>
            <a:pPr lvl="0" algn="justLow"/>
            <a:endParaRPr lang="en-US" b="1" dirty="0" smtClean="0"/>
          </a:p>
          <a:p>
            <a:pPr lvl="0" algn="justLow"/>
            <a:endParaRPr lang="en-US" b="1" dirty="0" smtClean="0"/>
          </a:p>
          <a:p>
            <a:pPr algn="justLow">
              <a:buFont typeface="Arial" pitchFamily="34" charset="0"/>
              <a:buChar char="•"/>
            </a:pPr>
            <a:r>
              <a:rPr lang="en-US" b="1" dirty="0" smtClean="0"/>
              <a:t>   Two types of VAWTS are numerically studied:</a:t>
            </a:r>
          </a:p>
          <a:p>
            <a:pPr algn="justLow"/>
            <a:r>
              <a:rPr lang="en-US" b="1" dirty="0" smtClean="0"/>
              <a:t>                   Savonius and Darrieus turbines</a:t>
            </a:r>
          </a:p>
          <a:p>
            <a:pPr lvl="0" algn="justLow"/>
            <a:endParaRPr lang="en-US" b="1" dirty="0" smtClean="0"/>
          </a:p>
          <a:p>
            <a:pPr lvl="0" algn="justLow"/>
            <a:endParaRPr lang="en-US" b="1" dirty="0" smtClean="0"/>
          </a:p>
          <a:p>
            <a:pPr lvl="0" algn="justLow">
              <a:buFont typeface="Arial" pitchFamily="34" charset="0"/>
              <a:buChar char="•"/>
            </a:pPr>
            <a:r>
              <a:rPr lang="en-US" b="1" dirty="0" smtClean="0"/>
              <a:t>   </a:t>
            </a:r>
            <a:r>
              <a:rPr lang="en-US" b="1" dirty="0" smtClean="0">
                <a:solidFill>
                  <a:srgbClr val="C00000"/>
                </a:solidFill>
              </a:rPr>
              <a:t>The enhanced performance is numerically studied for two parallel and </a:t>
            </a:r>
          </a:p>
          <a:p>
            <a:pPr lvl="0" algn="justLow"/>
            <a:r>
              <a:rPr lang="en-US" b="1" dirty="0" smtClean="0">
                <a:solidFill>
                  <a:srgbClr val="C00000"/>
                </a:solidFill>
              </a:rPr>
              <a:t>    oblique co-rotating and counter rotating configurations</a:t>
            </a:r>
          </a:p>
          <a:p>
            <a:pPr lvl="0" algn="justLow"/>
            <a:endParaRPr lang="en-US" b="1" dirty="0" smtClean="0">
              <a:solidFill>
                <a:srgbClr val="C00000"/>
              </a:solidFill>
            </a:endParaRPr>
          </a:p>
          <a:p>
            <a:pPr lvl="0" algn="justLow"/>
            <a:endParaRPr lang="en-US" b="1" dirty="0" smtClean="0">
              <a:solidFill>
                <a:srgbClr val="C00000"/>
              </a:solidFill>
            </a:endParaRPr>
          </a:p>
          <a:p>
            <a:pPr lvl="0" algn="justLow">
              <a:buFont typeface="Arial" pitchFamily="34" charset="0"/>
              <a:buChar char="•"/>
            </a:pPr>
            <a:r>
              <a:rPr lang="en-US" b="1" dirty="0" smtClean="0"/>
              <a:t> </a:t>
            </a:r>
            <a:r>
              <a:rPr lang="en-US" b="1" dirty="0" smtClean="0">
                <a:solidFill>
                  <a:srgbClr val="C00000"/>
                </a:solidFill>
              </a:rPr>
              <a:t>  </a:t>
            </a:r>
            <a:r>
              <a:rPr lang="en-US" b="1" dirty="0" smtClean="0"/>
              <a:t>The numerical results are used to develop an efficient triangular three </a:t>
            </a:r>
          </a:p>
          <a:p>
            <a:pPr lvl="0" algn="justLow"/>
            <a:r>
              <a:rPr lang="en-US" b="1" dirty="0" smtClean="0"/>
              <a:t>     turbine cluster</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76</a:t>
            </a:fld>
            <a:endParaRPr lang="en-US"/>
          </a:p>
        </p:txBody>
      </p:sp>
      <p:sp>
        <p:nvSpPr>
          <p:cNvPr id="4" name="Rectangle 3"/>
          <p:cNvSpPr/>
          <p:nvPr/>
        </p:nvSpPr>
        <p:spPr>
          <a:xfrm>
            <a:off x="228600" y="228600"/>
            <a:ext cx="8458200" cy="6186309"/>
          </a:xfrm>
          <a:prstGeom prst="rect">
            <a:avLst/>
          </a:prstGeom>
        </p:spPr>
        <p:txBody>
          <a:bodyPr wrap="square">
            <a:spAutoFit/>
          </a:bodyPr>
          <a:lstStyle/>
          <a:p>
            <a:pPr lvl="0" algn="justLow">
              <a:buFont typeface="Arial" pitchFamily="34" charset="0"/>
              <a:buChar char="•"/>
            </a:pPr>
            <a:r>
              <a:rPr lang="en-US" b="1" dirty="0" smtClean="0"/>
              <a:t>  The performance of the Savonius three Turbine cluster is higher than </a:t>
            </a:r>
          </a:p>
          <a:p>
            <a:pPr lvl="0" algn="justLow"/>
            <a:r>
              <a:rPr lang="en-US" b="1" dirty="0" smtClean="0"/>
              <a:t>   three isolated turbines by 26% , and its power density is  1.5 times the </a:t>
            </a:r>
          </a:p>
          <a:p>
            <a:pPr lvl="0" algn="justLow"/>
            <a:r>
              <a:rPr lang="en-US" b="1" dirty="0" smtClean="0"/>
              <a:t>   isolated turbines at </a:t>
            </a:r>
            <a:r>
              <a:rPr lang="en-US" b="1" dirty="0" smtClean="0">
                <a:sym typeface="Symbol"/>
              </a:rPr>
              <a:t>=1</a:t>
            </a:r>
          </a:p>
          <a:p>
            <a:pPr lvl="0" algn="justLow"/>
            <a:endParaRPr lang="en-US" b="1" dirty="0" smtClean="0">
              <a:sym typeface="Symbol"/>
            </a:endParaRPr>
          </a:p>
          <a:p>
            <a:pPr lvl="0" algn="justLow"/>
            <a:endParaRPr lang="en-US" b="1" dirty="0" smtClean="0">
              <a:sym typeface="Symbol"/>
            </a:endParaRPr>
          </a:p>
          <a:p>
            <a:pPr lvl="0" algn="justLow">
              <a:buFont typeface="Arial" pitchFamily="34" charset="0"/>
              <a:buChar char="•"/>
            </a:pPr>
            <a:r>
              <a:rPr lang="en-US" b="1" dirty="0" smtClean="0"/>
              <a:t>  </a:t>
            </a:r>
            <a:r>
              <a:rPr lang="en-US" b="1" dirty="0" smtClean="0">
                <a:solidFill>
                  <a:srgbClr val="C00000"/>
                </a:solidFill>
              </a:rPr>
              <a:t>The performance of the Darrieus three Turbine cluster is higher than three </a:t>
            </a:r>
          </a:p>
          <a:p>
            <a:pPr lvl="0" algn="justLow"/>
            <a:r>
              <a:rPr lang="en-US" b="1" dirty="0" smtClean="0">
                <a:solidFill>
                  <a:srgbClr val="C00000"/>
                </a:solidFill>
              </a:rPr>
              <a:t>    isolated turbines by 30% , and its power density is 4 times the isolated </a:t>
            </a:r>
          </a:p>
          <a:p>
            <a:pPr lvl="0" algn="justLow"/>
            <a:r>
              <a:rPr lang="en-US" b="1" dirty="0" smtClean="0">
                <a:solidFill>
                  <a:srgbClr val="C00000"/>
                </a:solidFill>
              </a:rPr>
              <a:t>    turbines at </a:t>
            </a:r>
            <a:r>
              <a:rPr lang="en-US" b="1" dirty="0" smtClean="0">
                <a:solidFill>
                  <a:srgbClr val="C00000"/>
                </a:solidFill>
                <a:sym typeface="Symbol"/>
              </a:rPr>
              <a:t>=2.8</a:t>
            </a:r>
          </a:p>
          <a:p>
            <a:pPr lvl="0" algn="justLow"/>
            <a:endParaRPr lang="en-US" b="1" dirty="0" smtClean="0"/>
          </a:p>
          <a:p>
            <a:pPr lvl="0" algn="justLow">
              <a:buFont typeface="Arial" pitchFamily="34" charset="0"/>
              <a:buChar char="•"/>
            </a:pPr>
            <a:endParaRPr lang="en-US" b="1" dirty="0" smtClean="0"/>
          </a:p>
          <a:p>
            <a:pPr lvl="0" algn="justLow">
              <a:buFont typeface="Arial" pitchFamily="34" charset="0"/>
              <a:buChar char="•"/>
            </a:pPr>
            <a:r>
              <a:rPr lang="en-US" b="1" dirty="0" smtClean="0"/>
              <a:t>  The clusters performance is confirmed at different tip speed ratios, and </a:t>
            </a:r>
          </a:p>
          <a:p>
            <a:pPr lvl="0" algn="justLow"/>
            <a:r>
              <a:rPr lang="en-US" b="1" dirty="0" smtClean="0"/>
              <a:t>    the power ratio between the turbines is 1:1.2:1 for the Savonius cluster    </a:t>
            </a:r>
          </a:p>
          <a:p>
            <a:pPr lvl="0" algn="justLow"/>
            <a:r>
              <a:rPr lang="en-US" b="1" dirty="0" smtClean="0"/>
              <a:t>    and 1:1.1:1 for the Darrieus cluster</a:t>
            </a:r>
          </a:p>
          <a:p>
            <a:pPr lvl="0" algn="justLow">
              <a:buFont typeface="Arial" pitchFamily="34" charset="0"/>
              <a:buChar char="•"/>
            </a:pPr>
            <a:endParaRPr lang="en-US" b="1" dirty="0" smtClean="0"/>
          </a:p>
          <a:p>
            <a:pPr lvl="0" algn="justLow">
              <a:buFont typeface="Arial" pitchFamily="34" charset="0"/>
              <a:buChar char="•"/>
            </a:pPr>
            <a:endParaRPr lang="en-US" b="1" dirty="0" smtClean="0"/>
          </a:p>
          <a:p>
            <a:pPr lvl="0" algn="justLow">
              <a:buFont typeface="Arial" pitchFamily="34" charset="0"/>
              <a:buChar char="•"/>
            </a:pPr>
            <a:r>
              <a:rPr lang="en-US" b="1" dirty="0" smtClean="0"/>
              <a:t>   </a:t>
            </a:r>
            <a:r>
              <a:rPr lang="en-US" b="1" dirty="0" smtClean="0">
                <a:solidFill>
                  <a:srgbClr val="C00000"/>
                </a:solidFill>
              </a:rPr>
              <a:t>The efficient three turbine clusters are used to build efficient patterned </a:t>
            </a:r>
          </a:p>
          <a:p>
            <a:pPr lvl="0" algn="justLow"/>
            <a:r>
              <a:rPr lang="en-US" b="1" dirty="0" smtClean="0">
                <a:solidFill>
                  <a:srgbClr val="C00000"/>
                </a:solidFill>
              </a:rPr>
              <a:t>    Vertical axis wind turbine farms having the same geometric topology of </a:t>
            </a:r>
          </a:p>
          <a:p>
            <a:pPr lvl="0" algn="justLow"/>
            <a:r>
              <a:rPr lang="en-US" b="1" dirty="0" smtClean="0">
                <a:solidFill>
                  <a:srgbClr val="C00000"/>
                </a:solidFill>
              </a:rPr>
              <a:t>    the cluster and the same power ratio enhancement</a:t>
            </a:r>
          </a:p>
          <a:p>
            <a:pPr lvl="0" algn="justLow">
              <a:buFont typeface="Arial" pitchFamily="34" charset="0"/>
              <a:buChar char="•"/>
            </a:pPr>
            <a:endParaRPr lang="en-US" b="1" dirty="0" smtClean="0"/>
          </a:p>
          <a:p>
            <a:pPr lvl="0" algn="justLow">
              <a:buFont typeface="Arial" pitchFamily="34" charset="0"/>
              <a:buChar char="•"/>
            </a:pPr>
            <a:endParaRPr lang="en-US" b="1" dirty="0" smtClean="0"/>
          </a:p>
          <a:p>
            <a:pPr lvl="0" algn="justLow">
              <a:buFont typeface="Arial" pitchFamily="34" charset="0"/>
              <a:buChar char="•"/>
            </a:pPr>
            <a:r>
              <a:rPr lang="en-US" b="1" dirty="0" smtClean="0"/>
              <a:t>  The pattern is confirmed by solving 9 and 27 Savonius turbine farms and </a:t>
            </a:r>
          </a:p>
          <a:p>
            <a:pPr lvl="0" algn="justLow"/>
            <a:r>
              <a:rPr lang="en-US" b="1" dirty="0" smtClean="0"/>
              <a:t>   a 9 turbine Darrieus farm</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77</a:t>
            </a:fld>
            <a:endParaRPr lang="en-US"/>
          </a:p>
        </p:txBody>
      </p:sp>
      <p:sp>
        <p:nvSpPr>
          <p:cNvPr id="4" name="Rectangle 3"/>
          <p:cNvSpPr/>
          <p:nvPr/>
        </p:nvSpPr>
        <p:spPr>
          <a:xfrm>
            <a:off x="228600" y="428685"/>
            <a:ext cx="8610600" cy="5355312"/>
          </a:xfrm>
          <a:prstGeom prst="rect">
            <a:avLst/>
          </a:prstGeom>
        </p:spPr>
        <p:txBody>
          <a:bodyPr wrap="square">
            <a:spAutoFit/>
          </a:bodyPr>
          <a:lstStyle/>
          <a:p>
            <a:pPr algn="justLow">
              <a:buFont typeface="Arial" pitchFamily="34" charset="0"/>
              <a:buChar char="•"/>
            </a:pPr>
            <a:r>
              <a:rPr lang="en-US" b="1" dirty="0" smtClean="0"/>
              <a:t>  The developed farms are patterned and have the same power ratios of the </a:t>
            </a:r>
          </a:p>
          <a:p>
            <a:pPr algn="justLow"/>
            <a:r>
              <a:rPr lang="en-US" b="1" dirty="0" smtClean="0"/>
              <a:t>    three turbine clusters</a:t>
            </a:r>
          </a:p>
          <a:p>
            <a:pPr algn="justLow">
              <a:buFont typeface="Arial" pitchFamily="34" charset="0"/>
              <a:buChar char="•"/>
            </a:pPr>
            <a:endParaRPr lang="en-US" b="1" dirty="0" smtClean="0"/>
          </a:p>
          <a:p>
            <a:pPr algn="justLow">
              <a:buFont typeface="Arial" pitchFamily="34" charset="0"/>
              <a:buChar char="•"/>
            </a:pPr>
            <a:endParaRPr lang="en-US" b="1" dirty="0" smtClean="0"/>
          </a:p>
          <a:p>
            <a:pPr algn="justLow">
              <a:buFont typeface="Arial" pitchFamily="34" charset="0"/>
              <a:buChar char="•"/>
            </a:pPr>
            <a:r>
              <a:rPr lang="en-US" b="1" dirty="0" smtClean="0"/>
              <a:t>  </a:t>
            </a:r>
            <a:r>
              <a:rPr lang="en-US" b="1" dirty="0" smtClean="0">
                <a:solidFill>
                  <a:srgbClr val="C00000"/>
                </a:solidFill>
              </a:rPr>
              <a:t>The power density of the Savonius nine turbine farm is about 7 times a nine </a:t>
            </a:r>
          </a:p>
          <a:p>
            <a:pPr algn="justLow"/>
            <a:r>
              <a:rPr lang="en-US" b="1" dirty="0" smtClean="0">
                <a:solidFill>
                  <a:srgbClr val="C00000"/>
                </a:solidFill>
              </a:rPr>
              <a:t>   isolated turbine farm, and the power density of the twenty-seven turbine </a:t>
            </a:r>
          </a:p>
          <a:p>
            <a:pPr algn="justLow"/>
            <a:r>
              <a:rPr lang="en-US" b="1" dirty="0" smtClean="0">
                <a:solidFill>
                  <a:srgbClr val="C00000"/>
                </a:solidFill>
              </a:rPr>
              <a:t>   farm is 4 times a twenty-seven isolated turbine farm</a:t>
            </a:r>
          </a:p>
          <a:p>
            <a:pPr algn="justLow">
              <a:buFont typeface="Arial" pitchFamily="34" charset="0"/>
              <a:buChar char="•"/>
            </a:pPr>
            <a:endParaRPr lang="en-US" b="1" dirty="0" smtClean="0"/>
          </a:p>
          <a:p>
            <a:pPr algn="justLow">
              <a:buFont typeface="Arial" pitchFamily="34" charset="0"/>
              <a:buChar char="•"/>
            </a:pPr>
            <a:endParaRPr lang="en-US" b="1" dirty="0" smtClean="0"/>
          </a:p>
          <a:p>
            <a:pPr lvl="0" algn="justLow">
              <a:buFont typeface="Arial" pitchFamily="34" charset="0"/>
              <a:buChar char="•"/>
            </a:pPr>
            <a:r>
              <a:rPr lang="en-US" b="1" dirty="0" smtClean="0"/>
              <a:t>  The power density of the Darrieus nine turbine farm is more than 13 times a </a:t>
            </a:r>
          </a:p>
          <a:p>
            <a:pPr lvl="0" algn="justLow"/>
            <a:r>
              <a:rPr lang="en-US" b="1" dirty="0" smtClean="0"/>
              <a:t>    nine isolated turbine farm</a:t>
            </a:r>
          </a:p>
          <a:p>
            <a:pPr lvl="0" algn="justLow"/>
            <a:endParaRPr lang="en-US" b="1" dirty="0" smtClean="0"/>
          </a:p>
          <a:p>
            <a:pPr lvl="0" algn="justLow"/>
            <a:endParaRPr lang="en-US" b="1" dirty="0" smtClean="0"/>
          </a:p>
          <a:p>
            <a:pPr algn="justLow">
              <a:buFont typeface="Arial" pitchFamily="34" charset="0"/>
              <a:buChar char="•"/>
            </a:pPr>
            <a:r>
              <a:rPr lang="en-US" b="1" dirty="0" smtClean="0">
                <a:solidFill>
                  <a:srgbClr val="000000"/>
                </a:solidFill>
                <a:ea typeface="Calibri" pitchFamily="34" charset="0"/>
                <a:cs typeface="Times New Roman" pitchFamily="18" charset="0"/>
              </a:rPr>
              <a:t>  </a:t>
            </a:r>
            <a:r>
              <a:rPr lang="en-US" b="1" dirty="0" smtClean="0">
                <a:solidFill>
                  <a:srgbClr val="C00000"/>
                </a:solidFill>
                <a:ea typeface="Calibri" pitchFamily="34" charset="0"/>
                <a:cs typeface="Times New Roman" pitchFamily="18" charset="0"/>
              </a:rPr>
              <a:t>The advantage of the patterned farm appears is the power ratio achieved by </a:t>
            </a:r>
          </a:p>
          <a:p>
            <a:pPr algn="justLow"/>
            <a:r>
              <a:rPr lang="en-US" b="1" dirty="0" smtClean="0">
                <a:solidFill>
                  <a:srgbClr val="C00000"/>
                </a:solidFill>
                <a:ea typeface="Calibri" pitchFamily="34" charset="0"/>
                <a:cs typeface="Times New Roman" pitchFamily="18" charset="0"/>
              </a:rPr>
              <a:t>    the clusters and confirmed by the farms</a:t>
            </a:r>
          </a:p>
          <a:p>
            <a:pPr algn="justLow">
              <a:buFont typeface="Arial" pitchFamily="34" charset="0"/>
              <a:buChar char="•"/>
            </a:pPr>
            <a:endParaRPr lang="en-US" b="1" dirty="0" smtClean="0">
              <a:solidFill>
                <a:srgbClr val="000000"/>
              </a:solidFill>
              <a:ea typeface="Calibri" pitchFamily="34" charset="0"/>
              <a:cs typeface="Times New Roman" pitchFamily="18" charset="0"/>
            </a:endParaRPr>
          </a:p>
          <a:p>
            <a:pPr algn="justLow">
              <a:buFont typeface="Arial" pitchFamily="34" charset="0"/>
              <a:buChar char="•"/>
            </a:pPr>
            <a:endParaRPr lang="en-US" b="1" dirty="0" smtClean="0">
              <a:solidFill>
                <a:srgbClr val="000000"/>
              </a:solidFill>
              <a:ea typeface="Calibri" pitchFamily="34" charset="0"/>
              <a:cs typeface="Times New Roman" pitchFamily="18" charset="0"/>
            </a:endParaRPr>
          </a:p>
          <a:p>
            <a:pPr algn="justLow">
              <a:buFont typeface="Arial" pitchFamily="34" charset="0"/>
              <a:buChar char="•"/>
            </a:pPr>
            <a:r>
              <a:rPr lang="en-US" b="1" dirty="0" smtClean="0">
                <a:solidFill>
                  <a:srgbClr val="000000"/>
                </a:solidFill>
                <a:ea typeface="Calibri" pitchFamily="34" charset="0"/>
                <a:cs typeface="Times New Roman" pitchFamily="18" charset="0"/>
              </a:rPr>
              <a:t>  This power ratio is used to predict the performance of larger farms with the </a:t>
            </a:r>
          </a:p>
          <a:p>
            <a:pPr algn="justLow"/>
            <a:r>
              <a:rPr lang="en-US" b="1" dirty="0" smtClean="0">
                <a:solidFill>
                  <a:srgbClr val="000000"/>
                </a:solidFill>
                <a:ea typeface="Calibri" pitchFamily="34" charset="0"/>
                <a:cs typeface="Times New Roman" pitchFamily="18" charset="0"/>
              </a:rPr>
              <a:t>    same topology to save processing time and man power</a:t>
            </a:r>
            <a:endParaRPr lang="en-US" b="1" dirty="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78</a:t>
            </a:fld>
            <a:endParaRPr lang="en-US"/>
          </a:p>
        </p:txBody>
      </p:sp>
      <p:sp>
        <p:nvSpPr>
          <p:cNvPr id="4" name="Rectangle 3"/>
          <p:cNvSpPr/>
          <p:nvPr/>
        </p:nvSpPr>
        <p:spPr>
          <a:xfrm>
            <a:off x="152400" y="304800"/>
            <a:ext cx="8534400" cy="5355312"/>
          </a:xfrm>
          <a:prstGeom prst="rect">
            <a:avLst/>
          </a:prstGeom>
        </p:spPr>
        <p:txBody>
          <a:bodyPr wrap="square">
            <a:spAutoFit/>
          </a:bodyPr>
          <a:lstStyle/>
          <a:p>
            <a:pPr>
              <a:buFont typeface="Arial" pitchFamily="34" charset="0"/>
              <a:buChar char="•"/>
            </a:pPr>
            <a:r>
              <a:rPr lang="en-US" b="1" dirty="0" smtClean="0">
                <a:solidFill>
                  <a:srgbClr val="000000"/>
                </a:solidFill>
                <a:ea typeface="Calibri" pitchFamily="34" charset="0"/>
                <a:cs typeface="Times New Roman" pitchFamily="18" charset="0"/>
              </a:rPr>
              <a:t>  The developed farms have smaller structure size, wind farm signature, </a:t>
            </a:r>
          </a:p>
          <a:p>
            <a:r>
              <a:rPr lang="en-US" b="1" dirty="0" smtClean="0">
                <a:solidFill>
                  <a:srgbClr val="000000"/>
                </a:solidFill>
                <a:ea typeface="Calibri" pitchFamily="34" charset="0"/>
                <a:cs typeface="Times New Roman" pitchFamily="18" charset="0"/>
              </a:rPr>
              <a:t>    material and manufacturing costs than conventional HAWTs</a:t>
            </a:r>
          </a:p>
          <a:p>
            <a:pPr>
              <a:buFont typeface="Arial" pitchFamily="34" charset="0"/>
              <a:buChar char="•"/>
            </a:pPr>
            <a:endParaRPr lang="en-US" b="1" dirty="0" smtClean="0">
              <a:solidFill>
                <a:srgbClr val="000000"/>
              </a:solidFill>
              <a:cs typeface="Times New Roman" pitchFamily="18" charset="0"/>
            </a:endParaRPr>
          </a:p>
          <a:p>
            <a:pPr>
              <a:buFont typeface="Arial" pitchFamily="34" charset="0"/>
              <a:buChar char="•"/>
            </a:pPr>
            <a:r>
              <a:rPr lang="en-US" b="1" dirty="0" smtClean="0">
                <a:solidFill>
                  <a:srgbClr val="000000"/>
                </a:solidFill>
                <a:cs typeface="Times New Roman" pitchFamily="18" charset="0"/>
              </a:rPr>
              <a:t>  </a:t>
            </a:r>
            <a:r>
              <a:rPr lang="en-US" b="1" dirty="0" smtClean="0">
                <a:solidFill>
                  <a:srgbClr val="C00000"/>
                </a:solidFill>
                <a:cs typeface="Times New Roman" pitchFamily="18" charset="0"/>
              </a:rPr>
              <a:t>The developed farms are simpler in logistics of installation, operation and </a:t>
            </a:r>
          </a:p>
          <a:p>
            <a:r>
              <a:rPr lang="en-US" b="1" dirty="0" smtClean="0">
                <a:solidFill>
                  <a:srgbClr val="C00000"/>
                </a:solidFill>
                <a:cs typeface="Times New Roman" pitchFamily="18" charset="0"/>
              </a:rPr>
              <a:t>    maintenance </a:t>
            </a:r>
          </a:p>
          <a:p>
            <a:pPr>
              <a:buFont typeface="Arial" pitchFamily="34" charset="0"/>
              <a:buChar char="•"/>
            </a:pPr>
            <a:endParaRPr lang="en-US" b="1" dirty="0" smtClean="0">
              <a:solidFill>
                <a:srgbClr val="000000"/>
              </a:solidFill>
              <a:cs typeface="Times New Roman" pitchFamily="18" charset="0"/>
            </a:endParaRPr>
          </a:p>
          <a:p>
            <a:pPr>
              <a:buFont typeface="Arial" pitchFamily="34" charset="0"/>
              <a:buChar char="•"/>
            </a:pPr>
            <a:r>
              <a:rPr lang="en-US" b="1" dirty="0" smtClean="0">
                <a:solidFill>
                  <a:srgbClr val="000000"/>
                </a:solidFill>
                <a:cs typeface="Times New Roman" pitchFamily="18" charset="0"/>
              </a:rPr>
              <a:t>  The developed farms are  safer for birds, produce lower noise, and have a </a:t>
            </a:r>
          </a:p>
          <a:p>
            <a:r>
              <a:rPr lang="en-US" b="1" dirty="0" smtClean="0">
                <a:solidFill>
                  <a:srgbClr val="000000"/>
                </a:solidFill>
                <a:cs typeface="Times New Roman" pitchFamily="18" charset="0"/>
              </a:rPr>
              <a:t>    lower impact on radar signals</a:t>
            </a:r>
          </a:p>
          <a:p>
            <a:endParaRPr lang="en-US" b="1" dirty="0" smtClean="0">
              <a:solidFill>
                <a:srgbClr val="000000"/>
              </a:solidFill>
              <a:cs typeface="Times New Roman" pitchFamily="18" charset="0"/>
            </a:endParaRPr>
          </a:p>
          <a:p>
            <a:pPr lvl="0" algn="justLow">
              <a:buFont typeface="Arial" pitchFamily="34" charset="0"/>
              <a:buChar char="•"/>
            </a:pPr>
            <a:r>
              <a:rPr lang="en-US" b="1" dirty="0" smtClean="0">
                <a:solidFill>
                  <a:srgbClr val="000000"/>
                </a:solidFill>
                <a:ea typeface="Calibri" pitchFamily="34" charset="0"/>
                <a:cs typeface="Times New Roman" pitchFamily="18" charset="0"/>
              </a:rPr>
              <a:t>  </a:t>
            </a:r>
            <a:r>
              <a:rPr lang="en-US" b="1" dirty="0" smtClean="0">
                <a:solidFill>
                  <a:srgbClr val="C00000"/>
                </a:solidFill>
                <a:ea typeface="Calibri" pitchFamily="34" charset="0"/>
                <a:cs typeface="Times New Roman" pitchFamily="18" charset="0"/>
              </a:rPr>
              <a:t>A preliminary analysis of the mean velocity field around the turbine blades </a:t>
            </a:r>
          </a:p>
          <a:p>
            <a:pPr algn="justLow"/>
            <a:r>
              <a:rPr lang="en-US" b="1" dirty="0" smtClean="0">
                <a:solidFill>
                  <a:srgbClr val="C00000"/>
                </a:solidFill>
                <a:ea typeface="Calibri" pitchFamily="34" charset="0"/>
                <a:cs typeface="Times New Roman" pitchFamily="18" charset="0"/>
              </a:rPr>
              <a:t>   at different tip speed ratios shows a velocity distribution close to the </a:t>
            </a:r>
          </a:p>
          <a:p>
            <a:pPr algn="justLow"/>
            <a:r>
              <a:rPr lang="en-US" b="1" dirty="0" smtClean="0">
                <a:solidFill>
                  <a:srgbClr val="C00000"/>
                </a:solidFill>
                <a:ea typeface="Calibri" pitchFamily="34" charset="0"/>
                <a:cs typeface="Times New Roman" pitchFamily="18" charset="0"/>
              </a:rPr>
              <a:t>   structure of a </a:t>
            </a:r>
            <a:r>
              <a:rPr lang="en-US" b="1" dirty="0" err="1" smtClean="0">
                <a:solidFill>
                  <a:srgbClr val="C00000"/>
                </a:solidFill>
                <a:ea typeface="Calibri" pitchFamily="34" charset="0"/>
                <a:cs typeface="Times New Roman" pitchFamily="18" charset="0"/>
              </a:rPr>
              <a:t>Rankine</a:t>
            </a:r>
            <a:r>
              <a:rPr lang="en-US" b="1" dirty="0" smtClean="0">
                <a:solidFill>
                  <a:srgbClr val="C00000"/>
                </a:solidFill>
                <a:ea typeface="Calibri" pitchFamily="34" charset="0"/>
                <a:cs typeface="Times New Roman" pitchFamily="18" charset="0"/>
              </a:rPr>
              <a:t> vortex</a:t>
            </a:r>
          </a:p>
          <a:p>
            <a:pPr algn="justLow">
              <a:buFontTx/>
              <a:buChar char="•"/>
            </a:pPr>
            <a:endParaRPr lang="en-US" b="1" dirty="0" smtClean="0">
              <a:solidFill>
                <a:srgbClr val="000000"/>
              </a:solidFill>
              <a:ea typeface="Calibri" pitchFamily="34" charset="0"/>
              <a:cs typeface="Times New Roman" pitchFamily="18" charset="0"/>
            </a:endParaRPr>
          </a:p>
          <a:p>
            <a:pPr algn="justLow">
              <a:buFontTx/>
              <a:buChar char="•"/>
            </a:pPr>
            <a:r>
              <a:rPr lang="en-US" b="1" dirty="0" smtClean="0">
                <a:solidFill>
                  <a:srgbClr val="000000"/>
                </a:solidFill>
                <a:ea typeface="Calibri" pitchFamily="34" charset="0"/>
                <a:cs typeface="Times New Roman" pitchFamily="18" charset="0"/>
              </a:rPr>
              <a:t>  A future work will be considered for numerical modeling of the Darrieus </a:t>
            </a:r>
          </a:p>
          <a:p>
            <a:pPr algn="justLow"/>
            <a:r>
              <a:rPr lang="en-US" b="1" dirty="0" smtClean="0">
                <a:solidFill>
                  <a:srgbClr val="000000"/>
                </a:solidFill>
                <a:ea typeface="Calibri" pitchFamily="34" charset="0"/>
                <a:cs typeface="Times New Roman" pitchFamily="18" charset="0"/>
              </a:rPr>
              <a:t>   turbine as a combination of the free stream with a </a:t>
            </a:r>
            <a:r>
              <a:rPr lang="en-US" b="1" dirty="0" err="1" smtClean="0">
                <a:solidFill>
                  <a:srgbClr val="000000"/>
                </a:solidFill>
                <a:ea typeface="Calibri" pitchFamily="34" charset="0"/>
                <a:cs typeface="Times New Roman" pitchFamily="18" charset="0"/>
              </a:rPr>
              <a:t>Rankine</a:t>
            </a:r>
            <a:r>
              <a:rPr lang="en-US" b="1" dirty="0" smtClean="0">
                <a:solidFill>
                  <a:srgbClr val="000000"/>
                </a:solidFill>
                <a:ea typeface="Calibri" pitchFamily="34" charset="0"/>
                <a:cs typeface="Times New Roman" pitchFamily="18" charset="0"/>
              </a:rPr>
              <a:t> vortex.</a:t>
            </a:r>
          </a:p>
          <a:p>
            <a:pPr algn="justLow"/>
            <a:endParaRPr lang="en-US" b="1" dirty="0" smtClean="0">
              <a:solidFill>
                <a:srgbClr val="000000"/>
              </a:solidFill>
              <a:ea typeface="Calibri" pitchFamily="34" charset="0"/>
              <a:cs typeface="Times New Roman" pitchFamily="18" charset="0"/>
            </a:endParaRPr>
          </a:p>
          <a:p>
            <a:pPr algn="justLow">
              <a:buFont typeface="Arial" pitchFamily="34" charset="0"/>
              <a:buChar char="•"/>
            </a:pPr>
            <a:r>
              <a:rPr lang="en-US" b="1" dirty="0" smtClean="0">
                <a:solidFill>
                  <a:srgbClr val="000000"/>
                </a:solidFill>
                <a:ea typeface="Calibri" pitchFamily="34" charset="0"/>
                <a:cs typeface="Times New Roman" pitchFamily="18" charset="0"/>
              </a:rPr>
              <a:t>  </a:t>
            </a:r>
            <a:r>
              <a:rPr lang="en-US" b="1" dirty="0" smtClean="0">
                <a:solidFill>
                  <a:srgbClr val="C00000"/>
                </a:solidFill>
                <a:ea typeface="Calibri" pitchFamily="34" charset="0"/>
                <a:cs typeface="Times New Roman" pitchFamily="18" charset="0"/>
              </a:rPr>
              <a:t>The solution of adjacent vortices can be used to determine the   </a:t>
            </a:r>
          </a:p>
          <a:p>
            <a:pPr algn="justLow"/>
            <a:r>
              <a:rPr lang="en-US" b="1" dirty="0" smtClean="0">
                <a:solidFill>
                  <a:srgbClr val="C00000"/>
                </a:solidFill>
                <a:ea typeface="Calibri" pitchFamily="34" charset="0"/>
                <a:cs typeface="Times New Roman" pitchFamily="18" charset="0"/>
              </a:rPr>
              <a:t>   performance of closely oriented Darrieus turbines  and represented a farm </a:t>
            </a:r>
          </a:p>
          <a:p>
            <a:pPr algn="justLow"/>
            <a:r>
              <a:rPr lang="en-US" b="1" dirty="0" smtClean="0">
                <a:solidFill>
                  <a:srgbClr val="C00000"/>
                </a:solidFill>
                <a:ea typeface="Calibri" pitchFamily="34" charset="0"/>
                <a:cs typeface="Times New Roman" pitchFamily="18" charset="0"/>
              </a:rPr>
              <a:t>   by a group of vortices</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4626" name="Picture 2" descr="http://www.timothy-carter.com/wp-content/uploads/2013/01/question.jpg"/>
          <p:cNvPicPr>
            <a:picLocks noChangeAspect="1" noChangeArrowheads="1"/>
          </p:cNvPicPr>
          <p:nvPr/>
        </p:nvPicPr>
        <p:blipFill>
          <a:blip r:embed="rId2" cstate="print"/>
          <a:srcRect/>
          <a:stretch>
            <a:fillRect/>
          </a:stretch>
        </p:blipFill>
        <p:spPr bwMode="auto">
          <a:xfrm>
            <a:off x="1371600" y="2589881"/>
            <a:ext cx="6316220" cy="4191000"/>
          </a:xfrm>
          <a:prstGeom prst="rect">
            <a:avLst/>
          </a:prstGeom>
          <a:noFill/>
        </p:spPr>
      </p:pic>
      <p:pic>
        <p:nvPicPr>
          <p:cNvPr id="154632" name="Picture 8" descr="http://bathcitysound.com/wp-content/uploads/2012/02/thanks-581x326.jpg"/>
          <p:cNvPicPr>
            <a:picLocks noChangeAspect="1" noChangeArrowheads="1"/>
          </p:cNvPicPr>
          <p:nvPr/>
        </p:nvPicPr>
        <p:blipFill>
          <a:blip r:embed="rId3" cstate="print"/>
          <a:srcRect l="24785" t="9816" r="25645" b="6748"/>
          <a:stretch>
            <a:fillRect/>
          </a:stretch>
        </p:blipFill>
        <p:spPr bwMode="auto">
          <a:xfrm>
            <a:off x="3124200" y="152400"/>
            <a:ext cx="2743200" cy="2590800"/>
          </a:xfrm>
          <a:prstGeom prst="rect">
            <a:avLst/>
          </a:prstGeom>
          <a:noFill/>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txBox="1">
            <a:spLocks/>
          </p:cNvSpPr>
          <p:nvPr/>
        </p:nvSpPr>
        <p:spPr>
          <a:xfrm>
            <a:off x="457200" y="76200"/>
            <a:ext cx="8229600" cy="533400"/>
          </a:xfrm>
          <a:prstGeom prst="rect">
            <a:avLst/>
          </a:prstGeom>
        </p:spPr>
        <p:txBody>
          <a:bodyPr>
            <a:normAutofit fontScale="92500" lnSpcReduction="10000"/>
          </a:bodyPr>
          <a:lstStyle/>
          <a:p>
            <a:pPr marL="0" marR="0" indent="0" algn="ctr" fontAlgn="auto">
              <a:lnSpc>
                <a:spcPct val="100000"/>
              </a:lnSpc>
              <a:spcBef>
                <a:spcPct val="0"/>
              </a:spcBef>
              <a:spcAft>
                <a:spcPts val="0"/>
              </a:spcAft>
              <a:buClrTx/>
              <a:buSzTx/>
              <a:tabLst/>
              <a:defRPr/>
            </a:pPr>
            <a:r>
              <a:rPr lang="en-US" sz="3200" b="1" dirty="0" smtClean="0">
                <a:latin typeface="+mj-lt"/>
                <a:ea typeface="+mj-ea"/>
                <a:cs typeface="+mj-cs"/>
              </a:rPr>
              <a:t>References</a:t>
            </a:r>
          </a:p>
        </p:txBody>
      </p:sp>
      <p:sp>
        <p:nvSpPr>
          <p:cNvPr id="4" name="Rectangle 1"/>
          <p:cNvSpPr>
            <a:spLocks noChangeArrowheads="1"/>
          </p:cNvSpPr>
          <p:nvPr/>
        </p:nvSpPr>
        <p:spPr bwMode="auto">
          <a:xfrm>
            <a:off x="457200" y="797778"/>
            <a:ext cx="8305799"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[1]  Betz A. Introduction to the theory of flow machines. (D. G. Randall, Trans.). Oxford: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Pergamon</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Press, 1966.</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[2]  World Wind Energy Association. 2014 half year report. August 2014.</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[3]  U.S. Department of Energy. 20% Wind Energy by 2030 - Increasing Wing Energy's Contribution to U.S. Electricity Supply.  July 2008. </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[4]  MacKay D.J.C. Sustainable Energy—Without the Hot Air. UIT Cambridge Ltd., Cambridge, UK, 2009.</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[5]  John O.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Dabiri</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Potential order-of-magnitude enhancement of wind farm power density via counter-rotating vertical-axis wind turbine arrays. Journal Of Renewable And Sustainable Energy, 3: 043104, 2011.</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[6]   Robert W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Whittlesey</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Sebastian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Liska</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and John O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Dabiri</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Fish schooling as a basis for vertical axis wind turbine farm design.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Bioinspiration</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&amp;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biomimetics</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5: 035005, 2010.</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[7]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Lih-Shyng</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Shyu</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 pilot study of vertical-axis turbine wind farm layout planning. Advanced Materials Research, 953-954: 395-399, 2014.</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[8]  R.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Ganesh</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Rajagopalan</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Ted L.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Ricke</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Aerodynamic interference of two vertical axis wind turbines. AIAA Applied Aerodynamics Conference; 6: 174-184, 1988.</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[9]   P.R.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Schatzle</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P.C.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Klimas</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and H.R.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Spahr</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Aerodynamic interference between two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darrieus</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wind turbines. Journal of Energy, 5: 84-88, 1981.</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[10]</a:t>
            </a:r>
            <a:r>
              <a:rPr kumimoji="0" lang="en-US" sz="1600" b="0" u="none" strike="noStrike" cap="none" normalizeH="0" dirty="0" smtClean="0">
                <a:ln>
                  <a:noFill/>
                </a:ln>
                <a:solidFill>
                  <a:srgbClr val="000000"/>
                </a:solidFill>
                <a:effectLst/>
                <a:latin typeface="+mj-lt"/>
                <a:ea typeface="Calibri" pitchFamily="34" charset="0"/>
                <a:cs typeface="Times New Roman" pitchFamily="18" charset="0"/>
              </a:rPr>
              <a:t> </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Zhou, T.,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Rempfer</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D. Numerical study of detailed flow field and performance of Savonius wind turbines. Renewable Energy, 51: 373-381, 2013.</a:t>
            </a:r>
          </a:p>
          <a:p>
            <a:pPr algn="just" eaLnBrk="0" hangingPunct="0"/>
            <a:r>
              <a:rPr lang="en-US" sz="1600" dirty="0">
                <a:solidFill>
                  <a:srgbClr val="000000"/>
                </a:solidFill>
                <a:ea typeface="Calibri" pitchFamily="34" charset="0"/>
                <a:cs typeface="Times New Roman" pitchFamily="18" charset="0"/>
              </a:rPr>
              <a:t>[11] </a:t>
            </a:r>
            <a:r>
              <a:rPr lang="en-US" sz="1600" dirty="0" err="1">
                <a:solidFill>
                  <a:srgbClr val="000000"/>
                </a:solidFill>
                <a:ea typeface="Calibri" pitchFamily="34" charset="0"/>
                <a:cs typeface="Times New Roman" pitchFamily="18" charset="0"/>
              </a:rPr>
              <a:t>Xiaojing</a:t>
            </a:r>
            <a:r>
              <a:rPr lang="en-US" sz="1600" dirty="0">
                <a:solidFill>
                  <a:srgbClr val="000000"/>
                </a:solidFill>
                <a:ea typeface="Calibri" pitchFamily="34" charset="0"/>
                <a:cs typeface="Times New Roman" pitchFamily="18" charset="0"/>
              </a:rPr>
              <a:t>, S., </a:t>
            </a:r>
            <a:r>
              <a:rPr lang="en-US" sz="1600" dirty="0" err="1">
                <a:solidFill>
                  <a:srgbClr val="000000"/>
                </a:solidFill>
                <a:ea typeface="Calibri" pitchFamily="34" charset="0"/>
                <a:cs typeface="Times New Roman" pitchFamily="18" charset="0"/>
              </a:rPr>
              <a:t>Daihai</a:t>
            </a:r>
            <a:r>
              <a:rPr lang="en-US" sz="1600" dirty="0">
                <a:solidFill>
                  <a:srgbClr val="000000"/>
                </a:solidFill>
                <a:ea typeface="Calibri" pitchFamily="34" charset="0"/>
                <a:cs typeface="Times New Roman" pitchFamily="18" charset="0"/>
              </a:rPr>
              <a:t>, L., </a:t>
            </a:r>
            <a:r>
              <a:rPr lang="en-US" sz="1600" dirty="0" err="1">
                <a:solidFill>
                  <a:srgbClr val="000000"/>
                </a:solidFill>
                <a:ea typeface="Calibri" pitchFamily="34" charset="0"/>
                <a:cs typeface="Times New Roman" pitchFamily="18" charset="0"/>
              </a:rPr>
              <a:t>Diangui</a:t>
            </a:r>
            <a:r>
              <a:rPr lang="en-US" sz="1600" dirty="0">
                <a:solidFill>
                  <a:srgbClr val="000000"/>
                </a:solidFill>
                <a:ea typeface="Calibri" pitchFamily="34" charset="0"/>
                <a:cs typeface="Times New Roman" pitchFamily="18" charset="0"/>
              </a:rPr>
              <a:t>, H., </a:t>
            </a:r>
            <a:r>
              <a:rPr lang="en-US" sz="1600" dirty="0" err="1">
                <a:solidFill>
                  <a:srgbClr val="000000"/>
                </a:solidFill>
                <a:ea typeface="Calibri" pitchFamily="34" charset="0"/>
                <a:cs typeface="Times New Roman" pitchFamily="18" charset="0"/>
              </a:rPr>
              <a:t>Guoqing</a:t>
            </a:r>
            <a:r>
              <a:rPr lang="en-US" sz="1600" dirty="0">
                <a:solidFill>
                  <a:srgbClr val="000000"/>
                </a:solidFill>
                <a:ea typeface="Calibri" pitchFamily="34" charset="0"/>
                <a:cs typeface="Times New Roman" pitchFamily="18" charset="0"/>
              </a:rPr>
              <a:t>, W. Numerical study on coupling effects among multiple Savonius turbines. Journal of Renewable and Sustainable Energy 4: 053107,  2012</a:t>
            </a:r>
            <a:r>
              <a:rPr lang="en-US" sz="1600" dirty="0" smtClean="0">
                <a:solidFill>
                  <a:srgbClr val="000000"/>
                </a:solidFill>
                <a:ea typeface="Calibri" pitchFamily="34" charset="0"/>
                <a:cs typeface="Times New Roman" pitchFamily="18" charset="0"/>
              </a:rPr>
              <a:t>.</a:t>
            </a:r>
            <a:endParaRPr lang="en-US" sz="1600" dirty="0">
              <a:solidFill>
                <a:srgbClr val="000000"/>
              </a:solidFill>
              <a:ea typeface="Calibri" pitchFamily="34" charset="0"/>
              <a:cs typeface="Times New Roman" pitchFamily="18" charset="0"/>
            </a:endParaRP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81</a:t>
            </a:fld>
            <a:endParaRPr lang="en-US"/>
          </a:p>
        </p:txBody>
      </p:sp>
      <p:sp>
        <p:nvSpPr>
          <p:cNvPr id="5" name="Rectangle 1"/>
          <p:cNvSpPr>
            <a:spLocks noChangeArrowheads="1"/>
          </p:cNvSpPr>
          <p:nvPr/>
        </p:nvSpPr>
        <p:spPr bwMode="auto">
          <a:xfrm>
            <a:off x="304800" y="170557"/>
            <a:ext cx="85344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sz="1600" dirty="0" smtClean="0">
                <a:solidFill>
                  <a:srgbClr val="000000"/>
                </a:solidFill>
                <a:latin typeface="+mj-lt"/>
                <a:ea typeface="Calibri" pitchFamily="34" charset="0"/>
                <a:cs typeface="Times New Roman" pitchFamily="18" charset="0"/>
              </a:rPr>
              <a:t>[</a:t>
            </a:r>
            <a:r>
              <a:rPr lang="en-US" sz="1600" dirty="0">
                <a:solidFill>
                  <a:srgbClr val="000000"/>
                </a:solidFill>
                <a:latin typeface="+mj-lt"/>
                <a:ea typeface="Calibri" pitchFamily="34" charset="0"/>
                <a:cs typeface="Times New Roman" pitchFamily="18" charset="0"/>
              </a:rPr>
              <a:t>12]  Renewables 2014 Global Status Report "REN21".</a:t>
            </a:r>
          </a:p>
          <a:p>
            <a:pPr algn="just"/>
            <a:r>
              <a:rPr lang="en-US" sz="1600" dirty="0">
                <a:solidFill>
                  <a:srgbClr val="000000"/>
                </a:solidFill>
                <a:latin typeface="+mj-lt"/>
                <a:ea typeface="Calibri" pitchFamily="34" charset="0"/>
                <a:cs typeface="Times New Roman" pitchFamily="18" charset="0"/>
              </a:rPr>
              <a:t>[13]  </a:t>
            </a:r>
            <a:r>
              <a:rPr lang="en-US" sz="1600" dirty="0">
                <a:solidFill>
                  <a:srgbClr val="000000"/>
                </a:solidFill>
                <a:latin typeface="+mj-lt"/>
                <a:ea typeface="Calibri" pitchFamily="34" charset="0"/>
                <a:cs typeface="Times New Roman" pitchFamily="18" charset="0"/>
                <a:hlinkClick r:id="rId2"/>
              </a:rPr>
              <a:t>http://iipdigital.usembassy.gov/st/english/article/2013</a:t>
            </a:r>
            <a:endParaRPr lang="en-US" sz="1600" dirty="0">
              <a:solidFill>
                <a:srgbClr val="000000"/>
              </a:solidFill>
              <a:latin typeface="+mj-lt"/>
              <a:ea typeface="Calibri" pitchFamily="34" charset="0"/>
              <a:cs typeface="Times New Roman" pitchFamily="18" charset="0"/>
            </a:endParaRPr>
          </a:p>
          <a:p>
            <a:pPr algn="just"/>
            <a:r>
              <a:rPr lang="en-US" sz="1600" dirty="0">
                <a:solidFill>
                  <a:srgbClr val="000000"/>
                </a:solidFill>
                <a:latin typeface="+mj-lt"/>
                <a:ea typeface="Calibri" pitchFamily="34" charset="0"/>
                <a:cs typeface="Times New Roman" pitchFamily="18" charset="0"/>
              </a:rPr>
              <a:t>[14] U.S. Department of Energy. 2013 Market report on wind technologies in distributed applications energy. Efficiency and Renewable Energy, 2014.</a:t>
            </a:r>
          </a:p>
          <a:p>
            <a:pPr algn="just"/>
            <a:r>
              <a:rPr lang="en-US" sz="1600" dirty="0">
                <a:solidFill>
                  <a:srgbClr val="000000"/>
                </a:solidFill>
                <a:latin typeface="+mj-lt"/>
                <a:ea typeface="Calibri" pitchFamily="34" charset="0"/>
                <a:cs typeface="Times New Roman" pitchFamily="18" charset="0"/>
              </a:rPr>
              <a:t>[15]  The inside of a wind turbine. US Department of Energy, Office of Energy Efficiency &amp; Renewable Energy, http://energy.gov/eere/wind/inside-wind-turbine-0</a:t>
            </a:r>
          </a:p>
          <a:p>
            <a:pPr algn="just"/>
            <a:r>
              <a:rPr lang="en-US" sz="1600" dirty="0">
                <a:solidFill>
                  <a:srgbClr val="000000"/>
                </a:solidFill>
                <a:latin typeface="+mj-lt"/>
                <a:ea typeface="Calibri" pitchFamily="34" charset="0"/>
                <a:cs typeface="Times New Roman" pitchFamily="18" charset="0"/>
              </a:rPr>
              <a:t>[16] Sandra Eriksson, Hans </a:t>
            </a:r>
            <a:r>
              <a:rPr lang="en-US" sz="1600" dirty="0" err="1">
                <a:solidFill>
                  <a:srgbClr val="000000"/>
                </a:solidFill>
                <a:latin typeface="+mj-lt"/>
                <a:ea typeface="Calibri" pitchFamily="34" charset="0"/>
                <a:cs typeface="Times New Roman" pitchFamily="18" charset="0"/>
              </a:rPr>
              <a:t>Bernhoff</a:t>
            </a:r>
            <a:r>
              <a:rPr lang="en-US" sz="1600" dirty="0">
                <a:solidFill>
                  <a:srgbClr val="000000"/>
                </a:solidFill>
                <a:latin typeface="+mj-lt"/>
                <a:ea typeface="Calibri" pitchFamily="34" charset="0"/>
                <a:cs typeface="Times New Roman" pitchFamily="18" charset="0"/>
              </a:rPr>
              <a:t> and Mats Leijon. Evaluation of different concepts for wind power, Renewable and Sustainable Energy, 12: 1419-1434, 2008.</a:t>
            </a:r>
          </a:p>
          <a:p>
            <a:pPr algn="just"/>
            <a:r>
              <a:rPr lang="en-US" sz="1600" dirty="0">
                <a:solidFill>
                  <a:srgbClr val="000000"/>
                </a:solidFill>
                <a:latin typeface="+mj-lt"/>
                <a:ea typeface="Calibri" pitchFamily="34" charset="0"/>
                <a:cs typeface="Times New Roman" pitchFamily="18" charset="0"/>
              </a:rPr>
              <a:t>[17] </a:t>
            </a:r>
            <a:r>
              <a:rPr lang="en-US" sz="1600" dirty="0" err="1">
                <a:solidFill>
                  <a:srgbClr val="000000"/>
                </a:solidFill>
                <a:latin typeface="+mj-lt"/>
                <a:ea typeface="Calibri" pitchFamily="34" charset="0"/>
                <a:cs typeface="Times New Roman" pitchFamily="18" charset="0"/>
              </a:rPr>
              <a:t>Windspire</a:t>
            </a:r>
            <a:r>
              <a:rPr lang="en-US" sz="1600" dirty="0">
                <a:solidFill>
                  <a:srgbClr val="000000"/>
                </a:solidFill>
                <a:latin typeface="+mj-lt"/>
                <a:ea typeface="Calibri" pitchFamily="34" charset="0"/>
                <a:cs typeface="Times New Roman" pitchFamily="18" charset="0"/>
              </a:rPr>
              <a:t> 1.2. </a:t>
            </a:r>
            <a:r>
              <a:rPr lang="en-US" sz="1600" dirty="0" err="1">
                <a:solidFill>
                  <a:srgbClr val="000000"/>
                </a:solidFill>
                <a:latin typeface="+mj-lt"/>
                <a:ea typeface="Calibri" pitchFamily="34" charset="0"/>
                <a:cs typeface="Times New Roman" pitchFamily="18" charset="0"/>
              </a:rPr>
              <a:t>Windspire</a:t>
            </a:r>
            <a:r>
              <a:rPr lang="en-US" sz="1600" dirty="0">
                <a:solidFill>
                  <a:srgbClr val="000000"/>
                </a:solidFill>
                <a:latin typeface="+mj-lt"/>
                <a:ea typeface="Calibri" pitchFamily="34" charset="0"/>
                <a:cs typeface="Times New Roman" pitchFamily="18" charset="0"/>
              </a:rPr>
              <a:t> Energy. Ark Alloy, LLC.</a:t>
            </a:r>
          </a:p>
          <a:p>
            <a:pPr algn="just"/>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18] Wikipedia </a:t>
            </a:r>
            <a:r>
              <a:rPr lang="en-US" sz="1600" dirty="0">
                <a:solidFill>
                  <a:srgbClr val="000000"/>
                </a:solidFill>
                <a:latin typeface="+mj-lt"/>
                <a:ea typeface="Calibri" pitchFamily="34" charset="0"/>
                <a:cs typeface="Times New Roman" pitchFamily="18" charset="0"/>
              </a:rPr>
              <a:t>the free encyclopedia. Savonius wind turbine, </a:t>
            </a:r>
            <a:r>
              <a:rPr lang="en-US" sz="1600" dirty="0" smtClean="0">
                <a:solidFill>
                  <a:srgbClr val="000000"/>
                </a:solidFill>
                <a:latin typeface="+mj-lt"/>
                <a:ea typeface="Calibri" pitchFamily="34" charset="0"/>
                <a:cs typeface="Times New Roman" pitchFamily="18" charset="0"/>
              </a:rPr>
              <a:t>http</a:t>
            </a:r>
            <a:r>
              <a:rPr lang="en-US" sz="1600" dirty="0">
                <a:solidFill>
                  <a:srgbClr val="000000"/>
                </a:solidFill>
                <a:latin typeface="+mj-lt"/>
                <a:ea typeface="Calibri" pitchFamily="34" charset="0"/>
                <a:cs typeface="Times New Roman" pitchFamily="18" charset="0"/>
              </a:rPr>
              <a:t>://en.wikipedia.org/wiki/Savonius_wind_turbine</a:t>
            </a:r>
          </a:p>
          <a:p>
            <a:pPr algn="just"/>
            <a:r>
              <a:rPr lang="en-US" sz="1600" dirty="0">
                <a:solidFill>
                  <a:srgbClr val="000000"/>
                </a:solidFill>
                <a:latin typeface="+mj-lt"/>
                <a:ea typeface="Calibri" pitchFamily="34" charset="0"/>
                <a:cs typeface="Times New Roman" pitchFamily="18" charset="0"/>
              </a:rPr>
              <a:t>[19] R. Howell, N. Qin, J. Edwards, N. </a:t>
            </a:r>
            <a:r>
              <a:rPr lang="en-US" sz="1600" dirty="0" err="1">
                <a:solidFill>
                  <a:srgbClr val="000000"/>
                </a:solidFill>
                <a:latin typeface="+mj-lt"/>
                <a:ea typeface="Calibri" pitchFamily="34" charset="0"/>
                <a:cs typeface="Times New Roman" pitchFamily="18" charset="0"/>
              </a:rPr>
              <a:t>Durrani</a:t>
            </a:r>
            <a:r>
              <a:rPr lang="en-US" sz="1600" dirty="0">
                <a:solidFill>
                  <a:srgbClr val="000000"/>
                </a:solidFill>
                <a:latin typeface="+mj-lt"/>
                <a:ea typeface="Calibri" pitchFamily="34" charset="0"/>
                <a:cs typeface="Times New Roman" pitchFamily="18" charset="0"/>
              </a:rPr>
              <a:t>. Wind tunnel and numerical study of a small vertical axis wind turbine, Renewable Energy 35: 412–422, 2010.</a:t>
            </a:r>
          </a:p>
          <a:p>
            <a:pPr algn="just"/>
            <a:r>
              <a:rPr lang="en-US" sz="1600" dirty="0">
                <a:solidFill>
                  <a:srgbClr val="000000"/>
                </a:solidFill>
                <a:latin typeface="+mj-lt"/>
                <a:ea typeface="Calibri" pitchFamily="34" charset="0"/>
                <a:cs typeface="Times New Roman" pitchFamily="18" charset="0"/>
              </a:rPr>
              <a:t>[20]  A. </a:t>
            </a:r>
            <a:r>
              <a:rPr lang="en-US" sz="1600" dirty="0" err="1">
                <a:solidFill>
                  <a:srgbClr val="000000"/>
                </a:solidFill>
                <a:latin typeface="+mj-lt"/>
                <a:ea typeface="Calibri" pitchFamily="34" charset="0"/>
                <a:cs typeface="Times New Roman" pitchFamily="18" charset="0"/>
              </a:rPr>
              <a:t>Shigetomi</a:t>
            </a:r>
            <a:r>
              <a:rPr lang="en-US" sz="1600" dirty="0">
                <a:solidFill>
                  <a:srgbClr val="000000"/>
                </a:solidFill>
                <a:latin typeface="+mj-lt"/>
                <a:ea typeface="Calibri" pitchFamily="34" charset="0"/>
                <a:cs typeface="Times New Roman" pitchFamily="18" charset="0"/>
              </a:rPr>
              <a:t>, Y. </a:t>
            </a:r>
            <a:r>
              <a:rPr lang="en-US" sz="1600" dirty="0" err="1">
                <a:solidFill>
                  <a:srgbClr val="000000"/>
                </a:solidFill>
                <a:latin typeface="+mj-lt"/>
                <a:ea typeface="Calibri" pitchFamily="34" charset="0"/>
                <a:cs typeface="Times New Roman" pitchFamily="18" charset="0"/>
              </a:rPr>
              <a:t>Murai</a:t>
            </a:r>
            <a:r>
              <a:rPr lang="en-US" sz="1600" dirty="0">
                <a:solidFill>
                  <a:srgbClr val="000000"/>
                </a:solidFill>
                <a:latin typeface="+mj-lt"/>
                <a:ea typeface="Calibri" pitchFamily="34" charset="0"/>
                <a:cs typeface="Times New Roman" pitchFamily="18" charset="0"/>
              </a:rPr>
              <a:t>, Y. </a:t>
            </a:r>
            <a:r>
              <a:rPr lang="en-US" sz="1600" dirty="0" err="1">
                <a:solidFill>
                  <a:srgbClr val="000000"/>
                </a:solidFill>
                <a:latin typeface="+mj-lt"/>
                <a:ea typeface="Calibri" pitchFamily="34" charset="0"/>
                <a:cs typeface="Times New Roman" pitchFamily="18" charset="0"/>
              </a:rPr>
              <a:t>Tasaka</a:t>
            </a:r>
            <a:r>
              <a:rPr lang="en-US" sz="1600" dirty="0">
                <a:solidFill>
                  <a:srgbClr val="000000"/>
                </a:solidFill>
                <a:latin typeface="+mj-lt"/>
                <a:ea typeface="Calibri" pitchFamily="34" charset="0"/>
                <a:cs typeface="Times New Roman" pitchFamily="18" charset="0"/>
              </a:rPr>
              <a:t>, Y. Takeda. Interactive flow field around two Savonius turbines, Renewable Energy, 36: 536-545, 2011</a:t>
            </a:r>
            <a:r>
              <a:rPr lang="en-US" sz="1600" dirty="0" smtClean="0">
                <a:solidFill>
                  <a:srgbClr val="000000"/>
                </a:solidFill>
                <a:latin typeface="+mj-lt"/>
                <a:ea typeface="Calibri" pitchFamily="34" charset="0"/>
                <a:cs typeface="Times New Roman" pitchFamily="18" charset="0"/>
              </a:rPr>
              <a:t>.</a:t>
            </a:r>
          </a:p>
          <a:p>
            <a:pPr algn="just"/>
            <a:r>
              <a:rPr lang="en-US" sz="1600" dirty="0">
                <a:latin typeface="+mj-lt"/>
              </a:rPr>
              <a:t>[21]  R. E. </a:t>
            </a:r>
            <a:r>
              <a:rPr lang="en-US" sz="1600" dirty="0" err="1">
                <a:latin typeface="+mj-lt"/>
              </a:rPr>
              <a:t>Sheldahl</a:t>
            </a:r>
            <a:r>
              <a:rPr lang="en-US" sz="1600" dirty="0">
                <a:latin typeface="+mj-lt"/>
              </a:rPr>
              <a:t>, B. F. Blackwell, and L. V. </a:t>
            </a:r>
            <a:r>
              <a:rPr lang="en-US" sz="1600" dirty="0" err="1">
                <a:latin typeface="+mj-lt"/>
              </a:rPr>
              <a:t>Feltz</a:t>
            </a:r>
            <a:r>
              <a:rPr lang="en-US" sz="1600" dirty="0">
                <a:latin typeface="+mj-lt"/>
              </a:rPr>
              <a:t>. Wind tunnel performance data for two- and three-bucket Savonius rotors, Sandia Report, SAND 77-0131, 1977.</a:t>
            </a:r>
          </a:p>
          <a:p>
            <a:pPr algn="just"/>
            <a:r>
              <a:rPr lang="en-US" sz="1600" dirty="0">
                <a:latin typeface="+mj-lt"/>
              </a:rPr>
              <a:t>[22]  B. D. </a:t>
            </a:r>
            <a:r>
              <a:rPr lang="en-US" sz="1600" dirty="0" err="1">
                <a:latin typeface="+mj-lt"/>
              </a:rPr>
              <a:t>Altan</a:t>
            </a:r>
            <a:r>
              <a:rPr lang="en-US" sz="1600" dirty="0">
                <a:latin typeface="+mj-lt"/>
              </a:rPr>
              <a:t>, M. </a:t>
            </a:r>
            <a:r>
              <a:rPr lang="en-US" sz="1600" dirty="0" err="1">
                <a:latin typeface="+mj-lt"/>
              </a:rPr>
              <a:t>Atilgan</a:t>
            </a:r>
            <a:r>
              <a:rPr lang="en-US" sz="1600" dirty="0">
                <a:latin typeface="+mj-lt"/>
              </a:rPr>
              <a:t>, and A. </a:t>
            </a:r>
            <a:r>
              <a:rPr lang="en-US" sz="1600" dirty="0" err="1">
                <a:latin typeface="+mj-lt"/>
              </a:rPr>
              <a:t>Ozdamar</a:t>
            </a:r>
            <a:r>
              <a:rPr lang="en-US" sz="1600" dirty="0">
                <a:latin typeface="+mj-lt"/>
              </a:rPr>
              <a:t>. An experimental study on improvement of a Savonius rotor performance with curtaining, Exp. Therm. Fluid Sci. 32(8): 1673–1678, 2008. </a:t>
            </a:r>
          </a:p>
          <a:p>
            <a:pPr algn="just"/>
            <a:r>
              <a:rPr lang="en-US" sz="1600" dirty="0">
                <a:latin typeface="+mj-lt"/>
              </a:rPr>
              <a:t>[23] B. </a:t>
            </a:r>
            <a:r>
              <a:rPr lang="en-US" sz="1600" dirty="0" err="1">
                <a:latin typeface="+mj-lt"/>
              </a:rPr>
              <a:t>Kirke</a:t>
            </a:r>
            <a:r>
              <a:rPr lang="en-US" sz="1600" dirty="0">
                <a:latin typeface="+mj-lt"/>
              </a:rPr>
              <a:t>. Development in ducted water current turbines, </a:t>
            </a:r>
            <a:r>
              <a:rPr lang="en-US" sz="1600" dirty="0">
                <a:latin typeface="+mj-lt"/>
                <a:hlinkClick r:id="rId3"/>
              </a:rPr>
              <a:t>www.Cyberiad.net</a:t>
            </a:r>
            <a:r>
              <a:rPr lang="en-US" sz="1600" dirty="0" smtClean="0">
                <a:latin typeface="+mj-lt"/>
              </a:rPr>
              <a:t>.</a:t>
            </a:r>
          </a:p>
          <a:p>
            <a:pPr algn="just"/>
            <a:r>
              <a:rPr lang="en-US" sz="1600" dirty="0">
                <a:latin typeface="+mj-lt"/>
              </a:rPr>
              <a:t>[24]  N. Fujisawa. On the torque mechanism of Savonius rotors, J. Wind Eng. Ind. </a:t>
            </a:r>
            <a:r>
              <a:rPr lang="en-US" sz="1600" dirty="0" err="1">
                <a:latin typeface="+mj-lt"/>
              </a:rPr>
              <a:t>Aerodyn</a:t>
            </a:r>
            <a:r>
              <a:rPr lang="en-US" sz="1600" dirty="0">
                <a:latin typeface="+mj-lt"/>
              </a:rPr>
              <a:t>. 40(2): 277–292, 1992.</a:t>
            </a:r>
          </a:p>
          <a:p>
            <a:pPr algn="just"/>
            <a:r>
              <a:rPr lang="en-US" sz="1600" dirty="0">
                <a:latin typeface="+mj-lt"/>
              </a:rPr>
              <a:t>[25] Dixon, K. R. The Near Wake Structure of a Vertical Axis Wind Turbine. Thesis. Delft University of Technology, 2008. </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82</a:t>
            </a:fld>
            <a:endParaRPr lang="en-US"/>
          </a:p>
        </p:txBody>
      </p:sp>
      <p:sp>
        <p:nvSpPr>
          <p:cNvPr id="32770" name="Rectangle 2"/>
          <p:cNvSpPr>
            <a:spLocks noChangeArrowheads="1"/>
          </p:cNvSpPr>
          <p:nvPr/>
        </p:nvSpPr>
        <p:spPr bwMode="auto">
          <a:xfrm>
            <a:off x="228600" y="416778"/>
            <a:ext cx="86106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latinLnBrk="0" hangingPunct="1">
              <a:lnSpc>
                <a:spcPct val="100000"/>
              </a:lnSpc>
              <a:buClrTx/>
              <a:buSzTx/>
              <a:buFontTx/>
              <a:buNone/>
              <a:tabLst/>
            </a:pPr>
            <a:r>
              <a:rPr lang="en-US" sz="1600" dirty="0">
                <a:solidFill>
                  <a:srgbClr val="000000"/>
                </a:solidFill>
                <a:latin typeface="+mj-lt"/>
                <a:ea typeface="Calibri" pitchFamily="34" charset="0"/>
                <a:cs typeface="Times New Roman" pitchFamily="18" charset="0"/>
              </a:rPr>
              <a:t>[26] Tong, Wei. Wind Power Generation and Wind Turbine Design. Southampton: WIT, 2010.</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[27]  K. Pope, G.F. </a:t>
            </a:r>
            <a:r>
              <a:rPr lang="en-US" sz="1600" dirty="0" err="1">
                <a:solidFill>
                  <a:srgbClr val="000000"/>
                </a:solidFill>
                <a:latin typeface="+mj-lt"/>
                <a:ea typeface="Calibri" pitchFamily="34" charset="0"/>
                <a:cs typeface="Times New Roman" pitchFamily="18" charset="0"/>
              </a:rPr>
              <a:t>Naterer</a:t>
            </a:r>
            <a:r>
              <a:rPr lang="en-US" sz="1600" dirty="0">
                <a:solidFill>
                  <a:srgbClr val="000000"/>
                </a:solidFill>
                <a:latin typeface="+mj-lt"/>
                <a:ea typeface="Calibri" pitchFamily="34" charset="0"/>
                <a:cs typeface="Times New Roman" pitchFamily="18" charset="0"/>
              </a:rPr>
              <a:t>, I. </a:t>
            </a:r>
            <a:r>
              <a:rPr lang="en-US" sz="1600" dirty="0" err="1">
                <a:solidFill>
                  <a:srgbClr val="000000"/>
                </a:solidFill>
                <a:latin typeface="+mj-lt"/>
                <a:ea typeface="Calibri" pitchFamily="34" charset="0"/>
                <a:cs typeface="Times New Roman" pitchFamily="18" charset="0"/>
              </a:rPr>
              <a:t>Dincer</a:t>
            </a:r>
            <a:r>
              <a:rPr lang="en-US" sz="1600" dirty="0">
                <a:solidFill>
                  <a:srgbClr val="000000"/>
                </a:solidFill>
                <a:latin typeface="+mj-lt"/>
                <a:ea typeface="Calibri" pitchFamily="34" charset="0"/>
                <a:cs typeface="Times New Roman" pitchFamily="18" charset="0"/>
              </a:rPr>
              <a:t> and E. Tsang. Power correlation for vertical axis wind turbines with varying geometries, International Journal Of Energy Research, 35: 423–435, 2011.</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[28] H. </a:t>
            </a:r>
            <a:r>
              <a:rPr lang="en-US" sz="1600" dirty="0" err="1">
                <a:solidFill>
                  <a:srgbClr val="000000"/>
                </a:solidFill>
                <a:latin typeface="+mj-lt"/>
                <a:ea typeface="Calibri" pitchFamily="34" charset="0"/>
                <a:cs typeface="Times New Roman" pitchFamily="18" charset="0"/>
              </a:rPr>
              <a:t>Riegler</a:t>
            </a:r>
            <a:r>
              <a:rPr lang="en-US" sz="1600" dirty="0">
                <a:solidFill>
                  <a:srgbClr val="000000"/>
                </a:solidFill>
                <a:latin typeface="+mj-lt"/>
                <a:ea typeface="Calibri" pitchFamily="34" charset="0"/>
                <a:cs typeface="Times New Roman" pitchFamily="18" charset="0"/>
              </a:rPr>
              <a:t>. HAWT Versus VAST Small VAWTs Find a Clear Niche. Refocus 4: 44–46, 2003.</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[29] http://www.windturbine-analysis.netfirms.com </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[30] </a:t>
            </a:r>
            <a:r>
              <a:rPr lang="en-US" sz="1600" dirty="0" err="1">
                <a:solidFill>
                  <a:srgbClr val="000000"/>
                </a:solidFill>
                <a:latin typeface="+mj-lt"/>
                <a:ea typeface="Calibri" pitchFamily="34" charset="0"/>
                <a:cs typeface="Times New Roman" pitchFamily="18" charset="0"/>
              </a:rPr>
              <a:t>D'Ambrosio</a:t>
            </a:r>
            <a:r>
              <a:rPr lang="en-US" sz="1600" dirty="0">
                <a:solidFill>
                  <a:srgbClr val="000000"/>
                </a:solidFill>
                <a:latin typeface="+mj-lt"/>
                <a:ea typeface="Calibri" pitchFamily="34" charset="0"/>
                <a:cs typeface="Times New Roman" pitchFamily="18" charset="0"/>
              </a:rPr>
              <a:t> M., </a:t>
            </a:r>
            <a:r>
              <a:rPr lang="en-US" sz="1600" dirty="0" err="1">
                <a:solidFill>
                  <a:srgbClr val="000000"/>
                </a:solidFill>
                <a:latin typeface="+mj-lt"/>
                <a:ea typeface="Calibri" pitchFamily="34" charset="0"/>
                <a:cs typeface="Times New Roman" pitchFamily="18" charset="0"/>
              </a:rPr>
              <a:t>Medaglia</a:t>
            </a:r>
            <a:r>
              <a:rPr lang="en-US" sz="1600" dirty="0">
                <a:solidFill>
                  <a:srgbClr val="000000"/>
                </a:solidFill>
                <a:latin typeface="+mj-lt"/>
                <a:ea typeface="Calibri" pitchFamily="34" charset="0"/>
                <a:cs typeface="Times New Roman" pitchFamily="18" charset="0"/>
              </a:rPr>
              <a:t> M. Vertical Axis Wind Turbines: History, Technology and Applications: Master thesis, (2010).</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 [31] </a:t>
            </a:r>
            <a:r>
              <a:rPr lang="en-US" sz="1600" dirty="0" err="1">
                <a:solidFill>
                  <a:srgbClr val="000000"/>
                </a:solidFill>
                <a:latin typeface="+mj-lt"/>
                <a:ea typeface="Calibri" pitchFamily="34" charset="0"/>
                <a:cs typeface="Times New Roman" pitchFamily="18" charset="0"/>
              </a:rPr>
              <a:t>Ajedegba</a:t>
            </a:r>
            <a:r>
              <a:rPr lang="en-US" sz="1600" dirty="0">
                <a:solidFill>
                  <a:srgbClr val="000000"/>
                </a:solidFill>
                <a:latin typeface="+mj-lt"/>
                <a:ea typeface="Calibri" pitchFamily="34" charset="0"/>
                <a:cs typeface="Times New Roman" pitchFamily="18" charset="0"/>
              </a:rPr>
              <a:t> J.O. Effect of Blade Configuration on Flow Distribution and Power Output of a </a:t>
            </a:r>
            <a:r>
              <a:rPr lang="en-US" sz="1600" dirty="0" err="1">
                <a:solidFill>
                  <a:srgbClr val="000000"/>
                </a:solidFill>
                <a:latin typeface="+mj-lt"/>
                <a:ea typeface="Calibri" pitchFamily="34" charset="0"/>
                <a:cs typeface="Times New Roman" pitchFamily="18" charset="0"/>
              </a:rPr>
              <a:t>Zephir</a:t>
            </a:r>
            <a:r>
              <a:rPr lang="en-US" sz="1600" dirty="0">
                <a:solidFill>
                  <a:srgbClr val="000000"/>
                </a:solidFill>
                <a:latin typeface="+mj-lt"/>
                <a:ea typeface="Calibri" pitchFamily="34" charset="0"/>
                <a:cs typeface="Times New Roman" pitchFamily="18" charset="0"/>
              </a:rPr>
              <a:t> Vertical Axis Wind Turbine, University of Ontario Institute of Technology: Master thesis, 2008.</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[32] Shepherd W., Zhang L., Electricity Generation using Wind Power, World scientific, 2011.</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[33] </a:t>
            </a:r>
            <a:r>
              <a:rPr lang="en-US" sz="1600" dirty="0" err="1">
                <a:solidFill>
                  <a:srgbClr val="000000"/>
                </a:solidFill>
                <a:latin typeface="+mj-lt"/>
                <a:ea typeface="Calibri" pitchFamily="34" charset="0"/>
                <a:cs typeface="Times New Roman" pitchFamily="18" charset="0"/>
              </a:rPr>
              <a:t>Yaoa</a:t>
            </a:r>
            <a:r>
              <a:rPr lang="en-US" sz="1600" dirty="0">
                <a:solidFill>
                  <a:srgbClr val="000000"/>
                </a:solidFill>
                <a:latin typeface="+mj-lt"/>
                <a:ea typeface="Calibri" pitchFamily="34" charset="0"/>
                <a:cs typeface="Times New Roman" pitchFamily="18" charset="0"/>
              </a:rPr>
              <a:t>. J, </a:t>
            </a:r>
            <a:r>
              <a:rPr lang="en-US" sz="1600" dirty="0" err="1">
                <a:solidFill>
                  <a:srgbClr val="000000"/>
                </a:solidFill>
                <a:latin typeface="+mj-lt"/>
                <a:ea typeface="Calibri" pitchFamily="34" charset="0"/>
                <a:cs typeface="Times New Roman" pitchFamily="18" charset="0"/>
              </a:rPr>
              <a:t>Wanga</a:t>
            </a:r>
            <a:r>
              <a:rPr lang="en-US" sz="1600" dirty="0">
                <a:solidFill>
                  <a:srgbClr val="000000"/>
                </a:solidFill>
                <a:latin typeface="+mj-lt"/>
                <a:ea typeface="Calibri" pitchFamily="34" charset="0"/>
                <a:cs typeface="Times New Roman" pitchFamily="18" charset="0"/>
              </a:rPr>
              <a:t> J., </a:t>
            </a:r>
            <a:r>
              <a:rPr lang="en-US" sz="1600" dirty="0" err="1">
                <a:solidFill>
                  <a:srgbClr val="000000"/>
                </a:solidFill>
                <a:latin typeface="+mj-lt"/>
                <a:ea typeface="Calibri" pitchFamily="34" charset="0"/>
                <a:cs typeface="Times New Roman" pitchFamily="18" charset="0"/>
              </a:rPr>
              <a:t>Yuanb</a:t>
            </a:r>
            <a:r>
              <a:rPr lang="en-US" sz="1600" dirty="0">
                <a:solidFill>
                  <a:srgbClr val="000000"/>
                </a:solidFill>
                <a:latin typeface="+mj-lt"/>
                <a:ea typeface="Calibri" pitchFamily="34" charset="0"/>
                <a:cs typeface="Times New Roman" pitchFamily="18" charset="0"/>
              </a:rPr>
              <a:t> W., </a:t>
            </a:r>
            <a:r>
              <a:rPr lang="en-US" sz="1600" dirty="0" err="1">
                <a:solidFill>
                  <a:srgbClr val="000000"/>
                </a:solidFill>
                <a:latin typeface="+mj-lt"/>
                <a:ea typeface="Calibri" pitchFamily="34" charset="0"/>
                <a:cs typeface="Times New Roman" pitchFamily="18" charset="0"/>
              </a:rPr>
              <a:t>Wanga</a:t>
            </a:r>
            <a:r>
              <a:rPr lang="en-US" sz="1600" dirty="0">
                <a:solidFill>
                  <a:srgbClr val="000000"/>
                </a:solidFill>
                <a:latin typeface="+mj-lt"/>
                <a:ea typeface="Calibri" pitchFamily="34" charset="0"/>
                <a:cs typeface="Times New Roman" pitchFamily="18" charset="0"/>
              </a:rPr>
              <a:t> H. &amp; </a:t>
            </a:r>
            <a:r>
              <a:rPr lang="en-US" sz="1600" dirty="0" err="1">
                <a:solidFill>
                  <a:srgbClr val="000000"/>
                </a:solidFill>
                <a:latin typeface="+mj-lt"/>
                <a:ea typeface="Calibri" pitchFamily="34" charset="0"/>
                <a:cs typeface="Times New Roman" pitchFamily="18" charset="0"/>
              </a:rPr>
              <a:t>Caoa</a:t>
            </a:r>
            <a:r>
              <a:rPr lang="en-US" sz="1600" dirty="0">
                <a:solidFill>
                  <a:srgbClr val="000000"/>
                </a:solidFill>
                <a:latin typeface="+mj-lt"/>
                <a:ea typeface="Calibri" pitchFamily="34" charset="0"/>
                <a:cs typeface="Times New Roman" pitchFamily="18" charset="0"/>
              </a:rPr>
              <a:t> L. Analysis on the influence of Turbulence model changes to aerodynamic performance of vertical axis wind turbine, International Conference on Advances in Computational Modeling and Simulation, 31: 213-219, 2011</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34] K</a:t>
            </a:r>
            <a:r>
              <a:rPr lang="en-US" sz="1600" dirty="0">
                <a:solidFill>
                  <a:srgbClr val="000000"/>
                </a:solidFill>
                <a:latin typeface="+mj-lt"/>
                <a:ea typeface="Calibri" pitchFamily="34" charset="0"/>
                <a:cs typeface="Times New Roman" pitchFamily="18" charset="0"/>
              </a:rPr>
              <a:t>. N. </a:t>
            </a:r>
            <a:r>
              <a:rPr lang="en-US" sz="1600" dirty="0" err="1">
                <a:solidFill>
                  <a:srgbClr val="000000"/>
                </a:solidFill>
                <a:latin typeface="+mj-lt"/>
                <a:ea typeface="Calibri" pitchFamily="34" charset="0"/>
                <a:cs typeface="Times New Roman" pitchFamily="18" charset="0"/>
              </a:rPr>
              <a:t>Morshed</a:t>
            </a:r>
            <a:r>
              <a:rPr lang="en-US" sz="1600" dirty="0">
                <a:solidFill>
                  <a:srgbClr val="000000"/>
                </a:solidFill>
                <a:latin typeface="+mj-lt"/>
                <a:ea typeface="Calibri" pitchFamily="34" charset="0"/>
                <a:cs typeface="Times New Roman" pitchFamily="18" charset="0"/>
              </a:rPr>
              <a:t>, M. </a:t>
            </a:r>
            <a:r>
              <a:rPr lang="en-US" sz="1600" dirty="0" err="1">
                <a:solidFill>
                  <a:srgbClr val="000000"/>
                </a:solidFill>
                <a:latin typeface="+mj-lt"/>
                <a:ea typeface="Calibri" pitchFamily="34" charset="0"/>
                <a:cs typeface="Times New Roman" pitchFamily="18" charset="0"/>
              </a:rPr>
              <a:t>Rahman</a:t>
            </a:r>
            <a:r>
              <a:rPr lang="en-US" sz="1600" dirty="0">
                <a:solidFill>
                  <a:srgbClr val="000000"/>
                </a:solidFill>
                <a:latin typeface="+mj-lt"/>
                <a:ea typeface="Calibri" pitchFamily="34" charset="0"/>
                <a:cs typeface="Times New Roman" pitchFamily="18" charset="0"/>
              </a:rPr>
              <a:t>, G. Molina and M. Ahmed. Wind tunnel testing and numerical simulation on aerodynamic performance of a three-bladed Savonius wind turbine, International Journal of Energy and Environmental Engineering, 4-18, 2013.</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35] </a:t>
            </a:r>
            <a:r>
              <a:rPr lang="en-US" sz="1600" dirty="0" err="1" smtClean="0">
                <a:solidFill>
                  <a:srgbClr val="000000"/>
                </a:solidFill>
                <a:latin typeface="+mj-lt"/>
                <a:ea typeface="Calibri" pitchFamily="34" charset="0"/>
                <a:cs typeface="Times New Roman" pitchFamily="18" charset="0"/>
              </a:rPr>
              <a:t>Uzarraga</a:t>
            </a:r>
            <a:r>
              <a:rPr lang="en-US" sz="1600" dirty="0" smtClean="0">
                <a:solidFill>
                  <a:srgbClr val="000000"/>
                </a:solidFill>
                <a:latin typeface="+mj-lt"/>
                <a:ea typeface="Calibri" pitchFamily="34" charset="0"/>
                <a:cs typeface="Times New Roman" pitchFamily="18" charset="0"/>
              </a:rPr>
              <a:t>-Rodriguez </a:t>
            </a:r>
            <a:r>
              <a:rPr lang="en-US" sz="1600" dirty="0">
                <a:solidFill>
                  <a:srgbClr val="000000"/>
                </a:solidFill>
                <a:latin typeface="+mj-lt"/>
                <a:ea typeface="Calibri" pitchFamily="34" charset="0"/>
                <a:cs typeface="Times New Roman" pitchFamily="18" charset="0"/>
              </a:rPr>
              <a:t>N. Cristobal, Gallegos-</a:t>
            </a:r>
            <a:r>
              <a:rPr lang="en-US" sz="1600" dirty="0" err="1">
                <a:solidFill>
                  <a:srgbClr val="000000"/>
                </a:solidFill>
                <a:latin typeface="+mj-lt"/>
                <a:ea typeface="Calibri" pitchFamily="34" charset="0"/>
                <a:cs typeface="Times New Roman" pitchFamily="18" charset="0"/>
              </a:rPr>
              <a:t>Muñoz</a:t>
            </a:r>
            <a:r>
              <a:rPr lang="en-US" sz="1600" dirty="0">
                <a:solidFill>
                  <a:srgbClr val="000000"/>
                </a:solidFill>
                <a:latin typeface="+mj-lt"/>
                <a:ea typeface="Calibri" pitchFamily="34" charset="0"/>
                <a:cs typeface="Times New Roman" pitchFamily="18" charset="0"/>
              </a:rPr>
              <a:t> A. and </a:t>
            </a:r>
            <a:r>
              <a:rPr lang="en-US" sz="1600" dirty="0" err="1">
                <a:solidFill>
                  <a:srgbClr val="000000"/>
                </a:solidFill>
                <a:latin typeface="+mj-lt"/>
                <a:ea typeface="Calibri" pitchFamily="34" charset="0"/>
                <a:cs typeface="Times New Roman" pitchFamily="18" charset="0"/>
              </a:rPr>
              <a:t>Riesco</a:t>
            </a:r>
            <a:r>
              <a:rPr lang="en-US" sz="1600" dirty="0">
                <a:solidFill>
                  <a:srgbClr val="000000"/>
                </a:solidFill>
                <a:latin typeface="+mj-lt"/>
                <a:ea typeface="Calibri" pitchFamily="34" charset="0"/>
                <a:cs typeface="Times New Roman" pitchFamily="18" charset="0"/>
              </a:rPr>
              <a:t> Ávila J. Manuel. Numerical Analysis of A Rooftop Vertical Axis Wind Turbine, International Conference on Energy Sustainability, ES2011-54173, 2011. </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83</a:t>
            </a:fld>
            <a:endParaRPr lang="en-US"/>
          </a:p>
        </p:txBody>
      </p:sp>
      <p:sp>
        <p:nvSpPr>
          <p:cNvPr id="31745" name="Rectangle 1"/>
          <p:cNvSpPr>
            <a:spLocks noChangeArrowheads="1"/>
          </p:cNvSpPr>
          <p:nvPr/>
        </p:nvSpPr>
        <p:spPr bwMode="auto">
          <a:xfrm>
            <a:off x="228600" y="228600"/>
            <a:ext cx="86106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[36] K. </a:t>
            </a:r>
            <a:r>
              <a:rPr lang="en-US" sz="1600" dirty="0" err="1">
                <a:solidFill>
                  <a:srgbClr val="000000"/>
                </a:solidFill>
                <a:latin typeface="+mj-lt"/>
                <a:ea typeface="Calibri" pitchFamily="34" charset="0"/>
                <a:cs typeface="Times New Roman" pitchFamily="18" charset="0"/>
              </a:rPr>
              <a:t>Kacprzak</a:t>
            </a:r>
            <a:r>
              <a:rPr lang="en-US" sz="1600" dirty="0">
                <a:solidFill>
                  <a:srgbClr val="000000"/>
                </a:solidFill>
                <a:latin typeface="+mj-lt"/>
                <a:ea typeface="Calibri" pitchFamily="34" charset="0"/>
                <a:cs typeface="Times New Roman" pitchFamily="18" charset="0"/>
              </a:rPr>
              <a:t>, G. </a:t>
            </a:r>
            <a:r>
              <a:rPr lang="en-US" sz="1600" dirty="0" err="1">
                <a:solidFill>
                  <a:srgbClr val="000000"/>
                </a:solidFill>
                <a:latin typeface="+mj-lt"/>
                <a:ea typeface="Calibri" pitchFamily="34" charset="0"/>
                <a:cs typeface="Times New Roman" pitchFamily="18" charset="0"/>
              </a:rPr>
              <a:t>Liskiewicz</a:t>
            </a:r>
            <a:r>
              <a:rPr lang="en-US" sz="1600" dirty="0">
                <a:solidFill>
                  <a:srgbClr val="000000"/>
                </a:solidFill>
                <a:latin typeface="+mj-lt"/>
                <a:ea typeface="Calibri" pitchFamily="34" charset="0"/>
                <a:cs typeface="Times New Roman" pitchFamily="18" charset="0"/>
              </a:rPr>
              <a:t>, K. </a:t>
            </a:r>
            <a:r>
              <a:rPr lang="en-US" sz="1600" dirty="0" err="1">
                <a:solidFill>
                  <a:srgbClr val="000000"/>
                </a:solidFill>
                <a:latin typeface="+mj-lt"/>
                <a:ea typeface="Calibri" pitchFamily="34" charset="0"/>
                <a:cs typeface="Times New Roman" pitchFamily="18" charset="0"/>
              </a:rPr>
              <a:t>Sobczak</a:t>
            </a:r>
            <a:r>
              <a:rPr lang="en-US" sz="1600" dirty="0">
                <a:solidFill>
                  <a:srgbClr val="000000"/>
                </a:solidFill>
                <a:latin typeface="+mj-lt"/>
                <a:ea typeface="Calibri" pitchFamily="34" charset="0"/>
                <a:cs typeface="Times New Roman" pitchFamily="18" charset="0"/>
              </a:rPr>
              <a:t>. Numerical investigation of conventional and modified Savonius wind turbines, Renewable Energy, 60: 578-585, 2013.</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[37] M.H Mohamed, G. </a:t>
            </a:r>
            <a:r>
              <a:rPr lang="en-US" sz="1600" dirty="0" err="1">
                <a:solidFill>
                  <a:srgbClr val="000000"/>
                </a:solidFill>
                <a:latin typeface="+mj-lt"/>
                <a:ea typeface="Calibri" pitchFamily="34" charset="0"/>
                <a:cs typeface="Times New Roman" pitchFamily="18" charset="0"/>
              </a:rPr>
              <a:t>Janiga</a:t>
            </a:r>
            <a:r>
              <a:rPr lang="en-US" sz="1600" dirty="0">
                <a:solidFill>
                  <a:srgbClr val="000000"/>
                </a:solidFill>
                <a:latin typeface="+mj-lt"/>
                <a:ea typeface="Calibri" pitchFamily="34" charset="0"/>
                <a:cs typeface="Times New Roman" pitchFamily="18" charset="0"/>
              </a:rPr>
              <a:t>, E. Pap, D. </a:t>
            </a:r>
            <a:r>
              <a:rPr lang="en-US" sz="1600" dirty="0" err="1">
                <a:solidFill>
                  <a:srgbClr val="000000"/>
                </a:solidFill>
                <a:latin typeface="+mj-lt"/>
                <a:ea typeface="Calibri" pitchFamily="34" charset="0"/>
                <a:cs typeface="Times New Roman" pitchFamily="18" charset="0"/>
              </a:rPr>
              <a:t>Thévenin</a:t>
            </a:r>
            <a:r>
              <a:rPr lang="en-US" sz="1600" dirty="0">
                <a:solidFill>
                  <a:srgbClr val="000000"/>
                </a:solidFill>
                <a:latin typeface="+mj-lt"/>
                <a:ea typeface="Calibri" pitchFamily="34" charset="0"/>
                <a:cs typeface="Times New Roman" pitchFamily="18" charset="0"/>
              </a:rPr>
              <a:t>. Optimal Blade Shape of a Modified Savonius Turbine using an Obstacle Shielding the Returning Blade, Energy Conversion and Management 52(1): 236-242, 2011.</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[38] R. </a:t>
            </a:r>
            <a:r>
              <a:rPr lang="en-US" sz="1600" dirty="0" err="1">
                <a:solidFill>
                  <a:srgbClr val="000000"/>
                </a:solidFill>
                <a:latin typeface="+mj-lt"/>
                <a:ea typeface="Calibri" pitchFamily="34" charset="0"/>
                <a:cs typeface="Times New Roman" pitchFamily="18" charset="0"/>
              </a:rPr>
              <a:t>Lanzafame</a:t>
            </a:r>
            <a:r>
              <a:rPr lang="en-US" sz="1600" dirty="0">
                <a:solidFill>
                  <a:srgbClr val="000000"/>
                </a:solidFill>
                <a:latin typeface="+mj-lt"/>
                <a:ea typeface="Calibri" pitchFamily="34" charset="0"/>
                <a:cs typeface="Times New Roman" pitchFamily="18" charset="0"/>
              </a:rPr>
              <a:t>, S. Mauro, M. Messina, “ 2D CFD Modeling of H-Darrieus Wind Turbines using a Transition Turbulence Model,” Energy </a:t>
            </a:r>
            <a:r>
              <a:rPr lang="en-US" sz="1600" dirty="0" err="1">
                <a:solidFill>
                  <a:srgbClr val="000000"/>
                </a:solidFill>
                <a:latin typeface="+mj-lt"/>
                <a:ea typeface="Calibri" pitchFamily="34" charset="0"/>
                <a:cs typeface="Times New Roman" pitchFamily="18" charset="0"/>
              </a:rPr>
              <a:t>Procedia</a:t>
            </a:r>
            <a:r>
              <a:rPr lang="en-US" sz="1600" dirty="0">
                <a:solidFill>
                  <a:srgbClr val="000000"/>
                </a:solidFill>
                <a:latin typeface="+mj-lt"/>
                <a:ea typeface="Calibri" pitchFamily="34" charset="0"/>
                <a:cs typeface="Times New Roman" pitchFamily="18" charset="0"/>
              </a:rPr>
              <a:t> 45 ( 2014 ) 131–140</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39] F</a:t>
            </a:r>
            <a:r>
              <a:rPr lang="en-US" sz="1600" dirty="0">
                <a:solidFill>
                  <a:srgbClr val="000000"/>
                </a:solidFill>
                <a:latin typeface="+mj-lt"/>
                <a:ea typeface="Calibri" pitchFamily="34" charset="0"/>
                <a:cs typeface="Times New Roman" pitchFamily="18" charset="0"/>
              </a:rPr>
              <a:t>. R. </a:t>
            </a:r>
            <a:r>
              <a:rPr lang="en-US" sz="1600" dirty="0" err="1">
                <a:solidFill>
                  <a:srgbClr val="000000"/>
                </a:solidFill>
                <a:latin typeface="+mj-lt"/>
                <a:ea typeface="Calibri" pitchFamily="34" charset="0"/>
                <a:cs typeface="Times New Roman" pitchFamily="18" charset="0"/>
              </a:rPr>
              <a:t>Menter</a:t>
            </a:r>
            <a:r>
              <a:rPr lang="en-US" sz="1600" dirty="0">
                <a:solidFill>
                  <a:srgbClr val="000000"/>
                </a:solidFill>
                <a:latin typeface="+mj-lt"/>
                <a:ea typeface="Calibri" pitchFamily="34" charset="0"/>
                <a:cs typeface="Times New Roman" pitchFamily="18" charset="0"/>
              </a:rPr>
              <a:t>, “Two Equation Eddy Viscosity Turbulence Models for Engineering Applications,” AIAA Journal Vol. 32, No. 8, August 1994.</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[40]  Langtry R.B., </a:t>
            </a:r>
            <a:r>
              <a:rPr lang="en-US" sz="1600" dirty="0" err="1">
                <a:solidFill>
                  <a:srgbClr val="000000"/>
                </a:solidFill>
                <a:latin typeface="+mj-lt"/>
                <a:ea typeface="Calibri" pitchFamily="34" charset="0"/>
                <a:cs typeface="Times New Roman" pitchFamily="18" charset="0"/>
              </a:rPr>
              <a:t>Menter</a:t>
            </a:r>
            <a:r>
              <a:rPr lang="en-US" sz="1600" dirty="0">
                <a:solidFill>
                  <a:srgbClr val="000000"/>
                </a:solidFill>
                <a:latin typeface="+mj-lt"/>
                <a:ea typeface="Calibri" pitchFamily="34" charset="0"/>
                <a:cs typeface="Times New Roman" pitchFamily="18" charset="0"/>
              </a:rPr>
              <a:t> F.R., </a:t>
            </a:r>
            <a:r>
              <a:rPr lang="en-US" sz="1600" dirty="0" err="1">
                <a:solidFill>
                  <a:srgbClr val="000000"/>
                </a:solidFill>
                <a:latin typeface="+mj-lt"/>
                <a:ea typeface="Calibri" pitchFamily="34" charset="0"/>
                <a:cs typeface="Times New Roman" pitchFamily="18" charset="0"/>
              </a:rPr>
              <a:t>Likki</a:t>
            </a:r>
            <a:r>
              <a:rPr lang="en-US" sz="1600" dirty="0">
                <a:solidFill>
                  <a:srgbClr val="000000"/>
                </a:solidFill>
                <a:latin typeface="+mj-lt"/>
                <a:ea typeface="Calibri" pitchFamily="34" charset="0"/>
                <a:cs typeface="Times New Roman" pitchFamily="18" charset="0"/>
              </a:rPr>
              <a:t> S.R., </a:t>
            </a:r>
            <a:r>
              <a:rPr lang="en-US" sz="1600" dirty="0" err="1">
                <a:solidFill>
                  <a:srgbClr val="000000"/>
                </a:solidFill>
                <a:latin typeface="+mj-lt"/>
                <a:ea typeface="Calibri" pitchFamily="34" charset="0"/>
                <a:cs typeface="Times New Roman" pitchFamily="18" charset="0"/>
              </a:rPr>
              <a:t>Suzen</a:t>
            </a:r>
            <a:r>
              <a:rPr lang="en-US" sz="1600" dirty="0">
                <a:solidFill>
                  <a:srgbClr val="000000"/>
                </a:solidFill>
                <a:latin typeface="+mj-lt"/>
                <a:ea typeface="Calibri" pitchFamily="34" charset="0"/>
                <a:cs typeface="Times New Roman" pitchFamily="18" charset="0"/>
              </a:rPr>
              <a:t> Y.B., Huang P.G., </a:t>
            </a:r>
            <a:r>
              <a:rPr lang="en-US" sz="1600" dirty="0" err="1">
                <a:solidFill>
                  <a:srgbClr val="000000"/>
                </a:solidFill>
                <a:latin typeface="+mj-lt"/>
                <a:ea typeface="Calibri" pitchFamily="34" charset="0"/>
                <a:cs typeface="Times New Roman" pitchFamily="18" charset="0"/>
              </a:rPr>
              <a:t>Völker</a:t>
            </a:r>
            <a:r>
              <a:rPr lang="en-US" sz="1600" dirty="0">
                <a:solidFill>
                  <a:srgbClr val="000000"/>
                </a:solidFill>
                <a:latin typeface="+mj-lt"/>
                <a:ea typeface="Calibri" pitchFamily="34" charset="0"/>
                <a:cs typeface="Times New Roman" pitchFamily="18" charset="0"/>
              </a:rPr>
              <a:t> S. A correlation based transition model using local variables part I: model formulation,  ASME GT 2004 - 53452, 2006</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[41] McLaren KW. A numerical and experimental study of unsteady loading of high solidity vertical axis wind turbines, McMaster: McMaster University, 2011. Open Access Dissertations and Theses Paper 6091. http://digitalcommons.mcmaster.ca/opendissertations</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42] J</a:t>
            </a:r>
            <a:r>
              <a:rPr lang="en-US" sz="1600" dirty="0">
                <a:solidFill>
                  <a:srgbClr val="000000"/>
                </a:solidFill>
                <a:latin typeface="+mj-lt"/>
                <a:ea typeface="Calibri" pitchFamily="34" charset="0"/>
                <a:cs typeface="Times New Roman" pitchFamily="18" charset="0"/>
              </a:rPr>
              <a:t>. M. Edwards, L. A. </a:t>
            </a:r>
            <a:r>
              <a:rPr lang="en-US" sz="1600" dirty="0" err="1">
                <a:solidFill>
                  <a:srgbClr val="000000"/>
                </a:solidFill>
                <a:latin typeface="+mj-lt"/>
                <a:ea typeface="Calibri" pitchFamily="34" charset="0"/>
                <a:cs typeface="Times New Roman" pitchFamily="18" charset="0"/>
              </a:rPr>
              <a:t>Danao</a:t>
            </a:r>
            <a:r>
              <a:rPr lang="en-US" sz="1600" dirty="0">
                <a:solidFill>
                  <a:srgbClr val="000000"/>
                </a:solidFill>
                <a:latin typeface="+mj-lt"/>
                <a:ea typeface="Calibri" pitchFamily="34" charset="0"/>
                <a:cs typeface="Times New Roman" pitchFamily="18" charset="0"/>
              </a:rPr>
              <a:t> and R. J. Howell. Novel Experimental Power Curve Determination and Computational Methods for the Performance Analysis of Vertical Axis Wind Turbines, Journal of Solar Energy Engineering, 134:  031008-1, 2012.</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[43]  M. Nakajima, S. IIO and T. Ikeda. Performance of Double-step Savonius Rotor for Environmentally Friendly Hydraulic Turbine, Journal of Fluid Science and Technology 3, 2008.</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44] N</a:t>
            </a:r>
            <a:r>
              <a:rPr lang="en-US" sz="1600" dirty="0">
                <a:solidFill>
                  <a:srgbClr val="000000"/>
                </a:solidFill>
                <a:latin typeface="+mj-lt"/>
                <a:ea typeface="Calibri" pitchFamily="34" charset="0"/>
                <a:cs typeface="Times New Roman" pitchFamily="18" charset="0"/>
              </a:rPr>
              <a:t>. Fujisawa and F. </a:t>
            </a:r>
            <a:r>
              <a:rPr lang="en-US" sz="1600" dirty="0" err="1">
                <a:solidFill>
                  <a:srgbClr val="000000"/>
                </a:solidFill>
                <a:latin typeface="+mj-lt"/>
                <a:ea typeface="Calibri" pitchFamily="34" charset="0"/>
                <a:cs typeface="Times New Roman" pitchFamily="18" charset="0"/>
              </a:rPr>
              <a:t>Gotoh</a:t>
            </a:r>
            <a:r>
              <a:rPr lang="en-US" sz="1600" dirty="0">
                <a:solidFill>
                  <a:srgbClr val="000000"/>
                </a:solidFill>
                <a:latin typeface="+mj-lt"/>
                <a:ea typeface="Calibri" pitchFamily="34" charset="0"/>
                <a:cs typeface="Times New Roman" pitchFamily="18" charset="0"/>
              </a:rPr>
              <a:t>. Visualization study of the flow in and around a Savonius rotor, Experiments in Fluids, 12: 407-412, 1992.</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[45] Ivan </a:t>
            </a:r>
            <a:r>
              <a:rPr lang="en-US" sz="1600" dirty="0" err="1">
                <a:solidFill>
                  <a:srgbClr val="000000"/>
                </a:solidFill>
                <a:latin typeface="+mj-lt"/>
                <a:ea typeface="Calibri" pitchFamily="34" charset="0"/>
                <a:cs typeface="Times New Roman" pitchFamily="18" charset="0"/>
              </a:rPr>
              <a:t>Dobrev</a:t>
            </a:r>
            <a:r>
              <a:rPr lang="en-US" sz="1600" dirty="0">
                <a:solidFill>
                  <a:srgbClr val="000000"/>
                </a:solidFill>
                <a:latin typeface="+mj-lt"/>
                <a:ea typeface="Calibri" pitchFamily="34" charset="0"/>
                <a:cs typeface="Times New Roman" pitchFamily="18" charset="0"/>
              </a:rPr>
              <a:t>, </a:t>
            </a:r>
            <a:r>
              <a:rPr lang="en-US" sz="1600" dirty="0" err="1">
                <a:solidFill>
                  <a:srgbClr val="000000"/>
                </a:solidFill>
                <a:latin typeface="+mj-lt"/>
                <a:ea typeface="Calibri" pitchFamily="34" charset="0"/>
                <a:cs typeface="Times New Roman" pitchFamily="18" charset="0"/>
              </a:rPr>
              <a:t>Fawaz</a:t>
            </a:r>
            <a:r>
              <a:rPr lang="en-US" sz="1600" dirty="0">
                <a:solidFill>
                  <a:srgbClr val="000000"/>
                </a:solidFill>
                <a:latin typeface="+mj-lt"/>
                <a:ea typeface="Calibri" pitchFamily="34" charset="0"/>
                <a:cs typeface="Times New Roman" pitchFamily="18" charset="0"/>
              </a:rPr>
              <a:t> </a:t>
            </a:r>
            <a:r>
              <a:rPr lang="en-US" sz="1600" dirty="0" err="1">
                <a:solidFill>
                  <a:srgbClr val="000000"/>
                </a:solidFill>
                <a:latin typeface="+mj-lt"/>
                <a:ea typeface="Calibri" pitchFamily="34" charset="0"/>
                <a:cs typeface="Times New Roman" pitchFamily="18" charset="0"/>
              </a:rPr>
              <a:t>Massouh</a:t>
            </a:r>
            <a:r>
              <a:rPr lang="en-US" sz="1600" dirty="0">
                <a:solidFill>
                  <a:srgbClr val="000000"/>
                </a:solidFill>
                <a:latin typeface="+mj-lt"/>
                <a:ea typeface="Calibri" pitchFamily="34" charset="0"/>
                <a:cs typeface="Times New Roman" pitchFamily="18" charset="0"/>
              </a:rPr>
              <a:t>. CFD and PIV investigation of unsteady flow through Savonius wind turbine, Energy </a:t>
            </a:r>
            <a:r>
              <a:rPr lang="en-US" sz="1600" dirty="0" err="1">
                <a:solidFill>
                  <a:srgbClr val="000000"/>
                </a:solidFill>
                <a:latin typeface="+mj-lt"/>
                <a:ea typeface="Calibri" pitchFamily="34" charset="0"/>
                <a:cs typeface="Times New Roman" pitchFamily="18" charset="0"/>
              </a:rPr>
              <a:t>Procedia</a:t>
            </a:r>
            <a:r>
              <a:rPr lang="en-US" sz="1600" dirty="0">
                <a:solidFill>
                  <a:srgbClr val="000000"/>
                </a:solidFill>
                <a:latin typeface="+mj-lt"/>
                <a:ea typeface="Calibri" pitchFamily="34" charset="0"/>
                <a:cs typeface="Times New Roman" pitchFamily="18" charset="0"/>
              </a:rPr>
              <a:t>, 6:711–720, 2011.</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84</a:t>
            </a:fld>
            <a:endParaRPr lang="en-US"/>
          </a:p>
        </p:txBody>
      </p:sp>
      <p:sp>
        <p:nvSpPr>
          <p:cNvPr id="33793" name="Rectangle 1"/>
          <p:cNvSpPr>
            <a:spLocks noChangeArrowheads="1"/>
          </p:cNvSpPr>
          <p:nvPr/>
        </p:nvSpPr>
        <p:spPr bwMode="auto">
          <a:xfrm>
            <a:off x="304800" y="188178"/>
            <a:ext cx="83058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[46] </a:t>
            </a:r>
            <a:r>
              <a:rPr lang="en-US" sz="1600" dirty="0" err="1">
                <a:solidFill>
                  <a:srgbClr val="000000"/>
                </a:solidFill>
                <a:latin typeface="+mj-lt"/>
                <a:ea typeface="Calibri" pitchFamily="34" charset="0"/>
                <a:cs typeface="Times New Roman" pitchFamily="18" charset="0"/>
              </a:rPr>
              <a:t>Zullah</a:t>
            </a:r>
            <a:r>
              <a:rPr lang="en-US" sz="1600" dirty="0">
                <a:solidFill>
                  <a:srgbClr val="000000"/>
                </a:solidFill>
                <a:latin typeface="+mj-lt"/>
                <a:ea typeface="Calibri" pitchFamily="34" charset="0"/>
                <a:cs typeface="Times New Roman" pitchFamily="18" charset="0"/>
              </a:rPr>
              <a:t> M.A, Prasad D, </a:t>
            </a:r>
            <a:r>
              <a:rPr lang="en-US" sz="1600" dirty="0" err="1">
                <a:solidFill>
                  <a:srgbClr val="000000"/>
                </a:solidFill>
                <a:latin typeface="+mj-lt"/>
                <a:ea typeface="Calibri" pitchFamily="34" charset="0"/>
                <a:cs typeface="Times New Roman" pitchFamily="18" charset="0"/>
              </a:rPr>
              <a:t>Choi</a:t>
            </a:r>
            <a:r>
              <a:rPr lang="en-US" sz="1600" dirty="0">
                <a:solidFill>
                  <a:srgbClr val="000000"/>
                </a:solidFill>
                <a:latin typeface="+mj-lt"/>
                <a:ea typeface="Calibri" pitchFamily="34" charset="0"/>
                <a:cs typeface="Times New Roman" pitchFamily="18" charset="0"/>
              </a:rPr>
              <a:t> Y.D, Lee Y.H. Study on the performance of helical Savonius rotor for wave energy conversion, AIP Conf. Proc,1225: 641-649, 2010.</a:t>
            </a:r>
          </a:p>
          <a:p>
            <a:r>
              <a:rPr lang="en-US" sz="1600" dirty="0" smtClean="0"/>
              <a:t>[47] Kang, C., Zhang, F., Mao, X. Comparison study of a vertical-axis spiral rotor and a conventional Savonius rotor, </a:t>
            </a:r>
            <a:r>
              <a:rPr lang="en-US" sz="1600" i="1" dirty="0" smtClean="0"/>
              <a:t>APPEEC</a:t>
            </a:r>
            <a:r>
              <a:rPr lang="en-US" sz="1600" dirty="0" smtClean="0"/>
              <a:t>, Art. No. 5448791, 2010.</a:t>
            </a:r>
          </a:p>
          <a:p>
            <a:r>
              <a:rPr lang="en-US" sz="1600" dirty="0" smtClean="0"/>
              <a:t>[48] </a:t>
            </a:r>
            <a:r>
              <a:rPr lang="en-US" sz="1600" dirty="0" err="1" smtClean="0"/>
              <a:t>Yaakob</a:t>
            </a:r>
            <a:r>
              <a:rPr lang="en-US" sz="1600" dirty="0" smtClean="0"/>
              <a:t> O.B, </a:t>
            </a:r>
            <a:r>
              <a:rPr lang="en-US" sz="1600" dirty="0" err="1" smtClean="0"/>
              <a:t>Tawi</a:t>
            </a:r>
            <a:r>
              <a:rPr lang="en-US" sz="1600" dirty="0" smtClean="0"/>
              <a:t>, K.B, </a:t>
            </a:r>
            <a:r>
              <a:rPr lang="en-US" sz="1600" dirty="0" err="1" smtClean="0"/>
              <a:t>Sunanto</a:t>
            </a:r>
            <a:r>
              <a:rPr lang="en-US" sz="1600" dirty="0" smtClean="0"/>
              <a:t>, D.T.S. Computer Simulation Studies on the effect overlap ratio for Savonius type vertical axis marine current turbine, ” </a:t>
            </a:r>
            <a:r>
              <a:rPr lang="en-US" sz="1600" i="1" dirty="0" smtClean="0"/>
              <a:t>Int. J. of Eng., Trans. A</a:t>
            </a:r>
            <a:r>
              <a:rPr lang="en-US" sz="1600" dirty="0" smtClean="0"/>
              <a:t>: Basics, 23(1): 79-88, 2010.</a:t>
            </a:r>
          </a:p>
          <a:p>
            <a:r>
              <a:rPr lang="en-US" sz="1600" dirty="0" smtClean="0"/>
              <a:t>[49] J. V. </a:t>
            </a:r>
            <a:r>
              <a:rPr lang="en-US" sz="1600" dirty="0" err="1" smtClean="0"/>
              <a:t>Akwaa,H</a:t>
            </a:r>
            <a:r>
              <a:rPr lang="en-US" sz="1600" dirty="0" smtClean="0"/>
              <a:t>. A. </a:t>
            </a:r>
            <a:r>
              <a:rPr lang="en-US" sz="1600" dirty="0" err="1" smtClean="0"/>
              <a:t>Vielmob</a:t>
            </a:r>
            <a:r>
              <a:rPr lang="en-US" sz="1600" dirty="0" smtClean="0"/>
              <a:t>, A. P. </a:t>
            </a:r>
            <a:r>
              <a:rPr lang="en-US" sz="1600" dirty="0" err="1" smtClean="0"/>
              <a:t>Petry</a:t>
            </a:r>
            <a:r>
              <a:rPr lang="en-US" sz="1600" dirty="0" smtClean="0"/>
              <a:t>. A Review on The Performance of Savonius Wind Turbines, </a:t>
            </a:r>
            <a:r>
              <a:rPr lang="en-US" sz="1600" i="1" dirty="0" smtClean="0"/>
              <a:t>Renewable and Sustainable Energy Reviews</a:t>
            </a:r>
            <a:r>
              <a:rPr lang="en-US" sz="1600" dirty="0" smtClean="0"/>
              <a:t>, 16: 3054 – 3064, 2012.</a:t>
            </a:r>
          </a:p>
          <a:p>
            <a:r>
              <a:rPr lang="en-US" sz="1600" dirty="0" smtClean="0"/>
              <a:t>[50] </a:t>
            </a:r>
            <a:r>
              <a:rPr lang="en-US" sz="1600" dirty="0" err="1" smtClean="0"/>
              <a:t>Taher</a:t>
            </a:r>
            <a:r>
              <a:rPr lang="en-US" sz="1600" dirty="0" smtClean="0"/>
              <a:t> G. Abu-El-</a:t>
            </a:r>
            <a:r>
              <a:rPr lang="en-US" sz="1600" dirty="0" err="1" smtClean="0"/>
              <a:t>Yazied</a:t>
            </a:r>
            <a:r>
              <a:rPr lang="en-US" sz="1600" dirty="0" smtClean="0"/>
              <a:t>, </a:t>
            </a:r>
            <a:r>
              <a:rPr lang="en-US" sz="1600" dirty="0" err="1" smtClean="0"/>
              <a:t>Hossam</a:t>
            </a:r>
            <a:r>
              <a:rPr lang="en-US" sz="1600" dirty="0" smtClean="0"/>
              <a:t> N. </a:t>
            </a:r>
            <a:r>
              <a:rPr lang="en-US" sz="1600" dirty="0" err="1" smtClean="0"/>
              <a:t>Doghiem</a:t>
            </a:r>
            <a:r>
              <a:rPr lang="en-US" sz="1600" dirty="0" smtClean="0"/>
              <a:t>, Ahmad M. Ali, and Islam M. Hassan,“ Investigation of the Aerodynamic Performance of Darrieus Vertical Axis Wind Turbine,” IOSR Journal of Engineering (2014) 4: 18-29 </a:t>
            </a:r>
          </a:p>
          <a:p>
            <a:r>
              <a:rPr lang="en-US" sz="1600" dirty="0" smtClean="0"/>
              <a:t>[51] R. </a:t>
            </a:r>
            <a:r>
              <a:rPr lang="en-US" sz="1600" dirty="0" err="1" smtClean="0"/>
              <a:t>Lanzafame</a:t>
            </a:r>
            <a:r>
              <a:rPr lang="en-US" sz="1600" dirty="0" smtClean="0"/>
              <a:t>, S. Mauro, M. Messina, “ 2D CFD Modeling of H-Darrieus Wind Turbines using a Transition Turbulence Model,” Energy </a:t>
            </a:r>
            <a:r>
              <a:rPr lang="en-US" sz="1600" dirty="0" err="1" smtClean="0"/>
              <a:t>Procedia</a:t>
            </a:r>
            <a:r>
              <a:rPr lang="en-US" sz="1600" dirty="0" smtClean="0"/>
              <a:t> ( 2014 ) 45: 131 – 140</a:t>
            </a:r>
          </a:p>
          <a:p>
            <a:r>
              <a:rPr lang="en-US" sz="1600" dirty="0" smtClean="0"/>
              <a:t>[52] E. </a:t>
            </a:r>
            <a:r>
              <a:rPr lang="en-US" sz="1600" dirty="0" err="1" smtClean="0"/>
              <a:t>Amet</a:t>
            </a:r>
            <a:r>
              <a:rPr lang="en-US" sz="1600" dirty="0" smtClean="0"/>
              <a:t>, T. Maitre, C. </a:t>
            </a:r>
            <a:r>
              <a:rPr lang="en-US" sz="1600" dirty="0" err="1" smtClean="0"/>
              <a:t>Pellone</a:t>
            </a:r>
            <a:r>
              <a:rPr lang="en-US" sz="1600" dirty="0" smtClean="0"/>
              <a:t>, J. L. </a:t>
            </a:r>
            <a:r>
              <a:rPr lang="en-US" sz="1600" dirty="0" err="1" smtClean="0"/>
              <a:t>Achard</a:t>
            </a:r>
            <a:r>
              <a:rPr lang="en-US" sz="1600" dirty="0" smtClean="0"/>
              <a:t>  “ 2D Numerical Simulations of Blade-Vortex Interaction in a Darrieus Turbine,” Journal of Fluids Engineering (2009) 131: 111103-1</a:t>
            </a:r>
          </a:p>
          <a:p>
            <a:r>
              <a:rPr lang="en-US" sz="1600" dirty="0" smtClean="0"/>
              <a:t>[53] </a:t>
            </a:r>
            <a:r>
              <a:rPr lang="en-US" sz="1600" dirty="0" err="1" smtClean="0"/>
              <a:t>Lanzafame</a:t>
            </a:r>
            <a:r>
              <a:rPr lang="en-US" sz="1600" dirty="0" smtClean="0"/>
              <a:t> R., Mauro S., Messina M. Wind turbine CFD modeling using a correlation-based transitional model. Renewable Energy 52 (2013) 31 - 39</a:t>
            </a:r>
          </a:p>
          <a:p>
            <a:r>
              <a:rPr lang="en-US" sz="1600" dirty="0" smtClean="0"/>
              <a:t>[54] K. </a:t>
            </a:r>
            <a:r>
              <a:rPr lang="en-US" sz="1600" dirty="0" err="1" smtClean="0"/>
              <a:t>Kacprzak</a:t>
            </a:r>
            <a:r>
              <a:rPr lang="en-US" sz="1600" dirty="0" smtClean="0"/>
              <a:t>, G. </a:t>
            </a:r>
            <a:r>
              <a:rPr lang="en-US" sz="1600" dirty="0" err="1" smtClean="0"/>
              <a:t>Liskiewicz</a:t>
            </a:r>
            <a:r>
              <a:rPr lang="en-US" sz="1600" dirty="0" smtClean="0"/>
              <a:t>, K. </a:t>
            </a:r>
            <a:r>
              <a:rPr lang="en-US" sz="1600" dirty="0" err="1" smtClean="0"/>
              <a:t>Sobczak</a:t>
            </a:r>
            <a:r>
              <a:rPr lang="en-US" sz="1600" dirty="0" smtClean="0"/>
              <a:t>, “ Numerical investigation of conventional and modified Savonius wind turbines,” Renewable Energy (2013) 60: 578-585</a:t>
            </a:r>
          </a:p>
          <a:p>
            <a:r>
              <a:rPr lang="en-US" sz="1600" dirty="0" smtClean="0"/>
              <a:t>[55] I. </a:t>
            </a:r>
            <a:r>
              <a:rPr lang="en-US" sz="1600" dirty="0" err="1" smtClean="0"/>
              <a:t>Paraschivoiu</a:t>
            </a:r>
            <a:r>
              <a:rPr lang="en-US" sz="1600" dirty="0" smtClean="0"/>
              <a:t>, “ Wind Turbine Design With Emphasis on Darrieus Concept,” Polytechnic, Brooklyn, NY, (2002).</a:t>
            </a: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85</a:t>
            </a:fld>
            <a:endParaRPr lang="en-US"/>
          </a:p>
        </p:txBody>
      </p:sp>
      <p:sp>
        <p:nvSpPr>
          <p:cNvPr id="4" name="Rectangle 3"/>
          <p:cNvSpPr/>
          <p:nvPr/>
        </p:nvSpPr>
        <p:spPr>
          <a:xfrm>
            <a:off x="228600" y="228600"/>
            <a:ext cx="8686800" cy="2585323"/>
          </a:xfrm>
          <a:prstGeom prst="rect">
            <a:avLst/>
          </a:prstGeom>
        </p:spPr>
        <p:txBody>
          <a:bodyPr wrap="square">
            <a:spAutoFit/>
          </a:bodyPr>
          <a:lstStyle/>
          <a:p>
            <a:r>
              <a:rPr lang="en-US" dirty="0" smtClean="0"/>
              <a:t>[56] J.H. Strickland, B.T. Webster, and T. Nguyen, “A Vortex Model of the Darrieus Turbine: An Analytical and Experimental Study,”  American Society of Mechanical Engineers (1979) 79- WA/FE-6.</a:t>
            </a:r>
          </a:p>
          <a:p>
            <a:r>
              <a:rPr lang="en-US" dirty="0" smtClean="0"/>
              <a:t>[57] R. </a:t>
            </a:r>
            <a:r>
              <a:rPr lang="en-US" dirty="0" err="1" smtClean="0"/>
              <a:t>Rajagopalan</a:t>
            </a:r>
            <a:r>
              <a:rPr lang="en-US" dirty="0" smtClean="0"/>
              <a:t> and T. </a:t>
            </a:r>
            <a:r>
              <a:rPr lang="en-US" dirty="0" err="1" smtClean="0"/>
              <a:t>Rickerl</a:t>
            </a:r>
            <a:r>
              <a:rPr lang="en-US" dirty="0" smtClean="0"/>
              <a:t>, “Aerodynamic Interference of Vertical Axis Wind Turbines,” Journal of Propulsion (1990) 6: 645-653</a:t>
            </a:r>
          </a:p>
          <a:p>
            <a:r>
              <a:rPr lang="en-US" dirty="0" smtClean="0"/>
              <a:t>[58] </a:t>
            </a:r>
            <a:r>
              <a:rPr lang="en-US" dirty="0" err="1" smtClean="0"/>
              <a:t>Kailash</a:t>
            </a:r>
            <a:r>
              <a:rPr lang="en-US" dirty="0" smtClean="0"/>
              <a:t> </a:t>
            </a:r>
            <a:r>
              <a:rPr lang="en-US" dirty="0" err="1" smtClean="0"/>
              <a:t>Golecha</a:t>
            </a:r>
            <a:r>
              <a:rPr lang="en-US" dirty="0" smtClean="0"/>
              <a:t>, T. I. </a:t>
            </a:r>
            <a:r>
              <a:rPr lang="en-US" dirty="0" err="1" smtClean="0"/>
              <a:t>Eldho</a:t>
            </a:r>
            <a:r>
              <a:rPr lang="en-US" dirty="0" smtClean="0"/>
              <a:t>, and S. V. </a:t>
            </a:r>
            <a:r>
              <a:rPr lang="en-US" dirty="0" err="1" smtClean="0"/>
              <a:t>Prabhu</a:t>
            </a:r>
            <a:r>
              <a:rPr lang="en-US" dirty="0" smtClean="0"/>
              <a:t> , “ Study on the Interaction between Two Hydrokinetic Savonius Turbines”,  International Journal of Rotating Machinery</a:t>
            </a:r>
            <a:r>
              <a:rPr lang="fr-FR" dirty="0" smtClean="0"/>
              <a:t> (2012) Article ID 581658</a:t>
            </a:r>
            <a:endParaRPr lang="en-US" dirty="0" smtClean="0"/>
          </a:p>
          <a:p>
            <a:endParaRPr lang="en-US" dirty="0" smtClean="0"/>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86</a:t>
            </a:fld>
            <a:endParaRPr lang="en-US"/>
          </a:p>
        </p:txBody>
      </p:sp>
      <p:sp>
        <p:nvSpPr>
          <p:cNvPr id="4" name="Rectangle 3"/>
          <p:cNvSpPr/>
          <p:nvPr/>
        </p:nvSpPr>
        <p:spPr>
          <a:xfrm>
            <a:off x="381000" y="2547878"/>
            <a:ext cx="8382000" cy="2862322"/>
          </a:xfrm>
          <a:prstGeom prst="rect">
            <a:avLst/>
          </a:prstGeom>
        </p:spPr>
        <p:txBody>
          <a:bodyPr wrap="square">
            <a:spAutoFit/>
          </a:bodyPr>
          <a:lstStyle/>
          <a:p>
            <a:r>
              <a:rPr lang="en-US" b="1" dirty="0" smtClean="0">
                <a:solidFill>
                  <a:srgbClr val="FF0000"/>
                </a:solidFill>
              </a:rPr>
              <a:t>Reviewers Comments:</a:t>
            </a:r>
          </a:p>
          <a:p>
            <a:endParaRPr lang="en-US" dirty="0" smtClean="0"/>
          </a:p>
          <a:p>
            <a:r>
              <a:rPr lang="en-US" dirty="0" smtClean="0"/>
              <a:t>In fact, the reviewer acknowledges the authors for doing very well in the manuscript. </a:t>
            </a:r>
          </a:p>
          <a:p>
            <a:endParaRPr lang="en-US" dirty="0" smtClean="0"/>
          </a:p>
          <a:p>
            <a:r>
              <a:rPr lang="en-US" dirty="0" smtClean="0"/>
              <a:t>Without any doubt, the authors tackle a highly interesting problem in the field of VAWTs and the numerical approach sounds extremely inviting.</a:t>
            </a:r>
          </a:p>
          <a:p>
            <a:endParaRPr lang="en-US" dirty="0" smtClean="0"/>
          </a:p>
          <a:p>
            <a:r>
              <a:rPr lang="en-US" dirty="0" smtClean="0"/>
              <a:t>It is my impression that this is a well written paper and is of a quality/standard worth publishing</a:t>
            </a:r>
            <a:endParaRPr lang="en-US" dirty="0"/>
          </a:p>
        </p:txBody>
      </p:sp>
      <p:sp>
        <p:nvSpPr>
          <p:cNvPr id="5" name="Rectangle 4"/>
          <p:cNvSpPr/>
          <p:nvPr/>
        </p:nvSpPr>
        <p:spPr>
          <a:xfrm>
            <a:off x="228600" y="1279267"/>
            <a:ext cx="8382000" cy="923330"/>
          </a:xfrm>
          <a:prstGeom prst="rect">
            <a:avLst/>
          </a:prstGeom>
        </p:spPr>
        <p:txBody>
          <a:bodyPr wrap="square">
            <a:spAutoFit/>
          </a:bodyPr>
          <a:lstStyle/>
          <a:p>
            <a:pPr marL="342900" indent="-342900" algn="just" fontAlgn="base">
              <a:spcBef>
                <a:spcPct val="20000"/>
              </a:spcBef>
              <a:spcAft>
                <a:spcPct val="0"/>
              </a:spcAft>
              <a:buFont typeface="Arial" pitchFamily="34" charset="0"/>
              <a:buChar char="•"/>
            </a:pPr>
            <a:r>
              <a:rPr lang="en-US" dirty="0" smtClean="0"/>
              <a:t>M. Shaheen , M. El-</a:t>
            </a:r>
            <a:r>
              <a:rPr lang="en-US" dirty="0" err="1" smtClean="0"/>
              <a:t>Sayed</a:t>
            </a:r>
            <a:r>
              <a:rPr lang="en-US" dirty="0" smtClean="0"/>
              <a:t>, and Shaaban Abdallah, “</a:t>
            </a:r>
            <a:r>
              <a:rPr lang="en-US" b="1" dirty="0" smtClean="0"/>
              <a:t>Numerical Study of Two-Bucket Savonius Wind Turbine Cluster</a:t>
            </a:r>
            <a:r>
              <a:rPr lang="en-US" dirty="0" smtClean="0"/>
              <a:t>” Journal of Wind Engineering &amp; Industrial Aerodynamics.</a:t>
            </a:r>
          </a:p>
        </p:txBody>
      </p:sp>
      <p:sp>
        <p:nvSpPr>
          <p:cNvPr id="6" name="Rectangle 5"/>
          <p:cNvSpPr/>
          <p:nvPr/>
        </p:nvSpPr>
        <p:spPr>
          <a:xfrm>
            <a:off x="228600" y="762000"/>
            <a:ext cx="4572000" cy="369332"/>
          </a:xfrm>
          <a:prstGeom prst="rect">
            <a:avLst/>
          </a:prstGeom>
        </p:spPr>
        <p:txBody>
          <a:bodyPr>
            <a:spAutoFit/>
          </a:bodyPr>
          <a:lstStyle/>
          <a:p>
            <a:r>
              <a:rPr lang="en-US" b="1" u="sng" dirty="0" smtClean="0"/>
              <a:t>Published Journal Papers:</a:t>
            </a:r>
            <a:endParaRPr lang="en-US" b="1" u="sng" dirty="0"/>
          </a:p>
        </p:txBody>
      </p:sp>
      <p:sp>
        <p:nvSpPr>
          <p:cNvPr id="7" name="Title 1"/>
          <p:cNvSpPr txBox="1">
            <a:spLocks/>
          </p:cNvSpPr>
          <p:nvPr/>
        </p:nvSpPr>
        <p:spPr>
          <a:xfrm>
            <a:off x="457200" y="76200"/>
            <a:ext cx="8229600" cy="609600"/>
          </a:xfrm>
          <a:prstGeom prst="rect">
            <a:avLst/>
          </a:prstGeom>
        </p:spPr>
        <p:txBody>
          <a:bodyPr>
            <a:normAutofit/>
          </a:bodyPr>
          <a:lstStyle/>
          <a:p>
            <a:pPr lvl="0" algn="ctr">
              <a:lnSpc>
                <a:spcPct val="90000"/>
              </a:lnSpc>
              <a:spcBef>
                <a:spcPct val="0"/>
              </a:spcBef>
              <a:buFontTx/>
              <a:buNone/>
              <a:defRPr/>
            </a:pPr>
            <a:r>
              <a:rPr lang="en-US" sz="3000" b="1" dirty="0" smtClean="0">
                <a:solidFill>
                  <a:srgbClr val="C00000"/>
                </a:solidFill>
                <a:latin typeface="+mj-lt"/>
                <a:ea typeface="+mj-ea"/>
                <a:cs typeface="+mj-cs"/>
              </a:rPr>
              <a:t>Publications</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76200" y="76200"/>
            <a:ext cx="4711546" cy="369332"/>
          </a:xfrm>
          <a:prstGeom prst="rect">
            <a:avLst/>
          </a:prstGeom>
        </p:spPr>
        <p:txBody>
          <a:bodyPr wrap="none">
            <a:spAutoFit/>
          </a:bodyPr>
          <a:lstStyle/>
          <a:p>
            <a:r>
              <a:rPr lang="en-US" b="1" u="sng" dirty="0" smtClean="0"/>
              <a:t>Bending Journal and Conference  Papers</a:t>
            </a:r>
          </a:p>
        </p:txBody>
      </p:sp>
      <p:sp>
        <p:nvSpPr>
          <p:cNvPr id="9" name="Rectangle 8"/>
          <p:cNvSpPr/>
          <p:nvPr/>
        </p:nvSpPr>
        <p:spPr>
          <a:xfrm>
            <a:off x="152400" y="552271"/>
            <a:ext cx="8153400" cy="1532727"/>
          </a:xfrm>
          <a:prstGeom prst="rect">
            <a:avLst/>
          </a:prstGeom>
        </p:spPr>
        <p:txBody>
          <a:bodyPr wrap="square">
            <a:spAutoFit/>
          </a:bodyPr>
          <a:lstStyle/>
          <a:p>
            <a:pPr marL="342900" indent="-342900" algn="just" fontAlgn="base">
              <a:spcBef>
                <a:spcPct val="20000"/>
              </a:spcBef>
              <a:spcAft>
                <a:spcPct val="0"/>
              </a:spcAft>
              <a:buFont typeface="Arial" pitchFamily="34" charset="0"/>
              <a:buChar char="•"/>
            </a:pPr>
            <a:r>
              <a:rPr lang="en-US" dirty="0" smtClean="0"/>
              <a:t>M. </a:t>
            </a:r>
            <a:r>
              <a:rPr lang="en-US" dirty="0" err="1" smtClean="0"/>
              <a:t>Shaheen</a:t>
            </a:r>
            <a:r>
              <a:rPr lang="en-US" dirty="0" smtClean="0"/>
              <a:t> and </a:t>
            </a:r>
            <a:r>
              <a:rPr lang="en-US" dirty="0" err="1" smtClean="0"/>
              <a:t>Shaaban</a:t>
            </a:r>
            <a:r>
              <a:rPr lang="en-US" dirty="0" smtClean="0"/>
              <a:t> </a:t>
            </a:r>
            <a:r>
              <a:rPr lang="en-US" dirty="0" err="1" smtClean="0"/>
              <a:t>Abdallah</a:t>
            </a:r>
            <a:r>
              <a:rPr lang="en-US" dirty="0" smtClean="0"/>
              <a:t>, “Efficient Clusters and Patterned Farms for Darrieus Wind Turbines ,” Journal of Renewable  Energy</a:t>
            </a:r>
          </a:p>
          <a:p>
            <a:pPr marL="342900" indent="-342900" algn="just" fontAlgn="base">
              <a:spcBef>
                <a:spcPct val="20000"/>
              </a:spcBef>
              <a:spcAft>
                <a:spcPct val="0"/>
              </a:spcAft>
              <a:buFont typeface="Arial" pitchFamily="34" charset="0"/>
              <a:buChar char="•"/>
            </a:pPr>
            <a:r>
              <a:rPr lang="en-US" dirty="0" smtClean="0"/>
              <a:t>M. </a:t>
            </a:r>
            <a:r>
              <a:rPr lang="en-US" dirty="0" err="1" smtClean="0"/>
              <a:t>Shaheen</a:t>
            </a:r>
            <a:r>
              <a:rPr lang="en-US" dirty="0" smtClean="0"/>
              <a:t> and </a:t>
            </a:r>
            <a:r>
              <a:rPr lang="en-US" dirty="0" err="1" smtClean="0"/>
              <a:t>Shaaban</a:t>
            </a:r>
            <a:r>
              <a:rPr lang="en-US" dirty="0" smtClean="0"/>
              <a:t> </a:t>
            </a:r>
            <a:r>
              <a:rPr lang="en-US" dirty="0" err="1" smtClean="0"/>
              <a:t>Abdallah</a:t>
            </a:r>
            <a:r>
              <a:rPr lang="en-US" dirty="0" smtClean="0"/>
              <a:t>, “ Development of Efficient Savonius Vertical Axis Wind Turbine Clustered Farms ,” Journal of Sustainable Energy</a:t>
            </a:r>
          </a:p>
        </p:txBody>
      </p:sp>
      <p:sp>
        <p:nvSpPr>
          <p:cNvPr id="11" name="Rectangle 10"/>
          <p:cNvSpPr/>
          <p:nvPr/>
        </p:nvSpPr>
        <p:spPr>
          <a:xfrm>
            <a:off x="152400" y="2076271"/>
            <a:ext cx="8305800" cy="1200329"/>
          </a:xfrm>
          <a:prstGeom prst="rect">
            <a:avLst/>
          </a:prstGeom>
        </p:spPr>
        <p:txBody>
          <a:bodyPr wrap="square">
            <a:spAutoFit/>
          </a:bodyPr>
          <a:lstStyle/>
          <a:p>
            <a:pPr marL="342900" indent="-342900" algn="just" fontAlgn="base">
              <a:spcBef>
                <a:spcPct val="20000"/>
              </a:spcBef>
              <a:spcAft>
                <a:spcPct val="0"/>
              </a:spcAft>
              <a:buFont typeface="Arial" pitchFamily="34" charset="0"/>
              <a:buChar char="•"/>
            </a:pPr>
            <a:r>
              <a:rPr lang="en-US" dirty="0" smtClean="0"/>
              <a:t>M</a:t>
            </a:r>
            <a:r>
              <a:rPr lang="en-US" dirty="0"/>
              <a:t>. </a:t>
            </a:r>
            <a:r>
              <a:rPr lang="en-US" dirty="0" err="1"/>
              <a:t>Shaheen</a:t>
            </a:r>
            <a:r>
              <a:rPr lang="en-US" dirty="0"/>
              <a:t> and </a:t>
            </a:r>
            <a:r>
              <a:rPr lang="en-US" dirty="0" err="1"/>
              <a:t>Shaaban</a:t>
            </a:r>
            <a:r>
              <a:rPr lang="en-US" dirty="0"/>
              <a:t> </a:t>
            </a:r>
            <a:r>
              <a:rPr lang="en-US" dirty="0" err="1"/>
              <a:t>Abdallah</a:t>
            </a:r>
            <a:r>
              <a:rPr lang="en-US" dirty="0"/>
              <a:t>, “A Numerical Comparison Study between Co-Rotating and Counter-Rotating Savonius Wind Turbine Clusters </a:t>
            </a:r>
            <a:r>
              <a:rPr lang="en-US" dirty="0" smtClean="0"/>
              <a:t>” 3rd International Conference and Exhibition on Mechanical &amp; Aerospace Engineering 2015, US, Los Angeles</a:t>
            </a:r>
            <a:endParaRPr lang="en-US" dirty="0"/>
          </a:p>
        </p:txBody>
      </p:sp>
      <p:sp>
        <p:nvSpPr>
          <p:cNvPr id="12" name="Rectangle 11"/>
          <p:cNvSpPr/>
          <p:nvPr/>
        </p:nvSpPr>
        <p:spPr>
          <a:xfrm>
            <a:off x="0" y="3600474"/>
            <a:ext cx="8229600" cy="2086725"/>
          </a:xfrm>
          <a:prstGeom prst="rect">
            <a:avLst/>
          </a:prstGeom>
        </p:spPr>
        <p:txBody>
          <a:bodyPr wrap="square">
            <a:spAutoFit/>
          </a:bodyPr>
          <a:lstStyle/>
          <a:p>
            <a:pPr marL="342900" indent="-342900" algn="just" fontAlgn="base">
              <a:spcBef>
                <a:spcPct val="20000"/>
              </a:spcBef>
              <a:spcAft>
                <a:spcPct val="0"/>
              </a:spcAft>
              <a:buFont typeface="Arial" pitchFamily="34" charset="0"/>
              <a:buChar char="•"/>
            </a:pPr>
            <a:r>
              <a:rPr lang="en-US" dirty="0" smtClean="0"/>
              <a:t>M. Shaheen , M. El-</a:t>
            </a:r>
            <a:r>
              <a:rPr lang="en-US" dirty="0" err="1" smtClean="0"/>
              <a:t>Sayed</a:t>
            </a:r>
            <a:r>
              <a:rPr lang="en-US" dirty="0" smtClean="0"/>
              <a:t>, and Shaaban Abdallah, “</a:t>
            </a:r>
            <a:r>
              <a:rPr lang="en-US" b="1" dirty="0" smtClean="0"/>
              <a:t>Numerical Study of Two-Bucket Savonius Wind Turbine Cluster</a:t>
            </a:r>
            <a:r>
              <a:rPr lang="en-US" dirty="0" smtClean="0"/>
              <a:t>,” 2nd International Conference and Exhibition on Mechanical &amp; Aerospace Engineering. September 08-10, 2014 Philadelphia, USA</a:t>
            </a:r>
          </a:p>
          <a:p>
            <a:pPr marL="342900" indent="-342900" algn="just" fontAlgn="base">
              <a:spcBef>
                <a:spcPct val="20000"/>
              </a:spcBef>
              <a:spcAft>
                <a:spcPct val="0"/>
              </a:spcAft>
              <a:buFont typeface="Arial" pitchFamily="34" charset="0"/>
              <a:buChar char="•"/>
            </a:pPr>
            <a:r>
              <a:rPr lang="en-US" dirty="0" smtClean="0"/>
              <a:t>M. </a:t>
            </a:r>
            <a:r>
              <a:rPr lang="en-US" dirty="0" err="1" smtClean="0"/>
              <a:t>Shaheen</a:t>
            </a:r>
            <a:r>
              <a:rPr lang="en-US" dirty="0" smtClean="0"/>
              <a:t> , and </a:t>
            </a:r>
            <a:r>
              <a:rPr lang="en-US" dirty="0" err="1" smtClean="0"/>
              <a:t>Shaaban</a:t>
            </a:r>
            <a:r>
              <a:rPr lang="en-US" dirty="0" smtClean="0"/>
              <a:t> </a:t>
            </a:r>
            <a:r>
              <a:rPr lang="en-US" dirty="0" err="1" smtClean="0"/>
              <a:t>Abdallah</a:t>
            </a:r>
            <a:r>
              <a:rPr lang="en-US" dirty="0" smtClean="0"/>
              <a:t>, “ </a:t>
            </a:r>
            <a:r>
              <a:rPr lang="en-US" b="1" dirty="0" smtClean="0"/>
              <a:t>A Novel Clustered and Patterned Vertical axis Wind Turbine Farm</a:t>
            </a:r>
            <a:r>
              <a:rPr lang="en-US" dirty="0" smtClean="0"/>
              <a:t> ,” Graduate Student Expo &amp; Poster Forum 2015, University of Cincinnati.</a:t>
            </a:r>
          </a:p>
        </p:txBody>
      </p:sp>
      <p:sp>
        <p:nvSpPr>
          <p:cNvPr id="13" name="Rectangle 12"/>
          <p:cNvSpPr/>
          <p:nvPr/>
        </p:nvSpPr>
        <p:spPr>
          <a:xfrm>
            <a:off x="76200" y="3212068"/>
            <a:ext cx="4572000" cy="369332"/>
          </a:xfrm>
          <a:prstGeom prst="rect">
            <a:avLst/>
          </a:prstGeom>
        </p:spPr>
        <p:txBody>
          <a:bodyPr>
            <a:spAutoFit/>
          </a:bodyPr>
          <a:lstStyle/>
          <a:p>
            <a:r>
              <a:rPr lang="en-US" b="1" u="sng" dirty="0" smtClean="0"/>
              <a:t>Poster Presentation:</a:t>
            </a:r>
            <a:endParaRPr lang="en-US" b="1" u="sng" dirty="0"/>
          </a:p>
        </p:txBody>
      </p:sp>
      <p:sp>
        <p:nvSpPr>
          <p:cNvPr id="14" name="Rectangle 13"/>
          <p:cNvSpPr/>
          <p:nvPr/>
        </p:nvSpPr>
        <p:spPr>
          <a:xfrm>
            <a:off x="76200" y="5763399"/>
            <a:ext cx="4572000" cy="369332"/>
          </a:xfrm>
          <a:prstGeom prst="rect">
            <a:avLst/>
          </a:prstGeom>
        </p:spPr>
        <p:txBody>
          <a:bodyPr>
            <a:spAutoFit/>
          </a:bodyPr>
          <a:lstStyle/>
          <a:p>
            <a:r>
              <a:rPr lang="en-US" b="1" u="sng" dirty="0" smtClean="0"/>
              <a:t>Under Construction</a:t>
            </a:r>
            <a:endParaRPr lang="en-US" b="1" u="sng" dirty="0"/>
          </a:p>
        </p:txBody>
      </p:sp>
      <p:sp>
        <p:nvSpPr>
          <p:cNvPr id="15" name="Rectangle 14"/>
          <p:cNvSpPr/>
          <p:nvPr/>
        </p:nvSpPr>
        <p:spPr>
          <a:xfrm>
            <a:off x="0" y="6211669"/>
            <a:ext cx="8610600" cy="646331"/>
          </a:xfrm>
          <a:prstGeom prst="rect">
            <a:avLst/>
          </a:prstGeom>
        </p:spPr>
        <p:txBody>
          <a:bodyPr wrap="square">
            <a:spAutoFit/>
          </a:bodyPr>
          <a:lstStyle/>
          <a:p>
            <a:pPr marL="342900" indent="-342900" algn="just">
              <a:spcBef>
                <a:spcPct val="20000"/>
              </a:spcBef>
              <a:buFont typeface="Arial" pitchFamily="34" charset="0"/>
              <a:buChar char="•"/>
            </a:pPr>
            <a:r>
              <a:rPr lang="en-US" dirty="0" smtClean="0"/>
              <a:t>“ </a:t>
            </a:r>
            <a:r>
              <a:rPr lang="en-US" b="1" dirty="0" smtClean="0"/>
              <a:t>Physical Insights for vortex modeling of Darrieus Vertical Axis Wind Turbines</a:t>
            </a:r>
            <a:r>
              <a:rPr lang="en-US" dirty="0" smtClean="0"/>
              <a:t>” </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88</a:t>
            </a:fld>
            <a:endParaRPr lang="en-US"/>
          </a:p>
        </p:txBody>
      </p:sp>
      <p:pic>
        <p:nvPicPr>
          <p:cNvPr id="1026" name="Picture 2"/>
          <p:cNvPicPr>
            <a:picLocks noChangeAspect="1" noChangeArrowheads="1"/>
          </p:cNvPicPr>
          <p:nvPr/>
        </p:nvPicPr>
        <p:blipFill>
          <a:blip r:embed="rId2" cstate="print"/>
          <a:srcRect l="1056" t="2091" b="8742"/>
          <a:stretch>
            <a:fillRect/>
          </a:stretch>
        </p:blipFill>
        <p:spPr bwMode="auto">
          <a:xfrm>
            <a:off x="304800" y="1600200"/>
            <a:ext cx="8543062" cy="3886200"/>
          </a:xfrm>
          <a:prstGeom prst="rect">
            <a:avLst/>
          </a:prstGeom>
          <a:noFill/>
          <a:ln w="9525">
            <a:noFill/>
            <a:miter lim="800000"/>
            <a:headEnd/>
            <a:tailEnd/>
          </a:ln>
        </p:spPr>
      </p:pic>
      <p:sp>
        <p:nvSpPr>
          <p:cNvPr id="5" name="Rectangle 4"/>
          <p:cNvSpPr/>
          <p:nvPr/>
        </p:nvSpPr>
        <p:spPr>
          <a:xfrm>
            <a:off x="1041657" y="304800"/>
            <a:ext cx="7060715" cy="584775"/>
          </a:xfrm>
          <a:prstGeom prst="rect">
            <a:avLst/>
          </a:prstGeom>
        </p:spPr>
        <p:txBody>
          <a:bodyPr wrap="none">
            <a:spAutoFit/>
          </a:bodyPr>
          <a:lstStyle/>
          <a:p>
            <a:pPr algn="ctr"/>
            <a:r>
              <a:rPr lang="en-US" sz="3200" b="1" dirty="0" smtClean="0">
                <a:latin typeface="+mj-lt"/>
                <a:ea typeface="+mj-ea"/>
                <a:cs typeface="+mj-cs"/>
              </a:rPr>
              <a:t>Force Analysis on Darrieus Turbine</a:t>
            </a:r>
            <a:endParaRPr lang="en-US" sz="3200" b="1" dirty="0">
              <a:latin typeface="+mj-lt"/>
              <a:ea typeface="+mj-ea"/>
              <a:cs typeface="+mj-cs"/>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89</a:t>
            </a:fld>
            <a:endParaRPr lang="en-US"/>
          </a:p>
        </p:txBody>
      </p:sp>
      <p:sp>
        <p:nvSpPr>
          <p:cNvPr id="5" name="Rectangle 4"/>
          <p:cNvSpPr/>
          <p:nvPr/>
        </p:nvSpPr>
        <p:spPr>
          <a:xfrm>
            <a:off x="482633" y="304800"/>
            <a:ext cx="8178777" cy="523220"/>
          </a:xfrm>
          <a:prstGeom prst="rect">
            <a:avLst/>
          </a:prstGeom>
        </p:spPr>
        <p:txBody>
          <a:bodyPr wrap="none">
            <a:spAutoFit/>
          </a:bodyPr>
          <a:lstStyle/>
          <a:p>
            <a:pPr algn="ctr"/>
            <a:r>
              <a:rPr lang="en-US" sz="2800" b="1" dirty="0" smtClean="0">
                <a:latin typeface="+mj-lt"/>
                <a:ea typeface="+mj-ea"/>
                <a:cs typeface="+mj-cs"/>
              </a:rPr>
              <a:t>Variation in Angle of Attack Vs Tip Speed Ratio</a:t>
            </a:r>
            <a:endParaRPr lang="en-US" sz="2800" b="1" dirty="0">
              <a:latin typeface="+mj-lt"/>
              <a:ea typeface="+mj-ea"/>
              <a:cs typeface="+mj-cs"/>
            </a:endParaRPr>
          </a:p>
        </p:txBody>
      </p:sp>
      <p:pic>
        <p:nvPicPr>
          <p:cNvPr id="2050" name="Picture 2"/>
          <p:cNvPicPr>
            <a:picLocks noChangeAspect="1" noChangeArrowheads="1"/>
          </p:cNvPicPr>
          <p:nvPr/>
        </p:nvPicPr>
        <p:blipFill>
          <a:blip r:embed="rId2" cstate="print"/>
          <a:srcRect/>
          <a:stretch>
            <a:fillRect/>
          </a:stretch>
        </p:blipFill>
        <p:spPr bwMode="auto">
          <a:xfrm>
            <a:off x="1219200" y="1066800"/>
            <a:ext cx="6461641" cy="49958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90</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1066800" y="1143000"/>
            <a:ext cx="6934200" cy="4881572"/>
          </a:xfrm>
          <a:prstGeom prst="rect">
            <a:avLst/>
          </a:prstGeom>
          <a:noFill/>
          <a:ln w="9525">
            <a:noFill/>
            <a:miter lim="800000"/>
            <a:headEnd/>
            <a:tailEnd/>
          </a:ln>
        </p:spPr>
      </p:pic>
      <p:sp>
        <p:nvSpPr>
          <p:cNvPr id="5" name="Rectangle 4"/>
          <p:cNvSpPr/>
          <p:nvPr/>
        </p:nvSpPr>
        <p:spPr>
          <a:xfrm>
            <a:off x="304800" y="304800"/>
            <a:ext cx="8077200" cy="400110"/>
          </a:xfrm>
          <a:prstGeom prst="rect">
            <a:avLst/>
          </a:prstGeom>
        </p:spPr>
        <p:txBody>
          <a:bodyPr wrap="square">
            <a:spAutoFit/>
          </a:bodyPr>
          <a:lstStyle/>
          <a:p>
            <a:pPr algn="ctr"/>
            <a:r>
              <a:rPr lang="en-US" sz="2000" b="1" dirty="0" smtClean="0"/>
              <a:t>Transition in VAWTs</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91</a:t>
            </a:fld>
            <a:endParaRPr lang="en-US"/>
          </a:p>
        </p:txBody>
      </p:sp>
      <p:pic>
        <p:nvPicPr>
          <p:cNvPr id="3074" name="Picture 2"/>
          <p:cNvPicPr>
            <a:picLocks noChangeAspect="1" noChangeArrowheads="1"/>
          </p:cNvPicPr>
          <p:nvPr/>
        </p:nvPicPr>
        <p:blipFill>
          <a:blip r:embed="rId2" cstate="print"/>
          <a:srcRect/>
          <a:stretch>
            <a:fillRect/>
          </a:stretch>
        </p:blipFill>
        <p:spPr bwMode="auto">
          <a:xfrm>
            <a:off x="1295400" y="990600"/>
            <a:ext cx="6580637" cy="4728395"/>
          </a:xfrm>
          <a:prstGeom prst="rect">
            <a:avLst/>
          </a:prstGeom>
          <a:noFill/>
          <a:ln w="9525">
            <a:noFill/>
            <a:miter lim="800000"/>
            <a:headEnd/>
            <a:tailEnd/>
          </a:ln>
        </p:spPr>
      </p:pic>
      <p:sp>
        <p:nvSpPr>
          <p:cNvPr id="5" name="Rectangle 4"/>
          <p:cNvSpPr/>
          <p:nvPr/>
        </p:nvSpPr>
        <p:spPr>
          <a:xfrm>
            <a:off x="826648" y="304800"/>
            <a:ext cx="7490769" cy="461665"/>
          </a:xfrm>
          <a:prstGeom prst="rect">
            <a:avLst/>
          </a:prstGeom>
        </p:spPr>
        <p:txBody>
          <a:bodyPr wrap="none">
            <a:spAutoFit/>
          </a:bodyPr>
          <a:lstStyle/>
          <a:p>
            <a:pPr algn="ctr"/>
            <a:r>
              <a:rPr lang="en-US" sz="2400" b="1" dirty="0" smtClean="0">
                <a:latin typeface="+mj-lt"/>
                <a:ea typeface="+mj-ea"/>
                <a:cs typeface="+mj-cs"/>
              </a:rPr>
              <a:t>Effect of Turbine Radius on The Power Coefficient</a:t>
            </a:r>
            <a:endParaRPr lang="en-US" sz="2400" b="1" dirty="0">
              <a:latin typeface="+mj-lt"/>
              <a:ea typeface="+mj-ea"/>
              <a:cs typeface="+mj-cs"/>
            </a:endParaRPr>
          </a:p>
        </p:txBody>
      </p:sp>
      <p:sp>
        <p:nvSpPr>
          <p:cNvPr id="6" name="Rectangle 5"/>
          <p:cNvSpPr/>
          <p:nvPr/>
        </p:nvSpPr>
        <p:spPr>
          <a:xfrm>
            <a:off x="914400" y="5638800"/>
            <a:ext cx="7507184" cy="307777"/>
          </a:xfrm>
          <a:prstGeom prst="rect">
            <a:avLst/>
          </a:prstGeom>
        </p:spPr>
        <p:txBody>
          <a:bodyPr wrap="none">
            <a:spAutoFit/>
          </a:bodyPr>
          <a:lstStyle/>
          <a:p>
            <a:pPr algn="ctr"/>
            <a:r>
              <a:rPr lang="en-US" sz="1400" b="1" dirty="0" smtClean="0">
                <a:latin typeface="+mj-lt"/>
                <a:ea typeface="+mj-ea"/>
                <a:cs typeface="+mj-cs"/>
              </a:rPr>
              <a:t>At low tip speed ratios there is no effect for the turbine radius on the Power Coefficient</a:t>
            </a:r>
            <a:endParaRPr lang="en-US" sz="1400" b="1" dirty="0">
              <a:latin typeface="+mj-lt"/>
              <a:ea typeface="+mj-ea"/>
              <a:cs typeface="+mj-cs"/>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92</a:t>
            </a:fld>
            <a:endParaRPr lang="en-US"/>
          </a:p>
        </p:txBody>
      </p:sp>
      <p:pic>
        <p:nvPicPr>
          <p:cNvPr id="4098" name="Picture 2"/>
          <p:cNvPicPr>
            <a:picLocks noChangeAspect="1" noChangeArrowheads="1"/>
          </p:cNvPicPr>
          <p:nvPr/>
        </p:nvPicPr>
        <p:blipFill>
          <a:blip r:embed="rId2" cstate="print"/>
          <a:srcRect/>
          <a:stretch>
            <a:fillRect/>
          </a:stretch>
        </p:blipFill>
        <p:spPr bwMode="auto">
          <a:xfrm>
            <a:off x="381000" y="1066800"/>
            <a:ext cx="4191000" cy="2605672"/>
          </a:xfrm>
          <a:prstGeom prst="rect">
            <a:avLst/>
          </a:prstGeom>
          <a:noFill/>
          <a:ln w="9525">
            <a:noFill/>
            <a:miter lim="800000"/>
            <a:headEnd/>
            <a:tailEnd/>
          </a:ln>
        </p:spPr>
      </p:pic>
      <p:sp>
        <p:nvSpPr>
          <p:cNvPr id="5" name="Rectangle 4"/>
          <p:cNvSpPr/>
          <p:nvPr/>
        </p:nvSpPr>
        <p:spPr>
          <a:xfrm>
            <a:off x="2048143" y="304800"/>
            <a:ext cx="5047792" cy="461665"/>
          </a:xfrm>
          <a:prstGeom prst="rect">
            <a:avLst/>
          </a:prstGeom>
        </p:spPr>
        <p:txBody>
          <a:bodyPr wrap="none">
            <a:spAutoFit/>
          </a:bodyPr>
          <a:lstStyle/>
          <a:p>
            <a:pPr algn="ctr"/>
            <a:r>
              <a:rPr lang="en-US" sz="2400" b="1" dirty="0" smtClean="0">
                <a:latin typeface="+mj-lt"/>
                <a:ea typeface="+mj-ea"/>
                <a:cs typeface="+mj-cs"/>
              </a:rPr>
              <a:t>Induced Speed Vs Azimuth Angle</a:t>
            </a:r>
            <a:endParaRPr lang="en-US" sz="2400" b="1" dirty="0">
              <a:latin typeface="+mj-lt"/>
              <a:ea typeface="+mj-ea"/>
              <a:cs typeface="+mj-cs"/>
            </a:endParaRPr>
          </a:p>
        </p:txBody>
      </p:sp>
      <p:pic>
        <p:nvPicPr>
          <p:cNvPr id="4099" name="Picture 3"/>
          <p:cNvPicPr>
            <a:picLocks noChangeAspect="1" noChangeArrowheads="1"/>
          </p:cNvPicPr>
          <p:nvPr/>
        </p:nvPicPr>
        <p:blipFill>
          <a:blip r:embed="rId3" cstate="print"/>
          <a:srcRect/>
          <a:stretch>
            <a:fillRect/>
          </a:stretch>
        </p:blipFill>
        <p:spPr bwMode="auto">
          <a:xfrm>
            <a:off x="5181600" y="1219200"/>
            <a:ext cx="3648075" cy="3810728"/>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152400" y="3810000"/>
            <a:ext cx="4572000" cy="27462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93</a:t>
            </a:fld>
            <a:endParaRPr lang="en-US"/>
          </a:p>
        </p:txBody>
      </p:sp>
      <p:pic>
        <p:nvPicPr>
          <p:cNvPr id="4" name="Picture 5"/>
          <p:cNvPicPr>
            <a:picLocks noChangeAspect="1" noChangeArrowheads="1"/>
          </p:cNvPicPr>
          <p:nvPr/>
        </p:nvPicPr>
        <p:blipFill>
          <a:blip r:embed="rId2" cstate="print"/>
          <a:srcRect/>
          <a:stretch>
            <a:fillRect/>
          </a:stretch>
        </p:blipFill>
        <p:spPr bwMode="auto">
          <a:xfrm>
            <a:off x="152400" y="152400"/>
            <a:ext cx="8229600" cy="2864045"/>
          </a:xfrm>
          <a:prstGeom prst="rect">
            <a:avLst/>
          </a:prstGeom>
          <a:noFill/>
          <a:ln w="9525">
            <a:noFill/>
            <a:miter lim="800000"/>
            <a:headEnd/>
            <a:tailEnd/>
          </a:ln>
        </p:spPr>
      </p:pic>
      <p:pic>
        <p:nvPicPr>
          <p:cNvPr id="5122" name="Picture 2"/>
          <p:cNvPicPr>
            <a:picLocks noChangeAspect="1" noChangeArrowheads="1"/>
          </p:cNvPicPr>
          <p:nvPr/>
        </p:nvPicPr>
        <p:blipFill>
          <a:blip r:embed="rId3" cstate="print"/>
          <a:srcRect/>
          <a:stretch>
            <a:fillRect/>
          </a:stretch>
        </p:blipFill>
        <p:spPr bwMode="auto">
          <a:xfrm>
            <a:off x="762000" y="2895600"/>
            <a:ext cx="2819400" cy="1049245"/>
          </a:xfrm>
          <a:prstGeom prst="rect">
            <a:avLst/>
          </a:prstGeom>
          <a:noFill/>
          <a:ln w="9525">
            <a:noFill/>
            <a:miter lim="800000"/>
            <a:headEnd/>
            <a:tailEnd/>
          </a:ln>
        </p:spPr>
      </p:pic>
      <p:pic>
        <p:nvPicPr>
          <p:cNvPr id="5123" name="Picture 3"/>
          <p:cNvPicPr>
            <a:picLocks noChangeAspect="1" noChangeArrowheads="1"/>
          </p:cNvPicPr>
          <p:nvPr/>
        </p:nvPicPr>
        <p:blipFill>
          <a:blip r:embed="rId4" cstate="print"/>
          <a:srcRect/>
          <a:stretch>
            <a:fillRect/>
          </a:stretch>
        </p:blipFill>
        <p:spPr bwMode="auto">
          <a:xfrm>
            <a:off x="1524000" y="4038600"/>
            <a:ext cx="6705600" cy="24194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94</a:t>
            </a:fld>
            <a:endParaRPr lang="en-US"/>
          </a:p>
        </p:txBody>
      </p:sp>
      <p:sp>
        <p:nvSpPr>
          <p:cNvPr id="4" name="Rectangle 3"/>
          <p:cNvSpPr/>
          <p:nvPr/>
        </p:nvSpPr>
        <p:spPr>
          <a:xfrm>
            <a:off x="457200" y="1758077"/>
            <a:ext cx="8153400" cy="2862322"/>
          </a:xfrm>
          <a:prstGeom prst="rect">
            <a:avLst/>
          </a:prstGeom>
        </p:spPr>
        <p:txBody>
          <a:bodyPr wrap="square">
            <a:spAutoFit/>
          </a:bodyPr>
          <a:lstStyle/>
          <a:p>
            <a:pPr algn="just"/>
            <a:r>
              <a:rPr lang="en-US" sz="2000" dirty="0" smtClean="0"/>
              <a:t>The performance of a single Savonius turbine utilizes the interactive</a:t>
            </a:r>
          </a:p>
          <a:p>
            <a:pPr algn="just"/>
            <a:r>
              <a:rPr lang="en-US" sz="2000" dirty="0" smtClean="0"/>
              <a:t>flow between the two blades:</a:t>
            </a:r>
          </a:p>
          <a:p>
            <a:pPr algn="just"/>
            <a:endParaRPr lang="en-US" sz="2000" dirty="0" smtClean="0"/>
          </a:p>
          <a:p>
            <a:pPr marL="342900" indent="-342900" algn="just">
              <a:buAutoNum type="arabicParenR"/>
            </a:pPr>
            <a:r>
              <a:rPr lang="en-US" sz="2000" dirty="0" smtClean="0"/>
              <a:t>The flow attachment to the convex surface of the advancing blade produces a low-pressure region above it to pull the blade in torque-adding direction, i.e. the lift effect at a low tip-speed ratio</a:t>
            </a:r>
          </a:p>
          <a:p>
            <a:pPr algn="just"/>
            <a:endParaRPr lang="en-US" sz="2000" dirty="0" smtClean="0"/>
          </a:p>
          <a:p>
            <a:pPr marL="342900" indent="-342900" algn="just"/>
            <a:r>
              <a:rPr lang="en-US" sz="2000" dirty="0" smtClean="0"/>
              <a:t>3)   A large vortex is slowly shed behind the returning blade, which produces low-pressure downstream of the advancing blade. </a:t>
            </a:r>
          </a:p>
        </p:txBody>
      </p:sp>
      <p:sp>
        <p:nvSpPr>
          <p:cNvPr id="5" name="Rectangle 4"/>
          <p:cNvSpPr/>
          <p:nvPr/>
        </p:nvSpPr>
        <p:spPr>
          <a:xfrm>
            <a:off x="685800" y="304800"/>
            <a:ext cx="7620000" cy="830997"/>
          </a:xfrm>
          <a:prstGeom prst="rect">
            <a:avLst/>
          </a:prstGeom>
        </p:spPr>
        <p:txBody>
          <a:bodyPr wrap="square">
            <a:spAutoFit/>
          </a:bodyPr>
          <a:lstStyle/>
          <a:p>
            <a:pPr algn="ctr"/>
            <a:r>
              <a:rPr lang="en-US" sz="2400" b="1" dirty="0" smtClean="0">
                <a:latin typeface="+mj-lt"/>
                <a:ea typeface="+mj-ea"/>
                <a:cs typeface="+mj-cs"/>
              </a:rPr>
              <a:t>Why the Savonius turbine</a:t>
            </a:r>
          </a:p>
          <a:p>
            <a:pPr algn="ctr"/>
            <a:r>
              <a:rPr lang="en-US" sz="2400" b="1" dirty="0" smtClean="0">
                <a:latin typeface="+mj-lt"/>
                <a:ea typeface="+mj-ea"/>
                <a:cs typeface="+mj-cs"/>
              </a:rPr>
              <a:t>cannot be modeled with simple momentum theory</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95</a:t>
            </a:fld>
            <a:endParaRPr lang="en-US"/>
          </a:p>
        </p:txBody>
      </p:sp>
      <p:pic>
        <p:nvPicPr>
          <p:cNvPr id="4" name="Picture 3" descr="C:\Users\Mohammed\AppData\Local\Microsoft\Windows\INetCache\Content.Word\Case B.JPG"/>
          <p:cNvPicPr/>
          <p:nvPr/>
        </p:nvPicPr>
        <p:blipFill>
          <a:blip r:embed="rId2" cstate="print"/>
          <a:srcRect/>
          <a:stretch>
            <a:fillRect/>
          </a:stretch>
        </p:blipFill>
        <p:spPr bwMode="auto">
          <a:xfrm>
            <a:off x="4495800" y="1066800"/>
            <a:ext cx="4038600" cy="2957545"/>
          </a:xfrm>
          <a:prstGeom prst="rect">
            <a:avLst/>
          </a:prstGeom>
          <a:noFill/>
          <a:ln w="9525">
            <a:noFill/>
            <a:miter lim="800000"/>
            <a:headEnd/>
            <a:tailEnd/>
          </a:ln>
        </p:spPr>
      </p:pic>
      <p:sp>
        <p:nvSpPr>
          <p:cNvPr id="5" name="Rectangle 4"/>
          <p:cNvSpPr/>
          <p:nvPr/>
        </p:nvSpPr>
        <p:spPr>
          <a:xfrm>
            <a:off x="685800" y="304800"/>
            <a:ext cx="7620000" cy="461665"/>
          </a:xfrm>
          <a:prstGeom prst="rect">
            <a:avLst/>
          </a:prstGeom>
        </p:spPr>
        <p:txBody>
          <a:bodyPr wrap="square">
            <a:spAutoFit/>
          </a:bodyPr>
          <a:lstStyle/>
          <a:p>
            <a:pPr algn="ctr"/>
            <a:r>
              <a:rPr lang="en-US" sz="2400" b="1" dirty="0" smtClean="0">
                <a:latin typeface="+mj-lt"/>
                <a:ea typeface="+mj-ea"/>
                <a:cs typeface="+mj-cs"/>
              </a:rPr>
              <a:t>Second Row</a:t>
            </a:r>
          </a:p>
        </p:txBody>
      </p:sp>
      <p:pic>
        <p:nvPicPr>
          <p:cNvPr id="6" name="Picture 5" descr="C:\Users\Mohammed\AppData\Local\Microsoft\Windows\INetCache\Content.Word\Case A.JPG"/>
          <p:cNvPicPr/>
          <p:nvPr/>
        </p:nvPicPr>
        <p:blipFill>
          <a:blip r:embed="rId3" cstate="print"/>
          <a:srcRect/>
          <a:stretch>
            <a:fillRect/>
          </a:stretch>
        </p:blipFill>
        <p:spPr bwMode="auto">
          <a:xfrm>
            <a:off x="304800" y="1066800"/>
            <a:ext cx="4114800" cy="2971800"/>
          </a:xfrm>
          <a:prstGeom prst="rect">
            <a:avLst/>
          </a:prstGeom>
          <a:noFill/>
          <a:ln w="9525">
            <a:noFill/>
            <a:miter lim="800000"/>
            <a:headEnd/>
            <a:tailEnd/>
          </a:ln>
        </p:spPr>
      </p:pic>
      <p:pic>
        <p:nvPicPr>
          <p:cNvPr id="69634" name="Picture 2"/>
          <p:cNvPicPr>
            <a:picLocks noChangeAspect="1" noChangeArrowheads="1"/>
          </p:cNvPicPr>
          <p:nvPr/>
        </p:nvPicPr>
        <p:blipFill>
          <a:blip r:embed="rId4" cstate="print"/>
          <a:srcRect/>
          <a:stretch>
            <a:fillRect/>
          </a:stretch>
        </p:blipFill>
        <p:spPr bwMode="auto">
          <a:xfrm>
            <a:off x="1981200" y="4114800"/>
            <a:ext cx="5029200" cy="2576146"/>
          </a:xfrm>
          <a:prstGeom prst="rect">
            <a:avLst/>
          </a:prstGeom>
          <a:noFill/>
          <a:ln w="9525">
            <a:noFill/>
            <a:miter lim="800000"/>
            <a:headEnd/>
            <a:tailEnd/>
          </a:ln>
        </p:spPr>
      </p:pic>
      <p:sp>
        <p:nvSpPr>
          <p:cNvPr id="9" name="TextBox 8"/>
          <p:cNvSpPr txBox="1"/>
          <p:nvPr/>
        </p:nvSpPr>
        <p:spPr>
          <a:xfrm>
            <a:off x="1219200" y="1143000"/>
            <a:ext cx="1066800" cy="369332"/>
          </a:xfrm>
          <a:prstGeom prst="rect">
            <a:avLst/>
          </a:prstGeom>
          <a:noFill/>
        </p:spPr>
        <p:txBody>
          <a:bodyPr wrap="square" rtlCol="0">
            <a:spAutoFit/>
          </a:bodyPr>
          <a:lstStyle/>
          <a:p>
            <a:r>
              <a:rPr lang="en-US" dirty="0" smtClean="0"/>
              <a:t>Case A</a:t>
            </a:r>
            <a:endParaRPr lang="en-US" dirty="0"/>
          </a:p>
        </p:txBody>
      </p:sp>
      <p:sp>
        <p:nvSpPr>
          <p:cNvPr id="10" name="TextBox 9"/>
          <p:cNvSpPr txBox="1"/>
          <p:nvPr/>
        </p:nvSpPr>
        <p:spPr>
          <a:xfrm>
            <a:off x="7315200" y="1143000"/>
            <a:ext cx="1066800" cy="369332"/>
          </a:xfrm>
          <a:prstGeom prst="rect">
            <a:avLst/>
          </a:prstGeom>
          <a:noFill/>
        </p:spPr>
        <p:txBody>
          <a:bodyPr wrap="square" rtlCol="0">
            <a:spAutoFit/>
          </a:bodyPr>
          <a:lstStyle/>
          <a:p>
            <a:r>
              <a:rPr lang="en-US" dirty="0" smtClean="0"/>
              <a:t>Case B</a:t>
            </a:r>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96</a:t>
            </a:fld>
            <a:endParaRPr lang="en-US"/>
          </a:p>
        </p:txBody>
      </p:sp>
      <p:pic>
        <p:nvPicPr>
          <p:cNvPr id="1028" name="Picture 4"/>
          <p:cNvPicPr>
            <a:picLocks noChangeAspect="1" noChangeArrowheads="1"/>
          </p:cNvPicPr>
          <p:nvPr/>
        </p:nvPicPr>
        <p:blipFill>
          <a:blip r:embed="rId2" cstate="print"/>
          <a:srcRect/>
          <a:stretch>
            <a:fillRect/>
          </a:stretch>
        </p:blipFill>
        <p:spPr bwMode="auto">
          <a:xfrm>
            <a:off x="381000" y="3962400"/>
            <a:ext cx="6248400" cy="2406605"/>
          </a:xfrm>
          <a:prstGeom prst="rect">
            <a:avLst/>
          </a:prstGeom>
          <a:noFill/>
          <a:ln w="9525">
            <a:noFill/>
            <a:miter lim="800000"/>
            <a:headEnd/>
            <a:tailEnd/>
          </a:ln>
        </p:spPr>
      </p:pic>
      <p:grpSp>
        <p:nvGrpSpPr>
          <p:cNvPr id="7" name="Group 6"/>
          <p:cNvGrpSpPr/>
          <p:nvPr/>
        </p:nvGrpSpPr>
        <p:grpSpPr>
          <a:xfrm>
            <a:off x="304800" y="2967636"/>
            <a:ext cx="8153400" cy="994764"/>
            <a:chOff x="304800" y="2286000"/>
            <a:chExt cx="8153400" cy="994764"/>
          </a:xfrm>
        </p:grpSpPr>
        <p:pic>
          <p:nvPicPr>
            <p:cNvPr id="1027" name="Picture 3"/>
            <p:cNvPicPr>
              <a:picLocks noChangeAspect="1" noChangeArrowheads="1"/>
            </p:cNvPicPr>
            <p:nvPr/>
          </p:nvPicPr>
          <p:blipFill>
            <a:blip r:embed="rId3" cstate="print"/>
            <a:srcRect b="60962"/>
            <a:stretch>
              <a:fillRect/>
            </a:stretch>
          </p:blipFill>
          <p:spPr bwMode="auto">
            <a:xfrm>
              <a:off x="304800" y="2286000"/>
              <a:ext cx="8153400" cy="685800"/>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l="39252" t="65063" r="41122"/>
            <a:stretch>
              <a:fillRect/>
            </a:stretch>
          </p:blipFill>
          <p:spPr bwMode="auto">
            <a:xfrm>
              <a:off x="2438400" y="2667000"/>
              <a:ext cx="1600200" cy="613764"/>
            </a:xfrm>
            <a:prstGeom prst="rect">
              <a:avLst/>
            </a:prstGeom>
            <a:noFill/>
            <a:ln w="9525">
              <a:noFill/>
              <a:miter lim="800000"/>
              <a:headEnd/>
              <a:tailEnd/>
            </a:ln>
          </p:spPr>
        </p:pic>
      </p:grpSp>
      <p:grpSp>
        <p:nvGrpSpPr>
          <p:cNvPr id="9" name="Group 8"/>
          <p:cNvGrpSpPr/>
          <p:nvPr/>
        </p:nvGrpSpPr>
        <p:grpSpPr>
          <a:xfrm>
            <a:off x="228600" y="1619972"/>
            <a:ext cx="5943600" cy="1275628"/>
            <a:chOff x="304800" y="1238972"/>
            <a:chExt cx="5943600" cy="1275628"/>
          </a:xfrm>
        </p:grpSpPr>
        <p:pic>
          <p:nvPicPr>
            <p:cNvPr id="1026" name="Picture 2"/>
            <p:cNvPicPr>
              <a:picLocks noChangeAspect="1" noChangeArrowheads="1"/>
            </p:cNvPicPr>
            <p:nvPr/>
          </p:nvPicPr>
          <p:blipFill>
            <a:blip r:embed="rId4" cstate="print"/>
            <a:srcRect b="74756"/>
            <a:stretch>
              <a:fillRect/>
            </a:stretch>
          </p:blipFill>
          <p:spPr bwMode="auto">
            <a:xfrm>
              <a:off x="304800" y="1238972"/>
              <a:ext cx="5943600" cy="437428"/>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l="43590" t="38436" r="25641" b="8795"/>
            <a:stretch>
              <a:fillRect/>
            </a:stretch>
          </p:blipFill>
          <p:spPr bwMode="auto">
            <a:xfrm>
              <a:off x="2971800" y="1600200"/>
              <a:ext cx="1828800" cy="914400"/>
            </a:xfrm>
            <a:prstGeom prst="rect">
              <a:avLst/>
            </a:prstGeom>
            <a:noFill/>
            <a:ln w="9525">
              <a:noFill/>
              <a:miter lim="800000"/>
              <a:headEnd/>
              <a:tailEnd/>
            </a:ln>
          </p:spPr>
        </p:pic>
      </p:grpSp>
      <p:sp>
        <p:nvSpPr>
          <p:cNvPr id="10" name="Rectangle 9"/>
          <p:cNvSpPr/>
          <p:nvPr/>
        </p:nvSpPr>
        <p:spPr>
          <a:xfrm>
            <a:off x="381000" y="304800"/>
            <a:ext cx="1941622" cy="369332"/>
          </a:xfrm>
          <a:prstGeom prst="rect">
            <a:avLst/>
          </a:prstGeom>
        </p:spPr>
        <p:txBody>
          <a:bodyPr wrap="none">
            <a:spAutoFit/>
          </a:bodyPr>
          <a:lstStyle/>
          <a:p>
            <a:r>
              <a:rPr lang="en-US" dirty="0" smtClean="0"/>
              <a:t>Vorticity equation</a:t>
            </a:r>
            <a:endParaRPr lang="en-US" dirty="0"/>
          </a:p>
        </p:txBody>
      </p:sp>
      <p:pic>
        <p:nvPicPr>
          <p:cNvPr id="11" name="Picture 2" descr="\begin{align}&#10;\frac{D\vec\omega}{Dt} &amp;= \frac{\partial \vec \omega}{\partial t} + (\vec u \cdot \nabla) \vec \omega \\&#10;&amp;= (\vec \omega \cdot \nabla) \vec u - \vec \omega (\nabla \cdot \vec u) + \frac{1}{\rho^2}\nabla \rho \times \nabla p + \nabla \times \left( \frac{\nabla \cdot \tau}{\rho} \right) + \nabla \times \vec B \end{align}"/>
          <p:cNvPicPr>
            <a:picLocks noChangeAspect="1" noChangeArrowheads="1"/>
          </p:cNvPicPr>
          <p:nvPr/>
        </p:nvPicPr>
        <p:blipFill>
          <a:blip r:embed="rId5" cstate="print"/>
          <a:srcRect r="66138" b="42268"/>
          <a:stretch>
            <a:fillRect/>
          </a:stretch>
        </p:blipFill>
        <p:spPr bwMode="auto">
          <a:xfrm>
            <a:off x="2362200" y="914400"/>
            <a:ext cx="2351314" cy="685800"/>
          </a:xfrm>
          <a:prstGeom prst="rect">
            <a:avLst/>
          </a:prstGeom>
          <a:noFill/>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97</a:t>
            </a:fld>
            <a:endParaRPr lang="en-US"/>
          </a:p>
        </p:txBody>
      </p:sp>
      <p:pic>
        <p:nvPicPr>
          <p:cNvPr id="2051" name="Picture 1" descr="\begin{displaymath}\frac{\partial u}{\partial t}+u\frac{\partial u}{\partial x}+...&#10;...}{\partial x^{2}}+\frac{\partial^{2}u}{\partial y^{2}}\right),&#10;\end{displaymath}"/>
          <p:cNvPicPr>
            <a:picLocks noChangeAspect="1" noChangeArrowheads="1"/>
          </p:cNvPicPr>
          <p:nvPr/>
        </p:nvPicPr>
        <p:blipFill>
          <a:blip r:embed="rId2" cstate="print"/>
          <a:srcRect/>
          <a:stretch>
            <a:fillRect/>
          </a:stretch>
        </p:blipFill>
        <p:spPr bwMode="auto">
          <a:xfrm>
            <a:off x="1828799" y="1828800"/>
            <a:ext cx="5687786" cy="838200"/>
          </a:xfrm>
          <a:prstGeom prst="rect">
            <a:avLst/>
          </a:prstGeom>
          <a:noFill/>
        </p:spPr>
      </p:pic>
      <p:pic>
        <p:nvPicPr>
          <p:cNvPr id="2050" name="Picture 4" descr="\begin{displaymath}\frac{\partial v}{\partial t}+u\frac{\partial v}{\partial x}+...&#10;...}{\partial x^{2}}+\frac{\partial^{2}v}{\partial y^{2}}\right),&#10;\end{displaymath}"/>
          <p:cNvPicPr>
            <a:picLocks noChangeAspect="1" noChangeArrowheads="1"/>
          </p:cNvPicPr>
          <p:nvPr/>
        </p:nvPicPr>
        <p:blipFill>
          <a:blip r:embed="rId3" cstate="print"/>
          <a:srcRect/>
          <a:stretch>
            <a:fillRect/>
          </a:stretch>
        </p:blipFill>
        <p:spPr bwMode="auto">
          <a:xfrm>
            <a:off x="2057399" y="2895600"/>
            <a:ext cx="5116286" cy="762000"/>
          </a:xfrm>
          <a:prstGeom prst="rect">
            <a:avLst/>
          </a:prstGeom>
          <a:noFill/>
        </p:spPr>
      </p:pic>
      <p:pic>
        <p:nvPicPr>
          <p:cNvPr id="2049" name="Picture 7" descr="\begin{displaymath}\frac{\partial u}{\partial x}+\frac{\partial v}{\partial y} = 0,&#10;\end{displaymath}"/>
          <p:cNvPicPr>
            <a:picLocks noChangeAspect="1" noChangeArrowheads="1"/>
          </p:cNvPicPr>
          <p:nvPr/>
        </p:nvPicPr>
        <p:blipFill>
          <a:blip r:embed="rId4" cstate="print"/>
          <a:srcRect/>
          <a:stretch>
            <a:fillRect/>
          </a:stretch>
        </p:blipFill>
        <p:spPr bwMode="auto">
          <a:xfrm>
            <a:off x="3581400" y="3962400"/>
            <a:ext cx="1524000" cy="748145"/>
          </a:xfrm>
          <a:prstGeom prst="rect">
            <a:avLst/>
          </a:prstGeom>
          <a:noFill/>
        </p:spPr>
      </p:pic>
      <p:sp>
        <p:nvSpPr>
          <p:cNvPr id="2052" name="Rectangle 4"/>
          <p:cNvSpPr>
            <a:spLocks noChangeArrowheads="1"/>
          </p:cNvSpPr>
          <p:nvPr/>
        </p:nvSpPr>
        <p:spPr bwMode="auto">
          <a:xfrm>
            <a:off x="2362200" y="609600"/>
            <a:ext cx="44958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Two-dimensional flow equation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4" name="Rectangle 6"/>
          <p:cNvSpPr>
            <a:spLocks noChangeArrowheads="1"/>
          </p:cNvSpPr>
          <p:nvPr/>
        </p:nvSpPr>
        <p:spPr bwMode="auto">
          <a:xfrm>
            <a:off x="0" y="1981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t="8081" b="8418"/>
          <a:stretch>
            <a:fillRect/>
          </a:stretch>
        </p:blipFill>
        <p:spPr bwMode="auto">
          <a:xfrm>
            <a:off x="1114425" y="2895600"/>
            <a:ext cx="6886575" cy="2362200"/>
          </a:xfrm>
          <a:prstGeom prst="rect">
            <a:avLst/>
          </a:prstGeom>
          <a:noFill/>
          <a:ln w="9525">
            <a:noFill/>
            <a:miter lim="800000"/>
            <a:headEnd/>
            <a:tailEnd/>
          </a:ln>
        </p:spPr>
      </p:pic>
      <p:sp>
        <p:nvSpPr>
          <p:cNvPr id="3" name="Slide Number Placeholder 2"/>
          <p:cNvSpPr>
            <a:spLocks noGrp="1"/>
          </p:cNvSpPr>
          <p:nvPr>
            <p:ph type="sldNum" sz="quarter" idx="12"/>
          </p:nvPr>
        </p:nvSpPr>
        <p:spPr>
          <a:xfrm>
            <a:off x="7010400" y="6381750"/>
            <a:ext cx="2133600" cy="476250"/>
          </a:xfrm>
        </p:spPr>
        <p:txBody>
          <a:bodyPr/>
          <a:lstStyle/>
          <a:p>
            <a:fld id="{325197A1-4679-4014-A1F3-A8A77BFA5E4A}" type="slidenum">
              <a:rPr lang="en-US" smtClean="0"/>
              <a:pPr/>
              <a:t>98</a:t>
            </a:fld>
            <a:endParaRPr lang="en-US"/>
          </a:p>
        </p:txBody>
      </p:sp>
      <p:sp>
        <p:nvSpPr>
          <p:cNvPr id="4" name="Rectangle 3"/>
          <p:cNvSpPr/>
          <p:nvPr/>
        </p:nvSpPr>
        <p:spPr>
          <a:xfrm>
            <a:off x="228600" y="762000"/>
            <a:ext cx="8763000" cy="1477328"/>
          </a:xfrm>
          <a:prstGeom prst="rect">
            <a:avLst/>
          </a:prstGeom>
        </p:spPr>
        <p:txBody>
          <a:bodyPr wrap="square">
            <a:spAutoFit/>
          </a:bodyPr>
          <a:lstStyle/>
          <a:p>
            <a:r>
              <a:rPr lang="en-US" dirty="0" smtClean="0"/>
              <a:t>The fraction by which the axial component of velocity is reduced is known as the axial induction factor (a</a:t>
            </a:r>
            <a:r>
              <a:rPr lang="en-US" i="1" dirty="0" smtClean="0"/>
              <a:t>). </a:t>
            </a:r>
          </a:p>
          <a:p>
            <a:endParaRPr lang="en-US" i="1" dirty="0" smtClean="0"/>
          </a:p>
          <a:p>
            <a:r>
              <a:rPr lang="en-US" dirty="0" smtClean="0"/>
              <a:t>If the free stream velocity is U</a:t>
            </a:r>
            <a:r>
              <a:rPr lang="en-US" baseline="-25000" dirty="0" smtClean="0"/>
              <a:t>∞</a:t>
            </a:r>
            <a:r>
              <a:rPr lang="en-US" dirty="0" smtClean="0"/>
              <a:t> and the axial velocity at the rotor plane is U</a:t>
            </a:r>
            <a:r>
              <a:rPr lang="en-US" baseline="-25000" dirty="0" smtClean="0"/>
              <a:t>1</a:t>
            </a:r>
            <a:r>
              <a:rPr lang="en-US" dirty="0" smtClean="0"/>
              <a:t> , then the axial induction factor is, </a:t>
            </a:r>
            <a:endParaRPr lang="en-US" dirty="0"/>
          </a:p>
        </p:txBody>
      </p:sp>
      <p:sp>
        <p:nvSpPr>
          <p:cNvPr id="5" name="Rectangle 4"/>
          <p:cNvSpPr>
            <a:spLocks noChangeArrowheads="1"/>
          </p:cNvSpPr>
          <p:nvPr/>
        </p:nvSpPr>
        <p:spPr bwMode="auto">
          <a:xfrm>
            <a:off x="2362200" y="152400"/>
            <a:ext cx="44958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Axial Induction Factor</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3581400" y="1981200"/>
            <a:ext cx="2221454" cy="1066800"/>
          </a:xfrm>
          <a:prstGeom prst="rect">
            <a:avLst/>
          </a:prstGeom>
          <a:noFill/>
          <a:ln w="9525">
            <a:noFill/>
            <a:miter lim="800000"/>
            <a:headEnd/>
            <a:tailEnd/>
          </a:ln>
        </p:spPr>
      </p:pic>
      <p:sp>
        <p:nvSpPr>
          <p:cNvPr id="7" name="Rectangle 6"/>
          <p:cNvSpPr/>
          <p:nvPr/>
        </p:nvSpPr>
        <p:spPr>
          <a:xfrm>
            <a:off x="152400" y="5410200"/>
            <a:ext cx="8763000" cy="369332"/>
          </a:xfrm>
          <a:prstGeom prst="rect">
            <a:avLst/>
          </a:prstGeom>
        </p:spPr>
        <p:txBody>
          <a:bodyPr wrap="square">
            <a:spAutoFit/>
          </a:bodyPr>
          <a:lstStyle/>
          <a:p>
            <a:r>
              <a:rPr lang="en-US" dirty="0" smtClean="0"/>
              <a:t>The power W extracted by the wind turbine is related to the axial induction factor (a):</a:t>
            </a:r>
            <a:endParaRPr lang="en-US" dirty="0"/>
          </a:p>
        </p:txBody>
      </p:sp>
      <p:pic>
        <p:nvPicPr>
          <p:cNvPr id="8" name="Picture 2"/>
          <p:cNvPicPr>
            <a:picLocks noChangeAspect="1" noChangeArrowheads="1"/>
          </p:cNvPicPr>
          <p:nvPr/>
        </p:nvPicPr>
        <p:blipFill>
          <a:blip r:embed="rId4" cstate="print"/>
          <a:srcRect/>
          <a:stretch>
            <a:fillRect/>
          </a:stretch>
        </p:blipFill>
        <p:spPr bwMode="auto">
          <a:xfrm>
            <a:off x="3371850" y="5715000"/>
            <a:ext cx="2876550" cy="962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99</a:t>
            </a:fld>
            <a:endParaRPr lang="en-US"/>
          </a:p>
        </p:txBody>
      </p:sp>
      <p:sp>
        <p:nvSpPr>
          <p:cNvPr id="4" name="Rectangle 3"/>
          <p:cNvSpPr/>
          <p:nvPr/>
        </p:nvSpPr>
        <p:spPr>
          <a:xfrm>
            <a:off x="381000" y="1219200"/>
            <a:ext cx="8001000" cy="2585323"/>
          </a:xfrm>
          <a:prstGeom prst="rect">
            <a:avLst/>
          </a:prstGeom>
        </p:spPr>
        <p:txBody>
          <a:bodyPr wrap="square">
            <a:spAutoFit/>
          </a:bodyPr>
          <a:lstStyle/>
          <a:p>
            <a:r>
              <a:rPr lang="en-US" dirty="0" smtClean="0"/>
              <a:t>The tangential induction factor (</a:t>
            </a:r>
            <a:r>
              <a:rPr lang="en-US" i="1" dirty="0" smtClean="0"/>
              <a:t>a’) which is due to rotation of the flow in the wake. </a:t>
            </a:r>
          </a:p>
          <a:p>
            <a:endParaRPr lang="en-US" i="1" dirty="0" smtClean="0"/>
          </a:p>
          <a:p>
            <a:endParaRPr lang="en-US" i="1" dirty="0" smtClean="0"/>
          </a:p>
          <a:p>
            <a:endParaRPr lang="en-US" i="1" dirty="0" smtClean="0"/>
          </a:p>
          <a:p>
            <a:endParaRPr lang="en-US" i="1" dirty="0" smtClean="0"/>
          </a:p>
          <a:p>
            <a:r>
              <a:rPr lang="en-US" dirty="0" smtClean="0"/>
              <a:t>where </a:t>
            </a:r>
            <a:r>
              <a:rPr lang="en-US" i="1" dirty="0" smtClean="0"/>
              <a:t>Ω is the angular speed of the rotor and ω is the angular velocity at which the wake rotates. </a:t>
            </a:r>
            <a:endParaRPr lang="en-US" dirty="0" smtClean="0"/>
          </a:p>
          <a:p>
            <a:endParaRPr lang="en-US" dirty="0"/>
          </a:p>
        </p:txBody>
      </p:sp>
      <p:sp>
        <p:nvSpPr>
          <p:cNvPr id="5" name="Rectangle 4"/>
          <p:cNvSpPr/>
          <p:nvPr/>
        </p:nvSpPr>
        <p:spPr>
          <a:xfrm>
            <a:off x="3048000" y="457200"/>
            <a:ext cx="2929072" cy="369332"/>
          </a:xfrm>
          <a:prstGeom prst="rect">
            <a:avLst/>
          </a:prstGeom>
        </p:spPr>
        <p:txBody>
          <a:bodyPr wrap="none">
            <a:spAutoFit/>
          </a:bodyPr>
          <a:lstStyle/>
          <a:p>
            <a:r>
              <a:rPr lang="en-US" dirty="0" smtClean="0"/>
              <a:t>Tangential induction factor </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3581400" y="1676400"/>
            <a:ext cx="1447800" cy="12043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AD763D-6B1E-43F6-BBB3-5E2A07AEF992}" type="slidenum">
              <a:rPr lang="en-US" smtClean="0"/>
              <a:pPr/>
              <a:t>100</a:t>
            </a:fld>
            <a:endParaRPr lang="en-US"/>
          </a:p>
        </p:txBody>
      </p:sp>
      <p:pic>
        <p:nvPicPr>
          <p:cNvPr id="113666" name="Picture 2"/>
          <p:cNvPicPr>
            <a:picLocks noChangeAspect="1" noChangeArrowheads="1"/>
          </p:cNvPicPr>
          <p:nvPr/>
        </p:nvPicPr>
        <p:blipFill>
          <a:blip r:embed="rId2" cstate="print"/>
          <a:srcRect/>
          <a:stretch>
            <a:fillRect/>
          </a:stretch>
        </p:blipFill>
        <p:spPr bwMode="auto">
          <a:xfrm>
            <a:off x="0" y="1143000"/>
            <a:ext cx="4681066" cy="3047999"/>
          </a:xfrm>
          <a:prstGeom prst="rect">
            <a:avLst/>
          </a:prstGeom>
          <a:noFill/>
          <a:ln w="9525">
            <a:noFill/>
            <a:miter lim="800000"/>
            <a:headEnd/>
            <a:tailEnd/>
          </a:ln>
        </p:spPr>
      </p:pic>
      <p:sp>
        <p:nvSpPr>
          <p:cNvPr id="4" name="Rectangle 3"/>
          <p:cNvSpPr/>
          <p:nvPr/>
        </p:nvSpPr>
        <p:spPr>
          <a:xfrm>
            <a:off x="2362200" y="228600"/>
            <a:ext cx="3597331" cy="369332"/>
          </a:xfrm>
          <a:prstGeom prst="rect">
            <a:avLst/>
          </a:prstGeom>
        </p:spPr>
        <p:txBody>
          <a:bodyPr wrap="none">
            <a:spAutoFit/>
          </a:bodyPr>
          <a:lstStyle/>
          <a:p>
            <a:r>
              <a:rPr lang="en-US" b="1" dirty="0" smtClean="0"/>
              <a:t>Wall Functions vs. Near-Wall Model</a:t>
            </a:r>
            <a:endParaRPr lang="en-US" dirty="0"/>
          </a:p>
        </p:txBody>
      </p:sp>
      <p:pic>
        <p:nvPicPr>
          <p:cNvPr id="113667" name="Picture 3"/>
          <p:cNvPicPr>
            <a:picLocks noChangeAspect="1" noChangeArrowheads="1"/>
          </p:cNvPicPr>
          <p:nvPr/>
        </p:nvPicPr>
        <p:blipFill>
          <a:blip r:embed="rId3" cstate="print"/>
          <a:srcRect/>
          <a:stretch>
            <a:fillRect/>
          </a:stretch>
        </p:blipFill>
        <p:spPr bwMode="auto">
          <a:xfrm>
            <a:off x="4648200" y="1371600"/>
            <a:ext cx="4055438" cy="2667000"/>
          </a:xfrm>
          <a:prstGeom prst="rect">
            <a:avLst/>
          </a:prstGeom>
          <a:noFill/>
          <a:ln w="9525">
            <a:noFill/>
            <a:miter lim="800000"/>
            <a:headEnd/>
            <a:tailEnd/>
          </a:ln>
        </p:spPr>
      </p:pic>
      <p:sp>
        <p:nvSpPr>
          <p:cNvPr id="6" name="Rectangle 5"/>
          <p:cNvSpPr/>
          <p:nvPr/>
        </p:nvSpPr>
        <p:spPr>
          <a:xfrm>
            <a:off x="381000" y="4419600"/>
            <a:ext cx="7848600" cy="1200329"/>
          </a:xfrm>
          <a:prstGeom prst="rect">
            <a:avLst/>
          </a:prstGeom>
        </p:spPr>
        <p:txBody>
          <a:bodyPr wrap="square">
            <a:spAutoFit/>
          </a:bodyPr>
          <a:lstStyle/>
          <a:p>
            <a:r>
              <a:rPr lang="en-US" dirty="0" smtClean="0"/>
              <a:t>Numerous experiments have shown that the near-wall region can be largely subdivided into three layers. In the innermost layer, called the “viscous sub-layer”, the flow is almost laminar, and the (molecular) viscosity plays a dominant role in momentum</a:t>
            </a:r>
            <a:endParaRPr lang="en-US" dirty="0"/>
          </a:p>
        </p:txBody>
      </p:sp>
      <p:sp>
        <p:nvSpPr>
          <p:cNvPr id="7" name="Rectangle 6"/>
          <p:cNvSpPr/>
          <p:nvPr/>
        </p:nvSpPr>
        <p:spPr>
          <a:xfrm>
            <a:off x="457200" y="5715000"/>
            <a:ext cx="7772400" cy="646331"/>
          </a:xfrm>
          <a:prstGeom prst="rect">
            <a:avLst/>
          </a:prstGeom>
        </p:spPr>
        <p:txBody>
          <a:bodyPr wrap="square">
            <a:spAutoFit/>
          </a:bodyPr>
          <a:lstStyle/>
          <a:p>
            <a:r>
              <a:rPr lang="en-US" dirty="0" smtClean="0"/>
              <a:t>“wall functions” are used to bridge the viscosity-affected region between</a:t>
            </a:r>
          </a:p>
          <a:p>
            <a:r>
              <a:rPr lang="en-US" dirty="0" smtClean="0"/>
              <a:t>the wall and the fully-turbulent region.</a:t>
            </a:r>
            <a:endParaRPr lang="en-US" dirty="0"/>
          </a:p>
        </p:txBody>
      </p:sp>
      <p:pic>
        <p:nvPicPr>
          <p:cNvPr id="113668" name="Picture 4"/>
          <p:cNvPicPr>
            <a:picLocks noChangeAspect="1" noChangeArrowheads="1"/>
          </p:cNvPicPr>
          <p:nvPr/>
        </p:nvPicPr>
        <p:blipFill>
          <a:blip r:embed="rId4" cstate="print"/>
          <a:srcRect/>
          <a:stretch>
            <a:fillRect/>
          </a:stretch>
        </p:blipFill>
        <p:spPr bwMode="auto">
          <a:xfrm>
            <a:off x="6858000" y="914400"/>
            <a:ext cx="1771650" cy="390525"/>
          </a:xfrm>
          <a:prstGeom prst="rect">
            <a:avLst/>
          </a:prstGeom>
          <a:noFill/>
          <a:ln w="9525">
            <a:noFill/>
            <a:miter lim="800000"/>
            <a:headEnd/>
            <a:tailEnd/>
          </a:ln>
        </p:spPr>
      </p:pic>
      <p:pic>
        <p:nvPicPr>
          <p:cNvPr id="113669" name="Picture 5"/>
          <p:cNvPicPr>
            <a:picLocks noChangeAspect="1" noChangeArrowheads="1"/>
          </p:cNvPicPr>
          <p:nvPr/>
        </p:nvPicPr>
        <p:blipFill>
          <a:blip r:embed="rId5" cstate="print"/>
          <a:srcRect/>
          <a:stretch>
            <a:fillRect/>
          </a:stretch>
        </p:blipFill>
        <p:spPr bwMode="auto">
          <a:xfrm>
            <a:off x="533400" y="6429375"/>
            <a:ext cx="6457950" cy="4286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101</a:t>
            </a:fld>
            <a:endParaRPr lang="en-US"/>
          </a:p>
        </p:txBody>
      </p:sp>
      <p:pic>
        <p:nvPicPr>
          <p:cNvPr id="1026" name="Picture 2" descr="y^+ \equiv \frac{u_* \, y}{\nu}"/>
          <p:cNvPicPr>
            <a:picLocks noChangeAspect="1" noChangeArrowheads="1"/>
          </p:cNvPicPr>
          <p:nvPr/>
        </p:nvPicPr>
        <p:blipFill>
          <a:blip r:embed="rId2" cstate="print"/>
          <a:srcRect/>
          <a:stretch>
            <a:fillRect/>
          </a:stretch>
        </p:blipFill>
        <p:spPr bwMode="auto">
          <a:xfrm>
            <a:off x="2743200" y="1447800"/>
            <a:ext cx="1600195" cy="685800"/>
          </a:xfrm>
          <a:prstGeom prst="rect">
            <a:avLst/>
          </a:prstGeom>
          <a:noFill/>
        </p:spPr>
      </p:pic>
      <p:sp>
        <p:nvSpPr>
          <p:cNvPr id="5" name="Rectangle 4"/>
          <p:cNvSpPr/>
          <p:nvPr/>
        </p:nvSpPr>
        <p:spPr>
          <a:xfrm>
            <a:off x="381000" y="381000"/>
            <a:ext cx="4198585" cy="369332"/>
          </a:xfrm>
          <a:prstGeom prst="rect">
            <a:avLst/>
          </a:prstGeom>
        </p:spPr>
        <p:txBody>
          <a:bodyPr wrap="none">
            <a:spAutoFit/>
          </a:bodyPr>
          <a:lstStyle/>
          <a:p>
            <a:r>
              <a:rPr lang="en-US" b="1" dirty="0" smtClean="0"/>
              <a:t>Dimensionless wall distance (y plus)</a:t>
            </a:r>
            <a:endParaRPr lang="en-US" b="1" dirty="0"/>
          </a:p>
        </p:txBody>
      </p:sp>
      <p:pic>
        <p:nvPicPr>
          <p:cNvPr id="1028" name="Picture 4" descr="u_*"/>
          <p:cNvPicPr>
            <a:picLocks noChangeAspect="1" noChangeArrowheads="1"/>
          </p:cNvPicPr>
          <p:nvPr/>
        </p:nvPicPr>
        <p:blipFill>
          <a:blip r:embed="rId3" cstate="print"/>
          <a:srcRect/>
          <a:stretch>
            <a:fillRect/>
          </a:stretch>
        </p:blipFill>
        <p:spPr bwMode="auto">
          <a:xfrm>
            <a:off x="609600" y="2667000"/>
            <a:ext cx="342900" cy="228600"/>
          </a:xfrm>
          <a:prstGeom prst="rect">
            <a:avLst/>
          </a:prstGeom>
          <a:noFill/>
        </p:spPr>
      </p:pic>
      <p:pic>
        <p:nvPicPr>
          <p:cNvPr id="1029" name="Picture 5" descr="y"/>
          <p:cNvPicPr>
            <a:picLocks noChangeAspect="1" noChangeArrowheads="1"/>
          </p:cNvPicPr>
          <p:nvPr/>
        </p:nvPicPr>
        <p:blipFill>
          <a:blip r:embed="rId4" cstate="print"/>
          <a:srcRect/>
          <a:stretch>
            <a:fillRect/>
          </a:stretch>
        </p:blipFill>
        <p:spPr bwMode="auto">
          <a:xfrm>
            <a:off x="5197475" y="-136525"/>
            <a:ext cx="95250" cy="133350"/>
          </a:xfrm>
          <a:prstGeom prst="rect">
            <a:avLst/>
          </a:prstGeom>
          <a:noFill/>
        </p:spPr>
      </p:pic>
      <p:pic>
        <p:nvPicPr>
          <p:cNvPr id="1030" name="Picture 6" descr="\nu"/>
          <p:cNvPicPr>
            <a:picLocks noChangeAspect="1" noChangeArrowheads="1"/>
          </p:cNvPicPr>
          <p:nvPr/>
        </p:nvPicPr>
        <p:blipFill>
          <a:blip r:embed="rId5" cstate="print"/>
          <a:srcRect/>
          <a:stretch>
            <a:fillRect/>
          </a:stretch>
        </p:blipFill>
        <p:spPr bwMode="auto">
          <a:xfrm>
            <a:off x="9239250" y="-136525"/>
            <a:ext cx="95250" cy="85725"/>
          </a:xfrm>
          <a:prstGeom prst="rect">
            <a:avLst/>
          </a:prstGeom>
          <a:noFill/>
        </p:spPr>
      </p:pic>
      <p:sp>
        <p:nvSpPr>
          <p:cNvPr id="1031" name="Rectangle 7"/>
          <p:cNvSpPr>
            <a:spLocks noChangeArrowheads="1"/>
          </p:cNvSpPr>
          <p:nvPr/>
        </p:nvSpPr>
        <p:spPr bwMode="auto">
          <a:xfrm rot="10800000" flipV="1">
            <a:off x="1219200" y="3733800"/>
            <a:ext cx="44196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the local </a:t>
            </a:r>
            <a:r>
              <a:rPr kumimoji="0" lang="en-US" sz="1800" b="0" i="0" u="none" strike="noStrike" cap="none" normalizeH="0" baseline="0" dirty="0" smtClean="0">
                <a:ln>
                  <a:noFill/>
                </a:ln>
                <a:solidFill>
                  <a:schemeClr val="tx1"/>
                </a:solidFill>
                <a:effectLst/>
                <a:latin typeface="Arial" charset="0"/>
                <a:cs typeface="Arial" charset="0"/>
                <a:hlinkClick r:id="rId6" tooltip="Kinematic viscosity"/>
              </a:rPr>
              <a:t>kinematic viscosity</a:t>
            </a:r>
            <a:r>
              <a:rPr kumimoji="0" lang="en-US" sz="1800" b="0" i="0" u="none" strike="noStrike" cap="none" normalizeH="0" baseline="0" dirty="0" smtClean="0">
                <a:ln>
                  <a:noFill/>
                </a:ln>
                <a:solidFill>
                  <a:schemeClr val="tx1"/>
                </a:solidFill>
                <a:effectLst/>
                <a:latin typeface="Arial" charset="0"/>
                <a:cs typeface="Arial" charset="0"/>
              </a:rPr>
              <a:t> of the fluid </a:t>
            </a:r>
          </a:p>
        </p:txBody>
      </p:sp>
      <p:pic>
        <p:nvPicPr>
          <p:cNvPr id="1033" name="Picture 9" descr="y"/>
          <p:cNvPicPr>
            <a:picLocks noChangeAspect="1" noChangeArrowheads="1"/>
          </p:cNvPicPr>
          <p:nvPr/>
        </p:nvPicPr>
        <p:blipFill>
          <a:blip r:embed="rId4" cstate="print"/>
          <a:srcRect/>
          <a:stretch>
            <a:fillRect/>
          </a:stretch>
        </p:blipFill>
        <p:spPr bwMode="auto">
          <a:xfrm>
            <a:off x="609600" y="3200400"/>
            <a:ext cx="228600" cy="320040"/>
          </a:xfrm>
          <a:prstGeom prst="rect">
            <a:avLst/>
          </a:prstGeom>
          <a:noFill/>
        </p:spPr>
      </p:pic>
      <p:pic>
        <p:nvPicPr>
          <p:cNvPr id="1034" name="Picture 10" descr="\nu"/>
          <p:cNvPicPr>
            <a:picLocks noChangeAspect="1" noChangeArrowheads="1"/>
          </p:cNvPicPr>
          <p:nvPr/>
        </p:nvPicPr>
        <p:blipFill>
          <a:blip r:embed="rId5" cstate="print"/>
          <a:srcRect/>
          <a:stretch>
            <a:fillRect/>
          </a:stretch>
        </p:blipFill>
        <p:spPr bwMode="auto">
          <a:xfrm>
            <a:off x="609600" y="3810000"/>
            <a:ext cx="254000" cy="228600"/>
          </a:xfrm>
          <a:prstGeom prst="rect">
            <a:avLst/>
          </a:prstGeom>
          <a:noFill/>
        </p:spPr>
      </p:pic>
      <p:sp>
        <p:nvSpPr>
          <p:cNvPr id="14" name="Rectangle 13"/>
          <p:cNvSpPr/>
          <p:nvPr/>
        </p:nvSpPr>
        <p:spPr>
          <a:xfrm>
            <a:off x="1219200" y="2590800"/>
            <a:ext cx="3962400" cy="369332"/>
          </a:xfrm>
          <a:prstGeom prst="rect">
            <a:avLst/>
          </a:prstGeom>
        </p:spPr>
        <p:txBody>
          <a:bodyPr wrap="square">
            <a:spAutoFit/>
          </a:bodyPr>
          <a:lstStyle/>
          <a:p>
            <a:r>
              <a:rPr lang="en-US" dirty="0" smtClean="0">
                <a:solidFill>
                  <a:schemeClr val="tx2"/>
                </a:solidFill>
                <a:cs typeface="Arial" charset="0"/>
                <a:hlinkClick r:id="rId7" tooltip="Friction velocity"/>
              </a:rPr>
              <a:t>friction velocity</a:t>
            </a:r>
            <a:r>
              <a:rPr lang="en-US" dirty="0" smtClean="0">
                <a:solidFill>
                  <a:schemeClr val="tx2"/>
                </a:solidFill>
                <a:cs typeface="Arial" charset="0"/>
              </a:rPr>
              <a:t> at the nearest wall</a:t>
            </a:r>
            <a:endParaRPr lang="en-US" dirty="0">
              <a:solidFill>
                <a:schemeClr val="tx2"/>
              </a:solidFill>
            </a:endParaRPr>
          </a:p>
        </p:txBody>
      </p:sp>
      <p:sp>
        <p:nvSpPr>
          <p:cNvPr id="15" name="Rectangle 14"/>
          <p:cNvSpPr/>
          <p:nvPr/>
        </p:nvSpPr>
        <p:spPr>
          <a:xfrm>
            <a:off x="1219200" y="3200400"/>
            <a:ext cx="3429144" cy="369332"/>
          </a:xfrm>
          <a:prstGeom prst="rect">
            <a:avLst/>
          </a:prstGeom>
        </p:spPr>
        <p:txBody>
          <a:bodyPr wrap="none">
            <a:spAutoFit/>
          </a:bodyPr>
          <a:lstStyle/>
          <a:p>
            <a:r>
              <a:rPr lang="en-US" dirty="0" smtClean="0">
                <a:cs typeface="Arial" charset="0"/>
              </a:rPr>
              <a:t>the distance to the nearest wall </a:t>
            </a:r>
            <a:endParaRPr lang="en-US" dirty="0"/>
          </a:p>
        </p:txBody>
      </p:sp>
      <p:pic>
        <p:nvPicPr>
          <p:cNvPr id="1035" name="Picture 11"/>
          <p:cNvPicPr>
            <a:picLocks noChangeAspect="1" noChangeArrowheads="1"/>
          </p:cNvPicPr>
          <p:nvPr/>
        </p:nvPicPr>
        <p:blipFill>
          <a:blip r:embed="rId8" cstate="print"/>
          <a:srcRect/>
          <a:stretch>
            <a:fillRect/>
          </a:stretch>
        </p:blipFill>
        <p:spPr bwMode="auto">
          <a:xfrm>
            <a:off x="6791325" y="762000"/>
            <a:ext cx="2200275" cy="3985404"/>
          </a:xfrm>
          <a:prstGeom prst="rect">
            <a:avLst/>
          </a:prstGeom>
          <a:noFill/>
          <a:ln w="9525">
            <a:noFill/>
            <a:miter lim="800000"/>
            <a:headEnd/>
            <a:tailEnd/>
          </a:ln>
          <a:effectLst/>
        </p:spPr>
      </p:pic>
      <p:sp>
        <p:nvSpPr>
          <p:cNvPr id="17" name="Rectangle 16"/>
          <p:cNvSpPr/>
          <p:nvPr/>
        </p:nvSpPr>
        <p:spPr>
          <a:xfrm>
            <a:off x="5562600" y="4158868"/>
            <a:ext cx="1441420" cy="369332"/>
          </a:xfrm>
          <a:prstGeom prst="rect">
            <a:avLst/>
          </a:prstGeom>
        </p:spPr>
        <p:txBody>
          <a:bodyPr wrap="none">
            <a:spAutoFit/>
          </a:bodyPr>
          <a:lstStyle/>
          <a:p>
            <a:r>
              <a:rPr lang="en-US" dirty="0" smtClean="0"/>
              <a:t>wall spacing</a:t>
            </a:r>
            <a:endParaRPr lang="en-US" dirty="0"/>
          </a:p>
        </p:txBody>
      </p:sp>
      <p:sp>
        <p:nvSpPr>
          <p:cNvPr id="18" name="Rectangle 17"/>
          <p:cNvSpPr/>
          <p:nvPr/>
        </p:nvSpPr>
        <p:spPr>
          <a:xfrm>
            <a:off x="3124200" y="5791200"/>
            <a:ext cx="3442033" cy="369332"/>
          </a:xfrm>
          <a:prstGeom prst="rect">
            <a:avLst/>
          </a:prstGeom>
        </p:spPr>
        <p:txBody>
          <a:bodyPr wrap="none">
            <a:spAutoFit/>
          </a:bodyPr>
          <a:lstStyle/>
          <a:p>
            <a:r>
              <a:rPr lang="en-US" dirty="0" smtClean="0"/>
              <a:t>http://www.pointwise.com/yplus/</a:t>
            </a:r>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2" cstate="print"/>
          <a:srcRect t="5000"/>
          <a:stretch>
            <a:fillRect/>
          </a:stretch>
        </p:blipFill>
        <p:spPr bwMode="auto">
          <a:xfrm>
            <a:off x="3810000" y="152400"/>
            <a:ext cx="5117573" cy="2895600"/>
          </a:xfrm>
          <a:prstGeom prst="rect">
            <a:avLst/>
          </a:prstGeom>
          <a:noFill/>
          <a:ln w="9525">
            <a:noFill/>
            <a:miter lim="800000"/>
            <a:headEnd/>
            <a:tailEnd/>
          </a:ln>
        </p:spPr>
      </p:pic>
      <p:sp>
        <p:nvSpPr>
          <p:cNvPr id="6" name="Rectangle 5"/>
          <p:cNvSpPr/>
          <p:nvPr/>
        </p:nvSpPr>
        <p:spPr>
          <a:xfrm>
            <a:off x="1981200" y="6096000"/>
            <a:ext cx="695511" cy="369332"/>
          </a:xfrm>
          <a:prstGeom prst="rect">
            <a:avLst/>
          </a:prstGeom>
        </p:spPr>
        <p:txBody>
          <a:bodyPr wrap="none">
            <a:spAutoFit/>
          </a:bodyPr>
          <a:lstStyle/>
          <a:p>
            <a:r>
              <a:rPr lang="en-US" b="1" dirty="0" smtClean="0"/>
              <a:t>static</a:t>
            </a:r>
            <a:endParaRPr lang="en-US" dirty="0"/>
          </a:p>
        </p:txBody>
      </p:sp>
      <p:sp>
        <p:nvSpPr>
          <p:cNvPr id="7" name="Rectangle 6"/>
          <p:cNvSpPr/>
          <p:nvPr/>
        </p:nvSpPr>
        <p:spPr>
          <a:xfrm>
            <a:off x="6324600" y="6096000"/>
            <a:ext cx="992195" cy="369332"/>
          </a:xfrm>
          <a:prstGeom prst="rect">
            <a:avLst/>
          </a:prstGeom>
        </p:spPr>
        <p:txBody>
          <a:bodyPr wrap="none">
            <a:spAutoFit/>
          </a:bodyPr>
          <a:lstStyle/>
          <a:p>
            <a:r>
              <a:rPr lang="en-US" b="1" dirty="0" smtClean="0"/>
              <a:t>Rotating</a:t>
            </a:r>
            <a:endParaRPr lang="en-US" dirty="0"/>
          </a:p>
        </p:txBody>
      </p:sp>
      <p:sp>
        <p:nvSpPr>
          <p:cNvPr id="8" name="Rectangle 7"/>
          <p:cNvSpPr/>
          <p:nvPr/>
        </p:nvSpPr>
        <p:spPr>
          <a:xfrm>
            <a:off x="228600" y="304800"/>
            <a:ext cx="3276600" cy="838200"/>
          </a:xfrm>
          <a:prstGeom prst="rect">
            <a:avLst/>
          </a:prstGeom>
          <a:ln w="6350">
            <a:solidFill>
              <a:schemeClr val="tx1"/>
            </a:solidFill>
          </a:ln>
        </p:spPr>
        <p:txBody>
          <a:bodyPr wrap="square">
            <a:spAutoFit/>
          </a:bodyPr>
          <a:lstStyle/>
          <a:p>
            <a:pPr algn="ctr"/>
            <a:r>
              <a:rPr lang="en-US" sz="2400" b="1" dirty="0" smtClean="0">
                <a:solidFill>
                  <a:srgbClr val="C00000"/>
                </a:solidFill>
              </a:rPr>
              <a:t>Intermittency Contours</a:t>
            </a:r>
            <a:endParaRPr lang="en-US" sz="2400" dirty="0">
              <a:solidFill>
                <a:srgbClr val="C00000"/>
              </a:solidFill>
            </a:endParaRPr>
          </a:p>
        </p:txBody>
      </p:sp>
      <p:pic>
        <p:nvPicPr>
          <p:cNvPr id="114695" name="Picture 7" descr="C:\Users\Mohammed\Desktop\turbulance\in\intermeitency\steady rotor 202.jpg"/>
          <p:cNvPicPr>
            <a:picLocks noChangeAspect="1" noChangeArrowheads="1"/>
          </p:cNvPicPr>
          <p:nvPr/>
        </p:nvPicPr>
        <p:blipFill>
          <a:blip r:embed="rId3" cstate="print"/>
          <a:srcRect/>
          <a:stretch>
            <a:fillRect/>
          </a:stretch>
        </p:blipFill>
        <p:spPr bwMode="auto">
          <a:xfrm>
            <a:off x="381000" y="3276600"/>
            <a:ext cx="3860800" cy="2895600"/>
          </a:xfrm>
          <a:prstGeom prst="rect">
            <a:avLst/>
          </a:prstGeom>
          <a:noFill/>
        </p:spPr>
      </p:pic>
      <p:pic>
        <p:nvPicPr>
          <p:cNvPr id="114696" name="Picture 8" descr="C:\Users\Mohammed\Desktop\turbulance\in\intermeitency\single rotor transient 202.jpg"/>
          <p:cNvPicPr>
            <a:picLocks noChangeAspect="1" noChangeArrowheads="1"/>
          </p:cNvPicPr>
          <p:nvPr/>
        </p:nvPicPr>
        <p:blipFill>
          <a:blip r:embed="rId4" cstate="print"/>
          <a:srcRect/>
          <a:stretch>
            <a:fillRect/>
          </a:stretch>
        </p:blipFill>
        <p:spPr bwMode="auto">
          <a:xfrm>
            <a:off x="4800600" y="3200400"/>
            <a:ext cx="3962400" cy="2971800"/>
          </a:xfrm>
          <a:prstGeom prst="rect">
            <a:avLst/>
          </a:prstGeom>
          <a:noFill/>
        </p:spPr>
      </p:pic>
      <p:sp>
        <p:nvSpPr>
          <p:cNvPr id="13" name="Rectangle 12"/>
          <p:cNvSpPr/>
          <p:nvPr/>
        </p:nvSpPr>
        <p:spPr>
          <a:xfrm>
            <a:off x="152400" y="6400800"/>
            <a:ext cx="4267200" cy="307777"/>
          </a:xfrm>
          <a:prstGeom prst="rect">
            <a:avLst/>
          </a:prstGeom>
        </p:spPr>
        <p:txBody>
          <a:bodyPr wrap="square">
            <a:spAutoFit/>
          </a:bodyPr>
          <a:lstStyle/>
          <a:p>
            <a:pPr algn="ctr"/>
            <a:r>
              <a:rPr lang="en-US" sz="1400" b="1" dirty="0" smtClean="0"/>
              <a:t>Average </a:t>
            </a:r>
            <a:r>
              <a:rPr lang="en-US" sz="1400" b="1" dirty="0" smtClean="0">
                <a:solidFill>
                  <a:srgbClr val="C00000"/>
                </a:solidFill>
              </a:rPr>
              <a:t>Intermittency </a:t>
            </a:r>
            <a:r>
              <a:rPr lang="en-US" sz="1400" b="1" dirty="0" smtClean="0"/>
              <a:t>on the blades   0.9</a:t>
            </a:r>
            <a:endParaRPr lang="en-US" sz="1400" b="1" dirty="0"/>
          </a:p>
        </p:txBody>
      </p:sp>
      <p:sp>
        <p:nvSpPr>
          <p:cNvPr id="14" name="Rectangle 13"/>
          <p:cNvSpPr/>
          <p:nvPr/>
        </p:nvSpPr>
        <p:spPr>
          <a:xfrm>
            <a:off x="4572000" y="6400800"/>
            <a:ext cx="4267200" cy="307777"/>
          </a:xfrm>
          <a:prstGeom prst="rect">
            <a:avLst/>
          </a:prstGeom>
        </p:spPr>
        <p:txBody>
          <a:bodyPr wrap="square">
            <a:spAutoFit/>
          </a:bodyPr>
          <a:lstStyle/>
          <a:p>
            <a:pPr algn="ctr"/>
            <a:r>
              <a:rPr lang="en-US" sz="1400" b="1" dirty="0" smtClean="0"/>
              <a:t>Average </a:t>
            </a:r>
            <a:r>
              <a:rPr lang="en-US" sz="1400" b="1" dirty="0" smtClean="0">
                <a:solidFill>
                  <a:srgbClr val="C00000"/>
                </a:solidFill>
              </a:rPr>
              <a:t>Intermittency </a:t>
            </a:r>
            <a:r>
              <a:rPr lang="en-US" sz="1400" b="1" dirty="0" smtClean="0"/>
              <a:t>on the blades   0.4</a:t>
            </a:r>
            <a:endParaRPr lang="en-US" sz="1400" b="1" dirty="0"/>
          </a:p>
        </p:txBody>
      </p:sp>
      <p:pic>
        <p:nvPicPr>
          <p:cNvPr id="114698" name="Picture 10"/>
          <p:cNvPicPr>
            <a:picLocks noChangeAspect="1" noChangeArrowheads="1"/>
          </p:cNvPicPr>
          <p:nvPr/>
        </p:nvPicPr>
        <p:blipFill>
          <a:blip r:embed="rId5" cstate="print"/>
          <a:srcRect/>
          <a:stretch>
            <a:fillRect/>
          </a:stretch>
        </p:blipFill>
        <p:spPr bwMode="auto">
          <a:xfrm>
            <a:off x="2971800" y="2590800"/>
            <a:ext cx="860962" cy="457200"/>
          </a:xfrm>
          <a:prstGeom prst="rect">
            <a:avLst/>
          </a:prstGeom>
          <a:noFill/>
          <a:ln w="9525">
            <a:noFill/>
            <a:miter lim="800000"/>
            <a:headEnd/>
            <a:tailEnd/>
          </a:ln>
        </p:spPr>
      </p:pic>
      <p:sp>
        <p:nvSpPr>
          <p:cNvPr id="11" name="Rectangle 10"/>
          <p:cNvSpPr/>
          <p:nvPr/>
        </p:nvSpPr>
        <p:spPr>
          <a:xfrm>
            <a:off x="228600" y="1295400"/>
            <a:ext cx="3581400" cy="1200329"/>
          </a:xfrm>
          <a:prstGeom prst="rect">
            <a:avLst/>
          </a:prstGeom>
        </p:spPr>
        <p:txBody>
          <a:bodyPr wrap="square">
            <a:spAutoFit/>
          </a:bodyPr>
          <a:lstStyle/>
          <a:p>
            <a:r>
              <a:rPr lang="en-US" b="1" dirty="0" smtClean="0"/>
              <a:t>For point surfaces, the value is interpolated from all the mesh nodes of the cell containing the point</a:t>
            </a:r>
            <a:endParaRPr lang="en-US" b="1"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2" cstate="print"/>
          <a:srcRect/>
          <a:stretch>
            <a:fillRect/>
          </a:stretch>
        </p:blipFill>
        <p:spPr bwMode="auto">
          <a:xfrm>
            <a:off x="152400" y="1581150"/>
            <a:ext cx="4165600" cy="3124200"/>
          </a:xfrm>
          <a:prstGeom prst="rect">
            <a:avLst/>
          </a:prstGeom>
          <a:noFill/>
          <a:ln w="9525">
            <a:noFill/>
            <a:miter lim="800000"/>
            <a:headEnd/>
            <a:tailEnd/>
          </a:ln>
          <a:effectLst/>
        </p:spPr>
      </p:pic>
      <p:sp>
        <p:nvSpPr>
          <p:cNvPr id="3" name="Rectangle 2"/>
          <p:cNvSpPr/>
          <p:nvPr/>
        </p:nvSpPr>
        <p:spPr>
          <a:xfrm>
            <a:off x="152400" y="1047750"/>
            <a:ext cx="3493264" cy="369332"/>
          </a:xfrm>
          <a:prstGeom prst="rect">
            <a:avLst/>
          </a:prstGeom>
          <a:ln w="9525">
            <a:solidFill>
              <a:schemeClr val="tx1"/>
            </a:solidFill>
          </a:ln>
        </p:spPr>
        <p:txBody>
          <a:bodyPr wrap="none">
            <a:spAutoFit/>
          </a:bodyPr>
          <a:lstStyle/>
          <a:p>
            <a:r>
              <a:rPr lang="en-US" b="1" dirty="0" smtClean="0">
                <a:solidFill>
                  <a:srgbClr val="C00000"/>
                </a:solidFill>
              </a:rPr>
              <a:t>K-w (SST model) full turbulent</a:t>
            </a:r>
            <a:endParaRPr lang="en-US" dirty="0">
              <a:solidFill>
                <a:srgbClr val="C00000"/>
              </a:solidFill>
            </a:endParaRPr>
          </a:p>
        </p:txBody>
      </p:sp>
      <p:sp>
        <p:nvSpPr>
          <p:cNvPr id="4" name="Rectangle 3"/>
          <p:cNvSpPr/>
          <p:nvPr/>
        </p:nvSpPr>
        <p:spPr>
          <a:xfrm>
            <a:off x="2362200" y="228600"/>
            <a:ext cx="3860865" cy="369332"/>
          </a:xfrm>
          <a:prstGeom prst="rect">
            <a:avLst/>
          </a:prstGeom>
          <a:ln w="9525">
            <a:solidFill>
              <a:schemeClr val="tx1"/>
            </a:solidFill>
          </a:ln>
        </p:spPr>
        <p:txBody>
          <a:bodyPr wrap="none">
            <a:spAutoFit/>
          </a:bodyPr>
          <a:lstStyle/>
          <a:p>
            <a:r>
              <a:rPr lang="en-US" b="1" dirty="0" smtClean="0">
                <a:solidFill>
                  <a:srgbClr val="C00000"/>
                </a:solidFill>
              </a:rPr>
              <a:t>Contours of Turbulence Intensity </a:t>
            </a:r>
            <a:endParaRPr lang="en-US" dirty="0">
              <a:solidFill>
                <a:srgbClr val="C00000"/>
              </a:solidFill>
            </a:endParaRPr>
          </a:p>
        </p:txBody>
      </p:sp>
      <p:pic>
        <p:nvPicPr>
          <p:cNvPr id="5" name="Picture 3"/>
          <p:cNvPicPr>
            <a:picLocks noChangeAspect="1" noChangeArrowheads="1"/>
          </p:cNvPicPr>
          <p:nvPr/>
        </p:nvPicPr>
        <p:blipFill>
          <a:blip r:embed="rId3" cstate="print"/>
          <a:srcRect r="9091" b="12121"/>
          <a:stretch>
            <a:fillRect/>
          </a:stretch>
        </p:blipFill>
        <p:spPr bwMode="auto">
          <a:xfrm>
            <a:off x="4800600" y="1581150"/>
            <a:ext cx="3810000" cy="2762250"/>
          </a:xfrm>
          <a:prstGeom prst="rect">
            <a:avLst/>
          </a:prstGeom>
          <a:noFill/>
          <a:ln w="9525">
            <a:noFill/>
            <a:miter lim="800000"/>
            <a:headEnd/>
            <a:tailEnd/>
          </a:ln>
          <a:effectLst/>
        </p:spPr>
      </p:pic>
      <p:sp>
        <p:nvSpPr>
          <p:cNvPr id="6" name="Rectangle 5"/>
          <p:cNvSpPr/>
          <p:nvPr/>
        </p:nvSpPr>
        <p:spPr>
          <a:xfrm>
            <a:off x="5410200" y="1047750"/>
            <a:ext cx="2698239" cy="369332"/>
          </a:xfrm>
          <a:prstGeom prst="rect">
            <a:avLst/>
          </a:prstGeom>
          <a:ln w="9525">
            <a:solidFill>
              <a:schemeClr val="tx1"/>
            </a:solidFill>
          </a:ln>
        </p:spPr>
        <p:txBody>
          <a:bodyPr wrap="none">
            <a:spAutoFit/>
          </a:bodyPr>
          <a:lstStyle/>
          <a:p>
            <a:r>
              <a:rPr lang="en-US" b="1" dirty="0" smtClean="0">
                <a:solidFill>
                  <a:srgbClr val="C00000"/>
                </a:solidFill>
              </a:rPr>
              <a:t>K-w (Trans SST model)</a:t>
            </a:r>
            <a:endParaRPr lang="en-US" dirty="0">
              <a:solidFill>
                <a:srgbClr val="C00000"/>
              </a:solidFill>
            </a:endParaRPr>
          </a:p>
        </p:txBody>
      </p:sp>
      <p:sp>
        <p:nvSpPr>
          <p:cNvPr id="7" name="Oval 6"/>
          <p:cNvSpPr/>
          <p:nvPr/>
        </p:nvSpPr>
        <p:spPr>
          <a:xfrm>
            <a:off x="6096000" y="3638550"/>
            <a:ext cx="1143000" cy="762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V="1">
            <a:off x="5791200" y="4267200"/>
            <a:ext cx="533400" cy="762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4" cstate="print"/>
          <a:srcRect l="27352" t="46228" r="9470" b="12681"/>
          <a:stretch>
            <a:fillRect/>
          </a:stretch>
        </p:blipFill>
        <p:spPr bwMode="auto">
          <a:xfrm>
            <a:off x="4114800" y="5029200"/>
            <a:ext cx="3280410" cy="1600200"/>
          </a:xfrm>
          <a:prstGeom prst="rect">
            <a:avLst/>
          </a:prstGeom>
          <a:noFill/>
          <a:ln w="9525">
            <a:solidFill>
              <a:schemeClr val="tx1"/>
            </a:solidFill>
            <a:miter lim="800000"/>
            <a:headEnd/>
            <a:tailEnd/>
          </a:ln>
          <a:effectLst/>
        </p:spPr>
      </p:pic>
      <p:sp>
        <p:nvSpPr>
          <p:cNvPr id="13" name="Rectangle 12"/>
          <p:cNvSpPr/>
          <p:nvPr/>
        </p:nvSpPr>
        <p:spPr>
          <a:xfrm>
            <a:off x="7467600" y="5181600"/>
            <a:ext cx="1524000" cy="738664"/>
          </a:xfrm>
          <a:prstGeom prst="rect">
            <a:avLst/>
          </a:prstGeom>
          <a:ln w="9525">
            <a:solidFill>
              <a:schemeClr val="tx1"/>
            </a:solidFill>
          </a:ln>
        </p:spPr>
        <p:txBody>
          <a:bodyPr wrap="square">
            <a:spAutoFit/>
          </a:bodyPr>
          <a:lstStyle/>
          <a:p>
            <a:pPr algn="ctr"/>
            <a:r>
              <a:rPr lang="en-US" sz="1400" b="1" dirty="0" smtClean="0"/>
              <a:t>Magnification of Transition Position</a:t>
            </a:r>
            <a:endParaRPr lang="en-US" sz="1400"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104</a:t>
            </a:fld>
            <a:endParaRPr lang="en-US"/>
          </a:p>
        </p:txBody>
      </p:sp>
      <p:pic>
        <p:nvPicPr>
          <p:cNvPr id="4" name="Vertical Axis Wind Turbine Hybrid Darrieus JET Bl.mp4">
            <a:hlinkClick r:id="" action="ppaction://media"/>
          </p:cNvPr>
          <p:cNvPicPr>
            <a:picLocks noRot="1"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10/13/2015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105</a:t>
            </a:fld>
            <a:endParaRPr lang="en-US"/>
          </a:p>
        </p:txBody>
      </p:sp>
      <p:pic>
        <p:nvPicPr>
          <p:cNvPr id="4" name="Picture 10" descr="http://media.treehugger.com/assets/images/2013/06/swidwindcurrentturbine.jpg"/>
          <p:cNvPicPr>
            <a:picLocks noChangeAspect="1" noChangeArrowheads="1"/>
          </p:cNvPicPr>
          <p:nvPr/>
        </p:nvPicPr>
        <p:blipFill>
          <a:blip r:embed="rId2" cstate="print"/>
          <a:srcRect/>
          <a:stretch>
            <a:fillRect/>
          </a:stretch>
        </p:blipFill>
        <p:spPr bwMode="auto">
          <a:xfrm>
            <a:off x="1143000" y="762000"/>
            <a:ext cx="6858000" cy="5080520"/>
          </a:xfrm>
          <a:prstGeom prst="rect">
            <a:avLst/>
          </a:prstGeom>
          <a:noFill/>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106</a:t>
            </a:fld>
            <a:endParaRPr lang="en-US" dirty="0"/>
          </a:p>
        </p:txBody>
      </p:sp>
      <p:sp>
        <p:nvSpPr>
          <p:cNvPr id="4" name="Rectangle 3"/>
          <p:cNvSpPr/>
          <p:nvPr/>
        </p:nvSpPr>
        <p:spPr>
          <a:xfrm>
            <a:off x="228600" y="76200"/>
            <a:ext cx="8763000" cy="3231654"/>
          </a:xfrm>
          <a:prstGeom prst="rect">
            <a:avLst/>
          </a:prstGeom>
        </p:spPr>
        <p:txBody>
          <a:bodyPr wrap="square">
            <a:spAutoFit/>
          </a:bodyPr>
          <a:lstStyle/>
          <a:p>
            <a:pPr algn="ctr"/>
            <a:r>
              <a:rPr lang="en-US" sz="2400" b="1" dirty="0" smtClean="0"/>
              <a:t>Experimental Data Correction</a:t>
            </a:r>
          </a:p>
          <a:p>
            <a:pPr algn="ctr"/>
            <a:endParaRPr lang="en-US" b="1" dirty="0" smtClean="0"/>
          </a:p>
          <a:p>
            <a:pPr algn="ctr"/>
            <a:endParaRPr lang="en-US" b="1" dirty="0" smtClean="0"/>
          </a:p>
          <a:p>
            <a:r>
              <a:rPr lang="en-US" dirty="0" smtClean="0"/>
              <a:t>An object placed in a wind tunnel produces some "tunnel blockage" </a:t>
            </a:r>
          </a:p>
          <a:p>
            <a:endParaRPr lang="en-US" dirty="0" smtClean="0"/>
          </a:p>
          <a:p>
            <a:r>
              <a:rPr lang="en-US" dirty="0" smtClean="0"/>
              <a:t>This causes the local wind velocity in the test section to increase. </a:t>
            </a:r>
          </a:p>
          <a:p>
            <a:endParaRPr lang="en-US" dirty="0" smtClean="0"/>
          </a:p>
          <a:p>
            <a:r>
              <a:rPr lang="en-US" dirty="0" smtClean="0"/>
              <a:t>This increase has to be accounted for by determining a tunnel blockage factor (</a:t>
            </a:r>
            <a:r>
              <a:rPr lang="en-US" dirty="0" smtClean="0">
                <a:sym typeface="Symbol"/>
              </a:rPr>
              <a:t>)</a:t>
            </a:r>
            <a:r>
              <a:rPr lang="en-US" dirty="0" smtClean="0"/>
              <a:t> </a:t>
            </a:r>
          </a:p>
          <a:p>
            <a:endParaRPr lang="en-US" dirty="0" smtClean="0"/>
          </a:p>
          <a:p>
            <a:r>
              <a:rPr lang="en-US" dirty="0" smtClean="0"/>
              <a:t>The total tunnel blockage correction be determined by applying the following</a:t>
            </a:r>
          </a:p>
          <a:p>
            <a:r>
              <a:rPr lang="en-US" dirty="0" smtClean="0"/>
              <a:t>equation:</a:t>
            </a:r>
            <a:endParaRPr lang="en-US" dirty="0"/>
          </a:p>
        </p:txBody>
      </p:sp>
      <p:sp>
        <p:nvSpPr>
          <p:cNvPr id="5" name="Rectangle 4"/>
          <p:cNvSpPr/>
          <p:nvPr/>
        </p:nvSpPr>
        <p:spPr>
          <a:xfrm>
            <a:off x="381000" y="3962400"/>
            <a:ext cx="8305800" cy="307777"/>
          </a:xfrm>
          <a:prstGeom prst="rect">
            <a:avLst/>
          </a:prstGeom>
        </p:spPr>
        <p:txBody>
          <a:bodyPr wrap="square">
            <a:spAutoFit/>
          </a:bodyPr>
          <a:lstStyle/>
          <a:p>
            <a:r>
              <a:rPr lang="en-US" sz="1400" b="1" dirty="0" smtClean="0"/>
              <a:t>Pope, A. and Harper, J.J., </a:t>
            </a:r>
            <a:r>
              <a:rPr lang="en-US" sz="1400" b="1" i="1" dirty="0" smtClean="0"/>
              <a:t>Low Speed Wind Tunnel Testing, </a:t>
            </a:r>
            <a:r>
              <a:rPr lang="en-US" sz="1400" b="1" dirty="0" smtClean="0"/>
              <a:t>John Wiley, New York, 1966.</a:t>
            </a:r>
            <a:endParaRPr lang="en-US" sz="1400" b="1" dirty="0"/>
          </a:p>
        </p:txBody>
      </p:sp>
      <p:pic>
        <p:nvPicPr>
          <p:cNvPr id="140290" name="Picture 2"/>
          <p:cNvPicPr>
            <a:picLocks noChangeAspect="1" noChangeArrowheads="1"/>
          </p:cNvPicPr>
          <p:nvPr/>
        </p:nvPicPr>
        <p:blipFill>
          <a:blip r:embed="rId2" cstate="print"/>
          <a:srcRect/>
          <a:stretch>
            <a:fillRect/>
          </a:stretch>
        </p:blipFill>
        <p:spPr bwMode="auto">
          <a:xfrm>
            <a:off x="2895600" y="3124200"/>
            <a:ext cx="3343003" cy="790575"/>
          </a:xfrm>
          <a:prstGeom prst="rect">
            <a:avLst/>
          </a:prstGeom>
          <a:noFill/>
          <a:ln w="9525">
            <a:noFill/>
            <a:miter lim="800000"/>
            <a:headEnd/>
            <a:tailEnd/>
          </a:ln>
        </p:spPr>
      </p:pic>
      <p:pic>
        <p:nvPicPr>
          <p:cNvPr id="140291" name="Picture 3"/>
          <p:cNvPicPr>
            <a:picLocks noChangeAspect="1" noChangeArrowheads="1"/>
          </p:cNvPicPr>
          <p:nvPr/>
        </p:nvPicPr>
        <p:blipFill>
          <a:blip r:embed="rId3" cstate="print"/>
          <a:srcRect/>
          <a:stretch>
            <a:fillRect/>
          </a:stretch>
        </p:blipFill>
        <p:spPr bwMode="auto">
          <a:xfrm>
            <a:off x="990600" y="5029200"/>
            <a:ext cx="1981200" cy="914400"/>
          </a:xfrm>
          <a:prstGeom prst="rect">
            <a:avLst/>
          </a:prstGeom>
          <a:noFill/>
          <a:ln w="9525">
            <a:noFill/>
            <a:miter lim="800000"/>
            <a:headEnd/>
            <a:tailEnd/>
          </a:ln>
        </p:spPr>
      </p:pic>
      <p:pic>
        <p:nvPicPr>
          <p:cNvPr id="140292" name="Picture 4"/>
          <p:cNvPicPr>
            <a:picLocks noChangeAspect="1" noChangeArrowheads="1"/>
          </p:cNvPicPr>
          <p:nvPr/>
        </p:nvPicPr>
        <p:blipFill>
          <a:blip r:embed="rId4" cstate="print"/>
          <a:srcRect/>
          <a:stretch>
            <a:fillRect/>
          </a:stretch>
        </p:blipFill>
        <p:spPr bwMode="auto">
          <a:xfrm>
            <a:off x="4419600" y="4492551"/>
            <a:ext cx="4267200" cy="2213049"/>
          </a:xfrm>
          <a:prstGeom prst="rect">
            <a:avLst/>
          </a:prstGeom>
          <a:noFill/>
          <a:ln w="9525">
            <a:noFill/>
            <a:miter lim="800000"/>
            <a:headEnd/>
            <a:tailEnd/>
          </a:ln>
        </p:spPr>
      </p:pic>
      <p:sp>
        <p:nvSpPr>
          <p:cNvPr id="9" name="Right Arrow 8"/>
          <p:cNvSpPr/>
          <p:nvPr/>
        </p:nvSpPr>
        <p:spPr>
          <a:xfrm>
            <a:off x="3276600" y="5257800"/>
            <a:ext cx="609600" cy="38100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304800"/>
            <a:ext cx="8229600" cy="6096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mj-lt"/>
                <a:ea typeface="+mj-ea"/>
                <a:cs typeface="+mj-cs"/>
              </a:rPr>
              <a:t>My Status</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itle 1"/>
          <p:cNvSpPr txBox="1">
            <a:spLocks/>
          </p:cNvSpPr>
          <p:nvPr/>
        </p:nvSpPr>
        <p:spPr>
          <a:xfrm>
            <a:off x="304800" y="1295400"/>
            <a:ext cx="8382000" cy="4343400"/>
          </a:xfrm>
          <a:prstGeom prst="rect">
            <a:avLst/>
          </a:prstGeom>
        </p:spPr>
        <p:txBody>
          <a:bodyPr>
            <a:normAutofit/>
          </a:bodyPr>
          <a:lstStyle/>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  Arrived at USA  on  23 September</a:t>
            </a:r>
            <a:r>
              <a:rPr kumimoji="0" lang="en-US" sz="2400" b="0" i="0" u="none" strike="noStrike" kern="1200" cap="none" spc="0" normalizeH="0" noProof="0" dirty="0" smtClean="0">
                <a:ln>
                  <a:noFill/>
                </a:ln>
                <a:solidFill>
                  <a:schemeClr val="tx1"/>
                </a:solidFill>
                <a:effectLst/>
                <a:uLnTx/>
                <a:uFillTx/>
                <a:latin typeface="+mj-lt"/>
                <a:ea typeface="+mj-ea"/>
                <a:cs typeface="+mj-cs"/>
              </a:rPr>
              <a:t> 2012</a:t>
            </a:r>
          </a:p>
          <a:p>
            <a:pPr marL="0" marR="0" lvl="0" indent="0" defTabSz="914400" rtl="0" eaLnBrk="1" fontAlgn="auto" latinLnBrk="0" hangingPunct="1">
              <a:lnSpc>
                <a:spcPct val="100000"/>
              </a:lnSpc>
              <a:spcBef>
                <a:spcPct val="0"/>
              </a:spcBef>
              <a:spcAft>
                <a:spcPts val="0"/>
              </a:spcAft>
              <a:buClrTx/>
              <a:buSzTx/>
              <a:tabLst/>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 </a:t>
            </a:r>
          </a:p>
          <a:p>
            <a:pPr>
              <a:spcBef>
                <a:spcPct val="0"/>
              </a:spcBef>
              <a:buFont typeface="Arial" pitchFamily="34" charset="0"/>
              <a:buChar char="•"/>
            </a:pPr>
            <a:r>
              <a:rPr lang="en-US" sz="2400" dirty="0" smtClean="0">
                <a:latin typeface="+mj-lt"/>
                <a:ea typeface="+mj-ea"/>
                <a:cs typeface="+mj-cs"/>
              </a:rPr>
              <a:t>  Did written qualifier exam on November 2013</a:t>
            </a:r>
          </a:p>
          <a:p>
            <a:pPr>
              <a:spcBef>
                <a:spcPct val="0"/>
              </a:spcBef>
              <a:buFont typeface="Arial" pitchFamily="34" charset="0"/>
              <a:buChar char="•"/>
            </a:pPr>
            <a:endParaRPr lang="en-US" sz="2400" dirty="0" smtClean="0">
              <a:latin typeface="+mj-lt"/>
              <a:ea typeface="+mj-ea"/>
              <a:cs typeface="+mj-cs"/>
            </a:endParaRPr>
          </a:p>
          <a:p>
            <a:pPr lvl="0">
              <a:spcBef>
                <a:spcPct val="0"/>
              </a:spcBef>
              <a:buFont typeface="Arial" pitchFamily="34" charset="0"/>
              <a:buChar cha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  Finished</a:t>
            </a:r>
            <a:r>
              <a:rPr kumimoji="0" lang="en-US" sz="2400" b="0" i="0" u="none" strike="noStrike" kern="1200" cap="none" spc="0" normalizeH="0" noProof="0" dirty="0" smtClean="0">
                <a:ln>
                  <a:noFill/>
                </a:ln>
                <a:solidFill>
                  <a:schemeClr val="tx1"/>
                </a:solidFill>
                <a:effectLst/>
                <a:uLnTx/>
                <a:uFillTx/>
                <a:latin typeface="+mj-lt"/>
                <a:ea typeface="+mj-ea"/>
                <a:cs typeface="+mj-cs"/>
              </a:rPr>
              <a:t> courses on December 2013, with GPA: </a:t>
            </a:r>
            <a:r>
              <a:rPr lang="en-US" sz="2400" dirty="0" smtClean="0">
                <a:latin typeface="+mj-lt"/>
                <a:ea typeface="+mj-ea"/>
                <a:cs typeface="+mj-cs"/>
              </a:rPr>
              <a:t>3.833</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en-US" sz="2400" dirty="0" smtClean="0">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US" sz="2400" dirty="0" smtClean="0">
                <a:latin typeface="+mj-lt"/>
                <a:ea typeface="+mj-ea"/>
                <a:cs typeface="+mj-cs"/>
              </a:rPr>
              <a:t>  Did oral qualifying exam on January 2014</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en-US" sz="2400" dirty="0" smtClean="0">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US" sz="2400" dirty="0" smtClean="0">
                <a:latin typeface="+mj-lt"/>
                <a:ea typeface="+mj-ea"/>
                <a:cs typeface="+mj-cs"/>
              </a:rPr>
              <a:t>  Did proposal defense on October 2014</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en-US" sz="2400" dirty="0" smtClean="0">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6863</TotalTime>
  <Words>7374</Words>
  <Application>Microsoft Office PowerPoint</Application>
  <PresentationFormat>On-screen Show (4:3)</PresentationFormat>
  <Paragraphs>1253</Paragraphs>
  <Slides>107</Slides>
  <Notes>0</Notes>
  <HiddenSlides>8</HiddenSlides>
  <MMClips>18</MMClips>
  <ScaleCrop>false</ScaleCrop>
  <HeadingPairs>
    <vt:vector size="4" baseType="variant">
      <vt:variant>
        <vt:lpstr>Theme</vt:lpstr>
      </vt:variant>
      <vt:variant>
        <vt:i4>2</vt:i4>
      </vt:variant>
      <vt:variant>
        <vt:lpstr>Slide Titles</vt:lpstr>
      </vt:variant>
      <vt:variant>
        <vt:i4>107</vt:i4>
      </vt:variant>
    </vt:vector>
  </HeadingPairs>
  <TitlesOfParts>
    <vt:vector size="109" baseType="lpstr">
      <vt:lpstr>Default Design</vt:lpstr>
      <vt:lpstr>13_一般</vt:lpstr>
      <vt:lpstr>About OMICS Group</vt:lpstr>
      <vt:lpstr>About OMICS Group Conferences</vt:lpstr>
      <vt:lpstr>Development of Efficient Patterned Vertical Axis Wind Turbine Farms   Shaaban Abdallah abdallsa@mail.uc.edu   Department of Aerospace Engineering and Engineering Mechanics University of Cincinnati, Cincinnati, Oh 45221</vt:lpstr>
      <vt:lpstr>Outlines</vt:lpstr>
      <vt:lpstr>PowerPoint Presentation</vt:lpstr>
      <vt:lpstr>PowerPoint Presentation</vt:lpstr>
      <vt:lpstr>PowerPoint Presentation</vt:lpstr>
      <vt:lpstr>Comparison Between Differences Types of Wind Turbines:</vt:lpstr>
      <vt:lpstr>Horizontal Axis Wind Turbines (HAWTs) Farms: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Cincinnati, uc.edu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Mohammed Shaheen</dc:creator>
  <cp:lastModifiedBy>valentina</cp:lastModifiedBy>
  <cp:revision>752</cp:revision>
  <dcterms:created xsi:type="dcterms:W3CDTF">2007-07-19T21:04:34Z</dcterms:created>
  <dcterms:modified xsi:type="dcterms:W3CDTF">2015-10-13T16:50:44Z</dcterms:modified>
</cp:coreProperties>
</file>