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chart8.xml" ContentType="application/vnd.openxmlformats-officedocument.drawingml.chart+xml"/>
  <Override PartName="/ppt/charts/chart9.xml" ContentType="application/vnd.openxmlformats-officedocument.drawingml.chart+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ppt/charts/chart1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87"/>
  </p:notesMasterIdLst>
  <p:sldIdLst>
    <p:sldId id="423" r:id="rId3"/>
    <p:sldId id="424" r:id="rId4"/>
    <p:sldId id="256" r:id="rId5"/>
    <p:sldId id="257" r:id="rId6"/>
    <p:sldId id="259" r:id="rId7"/>
    <p:sldId id="260" r:id="rId8"/>
    <p:sldId id="261" r:id="rId9"/>
    <p:sldId id="262" r:id="rId10"/>
    <p:sldId id="263" r:id="rId11"/>
    <p:sldId id="403" r:id="rId12"/>
    <p:sldId id="264" r:id="rId13"/>
    <p:sldId id="266" r:id="rId14"/>
    <p:sldId id="413" r:id="rId15"/>
    <p:sldId id="276" r:id="rId16"/>
    <p:sldId id="277" r:id="rId17"/>
    <p:sldId id="280" r:id="rId18"/>
    <p:sldId id="286" r:id="rId19"/>
    <p:sldId id="387" r:id="rId20"/>
    <p:sldId id="296" r:id="rId21"/>
    <p:sldId id="363" r:id="rId22"/>
    <p:sldId id="364" r:id="rId23"/>
    <p:sldId id="297" r:id="rId24"/>
    <p:sldId id="311" r:id="rId25"/>
    <p:sldId id="312" r:id="rId26"/>
    <p:sldId id="299" r:id="rId27"/>
    <p:sldId id="300" r:id="rId28"/>
    <p:sldId id="344" r:id="rId29"/>
    <p:sldId id="402" r:id="rId30"/>
    <p:sldId id="367" r:id="rId31"/>
    <p:sldId id="368" r:id="rId32"/>
    <p:sldId id="302" r:id="rId33"/>
    <p:sldId id="301" r:id="rId34"/>
    <p:sldId id="408" r:id="rId35"/>
    <p:sldId id="303" r:id="rId36"/>
    <p:sldId id="365" r:id="rId37"/>
    <p:sldId id="366" r:id="rId38"/>
    <p:sldId id="304" r:id="rId39"/>
    <p:sldId id="308" r:id="rId40"/>
    <p:sldId id="399" r:id="rId41"/>
    <p:sldId id="371" r:id="rId42"/>
    <p:sldId id="309" r:id="rId43"/>
    <p:sldId id="381" r:id="rId44"/>
    <p:sldId id="369" r:id="rId45"/>
    <p:sldId id="370" r:id="rId46"/>
    <p:sldId id="372" r:id="rId47"/>
    <p:sldId id="307" r:id="rId48"/>
    <p:sldId id="382" r:id="rId49"/>
    <p:sldId id="310" r:id="rId50"/>
    <p:sldId id="331" r:id="rId51"/>
    <p:sldId id="357" r:id="rId52"/>
    <p:sldId id="332" r:id="rId53"/>
    <p:sldId id="405" r:id="rId54"/>
    <p:sldId id="375" r:id="rId55"/>
    <p:sldId id="271" r:id="rId56"/>
    <p:sldId id="272" r:id="rId57"/>
    <p:sldId id="273" r:id="rId58"/>
    <p:sldId id="274" r:id="rId59"/>
    <p:sldId id="275" r:id="rId60"/>
    <p:sldId id="397" r:id="rId61"/>
    <p:sldId id="422" r:id="rId62"/>
    <p:sldId id="391" r:id="rId63"/>
    <p:sldId id="392" r:id="rId64"/>
    <p:sldId id="394" r:id="rId65"/>
    <p:sldId id="418" r:id="rId66"/>
    <p:sldId id="281" r:id="rId67"/>
    <p:sldId id="282" r:id="rId68"/>
    <p:sldId id="356" r:id="rId69"/>
    <p:sldId id="283" r:id="rId70"/>
    <p:sldId id="284" r:id="rId71"/>
    <p:sldId id="285" r:id="rId72"/>
    <p:sldId id="289" r:id="rId73"/>
    <p:sldId id="316" r:id="rId74"/>
    <p:sldId id="338" r:id="rId75"/>
    <p:sldId id="339" r:id="rId76"/>
    <p:sldId id="340" r:id="rId77"/>
    <p:sldId id="341" r:id="rId78"/>
    <p:sldId id="406" r:id="rId79"/>
    <p:sldId id="343" r:id="rId80"/>
    <p:sldId id="388" r:id="rId81"/>
    <p:sldId id="389" r:id="rId82"/>
    <p:sldId id="393" r:id="rId83"/>
    <p:sldId id="396" r:id="rId84"/>
    <p:sldId id="395" r:id="rId85"/>
    <p:sldId id="407" r:id="rId8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06" autoAdjust="0"/>
    <p:restoredTop sz="94660"/>
  </p:normalViewPr>
  <p:slideViewPr>
    <p:cSldViewPr>
      <p:cViewPr>
        <p:scale>
          <a:sx n="105" d="100"/>
          <a:sy n="105" d="100"/>
        </p:scale>
        <p:origin x="-384"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viewProps" Target="viewProps.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5" Type="http://schemas.openxmlformats.org/officeDocument/2006/relationships/slide" Target="slides/slide3.xml"/><Relationship Id="rId90" Type="http://schemas.openxmlformats.org/officeDocument/2006/relationships/theme" Target="theme/theme1.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notesMaster" Target="notesMasters/notesMaster1.xml"/><Relationship Id="rId61" Type="http://schemas.openxmlformats.org/officeDocument/2006/relationships/slide" Target="slides/slide59.xml"/><Relationship Id="rId82" Type="http://schemas.openxmlformats.org/officeDocument/2006/relationships/slide" Target="slides/slide80.xml"/><Relationship Id="rId19" Type="http://schemas.openxmlformats.org/officeDocument/2006/relationships/slide" Target="slides/slide17.xml"/></Relationships>
</file>

<file path=ppt/charts/_rels/chart1.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ip%20speed%20ratio%20variation%20transient%20solution\1.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hree%20Dimensional%20Validation\Validation%20with%20Experimental%203d%20static%20test.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parallel%20rotors\Two%20rotors.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oblique%20counter\Down\Summery.xlsx"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Two%20oblique%20counter\Up\Summery.xlsx" TargetMode="External"/></Relationships>
</file>

<file path=ppt/charts/_rels/chart8.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20counter%20with%20co.xlsx" TargetMode="External"/></Relationships>
</file>

<file path=ppt/charts/_rels/chart9.xml.rels><?xml version="1.0" encoding="UTF-8" standalone="yes"?>
<Relationships xmlns="http://schemas.openxmlformats.org/package/2006/relationships"><Relationship Id="rId1" Type="http://schemas.openxmlformats.org/officeDocument/2006/relationships/oleObject" Target="file:///C:\Users\Mohammed\Desktop\Backup\Savonius\Co%20and%20Counter%20paper\Comparison%20counter%20with%20co.xlsx" TargetMode="External"/></Relationships>
</file>

<file path=ppt/charts/_rels/chart10.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Nine%20rotors\nine%20rotors%20different%20speed.xlsx" TargetMode="External"/></Relationships>
</file>

<file path=ppt/charts/_rels/chart1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12.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Grid%20dependency%20study\Nine%20rotors\Predicted%20results.xlsx" TargetMode="External"/></Relationships>
</file>

<file path=ppt/charts/_rels/chart13.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_rels/chart14.xml.rels><?xml version="1.0" encoding="UTF-8" standalone="yes"?>
<Relationships xmlns="http://schemas.openxmlformats.org/package/2006/relationships"><Relationship Id="rId1" Type="http://schemas.openxmlformats.org/officeDocument/2006/relationships/oleObject" Target="file:///C:\Users\Mohammed\Desktop\Backup\Savonius\State%20of%20the%20art%20paper%20for%20solving%20Savonius%20wind%20turbines\Validation%20with%20experimental%20results\Validation%20with%20Experimental.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515815910942218"/>
          <c:y val="3.2678637942534706E-2"/>
          <c:w val="0.80362770386460314"/>
          <c:h val="0.77491345227417641"/>
        </c:manualLayout>
      </c:layout>
      <c:scatterChart>
        <c:scatterStyle val="lineMarker"/>
        <c:varyColors val="0"/>
        <c:ser>
          <c:idx val="1"/>
          <c:order val="1"/>
          <c:tx>
            <c:strRef>
              <c:f>Sheet1!$V$1</c:f>
              <c:strCache>
                <c:ptCount val="1"/>
                <c:pt idx="0">
                  <c:v>Tansition SST</c:v>
                </c:pt>
              </c:strCache>
            </c:strRef>
          </c:tx>
          <c:spPr>
            <a:ln w="28575">
              <a:solidFill>
                <a:schemeClr val="tx1"/>
              </a:solidFill>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Sheet1!$V$2:$V$13</c:f>
              <c:numCache>
                <c:formatCode>General</c:formatCode>
                <c:ptCount val="12"/>
                <c:pt idx="0">
                  <c:v>0.32359000000000032</c:v>
                </c:pt>
                <c:pt idx="1">
                  <c:v>0.18684000000000167</c:v>
                </c:pt>
                <c:pt idx="2">
                  <c:v>8.0207000000000028E-2</c:v>
                </c:pt>
                <c:pt idx="3">
                  <c:v>6.6277000000000003E-2</c:v>
                </c:pt>
                <c:pt idx="4">
                  <c:v>9.5318E-2</c:v>
                </c:pt>
                <c:pt idx="5">
                  <c:v>0.43510000000000032</c:v>
                </c:pt>
                <c:pt idx="6">
                  <c:v>0.57986000000000004</c:v>
                </c:pt>
                <c:pt idx="7">
                  <c:v>0.63000000000000622</c:v>
                </c:pt>
                <c:pt idx="8">
                  <c:v>0.61206000000000005</c:v>
                </c:pt>
                <c:pt idx="9">
                  <c:v>0.58255999999999841</c:v>
                </c:pt>
                <c:pt idx="10">
                  <c:v>0.52550999999999959</c:v>
                </c:pt>
                <c:pt idx="11">
                  <c:v>0.32359000000000032</c:v>
                </c:pt>
              </c:numCache>
            </c:numRef>
          </c:yVal>
          <c:smooth val="0"/>
        </c:ser>
        <c:ser>
          <c:idx val="0"/>
          <c:order val="2"/>
          <c:tx>
            <c:strRef>
              <c:f>Sheet1!$U$1</c:f>
              <c:strCache>
                <c:ptCount val="1"/>
                <c:pt idx="0">
                  <c:v>K-w</c:v>
                </c:pt>
              </c:strCache>
            </c:strRef>
          </c:tx>
          <c:spPr>
            <a:ln w="28575">
              <a:solidFill>
                <a:prstClr val="black"/>
              </a:solidFill>
              <a:prstDash val="dash"/>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Sheet1!$U$2:$U$13</c:f>
              <c:numCache>
                <c:formatCode>General</c:formatCode>
                <c:ptCount val="12"/>
                <c:pt idx="0">
                  <c:v>0.30485000000000312</c:v>
                </c:pt>
                <c:pt idx="1">
                  <c:v>0.17472000000000001</c:v>
                </c:pt>
                <c:pt idx="2">
                  <c:v>7.7373000000000788E-2</c:v>
                </c:pt>
                <c:pt idx="3">
                  <c:v>7.5755000000000114E-2</c:v>
                </c:pt>
                <c:pt idx="4">
                  <c:v>0.10362000000000079</c:v>
                </c:pt>
                <c:pt idx="5">
                  <c:v>0.45423000000000002</c:v>
                </c:pt>
                <c:pt idx="6">
                  <c:v>0.60585000000000555</c:v>
                </c:pt>
                <c:pt idx="7">
                  <c:v>0.64202000000000714</c:v>
                </c:pt>
                <c:pt idx="8">
                  <c:v>0.61720000000000064</c:v>
                </c:pt>
                <c:pt idx="9">
                  <c:v>0.58372000000000479</c:v>
                </c:pt>
                <c:pt idx="10">
                  <c:v>0.51025999999999949</c:v>
                </c:pt>
                <c:pt idx="11">
                  <c:v>0.30485000000000312</c:v>
                </c:pt>
              </c:numCache>
            </c:numRef>
          </c:yVal>
          <c:smooth val="0"/>
        </c:ser>
        <c:ser>
          <c:idx val="3"/>
          <c:order val="3"/>
          <c:tx>
            <c:strRef>
              <c:f>Sheet1!$W$1</c:f>
              <c:strCache>
                <c:ptCount val="1"/>
                <c:pt idx="0">
                  <c:v>K-e</c:v>
                </c:pt>
              </c:strCache>
            </c:strRef>
          </c:tx>
          <c:spPr>
            <a:ln w="28575">
              <a:solidFill>
                <a:prstClr val="black"/>
              </a:solidFill>
              <a:prstDash val="sysDot"/>
            </a:ln>
          </c:spPr>
          <c:marker>
            <c:symbol val="none"/>
          </c:marker>
          <c:xVal>
            <c:numRef>
              <c:f>Sheet1!$T$2:$T$13</c:f>
              <c:numCache>
                <c:formatCode>General</c:formatCode>
                <c:ptCount val="12"/>
                <c:pt idx="0">
                  <c:v>0</c:v>
                </c:pt>
                <c:pt idx="1">
                  <c:v>20</c:v>
                </c:pt>
                <c:pt idx="2">
                  <c:v>40</c:v>
                </c:pt>
                <c:pt idx="3">
                  <c:v>60</c:v>
                </c:pt>
                <c:pt idx="4">
                  <c:v>80</c:v>
                </c:pt>
                <c:pt idx="5">
                  <c:v>100</c:v>
                </c:pt>
                <c:pt idx="6">
                  <c:v>120</c:v>
                </c:pt>
                <c:pt idx="7">
                  <c:v>130</c:v>
                </c:pt>
                <c:pt idx="8">
                  <c:v>140</c:v>
                </c:pt>
                <c:pt idx="9">
                  <c:v>150</c:v>
                </c:pt>
                <c:pt idx="10">
                  <c:v>160</c:v>
                </c:pt>
                <c:pt idx="11">
                  <c:v>180</c:v>
                </c:pt>
              </c:numCache>
            </c:numRef>
          </c:xVal>
          <c:yVal>
            <c:numRef>
              <c:f>Sheet1!$W$2:$W$13</c:f>
              <c:numCache>
                <c:formatCode>General</c:formatCode>
                <c:ptCount val="12"/>
                <c:pt idx="0">
                  <c:v>0.26956000000000002</c:v>
                </c:pt>
                <c:pt idx="1">
                  <c:v>0.13977000000000001</c:v>
                </c:pt>
                <c:pt idx="2">
                  <c:v>0.15247000000000024</c:v>
                </c:pt>
                <c:pt idx="3">
                  <c:v>0.15904000000000193</c:v>
                </c:pt>
                <c:pt idx="4">
                  <c:v>0.12152000000000029</c:v>
                </c:pt>
                <c:pt idx="5">
                  <c:v>0.54793999999999998</c:v>
                </c:pt>
                <c:pt idx="6">
                  <c:v>0.68992000000000753</c:v>
                </c:pt>
                <c:pt idx="7">
                  <c:v>0.65000000000000635</c:v>
                </c:pt>
                <c:pt idx="8">
                  <c:v>0.63171999999999995</c:v>
                </c:pt>
                <c:pt idx="9">
                  <c:v>0.56445999999999996</c:v>
                </c:pt>
                <c:pt idx="10">
                  <c:v>0.46719000000000011</c:v>
                </c:pt>
                <c:pt idx="11">
                  <c:v>0.26956000000000002</c:v>
                </c:pt>
              </c:numCache>
            </c:numRef>
          </c:yVal>
          <c:smooth val="0"/>
        </c:ser>
        <c:dLbls>
          <c:showLegendKey val="0"/>
          <c:showVal val="0"/>
          <c:showCatName val="0"/>
          <c:showSerName val="0"/>
          <c:showPercent val="0"/>
          <c:showBubbleSize val="0"/>
        </c:dLbls>
        <c:axId val="117593728"/>
        <c:axId val="117594304"/>
      </c:scatterChart>
      <c:scatterChart>
        <c:scatterStyle val="smoothMarker"/>
        <c:varyColors val="0"/>
        <c:ser>
          <c:idx val="2"/>
          <c:order val="0"/>
          <c:tx>
            <c:strRef>
              <c:f>Sheet1!$E$1</c:f>
              <c:strCache>
                <c:ptCount val="1"/>
                <c:pt idx="0">
                  <c:v>Experimental Data</c:v>
                </c:pt>
              </c:strCache>
            </c:strRef>
          </c:tx>
          <c:spPr>
            <a:ln>
              <a:noFill/>
            </a:ln>
          </c:spPr>
          <c:marker>
            <c:symbol val="triangle"/>
            <c:size val="7"/>
            <c:spPr>
              <a:solidFill>
                <a:srgbClr val="FF0000"/>
              </a:solidFill>
            </c:spPr>
          </c:marker>
          <c:xVal>
            <c:numRef>
              <c:f>Sheet1!$A$2:$A$20</c:f>
              <c:numCache>
                <c:formatCode>General</c:formatCode>
                <c:ptCount val="19"/>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numCache>
            </c:numRef>
          </c:xVal>
          <c:yVal>
            <c:numRef>
              <c:f>Sheet1!$E$2:$E$20</c:f>
              <c:numCache>
                <c:formatCode>0.000</c:formatCode>
                <c:ptCount val="19"/>
                <c:pt idx="0">
                  <c:v>0.24500000000000041</c:v>
                </c:pt>
                <c:pt idx="1">
                  <c:v>0.15000000000000024</c:v>
                </c:pt>
                <c:pt idx="2">
                  <c:v>0.11500000000000064</c:v>
                </c:pt>
                <c:pt idx="3">
                  <c:v>9.9000000000000268E-2</c:v>
                </c:pt>
                <c:pt idx="4">
                  <c:v>7.0000000000000034E-2</c:v>
                </c:pt>
                <c:pt idx="5">
                  <c:v>7.5000000000000594E-2</c:v>
                </c:pt>
                <c:pt idx="6">
                  <c:v>6.5000000000000113E-2</c:v>
                </c:pt>
                <c:pt idx="7">
                  <c:v>0.13</c:v>
                </c:pt>
                <c:pt idx="8">
                  <c:v>0.16000000000000111</c:v>
                </c:pt>
                <c:pt idx="9">
                  <c:v>0.31000000000000238</c:v>
                </c:pt>
                <c:pt idx="10">
                  <c:v>0.44000000000000211</c:v>
                </c:pt>
                <c:pt idx="11">
                  <c:v>0.53500000000000003</c:v>
                </c:pt>
                <c:pt idx="12">
                  <c:v>0.70000000000000062</c:v>
                </c:pt>
                <c:pt idx="13">
                  <c:v>0.6800000000000056</c:v>
                </c:pt>
                <c:pt idx="14">
                  <c:v>0.61000000000000065</c:v>
                </c:pt>
                <c:pt idx="15">
                  <c:v>0.42000000000000032</c:v>
                </c:pt>
                <c:pt idx="16">
                  <c:v>0.4</c:v>
                </c:pt>
                <c:pt idx="17">
                  <c:v>0.30700000000000038</c:v>
                </c:pt>
                <c:pt idx="18">
                  <c:v>0.24400000000000024</c:v>
                </c:pt>
              </c:numCache>
            </c:numRef>
          </c:yVal>
          <c:smooth val="1"/>
        </c:ser>
        <c:dLbls>
          <c:showLegendKey val="0"/>
          <c:showVal val="0"/>
          <c:showCatName val="0"/>
          <c:showSerName val="0"/>
          <c:showPercent val="0"/>
          <c:showBubbleSize val="0"/>
        </c:dLbls>
        <c:axId val="117593728"/>
        <c:axId val="117594304"/>
      </c:scatterChart>
      <c:valAx>
        <c:axId val="117593728"/>
        <c:scaling>
          <c:orientation val="minMax"/>
          <c:max val="200"/>
          <c:min val="-20"/>
        </c:scaling>
        <c:delete val="0"/>
        <c:axPos val="b"/>
        <c:title>
          <c:tx>
            <c:rich>
              <a:bodyPr/>
              <a:lstStyle/>
              <a:p>
                <a:pPr>
                  <a:defRPr sz="1200"/>
                </a:pPr>
                <a:r>
                  <a:rPr lang="en-US" sz="1200"/>
                  <a:t>Angular</a:t>
                </a:r>
                <a:r>
                  <a:rPr lang="en-US" sz="1200" baseline="0"/>
                  <a:t> Position (</a:t>
                </a:r>
                <a:r>
                  <a:rPr lang="en-US" sz="1200" baseline="0">
                    <a:sym typeface="Symbol"/>
                  </a:rPr>
                  <a:t>)</a:t>
                </a:r>
                <a:endParaRPr lang="en-US" sz="1200"/>
              </a:p>
            </c:rich>
          </c:tx>
          <c:layout>
            <c:manualLayout>
              <c:xMode val="edge"/>
              <c:yMode val="edge"/>
              <c:x val="0.36480818022747635"/>
              <c:y val="0.89493862772103983"/>
            </c:manualLayout>
          </c:layout>
          <c:overlay val="0"/>
        </c:title>
        <c:numFmt formatCode="General" sourceLinked="1"/>
        <c:majorTickMark val="out"/>
        <c:minorTickMark val="none"/>
        <c:tickLblPos val="nextTo"/>
        <c:crossAx val="117594304"/>
        <c:crosses val="autoZero"/>
        <c:crossBetween val="midCat"/>
        <c:majorUnit val="20"/>
      </c:valAx>
      <c:valAx>
        <c:axId val="117594304"/>
        <c:scaling>
          <c:orientation val="minMax"/>
        </c:scaling>
        <c:delete val="0"/>
        <c:axPos val="l"/>
        <c:title>
          <c:tx>
            <c:rich>
              <a:bodyPr rot="-5400000" vert="horz"/>
              <a:lstStyle/>
              <a:p>
                <a:pPr>
                  <a:defRPr sz="1100"/>
                </a:pPr>
                <a:r>
                  <a:rPr lang="en-US" sz="1100" dirty="0"/>
                  <a:t>Static Torque</a:t>
                </a:r>
                <a:r>
                  <a:rPr lang="en-US" sz="1100" baseline="0" dirty="0"/>
                  <a:t> </a:t>
                </a:r>
                <a:r>
                  <a:rPr lang="en-US" sz="1100" baseline="0" dirty="0" smtClean="0"/>
                  <a:t>Coefficient </a:t>
                </a:r>
                <a:r>
                  <a:rPr lang="en-US" sz="1100" baseline="0" dirty="0"/>
                  <a:t>(Cm)</a:t>
                </a:r>
                <a:endParaRPr lang="en-US" sz="1100" dirty="0"/>
              </a:p>
            </c:rich>
          </c:tx>
          <c:layout>
            <c:manualLayout>
              <c:xMode val="edge"/>
              <c:yMode val="edge"/>
              <c:x val="8.6898512685914253E-3"/>
              <c:y val="7.0961080360004508E-2"/>
            </c:manualLayout>
          </c:layout>
          <c:overlay val="0"/>
        </c:title>
        <c:numFmt formatCode="General" sourceLinked="1"/>
        <c:majorTickMark val="out"/>
        <c:minorTickMark val="none"/>
        <c:tickLblPos val="nextTo"/>
        <c:crossAx val="117593728"/>
        <c:crossesAt val="-20"/>
        <c:crossBetween val="midCat"/>
      </c:valAx>
    </c:plotArea>
    <c:legend>
      <c:legendPos val="r"/>
      <c:legendEntry>
        <c:idx val="1"/>
        <c:txPr>
          <a:bodyPr/>
          <a:lstStyle/>
          <a:p>
            <a:pPr>
              <a:defRPr sz="1000" b="1">
                <a:latin typeface="Symbol" pitchFamily="18" charset="2"/>
              </a:defRPr>
            </a:pPr>
            <a:endParaRPr lang="en-US"/>
          </a:p>
        </c:txPr>
      </c:legendEntry>
      <c:legendEntry>
        <c:idx val="2"/>
        <c:txPr>
          <a:bodyPr/>
          <a:lstStyle/>
          <a:p>
            <a:pPr>
              <a:defRPr sz="1000" b="1">
                <a:latin typeface="Symbol" pitchFamily="18" charset="2"/>
              </a:defRPr>
            </a:pPr>
            <a:endParaRPr lang="en-US"/>
          </a:p>
        </c:txPr>
      </c:legendEntry>
      <c:layout>
        <c:manualLayout>
          <c:xMode val="edge"/>
          <c:yMode val="edge"/>
          <c:x val="0.21644991251093851"/>
          <c:y val="2.4499363322159282E-2"/>
          <c:w val="0.38169903762029739"/>
          <c:h val="0.26067028750119109"/>
        </c:manualLayout>
      </c:layout>
      <c:overlay val="0"/>
      <c:txPr>
        <a:bodyPr/>
        <a:lstStyle/>
        <a:p>
          <a:pPr>
            <a:defRPr sz="1000" b="1"/>
          </a:pPr>
          <a:endParaRPr lang="en-US"/>
        </a:p>
      </c:txPr>
    </c:legend>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5722590597228017"/>
          <c:y val="0.11111158402496984"/>
          <c:w val="0.80619222385337463"/>
          <c:h val="0.69081036745406821"/>
        </c:manualLayout>
      </c:layout>
      <c:scatterChart>
        <c:scatterStyle val="smoothMarker"/>
        <c:varyColors val="0"/>
        <c:ser>
          <c:idx val="0"/>
          <c:order val="1"/>
          <c:tx>
            <c:strRef>
              <c:f>Comparison!$J$1</c:f>
              <c:strCache>
                <c:ptCount val="1"/>
                <c:pt idx="0">
                  <c:v>Experimnetal Data</c:v>
                </c:pt>
              </c:strCache>
            </c:strRef>
          </c:tx>
          <c:spPr>
            <a:ln>
              <a:noFill/>
            </a:ln>
          </c:spPr>
          <c:marker>
            <c:symbol val="triangle"/>
            <c:size val="7"/>
            <c:spPr>
              <a:solidFill>
                <a:srgbClr val="FF0000"/>
              </a:solidFill>
              <a:ln>
                <a:noFill/>
              </a:ln>
            </c:spPr>
          </c:marker>
          <c:xVal>
            <c:numRef>
              <c:f>Comparison!$A$2:$A$8</c:f>
              <c:numCache>
                <c:formatCode>General</c:formatCode>
                <c:ptCount val="7"/>
                <c:pt idx="0">
                  <c:v>0.2</c:v>
                </c:pt>
                <c:pt idx="1">
                  <c:v>0.4</c:v>
                </c:pt>
                <c:pt idx="2">
                  <c:v>0.60000000000000064</c:v>
                </c:pt>
                <c:pt idx="3">
                  <c:v>0.8</c:v>
                </c:pt>
                <c:pt idx="4">
                  <c:v>1</c:v>
                </c:pt>
                <c:pt idx="5">
                  <c:v>1.2</c:v>
                </c:pt>
                <c:pt idx="6">
                  <c:v>1.4</c:v>
                </c:pt>
              </c:numCache>
            </c:numRef>
          </c:xVal>
          <c:yVal>
            <c:numRef>
              <c:f>Comparison!$J$2:$J$8</c:f>
              <c:numCache>
                <c:formatCode>General</c:formatCode>
                <c:ptCount val="7"/>
                <c:pt idx="1">
                  <c:v>0.14000000000000001</c:v>
                </c:pt>
                <c:pt idx="2">
                  <c:v>0.21800000000000044</c:v>
                </c:pt>
                <c:pt idx="3">
                  <c:v>0.23</c:v>
                </c:pt>
                <c:pt idx="4">
                  <c:v>0.24000000000000021</c:v>
                </c:pt>
                <c:pt idx="5">
                  <c:v>0.21800000000000044</c:v>
                </c:pt>
                <c:pt idx="6">
                  <c:v>0.17</c:v>
                </c:pt>
              </c:numCache>
            </c:numRef>
          </c:yVal>
          <c:smooth val="1"/>
        </c:ser>
        <c:dLbls>
          <c:showLegendKey val="0"/>
          <c:showVal val="0"/>
          <c:showCatName val="0"/>
          <c:showSerName val="0"/>
          <c:showPercent val="0"/>
          <c:showBubbleSize val="0"/>
        </c:dLbls>
        <c:axId val="117678080"/>
        <c:axId val="117678656"/>
      </c:scatterChart>
      <c:scatterChart>
        <c:scatterStyle val="lineMarker"/>
        <c:varyColors val="0"/>
        <c:ser>
          <c:idx val="1"/>
          <c:order val="0"/>
          <c:tx>
            <c:strRef>
              <c:f>Comparison!$K$1</c:f>
              <c:strCache>
                <c:ptCount val="1"/>
                <c:pt idx="0">
                  <c:v>Transition SST</c:v>
                </c:pt>
              </c:strCache>
            </c:strRef>
          </c:tx>
          <c:spPr>
            <a:ln w="28575">
              <a:solidFill>
                <a:schemeClr val="tx1"/>
              </a:solidFill>
            </a:ln>
          </c:spPr>
          <c:marker>
            <c:symbol val="none"/>
          </c:marker>
          <c:xVal>
            <c:numRef>
              <c:f>Comparison!$A$2:$A$8</c:f>
              <c:numCache>
                <c:formatCode>General</c:formatCode>
                <c:ptCount val="7"/>
                <c:pt idx="0">
                  <c:v>0.2</c:v>
                </c:pt>
                <c:pt idx="1">
                  <c:v>0.4</c:v>
                </c:pt>
                <c:pt idx="2">
                  <c:v>0.60000000000000064</c:v>
                </c:pt>
                <c:pt idx="3">
                  <c:v>0.8</c:v>
                </c:pt>
                <c:pt idx="4">
                  <c:v>1</c:v>
                </c:pt>
                <c:pt idx="5">
                  <c:v>1.2</c:v>
                </c:pt>
                <c:pt idx="6">
                  <c:v>1.4</c:v>
                </c:pt>
              </c:numCache>
            </c:numRef>
          </c:xVal>
          <c:yVal>
            <c:numRef>
              <c:f>Comparison!$K$2:$K$8</c:f>
              <c:numCache>
                <c:formatCode>General</c:formatCode>
                <c:ptCount val="7"/>
                <c:pt idx="1">
                  <c:v>0.14939528666666868</c:v>
                </c:pt>
                <c:pt idx="2">
                  <c:v>0.20400000000000001</c:v>
                </c:pt>
                <c:pt idx="3">
                  <c:v>0.22400000000000003</c:v>
                </c:pt>
                <c:pt idx="4">
                  <c:v>0.23300000000000001</c:v>
                </c:pt>
                <c:pt idx="5">
                  <c:v>0.22650000000000001</c:v>
                </c:pt>
                <c:pt idx="6">
                  <c:v>0.18000000000000024</c:v>
                </c:pt>
              </c:numCache>
            </c:numRef>
          </c:yVal>
          <c:smooth val="0"/>
        </c:ser>
        <c:ser>
          <c:idx val="2"/>
          <c:order val="2"/>
          <c:tx>
            <c:strRef>
              <c:f>Comparison!$L$1</c:f>
              <c:strCache>
                <c:ptCount val="1"/>
                <c:pt idx="0">
                  <c:v>K-w </c:v>
                </c:pt>
              </c:strCache>
            </c:strRef>
          </c:tx>
          <c:spPr>
            <a:ln w="28575">
              <a:solidFill>
                <a:prstClr val="black"/>
              </a:solidFill>
              <a:prstDash val="dash"/>
            </a:ln>
          </c:spPr>
          <c:marker>
            <c:symbol val="none"/>
          </c:marker>
          <c:xVal>
            <c:numRef>
              <c:f>Comparison!$A$2:$A$8</c:f>
              <c:numCache>
                <c:formatCode>General</c:formatCode>
                <c:ptCount val="7"/>
                <c:pt idx="0">
                  <c:v>0.2</c:v>
                </c:pt>
                <c:pt idx="1">
                  <c:v>0.4</c:v>
                </c:pt>
                <c:pt idx="2">
                  <c:v>0.60000000000000064</c:v>
                </c:pt>
                <c:pt idx="3">
                  <c:v>0.8</c:v>
                </c:pt>
                <c:pt idx="4">
                  <c:v>1</c:v>
                </c:pt>
                <c:pt idx="5">
                  <c:v>1.2</c:v>
                </c:pt>
                <c:pt idx="6">
                  <c:v>1.4</c:v>
                </c:pt>
              </c:numCache>
            </c:numRef>
          </c:xVal>
          <c:yVal>
            <c:numRef>
              <c:f>Comparison!$L$2:$L$8</c:f>
              <c:numCache>
                <c:formatCode>General</c:formatCode>
                <c:ptCount val="7"/>
                <c:pt idx="1">
                  <c:v>0.13041971733333341</c:v>
                </c:pt>
                <c:pt idx="2">
                  <c:v>0.16960642366666676</c:v>
                </c:pt>
                <c:pt idx="3">
                  <c:v>0.18441820149555768</c:v>
                </c:pt>
                <c:pt idx="4">
                  <c:v>0.18998795070000227</c:v>
                </c:pt>
                <c:pt idx="5">
                  <c:v>0.16676041520000001</c:v>
                </c:pt>
                <c:pt idx="6">
                  <c:v>0.11218427663333352</c:v>
                </c:pt>
              </c:numCache>
            </c:numRef>
          </c:yVal>
          <c:smooth val="0"/>
        </c:ser>
        <c:dLbls>
          <c:showLegendKey val="0"/>
          <c:showVal val="0"/>
          <c:showCatName val="0"/>
          <c:showSerName val="0"/>
          <c:showPercent val="0"/>
          <c:showBubbleSize val="0"/>
        </c:dLbls>
        <c:axId val="117678080"/>
        <c:axId val="117678656"/>
      </c:scatterChart>
      <c:valAx>
        <c:axId val="117678080"/>
        <c:scaling>
          <c:orientation val="minMax"/>
        </c:scaling>
        <c:delete val="0"/>
        <c:axPos val="b"/>
        <c:title>
          <c:tx>
            <c:rich>
              <a:bodyPr/>
              <a:lstStyle/>
              <a:p>
                <a:pPr>
                  <a:defRPr sz="1200"/>
                </a:pPr>
                <a:r>
                  <a:rPr lang="en-US" sz="1200"/>
                  <a:t>Tip Speed Ratio (</a:t>
                </a:r>
                <a:r>
                  <a:rPr lang="en-US" sz="1200">
                    <a:sym typeface="Symbol"/>
                  </a:rPr>
                  <a:t>)</a:t>
                </a:r>
                <a:endParaRPr lang="en-US" sz="1200"/>
              </a:p>
            </c:rich>
          </c:tx>
          <c:layout>
            <c:manualLayout>
              <c:xMode val="edge"/>
              <c:yMode val="edge"/>
              <c:x val="0.34825090942579545"/>
              <c:y val="0.89731233595800386"/>
            </c:manualLayout>
          </c:layout>
          <c:overlay val="0"/>
        </c:title>
        <c:numFmt formatCode="General" sourceLinked="1"/>
        <c:majorTickMark val="out"/>
        <c:minorTickMark val="none"/>
        <c:tickLblPos val="nextTo"/>
        <c:crossAx val="117678656"/>
        <c:crosses val="autoZero"/>
        <c:crossBetween val="midCat"/>
        <c:majorUnit val="0.2"/>
      </c:valAx>
      <c:valAx>
        <c:axId val="117678656"/>
        <c:scaling>
          <c:orientation val="minMax"/>
          <c:max val="0.27"/>
          <c:min val="0.05"/>
        </c:scaling>
        <c:delete val="0"/>
        <c:axPos val="l"/>
        <c:title>
          <c:tx>
            <c:rich>
              <a:bodyPr rot="-5400000" vert="horz"/>
              <a:lstStyle/>
              <a:p>
                <a:pPr>
                  <a:defRPr sz="1100"/>
                </a:pPr>
                <a:r>
                  <a:rPr lang="en-US" sz="1100"/>
                  <a:t>Power Coefficient (Cp)</a:t>
                </a:r>
              </a:p>
            </c:rich>
          </c:tx>
          <c:layout>
            <c:manualLayout>
              <c:xMode val="edge"/>
              <c:yMode val="edge"/>
              <c:x val="2.9343371552240272E-3"/>
              <c:y val="0.17202624671916047"/>
            </c:manualLayout>
          </c:layout>
          <c:overlay val="0"/>
        </c:title>
        <c:numFmt formatCode="General" sourceLinked="1"/>
        <c:majorTickMark val="out"/>
        <c:minorTickMark val="none"/>
        <c:tickLblPos val="nextTo"/>
        <c:crossAx val="117678080"/>
        <c:crosses val="autoZero"/>
        <c:crossBetween val="midCat"/>
        <c:majorUnit val="0.05"/>
      </c:valAx>
      <c:spPr>
        <a:noFill/>
        <a:ln w="25400">
          <a:noFill/>
        </a:ln>
      </c:spPr>
    </c:plotArea>
    <c:legend>
      <c:legendPos val="r"/>
      <c:legendEntry>
        <c:idx val="2"/>
        <c:txPr>
          <a:bodyPr/>
          <a:lstStyle/>
          <a:p>
            <a:pPr>
              <a:defRPr sz="1100" b="1">
                <a:latin typeface="Symbol" pitchFamily="18" charset="2"/>
              </a:defRPr>
            </a:pPr>
            <a:endParaRPr lang="en-US"/>
          </a:p>
        </c:txPr>
      </c:legendEntry>
      <c:layout>
        <c:manualLayout>
          <c:xMode val="edge"/>
          <c:yMode val="edge"/>
          <c:x val="0.15306073582907528"/>
          <c:y val="2.3253883805064952E-2"/>
          <c:w val="0.44742192411133774"/>
          <c:h val="0.25812341358565027"/>
        </c:manualLayout>
      </c:layout>
      <c:overlay val="0"/>
      <c:txPr>
        <a:bodyPr/>
        <a:lstStyle/>
        <a:p>
          <a:pPr>
            <a:defRPr sz="1100" b="1"/>
          </a:pPr>
          <a:endParaRPr lang="en-US"/>
        </a:p>
      </c:txPr>
    </c:legend>
    <c:plotVisOnly val="1"/>
    <c:dispBlanksAs val="gap"/>
    <c:showDLblsOverMax val="0"/>
  </c:chart>
  <c:spPr>
    <a:solidFill>
      <a:schemeClr val="bg1"/>
    </a:solidFill>
  </c:sp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560968014591396"/>
          <c:y val="4.5689381419915097E-2"/>
          <c:w val="0.802982783931663"/>
          <c:h val="0.77040921021236064"/>
        </c:manualLayout>
      </c:layout>
      <c:scatterChart>
        <c:scatterStyle val="lineMarker"/>
        <c:varyColors val="0"/>
        <c:ser>
          <c:idx val="0"/>
          <c:order val="0"/>
          <c:tx>
            <c:strRef>
              <c:f>Sheet4!$M$1</c:f>
              <c:strCache>
                <c:ptCount val="1"/>
                <c:pt idx="0">
                  <c:v>Experimental Data</c:v>
                </c:pt>
              </c:strCache>
            </c:strRef>
          </c:tx>
          <c:spPr>
            <a:ln w="28575">
              <a:noFill/>
            </a:ln>
          </c:spPr>
          <c:marker>
            <c:spPr>
              <a:solidFill>
                <a:schemeClr val="tx1"/>
              </a:solidFill>
            </c:spPr>
          </c:marker>
          <c:xVal>
            <c:numRef>
              <c:f>Sheet4!$L$2:$L$20</c:f>
              <c:numCache>
                <c:formatCode>General</c:formatCode>
                <c:ptCount val="19"/>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numCache>
            </c:numRef>
          </c:xVal>
          <c:yVal>
            <c:numRef>
              <c:f>Sheet4!$M$2:$M$20</c:f>
              <c:numCache>
                <c:formatCode>General</c:formatCode>
                <c:ptCount val="19"/>
                <c:pt idx="0">
                  <c:v>0.24500000000000019</c:v>
                </c:pt>
                <c:pt idx="1">
                  <c:v>0.15000000000000019</c:v>
                </c:pt>
                <c:pt idx="2">
                  <c:v>0.115</c:v>
                </c:pt>
                <c:pt idx="3">
                  <c:v>9.9000000000000046E-2</c:v>
                </c:pt>
                <c:pt idx="4">
                  <c:v>7.0000000000000021E-2</c:v>
                </c:pt>
                <c:pt idx="5">
                  <c:v>7.5000000000000011E-2</c:v>
                </c:pt>
                <c:pt idx="6">
                  <c:v>6.5000000000000002E-2</c:v>
                </c:pt>
                <c:pt idx="7">
                  <c:v>0.13</c:v>
                </c:pt>
                <c:pt idx="8">
                  <c:v>0.16</c:v>
                </c:pt>
                <c:pt idx="9">
                  <c:v>0.31000000000000039</c:v>
                </c:pt>
                <c:pt idx="10">
                  <c:v>0.44</c:v>
                </c:pt>
                <c:pt idx="11">
                  <c:v>0.53500000000000003</c:v>
                </c:pt>
                <c:pt idx="12">
                  <c:v>0.70000000000000062</c:v>
                </c:pt>
                <c:pt idx="13">
                  <c:v>0.68</c:v>
                </c:pt>
                <c:pt idx="14">
                  <c:v>0.61000000000000065</c:v>
                </c:pt>
                <c:pt idx="15">
                  <c:v>0.42000000000000032</c:v>
                </c:pt>
                <c:pt idx="16">
                  <c:v>0.4</c:v>
                </c:pt>
                <c:pt idx="17">
                  <c:v>0.30700000000000038</c:v>
                </c:pt>
                <c:pt idx="18">
                  <c:v>0.24400000000000019</c:v>
                </c:pt>
              </c:numCache>
            </c:numRef>
          </c:yVal>
          <c:smooth val="0"/>
        </c:ser>
        <c:dLbls>
          <c:showLegendKey val="0"/>
          <c:showVal val="0"/>
          <c:showCatName val="0"/>
          <c:showSerName val="0"/>
          <c:showPercent val="0"/>
          <c:showBubbleSize val="0"/>
        </c:dLbls>
        <c:axId val="167300480"/>
        <c:axId val="167301056"/>
      </c:scatterChart>
      <c:scatterChart>
        <c:scatterStyle val="smoothMarker"/>
        <c:varyColors val="0"/>
        <c:ser>
          <c:idx val="2"/>
          <c:order val="1"/>
          <c:tx>
            <c:strRef>
              <c:f>Sheet4!$G$1</c:f>
              <c:strCache>
                <c:ptCount val="1"/>
                <c:pt idx="0">
                  <c:v>3D (K-e)</c:v>
                </c:pt>
              </c:strCache>
            </c:strRef>
          </c:tx>
          <c:spPr>
            <a:ln>
              <a:solidFill>
                <a:srgbClr val="FF0000"/>
              </a:solidFill>
            </a:ln>
          </c:spPr>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Sheet4!$G$2:$G$11</c:f>
              <c:numCache>
                <c:formatCode>General</c:formatCode>
                <c:ptCount val="10"/>
                <c:pt idx="0">
                  <c:v>0.18704000000000029</c:v>
                </c:pt>
                <c:pt idx="1">
                  <c:v>0.1055862100000001</c:v>
                </c:pt>
                <c:pt idx="2">
                  <c:v>8.5390799000000003E-2</c:v>
                </c:pt>
                <c:pt idx="3">
                  <c:v>0.1232080200000001</c:v>
                </c:pt>
                <c:pt idx="4">
                  <c:v>0.16338796999999997</c:v>
                </c:pt>
                <c:pt idx="5">
                  <c:v>0.54659735999999959</c:v>
                </c:pt>
                <c:pt idx="6">
                  <c:v>0.69439864000000062</c:v>
                </c:pt>
                <c:pt idx="7">
                  <c:v>0.54249572999999951</c:v>
                </c:pt>
                <c:pt idx="8">
                  <c:v>0.33370724000000002</c:v>
                </c:pt>
                <c:pt idx="9">
                  <c:v>0.18704000000000029</c:v>
                </c:pt>
              </c:numCache>
            </c:numRef>
          </c:yVal>
          <c:smooth val="1"/>
        </c:ser>
        <c:ser>
          <c:idx val="5"/>
          <c:order val="2"/>
          <c:tx>
            <c:strRef>
              <c:f>Sheet4!$F$1</c:f>
              <c:strCache>
                <c:ptCount val="1"/>
                <c:pt idx="0">
                  <c:v>3D (K-w SST) </c:v>
                </c:pt>
              </c:strCache>
            </c:strRef>
          </c:tx>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Sheet4!$F$2:$F$11</c:f>
              <c:numCache>
                <c:formatCode>General</c:formatCode>
                <c:ptCount val="10"/>
                <c:pt idx="0">
                  <c:v>0.22781056</c:v>
                </c:pt>
                <c:pt idx="1">
                  <c:v>0.13365073999999988</c:v>
                </c:pt>
                <c:pt idx="2">
                  <c:v>4.4443440000000022E-2</c:v>
                </c:pt>
                <c:pt idx="3">
                  <c:v>5.2625019000000002E-2</c:v>
                </c:pt>
                <c:pt idx="4">
                  <c:v>0.14945664000000022</c:v>
                </c:pt>
                <c:pt idx="5">
                  <c:v>0.45724510999999995</c:v>
                </c:pt>
                <c:pt idx="6">
                  <c:v>0.62993186999999995</c:v>
                </c:pt>
                <c:pt idx="7">
                  <c:v>0.55720526000000004</c:v>
                </c:pt>
                <c:pt idx="8">
                  <c:v>0.37701046000000066</c:v>
                </c:pt>
                <c:pt idx="9">
                  <c:v>0.22781056</c:v>
                </c:pt>
              </c:numCache>
            </c:numRef>
          </c:yVal>
          <c:smooth val="1"/>
        </c:ser>
        <c:ser>
          <c:idx val="6"/>
          <c:order val="3"/>
          <c:tx>
            <c:strRef>
              <c:f>Sheet4!$H$1</c:f>
              <c:strCache>
                <c:ptCount val="1"/>
                <c:pt idx="0">
                  <c:v>3D (Transition)</c:v>
                </c:pt>
              </c:strCache>
            </c:strRef>
          </c:tx>
          <c:spPr>
            <a:ln>
              <a:solidFill>
                <a:srgbClr val="00B050"/>
              </a:solidFill>
            </a:ln>
          </c:spPr>
          <c:marker>
            <c:symbol val="none"/>
          </c:marker>
          <c:xVal>
            <c:numRef>
              <c:f>Sheet4!$A$2:$A$11</c:f>
              <c:numCache>
                <c:formatCode>General</c:formatCode>
                <c:ptCount val="10"/>
                <c:pt idx="0">
                  <c:v>0</c:v>
                </c:pt>
                <c:pt idx="1">
                  <c:v>20</c:v>
                </c:pt>
                <c:pt idx="2">
                  <c:v>40</c:v>
                </c:pt>
                <c:pt idx="3">
                  <c:v>60</c:v>
                </c:pt>
                <c:pt idx="4">
                  <c:v>80</c:v>
                </c:pt>
                <c:pt idx="5">
                  <c:v>100</c:v>
                </c:pt>
                <c:pt idx="6">
                  <c:v>120</c:v>
                </c:pt>
                <c:pt idx="7">
                  <c:v>140</c:v>
                </c:pt>
                <c:pt idx="8">
                  <c:v>160</c:v>
                </c:pt>
                <c:pt idx="9">
                  <c:v>180</c:v>
                </c:pt>
              </c:numCache>
            </c:numRef>
          </c:xVal>
          <c:yVal>
            <c:numRef>
              <c:f>Sheet4!$H$2:$H$11</c:f>
              <c:numCache>
                <c:formatCode>General</c:formatCode>
                <c:ptCount val="10"/>
                <c:pt idx="0">
                  <c:v>0.23123056</c:v>
                </c:pt>
                <c:pt idx="1">
                  <c:v>0.1072069900000001</c:v>
                </c:pt>
                <c:pt idx="2">
                  <c:v>4.3529226999999976E-2</c:v>
                </c:pt>
                <c:pt idx="3">
                  <c:v>5.2858185000000002E-2</c:v>
                </c:pt>
                <c:pt idx="4">
                  <c:v>0.15004607000000023</c:v>
                </c:pt>
                <c:pt idx="5">
                  <c:v>0.42991668000000077</c:v>
                </c:pt>
                <c:pt idx="6">
                  <c:v>0.62010056000000002</c:v>
                </c:pt>
                <c:pt idx="7">
                  <c:v>0.57153319999999896</c:v>
                </c:pt>
                <c:pt idx="8">
                  <c:v>0.38978592000000045</c:v>
                </c:pt>
                <c:pt idx="9">
                  <c:v>0.23123056</c:v>
                </c:pt>
              </c:numCache>
            </c:numRef>
          </c:yVal>
          <c:smooth val="1"/>
        </c:ser>
        <c:dLbls>
          <c:showLegendKey val="0"/>
          <c:showVal val="0"/>
          <c:showCatName val="0"/>
          <c:showSerName val="0"/>
          <c:showPercent val="0"/>
          <c:showBubbleSize val="0"/>
        </c:dLbls>
        <c:axId val="167300480"/>
        <c:axId val="167301056"/>
      </c:scatterChart>
      <c:valAx>
        <c:axId val="167300480"/>
        <c:scaling>
          <c:orientation val="minMax"/>
          <c:min val="-20"/>
        </c:scaling>
        <c:delete val="0"/>
        <c:axPos val="b"/>
        <c:title>
          <c:tx>
            <c:rich>
              <a:bodyPr/>
              <a:lstStyle/>
              <a:p>
                <a:pPr>
                  <a:defRPr/>
                </a:pPr>
                <a:r>
                  <a:rPr lang="en-US" dirty="0" smtClean="0"/>
                  <a:t>Azimuth</a:t>
                </a:r>
                <a:r>
                  <a:rPr lang="en-US" baseline="0" dirty="0" smtClean="0"/>
                  <a:t> Angle (</a:t>
                </a:r>
                <a:r>
                  <a:rPr lang="en-US" baseline="0" dirty="0" smtClean="0">
                    <a:sym typeface="Symbol"/>
                  </a:rPr>
                  <a:t>)</a:t>
                </a:r>
                <a:endParaRPr lang="en-US" dirty="0"/>
              </a:p>
            </c:rich>
          </c:tx>
          <c:overlay val="0"/>
        </c:title>
        <c:numFmt formatCode="General" sourceLinked="1"/>
        <c:majorTickMark val="out"/>
        <c:minorTickMark val="none"/>
        <c:tickLblPos val="nextTo"/>
        <c:crossAx val="167301056"/>
        <c:crosses val="autoZero"/>
        <c:crossBetween val="midCat"/>
        <c:majorUnit val="20"/>
      </c:valAx>
      <c:valAx>
        <c:axId val="167301056"/>
        <c:scaling>
          <c:orientation val="minMax"/>
        </c:scaling>
        <c:delete val="0"/>
        <c:axPos val="l"/>
        <c:title>
          <c:tx>
            <c:rich>
              <a:bodyPr rot="-5400000" vert="horz"/>
              <a:lstStyle/>
              <a:p>
                <a:pPr>
                  <a:defRPr/>
                </a:pPr>
                <a:r>
                  <a:rPr lang="en-US" dirty="0" smtClean="0"/>
                  <a:t>Static Torque Coefficient</a:t>
                </a:r>
                <a:endParaRPr lang="en-US" dirty="0"/>
              </a:p>
            </c:rich>
          </c:tx>
          <c:layout>
            <c:manualLayout>
              <c:xMode val="edge"/>
              <c:yMode val="edge"/>
              <c:x val="4.237288135593275E-3"/>
              <c:y val="0.14213155173785089"/>
            </c:manualLayout>
          </c:layout>
          <c:overlay val="0"/>
        </c:title>
        <c:numFmt formatCode="General" sourceLinked="1"/>
        <c:majorTickMark val="out"/>
        <c:minorTickMark val="none"/>
        <c:tickLblPos val="nextTo"/>
        <c:crossAx val="167300480"/>
        <c:crossesAt val="-20"/>
        <c:crossBetween val="midCat"/>
      </c:valAx>
    </c:plotArea>
    <c:legend>
      <c:legendPos val="r"/>
      <c:layout>
        <c:manualLayout>
          <c:xMode val="edge"/>
          <c:yMode val="edge"/>
          <c:x val="0.11500600560523162"/>
          <c:y val="3.4484212200747641E-2"/>
          <c:w val="0.39985248371731713"/>
          <c:h val="0.32646771005476666"/>
        </c:manualLayout>
      </c:layout>
      <c:overlay val="0"/>
      <c:txPr>
        <a:bodyPr/>
        <a:lstStyle/>
        <a:p>
          <a:pPr>
            <a:defRPr b="1"/>
          </a:pPr>
          <a:endParaRPr lang="en-US"/>
        </a:p>
      </c:txPr>
    </c:legend>
    <c:plotVisOnly val="1"/>
    <c:dispBlanksAs val="gap"/>
    <c:showDLblsOverMax val="0"/>
  </c:chart>
  <c:spPr>
    <a:ln w="15875">
      <a:solidFill>
        <a:schemeClr val="tx1"/>
      </a:solidFill>
    </a:ln>
  </c:sp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5895813023372798"/>
          <c:y val="3.5251037168741096E-2"/>
          <c:w val="0.79186351706036751"/>
          <c:h val="0.72467604049493861"/>
        </c:manualLayout>
      </c:layout>
      <c:scatterChart>
        <c:scatterStyle val="smoothMarker"/>
        <c:varyColors val="0"/>
        <c:ser>
          <c:idx val="0"/>
          <c:order val="0"/>
          <c:tx>
            <c:strRef>
              <c:f>Summary!$C$1</c:f>
              <c:strCache>
                <c:ptCount val="1"/>
                <c:pt idx="0">
                  <c:v>Rotor (1)</c:v>
                </c:pt>
              </c:strCache>
            </c:strRef>
          </c:tx>
          <c:spPr>
            <a:ln>
              <a:solidFill>
                <a:srgbClr val="00B050"/>
              </a:solidFill>
            </a:ln>
          </c:spPr>
          <c:marker>
            <c:symbol val="none"/>
          </c:marker>
          <c:xVal>
            <c:numRef>
              <c:f>Summary!$B$2:$B$11</c:f>
              <c:numCache>
                <c:formatCode>General</c:formatCode>
                <c:ptCount val="10"/>
                <c:pt idx="0">
                  <c:v>0.1</c:v>
                </c:pt>
                <c:pt idx="1">
                  <c:v>0.2</c:v>
                </c:pt>
                <c:pt idx="2">
                  <c:v>0.30000000000000032</c:v>
                </c:pt>
                <c:pt idx="3">
                  <c:v>0.4</c:v>
                </c:pt>
                <c:pt idx="4">
                  <c:v>0.5</c:v>
                </c:pt>
                <c:pt idx="5">
                  <c:v>2</c:v>
                </c:pt>
                <c:pt idx="6">
                  <c:v>3</c:v>
                </c:pt>
                <c:pt idx="7">
                  <c:v>4</c:v>
                </c:pt>
                <c:pt idx="8">
                  <c:v>6</c:v>
                </c:pt>
                <c:pt idx="9">
                  <c:v>7</c:v>
                </c:pt>
              </c:numCache>
            </c:numRef>
          </c:xVal>
          <c:yVal>
            <c:numRef>
              <c:f>Summary!$C$2:$C$11</c:f>
              <c:numCache>
                <c:formatCode>0.0000</c:formatCode>
                <c:ptCount val="10"/>
                <c:pt idx="0">
                  <c:v>0.28564227900000388</c:v>
                </c:pt>
                <c:pt idx="1">
                  <c:v>0.32215075394445469</c:v>
                </c:pt>
                <c:pt idx="2" formatCode="General">
                  <c:v>0.30399265847222245</c:v>
                </c:pt>
                <c:pt idx="3" formatCode="General">
                  <c:v>0.29277995437499998</c:v>
                </c:pt>
                <c:pt idx="4" formatCode="General">
                  <c:v>0.28836539078611106</c:v>
                </c:pt>
                <c:pt idx="5" formatCode="General">
                  <c:v>0.28276873845833173</c:v>
                </c:pt>
                <c:pt idx="6" formatCode="General">
                  <c:v>0.27436488219722988</c:v>
                </c:pt>
                <c:pt idx="7" formatCode="General">
                  <c:v>0.25931655803611076</c:v>
                </c:pt>
                <c:pt idx="8" formatCode="General">
                  <c:v>0.24182621471111101</c:v>
                </c:pt>
                <c:pt idx="9">
                  <c:v>0.24011382072222481</c:v>
                </c:pt>
              </c:numCache>
            </c:numRef>
          </c:yVal>
          <c:smooth val="1"/>
        </c:ser>
        <c:ser>
          <c:idx val="1"/>
          <c:order val="1"/>
          <c:tx>
            <c:strRef>
              <c:f>Summary!$D$1</c:f>
              <c:strCache>
                <c:ptCount val="1"/>
                <c:pt idx="0">
                  <c:v>Rotor (2)</c:v>
                </c:pt>
              </c:strCache>
            </c:strRef>
          </c:tx>
          <c:spPr>
            <a:ln>
              <a:solidFill>
                <a:srgbClr val="FF0000"/>
              </a:solidFill>
            </a:ln>
          </c:spPr>
          <c:marker>
            <c:symbol val="none"/>
          </c:marker>
          <c:xVal>
            <c:numRef>
              <c:f>Summary!$B$2:$B$11</c:f>
              <c:numCache>
                <c:formatCode>General</c:formatCode>
                <c:ptCount val="10"/>
                <c:pt idx="0">
                  <c:v>0.1</c:v>
                </c:pt>
                <c:pt idx="1">
                  <c:v>0.2</c:v>
                </c:pt>
                <c:pt idx="2">
                  <c:v>0.30000000000000032</c:v>
                </c:pt>
                <c:pt idx="3">
                  <c:v>0.4</c:v>
                </c:pt>
                <c:pt idx="4">
                  <c:v>0.5</c:v>
                </c:pt>
                <c:pt idx="5">
                  <c:v>2</c:v>
                </c:pt>
                <c:pt idx="6">
                  <c:v>3</c:v>
                </c:pt>
                <c:pt idx="7">
                  <c:v>4</c:v>
                </c:pt>
                <c:pt idx="8">
                  <c:v>6</c:v>
                </c:pt>
                <c:pt idx="9">
                  <c:v>7</c:v>
                </c:pt>
              </c:numCache>
            </c:numRef>
          </c:xVal>
          <c:yVal>
            <c:numRef>
              <c:f>Summary!$D$2:$D$11</c:f>
              <c:numCache>
                <c:formatCode>0.0000</c:formatCode>
                <c:ptCount val="10"/>
                <c:pt idx="0" formatCode="General">
                  <c:v>0.20935513583333618</c:v>
                </c:pt>
                <c:pt idx="1">
                  <c:v>0.28184453980556057</c:v>
                </c:pt>
                <c:pt idx="2" formatCode="General">
                  <c:v>0.2792321417222221</c:v>
                </c:pt>
                <c:pt idx="3">
                  <c:v>0.27046609547222639</c:v>
                </c:pt>
                <c:pt idx="4" formatCode="General">
                  <c:v>0.26748051814167134</c:v>
                </c:pt>
                <c:pt idx="5" formatCode="General">
                  <c:v>0.25237352392500456</c:v>
                </c:pt>
                <c:pt idx="6" formatCode="General">
                  <c:v>0.24941928475000621</c:v>
                </c:pt>
                <c:pt idx="7" formatCode="General">
                  <c:v>0.24255399555555571</c:v>
                </c:pt>
                <c:pt idx="8">
                  <c:v>0.22996310026388883</c:v>
                </c:pt>
                <c:pt idx="9">
                  <c:v>0.22917730616666671</c:v>
                </c:pt>
              </c:numCache>
            </c:numRef>
          </c:yVal>
          <c:smooth val="1"/>
        </c:ser>
        <c:ser>
          <c:idx val="2"/>
          <c:order val="2"/>
          <c:tx>
            <c:strRef>
              <c:f>Summary!$F$1</c:f>
              <c:strCache>
                <c:ptCount val="1"/>
                <c:pt idx="0">
                  <c:v>Single Rotor</c:v>
                </c:pt>
              </c:strCache>
            </c:strRef>
          </c:tx>
          <c:spPr>
            <a:ln>
              <a:solidFill>
                <a:prstClr val="black"/>
              </a:solidFill>
              <a:prstDash val="dash"/>
            </a:ln>
          </c:spPr>
          <c:marker>
            <c:symbol val="none"/>
          </c:marker>
          <c:xVal>
            <c:numRef>
              <c:f>Summary!$B$2:$B$11</c:f>
              <c:numCache>
                <c:formatCode>General</c:formatCode>
                <c:ptCount val="10"/>
                <c:pt idx="0">
                  <c:v>0.1</c:v>
                </c:pt>
                <c:pt idx="1">
                  <c:v>0.2</c:v>
                </c:pt>
                <c:pt idx="2">
                  <c:v>0.30000000000000032</c:v>
                </c:pt>
                <c:pt idx="3">
                  <c:v>0.4</c:v>
                </c:pt>
                <c:pt idx="4">
                  <c:v>0.5</c:v>
                </c:pt>
                <c:pt idx="5">
                  <c:v>2</c:v>
                </c:pt>
                <c:pt idx="6">
                  <c:v>3</c:v>
                </c:pt>
                <c:pt idx="7">
                  <c:v>4</c:v>
                </c:pt>
                <c:pt idx="8">
                  <c:v>6</c:v>
                </c:pt>
                <c:pt idx="9">
                  <c:v>7</c:v>
                </c:pt>
              </c:numCache>
            </c:numRef>
          </c:xVal>
          <c:yVal>
            <c:numRef>
              <c:f>Summary!$F$2:$F$11</c:f>
              <c:numCache>
                <c:formatCode>General</c:formatCode>
                <c:ptCount val="10"/>
                <c:pt idx="0">
                  <c:v>0.23646408828611395</c:v>
                </c:pt>
                <c:pt idx="1">
                  <c:v>0.23646408828611395</c:v>
                </c:pt>
                <c:pt idx="2">
                  <c:v>0.23646408828611395</c:v>
                </c:pt>
                <c:pt idx="3">
                  <c:v>0.23646408828611395</c:v>
                </c:pt>
                <c:pt idx="4">
                  <c:v>0.23646408828611395</c:v>
                </c:pt>
                <c:pt idx="5">
                  <c:v>0.23646408828611395</c:v>
                </c:pt>
                <c:pt idx="6">
                  <c:v>0.23646408828611395</c:v>
                </c:pt>
                <c:pt idx="7">
                  <c:v>0.23646408828611395</c:v>
                </c:pt>
                <c:pt idx="8">
                  <c:v>0.23646408828611395</c:v>
                </c:pt>
                <c:pt idx="9">
                  <c:v>0.23646408828611395</c:v>
                </c:pt>
              </c:numCache>
            </c:numRef>
          </c:yVal>
          <c:smooth val="1"/>
        </c:ser>
        <c:dLbls>
          <c:showLegendKey val="0"/>
          <c:showVal val="0"/>
          <c:showCatName val="0"/>
          <c:showSerName val="0"/>
          <c:showPercent val="0"/>
          <c:showBubbleSize val="0"/>
        </c:dLbls>
        <c:axId val="219873856"/>
        <c:axId val="219874432"/>
      </c:scatterChart>
      <c:valAx>
        <c:axId val="219873856"/>
        <c:scaling>
          <c:orientation val="minMax"/>
          <c:max val="7"/>
        </c:scaling>
        <c:delete val="0"/>
        <c:axPos val="b"/>
        <c:title>
          <c:tx>
            <c:rich>
              <a:bodyPr/>
              <a:lstStyle/>
              <a:p>
                <a:pPr>
                  <a:defRPr/>
                </a:pPr>
                <a:r>
                  <a:rPr lang="en-US" sz="1200"/>
                  <a:t>Gap Distance (Percentage of Rotor Diameter)</a:t>
                </a:r>
              </a:p>
            </c:rich>
          </c:tx>
          <c:layout>
            <c:manualLayout>
              <c:xMode val="edge"/>
              <c:yMode val="edge"/>
              <c:x val="0.23301667291588538"/>
              <c:y val="0.86205399325084364"/>
            </c:manualLayout>
          </c:layout>
          <c:overlay val="0"/>
        </c:title>
        <c:numFmt formatCode="General" sourceLinked="1"/>
        <c:majorTickMark val="out"/>
        <c:minorTickMark val="none"/>
        <c:tickLblPos val="nextTo"/>
        <c:crossAx val="219874432"/>
        <c:crosses val="autoZero"/>
        <c:crossBetween val="midCat"/>
      </c:valAx>
      <c:valAx>
        <c:axId val="219874432"/>
        <c:scaling>
          <c:orientation val="minMax"/>
          <c:max val="0.3300000000000114"/>
          <c:min val="0.2"/>
        </c:scaling>
        <c:delete val="0"/>
        <c:axPos val="l"/>
        <c:title>
          <c:tx>
            <c:rich>
              <a:bodyPr rot="-5400000" vert="horz"/>
              <a:lstStyle/>
              <a:p>
                <a:pPr>
                  <a:defRPr sz="1200"/>
                </a:pPr>
                <a:r>
                  <a:rPr lang="en-US" sz="1200"/>
                  <a:t>Power Coefficient (Cp)</a:t>
                </a:r>
              </a:p>
            </c:rich>
          </c:tx>
          <c:layout>
            <c:manualLayout>
              <c:xMode val="edge"/>
              <c:yMode val="edge"/>
              <c:x val="1.4740757405324335E-2"/>
              <c:y val="9.5039958570201227E-2"/>
            </c:manualLayout>
          </c:layout>
          <c:overlay val="0"/>
        </c:title>
        <c:numFmt formatCode="#,##0.00" sourceLinked="0"/>
        <c:majorTickMark val="out"/>
        <c:minorTickMark val="none"/>
        <c:tickLblPos val="nextTo"/>
        <c:crossAx val="219873856"/>
        <c:crosses val="autoZero"/>
        <c:crossBetween val="midCat"/>
      </c:valAx>
      <c:spPr>
        <a:noFill/>
        <a:ln w="25400">
          <a:noFill/>
        </a:ln>
      </c:spPr>
    </c:plotArea>
    <c:legend>
      <c:legendPos val="r"/>
      <c:layout>
        <c:manualLayout>
          <c:xMode val="edge"/>
          <c:yMode val="edge"/>
          <c:x val="0.63823100034573665"/>
          <c:y val="5.4513999703525835E-2"/>
          <c:w val="0.23004338743371391"/>
          <c:h val="0.1939209317585302"/>
        </c:manualLayout>
      </c:layout>
      <c:overlay val="0"/>
      <c:txPr>
        <a:bodyPr/>
        <a:lstStyle/>
        <a:p>
          <a:pPr>
            <a:defRPr sz="1100" b="1"/>
          </a:pPr>
          <a:endParaRPr lang="en-US"/>
        </a:p>
      </c:txPr>
    </c:legend>
    <c:plotVisOnly val="1"/>
    <c:dispBlanksAs val="gap"/>
    <c:showDLblsOverMax val="0"/>
  </c:chart>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4804540998640764"/>
          <c:y val="4.6405515924929454E-2"/>
          <c:w val="0.65555757337561715"/>
          <c:h val="0.74439217041443484"/>
        </c:manualLayout>
      </c:layout>
      <c:scatterChart>
        <c:scatterStyle val="smoothMarker"/>
        <c:varyColors val="0"/>
        <c:ser>
          <c:idx val="0"/>
          <c:order val="0"/>
          <c:tx>
            <c:strRef>
              <c:f>'Summery for parallel'!$E$1</c:f>
              <c:strCache>
                <c:ptCount val="1"/>
                <c:pt idx="0">
                  <c:v>Co-Rotating</c:v>
                </c:pt>
              </c:strCache>
            </c:strRef>
          </c:tx>
          <c:spPr>
            <a:ln>
              <a:solidFill>
                <a:srgbClr val="00B050"/>
              </a:solidFill>
            </a:ln>
          </c:spPr>
          <c:marker>
            <c:symbol val="none"/>
          </c:marker>
          <c:xVal>
            <c:numRef>
              <c:f>'Summery for parallel'!$B$2:$B$4</c:f>
              <c:numCache>
                <c:formatCode>General</c:formatCode>
                <c:ptCount val="3"/>
                <c:pt idx="0">
                  <c:v>0.4</c:v>
                </c:pt>
                <c:pt idx="1">
                  <c:v>0.5</c:v>
                </c:pt>
                <c:pt idx="2">
                  <c:v>2</c:v>
                </c:pt>
              </c:numCache>
            </c:numRef>
          </c:xVal>
          <c:yVal>
            <c:numRef>
              <c:f>'Summery for parallel'!$E$2:$E$4</c:f>
              <c:numCache>
                <c:formatCode>General</c:formatCode>
                <c:ptCount val="3"/>
                <c:pt idx="0">
                  <c:v>0.28700000000000031</c:v>
                </c:pt>
                <c:pt idx="1">
                  <c:v>0.28495000000000031</c:v>
                </c:pt>
                <c:pt idx="2">
                  <c:v>0.24795790569444753</c:v>
                </c:pt>
              </c:numCache>
            </c:numRef>
          </c:yVal>
          <c:smooth val="1"/>
        </c:ser>
        <c:ser>
          <c:idx val="1"/>
          <c:order val="1"/>
          <c:tx>
            <c:strRef>
              <c:f>'Summery for parallel'!$G$1</c:f>
              <c:strCache>
                <c:ptCount val="1"/>
                <c:pt idx="0">
                  <c:v>Counter-Rotating Case (A)</c:v>
                </c:pt>
              </c:strCache>
            </c:strRef>
          </c:tx>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parallel'!$G$2:$G$6</c:f>
              <c:numCache>
                <c:formatCode>General</c:formatCode>
                <c:ptCount val="5"/>
                <c:pt idx="0">
                  <c:v>0.23508673243055561</c:v>
                </c:pt>
                <c:pt idx="1">
                  <c:v>0.25093878247222234</c:v>
                </c:pt>
                <c:pt idx="2">
                  <c:v>0.25324035694444447</c:v>
                </c:pt>
                <c:pt idx="3">
                  <c:v>0.25313055936527784</c:v>
                </c:pt>
                <c:pt idx="4" formatCode="0.000">
                  <c:v>0.2536886406055554</c:v>
                </c:pt>
              </c:numCache>
            </c:numRef>
          </c:yVal>
          <c:smooth val="1"/>
        </c:ser>
        <c:ser>
          <c:idx val="2"/>
          <c:order val="2"/>
          <c:tx>
            <c:strRef>
              <c:f>'Summery for parallel'!$H$1</c:f>
              <c:strCache>
                <c:ptCount val="1"/>
                <c:pt idx="0">
                  <c:v>Counter-Rotating Case (B)</c:v>
                </c:pt>
              </c:strCache>
            </c:strRef>
          </c:tx>
          <c:spPr>
            <a:ln>
              <a:solidFill>
                <a:srgbClr val="FF0000"/>
              </a:solidFill>
            </a:ln>
          </c:spPr>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parallel'!$H$2:$H$6</c:f>
              <c:numCache>
                <c:formatCode>General</c:formatCode>
                <c:ptCount val="5"/>
                <c:pt idx="0">
                  <c:v>0.28740154998472756</c:v>
                </c:pt>
                <c:pt idx="1">
                  <c:v>0.30811812432451924</c:v>
                </c:pt>
                <c:pt idx="2">
                  <c:v>0.30897141167638897</c:v>
                </c:pt>
                <c:pt idx="3">
                  <c:v>0.30322301570694482</c:v>
                </c:pt>
                <c:pt idx="4" formatCode="0.000">
                  <c:v>0.28186443724973143</c:v>
                </c:pt>
              </c:numCache>
            </c:numRef>
          </c:yVal>
          <c:smooth val="1"/>
        </c:ser>
        <c:ser>
          <c:idx val="3"/>
          <c:order val="3"/>
          <c:tx>
            <c:strRef>
              <c:f>'Summery for parallel'!$L$1</c:f>
              <c:strCache>
                <c:ptCount val="1"/>
                <c:pt idx="0">
                  <c:v>Single Turbine</c:v>
                </c:pt>
              </c:strCache>
            </c:strRef>
          </c:tx>
          <c:spPr>
            <a:ln>
              <a:solidFill>
                <a:schemeClr val="tx1"/>
              </a:solidFill>
              <a:prstDash val="dash"/>
            </a:ln>
          </c:spPr>
          <c:marker>
            <c:symbol val="none"/>
          </c:marker>
          <c:xVal>
            <c:numRef>
              <c:f>'Summery for parallel'!$F$2:$F$6</c:f>
              <c:numCache>
                <c:formatCode>General</c:formatCode>
                <c:ptCount val="5"/>
                <c:pt idx="0">
                  <c:v>0.4</c:v>
                </c:pt>
                <c:pt idx="1">
                  <c:v>0.8</c:v>
                </c:pt>
                <c:pt idx="2">
                  <c:v>1.2</c:v>
                </c:pt>
                <c:pt idx="3">
                  <c:v>1.6</c:v>
                </c:pt>
                <c:pt idx="4">
                  <c:v>2</c:v>
                </c:pt>
              </c:numCache>
            </c:numRef>
          </c:xVal>
          <c:yVal>
            <c:numRef>
              <c:f>'Summery for parallel'!$L$2:$L$6</c:f>
              <c:numCache>
                <c:formatCode>General</c:formatCode>
                <c:ptCount val="5"/>
                <c:pt idx="0">
                  <c:v>0.23640000000000044</c:v>
                </c:pt>
                <c:pt idx="1">
                  <c:v>0.23640000000000044</c:v>
                </c:pt>
                <c:pt idx="2">
                  <c:v>0.23640000000000044</c:v>
                </c:pt>
                <c:pt idx="3">
                  <c:v>0.23640000000000044</c:v>
                </c:pt>
                <c:pt idx="4">
                  <c:v>0.23640000000000044</c:v>
                </c:pt>
              </c:numCache>
            </c:numRef>
          </c:yVal>
          <c:smooth val="1"/>
        </c:ser>
        <c:dLbls>
          <c:showLegendKey val="0"/>
          <c:showVal val="0"/>
          <c:showCatName val="0"/>
          <c:showSerName val="0"/>
          <c:showPercent val="0"/>
          <c:showBubbleSize val="0"/>
        </c:dLbls>
        <c:axId val="219880768"/>
        <c:axId val="226992128"/>
      </c:scatterChart>
      <c:valAx>
        <c:axId val="219880768"/>
        <c:scaling>
          <c:orientation val="minMax"/>
          <c:min val="0"/>
        </c:scaling>
        <c:delete val="0"/>
        <c:axPos val="b"/>
        <c:title>
          <c:tx>
            <c:rich>
              <a:bodyPr/>
              <a:lstStyle/>
              <a:p>
                <a:pPr>
                  <a:defRPr sz="1200"/>
                </a:pPr>
                <a:r>
                  <a:rPr lang="en-US" sz="1200" b="1" i="0" baseline="0"/>
                  <a:t>Gap Distance (%of Rotor Diameter)</a:t>
                </a:r>
              </a:p>
            </c:rich>
          </c:tx>
          <c:layout>
            <c:manualLayout>
              <c:xMode val="edge"/>
              <c:yMode val="edge"/>
              <c:x val="0.24062612655345789"/>
              <c:y val="0.89968652037617569"/>
            </c:manualLayout>
          </c:layout>
          <c:overlay val="0"/>
        </c:title>
        <c:numFmt formatCode="General" sourceLinked="1"/>
        <c:majorTickMark val="out"/>
        <c:minorTickMark val="none"/>
        <c:tickLblPos val="nextTo"/>
        <c:crossAx val="226992128"/>
        <c:crosses val="autoZero"/>
        <c:crossBetween val="midCat"/>
        <c:majorUnit val="0.4"/>
      </c:valAx>
      <c:valAx>
        <c:axId val="226992128"/>
        <c:scaling>
          <c:orientation val="minMax"/>
          <c:max val="0.35000000000000031"/>
          <c:min val="0.2"/>
        </c:scaling>
        <c:delete val="0"/>
        <c:axPos val="l"/>
        <c:title>
          <c:tx>
            <c:rich>
              <a:bodyPr rot="-5400000" vert="horz"/>
              <a:lstStyle/>
              <a:p>
                <a:pPr>
                  <a:defRPr sz="1200"/>
                </a:pPr>
                <a:r>
                  <a:rPr lang="en-US" sz="1200" b="1" i="0" baseline="0"/>
                  <a:t>Avg. Power Coefficient Cp</a:t>
                </a:r>
              </a:p>
            </c:rich>
          </c:tx>
          <c:layout>
            <c:manualLayout>
              <c:xMode val="edge"/>
              <c:yMode val="edge"/>
              <c:x val="1.9162363740677403E-2"/>
              <c:y val="0.16219616748533391"/>
            </c:manualLayout>
          </c:layout>
          <c:overlay val="0"/>
        </c:title>
        <c:numFmt formatCode="General" sourceLinked="1"/>
        <c:majorTickMark val="out"/>
        <c:minorTickMark val="none"/>
        <c:tickLblPos val="nextTo"/>
        <c:crossAx val="219880768"/>
        <c:crosses val="autoZero"/>
        <c:crossBetween val="midCat"/>
        <c:majorUnit val="2.0000000000000011E-2"/>
      </c:valAx>
    </c:plotArea>
    <c:legend>
      <c:legendPos val="r"/>
      <c:layout>
        <c:manualLayout>
          <c:xMode val="edge"/>
          <c:yMode val="edge"/>
          <c:x val="0.5358577165806091"/>
          <c:y val="1.9271838669069796E-2"/>
          <c:w val="0.45266781411359724"/>
          <c:h val="0.26762109281794338"/>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88783241717427"/>
          <c:y val="6.728799809114773E-2"/>
          <c:w val="0.7520034170257035"/>
          <c:h val="0.71495490336435263"/>
        </c:manualLayout>
      </c:layout>
      <c:scatterChart>
        <c:scatterStyle val="smoothMarker"/>
        <c:varyColors val="0"/>
        <c:ser>
          <c:idx val="1"/>
          <c:order val="0"/>
          <c:tx>
            <c:strRef>
              <c:f>Summary!$F$1</c:f>
              <c:strCache>
                <c:ptCount val="1"/>
                <c:pt idx="0">
                  <c:v>Zero Shift Angle</c:v>
                </c:pt>
              </c:strCache>
            </c:strRef>
          </c:tx>
          <c:marker>
            <c:symbol val="none"/>
          </c:marker>
          <c:xVal>
            <c:numRef>
              <c:f>Summary!$E$2:$E$6</c:f>
              <c:numCache>
                <c:formatCode>General</c:formatCode>
                <c:ptCount val="5"/>
                <c:pt idx="0">
                  <c:v>0.4</c:v>
                </c:pt>
                <c:pt idx="1">
                  <c:v>0.8</c:v>
                </c:pt>
                <c:pt idx="2">
                  <c:v>1.2</c:v>
                </c:pt>
                <c:pt idx="3">
                  <c:v>1.6</c:v>
                </c:pt>
                <c:pt idx="4">
                  <c:v>2</c:v>
                </c:pt>
              </c:numCache>
            </c:numRef>
          </c:xVal>
          <c:yVal>
            <c:numRef>
              <c:f>Summary!$F$2:$F$6</c:f>
              <c:numCache>
                <c:formatCode>General</c:formatCode>
                <c:ptCount val="5"/>
                <c:pt idx="0">
                  <c:v>0.28584547825097822</c:v>
                </c:pt>
                <c:pt idx="1">
                  <c:v>0.28046027714149296</c:v>
                </c:pt>
                <c:pt idx="2">
                  <c:v>0.27093536576388888</c:v>
                </c:pt>
                <c:pt idx="3">
                  <c:v>0.26720130018027777</c:v>
                </c:pt>
                <c:pt idx="4">
                  <c:v>0.26413236974999998</c:v>
                </c:pt>
              </c:numCache>
            </c:numRef>
          </c:yVal>
          <c:smooth val="1"/>
        </c:ser>
        <c:ser>
          <c:idx val="2"/>
          <c:order val="1"/>
          <c:tx>
            <c:strRef>
              <c:f>Summary!$G$1</c:f>
              <c:strCache>
                <c:ptCount val="1"/>
                <c:pt idx="0">
                  <c:v>30 Shift Angle</c:v>
                </c:pt>
              </c:strCache>
            </c:strRef>
          </c:tx>
          <c:spPr>
            <a:ln>
              <a:solidFill>
                <a:srgbClr val="00B050"/>
              </a:solidFill>
            </a:ln>
          </c:spPr>
          <c:marker>
            <c:symbol val="none"/>
          </c:marker>
          <c:xVal>
            <c:numRef>
              <c:f>Summary!$E$2:$E$6</c:f>
              <c:numCache>
                <c:formatCode>General</c:formatCode>
                <c:ptCount val="5"/>
                <c:pt idx="0">
                  <c:v>0.4</c:v>
                </c:pt>
                <c:pt idx="1">
                  <c:v>0.8</c:v>
                </c:pt>
                <c:pt idx="2">
                  <c:v>1.2</c:v>
                </c:pt>
                <c:pt idx="3">
                  <c:v>1.6</c:v>
                </c:pt>
                <c:pt idx="4">
                  <c:v>2</c:v>
                </c:pt>
              </c:numCache>
            </c:numRef>
          </c:xVal>
          <c:yVal>
            <c:numRef>
              <c:f>Summary!$G$2:$G$6</c:f>
              <c:numCache>
                <c:formatCode>General</c:formatCode>
                <c:ptCount val="5"/>
                <c:pt idx="0">
                  <c:v>0.34952334062638879</c:v>
                </c:pt>
                <c:pt idx="1">
                  <c:v>0.31721020713723003</c:v>
                </c:pt>
                <c:pt idx="2">
                  <c:v>0.30299792066805581</c:v>
                </c:pt>
                <c:pt idx="3">
                  <c:v>0.28984143860138623</c:v>
                </c:pt>
                <c:pt idx="4" formatCode="0.000">
                  <c:v>0.29048912361138884</c:v>
                </c:pt>
              </c:numCache>
            </c:numRef>
          </c:yVal>
          <c:smooth val="1"/>
        </c:ser>
        <c:ser>
          <c:idx val="3"/>
          <c:order val="2"/>
          <c:tx>
            <c:strRef>
              <c:f>Summary!$H$1</c:f>
              <c:strCache>
                <c:ptCount val="1"/>
                <c:pt idx="0">
                  <c:v>60 Shift Angle</c:v>
                </c:pt>
              </c:strCache>
            </c:strRef>
          </c:tx>
          <c:marker>
            <c:symbol val="none"/>
          </c:marker>
          <c:xVal>
            <c:numRef>
              <c:f>Summary!$E$2:$E$6</c:f>
              <c:numCache>
                <c:formatCode>General</c:formatCode>
                <c:ptCount val="5"/>
                <c:pt idx="0">
                  <c:v>0.4</c:v>
                </c:pt>
                <c:pt idx="1">
                  <c:v>0.8</c:v>
                </c:pt>
                <c:pt idx="2">
                  <c:v>1.2</c:v>
                </c:pt>
                <c:pt idx="3">
                  <c:v>1.6</c:v>
                </c:pt>
                <c:pt idx="4">
                  <c:v>2</c:v>
                </c:pt>
              </c:numCache>
            </c:numRef>
          </c:xVal>
          <c:yVal>
            <c:numRef>
              <c:f>Summary!$H$2:$H$6</c:f>
              <c:numCache>
                <c:formatCode>General</c:formatCode>
                <c:ptCount val="5"/>
                <c:pt idx="0">
                  <c:v>0.34136335594583878</c:v>
                </c:pt>
                <c:pt idx="1">
                  <c:v>0.29594917963472772</c:v>
                </c:pt>
                <c:pt idx="2">
                  <c:v>0.28320064551194457</c:v>
                </c:pt>
                <c:pt idx="3">
                  <c:v>0.27313281659444488</c:v>
                </c:pt>
                <c:pt idx="4">
                  <c:v>0.28133776157083923</c:v>
                </c:pt>
              </c:numCache>
            </c:numRef>
          </c:yVal>
          <c:smooth val="1"/>
        </c:ser>
        <c:ser>
          <c:idx val="0"/>
          <c:order val="3"/>
          <c:tx>
            <c:strRef>
              <c:f>Summary!$I$1</c:f>
              <c:strCache>
                <c:ptCount val="1"/>
                <c:pt idx="0">
                  <c:v>90 Shift Angle</c:v>
                </c:pt>
              </c:strCache>
            </c:strRef>
          </c:tx>
          <c:spPr>
            <a:ln>
              <a:solidFill>
                <a:srgbClr val="FF0000"/>
              </a:solidFill>
            </a:ln>
          </c:spPr>
          <c:marker>
            <c:symbol val="none"/>
          </c:marker>
          <c:xVal>
            <c:numRef>
              <c:f>Summary!$E$2:$E$6</c:f>
              <c:numCache>
                <c:formatCode>General</c:formatCode>
                <c:ptCount val="5"/>
                <c:pt idx="0">
                  <c:v>0.4</c:v>
                </c:pt>
                <c:pt idx="1">
                  <c:v>0.8</c:v>
                </c:pt>
                <c:pt idx="2">
                  <c:v>1.2</c:v>
                </c:pt>
                <c:pt idx="3">
                  <c:v>1.6</c:v>
                </c:pt>
                <c:pt idx="4">
                  <c:v>2</c:v>
                </c:pt>
              </c:numCache>
            </c:numRef>
          </c:xVal>
          <c:yVal>
            <c:numRef>
              <c:f>Summary!$I$2:$I$6</c:f>
              <c:numCache>
                <c:formatCode>General</c:formatCode>
                <c:ptCount val="5"/>
                <c:pt idx="0">
                  <c:v>0.27810096513889826</c:v>
                </c:pt>
                <c:pt idx="1">
                  <c:v>0.26904336525278238</c:v>
                </c:pt>
                <c:pt idx="2">
                  <c:v>0.26800000000000002</c:v>
                </c:pt>
                <c:pt idx="3">
                  <c:v>0.26600000000000001</c:v>
                </c:pt>
                <c:pt idx="4">
                  <c:v>0.26500000000000001</c:v>
                </c:pt>
              </c:numCache>
            </c:numRef>
          </c:yVal>
          <c:smooth val="1"/>
        </c:ser>
        <c:ser>
          <c:idx val="4"/>
          <c:order val="4"/>
          <c:tx>
            <c:strRef>
              <c:f>Summary!$J$1</c:f>
              <c:strCache>
                <c:ptCount val="1"/>
                <c:pt idx="0">
                  <c:v>Single Rotor</c:v>
                </c:pt>
              </c:strCache>
            </c:strRef>
          </c:tx>
          <c:spPr>
            <a:ln>
              <a:solidFill>
                <a:schemeClr val="tx1"/>
              </a:solidFill>
              <a:prstDash val="dash"/>
            </a:ln>
          </c:spPr>
          <c:marker>
            <c:symbol val="none"/>
          </c:marker>
          <c:xVal>
            <c:numRef>
              <c:f>Summary!$E$2:$E$6</c:f>
              <c:numCache>
                <c:formatCode>General</c:formatCode>
                <c:ptCount val="5"/>
                <c:pt idx="0">
                  <c:v>0.4</c:v>
                </c:pt>
                <c:pt idx="1">
                  <c:v>0.8</c:v>
                </c:pt>
                <c:pt idx="2">
                  <c:v>1.2</c:v>
                </c:pt>
                <c:pt idx="3">
                  <c:v>1.6</c:v>
                </c:pt>
                <c:pt idx="4">
                  <c:v>2</c:v>
                </c:pt>
              </c:numCache>
            </c:numRef>
          </c:xVal>
          <c:yVal>
            <c:numRef>
              <c:f>Summary!$J$2:$J$6</c:f>
              <c:numCache>
                <c:formatCode>General</c:formatCode>
                <c:ptCount val="5"/>
                <c:pt idx="0">
                  <c:v>0.23640000000000044</c:v>
                </c:pt>
                <c:pt idx="1">
                  <c:v>0.23640000000000044</c:v>
                </c:pt>
                <c:pt idx="2">
                  <c:v>0.23640000000000044</c:v>
                </c:pt>
                <c:pt idx="3">
                  <c:v>0.23640000000000044</c:v>
                </c:pt>
                <c:pt idx="4">
                  <c:v>0.23640000000000044</c:v>
                </c:pt>
              </c:numCache>
            </c:numRef>
          </c:yVal>
          <c:smooth val="1"/>
        </c:ser>
        <c:dLbls>
          <c:showLegendKey val="0"/>
          <c:showVal val="0"/>
          <c:showCatName val="0"/>
          <c:showSerName val="0"/>
          <c:showPercent val="0"/>
          <c:showBubbleSize val="0"/>
        </c:dLbls>
        <c:axId val="143933440"/>
        <c:axId val="143934016"/>
      </c:scatterChart>
      <c:valAx>
        <c:axId val="143933440"/>
        <c:scaling>
          <c:orientation val="minMax"/>
          <c:max val="2.4"/>
          <c:min val="0"/>
        </c:scaling>
        <c:delete val="0"/>
        <c:axPos val="b"/>
        <c:title>
          <c:tx>
            <c:rich>
              <a:bodyPr/>
              <a:lstStyle/>
              <a:p>
                <a:pPr>
                  <a:defRPr sz="1200"/>
                </a:pPr>
                <a:r>
                  <a:rPr lang="en-US" sz="1200"/>
                  <a:t>Gap Distance (% of Rotor Diameter)</a:t>
                </a:r>
              </a:p>
            </c:rich>
          </c:tx>
          <c:layout>
            <c:manualLayout>
              <c:xMode val="edge"/>
              <c:yMode val="edge"/>
              <c:x val="0.29195299236245176"/>
              <c:y val="0.88968836173959254"/>
            </c:manualLayout>
          </c:layout>
          <c:overlay val="0"/>
        </c:title>
        <c:numFmt formatCode="General" sourceLinked="1"/>
        <c:majorTickMark val="out"/>
        <c:minorTickMark val="none"/>
        <c:tickLblPos val="nextTo"/>
        <c:crossAx val="143934016"/>
        <c:crosses val="autoZero"/>
        <c:crossBetween val="midCat"/>
        <c:majorUnit val="0.4"/>
      </c:valAx>
      <c:valAx>
        <c:axId val="143934016"/>
        <c:scaling>
          <c:orientation val="minMax"/>
          <c:max val="0.4"/>
          <c:min val="0.2"/>
        </c:scaling>
        <c:delete val="0"/>
        <c:axPos val="l"/>
        <c:title>
          <c:tx>
            <c:rich>
              <a:bodyPr rot="-5400000" vert="horz"/>
              <a:lstStyle/>
              <a:p>
                <a:pPr>
                  <a:defRPr sz="1200"/>
                </a:pPr>
                <a:r>
                  <a:rPr lang="en-US" sz="1200"/>
                  <a:t>Avg. Power Coefficient</a:t>
                </a:r>
              </a:p>
            </c:rich>
          </c:tx>
          <c:layout>
            <c:manualLayout>
              <c:xMode val="edge"/>
              <c:yMode val="edge"/>
              <c:x val="1.6230872084385707E-3"/>
              <c:y val="0.14972840351477834"/>
            </c:manualLayout>
          </c:layout>
          <c:overlay val="0"/>
        </c:title>
        <c:numFmt formatCode="General" sourceLinked="1"/>
        <c:majorTickMark val="out"/>
        <c:minorTickMark val="none"/>
        <c:tickLblPos val="nextTo"/>
        <c:crossAx val="143933440"/>
        <c:crosses val="autoZero"/>
        <c:crossBetween val="midCat"/>
        <c:majorUnit val="0.05"/>
      </c:valAx>
    </c:plotArea>
    <c:legend>
      <c:legendPos val="r"/>
      <c:layout>
        <c:manualLayout>
          <c:xMode val="edge"/>
          <c:yMode val="edge"/>
          <c:x val="0.19328254238490464"/>
          <c:y val="2.9366273453736488E-2"/>
          <c:w val="0.80384724882362679"/>
          <c:h val="0.221331605701186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644882992051615"/>
          <c:y val="3.1149493410097942E-2"/>
          <c:w val="0.77213168224675421"/>
          <c:h val="0.74117310604991593"/>
        </c:manualLayout>
      </c:layout>
      <c:scatterChart>
        <c:scatterStyle val="smoothMarker"/>
        <c:varyColors val="0"/>
        <c:ser>
          <c:idx val="1"/>
          <c:order val="0"/>
          <c:tx>
            <c:strRef>
              <c:f>Summary!$E$1</c:f>
              <c:strCache>
                <c:ptCount val="1"/>
                <c:pt idx="0">
                  <c:v>Zero Shift Angle</c:v>
                </c:pt>
              </c:strCache>
            </c:strRef>
          </c:tx>
          <c:marker>
            <c:symbol val="none"/>
          </c:marker>
          <c:xVal>
            <c:numRef>
              <c:f>Summary!$D$2:$D$6</c:f>
              <c:numCache>
                <c:formatCode>General</c:formatCode>
                <c:ptCount val="5"/>
                <c:pt idx="0">
                  <c:v>0.4</c:v>
                </c:pt>
                <c:pt idx="1">
                  <c:v>0.8</c:v>
                </c:pt>
                <c:pt idx="2">
                  <c:v>1.2</c:v>
                </c:pt>
                <c:pt idx="3">
                  <c:v>1.6</c:v>
                </c:pt>
                <c:pt idx="4">
                  <c:v>2</c:v>
                </c:pt>
              </c:numCache>
            </c:numRef>
          </c:xVal>
          <c:yVal>
            <c:numRef>
              <c:f>Summary!$E$2:$E$6</c:f>
              <c:numCache>
                <c:formatCode>General</c:formatCode>
                <c:ptCount val="5"/>
                <c:pt idx="0">
                  <c:v>0.20840275169444444</c:v>
                </c:pt>
                <c:pt idx="1">
                  <c:v>0.21624147610278097</c:v>
                </c:pt>
                <c:pt idx="2">
                  <c:v>0.2263658255041667</c:v>
                </c:pt>
                <c:pt idx="3">
                  <c:v>0.23131610360694449</c:v>
                </c:pt>
                <c:pt idx="4">
                  <c:v>0.23404185350555556</c:v>
                </c:pt>
              </c:numCache>
            </c:numRef>
          </c:yVal>
          <c:smooth val="1"/>
        </c:ser>
        <c:ser>
          <c:idx val="2"/>
          <c:order val="1"/>
          <c:tx>
            <c:strRef>
              <c:f>Summary!$F$1</c:f>
              <c:strCache>
                <c:ptCount val="1"/>
                <c:pt idx="0">
                  <c:v>30 Shift Angle</c:v>
                </c:pt>
              </c:strCache>
            </c:strRef>
          </c:tx>
          <c:spPr>
            <a:ln>
              <a:solidFill>
                <a:srgbClr val="00B050"/>
              </a:solidFill>
            </a:ln>
          </c:spPr>
          <c:marker>
            <c:symbol val="none"/>
          </c:marker>
          <c:xVal>
            <c:numRef>
              <c:f>Summary!$D$2:$D$6</c:f>
              <c:numCache>
                <c:formatCode>General</c:formatCode>
                <c:ptCount val="5"/>
                <c:pt idx="0">
                  <c:v>0.4</c:v>
                </c:pt>
                <c:pt idx="1">
                  <c:v>0.8</c:v>
                </c:pt>
                <c:pt idx="2">
                  <c:v>1.2</c:v>
                </c:pt>
                <c:pt idx="3">
                  <c:v>1.6</c:v>
                </c:pt>
                <c:pt idx="4">
                  <c:v>2</c:v>
                </c:pt>
              </c:numCache>
            </c:numRef>
          </c:xVal>
          <c:yVal>
            <c:numRef>
              <c:f>Summary!$F$2:$F$6</c:f>
              <c:numCache>
                <c:formatCode>General</c:formatCode>
                <c:ptCount val="5"/>
                <c:pt idx="0">
                  <c:v>0.23890587514861109</c:v>
                </c:pt>
                <c:pt idx="1">
                  <c:v>0.2248334519819444</c:v>
                </c:pt>
                <c:pt idx="2">
                  <c:v>0.23168375675138889</c:v>
                </c:pt>
                <c:pt idx="3">
                  <c:v>0.25068466386667315</c:v>
                </c:pt>
                <c:pt idx="4" formatCode="0.000">
                  <c:v>0.25066263960417828</c:v>
                </c:pt>
              </c:numCache>
            </c:numRef>
          </c:yVal>
          <c:smooth val="1"/>
        </c:ser>
        <c:ser>
          <c:idx val="3"/>
          <c:order val="2"/>
          <c:tx>
            <c:strRef>
              <c:f>Summary!$G$1</c:f>
              <c:strCache>
                <c:ptCount val="1"/>
                <c:pt idx="0">
                  <c:v>60 Shift Angle</c:v>
                </c:pt>
              </c:strCache>
            </c:strRef>
          </c:tx>
          <c:marker>
            <c:symbol val="none"/>
          </c:marker>
          <c:xVal>
            <c:numRef>
              <c:f>Summary!$D$2:$D$6</c:f>
              <c:numCache>
                <c:formatCode>General</c:formatCode>
                <c:ptCount val="5"/>
                <c:pt idx="0">
                  <c:v>0.4</c:v>
                </c:pt>
                <c:pt idx="1">
                  <c:v>0.8</c:v>
                </c:pt>
                <c:pt idx="2">
                  <c:v>1.2</c:v>
                </c:pt>
                <c:pt idx="3">
                  <c:v>1.6</c:v>
                </c:pt>
                <c:pt idx="4">
                  <c:v>2</c:v>
                </c:pt>
              </c:numCache>
            </c:numRef>
          </c:xVal>
          <c:yVal>
            <c:numRef>
              <c:f>Summary!$G$2:$G$6</c:f>
              <c:numCache>
                <c:formatCode>General</c:formatCode>
                <c:ptCount val="5"/>
                <c:pt idx="0">
                  <c:v>0.21832038966944653</c:v>
                </c:pt>
                <c:pt idx="1">
                  <c:v>0.22755629136430591</c:v>
                </c:pt>
                <c:pt idx="2">
                  <c:v>0.23785647645833341</c:v>
                </c:pt>
                <c:pt idx="3">
                  <c:v>0.24175946227777953</c:v>
                </c:pt>
                <c:pt idx="4">
                  <c:v>0.24304515129653032</c:v>
                </c:pt>
              </c:numCache>
            </c:numRef>
          </c:yVal>
          <c:smooth val="1"/>
        </c:ser>
        <c:ser>
          <c:idx val="0"/>
          <c:order val="3"/>
          <c:tx>
            <c:strRef>
              <c:f>Summary!$H$1</c:f>
              <c:strCache>
                <c:ptCount val="1"/>
                <c:pt idx="0">
                  <c:v>90 Shift Angle</c:v>
                </c:pt>
              </c:strCache>
            </c:strRef>
          </c:tx>
          <c:spPr>
            <a:ln>
              <a:solidFill>
                <a:srgbClr val="FF0000"/>
              </a:solidFill>
            </a:ln>
          </c:spPr>
          <c:marker>
            <c:symbol val="none"/>
          </c:marker>
          <c:xVal>
            <c:numRef>
              <c:f>Summary!$D$2:$D$6</c:f>
              <c:numCache>
                <c:formatCode>General</c:formatCode>
                <c:ptCount val="5"/>
                <c:pt idx="0">
                  <c:v>0.4</c:v>
                </c:pt>
                <c:pt idx="1">
                  <c:v>0.8</c:v>
                </c:pt>
                <c:pt idx="2">
                  <c:v>1.2</c:v>
                </c:pt>
                <c:pt idx="3">
                  <c:v>1.6</c:v>
                </c:pt>
                <c:pt idx="4">
                  <c:v>2</c:v>
                </c:pt>
              </c:numCache>
            </c:numRef>
          </c:xVal>
          <c:yVal>
            <c:numRef>
              <c:f>Summary!$H$2:$H$6</c:f>
              <c:numCache>
                <c:formatCode>General</c:formatCode>
                <c:ptCount val="5"/>
                <c:pt idx="0">
                  <c:v>0.21707423164027975</c:v>
                </c:pt>
                <c:pt idx="1">
                  <c:v>0.22737688090416661</c:v>
                </c:pt>
                <c:pt idx="2">
                  <c:v>0.23367555773749984</c:v>
                </c:pt>
                <c:pt idx="3">
                  <c:v>0.23799523466139355</c:v>
                </c:pt>
                <c:pt idx="4">
                  <c:v>0.23799523466139355</c:v>
                </c:pt>
              </c:numCache>
            </c:numRef>
          </c:yVal>
          <c:smooth val="1"/>
        </c:ser>
        <c:ser>
          <c:idx val="4"/>
          <c:order val="4"/>
          <c:tx>
            <c:strRef>
              <c:f>Summary!$I$1</c:f>
              <c:strCache>
                <c:ptCount val="1"/>
                <c:pt idx="0">
                  <c:v>Single Rotor</c:v>
                </c:pt>
              </c:strCache>
            </c:strRef>
          </c:tx>
          <c:spPr>
            <a:ln>
              <a:solidFill>
                <a:schemeClr val="tx1"/>
              </a:solidFill>
              <a:prstDash val="dash"/>
            </a:ln>
          </c:spPr>
          <c:marker>
            <c:symbol val="none"/>
          </c:marker>
          <c:xVal>
            <c:numRef>
              <c:f>Summary!$D$2:$D$6</c:f>
              <c:numCache>
                <c:formatCode>General</c:formatCode>
                <c:ptCount val="5"/>
                <c:pt idx="0">
                  <c:v>0.4</c:v>
                </c:pt>
                <c:pt idx="1">
                  <c:v>0.8</c:v>
                </c:pt>
                <c:pt idx="2">
                  <c:v>1.2</c:v>
                </c:pt>
                <c:pt idx="3">
                  <c:v>1.6</c:v>
                </c:pt>
                <c:pt idx="4">
                  <c:v>2</c:v>
                </c:pt>
              </c:numCache>
            </c:numRef>
          </c:xVal>
          <c:yVal>
            <c:numRef>
              <c:f>Summary!$I$2:$I$6</c:f>
              <c:numCache>
                <c:formatCode>General</c:formatCode>
                <c:ptCount val="5"/>
                <c:pt idx="0">
                  <c:v>0.23640000000000044</c:v>
                </c:pt>
                <c:pt idx="1">
                  <c:v>0.23640000000000044</c:v>
                </c:pt>
                <c:pt idx="2">
                  <c:v>0.23640000000000044</c:v>
                </c:pt>
                <c:pt idx="3">
                  <c:v>0.23640000000000044</c:v>
                </c:pt>
                <c:pt idx="4">
                  <c:v>0.23640000000000044</c:v>
                </c:pt>
              </c:numCache>
            </c:numRef>
          </c:yVal>
          <c:smooth val="1"/>
        </c:ser>
        <c:dLbls>
          <c:showLegendKey val="0"/>
          <c:showVal val="0"/>
          <c:showCatName val="0"/>
          <c:showSerName val="0"/>
          <c:showPercent val="0"/>
          <c:showBubbleSize val="0"/>
        </c:dLbls>
        <c:axId val="143935168"/>
        <c:axId val="143935744"/>
      </c:scatterChart>
      <c:valAx>
        <c:axId val="143935168"/>
        <c:scaling>
          <c:orientation val="minMax"/>
          <c:max val="2.4"/>
          <c:min val="0"/>
        </c:scaling>
        <c:delete val="0"/>
        <c:axPos val="b"/>
        <c:title>
          <c:tx>
            <c:rich>
              <a:bodyPr/>
              <a:lstStyle/>
              <a:p>
                <a:pPr>
                  <a:defRPr sz="1200"/>
                </a:pPr>
                <a:r>
                  <a:rPr lang="en-US" sz="1200"/>
                  <a:t>Gap Distance (%of Rotor Diameter)</a:t>
                </a:r>
              </a:p>
            </c:rich>
          </c:tx>
          <c:layout>
            <c:manualLayout>
              <c:xMode val="edge"/>
              <c:yMode val="edge"/>
              <c:x val="0.27841293573476578"/>
              <c:y val="0.91144608768922331"/>
            </c:manualLayout>
          </c:layout>
          <c:overlay val="0"/>
        </c:title>
        <c:numFmt formatCode="General" sourceLinked="1"/>
        <c:majorTickMark val="out"/>
        <c:minorTickMark val="none"/>
        <c:tickLblPos val="nextTo"/>
        <c:crossAx val="143935744"/>
        <c:crosses val="autoZero"/>
        <c:crossBetween val="midCat"/>
        <c:majorUnit val="0.4"/>
      </c:valAx>
      <c:valAx>
        <c:axId val="143935744"/>
        <c:scaling>
          <c:orientation val="minMax"/>
          <c:min val="0.19"/>
        </c:scaling>
        <c:delete val="0"/>
        <c:axPos val="l"/>
        <c:title>
          <c:tx>
            <c:rich>
              <a:bodyPr rot="-5400000" vert="horz"/>
              <a:lstStyle/>
              <a:p>
                <a:pPr>
                  <a:defRPr sz="1200"/>
                </a:pPr>
                <a:r>
                  <a:rPr lang="en-US" sz="1200"/>
                  <a:t>Avg.</a:t>
                </a:r>
                <a:r>
                  <a:rPr lang="en-US" sz="1200" baseline="0"/>
                  <a:t> </a:t>
                </a:r>
                <a:r>
                  <a:rPr lang="en-US" sz="1200"/>
                  <a:t>Power Coefficient</a:t>
                </a:r>
              </a:p>
            </c:rich>
          </c:tx>
          <c:layout>
            <c:manualLayout>
              <c:xMode val="edge"/>
              <c:yMode val="edge"/>
              <c:x val="1.0365101550355421E-2"/>
              <c:y val="9.0772493438320223E-2"/>
            </c:manualLayout>
          </c:layout>
          <c:overlay val="0"/>
        </c:title>
        <c:numFmt formatCode="General" sourceLinked="1"/>
        <c:majorTickMark val="out"/>
        <c:minorTickMark val="none"/>
        <c:tickLblPos val="nextTo"/>
        <c:crossAx val="143935168"/>
        <c:crosses val="autoZero"/>
        <c:crossBetween val="midCat"/>
      </c:valAx>
    </c:plotArea>
    <c:legend>
      <c:legendPos val="r"/>
      <c:layout>
        <c:manualLayout>
          <c:xMode val="edge"/>
          <c:yMode val="edge"/>
          <c:x val="0.54930900305366004"/>
          <c:y val="0.4011330304142085"/>
          <c:w val="0.43257828755414895"/>
          <c:h val="0.3476894420455508"/>
        </c:manualLayout>
      </c:layout>
      <c:overlay val="0"/>
      <c:txPr>
        <a:bodyPr/>
        <a:lstStyle/>
        <a:p>
          <a:pPr>
            <a:defRPr sz="1200" b="1"/>
          </a:pPr>
          <a:endParaRPr lang="en-US"/>
        </a:p>
      </c:txPr>
    </c:legend>
    <c:plotVisOnly val="1"/>
    <c:dispBlanksAs val="gap"/>
    <c:showDLblsOverMax val="0"/>
  </c:chart>
  <c:spPr>
    <a:solidFill>
      <a:schemeClr val="bg1"/>
    </a:solidFill>
  </c:spPr>
  <c:externalData r:id="rId1">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875314916739959"/>
          <c:y val="4.9509563812884586E-2"/>
          <c:w val="0.78860559239701333"/>
          <c:h val="0.73331472361941374"/>
        </c:manualLayout>
      </c:layout>
      <c:scatterChart>
        <c:scatterStyle val="smoothMarker"/>
        <c:varyColors val="0"/>
        <c:ser>
          <c:idx val="0"/>
          <c:order val="0"/>
          <c:tx>
            <c:strRef>
              <c:f>'Summery for Oblique'!$E$1</c:f>
              <c:strCache>
                <c:ptCount val="1"/>
                <c:pt idx="0">
                  <c:v>Two Co-Rotating Case (A )</c:v>
                </c:pt>
              </c:strCache>
            </c:strRef>
          </c:tx>
          <c:spPr>
            <a:ln>
              <a:solidFill>
                <a:srgbClr val="FF0000"/>
              </a:solidFill>
            </a:ln>
          </c:spPr>
          <c:marker>
            <c:symbol val="none"/>
          </c:marker>
          <c:xVal>
            <c:numRef>
              <c:f>'Summery for Oblique'!$B$2:$B$8</c:f>
              <c:numCache>
                <c:formatCode>General</c:formatCode>
                <c:ptCount val="7"/>
                <c:pt idx="2">
                  <c:v>0.4</c:v>
                </c:pt>
                <c:pt idx="3">
                  <c:v>0.60000000000000064</c:v>
                </c:pt>
                <c:pt idx="4">
                  <c:v>1</c:v>
                </c:pt>
                <c:pt idx="5">
                  <c:v>2</c:v>
                </c:pt>
              </c:numCache>
            </c:numRef>
          </c:xVal>
          <c:yVal>
            <c:numRef>
              <c:f>'Summery for Oblique'!$E$2:$E$8</c:f>
              <c:numCache>
                <c:formatCode>General</c:formatCode>
                <c:ptCount val="7"/>
                <c:pt idx="0">
                  <c:v>0.23275211823458317</c:v>
                </c:pt>
                <c:pt idx="1">
                  <c:v>0.24141959306944763</c:v>
                </c:pt>
                <c:pt idx="2">
                  <c:v>0.25194276085694806</c:v>
                </c:pt>
                <c:pt idx="3">
                  <c:v>0.25460799690930558</c:v>
                </c:pt>
                <c:pt idx="4">
                  <c:v>0.25630547481805582</c:v>
                </c:pt>
                <c:pt idx="5">
                  <c:v>0.24931477330972221</c:v>
                </c:pt>
              </c:numCache>
            </c:numRef>
          </c:yVal>
          <c:smooth val="1"/>
        </c:ser>
        <c:ser>
          <c:idx val="1"/>
          <c:order val="1"/>
          <c:tx>
            <c:strRef>
              <c:f>'Summery for Oblique'!$J$1</c:f>
              <c:strCache>
                <c:ptCount val="1"/>
                <c:pt idx="0">
                  <c:v>Two Counter-Rotating Case (C)</c:v>
                </c:pt>
              </c:strCache>
            </c:strRef>
          </c:tx>
          <c:spPr>
            <a:ln>
              <a:solidFill>
                <a:srgbClr val="00B050"/>
              </a:solidFill>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Oblique'!$J$2:$J$6</c:f>
              <c:numCache>
                <c:formatCode>General</c:formatCode>
                <c:ptCount val="5"/>
                <c:pt idx="0">
                  <c:v>0.34952334062638879</c:v>
                </c:pt>
                <c:pt idx="1">
                  <c:v>0.31721020713722753</c:v>
                </c:pt>
                <c:pt idx="2">
                  <c:v>0.30299792066805581</c:v>
                </c:pt>
                <c:pt idx="3">
                  <c:v>0.28984143860138623</c:v>
                </c:pt>
                <c:pt idx="4">
                  <c:v>0.29048912361138884</c:v>
                </c:pt>
              </c:numCache>
            </c:numRef>
          </c:yVal>
          <c:smooth val="1"/>
        </c:ser>
        <c:ser>
          <c:idx val="2"/>
          <c:order val="2"/>
          <c:tx>
            <c:strRef>
              <c:f>'Summery for Oblique'!$M$1</c:f>
              <c:strCache>
                <c:ptCount val="1"/>
                <c:pt idx="0">
                  <c:v>Single Rotor</c:v>
                </c:pt>
              </c:strCache>
            </c:strRef>
          </c:tx>
          <c:spPr>
            <a:ln>
              <a:solidFill>
                <a:prstClr val="black"/>
              </a:solidFill>
              <a:prstDash val="dash"/>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Oblique'!$M$2:$M$6</c:f>
              <c:numCache>
                <c:formatCode>General</c:formatCode>
                <c:ptCount val="5"/>
                <c:pt idx="0">
                  <c:v>0.23640000000000044</c:v>
                </c:pt>
                <c:pt idx="1">
                  <c:v>0.23640000000000044</c:v>
                </c:pt>
                <c:pt idx="2">
                  <c:v>0.23640000000000044</c:v>
                </c:pt>
                <c:pt idx="3">
                  <c:v>0.23640000000000044</c:v>
                </c:pt>
                <c:pt idx="4">
                  <c:v>0.23640000000000044</c:v>
                </c:pt>
              </c:numCache>
            </c:numRef>
          </c:yVal>
          <c:smooth val="1"/>
        </c:ser>
        <c:dLbls>
          <c:showLegendKey val="0"/>
          <c:showVal val="0"/>
          <c:showCatName val="0"/>
          <c:showSerName val="0"/>
          <c:showPercent val="0"/>
          <c:showBubbleSize val="0"/>
        </c:dLbls>
        <c:axId val="143938624"/>
        <c:axId val="143939200"/>
      </c:scatterChart>
      <c:valAx>
        <c:axId val="143938624"/>
        <c:scaling>
          <c:orientation val="minMax"/>
        </c:scaling>
        <c:delete val="0"/>
        <c:axPos val="b"/>
        <c:title>
          <c:tx>
            <c:rich>
              <a:bodyPr/>
              <a:lstStyle/>
              <a:p>
                <a:pPr>
                  <a:defRPr sz="1200"/>
                </a:pPr>
                <a:r>
                  <a:rPr lang="en-US" sz="1200" b="1" i="0" baseline="0"/>
                  <a:t>Gap Distance (%of Rotor Diameter)</a:t>
                </a:r>
                <a:endParaRPr lang="en-US" sz="1200"/>
              </a:p>
            </c:rich>
          </c:tx>
          <c:layout>
            <c:manualLayout>
              <c:xMode val="edge"/>
              <c:yMode val="edge"/>
              <c:x val="0.32698964087466142"/>
              <c:y val="0.88459752133631497"/>
            </c:manualLayout>
          </c:layout>
          <c:overlay val="0"/>
        </c:title>
        <c:numFmt formatCode="General" sourceLinked="1"/>
        <c:majorTickMark val="out"/>
        <c:minorTickMark val="none"/>
        <c:tickLblPos val="nextTo"/>
        <c:crossAx val="143939200"/>
        <c:crosses val="autoZero"/>
        <c:crossBetween val="midCat"/>
        <c:majorUnit val="0.4"/>
      </c:valAx>
      <c:valAx>
        <c:axId val="143939200"/>
        <c:scaling>
          <c:orientation val="minMax"/>
        </c:scaling>
        <c:delete val="0"/>
        <c:axPos val="l"/>
        <c:title>
          <c:tx>
            <c:rich>
              <a:bodyPr rot="-5400000" vert="horz"/>
              <a:lstStyle/>
              <a:p>
                <a:pPr>
                  <a:defRPr sz="1200"/>
                </a:pPr>
                <a:r>
                  <a:rPr lang="en-US" sz="1200" b="1" i="0" baseline="0"/>
                  <a:t>Avg. Power Coefficient</a:t>
                </a:r>
                <a:endParaRPr lang="en-US" sz="1200"/>
              </a:p>
            </c:rich>
          </c:tx>
          <c:layout>
            <c:manualLayout>
              <c:xMode val="edge"/>
              <c:yMode val="edge"/>
              <c:x val="6.0569351907934592E-5"/>
              <c:y val="0.11126384036432532"/>
            </c:manualLayout>
          </c:layout>
          <c:overlay val="0"/>
        </c:title>
        <c:numFmt formatCode="General" sourceLinked="1"/>
        <c:majorTickMark val="out"/>
        <c:minorTickMark val="none"/>
        <c:tickLblPos val="nextTo"/>
        <c:crossAx val="143938624"/>
        <c:crosses val="autoZero"/>
        <c:crossBetween val="midCat"/>
      </c:valAx>
    </c:plotArea>
    <c:legend>
      <c:legendPos val="r"/>
      <c:layout>
        <c:manualLayout>
          <c:xMode val="edge"/>
          <c:yMode val="edge"/>
          <c:x val="0.2432061376943272"/>
          <c:y val="0.48185812866106981"/>
          <c:w val="0.56687219866747462"/>
          <c:h val="0.2765719502453498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046662917135383"/>
          <c:y val="2.4189527329491981E-2"/>
          <c:w val="0.7430669291338583"/>
          <c:h val="0.73618349593093257"/>
        </c:manualLayout>
      </c:layout>
      <c:scatterChart>
        <c:scatterStyle val="smoothMarker"/>
        <c:varyColors val="0"/>
        <c:ser>
          <c:idx val="0"/>
          <c:order val="0"/>
          <c:tx>
            <c:strRef>
              <c:f>'Summery for Oblique'!$F$1</c:f>
              <c:strCache>
                <c:ptCount val="1"/>
                <c:pt idx="0">
                  <c:v>Two Co-Rotating Case (B)</c:v>
                </c:pt>
              </c:strCache>
            </c:strRef>
          </c:tx>
          <c:spPr>
            <a:ln>
              <a:solidFill>
                <a:srgbClr val="00B050"/>
              </a:solidFill>
            </a:ln>
          </c:spPr>
          <c:marker>
            <c:symbol val="none"/>
          </c:marker>
          <c:xVal>
            <c:numRef>
              <c:f>'Summery for Oblique'!$B$4:$B$7</c:f>
              <c:numCache>
                <c:formatCode>General</c:formatCode>
                <c:ptCount val="4"/>
                <c:pt idx="0">
                  <c:v>0.4</c:v>
                </c:pt>
                <c:pt idx="1">
                  <c:v>0.60000000000000064</c:v>
                </c:pt>
                <c:pt idx="2">
                  <c:v>1</c:v>
                </c:pt>
                <c:pt idx="3">
                  <c:v>2</c:v>
                </c:pt>
              </c:numCache>
            </c:numRef>
          </c:xVal>
          <c:yVal>
            <c:numRef>
              <c:f>'Summery for Oblique'!$F$4:$F$7</c:f>
              <c:numCache>
                <c:formatCode>General</c:formatCode>
                <c:ptCount val="4"/>
                <c:pt idx="0">
                  <c:v>0.25259099989807182</c:v>
                </c:pt>
                <c:pt idx="1">
                  <c:v>0.24969168451388901</c:v>
                </c:pt>
                <c:pt idx="2">
                  <c:v>0.25624233543610586</c:v>
                </c:pt>
                <c:pt idx="3">
                  <c:v>0.25682761232778173</c:v>
                </c:pt>
              </c:numCache>
            </c:numRef>
          </c:yVal>
          <c:smooth val="1"/>
        </c:ser>
        <c:ser>
          <c:idx val="1"/>
          <c:order val="1"/>
          <c:tx>
            <c:strRef>
              <c:f>'Summery for Oblique'!$I$1</c:f>
              <c:strCache>
                <c:ptCount val="1"/>
                <c:pt idx="0">
                  <c:v>Two Counter-Rotating Case (D)</c:v>
                </c:pt>
              </c:strCache>
            </c:strRef>
          </c:tx>
          <c:spPr>
            <a:ln>
              <a:solidFill>
                <a:srgbClr val="FF0000"/>
              </a:solidFill>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Oblique'!$I$2:$I$6</c:f>
              <c:numCache>
                <c:formatCode>General</c:formatCode>
                <c:ptCount val="5"/>
                <c:pt idx="0">
                  <c:v>0.23890587514861109</c:v>
                </c:pt>
                <c:pt idx="1">
                  <c:v>0.2248334519819444</c:v>
                </c:pt>
                <c:pt idx="2">
                  <c:v>0.23168375675138889</c:v>
                </c:pt>
                <c:pt idx="3">
                  <c:v>0.25068466386667315</c:v>
                </c:pt>
                <c:pt idx="4">
                  <c:v>0.25066263960417828</c:v>
                </c:pt>
              </c:numCache>
            </c:numRef>
          </c:yVal>
          <c:smooth val="1"/>
        </c:ser>
        <c:ser>
          <c:idx val="2"/>
          <c:order val="2"/>
          <c:tx>
            <c:strRef>
              <c:f>'Summery for Oblique'!$M$1</c:f>
              <c:strCache>
                <c:ptCount val="1"/>
                <c:pt idx="0">
                  <c:v>Single Rotor</c:v>
                </c:pt>
              </c:strCache>
            </c:strRef>
          </c:tx>
          <c:spPr>
            <a:ln>
              <a:solidFill>
                <a:prstClr val="black"/>
              </a:solidFill>
              <a:prstDash val="dash"/>
            </a:ln>
          </c:spPr>
          <c:marker>
            <c:symbol val="none"/>
          </c:marker>
          <c:xVal>
            <c:numRef>
              <c:f>'Summery for Oblique'!$H$2:$H$6</c:f>
              <c:numCache>
                <c:formatCode>General</c:formatCode>
                <c:ptCount val="5"/>
                <c:pt idx="0">
                  <c:v>0.4</c:v>
                </c:pt>
                <c:pt idx="1">
                  <c:v>0.8</c:v>
                </c:pt>
                <c:pt idx="2">
                  <c:v>1.2</c:v>
                </c:pt>
                <c:pt idx="3">
                  <c:v>1.6</c:v>
                </c:pt>
                <c:pt idx="4">
                  <c:v>2</c:v>
                </c:pt>
              </c:numCache>
            </c:numRef>
          </c:xVal>
          <c:yVal>
            <c:numRef>
              <c:f>'Summery for Oblique'!$M$2:$M$6</c:f>
              <c:numCache>
                <c:formatCode>General</c:formatCode>
                <c:ptCount val="5"/>
                <c:pt idx="0">
                  <c:v>0.23640000000000044</c:v>
                </c:pt>
                <c:pt idx="1">
                  <c:v>0.23640000000000044</c:v>
                </c:pt>
                <c:pt idx="2">
                  <c:v>0.23640000000000044</c:v>
                </c:pt>
                <c:pt idx="3">
                  <c:v>0.23640000000000044</c:v>
                </c:pt>
                <c:pt idx="4">
                  <c:v>0.23640000000000044</c:v>
                </c:pt>
              </c:numCache>
            </c:numRef>
          </c:yVal>
          <c:smooth val="1"/>
        </c:ser>
        <c:dLbls>
          <c:showLegendKey val="0"/>
          <c:showVal val="0"/>
          <c:showCatName val="0"/>
          <c:showSerName val="0"/>
          <c:showPercent val="0"/>
          <c:showBubbleSize val="0"/>
        </c:dLbls>
        <c:axId val="143940928"/>
        <c:axId val="166895616"/>
      </c:scatterChart>
      <c:valAx>
        <c:axId val="143940928"/>
        <c:scaling>
          <c:orientation val="minMax"/>
          <c:max val="2.4"/>
        </c:scaling>
        <c:delete val="0"/>
        <c:axPos val="b"/>
        <c:title>
          <c:tx>
            <c:rich>
              <a:bodyPr/>
              <a:lstStyle/>
              <a:p>
                <a:pPr>
                  <a:defRPr sz="1200"/>
                </a:pPr>
                <a:r>
                  <a:rPr lang="en-US" sz="1200" b="1" i="0" baseline="0"/>
                  <a:t>Gap Distance (% of Rotor Diameter)</a:t>
                </a:r>
              </a:p>
            </c:rich>
          </c:tx>
          <c:layout>
            <c:manualLayout>
              <c:xMode val="edge"/>
              <c:yMode val="edge"/>
              <c:x val="0.19382042869641292"/>
              <c:y val="0.8842367817230099"/>
            </c:manualLayout>
          </c:layout>
          <c:overlay val="0"/>
        </c:title>
        <c:numFmt formatCode="General" sourceLinked="1"/>
        <c:majorTickMark val="out"/>
        <c:minorTickMark val="none"/>
        <c:tickLblPos val="nextTo"/>
        <c:crossAx val="166895616"/>
        <c:crosses val="autoZero"/>
        <c:crossBetween val="midCat"/>
        <c:majorUnit val="0.4"/>
      </c:valAx>
      <c:valAx>
        <c:axId val="166895616"/>
        <c:scaling>
          <c:orientation val="minMax"/>
        </c:scaling>
        <c:delete val="0"/>
        <c:axPos val="l"/>
        <c:title>
          <c:tx>
            <c:rich>
              <a:bodyPr rot="-5400000" vert="horz"/>
              <a:lstStyle/>
              <a:p>
                <a:pPr>
                  <a:defRPr sz="1200"/>
                </a:pPr>
                <a:r>
                  <a:rPr lang="en-US" sz="1200" b="1" i="0" baseline="0"/>
                  <a:t>Avg. Power Coefficient</a:t>
                </a:r>
              </a:p>
            </c:rich>
          </c:tx>
          <c:layout>
            <c:manualLayout>
              <c:xMode val="edge"/>
              <c:yMode val="edge"/>
              <c:x val="2.8532995875515617E-2"/>
              <c:y val="0.14473496935332092"/>
            </c:manualLayout>
          </c:layout>
          <c:overlay val="0"/>
        </c:title>
        <c:numFmt formatCode="General" sourceLinked="1"/>
        <c:majorTickMark val="out"/>
        <c:minorTickMark val="none"/>
        <c:tickLblPos val="nextTo"/>
        <c:crossAx val="143940928"/>
        <c:crosses val="autoZero"/>
        <c:crossBetween val="midCat"/>
        <c:majorUnit val="5.0000000000000088E-3"/>
      </c:valAx>
    </c:plotArea>
    <c:legend>
      <c:legendPos val="r"/>
      <c:layout>
        <c:manualLayout>
          <c:xMode val="edge"/>
          <c:yMode val="edge"/>
          <c:x val="0.48344750656167984"/>
          <c:y val="0.53709112891500799"/>
          <c:w val="0.50165335583052117"/>
          <c:h val="0.22228783902012444"/>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230542610745091"/>
          <c:y val="5.9551755249343905E-2"/>
          <c:w val="0.79364695484493009"/>
          <c:h val="0.75754150635945794"/>
        </c:manualLayout>
      </c:layout>
      <c:scatterChart>
        <c:scatterStyle val="smoothMarker"/>
        <c:varyColors val="0"/>
        <c:ser>
          <c:idx val="0"/>
          <c:order val="1"/>
          <c:tx>
            <c:strRef>
              <c:f>Sheet1!$E$1</c:f>
              <c:strCache>
                <c:ptCount val="1"/>
                <c:pt idx="0">
                  <c:v>Isolated Nine Turbine Farm</c:v>
                </c:pt>
              </c:strCache>
            </c:strRef>
          </c:tx>
          <c:spPr>
            <a:ln>
              <a:solidFill>
                <a:schemeClr val="tx1"/>
              </a:solidFill>
              <a:prstDash val="dash"/>
            </a:ln>
          </c:spPr>
          <c:marker>
            <c:symbol val="none"/>
          </c:marker>
          <c:xVal>
            <c:numRef>
              <c:f>Sheet1!$A$2:$A$8</c:f>
              <c:numCache>
                <c:formatCode>General</c:formatCode>
                <c:ptCount val="7"/>
                <c:pt idx="0">
                  <c:v>0.2</c:v>
                </c:pt>
                <c:pt idx="1">
                  <c:v>0.4</c:v>
                </c:pt>
                <c:pt idx="2">
                  <c:v>0.60000000000000064</c:v>
                </c:pt>
                <c:pt idx="3">
                  <c:v>0.8</c:v>
                </c:pt>
                <c:pt idx="4">
                  <c:v>1</c:v>
                </c:pt>
                <c:pt idx="5">
                  <c:v>1.2</c:v>
                </c:pt>
                <c:pt idx="6">
                  <c:v>1.4</c:v>
                </c:pt>
              </c:numCache>
            </c:numRef>
          </c:xVal>
          <c:yVal>
            <c:numRef>
              <c:f>Sheet1!$E$2:$E$8</c:f>
              <c:numCache>
                <c:formatCode>General</c:formatCode>
                <c:ptCount val="7"/>
                <c:pt idx="0">
                  <c:v>8.1829182322708943E-2</c:v>
                </c:pt>
                <c:pt idx="1">
                  <c:v>0.14939528666666699</c:v>
                </c:pt>
                <c:pt idx="2">
                  <c:v>0.20400000000000004</c:v>
                </c:pt>
                <c:pt idx="3">
                  <c:v>0.22400000000000003</c:v>
                </c:pt>
                <c:pt idx="4">
                  <c:v>0.23300000000000001</c:v>
                </c:pt>
                <c:pt idx="5">
                  <c:v>0.22600000000000001</c:v>
                </c:pt>
                <c:pt idx="6">
                  <c:v>0.18620000000000028</c:v>
                </c:pt>
              </c:numCache>
            </c:numRef>
          </c:yVal>
          <c:smooth val="1"/>
        </c:ser>
        <c:ser>
          <c:idx val="1"/>
          <c:order val="0"/>
          <c:tx>
            <c:strRef>
              <c:f>Sheet1!$F$1</c:f>
              <c:strCache>
                <c:ptCount val="1"/>
                <c:pt idx="0">
                  <c:v>Patterned Nine Turbine Farm</c:v>
                </c:pt>
              </c:strCache>
            </c:strRef>
          </c:tx>
          <c:marker>
            <c:symbol val="none"/>
          </c:marker>
          <c:xVal>
            <c:numRef>
              <c:f>Sheet1!$A$2:$A$8</c:f>
              <c:numCache>
                <c:formatCode>General</c:formatCode>
                <c:ptCount val="7"/>
                <c:pt idx="0">
                  <c:v>0.2</c:v>
                </c:pt>
                <c:pt idx="1">
                  <c:v>0.4</c:v>
                </c:pt>
                <c:pt idx="2">
                  <c:v>0.60000000000000064</c:v>
                </c:pt>
                <c:pt idx="3">
                  <c:v>0.8</c:v>
                </c:pt>
                <c:pt idx="4">
                  <c:v>1</c:v>
                </c:pt>
                <c:pt idx="5">
                  <c:v>1.2</c:v>
                </c:pt>
                <c:pt idx="6">
                  <c:v>1.4</c:v>
                </c:pt>
              </c:numCache>
            </c:numRef>
          </c:xVal>
          <c:yVal>
            <c:numRef>
              <c:f>Sheet1!$F$2:$F$8</c:f>
              <c:numCache>
                <c:formatCode>General</c:formatCode>
                <c:ptCount val="7"/>
                <c:pt idx="0">
                  <c:v>8.9230155987654519E-2</c:v>
                </c:pt>
                <c:pt idx="1">
                  <c:v>0.18317675543209891</c:v>
                </c:pt>
                <c:pt idx="2">
                  <c:v>0.24777936666666692</c:v>
                </c:pt>
                <c:pt idx="3">
                  <c:v>0.28000000000000008</c:v>
                </c:pt>
                <c:pt idx="4">
                  <c:v>0.29333333333333333</c:v>
                </c:pt>
                <c:pt idx="5">
                  <c:v>0.28000000000000008</c:v>
                </c:pt>
                <c:pt idx="6">
                  <c:v>0.25</c:v>
                </c:pt>
              </c:numCache>
            </c:numRef>
          </c:yVal>
          <c:smooth val="1"/>
        </c:ser>
        <c:dLbls>
          <c:showLegendKey val="0"/>
          <c:showVal val="0"/>
          <c:showCatName val="0"/>
          <c:showSerName val="0"/>
          <c:showPercent val="0"/>
          <c:showBubbleSize val="0"/>
        </c:dLbls>
        <c:axId val="219491136"/>
        <c:axId val="219491712"/>
      </c:scatterChart>
      <c:valAx>
        <c:axId val="219491136"/>
        <c:scaling>
          <c:orientation val="minMax"/>
        </c:scaling>
        <c:delete val="0"/>
        <c:axPos val="b"/>
        <c:title>
          <c:tx>
            <c:rich>
              <a:bodyPr/>
              <a:lstStyle/>
              <a:p>
                <a:pPr>
                  <a:defRPr sz="1200"/>
                </a:pPr>
                <a:r>
                  <a:rPr lang="en-US" sz="1200"/>
                  <a:t>Tip Speed Ratio (</a:t>
                </a:r>
                <a:r>
                  <a:rPr lang="en-US" sz="1200">
                    <a:sym typeface="Symbol"/>
                  </a:rPr>
                  <a:t>)</a:t>
                </a:r>
                <a:endParaRPr lang="en-US" sz="1200"/>
              </a:p>
            </c:rich>
          </c:tx>
          <c:layout>
            <c:manualLayout>
              <c:xMode val="edge"/>
              <c:yMode val="edge"/>
              <c:x val="0.4137479966502019"/>
              <c:y val="0.89493127017121921"/>
            </c:manualLayout>
          </c:layout>
          <c:overlay val="0"/>
        </c:title>
        <c:numFmt formatCode="General" sourceLinked="1"/>
        <c:majorTickMark val="out"/>
        <c:minorTickMark val="none"/>
        <c:tickLblPos val="nextTo"/>
        <c:crossAx val="219491712"/>
        <c:crosses val="autoZero"/>
        <c:crossBetween val="midCat"/>
      </c:valAx>
      <c:valAx>
        <c:axId val="219491712"/>
        <c:scaling>
          <c:orientation val="minMax"/>
          <c:min val="6.0000000000000032E-2"/>
        </c:scaling>
        <c:delete val="0"/>
        <c:axPos val="l"/>
        <c:title>
          <c:tx>
            <c:rich>
              <a:bodyPr rot="-5400000" vert="horz"/>
              <a:lstStyle/>
              <a:p>
                <a:pPr>
                  <a:defRPr sz="1200"/>
                </a:pPr>
                <a:r>
                  <a:rPr lang="en-US" sz="1200"/>
                  <a:t>Avg. Power Coefficient </a:t>
                </a:r>
              </a:p>
            </c:rich>
          </c:tx>
          <c:layout>
            <c:manualLayout>
              <c:xMode val="edge"/>
              <c:yMode val="edge"/>
              <c:x val="6.8187905083293273E-4"/>
              <c:y val="6.6695784120734916E-2"/>
            </c:manualLayout>
          </c:layout>
          <c:overlay val="0"/>
        </c:title>
        <c:numFmt formatCode="General" sourceLinked="1"/>
        <c:majorTickMark val="out"/>
        <c:minorTickMark val="none"/>
        <c:tickLblPos val="nextTo"/>
        <c:crossAx val="219491136"/>
        <c:crosses val="autoZero"/>
        <c:crossBetween val="midCat"/>
        <c:majorUnit val="3.0000000000000002E-2"/>
      </c:valAx>
      <c:spPr>
        <a:noFill/>
        <a:ln w="25400">
          <a:noFill/>
        </a:ln>
      </c:spPr>
    </c:plotArea>
    <c:legend>
      <c:legendPos val="r"/>
      <c:layout>
        <c:manualLayout>
          <c:xMode val="edge"/>
          <c:yMode val="edge"/>
          <c:x val="0.46564979966895098"/>
          <c:y val="0.6364513159326165"/>
          <c:w val="0.46400610532720843"/>
          <c:h val="0.14118537460125469"/>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'[Predicted results.xlsx]Sheet1'!$B$1</c:f>
              <c:strCache>
                <c:ptCount val="1"/>
                <c:pt idx="0">
                  <c:v>Predicted Results</c:v>
                </c:pt>
              </c:strCache>
            </c:strRef>
          </c:tx>
          <c:spPr>
            <a:solidFill>
              <a:srgbClr val="FF0000"/>
            </a:solidFill>
            <a:ln w="28575">
              <a:noFill/>
            </a:ln>
          </c:spPr>
          <c:invertIfNegative val="0"/>
          <c:cat>
            <c:numRef>
              <c:f>'[Predicted results.xlsx]Sheet1'!$A$2:$A$10</c:f>
              <c:numCache>
                <c:formatCode>General</c:formatCode>
                <c:ptCount val="9"/>
                <c:pt idx="0">
                  <c:v>1</c:v>
                </c:pt>
                <c:pt idx="1">
                  <c:v>2</c:v>
                </c:pt>
                <c:pt idx="2">
                  <c:v>3</c:v>
                </c:pt>
                <c:pt idx="3">
                  <c:v>4</c:v>
                </c:pt>
                <c:pt idx="4">
                  <c:v>5</c:v>
                </c:pt>
                <c:pt idx="5">
                  <c:v>6</c:v>
                </c:pt>
                <c:pt idx="6">
                  <c:v>7</c:v>
                </c:pt>
                <c:pt idx="7">
                  <c:v>8</c:v>
                </c:pt>
                <c:pt idx="8">
                  <c:v>9</c:v>
                </c:pt>
              </c:numCache>
            </c:numRef>
          </c:cat>
          <c:val>
            <c:numRef>
              <c:f>'[Predicted results.xlsx]Sheet1'!$B$2:$B$10</c:f>
              <c:numCache>
                <c:formatCode>General</c:formatCode>
                <c:ptCount val="9"/>
                <c:pt idx="0">
                  <c:v>0.26</c:v>
                </c:pt>
                <c:pt idx="1">
                  <c:v>0.32700000000000107</c:v>
                </c:pt>
                <c:pt idx="2">
                  <c:v>0.28000000000000008</c:v>
                </c:pt>
                <c:pt idx="3">
                  <c:v>0.32000000000000106</c:v>
                </c:pt>
                <c:pt idx="4">
                  <c:v>0.38000000000000106</c:v>
                </c:pt>
                <c:pt idx="5">
                  <c:v>0.32000000000000106</c:v>
                </c:pt>
                <c:pt idx="6">
                  <c:v>0.26</c:v>
                </c:pt>
                <c:pt idx="7">
                  <c:v>0.32000000000000106</c:v>
                </c:pt>
                <c:pt idx="8">
                  <c:v>0.28000000000000008</c:v>
                </c:pt>
              </c:numCache>
            </c:numRef>
          </c:val>
        </c:ser>
        <c:ser>
          <c:idx val="1"/>
          <c:order val="1"/>
          <c:tx>
            <c:strRef>
              <c:f>'[Predicted results.xlsx]Sheet1'!$C$1</c:f>
              <c:strCache>
                <c:ptCount val="1"/>
                <c:pt idx="0">
                  <c:v>Calculated Results</c:v>
                </c:pt>
              </c:strCache>
            </c:strRef>
          </c:tx>
          <c:spPr>
            <a:ln w="28575">
              <a:noFill/>
            </a:ln>
          </c:spPr>
          <c:invertIfNegative val="0"/>
          <c:cat>
            <c:numRef>
              <c:f>'[Predicted results.xlsx]Sheet1'!$A$2:$A$10</c:f>
              <c:numCache>
                <c:formatCode>General</c:formatCode>
                <c:ptCount val="9"/>
                <c:pt idx="0">
                  <c:v>1</c:v>
                </c:pt>
                <c:pt idx="1">
                  <c:v>2</c:v>
                </c:pt>
                <c:pt idx="2">
                  <c:v>3</c:v>
                </c:pt>
                <c:pt idx="3">
                  <c:v>4</c:v>
                </c:pt>
                <c:pt idx="4">
                  <c:v>5</c:v>
                </c:pt>
                <c:pt idx="5">
                  <c:v>6</c:v>
                </c:pt>
                <c:pt idx="6">
                  <c:v>7</c:v>
                </c:pt>
                <c:pt idx="7">
                  <c:v>8</c:v>
                </c:pt>
                <c:pt idx="8">
                  <c:v>9</c:v>
                </c:pt>
              </c:numCache>
            </c:numRef>
          </c:cat>
          <c:val>
            <c:numRef>
              <c:f>'[Predicted results.xlsx]Sheet1'!$C$2:$C$10</c:f>
              <c:numCache>
                <c:formatCode>General</c:formatCode>
                <c:ptCount val="9"/>
                <c:pt idx="0">
                  <c:v>0.24000000000000021</c:v>
                </c:pt>
                <c:pt idx="1">
                  <c:v>0.30000000000000032</c:v>
                </c:pt>
                <c:pt idx="2">
                  <c:v>0.26</c:v>
                </c:pt>
                <c:pt idx="3">
                  <c:v>0.31000000000000094</c:v>
                </c:pt>
                <c:pt idx="4">
                  <c:v>0.36000000000000032</c:v>
                </c:pt>
                <c:pt idx="5">
                  <c:v>0.32000000000000106</c:v>
                </c:pt>
                <c:pt idx="6">
                  <c:v>0.26</c:v>
                </c:pt>
                <c:pt idx="7">
                  <c:v>0.32000000000000106</c:v>
                </c:pt>
                <c:pt idx="8">
                  <c:v>0.27</c:v>
                </c:pt>
              </c:numCache>
            </c:numRef>
          </c:val>
        </c:ser>
        <c:dLbls>
          <c:showLegendKey val="0"/>
          <c:showVal val="0"/>
          <c:showCatName val="0"/>
          <c:showSerName val="0"/>
          <c:showPercent val="0"/>
          <c:showBubbleSize val="0"/>
        </c:dLbls>
        <c:gapWidth val="150"/>
        <c:axId val="259759616"/>
        <c:axId val="219494592"/>
      </c:barChart>
      <c:catAx>
        <c:axId val="259759616"/>
        <c:scaling>
          <c:orientation val="minMax"/>
        </c:scaling>
        <c:delete val="0"/>
        <c:axPos val="b"/>
        <c:title>
          <c:tx>
            <c:rich>
              <a:bodyPr/>
              <a:lstStyle/>
              <a:p>
                <a:pPr>
                  <a:defRPr sz="1200"/>
                </a:pPr>
                <a:r>
                  <a:rPr lang="en-US" sz="1200"/>
                  <a:t>Turbine Number</a:t>
                </a:r>
              </a:p>
            </c:rich>
          </c:tx>
          <c:overlay val="0"/>
        </c:title>
        <c:numFmt formatCode="General" sourceLinked="1"/>
        <c:majorTickMark val="out"/>
        <c:minorTickMark val="none"/>
        <c:tickLblPos val="nextTo"/>
        <c:crossAx val="219494592"/>
        <c:crosses val="autoZero"/>
        <c:auto val="1"/>
        <c:lblAlgn val="ctr"/>
        <c:lblOffset val="100"/>
        <c:tickLblSkip val="1"/>
        <c:noMultiLvlLbl val="0"/>
      </c:catAx>
      <c:valAx>
        <c:axId val="219494592"/>
        <c:scaling>
          <c:orientation val="minMax"/>
        </c:scaling>
        <c:delete val="0"/>
        <c:axPos val="l"/>
        <c:title>
          <c:tx>
            <c:rich>
              <a:bodyPr rot="-5400000" vert="horz"/>
              <a:lstStyle/>
              <a:p>
                <a:pPr>
                  <a:defRPr sz="1200"/>
                </a:pPr>
                <a:r>
                  <a:rPr lang="en-US" sz="1200"/>
                  <a:t>Power Coefficient Cp</a:t>
                </a:r>
              </a:p>
            </c:rich>
          </c:tx>
          <c:layout>
            <c:manualLayout>
              <c:xMode val="edge"/>
              <c:yMode val="edge"/>
              <c:x val="1.4705882352941176E-2"/>
              <c:y val="0.17361201942780424"/>
            </c:manualLayout>
          </c:layout>
          <c:overlay val="0"/>
        </c:title>
        <c:numFmt formatCode="General" sourceLinked="1"/>
        <c:majorTickMark val="out"/>
        <c:minorTickMark val="none"/>
        <c:tickLblPos val="nextTo"/>
        <c:crossAx val="259759616"/>
        <c:crosses val="autoZero"/>
        <c:crossBetween val="between"/>
      </c:valAx>
    </c:plotArea>
    <c:legend>
      <c:legendPos val="r"/>
      <c:legendEntry>
        <c:idx val="0"/>
        <c:txPr>
          <a:bodyPr/>
          <a:lstStyle/>
          <a:p>
            <a:pPr>
              <a:defRPr sz="1400" b="1"/>
            </a:pPr>
            <a:endParaRPr lang="en-US"/>
          </a:p>
        </c:txPr>
      </c:legendEntry>
      <c:legendEntry>
        <c:idx val="1"/>
        <c:txPr>
          <a:bodyPr/>
          <a:lstStyle/>
          <a:p>
            <a:pPr>
              <a:defRPr sz="1400" b="1"/>
            </a:pPr>
            <a:endParaRPr lang="en-US"/>
          </a:p>
        </c:txPr>
      </c:legendEntry>
      <c:overlay val="0"/>
      <c:txPr>
        <a:bodyPr/>
        <a:lstStyle/>
        <a:p>
          <a:pPr>
            <a:defRPr sz="1200" b="1"/>
          </a:pPr>
          <a:endParaRPr lang="en-US"/>
        </a:p>
      </c:txPr>
    </c:legend>
    <c:plotVisOnly val="1"/>
    <c:dispBlanksAs val="gap"/>
    <c:showDLblsOverMax val="0"/>
  </c:chart>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143787883355178"/>
          <c:y val="5.7496217944274668E-2"/>
          <c:w val="0.77201101559093865"/>
          <c:h val="0.73657792905578878"/>
        </c:manualLayout>
      </c:layout>
      <c:barChart>
        <c:barDir val="col"/>
        <c:grouping val="clustered"/>
        <c:varyColors val="0"/>
        <c:ser>
          <c:idx val="0"/>
          <c:order val="0"/>
          <c:tx>
            <c:strRef>
              <c:f>Savonius!$M$1</c:f>
              <c:strCache>
                <c:ptCount val="1"/>
                <c:pt idx="0">
                  <c:v>Predicted Results</c:v>
                </c:pt>
              </c:strCache>
            </c:strRef>
          </c:tx>
          <c:spPr>
            <a:solidFill>
              <a:srgbClr val="FF0000"/>
            </a:solidFill>
            <a:ln w="28575">
              <a:noFill/>
            </a:ln>
          </c:spPr>
          <c:invertIfNegative val="0"/>
          <c:cat>
            <c:numRef>
              <c:f>Savonius!$L$2:$L$28</c:f>
              <c:numCache>
                <c:formatCode>General</c:formatCod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numCache>
            </c:numRef>
          </c:cat>
          <c:val>
            <c:numRef>
              <c:f>Savonius!$M$2:$M$28</c:f>
              <c:numCache>
                <c:formatCode>General</c:formatCode>
                <c:ptCount val="27"/>
                <c:pt idx="0">
                  <c:v>0.26</c:v>
                </c:pt>
                <c:pt idx="1">
                  <c:v>0.32700000000000096</c:v>
                </c:pt>
                <c:pt idx="2">
                  <c:v>0.28000000000000008</c:v>
                </c:pt>
                <c:pt idx="3">
                  <c:v>0.32000000000000095</c:v>
                </c:pt>
                <c:pt idx="4">
                  <c:v>0.38000000000000095</c:v>
                </c:pt>
                <c:pt idx="5">
                  <c:v>0.32000000000000095</c:v>
                </c:pt>
                <c:pt idx="6">
                  <c:v>0.26</c:v>
                </c:pt>
                <c:pt idx="7">
                  <c:v>0.32000000000000095</c:v>
                </c:pt>
                <c:pt idx="8">
                  <c:v>0.28000000000000008</c:v>
                </c:pt>
                <c:pt idx="9">
                  <c:v>0.32400000000000095</c:v>
                </c:pt>
                <c:pt idx="10">
                  <c:v>0.38900000000000096</c:v>
                </c:pt>
                <c:pt idx="11">
                  <c:v>0.32400000000000095</c:v>
                </c:pt>
                <c:pt idx="12">
                  <c:v>0.38900000000000096</c:v>
                </c:pt>
                <c:pt idx="13">
                  <c:v>0.46</c:v>
                </c:pt>
                <c:pt idx="14">
                  <c:v>0.38900000000000096</c:v>
                </c:pt>
                <c:pt idx="15">
                  <c:v>0.32400000000000095</c:v>
                </c:pt>
                <c:pt idx="16">
                  <c:v>0.38900000000000096</c:v>
                </c:pt>
                <c:pt idx="17">
                  <c:v>0.32400000000000095</c:v>
                </c:pt>
                <c:pt idx="18">
                  <c:v>0.27</c:v>
                </c:pt>
                <c:pt idx="19">
                  <c:v>0.32400000000000095</c:v>
                </c:pt>
                <c:pt idx="20">
                  <c:v>0.27</c:v>
                </c:pt>
                <c:pt idx="21">
                  <c:v>0.32400000000000095</c:v>
                </c:pt>
                <c:pt idx="22">
                  <c:v>0.38900000000000096</c:v>
                </c:pt>
                <c:pt idx="23">
                  <c:v>0.32400000000000095</c:v>
                </c:pt>
                <c:pt idx="24">
                  <c:v>0.27</c:v>
                </c:pt>
                <c:pt idx="25">
                  <c:v>0.32400000000000095</c:v>
                </c:pt>
                <c:pt idx="26">
                  <c:v>0.27</c:v>
                </c:pt>
              </c:numCache>
            </c:numRef>
          </c:val>
        </c:ser>
        <c:ser>
          <c:idx val="1"/>
          <c:order val="1"/>
          <c:tx>
            <c:strRef>
              <c:f>Savonius!$N$1</c:f>
              <c:strCache>
                <c:ptCount val="1"/>
                <c:pt idx="0">
                  <c:v>Calculated Results</c:v>
                </c:pt>
              </c:strCache>
            </c:strRef>
          </c:tx>
          <c:spPr>
            <a:ln w="28575">
              <a:noFill/>
            </a:ln>
          </c:spPr>
          <c:invertIfNegative val="0"/>
          <c:cat>
            <c:numRef>
              <c:f>Savonius!$L$2:$L$28</c:f>
              <c:numCache>
                <c:formatCode>General</c:formatCode>
                <c:ptCount val="27"/>
                <c:pt idx="0">
                  <c:v>1</c:v>
                </c:pt>
                <c:pt idx="1">
                  <c:v>2</c:v>
                </c:pt>
                <c:pt idx="2">
                  <c:v>3</c:v>
                </c:pt>
                <c:pt idx="3">
                  <c:v>4</c:v>
                </c:pt>
                <c:pt idx="4">
                  <c:v>5</c:v>
                </c:pt>
                <c:pt idx="5">
                  <c:v>6</c:v>
                </c:pt>
                <c:pt idx="6">
                  <c:v>7</c:v>
                </c:pt>
                <c:pt idx="7">
                  <c:v>8</c:v>
                </c:pt>
                <c:pt idx="8">
                  <c:v>9</c:v>
                </c:pt>
                <c:pt idx="9">
                  <c:v>10</c:v>
                </c:pt>
                <c:pt idx="10">
                  <c:v>11</c:v>
                </c:pt>
                <c:pt idx="11">
                  <c:v>12</c:v>
                </c:pt>
                <c:pt idx="12">
                  <c:v>13</c:v>
                </c:pt>
                <c:pt idx="13">
                  <c:v>14</c:v>
                </c:pt>
                <c:pt idx="14">
                  <c:v>15</c:v>
                </c:pt>
                <c:pt idx="15">
                  <c:v>16</c:v>
                </c:pt>
                <c:pt idx="16">
                  <c:v>17</c:v>
                </c:pt>
                <c:pt idx="17">
                  <c:v>18</c:v>
                </c:pt>
                <c:pt idx="18">
                  <c:v>19</c:v>
                </c:pt>
                <c:pt idx="19">
                  <c:v>20</c:v>
                </c:pt>
                <c:pt idx="20">
                  <c:v>21</c:v>
                </c:pt>
                <c:pt idx="21">
                  <c:v>22</c:v>
                </c:pt>
                <c:pt idx="22">
                  <c:v>23</c:v>
                </c:pt>
                <c:pt idx="23">
                  <c:v>24</c:v>
                </c:pt>
                <c:pt idx="24">
                  <c:v>25</c:v>
                </c:pt>
                <c:pt idx="25">
                  <c:v>26</c:v>
                </c:pt>
                <c:pt idx="26">
                  <c:v>27</c:v>
                </c:pt>
              </c:numCache>
            </c:numRef>
          </c:cat>
          <c:val>
            <c:numRef>
              <c:f>Savonius!$N$2:$N$28</c:f>
              <c:numCache>
                <c:formatCode>General</c:formatCode>
                <c:ptCount val="27"/>
                <c:pt idx="0">
                  <c:v>0.25</c:v>
                </c:pt>
                <c:pt idx="1">
                  <c:v>0.29000000000000031</c:v>
                </c:pt>
                <c:pt idx="2">
                  <c:v>0.26</c:v>
                </c:pt>
                <c:pt idx="3">
                  <c:v>0.31000000000000083</c:v>
                </c:pt>
                <c:pt idx="4">
                  <c:v>0.36000000000000032</c:v>
                </c:pt>
                <c:pt idx="5">
                  <c:v>0.32000000000000095</c:v>
                </c:pt>
                <c:pt idx="6">
                  <c:v>0.28000000000000008</c:v>
                </c:pt>
                <c:pt idx="7">
                  <c:v>0.32000000000000095</c:v>
                </c:pt>
                <c:pt idx="8">
                  <c:v>0.27</c:v>
                </c:pt>
                <c:pt idx="9">
                  <c:v>0.32000000000000095</c:v>
                </c:pt>
                <c:pt idx="10">
                  <c:v>0.36000000000000032</c:v>
                </c:pt>
                <c:pt idx="11">
                  <c:v>0.33000000000000107</c:v>
                </c:pt>
                <c:pt idx="12">
                  <c:v>0.35000000000000031</c:v>
                </c:pt>
                <c:pt idx="13">
                  <c:v>0.42000000000000032</c:v>
                </c:pt>
                <c:pt idx="14">
                  <c:v>0.35000000000000031</c:v>
                </c:pt>
                <c:pt idx="15">
                  <c:v>0.34</c:v>
                </c:pt>
                <c:pt idx="16">
                  <c:v>0.39000000000000096</c:v>
                </c:pt>
                <c:pt idx="17">
                  <c:v>0.35000000000000031</c:v>
                </c:pt>
                <c:pt idx="18">
                  <c:v>0.28000000000000008</c:v>
                </c:pt>
                <c:pt idx="19">
                  <c:v>0.32000000000000095</c:v>
                </c:pt>
                <c:pt idx="20">
                  <c:v>0.28000000000000008</c:v>
                </c:pt>
                <c:pt idx="21">
                  <c:v>0.35000000000000031</c:v>
                </c:pt>
                <c:pt idx="22">
                  <c:v>0.4</c:v>
                </c:pt>
                <c:pt idx="23">
                  <c:v>0.36000000000000032</c:v>
                </c:pt>
                <c:pt idx="24">
                  <c:v>0.29000000000000031</c:v>
                </c:pt>
                <c:pt idx="25">
                  <c:v>0.34</c:v>
                </c:pt>
                <c:pt idx="26">
                  <c:v>0.30000000000000032</c:v>
                </c:pt>
              </c:numCache>
            </c:numRef>
          </c:val>
        </c:ser>
        <c:dLbls>
          <c:showLegendKey val="0"/>
          <c:showVal val="0"/>
          <c:showCatName val="0"/>
          <c:showSerName val="0"/>
          <c:showPercent val="0"/>
          <c:showBubbleSize val="0"/>
        </c:dLbls>
        <c:gapWidth val="150"/>
        <c:axId val="218240512"/>
        <c:axId val="117422848"/>
      </c:barChart>
      <c:catAx>
        <c:axId val="218240512"/>
        <c:scaling>
          <c:orientation val="minMax"/>
        </c:scaling>
        <c:delete val="0"/>
        <c:axPos val="b"/>
        <c:title>
          <c:tx>
            <c:rich>
              <a:bodyPr/>
              <a:lstStyle/>
              <a:p>
                <a:pPr>
                  <a:defRPr sz="1200"/>
                </a:pPr>
                <a:r>
                  <a:rPr lang="en-US" sz="1200"/>
                  <a:t>Turbine Number</a:t>
                </a:r>
              </a:p>
            </c:rich>
          </c:tx>
          <c:layout>
            <c:manualLayout>
              <c:xMode val="edge"/>
              <c:yMode val="edge"/>
              <c:x val="0.39944736801777264"/>
              <c:y val="0.89290681403921113"/>
            </c:manualLayout>
          </c:layout>
          <c:overlay val="0"/>
        </c:title>
        <c:numFmt formatCode="General" sourceLinked="1"/>
        <c:majorTickMark val="out"/>
        <c:minorTickMark val="none"/>
        <c:tickLblPos val="nextTo"/>
        <c:crossAx val="117422848"/>
        <c:crosses val="autoZero"/>
        <c:auto val="1"/>
        <c:lblAlgn val="ctr"/>
        <c:lblOffset val="100"/>
        <c:tickLblSkip val="1"/>
        <c:noMultiLvlLbl val="0"/>
      </c:catAx>
      <c:valAx>
        <c:axId val="117422848"/>
        <c:scaling>
          <c:orientation val="minMax"/>
        </c:scaling>
        <c:delete val="0"/>
        <c:axPos val="l"/>
        <c:title>
          <c:tx>
            <c:rich>
              <a:bodyPr rot="-5400000" vert="horz"/>
              <a:lstStyle/>
              <a:p>
                <a:pPr>
                  <a:defRPr sz="1200"/>
                </a:pPr>
                <a:r>
                  <a:rPr lang="en-US" sz="1200"/>
                  <a:t>Power Coefficient Cp</a:t>
                </a:r>
              </a:p>
            </c:rich>
          </c:tx>
          <c:layout>
            <c:manualLayout>
              <c:xMode val="edge"/>
              <c:yMode val="edge"/>
              <c:x val="1.232795717304221E-2"/>
              <c:y val="0.21757954006073471"/>
            </c:manualLayout>
          </c:layout>
          <c:overlay val="0"/>
        </c:title>
        <c:numFmt formatCode="General" sourceLinked="1"/>
        <c:majorTickMark val="out"/>
        <c:minorTickMark val="none"/>
        <c:tickLblPos val="nextTo"/>
        <c:crossAx val="218240512"/>
        <c:crosses val="autoZero"/>
        <c:crossBetween val="between"/>
      </c:valAx>
    </c:plotArea>
    <c:legend>
      <c:legendPos val="r"/>
      <c:layout>
        <c:manualLayout>
          <c:xMode val="edge"/>
          <c:yMode val="edge"/>
          <c:x val="0.73254374453193349"/>
          <c:y val="3.3490868017468818E-2"/>
          <c:w val="0.26531950333131438"/>
          <c:h val="0.18729066168645081"/>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3645736020285601"/>
          <c:y val="9.3067220764073769E-2"/>
          <c:w val="0.80580608567996759"/>
          <c:h val="0.68931013690856213"/>
        </c:manualLayout>
      </c:layout>
      <c:scatterChart>
        <c:scatterStyle val="lineMarker"/>
        <c:varyColors val="0"/>
        <c:ser>
          <c:idx val="1"/>
          <c:order val="0"/>
          <c:tx>
            <c:v>Developed farm</c:v>
          </c:tx>
          <c:spPr>
            <a:ln w="28575">
              <a:noFill/>
            </a:ln>
          </c:spPr>
          <c:marker>
            <c:spPr>
              <a:solidFill>
                <a:srgbClr val="FF0000"/>
              </a:solidFill>
              <a:ln>
                <a:solidFill>
                  <a:srgbClr val="000000"/>
                </a:solidFill>
              </a:ln>
            </c:spPr>
          </c:marker>
          <c:xVal>
            <c:numRef>
              <c:f>Sheet3!$A$2:$A$5</c:f>
              <c:numCache>
                <c:formatCode>General</c:formatCode>
                <c:ptCount val="4"/>
                <c:pt idx="1">
                  <c:v>3</c:v>
                </c:pt>
                <c:pt idx="2">
                  <c:v>9</c:v>
                </c:pt>
                <c:pt idx="3">
                  <c:v>27</c:v>
                </c:pt>
              </c:numCache>
            </c:numRef>
          </c:xVal>
          <c:yVal>
            <c:numRef>
              <c:f>Sheet3!$F$2:$F$5</c:f>
              <c:numCache>
                <c:formatCode>General</c:formatCode>
                <c:ptCount val="4"/>
                <c:pt idx="1">
                  <c:v>16.636363636363626</c:v>
                </c:pt>
                <c:pt idx="2">
                  <c:v>10.181818181818056</c:v>
                </c:pt>
                <c:pt idx="3">
                  <c:v>4.4337349397590362</c:v>
                </c:pt>
              </c:numCache>
            </c:numRef>
          </c:yVal>
          <c:smooth val="0"/>
        </c:ser>
        <c:ser>
          <c:idx val="2"/>
          <c:order val="1"/>
          <c:tx>
            <c:v>Isolated Turbine Farm</c:v>
          </c:tx>
          <c:spPr>
            <a:ln w="28575">
              <a:noFill/>
            </a:ln>
          </c:spPr>
          <c:marker>
            <c:symbol val="triangle"/>
            <c:size val="8"/>
            <c:spPr>
              <a:solidFill>
                <a:schemeClr val="tx2"/>
              </a:solidFill>
              <a:ln>
                <a:solidFill>
                  <a:srgbClr val="000000"/>
                </a:solidFill>
              </a:ln>
            </c:spPr>
          </c:marker>
          <c:xVal>
            <c:numRef>
              <c:f>Sheet3!$A$3:$A$6</c:f>
              <c:numCache>
                <c:formatCode>General</c:formatCode>
                <c:ptCount val="4"/>
                <c:pt idx="0">
                  <c:v>3</c:v>
                </c:pt>
                <c:pt idx="1">
                  <c:v>9</c:v>
                </c:pt>
                <c:pt idx="2">
                  <c:v>27</c:v>
                </c:pt>
                <c:pt idx="3">
                  <c:v>81</c:v>
                </c:pt>
              </c:numCache>
            </c:numRef>
          </c:xVal>
          <c:yVal>
            <c:numRef>
              <c:f>Sheet3!$G$3:$G$5</c:f>
              <c:numCache>
                <c:formatCode>General</c:formatCode>
                <c:ptCount val="3"/>
                <c:pt idx="0">
                  <c:v>11</c:v>
                </c:pt>
                <c:pt idx="1">
                  <c:v>1.5</c:v>
                </c:pt>
                <c:pt idx="2">
                  <c:v>1.1000000000000001</c:v>
                </c:pt>
              </c:numCache>
            </c:numRef>
          </c:yVal>
          <c:smooth val="0"/>
        </c:ser>
        <c:dLbls>
          <c:showLegendKey val="0"/>
          <c:showVal val="0"/>
          <c:showCatName val="0"/>
          <c:showSerName val="0"/>
          <c:showPercent val="0"/>
          <c:showBubbleSize val="0"/>
        </c:dLbls>
        <c:axId val="217949312"/>
        <c:axId val="217949888"/>
      </c:scatterChart>
      <c:valAx>
        <c:axId val="217949312"/>
        <c:scaling>
          <c:orientation val="minMax"/>
        </c:scaling>
        <c:delete val="0"/>
        <c:axPos val="b"/>
        <c:title>
          <c:tx>
            <c:rich>
              <a:bodyPr/>
              <a:lstStyle/>
              <a:p>
                <a:pPr>
                  <a:defRPr sz="1200"/>
                </a:pPr>
                <a:r>
                  <a:rPr lang="en-US" sz="1200"/>
                  <a:t>Number of Turbines</a:t>
                </a:r>
              </a:p>
            </c:rich>
          </c:tx>
          <c:layout>
            <c:manualLayout>
              <c:xMode val="edge"/>
              <c:yMode val="edge"/>
              <c:x val="0.35229796933278246"/>
              <c:y val="0.89515535220259956"/>
            </c:manualLayout>
          </c:layout>
          <c:overlay val="0"/>
        </c:title>
        <c:numFmt formatCode="General" sourceLinked="1"/>
        <c:majorTickMark val="out"/>
        <c:minorTickMark val="none"/>
        <c:tickLblPos val="nextTo"/>
        <c:crossAx val="217949888"/>
        <c:crosses val="autoZero"/>
        <c:crossBetween val="midCat"/>
        <c:majorUnit val="3"/>
      </c:valAx>
      <c:valAx>
        <c:axId val="217949888"/>
        <c:scaling>
          <c:orientation val="minMax"/>
        </c:scaling>
        <c:delete val="0"/>
        <c:axPos val="l"/>
        <c:title>
          <c:tx>
            <c:rich>
              <a:bodyPr rot="-5400000" vert="horz"/>
              <a:lstStyle/>
              <a:p>
                <a:pPr>
                  <a:defRPr sz="1200"/>
                </a:pPr>
                <a:r>
                  <a:rPr lang="en-US" sz="1200"/>
                  <a:t>Power Density (W/m2)</a:t>
                </a:r>
              </a:p>
            </c:rich>
          </c:tx>
          <c:layout>
            <c:manualLayout>
              <c:xMode val="edge"/>
              <c:yMode val="edge"/>
              <c:x val="1.2076382401352372E-2"/>
              <c:y val="0.12233950485919"/>
            </c:manualLayout>
          </c:layout>
          <c:overlay val="0"/>
        </c:title>
        <c:numFmt formatCode="General" sourceLinked="1"/>
        <c:majorTickMark val="out"/>
        <c:minorTickMark val="none"/>
        <c:tickLblPos val="nextTo"/>
        <c:crossAx val="217949312"/>
        <c:crosses val="autoZero"/>
        <c:crossBetween val="midCat"/>
      </c:valAx>
    </c:plotArea>
    <c:legend>
      <c:legendPos val="r"/>
      <c:layout>
        <c:manualLayout>
          <c:xMode val="edge"/>
          <c:yMode val="edge"/>
          <c:x val="0.51420236840472811"/>
          <c:y val="8.8713181685622644E-2"/>
          <c:w val="0.41385723438113525"/>
          <c:h val="0.18984762321376492"/>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382728798244768"/>
          <c:y val="4.6770924467774859E-2"/>
          <c:w val="0.76538466503162517"/>
          <c:h val="0.7076195683872849"/>
        </c:manualLayout>
      </c:layout>
      <c:scatterChart>
        <c:scatterStyle val="lineMarker"/>
        <c:varyColors val="0"/>
        <c:ser>
          <c:idx val="0"/>
          <c:order val="0"/>
          <c:tx>
            <c:strRef>
              <c:f>Sheet3!$B$1</c:f>
              <c:strCache>
                <c:ptCount val="1"/>
                <c:pt idx="0">
                  <c:v>Developed Farm</c:v>
                </c:pt>
              </c:strCache>
            </c:strRef>
          </c:tx>
          <c:spPr>
            <a:ln w="28575">
              <a:noFill/>
            </a:ln>
          </c:spPr>
          <c:marker>
            <c:symbol val="square"/>
            <c:size val="7"/>
            <c:spPr>
              <a:solidFill>
                <a:srgbClr val="FF0000"/>
              </a:solidFill>
              <a:ln>
                <a:solidFill>
                  <a:srgbClr val="000000"/>
                </a:solidFill>
              </a:ln>
            </c:spPr>
          </c:marker>
          <c:xVal>
            <c:numRef>
              <c:f>Sheet3!$A$3:$A$5</c:f>
              <c:numCache>
                <c:formatCode>General</c:formatCode>
                <c:ptCount val="3"/>
                <c:pt idx="0">
                  <c:v>3</c:v>
                </c:pt>
                <c:pt idx="1">
                  <c:v>9</c:v>
                </c:pt>
                <c:pt idx="2">
                  <c:v>27</c:v>
                </c:pt>
              </c:numCache>
            </c:numRef>
          </c:xVal>
          <c:yVal>
            <c:numRef>
              <c:f>Sheet3!$B$3:$B$5</c:f>
              <c:numCache>
                <c:formatCode>General</c:formatCode>
                <c:ptCount val="3"/>
                <c:pt idx="0">
                  <c:v>183</c:v>
                </c:pt>
                <c:pt idx="1">
                  <c:v>560</c:v>
                </c:pt>
                <c:pt idx="2">
                  <c:v>1840</c:v>
                </c:pt>
              </c:numCache>
            </c:numRef>
          </c:yVal>
          <c:smooth val="0"/>
        </c:ser>
        <c:ser>
          <c:idx val="3"/>
          <c:order val="1"/>
          <c:tx>
            <c:strRef>
              <c:f>Sheet3!$I$1</c:f>
              <c:strCache>
                <c:ptCount val="1"/>
                <c:pt idx="0">
                  <c:v>Isolated Turbine Farm</c:v>
                </c:pt>
              </c:strCache>
            </c:strRef>
          </c:tx>
          <c:spPr>
            <a:ln w="28575">
              <a:noFill/>
            </a:ln>
          </c:spPr>
          <c:marker>
            <c:symbol val="triangle"/>
            <c:size val="8"/>
            <c:spPr>
              <a:solidFill>
                <a:schemeClr val="tx1"/>
              </a:solidFill>
            </c:spPr>
          </c:marker>
          <c:xVal>
            <c:numRef>
              <c:f>Sheet3!$A$3:$A$5</c:f>
              <c:numCache>
                <c:formatCode>General</c:formatCode>
                <c:ptCount val="3"/>
                <c:pt idx="0">
                  <c:v>3</c:v>
                </c:pt>
                <c:pt idx="1">
                  <c:v>9</c:v>
                </c:pt>
                <c:pt idx="2">
                  <c:v>27</c:v>
                </c:pt>
              </c:numCache>
            </c:numRef>
          </c:xVal>
          <c:yVal>
            <c:numRef>
              <c:f>Sheet3!$I$3:$I$5</c:f>
              <c:numCache>
                <c:formatCode>General</c:formatCode>
                <c:ptCount val="3"/>
                <c:pt idx="0">
                  <c:v>144</c:v>
                </c:pt>
                <c:pt idx="1">
                  <c:v>432</c:v>
                </c:pt>
                <c:pt idx="2">
                  <c:v>1296</c:v>
                </c:pt>
              </c:numCache>
            </c:numRef>
          </c:yVal>
          <c:smooth val="0"/>
        </c:ser>
        <c:dLbls>
          <c:showLegendKey val="0"/>
          <c:showVal val="0"/>
          <c:showCatName val="0"/>
          <c:showSerName val="0"/>
          <c:showPercent val="0"/>
          <c:showBubbleSize val="0"/>
        </c:dLbls>
        <c:axId val="217951616"/>
        <c:axId val="217952192"/>
      </c:scatterChart>
      <c:valAx>
        <c:axId val="217951616"/>
        <c:scaling>
          <c:orientation val="minMax"/>
        </c:scaling>
        <c:delete val="0"/>
        <c:axPos val="b"/>
        <c:title>
          <c:tx>
            <c:rich>
              <a:bodyPr/>
              <a:lstStyle/>
              <a:p>
                <a:pPr>
                  <a:defRPr sz="1200"/>
                </a:pPr>
                <a:r>
                  <a:rPr lang="en-US" sz="1200"/>
                  <a:t>Number of Turbines</a:t>
                </a:r>
              </a:p>
            </c:rich>
          </c:tx>
          <c:layout>
            <c:manualLayout>
              <c:xMode val="edge"/>
              <c:yMode val="edge"/>
              <c:x val="0.39780921190162094"/>
              <c:y val="0.87037037037038278"/>
            </c:manualLayout>
          </c:layout>
          <c:overlay val="0"/>
        </c:title>
        <c:numFmt formatCode="General" sourceLinked="1"/>
        <c:majorTickMark val="out"/>
        <c:minorTickMark val="none"/>
        <c:tickLblPos val="nextTo"/>
        <c:crossAx val="217952192"/>
        <c:crosses val="autoZero"/>
        <c:crossBetween val="midCat"/>
        <c:majorUnit val="3"/>
      </c:valAx>
      <c:valAx>
        <c:axId val="217952192"/>
        <c:scaling>
          <c:orientation val="minMax"/>
          <c:min val="30"/>
        </c:scaling>
        <c:delete val="0"/>
        <c:axPos val="l"/>
        <c:title>
          <c:tx>
            <c:rich>
              <a:bodyPr rot="-5400000" vert="horz"/>
              <a:lstStyle/>
              <a:p>
                <a:pPr>
                  <a:defRPr sz="1200"/>
                </a:pPr>
                <a:r>
                  <a:rPr lang="en-US" sz="1200"/>
                  <a:t>Total Power (Watt)</a:t>
                </a:r>
              </a:p>
            </c:rich>
          </c:tx>
          <c:layout>
            <c:manualLayout>
              <c:xMode val="edge"/>
              <c:yMode val="edge"/>
              <c:x val="1.4015748031496056E-2"/>
              <c:y val="0.14544181977252943"/>
            </c:manualLayout>
          </c:layout>
          <c:overlay val="0"/>
        </c:title>
        <c:numFmt formatCode="General" sourceLinked="1"/>
        <c:majorTickMark val="out"/>
        <c:minorTickMark val="none"/>
        <c:tickLblPos val="nextTo"/>
        <c:crossAx val="217951616"/>
        <c:crosses val="autoZero"/>
        <c:crossBetween val="midCat"/>
        <c:majorUnit val="500"/>
      </c:valAx>
    </c:plotArea>
    <c:legend>
      <c:legendPos val="r"/>
      <c:layout>
        <c:manualLayout>
          <c:xMode val="edge"/>
          <c:yMode val="edge"/>
          <c:x val="0.18098568360773182"/>
          <c:y val="3.2023549139690875E-2"/>
          <c:w val="0.4929663564781675"/>
          <c:h val="0.20060950714494022"/>
        </c:manualLayout>
      </c:layout>
      <c:overlay val="0"/>
      <c:txPr>
        <a:bodyPr/>
        <a:lstStyle/>
        <a:p>
          <a:pPr>
            <a:defRPr sz="1200" b="1"/>
          </a:pPr>
          <a:endParaRPr lang="en-US"/>
        </a:p>
      </c:txPr>
    </c:legend>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3075"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307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3077"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3078"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3079"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44167320-7DDC-442C-B76B-41A71479878D}" type="slidenum">
              <a:rPr lang="en-US"/>
              <a:pPr/>
              <a:t>‹#›</a:t>
            </a:fld>
            <a:endParaRPr lang="en-US"/>
          </a:p>
        </p:txBody>
      </p:sp>
    </p:spTree>
    <p:extLst>
      <p:ext uri="{BB962C8B-B14F-4D97-AF65-F5344CB8AC3E}">
        <p14:creationId xmlns:p14="http://schemas.microsoft.com/office/powerpoint/2010/main" val="2412771746"/>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D5214480-3BBF-4AFD-8CE7-AD6356661C38}" type="datetime1">
              <a:rPr lang="en-US" smtClean="0"/>
              <a:pPr/>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6B52167-1163-4D0F-8898-956D559A679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12B5C8E-2A37-4ACE-A146-E77F837A01A3}" type="datetime1">
              <a:rPr lang="en-US" smtClean="0"/>
              <a:pPr/>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9A46091-B634-4DF8-B8F6-8BD9AACB86BC}"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92241642-88EC-4586-A629-CF87A64B6201}" type="datetime1">
              <a:rPr lang="en-US" smtClean="0"/>
              <a:pPr/>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CAABB1B-ECC8-4534-8553-F5765BD0F500}"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22FD4426-7DCF-4C27-8542-6AD5149C1CEF}" type="datetime1">
              <a:rPr lang="en-US" smtClean="0"/>
              <a:pPr/>
              <a:t>10/15/2015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BB31207-C2DD-4B1B-98B5-69868EC973FB}"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33911159-920C-404B-9692-F43E9BB8D34D}" type="datetime1">
              <a:rPr lang="en-US" smtClean="0"/>
              <a:pPr/>
              <a:t>10/15/2015</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5BFC994A-B6B9-46B7-9D40-509065DB08D9}"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6D8491E8-012D-44CA-9D79-788D91805D3A}" type="datetime1">
              <a:rPr lang="en-US" smtClean="0"/>
              <a:pPr/>
              <a:t>10/15/2015</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9F5023FF-4C9A-44DE-A585-91ACD68CB7FB}"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38A1DA5-4D32-42F5-894D-A42D0857CFB6}" type="datetime1">
              <a:rPr lang="en-US" smtClean="0"/>
              <a:pPr/>
              <a:t>10/15/2015</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25197A1-4679-4014-A1F3-A8A77BFA5E4A}"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C93AF90-80CB-471B-AC46-3A7AD0E529A4}" type="datetime1">
              <a:rPr lang="en-US" smtClean="0"/>
              <a:pPr/>
              <a:t>10/15/2015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57AB4710-ACC3-4D48-8599-42217EAD149B}"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AAB62913-9BAE-42A7-8822-8F7E5B734805}" type="datetime1">
              <a:rPr lang="en-US" smtClean="0"/>
              <a:pPr/>
              <a:t>10/15/2015</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29629F39-FDF8-42B1-A720-FD21003BE01D}"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E971D97D-49C2-478A-BC75-50E9EA631903}" type="datetime1">
              <a:rPr lang="en-US" smtClean="0"/>
              <a:pPr/>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0E9B084-08B6-4C1A-95E8-98C821E7FE42}"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105C946-89B1-4227-B6D3-A0F1588196B8}" type="datetime1">
              <a:rPr lang="en-US" smtClean="0"/>
              <a:pPr/>
              <a:t>10/15/2015</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0E611D4-8B48-45B5-BBD8-C7D878F52C10}"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3"/>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0"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2015/10/15</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34580676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2015/10/15</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6055364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2015/10/15</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0430409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2015/10/15</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102132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57200" y="1600200"/>
            <a:ext cx="8229600" cy="4525963"/>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1028" name="Rectangle 4"/>
          <p:cNvSpPr>
            <a:spLocks noGrp="1" noChangeArrowheads="1"/>
          </p:cNvSpPr>
          <p:nvPr>
            <p:ph type="dt" sz="half" idx="2"/>
          </p:nvPr>
        </p:nvSpPr>
        <p:spPr bwMode="auto">
          <a:xfrm>
            <a:off x="457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fld id="{BAA49A66-853F-42C6-84C7-BC96EC386E32}" type="datetime1">
              <a:rPr lang="en-US" smtClean="0"/>
              <a:pPr/>
              <a:t>10/15/2015</a:t>
            </a:fld>
            <a:endParaRPr lang="en-US"/>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fld id="{E41E29D7-05E0-47F1-8B07-8B49CF35B670}" type="slidenum">
              <a:rPr lang="en-US"/>
              <a:pPr/>
              <a:t>‹#›</a:t>
            </a:fld>
            <a:endParaRPr lang="en-US"/>
          </a:p>
        </p:txBody>
      </p:sp>
      <p:pic>
        <p:nvPicPr>
          <p:cNvPr id="1031" name="Picture 7" descr="forUC01_96"/>
          <p:cNvPicPr>
            <a:picLocks noChangeAspect="1" noChangeArrowheads="1"/>
          </p:cNvPicPr>
          <p:nvPr userDrawn="1"/>
        </p:nvPicPr>
        <p:blipFill>
          <a:blip r:embed="rId13" cstate="print"/>
          <a:srcRect/>
          <a:stretch>
            <a:fillRect/>
          </a:stretch>
        </p:blipFill>
        <p:spPr bwMode="auto">
          <a:xfrm>
            <a:off x="0" y="5543550"/>
            <a:ext cx="9144000" cy="1390650"/>
          </a:xfrm>
          <a:prstGeom prst="rect">
            <a:avLst/>
          </a:prstGeom>
          <a:noFill/>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charset="0"/>
        </a:defRPr>
      </a:lvl2pPr>
      <a:lvl3pPr algn="ctr" rtl="0" fontAlgn="base">
        <a:spcBef>
          <a:spcPct val="0"/>
        </a:spcBef>
        <a:spcAft>
          <a:spcPct val="0"/>
        </a:spcAft>
        <a:defRPr sz="4400">
          <a:solidFill>
            <a:schemeClr val="tx2"/>
          </a:solidFill>
          <a:latin typeface="Arial" charset="0"/>
        </a:defRPr>
      </a:lvl3pPr>
      <a:lvl4pPr algn="ctr" rtl="0" fontAlgn="base">
        <a:spcBef>
          <a:spcPct val="0"/>
        </a:spcBef>
        <a:spcAft>
          <a:spcPct val="0"/>
        </a:spcAft>
        <a:defRPr sz="4400">
          <a:solidFill>
            <a:schemeClr val="tx2"/>
          </a:solidFill>
          <a:latin typeface="Arial" charset="0"/>
        </a:defRPr>
      </a:lvl4pPr>
      <a:lvl5pPr algn="ctr" rtl="0" fontAlgn="base">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defRPr>
      </a:lvl2pPr>
      <a:lvl3pPr marL="1143000" indent="-228600" algn="l" rtl="0" fontAlgn="base">
        <a:spcBef>
          <a:spcPct val="20000"/>
        </a:spcBef>
        <a:spcAft>
          <a:spcPct val="0"/>
        </a:spcAft>
        <a:buChar char="•"/>
        <a:defRPr sz="2400">
          <a:solidFill>
            <a:schemeClr val="tx1"/>
          </a:solidFill>
          <a:latin typeface="+mn-lt"/>
        </a:defRPr>
      </a:lvl3pPr>
      <a:lvl4pPr marL="1600200" indent="-228600" algn="l" rtl="0" fontAlgn="base">
        <a:spcBef>
          <a:spcPct val="20000"/>
        </a:spcBef>
        <a:spcAft>
          <a:spcPct val="0"/>
        </a:spcAft>
        <a:buChar char="–"/>
        <a:defRPr sz="2000">
          <a:solidFill>
            <a:schemeClr val="tx1"/>
          </a:solidFill>
          <a:latin typeface="+mn-lt"/>
        </a:defRPr>
      </a:lvl4pPr>
      <a:lvl5pPr marL="2057400" indent="-228600" algn="l" rtl="0" fontAlgn="base">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rPr>
              <a:pPr>
                <a:defRPr/>
              </a:pPr>
              <a:t>2015/10/15</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rPr>
              <a:pPr>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305282040"/>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2.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hyperlink" Target="mailto:abdallsa@mail.uc.edu" TargetMode="Externa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7.xml"/><Relationship Id="rId1" Type="http://schemas.openxmlformats.org/officeDocument/2006/relationships/themeOverride" Target="../theme/themeOverride1.xml"/><Relationship Id="rId5" Type="http://schemas.openxmlformats.org/officeDocument/2006/relationships/image" Target="../media/image5.jpe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9.jpeg"/><Relationship Id="rId7" Type="http://schemas.openxmlformats.org/officeDocument/2006/relationships/image" Target="../media/image13.jpeg"/><Relationship Id="rId2" Type="http://schemas.openxmlformats.org/officeDocument/2006/relationships/image" Target="../media/image6.jpeg"/><Relationship Id="rId1" Type="http://schemas.openxmlformats.org/officeDocument/2006/relationships/slideLayout" Target="../slideLayouts/slideLayout6.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png"/><Relationship Id="rId10" Type="http://schemas.openxmlformats.org/officeDocument/2006/relationships/image" Target="../media/image16.jpeg"/><Relationship Id="rId4" Type="http://schemas.openxmlformats.org/officeDocument/2006/relationships/image" Target="../media/image10.jpeg"/><Relationship Id="rId9" Type="http://schemas.openxmlformats.org/officeDocument/2006/relationships/image" Target="../media/image15.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jpeg"/><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27.jpe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6.jpeg"/><Relationship Id="rId1" Type="http://schemas.openxmlformats.org/officeDocument/2006/relationships/slideLayout" Target="../slideLayouts/slideLayout7.xml"/><Relationship Id="rId5" Type="http://schemas.openxmlformats.org/officeDocument/2006/relationships/image" Target="../media/image31.png"/><Relationship Id="rId4" Type="http://schemas.openxmlformats.org/officeDocument/2006/relationships/image" Target="../media/image30.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slideLayout" Target="../slideLayouts/slideLayout7.xml"/><Relationship Id="rId1" Type="http://schemas.openxmlformats.org/officeDocument/2006/relationships/video" Target="file:///G:\Dr%20Abdallh\savonius\Single%20Savonius%20Velocity%20Cont.mp4"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slideLayout" Target="../slideLayouts/slideLayout7.xml"/><Relationship Id="rId1" Type="http://schemas.openxmlformats.org/officeDocument/2006/relationships/video" Target="file:///G:\Dr%20Abdallh\savonius\Single%20Savonius%20Vorticity%20Cont.mp4"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Layout" Target="../slideLayouts/slideLayout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image" Target="../media/image44.png"/><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image" Target="../media/image4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slideLayout" Target="../slideLayouts/slideLayout7.xml"/><Relationship Id="rId1" Type="http://schemas.openxmlformats.org/officeDocument/2006/relationships/video" Target="file:///G:\Dr%20Abdallh\savonius\Two%20Savonius%20Vorticity%20Cont.mp4"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slideLayout" Target="../slideLayouts/slideLayout7.xml"/><Relationship Id="rId1" Type="http://schemas.openxmlformats.org/officeDocument/2006/relationships/video" Target="file:///G:\Dr%20Abdallh\savonius\Two%20Savonius%20vel%20Cont.mp4"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5" Type="http://schemas.openxmlformats.org/officeDocument/2006/relationships/image" Target="../media/image55.png"/><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image" Target="../media/image56.png"/><Relationship Id="rId1" Type="http://schemas.openxmlformats.org/officeDocument/2006/relationships/slideLayout" Target="../slideLayouts/slideLayout7.xml"/><Relationship Id="rId4" Type="http://schemas.openxmlformats.org/officeDocument/2006/relationships/chart" Target="../charts/chart7.xml"/></Relationships>
</file>

<file path=ppt/slides/_rels/slide33.xml.rels><?xml version="1.0" encoding="UTF-8" standalone="yes"?>
<Relationships xmlns="http://schemas.openxmlformats.org/package/2006/relationships"><Relationship Id="rId8" Type="http://schemas.openxmlformats.org/officeDocument/2006/relationships/image" Target="../media/image61.png"/><Relationship Id="rId3" Type="http://schemas.openxmlformats.org/officeDocument/2006/relationships/chart" Target="../charts/chart8.xml"/><Relationship Id="rId7" Type="http://schemas.openxmlformats.org/officeDocument/2006/relationships/image" Target="../media/image60.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59.png"/><Relationship Id="rId5" Type="http://schemas.openxmlformats.org/officeDocument/2006/relationships/image" Target="../media/image58.png"/><Relationship Id="rId10" Type="http://schemas.openxmlformats.org/officeDocument/2006/relationships/image" Target="../media/image63.jpeg"/><Relationship Id="rId4" Type="http://schemas.openxmlformats.org/officeDocument/2006/relationships/chart" Target="../charts/chart9.xml"/><Relationship Id="rId9" Type="http://schemas.openxmlformats.org/officeDocument/2006/relationships/image" Target="../media/image62.png"/></Relationships>
</file>

<file path=ppt/slides/_rels/slide34.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7.xml"/><Relationship Id="rId6" Type="http://schemas.openxmlformats.org/officeDocument/2006/relationships/image" Target="../media/image68.png"/><Relationship Id="rId5" Type="http://schemas.openxmlformats.org/officeDocument/2006/relationships/image" Target="../media/image67.png"/><Relationship Id="rId4" Type="http://schemas.openxmlformats.org/officeDocument/2006/relationships/image" Target="../media/image66.png"/></Relationships>
</file>

<file path=ppt/slides/_rels/slide35.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7.xml"/><Relationship Id="rId1" Type="http://schemas.openxmlformats.org/officeDocument/2006/relationships/video" Target="file:///G:\Dr%20Abdallh\savonius\Three%20Savonius%20Velocity%20Cont.mp4"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slideLayout" Target="../slideLayouts/slideLayout7.xml"/><Relationship Id="rId1" Type="http://schemas.openxmlformats.org/officeDocument/2006/relationships/video" Target="file:///G:\Dr%20Abdallh\savonius\Three%20Savonius%20Vorticity%20Cont.mp4" TargetMode="External"/></Relationships>
</file>

<file path=ppt/slides/_rels/slide3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7.xml"/><Relationship Id="rId4" Type="http://schemas.openxmlformats.org/officeDocument/2006/relationships/image" Target="../media/image73.png"/></Relationships>
</file>

<file path=ppt/slides/_rels/slide38.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7.xml"/><Relationship Id="rId1" Type="http://schemas.openxmlformats.org/officeDocument/2006/relationships/video" Target="file:///G:\Dr%20Abdallh\savonius\Farm%20Development.mp4"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image" Target="../media/image77.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3" Type="http://schemas.openxmlformats.org/officeDocument/2006/relationships/image" Target="../media/image78.png"/><Relationship Id="rId2" Type="http://schemas.openxmlformats.org/officeDocument/2006/relationships/slideLayout" Target="../slideLayouts/slideLayout7.xml"/><Relationship Id="rId1" Type="http://schemas.openxmlformats.org/officeDocument/2006/relationships/video" Target="file:///G:\Dr%20Abdallh\savonius\Nine%20Savonius%20Velocity%20Cont.mp4"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slideLayout" Target="../slideLayouts/slideLayout7.xml"/><Relationship Id="rId1" Type="http://schemas.openxmlformats.org/officeDocument/2006/relationships/video" Target="file:///G:\Dr%20Abdallh\savonius\Nine%20Savonius%20Vorticity%20Cont.mp4" TargetMode="External"/></Relationships>
</file>

<file path=ppt/slides/_rels/slide4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82.png"/><Relationship Id="rId2" Type="http://schemas.openxmlformats.org/officeDocument/2006/relationships/image" Target="../media/image81.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hyperlink" Target="http://www.cyberiad.net/" TargetMode="External"/><Relationship Id="rId2" Type="http://schemas.openxmlformats.org/officeDocument/2006/relationships/hyperlink" Target="http://iipdigital.usembassy.gov/st/english/article/2013" TargetMode="Externa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3" Type="http://schemas.openxmlformats.org/officeDocument/2006/relationships/image" Target="../media/image84.jpeg"/><Relationship Id="rId2" Type="http://schemas.openxmlformats.org/officeDocument/2006/relationships/image" Target="../media/image83.jpe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7.xml"/></Relationships>
</file>

<file path=ppt/slides/_rels/slide69.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image" Target="../media/image89.png"/><Relationship Id="rId1" Type="http://schemas.openxmlformats.org/officeDocument/2006/relationships/slideLayout" Target="../slideLayouts/slideLayout7.xml"/><Relationship Id="rId4" Type="http://schemas.openxmlformats.org/officeDocument/2006/relationships/image" Target="../media/image91.png"/></Relationships>
</file>

<file path=ppt/slides/_rels/slide70.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92.png"/><Relationship Id="rId1" Type="http://schemas.openxmlformats.org/officeDocument/2006/relationships/slideLayout" Target="../slideLayouts/slideLayout7.xml"/><Relationship Id="rId4" Type="http://schemas.openxmlformats.org/officeDocument/2006/relationships/image" Target="../media/image94.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3" Type="http://schemas.openxmlformats.org/officeDocument/2006/relationships/image" Target="../media/image96.jpeg"/><Relationship Id="rId2" Type="http://schemas.openxmlformats.org/officeDocument/2006/relationships/image" Target="../media/image95.jpeg"/><Relationship Id="rId1" Type="http://schemas.openxmlformats.org/officeDocument/2006/relationships/slideLayout" Target="../slideLayouts/slideLayout7.xml"/><Relationship Id="rId4" Type="http://schemas.openxmlformats.org/officeDocument/2006/relationships/image" Target="../media/image97.png"/></Relationships>
</file>

<file path=ppt/slides/_rels/slide7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7.xml"/><Relationship Id="rId5" Type="http://schemas.openxmlformats.org/officeDocument/2006/relationships/image" Target="../media/image101.png"/><Relationship Id="rId4" Type="http://schemas.openxmlformats.org/officeDocument/2006/relationships/image" Target="../media/image100.png"/></Relationships>
</file>

<file path=ppt/slides/_rels/slide74.xml.rels><?xml version="1.0" encoding="UTF-8" standalone="yes"?>
<Relationships xmlns="http://schemas.openxmlformats.org/package/2006/relationships"><Relationship Id="rId3" Type="http://schemas.openxmlformats.org/officeDocument/2006/relationships/image" Target="../media/image103.gif"/><Relationship Id="rId2" Type="http://schemas.openxmlformats.org/officeDocument/2006/relationships/image" Target="../media/image102.gif"/><Relationship Id="rId1" Type="http://schemas.openxmlformats.org/officeDocument/2006/relationships/slideLayout" Target="../slideLayouts/slideLayout7.xml"/><Relationship Id="rId4" Type="http://schemas.openxmlformats.org/officeDocument/2006/relationships/image" Target="../media/image104.gif"/></Relationships>
</file>

<file path=ppt/slides/_rels/slide75.xml.rels><?xml version="1.0" encoding="UTF-8" standalone="yes"?>
<Relationships xmlns="http://schemas.openxmlformats.org/package/2006/relationships"><Relationship Id="rId3" Type="http://schemas.openxmlformats.org/officeDocument/2006/relationships/image" Target="../media/image106.png"/><Relationship Id="rId2" Type="http://schemas.openxmlformats.org/officeDocument/2006/relationships/image" Target="../media/image105.png"/><Relationship Id="rId1" Type="http://schemas.openxmlformats.org/officeDocument/2006/relationships/slideLayout" Target="../slideLayouts/slideLayout7.xml"/><Relationship Id="rId4" Type="http://schemas.openxmlformats.org/officeDocument/2006/relationships/image" Target="../media/image107.png"/></Relationships>
</file>

<file path=ppt/slides/_rels/slide76.xml.rels><?xml version="1.0" encoding="UTF-8" standalone="yes"?>
<Relationships xmlns="http://schemas.openxmlformats.org/package/2006/relationships"><Relationship Id="rId2" Type="http://schemas.openxmlformats.org/officeDocument/2006/relationships/image" Target="../media/image108.png"/><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image" Target="../media/image109.png"/><Relationship Id="rId1" Type="http://schemas.openxmlformats.org/officeDocument/2006/relationships/slideLayout" Target="../slideLayouts/slideLayout7.xml"/><Relationship Id="rId5" Type="http://schemas.openxmlformats.org/officeDocument/2006/relationships/image" Target="../media/image112.png"/><Relationship Id="rId4" Type="http://schemas.openxmlformats.org/officeDocument/2006/relationships/image" Target="../media/image111.png"/></Relationships>
</file>

<file path=ppt/slides/_rels/slide78.xml.rels><?xml version="1.0" encoding="UTF-8" standalone="yes"?>
<Relationships xmlns="http://schemas.openxmlformats.org/package/2006/relationships"><Relationship Id="rId8" Type="http://schemas.openxmlformats.org/officeDocument/2006/relationships/image" Target="../media/image117.png"/><Relationship Id="rId3" Type="http://schemas.openxmlformats.org/officeDocument/2006/relationships/image" Target="../media/image114.png"/><Relationship Id="rId7" Type="http://schemas.openxmlformats.org/officeDocument/2006/relationships/hyperlink" Target="http://www.cfd-online.com/Wiki/Friction_velocity" TargetMode="External"/><Relationship Id="rId2" Type="http://schemas.openxmlformats.org/officeDocument/2006/relationships/image" Target="../media/image113.png"/><Relationship Id="rId1" Type="http://schemas.openxmlformats.org/officeDocument/2006/relationships/slideLayout" Target="../slideLayouts/slideLayout7.xml"/><Relationship Id="rId6" Type="http://schemas.openxmlformats.org/officeDocument/2006/relationships/hyperlink" Target="http://www.cfd-online.com/Wiki/Kinematic_viscosity" TargetMode="External"/><Relationship Id="rId5" Type="http://schemas.openxmlformats.org/officeDocument/2006/relationships/image" Target="../media/image116.png"/><Relationship Id="rId4" Type="http://schemas.openxmlformats.org/officeDocument/2006/relationships/image" Target="../media/image115.png"/></Relationships>
</file>

<file path=ppt/slides/_rels/slide79.xml.rels><?xml version="1.0" encoding="UTF-8" standalone="yes"?>
<Relationships xmlns="http://schemas.openxmlformats.org/package/2006/relationships"><Relationship Id="rId3" Type="http://schemas.openxmlformats.org/officeDocument/2006/relationships/image" Target="../media/image119.jpeg"/><Relationship Id="rId2" Type="http://schemas.openxmlformats.org/officeDocument/2006/relationships/image" Target="../media/image118.png"/><Relationship Id="rId1" Type="http://schemas.openxmlformats.org/officeDocument/2006/relationships/slideLayout" Target="../slideLayouts/slideLayout7.xml"/><Relationship Id="rId5" Type="http://schemas.openxmlformats.org/officeDocument/2006/relationships/image" Target="../media/image121.png"/><Relationship Id="rId4" Type="http://schemas.openxmlformats.org/officeDocument/2006/relationships/image" Target="../media/image120.jpeg"/></Relationships>
</file>

<file path=ppt/slides/_rels/slide80.xml.rels><?xml version="1.0" encoding="UTF-8" standalone="yes"?>
<Relationships xmlns="http://schemas.openxmlformats.org/package/2006/relationships"><Relationship Id="rId3" Type="http://schemas.openxmlformats.org/officeDocument/2006/relationships/image" Target="../media/image123.jpeg"/><Relationship Id="rId2" Type="http://schemas.openxmlformats.org/officeDocument/2006/relationships/image" Target="../media/image122.jpeg"/><Relationship Id="rId1" Type="http://schemas.openxmlformats.org/officeDocument/2006/relationships/slideLayout" Target="../slideLayouts/slideLayout7.xml"/><Relationship Id="rId4" Type="http://schemas.openxmlformats.org/officeDocument/2006/relationships/image" Target="../media/image124.jpeg"/></Relationships>
</file>

<file path=ppt/slides/_rels/slide81.xml.rels><?xml version="1.0" encoding="UTF-8" standalone="yes"?>
<Relationships xmlns="http://schemas.openxmlformats.org/package/2006/relationships"><Relationship Id="rId3" Type="http://schemas.openxmlformats.org/officeDocument/2006/relationships/image" Target="../media/image125.png"/><Relationship Id="rId2" Type="http://schemas.openxmlformats.org/officeDocument/2006/relationships/slideLayout" Target="../slideLayouts/slideLayout7.xml"/><Relationship Id="rId1" Type="http://schemas.openxmlformats.org/officeDocument/2006/relationships/video" Target="file:///C:\Users\Mohammed\Desktop\preparation%20for%20presentation\Vertical%20Axis%20Wind%20Turbine%20Hybrid%20Darrieus%20JET%20Bl.mp4" TargetMode="External"/></Relationships>
</file>

<file path=ppt/slides/_rels/slide82.xml.rels><?xml version="1.0" encoding="UTF-8" standalone="yes"?>
<Relationships xmlns="http://schemas.openxmlformats.org/package/2006/relationships"><Relationship Id="rId2" Type="http://schemas.openxmlformats.org/officeDocument/2006/relationships/image" Target="../media/image126.jpeg"/><Relationship Id="rId1" Type="http://schemas.openxmlformats.org/officeDocument/2006/relationships/slideLayout" Target="../slideLayouts/slideLayout7.xml"/></Relationships>
</file>

<file path=ppt/slides/_rels/slide83.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image" Target="../media/image127.png"/><Relationship Id="rId1" Type="http://schemas.openxmlformats.org/officeDocument/2006/relationships/slideLayout" Target="../slideLayouts/slideLayout7.xml"/><Relationship Id="rId4" Type="http://schemas.openxmlformats.org/officeDocument/2006/relationships/image" Target="../media/image129.png"/></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5"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23572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11886868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85800" y="304800"/>
            <a:ext cx="7772400" cy="4495800"/>
          </a:xfrm>
        </p:spPr>
        <p:txBody>
          <a:bodyPr/>
          <a:lstStyle/>
          <a:p>
            <a:r>
              <a:rPr lang="en-US" sz="1800" b="1" dirty="0" err="1" smtClean="0">
                <a:solidFill>
                  <a:schemeClr val="tx2"/>
                </a:solidFill>
                <a:latin typeface="+mj-lt"/>
                <a:ea typeface="+mj-ea"/>
                <a:cs typeface="+mj-cs"/>
              </a:rPr>
              <a:t>Mech</a:t>
            </a:r>
            <a:r>
              <a:rPr lang="en-US" sz="1800" b="1" dirty="0" smtClean="0">
                <a:solidFill>
                  <a:schemeClr val="tx2"/>
                </a:solidFill>
                <a:latin typeface="+mj-lt"/>
                <a:ea typeface="+mj-ea"/>
                <a:cs typeface="+mj-cs"/>
              </a:rPr>
              <a:t>-Aero San Francisco (October 5</a:t>
            </a:r>
            <a:r>
              <a:rPr lang="en-US" sz="1800" b="1" baseline="30000" dirty="0" smtClean="0">
                <a:solidFill>
                  <a:schemeClr val="tx2"/>
                </a:solidFill>
                <a:latin typeface="+mj-lt"/>
                <a:ea typeface="+mj-ea"/>
                <a:cs typeface="+mj-cs"/>
              </a:rPr>
              <a:t>th</a:t>
            </a:r>
            <a:r>
              <a:rPr lang="en-US" sz="1800" b="1" dirty="0" smtClean="0">
                <a:solidFill>
                  <a:schemeClr val="tx2"/>
                </a:solidFill>
                <a:latin typeface="+mj-lt"/>
                <a:ea typeface="+mj-ea"/>
                <a:cs typeface="+mj-cs"/>
              </a:rPr>
              <a:t> 2015)</a:t>
            </a:r>
            <a:br>
              <a:rPr lang="en-US" sz="1800" b="1" dirty="0" smtClean="0">
                <a:solidFill>
                  <a:schemeClr val="tx2"/>
                </a:solidFill>
                <a:latin typeface="+mj-lt"/>
                <a:ea typeface="+mj-ea"/>
                <a:cs typeface="+mj-cs"/>
              </a:rPr>
            </a:br>
            <a:r>
              <a:rPr lang="en-US" sz="3200" b="1" dirty="0" smtClean="0">
                <a:solidFill>
                  <a:schemeClr val="tx2"/>
                </a:solidFill>
                <a:latin typeface="+mj-lt"/>
                <a:ea typeface="+mj-ea"/>
                <a:cs typeface="+mj-cs"/>
              </a:rPr>
              <a:t/>
            </a:r>
            <a:br>
              <a:rPr lang="en-US" sz="3200" b="1" dirty="0" smtClean="0">
                <a:solidFill>
                  <a:schemeClr val="tx2"/>
                </a:solidFill>
                <a:latin typeface="+mj-lt"/>
                <a:ea typeface="+mj-ea"/>
                <a:cs typeface="+mj-cs"/>
              </a:rPr>
            </a:br>
            <a:r>
              <a:rPr lang="en-US" sz="3200" b="1" dirty="0" smtClean="0">
                <a:solidFill>
                  <a:schemeClr val="tx2"/>
                </a:solidFill>
                <a:latin typeface="+mj-lt"/>
                <a:ea typeface="+mj-ea"/>
                <a:cs typeface="+mj-cs"/>
              </a:rPr>
              <a:t>“ Design </a:t>
            </a:r>
            <a:r>
              <a:rPr lang="en-US" sz="3200" b="1" dirty="0">
                <a:solidFill>
                  <a:schemeClr val="tx2"/>
                </a:solidFill>
                <a:latin typeface="+mj-lt"/>
                <a:ea typeface="+mj-ea"/>
                <a:cs typeface="+mj-cs"/>
              </a:rPr>
              <a:t>and Assessment of Vertical Axis Wind Turbine </a:t>
            </a:r>
            <a:r>
              <a:rPr lang="en-US" sz="3200" b="1" dirty="0" smtClean="0">
                <a:solidFill>
                  <a:schemeClr val="tx2"/>
                </a:solidFill>
                <a:latin typeface="+mj-lt"/>
                <a:ea typeface="+mj-ea"/>
                <a:cs typeface="+mj-cs"/>
              </a:rPr>
              <a:t>Farms ”</a:t>
            </a:r>
            <a:r>
              <a:rPr lang="en-US" sz="3200" dirty="0">
                <a:solidFill>
                  <a:schemeClr val="tx2"/>
                </a:solidFill>
                <a:latin typeface="+mj-lt"/>
                <a:ea typeface="+mj-ea"/>
                <a:cs typeface="+mj-cs"/>
              </a:rPr>
              <a:t/>
            </a:r>
            <a:br>
              <a:rPr lang="en-US" sz="3200" dirty="0">
                <a:solidFill>
                  <a:schemeClr val="tx2"/>
                </a:solidFill>
                <a:latin typeface="+mj-lt"/>
                <a:ea typeface="+mj-ea"/>
                <a:cs typeface="+mj-cs"/>
              </a:rPr>
            </a:br>
            <a:r>
              <a:rPr lang="en-US" sz="2000" dirty="0" smtClean="0">
                <a:solidFill>
                  <a:schemeClr val="tx2"/>
                </a:solidFill>
                <a:latin typeface="+mj-lt"/>
                <a:ea typeface="+mj-ea"/>
                <a:cs typeface="+mj-cs"/>
              </a:rPr>
              <a:t/>
            </a:r>
            <a:br>
              <a:rPr lang="en-US" sz="2000" dirty="0" smtClean="0">
                <a:solidFill>
                  <a:schemeClr val="tx2"/>
                </a:solidFill>
                <a:latin typeface="+mj-lt"/>
                <a:ea typeface="+mj-ea"/>
                <a:cs typeface="+mj-cs"/>
              </a:rPr>
            </a:br>
            <a:r>
              <a:rPr lang="en-US" sz="2000" dirty="0" smtClean="0">
                <a:solidFill>
                  <a:srgbClr val="FF0000"/>
                </a:solidFill>
              </a:rPr>
              <a:t> </a:t>
            </a:r>
            <a:br>
              <a:rPr lang="en-US" sz="2000" dirty="0" smtClean="0">
                <a:solidFill>
                  <a:srgbClr val="FF0000"/>
                </a:solidFill>
              </a:rPr>
            </a:br>
            <a:r>
              <a:rPr lang="en-US" sz="2400" b="1" dirty="0" err="1" smtClean="0">
                <a:solidFill>
                  <a:schemeClr val="tx1"/>
                </a:solidFill>
              </a:rPr>
              <a:t>Shaaban</a:t>
            </a:r>
            <a:r>
              <a:rPr lang="en-US" sz="2400" b="1" dirty="0" smtClean="0">
                <a:solidFill>
                  <a:schemeClr val="tx1"/>
                </a:solidFill>
              </a:rPr>
              <a:t> </a:t>
            </a:r>
            <a:r>
              <a:rPr lang="en-US" sz="2400" b="1" dirty="0">
                <a:solidFill>
                  <a:schemeClr val="tx1"/>
                </a:solidFill>
              </a:rPr>
              <a:t>Abdallah</a:t>
            </a:r>
            <a:r>
              <a:rPr lang="en-US" sz="2000" dirty="0" smtClean="0">
                <a:solidFill>
                  <a:srgbClr val="FF0000"/>
                </a:solidFill>
              </a:rPr>
              <a:t/>
            </a:r>
            <a:br>
              <a:rPr lang="en-US" sz="2000" dirty="0" smtClean="0">
                <a:solidFill>
                  <a:srgbClr val="FF0000"/>
                </a:solidFill>
              </a:rPr>
            </a:br>
            <a:r>
              <a:rPr lang="en-US" sz="1400" b="1" dirty="0" smtClean="0">
                <a:solidFill>
                  <a:srgbClr val="C00000"/>
                </a:solidFill>
                <a:hlinkClick r:id="rId2"/>
              </a:rPr>
              <a:t>abdallsa@mail.uc.edu</a:t>
            </a:r>
            <a:r>
              <a:rPr lang="en-US" sz="1400" b="1" dirty="0" smtClean="0">
                <a:solidFill>
                  <a:srgbClr val="C00000"/>
                </a:solidFill>
              </a:rPr>
              <a:t/>
            </a:r>
            <a:br>
              <a:rPr lang="en-US" sz="1400" b="1" dirty="0" smtClean="0">
                <a:solidFill>
                  <a:srgbClr val="C00000"/>
                </a:solidFill>
              </a:rPr>
            </a:br>
            <a:r>
              <a:rPr lang="en-US" sz="1400" b="1" dirty="0" smtClean="0">
                <a:solidFill>
                  <a:srgbClr val="C00000"/>
                </a:solidFill>
              </a:rPr>
              <a:t/>
            </a:r>
            <a:br>
              <a:rPr lang="en-US" sz="1400" b="1" dirty="0" smtClean="0">
                <a:solidFill>
                  <a:srgbClr val="C00000"/>
                </a:solidFill>
              </a:rPr>
            </a:br>
            <a:r>
              <a:rPr lang="en-US" sz="1400" b="1" dirty="0" smtClean="0">
                <a:solidFill>
                  <a:schemeClr val="tx1"/>
                </a:solidFill>
              </a:rPr>
              <a:t> Department of Aerospace Engineering and Engineering Mechanics</a:t>
            </a:r>
            <a:br>
              <a:rPr lang="en-US" sz="1400" b="1" dirty="0" smtClean="0">
                <a:solidFill>
                  <a:schemeClr val="tx1"/>
                </a:solidFill>
              </a:rPr>
            </a:br>
            <a:r>
              <a:rPr lang="en-US" sz="1400" b="1" dirty="0" smtClean="0">
                <a:solidFill>
                  <a:schemeClr val="tx1"/>
                </a:solidFill>
              </a:rPr>
              <a:t>University of Cincinnati, Cincinnati, Oh 45221</a:t>
            </a:r>
            <a:endParaRPr lang="en-US" sz="1400" b="1" dirty="0">
              <a:solidFill>
                <a:srgbClr val="C00000"/>
              </a:solidFill>
            </a:endParaRPr>
          </a:p>
        </p:txBody>
      </p:sp>
      <p:sp>
        <p:nvSpPr>
          <p:cNvPr id="7" name="Slide Number Placeholder 6"/>
          <p:cNvSpPr>
            <a:spLocks noGrp="1"/>
          </p:cNvSpPr>
          <p:nvPr>
            <p:ph type="sldNum" sz="quarter" idx="12"/>
          </p:nvPr>
        </p:nvSpPr>
        <p:spPr/>
        <p:txBody>
          <a:bodyPr/>
          <a:lstStyle/>
          <a:p>
            <a:fld id="{16B52167-1163-4D0F-8898-956D559A6792}"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8229600" cy="1143000"/>
          </a:xfrm>
        </p:spPr>
        <p:txBody>
          <a:bodyPr/>
          <a:lstStyle/>
          <a:p>
            <a:r>
              <a:rPr lang="en-US" dirty="0" smtClean="0"/>
              <a:t>Outlines</a:t>
            </a:r>
            <a:endParaRPr lang="en-US" dirty="0"/>
          </a:p>
        </p:txBody>
      </p:sp>
      <p:sp>
        <p:nvSpPr>
          <p:cNvPr id="3" name="Content Placeholder 2"/>
          <p:cNvSpPr>
            <a:spLocks noGrp="1"/>
          </p:cNvSpPr>
          <p:nvPr>
            <p:ph idx="1"/>
          </p:nvPr>
        </p:nvSpPr>
        <p:spPr>
          <a:xfrm>
            <a:off x="457200" y="1219200"/>
            <a:ext cx="8229600" cy="4525963"/>
          </a:xfrm>
        </p:spPr>
        <p:txBody>
          <a:bodyPr/>
          <a:lstStyle/>
          <a:p>
            <a:r>
              <a:rPr lang="en-US" sz="2800" dirty="0" smtClean="0"/>
              <a:t>Introduction</a:t>
            </a:r>
          </a:p>
          <a:p>
            <a:r>
              <a:rPr lang="en-US" sz="2800" dirty="0" smtClean="0"/>
              <a:t>Motivation and Problem Definition</a:t>
            </a:r>
          </a:p>
          <a:p>
            <a:r>
              <a:rPr lang="en-US" sz="2800" dirty="0" smtClean="0"/>
              <a:t>Contribution to Knowledge</a:t>
            </a:r>
          </a:p>
          <a:p>
            <a:r>
              <a:rPr lang="en-US" sz="2800" dirty="0" smtClean="0"/>
              <a:t>Strategy for Problem Solution</a:t>
            </a:r>
          </a:p>
          <a:p>
            <a:r>
              <a:rPr lang="en-US" sz="2800" dirty="0" smtClean="0"/>
              <a:t>Results</a:t>
            </a:r>
          </a:p>
          <a:p>
            <a:r>
              <a:rPr lang="en-US" sz="2800" dirty="0" smtClean="0"/>
              <a:t>Conclusion</a:t>
            </a:r>
          </a:p>
          <a:p>
            <a:r>
              <a:rPr lang="en-US" sz="2800" dirty="0" smtClean="0"/>
              <a:t>References</a:t>
            </a:r>
          </a:p>
          <a:p>
            <a:endParaRPr lang="en-US" sz="2800" dirty="0" smtClean="0"/>
          </a:p>
          <a:p>
            <a:endParaRPr lang="en-US" sz="2800" dirty="0"/>
          </a:p>
        </p:txBody>
      </p:sp>
      <p:sp>
        <p:nvSpPr>
          <p:cNvPr id="5" name="Slide Number Placeholder 4"/>
          <p:cNvSpPr>
            <a:spLocks noGrp="1"/>
          </p:cNvSpPr>
          <p:nvPr>
            <p:ph type="sldNum" sz="quarter" idx="12"/>
          </p:nvPr>
        </p:nvSpPr>
        <p:spPr/>
        <p:txBody>
          <a:bodyPr/>
          <a:lstStyle/>
          <a:p>
            <a:fld id="{79A46091-B634-4DF8-B8F6-8BD9AACB86BC}" type="slidenum">
              <a:rPr lang="en-US" smtClean="0"/>
              <a:pPr/>
              <a:t>4</a:t>
            </a:fld>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4" name="Rectangle 3"/>
          <p:cNvSpPr/>
          <p:nvPr/>
        </p:nvSpPr>
        <p:spPr>
          <a:xfrm>
            <a:off x="304800" y="838200"/>
            <a:ext cx="7032434" cy="430887"/>
          </a:xfrm>
          <a:prstGeom prst="rect">
            <a:avLst/>
          </a:prstGeom>
        </p:spPr>
        <p:txBody>
          <a:bodyPr wrap="square">
            <a:spAutoFit/>
          </a:bodyPr>
          <a:lstStyle/>
          <a:p>
            <a:pPr>
              <a:spcBef>
                <a:spcPct val="0"/>
              </a:spcBef>
            </a:pPr>
            <a:r>
              <a:rPr lang="en-US" sz="2200" b="1" dirty="0" smtClean="0">
                <a:latin typeface="+mj-lt"/>
                <a:ea typeface="+mj-ea"/>
                <a:cs typeface="+mj-cs"/>
              </a:rPr>
              <a:t>Nonrenewable and Renewable Energy Resources:</a:t>
            </a:r>
          </a:p>
        </p:txBody>
      </p:sp>
      <p:pic>
        <p:nvPicPr>
          <p:cNvPr id="1027" name="Picture 3"/>
          <p:cNvPicPr>
            <a:picLocks noChangeAspect="1" noChangeArrowheads="1"/>
          </p:cNvPicPr>
          <p:nvPr/>
        </p:nvPicPr>
        <p:blipFill>
          <a:blip r:embed="rId3" cstate="print"/>
          <a:srcRect/>
          <a:stretch>
            <a:fillRect/>
          </a:stretch>
        </p:blipFill>
        <p:spPr bwMode="auto">
          <a:xfrm>
            <a:off x="381000" y="1447800"/>
            <a:ext cx="4038600" cy="3429000"/>
          </a:xfrm>
          <a:prstGeom prst="rect">
            <a:avLst/>
          </a:prstGeom>
          <a:noFill/>
          <a:ln w="9525">
            <a:noFill/>
            <a:miter lim="800000"/>
            <a:headEnd/>
            <a:tailEnd/>
          </a:ln>
        </p:spPr>
      </p:pic>
      <p:pic>
        <p:nvPicPr>
          <p:cNvPr id="7" name="Picture 2" descr="http://upload.wikimedia.org/wikipedia/commons/thumb/b/b6/Global_energy_potential_perez_2009_en.svg/840px-Global_energy_potential_perez_2009_en.svg.png"/>
          <p:cNvPicPr>
            <a:picLocks noChangeAspect="1" noChangeArrowheads="1"/>
          </p:cNvPicPr>
          <p:nvPr/>
        </p:nvPicPr>
        <p:blipFill>
          <a:blip r:embed="rId4" cstate="print"/>
          <a:srcRect/>
          <a:stretch>
            <a:fillRect/>
          </a:stretch>
        </p:blipFill>
        <p:spPr bwMode="auto">
          <a:xfrm>
            <a:off x="4572000" y="1447800"/>
            <a:ext cx="4343400" cy="3429544"/>
          </a:xfrm>
          <a:prstGeom prst="rect">
            <a:avLst/>
          </a:prstGeom>
          <a:noFill/>
        </p:spPr>
      </p:pic>
      <p:sp>
        <p:nvSpPr>
          <p:cNvPr id="9" name="Rectangle 8"/>
          <p:cNvSpPr/>
          <p:nvPr/>
        </p:nvSpPr>
        <p:spPr>
          <a:xfrm>
            <a:off x="228600" y="5181600"/>
            <a:ext cx="8686800" cy="1311128"/>
          </a:xfrm>
          <a:prstGeom prst="rect">
            <a:avLst/>
          </a:prstGeom>
        </p:spPr>
        <p:txBody>
          <a:bodyPr wrap="square">
            <a:spAutoFit/>
          </a:bodyPr>
          <a:lstStyle/>
          <a:p>
            <a:pPr marL="342900" indent="-342900" algn="just">
              <a:spcBef>
                <a:spcPct val="20000"/>
              </a:spcBef>
              <a:buChar char="•"/>
            </a:pPr>
            <a:r>
              <a:rPr lang="en-US" dirty="0">
                <a:latin typeface="+mn-lt"/>
              </a:rPr>
              <a:t>Based on REN21’s 2014 report, </a:t>
            </a:r>
            <a:r>
              <a:rPr lang="en-US" b="1" dirty="0">
                <a:solidFill>
                  <a:srgbClr val="FF0000"/>
                </a:solidFill>
                <a:latin typeface="+mn-lt"/>
              </a:rPr>
              <a:t>renewable energy </a:t>
            </a:r>
            <a:r>
              <a:rPr lang="en-US" dirty="0">
                <a:latin typeface="+mn-lt"/>
              </a:rPr>
              <a:t>contributed by </a:t>
            </a:r>
            <a:r>
              <a:rPr lang="en-US" dirty="0">
                <a:solidFill>
                  <a:srgbClr val="FF0000"/>
                </a:solidFill>
                <a:latin typeface="+mn-lt"/>
              </a:rPr>
              <a:t>19%</a:t>
            </a:r>
            <a:r>
              <a:rPr lang="en-US" dirty="0">
                <a:latin typeface="+mn-lt"/>
              </a:rPr>
              <a:t> to </a:t>
            </a:r>
            <a:r>
              <a:rPr lang="en-US" b="1" dirty="0" smtClean="0">
                <a:solidFill>
                  <a:srgbClr val="FF0000"/>
                </a:solidFill>
                <a:latin typeface="+mn-lt"/>
              </a:rPr>
              <a:t>global energy </a:t>
            </a:r>
            <a:r>
              <a:rPr lang="en-US" b="1" dirty="0">
                <a:solidFill>
                  <a:srgbClr val="FF0000"/>
                </a:solidFill>
                <a:latin typeface="+mn-lt"/>
              </a:rPr>
              <a:t>consumption </a:t>
            </a:r>
            <a:r>
              <a:rPr lang="en-US" dirty="0">
                <a:latin typeface="+mn-lt"/>
              </a:rPr>
              <a:t>and </a:t>
            </a:r>
            <a:r>
              <a:rPr lang="en-US" b="1" dirty="0" smtClean="0">
                <a:solidFill>
                  <a:srgbClr val="FF0000"/>
                </a:solidFill>
                <a:latin typeface="+mn-lt"/>
              </a:rPr>
              <a:t>22 </a:t>
            </a:r>
            <a:r>
              <a:rPr lang="en-US" b="1" dirty="0">
                <a:solidFill>
                  <a:srgbClr val="FF0000"/>
                </a:solidFill>
                <a:latin typeface="+mn-lt"/>
              </a:rPr>
              <a:t>% to </a:t>
            </a:r>
            <a:r>
              <a:rPr lang="en-US" b="1" dirty="0" smtClean="0">
                <a:solidFill>
                  <a:srgbClr val="FF0000"/>
                </a:solidFill>
                <a:latin typeface="+mn-lt"/>
              </a:rPr>
              <a:t>electricity generation</a:t>
            </a:r>
          </a:p>
          <a:p>
            <a:pPr marL="342900" indent="-342900" algn="just">
              <a:spcBef>
                <a:spcPct val="20000"/>
              </a:spcBef>
              <a:buChar char="•"/>
            </a:pPr>
            <a:endParaRPr lang="en-US" b="1" dirty="0" smtClean="0">
              <a:solidFill>
                <a:srgbClr val="FF0000"/>
              </a:solidFill>
              <a:latin typeface="+mn-lt"/>
            </a:endParaRPr>
          </a:p>
          <a:p>
            <a:pPr marL="342900" indent="-342900" algn="just">
              <a:spcBef>
                <a:spcPct val="20000"/>
              </a:spcBef>
              <a:buChar char="•"/>
            </a:pPr>
            <a:r>
              <a:rPr lang="en-US" dirty="0" smtClean="0">
                <a:latin typeface="+mn-lt"/>
              </a:rPr>
              <a:t>The </a:t>
            </a:r>
            <a:r>
              <a:rPr lang="en-US" b="1" dirty="0" smtClean="0">
                <a:solidFill>
                  <a:srgbClr val="FF0000"/>
                </a:solidFill>
                <a:latin typeface="+mn-lt"/>
              </a:rPr>
              <a:t>annual</a:t>
            </a:r>
            <a:r>
              <a:rPr lang="en-US" dirty="0" smtClean="0">
                <a:latin typeface="+mn-lt"/>
              </a:rPr>
              <a:t> available </a:t>
            </a:r>
            <a:r>
              <a:rPr lang="en-US" b="1" dirty="0" smtClean="0">
                <a:solidFill>
                  <a:srgbClr val="FF0000"/>
                </a:solidFill>
                <a:latin typeface="+mn-lt"/>
              </a:rPr>
              <a:t>wind</a:t>
            </a:r>
            <a:r>
              <a:rPr lang="en-US" dirty="0" smtClean="0">
                <a:latin typeface="+mn-lt"/>
              </a:rPr>
              <a:t> energy is </a:t>
            </a:r>
            <a:r>
              <a:rPr lang="en-US" b="1" dirty="0" smtClean="0">
                <a:solidFill>
                  <a:srgbClr val="FF0000"/>
                </a:solidFill>
                <a:latin typeface="+mn-lt"/>
              </a:rPr>
              <a:t>25-70 TW</a:t>
            </a:r>
            <a:endParaRPr lang="en-US" b="1" dirty="0">
              <a:solidFill>
                <a:srgbClr val="FF0000"/>
              </a:solidFill>
              <a:latin typeface="+mn-lt"/>
            </a:endParaRPr>
          </a:p>
        </p:txBody>
      </p:sp>
      <p:pic>
        <p:nvPicPr>
          <p:cNvPr id="1029" name="Picture 5" descr="http://upload.wikimedia.org/wikipedia/en/f/f7/REN21_logo.jpg"/>
          <p:cNvPicPr>
            <a:picLocks noChangeAspect="1" noChangeArrowheads="1"/>
          </p:cNvPicPr>
          <p:nvPr/>
        </p:nvPicPr>
        <p:blipFill>
          <a:blip r:embed="rId5" cstate="print"/>
          <a:srcRect/>
          <a:stretch>
            <a:fillRect/>
          </a:stretch>
        </p:blipFill>
        <p:spPr bwMode="auto">
          <a:xfrm>
            <a:off x="7467600" y="762000"/>
            <a:ext cx="1556766" cy="685800"/>
          </a:xfrm>
          <a:prstGeom prst="rect">
            <a:avLst/>
          </a:prstGeom>
          <a:noFill/>
        </p:spPr>
      </p:pic>
      <p:sp>
        <p:nvSpPr>
          <p:cNvPr id="8" name="Rectangle 7"/>
          <p:cNvSpPr/>
          <p:nvPr/>
        </p:nvSpPr>
        <p:spPr>
          <a:xfrm>
            <a:off x="1143000" y="76200"/>
            <a:ext cx="7032434" cy="584775"/>
          </a:xfrm>
          <a:prstGeom prst="rect">
            <a:avLst/>
          </a:prstGeom>
        </p:spPr>
        <p:txBody>
          <a:bodyPr wrap="square">
            <a:spAutoFit/>
          </a:bodyPr>
          <a:lstStyle/>
          <a:p>
            <a:pPr algn="ctr">
              <a:spcBef>
                <a:spcPct val="0"/>
              </a:spcBef>
            </a:pPr>
            <a:r>
              <a:rPr lang="en-US" sz="3200" b="1" dirty="0" smtClean="0">
                <a:latin typeface="+mj-lt"/>
                <a:ea typeface="+mj-ea"/>
                <a:cs typeface="+mj-cs"/>
              </a:rPr>
              <a:t>Introduction</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Rectangle 2"/>
          <p:cNvSpPr/>
          <p:nvPr/>
        </p:nvSpPr>
        <p:spPr>
          <a:xfrm>
            <a:off x="228600" y="254913"/>
            <a:ext cx="4114800" cy="430887"/>
          </a:xfrm>
          <a:prstGeom prst="rect">
            <a:avLst/>
          </a:prstGeom>
        </p:spPr>
        <p:txBody>
          <a:bodyPr wrap="square">
            <a:spAutoFit/>
          </a:bodyPr>
          <a:lstStyle/>
          <a:p>
            <a:r>
              <a:rPr lang="en-US" sz="2200" b="1" dirty="0">
                <a:latin typeface="+mj-lt"/>
                <a:ea typeface="+mj-ea"/>
                <a:cs typeface="+mj-cs"/>
              </a:rPr>
              <a:t>Global </a:t>
            </a:r>
            <a:r>
              <a:rPr lang="en-US" sz="2200" b="1" dirty="0" smtClean="0">
                <a:latin typeface="+mj-lt"/>
                <a:ea typeface="+mj-ea"/>
                <a:cs typeface="+mj-cs"/>
              </a:rPr>
              <a:t>Wind </a:t>
            </a:r>
            <a:r>
              <a:rPr lang="en-US" sz="2200" b="1" dirty="0">
                <a:latin typeface="+mj-lt"/>
                <a:ea typeface="+mj-ea"/>
                <a:cs typeface="+mj-cs"/>
              </a:rPr>
              <a:t>Energy Capacity </a:t>
            </a:r>
          </a:p>
        </p:txBody>
      </p:sp>
      <p:sp>
        <p:nvSpPr>
          <p:cNvPr id="4" name="Rectangle 3"/>
          <p:cNvSpPr/>
          <p:nvPr/>
        </p:nvSpPr>
        <p:spPr>
          <a:xfrm>
            <a:off x="152400" y="838200"/>
            <a:ext cx="4495800" cy="2456057"/>
          </a:xfrm>
          <a:prstGeom prst="rect">
            <a:avLst/>
          </a:prstGeom>
        </p:spPr>
        <p:txBody>
          <a:bodyPr wrap="square">
            <a:spAutoFit/>
          </a:bodyPr>
          <a:lstStyle/>
          <a:p>
            <a:pPr marL="342900" indent="-342900" algn="just">
              <a:spcBef>
                <a:spcPct val="20000"/>
              </a:spcBef>
              <a:buFont typeface="Arial" pitchFamily="34" charset="0"/>
              <a:buChar char="•"/>
            </a:pPr>
            <a:r>
              <a:rPr lang="en-US" b="1" dirty="0" smtClean="0">
                <a:latin typeface="+mn-lt"/>
              </a:rPr>
              <a:t>“</a:t>
            </a:r>
            <a:r>
              <a:rPr lang="en-US" dirty="0" smtClean="0">
                <a:latin typeface="+mn-lt"/>
              </a:rPr>
              <a:t>Of </a:t>
            </a:r>
            <a:r>
              <a:rPr lang="en-US" dirty="0">
                <a:latin typeface="+mn-lt"/>
              </a:rPr>
              <a:t>all the forces of nature, I should think the wind contains the largest amount of motive </a:t>
            </a:r>
            <a:r>
              <a:rPr lang="en-US" dirty="0" smtClean="0">
                <a:latin typeface="+mn-lt"/>
              </a:rPr>
              <a:t>power "</a:t>
            </a:r>
            <a:endParaRPr lang="en-US" dirty="0">
              <a:latin typeface="+mn-lt"/>
            </a:endParaRPr>
          </a:p>
          <a:p>
            <a:pPr marL="342900" indent="-342900" algn="ctr">
              <a:spcBef>
                <a:spcPct val="20000"/>
              </a:spcBef>
            </a:pPr>
            <a:r>
              <a:rPr lang="en-US" sz="1400" b="1" dirty="0" smtClean="0">
                <a:solidFill>
                  <a:srgbClr val="C00000"/>
                </a:solidFill>
                <a:latin typeface="+mn-lt"/>
              </a:rPr>
              <a:t>“ Abraham </a:t>
            </a:r>
            <a:r>
              <a:rPr lang="en-US" sz="1400" b="1" dirty="0">
                <a:solidFill>
                  <a:srgbClr val="C00000"/>
                </a:solidFill>
                <a:latin typeface="+mn-lt"/>
              </a:rPr>
              <a:t>Lincoln (1860</a:t>
            </a:r>
            <a:r>
              <a:rPr lang="en-US" sz="1400" b="1" dirty="0" smtClean="0">
                <a:solidFill>
                  <a:srgbClr val="C00000"/>
                </a:solidFill>
                <a:latin typeface="+mn-lt"/>
              </a:rPr>
              <a:t>)”</a:t>
            </a:r>
            <a:endParaRPr lang="en-US" sz="1400" b="1" dirty="0">
              <a:solidFill>
                <a:srgbClr val="C00000"/>
              </a:solidFill>
              <a:latin typeface="+mn-lt"/>
            </a:endParaRPr>
          </a:p>
          <a:p>
            <a:pPr marL="342900" indent="-342900" algn="just">
              <a:spcBef>
                <a:spcPct val="20000"/>
              </a:spcBef>
              <a:buFont typeface="Arial" pitchFamily="34" charset="0"/>
              <a:buChar char="•"/>
            </a:pPr>
            <a:endParaRPr lang="en-US" dirty="0" smtClean="0">
              <a:latin typeface="+mn-lt"/>
            </a:endParaRPr>
          </a:p>
          <a:p>
            <a:pPr marL="342900" indent="-342900" algn="just">
              <a:spcBef>
                <a:spcPct val="20000"/>
              </a:spcBef>
              <a:buFont typeface="Arial" pitchFamily="34" charset="0"/>
              <a:buChar char="•"/>
            </a:pPr>
            <a:r>
              <a:rPr lang="en-US" dirty="0" smtClean="0">
                <a:latin typeface="+mn-lt"/>
              </a:rPr>
              <a:t>The Wind </a:t>
            </a:r>
            <a:r>
              <a:rPr lang="en-US" dirty="0">
                <a:latin typeface="+mn-lt"/>
              </a:rPr>
              <a:t>energy </a:t>
            </a:r>
            <a:r>
              <a:rPr lang="en-US" dirty="0" smtClean="0">
                <a:latin typeface="+mn-lt"/>
              </a:rPr>
              <a:t>has the </a:t>
            </a:r>
            <a:r>
              <a:rPr lang="en-US" dirty="0">
                <a:latin typeface="+mn-lt"/>
              </a:rPr>
              <a:t>fastest growing </a:t>
            </a:r>
            <a:r>
              <a:rPr lang="en-US" dirty="0" smtClean="0">
                <a:latin typeface="+mn-lt"/>
              </a:rPr>
              <a:t>renewable power capacity</a:t>
            </a:r>
          </a:p>
          <a:p>
            <a:pPr marL="342900" indent="-342900" algn="ctr">
              <a:spcBef>
                <a:spcPct val="20000"/>
              </a:spcBef>
            </a:pPr>
            <a:r>
              <a:rPr lang="en-US" sz="1400" b="1" dirty="0" smtClean="0">
                <a:solidFill>
                  <a:srgbClr val="C00000"/>
                </a:solidFill>
                <a:latin typeface="+mn-lt"/>
              </a:rPr>
              <a:t>“ Renewables Global Report (2006-2012)”</a:t>
            </a:r>
            <a:endParaRPr lang="en-US" sz="1400" b="1" dirty="0">
              <a:solidFill>
                <a:srgbClr val="C00000"/>
              </a:solidFill>
              <a:latin typeface="+mn-lt"/>
            </a:endParaRPr>
          </a:p>
        </p:txBody>
      </p:sp>
      <p:sp>
        <p:nvSpPr>
          <p:cNvPr id="8" name="Rectangle 7"/>
          <p:cNvSpPr/>
          <p:nvPr/>
        </p:nvSpPr>
        <p:spPr>
          <a:xfrm>
            <a:off x="4648200" y="3810000"/>
            <a:ext cx="4114800" cy="1674305"/>
          </a:xfrm>
          <a:prstGeom prst="rect">
            <a:avLst/>
          </a:prstGeom>
        </p:spPr>
        <p:txBody>
          <a:bodyPr wrap="square">
            <a:spAutoFit/>
          </a:bodyPr>
          <a:lstStyle/>
          <a:p>
            <a:pPr marL="342900" indent="-342900" algn="just">
              <a:spcBef>
                <a:spcPct val="20000"/>
              </a:spcBef>
              <a:buFont typeface="Arial" pitchFamily="34" charset="0"/>
              <a:buChar char="•"/>
            </a:pPr>
            <a:r>
              <a:rPr lang="en-US" dirty="0">
                <a:latin typeface="+mn-lt"/>
              </a:rPr>
              <a:t>The total worldwide wind capacity installed </a:t>
            </a:r>
            <a:r>
              <a:rPr lang="en-US" dirty="0" smtClean="0">
                <a:latin typeface="+mn-lt"/>
              </a:rPr>
              <a:t>was 360 </a:t>
            </a:r>
            <a:r>
              <a:rPr lang="en-US" dirty="0">
                <a:latin typeface="+mn-lt"/>
              </a:rPr>
              <a:t>GW </a:t>
            </a:r>
            <a:r>
              <a:rPr lang="en-US" dirty="0" smtClean="0">
                <a:latin typeface="+mn-lt"/>
              </a:rPr>
              <a:t>at the </a:t>
            </a:r>
            <a:r>
              <a:rPr lang="en-US" dirty="0">
                <a:latin typeface="+mn-lt"/>
              </a:rPr>
              <a:t>end of </a:t>
            </a:r>
            <a:r>
              <a:rPr lang="en-US" dirty="0" smtClean="0">
                <a:latin typeface="+mn-lt"/>
              </a:rPr>
              <a:t>2014, this provided 4% </a:t>
            </a:r>
            <a:r>
              <a:rPr lang="en-US" dirty="0">
                <a:latin typeface="+mn-lt"/>
              </a:rPr>
              <a:t>of the global electricity </a:t>
            </a:r>
            <a:r>
              <a:rPr lang="en-US" dirty="0" smtClean="0">
                <a:latin typeface="+mn-lt"/>
              </a:rPr>
              <a:t>demand</a:t>
            </a:r>
          </a:p>
          <a:p>
            <a:pPr marL="342900" indent="-342900" algn="ctr">
              <a:spcBef>
                <a:spcPct val="20000"/>
              </a:spcBef>
            </a:pPr>
            <a:r>
              <a:rPr lang="en-US" sz="1400" b="1" dirty="0" smtClean="0">
                <a:solidFill>
                  <a:srgbClr val="C00000"/>
                </a:solidFill>
                <a:latin typeface="+mn-lt"/>
              </a:rPr>
              <a:t>“ World </a:t>
            </a:r>
            <a:r>
              <a:rPr lang="en-US" sz="1400" b="1" dirty="0">
                <a:solidFill>
                  <a:srgbClr val="C00000"/>
                </a:solidFill>
                <a:latin typeface="+mn-lt"/>
              </a:rPr>
              <a:t>Wind Energy </a:t>
            </a:r>
            <a:r>
              <a:rPr lang="en-US" sz="1400" b="1" dirty="0" smtClean="0">
                <a:solidFill>
                  <a:srgbClr val="C00000"/>
                </a:solidFill>
                <a:latin typeface="+mn-lt"/>
              </a:rPr>
              <a:t>Association </a:t>
            </a:r>
            <a:r>
              <a:rPr lang="en-US" sz="1400" b="1" dirty="0">
                <a:solidFill>
                  <a:srgbClr val="C00000"/>
                </a:solidFill>
                <a:latin typeface="+mn-lt"/>
              </a:rPr>
              <a:t>2014 half year </a:t>
            </a:r>
            <a:r>
              <a:rPr lang="en-US" sz="1400" b="1" dirty="0" smtClean="0">
                <a:solidFill>
                  <a:srgbClr val="C00000"/>
                </a:solidFill>
                <a:latin typeface="+mn-lt"/>
              </a:rPr>
              <a:t>report (August 2014)”</a:t>
            </a:r>
            <a:endParaRPr lang="en-US" sz="1400" b="1" dirty="0">
              <a:solidFill>
                <a:srgbClr val="C00000"/>
              </a:solidFill>
              <a:latin typeface="+mn-lt"/>
            </a:endParaRPr>
          </a:p>
        </p:txBody>
      </p:sp>
      <p:pic>
        <p:nvPicPr>
          <p:cNvPr id="4098" name="Picture 2"/>
          <p:cNvPicPr>
            <a:picLocks noChangeAspect="1" noChangeArrowheads="1"/>
          </p:cNvPicPr>
          <p:nvPr/>
        </p:nvPicPr>
        <p:blipFill>
          <a:blip r:embed="rId3" cstate="print"/>
          <a:srcRect/>
          <a:stretch>
            <a:fillRect/>
          </a:stretch>
        </p:blipFill>
        <p:spPr bwMode="auto">
          <a:xfrm>
            <a:off x="381000" y="3810000"/>
            <a:ext cx="4114800" cy="2723281"/>
          </a:xfrm>
          <a:prstGeom prst="rect">
            <a:avLst/>
          </a:prstGeom>
          <a:noFill/>
          <a:ln w="9525">
            <a:noFill/>
            <a:miter lim="800000"/>
            <a:headEnd/>
            <a:tailEnd/>
          </a:ln>
        </p:spPr>
      </p:pic>
      <p:pic>
        <p:nvPicPr>
          <p:cNvPr id="4099" name="Picture 3"/>
          <p:cNvPicPr>
            <a:picLocks noChangeAspect="1" noChangeArrowheads="1"/>
          </p:cNvPicPr>
          <p:nvPr/>
        </p:nvPicPr>
        <p:blipFill>
          <a:blip r:embed="rId4" cstate="print"/>
          <a:srcRect/>
          <a:stretch>
            <a:fillRect/>
          </a:stretch>
        </p:blipFill>
        <p:spPr bwMode="auto">
          <a:xfrm>
            <a:off x="4887112" y="746023"/>
            <a:ext cx="3952088" cy="275917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3" name="Title 1"/>
          <p:cNvSpPr txBox="1">
            <a:spLocks/>
          </p:cNvSpPr>
          <p:nvPr/>
        </p:nvSpPr>
        <p:spPr>
          <a:xfrm>
            <a:off x="228600" y="152400"/>
            <a:ext cx="3657600" cy="533400"/>
          </a:xfrm>
          <a:prstGeom prst="rect">
            <a:avLst/>
          </a:prstGeom>
        </p:spPr>
        <p:txBody>
          <a:bodyPr vert="horz" lIns="91440" tIns="45720" rIns="91440" bIns="45720" rtlCol="0" anchor="ctr">
            <a:normAutofit/>
          </a:bodyPr>
          <a:lstStyle/>
          <a:p>
            <a:pPr marL="0" marR="0" lvl="0" indent="0" defTabSz="914400" eaLnBrk="1" latinLnBrk="0" hangingPunct="1">
              <a:lnSpc>
                <a:spcPct val="100000"/>
              </a:lnSpc>
              <a:buClrTx/>
              <a:buSzTx/>
              <a:buFontTx/>
              <a:buNone/>
              <a:tabLst/>
              <a:defRPr/>
            </a:pPr>
            <a:r>
              <a:rPr lang="en-US" sz="2200" b="1" dirty="0">
                <a:latin typeface="+mj-lt"/>
                <a:ea typeface="+mj-ea"/>
                <a:cs typeface="+mj-cs"/>
              </a:rPr>
              <a:t>Types of Wind </a:t>
            </a:r>
            <a:r>
              <a:rPr lang="en-US" sz="2200" b="1" dirty="0" smtClean="0">
                <a:latin typeface="+mj-lt"/>
                <a:ea typeface="+mj-ea"/>
                <a:cs typeface="+mj-cs"/>
              </a:rPr>
              <a:t>Turbines:</a:t>
            </a:r>
            <a:endParaRPr lang="en-US" sz="2200" b="1" dirty="0">
              <a:latin typeface="+mj-lt"/>
              <a:ea typeface="+mj-ea"/>
              <a:cs typeface="+mj-cs"/>
            </a:endParaRPr>
          </a:p>
        </p:txBody>
      </p:sp>
      <p:pic>
        <p:nvPicPr>
          <p:cNvPr id="89090" name="Picture 2" descr="http://www.turbinesinfo.com/wp-content/uploads/2011/07/horizontal-axis-wind-turbine.jpg"/>
          <p:cNvPicPr>
            <a:picLocks noChangeAspect="1" noChangeArrowheads="1"/>
          </p:cNvPicPr>
          <p:nvPr/>
        </p:nvPicPr>
        <p:blipFill>
          <a:blip r:embed="rId3" cstate="print"/>
          <a:srcRect l="22222" t="10341" r="11111" b="15593"/>
          <a:stretch>
            <a:fillRect/>
          </a:stretch>
        </p:blipFill>
        <p:spPr bwMode="auto">
          <a:xfrm>
            <a:off x="403578" y="4800600"/>
            <a:ext cx="1577622" cy="1905000"/>
          </a:xfrm>
          <a:prstGeom prst="rect">
            <a:avLst/>
          </a:prstGeom>
          <a:noFill/>
        </p:spPr>
      </p:pic>
      <p:pic>
        <p:nvPicPr>
          <p:cNvPr id="89092" name="Picture 4" descr="http://upload.wikimedia.org/wikipedia/en/1/18/Tassa_5KW_2_ElectronSolarEnergy2.jpg"/>
          <p:cNvPicPr>
            <a:picLocks noChangeAspect="1" noChangeArrowheads="1"/>
          </p:cNvPicPr>
          <p:nvPr/>
        </p:nvPicPr>
        <p:blipFill>
          <a:blip r:embed="rId4" cstate="print"/>
          <a:srcRect l="27052" r="12081"/>
          <a:stretch>
            <a:fillRect/>
          </a:stretch>
        </p:blipFill>
        <p:spPr bwMode="auto">
          <a:xfrm>
            <a:off x="6237383" y="1447800"/>
            <a:ext cx="1447800" cy="2590800"/>
          </a:xfrm>
          <a:prstGeom prst="rect">
            <a:avLst/>
          </a:prstGeom>
          <a:noFill/>
        </p:spPr>
      </p:pic>
      <p:cxnSp>
        <p:nvCxnSpPr>
          <p:cNvPr id="7" name="Straight Connector 6"/>
          <p:cNvCxnSpPr/>
          <p:nvPr/>
        </p:nvCxnSpPr>
        <p:spPr>
          <a:xfrm>
            <a:off x="4572000" y="838200"/>
            <a:ext cx="0" cy="5943600"/>
          </a:xfrm>
          <a:prstGeom prst="line">
            <a:avLst/>
          </a:prstGeom>
          <a:ln w="85725" cmpd="dbl">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1"/>
          <p:cNvSpPr txBox="1">
            <a:spLocks/>
          </p:cNvSpPr>
          <p:nvPr/>
        </p:nvSpPr>
        <p:spPr>
          <a:xfrm>
            <a:off x="685800" y="882268"/>
            <a:ext cx="3200400" cy="381000"/>
          </a:xfrm>
          <a:prstGeom prst="rect">
            <a:avLst/>
          </a:prstGeom>
          <a:solidFill>
            <a:schemeClr val="bg1"/>
          </a:solidFill>
          <a:ln w="25400">
            <a:solidFill>
              <a:schemeClr val="tx1"/>
            </a:solidFill>
          </a:ln>
        </p:spPr>
        <p:txBody>
          <a:bodyPr vert="horz" lIns="91440" tIns="45720" rIns="91440" bIns="45720" rtlCol="0" anchor="ctr">
            <a:normAutofit fontScale="77500" lnSpcReduction="2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C00000"/>
                </a:solidFill>
                <a:effectLst/>
                <a:uLnTx/>
                <a:uFillTx/>
                <a:latin typeface="+mj-lt"/>
                <a:ea typeface="+mj-ea"/>
                <a:cs typeface="+mj-cs"/>
              </a:rPr>
              <a:t>Horizontal Axis Wind Turbines</a:t>
            </a: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sp>
        <p:nvSpPr>
          <p:cNvPr id="9" name="Title 1"/>
          <p:cNvSpPr txBox="1">
            <a:spLocks/>
          </p:cNvSpPr>
          <p:nvPr/>
        </p:nvSpPr>
        <p:spPr>
          <a:xfrm>
            <a:off x="5334000" y="882268"/>
            <a:ext cx="3124200" cy="381000"/>
          </a:xfrm>
          <a:prstGeom prst="rect">
            <a:avLst/>
          </a:prstGeom>
          <a:solidFill>
            <a:schemeClr val="bg1"/>
          </a:solidFill>
          <a:ln w="25400">
            <a:solidFill>
              <a:schemeClr val="tx1"/>
            </a:solidFill>
          </a:ln>
        </p:spPr>
        <p:txBody>
          <a:bodyPr vert="horz" lIns="91440" tIns="45720" rIns="91440" bIns="45720" rtlCol="0" anchor="ctr">
            <a:normAutofit fontScale="85000" lnSpcReduction="10000"/>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000" b="1" i="0" u="none" strike="noStrike" kern="1200" cap="none" spc="0" normalizeH="0" baseline="0" noProof="0" dirty="0" smtClean="0">
                <a:ln>
                  <a:noFill/>
                </a:ln>
                <a:solidFill>
                  <a:srgbClr val="C00000"/>
                </a:solidFill>
                <a:effectLst/>
                <a:uLnTx/>
                <a:uFillTx/>
                <a:latin typeface="+mj-lt"/>
                <a:ea typeface="+mj-ea"/>
                <a:cs typeface="+mj-cs"/>
              </a:rPr>
              <a:t>Vertical Axis Wind Turbines</a:t>
            </a:r>
            <a:endParaRPr kumimoji="0" lang="en-US" sz="2000" b="1" i="0" u="none" strike="noStrike" kern="1200" cap="none" spc="0" normalizeH="0" baseline="0" noProof="0" dirty="0">
              <a:ln>
                <a:noFill/>
              </a:ln>
              <a:solidFill>
                <a:srgbClr val="C00000"/>
              </a:solidFill>
              <a:effectLst/>
              <a:uLnTx/>
              <a:uFillTx/>
              <a:latin typeface="+mj-lt"/>
              <a:ea typeface="+mj-ea"/>
              <a:cs typeface="+mj-cs"/>
            </a:endParaRPr>
          </a:p>
        </p:txBody>
      </p:sp>
      <p:pic>
        <p:nvPicPr>
          <p:cNvPr id="89095" name="Picture 7"/>
          <p:cNvPicPr>
            <a:picLocks noChangeAspect="1" noChangeArrowheads="1"/>
          </p:cNvPicPr>
          <p:nvPr/>
        </p:nvPicPr>
        <p:blipFill>
          <a:blip r:embed="rId5" cstate="print"/>
          <a:srcRect l="4000" t="15936" r="12000"/>
          <a:stretch>
            <a:fillRect/>
          </a:stretch>
        </p:blipFill>
        <p:spPr bwMode="auto">
          <a:xfrm>
            <a:off x="381000" y="1371601"/>
            <a:ext cx="1600200" cy="1676400"/>
          </a:xfrm>
          <a:prstGeom prst="rect">
            <a:avLst/>
          </a:prstGeom>
          <a:noFill/>
          <a:ln w="9525">
            <a:noFill/>
            <a:miter lim="800000"/>
            <a:headEnd/>
            <a:tailEnd/>
          </a:ln>
        </p:spPr>
      </p:pic>
      <p:pic>
        <p:nvPicPr>
          <p:cNvPr id="89097" name="Picture 9" descr="http://www.dolcera.com/wiki/images/thumb/Two.jpeg/300px-Two.jpeg"/>
          <p:cNvPicPr>
            <a:picLocks noChangeAspect="1" noChangeArrowheads="1"/>
          </p:cNvPicPr>
          <p:nvPr/>
        </p:nvPicPr>
        <p:blipFill>
          <a:blip r:embed="rId6" cstate="print"/>
          <a:srcRect/>
          <a:stretch>
            <a:fillRect/>
          </a:stretch>
        </p:blipFill>
        <p:spPr bwMode="auto">
          <a:xfrm>
            <a:off x="381000" y="3200400"/>
            <a:ext cx="1600200" cy="1457326"/>
          </a:xfrm>
          <a:prstGeom prst="rect">
            <a:avLst/>
          </a:prstGeom>
          <a:noFill/>
        </p:spPr>
      </p:pic>
      <p:sp>
        <p:nvSpPr>
          <p:cNvPr id="25" name="Rectangle 24"/>
          <p:cNvSpPr/>
          <p:nvPr/>
        </p:nvSpPr>
        <p:spPr>
          <a:xfrm>
            <a:off x="2057400" y="1371600"/>
            <a:ext cx="2362200" cy="1169551"/>
          </a:xfrm>
          <a:prstGeom prst="rect">
            <a:avLst/>
          </a:prstGeom>
        </p:spPr>
        <p:txBody>
          <a:bodyPr wrap="square">
            <a:spAutoFit/>
          </a:bodyPr>
          <a:lstStyle/>
          <a:p>
            <a:r>
              <a:rPr lang="en-US" sz="1400" b="1" u="sng" dirty="0" smtClean="0"/>
              <a:t>Single Blade:</a:t>
            </a:r>
          </a:p>
          <a:p>
            <a:endParaRPr lang="en-US" sz="1400" b="1" u="sng" dirty="0" smtClean="0"/>
          </a:p>
          <a:p>
            <a:pPr>
              <a:buFontTx/>
              <a:buChar char="-"/>
            </a:pPr>
            <a:r>
              <a:rPr lang="en-US" sz="1400" dirty="0" smtClean="0"/>
              <a:t> Tower shadow effects</a:t>
            </a:r>
          </a:p>
          <a:p>
            <a:pPr>
              <a:buFontTx/>
              <a:buChar char="-"/>
            </a:pPr>
            <a:r>
              <a:rPr lang="en-US" sz="1400" dirty="0" smtClean="0"/>
              <a:t> Counter weights</a:t>
            </a:r>
          </a:p>
          <a:p>
            <a:pPr>
              <a:buFontTx/>
              <a:buChar char="-"/>
            </a:pPr>
            <a:r>
              <a:rPr lang="en-US" sz="1400" dirty="0" smtClean="0"/>
              <a:t> Less stability</a:t>
            </a:r>
            <a:endParaRPr lang="en-US" sz="1400" dirty="0"/>
          </a:p>
        </p:txBody>
      </p:sp>
      <p:sp>
        <p:nvSpPr>
          <p:cNvPr id="26" name="Rectangle 25"/>
          <p:cNvSpPr/>
          <p:nvPr/>
        </p:nvSpPr>
        <p:spPr>
          <a:xfrm>
            <a:off x="2057400" y="3250049"/>
            <a:ext cx="2209800" cy="1169551"/>
          </a:xfrm>
          <a:prstGeom prst="rect">
            <a:avLst/>
          </a:prstGeom>
        </p:spPr>
        <p:txBody>
          <a:bodyPr wrap="square">
            <a:spAutoFit/>
          </a:bodyPr>
          <a:lstStyle/>
          <a:p>
            <a:r>
              <a:rPr lang="en-US" sz="1400" b="1" u="sng" dirty="0" smtClean="0"/>
              <a:t>Two Blades:</a:t>
            </a:r>
          </a:p>
          <a:p>
            <a:endParaRPr lang="en-US" sz="1400" b="1" u="sng" dirty="0" smtClean="0"/>
          </a:p>
          <a:p>
            <a:pPr>
              <a:buFontTx/>
              <a:buChar char="-"/>
            </a:pPr>
            <a:r>
              <a:rPr lang="en-US" sz="1400" dirty="0" smtClean="0"/>
              <a:t> less stability</a:t>
            </a:r>
          </a:p>
          <a:p>
            <a:pPr>
              <a:buFontTx/>
              <a:buChar char="-"/>
            </a:pPr>
            <a:r>
              <a:rPr lang="en-US" sz="1400" dirty="0" smtClean="0"/>
              <a:t> Low strength to wind </a:t>
            </a:r>
          </a:p>
          <a:p>
            <a:r>
              <a:rPr lang="en-US" sz="1400" dirty="0"/>
              <a:t> </a:t>
            </a:r>
            <a:r>
              <a:rPr lang="en-US" sz="1400" dirty="0" smtClean="0"/>
              <a:t> shocks </a:t>
            </a:r>
            <a:endParaRPr lang="en-US" sz="1400" dirty="0"/>
          </a:p>
        </p:txBody>
      </p:sp>
      <p:sp>
        <p:nvSpPr>
          <p:cNvPr id="27" name="Rectangle 26"/>
          <p:cNvSpPr/>
          <p:nvPr/>
        </p:nvSpPr>
        <p:spPr>
          <a:xfrm>
            <a:off x="2057400" y="4876562"/>
            <a:ext cx="2362200" cy="1600438"/>
          </a:xfrm>
          <a:prstGeom prst="rect">
            <a:avLst/>
          </a:prstGeom>
        </p:spPr>
        <p:txBody>
          <a:bodyPr wrap="square">
            <a:spAutoFit/>
          </a:bodyPr>
          <a:lstStyle/>
          <a:p>
            <a:r>
              <a:rPr lang="en-US" sz="1400" b="1" u="sng" dirty="0" smtClean="0"/>
              <a:t>Three Blades:</a:t>
            </a:r>
          </a:p>
          <a:p>
            <a:endParaRPr lang="en-US" sz="1400" b="1" u="sng" dirty="0" smtClean="0"/>
          </a:p>
          <a:p>
            <a:pPr>
              <a:buFontTx/>
              <a:buChar char="-"/>
            </a:pPr>
            <a:r>
              <a:rPr lang="en-US" sz="1400" dirty="0" smtClean="0"/>
              <a:t> Higher strength to wind </a:t>
            </a:r>
          </a:p>
          <a:p>
            <a:r>
              <a:rPr lang="en-US" sz="1400" dirty="0"/>
              <a:t> </a:t>
            </a:r>
            <a:r>
              <a:rPr lang="en-US" sz="1400" dirty="0" smtClean="0"/>
              <a:t> storms.</a:t>
            </a:r>
          </a:p>
          <a:p>
            <a:pPr>
              <a:buFontTx/>
              <a:buChar char="-"/>
            </a:pPr>
            <a:r>
              <a:rPr lang="en-US" sz="1400" dirty="0" smtClean="0"/>
              <a:t> Less effect of tower </a:t>
            </a:r>
          </a:p>
          <a:p>
            <a:r>
              <a:rPr lang="en-US" sz="1400" dirty="0"/>
              <a:t> </a:t>
            </a:r>
            <a:r>
              <a:rPr lang="en-US" sz="1400" dirty="0" smtClean="0"/>
              <a:t> shadow.</a:t>
            </a:r>
          </a:p>
          <a:p>
            <a:pPr>
              <a:buFontTx/>
              <a:buChar char="-"/>
            </a:pPr>
            <a:r>
              <a:rPr lang="en-US" sz="1400" dirty="0" smtClean="0"/>
              <a:t> Produces high output</a:t>
            </a:r>
            <a:endParaRPr lang="en-US" sz="1400" dirty="0"/>
          </a:p>
        </p:txBody>
      </p:sp>
      <p:sp>
        <p:nvSpPr>
          <p:cNvPr id="28" name="Rectangle 27"/>
          <p:cNvSpPr/>
          <p:nvPr/>
        </p:nvSpPr>
        <p:spPr>
          <a:xfrm>
            <a:off x="4778566" y="4126468"/>
            <a:ext cx="4267200" cy="307777"/>
          </a:xfrm>
          <a:prstGeom prst="rect">
            <a:avLst/>
          </a:prstGeom>
        </p:spPr>
        <p:txBody>
          <a:bodyPr wrap="square">
            <a:spAutoFit/>
          </a:bodyPr>
          <a:lstStyle/>
          <a:p>
            <a:r>
              <a:rPr lang="en-US" sz="1400" b="1" dirty="0" smtClean="0"/>
              <a:t>     Darrieus                H-Rotor               Savonius</a:t>
            </a:r>
          </a:p>
        </p:txBody>
      </p:sp>
      <p:pic>
        <p:nvPicPr>
          <p:cNvPr id="89101" name="Picture 13" descr="Darrieus-windmill.jpg"/>
          <p:cNvPicPr>
            <a:picLocks noChangeAspect="1" noChangeArrowheads="1"/>
          </p:cNvPicPr>
          <p:nvPr/>
        </p:nvPicPr>
        <p:blipFill>
          <a:blip r:embed="rId7" cstate="print"/>
          <a:srcRect l="15681" r="11142"/>
          <a:stretch>
            <a:fillRect/>
          </a:stretch>
        </p:blipFill>
        <p:spPr bwMode="auto">
          <a:xfrm>
            <a:off x="4713383" y="1447800"/>
            <a:ext cx="1447800" cy="2590800"/>
          </a:xfrm>
          <a:prstGeom prst="rect">
            <a:avLst/>
          </a:prstGeom>
          <a:noFill/>
        </p:spPr>
      </p:pic>
      <p:pic>
        <p:nvPicPr>
          <p:cNvPr id="89103" name="Picture 15" descr="http://www.ecogreen4us.com/wp-content/uploads/2012/01/savonius-wind-turbine.jpg"/>
          <p:cNvPicPr>
            <a:picLocks noChangeAspect="1" noChangeArrowheads="1"/>
          </p:cNvPicPr>
          <p:nvPr/>
        </p:nvPicPr>
        <p:blipFill>
          <a:blip r:embed="rId8" cstate="print"/>
          <a:srcRect l="7202" r="9465"/>
          <a:stretch>
            <a:fillRect/>
          </a:stretch>
        </p:blipFill>
        <p:spPr bwMode="auto">
          <a:xfrm>
            <a:off x="7750366" y="1447800"/>
            <a:ext cx="1295400" cy="2590800"/>
          </a:xfrm>
          <a:prstGeom prst="rect">
            <a:avLst/>
          </a:prstGeom>
          <a:noFill/>
        </p:spPr>
      </p:pic>
      <p:pic>
        <p:nvPicPr>
          <p:cNvPr id="89105" name="Picture 17" descr="http://photos.tradeholding.com/attach/hash57/135225/__26410___26631___39064__1.jpg"/>
          <p:cNvPicPr>
            <a:picLocks noChangeAspect="1" noChangeArrowheads="1"/>
          </p:cNvPicPr>
          <p:nvPr/>
        </p:nvPicPr>
        <p:blipFill>
          <a:blip r:embed="rId9" cstate="print"/>
          <a:srcRect l="16602" r="26479"/>
          <a:stretch>
            <a:fillRect/>
          </a:stretch>
        </p:blipFill>
        <p:spPr bwMode="auto">
          <a:xfrm>
            <a:off x="4726446" y="4495800"/>
            <a:ext cx="1434737" cy="2209800"/>
          </a:xfrm>
          <a:prstGeom prst="rect">
            <a:avLst/>
          </a:prstGeom>
          <a:noFill/>
        </p:spPr>
      </p:pic>
      <p:pic>
        <p:nvPicPr>
          <p:cNvPr id="89107" name="Picture 19" descr="http://www.energyrefuge.com/blog/wp-content/uploads/vertical-axis-wind-turbine-0628.jpg"/>
          <p:cNvPicPr>
            <a:picLocks noChangeAspect="1" noChangeArrowheads="1"/>
          </p:cNvPicPr>
          <p:nvPr/>
        </p:nvPicPr>
        <p:blipFill>
          <a:blip r:embed="rId10" cstate="print"/>
          <a:srcRect/>
          <a:stretch>
            <a:fillRect/>
          </a:stretch>
        </p:blipFill>
        <p:spPr bwMode="auto">
          <a:xfrm>
            <a:off x="6237383" y="4495800"/>
            <a:ext cx="1447800" cy="2209800"/>
          </a:xfrm>
          <a:prstGeom prst="rect">
            <a:avLst/>
          </a:prstGeom>
          <a:noFill/>
        </p:spPr>
      </p:pic>
      <p:pic>
        <p:nvPicPr>
          <p:cNvPr id="89109" name="Picture 21" descr="http://4.bp.blogspot.com/-FDRef5rZqcg/TeOk-dEeSGI/AAAAAAAAAEs/iFruefWmeNg/s1600/small-vertical-axis-wind-turbine-helical-savonius-rotor-159872.jpg"/>
          <p:cNvPicPr>
            <a:picLocks noChangeAspect="1" noChangeArrowheads="1"/>
          </p:cNvPicPr>
          <p:nvPr/>
        </p:nvPicPr>
        <p:blipFill>
          <a:blip r:embed="rId11" cstate="print"/>
          <a:srcRect l="5882" r="5229" b="5523"/>
          <a:stretch>
            <a:fillRect/>
          </a:stretch>
        </p:blipFill>
        <p:spPr bwMode="auto">
          <a:xfrm>
            <a:off x="7761654" y="4495800"/>
            <a:ext cx="1269709" cy="2194560"/>
          </a:xfrm>
          <a:prstGeom prst="rect">
            <a:avLst/>
          </a:prstGeom>
          <a:noFill/>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show="0">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457200"/>
            <a:ext cx="8229600" cy="609600"/>
          </a:xfrm>
        </p:spPr>
        <p:txBody>
          <a:bodyPr>
            <a:noAutofit/>
          </a:bodyPr>
          <a:lstStyle/>
          <a:p>
            <a:pPr algn="l"/>
            <a:r>
              <a:rPr lang="en-US" sz="2200" b="1" kern="1200" dirty="0">
                <a:solidFill>
                  <a:schemeClr val="tx1"/>
                </a:solidFill>
              </a:rPr>
              <a:t>Comparison Between Differences Types of Wind </a:t>
            </a:r>
            <a:r>
              <a:rPr lang="en-US" sz="2200" b="1" kern="1200" dirty="0" smtClean="0">
                <a:solidFill>
                  <a:schemeClr val="tx1"/>
                </a:solidFill>
              </a:rPr>
              <a:t>Turbines:</a:t>
            </a:r>
            <a:endParaRPr lang="en-US" sz="2200" b="1" kern="1200" dirty="0">
              <a:solidFill>
                <a:schemeClr val="tx1"/>
              </a:solidFill>
            </a:endParaRPr>
          </a:p>
        </p:txBody>
      </p:sp>
      <p:graphicFrame>
        <p:nvGraphicFramePr>
          <p:cNvPr id="5" name="Table 4"/>
          <p:cNvGraphicFramePr>
            <a:graphicFrameLocks noGrp="1"/>
          </p:cNvGraphicFramePr>
          <p:nvPr/>
        </p:nvGraphicFramePr>
        <p:xfrm>
          <a:off x="533400" y="1371600"/>
          <a:ext cx="8001000" cy="4169108"/>
        </p:xfrm>
        <a:graphic>
          <a:graphicData uri="http://schemas.openxmlformats.org/drawingml/2006/table">
            <a:tbl>
              <a:tblPr/>
              <a:tblGrid>
                <a:gridCol w="1981200"/>
                <a:gridCol w="1371600"/>
                <a:gridCol w="1447800"/>
                <a:gridCol w="1600200"/>
                <a:gridCol w="1600200"/>
              </a:tblGrid>
              <a:tr h="273068">
                <a:tc>
                  <a:txBody>
                    <a:bodyPr/>
                    <a:lstStyle/>
                    <a:p>
                      <a:pPr marL="0" marR="0">
                        <a:lnSpc>
                          <a:spcPct val="115000"/>
                        </a:lnSpc>
                        <a:spcBef>
                          <a:spcPts val="0"/>
                        </a:spcBef>
                        <a:spcAft>
                          <a:spcPts val="0"/>
                        </a:spcAft>
                      </a:pP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Savonius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H-rotor</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Darrieus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HAWT</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r>
              <a:tr h="248244">
                <a:tc>
                  <a:txBody>
                    <a:bodyPr/>
                    <a:lstStyle/>
                    <a:p>
                      <a:pPr marL="0" marR="0">
                        <a:lnSpc>
                          <a:spcPct val="115000"/>
                        </a:lnSpc>
                        <a:spcBef>
                          <a:spcPts val="0"/>
                        </a:spcBef>
                        <a:spcAft>
                          <a:spcPts val="0"/>
                        </a:spcAft>
                      </a:pPr>
                      <a:r>
                        <a:rPr lang="en-US" sz="1200" b="1" kern="1200" dirty="0" smtClean="0">
                          <a:solidFill>
                            <a:schemeClr val="tx1"/>
                          </a:solidFill>
                          <a:latin typeface="AdvTimes"/>
                          <a:ea typeface="Calibri"/>
                          <a:cs typeface="AdvTimes"/>
                        </a:rPr>
                        <a:t>Power Coefficient</a:t>
                      </a:r>
                      <a:endParaRPr lang="en-US" sz="1200" b="1" kern="1200" dirty="0">
                        <a:solidFill>
                          <a:schemeClr val="tx1"/>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0.15</a:t>
                      </a:r>
                      <a:r>
                        <a:rPr lang="en-US" sz="1200" b="1" kern="1200" baseline="0" dirty="0" smtClean="0">
                          <a:solidFill>
                            <a:srgbClr val="C00000"/>
                          </a:solidFill>
                          <a:latin typeface="AdvTimes"/>
                          <a:ea typeface="Calibri"/>
                          <a:cs typeface="AdvTimes"/>
                        </a:rPr>
                        <a:t> </a:t>
                      </a:r>
                      <a:r>
                        <a:rPr lang="en-US" sz="1200" b="1" kern="1200" dirty="0" smtClean="0">
                          <a:solidFill>
                            <a:srgbClr val="C00000"/>
                          </a:solidFill>
                          <a:latin typeface="AdvTimes"/>
                          <a:ea typeface="Calibri"/>
                          <a:cs typeface="AdvTimes"/>
                        </a:rPr>
                        <a:t>- 0.2</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0.35</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0.4</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0.45</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profile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Simple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Simple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Complicated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Complicated</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Yaw mechanism needed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3209">
                <a:tc>
                  <a:txBody>
                    <a:bodyPr/>
                    <a:lstStyle/>
                    <a:p>
                      <a:pPr marL="0" marR="0">
                        <a:lnSpc>
                          <a:spcPct val="115000"/>
                        </a:lnSpc>
                        <a:spcBef>
                          <a:spcPts val="0"/>
                        </a:spcBef>
                        <a:spcAft>
                          <a:spcPts val="0"/>
                        </a:spcAft>
                      </a:pPr>
                      <a:r>
                        <a:rPr lang="en-US" sz="1200" b="1" dirty="0">
                          <a:latin typeface="AdvTimes"/>
                          <a:ea typeface="Calibri"/>
                          <a:cs typeface="AdvTimes"/>
                        </a:rPr>
                        <a:t>Pitch mechanism possible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Tower</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Yes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Guy wires</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Optional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No</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kern="1200" dirty="0" smtClean="0">
                          <a:solidFill>
                            <a:schemeClr val="tx1"/>
                          </a:solidFill>
                          <a:latin typeface="AdvTimes"/>
                          <a:ea typeface="Calibri"/>
                          <a:cs typeface="AdvTimes"/>
                        </a:rPr>
                        <a:t>Tip Speed Ratio</a:t>
                      </a:r>
                      <a:endParaRPr lang="en-US" sz="1200" b="1" kern="1200" dirty="0">
                        <a:solidFill>
                          <a:schemeClr val="tx1"/>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Low</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Low</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Moderate</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smtClean="0">
                          <a:solidFill>
                            <a:srgbClr val="C00000"/>
                          </a:solidFill>
                          <a:latin typeface="AdvTimes"/>
                          <a:ea typeface="Calibri"/>
                          <a:cs typeface="AdvTimes"/>
                        </a:rPr>
                        <a:t>High</a:t>
                      </a:r>
                      <a:endParaRPr lang="en-US" sz="1200" b="1" kern="1200" dirty="0">
                        <a:solidFill>
                          <a:srgbClr val="C00000"/>
                        </a:solidFill>
                        <a:latin typeface="AdvTimes"/>
                        <a:ea typeface="Calibri"/>
                        <a:cs typeface="AdvTimes"/>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Noise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Low</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Moderate</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kern="1200" dirty="0">
                          <a:solidFill>
                            <a:srgbClr val="C00000"/>
                          </a:solidFill>
                          <a:latin typeface="AdvTimes"/>
                          <a:ea typeface="Calibri"/>
                          <a:cs typeface="AdvTimes"/>
                        </a:rPr>
                        <a:t>High</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area</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Generator position</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ground</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On top of tower</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Blade load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Low</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High</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Self starting</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dirty="0">
                          <a:solidFill>
                            <a:srgbClr val="C00000"/>
                          </a:solidFill>
                          <a:latin typeface="AdvTimes"/>
                          <a:ea typeface="Calibri"/>
                          <a:cs typeface="AdvTimes"/>
                        </a:rPr>
                        <a:t>Yes</a:t>
                      </a:r>
                      <a:endParaRPr lang="en-US" sz="1200" b="1" dirty="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smtClean="0">
                          <a:latin typeface="AdvTimes"/>
                          <a:ea typeface="Calibri"/>
                          <a:cs typeface="AdvTimes"/>
                        </a:rPr>
                        <a:t>No</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200" b="1" dirty="0" smtClean="0">
                          <a:solidFill>
                            <a:srgbClr val="C00000"/>
                          </a:solidFill>
                          <a:latin typeface="AdvTimes"/>
                          <a:ea typeface="Calibri"/>
                          <a:cs typeface="AdvTimes"/>
                        </a:rPr>
                        <a:t>Yes if helical</a:t>
                      </a:r>
                      <a:endParaRPr lang="en-US" sz="1200" b="1" dirty="0" smtClean="0">
                        <a:solidFill>
                          <a:srgbClr val="C00000"/>
                        </a:solidFill>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Yes</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Tower interference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Small</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Large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Foundation</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Moderate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Extensive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48244">
                <a:tc>
                  <a:txBody>
                    <a:bodyPr/>
                    <a:lstStyle/>
                    <a:p>
                      <a:pPr marL="0" marR="0">
                        <a:lnSpc>
                          <a:spcPct val="115000"/>
                        </a:lnSpc>
                        <a:spcBef>
                          <a:spcPts val="0"/>
                        </a:spcBef>
                        <a:spcAft>
                          <a:spcPts val="0"/>
                        </a:spcAft>
                      </a:pPr>
                      <a:r>
                        <a:rPr lang="en-US" sz="1200" b="1" dirty="0">
                          <a:latin typeface="AdvTimes"/>
                          <a:ea typeface="Calibri"/>
                          <a:cs typeface="AdvTimes"/>
                        </a:rPr>
                        <a:t>Overall structure</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latin typeface="AdvTimes"/>
                          <a:ea typeface="Calibri"/>
                          <a:cs typeface="AdvTimes"/>
                        </a:rPr>
                        <a:t>Simple</a:t>
                      </a:r>
                      <a:endParaRPr lang="en-US" sz="12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Simple </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latin typeface="AdvTimes"/>
                          <a:ea typeface="Calibri"/>
                          <a:cs typeface="AdvTimes"/>
                        </a:rPr>
                        <a:t>Complicated</a:t>
                      </a:r>
                      <a:endParaRPr lang="en-US" sz="12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4" name="Title 1"/>
          <p:cNvSpPr txBox="1">
            <a:spLocks/>
          </p:cNvSpPr>
          <p:nvPr/>
        </p:nvSpPr>
        <p:spPr>
          <a:xfrm>
            <a:off x="457200" y="5715000"/>
            <a:ext cx="8229600" cy="533400"/>
          </a:xfrm>
          <a:prstGeom prst="rect">
            <a:avLst/>
          </a:prstGeom>
        </p:spPr>
        <p:txBody>
          <a:bodyPr vert="horz" lIns="91440" tIns="45720" rIns="91440" bIns="45720" rtlCol="0" anchor="ctr">
            <a:normAutofit fontScale="85000" lnSpcReduction="10000"/>
          </a:bodyPr>
          <a:lstStyle/>
          <a:p>
            <a:pPr lvl="0" algn="just" fontAlgn="auto">
              <a:spcAft>
                <a:spcPts val="0"/>
              </a:spcAft>
              <a:defRPr/>
            </a:pPr>
            <a:r>
              <a:rPr kumimoji="0" lang="en-US" b="1" i="0" u="none" strike="noStrike" kern="1200" cap="none" spc="0" normalizeH="0" baseline="0" noProof="0" dirty="0" smtClean="0">
                <a:ln>
                  <a:noFill/>
                </a:ln>
                <a:effectLst/>
                <a:uLnTx/>
                <a:uFillTx/>
                <a:latin typeface="+mj-lt"/>
                <a:ea typeface="+mj-ea"/>
                <a:cs typeface="+mj-cs"/>
              </a:rPr>
              <a:t>S. Eriksson, H. Bernhoff and M. Leijon</a:t>
            </a:r>
            <a:r>
              <a:rPr lang="en-US" b="1" dirty="0" smtClean="0">
                <a:latin typeface="+mj-lt"/>
                <a:ea typeface="+mj-ea"/>
                <a:cs typeface="+mj-cs"/>
              </a:rPr>
              <a:t>, “Evaluation of different concepts for wind power”, Journal for Renewable and Sustainable Energy (12): 1419 -1434, (</a:t>
            </a:r>
            <a:r>
              <a:rPr lang="en-US" b="1" dirty="0">
                <a:latin typeface="+mj-lt"/>
                <a:ea typeface="+mj-ea"/>
                <a:cs typeface="+mj-cs"/>
              </a:rPr>
              <a:t>2008</a:t>
            </a:r>
            <a:r>
              <a:rPr lang="en-US" b="1" dirty="0" smtClean="0">
                <a:latin typeface="+mj-lt"/>
                <a:ea typeface="+mj-ea"/>
                <a:cs typeface="+mj-cs"/>
              </a:rPr>
              <a:t>)  </a:t>
            </a:r>
            <a:endParaRPr kumimoji="0" lang="en-US" b="1" i="0" u="none" strike="noStrike" kern="1200" cap="none" spc="0" normalizeH="0" baseline="0" noProof="0" dirty="0">
              <a:ln>
                <a:noFill/>
              </a:ln>
              <a:effectLst/>
              <a:uLnTx/>
              <a:uFillTx/>
              <a:latin typeface="+mj-lt"/>
              <a:ea typeface="+mj-ea"/>
              <a:cs typeface="+mj-cs"/>
            </a:endParaRP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28600" y="228600"/>
            <a:ext cx="8382000" cy="533400"/>
          </a:xfrm>
        </p:spPr>
        <p:txBody>
          <a:bodyPr>
            <a:normAutofit/>
          </a:bodyPr>
          <a:lstStyle/>
          <a:p>
            <a:pPr algn="l"/>
            <a:r>
              <a:rPr lang="en-US" sz="2200" b="1" kern="1200" dirty="0">
                <a:solidFill>
                  <a:schemeClr val="tx1"/>
                </a:solidFill>
              </a:rPr>
              <a:t>Horizontal Axis Wind Turbines (</a:t>
            </a:r>
            <a:r>
              <a:rPr lang="en-US" sz="2200" b="1" kern="1200" dirty="0" smtClean="0">
                <a:solidFill>
                  <a:schemeClr val="tx1"/>
                </a:solidFill>
              </a:rPr>
              <a:t>HAWTs) Farms:</a:t>
            </a:r>
            <a:endParaRPr lang="en-US" sz="2200" b="1" kern="1200" dirty="0">
              <a:solidFill>
                <a:schemeClr val="tx1"/>
              </a:solidFill>
            </a:endParaRPr>
          </a:p>
        </p:txBody>
      </p:sp>
      <p:sp>
        <p:nvSpPr>
          <p:cNvPr id="3" name="Content Placeholder 2"/>
          <p:cNvSpPr>
            <a:spLocks noGrp="1"/>
          </p:cNvSpPr>
          <p:nvPr>
            <p:ph idx="1"/>
          </p:nvPr>
        </p:nvSpPr>
        <p:spPr>
          <a:xfrm>
            <a:off x="76200" y="1066800"/>
            <a:ext cx="4800600" cy="5638800"/>
          </a:xfrm>
        </p:spPr>
        <p:txBody>
          <a:bodyPr>
            <a:noAutofit/>
          </a:bodyPr>
          <a:lstStyle/>
          <a:p>
            <a:pPr algn="just"/>
            <a:r>
              <a:rPr lang="en-US" sz="2000" dirty="0" smtClean="0"/>
              <a:t>An isolated HAWT has the highest </a:t>
            </a:r>
            <a:r>
              <a:rPr lang="en-US" sz="2000" b="1" dirty="0" smtClean="0">
                <a:solidFill>
                  <a:srgbClr val="C00000"/>
                </a:solidFill>
              </a:rPr>
              <a:t>power coefficient Cp (0.4–0.45) </a:t>
            </a:r>
            <a:r>
              <a:rPr lang="en-US" sz="2000" dirty="0" smtClean="0"/>
              <a:t>Compared to all wind turbines</a:t>
            </a:r>
          </a:p>
          <a:p>
            <a:pPr algn="just"/>
            <a:endParaRPr lang="en-US" sz="2000" dirty="0" smtClean="0"/>
          </a:p>
          <a:p>
            <a:pPr algn="just"/>
            <a:r>
              <a:rPr lang="en-US" sz="2000" b="1" dirty="0" smtClean="0">
                <a:solidFill>
                  <a:srgbClr val="C00000"/>
                </a:solidFill>
              </a:rPr>
              <a:t>74%</a:t>
            </a:r>
            <a:r>
              <a:rPr lang="en-US" sz="2000" b="1" dirty="0" smtClean="0">
                <a:solidFill>
                  <a:srgbClr val="FF0000"/>
                </a:solidFill>
              </a:rPr>
              <a:t> </a:t>
            </a:r>
            <a:r>
              <a:rPr lang="en-US" sz="2000" dirty="0" smtClean="0"/>
              <a:t>of the wind </a:t>
            </a:r>
            <a:r>
              <a:rPr lang="en-US" sz="2000" b="1" dirty="0" smtClean="0">
                <a:solidFill>
                  <a:srgbClr val="C00000"/>
                </a:solidFill>
              </a:rPr>
              <a:t>manufacturers</a:t>
            </a:r>
            <a:r>
              <a:rPr lang="en-US" sz="2000" dirty="0" smtClean="0"/>
              <a:t> invest in </a:t>
            </a:r>
            <a:r>
              <a:rPr lang="en-US" sz="2000" b="1" dirty="0" smtClean="0">
                <a:solidFill>
                  <a:srgbClr val="C00000"/>
                </a:solidFill>
              </a:rPr>
              <a:t>HAWTs</a:t>
            </a:r>
            <a:r>
              <a:rPr lang="en-US" sz="2000" dirty="0" smtClean="0"/>
              <a:t> while only </a:t>
            </a:r>
            <a:r>
              <a:rPr lang="en-US" sz="2000" b="1" dirty="0" smtClean="0">
                <a:solidFill>
                  <a:srgbClr val="C00000"/>
                </a:solidFill>
              </a:rPr>
              <a:t>18%</a:t>
            </a:r>
            <a:r>
              <a:rPr lang="en-US" sz="2000" b="1" dirty="0" smtClean="0">
                <a:solidFill>
                  <a:srgbClr val="FF0000"/>
                </a:solidFill>
              </a:rPr>
              <a:t> </a:t>
            </a:r>
            <a:r>
              <a:rPr lang="en-US" sz="2000" dirty="0" smtClean="0"/>
              <a:t>adopt the Vertical Axis Wind Turbines (</a:t>
            </a:r>
            <a:r>
              <a:rPr lang="en-US" sz="2000" b="1" dirty="0" smtClean="0">
                <a:solidFill>
                  <a:srgbClr val="C00000"/>
                </a:solidFill>
              </a:rPr>
              <a:t>VAWTs</a:t>
            </a:r>
            <a:r>
              <a:rPr lang="en-US" sz="2000" dirty="0" smtClean="0"/>
              <a:t>). </a:t>
            </a:r>
          </a:p>
          <a:p>
            <a:pPr algn="just"/>
            <a:endParaRPr lang="en-US" sz="2000" dirty="0" smtClean="0"/>
          </a:p>
          <a:p>
            <a:pPr algn="just"/>
            <a:r>
              <a:rPr lang="en-US" sz="2000" dirty="0" smtClean="0"/>
              <a:t>Almost, all the </a:t>
            </a:r>
            <a:r>
              <a:rPr lang="en-US" sz="2000" b="1" dirty="0" smtClean="0">
                <a:solidFill>
                  <a:srgbClr val="C00000"/>
                </a:solidFill>
              </a:rPr>
              <a:t>existing</a:t>
            </a:r>
            <a:r>
              <a:rPr lang="en-US" sz="2000" dirty="0" smtClean="0"/>
              <a:t> wind turbine </a:t>
            </a:r>
            <a:r>
              <a:rPr lang="en-US" sz="2000" b="1" dirty="0" smtClean="0">
                <a:solidFill>
                  <a:srgbClr val="C00000"/>
                </a:solidFill>
              </a:rPr>
              <a:t>farms</a:t>
            </a:r>
            <a:r>
              <a:rPr lang="en-US" sz="2000" dirty="0" smtClean="0"/>
              <a:t> consists of </a:t>
            </a:r>
            <a:r>
              <a:rPr lang="en-US" sz="2000" b="1" dirty="0" smtClean="0">
                <a:solidFill>
                  <a:srgbClr val="C00000"/>
                </a:solidFill>
              </a:rPr>
              <a:t>HAWTs</a:t>
            </a:r>
          </a:p>
          <a:p>
            <a:pPr algn="just"/>
            <a:endParaRPr lang="en-US" sz="2000" dirty="0" smtClean="0"/>
          </a:p>
          <a:p>
            <a:pPr algn="just"/>
            <a:r>
              <a:rPr lang="en-US" sz="2000" dirty="0" smtClean="0"/>
              <a:t>In </a:t>
            </a:r>
            <a:r>
              <a:rPr lang="en-US" sz="2000" b="1" dirty="0" smtClean="0">
                <a:solidFill>
                  <a:srgbClr val="C00000"/>
                </a:solidFill>
              </a:rPr>
              <a:t>close proximity</a:t>
            </a:r>
            <a:r>
              <a:rPr lang="en-US" sz="2000" dirty="0" smtClean="0"/>
              <a:t> to neighboring turbines, HAWTs suffer from a </a:t>
            </a:r>
            <a:r>
              <a:rPr lang="en-US" sz="2000" b="1" dirty="0" smtClean="0">
                <a:solidFill>
                  <a:srgbClr val="C00000"/>
                </a:solidFill>
              </a:rPr>
              <a:t>reduced power coefficient</a:t>
            </a:r>
            <a:r>
              <a:rPr lang="en-US" sz="2000" dirty="0">
                <a:solidFill>
                  <a:srgbClr val="C00000"/>
                </a:solidFill>
              </a:rPr>
              <a:t> </a:t>
            </a:r>
            <a:r>
              <a:rPr lang="en-US" sz="2000" dirty="0" smtClean="0"/>
              <a:t>cause by the effect of the wake of upstream turbines</a:t>
            </a:r>
          </a:p>
          <a:p>
            <a:pPr algn="just"/>
            <a:endParaRPr lang="en-US" sz="2000" dirty="0" smtClean="0"/>
          </a:p>
          <a:p>
            <a:pPr algn="just"/>
            <a:endParaRPr lang="en-US" sz="2000" dirty="0" smtClean="0"/>
          </a:p>
          <a:p>
            <a:pPr algn="just"/>
            <a:endParaRPr lang="en-US" sz="2000" dirty="0" smtClean="0"/>
          </a:p>
          <a:p>
            <a:pPr algn="just"/>
            <a:endParaRPr lang="en-US" sz="2000" dirty="0"/>
          </a:p>
        </p:txBody>
      </p:sp>
      <p:pic>
        <p:nvPicPr>
          <p:cNvPr id="5123" name="Picture 3"/>
          <p:cNvPicPr>
            <a:picLocks noChangeAspect="1" noChangeArrowheads="1"/>
          </p:cNvPicPr>
          <p:nvPr/>
        </p:nvPicPr>
        <p:blipFill>
          <a:blip r:embed="rId3" cstate="print"/>
          <a:srcRect t="2759" r="2118"/>
          <a:stretch>
            <a:fillRect/>
          </a:stretch>
        </p:blipFill>
        <p:spPr bwMode="auto">
          <a:xfrm>
            <a:off x="5029200" y="1123950"/>
            <a:ext cx="3962400" cy="2686050"/>
          </a:xfrm>
          <a:prstGeom prst="rect">
            <a:avLst/>
          </a:prstGeom>
          <a:noFill/>
          <a:ln w="25400">
            <a:solidFill>
              <a:schemeClr val="tx1"/>
            </a:solidFill>
            <a:miter lim="800000"/>
            <a:headEnd/>
            <a:tailEnd/>
          </a:ln>
        </p:spPr>
      </p:pic>
      <p:pic>
        <p:nvPicPr>
          <p:cNvPr id="5124" name="Picture 4"/>
          <p:cNvPicPr>
            <a:picLocks noChangeAspect="1" noChangeArrowheads="1"/>
          </p:cNvPicPr>
          <p:nvPr/>
        </p:nvPicPr>
        <p:blipFill>
          <a:blip r:embed="rId4" cstate="print"/>
          <a:srcRect/>
          <a:stretch>
            <a:fillRect/>
          </a:stretch>
        </p:blipFill>
        <p:spPr bwMode="auto">
          <a:xfrm>
            <a:off x="5029200" y="3962400"/>
            <a:ext cx="3962400" cy="2745184"/>
          </a:xfrm>
          <a:prstGeom prst="rect">
            <a:avLst/>
          </a:prstGeom>
          <a:noFill/>
          <a:ln w="25400">
            <a:solidFill>
              <a:schemeClr val="tx1"/>
            </a:solid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10</a:t>
            </a:fld>
            <a:endParaRPr lang="en-US"/>
          </a:p>
        </p:txBody>
      </p:sp>
      <p:pic>
        <p:nvPicPr>
          <p:cNvPr id="147458" name="Picture 2"/>
          <p:cNvPicPr>
            <a:picLocks noChangeAspect="1" noChangeArrowheads="1"/>
          </p:cNvPicPr>
          <p:nvPr/>
        </p:nvPicPr>
        <p:blipFill>
          <a:blip r:embed="rId2" cstate="print"/>
          <a:srcRect t="17241"/>
          <a:stretch>
            <a:fillRect/>
          </a:stretch>
        </p:blipFill>
        <p:spPr bwMode="auto">
          <a:xfrm>
            <a:off x="228600" y="1600200"/>
            <a:ext cx="8752868" cy="4419600"/>
          </a:xfrm>
          <a:prstGeom prst="rect">
            <a:avLst/>
          </a:prstGeom>
          <a:noFill/>
          <a:ln w="9525">
            <a:noFill/>
            <a:miter lim="800000"/>
            <a:headEnd/>
            <a:tailEnd/>
          </a:ln>
          <a:effectLst/>
        </p:spPr>
      </p:pic>
      <p:sp>
        <p:nvSpPr>
          <p:cNvPr id="6" name="TextBox 5"/>
          <p:cNvSpPr txBox="1"/>
          <p:nvPr/>
        </p:nvSpPr>
        <p:spPr>
          <a:xfrm>
            <a:off x="152400" y="457200"/>
            <a:ext cx="8839200" cy="830997"/>
          </a:xfrm>
          <a:prstGeom prst="rect">
            <a:avLst/>
          </a:prstGeom>
          <a:noFill/>
        </p:spPr>
        <p:txBody>
          <a:bodyPr wrap="square" rtlCol="0">
            <a:spAutoFit/>
          </a:bodyPr>
          <a:lstStyle/>
          <a:p>
            <a:pPr algn="ctr"/>
            <a:r>
              <a:rPr lang="en-US" sz="2400" b="1" dirty="0" smtClean="0"/>
              <a:t>Wake interactions limit Conventional Horizontal Axis Wind Turbine Farm performance</a:t>
            </a:r>
            <a:endParaRPr lang="en-US" sz="24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1" name="Rectangle 10"/>
          <p:cNvSpPr/>
          <p:nvPr/>
        </p:nvSpPr>
        <p:spPr>
          <a:xfrm>
            <a:off x="381000" y="609600"/>
            <a:ext cx="8305800" cy="1585049"/>
          </a:xfrm>
          <a:prstGeom prst="rect">
            <a:avLst/>
          </a:prstGeom>
        </p:spPr>
        <p:txBody>
          <a:bodyPr wrap="square">
            <a:spAutoFit/>
          </a:bodyPr>
          <a:lstStyle/>
          <a:p>
            <a:r>
              <a:rPr lang="en-US" sz="2200" b="1" dirty="0">
                <a:latin typeface="+mj-lt"/>
                <a:ea typeface="+mj-ea"/>
                <a:cs typeface="+mj-cs"/>
              </a:rPr>
              <a:t>Wind Farm Power Density:</a:t>
            </a:r>
          </a:p>
          <a:p>
            <a:endParaRPr lang="en-US" sz="1100" b="1" dirty="0" smtClean="0"/>
          </a:p>
          <a:p>
            <a:pPr marL="342900" indent="-342900" algn="just">
              <a:lnSpc>
                <a:spcPct val="150000"/>
              </a:lnSpc>
              <a:spcBef>
                <a:spcPct val="20000"/>
              </a:spcBef>
              <a:buChar char="•"/>
            </a:pPr>
            <a:r>
              <a:rPr lang="en-US" sz="2000" dirty="0">
                <a:latin typeface="+mn-lt"/>
              </a:rPr>
              <a:t>The </a:t>
            </a:r>
            <a:r>
              <a:rPr lang="en-US" sz="2000" b="1" dirty="0">
                <a:solidFill>
                  <a:srgbClr val="C00000"/>
                </a:solidFill>
                <a:latin typeface="+mn-lt"/>
              </a:rPr>
              <a:t>power density </a:t>
            </a:r>
            <a:r>
              <a:rPr lang="en-US" sz="2000" b="1" dirty="0" smtClean="0">
                <a:latin typeface="+mn-lt"/>
              </a:rPr>
              <a:t>(P.D.) </a:t>
            </a:r>
            <a:r>
              <a:rPr lang="en-US" sz="2000" dirty="0" smtClean="0">
                <a:latin typeface="+mn-lt"/>
              </a:rPr>
              <a:t>of a wind farm is defined </a:t>
            </a:r>
            <a:r>
              <a:rPr lang="en-US" sz="2000" dirty="0">
                <a:latin typeface="+mn-lt"/>
              </a:rPr>
              <a:t>as the </a:t>
            </a:r>
            <a:r>
              <a:rPr lang="en-US" sz="2000" b="1" dirty="0" smtClean="0">
                <a:solidFill>
                  <a:srgbClr val="C00000"/>
                </a:solidFill>
                <a:latin typeface="+mn-lt"/>
              </a:rPr>
              <a:t>total power </a:t>
            </a:r>
            <a:r>
              <a:rPr lang="en-US" sz="2000" dirty="0" smtClean="0">
                <a:latin typeface="+mn-lt"/>
              </a:rPr>
              <a:t>it can </a:t>
            </a:r>
            <a:r>
              <a:rPr lang="en-US" sz="2000" dirty="0">
                <a:latin typeface="+mn-lt"/>
              </a:rPr>
              <a:t>generate </a:t>
            </a:r>
            <a:r>
              <a:rPr lang="en-US" sz="2000" b="1" dirty="0">
                <a:solidFill>
                  <a:srgbClr val="C00000"/>
                </a:solidFill>
                <a:latin typeface="+mn-lt"/>
              </a:rPr>
              <a:t>per unit land</a:t>
            </a:r>
            <a:r>
              <a:rPr lang="en-US" sz="2000" dirty="0">
                <a:latin typeface="+mn-lt"/>
              </a:rPr>
              <a:t> area it </a:t>
            </a:r>
            <a:r>
              <a:rPr lang="en-US" sz="2000" b="1" dirty="0" smtClean="0">
                <a:solidFill>
                  <a:srgbClr val="C00000"/>
                </a:solidFill>
                <a:latin typeface="+mn-lt"/>
              </a:rPr>
              <a:t>occupies</a:t>
            </a:r>
          </a:p>
        </p:txBody>
      </p:sp>
      <p:pic>
        <p:nvPicPr>
          <p:cNvPr id="12" name="Picture 3"/>
          <p:cNvPicPr>
            <a:picLocks noChangeAspect="1" noChangeArrowheads="1"/>
          </p:cNvPicPr>
          <p:nvPr/>
        </p:nvPicPr>
        <p:blipFill>
          <a:blip r:embed="rId2" cstate="print"/>
          <a:srcRect t="8333" b="16667"/>
          <a:stretch>
            <a:fillRect/>
          </a:stretch>
        </p:blipFill>
        <p:spPr bwMode="auto">
          <a:xfrm>
            <a:off x="2667000" y="2743200"/>
            <a:ext cx="3581400" cy="762000"/>
          </a:xfrm>
          <a:prstGeom prst="rect">
            <a:avLst/>
          </a:prstGeom>
          <a:noFill/>
          <a:ln w="25400">
            <a:solidFill>
              <a:schemeClr val="tx1"/>
            </a:solid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12</a:t>
            </a:fld>
            <a:endParaRPr lang="en-US"/>
          </a:p>
        </p:txBody>
      </p:sp>
      <p:sp>
        <p:nvSpPr>
          <p:cNvPr id="4" name="Rectangle 3"/>
          <p:cNvSpPr/>
          <p:nvPr/>
        </p:nvSpPr>
        <p:spPr>
          <a:xfrm>
            <a:off x="304800" y="990600"/>
            <a:ext cx="8534400" cy="1089529"/>
          </a:xfrm>
          <a:prstGeom prst="rect">
            <a:avLst/>
          </a:prstGeom>
        </p:spPr>
        <p:txBody>
          <a:bodyPr wrap="square">
            <a:spAutoFit/>
          </a:bodyPr>
          <a:lstStyle/>
          <a:p>
            <a:pPr algn="just">
              <a:lnSpc>
                <a:spcPct val="120000"/>
              </a:lnSpc>
            </a:pPr>
            <a:r>
              <a:rPr lang="en-US" b="1" dirty="0" smtClean="0">
                <a:solidFill>
                  <a:srgbClr val="FF0000"/>
                </a:solidFill>
              </a:rPr>
              <a:t>Vertical axis wind turbines </a:t>
            </a:r>
            <a:r>
              <a:rPr lang="en-US" dirty="0" smtClean="0"/>
              <a:t>(VAWTs) are proposed as an </a:t>
            </a:r>
            <a:r>
              <a:rPr lang="en-US" b="1" dirty="0" smtClean="0">
                <a:solidFill>
                  <a:srgbClr val="FF0000"/>
                </a:solidFill>
              </a:rPr>
              <a:t>alternative</a:t>
            </a:r>
            <a:r>
              <a:rPr lang="en-US" dirty="0" smtClean="0"/>
              <a:t> to the more commonly used horizontal axis wind turbines (HAWTs) due to the potential increase in </a:t>
            </a:r>
            <a:r>
              <a:rPr lang="en-US" b="1" dirty="0" smtClean="0">
                <a:solidFill>
                  <a:srgbClr val="FF0000"/>
                </a:solidFill>
              </a:rPr>
              <a:t>power density</a:t>
            </a:r>
            <a:r>
              <a:rPr lang="en-US" dirty="0" smtClean="0"/>
              <a:t> that is possible with VAWTs.</a:t>
            </a:r>
            <a:endParaRPr lang="en-US" dirty="0"/>
          </a:p>
        </p:txBody>
      </p:sp>
      <p:sp>
        <p:nvSpPr>
          <p:cNvPr id="5" name="Title 1"/>
          <p:cNvSpPr txBox="1">
            <a:spLocks/>
          </p:cNvSpPr>
          <p:nvPr/>
        </p:nvSpPr>
        <p:spPr>
          <a:xfrm>
            <a:off x="304800" y="228600"/>
            <a:ext cx="4876800" cy="533400"/>
          </a:xfrm>
          <a:prstGeom prst="rect">
            <a:avLst/>
          </a:prstGeom>
        </p:spPr>
        <p:txBody>
          <a:bodyPr>
            <a:noAutofit/>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sz="2200" b="1" i="0" u="none" strike="noStrike" kern="1200" cap="none" spc="0" normalizeH="0" baseline="0" noProof="0" dirty="0" smtClean="0">
                <a:ln>
                  <a:noFill/>
                </a:ln>
                <a:solidFill>
                  <a:schemeClr val="tx1"/>
                </a:solidFill>
                <a:effectLst/>
                <a:uLnTx/>
                <a:uFillTx/>
                <a:latin typeface="+mj-lt"/>
                <a:ea typeface="+mj-ea"/>
                <a:cs typeface="+mj-cs"/>
              </a:rPr>
              <a:t>Vertical Axis Wind Turbine Farms</a:t>
            </a:r>
          </a:p>
        </p:txBody>
      </p:sp>
      <p:pic>
        <p:nvPicPr>
          <p:cNvPr id="6" name="Picture 2" descr="vertical_axis_wind_turbine_caltech.png"/>
          <p:cNvPicPr>
            <a:picLocks noChangeAspect="1" noChangeArrowheads="1"/>
          </p:cNvPicPr>
          <p:nvPr/>
        </p:nvPicPr>
        <p:blipFill>
          <a:blip r:embed="rId2" cstate="print"/>
          <a:srcRect l="11970" t="26709" r="12219" b="7517"/>
          <a:stretch>
            <a:fillRect/>
          </a:stretch>
        </p:blipFill>
        <p:spPr bwMode="auto">
          <a:xfrm>
            <a:off x="5284076" y="2667000"/>
            <a:ext cx="3531476" cy="2438400"/>
          </a:xfrm>
          <a:prstGeom prst="rect">
            <a:avLst/>
          </a:prstGeom>
          <a:noFill/>
          <a:ln w="25400">
            <a:solidFill>
              <a:schemeClr val="tx1"/>
            </a:solidFill>
          </a:ln>
        </p:spPr>
      </p:pic>
      <p:sp>
        <p:nvSpPr>
          <p:cNvPr id="26625" name="Rectangle 1"/>
          <p:cNvSpPr>
            <a:spLocks noChangeArrowheads="1"/>
          </p:cNvSpPr>
          <p:nvPr/>
        </p:nvSpPr>
        <p:spPr bwMode="auto">
          <a:xfrm>
            <a:off x="304800" y="2686276"/>
            <a:ext cx="4572000" cy="24191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20000"/>
              </a:lnSpc>
              <a:buClrTx/>
              <a:buSzTx/>
              <a:buFontTx/>
              <a:buNone/>
              <a:tabLst/>
            </a:pPr>
            <a:r>
              <a:rPr lang="en-US" dirty="0"/>
              <a:t>Experimental researches at </a:t>
            </a:r>
            <a:r>
              <a:rPr lang="en-US" b="1" dirty="0" err="1">
                <a:solidFill>
                  <a:srgbClr val="C00000"/>
                </a:solidFill>
              </a:rPr>
              <a:t>CalTech</a:t>
            </a:r>
            <a:r>
              <a:rPr lang="en-US" dirty="0"/>
              <a:t> found that the power density of </a:t>
            </a:r>
            <a:r>
              <a:rPr lang="en-US" b="1" dirty="0">
                <a:solidFill>
                  <a:srgbClr val="C00000"/>
                </a:solidFill>
              </a:rPr>
              <a:t>H-rotor</a:t>
            </a:r>
            <a:r>
              <a:rPr lang="en-US" dirty="0"/>
              <a:t> VAWT farms can be increased up to </a:t>
            </a:r>
            <a:r>
              <a:rPr lang="en-US" b="1" dirty="0" smtClean="0">
                <a:solidFill>
                  <a:srgbClr val="C00000"/>
                </a:solidFill>
              </a:rPr>
              <a:t>30 W/m</a:t>
            </a:r>
            <a:r>
              <a:rPr lang="en-US" b="1" baseline="30000" dirty="0" smtClean="0">
                <a:solidFill>
                  <a:srgbClr val="C00000"/>
                </a:solidFill>
              </a:rPr>
              <a:t>2</a:t>
            </a:r>
            <a:r>
              <a:rPr lang="en-US" b="1" dirty="0" smtClean="0">
                <a:solidFill>
                  <a:srgbClr val="C00000"/>
                </a:solidFill>
              </a:rPr>
              <a:t> </a:t>
            </a:r>
            <a:r>
              <a:rPr lang="en-US" dirty="0"/>
              <a:t>by </a:t>
            </a:r>
            <a:r>
              <a:rPr lang="en-US" b="1" dirty="0">
                <a:solidFill>
                  <a:srgbClr val="C00000"/>
                </a:solidFill>
              </a:rPr>
              <a:t>optimizing the placement</a:t>
            </a:r>
            <a:r>
              <a:rPr lang="en-US" dirty="0"/>
              <a:t> of the turbines that enables them to </a:t>
            </a:r>
            <a:r>
              <a:rPr lang="en-US" b="1" dirty="0">
                <a:solidFill>
                  <a:srgbClr val="C00000"/>
                </a:solidFill>
              </a:rPr>
              <a:t>extract energy </a:t>
            </a:r>
            <a:r>
              <a:rPr lang="en-US" dirty="0"/>
              <a:t>from adjacent turbines </a:t>
            </a:r>
            <a:r>
              <a:rPr lang="en-US" b="1" dirty="0" smtClean="0">
                <a:solidFill>
                  <a:srgbClr val="C00000"/>
                </a:solidFill>
              </a:rPr>
              <a:t>wakes</a:t>
            </a:r>
            <a:endParaRPr lang="en-US" dirty="0"/>
          </a:p>
          <a:p>
            <a:pPr marL="0" marR="0" lvl="0" indent="0" algn="just" defTabSz="914400" eaLnBrk="1" latinLnBrk="0" hangingPunct="1">
              <a:lnSpc>
                <a:spcPct val="120000"/>
              </a:lnSpc>
              <a:buClrTx/>
              <a:buSzTx/>
              <a:buFontTx/>
              <a:buNone/>
              <a:tabLst/>
            </a:pPr>
            <a:endParaRPr lang="en-US" dirty="0"/>
          </a:p>
        </p:txBody>
      </p:sp>
      <p:sp>
        <p:nvSpPr>
          <p:cNvPr id="8" name="Rectangle 7"/>
          <p:cNvSpPr/>
          <p:nvPr/>
        </p:nvSpPr>
        <p:spPr>
          <a:xfrm>
            <a:off x="304800" y="5257800"/>
            <a:ext cx="8610600" cy="715581"/>
          </a:xfrm>
          <a:prstGeom prst="rect">
            <a:avLst/>
          </a:prstGeom>
        </p:spPr>
        <p:txBody>
          <a:bodyPr wrap="square">
            <a:spAutoFit/>
          </a:bodyPr>
          <a:lstStyle/>
          <a:p>
            <a:pPr algn="just" fontAlgn="auto">
              <a:lnSpc>
                <a:spcPct val="90000"/>
              </a:lnSpc>
              <a:spcAft>
                <a:spcPts val="0"/>
              </a:spcAft>
              <a:defRPr/>
            </a:pPr>
            <a:r>
              <a:rPr lang="en-US" sz="1500" b="1" i="1" dirty="0">
                <a:latin typeface="+mj-lt"/>
                <a:ea typeface="+mj-ea"/>
                <a:cs typeface="+mj-cs"/>
              </a:rPr>
              <a:t>John O. </a:t>
            </a:r>
            <a:r>
              <a:rPr lang="en-US" sz="1500" b="1" i="1" dirty="0" err="1">
                <a:latin typeface="+mj-lt"/>
                <a:ea typeface="+mj-ea"/>
                <a:cs typeface="+mj-cs"/>
              </a:rPr>
              <a:t>Dabiri</a:t>
            </a:r>
            <a:r>
              <a:rPr lang="en-US" sz="1500" b="1" i="1" dirty="0">
                <a:latin typeface="+mj-lt"/>
                <a:ea typeface="+mj-ea"/>
                <a:cs typeface="+mj-cs"/>
              </a:rPr>
              <a:t>, “ Potential order-of-magnitude enhancement of wind farm power density via counter-rotating vertical-axis wind turbine arrays,” Journal Of Renewable And Sustainable Energy </a:t>
            </a:r>
            <a:r>
              <a:rPr lang="en-US" sz="1500" b="1" i="1" dirty="0" smtClean="0">
                <a:latin typeface="+mj-lt"/>
                <a:ea typeface="+mj-ea"/>
                <a:cs typeface="+mj-cs"/>
              </a:rPr>
              <a:t>3</a:t>
            </a:r>
            <a:r>
              <a:rPr lang="en-US" sz="1500" b="1" i="1" dirty="0">
                <a:latin typeface="+mj-lt"/>
                <a:ea typeface="+mj-ea"/>
                <a:cs typeface="+mj-cs"/>
              </a:rPr>
              <a:t>: 043104 (2011</a:t>
            </a:r>
            <a:r>
              <a:rPr lang="en-US" sz="1500" b="1" i="1" dirty="0" smtClean="0">
                <a:latin typeface="+mj-lt"/>
                <a:ea typeface="+mj-ea"/>
                <a:cs typeface="+mj-cs"/>
              </a:rPr>
              <a:t>) </a:t>
            </a:r>
            <a:endParaRPr lang="en-US" sz="1500" b="1" i="1" dirty="0">
              <a:latin typeface="+mj-lt"/>
              <a:ea typeface="+mj-ea"/>
              <a:cs typeface="+mj-cs"/>
            </a:endParaRPr>
          </a:p>
        </p:txBody>
      </p:sp>
      <p:cxnSp>
        <p:nvCxnSpPr>
          <p:cNvPr id="9" name="Straight Connector 8"/>
          <p:cNvCxnSpPr/>
          <p:nvPr/>
        </p:nvCxnSpPr>
        <p:spPr>
          <a:xfrm>
            <a:off x="152400" y="2362200"/>
            <a:ext cx="8763000" cy="0"/>
          </a:xfrm>
          <a:prstGeom prst="line">
            <a:avLst/>
          </a:prstGeom>
          <a:ln w="114300" cmpd="tri">
            <a:solidFill>
              <a:srgbClr val="C00000"/>
            </a:solidFill>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13</a:t>
            </a:fld>
            <a:endParaRPr lang="en-US"/>
          </a:p>
        </p:txBody>
      </p:sp>
      <p:sp>
        <p:nvSpPr>
          <p:cNvPr id="4" name="Content Placeholder 2"/>
          <p:cNvSpPr txBox="1">
            <a:spLocks/>
          </p:cNvSpPr>
          <p:nvPr/>
        </p:nvSpPr>
        <p:spPr>
          <a:xfrm>
            <a:off x="228600" y="391738"/>
            <a:ext cx="8534400" cy="2895600"/>
          </a:xfrm>
          <a:prstGeom prst="rect">
            <a:avLst/>
          </a:prstGeom>
        </p:spPr>
        <p:txBody>
          <a:bodyPr>
            <a:noAutofit/>
          </a:bodyPr>
          <a:lstStyle/>
          <a:p>
            <a:pPr marL="457200" marR="0" lvl="0" indent="-457200" algn="l" defTabSz="914400" rtl="0" eaLnBrk="1" fontAlgn="auto" latinLnBrk="0" hangingPunct="1">
              <a:lnSpc>
                <a:spcPct val="100000"/>
              </a:lnSpc>
              <a:spcBef>
                <a:spcPct val="20000"/>
              </a:spcBef>
              <a:spcAft>
                <a:spcPts val="0"/>
              </a:spcAft>
              <a:buClrTx/>
              <a:buSzTx/>
              <a:buFont typeface="+mj-lt"/>
              <a:buAutoNum type="arabicPeriod"/>
              <a:tabLst/>
              <a:defRPr/>
            </a:pPr>
            <a:endParaRPr kumimoji="0" lang="en-US" sz="1600" b="0" i="0" u="none" strike="noStrike" kern="1200" cap="none" spc="0" normalizeH="0" baseline="0" noProof="0" dirty="0" smtClean="0">
              <a:ln>
                <a:noFill/>
              </a:ln>
              <a:solidFill>
                <a:schemeClr val="tx1"/>
              </a:solidFill>
              <a:effectLst/>
              <a:uLnTx/>
              <a:uFillTx/>
              <a:latin typeface="+mn-lt"/>
              <a:ea typeface="+mn-ea"/>
              <a:cs typeface="+mn-cs"/>
            </a:endParaRPr>
          </a:p>
        </p:txBody>
      </p:sp>
      <p:pic>
        <p:nvPicPr>
          <p:cNvPr id="6" name="Picture 2"/>
          <p:cNvPicPr>
            <a:picLocks noChangeAspect="1" noChangeArrowheads="1"/>
          </p:cNvPicPr>
          <p:nvPr/>
        </p:nvPicPr>
        <p:blipFill>
          <a:blip r:embed="rId2" cstate="print"/>
          <a:srcRect l="-2326" t="-3306" r="-2326" b="57970"/>
          <a:stretch>
            <a:fillRect/>
          </a:stretch>
        </p:blipFill>
        <p:spPr bwMode="auto">
          <a:xfrm>
            <a:off x="1600200" y="2667000"/>
            <a:ext cx="5867400" cy="2026581"/>
          </a:xfrm>
          <a:prstGeom prst="rect">
            <a:avLst/>
          </a:prstGeom>
          <a:noFill/>
          <a:ln w="25400">
            <a:solidFill>
              <a:schemeClr val="tx1"/>
            </a:solidFill>
            <a:miter lim="800000"/>
            <a:headEnd/>
            <a:tailEnd/>
          </a:ln>
        </p:spPr>
      </p:pic>
      <p:sp>
        <p:nvSpPr>
          <p:cNvPr id="7" name="Rectangle 6"/>
          <p:cNvSpPr/>
          <p:nvPr/>
        </p:nvSpPr>
        <p:spPr>
          <a:xfrm>
            <a:off x="228600" y="304800"/>
            <a:ext cx="8610600" cy="726609"/>
          </a:xfrm>
          <a:prstGeom prst="rect">
            <a:avLst/>
          </a:prstGeom>
        </p:spPr>
        <p:txBody>
          <a:bodyPr wrap="square">
            <a:spAutoFit/>
          </a:bodyPr>
          <a:lstStyle/>
          <a:p>
            <a:pPr algn="just">
              <a:lnSpc>
                <a:spcPct val="120000"/>
              </a:lnSpc>
            </a:pPr>
            <a:r>
              <a:rPr lang="en-US" dirty="0" smtClean="0"/>
              <a:t>A Numerical study on two dimensional Savonius turbine clusters, showed that a mutual enhancement between closely arranged turbines occurs as a function of :</a:t>
            </a:r>
          </a:p>
        </p:txBody>
      </p:sp>
      <p:sp>
        <p:nvSpPr>
          <p:cNvPr id="8" name="Rectangle 7"/>
          <p:cNvSpPr/>
          <p:nvPr/>
        </p:nvSpPr>
        <p:spPr>
          <a:xfrm>
            <a:off x="457200" y="5334000"/>
            <a:ext cx="8382000" cy="715581"/>
          </a:xfrm>
          <a:prstGeom prst="rect">
            <a:avLst/>
          </a:prstGeom>
        </p:spPr>
        <p:txBody>
          <a:bodyPr wrap="square">
            <a:spAutoFit/>
          </a:bodyPr>
          <a:lstStyle/>
          <a:p>
            <a:pPr algn="just" fontAlgn="auto">
              <a:lnSpc>
                <a:spcPct val="90000"/>
              </a:lnSpc>
              <a:spcAft>
                <a:spcPts val="0"/>
              </a:spcAft>
              <a:defRPr/>
            </a:pPr>
            <a:r>
              <a:rPr lang="en-US" sz="1500" b="1" i="1" dirty="0" err="1">
                <a:latin typeface="+mj-lt"/>
                <a:ea typeface="+mj-ea"/>
                <a:cs typeface="+mj-cs"/>
              </a:rPr>
              <a:t>Xiaojing</a:t>
            </a:r>
            <a:r>
              <a:rPr lang="en-US" sz="1500" b="1" i="1" dirty="0">
                <a:latin typeface="+mj-lt"/>
                <a:ea typeface="+mj-ea"/>
                <a:cs typeface="+mj-cs"/>
              </a:rPr>
              <a:t> Sun, </a:t>
            </a:r>
            <a:r>
              <a:rPr lang="en-US" sz="1500" b="1" i="1" dirty="0" err="1">
                <a:latin typeface="+mj-lt"/>
                <a:ea typeface="+mj-ea"/>
                <a:cs typeface="+mj-cs"/>
              </a:rPr>
              <a:t>Daihai</a:t>
            </a:r>
            <a:r>
              <a:rPr lang="en-US" sz="1500" b="1" i="1" dirty="0">
                <a:latin typeface="+mj-lt"/>
                <a:ea typeface="+mj-ea"/>
                <a:cs typeface="+mj-cs"/>
              </a:rPr>
              <a:t> </a:t>
            </a:r>
            <a:r>
              <a:rPr lang="en-US" sz="1500" b="1" i="1" dirty="0" err="1">
                <a:latin typeface="+mj-lt"/>
                <a:ea typeface="+mj-ea"/>
                <a:cs typeface="+mj-cs"/>
              </a:rPr>
              <a:t>Luo</a:t>
            </a:r>
            <a:r>
              <a:rPr lang="en-US" sz="1500" b="1" i="1" dirty="0">
                <a:latin typeface="+mj-lt"/>
                <a:ea typeface="+mj-ea"/>
                <a:cs typeface="+mj-cs"/>
              </a:rPr>
              <a:t>, </a:t>
            </a:r>
            <a:r>
              <a:rPr lang="en-US" sz="1500" b="1" i="1" dirty="0" err="1">
                <a:latin typeface="+mj-lt"/>
                <a:ea typeface="+mj-ea"/>
                <a:cs typeface="+mj-cs"/>
              </a:rPr>
              <a:t>Diangui</a:t>
            </a:r>
            <a:r>
              <a:rPr lang="en-US" sz="1500" b="1" i="1" dirty="0">
                <a:latin typeface="+mj-lt"/>
                <a:ea typeface="+mj-ea"/>
                <a:cs typeface="+mj-cs"/>
              </a:rPr>
              <a:t> Huang and </a:t>
            </a:r>
            <a:r>
              <a:rPr lang="en-US" sz="1500" b="1" i="1" dirty="0" err="1">
                <a:latin typeface="+mj-lt"/>
                <a:ea typeface="+mj-ea"/>
                <a:cs typeface="+mj-cs"/>
              </a:rPr>
              <a:t>Guoqing</a:t>
            </a:r>
            <a:r>
              <a:rPr lang="en-US" sz="1500" b="1" i="1" dirty="0">
                <a:latin typeface="+mj-lt"/>
                <a:ea typeface="+mj-ea"/>
                <a:cs typeface="+mj-cs"/>
              </a:rPr>
              <a:t> </a:t>
            </a:r>
            <a:r>
              <a:rPr lang="en-US" sz="1500" b="1" i="1" dirty="0" err="1">
                <a:latin typeface="+mj-lt"/>
                <a:ea typeface="+mj-ea"/>
                <a:cs typeface="+mj-cs"/>
              </a:rPr>
              <a:t>Wu</a:t>
            </a:r>
            <a:r>
              <a:rPr lang="en-US" sz="1500" b="1" i="1" dirty="0" err="1" smtClean="0">
                <a:latin typeface="+mj-lt"/>
                <a:ea typeface="+mj-ea"/>
                <a:cs typeface="+mj-cs"/>
              </a:rPr>
              <a:t>,“Numerical</a:t>
            </a:r>
            <a:r>
              <a:rPr lang="en-US" sz="1500" b="1" i="1" dirty="0" smtClean="0">
                <a:latin typeface="+mj-lt"/>
                <a:ea typeface="+mj-ea"/>
                <a:cs typeface="+mj-cs"/>
              </a:rPr>
              <a:t> </a:t>
            </a:r>
            <a:r>
              <a:rPr lang="en-US" sz="1500" b="1" i="1" dirty="0">
                <a:latin typeface="+mj-lt"/>
                <a:ea typeface="+mj-ea"/>
                <a:cs typeface="+mj-cs"/>
              </a:rPr>
              <a:t>study on coupling effects among multiple Savonius turbines,” Journal of </a:t>
            </a:r>
            <a:r>
              <a:rPr lang="en-US" sz="1500" b="1" i="1" dirty="0" smtClean="0">
                <a:latin typeface="+mj-lt"/>
                <a:ea typeface="+mj-ea"/>
                <a:cs typeface="+mj-cs"/>
              </a:rPr>
              <a:t>Renewable and </a:t>
            </a:r>
            <a:r>
              <a:rPr lang="en-US" sz="1500" b="1" i="1" dirty="0">
                <a:latin typeface="+mj-lt"/>
                <a:ea typeface="+mj-ea"/>
                <a:cs typeface="+mj-cs"/>
              </a:rPr>
              <a:t>Sustainable Energy </a:t>
            </a:r>
            <a:r>
              <a:rPr lang="en-US" sz="1500" b="1" i="1" dirty="0" smtClean="0">
                <a:latin typeface="+mj-lt"/>
                <a:ea typeface="+mj-ea"/>
                <a:cs typeface="+mj-cs"/>
              </a:rPr>
              <a:t>4</a:t>
            </a:r>
            <a:r>
              <a:rPr lang="en-US" sz="1500" b="1" i="1" dirty="0">
                <a:latin typeface="+mj-lt"/>
                <a:ea typeface="+mj-ea"/>
                <a:cs typeface="+mj-cs"/>
              </a:rPr>
              <a:t>: </a:t>
            </a:r>
            <a:r>
              <a:rPr lang="en-US" sz="1500" b="1" i="1" dirty="0" smtClean="0">
                <a:latin typeface="+mj-lt"/>
                <a:ea typeface="+mj-ea"/>
                <a:cs typeface="+mj-cs"/>
              </a:rPr>
              <a:t>053107 (2012) </a:t>
            </a:r>
            <a:endParaRPr lang="en-US" sz="1500" b="1" i="1" dirty="0">
              <a:latin typeface="+mj-lt"/>
              <a:ea typeface="+mj-ea"/>
              <a:cs typeface="+mj-cs"/>
            </a:endParaRPr>
          </a:p>
        </p:txBody>
      </p:sp>
      <p:sp>
        <p:nvSpPr>
          <p:cNvPr id="9" name="Rectangle 8"/>
          <p:cNvSpPr/>
          <p:nvPr/>
        </p:nvSpPr>
        <p:spPr>
          <a:xfrm>
            <a:off x="228600" y="1143000"/>
            <a:ext cx="7696200" cy="1200329"/>
          </a:xfrm>
          <a:prstGeom prst="rect">
            <a:avLst/>
          </a:prstGeom>
        </p:spPr>
        <p:txBody>
          <a:bodyPr wrap="square">
            <a:spAutoFit/>
          </a:bodyPr>
          <a:lstStyle/>
          <a:p>
            <a:pPr>
              <a:buFontTx/>
              <a:buChar char="-"/>
            </a:pPr>
            <a:r>
              <a:rPr lang="en-US" b="1" dirty="0" smtClean="0">
                <a:solidFill>
                  <a:srgbClr val="C00000"/>
                </a:solidFill>
              </a:rPr>
              <a:t> Relative direction of rotation.</a:t>
            </a:r>
          </a:p>
          <a:p>
            <a:r>
              <a:rPr lang="en-US" b="1" dirty="0" smtClean="0">
                <a:solidFill>
                  <a:srgbClr val="C00000"/>
                </a:solidFill>
              </a:rPr>
              <a:t>- Gap Distance between rotors (S).</a:t>
            </a:r>
          </a:p>
          <a:p>
            <a:pPr>
              <a:buFontTx/>
              <a:buChar char="-"/>
            </a:pPr>
            <a:r>
              <a:rPr lang="en-US" b="1" dirty="0" smtClean="0">
                <a:solidFill>
                  <a:srgbClr val="C00000"/>
                </a:solidFill>
              </a:rPr>
              <a:t> Relative phase angle between the rotors:</a:t>
            </a:r>
          </a:p>
          <a:p>
            <a:r>
              <a:rPr lang="en-US" b="1" dirty="0" smtClean="0">
                <a:solidFill>
                  <a:srgbClr val="C00000"/>
                </a:solidFill>
              </a:rPr>
              <a:t>                                              </a:t>
            </a:r>
            <a:r>
              <a:rPr lang="en-US" b="1" dirty="0" smtClean="0">
                <a:solidFill>
                  <a:srgbClr val="C00000"/>
                </a:solidFill>
                <a:sym typeface="Symbol"/>
              </a:rPr>
              <a:t> = 1 - 2</a:t>
            </a:r>
            <a:endParaRPr lang="en-US" b="1" dirty="0" smtClean="0">
              <a:solidFill>
                <a:srgbClr val="C00000"/>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14</a:t>
            </a:fld>
            <a:endParaRPr lang="en-US"/>
          </a:p>
        </p:txBody>
      </p:sp>
      <p:sp>
        <p:nvSpPr>
          <p:cNvPr id="4" name="Title 1"/>
          <p:cNvSpPr txBox="1">
            <a:spLocks/>
          </p:cNvSpPr>
          <p:nvPr/>
        </p:nvSpPr>
        <p:spPr>
          <a:xfrm>
            <a:off x="1752600" y="228600"/>
            <a:ext cx="5715000" cy="533400"/>
          </a:xfrm>
          <a:prstGeom prst="rect">
            <a:avLst/>
          </a:prstGeom>
        </p:spPr>
        <p:txBody>
          <a:bodyPr>
            <a:noAutofit/>
          </a:bodyPr>
          <a:lstStyle/>
          <a:p>
            <a:pPr marL="0" marR="0" lvl="0" indent="0" algn="ctr" defTabSz="914400" eaLnBrk="1" latinLnBrk="0" hangingPunct="1">
              <a:lnSpc>
                <a:spcPct val="100000"/>
              </a:lnSpc>
              <a:buClrTx/>
              <a:buSzTx/>
              <a:buFontTx/>
              <a:buNone/>
              <a:tabLst/>
              <a:defRPr/>
            </a:pPr>
            <a:r>
              <a:rPr lang="en-US" sz="2400" b="1" dirty="0" smtClean="0">
                <a:latin typeface="+mj-lt"/>
                <a:ea typeface="+mj-ea"/>
                <a:cs typeface="+mj-cs"/>
              </a:rPr>
              <a:t>Motivation and Problem </a:t>
            </a:r>
            <a:r>
              <a:rPr lang="en-US" sz="2400" b="1" dirty="0">
                <a:latin typeface="+mj-lt"/>
                <a:ea typeface="+mj-ea"/>
                <a:cs typeface="+mj-cs"/>
              </a:rPr>
              <a:t>Definition</a:t>
            </a:r>
          </a:p>
        </p:txBody>
      </p:sp>
      <p:sp>
        <p:nvSpPr>
          <p:cNvPr id="34817" name="Rectangle 1"/>
          <p:cNvSpPr>
            <a:spLocks noChangeArrowheads="1"/>
          </p:cNvSpPr>
          <p:nvPr/>
        </p:nvSpPr>
        <p:spPr bwMode="auto">
          <a:xfrm>
            <a:off x="533400" y="934588"/>
            <a:ext cx="8077200" cy="520757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lnSpc>
                <a:spcPct val="120000"/>
              </a:lnSpc>
            </a:pPr>
            <a:r>
              <a:rPr lang="en-US" b="1" u="sng" dirty="0" smtClean="0"/>
              <a:t>Motivation:</a:t>
            </a:r>
          </a:p>
          <a:p>
            <a:pPr marL="0" marR="0" lvl="0" indent="0" algn="just" defTabSz="914400" eaLnBrk="1" latinLnBrk="0" hangingPunct="1">
              <a:lnSpc>
                <a:spcPct val="120000"/>
              </a:lnSpc>
              <a:buClrTx/>
              <a:buSzTx/>
              <a:buFontTx/>
              <a:buNone/>
              <a:tabLst/>
            </a:pPr>
            <a:endParaRPr lang="en-US" sz="500" dirty="0" smtClean="0"/>
          </a:p>
          <a:p>
            <a:pPr marL="0" marR="0" lvl="0" indent="0" algn="just" defTabSz="914400" eaLnBrk="1" latinLnBrk="0" hangingPunct="1">
              <a:lnSpc>
                <a:spcPct val="120000"/>
              </a:lnSpc>
              <a:buClrTx/>
              <a:buSzTx/>
              <a:buFontTx/>
              <a:buNone/>
              <a:tabLst/>
            </a:pPr>
            <a:r>
              <a:rPr lang="en-US" dirty="0" smtClean="0"/>
              <a:t>Previous studies showed that </a:t>
            </a:r>
            <a:r>
              <a:rPr lang="en-US" b="1" dirty="0" smtClean="0">
                <a:solidFill>
                  <a:srgbClr val="FF0000"/>
                </a:solidFill>
              </a:rPr>
              <a:t>VAWTs in close separation</a:t>
            </a:r>
            <a:r>
              <a:rPr lang="en-US" dirty="0" smtClean="0"/>
              <a:t> distances mutually </a:t>
            </a:r>
            <a:r>
              <a:rPr lang="en-US" b="1" dirty="0" smtClean="0">
                <a:solidFill>
                  <a:srgbClr val="FF0000"/>
                </a:solidFill>
              </a:rPr>
              <a:t>enhance</a:t>
            </a:r>
            <a:r>
              <a:rPr lang="en-US" dirty="0" smtClean="0"/>
              <a:t> their </a:t>
            </a:r>
            <a:r>
              <a:rPr lang="en-US" b="1" dirty="0" smtClean="0">
                <a:solidFill>
                  <a:srgbClr val="FF0000"/>
                </a:solidFill>
              </a:rPr>
              <a:t>power coefficients </a:t>
            </a:r>
            <a:r>
              <a:rPr lang="en-US" dirty="0" smtClean="0"/>
              <a:t>resulting in </a:t>
            </a:r>
            <a:r>
              <a:rPr lang="en-US" b="1" dirty="0" smtClean="0">
                <a:solidFill>
                  <a:srgbClr val="FF0000"/>
                </a:solidFill>
              </a:rPr>
              <a:t>higher power output </a:t>
            </a:r>
            <a:r>
              <a:rPr lang="en-US" dirty="0" smtClean="0"/>
              <a:t>for </a:t>
            </a:r>
            <a:r>
              <a:rPr lang="en-US" b="1" dirty="0" smtClean="0">
                <a:solidFill>
                  <a:srgbClr val="FF0000"/>
                </a:solidFill>
              </a:rPr>
              <a:t>individual</a:t>
            </a:r>
            <a:r>
              <a:rPr lang="en-US" dirty="0" smtClean="0"/>
              <a:t> turbines and </a:t>
            </a:r>
            <a:r>
              <a:rPr lang="en-US" b="1" dirty="0" smtClean="0">
                <a:solidFill>
                  <a:srgbClr val="FF0000"/>
                </a:solidFill>
              </a:rPr>
              <a:t>higher power density </a:t>
            </a:r>
            <a:r>
              <a:rPr lang="en-US" dirty="0" smtClean="0"/>
              <a:t>if arranged in a </a:t>
            </a:r>
            <a:r>
              <a:rPr lang="en-US" b="1" dirty="0" smtClean="0">
                <a:solidFill>
                  <a:srgbClr val="FF0000"/>
                </a:solidFill>
              </a:rPr>
              <a:t>wind farm</a:t>
            </a:r>
          </a:p>
          <a:p>
            <a:pPr marL="0" marR="0" lvl="0" indent="0" algn="just" defTabSz="914400" eaLnBrk="1" latinLnBrk="0" hangingPunct="1">
              <a:lnSpc>
                <a:spcPct val="120000"/>
              </a:lnSpc>
              <a:buClrTx/>
              <a:buSzTx/>
              <a:buFontTx/>
              <a:buNone/>
              <a:tabLst/>
            </a:pPr>
            <a:endParaRPr lang="en-US" b="1" dirty="0" smtClean="0"/>
          </a:p>
          <a:p>
            <a:pPr marL="0" marR="0" lvl="0" indent="0" algn="just" defTabSz="914400" eaLnBrk="1" latinLnBrk="0" hangingPunct="1">
              <a:lnSpc>
                <a:spcPct val="120000"/>
              </a:lnSpc>
              <a:buClrTx/>
              <a:buSzTx/>
              <a:buFontTx/>
              <a:buNone/>
              <a:tabLst/>
            </a:pPr>
            <a:r>
              <a:rPr lang="en-US" b="1" u="sng" dirty="0" smtClean="0"/>
              <a:t>Problem (1):</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All </a:t>
            </a:r>
            <a:r>
              <a:rPr lang="en-US" dirty="0"/>
              <a:t>the </a:t>
            </a:r>
            <a:r>
              <a:rPr lang="en-US" b="1" dirty="0">
                <a:solidFill>
                  <a:srgbClr val="FF0000"/>
                </a:solidFill>
              </a:rPr>
              <a:t>previous</a:t>
            </a:r>
            <a:r>
              <a:rPr lang="en-US" dirty="0"/>
              <a:t> studies </a:t>
            </a:r>
            <a:r>
              <a:rPr lang="en-US" b="1" dirty="0" smtClean="0">
                <a:solidFill>
                  <a:srgbClr val="FF0000"/>
                </a:solidFill>
              </a:rPr>
              <a:t>did not </a:t>
            </a:r>
            <a:r>
              <a:rPr lang="en-US" b="1" dirty="0">
                <a:solidFill>
                  <a:srgbClr val="FF0000"/>
                </a:solidFill>
              </a:rPr>
              <a:t>extended the results </a:t>
            </a:r>
            <a:r>
              <a:rPr lang="en-US" dirty="0"/>
              <a:t>for efficient layouts of VAWTs </a:t>
            </a:r>
            <a:r>
              <a:rPr lang="en-US" dirty="0" smtClean="0"/>
              <a:t>to develop </a:t>
            </a:r>
            <a:r>
              <a:rPr lang="en-US" b="1" dirty="0" smtClean="0">
                <a:solidFill>
                  <a:srgbClr val="FF0000"/>
                </a:solidFill>
              </a:rPr>
              <a:t>larger efficient farms </a:t>
            </a:r>
            <a:r>
              <a:rPr lang="en-US" dirty="0" smtClean="0"/>
              <a:t>that generate the </a:t>
            </a:r>
            <a:r>
              <a:rPr lang="en-US" dirty="0"/>
              <a:t>highest possible power output keeping a high power </a:t>
            </a:r>
            <a:r>
              <a:rPr lang="en-US" dirty="0" smtClean="0"/>
              <a:t>density</a:t>
            </a:r>
          </a:p>
          <a:p>
            <a:pPr marL="0" marR="0" lvl="0" indent="0" algn="just" defTabSz="914400" eaLnBrk="1" latinLnBrk="0" hangingPunct="1">
              <a:lnSpc>
                <a:spcPct val="120000"/>
              </a:lnSpc>
              <a:buClrTx/>
              <a:buSzTx/>
              <a:buFontTx/>
              <a:buNone/>
              <a:tabLst/>
            </a:pPr>
            <a:endParaRPr lang="en-US" dirty="0" smtClean="0"/>
          </a:p>
          <a:p>
            <a:pPr algn="just">
              <a:lnSpc>
                <a:spcPct val="120000"/>
              </a:lnSpc>
            </a:pPr>
            <a:r>
              <a:rPr lang="en-US" b="1" u="sng" dirty="0" smtClean="0"/>
              <a:t>Problem (2):</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Using </a:t>
            </a:r>
            <a:r>
              <a:rPr lang="en-US" b="1" dirty="0" smtClean="0">
                <a:solidFill>
                  <a:srgbClr val="FF0000"/>
                </a:solidFill>
              </a:rPr>
              <a:t>non isolated turbines </a:t>
            </a:r>
            <a:r>
              <a:rPr lang="en-US" dirty="0" smtClean="0"/>
              <a:t>in a farm will make the </a:t>
            </a:r>
            <a:r>
              <a:rPr lang="en-US" b="1" dirty="0" smtClean="0">
                <a:solidFill>
                  <a:srgbClr val="FF0000"/>
                </a:solidFill>
              </a:rPr>
              <a:t>prediction of a farm performance</a:t>
            </a:r>
            <a:r>
              <a:rPr lang="en-US" dirty="0" smtClean="0"/>
              <a:t> to become a complicated job as each turbine will have a </a:t>
            </a:r>
            <a:r>
              <a:rPr lang="en-US" b="1" dirty="0" smtClean="0">
                <a:solidFill>
                  <a:srgbClr val="FF0000"/>
                </a:solidFill>
              </a:rPr>
              <a:t>different performance</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15</a:t>
            </a:fld>
            <a:endParaRPr lang="en-US"/>
          </a:p>
        </p:txBody>
      </p:sp>
      <p:sp>
        <p:nvSpPr>
          <p:cNvPr id="4" name="Title 1"/>
          <p:cNvSpPr txBox="1">
            <a:spLocks/>
          </p:cNvSpPr>
          <p:nvPr/>
        </p:nvSpPr>
        <p:spPr>
          <a:xfrm>
            <a:off x="1828800" y="228600"/>
            <a:ext cx="5410200" cy="533400"/>
          </a:xfrm>
          <a:prstGeom prst="rect">
            <a:avLst/>
          </a:prstGeom>
        </p:spPr>
        <p:txBody>
          <a:bodyPr>
            <a:noAutofit/>
          </a:bodyPr>
          <a:lstStyle/>
          <a:p>
            <a:pPr algn="ctr"/>
            <a:r>
              <a:rPr lang="en-US" sz="3200" b="1" dirty="0">
                <a:latin typeface="+mj-lt"/>
                <a:ea typeface="+mj-ea"/>
                <a:cs typeface="+mj-cs"/>
              </a:rPr>
              <a:t>Contribution to Knowledge</a:t>
            </a:r>
          </a:p>
        </p:txBody>
      </p:sp>
      <p:sp>
        <p:nvSpPr>
          <p:cNvPr id="5" name="Rectangle 1"/>
          <p:cNvSpPr>
            <a:spLocks noChangeArrowheads="1"/>
          </p:cNvSpPr>
          <p:nvPr/>
        </p:nvSpPr>
        <p:spPr bwMode="auto">
          <a:xfrm>
            <a:off x="381000" y="1112151"/>
            <a:ext cx="8382000" cy="445044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20000"/>
              </a:lnSpc>
              <a:buClrTx/>
              <a:buSzTx/>
              <a:buFontTx/>
              <a:buNone/>
              <a:tabLst/>
            </a:pPr>
            <a:r>
              <a:rPr lang="en-US" b="1" u="sng" dirty="0" smtClean="0">
                <a:solidFill>
                  <a:srgbClr val="C00000"/>
                </a:solidFill>
              </a:rPr>
              <a:t>Solution (1):</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This study introduces the idea of the efficient VAWT </a:t>
            </a:r>
            <a:r>
              <a:rPr lang="en-US" b="1" dirty="0" smtClean="0">
                <a:solidFill>
                  <a:srgbClr val="FF0000"/>
                </a:solidFill>
              </a:rPr>
              <a:t>cluster as a building unit </a:t>
            </a:r>
            <a:r>
              <a:rPr lang="en-US" dirty="0" smtClean="0"/>
              <a:t>for an </a:t>
            </a:r>
            <a:r>
              <a:rPr lang="en-US" b="1" dirty="0" smtClean="0">
                <a:solidFill>
                  <a:srgbClr val="FF0000"/>
                </a:solidFill>
              </a:rPr>
              <a:t>efficient VAWT </a:t>
            </a:r>
            <a:r>
              <a:rPr lang="en-US" dirty="0" smtClean="0"/>
              <a:t>farm that generates the </a:t>
            </a:r>
            <a:r>
              <a:rPr lang="en-US" b="1" dirty="0" smtClean="0">
                <a:solidFill>
                  <a:srgbClr val="FF0000"/>
                </a:solidFill>
              </a:rPr>
              <a:t>highest</a:t>
            </a:r>
            <a:r>
              <a:rPr lang="en-US" dirty="0" smtClean="0"/>
              <a:t> possible </a:t>
            </a:r>
            <a:r>
              <a:rPr lang="en-US" b="1" dirty="0" smtClean="0">
                <a:solidFill>
                  <a:srgbClr val="FF0000"/>
                </a:solidFill>
              </a:rPr>
              <a:t>power</a:t>
            </a:r>
            <a:r>
              <a:rPr lang="en-US" dirty="0" smtClean="0"/>
              <a:t> using the mutual enhancement between individual turbines and has a </a:t>
            </a:r>
            <a:r>
              <a:rPr lang="en-US" b="1" dirty="0" smtClean="0">
                <a:solidFill>
                  <a:srgbClr val="FF0000"/>
                </a:solidFill>
              </a:rPr>
              <a:t>high power density </a:t>
            </a:r>
            <a:r>
              <a:rPr lang="en-US" dirty="0" smtClean="0"/>
              <a:t>compared to isolated counter-part</a:t>
            </a:r>
          </a:p>
          <a:p>
            <a:pPr marL="0" marR="0" lvl="0" indent="0" algn="just" defTabSz="914400" eaLnBrk="1" latinLnBrk="0" hangingPunct="1">
              <a:lnSpc>
                <a:spcPct val="120000"/>
              </a:lnSpc>
              <a:buClrTx/>
              <a:buSzTx/>
              <a:buFontTx/>
              <a:buNone/>
              <a:tabLst/>
            </a:pPr>
            <a:endParaRPr lang="en-US" dirty="0" smtClean="0"/>
          </a:p>
          <a:p>
            <a:pPr marL="0" marR="0" lvl="0" indent="0" algn="just" defTabSz="914400" eaLnBrk="1" latinLnBrk="0" hangingPunct="1">
              <a:lnSpc>
                <a:spcPct val="120000"/>
              </a:lnSpc>
              <a:buClrTx/>
              <a:buSzTx/>
              <a:buFontTx/>
              <a:buNone/>
              <a:tabLst/>
            </a:pPr>
            <a:endParaRPr lang="en-US" dirty="0" smtClean="0"/>
          </a:p>
          <a:p>
            <a:pPr algn="just">
              <a:lnSpc>
                <a:spcPct val="120000"/>
              </a:lnSpc>
            </a:pPr>
            <a:r>
              <a:rPr lang="en-US" b="1" u="sng" dirty="0" smtClean="0">
                <a:solidFill>
                  <a:srgbClr val="C00000"/>
                </a:solidFill>
              </a:rPr>
              <a:t>Solution (2):</a:t>
            </a:r>
          </a:p>
          <a:p>
            <a:pPr marL="0" marR="0" lvl="0" indent="0" algn="just" defTabSz="914400" eaLnBrk="1" latinLnBrk="0" hangingPunct="1">
              <a:lnSpc>
                <a:spcPct val="120000"/>
              </a:lnSpc>
              <a:buClrTx/>
              <a:buSzTx/>
              <a:buFontTx/>
              <a:buNone/>
              <a:tabLst/>
            </a:pPr>
            <a:endParaRPr lang="en-US" sz="1000" dirty="0" smtClean="0"/>
          </a:p>
          <a:p>
            <a:pPr marL="0" marR="0" lvl="0" indent="0" algn="just" defTabSz="914400" eaLnBrk="1" latinLnBrk="0" hangingPunct="1">
              <a:lnSpc>
                <a:spcPct val="120000"/>
              </a:lnSpc>
              <a:buClrTx/>
              <a:buSzTx/>
              <a:buFontTx/>
              <a:buNone/>
              <a:tabLst/>
            </a:pPr>
            <a:r>
              <a:rPr lang="en-US" dirty="0" smtClean="0"/>
              <a:t>Using the efficient cluster as a building unit for the </a:t>
            </a:r>
            <a:r>
              <a:rPr lang="en-US" b="1" dirty="0" smtClean="0">
                <a:solidFill>
                  <a:srgbClr val="FF0000"/>
                </a:solidFill>
              </a:rPr>
              <a:t>development of efficient and patterned VAWT farms </a:t>
            </a:r>
            <a:r>
              <a:rPr lang="en-US" dirty="0" smtClean="0"/>
              <a:t>which have the </a:t>
            </a:r>
            <a:r>
              <a:rPr lang="en-US" b="1" dirty="0" smtClean="0">
                <a:solidFill>
                  <a:srgbClr val="FF0000"/>
                </a:solidFill>
              </a:rPr>
              <a:t>same geometric topology </a:t>
            </a:r>
            <a:r>
              <a:rPr lang="en-US" dirty="0" smtClean="0"/>
              <a:t>of the </a:t>
            </a:r>
            <a:r>
              <a:rPr lang="en-US" b="1" dirty="0" smtClean="0">
                <a:solidFill>
                  <a:srgbClr val="FF0000"/>
                </a:solidFill>
              </a:rPr>
              <a:t>cluster</a:t>
            </a:r>
            <a:r>
              <a:rPr lang="en-US" dirty="0" smtClean="0"/>
              <a:t> provides the capability of </a:t>
            </a:r>
            <a:r>
              <a:rPr lang="en-US" b="1" dirty="0" smtClean="0">
                <a:solidFill>
                  <a:srgbClr val="FF0000"/>
                </a:solidFill>
              </a:rPr>
              <a:t>predicting the performance </a:t>
            </a:r>
            <a:r>
              <a:rPr lang="en-US" dirty="0" smtClean="0"/>
              <a:t>of a farm having                  a geometric progression of the efficient cluster.</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4996" name="Picture 4" descr="http://i1.ytimg.com/vi/vbmhfSjqCpI/hqdefault.jpg"/>
          <p:cNvPicPr>
            <a:picLocks noChangeAspect="1" noChangeArrowheads="1"/>
          </p:cNvPicPr>
          <p:nvPr/>
        </p:nvPicPr>
        <p:blipFill>
          <a:blip r:embed="rId2" cstate="print"/>
          <a:srcRect t="3226" r="5000"/>
          <a:stretch>
            <a:fillRect/>
          </a:stretch>
        </p:blipFill>
        <p:spPr bwMode="auto">
          <a:xfrm>
            <a:off x="457200" y="0"/>
            <a:ext cx="8686800" cy="6858000"/>
          </a:xfrm>
          <a:prstGeom prst="rect">
            <a:avLst/>
          </a:prstGeom>
          <a:noFill/>
          <a:ln w="25400">
            <a:solidFill>
              <a:srgbClr val="000000"/>
            </a:solidFill>
          </a:ln>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16</a:t>
            </a:fld>
            <a:endParaRPr lang="en-US"/>
          </a:p>
        </p:txBody>
      </p:sp>
      <p:sp>
        <p:nvSpPr>
          <p:cNvPr id="4" name="Rectangle 3"/>
          <p:cNvSpPr/>
          <p:nvPr/>
        </p:nvSpPr>
        <p:spPr>
          <a:xfrm>
            <a:off x="4038600" y="4572000"/>
            <a:ext cx="4572000" cy="1496885"/>
          </a:xfrm>
          <a:prstGeom prst="rect">
            <a:avLst/>
          </a:prstGeom>
          <a:solidFill>
            <a:schemeClr val="bg1"/>
          </a:solidFill>
          <a:ln w="76200">
            <a:solidFill>
              <a:srgbClr val="C00000"/>
            </a:solidFill>
          </a:ln>
        </p:spPr>
        <p:txBody>
          <a:bodyPr wrap="square">
            <a:spAutoFit/>
          </a:bodyPr>
          <a:lstStyle/>
          <a:p>
            <a:pPr algn="ctr">
              <a:lnSpc>
                <a:spcPct val="150000"/>
              </a:lnSpc>
            </a:pPr>
            <a:r>
              <a:rPr lang="en-US" sz="3200" b="1" dirty="0" smtClean="0">
                <a:solidFill>
                  <a:schemeClr val="tx2"/>
                </a:solidFill>
                <a:latin typeface="Baskerville Old Face" pitchFamily="18" charset="0"/>
                <a:ea typeface="+mj-ea"/>
                <a:cs typeface="+mj-cs"/>
              </a:rPr>
              <a:t>Case Study (I)</a:t>
            </a:r>
          </a:p>
          <a:p>
            <a:pPr algn="ctr">
              <a:lnSpc>
                <a:spcPct val="150000"/>
              </a:lnSpc>
            </a:pPr>
            <a:r>
              <a:rPr lang="en-US" sz="3200" b="1" dirty="0" smtClean="0">
                <a:solidFill>
                  <a:schemeClr val="tx2"/>
                </a:solidFill>
                <a:latin typeface="Baskerville Old Face" pitchFamily="18" charset="0"/>
                <a:ea typeface="+mj-ea"/>
                <a:cs typeface="+mj-cs"/>
              </a:rPr>
              <a:t>Savonius Wind Turbine</a:t>
            </a:r>
            <a:endParaRPr lang="en-US" sz="3200" b="1" dirty="0">
              <a:solidFill>
                <a:schemeClr val="tx2"/>
              </a:solidFill>
              <a:latin typeface="Baskerville Old Face" pitchFamily="18" charset="0"/>
              <a:ea typeface="+mj-ea"/>
              <a:cs typeface="+mj-cs"/>
            </a:endParaRPr>
          </a:p>
        </p:txBody>
      </p:sp>
      <p:pic>
        <p:nvPicPr>
          <p:cNvPr id="84998" name="Picture 6" descr="http://media-cache-ak0.pinimg.com/736x/b1/ef/21/b1ef2191fb0f4ad6c7cfc6215655e909.jpg"/>
          <p:cNvPicPr>
            <a:picLocks noChangeAspect="1" noChangeArrowheads="1"/>
          </p:cNvPicPr>
          <p:nvPr/>
        </p:nvPicPr>
        <p:blipFill>
          <a:blip r:embed="rId3" cstate="print"/>
          <a:srcRect/>
          <a:stretch>
            <a:fillRect/>
          </a:stretch>
        </p:blipFill>
        <p:spPr bwMode="auto">
          <a:xfrm>
            <a:off x="5848350" y="0"/>
            <a:ext cx="3295650" cy="3295651"/>
          </a:xfrm>
          <a:prstGeom prst="rect">
            <a:avLst/>
          </a:prstGeom>
          <a:noFill/>
          <a:ln w="22225">
            <a:solidFill>
              <a:srgbClr val="000000"/>
            </a:solidFill>
          </a:ln>
        </p:spPr>
      </p:pic>
      <p:pic>
        <p:nvPicPr>
          <p:cNvPr id="85000" name="Picture 8" descr="http://1.bp.blogspot.com/_kKsPVzxvQKM/TSrG6tfq1-I/AAAAAAAAAwM/wgk4kMNT7NE/s1600/roof%2Btop2.jpg"/>
          <p:cNvPicPr>
            <a:picLocks noChangeAspect="1" noChangeArrowheads="1"/>
          </p:cNvPicPr>
          <p:nvPr/>
        </p:nvPicPr>
        <p:blipFill>
          <a:blip r:embed="rId4" cstate="print"/>
          <a:srcRect/>
          <a:stretch>
            <a:fillRect/>
          </a:stretch>
        </p:blipFill>
        <p:spPr bwMode="auto">
          <a:xfrm>
            <a:off x="0" y="0"/>
            <a:ext cx="2819400" cy="1371600"/>
          </a:xfrm>
          <a:prstGeom prst="rect">
            <a:avLst/>
          </a:prstGeom>
          <a:noFill/>
          <a:ln w="22225">
            <a:solidFill>
              <a:srgbClr val="000000"/>
            </a:solidFill>
          </a:ln>
        </p:spPr>
      </p:pic>
      <p:pic>
        <p:nvPicPr>
          <p:cNvPr id="85002" name="Picture 10" descr="http://www.turbinesinfo.com/wp-content/uploads/2011/07/Savonius-Turbine1.jpg"/>
          <p:cNvPicPr>
            <a:picLocks noChangeAspect="1" noChangeArrowheads="1"/>
          </p:cNvPicPr>
          <p:nvPr/>
        </p:nvPicPr>
        <p:blipFill>
          <a:blip r:embed="rId5" cstate="print"/>
          <a:srcRect/>
          <a:stretch>
            <a:fillRect/>
          </a:stretch>
        </p:blipFill>
        <p:spPr bwMode="auto">
          <a:xfrm>
            <a:off x="0" y="1371600"/>
            <a:ext cx="2819400" cy="3048000"/>
          </a:xfrm>
          <a:prstGeom prst="rect">
            <a:avLst/>
          </a:prstGeom>
          <a:noFill/>
          <a:ln w="22225">
            <a:solidFill>
              <a:srgbClr val="000000"/>
            </a:solidFill>
          </a:ln>
        </p:spPr>
      </p:pic>
      <p:pic>
        <p:nvPicPr>
          <p:cNvPr id="85004" name="Picture 12" descr="http://www.ecosources.info/images/energie_maison/eolienne_Savonius.jpg"/>
          <p:cNvPicPr>
            <a:picLocks noChangeAspect="1" noChangeArrowheads="1"/>
          </p:cNvPicPr>
          <p:nvPr/>
        </p:nvPicPr>
        <p:blipFill>
          <a:blip r:embed="rId6" cstate="print"/>
          <a:srcRect/>
          <a:stretch>
            <a:fillRect/>
          </a:stretch>
        </p:blipFill>
        <p:spPr bwMode="auto">
          <a:xfrm>
            <a:off x="0" y="4419600"/>
            <a:ext cx="2819400" cy="2438400"/>
          </a:xfrm>
          <a:prstGeom prst="rect">
            <a:avLst/>
          </a:prstGeom>
          <a:noFill/>
          <a:ln w="22225">
            <a:solidFill>
              <a:srgbClr val="000000"/>
            </a:solidFill>
          </a:ln>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blipFill>
          <a:blip r:embed="rId2" cstate="print"/>
          <a:tile tx="0" ty="0" sx="100000" sy="100000" flip="none" algn="tl"/>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17</a:t>
            </a:fld>
            <a:endParaRPr lang="en-US"/>
          </a:p>
        </p:txBody>
      </p:sp>
      <p:sp>
        <p:nvSpPr>
          <p:cNvPr id="4" name="Rectangle 3"/>
          <p:cNvSpPr/>
          <p:nvPr/>
        </p:nvSpPr>
        <p:spPr>
          <a:xfrm>
            <a:off x="228600" y="872288"/>
            <a:ext cx="5029200" cy="5299912"/>
          </a:xfrm>
          <a:prstGeom prst="rect">
            <a:avLst/>
          </a:prstGeom>
        </p:spPr>
        <p:txBody>
          <a:bodyPr wrap="square">
            <a:spAutoFit/>
          </a:bodyPr>
          <a:lstStyle/>
          <a:p>
            <a:pPr marL="342900" indent="-342900" algn="just">
              <a:spcBef>
                <a:spcPct val="20000"/>
              </a:spcBef>
              <a:buChar char="•"/>
            </a:pPr>
            <a:r>
              <a:rPr lang="en-US" b="1" dirty="0" smtClean="0">
                <a:latin typeface="+mn-lt"/>
              </a:rPr>
              <a:t>The </a:t>
            </a:r>
            <a:r>
              <a:rPr lang="en-US" b="1" dirty="0" smtClean="0">
                <a:solidFill>
                  <a:srgbClr val="C00000"/>
                </a:solidFill>
                <a:latin typeface="+mn-lt"/>
              </a:rPr>
              <a:t>Savonius </a:t>
            </a:r>
            <a:r>
              <a:rPr lang="en-US" b="1" dirty="0" smtClean="0">
                <a:latin typeface="+mn-lt"/>
              </a:rPr>
              <a:t>wind turbine was </a:t>
            </a:r>
            <a:r>
              <a:rPr lang="en-US" b="1" dirty="0" smtClean="0">
                <a:solidFill>
                  <a:srgbClr val="C00000"/>
                </a:solidFill>
                <a:latin typeface="+mn-lt"/>
              </a:rPr>
              <a:t>invented</a:t>
            </a:r>
            <a:r>
              <a:rPr lang="en-US" b="1" dirty="0" smtClean="0">
                <a:latin typeface="+mn-lt"/>
              </a:rPr>
              <a:t> </a:t>
            </a:r>
            <a:r>
              <a:rPr lang="en-US" b="1" dirty="0" smtClean="0">
                <a:solidFill>
                  <a:srgbClr val="C00000"/>
                </a:solidFill>
                <a:latin typeface="+mn-lt"/>
              </a:rPr>
              <a:t>1929</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It is has a </a:t>
            </a:r>
            <a:r>
              <a:rPr lang="en-US" b="1" dirty="0" smtClean="0">
                <a:solidFill>
                  <a:srgbClr val="C00000"/>
                </a:solidFill>
                <a:latin typeface="+mn-lt"/>
              </a:rPr>
              <a:t>Simple Construction</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It is a </a:t>
            </a:r>
            <a:r>
              <a:rPr lang="en-US" b="1" dirty="0" smtClean="0">
                <a:solidFill>
                  <a:srgbClr val="C00000"/>
                </a:solidFill>
                <a:latin typeface="+mn-lt"/>
              </a:rPr>
              <a:t>drag-type</a:t>
            </a:r>
            <a:r>
              <a:rPr lang="en-US" b="1" dirty="0" smtClean="0">
                <a:latin typeface="+mn-lt"/>
              </a:rPr>
              <a:t> device</a:t>
            </a:r>
          </a:p>
          <a:p>
            <a:pPr marL="342900" indent="-342900" algn="just">
              <a:spcBef>
                <a:spcPct val="20000"/>
              </a:spcBef>
              <a:buChar char="•"/>
            </a:pPr>
            <a:endParaRPr lang="en-US" sz="1000" b="1" dirty="0" smtClean="0">
              <a:latin typeface="+mn-lt"/>
            </a:endParaRPr>
          </a:p>
          <a:p>
            <a:pPr marL="342900" indent="-342900" algn="just">
              <a:spcBef>
                <a:spcPct val="20000"/>
              </a:spcBef>
              <a:buChar char="•"/>
            </a:pPr>
            <a:r>
              <a:rPr lang="en-US" b="1" dirty="0" smtClean="0">
                <a:latin typeface="+mn-lt"/>
              </a:rPr>
              <a:t>Consists of </a:t>
            </a:r>
            <a:r>
              <a:rPr lang="en-US" b="1" dirty="0" smtClean="0">
                <a:solidFill>
                  <a:srgbClr val="C00000"/>
                </a:solidFill>
                <a:latin typeface="+mn-lt"/>
              </a:rPr>
              <a:t>two</a:t>
            </a:r>
            <a:r>
              <a:rPr lang="en-US" b="1" dirty="0" smtClean="0">
                <a:latin typeface="+mn-lt"/>
              </a:rPr>
              <a:t> or </a:t>
            </a:r>
            <a:r>
              <a:rPr lang="en-US" b="1" dirty="0" smtClean="0">
                <a:solidFill>
                  <a:srgbClr val="C00000"/>
                </a:solidFill>
                <a:latin typeface="+mn-lt"/>
              </a:rPr>
              <a:t>three buckets</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latin typeface="+mn-lt"/>
              </a:rPr>
              <a:t>It has </a:t>
            </a:r>
            <a:r>
              <a:rPr lang="en-US" b="1" dirty="0" smtClean="0">
                <a:solidFill>
                  <a:srgbClr val="C00000"/>
                </a:solidFill>
                <a:latin typeface="+mn-lt"/>
              </a:rPr>
              <a:t>self</a:t>
            </a:r>
            <a:r>
              <a:rPr lang="en-US" b="1" dirty="0" smtClean="0">
                <a:latin typeface="+mn-lt"/>
              </a:rPr>
              <a:t> </a:t>
            </a:r>
            <a:r>
              <a:rPr lang="en-US" b="1" dirty="0" smtClean="0">
                <a:solidFill>
                  <a:srgbClr val="C00000"/>
                </a:solidFill>
                <a:latin typeface="+mn-lt"/>
              </a:rPr>
              <a:t>starting capability</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solidFill>
                  <a:srgbClr val="C00000"/>
                </a:solidFill>
                <a:latin typeface="+mn-lt"/>
              </a:rPr>
              <a:t>Low noise levels </a:t>
            </a:r>
            <a:r>
              <a:rPr lang="en-US" b="1" dirty="0" smtClean="0">
                <a:latin typeface="+mn-lt"/>
              </a:rPr>
              <a:t>due to operation at low tips speed ratio</a:t>
            </a:r>
          </a:p>
          <a:p>
            <a:pPr marL="342900" indent="-342900" algn="just">
              <a:spcBef>
                <a:spcPct val="20000"/>
              </a:spcBef>
              <a:buChar char="•"/>
            </a:pPr>
            <a:endParaRPr lang="en-US" sz="1000" b="1" dirty="0" smtClean="0">
              <a:solidFill>
                <a:srgbClr val="C00000"/>
              </a:solidFill>
              <a:latin typeface="+mn-lt"/>
            </a:endParaRPr>
          </a:p>
          <a:p>
            <a:pPr marL="342900" indent="-342900" algn="just">
              <a:spcBef>
                <a:spcPct val="20000"/>
              </a:spcBef>
              <a:buChar char="•"/>
            </a:pPr>
            <a:r>
              <a:rPr lang="en-US" b="1" dirty="0" smtClean="0"/>
              <a:t>Savonius turbines have </a:t>
            </a:r>
            <a:r>
              <a:rPr lang="en-US" b="1" dirty="0" smtClean="0">
                <a:solidFill>
                  <a:srgbClr val="C00000"/>
                </a:solidFill>
              </a:rPr>
              <a:t>low efficiencies 15-20%</a:t>
            </a:r>
          </a:p>
          <a:p>
            <a:pPr marL="342900" indent="-342900" algn="just">
              <a:spcBef>
                <a:spcPct val="20000"/>
              </a:spcBef>
              <a:buChar char="•"/>
            </a:pPr>
            <a:endParaRPr lang="en-US" b="1" dirty="0" smtClean="0">
              <a:solidFill>
                <a:srgbClr val="C00000"/>
              </a:solidFill>
            </a:endParaRPr>
          </a:p>
          <a:p>
            <a:pPr marL="342900" indent="-342900" algn="just">
              <a:spcBef>
                <a:spcPct val="20000"/>
              </a:spcBef>
              <a:buChar char="•"/>
            </a:pPr>
            <a:endParaRPr lang="en-US" b="1" dirty="0" smtClean="0">
              <a:solidFill>
                <a:srgbClr val="C00000"/>
              </a:solidFill>
            </a:endParaRPr>
          </a:p>
          <a:p>
            <a:pPr marL="342900" indent="-342900" algn="just">
              <a:spcBef>
                <a:spcPct val="20000"/>
              </a:spcBef>
              <a:buChar char="•"/>
            </a:pPr>
            <a:endParaRPr lang="en-US" b="1" dirty="0" smtClean="0">
              <a:solidFill>
                <a:srgbClr val="C00000"/>
              </a:solidFill>
              <a:latin typeface="+mn-lt"/>
            </a:endParaRPr>
          </a:p>
        </p:txBody>
      </p:sp>
      <p:sp>
        <p:nvSpPr>
          <p:cNvPr id="7" name="Rectangle 6"/>
          <p:cNvSpPr/>
          <p:nvPr/>
        </p:nvSpPr>
        <p:spPr>
          <a:xfrm>
            <a:off x="1219200" y="228600"/>
            <a:ext cx="3505200" cy="430887"/>
          </a:xfrm>
          <a:prstGeom prst="rect">
            <a:avLst/>
          </a:prstGeom>
          <a:solidFill>
            <a:schemeClr val="bg1"/>
          </a:solidFill>
          <a:ln w="25400">
            <a:solidFill>
              <a:schemeClr val="tx1"/>
            </a:solidFill>
          </a:ln>
        </p:spPr>
        <p:txBody>
          <a:bodyPr wrap="square">
            <a:spAutoFit/>
          </a:bodyPr>
          <a:lstStyle/>
          <a:p>
            <a:r>
              <a:rPr lang="en-US" sz="2200" b="1" dirty="0" smtClean="0">
                <a:latin typeface="+mj-lt"/>
                <a:ea typeface="+mj-ea"/>
                <a:cs typeface="+mj-cs"/>
              </a:rPr>
              <a:t>Savonius Wind Turbine </a:t>
            </a:r>
            <a:endParaRPr lang="en-US" sz="2200" b="1" dirty="0">
              <a:latin typeface="+mj-lt"/>
              <a:ea typeface="+mj-ea"/>
              <a:cs typeface="+mj-cs"/>
            </a:endParaRPr>
          </a:p>
        </p:txBody>
      </p:sp>
      <p:pic>
        <p:nvPicPr>
          <p:cNvPr id="6149" name="Picture 5" descr="http://4.bp.blogspot.com/-fQv4rW7Q1TQ/T6EMicg2TQI/AAAAAAAACPA/aTg3t6v0xh8/s1600/399px-savonius_wind_turbine_jjy0501.jpg"/>
          <p:cNvPicPr>
            <a:picLocks noChangeAspect="1" noChangeArrowheads="1"/>
          </p:cNvPicPr>
          <p:nvPr/>
        </p:nvPicPr>
        <p:blipFill>
          <a:blip r:embed="rId3" cstate="print"/>
          <a:srcRect/>
          <a:stretch>
            <a:fillRect/>
          </a:stretch>
        </p:blipFill>
        <p:spPr bwMode="auto">
          <a:xfrm>
            <a:off x="5638800" y="282494"/>
            <a:ext cx="3352800" cy="3451306"/>
          </a:xfrm>
          <a:prstGeom prst="rect">
            <a:avLst/>
          </a:prstGeom>
          <a:noFill/>
          <a:ln w="25400">
            <a:solidFill>
              <a:schemeClr val="tx1"/>
            </a:solidFill>
          </a:ln>
        </p:spPr>
      </p:pic>
      <p:grpSp>
        <p:nvGrpSpPr>
          <p:cNvPr id="16" name="Group 15"/>
          <p:cNvGrpSpPr/>
          <p:nvPr/>
        </p:nvGrpSpPr>
        <p:grpSpPr>
          <a:xfrm>
            <a:off x="5638800" y="3962400"/>
            <a:ext cx="3352800" cy="2743200"/>
            <a:chOff x="5236685" y="3886200"/>
            <a:chExt cx="3571875" cy="2543175"/>
          </a:xfrm>
        </p:grpSpPr>
        <p:pic>
          <p:nvPicPr>
            <p:cNvPr id="6151" name="Picture 7"/>
            <p:cNvPicPr>
              <a:picLocks noChangeAspect="1" noChangeArrowheads="1"/>
            </p:cNvPicPr>
            <p:nvPr/>
          </p:nvPicPr>
          <p:blipFill>
            <a:blip r:embed="rId4" cstate="print"/>
            <a:srcRect/>
            <a:stretch>
              <a:fillRect/>
            </a:stretch>
          </p:blipFill>
          <p:spPr bwMode="auto">
            <a:xfrm>
              <a:off x="5236685" y="3886200"/>
              <a:ext cx="3571875" cy="2543175"/>
            </a:xfrm>
            <a:prstGeom prst="rect">
              <a:avLst/>
            </a:prstGeom>
            <a:noFill/>
            <a:ln w="25400">
              <a:solidFill>
                <a:schemeClr val="tx1"/>
              </a:solidFill>
              <a:miter lim="800000"/>
              <a:headEnd/>
              <a:tailEnd/>
            </a:ln>
          </p:spPr>
        </p:pic>
        <p:pic>
          <p:nvPicPr>
            <p:cNvPr id="6152" name="Picture 8"/>
            <p:cNvPicPr>
              <a:picLocks noChangeAspect="1" noChangeArrowheads="1"/>
            </p:cNvPicPr>
            <p:nvPr/>
          </p:nvPicPr>
          <p:blipFill>
            <a:blip r:embed="rId5" cstate="print"/>
            <a:srcRect/>
            <a:stretch>
              <a:fillRect/>
            </a:stretch>
          </p:blipFill>
          <p:spPr bwMode="auto">
            <a:xfrm>
              <a:off x="7696200" y="3962400"/>
              <a:ext cx="1009650" cy="342900"/>
            </a:xfrm>
            <a:prstGeom prst="rect">
              <a:avLst/>
            </a:prstGeom>
            <a:noFill/>
            <a:ln w="9525">
              <a:noFill/>
              <a:miter lim="800000"/>
              <a:headEnd/>
              <a:tailEnd/>
            </a:ln>
          </p:spPr>
        </p:pic>
        <p:pic>
          <p:nvPicPr>
            <p:cNvPr id="6153" name="Picture 9"/>
            <p:cNvPicPr>
              <a:picLocks noChangeAspect="1" noChangeArrowheads="1"/>
            </p:cNvPicPr>
            <p:nvPr/>
          </p:nvPicPr>
          <p:blipFill>
            <a:blip r:embed="rId5" cstate="print"/>
            <a:srcRect/>
            <a:stretch>
              <a:fillRect/>
            </a:stretch>
          </p:blipFill>
          <p:spPr bwMode="auto">
            <a:xfrm>
              <a:off x="5257800" y="3962400"/>
              <a:ext cx="1009650" cy="342900"/>
            </a:xfrm>
            <a:prstGeom prst="rect">
              <a:avLst/>
            </a:prstGeom>
            <a:noFill/>
            <a:ln w="9525">
              <a:noFill/>
              <a:miter lim="800000"/>
              <a:headEnd/>
              <a:tailEnd/>
            </a:ln>
          </p:spPr>
        </p:pic>
      </p:grpSp>
      <p:sp>
        <p:nvSpPr>
          <p:cNvPr id="18" name="Rectangle 17"/>
          <p:cNvSpPr/>
          <p:nvPr/>
        </p:nvSpPr>
        <p:spPr>
          <a:xfrm>
            <a:off x="0" y="5334000"/>
            <a:ext cx="5791200" cy="715581"/>
          </a:xfrm>
          <a:prstGeom prst="rect">
            <a:avLst/>
          </a:prstGeom>
        </p:spPr>
        <p:txBody>
          <a:bodyPr wrap="square">
            <a:spAutoFit/>
          </a:bodyPr>
          <a:lstStyle/>
          <a:p>
            <a:pPr marL="342900" lvl="0" indent="-342900" fontAlgn="auto">
              <a:lnSpc>
                <a:spcPct val="90000"/>
              </a:lnSpc>
              <a:spcAft>
                <a:spcPts val="0"/>
              </a:spcAft>
              <a:defRPr/>
            </a:pPr>
            <a:r>
              <a:rPr lang="en-US" sz="1500" b="1" i="1" dirty="0" smtClean="0">
                <a:latin typeface="+mj-lt"/>
                <a:ea typeface="+mj-ea"/>
                <a:cs typeface="+mj-cs"/>
              </a:rPr>
              <a:t>       A. </a:t>
            </a:r>
            <a:r>
              <a:rPr lang="en-US" sz="1500" b="1" i="1" dirty="0" err="1" smtClean="0">
                <a:latin typeface="+mj-lt"/>
                <a:ea typeface="+mj-ea"/>
                <a:cs typeface="+mj-cs"/>
              </a:rPr>
              <a:t>Shigetomi</a:t>
            </a:r>
            <a:r>
              <a:rPr lang="en-US" sz="1500" b="1" i="1" dirty="0" smtClean="0">
                <a:latin typeface="+mj-lt"/>
                <a:ea typeface="+mj-ea"/>
                <a:cs typeface="+mj-cs"/>
              </a:rPr>
              <a:t>, Y. </a:t>
            </a:r>
            <a:r>
              <a:rPr lang="en-US" sz="1500" b="1" i="1" dirty="0" err="1" smtClean="0">
                <a:latin typeface="+mj-lt"/>
                <a:ea typeface="+mj-ea"/>
                <a:cs typeface="+mj-cs"/>
              </a:rPr>
              <a:t>Murai</a:t>
            </a:r>
            <a:r>
              <a:rPr lang="en-US" sz="1500" b="1" i="1" dirty="0" smtClean="0">
                <a:latin typeface="+mj-lt"/>
                <a:ea typeface="+mj-ea"/>
                <a:cs typeface="+mj-cs"/>
              </a:rPr>
              <a:t>, Y. </a:t>
            </a:r>
            <a:r>
              <a:rPr lang="en-US" sz="1500" b="1" i="1" dirty="0" err="1" smtClean="0">
                <a:latin typeface="+mj-lt"/>
                <a:ea typeface="+mj-ea"/>
                <a:cs typeface="+mj-cs"/>
              </a:rPr>
              <a:t>Tasaka</a:t>
            </a:r>
            <a:r>
              <a:rPr lang="en-US" sz="1500" b="1" i="1" dirty="0" smtClean="0">
                <a:latin typeface="+mj-lt"/>
                <a:ea typeface="+mj-ea"/>
                <a:cs typeface="+mj-cs"/>
              </a:rPr>
              <a:t>, Y. Takeda, “Interactive flow field around two Savonius turbines,” Renewable Energy 36: 536-545, (2011)  </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18</a:t>
            </a:fld>
            <a:endParaRPr lang="en-US"/>
          </a:p>
        </p:txBody>
      </p:sp>
      <p:sp>
        <p:nvSpPr>
          <p:cNvPr id="5" name="Rectangle 4"/>
          <p:cNvSpPr/>
          <p:nvPr/>
        </p:nvSpPr>
        <p:spPr>
          <a:xfrm>
            <a:off x="152400" y="152400"/>
            <a:ext cx="2895600" cy="369332"/>
          </a:xfrm>
          <a:prstGeom prst="rect">
            <a:avLst/>
          </a:prstGeom>
        </p:spPr>
        <p:txBody>
          <a:bodyPr wrap="square">
            <a:spAutoFit/>
          </a:bodyPr>
          <a:lstStyle/>
          <a:p>
            <a:r>
              <a:rPr lang="en-US" b="1" dirty="0" smtClean="0">
                <a:solidFill>
                  <a:srgbClr val="C00000"/>
                </a:solidFill>
              </a:rPr>
              <a:t>Computational Domain:</a:t>
            </a:r>
            <a:endParaRPr lang="en-US" dirty="0">
              <a:solidFill>
                <a:srgbClr val="C00000"/>
              </a:solidFill>
            </a:endParaRPr>
          </a:p>
        </p:txBody>
      </p:sp>
      <p:pic>
        <p:nvPicPr>
          <p:cNvPr id="6" name="Picture 7"/>
          <p:cNvPicPr>
            <a:picLocks noChangeAspect="1" noChangeArrowheads="1"/>
          </p:cNvPicPr>
          <p:nvPr/>
        </p:nvPicPr>
        <p:blipFill>
          <a:blip r:embed="rId2" cstate="print"/>
          <a:srcRect/>
          <a:stretch>
            <a:fillRect/>
          </a:stretch>
        </p:blipFill>
        <p:spPr bwMode="auto">
          <a:xfrm>
            <a:off x="304800" y="609600"/>
            <a:ext cx="5181600" cy="2965027"/>
          </a:xfrm>
          <a:prstGeom prst="rect">
            <a:avLst/>
          </a:prstGeom>
          <a:solidFill>
            <a:schemeClr val="bg1"/>
          </a:solidFill>
          <a:ln w="9525">
            <a:noFill/>
            <a:miter lim="800000"/>
            <a:headEnd/>
            <a:tailEnd/>
          </a:ln>
        </p:spPr>
      </p:pic>
      <p:grpSp>
        <p:nvGrpSpPr>
          <p:cNvPr id="7" name="Group 8"/>
          <p:cNvGrpSpPr/>
          <p:nvPr/>
        </p:nvGrpSpPr>
        <p:grpSpPr>
          <a:xfrm>
            <a:off x="6019800" y="1828800"/>
            <a:ext cx="2971800" cy="2362200"/>
            <a:chOff x="6248400" y="2057400"/>
            <a:chExt cx="1905000" cy="1752600"/>
          </a:xfrm>
        </p:grpSpPr>
        <p:pic>
          <p:nvPicPr>
            <p:cNvPr id="8" name="Picture 7"/>
            <p:cNvPicPr/>
            <p:nvPr/>
          </p:nvPicPr>
          <p:blipFill>
            <a:blip r:embed="rId3" cstate="print"/>
            <a:srcRect/>
            <a:stretch>
              <a:fillRect/>
            </a:stretch>
          </p:blipFill>
          <p:spPr bwMode="auto">
            <a:xfrm>
              <a:off x="6248400" y="2057400"/>
              <a:ext cx="1905000" cy="1752600"/>
            </a:xfrm>
            <a:prstGeom prst="rect">
              <a:avLst/>
            </a:prstGeom>
            <a:noFill/>
            <a:ln w="9525">
              <a:solidFill>
                <a:schemeClr val="tx1"/>
              </a:solidFill>
              <a:miter lim="800000"/>
              <a:headEnd/>
              <a:tailEnd/>
            </a:ln>
          </p:spPr>
        </p:pic>
        <p:sp>
          <p:nvSpPr>
            <p:cNvPr id="9" name="Text Box 2"/>
            <p:cNvSpPr txBox="1">
              <a:spLocks noChangeArrowheads="1"/>
            </p:cNvSpPr>
            <p:nvPr/>
          </p:nvSpPr>
          <p:spPr bwMode="auto">
            <a:xfrm>
              <a:off x="6553200" y="2590800"/>
              <a:ext cx="257175" cy="219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sp>
          <p:nvSpPr>
            <p:cNvPr id="10" name="Text Box 4"/>
            <p:cNvSpPr txBox="1">
              <a:spLocks noChangeArrowheads="1"/>
            </p:cNvSpPr>
            <p:nvPr/>
          </p:nvSpPr>
          <p:spPr bwMode="auto">
            <a:xfrm>
              <a:off x="7848600" y="2133600"/>
              <a:ext cx="257175" cy="21907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dirty="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pSp>
      <p:pic>
        <p:nvPicPr>
          <p:cNvPr id="11" name="Picture 10"/>
          <p:cNvPicPr/>
          <p:nvPr/>
        </p:nvPicPr>
        <p:blipFill>
          <a:blip r:embed="rId4" cstate="print"/>
          <a:srcRect l="7897"/>
          <a:stretch>
            <a:fillRect/>
          </a:stretch>
        </p:blipFill>
        <p:spPr bwMode="auto">
          <a:xfrm>
            <a:off x="6019800" y="4343400"/>
            <a:ext cx="2971800" cy="2362200"/>
          </a:xfrm>
          <a:prstGeom prst="rect">
            <a:avLst/>
          </a:prstGeom>
          <a:noFill/>
          <a:ln w="9525">
            <a:solidFill>
              <a:schemeClr val="tx1"/>
            </a:solidFill>
            <a:miter lim="800000"/>
            <a:headEnd/>
            <a:tailEnd/>
          </a:ln>
        </p:spPr>
      </p:pic>
      <p:sp>
        <p:nvSpPr>
          <p:cNvPr id="12" name="Rectangle 11"/>
          <p:cNvSpPr/>
          <p:nvPr/>
        </p:nvSpPr>
        <p:spPr>
          <a:xfrm>
            <a:off x="228600" y="3740765"/>
            <a:ext cx="2082621" cy="369332"/>
          </a:xfrm>
          <a:prstGeom prst="rect">
            <a:avLst/>
          </a:prstGeom>
        </p:spPr>
        <p:txBody>
          <a:bodyPr wrap="none">
            <a:spAutoFit/>
          </a:bodyPr>
          <a:lstStyle/>
          <a:p>
            <a:r>
              <a:rPr lang="en-US" b="1" dirty="0" smtClean="0">
                <a:solidFill>
                  <a:srgbClr val="C00000"/>
                </a:solidFill>
              </a:rPr>
              <a:t>Grid Generation: </a:t>
            </a:r>
            <a:endParaRPr lang="en-US" dirty="0">
              <a:solidFill>
                <a:srgbClr val="C00000"/>
              </a:solidFill>
            </a:endParaRPr>
          </a:p>
        </p:txBody>
      </p:sp>
      <p:sp>
        <p:nvSpPr>
          <p:cNvPr id="13" name="Rectangle 12"/>
          <p:cNvSpPr/>
          <p:nvPr/>
        </p:nvSpPr>
        <p:spPr>
          <a:xfrm>
            <a:off x="228600" y="4197965"/>
            <a:ext cx="5410200" cy="2431435"/>
          </a:xfrm>
          <a:prstGeom prst="rect">
            <a:avLst/>
          </a:prstGeom>
        </p:spPr>
        <p:txBody>
          <a:bodyPr wrap="square">
            <a:spAutoFit/>
          </a:bodyPr>
          <a:lstStyle/>
          <a:p>
            <a:pPr algn="just"/>
            <a:r>
              <a:rPr lang="en-US" sz="1600" dirty="0" smtClean="0"/>
              <a:t>The grid structure consists of a non conformal mesh with </a:t>
            </a:r>
            <a:r>
              <a:rPr lang="en-US" sz="1600" b="1" dirty="0" smtClean="0">
                <a:solidFill>
                  <a:srgbClr val="FF0000"/>
                </a:solidFill>
              </a:rPr>
              <a:t>unstructured triangular elements </a:t>
            </a:r>
            <a:r>
              <a:rPr lang="en-US" sz="1600" dirty="0" smtClean="0"/>
              <a:t>generated using ANSYS meshing. </a:t>
            </a:r>
          </a:p>
          <a:p>
            <a:pPr algn="just"/>
            <a:endParaRPr lang="en-US" sz="1600" dirty="0" smtClean="0"/>
          </a:p>
          <a:p>
            <a:pPr algn="just"/>
            <a:r>
              <a:rPr lang="en-US" sz="1600" dirty="0" smtClean="0"/>
              <a:t>An inflation of 10 levels of quad. cells is imposed to account for the boundary layer with a maximum thickness of 1 mm to achieve a y+ &lt; 1 as required by the transition SST turbulence model [36, 37]. </a:t>
            </a:r>
          </a:p>
          <a:p>
            <a:pPr algn="just"/>
            <a:endParaRPr lang="en-US" sz="2400" dirty="0" smtClean="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19</a:t>
            </a:fld>
            <a:endParaRPr lang="en-US"/>
          </a:p>
        </p:txBody>
      </p:sp>
      <p:graphicFrame>
        <p:nvGraphicFramePr>
          <p:cNvPr id="5" name="Chart 4"/>
          <p:cNvGraphicFramePr/>
          <p:nvPr/>
        </p:nvGraphicFramePr>
        <p:xfrm>
          <a:off x="4495800" y="381000"/>
          <a:ext cx="4419600" cy="2886075"/>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p:cNvGraphicFramePr/>
          <p:nvPr/>
        </p:nvGraphicFramePr>
        <p:xfrm>
          <a:off x="4419600" y="3505200"/>
          <a:ext cx="44958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p:cNvSpPr/>
          <p:nvPr/>
        </p:nvSpPr>
        <p:spPr>
          <a:xfrm>
            <a:off x="152400" y="228600"/>
            <a:ext cx="4191000" cy="5970865"/>
          </a:xfrm>
          <a:prstGeom prst="rect">
            <a:avLst/>
          </a:prstGeom>
        </p:spPr>
        <p:txBody>
          <a:bodyPr wrap="square">
            <a:spAutoFit/>
          </a:bodyPr>
          <a:lstStyle/>
          <a:p>
            <a:pPr algn="just"/>
            <a:r>
              <a:rPr lang="en-US" sz="2000" b="1" dirty="0" smtClean="0"/>
              <a:t>Numerical Model Validation:</a:t>
            </a:r>
          </a:p>
          <a:p>
            <a:pPr algn="just"/>
            <a:endParaRPr lang="en-US" sz="1600" dirty="0" smtClean="0"/>
          </a:p>
          <a:p>
            <a:pPr algn="just"/>
            <a:endParaRPr lang="en-US" sz="1600" dirty="0" smtClean="0"/>
          </a:p>
          <a:p>
            <a:pPr algn="just"/>
            <a:r>
              <a:rPr lang="en-US" sz="1600" dirty="0" smtClean="0"/>
              <a:t>Three models has been checked:</a:t>
            </a:r>
          </a:p>
          <a:p>
            <a:pPr algn="just"/>
            <a:endParaRPr lang="en-US" sz="1000" dirty="0" smtClean="0"/>
          </a:p>
          <a:p>
            <a:pPr algn="just"/>
            <a:r>
              <a:rPr lang="en-US" sz="1600" dirty="0" smtClean="0"/>
              <a:t>	- K-</a:t>
            </a:r>
            <a:r>
              <a:rPr lang="en-US" sz="1600" dirty="0" smtClean="0">
                <a:sym typeface="Symbol"/>
              </a:rPr>
              <a:t> model</a:t>
            </a:r>
          </a:p>
          <a:p>
            <a:pPr algn="just"/>
            <a:r>
              <a:rPr lang="en-US" sz="1600" dirty="0" smtClean="0">
                <a:sym typeface="Symbol"/>
              </a:rPr>
              <a:t>	- K- SST model</a:t>
            </a:r>
          </a:p>
          <a:p>
            <a:pPr algn="just"/>
            <a:r>
              <a:rPr lang="en-US" sz="1600" dirty="0" smtClean="0">
                <a:sym typeface="Symbol"/>
              </a:rPr>
              <a:t>	- Transition SST model</a:t>
            </a:r>
          </a:p>
          <a:p>
            <a:pPr algn="just"/>
            <a:endParaRPr lang="en-US" sz="1600" dirty="0" smtClean="0">
              <a:sym typeface="Symbol"/>
            </a:endParaRPr>
          </a:p>
          <a:p>
            <a:pPr algn="just"/>
            <a:endParaRPr lang="en-US" sz="1600" dirty="0" smtClean="0"/>
          </a:p>
          <a:p>
            <a:pPr algn="just"/>
            <a:r>
              <a:rPr lang="en-US" sz="1600" dirty="0" smtClean="0"/>
              <a:t>The </a:t>
            </a:r>
            <a:r>
              <a:rPr lang="en-US" sz="1600" b="1" dirty="0" smtClean="0">
                <a:solidFill>
                  <a:srgbClr val="FF0000"/>
                </a:solidFill>
              </a:rPr>
              <a:t>transition SST turbulence </a:t>
            </a:r>
            <a:r>
              <a:rPr lang="en-US" sz="1600" dirty="0" smtClean="0"/>
              <a:t>model shows closer agreement to the </a:t>
            </a:r>
            <a:r>
              <a:rPr lang="en-US" sz="1600" b="1" dirty="0" smtClean="0">
                <a:solidFill>
                  <a:srgbClr val="FF0000"/>
                </a:solidFill>
              </a:rPr>
              <a:t>experiments data</a:t>
            </a:r>
            <a:r>
              <a:rPr lang="en-US" sz="1600" dirty="0" smtClean="0"/>
              <a:t> in the numerical results for:</a:t>
            </a:r>
          </a:p>
          <a:p>
            <a:pPr algn="just"/>
            <a:endParaRPr lang="en-US" sz="1600" dirty="0" smtClean="0"/>
          </a:p>
          <a:p>
            <a:pPr algn="just">
              <a:buFontTx/>
              <a:buChar char="-"/>
            </a:pPr>
            <a:r>
              <a:rPr lang="en-US" sz="1600" dirty="0" smtClean="0"/>
              <a:t>   Static torque coefficient at different </a:t>
            </a:r>
          </a:p>
          <a:p>
            <a:pPr algn="just"/>
            <a:r>
              <a:rPr lang="en-US" sz="1600" dirty="0" smtClean="0"/>
              <a:t>     azimuth angles (</a:t>
            </a:r>
            <a:r>
              <a:rPr lang="en-US" sz="1600" dirty="0" smtClean="0">
                <a:sym typeface="Symbol"/>
              </a:rPr>
              <a:t>)</a:t>
            </a:r>
          </a:p>
          <a:p>
            <a:pPr algn="just"/>
            <a:endParaRPr lang="en-US" sz="1600" dirty="0" smtClean="0"/>
          </a:p>
          <a:p>
            <a:pPr algn="just">
              <a:buFontTx/>
              <a:buChar char="-"/>
            </a:pPr>
            <a:r>
              <a:rPr lang="en-US" sz="1600" dirty="0" smtClean="0"/>
              <a:t>   Power coefficient at different tip speed </a:t>
            </a:r>
          </a:p>
          <a:p>
            <a:pPr algn="just"/>
            <a:r>
              <a:rPr lang="en-US" sz="1600" dirty="0" smtClean="0"/>
              <a:t>    ratios (</a:t>
            </a:r>
            <a:r>
              <a:rPr lang="en-US" sz="1600" dirty="0" smtClean="0">
                <a:sym typeface="Symbol"/>
              </a:rPr>
              <a:t>)</a:t>
            </a:r>
          </a:p>
          <a:p>
            <a:pPr algn="just"/>
            <a:endParaRPr lang="en-US" sz="1600" dirty="0" smtClean="0">
              <a:sym typeface="Symbol"/>
            </a:endParaRPr>
          </a:p>
          <a:p>
            <a:pPr algn="just"/>
            <a:endParaRPr lang="en-US" sz="1600" dirty="0" smtClean="0">
              <a:sym typeface="Symbol"/>
            </a:endParaRPr>
          </a:p>
          <a:p>
            <a:pPr algn="just"/>
            <a:r>
              <a:rPr lang="en-US" sz="1600" dirty="0" smtClean="0">
                <a:sym typeface="Symbol"/>
              </a:rPr>
              <a:t>The maximum power coefficient:</a:t>
            </a:r>
          </a:p>
          <a:p>
            <a:pPr algn="just"/>
            <a:r>
              <a:rPr lang="en-US" sz="1600" dirty="0" smtClean="0">
                <a:sym typeface="Symbol"/>
              </a:rPr>
              <a:t>              </a:t>
            </a:r>
            <a:r>
              <a:rPr lang="en-US" sz="1600" b="1" dirty="0" err="1" smtClean="0">
                <a:sym typeface="Symbol"/>
              </a:rPr>
              <a:t>Cp</a:t>
            </a:r>
            <a:r>
              <a:rPr lang="en-US" sz="1600" b="1" baseline="-25000" dirty="0" err="1" smtClean="0">
                <a:sym typeface="Symbol"/>
              </a:rPr>
              <a:t>max</a:t>
            </a:r>
            <a:r>
              <a:rPr lang="en-US" sz="1600" dirty="0" smtClean="0">
                <a:sym typeface="Symbol"/>
              </a:rPr>
              <a:t> = 0.23 at  = 1</a:t>
            </a:r>
            <a:endParaRPr lang="en-US" sz="1600"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20</a:t>
            </a:fld>
            <a:endParaRPr lang="en-US"/>
          </a:p>
        </p:txBody>
      </p:sp>
      <p:pic>
        <p:nvPicPr>
          <p:cNvPr id="6" name="Single Savonius Velo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5" name="TextBox 4"/>
          <p:cNvSpPr txBox="1"/>
          <p:nvPr/>
        </p:nvSpPr>
        <p:spPr>
          <a:xfrm>
            <a:off x="0" y="5873115"/>
            <a:ext cx="9144000" cy="984885"/>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400" b="1" dirty="0" smtClean="0"/>
              <a:t>Velocity Contours:     Single Savonius Turbine</a:t>
            </a:r>
          </a:p>
          <a:p>
            <a:pPr algn="ctr"/>
            <a:endParaRPr lang="en-US" sz="17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21</a:t>
            </a:fld>
            <a:endParaRPr lang="en-US"/>
          </a:p>
        </p:txBody>
      </p:sp>
      <p:pic>
        <p:nvPicPr>
          <p:cNvPr id="6" name="Single Savonius Vorti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5" name="TextBox 4"/>
          <p:cNvSpPr txBox="1"/>
          <p:nvPr/>
        </p:nvSpPr>
        <p:spPr>
          <a:xfrm>
            <a:off x="0" y="5873115"/>
            <a:ext cx="9144000" cy="984885"/>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400" b="1" dirty="0" smtClean="0"/>
              <a:t>Vorticity Contours:     Single Savonius Turbine</a:t>
            </a:r>
          </a:p>
          <a:p>
            <a:pPr algn="ctr"/>
            <a:endParaRPr lang="en-US" sz="17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22</a:t>
            </a:fld>
            <a:endParaRPr lang="en-US"/>
          </a:p>
        </p:txBody>
      </p:sp>
      <p:sp>
        <p:nvSpPr>
          <p:cNvPr id="4" name="Rectangle 3"/>
          <p:cNvSpPr/>
          <p:nvPr/>
        </p:nvSpPr>
        <p:spPr>
          <a:xfrm>
            <a:off x="152400" y="304800"/>
            <a:ext cx="5257800" cy="369332"/>
          </a:xfrm>
          <a:prstGeom prst="rect">
            <a:avLst/>
          </a:prstGeom>
        </p:spPr>
        <p:txBody>
          <a:bodyPr wrap="square">
            <a:spAutoFit/>
          </a:bodyPr>
          <a:lstStyle/>
          <a:p>
            <a:r>
              <a:rPr lang="en-US" b="1" dirty="0" smtClean="0"/>
              <a:t>Flow Pattern around a Single Savonius Rotor</a:t>
            </a:r>
            <a:endParaRPr lang="en-US" dirty="0"/>
          </a:p>
        </p:txBody>
      </p:sp>
      <p:pic>
        <p:nvPicPr>
          <p:cNvPr id="5" name="Picture 12"/>
          <p:cNvPicPr>
            <a:picLocks noChangeAspect="1" noChangeArrowheads="1"/>
          </p:cNvPicPr>
          <p:nvPr/>
        </p:nvPicPr>
        <p:blipFill>
          <a:blip r:embed="rId2" cstate="print"/>
          <a:srcRect/>
          <a:stretch>
            <a:fillRect/>
          </a:stretch>
        </p:blipFill>
        <p:spPr bwMode="auto">
          <a:xfrm>
            <a:off x="4800600" y="914400"/>
            <a:ext cx="4191000" cy="5105400"/>
          </a:xfrm>
          <a:prstGeom prst="rect">
            <a:avLst/>
          </a:prstGeom>
          <a:noFill/>
          <a:ln w="9525">
            <a:noFill/>
            <a:miter lim="800000"/>
            <a:headEnd/>
            <a:tailEnd/>
          </a:ln>
        </p:spPr>
      </p:pic>
      <p:sp>
        <p:nvSpPr>
          <p:cNvPr id="6" name="Rectangle 2"/>
          <p:cNvSpPr>
            <a:spLocks noChangeArrowheads="1"/>
          </p:cNvSpPr>
          <p:nvPr/>
        </p:nvSpPr>
        <p:spPr bwMode="auto">
          <a:xfrm>
            <a:off x="152400" y="953054"/>
            <a:ext cx="4648200" cy="5142946"/>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defTabSz="914400" eaLnBrk="1" latinLnBrk="0" hangingPunct="1">
              <a:lnSpc>
                <a:spcPct val="100000"/>
              </a:lnSpc>
              <a:spcBef>
                <a:spcPct val="0"/>
              </a:spcBef>
              <a:buClrTx/>
              <a:buSzTx/>
              <a:buFontTx/>
              <a:buNone/>
              <a:tabLst/>
            </a:pPr>
            <a:r>
              <a:rPr lang="en-US" sz="1700" dirty="0" smtClean="0">
                <a:latin typeface="Times New Roman" pitchFamily="18" charset="0"/>
              </a:rPr>
              <a:t>The flow patterns around the rotor are identified and found comparable to the experimental data:</a:t>
            </a:r>
          </a:p>
          <a:p>
            <a:pPr marL="0" marR="0" lvl="0" indent="0" defTabSz="914400" eaLnBrk="0" latinLnBrk="0" hangingPunct="0">
              <a:lnSpc>
                <a:spcPct val="100000"/>
              </a:lnSpc>
              <a:spcBef>
                <a:spcPct val="0"/>
              </a:spcBef>
              <a:buClrTx/>
              <a:buSzTx/>
              <a:buFontTx/>
              <a:buNone/>
              <a:tabLst/>
            </a:pPr>
            <a:endParaRPr lang="en-US" sz="2000" dirty="0" smtClean="0">
              <a:latin typeface="Times New Roman" pitchFamily="18" charset="0"/>
            </a:endParaRPr>
          </a:p>
          <a:p>
            <a:pPr marL="342900" indent="-342900">
              <a:lnSpc>
                <a:spcPct val="80000"/>
              </a:lnSpc>
              <a:spcBef>
                <a:spcPct val="20000"/>
              </a:spcBef>
              <a:buFont typeface="Wingdings" pitchFamily="2" charset="2"/>
              <a:buChar char="Ø"/>
            </a:pPr>
            <a:r>
              <a:rPr lang="en-US" sz="1700" b="1" u="sng" dirty="0" smtClean="0">
                <a:latin typeface="Times New Roman" pitchFamily="18" charset="0"/>
              </a:rPr>
              <a:t>Flow (I):</a:t>
            </a:r>
            <a:r>
              <a:rPr lang="en-US" sz="1700" b="1" dirty="0" smtClean="0">
                <a:latin typeface="Times New Roman" pitchFamily="18" charset="0"/>
              </a:rPr>
              <a:t> </a:t>
            </a:r>
            <a:r>
              <a:rPr lang="en-US" sz="1700" dirty="0" smtClean="0">
                <a:latin typeface="Times New Roman" pitchFamily="18" charset="0"/>
              </a:rPr>
              <a:t>Coanda flow (Attached to the advancing blade convex side).</a:t>
            </a:r>
          </a:p>
          <a:p>
            <a:pPr marL="342900" indent="-342900">
              <a:lnSpc>
                <a:spcPct val="80000"/>
              </a:lnSpc>
              <a:spcBef>
                <a:spcPct val="20000"/>
              </a:spcBef>
              <a:buFont typeface="Wingdings" pitchFamily="2" charset="2"/>
              <a:buChar char="Ø"/>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(II):</a:t>
            </a:r>
            <a:r>
              <a:rPr lang="en-US" sz="1700" b="1" dirty="0" smtClean="0">
                <a:latin typeface="Times New Roman" pitchFamily="18" charset="0"/>
              </a:rPr>
              <a:t> </a:t>
            </a:r>
            <a:r>
              <a:rPr lang="en-US" sz="1700" dirty="0" smtClean="0">
                <a:latin typeface="Times New Roman" pitchFamily="18" charset="0"/>
              </a:rPr>
              <a:t>Dragging flow (from the advancing blade convex side to the returning blade concave side).</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(III):</a:t>
            </a:r>
            <a:r>
              <a:rPr lang="en-US" sz="1700" b="1" dirty="0" smtClean="0">
                <a:latin typeface="Times New Roman" pitchFamily="18" charset="0"/>
              </a:rPr>
              <a:t> </a:t>
            </a:r>
            <a:r>
              <a:rPr lang="en-US" sz="1700" dirty="0" smtClean="0">
                <a:latin typeface="Times New Roman" pitchFamily="18" charset="0"/>
              </a:rPr>
              <a:t>Overlap flow though the overlapping area.</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(IV):</a:t>
            </a:r>
            <a:r>
              <a:rPr lang="en-US" sz="1700" b="1" dirty="0" smtClean="0">
                <a:latin typeface="Times New Roman" pitchFamily="18" charset="0"/>
              </a:rPr>
              <a:t> </a:t>
            </a:r>
            <a:r>
              <a:rPr lang="en-US" sz="1700" dirty="0" smtClean="0">
                <a:latin typeface="Times New Roman" pitchFamily="18" charset="0"/>
              </a:rPr>
              <a:t>Stagnation flow from upstream to the returning blade convex side.</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(V):</a:t>
            </a:r>
            <a:r>
              <a:rPr lang="en-US" sz="1700" b="1" dirty="0" smtClean="0">
                <a:latin typeface="Times New Roman" pitchFamily="18" charset="0"/>
              </a:rPr>
              <a:t> </a:t>
            </a:r>
            <a:r>
              <a:rPr lang="en-US" sz="1700" dirty="0" smtClean="0">
                <a:latin typeface="Times New Roman" pitchFamily="18" charset="0"/>
              </a:rPr>
              <a:t>Shedding vortex at the advancing blade tip.</a:t>
            </a:r>
          </a:p>
          <a:p>
            <a:pPr marL="342900" marR="0" lvl="0" indent="-342900">
              <a:lnSpc>
                <a:spcPct val="80000"/>
              </a:lnSpc>
              <a:spcBef>
                <a:spcPct val="20000"/>
              </a:spcBef>
              <a:buClrTx/>
              <a:buSzTx/>
              <a:buFont typeface="Wingdings" pitchFamily="2" charset="2"/>
              <a:buChar char="Ø"/>
              <a:tabLst/>
            </a:pPr>
            <a:endParaRPr lang="en-US" sz="1600" dirty="0" smtClean="0">
              <a:latin typeface="Times New Roman" pitchFamily="18" charset="0"/>
            </a:endParaRPr>
          </a:p>
          <a:p>
            <a:pPr marL="342900" marR="0" lvl="0" indent="-342900">
              <a:lnSpc>
                <a:spcPct val="80000"/>
              </a:lnSpc>
              <a:spcBef>
                <a:spcPct val="20000"/>
              </a:spcBef>
              <a:buClrTx/>
              <a:buSzTx/>
              <a:buFont typeface="Wingdings" pitchFamily="2" charset="2"/>
              <a:buChar char="Ø"/>
              <a:tabLst/>
            </a:pPr>
            <a:r>
              <a:rPr lang="en-US" sz="1700" b="1" u="sng" dirty="0" smtClean="0">
                <a:latin typeface="Times New Roman" pitchFamily="18" charset="0"/>
              </a:rPr>
              <a:t>Flow (VI):</a:t>
            </a:r>
            <a:r>
              <a:rPr lang="en-US" sz="1700" b="1" dirty="0" smtClean="0">
                <a:latin typeface="Times New Roman" pitchFamily="18" charset="0"/>
              </a:rPr>
              <a:t> </a:t>
            </a:r>
            <a:r>
              <a:rPr lang="en-US" sz="1700" dirty="0" smtClean="0">
                <a:latin typeface="Times New Roman" pitchFamily="18" charset="0"/>
              </a:rPr>
              <a:t>Shedding vortex from the returning blade tip.</a:t>
            </a:r>
          </a:p>
        </p:txBody>
      </p:sp>
      <p:sp>
        <p:nvSpPr>
          <p:cNvPr id="7" name="Rectangle 6"/>
          <p:cNvSpPr/>
          <p:nvPr/>
        </p:nvSpPr>
        <p:spPr>
          <a:xfrm>
            <a:off x="228600" y="6225469"/>
            <a:ext cx="8686800" cy="480131"/>
          </a:xfrm>
          <a:prstGeom prst="rect">
            <a:avLst/>
          </a:prstGeom>
          <a:solidFill>
            <a:schemeClr val="bg1"/>
          </a:solidFill>
        </p:spPr>
        <p:txBody>
          <a:bodyPr wrap="square">
            <a:spAutoFit/>
          </a:bodyPr>
          <a:lstStyle/>
          <a:p>
            <a:pPr marL="342900" indent="-342900" fontAlgn="auto">
              <a:lnSpc>
                <a:spcPct val="90000"/>
              </a:lnSpc>
              <a:spcAft>
                <a:spcPts val="0"/>
              </a:spcAft>
              <a:defRPr/>
            </a:pPr>
            <a:r>
              <a:rPr lang="en-US" sz="1400" b="1" i="1" dirty="0" smtClean="0">
                <a:latin typeface="+mj-lt"/>
                <a:ea typeface="+mj-ea"/>
                <a:cs typeface="+mj-cs"/>
              </a:rPr>
              <a:t>       Nakajima, M., IIO, S., Ikeda, T., Performance of double-step Savonius rotor for environmentally friendly hydraulic turbine. Journal of Fluid Science and Technology 3, (</a:t>
            </a:r>
            <a:r>
              <a:rPr lang="en-US" sz="1400" b="1" i="1" dirty="0" smtClean="0"/>
              <a:t>2008)</a:t>
            </a:r>
            <a:endParaRPr lang="en-US" sz="1400" b="1" i="1" dirty="0" smtClean="0">
              <a:latin typeface="+mj-lt"/>
              <a:ea typeface="+mj-ea"/>
              <a:cs typeface="+mj-cs"/>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cstate="print"/>
          <a:srcRect/>
          <a:stretch>
            <a:fillRect/>
          </a:stretch>
        </p:blipFill>
        <p:spPr bwMode="auto">
          <a:xfrm>
            <a:off x="4670234" y="1905000"/>
            <a:ext cx="4343400" cy="24384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325197A1-4679-4014-A1F3-A8A77BFA5E4A}" type="slidenum">
              <a:rPr lang="en-US" smtClean="0"/>
              <a:pPr/>
              <a:t>23</a:t>
            </a:fld>
            <a:endParaRPr lang="en-US"/>
          </a:p>
        </p:txBody>
      </p:sp>
      <p:sp>
        <p:nvSpPr>
          <p:cNvPr id="4" name="Rectangle 3"/>
          <p:cNvSpPr/>
          <p:nvPr/>
        </p:nvSpPr>
        <p:spPr>
          <a:xfrm>
            <a:off x="152400" y="152400"/>
            <a:ext cx="5257800" cy="369332"/>
          </a:xfrm>
          <a:prstGeom prst="rect">
            <a:avLst/>
          </a:prstGeom>
        </p:spPr>
        <p:txBody>
          <a:bodyPr wrap="square">
            <a:spAutoFit/>
          </a:bodyPr>
          <a:lstStyle/>
          <a:p>
            <a:r>
              <a:rPr lang="en-US" b="1" dirty="0" smtClean="0"/>
              <a:t>3D Validation for a Single Savonius Turbine</a:t>
            </a:r>
            <a:endParaRPr lang="en-US" dirty="0"/>
          </a:p>
        </p:txBody>
      </p:sp>
      <p:pic>
        <p:nvPicPr>
          <p:cNvPr id="5" name="Picture 4"/>
          <p:cNvPicPr/>
          <p:nvPr/>
        </p:nvPicPr>
        <p:blipFill>
          <a:blip r:embed="rId3" cstate="print"/>
          <a:srcRect/>
          <a:stretch>
            <a:fillRect/>
          </a:stretch>
        </p:blipFill>
        <p:spPr bwMode="auto">
          <a:xfrm>
            <a:off x="5486400" y="0"/>
            <a:ext cx="1447799" cy="1828800"/>
          </a:xfrm>
          <a:prstGeom prst="rect">
            <a:avLst/>
          </a:prstGeom>
          <a:noFill/>
          <a:ln w="9525">
            <a:noFill/>
            <a:miter lim="800000"/>
            <a:headEnd/>
            <a:tailEnd/>
          </a:ln>
        </p:spPr>
      </p:pic>
      <p:pic>
        <p:nvPicPr>
          <p:cNvPr id="6" name="Picture 5"/>
          <p:cNvPicPr/>
          <p:nvPr/>
        </p:nvPicPr>
        <p:blipFill>
          <a:blip r:embed="rId4" cstate="print"/>
          <a:srcRect/>
          <a:stretch>
            <a:fillRect/>
          </a:stretch>
        </p:blipFill>
        <p:spPr bwMode="auto">
          <a:xfrm>
            <a:off x="7467600" y="76200"/>
            <a:ext cx="1371600" cy="1676400"/>
          </a:xfrm>
          <a:prstGeom prst="rect">
            <a:avLst/>
          </a:prstGeom>
          <a:noFill/>
          <a:ln w="9525">
            <a:noFill/>
            <a:miter lim="800000"/>
            <a:headEnd/>
            <a:tailEnd/>
          </a:ln>
        </p:spPr>
      </p:pic>
      <p:pic>
        <p:nvPicPr>
          <p:cNvPr id="7" name="Picture 6"/>
          <p:cNvPicPr/>
          <p:nvPr/>
        </p:nvPicPr>
        <p:blipFill>
          <a:blip r:embed="rId5" cstate="print"/>
          <a:srcRect/>
          <a:stretch>
            <a:fillRect/>
          </a:stretch>
        </p:blipFill>
        <p:spPr bwMode="auto">
          <a:xfrm>
            <a:off x="152400" y="2819400"/>
            <a:ext cx="4267200" cy="2286000"/>
          </a:xfrm>
          <a:prstGeom prst="rect">
            <a:avLst/>
          </a:prstGeom>
          <a:noFill/>
          <a:ln w="9525">
            <a:noFill/>
            <a:miter lim="800000"/>
            <a:headEnd/>
            <a:tailEnd/>
          </a:ln>
        </p:spPr>
      </p:pic>
      <p:pic>
        <p:nvPicPr>
          <p:cNvPr id="2050" name="Picture 2"/>
          <p:cNvPicPr>
            <a:picLocks noChangeAspect="1" noChangeArrowheads="1"/>
          </p:cNvPicPr>
          <p:nvPr/>
        </p:nvPicPr>
        <p:blipFill>
          <a:blip r:embed="rId6" cstate="print"/>
          <a:srcRect/>
          <a:stretch>
            <a:fillRect/>
          </a:stretch>
        </p:blipFill>
        <p:spPr bwMode="auto">
          <a:xfrm>
            <a:off x="381000" y="838200"/>
            <a:ext cx="3785541" cy="1828800"/>
          </a:xfrm>
          <a:prstGeom prst="rect">
            <a:avLst/>
          </a:prstGeom>
          <a:noFill/>
          <a:ln w="9525">
            <a:noFill/>
            <a:miter lim="800000"/>
            <a:headEnd/>
            <a:tailEnd/>
          </a:ln>
          <a:effectLst/>
        </p:spPr>
      </p:pic>
      <p:pic>
        <p:nvPicPr>
          <p:cNvPr id="1029" name="Picture 5"/>
          <p:cNvPicPr>
            <a:picLocks noChangeAspect="1" noChangeArrowheads="1"/>
          </p:cNvPicPr>
          <p:nvPr/>
        </p:nvPicPr>
        <p:blipFill>
          <a:blip r:embed="rId7" cstate="print"/>
          <a:srcRect/>
          <a:stretch>
            <a:fillRect/>
          </a:stretch>
        </p:blipFill>
        <p:spPr bwMode="auto">
          <a:xfrm>
            <a:off x="4648201" y="4419600"/>
            <a:ext cx="4376450" cy="2256489"/>
          </a:xfrm>
          <a:prstGeom prst="rect">
            <a:avLst/>
          </a:prstGeom>
          <a:noFill/>
          <a:ln w="9525">
            <a:noFill/>
            <a:miter lim="800000"/>
            <a:headEnd/>
            <a:tailEnd/>
          </a:ln>
        </p:spPr>
      </p:pic>
      <p:sp>
        <p:nvSpPr>
          <p:cNvPr id="14" name="TextBox 13"/>
          <p:cNvSpPr txBox="1"/>
          <p:nvPr/>
        </p:nvSpPr>
        <p:spPr>
          <a:xfrm>
            <a:off x="6400800" y="4572000"/>
            <a:ext cx="762000" cy="381000"/>
          </a:xfrm>
          <a:prstGeom prst="rect">
            <a:avLst/>
          </a:prstGeom>
          <a:noFill/>
        </p:spPr>
        <p:txBody>
          <a:bodyPr wrap="square" rtlCol="0">
            <a:spAutoFit/>
          </a:bodyPr>
          <a:lstStyle/>
          <a:p>
            <a:r>
              <a:rPr lang="en-US" dirty="0" smtClean="0"/>
              <a:t>DES</a:t>
            </a:r>
            <a:endParaRPr lang="en-US" dirty="0"/>
          </a:p>
        </p:txBody>
      </p:sp>
      <p:sp>
        <p:nvSpPr>
          <p:cNvPr id="15" name="TextBox 14"/>
          <p:cNvSpPr txBox="1"/>
          <p:nvPr/>
        </p:nvSpPr>
        <p:spPr>
          <a:xfrm>
            <a:off x="8153400" y="1981200"/>
            <a:ext cx="762000" cy="584775"/>
          </a:xfrm>
          <a:prstGeom prst="rect">
            <a:avLst/>
          </a:prstGeom>
          <a:noFill/>
        </p:spPr>
        <p:txBody>
          <a:bodyPr wrap="square" rtlCol="0">
            <a:spAutoFit/>
          </a:bodyPr>
          <a:lstStyle/>
          <a:p>
            <a:pPr algn="ctr"/>
            <a:r>
              <a:rPr lang="en-US" sz="1600" dirty="0" smtClean="0"/>
              <a:t>Trans. SST</a:t>
            </a:r>
            <a:endParaRPr lang="en-US" sz="1600" dirty="0"/>
          </a:p>
        </p:txBody>
      </p:sp>
      <p:graphicFrame>
        <p:nvGraphicFramePr>
          <p:cNvPr id="16" name="Table 15"/>
          <p:cNvGraphicFramePr>
            <a:graphicFrameLocks noGrp="1"/>
          </p:cNvGraphicFramePr>
          <p:nvPr/>
        </p:nvGraphicFramePr>
        <p:xfrm>
          <a:off x="457200" y="5410200"/>
          <a:ext cx="3810000" cy="1226820"/>
        </p:xfrm>
        <a:graphic>
          <a:graphicData uri="http://schemas.openxmlformats.org/drawingml/2006/table">
            <a:tbl>
              <a:tblPr/>
              <a:tblGrid>
                <a:gridCol w="685800"/>
                <a:gridCol w="1066800"/>
                <a:gridCol w="1295400"/>
                <a:gridCol w="762000"/>
              </a:tblGrid>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Grid</a:t>
                      </a:r>
                      <a:endParaRPr lang="en-US" sz="1400" b="1" dirty="0">
                        <a:latin typeface="Calibri"/>
                        <a:ea typeface="Calibri"/>
                        <a:cs typeface="Arial"/>
                      </a:endParaRPr>
                    </a:p>
                    <a:p>
                      <a:pPr marL="0" marR="0" algn="ctr">
                        <a:lnSpc>
                          <a:spcPct val="115000"/>
                        </a:lnSpc>
                        <a:spcBef>
                          <a:spcPts val="0"/>
                        </a:spcBef>
                        <a:spcAft>
                          <a:spcPts val="0"/>
                        </a:spcAft>
                      </a:pPr>
                      <a:r>
                        <a:rPr lang="en-US" sz="1400" b="1" dirty="0">
                          <a:solidFill>
                            <a:srgbClr val="000000"/>
                          </a:solidFill>
                          <a:latin typeface="Times New Roman"/>
                          <a:ea typeface="Calibri"/>
                          <a:cs typeface="Arial"/>
                        </a:rPr>
                        <a:t> Level</a:t>
                      </a:r>
                      <a:endParaRPr lang="en-US" sz="1400" b="1" dirty="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No. of </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Cells</a:t>
                      </a:r>
                      <a:endParaRPr lang="en-US" sz="1400" b="1">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 </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Transition SST</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Cm</a:t>
                      </a:r>
                      <a:endParaRPr lang="en-US" sz="1400" b="1">
                        <a:latin typeface="Calibri"/>
                        <a:ea typeface="Calibri"/>
                        <a:cs typeface="Arial"/>
                      </a:endParaRPr>
                    </a:p>
                    <a:p>
                      <a:pPr marL="0" marR="0" algn="ctr">
                        <a:lnSpc>
                          <a:spcPct val="115000"/>
                        </a:lnSpc>
                        <a:spcBef>
                          <a:spcPts val="0"/>
                        </a:spcBef>
                        <a:spcAft>
                          <a:spcPts val="0"/>
                        </a:spcAft>
                      </a:pPr>
                      <a:r>
                        <a:rPr lang="en-US" sz="1400" b="1">
                          <a:solidFill>
                            <a:srgbClr val="000000"/>
                          </a:solidFill>
                          <a:latin typeface="Times New Roman"/>
                          <a:ea typeface="Calibri"/>
                          <a:cs typeface="Arial"/>
                        </a:rPr>
                        <a:t>DES</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752,361</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0.1461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0.1806</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2</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1,999,508</a:t>
                      </a:r>
                      <a:endParaRPr lang="en-US" sz="1400" b="1">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0.1561</a:t>
                      </a:r>
                      <a:endParaRPr lang="en-US" sz="1400" b="1">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0.1909</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00"/>
                    </a:solidFill>
                  </a:tcPr>
                </a:tc>
              </a:tr>
              <a:tr h="0">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3</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4,204,210</a:t>
                      </a:r>
                      <a:endParaRPr lang="en-US" sz="14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0.1557</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0.1901</a:t>
                      </a:r>
                      <a:endParaRPr lang="en-US" sz="1400" b="1" dirty="0">
                        <a:latin typeface="Calibri"/>
                        <a:ea typeface="Calibri"/>
                        <a:cs typeface="Arial"/>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24</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4800600" y="217583"/>
            <a:ext cx="4191000" cy="2765234"/>
          </a:xfrm>
          <a:prstGeom prst="rect">
            <a:avLst/>
          </a:prstGeom>
          <a:noFill/>
          <a:ln w="12700">
            <a:noFill/>
            <a:miter lim="800000"/>
            <a:headEnd/>
            <a:tailEnd/>
          </a:ln>
        </p:spPr>
      </p:pic>
      <p:sp>
        <p:nvSpPr>
          <p:cNvPr id="6" name="Rectangle 5"/>
          <p:cNvSpPr/>
          <p:nvPr/>
        </p:nvSpPr>
        <p:spPr>
          <a:xfrm>
            <a:off x="152400" y="3088481"/>
            <a:ext cx="4800600" cy="3693319"/>
          </a:xfrm>
          <a:prstGeom prst="rect">
            <a:avLst/>
          </a:prstGeom>
        </p:spPr>
        <p:txBody>
          <a:bodyPr wrap="square">
            <a:spAutoFit/>
          </a:bodyPr>
          <a:lstStyle/>
          <a:p>
            <a:r>
              <a:rPr lang="en-US" b="1" dirty="0" smtClean="0">
                <a:solidFill>
                  <a:srgbClr val="FF0000"/>
                </a:solidFill>
              </a:rPr>
              <a:t>Transition SST model </a:t>
            </a:r>
            <a:r>
              <a:rPr lang="en-US" dirty="0" smtClean="0"/>
              <a:t>in the 3D Solution under predicted the single turbine performance compared to experimental data, this results are in consistence with the literature review on 3D solutions</a:t>
            </a:r>
          </a:p>
          <a:p>
            <a:endParaRPr lang="en-US" dirty="0" smtClean="0"/>
          </a:p>
          <a:p>
            <a:r>
              <a:rPr lang="en-US" dirty="0" smtClean="0"/>
              <a:t>To obtain better </a:t>
            </a:r>
            <a:r>
              <a:rPr lang="en-US" dirty="0" err="1" smtClean="0"/>
              <a:t>rsults</a:t>
            </a:r>
            <a:r>
              <a:rPr lang="en-US" dirty="0" smtClean="0"/>
              <a:t>, </a:t>
            </a:r>
            <a:r>
              <a:rPr lang="en-US" b="1" dirty="0" smtClean="0">
                <a:solidFill>
                  <a:srgbClr val="C00000"/>
                </a:solidFill>
              </a:rPr>
              <a:t>detached eddy simulation (DES) </a:t>
            </a:r>
            <a:r>
              <a:rPr lang="en-US" dirty="0" smtClean="0"/>
              <a:t>model is used for the flow simulation, the obtained results are </a:t>
            </a:r>
            <a:r>
              <a:rPr lang="en-US" b="1" dirty="0" smtClean="0">
                <a:solidFill>
                  <a:srgbClr val="C00000"/>
                </a:solidFill>
              </a:rPr>
              <a:t>closer to the experimental data </a:t>
            </a:r>
            <a:r>
              <a:rPr lang="en-US" dirty="0" smtClean="0"/>
              <a:t>for different TSR</a:t>
            </a:r>
          </a:p>
          <a:p>
            <a:endParaRPr lang="en-US" dirty="0" smtClean="0"/>
          </a:p>
          <a:p>
            <a:r>
              <a:rPr lang="en-US" dirty="0" smtClean="0"/>
              <a:t>The max. difference between DES and experimental data is about 15%</a:t>
            </a:r>
            <a:endParaRPr lang="en-US" dirty="0"/>
          </a:p>
        </p:txBody>
      </p:sp>
      <p:graphicFrame>
        <p:nvGraphicFramePr>
          <p:cNvPr id="5" name="Chart 4"/>
          <p:cNvGraphicFramePr/>
          <p:nvPr/>
        </p:nvGraphicFramePr>
        <p:xfrm>
          <a:off x="228600" y="228600"/>
          <a:ext cx="4495800" cy="2743200"/>
        </p:xfrm>
        <a:graphic>
          <a:graphicData uri="http://schemas.openxmlformats.org/drawingml/2006/chart">
            <c:chart xmlns:c="http://schemas.openxmlformats.org/drawingml/2006/chart" xmlns:r="http://schemas.openxmlformats.org/officeDocument/2006/relationships" r:id="rId3"/>
          </a:graphicData>
        </a:graphic>
      </p:graphicFrame>
      <p:pic>
        <p:nvPicPr>
          <p:cNvPr id="7" name="Picture 6" descr="C:\Users\Mohammed\AppData\Local\Microsoft\Windows\INetCache\Content.Word\1.1 million.jpg"/>
          <p:cNvPicPr/>
          <p:nvPr/>
        </p:nvPicPr>
        <p:blipFill>
          <a:blip r:embed="rId4" cstate="print"/>
          <a:srcRect/>
          <a:stretch>
            <a:fillRect/>
          </a:stretch>
        </p:blipFill>
        <p:spPr bwMode="auto">
          <a:xfrm>
            <a:off x="5105400" y="3352800"/>
            <a:ext cx="3867150" cy="2743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25</a:t>
            </a:fld>
            <a:endParaRPr lang="en-US"/>
          </a:p>
        </p:txBody>
      </p:sp>
      <p:sp>
        <p:nvSpPr>
          <p:cNvPr id="4" name="Rectangle 3"/>
          <p:cNvSpPr/>
          <p:nvPr/>
        </p:nvSpPr>
        <p:spPr>
          <a:xfrm>
            <a:off x="1752600" y="228600"/>
            <a:ext cx="5791200" cy="769441"/>
          </a:xfrm>
          <a:prstGeom prst="rect">
            <a:avLst/>
          </a:prstGeom>
        </p:spPr>
        <p:txBody>
          <a:bodyPr wrap="square">
            <a:spAutoFit/>
          </a:bodyPr>
          <a:lstStyle/>
          <a:p>
            <a:pPr algn="ctr"/>
            <a:r>
              <a:rPr lang="en-US" sz="2200" b="1" dirty="0" smtClean="0">
                <a:latin typeface="+mj-lt"/>
                <a:ea typeface="+mj-ea"/>
                <a:cs typeface="+mj-cs"/>
              </a:rPr>
              <a:t>Numerical Solution of Two Savonius Wind Turbine Clusters</a:t>
            </a:r>
          </a:p>
        </p:txBody>
      </p:sp>
      <p:sp>
        <p:nvSpPr>
          <p:cNvPr id="11" name="Rectangle 10"/>
          <p:cNvSpPr/>
          <p:nvPr/>
        </p:nvSpPr>
        <p:spPr>
          <a:xfrm>
            <a:off x="381000" y="1295400"/>
            <a:ext cx="8305800" cy="1631216"/>
          </a:xfrm>
          <a:prstGeom prst="rect">
            <a:avLst/>
          </a:prstGeom>
        </p:spPr>
        <p:txBody>
          <a:bodyPr wrap="square">
            <a:spAutoFit/>
          </a:bodyPr>
          <a:lstStyle/>
          <a:p>
            <a:pPr algn="just"/>
            <a:r>
              <a:rPr lang="en-US" sz="2000" dirty="0" smtClean="0"/>
              <a:t>The development of an efficient cluster requires the study of different possibilities of multiple turbine cluster</a:t>
            </a:r>
          </a:p>
          <a:p>
            <a:pPr algn="just"/>
            <a:endParaRPr lang="en-US" sz="2000" dirty="0" smtClean="0"/>
          </a:p>
          <a:p>
            <a:pPr algn="just"/>
            <a:r>
              <a:rPr lang="en-US" sz="2000" dirty="0" smtClean="0"/>
              <a:t>Two </a:t>
            </a:r>
            <a:r>
              <a:rPr lang="en-US" sz="2000" b="1" dirty="0" smtClean="0">
                <a:solidFill>
                  <a:srgbClr val="FF0000"/>
                </a:solidFill>
              </a:rPr>
              <a:t>Co-rotating</a:t>
            </a:r>
            <a:r>
              <a:rPr lang="en-US" sz="2000" dirty="0" smtClean="0"/>
              <a:t> and </a:t>
            </a:r>
            <a:r>
              <a:rPr lang="en-US" sz="2000" b="1" dirty="0" smtClean="0">
                <a:solidFill>
                  <a:srgbClr val="FF0000"/>
                </a:solidFill>
              </a:rPr>
              <a:t>Counter-rotating</a:t>
            </a:r>
            <a:r>
              <a:rPr lang="en-US" sz="2000" dirty="0" smtClean="0"/>
              <a:t> turbine clusters in parallel and oblique configurations are numerically simulated</a:t>
            </a:r>
          </a:p>
        </p:txBody>
      </p:sp>
      <p:grpSp>
        <p:nvGrpSpPr>
          <p:cNvPr id="15" name="Group 14"/>
          <p:cNvGrpSpPr/>
          <p:nvPr/>
        </p:nvGrpSpPr>
        <p:grpSpPr>
          <a:xfrm>
            <a:off x="533400" y="3014246"/>
            <a:ext cx="8077200" cy="2548354"/>
            <a:chOff x="609600" y="2938046"/>
            <a:chExt cx="8077200" cy="2548354"/>
          </a:xfrm>
        </p:grpSpPr>
        <p:pic>
          <p:nvPicPr>
            <p:cNvPr id="56322" name="Picture 2"/>
            <p:cNvPicPr>
              <a:picLocks noChangeAspect="1" noChangeArrowheads="1"/>
            </p:cNvPicPr>
            <p:nvPr/>
          </p:nvPicPr>
          <p:blipFill>
            <a:blip r:embed="rId2" cstate="print"/>
            <a:srcRect/>
            <a:stretch>
              <a:fillRect/>
            </a:stretch>
          </p:blipFill>
          <p:spPr bwMode="auto">
            <a:xfrm>
              <a:off x="609600" y="3319046"/>
              <a:ext cx="3733800" cy="1719254"/>
            </a:xfrm>
            <a:prstGeom prst="rect">
              <a:avLst/>
            </a:prstGeom>
            <a:noFill/>
            <a:ln w="9525">
              <a:noFill/>
              <a:miter lim="800000"/>
              <a:headEnd/>
              <a:tailEnd/>
            </a:ln>
          </p:spPr>
        </p:pic>
        <p:pic>
          <p:nvPicPr>
            <p:cNvPr id="56323" name="Picture 3"/>
            <p:cNvPicPr>
              <a:picLocks noChangeAspect="1" noChangeArrowheads="1"/>
            </p:cNvPicPr>
            <p:nvPr/>
          </p:nvPicPr>
          <p:blipFill>
            <a:blip r:embed="rId3" cstate="print"/>
            <a:srcRect/>
            <a:stretch>
              <a:fillRect/>
            </a:stretch>
          </p:blipFill>
          <p:spPr bwMode="auto">
            <a:xfrm>
              <a:off x="4648200" y="2938046"/>
              <a:ext cx="4038600" cy="2126204"/>
            </a:xfrm>
            <a:prstGeom prst="rect">
              <a:avLst/>
            </a:prstGeom>
            <a:noFill/>
            <a:ln w="9525">
              <a:noFill/>
              <a:miter lim="800000"/>
              <a:headEnd/>
              <a:tailEnd/>
            </a:ln>
          </p:spPr>
        </p:pic>
        <p:sp>
          <p:nvSpPr>
            <p:cNvPr id="13" name="Rectangle 12"/>
            <p:cNvSpPr/>
            <p:nvPr/>
          </p:nvSpPr>
          <p:spPr>
            <a:xfrm>
              <a:off x="1219200" y="5147846"/>
              <a:ext cx="2590800" cy="338554"/>
            </a:xfrm>
            <a:prstGeom prst="rect">
              <a:avLst/>
            </a:prstGeom>
          </p:spPr>
          <p:txBody>
            <a:bodyPr wrap="square">
              <a:spAutoFit/>
            </a:bodyPr>
            <a:lstStyle/>
            <a:p>
              <a:pPr algn="ctr"/>
              <a:r>
                <a:rPr lang="en-US" sz="1600" b="1" dirty="0" smtClean="0">
                  <a:solidFill>
                    <a:srgbClr val="FF0000"/>
                  </a:solidFill>
                </a:rPr>
                <a:t>Parallel Configurations</a:t>
              </a:r>
            </a:p>
          </p:txBody>
        </p:sp>
        <p:sp>
          <p:nvSpPr>
            <p:cNvPr id="14" name="Rectangle 13"/>
            <p:cNvSpPr/>
            <p:nvPr/>
          </p:nvSpPr>
          <p:spPr>
            <a:xfrm>
              <a:off x="5638800" y="5147846"/>
              <a:ext cx="2590800" cy="338554"/>
            </a:xfrm>
            <a:prstGeom prst="rect">
              <a:avLst/>
            </a:prstGeom>
          </p:spPr>
          <p:txBody>
            <a:bodyPr wrap="square">
              <a:spAutoFit/>
            </a:bodyPr>
            <a:lstStyle/>
            <a:p>
              <a:pPr algn="ctr"/>
              <a:r>
                <a:rPr lang="en-US" sz="1600" b="1" dirty="0" smtClean="0">
                  <a:solidFill>
                    <a:srgbClr val="FF0000"/>
                  </a:solidFill>
                </a:rPr>
                <a:t>Oblique Configurations</a:t>
              </a:r>
            </a:p>
          </p:txBody>
        </p:sp>
      </p:grpSp>
      <p:sp>
        <p:nvSpPr>
          <p:cNvPr id="16" name="Rectangle 15"/>
          <p:cNvSpPr/>
          <p:nvPr/>
        </p:nvSpPr>
        <p:spPr>
          <a:xfrm>
            <a:off x="381000" y="5867400"/>
            <a:ext cx="8382000" cy="715581"/>
          </a:xfrm>
          <a:prstGeom prst="rect">
            <a:avLst/>
          </a:prstGeom>
          <a:solidFill>
            <a:schemeClr val="bg1"/>
          </a:solidFill>
        </p:spPr>
        <p:txBody>
          <a:bodyPr wrap="square">
            <a:spAutoFit/>
          </a:bodyPr>
          <a:lstStyle/>
          <a:p>
            <a:pPr marL="342900" indent="-342900" fontAlgn="auto">
              <a:lnSpc>
                <a:spcPct val="90000"/>
              </a:lnSpc>
              <a:spcAft>
                <a:spcPts val="0"/>
              </a:spcAft>
              <a:defRPr/>
            </a:pPr>
            <a:r>
              <a:rPr lang="en-US" sz="1500" b="1" i="1" dirty="0" smtClean="0">
                <a:latin typeface="+mj-lt"/>
                <a:ea typeface="+mj-ea"/>
                <a:cs typeface="+mj-cs"/>
              </a:rPr>
              <a:t>       </a:t>
            </a:r>
            <a:r>
              <a:rPr lang="en-US" sz="1500" b="1" i="1" dirty="0" err="1" smtClean="0">
                <a:latin typeface="+mj-lt"/>
                <a:ea typeface="+mj-ea"/>
                <a:cs typeface="+mj-cs"/>
              </a:rPr>
              <a:t>Xiaojing</a:t>
            </a:r>
            <a:r>
              <a:rPr lang="en-US" sz="1500" b="1" i="1" dirty="0" smtClean="0">
                <a:latin typeface="+mj-lt"/>
                <a:ea typeface="+mj-ea"/>
                <a:cs typeface="+mj-cs"/>
              </a:rPr>
              <a:t>, S., </a:t>
            </a:r>
            <a:r>
              <a:rPr lang="en-US" sz="1500" b="1" i="1" dirty="0" err="1" smtClean="0">
                <a:latin typeface="+mj-lt"/>
                <a:ea typeface="+mj-ea"/>
                <a:cs typeface="+mj-cs"/>
              </a:rPr>
              <a:t>Daihai</a:t>
            </a:r>
            <a:r>
              <a:rPr lang="en-US" sz="1500" b="1" i="1" dirty="0" smtClean="0">
                <a:latin typeface="+mj-lt"/>
                <a:ea typeface="+mj-ea"/>
                <a:cs typeface="+mj-cs"/>
              </a:rPr>
              <a:t>, L., </a:t>
            </a:r>
            <a:r>
              <a:rPr lang="en-US" sz="1500" b="1" i="1" dirty="0" err="1" smtClean="0">
                <a:latin typeface="+mj-lt"/>
                <a:ea typeface="+mj-ea"/>
                <a:cs typeface="+mj-cs"/>
              </a:rPr>
              <a:t>Diangui</a:t>
            </a:r>
            <a:r>
              <a:rPr lang="en-US" sz="1500" b="1" i="1" dirty="0" smtClean="0">
                <a:latin typeface="+mj-lt"/>
                <a:ea typeface="+mj-ea"/>
                <a:cs typeface="+mj-cs"/>
              </a:rPr>
              <a:t>, H., </a:t>
            </a:r>
            <a:r>
              <a:rPr lang="en-US" sz="1500" b="1" i="1" dirty="0" err="1" smtClean="0">
                <a:latin typeface="+mj-lt"/>
                <a:ea typeface="+mj-ea"/>
                <a:cs typeface="+mj-cs"/>
              </a:rPr>
              <a:t>Guoqing</a:t>
            </a:r>
            <a:r>
              <a:rPr lang="en-US" sz="1500" b="1" i="1" dirty="0" smtClean="0">
                <a:latin typeface="+mj-lt"/>
                <a:ea typeface="+mj-ea"/>
                <a:cs typeface="+mj-cs"/>
              </a:rPr>
              <a:t>, W. Numerical study on coupling effects among multiple Savonius turbines. Journal of Renewable and Sustainable Energy 4: 053107,  2012</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858000" y="6381750"/>
            <a:ext cx="2133600" cy="476250"/>
          </a:xfrm>
        </p:spPr>
        <p:txBody>
          <a:bodyPr/>
          <a:lstStyle/>
          <a:p>
            <a:fld id="{325197A1-4679-4014-A1F3-A8A77BFA5E4A}" type="slidenum">
              <a:rPr lang="en-US" smtClean="0"/>
              <a:pPr/>
              <a:t>26</a:t>
            </a:fld>
            <a:endParaRPr lang="en-US" dirty="0"/>
          </a:p>
        </p:txBody>
      </p:sp>
      <p:sp>
        <p:nvSpPr>
          <p:cNvPr id="5" name="Rectangle 4"/>
          <p:cNvSpPr/>
          <p:nvPr/>
        </p:nvSpPr>
        <p:spPr>
          <a:xfrm>
            <a:off x="152400" y="304800"/>
            <a:ext cx="7391400" cy="400110"/>
          </a:xfrm>
          <a:prstGeom prst="rect">
            <a:avLst/>
          </a:prstGeom>
        </p:spPr>
        <p:txBody>
          <a:bodyPr wrap="square">
            <a:spAutoFit/>
          </a:bodyPr>
          <a:lstStyle/>
          <a:p>
            <a:pPr marL="0" lvl="2"/>
            <a:r>
              <a:rPr lang="en-US" sz="2000" b="1" dirty="0" smtClean="0"/>
              <a:t>1- Two Parallel Co-Rotating Savonius Turbines:</a:t>
            </a:r>
            <a:endParaRPr lang="en-US" sz="2200" b="1" dirty="0" smtClean="0">
              <a:latin typeface="+mj-lt"/>
              <a:ea typeface="+mj-ea"/>
              <a:cs typeface="+mj-cs"/>
            </a:endParaRPr>
          </a:p>
        </p:txBody>
      </p:sp>
      <p:pic>
        <p:nvPicPr>
          <p:cNvPr id="2052" name="Picture 4"/>
          <p:cNvPicPr>
            <a:picLocks noChangeAspect="1" noChangeArrowheads="1"/>
          </p:cNvPicPr>
          <p:nvPr/>
        </p:nvPicPr>
        <p:blipFill>
          <a:blip r:embed="rId2" cstate="print"/>
          <a:srcRect l="1281" r="67964"/>
          <a:stretch>
            <a:fillRect/>
          </a:stretch>
        </p:blipFill>
        <p:spPr bwMode="auto">
          <a:xfrm>
            <a:off x="76200" y="914400"/>
            <a:ext cx="3810000" cy="3505200"/>
          </a:xfrm>
          <a:prstGeom prst="rect">
            <a:avLst/>
          </a:prstGeom>
          <a:noFill/>
          <a:ln w="9525">
            <a:noFill/>
            <a:miter lim="800000"/>
            <a:headEnd/>
            <a:tailEnd/>
          </a:ln>
        </p:spPr>
      </p:pic>
      <p:graphicFrame>
        <p:nvGraphicFramePr>
          <p:cNvPr id="27" name="Chart 26"/>
          <p:cNvGraphicFramePr/>
          <p:nvPr/>
        </p:nvGraphicFramePr>
        <p:xfrm>
          <a:off x="4114800" y="1219200"/>
          <a:ext cx="4724400" cy="3048000"/>
        </p:xfrm>
        <a:graphic>
          <a:graphicData uri="http://schemas.openxmlformats.org/drawingml/2006/chart">
            <c:chart xmlns:c="http://schemas.openxmlformats.org/drawingml/2006/chart" xmlns:r="http://schemas.openxmlformats.org/officeDocument/2006/relationships" r:id="rId3"/>
          </a:graphicData>
        </a:graphic>
      </p:graphicFrame>
      <p:sp>
        <p:nvSpPr>
          <p:cNvPr id="29" name="Rectangle 28"/>
          <p:cNvSpPr/>
          <p:nvPr/>
        </p:nvSpPr>
        <p:spPr>
          <a:xfrm>
            <a:off x="304800" y="4521875"/>
            <a:ext cx="8458200" cy="2031325"/>
          </a:xfrm>
          <a:prstGeom prst="rect">
            <a:avLst/>
          </a:prstGeom>
        </p:spPr>
        <p:txBody>
          <a:bodyPr wrap="square">
            <a:spAutoFit/>
          </a:bodyPr>
          <a:lstStyle/>
          <a:p>
            <a:r>
              <a:rPr lang="en-US" dirty="0" smtClean="0"/>
              <a:t>Rotor (1) has higher efficiency enhancement than Rotor (2) due to the direction of rotation</a:t>
            </a:r>
          </a:p>
          <a:p>
            <a:endParaRPr lang="en-US" dirty="0" smtClean="0"/>
          </a:p>
          <a:p>
            <a:r>
              <a:rPr lang="en-US" b="1" dirty="0" err="1" smtClean="0">
                <a:solidFill>
                  <a:srgbClr val="FF0000"/>
                </a:solidFill>
              </a:rPr>
              <a:t>Cp</a:t>
            </a:r>
            <a:r>
              <a:rPr lang="en-US" b="1" baseline="-25000" dirty="0" err="1" smtClean="0">
                <a:solidFill>
                  <a:srgbClr val="FF0000"/>
                </a:solidFill>
              </a:rPr>
              <a:t>avg</a:t>
            </a:r>
            <a:r>
              <a:rPr lang="en-US" b="1" dirty="0" smtClean="0">
                <a:solidFill>
                  <a:srgbClr val="FF0000"/>
                </a:solidFill>
              </a:rPr>
              <a:t> max is 0.3 </a:t>
            </a:r>
            <a:r>
              <a:rPr lang="en-US" dirty="0" smtClean="0"/>
              <a:t>at </a:t>
            </a:r>
            <a:r>
              <a:rPr lang="en-US" b="1" dirty="0" smtClean="0">
                <a:solidFill>
                  <a:srgbClr val="FF0000"/>
                </a:solidFill>
              </a:rPr>
              <a:t>0.2D</a:t>
            </a:r>
            <a:r>
              <a:rPr lang="en-US" dirty="0" smtClean="0"/>
              <a:t> gap distance enhancement of </a:t>
            </a:r>
            <a:r>
              <a:rPr lang="en-US" b="1" dirty="0" smtClean="0">
                <a:solidFill>
                  <a:srgbClr val="FF0000"/>
                </a:solidFill>
              </a:rPr>
              <a:t>30%</a:t>
            </a:r>
            <a:r>
              <a:rPr lang="en-US" dirty="0" smtClean="0"/>
              <a:t> higher than isolated turbines</a:t>
            </a:r>
          </a:p>
          <a:p>
            <a:endParaRPr lang="en-US" dirty="0" smtClean="0"/>
          </a:p>
          <a:p>
            <a:r>
              <a:rPr lang="en-US" dirty="0" smtClean="0"/>
              <a:t>Reaches isolated turbine performance placed at approximately 5-6 D</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27</a:t>
            </a:fld>
            <a:endParaRPr lang="en-US"/>
          </a:p>
        </p:txBody>
      </p:sp>
      <p:pic>
        <p:nvPicPr>
          <p:cNvPr id="4" name="Picture 12"/>
          <p:cNvPicPr>
            <a:picLocks noChangeAspect="1" noChangeArrowheads="1"/>
          </p:cNvPicPr>
          <p:nvPr/>
        </p:nvPicPr>
        <p:blipFill>
          <a:blip r:embed="rId2" cstate="print"/>
          <a:srcRect l="34409" t="5000" r="32473"/>
          <a:stretch>
            <a:fillRect/>
          </a:stretch>
        </p:blipFill>
        <p:spPr bwMode="auto">
          <a:xfrm>
            <a:off x="4876800" y="4092766"/>
            <a:ext cx="4038600" cy="2743199"/>
          </a:xfrm>
          <a:prstGeom prst="rect">
            <a:avLst/>
          </a:prstGeom>
          <a:noFill/>
          <a:ln w="9525">
            <a:noFill/>
            <a:miter lim="800000"/>
            <a:headEnd/>
            <a:tailEnd/>
          </a:ln>
        </p:spPr>
      </p:pic>
      <p:pic>
        <p:nvPicPr>
          <p:cNvPr id="5" name="Picture 4"/>
          <p:cNvPicPr>
            <a:picLocks noChangeAspect="1" noChangeArrowheads="1"/>
          </p:cNvPicPr>
          <p:nvPr/>
        </p:nvPicPr>
        <p:blipFill>
          <a:blip r:embed="rId3" cstate="print"/>
          <a:srcRect l="38819" t="2439" r="32422" b="4878"/>
          <a:stretch>
            <a:fillRect/>
          </a:stretch>
        </p:blipFill>
        <p:spPr bwMode="auto">
          <a:xfrm>
            <a:off x="609600" y="609600"/>
            <a:ext cx="3597442" cy="2971800"/>
          </a:xfrm>
          <a:prstGeom prst="rect">
            <a:avLst/>
          </a:prstGeom>
          <a:noFill/>
          <a:ln w="9525">
            <a:noFill/>
            <a:miter lim="800000"/>
            <a:headEnd/>
            <a:tailEnd/>
          </a:ln>
        </p:spPr>
      </p:pic>
      <p:pic>
        <p:nvPicPr>
          <p:cNvPr id="7" name="Picture 12"/>
          <p:cNvPicPr>
            <a:picLocks noChangeAspect="1" noChangeArrowheads="1"/>
          </p:cNvPicPr>
          <p:nvPr/>
        </p:nvPicPr>
        <p:blipFill>
          <a:blip r:embed="rId2" cstate="print"/>
          <a:srcRect l="68430" t="10000" r="-2150" b="5000"/>
          <a:stretch>
            <a:fillRect/>
          </a:stretch>
        </p:blipFill>
        <p:spPr bwMode="auto">
          <a:xfrm>
            <a:off x="76200" y="4191000"/>
            <a:ext cx="4267200" cy="2590800"/>
          </a:xfrm>
          <a:prstGeom prst="rect">
            <a:avLst/>
          </a:prstGeom>
          <a:noFill/>
          <a:ln w="9525">
            <a:noFill/>
            <a:miter lim="800000"/>
            <a:headEnd/>
            <a:tailEnd/>
          </a:ln>
        </p:spPr>
      </p:pic>
      <p:sp>
        <p:nvSpPr>
          <p:cNvPr id="8" name="Rectangle 7"/>
          <p:cNvSpPr/>
          <p:nvPr/>
        </p:nvSpPr>
        <p:spPr>
          <a:xfrm>
            <a:off x="4969345" y="3657600"/>
            <a:ext cx="4022255" cy="369332"/>
          </a:xfrm>
          <a:prstGeom prst="rect">
            <a:avLst/>
          </a:prstGeom>
          <a:ln w="9525">
            <a:solidFill>
              <a:schemeClr val="tx1"/>
            </a:solidFill>
          </a:ln>
        </p:spPr>
        <p:txBody>
          <a:bodyPr wrap="none">
            <a:spAutoFit/>
          </a:bodyPr>
          <a:lstStyle/>
          <a:p>
            <a:r>
              <a:rPr lang="en-US" dirty="0" err="1" smtClean="0"/>
              <a:t>Cp</a:t>
            </a:r>
            <a:r>
              <a:rPr lang="en-US" baseline="-25000" dirty="0" err="1" smtClean="0"/>
              <a:t>avg</a:t>
            </a:r>
            <a:r>
              <a:rPr lang="en-US" dirty="0" smtClean="0"/>
              <a:t> max is 0.3 at 0.8D gap distance</a:t>
            </a:r>
          </a:p>
        </p:txBody>
      </p:sp>
      <p:sp>
        <p:nvSpPr>
          <p:cNvPr id="9" name="Rectangle 8"/>
          <p:cNvSpPr/>
          <p:nvPr/>
        </p:nvSpPr>
        <p:spPr>
          <a:xfrm>
            <a:off x="270830" y="3657600"/>
            <a:ext cx="415049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0.26 at 0.8D gap distance</a:t>
            </a:r>
          </a:p>
        </p:txBody>
      </p:sp>
      <p:pic>
        <p:nvPicPr>
          <p:cNvPr id="10" name="Picture 9"/>
          <p:cNvPicPr>
            <a:picLocks noChangeAspect="1" noChangeArrowheads="1"/>
          </p:cNvPicPr>
          <p:nvPr/>
        </p:nvPicPr>
        <p:blipFill>
          <a:blip r:embed="rId3" cstate="print"/>
          <a:srcRect l="70704" t="2439" r="537" b="4878"/>
          <a:stretch>
            <a:fillRect/>
          </a:stretch>
        </p:blipFill>
        <p:spPr bwMode="auto">
          <a:xfrm>
            <a:off x="5154541" y="609600"/>
            <a:ext cx="3597442" cy="2971800"/>
          </a:xfrm>
          <a:prstGeom prst="rect">
            <a:avLst/>
          </a:prstGeom>
          <a:noFill/>
          <a:ln w="9525">
            <a:noFill/>
            <a:miter lim="800000"/>
            <a:headEnd/>
            <a:tailEnd/>
          </a:ln>
        </p:spPr>
      </p:pic>
      <p:sp>
        <p:nvSpPr>
          <p:cNvPr id="11" name="Rectangle 10"/>
          <p:cNvSpPr/>
          <p:nvPr/>
        </p:nvSpPr>
        <p:spPr>
          <a:xfrm>
            <a:off x="1828800" y="3200400"/>
            <a:ext cx="1447800" cy="369332"/>
          </a:xfrm>
          <a:prstGeom prst="rect">
            <a:avLst/>
          </a:prstGeom>
          <a:ln w="6350">
            <a:noFill/>
          </a:ln>
        </p:spPr>
        <p:txBody>
          <a:bodyPr wrap="square">
            <a:spAutoFit/>
          </a:bodyPr>
          <a:lstStyle/>
          <a:p>
            <a:pPr algn="ctr"/>
            <a:r>
              <a:rPr lang="en-US" dirty="0" smtClean="0"/>
              <a:t>Case (A)</a:t>
            </a:r>
          </a:p>
        </p:txBody>
      </p:sp>
      <p:sp>
        <p:nvSpPr>
          <p:cNvPr id="13" name="Rectangle 12"/>
          <p:cNvSpPr/>
          <p:nvPr/>
        </p:nvSpPr>
        <p:spPr>
          <a:xfrm>
            <a:off x="6019800" y="3124200"/>
            <a:ext cx="1295400" cy="369332"/>
          </a:xfrm>
          <a:prstGeom prst="rect">
            <a:avLst/>
          </a:prstGeom>
          <a:ln w="6350">
            <a:noFill/>
          </a:ln>
        </p:spPr>
        <p:txBody>
          <a:bodyPr wrap="square">
            <a:spAutoFit/>
          </a:bodyPr>
          <a:lstStyle/>
          <a:p>
            <a:pPr algn="ctr"/>
            <a:r>
              <a:rPr lang="en-US" dirty="0" smtClean="0"/>
              <a:t>Case (B)</a:t>
            </a:r>
          </a:p>
        </p:txBody>
      </p:sp>
      <p:grpSp>
        <p:nvGrpSpPr>
          <p:cNvPr id="71681" name="Group 1"/>
          <p:cNvGrpSpPr>
            <a:grpSpLocks/>
          </p:cNvGrpSpPr>
          <p:nvPr/>
        </p:nvGrpSpPr>
        <p:grpSpPr bwMode="auto">
          <a:xfrm>
            <a:off x="1752600" y="762000"/>
            <a:ext cx="946150" cy="482600"/>
            <a:chOff x="2186" y="6276"/>
            <a:chExt cx="1491" cy="639"/>
          </a:xfrm>
        </p:grpSpPr>
        <p:grpSp>
          <p:nvGrpSpPr>
            <p:cNvPr id="71682" name="Group 2"/>
            <p:cNvGrpSpPr>
              <a:grpSpLocks/>
            </p:cNvGrpSpPr>
            <p:nvPr/>
          </p:nvGrpSpPr>
          <p:grpSpPr bwMode="auto">
            <a:xfrm>
              <a:off x="2467" y="6627"/>
              <a:ext cx="473" cy="288"/>
              <a:chOff x="2482" y="6555"/>
              <a:chExt cx="473" cy="288"/>
            </a:xfrm>
          </p:grpSpPr>
          <p:cxnSp>
            <p:nvCxnSpPr>
              <p:cNvPr id="71683" name="AutoShape 3"/>
              <p:cNvCxnSpPr>
                <a:cxnSpLocks noChangeShapeType="1"/>
              </p:cNvCxnSpPr>
              <p:nvPr/>
            </p:nvCxnSpPr>
            <p:spPr bwMode="auto">
              <a:xfrm>
                <a:off x="2482" y="6843"/>
                <a:ext cx="473" cy="0"/>
              </a:xfrm>
              <a:prstGeom prst="straightConnector1">
                <a:avLst/>
              </a:prstGeom>
              <a:noFill/>
              <a:ln w="9525">
                <a:solidFill>
                  <a:srgbClr val="000000"/>
                </a:solidFill>
                <a:round/>
                <a:headEnd/>
                <a:tailEnd type="triangle" w="sm" len="med"/>
              </a:ln>
            </p:spPr>
          </p:cxnSp>
          <p:cxnSp>
            <p:nvCxnSpPr>
              <p:cNvPr id="71684" name="AutoShape 4"/>
              <p:cNvCxnSpPr>
                <a:cxnSpLocks noChangeShapeType="1"/>
              </p:cNvCxnSpPr>
              <p:nvPr/>
            </p:nvCxnSpPr>
            <p:spPr bwMode="auto">
              <a:xfrm>
                <a:off x="2482" y="6555"/>
                <a:ext cx="473" cy="0"/>
              </a:xfrm>
              <a:prstGeom prst="straightConnector1">
                <a:avLst/>
              </a:prstGeom>
              <a:noFill/>
              <a:ln w="9525">
                <a:solidFill>
                  <a:srgbClr val="000000"/>
                </a:solidFill>
                <a:round/>
                <a:headEnd/>
                <a:tailEnd type="triangle" w="sm" len="med"/>
              </a:ln>
            </p:spPr>
          </p:cxnSp>
          <p:cxnSp>
            <p:nvCxnSpPr>
              <p:cNvPr id="71685" name="AutoShape 5"/>
              <p:cNvCxnSpPr>
                <a:cxnSpLocks noChangeShapeType="1"/>
              </p:cNvCxnSpPr>
              <p:nvPr/>
            </p:nvCxnSpPr>
            <p:spPr bwMode="auto">
              <a:xfrm>
                <a:off x="2482" y="6699"/>
                <a:ext cx="473" cy="0"/>
              </a:xfrm>
              <a:prstGeom prst="straightConnector1">
                <a:avLst/>
              </a:prstGeom>
              <a:noFill/>
              <a:ln w="9525">
                <a:solidFill>
                  <a:srgbClr val="000000"/>
                </a:solidFill>
                <a:round/>
                <a:headEnd/>
                <a:tailEnd type="triangle" w="sm" len="med"/>
              </a:ln>
            </p:spPr>
          </p:cxnSp>
        </p:grpSp>
        <p:sp>
          <p:nvSpPr>
            <p:cNvPr id="71686" name="Text Box 6"/>
            <p:cNvSpPr txBox="1">
              <a:spLocks noChangeArrowheads="1"/>
            </p:cNvSpPr>
            <p:nvPr/>
          </p:nvSpPr>
          <p:spPr bwMode="auto">
            <a:xfrm>
              <a:off x="2186" y="6276"/>
              <a:ext cx="1491" cy="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Calibri" pitchFamily="34" charset="0"/>
                  <a:ea typeface="Arial" pitchFamily="34" charset="0"/>
                  <a:cs typeface="Arial" pitchFamily="34" charset="0"/>
                </a:rPr>
                <a:t>Wind Direction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grpSp>
        <p:nvGrpSpPr>
          <p:cNvPr id="71687" name="Group 7"/>
          <p:cNvGrpSpPr>
            <a:grpSpLocks/>
          </p:cNvGrpSpPr>
          <p:nvPr/>
        </p:nvGrpSpPr>
        <p:grpSpPr bwMode="auto">
          <a:xfrm>
            <a:off x="6096000" y="1981200"/>
            <a:ext cx="946150" cy="482600"/>
            <a:chOff x="2186" y="6276"/>
            <a:chExt cx="1491" cy="639"/>
          </a:xfrm>
        </p:grpSpPr>
        <p:grpSp>
          <p:nvGrpSpPr>
            <p:cNvPr id="71688" name="Group 8"/>
            <p:cNvGrpSpPr>
              <a:grpSpLocks/>
            </p:cNvGrpSpPr>
            <p:nvPr/>
          </p:nvGrpSpPr>
          <p:grpSpPr bwMode="auto">
            <a:xfrm>
              <a:off x="2467" y="6627"/>
              <a:ext cx="473" cy="288"/>
              <a:chOff x="2482" y="6555"/>
              <a:chExt cx="473" cy="288"/>
            </a:xfrm>
          </p:grpSpPr>
          <p:cxnSp>
            <p:nvCxnSpPr>
              <p:cNvPr id="71689" name="AutoShape 9"/>
              <p:cNvCxnSpPr>
                <a:cxnSpLocks noChangeShapeType="1"/>
              </p:cNvCxnSpPr>
              <p:nvPr/>
            </p:nvCxnSpPr>
            <p:spPr bwMode="auto">
              <a:xfrm>
                <a:off x="2482" y="6843"/>
                <a:ext cx="473" cy="0"/>
              </a:xfrm>
              <a:prstGeom prst="straightConnector1">
                <a:avLst/>
              </a:prstGeom>
              <a:noFill/>
              <a:ln w="9525">
                <a:solidFill>
                  <a:srgbClr val="000000"/>
                </a:solidFill>
                <a:round/>
                <a:headEnd/>
                <a:tailEnd type="triangle" w="sm" len="med"/>
              </a:ln>
            </p:spPr>
          </p:cxnSp>
          <p:cxnSp>
            <p:nvCxnSpPr>
              <p:cNvPr id="71690" name="AutoShape 10"/>
              <p:cNvCxnSpPr>
                <a:cxnSpLocks noChangeShapeType="1"/>
              </p:cNvCxnSpPr>
              <p:nvPr/>
            </p:nvCxnSpPr>
            <p:spPr bwMode="auto">
              <a:xfrm>
                <a:off x="2482" y="6555"/>
                <a:ext cx="473" cy="0"/>
              </a:xfrm>
              <a:prstGeom prst="straightConnector1">
                <a:avLst/>
              </a:prstGeom>
              <a:noFill/>
              <a:ln w="9525">
                <a:solidFill>
                  <a:srgbClr val="000000"/>
                </a:solidFill>
                <a:round/>
                <a:headEnd/>
                <a:tailEnd type="triangle" w="sm" len="med"/>
              </a:ln>
            </p:spPr>
          </p:cxnSp>
          <p:cxnSp>
            <p:nvCxnSpPr>
              <p:cNvPr id="71691" name="AutoShape 11"/>
              <p:cNvCxnSpPr>
                <a:cxnSpLocks noChangeShapeType="1"/>
              </p:cNvCxnSpPr>
              <p:nvPr/>
            </p:nvCxnSpPr>
            <p:spPr bwMode="auto">
              <a:xfrm>
                <a:off x="2482" y="6699"/>
                <a:ext cx="473" cy="0"/>
              </a:xfrm>
              <a:prstGeom prst="straightConnector1">
                <a:avLst/>
              </a:prstGeom>
              <a:noFill/>
              <a:ln w="9525">
                <a:solidFill>
                  <a:srgbClr val="000000"/>
                </a:solidFill>
                <a:round/>
                <a:headEnd/>
                <a:tailEnd type="triangle" w="sm" len="med"/>
              </a:ln>
            </p:spPr>
          </p:cxnSp>
        </p:grpSp>
        <p:sp>
          <p:nvSpPr>
            <p:cNvPr id="71692" name="Text Box 12"/>
            <p:cNvSpPr txBox="1">
              <a:spLocks noChangeArrowheads="1"/>
            </p:cNvSpPr>
            <p:nvPr/>
          </p:nvSpPr>
          <p:spPr bwMode="auto">
            <a:xfrm>
              <a:off x="2186" y="6276"/>
              <a:ext cx="1491" cy="287"/>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algn="ctr" defTabSz="914400" rtl="0" eaLnBrk="1" fontAlgn="base" latinLnBrk="0" hangingPunct="1">
                <a:lnSpc>
                  <a:spcPct val="100000"/>
                </a:lnSpc>
                <a:spcBef>
                  <a:spcPct val="0"/>
                </a:spcBef>
                <a:spcAft>
                  <a:spcPts val="1000"/>
                </a:spcAft>
                <a:buClrTx/>
                <a:buSzTx/>
                <a:buFontTx/>
                <a:buNone/>
                <a:tabLst/>
              </a:pPr>
              <a:r>
                <a:rPr kumimoji="0" lang="en-US" sz="800" b="1" i="0" u="none" strike="noStrike" cap="none" normalizeH="0" baseline="0" smtClean="0">
                  <a:ln>
                    <a:noFill/>
                  </a:ln>
                  <a:solidFill>
                    <a:schemeClr val="tx1"/>
                  </a:solidFill>
                  <a:effectLst/>
                  <a:latin typeface="Calibri" pitchFamily="34" charset="0"/>
                  <a:ea typeface="Arial" pitchFamily="34" charset="0"/>
                  <a:cs typeface="Arial" pitchFamily="34" charset="0"/>
                </a:rPr>
                <a:t>Wind Direction</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grpSp>
      <p:sp>
        <p:nvSpPr>
          <p:cNvPr id="23" name="Rectangle 22"/>
          <p:cNvSpPr/>
          <p:nvPr/>
        </p:nvSpPr>
        <p:spPr>
          <a:xfrm>
            <a:off x="130366" y="152400"/>
            <a:ext cx="7391400" cy="400110"/>
          </a:xfrm>
          <a:prstGeom prst="rect">
            <a:avLst/>
          </a:prstGeom>
        </p:spPr>
        <p:txBody>
          <a:bodyPr wrap="square">
            <a:spAutoFit/>
          </a:bodyPr>
          <a:lstStyle/>
          <a:p>
            <a:pPr marL="0" lvl="2"/>
            <a:r>
              <a:rPr lang="en-US" sz="2000" b="1" dirty="0" smtClean="0"/>
              <a:t>2- Two Parallel Counter-Rotating Savonius Turbines</a:t>
            </a:r>
            <a:endParaRPr lang="en-US" sz="2200" b="1" dirty="0" smtClean="0">
              <a:latin typeface="+mj-lt"/>
              <a:ea typeface="+mj-ea"/>
              <a:cs typeface="+mj-cs"/>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28</a:t>
            </a:fld>
            <a:endParaRPr lang="en-US"/>
          </a:p>
        </p:txBody>
      </p:sp>
      <p:graphicFrame>
        <p:nvGraphicFramePr>
          <p:cNvPr id="4" name="Chart 3"/>
          <p:cNvGraphicFramePr/>
          <p:nvPr/>
        </p:nvGraphicFramePr>
        <p:xfrm>
          <a:off x="1371600" y="1143000"/>
          <a:ext cx="6629400" cy="3733800"/>
        </p:xfrm>
        <a:graphic>
          <a:graphicData uri="http://schemas.openxmlformats.org/drawingml/2006/chart">
            <c:chart xmlns:c="http://schemas.openxmlformats.org/drawingml/2006/chart" xmlns:r="http://schemas.openxmlformats.org/officeDocument/2006/relationships" r:id="rId2"/>
          </a:graphicData>
        </a:graphic>
      </p:graphicFrame>
      <p:sp>
        <p:nvSpPr>
          <p:cNvPr id="5" name="Rectangle 4"/>
          <p:cNvSpPr/>
          <p:nvPr/>
        </p:nvSpPr>
        <p:spPr>
          <a:xfrm>
            <a:off x="304800" y="304800"/>
            <a:ext cx="7772400" cy="369332"/>
          </a:xfrm>
          <a:prstGeom prst="rect">
            <a:avLst/>
          </a:prstGeom>
        </p:spPr>
        <p:txBody>
          <a:bodyPr wrap="square">
            <a:spAutoFit/>
          </a:bodyPr>
          <a:lstStyle/>
          <a:p>
            <a:r>
              <a:rPr lang="en-US" b="1" dirty="0" smtClean="0"/>
              <a:t>Comparison Between Co- and Counter-Rotating Two Parallel Turbines </a:t>
            </a:r>
            <a:endParaRPr lang="en-US" dirty="0"/>
          </a:p>
        </p:txBody>
      </p:sp>
      <p:sp>
        <p:nvSpPr>
          <p:cNvPr id="6" name="Rectangle 5"/>
          <p:cNvSpPr/>
          <p:nvPr/>
        </p:nvSpPr>
        <p:spPr>
          <a:xfrm>
            <a:off x="381000" y="5105400"/>
            <a:ext cx="8305800" cy="923330"/>
          </a:xfrm>
          <a:prstGeom prst="rect">
            <a:avLst/>
          </a:prstGeom>
        </p:spPr>
        <p:txBody>
          <a:bodyPr wrap="square">
            <a:spAutoFit/>
          </a:bodyPr>
          <a:lstStyle/>
          <a:p>
            <a:pPr algn="just"/>
            <a:r>
              <a:rPr lang="en-US" dirty="0" smtClean="0"/>
              <a:t>case (B) for counter-rotating rotors at a relative phase angle 30</a:t>
            </a:r>
            <a:r>
              <a:rPr lang="en-US" baseline="30000" dirty="0" smtClean="0"/>
              <a:t>o</a:t>
            </a:r>
            <a:r>
              <a:rPr lang="en-US" dirty="0" smtClean="0"/>
              <a:t> is the most efficient for two parallel counter-rotating Savonius rotors, where the inward buckets are advancing buckets </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Two Savonius Vorti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29</a:t>
            </a:fld>
            <a:endParaRPr lang="en-US"/>
          </a:p>
        </p:txBody>
      </p:sp>
      <p:sp>
        <p:nvSpPr>
          <p:cNvPr id="5" name="TextBox 4"/>
          <p:cNvSpPr txBox="1"/>
          <p:nvPr/>
        </p:nvSpPr>
        <p:spPr>
          <a:xfrm>
            <a:off x="0" y="5934670"/>
            <a:ext cx="9144000" cy="923330"/>
          </a:xfrm>
          <a:prstGeom prst="rect">
            <a:avLst/>
          </a:prstGeom>
          <a:solidFill>
            <a:schemeClr val="bg1"/>
          </a:solidFill>
          <a:ln w="50800">
            <a:solidFill>
              <a:srgbClr val="C00000"/>
            </a:solidFill>
          </a:ln>
        </p:spPr>
        <p:txBody>
          <a:bodyPr wrap="square" rtlCol="0">
            <a:spAutoFit/>
          </a:bodyPr>
          <a:lstStyle/>
          <a:p>
            <a:pPr algn="ctr"/>
            <a:endParaRPr lang="en-US" sz="1700" b="1" dirty="0" smtClean="0"/>
          </a:p>
          <a:p>
            <a:pPr algn="ctr"/>
            <a:r>
              <a:rPr lang="en-US" sz="2000" b="1" dirty="0" smtClean="0"/>
              <a:t>Velocity Contours: Two Parallel Counter-Rotating Savonius Turbines</a:t>
            </a:r>
          </a:p>
          <a:p>
            <a:pPr algn="ctr"/>
            <a:endParaRPr lang="en-US" sz="17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Two Savonius vel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30</a:t>
            </a:fld>
            <a:endParaRPr lang="en-US"/>
          </a:p>
        </p:txBody>
      </p:sp>
      <p:sp>
        <p:nvSpPr>
          <p:cNvPr id="5" name="TextBox 4"/>
          <p:cNvSpPr txBox="1"/>
          <p:nvPr/>
        </p:nvSpPr>
        <p:spPr>
          <a:xfrm>
            <a:off x="0" y="5903893"/>
            <a:ext cx="9144000" cy="954107"/>
          </a:xfrm>
          <a:prstGeom prst="rect">
            <a:avLst/>
          </a:prstGeom>
          <a:solidFill>
            <a:schemeClr val="bg1"/>
          </a:solidFill>
          <a:ln w="50800">
            <a:solidFill>
              <a:srgbClr val="C00000"/>
            </a:solidFill>
          </a:ln>
        </p:spPr>
        <p:txBody>
          <a:bodyPr wrap="square" rtlCol="0">
            <a:spAutoFit/>
          </a:bodyPr>
          <a:lstStyle/>
          <a:p>
            <a:pPr algn="ctr"/>
            <a:endParaRPr lang="en-US" b="1" dirty="0" smtClean="0"/>
          </a:p>
          <a:p>
            <a:pPr algn="ctr"/>
            <a:r>
              <a:rPr lang="en-US" sz="2000" b="1" dirty="0" smtClean="0"/>
              <a:t>Vorticity Contours: Two Parallel Counter-Rotating Savonius Turbines</a:t>
            </a:r>
          </a:p>
          <a:p>
            <a:pPr algn="ctr"/>
            <a:endParaRPr lang="en-US"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 name="Group 19"/>
          <p:cNvGrpSpPr/>
          <p:nvPr/>
        </p:nvGrpSpPr>
        <p:grpSpPr>
          <a:xfrm>
            <a:off x="1295400" y="1066800"/>
            <a:ext cx="7796340" cy="5562600"/>
            <a:chOff x="1138111" y="1295400"/>
            <a:chExt cx="7796340" cy="5562600"/>
          </a:xfrm>
        </p:grpSpPr>
        <p:pic>
          <p:nvPicPr>
            <p:cNvPr id="58370" name="Picture 2"/>
            <p:cNvPicPr>
              <a:picLocks noChangeAspect="1" noChangeArrowheads="1"/>
            </p:cNvPicPr>
            <p:nvPr/>
          </p:nvPicPr>
          <p:blipFill>
            <a:blip r:embed="rId2" cstate="print"/>
            <a:srcRect/>
            <a:stretch>
              <a:fillRect/>
            </a:stretch>
          </p:blipFill>
          <p:spPr bwMode="auto">
            <a:xfrm>
              <a:off x="1148080" y="1371601"/>
              <a:ext cx="2585720" cy="2286000"/>
            </a:xfrm>
            <a:prstGeom prst="rect">
              <a:avLst/>
            </a:prstGeom>
            <a:noFill/>
            <a:ln w="9525">
              <a:noFill/>
              <a:miter lim="800000"/>
              <a:headEnd/>
              <a:tailEnd/>
            </a:ln>
          </p:spPr>
        </p:pic>
        <p:pic>
          <p:nvPicPr>
            <p:cNvPr id="58371" name="Picture 3"/>
            <p:cNvPicPr>
              <a:picLocks noChangeAspect="1" noChangeArrowheads="1"/>
            </p:cNvPicPr>
            <p:nvPr/>
          </p:nvPicPr>
          <p:blipFill>
            <a:blip r:embed="rId3" cstate="print"/>
            <a:srcRect/>
            <a:stretch>
              <a:fillRect/>
            </a:stretch>
          </p:blipFill>
          <p:spPr bwMode="auto">
            <a:xfrm>
              <a:off x="4013635" y="1295400"/>
              <a:ext cx="4920816" cy="2819400"/>
            </a:xfrm>
            <a:prstGeom prst="rect">
              <a:avLst/>
            </a:prstGeom>
            <a:noFill/>
            <a:ln w="9525">
              <a:noFill/>
              <a:miter lim="800000"/>
              <a:headEnd/>
              <a:tailEnd/>
            </a:ln>
          </p:spPr>
        </p:pic>
        <p:pic>
          <p:nvPicPr>
            <p:cNvPr id="58372" name="Picture 4"/>
            <p:cNvPicPr>
              <a:picLocks noChangeAspect="1" noChangeArrowheads="1"/>
            </p:cNvPicPr>
            <p:nvPr/>
          </p:nvPicPr>
          <p:blipFill>
            <a:blip r:embed="rId4" cstate="print"/>
            <a:srcRect/>
            <a:stretch>
              <a:fillRect/>
            </a:stretch>
          </p:blipFill>
          <p:spPr bwMode="auto">
            <a:xfrm>
              <a:off x="1138111" y="3886200"/>
              <a:ext cx="2595689" cy="2543175"/>
            </a:xfrm>
            <a:prstGeom prst="rect">
              <a:avLst/>
            </a:prstGeom>
            <a:noFill/>
            <a:ln w="9525">
              <a:noFill/>
              <a:miter lim="800000"/>
              <a:headEnd/>
              <a:tailEnd/>
            </a:ln>
          </p:spPr>
        </p:pic>
        <p:pic>
          <p:nvPicPr>
            <p:cNvPr id="58373" name="Picture 5"/>
            <p:cNvPicPr>
              <a:picLocks noChangeAspect="1" noChangeArrowheads="1"/>
            </p:cNvPicPr>
            <p:nvPr/>
          </p:nvPicPr>
          <p:blipFill>
            <a:blip r:embed="rId5" cstate="print"/>
            <a:srcRect/>
            <a:stretch>
              <a:fillRect/>
            </a:stretch>
          </p:blipFill>
          <p:spPr bwMode="auto">
            <a:xfrm>
              <a:off x="4038600" y="4133850"/>
              <a:ext cx="4880017" cy="2724150"/>
            </a:xfrm>
            <a:prstGeom prst="rect">
              <a:avLst/>
            </a:prstGeom>
            <a:noFill/>
            <a:ln w="9525">
              <a:noFill/>
              <a:miter lim="800000"/>
              <a:headEnd/>
              <a:tailEnd/>
            </a:ln>
          </p:spPr>
        </p:pic>
      </p:grpSp>
      <p:sp>
        <p:nvSpPr>
          <p:cNvPr id="21" name="Rectangle 20"/>
          <p:cNvSpPr/>
          <p:nvPr/>
        </p:nvSpPr>
        <p:spPr>
          <a:xfrm>
            <a:off x="228600" y="381000"/>
            <a:ext cx="6781800" cy="400110"/>
          </a:xfrm>
          <a:prstGeom prst="rect">
            <a:avLst/>
          </a:prstGeom>
        </p:spPr>
        <p:txBody>
          <a:bodyPr wrap="square">
            <a:spAutoFit/>
          </a:bodyPr>
          <a:lstStyle/>
          <a:p>
            <a:pPr marL="0" lvl="2"/>
            <a:r>
              <a:rPr lang="en-US" sz="2000" b="1" dirty="0" smtClean="0"/>
              <a:t>3- Two Oblique Co-Rotating Savonius Turbine Clusters</a:t>
            </a:r>
            <a:endParaRPr lang="en-US" sz="2200" b="1" dirty="0" smtClean="0">
              <a:latin typeface="+mj-lt"/>
              <a:ea typeface="+mj-ea"/>
              <a:cs typeface="+mj-cs"/>
            </a:endParaRPr>
          </a:p>
        </p:txBody>
      </p:sp>
      <p:sp>
        <p:nvSpPr>
          <p:cNvPr id="4098" name="Text Box 2"/>
          <p:cNvSpPr txBox="1">
            <a:spLocks noChangeArrowheads="1"/>
          </p:cNvSpPr>
          <p:nvPr/>
        </p:nvSpPr>
        <p:spPr bwMode="auto">
          <a:xfrm>
            <a:off x="2362200" y="38100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099" name="Text Box 3"/>
          <p:cNvSpPr txBox="1">
            <a:spLocks noChangeArrowheads="1"/>
          </p:cNvSpPr>
          <p:nvPr/>
        </p:nvSpPr>
        <p:spPr bwMode="auto">
          <a:xfrm>
            <a:off x="3200400" y="50292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0" name="Text Box 4"/>
          <p:cNvSpPr txBox="1">
            <a:spLocks noChangeArrowheads="1"/>
          </p:cNvSpPr>
          <p:nvPr/>
        </p:nvSpPr>
        <p:spPr bwMode="auto">
          <a:xfrm>
            <a:off x="2514600" y="25146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1</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4101" name="Text Box 5"/>
          <p:cNvSpPr txBox="1">
            <a:spLocks noChangeArrowheads="1"/>
          </p:cNvSpPr>
          <p:nvPr/>
        </p:nvSpPr>
        <p:spPr bwMode="auto">
          <a:xfrm>
            <a:off x="3200400" y="1219200"/>
            <a:ext cx="257175" cy="263525"/>
          </a:xfrm>
          <a:prstGeom prst="rect">
            <a:avLst/>
          </a:prstGeom>
          <a:solidFill>
            <a:srgbClr val="FFFFFF"/>
          </a:solidFill>
          <a:ln w="9525">
            <a:solidFill>
              <a:srgbClr val="000000"/>
            </a:solidFill>
            <a:miter lim="800000"/>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base" latinLnBrk="0" hangingPunct="1">
              <a:lnSpc>
                <a:spcPct val="100000"/>
              </a:lnSpc>
              <a:spcBef>
                <a:spcPct val="0"/>
              </a:spcBef>
              <a:spcAft>
                <a:spcPts val="1000"/>
              </a:spcAft>
              <a:buClrTx/>
              <a:buSzTx/>
              <a:buFontTx/>
              <a:buNone/>
              <a:tabLst/>
            </a:pPr>
            <a:r>
              <a:rPr kumimoji="0" lang="en-US" sz="1100" b="1" i="0" u="none" strike="noStrike" cap="none" normalizeH="0" baseline="0" smtClean="0">
                <a:ln>
                  <a:noFill/>
                </a:ln>
                <a:solidFill>
                  <a:schemeClr val="tx1"/>
                </a:solidFill>
                <a:effectLst/>
                <a:latin typeface="Calibri" pitchFamily="34" charset="0"/>
                <a:ea typeface="Arial" pitchFamily="34" charset="0"/>
                <a:cs typeface="Arial" pitchFamily="34" charset="0"/>
              </a:rPr>
              <a:t>2</a:t>
            </a:r>
            <a:endParaRPr kumimoji="0" lang="en-US" sz="1800" b="0" i="0" u="none" strike="noStrike" cap="none" normalizeH="0" baseline="0" smtClean="0">
              <a:ln>
                <a:noFill/>
              </a:ln>
              <a:solidFill>
                <a:schemeClr val="tx1"/>
              </a:solidFill>
              <a:effectLst/>
              <a:latin typeface="Arial" pitchFamily="34" charset="0"/>
              <a:cs typeface="Arial" pitchFamily="34" charset="0"/>
            </a:endParaRPr>
          </a:p>
        </p:txBody>
      </p:sp>
      <p:sp>
        <p:nvSpPr>
          <p:cNvPr id="13" name="Curved Left Arrow 12"/>
          <p:cNvSpPr/>
          <p:nvPr/>
        </p:nvSpPr>
        <p:spPr>
          <a:xfrm>
            <a:off x="4114800" y="12192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4" name="Curved Left Arrow 13"/>
          <p:cNvSpPr/>
          <p:nvPr/>
        </p:nvSpPr>
        <p:spPr>
          <a:xfrm>
            <a:off x="3581400" y="27432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5" name="Curved Left Arrow 14"/>
          <p:cNvSpPr/>
          <p:nvPr/>
        </p:nvSpPr>
        <p:spPr>
          <a:xfrm>
            <a:off x="3429000" y="40386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a:off x="4038600" y="58674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Rectangle 16"/>
          <p:cNvSpPr/>
          <p:nvPr/>
        </p:nvSpPr>
        <p:spPr>
          <a:xfrm>
            <a:off x="5181600" y="1066800"/>
            <a:ext cx="2550698" cy="338554"/>
          </a:xfrm>
          <a:prstGeom prst="rect">
            <a:avLst/>
          </a:prstGeom>
          <a:ln w="6350">
            <a:solidFill>
              <a:schemeClr val="tx1"/>
            </a:solidFill>
          </a:ln>
        </p:spPr>
        <p:txBody>
          <a:bodyPr wrap="none">
            <a:spAutoFit/>
          </a:bodyPr>
          <a:lstStyle/>
          <a:p>
            <a:r>
              <a:rPr lang="en-US" sz="1600" dirty="0" err="1" smtClean="0"/>
              <a:t>Cp</a:t>
            </a:r>
            <a:r>
              <a:rPr lang="en-US" sz="1600" baseline="-25000" dirty="0" err="1" smtClean="0"/>
              <a:t>avg</a:t>
            </a:r>
            <a:r>
              <a:rPr lang="en-US" sz="1600" dirty="0" smtClean="0"/>
              <a:t> max is 0.26 at 1.0 D</a:t>
            </a:r>
          </a:p>
        </p:txBody>
      </p:sp>
      <p:sp>
        <p:nvSpPr>
          <p:cNvPr id="18" name="Rectangle 17"/>
          <p:cNvSpPr/>
          <p:nvPr/>
        </p:nvSpPr>
        <p:spPr>
          <a:xfrm>
            <a:off x="5181600" y="3810000"/>
            <a:ext cx="2438400" cy="338554"/>
          </a:xfrm>
          <a:prstGeom prst="rect">
            <a:avLst/>
          </a:prstGeom>
          <a:ln w="6350">
            <a:solidFill>
              <a:schemeClr val="tx1"/>
            </a:solidFill>
          </a:ln>
        </p:spPr>
        <p:txBody>
          <a:bodyPr wrap="square">
            <a:spAutoFit/>
          </a:bodyPr>
          <a:lstStyle/>
          <a:p>
            <a:r>
              <a:rPr lang="en-US" sz="1600" dirty="0" err="1" smtClean="0"/>
              <a:t>Cp</a:t>
            </a:r>
            <a:r>
              <a:rPr lang="en-US" sz="1600" baseline="-25000" dirty="0" err="1" smtClean="0"/>
              <a:t>avg</a:t>
            </a:r>
            <a:r>
              <a:rPr lang="en-US" sz="1600" dirty="0" smtClean="0"/>
              <a:t> max is 0.3 at 0.2 D</a:t>
            </a:r>
          </a:p>
        </p:txBody>
      </p:sp>
      <p:sp>
        <p:nvSpPr>
          <p:cNvPr id="19" name="Rectangle 18"/>
          <p:cNvSpPr/>
          <p:nvPr/>
        </p:nvSpPr>
        <p:spPr>
          <a:xfrm>
            <a:off x="76200" y="2133600"/>
            <a:ext cx="1120820" cy="369332"/>
          </a:xfrm>
          <a:prstGeom prst="rect">
            <a:avLst/>
          </a:prstGeom>
        </p:spPr>
        <p:txBody>
          <a:bodyPr wrap="none">
            <a:spAutoFit/>
          </a:bodyPr>
          <a:lstStyle/>
          <a:p>
            <a:r>
              <a:rPr lang="en-US" b="1" dirty="0" smtClean="0"/>
              <a:t>Case (A)</a:t>
            </a:r>
            <a:endParaRPr lang="en-US" dirty="0"/>
          </a:p>
        </p:txBody>
      </p:sp>
      <p:sp>
        <p:nvSpPr>
          <p:cNvPr id="22" name="Rectangle 21"/>
          <p:cNvSpPr/>
          <p:nvPr/>
        </p:nvSpPr>
        <p:spPr>
          <a:xfrm>
            <a:off x="76200" y="4648200"/>
            <a:ext cx="1120820" cy="369332"/>
          </a:xfrm>
          <a:prstGeom prst="rect">
            <a:avLst/>
          </a:prstGeom>
        </p:spPr>
        <p:txBody>
          <a:bodyPr wrap="none">
            <a:spAutoFit/>
          </a:bodyPr>
          <a:lstStyle/>
          <a:p>
            <a:r>
              <a:rPr lang="en-US" b="1" dirty="0" smtClean="0"/>
              <a:t>Case (B)</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6553200" y="6169025"/>
            <a:ext cx="2133600" cy="476250"/>
          </a:xfrm>
        </p:spPr>
        <p:txBody>
          <a:bodyPr/>
          <a:lstStyle/>
          <a:p>
            <a:fld id="{325197A1-4679-4014-A1F3-A8A77BFA5E4A}" type="slidenum">
              <a:rPr lang="en-US" smtClean="0"/>
              <a:pPr/>
              <a:t>32</a:t>
            </a:fld>
            <a:endParaRPr lang="en-US"/>
          </a:p>
        </p:txBody>
      </p:sp>
      <p:pic>
        <p:nvPicPr>
          <p:cNvPr id="59394" name="Picture 2"/>
          <p:cNvPicPr>
            <a:picLocks noChangeAspect="1" noChangeArrowheads="1"/>
          </p:cNvPicPr>
          <p:nvPr/>
        </p:nvPicPr>
        <p:blipFill>
          <a:blip r:embed="rId2" cstate="print"/>
          <a:srcRect b="47761"/>
          <a:stretch>
            <a:fillRect/>
          </a:stretch>
        </p:blipFill>
        <p:spPr bwMode="auto">
          <a:xfrm>
            <a:off x="457200" y="685800"/>
            <a:ext cx="8132496" cy="2667000"/>
          </a:xfrm>
          <a:prstGeom prst="rect">
            <a:avLst/>
          </a:prstGeom>
          <a:noFill/>
          <a:ln w="9525">
            <a:noFill/>
            <a:miter lim="800000"/>
            <a:headEnd/>
            <a:tailEnd/>
          </a:ln>
        </p:spPr>
      </p:pic>
      <p:sp>
        <p:nvSpPr>
          <p:cNvPr id="6" name="Curved Left Arrow 5"/>
          <p:cNvSpPr/>
          <p:nvPr/>
        </p:nvSpPr>
        <p:spPr>
          <a:xfrm>
            <a:off x="2895600" y="24384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 name="Curved Right Arrow 6"/>
          <p:cNvSpPr/>
          <p:nvPr/>
        </p:nvSpPr>
        <p:spPr>
          <a:xfrm>
            <a:off x="2133600" y="1371600"/>
            <a:ext cx="152400" cy="304800"/>
          </a:xfrm>
          <a:prstGeom prst="curved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 name="Curved Left Arrow 7"/>
          <p:cNvSpPr/>
          <p:nvPr/>
        </p:nvSpPr>
        <p:spPr>
          <a:xfrm>
            <a:off x="7010400" y="990600"/>
            <a:ext cx="152400" cy="304800"/>
          </a:xfrm>
          <a:prstGeom prst="curvedLef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Curved Right Arrow 8"/>
          <p:cNvSpPr/>
          <p:nvPr/>
        </p:nvSpPr>
        <p:spPr>
          <a:xfrm>
            <a:off x="6324600" y="2438400"/>
            <a:ext cx="152400" cy="304800"/>
          </a:xfrm>
          <a:prstGeom prst="curvedRightArrow">
            <a:avLst/>
          </a:prstGeom>
          <a:solidFill>
            <a:schemeClr val="tx2"/>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0" name="Rectangle 9"/>
          <p:cNvSpPr/>
          <p:nvPr/>
        </p:nvSpPr>
        <p:spPr>
          <a:xfrm>
            <a:off x="3124200" y="2667000"/>
            <a:ext cx="1120820" cy="369332"/>
          </a:xfrm>
          <a:prstGeom prst="rect">
            <a:avLst/>
          </a:prstGeom>
        </p:spPr>
        <p:txBody>
          <a:bodyPr wrap="none">
            <a:spAutoFit/>
          </a:bodyPr>
          <a:lstStyle/>
          <a:p>
            <a:r>
              <a:rPr lang="en-US" b="1" dirty="0" smtClean="0"/>
              <a:t>Case (C)</a:t>
            </a:r>
            <a:endParaRPr lang="en-US" dirty="0"/>
          </a:p>
        </p:txBody>
      </p:sp>
      <p:sp>
        <p:nvSpPr>
          <p:cNvPr id="11" name="Rectangle 10"/>
          <p:cNvSpPr/>
          <p:nvPr/>
        </p:nvSpPr>
        <p:spPr>
          <a:xfrm>
            <a:off x="7391400" y="2819400"/>
            <a:ext cx="1120820" cy="369332"/>
          </a:xfrm>
          <a:prstGeom prst="rect">
            <a:avLst/>
          </a:prstGeom>
        </p:spPr>
        <p:txBody>
          <a:bodyPr wrap="none">
            <a:spAutoFit/>
          </a:bodyPr>
          <a:lstStyle/>
          <a:p>
            <a:r>
              <a:rPr lang="en-US" b="1" dirty="0" smtClean="0"/>
              <a:t>Case (D)</a:t>
            </a:r>
            <a:endParaRPr lang="en-US" dirty="0"/>
          </a:p>
        </p:txBody>
      </p:sp>
      <p:graphicFrame>
        <p:nvGraphicFramePr>
          <p:cNvPr id="12" name="Chart 11"/>
          <p:cNvGraphicFramePr/>
          <p:nvPr/>
        </p:nvGraphicFramePr>
        <p:xfrm>
          <a:off x="304800" y="3962400"/>
          <a:ext cx="4038600" cy="2667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Chart 12"/>
          <p:cNvGraphicFramePr/>
          <p:nvPr/>
        </p:nvGraphicFramePr>
        <p:xfrm>
          <a:off x="4572000" y="3962400"/>
          <a:ext cx="4148137" cy="2657475"/>
        </p:xfrm>
        <a:graphic>
          <a:graphicData uri="http://schemas.openxmlformats.org/drawingml/2006/chart">
            <c:chart xmlns:c="http://schemas.openxmlformats.org/drawingml/2006/chart" xmlns:r="http://schemas.openxmlformats.org/officeDocument/2006/relationships" r:id="rId4"/>
          </a:graphicData>
        </a:graphic>
      </p:graphicFrame>
      <p:sp>
        <p:nvSpPr>
          <p:cNvPr id="14" name="Rectangle 13"/>
          <p:cNvSpPr/>
          <p:nvPr/>
        </p:nvSpPr>
        <p:spPr>
          <a:xfrm>
            <a:off x="1107875" y="3505200"/>
            <a:ext cx="277832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0.35 at 0.4D</a:t>
            </a:r>
          </a:p>
        </p:txBody>
      </p:sp>
      <p:sp>
        <p:nvSpPr>
          <p:cNvPr id="15" name="Rectangle 14"/>
          <p:cNvSpPr/>
          <p:nvPr/>
        </p:nvSpPr>
        <p:spPr>
          <a:xfrm>
            <a:off x="5486400" y="3505200"/>
            <a:ext cx="2778325" cy="369332"/>
          </a:xfrm>
          <a:prstGeom prst="rect">
            <a:avLst/>
          </a:prstGeom>
          <a:ln w="6350">
            <a:solidFill>
              <a:schemeClr val="tx1"/>
            </a:solidFill>
          </a:ln>
        </p:spPr>
        <p:txBody>
          <a:bodyPr wrap="none">
            <a:spAutoFit/>
          </a:bodyPr>
          <a:lstStyle/>
          <a:p>
            <a:r>
              <a:rPr lang="en-US" dirty="0" err="1" smtClean="0"/>
              <a:t>Cp</a:t>
            </a:r>
            <a:r>
              <a:rPr lang="en-US" baseline="-25000" dirty="0" err="1" smtClean="0"/>
              <a:t>avg</a:t>
            </a:r>
            <a:r>
              <a:rPr lang="en-US" dirty="0" smtClean="0"/>
              <a:t> max is 0.25 at 1.6D</a:t>
            </a:r>
          </a:p>
        </p:txBody>
      </p:sp>
      <p:sp>
        <p:nvSpPr>
          <p:cNvPr id="16" name="Rectangle 15"/>
          <p:cNvSpPr/>
          <p:nvPr/>
        </p:nvSpPr>
        <p:spPr>
          <a:xfrm>
            <a:off x="304800" y="152400"/>
            <a:ext cx="7543800" cy="400110"/>
          </a:xfrm>
          <a:prstGeom prst="rect">
            <a:avLst/>
          </a:prstGeom>
        </p:spPr>
        <p:txBody>
          <a:bodyPr wrap="square">
            <a:spAutoFit/>
          </a:bodyPr>
          <a:lstStyle/>
          <a:p>
            <a:pPr marL="0" lvl="2"/>
            <a:r>
              <a:rPr lang="en-US" sz="2000" b="1" dirty="0" smtClean="0"/>
              <a:t>4- Two Oblique Counter-Rotating Savonius Turbine Clusters</a:t>
            </a:r>
            <a:endParaRPr lang="en-US" sz="2200" b="1" dirty="0" smtClean="0">
              <a:latin typeface="+mj-lt"/>
              <a:ea typeface="+mj-ea"/>
              <a:cs typeface="+mj-cs"/>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34150" name="Picture 6"/>
          <p:cNvPicPr>
            <a:picLocks noChangeAspect="1" noChangeArrowheads="1"/>
          </p:cNvPicPr>
          <p:nvPr/>
        </p:nvPicPr>
        <p:blipFill>
          <a:blip r:embed="rId2" cstate="print"/>
          <a:srcRect/>
          <a:stretch>
            <a:fillRect/>
          </a:stretch>
        </p:blipFill>
        <p:spPr bwMode="auto">
          <a:xfrm>
            <a:off x="7010400" y="4114800"/>
            <a:ext cx="1905000" cy="1745226"/>
          </a:xfrm>
          <a:prstGeom prst="rect">
            <a:avLst/>
          </a:prstGeom>
          <a:noFill/>
          <a:ln w="9525">
            <a:noFill/>
            <a:miter lim="800000"/>
            <a:headEnd/>
            <a:tailEnd/>
          </a:ln>
        </p:spPr>
      </p:pic>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33</a:t>
            </a:fld>
            <a:endParaRPr lang="en-US" dirty="0"/>
          </a:p>
        </p:txBody>
      </p:sp>
      <p:graphicFrame>
        <p:nvGraphicFramePr>
          <p:cNvPr id="4" name="Chart 3"/>
          <p:cNvGraphicFramePr/>
          <p:nvPr/>
        </p:nvGraphicFramePr>
        <p:xfrm>
          <a:off x="2133601" y="150562"/>
          <a:ext cx="4953000" cy="287655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5" name="Chart 4"/>
          <p:cNvGraphicFramePr/>
          <p:nvPr/>
        </p:nvGraphicFramePr>
        <p:xfrm>
          <a:off x="1905000" y="3440936"/>
          <a:ext cx="5334000" cy="3267075"/>
        </p:xfrm>
        <a:graphic>
          <a:graphicData uri="http://schemas.openxmlformats.org/drawingml/2006/chart">
            <c:chart xmlns:c="http://schemas.openxmlformats.org/drawingml/2006/chart" xmlns:r="http://schemas.openxmlformats.org/officeDocument/2006/relationships" r:id="rId4"/>
          </a:graphicData>
        </a:graphic>
      </p:graphicFrame>
      <p:sp>
        <p:nvSpPr>
          <p:cNvPr id="15" name="TextBox 14"/>
          <p:cNvSpPr txBox="1"/>
          <p:nvPr/>
        </p:nvSpPr>
        <p:spPr>
          <a:xfrm>
            <a:off x="228600" y="152400"/>
            <a:ext cx="1600200" cy="646331"/>
          </a:xfrm>
          <a:prstGeom prst="rect">
            <a:avLst/>
          </a:prstGeom>
          <a:noFill/>
        </p:spPr>
        <p:txBody>
          <a:bodyPr wrap="square" rtlCol="0">
            <a:spAutoFit/>
          </a:bodyPr>
          <a:lstStyle/>
          <a:p>
            <a:pPr algn="ctr"/>
            <a:r>
              <a:rPr lang="en-US" b="1" dirty="0" smtClean="0"/>
              <a:t>Co-rotating</a:t>
            </a:r>
            <a:r>
              <a:rPr lang="en-US" dirty="0" smtClean="0"/>
              <a:t> </a:t>
            </a:r>
          </a:p>
          <a:p>
            <a:pPr algn="ctr"/>
            <a:r>
              <a:rPr lang="en-US" b="1" dirty="0" smtClean="0"/>
              <a:t>Case (A)</a:t>
            </a:r>
            <a:endParaRPr lang="en-US" b="1" dirty="0"/>
          </a:p>
        </p:txBody>
      </p:sp>
      <p:sp>
        <p:nvSpPr>
          <p:cNvPr id="16" name="TextBox 15"/>
          <p:cNvSpPr txBox="1"/>
          <p:nvPr/>
        </p:nvSpPr>
        <p:spPr>
          <a:xfrm>
            <a:off x="6858000" y="152400"/>
            <a:ext cx="2133600" cy="646331"/>
          </a:xfrm>
          <a:prstGeom prst="rect">
            <a:avLst/>
          </a:prstGeom>
          <a:noFill/>
        </p:spPr>
        <p:txBody>
          <a:bodyPr wrap="square" rtlCol="0">
            <a:spAutoFit/>
          </a:bodyPr>
          <a:lstStyle/>
          <a:p>
            <a:pPr algn="ctr"/>
            <a:r>
              <a:rPr lang="en-US" b="1" dirty="0" smtClean="0"/>
              <a:t>Counter-rotating </a:t>
            </a:r>
          </a:p>
          <a:p>
            <a:pPr algn="ctr"/>
            <a:r>
              <a:rPr lang="en-US" b="1" dirty="0" smtClean="0"/>
              <a:t>Case (C)</a:t>
            </a:r>
            <a:endParaRPr lang="en-US" b="1" dirty="0"/>
          </a:p>
        </p:txBody>
      </p:sp>
      <p:sp>
        <p:nvSpPr>
          <p:cNvPr id="19" name="TextBox 18"/>
          <p:cNvSpPr txBox="1"/>
          <p:nvPr/>
        </p:nvSpPr>
        <p:spPr>
          <a:xfrm>
            <a:off x="152400" y="3352800"/>
            <a:ext cx="1600200" cy="646331"/>
          </a:xfrm>
          <a:prstGeom prst="rect">
            <a:avLst/>
          </a:prstGeom>
          <a:noFill/>
        </p:spPr>
        <p:txBody>
          <a:bodyPr wrap="square" rtlCol="0">
            <a:spAutoFit/>
          </a:bodyPr>
          <a:lstStyle/>
          <a:p>
            <a:pPr algn="ctr"/>
            <a:r>
              <a:rPr lang="en-US" b="1" dirty="0" smtClean="0"/>
              <a:t>Co-rotating </a:t>
            </a:r>
          </a:p>
          <a:p>
            <a:pPr algn="ctr"/>
            <a:r>
              <a:rPr lang="en-US" b="1" dirty="0" smtClean="0"/>
              <a:t>Case (B)</a:t>
            </a:r>
            <a:endParaRPr lang="en-US" b="1" dirty="0"/>
          </a:p>
        </p:txBody>
      </p:sp>
      <p:sp>
        <p:nvSpPr>
          <p:cNvPr id="21" name="TextBox 20"/>
          <p:cNvSpPr txBox="1"/>
          <p:nvPr/>
        </p:nvSpPr>
        <p:spPr>
          <a:xfrm>
            <a:off x="6858000" y="3352800"/>
            <a:ext cx="2133600" cy="646331"/>
          </a:xfrm>
          <a:prstGeom prst="rect">
            <a:avLst/>
          </a:prstGeom>
          <a:noFill/>
        </p:spPr>
        <p:txBody>
          <a:bodyPr wrap="square" rtlCol="0">
            <a:spAutoFit/>
          </a:bodyPr>
          <a:lstStyle/>
          <a:p>
            <a:pPr algn="ctr"/>
            <a:r>
              <a:rPr lang="en-US" b="1" dirty="0" smtClean="0"/>
              <a:t>Counter-rotating </a:t>
            </a:r>
          </a:p>
          <a:p>
            <a:pPr algn="ctr"/>
            <a:r>
              <a:rPr lang="en-US" b="1" dirty="0" smtClean="0"/>
              <a:t>Case (D)</a:t>
            </a:r>
            <a:endParaRPr lang="en-US" b="1" dirty="0"/>
          </a:p>
        </p:txBody>
      </p:sp>
      <p:pic>
        <p:nvPicPr>
          <p:cNvPr id="134147" name="Picture 3"/>
          <p:cNvPicPr>
            <a:picLocks noChangeAspect="1" noChangeArrowheads="1"/>
          </p:cNvPicPr>
          <p:nvPr/>
        </p:nvPicPr>
        <p:blipFill>
          <a:blip r:embed="rId5" cstate="print"/>
          <a:srcRect/>
          <a:stretch>
            <a:fillRect/>
          </a:stretch>
        </p:blipFill>
        <p:spPr bwMode="auto">
          <a:xfrm>
            <a:off x="43148" y="4503674"/>
            <a:ext cx="1938051" cy="1680462"/>
          </a:xfrm>
          <a:prstGeom prst="rect">
            <a:avLst/>
          </a:prstGeom>
          <a:noFill/>
          <a:ln w="9525">
            <a:noFill/>
            <a:miter lim="800000"/>
            <a:headEnd/>
            <a:tailEnd/>
          </a:ln>
        </p:spPr>
      </p:pic>
      <p:pic>
        <p:nvPicPr>
          <p:cNvPr id="134148" name="Picture 4"/>
          <p:cNvPicPr>
            <a:picLocks noChangeAspect="1" noChangeArrowheads="1"/>
          </p:cNvPicPr>
          <p:nvPr/>
        </p:nvPicPr>
        <p:blipFill>
          <a:blip r:embed="rId6" cstate="print"/>
          <a:srcRect/>
          <a:stretch>
            <a:fillRect/>
          </a:stretch>
        </p:blipFill>
        <p:spPr bwMode="auto">
          <a:xfrm>
            <a:off x="31213" y="912562"/>
            <a:ext cx="2076061" cy="1883833"/>
          </a:xfrm>
          <a:prstGeom prst="rect">
            <a:avLst/>
          </a:prstGeom>
          <a:noFill/>
          <a:ln w="9525">
            <a:noFill/>
            <a:miter lim="800000"/>
            <a:headEnd/>
            <a:tailEnd/>
          </a:ln>
        </p:spPr>
      </p:pic>
      <p:pic>
        <p:nvPicPr>
          <p:cNvPr id="134149" name="Picture 5"/>
          <p:cNvPicPr>
            <a:picLocks noChangeAspect="1" noChangeArrowheads="1"/>
          </p:cNvPicPr>
          <p:nvPr/>
        </p:nvPicPr>
        <p:blipFill>
          <a:blip r:embed="rId7" cstate="print"/>
          <a:srcRect/>
          <a:stretch>
            <a:fillRect/>
          </a:stretch>
        </p:blipFill>
        <p:spPr bwMode="auto">
          <a:xfrm>
            <a:off x="6968169" y="934596"/>
            <a:ext cx="2069123" cy="1793240"/>
          </a:xfrm>
          <a:prstGeom prst="rect">
            <a:avLst/>
          </a:prstGeom>
          <a:noFill/>
          <a:ln w="9525">
            <a:noFill/>
            <a:miter lim="800000"/>
            <a:headEnd/>
            <a:tailEnd/>
          </a:ln>
        </p:spPr>
      </p:pic>
      <p:cxnSp>
        <p:nvCxnSpPr>
          <p:cNvPr id="22" name="Straight Connector 21"/>
          <p:cNvCxnSpPr/>
          <p:nvPr/>
        </p:nvCxnSpPr>
        <p:spPr>
          <a:xfrm>
            <a:off x="0" y="3200400"/>
            <a:ext cx="9144000" cy="0"/>
          </a:xfrm>
          <a:prstGeom prst="line">
            <a:avLst/>
          </a:prstGeom>
          <a:ln w="41275" cmpd="sng">
            <a:solidFill>
              <a:schemeClr val="tx1"/>
            </a:solidFill>
          </a:ln>
        </p:spPr>
        <p:style>
          <a:lnRef idx="1">
            <a:schemeClr val="accent1"/>
          </a:lnRef>
          <a:fillRef idx="0">
            <a:schemeClr val="accent1"/>
          </a:fillRef>
          <a:effectRef idx="0">
            <a:schemeClr val="accent1"/>
          </a:effectRef>
          <a:fontRef idx="minor">
            <a:schemeClr val="tx1"/>
          </a:fontRef>
        </p:style>
      </p:cxnSp>
      <p:pic>
        <p:nvPicPr>
          <p:cNvPr id="134152" name="Picture 8" descr="Check Mark clip art"/>
          <p:cNvPicPr>
            <a:picLocks noChangeAspect="1" noChangeArrowheads="1"/>
          </p:cNvPicPr>
          <p:nvPr/>
        </p:nvPicPr>
        <p:blipFill>
          <a:blip r:embed="rId8" cstate="print"/>
          <a:srcRect/>
          <a:stretch>
            <a:fillRect/>
          </a:stretch>
        </p:blipFill>
        <p:spPr bwMode="auto">
          <a:xfrm>
            <a:off x="8305800" y="2057400"/>
            <a:ext cx="457200" cy="468198"/>
          </a:xfrm>
          <a:prstGeom prst="rect">
            <a:avLst/>
          </a:prstGeom>
          <a:noFill/>
        </p:spPr>
      </p:pic>
      <p:pic>
        <p:nvPicPr>
          <p:cNvPr id="25" name="Picture 8" descr="Check Mark clip art"/>
          <p:cNvPicPr>
            <a:picLocks noChangeAspect="1" noChangeArrowheads="1"/>
          </p:cNvPicPr>
          <p:nvPr/>
        </p:nvPicPr>
        <p:blipFill>
          <a:blip r:embed="rId9" cstate="print"/>
          <a:srcRect/>
          <a:stretch>
            <a:fillRect/>
          </a:stretch>
        </p:blipFill>
        <p:spPr bwMode="auto">
          <a:xfrm>
            <a:off x="1219200" y="4495800"/>
            <a:ext cx="533400" cy="546231"/>
          </a:xfrm>
          <a:prstGeom prst="rect">
            <a:avLst/>
          </a:prstGeom>
          <a:noFill/>
        </p:spPr>
      </p:pic>
      <p:pic>
        <p:nvPicPr>
          <p:cNvPr id="134154" name="Picture 10" descr="description sign symbol cross ex wrong wrong cross clip art vector ..."/>
          <p:cNvPicPr>
            <a:picLocks noChangeAspect="1" noChangeArrowheads="1"/>
          </p:cNvPicPr>
          <p:nvPr/>
        </p:nvPicPr>
        <p:blipFill>
          <a:blip r:embed="rId10" cstate="print"/>
          <a:srcRect/>
          <a:stretch>
            <a:fillRect/>
          </a:stretch>
        </p:blipFill>
        <p:spPr bwMode="auto">
          <a:xfrm>
            <a:off x="1219200" y="2209800"/>
            <a:ext cx="466725" cy="466725"/>
          </a:xfrm>
          <a:prstGeom prst="rect">
            <a:avLst/>
          </a:prstGeom>
          <a:noFill/>
        </p:spPr>
      </p:pic>
      <p:pic>
        <p:nvPicPr>
          <p:cNvPr id="26" name="Picture 10" descr="description sign symbol cross ex wrong wrong cross clip art vector ..."/>
          <p:cNvPicPr>
            <a:picLocks noChangeAspect="1" noChangeArrowheads="1"/>
          </p:cNvPicPr>
          <p:nvPr/>
        </p:nvPicPr>
        <p:blipFill>
          <a:blip r:embed="rId10" cstate="print"/>
          <a:srcRect/>
          <a:stretch>
            <a:fillRect/>
          </a:stretch>
        </p:blipFill>
        <p:spPr bwMode="auto">
          <a:xfrm>
            <a:off x="8305800" y="4343400"/>
            <a:ext cx="466725" cy="466725"/>
          </a:xfrm>
          <a:prstGeom prst="rect">
            <a:avLst/>
          </a:prstGeom>
          <a:noFill/>
        </p:spPr>
      </p:pic>
      <p:cxnSp>
        <p:nvCxnSpPr>
          <p:cNvPr id="28" name="Straight Arrow Connector 27"/>
          <p:cNvCxnSpPr/>
          <p:nvPr/>
        </p:nvCxnSpPr>
        <p:spPr>
          <a:xfrm flipH="1" flipV="1">
            <a:off x="6096000" y="838200"/>
            <a:ext cx="1524000" cy="533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1981200" y="1066800"/>
            <a:ext cx="1447800" cy="914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6096000" y="4114800"/>
            <a:ext cx="990600" cy="1524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flipV="1">
            <a:off x="1752600" y="3962400"/>
            <a:ext cx="1752600" cy="1066800"/>
          </a:xfrm>
          <a:prstGeom prst="straightConnector1">
            <a:avLst/>
          </a:prstGeom>
          <a:ln w="28575">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 name="Picture 3"/>
          <p:cNvPicPr/>
          <p:nvPr/>
        </p:nvPicPr>
        <p:blipFill>
          <a:blip r:embed="rId2" cstate="print"/>
          <a:srcRect/>
          <a:stretch>
            <a:fillRect/>
          </a:stretch>
        </p:blipFill>
        <p:spPr bwMode="auto">
          <a:xfrm>
            <a:off x="1600200" y="3970312"/>
            <a:ext cx="3427920" cy="2582888"/>
          </a:xfrm>
          <a:prstGeom prst="rect">
            <a:avLst/>
          </a:prstGeom>
          <a:noFill/>
          <a:ln w="12700">
            <a:solidFill>
              <a:schemeClr val="tx1"/>
            </a:solidFill>
            <a:miter lim="800000"/>
            <a:headEnd/>
            <a:tailEnd/>
          </a:ln>
        </p:spPr>
      </p:pic>
      <p:pic>
        <p:nvPicPr>
          <p:cNvPr id="5" name="Picture 34"/>
          <p:cNvPicPr>
            <a:picLocks noChangeAspect="1" noChangeArrowheads="1"/>
          </p:cNvPicPr>
          <p:nvPr/>
        </p:nvPicPr>
        <p:blipFill>
          <a:blip r:embed="rId3" cstate="print"/>
          <a:srcRect/>
          <a:stretch>
            <a:fillRect/>
          </a:stretch>
        </p:blipFill>
        <p:spPr bwMode="auto">
          <a:xfrm>
            <a:off x="1600200" y="1066028"/>
            <a:ext cx="3397045" cy="2547784"/>
          </a:xfrm>
          <a:prstGeom prst="rect">
            <a:avLst/>
          </a:prstGeom>
          <a:noFill/>
          <a:ln w="12700">
            <a:solidFill>
              <a:schemeClr val="tx1"/>
            </a:solidFill>
            <a:miter lim="800000"/>
            <a:headEnd/>
            <a:tailEnd/>
          </a:ln>
        </p:spPr>
      </p:pic>
      <p:pic>
        <p:nvPicPr>
          <p:cNvPr id="6" name="Picture 38"/>
          <p:cNvPicPr>
            <a:picLocks noChangeAspect="1" noChangeArrowheads="1"/>
          </p:cNvPicPr>
          <p:nvPr/>
        </p:nvPicPr>
        <p:blipFill>
          <a:blip r:embed="rId4" cstate="print"/>
          <a:srcRect/>
          <a:stretch>
            <a:fillRect/>
          </a:stretch>
        </p:blipFill>
        <p:spPr bwMode="auto">
          <a:xfrm>
            <a:off x="5715000" y="762000"/>
            <a:ext cx="3110683" cy="1801181"/>
          </a:xfrm>
          <a:prstGeom prst="rect">
            <a:avLst/>
          </a:prstGeom>
          <a:noFill/>
          <a:ln w="9525">
            <a:noFill/>
            <a:miter lim="800000"/>
            <a:headEnd/>
            <a:tailEnd/>
          </a:ln>
        </p:spPr>
      </p:pic>
      <p:pic>
        <p:nvPicPr>
          <p:cNvPr id="7" name="Picture 39"/>
          <p:cNvPicPr>
            <a:picLocks noChangeAspect="1" noChangeArrowheads="1"/>
          </p:cNvPicPr>
          <p:nvPr/>
        </p:nvPicPr>
        <p:blipFill>
          <a:blip r:embed="rId5" cstate="print"/>
          <a:srcRect/>
          <a:stretch>
            <a:fillRect/>
          </a:stretch>
        </p:blipFill>
        <p:spPr bwMode="auto">
          <a:xfrm>
            <a:off x="5562600" y="2690344"/>
            <a:ext cx="3110682" cy="1975477"/>
          </a:xfrm>
          <a:prstGeom prst="rect">
            <a:avLst/>
          </a:prstGeom>
          <a:noFill/>
          <a:ln w="9525">
            <a:noFill/>
            <a:miter lim="800000"/>
            <a:headEnd/>
            <a:tailEnd/>
          </a:ln>
        </p:spPr>
      </p:pic>
      <p:sp>
        <p:nvSpPr>
          <p:cNvPr id="9" name="Rectangle 8"/>
          <p:cNvSpPr/>
          <p:nvPr/>
        </p:nvSpPr>
        <p:spPr>
          <a:xfrm>
            <a:off x="1143000" y="152400"/>
            <a:ext cx="7315200" cy="400110"/>
          </a:xfrm>
          <a:prstGeom prst="rect">
            <a:avLst/>
          </a:prstGeom>
        </p:spPr>
        <p:txBody>
          <a:bodyPr wrap="square">
            <a:spAutoFit/>
          </a:bodyPr>
          <a:lstStyle/>
          <a:p>
            <a:pPr marL="0" lvl="2" algn="ctr"/>
            <a:r>
              <a:rPr lang="en-US" sz="2000" b="1" dirty="0" smtClean="0"/>
              <a:t>Numerical Simulation of Three Turbine Savonius Clusters</a:t>
            </a:r>
            <a:endParaRPr lang="en-US" sz="2200" b="1" dirty="0" smtClean="0">
              <a:latin typeface="+mj-lt"/>
              <a:ea typeface="+mj-ea"/>
              <a:cs typeface="+mj-cs"/>
            </a:endParaRPr>
          </a:p>
        </p:txBody>
      </p:sp>
      <p:sp>
        <p:nvSpPr>
          <p:cNvPr id="10" name="Rectangle 9"/>
          <p:cNvSpPr/>
          <p:nvPr/>
        </p:nvSpPr>
        <p:spPr>
          <a:xfrm>
            <a:off x="76200" y="2067580"/>
            <a:ext cx="1447800" cy="954107"/>
          </a:xfrm>
          <a:prstGeom prst="rect">
            <a:avLst/>
          </a:prstGeom>
        </p:spPr>
        <p:txBody>
          <a:bodyPr wrap="square">
            <a:spAutoFit/>
          </a:bodyPr>
          <a:lstStyle/>
          <a:p>
            <a:pPr marL="0" lvl="2" algn="ctr"/>
            <a:r>
              <a:rPr lang="en-US" sz="1400" b="1" dirty="0" smtClean="0"/>
              <a:t>Co-Rotating</a:t>
            </a:r>
          </a:p>
          <a:p>
            <a:pPr marL="0" lvl="2" algn="ctr"/>
            <a:r>
              <a:rPr lang="en-US" sz="1400" b="1" dirty="0" smtClean="0"/>
              <a:t> Cluster</a:t>
            </a:r>
          </a:p>
          <a:p>
            <a:pPr marL="0" lvl="2" algn="ctr"/>
            <a:endParaRPr lang="en-US" sz="1400" b="1" dirty="0" smtClean="0">
              <a:latin typeface="+mj-lt"/>
              <a:ea typeface="+mj-ea"/>
              <a:cs typeface="+mj-cs"/>
            </a:endParaRPr>
          </a:p>
          <a:p>
            <a:pPr marL="0" lvl="2" algn="ctr"/>
            <a:r>
              <a:rPr lang="en-US" sz="1400" b="1" dirty="0" smtClean="0">
                <a:latin typeface="+mj-lt"/>
                <a:ea typeface="+mj-ea"/>
                <a:cs typeface="+mj-cs"/>
              </a:rPr>
              <a:t>Cp = 0.29</a:t>
            </a:r>
          </a:p>
        </p:txBody>
      </p:sp>
      <p:sp>
        <p:nvSpPr>
          <p:cNvPr id="11" name="Rectangle 10"/>
          <p:cNvSpPr/>
          <p:nvPr/>
        </p:nvSpPr>
        <p:spPr>
          <a:xfrm>
            <a:off x="76200" y="4963180"/>
            <a:ext cx="1447800" cy="954107"/>
          </a:xfrm>
          <a:prstGeom prst="rect">
            <a:avLst/>
          </a:prstGeom>
        </p:spPr>
        <p:txBody>
          <a:bodyPr wrap="square">
            <a:spAutoFit/>
          </a:bodyPr>
          <a:lstStyle/>
          <a:p>
            <a:pPr marL="0" lvl="2" algn="ctr"/>
            <a:r>
              <a:rPr lang="en-US" sz="1400" b="1" dirty="0" smtClean="0"/>
              <a:t>Hybrid</a:t>
            </a:r>
          </a:p>
          <a:p>
            <a:pPr marL="0" lvl="2" algn="ctr"/>
            <a:r>
              <a:rPr lang="en-US" sz="1400" b="1" dirty="0" smtClean="0"/>
              <a:t> Cluster</a:t>
            </a:r>
          </a:p>
          <a:p>
            <a:pPr marL="0" lvl="2" algn="ctr"/>
            <a:endParaRPr lang="en-US" sz="1400" b="1" dirty="0" smtClean="0">
              <a:latin typeface="+mj-lt"/>
              <a:ea typeface="+mj-ea"/>
              <a:cs typeface="+mj-cs"/>
            </a:endParaRPr>
          </a:p>
          <a:p>
            <a:pPr marL="0" lvl="2" algn="ctr"/>
            <a:r>
              <a:rPr lang="en-US" sz="1400" b="1" dirty="0" smtClean="0">
                <a:latin typeface="+mj-lt"/>
                <a:ea typeface="+mj-ea"/>
                <a:cs typeface="+mj-cs"/>
              </a:rPr>
              <a:t>Cp=0.3</a:t>
            </a:r>
          </a:p>
        </p:txBody>
      </p:sp>
      <p:sp>
        <p:nvSpPr>
          <p:cNvPr id="12" name="Rectangle 11"/>
          <p:cNvSpPr/>
          <p:nvPr/>
        </p:nvSpPr>
        <p:spPr>
          <a:xfrm>
            <a:off x="7010400" y="762000"/>
            <a:ext cx="990600" cy="246221"/>
          </a:xfrm>
          <a:prstGeom prst="rect">
            <a:avLst/>
          </a:prstGeom>
          <a:ln w="6350">
            <a:solidFill>
              <a:schemeClr val="tx1"/>
            </a:solidFill>
          </a:ln>
        </p:spPr>
        <p:txBody>
          <a:bodyPr wrap="square">
            <a:spAutoFit/>
          </a:bodyPr>
          <a:lstStyle/>
          <a:p>
            <a:pPr marL="0" lvl="2" algn="ctr"/>
            <a:r>
              <a:rPr lang="en-US" sz="1000" b="1" dirty="0" smtClean="0"/>
              <a:t>Co-Rotating</a:t>
            </a:r>
          </a:p>
        </p:txBody>
      </p:sp>
      <p:sp>
        <p:nvSpPr>
          <p:cNvPr id="13" name="Rectangle 12"/>
          <p:cNvSpPr/>
          <p:nvPr/>
        </p:nvSpPr>
        <p:spPr>
          <a:xfrm>
            <a:off x="7162800" y="2649379"/>
            <a:ext cx="762000" cy="246221"/>
          </a:xfrm>
          <a:prstGeom prst="rect">
            <a:avLst/>
          </a:prstGeom>
          <a:ln w="6350">
            <a:solidFill>
              <a:schemeClr val="tx1"/>
            </a:solidFill>
          </a:ln>
        </p:spPr>
        <p:txBody>
          <a:bodyPr wrap="square">
            <a:spAutoFit/>
          </a:bodyPr>
          <a:lstStyle/>
          <a:p>
            <a:pPr marL="0" lvl="2" algn="ctr"/>
            <a:r>
              <a:rPr lang="en-US" sz="1000" b="1" dirty="0" smtClean="0"/>
              <a:t>Hybrid</a:t>
            </a:r>
          </a:p>
        </p:txBody>
      </p:sp>
      <p:pic>
        <p:nvPicPr>
          <p:cNvPr id="1028" name="Picture 4"/>
          <p:cNvPicPr>
            <a:picLocks noChangeAspect="1" noChangeArrowheads="1"/>
          </p:cNvPicPr>
          <p:nvPr/>
        </p:nvPicPr>
        <p:blipFill>
          <a:blip r:embed="rId6" cstate="print"/>
          <a:srcRect/>
          <a:stretch>
            <a:fillRect/>
          </a:stretch>
        </p:blipFill>
        <p:spPr bwMode="auto">
          <a:xfrm>
            <a:off x="5562600" y="4905375"/>
            <a:ext cx="3332578" cy="1876425"/>
          </a:xfrm>
          <a:prstGeom prst="rect">
            <a:avLst/>
          </a:prstGeom>
          <a:noFill/>
          <a:ln w="9525">
            <a:noFill/>
            <a:miter lim="800000"/>
            <a:headEnd/>
            <a:tailEnd/>
          </a:ln>
        </p:spPr>
      </p:pic>
      <p:sp>
        <p:nvSpPr>
          <p:cNvPr id="14" name="Rectangle 13"/>
          <p:cNvSpPr/>
          <p:nvPr/>
        </p:nvSpPr>
        <p:spPr>
          <a:xfrm>
            <a:off x="7010400" y="4782979"/>
            <a:ext cx="1066800" cy="246221"/>
          </a:xfrm>
          <a:prstGeom prst="rect">
            <a:avLst/>
          </a:prstGeom>
          <a:ln w="6350">
            <a:solidFill>
              <a:schemeClr val="tx1"/>
            </a:solidFill>
          </a:ln>
        </p:spPr>
        <p:txBody>
          <a:bodyPr wrap="square">
            <a:spAutoFit/>
          </a:bodyPr>
          <a:lstStyle/>
          <a:p>
            <a:pPr marL="0" lvl="2" algn="ctr"/>
            <a:r>
              <a:rPr lang="en-US" sz="1000" b="1" dirty="0" smtClean="0"/>
              <a:t>Comparison</a:t>
            </a:r>
          </a:p>
        </p:txBody>
      </p:sp>
      <p:sp>
        <p:nvSpPr>
          <p:cNvPr id="15" name="Curved Left Arrow 14"/>
          <p:cNvSpPr/>
          <p:nvPr/>
        </p:nvSpPr>
        <p:spPr>
          <a:xfrm>
            <a:off x="3810000" y="1524000"/>
            <a:ext cx="76200" cy="228600"/>
          </a:xfrm>
          <a:prstGeom prst="curvedLef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Curved Left Arrow 15"/>
          <p:cNvSpPr/>
          <p:nvPr/>
        </p:nvSpPr>
        <p:spPr>
          <a:xfrm>
            <a:off x="3276600" y="2362200"/>
            <a:ext cx="76200" cy="228600"/>
          </a:xfrm>
          <a:prstGeom prst="curvedLef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Curved Left Arrow 16"/>
          <p:cNvSpPr/>
          <p:nvPr/>
        </p:nvSpPr>
        <p:spPr>
          <a:xfrm>
            <a:off x="3886200" y="3124200"/>
            <a:ext cx="76200" cy="228600"/>
          </a:xfrm>
          <a:prstGeom prst="curvedLef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8" name="Curved Left Arrow 17"/>
          <p:cNvSpPr/>
          <p:nvPr/>
        </p:nvSpPr>
        <p:spPr>
          <a:xfrm>
            <a:off x="3657600" y="5943600"/>
            <a:ext cx="76200" cy="228600"/>
          </a:xfrm>
          <a:prstGeom prst="curvedLef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9" name="Curved Left Arrow 18"/>
          <p:cNvSpPr/>
          <p:nvPr/>
        </p:nvSpPr>
        <p:spPr>
          <a:xfrm>
            <a:off x="3200400" y="5105400"/>
            <a:ext cx="76200" cy="228600"/>
          </a:xfrm>
          <a:prstGeom prst="curvedLeftArrow">
            <a:avLst/>
          </a:prstGeom>
          <a:solidFill>
            <a:schemeClr val="tx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0" name="Curved Right Arrow 19"/>
          <p:cNvSpPr/>
          <p:nvPr/>
        </p:nvSpPr>
        <p:spPr>
          <a:xfrm>
            <a:off x="2667000" y="4267200"/>
            <a:ext cx="76200" cy="228600"/>
          </a:xfrm>
          <a:prstGeom prst="curvedRightArrow">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Three Savonius Velo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35</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Velocity Contours: Three Co-Rotating Turbine Cluster</a:t>
            </a:r>
          </a:p>
          <a:p>
            <a:pPr algn="ctr"/>
            <a:endParaRPr lang="en-US" sz="12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Three Savonius Vorti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36</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Vorticity Contours: Three Co-Rotating Turbine Cluster</a:t>
            </a:r>
          </a:p>
          <a:p>
            <a:pPr algn="ctr"/>
            <a:endParaRPr lang="en-US" sz="12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37</a:t>
            </a:fld>
            <a:endParaRPr lang="en-US"/>
          </a:p>
        </p:txBody>
      </p:sp>
      <p:sp>
        <p:nvSpPr>
          <p:cNvPr id="4" name="Text Box 9"/>
          <p:cNvSpPr txBox="1">
            <a:spLocks noChangeArrowheads="1"/>
          </p:cNvSpPr>
          <p:nvPr/>
        </p:nvSpPr>
        <p:spPr bwMode="auto">
          <a:xfrm>
            <a:off x="228600" y="845786"/>
            <a:ext cx="5029200" cy="917831"/>
          </a:xfrm>
          <a:prstGeom prst="rect">
            <a:avLst/>
          </a:prstGeom>
          <a:noFill/>
          <a:ln w="9525">
            <a:noFill/>
            <a:miter lim="800000"/>
            <a:headEnd/>
            <a:tailEnd/>
          </a:ln>
          <a:effectLst/>
        </p:spPr>
        <p:txBody>
          <a:bodyPr wrap="square" lIns="55513" tIns="27757" rIns="55513" bIns="27757">
            <a:spAutoFit/>
          </a:bodyPr>
          <a:lstStyle/>
          <a:p>
            <a:pPr algn="just"/>
            <a:r>
              <a:rPr lang="en-US" b="1" dirty="0" smtClean="0">
                <a:latin typeface="Calibri" pitchFamily="34" charset="0"/>
              </a:rPr>
              <a:t>Co-Rotating Three turbine Cluster has an enhancement in </a:t>
            </a:r>
            <a:r>
              <a:rPr lang="en-US" b="1" dirty="0" smtClean="0">
                <a:solidFill>
                  <a:srgbClr val="C00000"/>
                </a:solidFill>
                <a:latin typeface="Calibri" pitchFamily="34" charset="0"/>
              </a:rPr>
              <a:t>average power coefficient  of 26 %</a:t>
            </a:r>
            <a:r>
              <a:rPr lang="en-US" b="1" dirty="0" smtClean="0">
                <a:latin typeface="Calibri" pitchFamily="34" charset="0"/>
              </a:rPr>
              <a:t> compared to  isolated turbines</a:t>
            </a:r>
            <a:endParaRPr lang="en-US" sz="2000" b="1" dirty="0" smtClean="0">
              <a:latin typeface="Calibri" pitchFamily="34" charset="0"/>
            </a:endParaRPr>
          </a:p>
        </p:txBody>
      </p:sp>
      <p:sp>
        <p:nvSpPr>
          <p:cNvPr id="7" name="Rectangle 6"/>
          <p:cNvSpPr/>
          <p:nvPr/>
        </p:nvSpPr>
        <p:spPr>
          <a:xfrm>
            <a:off x="1066800" y="133290"/>
            <a:ext cx="7315200" cy="400110"/>
          </a:xfrm>
          <a:prstGeom prst="rect">
            <a:avLst/>
          </a:prstGeom>
        </p:spPr>
        <p:txBody>
          <a:bodyPr wrap="square">
            <a:spAutoFit/>
          </a:bodyPr>
          <a:lstStyle/>
          <a:p>
            <a:pPr marL="0" lvl="2" algn="ctr"/>
            <a:r>
              <a:rPr lang="en-US" sz="2000" b="1" dirty="0" smtClean="0"/>
              <a:t>Three Turbine Cluster Performance Confirmation</a:t>
            </a:r>
            <a:endParaRPr lang="en-US" sz="2200" b="1" dirty="0" smtClean="0">
              <a:latin typeface="+mj-lt"/>
              <a:ea typeface="+mj-ea"/>
              <a:cs typeface="+mj-cs"/>
            </a:endParaRPr>
          </a:p>
        </p:txBody>
      </p:sp>
      <p:pic>
        <p:nvPicPr>
          <p:cNvPr id="8" name="Picture 7"/>
          <p:cNvPicPr/>
          <p:nvPr/>
        </p:nvPicPr>
        <p:blipFill>
          <a:blip r:embed="rId2" cstate="print"/>
          <a:srcRect/>
          <a:stretch>
            <a:fillRect/>
          </a:stretch>
        </p:blipFill>
        <p:spPr bwMode="auto">
          <a:xfrm>
            <a:off x="5562600" y="609600"/>
            <a:ext cx="3429000" cy="1676400"/>
          </a:xfrm>
          <a:prstGeom prst="rect">
            <a:avLst/>
          </a:prstGeom>
          <a:noFill/>
          <a:ln w="9525">
            <a:noFill/>
            <a:miter lim="800000"/>
            <a:headEnd/>
            <a:tailEnd/>
          </a:ln>
        </p:spPr>
      </p:pic>
      <p:grpSp>
        <p:nvGrpSpPr>
          <p:cNvPr id="9" name="Group 2"/>
          <p:cNvGrpSpPr>
            <a:grpSpLocks/>
          </p:cNvGrpSpPr>
          <p:nvPr/>
        </p:nvGrpSpPr>
        <p:grpSpPr bwMode="auto">
          <a:xfrm>
            <a:off x="6172200" y="838200"/>
            <a:ext cx="323850" cy="381000"/>
            <a:chOff x="9315" y="8987"/>
            <a:chExt cx="630" cy="1034"/>
          </a:xfrm>
        </p:grpSpPr>
        <p:cxnSp>
          <p:nvCxnSpPr>
            <p:cNvPr id="10" name="AutoShape 3"/>
            <p:cNvCxnSpPr>
              <a:cxnSpLocks noChangeShapeType="1"/>
            </p:cNvCxnSpPr>
            <p:nvPr/>
          </p:nvCxnSpPr>
          <p:spPr bwMode="auto">
            <a:xfrm>
              <a:off x="9315" y="8987"/>
              <a:ext cx="0" cy="1034"/>
            </a:xfrm>
            <a:prstGeom prst="straightConnector1">
              <a:avLst/>
            </a:prstGeom>
            <a:noFill/>
            <a:ln w="9525">
              <a:solidFill>
                <a:srgbClr val="000000"/>
              </a:solidFill>
              <a:round/>
              <a:headEnd/>
              <a:tailEnd type="triangle" w="med" len="med"/>
            </a:ln>
          </p:spPr>
        </p:cxnSp>
        <p:cxnSp>
          <p:nvCxnSpPr>
            <p:cNvPr id="11" name="AutoShape 4"/>
            <p:cNvCxnSpPr>
              <a:cxnSpLocks noChangeShapeType="1"/>
            </p:cNvCxnSpPr>
            <p:nvPr/>
          </p:nvCxnSpPr>
          <p:spPr bwMode="auto">
            <a:xfrm>
              <a:off x="9945" y="8987"/>
              <a:ext cx="0" cy="1034"/>
            </a:xfrm>
            <a:prstGeom prst="straightConnector1">
              <a:avLst/>
            </a:prstGeom>
            <a:noFill/>
            <a:ln w="9525">
              <a:solidFill>
                <a:srgbClr val="000000"/>
              </a:solidFill>
              <a:round/>
              <a:headEnd/>
              <a:tailEnd type="triangle" w="med" len="med"/>
            </a:ln>
          </p:spPr>
        </p:cxnSp>
        <p:cxnSp>
          <p:nvCxnSpPr>
            <p:cNvPr id="12" name="AutoShape 5"/>
            <p:cNvCxnSpPr>
              <a:cxnSpLocks noChangeShapeType="1"/>
            </p:cNvCxnSpPr>
            <p:nvPr/>
          </p:nvCxnSpPr>
          <p:spPr bwMode="auto">
            <a:xfrm>
              <a:off x="9645" y="8987"/>
              <a:ext cx="0" cy="1034"/>
            </a:xfrm>
            <a:prstGeom prst="straightConnector1">
              <a:avLst/>
            </a:prstGeom>
            <a:noFill/>
            <a:ln w="9525">
              <a:solidFill>
                <a:srgbClr val="000000"/>
              </a:solidFill>
              <a:round/>
              <a:headEnd/>
              <a:tailEnd type="triangle" w="med" len="med"/>
            </a:ln>
          </p:spPr>
        </p:cxnSp>
      </p:grpSp>
      <p:graphicFrame>
        <p:nvGraphicFramePr>
          <p:cNvPr id="13" name="Table 12"/>
          <p:cNvGraphicFramePr>
            <a:graphicFrameLocks noGrp="1"/>
          </p:cNvGraphicFramePr>
          <p:nvPr/>
        </p:nvGraphicFramePr>
        <p:xfrm>
          <a:off x="381000" y="1905000"/>
          <a:ext cx="4724399" cy="1736508"/>
        </p:xfrm>
        <a:graphic>
          <a:graphicData uri="http://schemas.openxmlformats.org/drawingml/2006/table">
            <a:tbl>
              <a:tblPr/>
              <a:tblGrid>
                <a:gridCol w="2133599"/>
                <a:gridCol w="685800"/>
                <a:gridCol w="609600"/>
                <a:gridCol w="685800"/>
                <a:gridCol w="609600"/>
              </a:tblGrid>
              <a:tr h="360516">
                <a:tc>
                  <a:txBody>
                    <a:bodyPr/>
                    <a:lstStyle/>
                    <a:p>
                      <a:pPr marL="0" marR="0" algn="ctr">
                        <a:lnSpc>
                          <a:spcPct val="150000"/>
                        </a:lnSpc>
                        <a:spcBef>
                          <a:spcPts val="0"/>
                        </a:spcBef>
                        <a:spcAft>
                          <a:spcPts val="0"/>
                        </a:spcAft>
                      </a:pP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Isolated Rotor</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(1)</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(2)</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Rotor (3)</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60516">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Power Coefficient (Cp)</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0.23</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0.26</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0.327</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0.289</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04723">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Enhancement % Compared to Isolated Rotor</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000000"/>
                        </a:solidFill>
                        <a:latin typeface="Times New Roman"/>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13%</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42%</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smtClean="0">
                          <a:solidFill>
                            <a:srgbClr val="000000"/>
                          </a:solidFill>
                          <a:latin typeface="Times New Roman"/>
                          <a:ea typeface="Calibri"/>
                          <a:cs typeface="Arial"/>
                        </a:rPr>
                        <a:t>25%</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0645">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Rotor (1)</a:t>
                      </a:r>
                      <a:endParaRPr lang="en-US" sz="12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endParaRPr lang="en-US" sz="1600" b="1" dirty="0">
                        <a:solidFill>
                          <a:srgbClr val="000000"/>
                        </a:solidFill>
                        <a:latin typeface="Times New Roman"/>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a:solidFill>
                            <a:srgbClr val="000000"/>
                          </a:solidFill>
                          <a:latin typeface="Times New Roman"/>
                          <a:ea typeface="Calibri"/>
                          <a:cs typeface="Arial"/>
                        </a:rPr>
                        <a:t>1.23</a:t>
                      </a:r>
                      <a:endParaRPr lang="en-US" sz="1600" b="1">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600" b="1" dirty="0">
                          <a:solidFill>
                            <a:srgbClr val="000000"/>
                          </a:solidFill>
                          <a:latin typeface="Times New Roman"/>
                          <a:ea typeface="Calibri"/>
                          <a:cs typeface="Arial"/>
                        </a:rPr>
                        <a:t>1.07</a:t>
                      </a:r>
                      <a:endParaRPr lang="en-US" sz="1600" b="1" dirty="0">
                        <a:latin typeface="Calibri"/>
                        <a:ea typeface="Calibri"/>
                        <a:cs typeface="Arial"/>
                      </a:endParaRPr>
                    </a:p>
                  </a:txBody>
                  <a:tcPr marL="67196" marR="67196"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pic>
        <p:nvPicPr>
          <p:cNvPr id="14" name="Picture 46"/>
          <p:cNvPicPr>
            <a:picLocks noChangeAspect="1" noChangeArrowheads="1"/>
          </p:cNvPicPr>
          <p:nvPr/>
        </p:nvPicPr>
        <p:blipFill>
          <a:blip r:embed="rId3" cstate="print"/>
          <a:srcRect t="5556" r="4060" b="8333"/>
          <a:stretch>
            <a:fillRect/>
          </a:stretch>
        </p:blipFill>
        <p:spPr bwMode="auto">
          <a:xfrm>
            <a:off x="5334000" y="4627085"/>
            <a:ext cx="3657600" cy="2195378"/>
          </a:xfrm>
          <a:prstGeom prst="rect">
            <a:avLst/>
          </a:prstGeom>
          <a:noFill/>
          <a:ln w="9525">
            <a:noFill/>
            <a:miter lim="800000"/>
            <a:headEnd/>
            <a:tailEnd/>
          </a:ln>
        </p:spPr>
      </p:pic>
      <p:sp>
        <p:nvSpPr>
          <p:cNvPr id="60419" name="Rectangle 3"/>
          <p:cNvSpPr>
            <a:spLocks noChangeArrowheads="1"/>
          </p:cNvSpPr>
          <p:nvPr/>
        </p:nvSpPr>
        <p:spPr bwMode="auto">
          <a:xfrm>
            <a:off x="152400" y="3886200"/>
            <a:ext cx="5029200" cy="247760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b="1" dirty="0" smtClean="0">
                <a:latin typeface="Calibri" pitchFamily="34" charset="0"/>
              </a:rPr>
              <a:t>The results show that the </a:t>
            </a:r>
            <a:r>
              <a:rPr lang="en-US" b="1" dirty="0" smtClean="0">
                <a:solidFill>
                  <a:srgbClr val="FF0000"/>
                </a:solidFill>
                <a:latin typeface="Calibri" pitchFamily="34" charset="0"/>
              </a:rPr>
              <a:t>ratio 1:1.2:1 </a:t>
            </a:r>
            <a:r>
              <a:rPr lang="en-US" b="1" dirty="0" smtClean="0">
                <a:latin typeface="Calibri" pitchFamily="34" charset="0"/>
              </a:rPr>
              <a:t>between the power coefficients of the three rotors is consistent for </a:t>
            </a:r>
            <a:r>
              <a:rPr lang="en-US" b="1" dirty="0" smtClean="0">
                <a:latin typeface="Calibri" pitchFamily="34" charset="0"/>
                <a:sym typeface="Symbol" pitchFamily="18" charset="2"/>
              </a:rPr>
              <a:t></a:t>
            </a:r>
            <a:r>
              <a:rPr lang="en-US" b="1" dirty="0" smtClean="0">
                <a:latin typeface="Calibri" pitchFamily="34" charset="0"/>
              </a:rPr>
              <a:t>&gt;0.6</a:t>
            </a:r>
          </a:p>
          <a:p>
            <a:pPr marL="0" marR="0" lvl="0" indent="0" algn="just" defTabSz="914400" rtl="0" eaLnBrk="1" fontAlgn="base" latinLnBrk="0" hangingPunct="1">
              <a:lnSpc>
                <a:spcPct val="100000"/>
              </a:lnSpc>
              <a:spcBef>
                <a:spcPct val="0"/>
              </a:spcBef>
              <a:spcAft>
                <a:spcPct val="0"/>
              </a:spcAft>
              <a:buClrTx/>
              <a:buSzTx/>
              <a:buFontTx/>
              <a:buNone/>
              <a:tabLst/>
            </a:pPr>
            <a:endParaRPr lang="en-US" b="1" dirty="0" smtClean="0">
              <a:latin typeface="Calibri" pitchFamily="34" charset="0"/>
            </a:endParaRPr>
          </a:p>
          <a:p>
            <a:pPr marL="0" marR="0" lvl="0" indent="0" algn="just" defTabSz="914400" rtl="0" eaLnBrk="1" fontAlgn="base" latinLnBrk="0" hangingPunct="1">
              <a:lnSpc>
                <a:spcPct val="100000"/>
              </a:lnSpc>
              <a:spcBef>
                <a:spcPct val="0"/>
              </a:spcBef>
              <a:spcAft>
                <a:spcPct val="0"/>
              </a:spcAft>
              <a:buClrTx/>
              <a:buSzTx/>
              <a:buFontTx/>
              <a:buNone/>
              <a:tabLst/>
            </a:pPr>
            <a:endParaRPr lang="en-US" sz="1100" b="1" dirty="0" smtClean="0">
              <a:latin typeface="Calibri" pitchFamily="34" charset="0"/>
              <a:sym typeface="Symbol" pitchFamily="18" charset="2"/>
            </a:endParaRPr>
          </a:p>
          <a:p>
            <a:pPr algn="just"/>
            <a:r>
              <a:rPr lang="en-US" b="1" dirty="0" smtClean="0">
                <a:latin typeface="Calibri" pitchFamily="34" charset="0"/>
              </a:rPr>
              <a:t>We focus here on the flow field at </a:t>
            </a:r>
            <a:r>
              <a:rPr lang="en-US" b="1" dirty="0" smtClean="0">
                <a:latin typeface="Calibri" pitchFamily="34" charset="0"/>
                <a:sym typeface="Symbol" pitchFamily="18" charset="2"/>
              </a:rPr>
              <a:t></a:t>
            </a:r>
            <a:r>
              <a:rPr lang="en-US" b="1" dirty="0" smtClean="0">
                <a:latin typeface="Calibri" pitchFamily="34" charset="0"/>
              </a:rPr>
              <a:t>&gt;0.6 in order to observe the flow-inducing action of the turbine revolutions rather than the flow-stagnating action at lower tip-speed ratios</a:t>
            </a:r>
          </a:p>
        </p:txBody>
      </p:sp>
      <p:pic>
        <p:nvPicPr>
          <p:cNvPr id="60420" name="Picture 4"/>
          <p:cNvPicPr>
            <a:picLocks noChangeAspect="1" noChangeArrowheads="1"/>
          </p:cNvPicPr>
          <p:nvPr/>
        </p:nvPicPr>
        <p:blipFill>
          <a:blip r:embed="rId4" cstate="print"/>
          <a:srcRect l="2500" t="4160" r="2500" b="4326"/>
          <a:stretch>
            <a:fillRect/>
          </a:stretch>
        </p:blipFill>
        <p:spPr bwMode="auto">
          <a:xfrm>
            <a:off x="5334000" y="2362200"/>
            <a:ext cx="3581400" cy="2105526"/>
          </a:xfrm>
          <a:prstGeom prst="rect">
            <a:avLst/>
          </a:prstGeom>
          <a:noFill/>
          <a:ln w="9525">
            <a:noFill/>
            <a:miter lim="800000"/>
            <a:headEnd/>
            <a:tailEnd/>
          </a:ln>
        </p:spPr>
      </p:pic>
      <p:sp>
        <p:nvSpPr>
          <p:cNvPr id="15" name="TextBox 14"/>
          <p:cNvSpPr txBox="1"/>
          <p:nvPr/>
        </p:nvSpPr>
        <p:spPr>
          <a:xfrm>
            <a:off x="6019800" y="4492823"/>
            <a:ext cx="2590800" cy="307777"/>
          </a:xfrm>
          <a:prstGeom prst="rect">
            <a:avLst/>
          </a:prstGeom>
          <a:noFill/>
        </p:spPr>
        <p:txBody>
          <a:bodyPr wrap="square" rtlCol="0">
            <a:spAutoFit/>
          </a:bodyPr>
          <a:lstStyle/>
          <a:p>
            <a:pPr algn="ctr"/>
            <a:r>
              <a:rPr lang="en-US" sz="1400" b="1" dirty="0" smtClean="0"/>
              <a:t>At </a:t>
            </a:r>
            <a:r>
              <a:rPr lang="en-US" sz="1400" b="1" dirty="0" smtClean="0">
                <a:sym typeface="Symbol"/>
              </a:rPr>
              <a:t>=1, </a:t>
            </a:r>
            <a:r>
              <a:rPr lang="en-US" sz="1400" b="1" dirty="0" err="1" smtClean="0">
                <a:sym typeface="Symbol"/>
              </a:rPr>
              <a:t>Cp</a:t>
            </a:r>
            <a:r>
              <a:rPr lang="en-US" sz="1400" b="1" baseline="-25000" dirty="0" err="1" smtClean="0">
                <a:sym typeface="Symbol"/>
              </a:rPr>
              <a:t>max</a:t>
            </a:r>
            <a:r>
              <a:rPr lang="en-US" sz="1400" b="1" dirty="0" smtClean="0">
                <a:sym typeface="Symbol"/>
              </a:rPr>
              <a:t> = 0.286</a:t>
            </a:r>
            <a:endParaRPr lang="en-US" sz="1400" b="1" dirty="0"/>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8" name="Picture 7"/>
          <p:cNvPicPr/>
          <p:nvPr/>
        </p:nvPicPr>
        <p:blipFill>
          <a:blip r:embed="rId2" cstate="print"/>
          <a:srcRect/>
          <a:stretch>
            <a:fillRect/>
          </a:stretch>
        </p:blipFill>
        <p:spPr bwMode="auto">
          <a:xfrm rot="16200000">
            <a:off x="4300537" y="1919288"/>
            <a:ext cx="5848350" cy="3686175"/>
          </a:xfrm>
          <a:prstGeom prst="rect">
            <a:avLst/>
          </a:prstGeom>
          <a:noFill/>
          <a:ln w="9525">
            <a:noFill/>
            <a:miter lim="800000"/>
            <a:headEnd/>
            <a:tailEnd/>
          </a:ln>
        </p:spPr>
      </p:pic>
      <p:sp>
        <p:nvSpPr>
          <p:cNvPr id="5" name="Rectangle 4"/>
          <p:cNvSpPr/>
          <p:nvPr/>
        </p:nvSpPr>
        <p:spPr>
          <a:xfrm>
            <a:off x="152400" y="1309330"/>
            <a:ext cx="5867400" cy="4862870"/>
          </a:xfrm>
          <a:prstGeom prst="rect">
            <a:avLst/>
          </a:prstGeom>
        </p:spPr>
        <p:txBody>
          <a:bodyPr wrap="square">
            <a:spAutoFit/>
          </a:bodyPr>
          <a:lstStyle/>
          <a:p>
            <a:pPr algn="just">
              <a:buFont typeface="Wingdings" pitchFamily="2" charset="2"/>
              <a:buChar char="Ø"/>
            </a:pPr>
            <a:r>
              <a:rPr lang="en-US" sz="2000" b="1" dirty="0" smtClean="0">
                <a:latin typeface="Calibri" pitchFamily="34" charset="0"/>
              </a:rPr>
              <a:t>  The efficient co-rotating three turbine </a:t>
            </a:r>
            <a:r>
              <a:rPr lang="en-US" sz="2000" b="1" dirty="0" smtClean="0">
                <a:solidFill>
                  <a:srgbClr val="C00000"/>
                </a:solidFill>
                <a:latin typeface="Calibri" pitchFamily="34" charset="0"/>
              </a:rPr>
              <a:t>cluster</a:t>
            </a:r>
            <a:r>
              <a:rPr lang="en-US" sz="2000" b="1" dirty="0" smtClean="0">
                <a:latin typeface="Calibri" pitchFamily="34" charset="0"/>
              </a:rPr>
              <a:t> is </a:t>
            </a:r>
          </a:p>
          <a:p>
            <a:pPr algn="just"/>
            <a:r>
              <a:rPr lang="en-US" sz="2000" b="1" dirty="0" smtClean="0">
                <a:latin typeface="Calibri" pitchFamily="34" charset="0"/>
              </a:rPr>
              <a:t>      used as a </a:t>
            </a:r>
            <a:r>
              <a:rPr lang="en-US" sz="2000" b="1" dirty="0" smtClean="0">
                <a:solidFill>
                  <a:srgbClr val="C00000"/>
                </a:solidFill>
                <a:latin typeface="Calibri" pitchFamily="34" charset="0"/>
              </a:rPr>
              <a:t>building unit </a:t>
            </a:r>
            <a:r>
              <a:rPr lang="en-US" sz="2000" b="1" dirty="0" smtClean="0">
                <a:latin typeface="Calibri" pitchFamily="34" charset="0"/>
              </a:rPr>
              <a:t>for an efficient wind </a:t>
            </a:r>
          </a:p>
          <a:p>
            <a:pPr algn="just"/>
            <a:r>
              <a:rPr lang="en-US" sz="2000" b="1" dirty="0" smtClean="0">
                <a:latin typeface="Calibri" pitchFamily="34" charset="0"/>
              </a:rPr>
              <a:t>      turbine farm</a:t>
            </a:r>
          </a:p>
          <a:p>
            <a:pPr algn="just"/>
            <a:endParaRPr lang="en-US" sz="4000" b="1" dirty="0" smtClean="0">
              <a:latin typeface="Calibri" pitchFamily="34" charset="0"/>
            </a:endParaRPr>
          </a:p>
          <a:p>
            <a:pPr algn="just">
              <a:buFont typeface="Wingdings" pitchFamily="2" charset="2"/>
              <a:buChar char="Ø"/>
            </a:pPr>
            <a:r>
              <a:rPr lang="en-US" sz="2000" b="1" dirty="0" smtClean="0">
                <a:latin typeface="Calibri" pitchFamily="34" charset="0"/>
              </a:rPr>
              <a:t>   Using the </a:t>
            </a:r>
            <a:r>
              <a:rPr lang="en-US" sz="2000" b="1" dirty="0" smtClean="0">
                <a:solidFill>
                  <a:srgbClr val="C00000"/>
                </a:solidFill>
                <a:latin typeface="Calibri" pitchFamily="34" charset="0"/>
              </a:rPr>
              <a:t>same triangular topology </a:t>
            </a:r>
            <a:r>
              <a:rPr lang="en-US" sz="2000" b="1" dirty="0" smtClean="0">
                <a:latin typeface="Calibri" pitchFamily="34" charset="0"/>
              </a:rPr>
              <a:t>of the three </a:t>
            </a:r>
          </a:p>
          <a:p>
            <a:pPr algn="just"/>
            <a:r>
              <a:rPr lang="en-US" sz="2000" b="1" dirty="0" smtClean="0">
                <a:latin typeface="Calibri" pitchFamily="34" charset="0"/>
              </a:rPr>
              <a:t>       turbine cluster the farm is developed as a </a:t>
            </a:r>
          </a:p>
          <a:p>
            <a:pPr algn="just"/>
            <a:r>
              <a:rPr lang="en-US" sz="2000" b="1" dirty="0" smtClean="0">
                <a:latin typeface="Calibri" pitchFamily="34" charset="0"/>
              </a:rPr>
              <a:t>       </a:t>
            </a:r>
            <a:r>
              <a:rPr lang="en-US" sz="2000" b="1" dirty="0" smtClean="0">
                <a:solidFill>
                  <a:srgbClr val="C00000"/>
                </a:solidFill>
                <a:latin typeface="Calibri" pitchFamily="34" charset="0"/>
              </a:rPr>
              <a:t>geometric progression of the cluster </a:t>
            </a:r>
          </a:p>
          <a:p>
            <a:pPr algn="just"/>
            <a:endParaRPr lang="en-US" sz="2000" b="1" dirty="0" smtClean="0">
              <a:latin typeface="Calibri" pitchFamily="34" charset="0"/>
            </a:endParaRPr>
          </a:p>
          <a:p>
            <a:pPr algn="just"/>
            <a:endParaRPr lang="en-US" sz="100" b="1" dirty="0" smtClean="0">
              <a:latin typeface="Calibri" pitchFamily="34" charset="0"/>
            </a:endParaRPr>
          </a:p>
          <a:p>
            <a:pPr algn="just"/>
            <a:endParaRPr lang="en-US" sz="2000" b="1" dirty="0" smtClean="0">
              <a:latin typeface="Calibri" pitchFamily="34" charset="0"/>
            </a:endParaRPr>
          </a:p>
          <a:p>
            <a:pPr algn="just">
              <a:buFont typeface="Wingdings" pitchFamily="2" charset="2"/>
              <a:buChar char="Ø"/>
            </a:pPr>
            <a:r>
              <a:rPr lang="en-US" sz="2000" b="1" dirty="0" smtClean="0">
                <a:latin typeface="Calibri" pitchFamily="34" charset="0"/>
              </a:rPr>
              <a:t>  Numerical simulations of farms that consist of </a:t>
            </a:r>
            <a:r>
              <a:rPr lang="en-US" sz="2000" b="1" dirty="0" smtClean="0">
                <a:solidFill>
                  <a:srgbClr val="C00000"/>
                </a:solidFill>
                <a:latin typeface="Calibri" pitchFamily="34" charset="0"/>
              </a:rPr>
              <a:t>nine </a:t>
            </a:r>
          </a:p>
          <a:p>
            <a:pPr algn="just"/>
            <a:r>
              <a:rPr lang="en-US" sz="2000" b="1" dirty="0" smtClean="0">
                <a:latin typeface="Calibri" pitchFamily="34" charset="0"/>
              </a:rPr>
              <a:t>     and </a:t>
            </a:r>
            <a:r>
              <a:rPr lang="en-US" sz="2000" b="1" dirty="0" smtClean="0">
                <a:solidFill>
                  <a:srgbClr val="C00000"/>
                </a:solidFill>
                <a:latin typeface="Calibri" pitchFamily="34" charset="0"/>
              </a:rPr>
              <a:t>twenty-seven turbines </a:t>
            </a:r>
            <a:r>
              <a:rPr lang="en-US" sz="2000" b="1" dirty="0" smtClean="0">
                <a:latin typeface="Calibri" pitchFamily="34" charset="0"/>
              </a:rPr>
              <a:t>are performed to </a:t>
            </a:r>
          </a:p>
          <a:p>
            <a:pPr algn="just"/>
            <a:r>
              <a:rPr lang="en-US" sz="2000" b="1" dirty="0" smtClean="0">
                <a:latin typeface="Calibri" pitchFamily="34" charset="0"/>
              </a:rPr>
              <a:t>     </a:t>
            </a:r>
            <a:r>
              <a:rPr lang="en-US" sz="2000" b="1" dirty="0" smtClean="0">
                <a:solidFill>
                  <a:srgbClr val="C00000"/>
                </a:solidFill>
                <a:latin typeface="Calibri" pitchFamily="34" charset="0"/>
              </a:rPr>
              <a:t>confirm </a:t>
            </a:r>
            <a:r>
              <a:rPr lang="en-US" sz="2000" b="1" dirty="0" smtClean="0">
                <a:latin typeface="Calibri" pitchFamily="34" charset="0"/>
              </a:rPr>
              <a:t>the pattern and the same enhancement </a:t>
            </a:r>
          </a:p>
          <a:p>
            <a:pPr algn="just"/>
            <a:r>
              <a:rPr lang="en-US" sz="2000" b="1" dirty="0" smtClean="0">
                <a:latin typeface="Calibri" pitchFamily="34" charset="0"/>
              </a:rPr>
              <a:t>     ratio of the three turbine cluster and the geometric  </a:t>
            </a:r>
          </a:p>
          <a:p>
            <a:pPr algn="just"/>
            <a:r>
              <a:rPr lang="en-US" sz="2000" b="1" dirty="0" smtClean="0">
                <a:latin typeface="Calibri" pitchFamily="34" charset="0"/>
              </a:rPr>
              <a:t>     progression</a:t>
            </a:r>
          </a:p>
        </p:txBody>
      </p:sp>
      <p:sp>
        <p:nvSpPr>
          <p:cNvPr id="7" name="Rectangle 6"/>
          <p:cNvSpPr/>
          <p:nvPr/>
        </p:nvSpPr>
        <p:spPr>
          <a:xfrm>
            <a:off x="990600" y="152400"/>
            <a:ext cx="7315200" cy="830997"/>
          </a:xfrm>
          <a:prstGeom prst="rect">
            <a:avLst/>
          </a:prstGeom>
        </p:spPr>
        <p:txBody>
          <a:bodyPr wrap="square">
            <a:spAutoFit/>
          </a:bodyPr>
          <a:lstStyle/>
          <a:p>
            <a:pPr marL="0" lvl="2" algn="ctr"/>
            <a:r>
              <a:rPr lang="en-US" sz="2400" b="1" dirty="0" smtClean="0"/>
              <a:t>Development of Patterned Savonius Wind Turbine Farms</a:t>
            </a:r>
            <a:endParaRPr lang="en-US" sz="2400" b="1" dirty="0" smtClean="0">
              <a:latin typeface="+mj-lt"/>
              <a:ea typeface="+mj-ea"/>
              <a:cs typeface="+mj-cs"/>
            </a:endParaRPr>
          </a:p>
        </p:txBody>
      </p:sp>
      <p:grpSp>
        <p:nvGrpSpPr>
          <p:cNvPr id="9" name="Group 2"/>
          <p:cNvGrpSpPr>
            <a:grpSpLocks/>
          </p:cNvGrpSpPr>
          <p:nvPr/>
        </p:nvGrpSpPr>
        <p:grpSpPr bwMode="auto">
          <a:xfrm rot="16200000">
            <a:off x="6276975" y="2181225"/>
            <a:ext cx="323850" cy="381000"/>
            <a:chOff x="9315" y="8987"/>
            <a:chExt cx="630" cy="1034"/>
          </a:xfrm>
        </p:grpSpPr>
        <p:cxnSp>
          <p:nvCxnSpPr>
            <p:cNvPr id="10" name="AutoShape 3"/>
            <p:cNvCxnSpPr>
              <a:cxnSpLocks noChangeShapeType="1"/>
            </p:cNvCxnSpPr>
            <p:nvPr/>
          </p:nvCxnSpPr>
          <p:spPr bwMode="auto">
            <a:xfrm>
              <a:off x="9315" y="8987"/>
              <a:ext cx="0" cy="1034"/>
            </a:xfrm>
            <a:prstGeom prst="straightConnector1">
              <a:avLst/>
            </a:prstGeom>
            <a:noFill/>
            <a:ln w="9525">
              <a:solidFill>
                <a:srgbClr val="000000"/>
              </a:solidFill>
              <a:round/>
              <a:headEnd/>
              <a:tailEnd type="triangle" w="med" len="med"/>
            </a:ln>
          </p:spPr>
        </p:cxnSp>
        <p:cxnSp>
          <p:nvCxnSpPr>
            <p:cNvPr id="11" name="AutoShape 4"/>
            <p:cNvCxnSpPr>
              <a:cxnSpLocks noChangeShapeType="1"/>
            </p:cNvCxnSpPr>
            <p:nvPr/>
          </p:nvCxnSpPr>
          <p:spPr bwMode="auto">
            <a:xfrm>
              <a:off x="9945" y="8987"/>
              <a:ext cx="0" cy="1034"/>
            </a:xfrm>
            <a:prstGeom prst="straightConnector1">
              <a:avLst/>
            </a:prstGeom>
            <a:noFill/>
            <a:ln w="9525">
              <a:solidFill>
                <a:srgbClr val="000000"/>
              </a:solidFill>
              <a:round/>
              <a:headEnd/>
              <a:tailEnd type="triangle" w="med" len="med"/>
            </a:ln>
          </p:spPr>
        </p:cxnSp>
        <p:cxnSp>
          <p:nvCxnSpPr>
            <p:cNvPr id="12" name="AutoShape 5"/>
            <p:cNvCxnSpPr>
              <a:cxnSpLocks noChangeShapeType="1"/>
            </p:cNvCxnSpPr>
            <p:nvPr/>
          </p:nvCxnSpPr>
          <p:spPr bwMode="auto">
            <a:xfrm>
              <a:off x="9645" y="8987"/>
              <a:ext cx="0" cy="1034"/>
            </a:xfrm>
            <a:prstGeom prst="straightConnector1">
              <a:avLst/>
            </a:prstGeom>
            <a:noFill/>
            <a:ln w="9525">
              <a:solidFill>
                <a:srgbClr val="000000"/>
              </a:solidFill>
              <a:round/>
              <a:headEnd/>
              <a:tailEnd type="triangle" w="med" len="med"/>
            </a:ln>
          </p:spPr>
        </p:cxnSp>
      </p:gr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39</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Development of Patterned Vertical Axis Wind Turbine Farm</a:t>
            </a:r>
          </a:p>
          <a:p>
            <a:pPr algn="ctr"/>
            <a:endParaRPr lang="en-US" sz="1200" b="1" dirty="0"/>
          </a:p>
        </p:txBody>
      </p:sp>
      <p:pic>
        <p:nvPicPr>
          <p:cNvPr id="6" name="Farm Development.mp4">
            <a:hlinkClick r:id="" action="ppaction://media"/>
          </p:cNvPr>
          <p:cNvPicPr>
            <a:picLocks noRot="1" noChangeAspect="1"/>
          </p:cNvPicPr>
          <p:nvPr>
            <a:videoFile r:link="rId1"/>
          </p:nvPr>
        </p:nvPicPr>
        <p:blipFill>
          <a:blip r:embed="rId3" cstate="print"/>
          <a:stretch>
            <a:fillRect/>
          </a:stretch>
        </p:blipFill>
        <p:spPr>
          <a:xfrm>
            <a:off x="0" y="0"/>
            <a:ext cx="9144000" cy="5943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40</a:t>
            </a:fld>
            <a:endParaRPr lang="en-US"/>
          </a:p>
        </p:txBody>
      </p:sp>
      <p:pic>
        <p:nvPicPr>
          <p:cNvPr id="5" name="Picture 1"/>
          <p:cNvPicPr>
            <a:picLocks noChangeAspect="1" noChangeArrowheads="1"/>
          </p:cNvPicPr>
          <p:nvPr/>
        </p:nvPicPr>
        <p:blipFill>
          <a:blip r:embed="rId2" cstate="print"/>
          <a:srcRect/>
          <a:stretch>
            <a:fillRect/>
          </a:stretch>
        </p:blipFill>
        <p:spPr bwMode="auto">
          <a:xfrm>
            <a:off x="4886325" y="304799"/>
            <a:ext cx="4029075" cy="6308521"/>
          </a:xfrm>
          <a:prstGeom prst="rect">
            <a:avLst/>
          </a:prstGeom>
          <a:noFill/>
          <a:ln w="9525">
            <a:solidFill>
              <a:schemeClr val="tx1"/>
            </a:solidFill>
            <a:miter lim="800000"/>
            <a:headEnd/>
            <a:tailEnd/>
          </a:ln>
        </p:spPr>
      </p:pic>
      <p:sp>
        <p:nvSpPr>
          <p:cNvPr id="6" name="Rectangle 5"/>
          <p:cNvSpPr/>
          <p:nvPr/>
        </p:nvSpPr>
        <p:spPr>
          <a:xfrm>
            <a:off x="185451" y="318741"/>
            <a:ext cx="4495800" cy="400110"/>
          </a:xfrm>
          <a:prstGeom prst="rect">
            <a:avLst/>
          </a:prstGeom>
          <a:solidFill>
            <a:schemeClr val="bg1"/>
          </a:solidFill>
          <a:ln w="19050">
            <a:solidFill>
              <a:schemeClr val="tx1"/>
            </a:solidFill>
          </a:ln>
        </p:spPr>
        <p:txBody>
          <a:bodyPr wrap="square">
            <a:spAutoFit/>
          </a:bodyPr>
          <a:lstStyle/>
          <a:p>
            <a:pPr marL="0" lvl="2" algn="ctr"/>
            <a:r>
              <a:rPr lang="en-US" sz="2000" b="1" dirty="0" smtClean="0">
                <a:solidFill>
                  <a:srgbClr val="C00000"/>
                </a:solidFill>
              </a:rPr>
              <a:t>Nine Savonius Wind Turbine Farm</a:t>
            </a:r>
            <a:endParaRPr lang="en-US" sz="2200" b="1" dirty="0" smtClean="0">
              <a:solidFill>
                <a:srgbClr val="C00000"/>
              </a:solidFill>
              <a:latin typeface="+mj-lt"/>
              <a:ea typeface="+mj-ea"/>
              <a:cs typeface="+mj-cs"/>
            </a:endParaRPr>
          </a:p>
        </p:txBody>
      </p:sp>
      <p:sp>
        <p:nvSpPr>
          <p:cNvPr id="8" name="Rectangle 7"/>
          <p:cNvSpPr/>
          <p:nvPr/>
        </p:nvSpPr>
        <p:spPr>
          <a:xfrm>
            <a:off x="152400" y="975479"/>
            <a:ext cx="4572000" cy="5078313"/>
          </a:xfrm>
          <a:prstGeom prst="rect">
            <a:avLst/>
          </a:prstGeom>
        </p:spPr>
        <p:txBody>
          <a:bodyPr>
            <a:spAutoFit/>
          </a:bodyPr>
          <a:lstStyle/>
          <a:p>
            <a:r>
              <a:rPr lang="en-US" dirty="0" smtClean="0"/>
              <a:t>The </a:t>
            </a:r>
            <a:r>
              <a:rPr lang="en-US" b="1" dirty="0" smtClean="0">
                <a:solidFill>
                  <a:srgbClr val="FF0000"/>
                </a:solidFill>
              </a:rPr>
              <a:t>nine turbine farm</a:t>
            </a:r>
            <a:r>
              <a:rPr lang="en-US" dirty="0" smtClean="0"/>
              <a:t> is </a:t>
            </a:r>
            <a:r>
              <a:rPr lang="en-US" b="1" dirty="0" smtClean="0">
                <a:solidFill>
                  <a:srgbClr val="FF0000"/>
                </a:solidFill>
              </a:rPr>
              <a:t>triangular</a:t>
            </a:r>
            <a:r>
              <a:rPr lang="en-US" dirty="0" smtClean="0"/>
              <a:t> and has the </a:t>
            </a:r>
            <a:r>
              <a:rPr lang="en-US" b="1" dirty="0" smtClean="0">
                <a:solidFill>
                  <a:srgbClr val="FF0000"/>
                </a:solidFill>
              </a:rPr>
              <a:t>same topology </a:t>
            </a:r>
            <a:r>
              <a:rPr lang="en-US" dirty="0" smtClean="0"/>
              <a:t>of the three turbine </a:t>
            </a:r>
            <a:r>
              <a:rPr lang="en-US" b="1" dirty="0" smtClean="0">
                <a:solidFill>
                  <a:srgbClr val="FF0000"/>
                </a:solidFill>
              </a:rPr>
              <a:t>cluster</a:t>
            </a:r>
          </a:p>
          <a:p>
            <a:endParaRPr lang="en-US" dirty="0" smtClean="0"/>
          </a:p>
          <a:p>
            <a:r>
              <a:rPr lang="en-US" b="1" dirty="0" smtClean="0">
                <a:solidFill>
                  <a:srgbClr val="FF0000"/>
                </a:solidFill>
              </a:rPr>
              <a:t>Each vertex </a:t>
            </a:r>
            <a:r>
              <a:rPr lang="en-US" dirty="0" smtClean="0"/>
              <a:t>of the triangle has a </a:t>
            </a:r>
            <a:r>
              <a:rPr lang="en-US" b="1" dirty="0" smtClean="0">
                <a:solidFill>
                  <a:srgbClr val="FF0000"/>
                </a:solidFill>
              </a:rPr>
              <a:t>three turbine cluster </a:t>
            </a:r>
          </a:p>
          <a:p>
            <a:endParaRPr lang="en-US" dirty="0" smtClean="0"/>
          </a:p>
          <a:p>
            <a:r>
              <a:rPr lang="en-US" dirty="0" smtClean="0"/>
              <a:t>The domain, solver setting and turbulence model are similar to that of the three turbine cluster simulation</a:t>
            </a:r>
          </a:p>
          <a:p>
            <a:endParaRPr lang="en-US" dirty="0" smtClean="0"/>
          </a:p>
          <a:p>
            <a:r>
              <a:rPr lang="en-US" dirty="0" smtClean="0"/>
              <a:t>The same grid topology is used, this results in a grid having a number of cells equal to 817,253 cells for the nine turbine farm simulation</a:t>
            </a:r>
          </a:p>
          <a:p>
            <a:endParaRPr lang="en-US" dirty="0" smtClean="0"/>
          </a:p>
          <a:p>
            <a:r>
              <a:rPr lang="en-US" dirty="0" smtClean="0"/>
              <a:t>The simulation time is about 32 hours</a:t>
            </a:r>
          </a:p>
          <a:p>
            <a:endParaRPr lang="en-US"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graphicFrame>
        <p:nvGraphicFramePr>
          <p:cNvPr id="5" name="Table 4"/>
          <p:cNvGraphicFramePr>
            <a:graphicFrameLocks noGrp="1"/>
          </p:cNvGraphicFramePr>
          <p:nvPr/>
        </p:nvGraphicFramePr>
        <p:xfrm>
          <a:off x="152400" y="2438400"/>
          <a:ext cx="5029201" cy="3435534"/>
        </p:xfrm>
        <a:graphic>
          <a:graphicData uri="http://schemas.openxmlformats.org/drawingml/2006/table">
            <a:tbl>
              <a:tblPr/>
              <a:tblGrid>
                <a:gridCol w="1828800"/>
                <a:gridCol w="914400"/>
                <a:gridCol w="685800"/>
                <a:gridCol w="762000"/>
                <a:gridCol w="838201"/>
              </a:tblGrid>
              <a:tr h="300615">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Cluster A </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Isolated Rotor</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(1)</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Rotor (2)</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(3)</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Power Coefficient (Cp)</a:t>
                      </a:r>
                      <a:endParaRPr lang="en-US" sz="10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0.24</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0.26</a:t>
                      </a:r>
                      <a:endParaRPr lang="en-US" sz="12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4%</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30%</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13%</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(1)</a:t>
                      </a:r>
                      <a:endParaRPr lang="en-US" sz="10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1.25</a:t>
                      </a:r>
                      <a:endParaRPr lang="en-US" sz="1200" b="1">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1.08</a:t>
                      </a:r>
                      <a:endParaRPr lang="en-US" sz="1200" b="1" dirty="0">
                        <a:latin typeface="Calibri"/>
                        <a:ea typeface="Calibri"/>
                        <a:cs typeface="Arial"/>
                      </a:endParaRPr>
                    </a:p>
                  </a:txBody>
                  <a:tcPr marL="23519" marR="2351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3251">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Cluster B </a:t>
                      </a:r>
                      <a:endParaRPr lang="en-US" sz="1000" b="1" dirty="0">
                        <a:latin typeface="Calibri"/>
                        <a:ea typeface="Calibri"/>
                        <a:cs typeface="Arial"/>
                      </a:endParaRPr>
                    </a:p>
                  </a:txBody>
                  <a:tcPr marL="22087" marR="220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smtClean="0">
                          <a:solidFill>
                            <a:srgbClr val="000000"/>
                          </a:solidFill>
                          <a:latin typeface="Times New Roman"/>
                          <a:ea typeface="Calibri"/>
                          <a:cs typeface="Arial"/>
                        </a:rPr>
                        <a:t>Isolated </a:t>
                      </a:r>
                      <a:r>
                        <a:rPr lang="en-US" sz="1000" b="1" dirty="0">
                          <a:solidFill>
                            <a:srgbClr val="000000"/>
                          </a:solidFill>
                          <a:latin typeface="Times New Roman"/>
                          <a:ea typeface="Calibri"/>
                          <a:cs typeface="Arial"/>
                        </a:rPr>
                        <a:t>Rotor</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(4)</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(5)</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(6)</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Power Coefficient (Cp)</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0.32</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0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34%</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56%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39%</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13771">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(4)</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0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1.16</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4717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Cluster C</a:t>
                      </a:r>
                      <a:endParaRPr lang="en-US" sz="1000" b="1">
                        <a:latin typeface="Calibri"/>
                        <a:ea typeface="Calibri"/>
                        <a:cs typeface="Arial"/>
                      </a:endParaRPr>
                    </a:p>
                  </a:txBody>
                  <a:tcPr marL="22087" marR="2208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Rotor (7)</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(8)</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000" b="1" dirty="0">
                          <a:solidFill>
                            <a:srgbClr val="000000"/>
                          </a:solidFill>
                          <a:latin typeface="Times New Roman"/>
                          <a:ea typeface="Calibri"/>
                          <a:cs typeface="Arial"/>
                        </a:rPr>
                        <a:t>Rotor (9)</a:t>
                      </a:r>
                      <a:endParaRPr lang="en-US" sz="10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161894">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Power Coefficient (Cp)</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0.23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0.26</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0.32</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0.27</a:t>
                      </a:r>
                      <a:endParaRPr lang="en-US" sz="12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45707">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Enhancement % Compared to Isolated Rotor</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dirty="0">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39%</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17%</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7213">
                <a:tc>
                  <a:txBody>
                    <a:bodyPr/>
                    <a:lstStyle/>
                    <a:p>
                      <a:pPr marL="0" marR="0" algn="ctr">
                        <a:lnSpc>
                          <a:spcPct val="115000"/>
                        </a:lnSpc>
                        <a:spcBef>
                          <a:spcPts val="0"/>
                        </a:spcBef>
                        <a:spcAft>
                          <a:spcPts val="0"/>
                        </a:spcAft>
                      </a:pPr>
                      <a:r>
                        <a:rPr lang="en-US" sz="1000" b="1">
                          <a:solidFill>
                            <a:srgbClr val="000000"/>
                          </a:solidFill>
                          <a:latin typeface="Times New Roman"/>
                          <a:ea typeface="Calibri"/>
                          <a:cs typeface="Arial"/>
                        </a:rPr>
                        <a:t>Ratio Compared to Rotor (7)</a:t>
                      </a:r>
                      <a:endParaRPr lang="en-US" sz="1000" b="1">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endParaRPr lang="en-US" sz="1200" b="1">
                        <a:solidFill>
                          <a:srgbClr val="000000"/>
                        </a:solidFill>
                        <a:latin typeface="Times New Roman"/>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1.23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1.03</a:t>
                      </a:r>
                      <a:endParaRPr lang="en-US" sz="1200" b="1" dirty="0">
                        <a:latin typeface="Calibri"/>
                        <a:ea typeface="Calibri"/>
                        <a:cs typeface="Arial"/>
                      </a:endParaRPr>
                    </a:p>
                  </a:txBody>
                  <a:tcPr marL="22087" marR="2208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graphicFrame>
        <p:nvGraphicFramePr>
          <p:cNvPr id="6" name="Table 5"/>
          <p:cNvGraphicFramePr>
            <a:graphicFrameLocks noGrp="1"/>
          </p:cNvGraphicFramePr>
          <p:nvPr/>
        </p:nvGraphicFramePr>
        <p:xfrm>
          <a:off x="152400" y="5943600"/>
          <a:ext cx="5029199" cy="726948"/>
        </p:xfrm>
        <a:graphic>
          <a:graphicData uri="http://schemas.openxmlformats.org/drawingml/2006/table">
            <a:tbl>
              <a:tblPr/>
              <a:tblGrid>
                <a:gridCol w="2286000"/>
                <a:gridCol w="914400"/>
                <a:gridCol w="914400"/>
                <a:gridCol w="914399"/>
              </a:tblGrid>
              <a:tr h="193675">
                <a:tc>
                  <a:txBody>
                    <a:bodyPr/>
                    <a:lstStyle/>
                    <a:p>
                      <a:pPr marL="0" marR="0" algn="ctr">
                        <a:lnSpc>
                          <a:spcPct val="150000"/>
                        </a:lnSpc>
                        <a:spcBef>
                          <a:spcPts val="0"/>
                        </a:spcBef>
                        <a:spcAft>
                          <a:spcPts val="0"/>
                        </a:spcAft>
                      </a:pP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(A)</a:t>
                      </a:r>
                      <a:endParaRPr lang="en-US" sz="1100" b="1">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(B)</a:t>
                      </a:r>
                      <a:endParaRPr lang="en-US" sz="1100" b="1">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Cluster (C)</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265176">
                <a:tc>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Coefficient (Cp)</a:t>
                      </a:r>
                      <a:endParaRPr lang="en-US" sz="12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smtClean="0">
                          <a:solidFill>
                            <a:srgbClr val="000000"/>
                          </a:solidFill>
                          <a:latin typeface="Times New Roman"/>
                          <a:ea typeface="Calibri"/>
                          <a:cs typeface="Arial"/>
                        </a:rPr>
                        <a:t>0.26</a:t>
                      </a:r>
                      <a:endParaRPr lang="en-US" sz="1050" b="1"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dirty="0" smtClean="0">
                          <a:solidFill>
                            <a:srgbClr val="000000"/>
                          </a:solidFill>
                          <a:latin typeface="Times New Roman"/>
                          <a:ea typeface="Calibri"/>
                          <a:cs typeface="Arial"/>
                        </a:rPr>
                        <a:t>0.33</a:t>
                      </a:r>
                      <a:endParaRPr lang="en-US" sz="1050" b="1" dirty="0"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100" b="1" smtClean="0">
                          <a:solidFill>
                            <a:srgbClr val="000000"/>
                          </a:solidFill>
                          <a:latin typeface="Times New Roman"/>
                          <a:ea typeface="Calibri"/>
                          <a:cs typeface="Arial"/>
                        </a:rPr>
                        <a:t>0.28</a:t>
                      </a:r>
                      <a:endParaRPr lang="en-US" sz="1050" b="1" smtClean="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Cluster (A)</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1.23</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marL="0" marR="0" algn="ctr">
                        <a:lnSpc>
                          <a:spcPct val="115000"/>
                        </a:lnSpc>
                        <a:spcBef>
                          <a:spcPts val="0"/>
                        </a:spcBef>
                        <a:spcAft>
                          <a:spcPts val="0"/>
                        </a:spcAft>
                      </a:pPr>
                      <a:r>
                        <a:rPr lang="en-US" sz="1100" b="1" dirty="0" smtClean="0">
                          <a:latin typeface="Calibri"/>
                          <a:ea typeface="Calibri"/>
                          <a:cs typeface="Arial"/>
                        </a:rPr>
                        <a:t>1.04</a:t>
                      </a:r>
                      <a:endParaRPr lang="en-US" sz="1100" b="1"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9" name="Rectangle 8"/>
          <p:cNvSpPr/>
          <p:nvPr/>
        </p:nvSpPr>
        <p:spPr>
          <a:xfrm>
            <a:off x="76200" y="76200"/>
            <a:ext cx="5181600" cy="677108"/>
          </a:xfrm>
          <a:prstGeom prst="rect">
            <a:avLst/>
          </a:prstGeom>
          <a:solidFill>
            <a:schemeClr val="bg1"/>
          </a:solidFill>
        </p:spPr>
        <p:txBody>
          <a:bodyPr wrap="square">
            <a:spAutoFit/>
          </a:bodyPr>
          <a:lstStyle/>
          <a:p>
            <a:pPr marL="0" lvl="2"/>
            <a:r>
              <a:rPr lang="en-US" b="1" dirty="0" smtClean="0">
                <a:solidFill>
                  <a:srgbClr val="C00000"/>
                </a:solidFill>
              </a:rPr>
              <a:t>Numerical Results for the Nine Savonius Wind Turbine Farm</a:t>
            </a:r>
            <a:endParaRPr lang="en-US" sz="2000" b="1" dirty="0" smtClean="0">
              <a:solidFill>
                <a:srgbClr val="C00000"/>
              </a:solidFill>
              <a:latin typeface="+mj-lt"/>
              <a:ea typeface="+mj-ea"/>
              <a:cs typeface="+mj-cs"/>
            </a:endParaRPr>
          </a:p>
        </p:txBody>
      </p:sp>
      <p:sp>
        <p:nvSpPr>
          <p:cNvPr id="12" name="Rectangle 11"/>
          <p:cNvSpPr/>
          <p:nvPr/>
        </p:nvSpPr>
        <p:spPr>
          <a:xfrm>
            <a:off x="76200" y="786813"/>
            <a:ext cx="5181600" cy="1554272"/>
          </a:xfrm>
          <a:prstGeom prst="rect">
            <a:avLst/>
          </a:prstGeom>
          <a:solidFill>
            <a:schemeClr val="bg1"/>
          </a:solidFill>
        </p:spPr>
        <p:txBody>
          <a:bodyPr wrap="square">
            <a:spAutoFit/>
          </a:bodyPr>
          <a:lstStyle/>
          <a:p>
            <a:pPr lvl="0" algn="just"/>
            <a:r>
              <a:rPr lang="en-US" sz="1500" b="1" dirty="0" smtClean="0"/>
              <a:t>The ratio between Cp of the clusters (A:B:C) is 1:1.2:1</a:t>
            </a:r>
          </a:p>
          <a:p>
            <a:pPr lvl="0" algn="just"/>
            <a:endParaRPr lang="en-US" sz="1000" b="1" dirty="0" smtClean="0"/>
          </a:p>
          <a:p>
            <a:pPr lvl="0" algn="just"/>
            <a:r>
              <a:rPr lang="en-US" sz="1500" b="1" dirty="0" smtClean="0"/>
              <a:t>The ratio between Cp of individual turbines is (1:1.2:1) </a:t>
            </a:r>
          </a:p>
          <a:p>
            <a:pPr lvl="0" algn="just"/>
            <a:endParaRPr lang="en-US" sz="800" b="1" dirty="0" smtClean="0"/>
          </a:p>
          <a:p>
            <a:pPr lvl="0" algn="just"/>
            <a:endParaRPr lang="en-US" sz="200" b="1" dirty="0" smtClean="0"/>
          </a:p>
          <a:p>
            <a:pPr lvl="0" algn="just"/>
            <a:r>
              <a:rPr lang="en-US" sz="1500" b="1" dirty="0" smtClean="0"/>
              <a:t>The </a:t>
            </a:r>
            <a:r>
              <a:rPr lang="en-US" sz="1500" b="1" dirty="0" smtClean="0">
                <a:solidFill>
                  <a:srgbClr val="FF0000"/>
                </a:solidFill>
              </a:rPr>
              <a:t>average power coefficient </a:t>
            </a:r>
            <a:r>
              <a:rPr lang="en-US" sz="1500" b="1" dirty="0" smtClean="0"/>
              <a:t>achieved by the </a:t>
            </a:r>
            <a:r>
              <a:rPr lang="en-US" sz="1500" b="1" dirty="0" smtClean="0">
                <a:solidFill>
                  <a:srgbClr val="FF0000"/>
                </a:solidFill>
              </a:rPr>
              <a:t>developed nine turbine farm </a:t>
            </a:r>
            <a:r>
              <a:rPr lang="en-US" sz="1500" b="1" dirty="0" smtClean="0"/>
              <a:t>at </a:t>
            </a:r>
            <a:r>
              <a:rPr lang="en-US" sz="1500" b="1" dirty="0" smtClean="0">
                <a:solidFill>
                  <a:srgbClr val="FF0000"/>
                </a:solidFill>
                <a:sym typeface="Symbol"/>
              </a:rPr>
              <a:t>=1</a:t>
            </a:r>
            <a:r>
              <a:rPr lang="en-US" sz="1500" b="1" dirty="0" smtClean="0">
                <a:sym typeface="Symbol"/>
              </a:rPr>
              <a:t> </a:t>
            </a:r>
            <a:r>
              <a:rPr lang="en-US" sz="1500" b="1" dirty="0" smtClean="0"/>
              <a:t>is </a:t>
            </a:r>
            <a:r>
              <a:rPr lang="en-US" sz="1500" b="1" dirty="0" smtClean="0">
                <a:solidFill>
                  <a:srgbClr val="FF0000"/>
                </a:solidFill>
              </a:rPr>
              <a:t>26% higher </a:t>
            </a:r>
            <a:r>
              <a:rPr lang="en-US" sz="1500" b="1" dirty="0" smtClean="0"/>
              <a:t>than that of isolated nine turbine farm</a:t>
            </a:r>
          </a:p>
        </p:txBody>
      </p:sp>
      <p:pic>
        <p:nvPicPr>
          <p:cNvPr id="1026" name="Picture 2"/>
          <p:cNvPicPr>
            <a:picLocks noChangeAspect="1" noChangeArrowheads="1"/>
          </p:cNvPicPr>
          <p:nvPr/>
        </p:nvPicPr>
        <p:blipFill>
          <a:blip r:embed="rId2" cstate="print"/>
          <a:srcRect/>
          <a:stretch>
            <a:fillRect/>
          </a:stretch>
        </p:blipFill>
        <p:spPr bwMode="auto">
          <a:xfrm>
            <a:off x="5329061" y="152400"/>
            <a:ext cx="3732398" cy="3886200"/>
          </a:xfrm>
          <a:prstGeom prst="rect">
            <a:avLst/>
          </a:prstGeom>
          <a:noFill/>
          <a:ln w="25400">
            <a:solidFill>
              <a:schemeClr val="tx1"/>
            </a:solidFill>
            <a:miter lim="800000"/>
            <a:headEnd/>
            <a:tailEnd/>
          </a:ln>
          <a:effectLst/>
        </p:spPr>
      </p:pic>
      <p:sp>
        <p:nvSpPr>
          <p:cNvPr id="10" name="TextBox 9"/>
          <p:cNvSpPr txBox="1"/>
          <p:nvPr/>
        </p:nvSpPr>
        <p:spPr>
          <a:xfrm>
            <a:off x="6248400" y="1905000"/>
            <a:ext cx="304800" cy="369332"/>
          </a:xfrm>
          <a:prstGeom prst="rect">
            <a:avLst/>
          </a:prstGeom>
          <a:noFill/>
        </p:spPr>
        <p:txBody>
          <a:bodyPr wrap="square" rtlCol="0">
            <a:spAutoFit/>
          </a:bodyPr>
          <a:lstStyle/>
          <a:p>
            <a:r>
              <a:rPr lang="en-US" dirty="0" smtClean="0"/>
              <a:t>A</a:t>
            </a:r>
            <a:endParaRPr lang="en-US" dirty="0"/>
          </a:p>
        </p:txBody>
      </p:sp>
      <p:sp>
        <p:nvSpPr>
          <p:cNvPr id="14" name="TextBox 13"/>
          <p:cNvSpPr txBox="1"/>
          <p:nvPr/>
        </p:nvSpPr>
        <p:spPr>
          <a:xfrm>
            <a:off x="6934200" y="609600"/>
            <a:ext cx="304800" cy="369332"/>
          </a:xfrm>
          <a:prstGeom prst="rect">
            <a:avLst/>
          </a:prstGeom>
          <a:noFill/>
        </p:spPr>
        <p:txBody>
          <a:bodyPr wrap="square" rtlCol="0">
            <a:spAutoFit/>
          </a:bodyPr>
          <a:lstStyle/>
          <a:p>
            <a:r>
              <a:rPr lang="en-US" dirty="0" smtClean="0"/>
              <a:t>B</a:t>
            </a:r>
            <a:endParaRPr lang="en-US" dirty="0"/>
          </a:p>
        </p:txBody>
      </p:sp>
      <p:sp>
        <p:nvSpPr>
          <p:cNvPr id="15" name="TextBox 14"/>
          <p:cNvSpPr txBox="1"/>
          <p:nvPr/>
        </p:nvSpPr>
        <p:spPr>
          <a:xfrm>
            <a:off x="6858000" y="3200400"/>
            <a:ext cx="304800" cy="369332"/>
          </a:xfrm>
          <a:prstGeom prst="rect">
            <a:avLst/>
          </a:prstGeom>
          <a:noFill/>
        </p:spPr>
        <p:txBody>
          <a:bodyPr wrap="square" rtlCol="0">
            <a:spAutoFit/>
          </a:bodyPr>
          <a:lstStyle/>
          <a:p>
            <a:r>
              <a:rPr lang="en-US" dirty="0" smtClean="0"/>
              <a:t>C</a:t>
            </a:r>
            <a:endParaRPr lang="en-US" dirty="0"/>
          </a:p>
        </p:txBody>
      </p:sp>
      <p:sp>
        <p:nvSpPr>
          <p:cNvPr id="16" name="TextBox 15"/>
          <p:cNvSpPr txBox="1"/>
          <p:nvPr/>
        </p:nvSpPr>
        <p:spPr>
          <a:xfrm>
            <a:off x="5943600" y="4188023"/>
            <a:ext cx="1676400" cy="307777"/>
          </a:xfrm>
          <a:prstGeom prst="rect">
            <a:avLst/>
          </a:prstGeom>
          <a:noFill/>
        </p:spPr>
        <p:txBody>
          <a:bodyPr wrap="square" rtlCol="0">
            <a:spAutoFit/>
          </a:bodyPr>
          <a:lstStyle/>
          <a:p>
            <a:pPr algn="ctr"/>
            <a:r>
              <a:rPr lang="en-US" sz="1400" b="1" dirty="0" err="1" smtClean="0"/>
              <a:t>Cp</a:t>
            </a:r>
            <a:r>
              <a:rPr lang="en-US" sz="1400" b="1" baseline="-25000" dirty="0" err="1" smtClean="0"/>
              <a:t>avg</a:t>
            </a:r>
            <a:r>
              <a:rPr lang="en-US" sz="1400" b="1" dirty="0" smtClean="0"/>
              <a:t> max = 0.29</a:t>
            </a:r>
            <a:endParaRPr lang="en-US" sz="1400" b="1" dirty="0"/>
          </a:p>
        </p:txBody>
      </p:sp>
      <p:graphicFrame>
        <p:nvGraphicFramePr>
          <p:cNvPr id="17" name="Chart 16"/>
          <p:cNvGraphicFramePr/>
          <p:nvPr/>
        </p:nvGraphicFramePr>
        <p:xfrm>
          <a:off x="5257800" y="4191000"/>
          <a:ext cx="3733800" cy="25146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42</a:t>
            </a:fld>
            <a:endParaRPr lang="en-US" dirty="0"/>
          </a:p>
        </p:txBody>
      </p:sp>
      <p:graphicFrame>
        <p:nvGraphicFramePr>
          <p:cNvPr id="4" name="Chart 3"/>
          <p:cNvGraphicFramePr/>
          <p:nvPr/>
        </p:nvGraphicFramePr>
        <p:xfrm>
          <a:off x="1600200" y="381000"/>
          <a:ext cx="6477000" cy="3505200"/>
        </p:xfrm>
        <a:graphic>
          <a:graphicData uri="http://schemas.openxmlformats.org/drawingml/2006/chart">
            <c:chart xmlns:c="http://schemas.openxmlformats.org/drawingml/2006/chart" xmlns:r="http://schemas.openxmlformats.org/officeDocument/2006/relationships" r:id="rId2"/>
          </a:graphicData>
        </a:graphic>
      </p:graphicFrame>
      <p:sp>
        <p:nvSpPr>
          <p:cNvPr id="1025" name="Rectangle 1"/>
          <p:cNvSpPr>
            <a:spLocks noChangeArrowheads="1"/>
          </p:cNvSpPr>
          <p:nvPr/>
        </p:nvSpPr>
        <p:spPr bwMode="auto">
          <a:xfrm>
            <a:off x="381000" y="4113352"/>
            <a:ext cx="83820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t>The </a:t>
            </a:r>
            <a:r>
              <a:rPr lang="en-US" b="1" dirty="0" smtClean="0">
                <a:solidFill>
                  <a:srgbClr val="FF0000"/>
                </a:solidFill>
              </a:rPr>
              <a:t>nine turbine farm </a:t>
            </a:r>
            <a:r>
              <a:rPr lang="en-US" b="1" dirty="0" smtClean="0"/>
              <a:t>is </a:t>
            </a:r>
            <a:r>
              <a:rPr lang="en-US" b="1" dirty="0" smtClean="0">
                <a:solidFill>
                  <a:srgbClr val="FF0000"/>
                </a:solidFill>
              </a:rPr>
              <a:t>patterned</a:t>
            </a:r>
            <a:r>
              <a:rPr lang="en-US" b="1" dirty="0" smtClean="0"/>
              <a:t>, the performance of the farm can be </a:t>
            </a:r>
            <a:r>
              <a:rPr lang="en-US" b="1" dirty="0" smtClean="0">
                <a:solidFill>
                  <a:srgbClr val="FF0000"/>
                </a:solidFill>
              </a:rPr>
              <a:t>predicted</a:t>
            </a:r>
            <a:r>
              <a:rPr lang="en-US" b="1" dirty="0" smtClean="0"/>
              <a:t> by simulation of a three turbine cluster</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solidFill>
                  <a:srgbClr val="FF0000"/>
                </a:solidFill>
              </a:rPr>
              <a:t>Using the ratio 1:1.2:1 </a:t>
            </a:r>
            <a:r>
              <a:rPr lang="en-US" b="1" dirty="0" smtClean="0"/>
              <a:t>and the </a:t>
            </a:r>
            <a:r>
              <a:rPr lang="en-US" b="1" dirty="0" smtClean="0">
                <a:solidFill>
                  <a:srgbClr val="FF0000"/>
                </a:solidFill>
              </a:rPr>
              <a:t>results of the three turbine cluster</a:t>
            </a:r>
            <a:r>
              <a:rPr lang="en-US" b="1" dirty="0" smtClean="0"/>
              <a:t>, the nine turbine farm efficiency is predicted and compared to the calculated results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b="1" dirty="0" smtClean="0"/>
              <a:t>The </a:t>
            </a:r>
            <a:r>
              <a:rPr lang="en-US" b="1" dirty="0" smtClean="0">
                <a:solidFill>
                  <a:srgbClr val="FF0000"/>
                </a:solidFill>
              </a:rPr>
              <a:t>error in the predicted average power coefficient </a:t>
            </a:r>
            <a:r>
              <a:rPr lang="en-US" b="1" dirty="0" smtClean="0"/>
              <a:t>(Cp=0.3) of the farm compared to the calculated value (Cp=0.292) is </a:t>
            </a:r>
            <a:r>
              <a:rPr lang="en-US" b="1" dirty="0" smtClean="0">
                <a:solidFill>
                  <a:srgbClr val="FF0000"/>
                </a:solidFill>
              </a:rPr>
              <a:t>less than 2%</a:t>
            </a:r>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Nine Savonius Velocity Cont.mp4">
            <a:hlinkClick r:id="" action="ppaction://media"/>
          </p:cNvPr>
          <p:cNvPicPr>
            <a:picLocks noRot="1" noChangeAspect="1"/>
          </p:cNvPicPr>
          <p:nvPr>
            <a:videoFile r:link="rId1"/>
          </p:nvPr>
        </p:nvPicPr>
        <p:blipFill>
          <a:blip r:embed="rId3" cstate="print"/>
          <a:stretch>
            <a:fillRect/>
          </a:stretch>
        </p:blipFill>
        <p:spPr>
          <a:xfrm>
            <a:off x="0" y="45720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43</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Velocity Contours: Co-Rotating Nine Savonius Turbine Farm</a:t>
            </a:r>
          </a:p>
          <a:p>
            <a:pPr algn="ctr"/>
            <a:endParaRPr lang="en-US" sz="12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Nine Savonius Vorticity Cont.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44</a:t>
            </a:fld>
            <a:endParaRPr lang="en-US"/>
          </a:p>
        </p:txBody>
      </p:sp>
      <p:sp>
        <p:nvSpPr>
          <p:cNvPr id="5" name="TextBox 4"/>
          <p:cNvSpPr txBox="1"/>
          <p:nvPr/>
        </p:nvSpPr>
        <p:spPr>
          <a:xfrm>
            <a:off x="0" y="5996226"/>
            <a:ext cx="9144000" cy="861774"/>
          </a:xfrm>
          <a:prstGeom prst="rect">
            <a:avLst/>
          </a:prstGeom>
          <a:solidFill>
            <a:schemeClr val="bg1"/>
          </a:solidFill>
          <a:ln w="50800">
            <a:solidFill>
              <a:srgbClr val="C00000"/>
            </a:solidFill>
          </a:ln>
        </p:spPr>
        <p:txBody>
          <a:bodyPr wrap="square" rtlCol="0">
            <a:spAutoFit/>
          </a:bodyPr>
          <a:lstStyle/>
          <a:p>
            <a:pPr algn="ctr"/>
            <a:endParaRPr lang="en-US" sz="1400" b="1" dirty="0" smtClean="0"/>
          </a:p>
          <a:p>
            <a:pPr algn="ctr"/>
            <a:r>
              <a:rPr lang="en-US" sz="2400" b="1" dirty="0" smtClean="0"/>
              <a:t>Vorticity Contours: Co-Rotating Nine Savonius Turbine Farm</a:t>
            </a:r>
          </a:p>
          <a:p>
            <a:pPr algn="ctr"/>
            <a:endParaRPr lang="en-US" sz="1200" b="1" dirty="0"/>
          </a:p>
        </p:txBody>
      </p:sp>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6"/>
                                        </p:tgtEl>
                                      </p:cBhvr>
                                    </p:cmd>
                                  </p:childTnLst>
                                </p:cTn>
                              </p:par>
                            </p:childTnLst>
                          </p:cTn>
                        </p:par>
                      </p:childTnLst>
                    </p:cTn>
                  </p:par>
                </p:childTnLst>
              </p:cTn>
              <p:nextCondLst>
                <p:cond evt="onClick" delay="0">
                  <p:tgtEl>
                    <p:spTgt spid="6"/>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6" name="Picture 5"/>
          <p:cNvPicPr/>
          <p:nvPr/>
        </p:nvPicPr>
        <p:blipFill>
          <a:blip r:embed="rId2" cstate="print"/>
          <a:srcRect r="-18253"/>
          <a:stretch>
            <a:fillRect/>
          </a:stretch>
        </p:blipFill>
        <p:spPr bwMode="auto">
          <a:xfrm>
            <a:off x="5562600" y="228600"/>
            <a:ext cx="3505200" cy="6477000"/>
          </a:xfrm>
          <a:prstGeom prst="rect">
            <a:avLst/>
          </a:prstGeom>
          <a:solidFill>
            <a:schemeClr val="bg1"/>
          </a:solidFill>
          <a:ln w="9525">
            <a:noFill/>
            <a:miter lim="800000"/>
            <a:headEnd/>
            <a:tailEnd/>
          </a:ln>
        </p:spPr>
      </p:pic>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45</a:t>
            </a:fld>
            <a:endParaRPr lang="en-US" dirty="0"/>
          </a:p>
        </p:txBody>
      </p:sp>
      <p:sp>
        <p:nvSpPr>
          <p:cNvPr id="5" name="Rectangle 4"/>
          <p:cNvSpPr/>
          <p:nvPr/>
        </p:nvSpPr>
        <p:spPr>
          <a:xfrm>
            <a:off x="228600" y="285690"/>
            <a:ext cx="6858000" cy="400110"/>
          </a:xfrm>
          <a:prstGeom prst="rect">
            <a:avLst/>
          </a:prstGeom>
          <a:solidFill>
            <a:schemeClr val="bg1"/>
          </a:solidFill>
          <a:ln w="25400">
            <a:solidFill>
              <a:schemeClr val="tx1"/>
            </a:solidFill>
          </a:ln>
        </p:spPr>
        <p:txBody>
          <a:bodyPr wrap="square">
            <a:spAutoFit/>
          </a:bodyPr>
          <a:lstStyle/>
          <a:p>
            <a:pPr marL="0" lvl="2"/>
            <a:r>
              <a:rPr lang="en-US" sz="2000" b="1" dirty="0" smtClean="0">
                <a:solidFill>
                  <a:srgbClr val="C00000"/>
                </a:solidFill>
              </a:rPr>
              <a:t>Twenty Seven Savonius Wind Turbine Farm Simulation </a:t>
            </a:r>
            <a:endParaRPr lang="en-US" sz="2000" b="1" dirty="0" smtClean="0">
              <a:solidFill>
                <a:srgbClr val="C00000"/>
              </a:solidFill>
              <a:latin typeface="+mj-lt"/>
              <a:ea typeface="+mj-ea"/>
              <a:cs typeface="+mj-cs"/>
            </a:endParaRPr>
          </a:p>
        </p:txBody>
      </p:sp>
      <p:sp>
        <p:nvSpPr>
          <p:cNvPr id="4" name="Rectangle 3"/>
          <p:cNvSpPr/>
          <p:nvPr/>
        </p:nvSpPr>
        <p:spPr>
          <a:xfrm>
            <a:off x="228600" y="1143000"/>
            <a:ext cx="5486400" cy="5355312"/>
          </a:xfrm>
          <a:prstGeom prst="rect">
            <a:avLst/>
          </a:prstGeom>
        </p:spPr>
        <p:txBody>
          <a:bodyPr wrap="square">
            <a:spAutoFit/>
          </a:bodyPr>
          <a:lstStyle/>
          <a:p>
            <a:r>
              <a:rPr lang="en-US" dirty="0" smtClean="0"/>
              <a:t>The 27 turbine farm is </a:t>
            </a:r>
            <a:r>
              <a:rPr lang="en-US" b="1" dirty="0" smtClean="0">
                <a:solidFill>
                  <a:srgbClr val="FF0000"/>
                </a:solidFill>
              </a:rPr>
              <a:t>triangular </a:t>
            </a:r>
            <a:r>
              <a:rPr lang="en-US" dirty="0" smtClean="0"/>
              <a:t>and has the </a:t>
            </a:r>
            <a:r>
              <a:rPr lang="en-US" b="1" dirty="0" smtClean="0">
                <a:solidFill>
                  <a:srgbClr val="FF0000"/>
                </a:solidFill>
              </a:rPr>
              <a:t>same topology </a:t>
            </a:r>
            <a:r>
              <a:rPr lang="en-US" dirty="0" smtClean="0"/>
              <a:t>of the three turbine </a:t>
            </a:r>
            <a:r>
              <a:rPr lang="en-US" b="1" dirty="0" smtClean="0">
                <a:solidFill>
                  <a:srgbClr val="FF0000"/>
                </a:solidFill>
              </a:rPr>
              <a:t>cluster</a:t>
            </a:r>
          </a:p>
          <a:p>
            <a:endParaRPr lang="en-US" dirty="0" smtClean="0"/>
          </a:p>
          <a:p>
            <a:endParaRPr lang="en-US" dirty="0" smtClean="0"/>
          </a:p>
          <a:p>
            <a:r>
              <a:rPr lang="en-US" b="1" dirty="0" smtClean="0">
                <a:solidFill>
                  <a:srgbClr val="FF0000"/>
                </a:solidFill>
              </a:rPr>
              <a:t>Each vertex </a:t>
            </a:r>
            <a:r>
              <a:rPr lang="en-US" dirty="0" smtClean="0"/>
              <a:t>of the triangle has a </a:t>
            </a:r>
            <a:r>
              <a:rPr lang="en-US" b="1" dirty="0" smtClean="0">
                <a:solidFill>
                  <a:srgbClr val="FF0000"/>
                </a:solidFill>
              </a:rPr>
              <a:t>nine turbine farm</a:t>
            </a:r>
          </a:p>
          <a:p>
            <a:endParaRPr lang="en-US" dirty="0" smtClean="0"/>
          </a:p>
          <a:p>
            <a:endParaRPr lang="en-US" dirty="0" smtClean="0"/>
          </a:p>
          <a:p>
            <a:r>
              <a:rPr lang="en-US" dirty="0" smtClean="0"/>
              <a:t>The domain, solver setting and turbulence model are similar to that of the three turbine cluster simulation</a:t>
            </a:r>
          </a:p>
          <a:p>
            <a:endParaRPr lang="en-US" dirty="0" smtClean="0"/>
          </a:p>
          <a:p>
            <a:endParaRPr lang="en-US" dirty="0" smtClean="0"/>
          </a:p>
          <a:p>
            <a:r>
              <a:rPr lang="en-US" dirty="0" smtClean="0"/>
              <a:t>The same grid topology is used, this results in a grid having a number of cells equal to 2,751,759 cells for the 27 turbine farm simulation</a:t>
            </a:r>
          </a:p>
          <a:p>
            <a:endParaRPr lang="en-US" dirty="0" smtClean="0"/>
          </a:p>
          <a:p>
            <a:endParaRPr lang="en-US" dirty="0" smtClean="0"/>
          </a:p>
          <a:p>
            <a:r>
              <a:rPr lang="en-US" dirty="0" smtClean="0"/>
              <a:t>The simulation time is about 120 hours</a:t>
            </a:r>
          </a:p>
          <a:p>
            <a:endParaRPr lang="en-US"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46</a:t>
            </a:fld>
            <a:endParaRPr lang="en-US"/>
          </a:p>
        </p:txBody>
      </p:sp>
      <p:pic>
        <p:nvPicPr>
          <p:cNvPr id="4" name="Picture 42"/>
          <p:cNvPicPr>
            <a:picLocks noChangeAspect="1" noChangeArrowheads="1"/>
          </p:cNvPicPr>
          <p:nvPr/>
        </p:nvPicPr>
        <p:blipFill>
          <a:blip r:embed="rId2" cstate="print"/>
          <a:srcRect r="-885" b="-3167"/>
          <a:stretch>
            <a:fillRect/>
          </a:stretch>
        </p:blipFill>
        <p:spPr bwMode="auto">
          <a:xfrm rot="16200000">
            <a:off x="14819231" y="13717210"/>
            <a:ext cx="3596108" cy="2834454"/>
          </a:xfrm>
          <a:prstGeom prst="rect">
            <a:avLst/>
          </a:prstGeom>
          <a:noFill/>
          <a:ln w="12700">
            <a:noFill/>
            <a:miter lim="800000"/>
            <a:headEnd/>
            <a:tailEnd/>
          </a:ln>
        </p:spPr>
      </p:pic>
      <p:graphicFrame>
        <p:nvGraphicFramePr>
          <p:cNvPr id="13" name="Table 12"/>
          <p:cNvGraphicFramePr>
            <a:graphicFrameLocks noGrp="1"/>
          </p:cNvGraphicFramePr>
          <p:nvPr/>
        </p:nvGraphicFramePr>
        <p:xfrm>
          <a:off x="228600" y="3276600"/>
          <a:ext cx="4650740" cy="2606040"/>
        </p:xfrm>
        <a:graphic>
          <a:graphicData uri="http://schemas.openxmlformats.org/drawingml/2006/table">
            <a:tbl>
              <a:tblPr/>
              <a:tblGrid>
                <a:gridCol w="955040"/>
                <a:gridCol w="1492885"/>
                <a:gridCol w="2202815"/>
              </a:tblGrid>
              <a:tr h="193675">
                <a:tc>
                  <a:txBody>
                    <a:bodyPr/>
                    <a:lstStyle/>
                    <a:p>
                      <a:pPr marL="0" marR="0" algn="ctr">
                        <a:lnSpc>
                          <a:spcPct val="150000"/>
                        </a:lnSpc>
                        <a:spcBef>
                          <a:spcPts val="0"/>
                        </a:spcBef>
                        <a:spcAft>
                          <a:spcPts val="0"/>
                        </a:spcAft>
                      </a:pP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170</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(B)</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208</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(C)</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182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1.07</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3675">
                <a:tc>
                  <a:txBody>
                    <a:bodyPr/>
                    <a:lstStyle/>
                    <a:p>
                      <a:pPr marL="0" marR="0" algn="ctr">
                        <a:lnSpc>
                          <a:spcPct val="150000"/>
                        </a:lnSpc>
                        <a:spcBef>
                          <a:spcPts val="0"/>
                        </a:spcBef>
                        <a:spcAft>
                          <a:spcPts val="0"/>
                        </a:spcAft>
                      </a:pP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(D)</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(D)</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214</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(E)</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233</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1.09</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(F)</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226</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1.05</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Ratio Compared to Cluster (A)</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(G)</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181</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latin typeface="Times New Roman"/>
                          <a:ea typeface="Calibri"/>
                          <a:cs typeface="Arial"/>
                        </a:rPr>
                        <a:t>1</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(H)</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233</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1.27</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a:t>
                      </a:r>
                      <a:endParaRPr lang="en-US" sz="110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195</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1.06</a:t>
                      </a:r>
                      <a:endParaRPr lang="en-US" sz="1100" dirty="0">
                        <a:latin typeface="Calibri"/>
                        <a:ea typeface="Calibri"/>
                        <a:cs typeface="Arial"/>
                      </a:endParaRPr>
                    </a:p>
                  </a:txBody>
                  <a:tcPr marL="73025" marR="7302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14" name="Table 13"/>
          <p:cNvGraphicFramePr>
            <a:graphicFrameLocks noGrp="1"/>
          </p:cNvGraphicFramePr>
          <p:nvPr/>
        </p:nvGraphicFramePr>
        <p:xfrm>
          <a:off x="228600" y="5943600"/>
          <a:ext cx="5026025" cy="672084"/>
        </p:xfrm>
        <a:graphic>
          <a:graphicData uri="http://schemas.openxmlformats.org/drawingml/2006/table">
            <a:tbl>
              <a:tblPr/>
              <a:tblGrid>
                <a:gridCol w="2195195"/>
                <a:gridCol w="904240"/>
                <a:gridCol w="963295"/>
                <a:gridCol w="963295"/>
              </a:tblGrid>
              <a:tr h="193675">
                <a:tc>
                  <a:txBody>
                    <a:bodyPr/>
                    <a:lstStyle/>
                    <a:p>
                      <a:pPr marL="0" marR="0" algn="ctr">
                        <a:lnSpc>
                          <a:spcPct val="150000"/>
                        </a:lnSpc>
                        <a:spcBef>
                          <a:spcPts val="0"/>
                        </a:spcBef>
                        <a:spcAft>
                          <a:spcPts val="0"/>
                        </a:spcAft>
                      </a:pP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Cluster (II)</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Total Power (</a:t>
                      </a:r>
                      <a:r>
                        <a:rPr lang="en-US" sz="1200" b="1" dirty="0" smtClean="0">
                          <a:solidFill>
                            <a:srgbClr val="000000"/>
                          </a:solidFill>
                          <a:latin typeface="Times New Roman"/>
                          <a:ea typeface="Calibri"/>
                          <a:cs typeface="Arial"/>
                        </a:rPr>
                        <a:t>watt)</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567</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680</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604</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Ratio Compared to Cluster (I)</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EECE1"/>
                    </a:solidFill>
                  </a:tcPr>
                </a:tc>
                <a:tc>
                  <a:txBody>
                    <a:bodyPr/>
                    <a:lstStyle/>
                    <a:p>
                      <a:pPr marL="0" marR="0" algn="ctr">
                        <a:lnSpc>
                          <a:spcPct val="115000"/>
                        </a:lnSpc>
                        <a:spcBef>
                          <a:spcPts val="0"/>
                        </a:spcBef>
                        <a:spcAft>
                          <a:spcPts val="0"/>
                        </a:spcAft>
                      </a:pPr>
                      <a:r>
                        <a:rPr lang="en-US" sz="1200">
                          <a:solidFill>
                            <a:srgbClr val="000000"/>
                          </a:solidFill>
                          <a:latin typeface="Times New Roman"/>
                          <a:ea typeface="Calibri"/>
                          <a:cs typeface="Arial"/>
                        </a:rPr>
                        <a:t>1</a:t>
                      </a:r>
                      <a:endParaRPr lang="en-US" sz="110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1.2</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smtClean="0">
                          <a:solidFill>
                            <a:srgbClr val="000000"/>
                          </a:solidFill>
                          <a:latin typeface="Times New Roman"/>
                          <a:ea typeface="Calibri"/>
                          <a:cs typeface="Arial"/>
                        </a:rPr>
                        <a:t>1.06</a:t>
                      </a:r>
                      <a:endParaRPr lang="en-US" sz="1100" dirty="0">
                        <a:latin typeface="Calibri"/>
                        <a:ea typeface="Calibri"/>
                        <a:cs typeface="Arial"/>
                      </a:endParaRPr>
                    </a:p>
                  </a:txBody>
                  <a:tcPr marL="73025" marR="73025"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15" name="Rectangle 14"/>
          <p:cNvSpPr/>
          <p:nvPr/>
        </p:nvSpPr>
        <p:spPr>
          <a:xfrm>
            <a:off x="174978" y="101025"/>
            <a:ext cx="4724400" cy="707886"/>
          </a:xfrm>
          <a:prstGeom prst="rect">
            <a:avLst/>
          </a:prstGeom>
          <a:solidFill>
            <a:schemeClr val="bg1"/>
          </a:solidFill>
        </p:spPr>
        <p:txBody>
          <a:bodyPr wrap="square">
            <a:spAutoFit/>
          </a:bodyPr>
          <a:lstStyle/>
          <a:p>
            <a:pPr marL="0" lvl="2"/>
            <a:r>
              <a:rPr lang="en-US" sz="2000" b="1" dirty="0" smtClean="0">
                <a:solidFill>
                  <a:srgbClr val="C00000"/>
                </a:solidFill>
              </a:rPr>
              <a:t>Numerical Results for the Twenty-Seven Savonius Wind Turbine Farm</a:t>
            </a:r>
            <a:endParaRPr lang="en-US" sz="2000" b="1" dirty="0" smtClean="0">
              <a:solidFill>
                <a:srgbClr val="C00000"/>
              </a:solidFill>
              <a:latin typeface="+mj-lt"/>
              <a:ea typeface="+mj-ea"/>
              <a:cs typeface="+mj-cs"/>
            </a:endParaRPr>
          </a:p>
        </p:txBody>
      </p:sp>
      <p:sp>
        <p:nvSpPr>
          <p:cNvPr id="16" name="Rectangle 15"/>
          <p:cNvSpPr/>
          <p:nvPr/>
        </p:nvSpPr>
        <p:spPr>
          <a:xfrm>
            <a:off x="152400" y="969764"/>
            <a:ext cx="4800600" cy="2154436"/>
          </a:xfrm>
          <a:prstGeom prst="rect">
            <a:avLst/>
          </a:prstGeom>
        </p:spPr>
        <p:txBody>
          <a:bodyPr wrap="square">
            <a:spAutoFit/>
          </a:bodyPr>
          <a:lstStyle/>
          <a:p>
            <a:pPr algn="just"/>
            <a:r>
              <a:rPr lang="en-US" sz="1400" b="1" dirty="0" smtClean="0"/>
              <a:t>The ratio between Cp of individual turbines is (1:1.2:1) </a:t>
            </a:r>
          </a:p>
          <a:p>
            <a:pPr algn="just"/>
            <a:endParaRPr lang="en-US" sz="1100" b="1" dirty="0" smtClean="0"/>
          </a:p>
          <a:p>
            <a:pPr lvl="0" algn="just"/>
            <a:r>
              <a:rPr lang="en-US" sz="1400" b="1" dirty="0" smtClean="0"/>
              <a:t>The ratio between average Cp of the clusters is 1:1.2:1</a:t>
            </a:r>
          </a:p>
          <a:p>
            <a:pPr lvl="0" algn="just"/>
            <a:endParaRPr lang="en-US" sz="100" b="1" dirty="0" smtClean="0"/>
          </a:p>
          <a:p>
            <a:pPr lvl="0" algn="just"/>
            <a:endParaRPr lang="en-US" sz="800" b="1" dirty="0" smtClean="0"/>
          </a:p>
          <a:p>
            <a:pPr lvl="0" algn="just"/>
            <a:endParaRPr lang="en-US" sz="200" b="1" dirty="0" smtClean="0"/>
          </a:p>
          <a:p>
            <a:pPr algn="just"/>
            <a:r>
              <a:rPr lang="en-US" sz="1400" b="1" dirty="0" smtClean="0"/>
              <a:t>The ratio between average Cp of the nine turbine farms I, II and III  is 1:1.2:1</a:t>
            </a:r>
          </a:p>
          <a:p>
            <a:pPr algn="just"/>
            <a:endParaRPr lang="en-US" sz="1050" dirty="0" smtClean="0"/>
          </a:p>
          <a:p>
            <a:pPr lvl="0" algn="just"/>
            <a:r>
              <a:rPr lang="en-US" sz="1400" b="1" dirty="0" smtClean="0"/>
              <a:t>The </a:t>
            </a:r>
            <a:r>
              <a:rPr lang="en-US" sz="1400" b="1" dirty="0" smtClean="0">
                <a:solidFill>
                  <a:srgbClr val="FF0000"/>
                </a:solidFill>
              </a:rPr>
              <a:t>average power coefficient </a:t>
            </a:r>
            <a:r>
              <a:rPr lang="en-US" sz="1400" b="1" dirty="0" smtClean="0"/>
              <a:t>achieved by the </a:t>
            </a:r>
            <a:r>
              <a:rPr lang="en-US" sz="1400" b="1" dirty="0" smtClean="0">
                <a:solidFill>
                  <a:srgbClr val="FF0000"/>
                </a:solidFill>
              </a:rPr>
              <a:t>developed nine turbine farms </a:t>
            </a:r>
            <a:r>
              <a:rPr lang="en-US" sz="1400" b="1" dirty="0" smtClean="0"/>
              <a:t>at </a:t>
            </a:r>
            <a:r>
              <a:rPr lang="en-US" sz="1400" b="1" dirty="0" smtClean="0">
                <a:solidFill>
                  <a:srgbClr val="FF0000"/>
                </a:solidFill>
                <a:sym typeface="Symbol"/>
              </a:rPr>
              <a:t>=1</a:t>
            </a:r>
            <a:r>
              <a:rPr lang="en-US" sz="1400" b="1" dirty="0" smtClean="0">
                <a:sym typeface="Symbol"/>
              </a:rPr>
              <a:t> </a:t>
            </a:r>
            <a:r>
              <a:rPr lang="en-US" sz="1400" b="1" dirty="0" smtClean="0"/>
              <a:t>is </a:t>
            </a:r>
            <a:r>
              <a:rPr lang="en-US" sz="1400" b="1" dirty="0" smtClean="0">
                <a:solidFill>
                  <a:srgbClr val="FF0000"/>
                </a:solidFill>
              </a:rPr>
              <a:t>39% higher </a:t>
            </a:r>
            <a:r>
              <a:rPr lang="en-US" sz="1400" b="1" dirty="0" smtClean="0"/>
              <a:t>than that of isolated nine turbine farm</a:t>
            </a:r>
          </a:p>
        </p:txBody>
      </p:sp>
      <p:sp>
        <p:nvSpPr>
          <p:cNvPr id="65537" name="Rectangle 1"/>
          <p:cNvSpPr>
            <a:spLocks noChangeArrowheads="1"/>
          </p:cNvSpPr>
          <p:nvPr/>
        </p:nvSpPr>
        <p:spPr bwMode="auto">
          <a:xfrm>
            <a:off x="5029200" y="4390310"/>
            <a:ext cx="3962400" cy="83099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dirty="0" smtClean="0"/>
              <a:t>The average power achieved by the developed twenty-seven turbine farm is 0.32 at </a:t>
            </a:r>
            <a:r>
              <a:rPr lang="en-US" sz="1600" dirty="0" smtClean="0">
                <a:sym typeface="Symbol"/>
              </a:rPr>
              <a:t> =1</a:t>
            </a:r>
            <a:endParaRPr lang="en-US" sz="1600" dirty="0" smtClean="0"/>
          </a:p>
        </p:txBody>
      </p:sp>
      <p:pic>
        <p:nvPicPr>
          <p:cNvPr id="2050" name="Picture 2"/>
          <p:cNvPicPr>
            <a:picLocks noChangeAspect="1" noChangeArrowheads="1"/>
          </p:cNvPicPr>
          <p:nvPr/>
        </p:nvPicPr>
        <p:blipFill>
          <a:blip r:embed="rId3" cstate="print"/>
          <a:srcRect/>
          <a:stretch>
            <a:fillRect/>
          </a:stretch>
        </p:blipFill>
        <p:spPr bwMode="auto">
          <a:xfrm>
            <a:off x="5040489" y="76200"/>
            <a:ext cx="4007927" cy="4038600"/>
          </a:xfrm>
          <a:prstGeom prst="rect">
            <a:avLst/>
          </a:prstGeom>
          <a:noFill/>
          <a:ln w="25400">
            <a:solidFill>
              <a:schemeClr val="tx1"/>
            </a:solidFill>
            <a:miter lim="800000"/>
            <a:headEnd/>
            <a:tailEnd/>
          </a:ln>
        </p:spPr>
      </p:pic>
      <p:sp>
        <p:nvSpPr>
          <p:cNvPr id="17" name="TextBox 16"/>
          <p:cNvSpPr txBox="1"/>
          <p:nvPr/>
        </p:nvSpPr>
        <p:spPr>
          <a:xfrm>
            <a:off x="7162800" y="304800"/>
            <a:ext cx="304800" cy="369332"/>
          </a:xfrm>
          <a:prstGeom prst="rect">
            <a:avLst/>
          </a:prstGeom>
          <a:noFill/>
          <a:ln w="6350">
            <a:solidFill>
              <a:schemeClr val="tx1"/>
            </a:solidFill>
          </a:ln>
        </p:spPr>
        <p:txBody>
          <a:bodyPr wrap="square" rtlCol="0">
            <a:spAutoFit/>
          </a:bodyPr>
          <a:lstStyle/>
          <a:p>
            <a:pPr algn="ctr"/>
            <a:r>
              <a:rPr lang="en-US" dirty="0" smtClean="0"/>
              <a:t>I</a:t>
            </a:r>
            <a:endParaRPr lang="en-US" dirty="0"/>
          </a:p>
        </p:txBody>
      </p:sp>
      <p:sp>
        <p:nvSpPr>
          <p:cNvPr id="18" name="TextBox 17"/>
          <p:cNvSpPr txBox="1"/>
          <p:nvPr/>
        </p:nvSpPr>
        <p:spPr>
          <a:xfrm>
            <a:off x="6477000" y="1447800"/>
            <a:ext cx="381000" cy="369332"/>
          </a:xfrm>
          <a:prstGeom prst="rect">
            <a:avLst/>
          </a:prstGeom>
          <a:noFill/>
          <a:ln w="6350">
            <a:solidFill>
              <a:schemeClr val="tx1"/>
            </a:solidFill>
          </a:ln>
        </p:spPr>
        <p:txBody>
          <a:bodyPr wrap="square" rtlCol="0">
            <a:spAutoFit/>
          </a:bodyPr>
          <a:lstStyle/>
          <a:p>
            <a:pPr algn="ctr"/>
            <a:r>
              <a:rPr lang="en-US" dirty="0" smtClean="0"/>
              <a:t>II</a:t>
            </a:r>
            <a:endParaRPr lang="en-US" dirty="0"/>
          </a:p>
        </p:txBody>
      </p:sp>
      <p:sp>
        <p:nvSpPr>
          <p:cNvPr id="19" name="TextBox 18"/>
          <p:cNvSpPr txBox="1"/>
          <p:nvPr/>
        </p:nvSpPr>
        <p:spPr>
          <a:xfrm>
            <a:off x="7239000" y="3657600"/>
            <a:ext cx="381000" cy="369332"/>
          </a:xfrm>
          <a:prstGeom prst="rect">
            <a:avLst/>
          </a:prstGeom>
          <a:noFill/>
          <a:ln w="6350">
            <a:solidFill>
              <a:schemeClr val="tx1"/>
            </a:solidFill>
          </a:ln>
        </p:spPr>
        <p:txBody>
          <a:bodyPr wrap="square" rtlCol="0">
            <a:spAutoFit/>
          </a:bodyPr>
          <a:lstStyle/>
          <a:p>
            <a:pPr algn="ctr"/>
            <a:r>
              <a:rPr lang="en-US" dirty="0" smtClean="0"/>
              <a:t>III</a:t>
            </a:r>
            <a:endParaRPr lang="en-US"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47</a:t>
            </a:fld>
            <a:endParaRPr lang="en-US"/>
          </a:p>
        </p:txBody>
      </p:sp>
      <p:sp>
        <p:nvSpPr>
          <p:cNvPr id="1025" name="Rectangle 1"/>
          <p:cNvSpPr>
            <a:spLocks noChangeArrowheads="1"/>
          </p:cNvSpPr>
          <p:nvPr/>
        </p:nvSpPr>
        <p:spPr bwMode="auto">
          <a:xfrm>
            <a:off x="381000" y="4080302"/>
            <a:ext cx="8153400" cy="2308324"/>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27 turbine farm is </a:t>
            </a:r>
            <a:r>
              <a:rPr lang="en-US" sz="1600" b="1" dirty="0" smtClean="0">
                <a:solidFill>
                  <a:srgbClr val="FF0000"/>
                </a:solidFill>
              </a:rPr>
              <a:t>patterned</a:t>
            </a:r>
            <a:r>
              <a:rPr lang="en-US" sz="1600" b="1" dirty="0" smtClean="0"/>
              <a:t>, this means that the performance of the farm can be </a:t>
            </a:r>
            <a:r>
              <a:rPr lang="en-US" sz="1600" b="1" dirty="0" smtClean="0">
                <a:solidFill>
                  <a:srgbClr val="FF0000"/>
                </a:solidFill>
              </a:rPr>
              <a:t>predicted</a:t>
            </a:r>
            <a:r>
              <a:rPr lang="en-US" sz="1600" b="1" dirty="0" smtClean="0"/>
              <a:t> by simulation of only three turbines.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solidFill>
                  <a:srgbClr val="FF0000"/>
                </a:solidFill>
              </a:rPr>
              <a:t>Using the ratio 1:1.2:1 </a:t>
            </a:r>
            <a:r>
              <a:rPr lang="en-US" sz="1600" b="1" dirty="0" smtClean="0"/>
              <a:t>and the </a:t>
            </a:r>
            <a:r>
              <a:rPr lang="en-US" sz="1600" b="1" dirty="0" smtClean="0">
                <a:solidFill>
                  <a:srgbClr val="FF0000"/>
                </a:solidFill>
              </a:rPr>
              <a:t>results</a:t>
            </a:r>
            <a:r>
              <a:rPr lang="en-US" sz="1600" b="1" dirty="0" smtClean="0"/>
              <a:t> of the simulation of the three turbine </a:t>
            </a:r>
            <a:r>
              <a:rPr lang="en-US" sz="1600" b="1" dirty="0" smtClean="0">
                <a:solidFill>
                  <a:srgbClr val="FF0000"/>
                </a:solidFill>
              </a:rPr>
              <a:t>cluster</a:t>
            </a:r>
            <a:r>
              <a:rPr lang="en-US" sz="1600" b="1" dirty="0" smtClean="0"/>
              <a:t>, the 27 turbine farm efficiency is </a:t>
            </a:r>
            <a:r>
              <a:rPr lang="en-US" sz="1600" b="1" dirty="0" smtClean="0">
                <a:solidFill>
                  <a:srgbClr val="FF0000"/>
                </a:solidFill>
              </a:rPr>
              <a:t>predicted</a:t>
            </a:r>
            <a:r>
              <a:rPr lang="en-US" sz="1600" b="1" dirty="0" smtClean="0"/>
              <a:t> and compared to the calculated results.</a:t>
            </a:r>
          </a:p>
          <a:p>
            <a:pPr marL="0" marR="0" lvl="0" indent="0" algn="justLow" defTabSz="914400" rtl="0" eaLnBrk="1" fontAlgn="base" latinLnBrk="0" hangingPunct="1">
              <a:lnSpc>
                <a:spcPct val="100000"/>
              </a:lnSpc>
              <a:spcBef>
                <a:spcPct val="0"/>
              </a:spcBef>
              <a:spcAft>
                <a:spcPct val="0"/>
              </a:spcAft>
              <a:buClrTx/>
              <a:buSzTx/>
              <a:buFontTx/>
              <a:buNone/>
              <a:tabLst/>
            </a:pPr>
            <a:endParaRPr lang="en-US" sz="1600" b="1" dirty="0" smtClean="0"/>
          </a:p>
          <a:p>
            <a:pPr marL="0" marR="0" lvl="0" indent="0" algn="justLow" defTabSz="914400" rtl="0" eaLnBrk="1" fontAlgn="base" latinLnBrk="0" hangingPunct="1">
              <a:lnSpc>
                <a:spcPct val="100000"/>
              </a:lnSpc>
              <a:spcBef>
                <a:spcPct val="0"/>
              </a:spcBef>
              <a:spcAft>
                <a:spcPct val="0"/>
              </a:spcAft>
              <a:buClrTx/>
              <a:buSzTx/>
              <a:buFontTx/>
              <a:buNone/>
              <a:tabLst/>
            </a:pPr>
            <a:r>
              <a:rPr lang="en-US" sz="1600" b="1" dirty="0" smtClean="0"/>
              <a:t>The </a:t>
            </a:r>
            <a:r>
              <a:rPr lang="en-US" sz="1600" b="1" dirty="0" smtClean="0">
                <a:solidFill>
                  <a:srgbClr val="FF0000"/>
                </a:solidFill>
              </a:rPr>
              <a:t>error in the predicted average power coefficient </a:t>
            </a:r>
            <a:r>
              <a:rPr lang="en-US" sz="1600" b="1" dirty="0" smtClean="0"/>
              <a:t>(Cp=0.326) of the farm compared to the calculated value (Cp=0.325) </a:t>
            </a:r>
            <a:r>
              <a:rPr lang="en-US" sz="1600" b="1" dirty="0" smtClean="0">
                <a:solidFill>
                  <a:srgbClr val="FF0000"/>
                </a:solidFill>
              </a:rPr>
              <a:t>is less than 0.4%</a:t>
            </a:r>
          </a:p>
        </p:txBody>
      </p:sp>
      <p:graphicFrame>
        <p:nvGraphicFramePr>
          <p:cNvPr id="5" name="Chart 4"/>
          <p:cNvGraphicFramePr/>
          <p:nvPr/>
        </p:nvGraphicFramePr>
        <p:xfrm>
          <a:off x="1143000" y="685800"/>
          <a:ext cx="6858000" cy="3276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48</a:t>
            </a:fld>
            <a:endParaRPr lang="en-US"/>
          </a:p>
        </p:txBody>
      </p:sp>
      <p:sp>
        <p:nvSpPr>
          <p:cNvPr id="6" name="Rectangle 5"/>
          <p:cNvSpPr/>
          <p:nvPr/>
        </p:nvSpPr>
        <p:spPr>
          <a:xfrm>
            <a:off x="228600" y="228600"/>
            <a:ext cx="8305800" cy="646331"/>
          </a:xfrm>
          <a:prstGeom prst="rect">
            <a:avLst/>
          </a:prstGeom>
          <a:solidFill>
            <a:schemeClr val="bg1"/>
          </a:solidFill>
        </p:spPr>
        <p:txBody>
          <a:bodyPr wrap="square">
            <a:spAutoFit/>
          </a:bodyPr>
          <a:lstStyle/>
          <a:p>
            <a:pPr marL="0" lvl="2" algn="ctr"/>
            <a:r>
              <a:rPr lang="en-US" b="1" dirty="0" smtClean="0"/>
              <a:t>Power and Power Density of the Developed VS Isolated Farms</a:t>
            </a:r>
          </a:p>
          <a:p>
            <a:pPr marL="0" lvl="2" algn="ctr"/>
            <a:r>
              <a:rPr lang="en-US" b="1" dirty="0" smtClean="0"/>
              <a:t>(One meter Diameter and One meter Height Turbines) </a:t>
            </a:r>
            <a:endParaRPr lang="en-US" b="1" dirty="0" smtClean="0">
              <a:latin typeface="+mj-lt"/>
              <a:ea typeface="+mj-ea"/>
              <a:cs typeface="+mj-cs"/>
            </a:endParaRPr>
          </a:p>
        </p:txBody>
      </p:sp>
      <p:graphicFrame>
        <p:nvGraphicFramePr>
          <p:cNvPr id="12" name="Table 11"/>
          <p:cNvGraphicFramePr>
            <a:graphicFrameLocks noGrp="1"/>
          </p:cNvGraphicFramePr>
          <p:nvPr/>
        </p:nvGraphicFramePr>
        <p:xfrm>
          <a:off x="761999" y="4191000"/>
          <a:ext cx="7391400" cy="2157984"/>
        </p:xfrm>
        <a:graphic>
          <a:graphicData uri="http://schemas.openxmlformats.org/drawingml/2006/table">
            <a:tbl>
              <a:tblPr/>
              <a:tblGrid>
                <a:gridCol w="821266"/>
                <a:gridCol w="1083735"/>
                <a:gridCol w="1012657"/>
                <a:gridCol w="1106548"/>
                <a:gridCol w="1081195"/>
                <a:gridCol w="889845"/>
                <a:gridCol w="1396154"/>
              </a:tblGrid>
              <a:tr h="187308">
                <a:tc rowSpan="2">
                  <a:txBody>
                    <a:bodyPr/>
                    <a:lstStyle/>
                    <a:p>
                      <a:pPr marL="0" marR="0" algn="ctr">
                        <a:lnSpc>
                          <a:spcPct val="115000"/>
                        </a:lnSpc>
                        <a:spcBef>
                          <a:spcPts val="0"/>
                        </a:spcBef>
                        <a:spcAft>
                          <a:spcPts val="0"/>
                        </a:spcAft>
                      </a:pP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(W/m)</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In </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Density</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(W/m</a:t>
                      </a:r>
                      <a:r>
                        <a:rPr lang="en-US" sz="1200" b="1" baseline="30000" dirty="0" smtClean="0">
                          <a:solidFill>
                            <a:srgbClr val="000000"/>
                          </a:solidFill>
                          <a:latin typeface="Times New Roman"/>
                          <a:ea typeface="Calibri"/>
                          <a:cs typeface="Arial"/>
                        </a:rPr>
                        <a:t>2</a:t>
                      </a:r>
                      <a:r>
                        <a:rPr lang="en-US" sz="1200" b="1" baseline="0" dirty="0" smtClean="0">
                          <a:solidFill>
                            <a:srgbClr val="000000"/>
                          </a:solidFill>
                          <a:latin typeface="Times New Roman"/>
                          <a:ea typeface="Calibri"/>
                          <a:cs typeface="Arial"/>
                        </a:rPr>
                        <a:t>)</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rowSpan="2">
                  <a:txBody>
                    <a:bodyPr/>
                    <a:lstStyle/>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Enhancement</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In</a:t>
                      </a:r>
                    </a:p>
                    <a:p>
                      <a:pPr marL="0" marR="0" algn="ctr">
                        <a:lnSpc>
                          <a:spcPct val="115000"/>
                        </a:lnSpc>
                        <a:spcBef>
                          <a:spcPts val="0"/>
                        </a:spcBef>
                        <a:spcAft>
                          <a:spcPts val="0"/>
                        </a:spcAft>
                      </a:pPr>
                      <a:r>
                        <a:rPr lang="en-US" sz="1200" b="1" dirty="0" smtClean="0">
                          <a:solidFill>
                            <a:srgbClr val="000000"/>
                          </a:solidFill>
                          <a:latin typeface="Times New Roman"/>
                          <a:ea typeface="Calibri"/>
                          <a:cs typeface="Arial"/>
                        </a:rPr>
                        <a:t>Power Density</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65176">
                <a:tc v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C00000"/>
                          </a:solidFill>
                          <a:latin typeface="Times New Roman"/>
                          <a:ea typeface="Calibri"/>
                          <a:cs typeface="Arial"/>
                        </a:rPr>
                        <a:t>Developed</a:t>
                      </a:r>
                      <a:endParaRPr lang="en-US" sz="1200" b="1" dirty="0">
                        <a:solidFill>
                          <a:srgbClr val="C0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dirty="0">
                          <a:solidFill>
                            <a:srgbClr val="000000"/>
                          </a:solidFill>
                          <a:latin typeface="Times New Roman"/>
                          <a:ea typeface="Calibri"/>
                          <a:cs typeface="Arial"/>
                        </a:rPr>
                        <a:t>Isolated</a:t>
                      </a:r>
                      <a:endParaRPr lang="en-US" sz="1200" b="1" dirty="0">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200" b="1" dirty="0">
                          <a:solidFill>
                            <a:srgbClr val="C00000"/>
                          </a:solidFill>
                          <a:latin typeface="Times New Roman"/>
                          <a:ea typeface="Calibri"/>
                          <a:cs typeface="Arial"/>
                        </a:rPr>
                        <a:t>Developed</a:t>
                      </a:r>
                      <a:endParaRPr lang="en-US" sz="1200" b="1" dirty="0">
                        <a:solidFill>
                          <a:srgbClr val="C00000"/>
                        </a:solidFill>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latin typeface="Times New Roman"/>
                          <a:ea typeface="Calibri"/>
                          <a:cs typeface="Arial"/>
                        </a:rPr>
                        <a:t>Isolated</a:t>
                      </a:r>
                      <a:endParaRPr lang="en-US" sz="1200" b="1">
                        <a:latin typeface="Calibri"/>
                        <a:ea typeface="Calibri"/>
                        <a:cs typeface="Arial"/>
                      </a:endParaRPr>
                    </a:p>
                  </a:txBody>
                  <a:tcPr marL="61079" marR="61079"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r>
              <a:tr h="317836">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3 Turbines</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182</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145</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26%</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17</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000000"/>
                          </a:solidFill>
                          <a:latin typeface="Times New Roman"/>
                          <a:ea typeface="Calibri"/>
                          <a:cs typeface="Arial"/>
                        </a:rPr>
                        <a:t>13</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1.3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17836">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9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554</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000000"/>
                          </a:solidFill>
                          <a:latin typeface="Times New Roman"/>
                          <a:ea typeface="Calibri"/>
                          <a:cs typeface="Arial"/>
                        </a:rPr>
                        <a:t>435</a:t>
                      </a:r>
                      <a:endParaRPr lang="en-US" sz="1400" b="1" dirty="0">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26%</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10</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000000"/>
                          </a:solidFill>
                          <a:latin typeface="Times New Roman"/>
                          <a:ea typeface="Calibri"/>
                          <a:cs typeface="Arial"/>
                        </a:rPr>
                        <a:t>1.9</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7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87308">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27 Turbines</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dirty="0">
                          <a:solidFill>
                            <a:srgbClr val="C00000"/>
                          </a:solidFill>
                          <a:latin typeface="Times New Roman"/>
                          <a:ea typeface="Calibri"/>
                          <a:cs typeface="Arial"/>
                        </a:rPr>
                        <a:t>1841</a:t>
                      </a:r>
                      <a:endParaRPr lang="en-US" sz="1400" b="1" dirty="0">
                        <a:solidFill>
                          <a:srgbClr val="C00000"/>
                        </a:solidFill>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a:solidFill>
                            <a:srgbClr val="000000"/>
                          </a:solidFill>
                          <a:latin typeface="Times New Roman"/>
                          <a:ea typeface="Calibri"/>
                          <a:cs typeface="Arial"/>
                        </a:rPr>
                        <a:t>1304</a:t>
                      </a:r>
                      <a:endParaRPr lang="en-US" sz="1400" b="1">
                        <a:latin typeface="Calibri"/>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39%</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C00000"/>
                          </a:solidFill>
                          <a:latin typeface="Times New Roman"/>
                          <a:ea typeface="Calibri"/>
                          <a:cs typeface="Arial"/>
                        </a:rPr>
                        <a:t>4.5</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a:solidFill>
                            <a:srgbClr val="000000"/>
                          </a:solidFill>
                          <a:latin typeface="Times New Roman"/>
                          <a:ea typeface="Calibri"/>
                          <a:cs typeface="Arial"/>
                        </a:rPr>
                        <a:t>1.5</a:t>
                      </a: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400" b="1" kern="1200" dirty="0" smtClean="0">
                          <a:solidFill>
                            <a:srgbClr val="C00000"/>
                          </a:solidFill>
                          <a:latin typeface="Times New Roman"/>
                          <a:ea typeface="Calibri"/>
                          <a:cs typeface="Arial"/>
                        </a:rPr>
                        <a:t>4 times</a:t>
                      </a:r>
                      <a:endParaRPr lang="en-US" sz="1400" b="1" kern="1200" dirty="0">
                        <a:solidFill>
                          <a:srgbClr val="C00000"/>
                        </a:solidFill>
                        <a:latin typeface="Times New Roman"/>
                        <a:ea typeface="Calibri"/>
                        <a:cs typeface="Arial"/>
                      </a:endParaRPr>
                    </a:p>
                  </a:txBody>
                  <a:tcPr marL="61079" marR="61079"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graphicFrame>
        <p:nvGraphicFramePr>
          <p:cNvPr id="7" name="Chart 6"/>
          <p:cNvGraphicFramePr/>
          <p:nvPr/>
        </p:nvGraphicFramePr>
        <p:xfrm>
          <a:off x="4495800" y="1066800"/>
          <a:ext cx="4495800" cy="28194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Chart 8"/>
          <p:cNvGraphicFramePr/>
          <p:nvPr/>
        </p:nvGraphicFramePr>
        <p:xfrm>
          <a:off x="228600" y="1219200"/>
          <a:ext cx="4191000" cy="27432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49</a:t>
            </a:fld>
            <a:endParaRPr lang="en-US"/>
          </a:p>
        </p:txBody>
      </p:sp>
      <p:sp>
        <p:nvSpPr>
          <p:cNvPr id="4" name="Rectangle 1"/>
          <p:cNvSpPr>
            <a:spLocks noChangeArrowheads="1"/>
          </p:cNvSpPr>
          <p:nvPr/>
        </p:nvSpPr>
        <p:spPr bwMode="auto">
          <a:xfrm>
            <a:off x="1066800" y="253425"/>
            <a:ext cx="71628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2" indent="0" algn="ctr" defTabSz="914400" eaLnBrk="1" latinLnBrk="0" hangingPunct="1">
              <a:lnSpc>
                <a:spcPct val="100000"/>
              </a:lnSpc>
              <a:buClrTx/>
              <a:buSzTx/>
              <a:buFontTx/>
              <a:buNone/>
              <a:tabLst/>
            </a:pPr>
            <a:r>
              <a:rPr lang="en-US" sz="3200" b="1" dirty="0" smtClean="0"/>
              <a:t>Conclusion</a:t>
            </a:r>
          </a:p>
        </p:txBody>
      </p:sp>
      <p:sp>
        <p:nvSpPr>
          <p:cNvPr id="5" name="Rectangle 1"/>
          <p:cNvSpPr>
            <a:spLocks noChangeArrowheads="1"/>
          </p:cNvSpPr>
          <p:nvPr/>
        </p:nvSpPr>
        <p:spPr bwMode="auto">
          <a:xfrm>
            <a:off x="304800" y="1149488"/>
            <a:ext cx="8382000" cy="5355312"/>
          </a:xfrm>
          <a:prstGeom prst="rect">
            <a:avLst/>
          </a:prstGeom>
          <a:solidFill>
            <a:schemeClr val="bg1"/>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Low">
              <a:buFont typeface="Arial" pitchFamily="34" charset="0"/>
              <a:buChar char="•"/>
            </a:pPr>
            <a:r>
              <a:rPr lang="en-US" b="1" dirty="0" smtClean="0"/>
              <a:t>   Multiple Vertical axis wind Turbines arranged in closely configuration </a:t>
            </a:r>
          </a:p>
          <a:p>
            <a:pPr lvl="0" algn="justLow"/>
            <a:r>
              <a:rPr lang="en-US" b="1" dirty="0" smtClean="0"/>
              <a:t>    show enhancement in their performance compared to their isolated </a:t>
            </a:r>
          </a:p>
          <a:p>
            <a:pPr lvl="0" algn="justLow"/>
            <a:r>
              <a:rPr lang="en-US" b="1" dirty="0" smtClean="0"/>
              <a:t>    counter parts.</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a:t>
            </a:r>
            <a:r>
              <a:rPr lang="en-US" b="1" dirty="0" smtClean="0">
                <a:solidFill>
                  <a:srgbClr val="C00000"/>
                </a:solidFill>
              </a:rPr>
              <a:t>The close arrangement enables to construct farms of higher power </a:t>
            </a:r>
          </a:p>
          <a:p>
            <a:pPr lvl="0" algn="justLow"/>
            <a:r>
              <a:rPr lang="en-US" b="1" dirty="0" smtClean="0">
                <a:solidFill>
                  <a:srgbClr val="C00000"/>
                </a:solidFill>
              </a:rPr>
              <a:t>    densities compared to conventional aligned isolated farms</a:t>
            </a:r>
          </a:p>
          <a:p>
            <a:pPr lvl="0" algn="justLow"/>
            <a:endParaRPr lang="en-US" b="1" dirty="0" smtClean="0"/>
          </a:p>
          <a:p>
            <a:pPr lvl="0" algn="justLow"/>
            <a:endParaRPr lang="en-US" b="1" dirty="0" smtClean="0"/>
          </a:p>
          <a:p>
            <a:pPr algn="justLow">
              <a:buFont typeface="Arial" pitchFamily="34" charset="0"/>
              <a:buChar char="•"/>
            </a:pPr>
            <a:r>
              <a:rPr lang="en-US" b="1" dirty="0" smtClean="0"/>
              <a:t>   Two types of turbines VAWTS are numerically studied:</a:t>
            </a:r>
          </a:p>
          <a:p>
            <a:pPr algn="justLow"/>
            <a:r>
              <a:rPr lang="en-US" b="1" dirty="0" smtClean="0"/>
              <a:t>                   Savonius and Darrieus turbines</a:t>
            </a:r>
          </a:p>
          <a:p>
            <a:pPr lvl="0" algn="justLow"/>
            <a:endParaRPr lang="en-US" b="1" dirty="0" smtClean="0"/>
          </a:p>
          <a:p>
            <a:pPr lvl="0" algn="justLow"/>
            <a:endParaRPr lang="en-US" b="1" dirty="0" smtClean="0"/>
          </a:p>
          <a:p>
            <a:pPr lvl="0" algn="justLow">
              <a:buFont typeface="Arial" pitchFamily="34" charset="0"/>
              <a:buChar char="•"/>
            </a:pPr>
            <a:r>
              <a:rPr lang="en-US" b="1" dirty="0" smtClean="0"/>
              <a:t>   </a:t>
            </a:r>
            <a:r>
              <a:rPr lang="en-US" b="1" dirty="0" smtClean="0">
                <a:solidFill>
                  <a:srgbClr val="C00000"/>
                </a:solidFill>
              </a:rPr>
              <a:t>The enhanced performance is numerically studied for two parallel and </a:t>
            </a:r>
          </a:p>
          <a:p>
            <a:pPr lvl="0" algn="justLow"/>
            <a:r>
              <a:rPr lang="en-US" b="1" dirty="0" smtClean="0">
                <a:solidFill>
                  <a:srgbClr val="C00000"/>
                </a:solidFill>
              </a:rPr>
              <a:t>    oblique co-rotating and counter rotating configurations</a:t>
            </a:r>
          </a:p>
          <a:p>
            <a:pPr lvl="0" algn="justLow"/>
            <a:endParaRPr lang="en-US" b="1" dirty="0" smtClean="0">
              <a:solidFill>
                <a:srgbClr val="C00000"/>
              </a:solidFill>
            </a:endParaRPr>
          </a:p>
          <a:p>
            <a:pPr lvl="0" algn="justLow"/>
            <a:endParaRPr lang="en-US" b="1" dirty="0" smtClean="0">
              <a:solidFill>
                <a:srgbClr val="C00000"/>
              </a:solidFill>
            </a:endParaRPr>
          </a:p>
          <a:p>
            <a:pPr lvl="0" algn="justLow">
              <a:buFont typeface="Arial" pitchFamily="34" charset="0"/>
              <a:buChar char="•"/>
            </a:pPr>
            <a:r>
              <a:rPr lang="en-US" b="1" dirty="0" smtClean="0"/>
              <a:t> </a:t>
            </a:r>
            <a:r>
              <a:rPr lang="en-US" b="1" dirty="0" smtClean="0">
                <a:solidFill>
                  <a:srgbClr val="C00000"/>
                </a:solidFill>
              </a:rPr>
              <a:t>  </a:t>
            </a:r>
            <a:r>
              <a:rPr lang="en-US" b="1" dirty="0" smtClean="0"/>
              <a:t>The numerical results are used to develop an efficient triangular three </a:t>
            </a:r>
          </a:p>
          <a:p>
            <a:pPr lvl="0" algn="justLow"/>
            <a:r>
              <a:rPr lang="en-US" b="1" dirty="0" smtClean="0"/>
              <a:t>     turbine cluster</a:t>
            </a: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50</a:t>
            </a:fld>
            <a:endParaRPr lang="en-US"/>
          </a:p>
        </p:txBody>
      </p:sp>
      <p:sp>
        <p:nvSpPr>
          <p:cNvPr id="4" name="Rectangle 3"/>
          <p:cNvSpPr/>
          <p:nvPr/>
        </p:nvSpPr>
        <p:spPr>
          <a:xfrm>
            <a:off x="228600" y="228600"/>
            <a:ext cx="8458200" cy="6186309"/>
          </a:xfrm>
          <a:prstGeom prst="rect">
            <a:avLst/>
          </a:prstGeom>
        </p:spPr>
        <p:txBody>
          <a:bodyPr wrap="square">
            <a:spAutoFit/>
          </a:bodyPr>
          <a:lstStyle/>
          <a:p>
            <a:pPr lvl="0" algn="justLow">
              <a:buFont typeface="Arial" pitchFamily="34" charset="0"/>
              <a:buChar char="•"/>
            </a:pPr>
            <a:r>
              <a:rPr lang="en-US" b="1" dirty="0" smtClean="0"/>
              <a:t>  The performance of the Savonius three Turbine cluster is higher than </a:t>
            </a:r>
          </a:p>
          <a:p>
            <a:pPr lvl="0" algn="justLow"/>
            <a:r>
              <a:rPr lang="en-US" b="1" dirty="0" smtClean="0"/>
              <a:t>   three isolated turbines by 26% , and its power density is  1.5 times the </a:t>
            </a:r>
          </a:p>
          <a:p>
            <a:pPr lvl="0" algn="justLow"/>
            <a:r>
              <a:rPr lang="en-US" b="1" dirty="0" smtClean="0"/>
              <a:t>   isolated turbines at </a:t>
            </a:r>
            <a:r>
              <a:rPr lang="en-US" b="1" dirty="0" smtClean="0">
                <a:sym typeface="Symbol"/>
              </a:rPr>
              <a:t>=1</a:t>
            </a:r>
          </a:p>
          <a:p>
            <a:pPr lvl="0" algn="justLow"/>
            <a:endParaRPr lang="en-US" b="1" dirty="0" smtClean="0">
              <a:sym typeface="Symbol"/>
            </a:endParaRPr>
          </a:p>
          <a:p>
            <a:pPr lvl="0" algn="justLow"/>
            <a:endParaRPr lang="en-US" b="1" dirty="0" smtClean="0">
              <a:sym typeface="Symbol"/>
            </a:endParaRPr>
          </a:p>
          <a:p>
            <a:pPr lvl="0" algn="justLow">
              <a:buFont typeface="Arial" pitchFamily="34" charset="0"/>
              <a:buChar char="•"/>
            </a:pPr>
            <a:r>
              <a:rPr lang="en-US" b="1" dirty="0" smtClean="0"/>
              <a:t>  </a:t>
            </a:r>
            <a:r>
              <a:rPr lang="en-US" b="1" dirty="0" smtClean="0">
                <a:solidFill>
                  <a:srgbClr val="C00000"/>
                </a:solidFill>
              </a:rPr>
              <a:t>The performance of the Darrieus three Turbine cluster is higher than three </a:t>
            </a:r>
          </a:p>
          <a:p>
            <a:pPr lvl="0" algn="justLow"/>
            <a:r>
              <a:rPr lang="en-US" b="1" dirty="0" smtClean="0">
                <a:solidFill>
                  <a:srgbClr val="C00000"/>
                </a:solidFill>
              </a:rPr>
              <a:t>    isolated turbines by 30% , and its power density is 4 times the isolated </a:t>
            </a:r>
          </a:p>
          <a:p>
            <a:pPr lvl="0" algn="justLow"/>
            <a:r>
              <a:rPr lang="en-US" b="1" dirty="0" smtClean="0">
                <a:solidFill>
                  <a:srgbClr val="C00000"/>
                </a:solidFill>
              </a:rPr>
              <a:t>    turbines at </a:t>
            </a:r>
            <a:r>
              <a:rPr lang="en-US" b="1" dirty="0" smtClean="0">
                <a:solidFill>
                  <a:srgbClr val="C00000"/>
                </a:solidFill>
                <a:sym typeface="Symbol"/>
              </a:rPr>
              <a:t>=2.8</a:t>
            </a:r>
          </a:p>
          <a:p>
            <a:pPr lvl="0" algn="justLow"/>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The clusters performance is confirmed at different tip speed ratios, and </a:t>
            </a:r>
          </a:p>
          <a:p>
            <a:pPr lvl="0" algn="justLow"/>
            <a:r>
              <a:rPr lang="en-US" b="1" dirty="0" smtClean="0"/>
              <a:t>    the power ratio between the turbines is 1:1.2:1 for the Savonius cluster    </a:t>
            </a:r>
          </a:p>
          <a:p>
            <a:pPr lvl="0" algn="justLow"/>
            <a:r>
              <a:rPr lang="en-US" b="1" dirty="0" smtClean="0"/>
              <a:t>    and 1:1.1:1 for the Darrieus cluster</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a:t>
            </a:r>
            <a:r>
              <a:rPr lang="en-US" b="1" dirty="0" smtClean="0">
                <a:solidFill>
                  <a:srgbClr val="C00000"/>
                </a:solidFill>
              </a:rPr>
              <a:t>The efficient three turbine clusters are used to build efficient patterned </a:t>
            </a:r>
          </a:p>
          <a:p>
            <a:pPr lvl="0" algn="justLow"/>
            <a:r>
              <a:rPr lang="en-US" b="1" dirty="0" smtClean="0">
                <a:solidFill>
                  <a:srgbClr val="C00000"/>
                </a:solidFill>
              </a:rPr>
              <a:t>    Vertical axis wind turbine farms having the same geometric topology of </a:t>
            </a:r>
          </a:p>
          <a:p>
            <a:pPr lvl="0" algn="justLow"/>
            <a:r>
              <a:rPr lang="en-US" b="1" dirty="0" smtClean="0">
                <a:solidFill>
                  <a:srgbClr val="C00000"/>
                </a:solidFill>
              </a:rPr>
              <a:t>    the cluster and the same power ratio enhancement</a:t>
            </a:r>
          </a:p>
          <a:p>
            <a:pPr lvl="0" algn="justLow">
              <a:buFont typeface="Arial" pitchFamily="34" charset="0"/>
              <a:buChar char="•"/>
            </a:pPr>
            <a:endParaRPr lang="en-US" b="1" dirty="0" smtClean="0"/>
          </a:p>
          <a:p>
            <a:pPr lvl="0" algn="justLow">
              <a:buFont typeface="Arial" pitchFamily="34" charset="0"/>
              <a:buChar char="•"/>
            </a:pPr>
            <a:endParaRPr lang="en-US" b="1" dirty="0" smtClean="0"/>
          </a:p>
          <a:p>
            <a:pPr lvl="0" algn="justLow">
              <a:buFont typeface="Arial" pitchFamily="34" charset="0"/>
              <a:buChar char="•"/>
            </a:pPr>
            <a:r>
              <a:rPr lang="en-US" b="1" dirty="0" smtClean="0"/>
              <a:t>  The pattern is confirmed by solving 9 and 27 Savonius turbine farms and </a:t>
            </a:r>
          </a:p>
          <a:p>
            <a:pPr lvl="0" algn="justLow"/>
            <a:r>
              <a:rPr lang="en-US" b="1" dirty="0" smtClean="0"/>
              <a:t>   a 9 turbine Darrieus farm</a:t>
            </a: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51</a:t>
            </a:fld>
            <a:endParaRPr lang="en-US"/>
          </a:p>
        </p:txBody>
      </p:sp>
      <p:sp>
        <p:nvSpPr>
          <p:cNvPr id="4" name="Rectangle 3"/>
          <p:cNvSpPr/>
          <p:nvPr/>
        </p:nvSpPr>
        <p:spPr>
          <a:xfrm>
            <a:off x="228600" y="428685"/>
            <a:ext cx="8610600" cy="5355312"/>
          </a:xfrm>
          <a:prstGeom prst="rect">
            <a:avLst/>
          </a:prstGeom>
        </p:spPr>
        <p:txBody>
          <a:bodyPr wrap="square">
            <a:spAutoFit/>
          </a:bodyPr>
          <a:lstStyle/>
          <a:p>
            <a:pPr algn="justLow">
              <a:buFont typeface="Arial" pitchFamily="34" charset="0"/>
              <a:buChar char="•"/>
            </a:pPr>
            <a:r>
              <a:rPr lang="en-US" b="1" dirty="0" smtClean="0"/>
              <a:t>  The developed farms are patterned and have the same power ratios of the </a:t>
            </a:r>
          </a:p>
          <a:p>
            <a:pPr algn="justLow"/>
            <a:r>
              <a:rPr lang="en-US" b="1" dirty="0" smtClean="0"/>
              <a:t>    three turbine clusters</a:t>
            </a:r>
          </a:p>
          <a:p>
            <a:pPr algn="justLow">
              <a:buFont typeface="Arial" pitchFamily="34" charset="0"/>
              <a:buChar char="•"/>
            </a:pPr>
            <a:endParaRPr lang="en-US" b="1" dirty="0" smtClean="0"/>
          </a:p>
          <a:p>
            <a:pPr algn="justLow">
              <a:buFont typeface="Arial" pitchFamily="34" charset="0"/>
              <a:buChar char="•"/>
            </a:pPr>
            <a:endParaRPr lang="en-US" b="1" dirty="0" smtClean="0"/>
          </a:p>
          <a:p>
            <a:pPr algn="justLow">
              <a:buFont typeface="Arial" pitchFamily="34" charset="0"/>
              <a:buChar char="•"/>
            </a:pPr>
            <a:r>
              <a:rPr lang="en-US" b="1" dirty="0" smtClean="0"/>
              <a:t>  </a:t>
            </a:r>
            <a:r>
              <a:rPr lang="en-US" b="1" dirty="0" smtClean="0">
                <a:solidFill>
                  <a:srgbClr val="C00000"/>
                </a:solidFill>
              </a:rPr>
              <a:t>The power density of the Savonius nine turbine farm is about 7 times a nine </a:t>
            </a:r>
          </a:p>
          <a:p>
            <a:pPr algn="justLow"/>
            <a:r>
              <a:rPr lang="en-US" b="1" dirty="0" smtClean="0">
                <a:solidFill>
                  <a:srgbClr val="C00000"/>
                </a:solidFill>
              </a:rPr>
              <a:t>   isolated turbine farm, and the power density of the twenty-seven turbine </a:t>
            </a:r>
          </a:p>
          <a:p>
            <a:pPr algn="justLow"/>
            <a:r>
              <a:rPr lang="en-US" b="1" dirty="0" smtClean="0">
                <a:solidFill>
                  <a:srgbClr val="C00000"/>
                </a:solidFill>
              </a:rPr>
              <a:t>   farm is 4 times a twenty-seven isolated turbine farm</a:t>
            </a:r>
          </a:p>
          <a:p>
            <a:pPr algn="justLow">
              <a:buFont typeface="Arial" pitchFamily="34" charset="0"/>
              <a:buChar char="•"/>
            </a:pPr>
            <a:endParaRPr lang="en-US" b="1" dirty="0" smtClean="0"/>
          </a:p>
          <a:p>
            <a:pPr algn="justLow">
              <a:buFont typeface="Arial" pitchFamily="34" charset="0"/>
              <a:buChar char="•"/>
            </a:pPr>
            <a:endParaRPr lang="en-US" b="1" dirty="0" smtClean="0"/>
          </a:p>
          <a:p>
            <a:pPr lvl="0" algn="justLow">
              <a:buFont typeface="Arial" pitchFamily="34" charset="0"/>
              <a:buChar char="•"/>
            </a:pPr>
            <a:r>
              <a:rPr lang="en-US" b="1" dirty="0" smtClean="0"/>
              <a:t>  The power density of the Darrieus nine turbine farm is more than 13 times a </a:t>
            </a:r>
          </a:p>
          <a:p>
            <a:pPr lvl="0" algn="justLow"/>
            <a:r>
              <a:rPr lang="en-US" b="1" dirty="0" smtClean="0"/>
              <a:t>    nine isolated turbine farm</a:t>
            </a:r>
          </a:p>
          <a:p>
            <a:pPr lvl="0" algn="justLow"/>
            <a:endParaRPr lang="en-US" b="1" dirty="0" smtClean="0"/>
          </a:p>
          <a:p>
            <a:pPr lvl="0" algn="justLow"/>
            <a:endParaRPr lang="en-US" b="1" dirty="0" smtClean="0"/>
          </a:p>
          <a:p>
            <a:pPr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The advantage of the patterned farm appears is the power ratio achieved by </a:t>
            </a:r>
          </a:p>
          <a:p>
            <a:pPr algn="justLow"/>
            <a:r>
              <a:rPr lang="en-US" b="1" dirty="0" smtClean="0">
                <a:solidFill>
                  <a:srgbClr val="C00000"/>
                </a:solidFill>
                <a:ea typeface="Calibri" pitchFamily="34" charset="0"/>
                <a:cs typeface="Times New Roman" pitchFamily="18" charset="0"/>
              </a:rPr>
              <a:t>    the clusters and confirmed by the farms</a:t>
            </a:r>
          </a:p>
          <a:p>
            <a:pPr algn="justLow">
              <a:buFont typeface="Arial" pitchFamily="34" charset="0"/>
              <a:buChar char="•"/>
            </a:pPr>
            <a:endParaRPr lang="en-US" b="1" dirty="0" smtClean="0">
              <a:solidFill>
                <a:srgbClr val="000000"/>
              </a:solidFill>
              <a:ea typeface="Calibri" pitchFamily="34" charset="0"/>
              <a:cs typeface="Times New Roman" pitchFamily="18" charset="0"/>
            </a:endParaRPr>
          </a:p>
          <a:p>
            <a:pPr algn="justLow">
              <a:buFont typeface="Arial" pitchFamily="34" charset="0"/>
              <a:buChar char="•"/>
            </a:pPr>
            <a:endParaRPr lang="en-US" b="1" dirty="0" smtClean="0">
              <a:solidFill>
                <a:srgbClr val="000000"/>
              </a:solidFill>
              <a:ea typeface="Calibri" pitchFamily="34" charset="0"/>
              <a:cs typeface="Times New Roman" pitchFamily="18" charset="0"/>
            </a:endParaRPr>
          </a:p>
          <a:p>
            <a:pPr algn="justLow">
              <a:buFont typeface="Arial" pitchFamily="34" charset="0"/>
              <a:buChar char="•"/>
            </a:pPr>
            <a:r>
              <a:rPr lang="en-US" b="1" dirty="0" smtClean="0">
                <a:solidFill>
                  <a:srgbClr val="000000"/>
                </a:solidFill>
                <a:ea typeface="Calibri" pitchFamily="34" charset="0"/>
                <a:cs typeface="Times New Roman" pitchFamily="18" charset="0"/>
              </a:rPr>
              <a:t>  This power ratio is used to predict the performance of larger farms with the </a:t>
            </a:r>
          </a:p>
          <a:p>
            <a:pPr algn="justLow"/>
            <a:r>
              <a:rPr lang="en-US" b="1" dirty="0" smtClean="0">
                <a:solidFill>
                  <a:srgbClr val="000000"/>
                </a:solidFill>
                <a:ea typeface="Calibri" pitchFamily="34" charset="0"/>
                <a:cs typeface="Times New Roman" pitchFamily="18" charset="0"/>
              </a:rPr>
              <a:t>    same topology to save processing time and man power</a:t>
            </a:r>
            <a:endParaRPr lang="en-US" b="1" dirty="0" smtClean="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52</a:t>
            </a:fld>
            <a:endParaRPr lang="en-US"/>
          </a:p>
        </p:txBody>
      </p:sp>
      <p:sp>
        <p:nvSpPr>
          <p:cNvPr id="4" name="Rectangle 3"/>
          <p:cNvSpPr/>
          <p:nvPr/>
        </p:nvSpPr>
        <p:spPr>
          <a:xfrm>
            <a:off x="152400" y="304800"/>
            <a:ext cx="8534400" cy="5355312"/>
          </a:xfrm>
          <a:prstGeom prst="rect">
            <a:avLst/>
          </a:prstGeom>
        </p:spPr>
        <p:txBody>
          <a:bodyPr wrap="square">
            <a:spAutoFit/>
          </a:bodyPr>
          <a:lstStyle/>
          <a:p>
            <a:pPr>
              <a:buFont typeface="Arial" pitchFamily="34" charset="0"/>
              <a:buChar char="•"/>
            </a:pPr>
            <a:r>
              <a:rPr lang="en-US" b="1" dirty="0" smtClean="0">
                <a:solidFill>
                  <a:srgbClr val="000000"/>
                </a:solidFill>
                <a:ea typeface="Calibri" pitchFamily="34" charset="0"/>
                <a:cs typeface="Times New Roman" pitchFamily="18" charset="0"/>
              </a:rPr>
              <a:t>  The developed farms have smaller structure size, wind farm signature, </a:t>
            </a:r>
          </a:p>
          <a:p>
            <a:r>
              <a:rPr lang="en-US" b="1" dirty="0" smtClean="0">
                <a:solidFill>
                  <a:srgbClr val="000000"/>
                </a:solidFill>
                <a:ea typeface="Calibri" pitchFamily="34" charset="0"/>
                <a:cs typeface="Times New Roman" pitchFamily="18" charset="0"/>
              </a:rPr>
              <a:t>    material and manufacturing costs than conventional HAWTs</a:t>
            </a:r>
          </a:p>
          <a:p>
            <a:pPr>
              <a:buFont typeface="Arial" pitchFamily="34" charset="0"/>
              <a:buChar char="•"/>
            </a:pPr>
            <a:endParaRPr lang="en-US" b="1" dirty="0" smtClean="0">
              <a:solidFill>
                <a:srgbClr val="000000"/>
              </a:solidFill>
              <a:cs typeface="Times New Roman" pitchFamily="18" charset="0"/>
            </a:endParaRPr>
          </a:p>
          <a:p>
            <a:pPr>
              <a:buFont typeface="Arial" pitchFamily="34" charset="0"/>
              <a:buChar char="•"/>
            </a:pPr>
            <a:r>
              <a:rPr lang="en-US" b="1" dirty="0" smtClean="0">
                <a:solidFill>
                  <a:srgbClr val="000000"/>
                </a:solidFill>
                <a:cs typeface="Times New Roman" pitchFamily="18" charset="0"/>
              </a:rPr>
              <a:t>  </a:t>
            </a:r>
            <a:r>
              <a:rPr lang="en-US" b="1" dirty="0" smtClean="0">
                <a:solidFill>
                  <a:srgbClr val="C00000"/>
                </a:solidFill>
                <a:cs typeface="Times New Roman" pitchFamily="18" charset="0"/>
              </a:rPr>
              <a:t>The developed farms are simpler in logistics of installation, operation and </a:t>
            </a:r>
          </a:p>
          <a:p>
            <a:r>
              <a:rPr lang="en-US" b="1" dirty="0" smtClean="0">
                <a:solidFill>
                  <a:srgbClr val="C00000"/>
                </a:solidFill>
                <a:cs typeface="Times New Roman" pitchFamily="18" charset="0"/>
              </a:rPr>
              <a:t>    maintenance </a:t>
            </a:r>
          </a:p>
          <a:p>
            <a:pPr>
              <a:buFont typeface="Arial" pitchFamily="34" charset="0"/>
              <a:buChar char="•"/>
            </a:pPr>
            <a:endParaRPr lang="en-US" b="1" dirty="0" smtClean="0">
              <a:solidFill>
                <a:srgbClr val="000000"/>
              </a:solidFill>
              <a:cs typeface="Times New Roman" pitchFamily="18" charset="0"/>
            </a:endParaRPr>
          </a:p>
          <a:p>
            <a:pPr>
              <a:buFont typeface="Arial" pitchFamily="34" charset="0"/>
              <a:buChar char="•"/>
            </a:pPr>
            <a:r>
              <a:rPr lang="en-US" b="1" dirty="0" smtClean="0">
                <a:solidFill>
                  <a:srgbClr val="000000"/>
                </a:solidFill>
                <a:cs typeface="Times New Roman" pitchFamily="18" charset="0"/>
              </a:rPr>
              <a:t>  The developed farms are  safer for birds, produce lower noise, and have a </a:t>
            </a:r>
          </a:p>
          <a:p>
            <a:r>
              <a:rPr lang="en-US" b="1" dirty="0" smtClean="0">
                <a:solidFill>
                  <a:srgbClr val="000000"/>
                </a:solidFill>
                <a:cs typeface="Times New Roman" pitchFamily="18" charset="0"/>
              </a:rPr>
              <a:t>    lower impact on radar signals</a:t>
            </a:r>
          </a:p>
          <a:p>
            <a:endParaRPr lang="en-US" b="1" dirty="0" smtClean="0">
              <a:solidFill>
                <a:srgbClr val="000000"/>
              </a:solidFill>
              <a:cs typeface="Times New Roman" pitchFamily="18" charset="0"/>
            </a:endParaRPr>
          </a:p>
          <a:p>
            <a:pPr lvl="0"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A preliminary analysis of the mean velocity field around the turbine blades </a:t>
            </a:r>
          </a:p>
          <a:p>
            <a:pPr algn="justLow"/>
            <a:r>
              <a:rPr lang="en-US" b="1" dirty="0" smtClean="0">
                <a:solidFill>
                  <a:srgbClr val="C00000"/>
                </a:solidFill>
                <a:ea typeface="Calibri" pitchFamily="34" charset="0"/>
                <a:cs typeface="Times New Roman" pitchFamily="18" charset="0"/>
              </a:rPr>
              <a:t>   at different tip speed ratios shows a velocity distribution close to the </a:t>
            </a:r>
          </a:p>
          <a:p>
            <a:pPr algn="justLow"/>
            <a:r>
              <a:rPr lang="en-US" b="1" dirty="0" smtClean="0">
                <a:solidFill>
                  <a:srgbClr val="C00000"/>
                </a:solidFill>
                <a:ea typeface="Calibri" pitchFamily="34" charset="0"/>
                <a:cs typeface="Times New Roman" pitchFamily="18" charset="0"/>
              </a:rPr>
              <a:t>   structure of a </a:t>
            </a:r>
            <a:r>
              <a:rPr lang="en-US" b="1" dirty="0" err="1" smtClean="0">
                <a:solidFill>
                  <a:srgbClr val="C00000"/>
                </a:solidFill>
                <a:ea typeface="Calibri" pitchFamily="34" charset="0"/>
                <a:cs typeface="Times New Roman" pitchFamily="18" charset="0"/>
              </a:rPr>
              <a:t>Rankine</a:t>
            </a:r>
            <a:r>
              <a:rPr lang="en-US" b="1" dirty="0" smtClean="0">
                <a:solidFill>
                  <a:srgbClr val="C00000"/>
                </a:solidFill>
                <a:ea typeface="Calibri" pitchFamily="34" charset="0"/>
                <a:cs typeface="Times New Roman" pitchFamily="18" charset="0"/>
              </a:rPr>
              <a:t> vortex</a:t>
            </a:r>
          </a:p>
          <a:p>
            <a:pPr algn="justLow">
              <a:buFontTx/>
              <a:buChar char="•"/>
            </a:pPr>
            <a:endParaRPr lang="en-US" b="1" dirty="0" smtClean="0">
              <a:solidFill>
                <a:srgbClr val="000000"/>
              </a:solidFill>
              <a:ea typeface="Calibri" pitchFamily="34" charset="0"/>
              <a:cs typeface="Times New Roman" pitchFamily="18" charset="0"/>
            </a:endParaRPr>
          </a:p>
          <a:p>
            <a:pPr algn="justLow">
              <a:buFontTx/>
              <a:buChar char="•"/>
            </a:pPr>
            <a:r>
              <a:rPr lang="en-US" b="1" dirty="0" smtClean="0">
                <a:solidFill>
                  <a:srgbClr val="000000"/>
                </a:solidFill>
                <a:ea typeface="Calibri" pitchFamily="34" charset="0"/>
                <a:cs typeface="Times New Roman" pitchFamily="18" charset="0"/>
              </a:rPr>
              <a:t>  A future work will be considered for numerical modeling of the Darrieus </a:t>
            </a:r>
          </a:p>
          <a:p>
            <a:pPr algn="justLow"/>
            <a:r>
              <a:rPr lang="en-US" b="1" dirty="0" smtClean="0">
                <a:solidFill>
                  <a:srgbClr val="000000"/>
                </a:solidFill>
                <a:ea typeface="Calibri" pitchFamily="34" charset="0"/>
                <a:cs typeface="Times New Roman" pitchFamily="18" charset="0"/>
              </a:rPr>
              <a:t>   turbine as a combination of the free stream with a </a:t>
            </a:r>
            <a:r>
              <a:rPr lang="en-US" b="1" dirty="0" err="1" smtClean="0">
                <a:solidFill>
                  <a:srgbClr val="000000"/>
                </a:solidFill>
                <a:ea typeface="Calibri" pitchFamily="34" charset="0"/>
                <a:cs typeface="Times New Roman" pitchFamily="18" charset="0"/>
              </a:rPr>
              <a:t>Rankine</a:t>
            </a:r>
            <a:r>
              <a:rPr lang="en-US" b="1" dirty="0" smtClean="0">
                <a:solidFill>
                  <a:srgbClr val="000000"/>
                </a:solidFill>
                <a:ea typeface="Calibri" pitchFamily="34" charset="0"/>
                <a:cs typeface="Times New Roman" pitchFamily="18" charset="0"/>
              </a:rPr>
              <a:t> vortex.</a:t>
            </a:r>
          </a:p>
          <a:p>
            <a:pPr algn="justLow"/>
            <a:endParaRPr lang="en-US" b="1" dirty="0" smtClean="0">
              <a:solidFill>
                <a:srgbClr val="000000"/>
              </a:solidFill>
              <a:ea typeface="Calibri" pitchFamily="34" charset="0"/>
              <a:cs typeface="Times New Roman" pitchFamily="18" charset="0"/>
            </a:endParaRPr>
          </a:p>
          <a:p>
            <a:pPr algn="justLow">
              <a:buFont typeface="Arial" pitchFamily="34" charset="0"/>
              <a:buChar char="•"/>
            </a:pPr>
            <a:r>
              <a:rPr lang="en-US" b="1" dirty="0" smtClean="0">
                <a:solidFill>
                  <a:srgbClr val="000000"/>
                </a:solidFill>
                <a:ea typeface="Calibri" pitchFamily="34" charset="0"/>
                <a:cs typeface="Times New Roman" pitchFamily="18" charset="0"/>
              </a:rPr>
              <a:t>  </a:t>
            </a:r>
            <a:r>
              <a:rPr lang="en-US" b="1" dirty="0" smtClean="0">
                <a:solidFill>
                  <a:srgbClr val="C00000"/>
                </a:solidFill>
                <a:ea typeface="Calibri" pitchFamily="34" charset="0"/>
                <a:cs typeface="Times New Roman" pitchFamily="18" charset="0"/>
              </a:rPr>
              <a:t>The solution of adjacent vortices can be used to determine the   </a:t>
            </a:r>
          </a:p>
          <a:p>
            <a:pPr algn="justLow"/>
            <a:r>
              <a:rPr lang="en-US" b="1" dirty="0" smtClean="0">
                <a:solidFill>
                  <a:srgbClr val="C00000"/>
                </a:solidFill>
                <a:ea typeface="Calibri" pitchFamily="34" charset="0"/>
                <a:cs typeface="Times New Roman" pitchFamily="18" charset="0"/>
              </a:rPr>
              <a:t>   performance of closely oriented Darrieus turbines  and represented a farm </a:t>
            </a:r>
          </a:p>
          <a:p>
            <a:pPr algn="justLow"/>
            <a:r>
              <a:rPr lang="en-US" b="1" dirty="0" smtClean="0">
                <a:solidFill>
                  <a:srgbClr val="C00000"/>
                </a:solidFill>
                <a:ea typeface="Calibri" pitchFamily="34" charset="0"/>
                <a:cs typeface="Times New Roman" pitchFamily="18" charset="0"/>
              </a:rPr>
              <a:t>   by a group of vortices</a:t>
            </a:r>
            <a:endParaRPr lang="en-US" dirty="0">
              <a:solidFill>
                <a:srgbClr val="C00000"/>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53</a:t>
            </a:fld>
            <a:endParaRPr lang="en-US"/>
          </a:p>
        </p:txBody>
      </p:sp>
      <p:sp>
        <p:nvSpPr>
          <p:cNvPr id="1026" name="Rectangle 2"/>
          <p:cNvSpPr>
            <a:spLocks noChangeArrowheads="1"/>
          </p:cNvSpPr>
          <p:nvPr/>
        </p:nvSpPr>
        <p:spPr bwMode="auto">
          <a:xfrm>
            <a:off x="2438400" y="737188"/>
            <a:ext cx="3886200" cy="58477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16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Summary of Savonius Turbine Clusters (Single</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rPr>
              <a:t> Turbine Cp= 0.23 at </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sym typeface="Symbol"/>
              </a:rPr>
              <a:t>=1</a:t>
            </a:r>
            <a:r>
              <a:rPr kumimoji="0" lang="en-US" sz="1600" b="1" i="0" u="none" strike="noStrike" cap="none" normalizeH="0" dirty="0" smtClean="0">
                <a:ln>
                  <a:noFill/>
                </a:ln>
                <a:solidFill>
                  <a:schemeClr val="tx1"/>
                </a:solidFill>
                <a:effectLst/>
                <a:latin typeface="Calibri" pitchFamily="34" charset="0"/>
                <a:ea typeface="Calibri" pitchFamily="34" charset="0"/>
                <a:cs typeface="Arial" pitchFamily="34" charset="0"/>
              </a:rPr>
              <a:t>)</a:t>
            </a:r>
            <a:endParaRPr kumimoji="0" lang="en-US" sz="1800" b="0" i="0" u="none" strike="noStrike" cap="none" normalizeH="0" baseline="0" dirty="0" smtClean="0">
              <a:ln>
                <a:noFill/>
              </a:ln>
              <a:solidFill>
                <a:schemeClr val="tx1"/>
              </a:solidFill>
              <a:effectLst/>
              <a:latin typeface="Arial" pitchFamily="34" charset="0"/>
              <a:cs typeface="Arial" pitchFamily="34" charset="0"/>
            </a:endParaRPr>
          </a:p>
        </p:txBody>
      </p:sp>
      <p:graphicFrame>
        <p:nvGraphicFramePr>
          <p:cNvPr id="7" name="Table 6"/>
          <p:cNvGraphicFramePr>
            <a:graphicFrameLocks noGrp="1"/>
          </p:cNvGraphicFramePr>
          <p:nvPr/>
        </p:nvGraphicFramePr>
        <p:xfrm>
          <a:off x="1447800" y="1524000"/>
          <a:ext cx="6172200" cy="1542288"/>
        </p:xfrm>
        <a:graphic>
          <a:graphicData uri="http://schemas.openxmlformats.org/drawingml/2006/table">
            <a:tbl>
              <a:tblPr/>
              <a:tblGrid>
                <a:gridCol w="646348"/>
                <a:gridCol w="581262"/>
                <a:gridCol w="412425"/>
                <a:gridCol w="413714"/>
                <a:gridCol w="650858"/>
                <a:gridCol w="413714"/>
                <a:gridCol w="413070"/>
                <a:gridCol w="412425"/>
                <a:gridCol w="412425"/>
                <a:gridCol w="605749"/>
                <a:gridCol w="605749"/>
                <a:gridCol w="604461"/>
              </a:tblGrid>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4">
                  <a:txBody>
                    <a:bodyPr/>
                    <a:lstStyle/>
                    <a:p>
                      <a:pPr marL="0" marR="0" algn="ctr">
                        <a:lnSpc>
                          <a:spcPct val="115000"/>
                        </a:lnSpc>
                        <a:spcBef>
                          <a:spcPts val="0"/>
                        </a:spcBef>
                        <a:spcAft>
                          <a:spcPts val="0"/>
                        </a:spcAft>
                      </a:pPr>
                      <a:r>
                        <a:rPr lang="en-US" sz="1100" b="1">
                          <a:latin typeface="Calibri"/>
                          <a:ea typeface="Calibri"/>
                          <a:cs typeface="Arial"/>
                        </a:rPr>
                        <a:t>Co-Rotating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gridSpan="5">
                  <a:txBody>
                    <a:bodyPr/>
                    <a:lstStyle/>
                    <a:p>
                      <a:pPr marL="0" marR="0" algn="ctr">
                        <a:lnSpc>
                          <a:spcPct val="115000"/>
                        </a:lnSpc>
                        <a:spcBef>
                          <a:spcPts val="0"/>
                        </a:spcBef>
                        <a:spcAft>
                          <a:spcPts val="0"/>
                        </a:spcAft>
                      </a:pPr>
                      <a:r>
                        <a:rPr lang="en-US" sz="1100" b="1">
                          <a:latin typeface="Calibri"/>
                          <a:ea typeface="Calibri"/>
                          <a:cs typeface="Arial"/>
                        </a:rPr>
                        <a:t>Counter-Rotating</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Farms</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r h="0">
                <a:tc>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1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4">
                  <a:txBody>
                    <a:bodyPr/>
                    <a:lstStyle/>
                    <a:p>
                      <a:pPr marL="0" marR="0" algn="ctr">
                        <a:lnSpc>
                          <a:spcPct val="115000"/>
                        </a:lnSpc>
                        <a:spcBef>
                          <a:spcPts val="0"/>
                        </a:spcBef>
                        <a:spcAft>
                          <a:spcPts val="0"/>
                        </a:spcAft>
                      </a:pPr>
                      <a:r>
                        <a:rPr lang="en-US" sz="1100" b="1">
                          <a:latin typeface="Calibri"/>
                          <a:ea typeface="Calibri"/>
                          <a:cs typeface="Arial"/>
                        </a:rPr>
                        <a:t>Two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rowSpan="3">
                  <a:txBody>
                    <a:bodyPr/>
                    <a:lstStyle/>
                    <a:p>
                      <a:pPr marL="0" marR="0" algn="ctr">
                        <a:lnSpc>
                          <a:spcPct val="115000"/>
                        </a:lnSpc>
                        <a:spcBef>
                          <a:spcPts val="0"/>
                        </a:spcBef>
                        <a:spcAft>
                          <a:spcPts val="0"/>
                        </a:spcAft>
                      </a:pPr>
                      <a:r>
                        <a:rPr lang="en-US" sz="1000" b="1">
                          <a:latin typeface="Calibri"/>
                          <a:ea typeface="Calibri"/>
                          <a:cs typeface="Arial"/>
                        </a:rPr>
                        <a:t>Three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1000" b="1">
                          <a:latin typeface="Calibri"/>
                          <a:ea typeface="Calibri"/>
                          <a:cs typeface="Arial"/>
                        </a:rPr>
                        <a:t>Nine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marL="0" marR="0" algn="ctr">
                        <a:lnSpc>
                          <a:spcPct val="115000"/>
                        </a:lnSpc>
                        <a:spcBef>
                          <a:spcPts val="0"/>
                        </a:spcBef>
                        <a:spcAft>
                          <a:spcPts val="0"/>
                        </a:spcAft>
                      </a:pPr>
                      <a:r>
                        <a:rPr lang="en-US" sz="1000" b="1">
                          <a:latin typeface="Calibri"/>
                          <a:ea typeface="Calibri"/>
                          <a:cs typeface="Arial"/>
                        </a:rPr>
                        <a:t>27 Turbines</a:t>
                      </a:r>
                      <a:endParaRPr lang="en-US" sz="1100">
                        <a:latin typeface="Calibri"/>
                        <a:ea typeface="Calibri"/>
                        <a:cs typeface="Arial"/>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25">
                <a:tc rowSpan="2">
                  <a:txBody>
                    <a:bodyPr/>
                    <a:lstStyle/>
                    <a:p>
                      <a:pPr marL="0" marR="0" algn="ctr">
                        <a:lnSpc>
                          <a:spcPct val="115000"/>
                        </a:lnSpc>
                        <a:spcBef>
                          <a:spcPts val="0"/>
                        </a:spcBef>
                        <a:spcAft>
                          <a:spcPts val="0"/>
                        </a:spcAft>
                      </a:pPr>
                      <a:endParaRPr lang="en-US" sz="1100">
                        <a:latin typeface="Calibri"/>
                        <a:ea typeface="Calibri"/>
                        <a:cs typeface="Arial"/>
                      </a:endParaRPr>
                    </a:p>
                  </a:txBody>
                  <a:tcPr marL="68580" marR="68580" marT="0" marB="0">
                    <a:lnL>
                      <a:noFill/>
                    </a:lnL>
                    <a:lnR w="12700" cap="flat" cmpd="sng" algn="ctr">
                      <a:solidFill>
                        <a:srgbClr val="000000"/>
                      </a:solidFill>
                      <a:prstDash val="solid"/>
                      <a:round/>
                      <a:headEnd type="none" w="med" len="med"/>
                      <a:tailEnd type="none" w="med" len="med"/>
                    </a:lnR>
                    <a:lnT>
                      <a:noFill/>
                    </a:lnT>
                    <a:lnB w="12700" cap="flat" cmpd="sng" algn="ctr">
                      <a:solidFill>
                        <a:srgbClr val="000000"/>
                      </a:solidFill>
                      <a:prstDash val="solid"/>
                      <a:round/>
                      <a:headEnd type="none" w="med" len="med"/>
                      <a:tailEnd type="none" w="med" len="med"/>
                    </a:lnB>
                  </a:tcPr>
                </a:tc>
                <a:tc row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Parallel</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gridSpan="2">
                  <a:txBody>
                    <a:bodyPr/>
                    <a:lstStyle/>
                    <a:p>
                      <a:pPr marL="0" marR="0" algn="ctr">
                        <a:lnSpc>
                          <a:spcPct val="115000"/>
                        </a:lnSpc>
                        <a:spcBef>
                          <a:spcPts val="0"/>
                        </a:spcBef>
                        <a:spcAft>
                          <a:spcPts val="0"/>
                        </a:spcAft>
                      </a:pPr>
                      <a:r>
                        <a:rPr lang="en-US" sz="1100" b="1">
                          <a:latin typeface="Calibri"/>
                          <a:ea typeface="Calibri"/>
                          <a:cs typeface="Arial"/>
                        </a:rPr>
                        <a:t>Oblique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r>
              <a:tr h="85725">
                <a:tc vMerge="1">
                  <a:txBody>
                    <a:bodyPr/>
                    <a:lstStyle/>
                    <a:p>
                      <a:endParaRPr lang="en-US"/>
                    </a:p>
                  </a:txBody>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A</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B</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a:txBody>
                    <a:bodyPr/>
                    <a:lstStyle/>
                    <a:p>
                      <a:pPr marL="0" marR="0" algn="ctr">
                        <a:lnSpc>
                          <a:spcPct val="115000"/>
                        </a:lnSpc>
                        <a:spcBef>
                          <a:spcPts val="0"/>
                        </a:spcBef>
                        <a:spcAft>
                          <a:spcPts val="0"/>
                        </a:spcAft>
                      </a:pPr>
                      <a:r>
                        <a:rPr lang="en-US" sz="1100" b="1">
                          <a:latin typeface="Calibri"/>
                          <a:ea typeface="Calibri"/>
                          <a:cs typeface="Arial"/>
                        </a:rPr>
                        <a:t>Case A</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B</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C</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b="1">
                          <a:latin typeface="Calibri"/>
                          <a:ea typeface="Calibri"/>
                          <a:cs typeface="Arial"/>
                        </a:rPr>
                        <a:t>Case D</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endParaRPr lang="en-US"/>
                    </a:p>
                  </a:txBody>
                  <a:tcPr/>
                </a:tc>
                <a:tc vMerge="1">
                  <a:txBody>
                    <a:bodyPr/>
                    <a:lstStyle/>
                    <a:p>
                      <a:endParaRPr lang="en-US"/>
                    </a:p>
                  </a:txBody>
                  <a:tcPr/>
                </a:tc>
                <a:tc vMerge="1">
                  <a:txBody>
                    <a:bodyPr/>
                    <a:lstStyle/>
                    <a:p>
                      <a:endParaRPr lang="en-US"/>
                    </a:p>
                  </a:txBody>
                  <a:tcPr/>
                </a:tc>
              </a:tr>
              <a:tr h="0">
                <a:tc>
                  <a:txBody>
                    <a:bodyPr/>
                    <a:lstStyle/>
                    <a:p>
                      <a:pPr marL="0" marR="0" algn="ctr">
                        <a:lnSpc>
                          <a:spcPct val="115000"/>
                        </a:lnSpc>
                        <a:spcBef>
                          <a:spcPts val="0"/>
                        </a:spcBef>
                        <a:spcAft>
                          <a:spcPts val="0"/>
                        </a:spcAft>
                      </a:pPr>
                      <a:r>
                        <a:rPr lang="en-US" sz="1100" b="1">
                          <a:latin typeface="Calibri"/>
                          <a:ea typeface="Calibri"/>
                          <a:cs typeface="Arial"/>
                        </a:rPr>
                        <a:t>Cp</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0.29</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0.32</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0">
                <a:tc>
                  <a:txBody>
                    <a:bodyPr/>
                    <a:lstStyle/>
                    <a:p>
                      <a:pPr marL="0" marR="0" algn="ctr">
                        <a:lnSpc>
                          <a:spcPct val="115000"/>
                        </a:lnSpc>
                        <a:spcBef>
                          <a:spcPts val="0"/>
                        </a:spcBef>
                        <a:spcAft>
                          <a:spcPts val="0"/>
                        </a:spcAft>
                      </a:pPr>
                      <a:r>
                        <a:rPr lang="en-US" sz="1100" b="1">
                          <a:latin typeface="Calibri"/>
                          <a:ea typeface="Calibri"/>
                          <a:cs typeface="Arial"/>
                        </a:rPr>
                        <a:t>Gap Distance</a:t>
                      </a:r>
                      <a:endParaRPr lang="en-US" sz="11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a:txBody>
                    <a:bodyPr/>
                    <a:lstStyle/>
                    <a:p>
                      <a:pPr marL="0" marR="0" algn="ctr">
                        <a:lnSpc>
                          <a:spcPct val="115000"/>
                        </a:lnSpc>
                        <a:spcBef>
                          <a:spcPts val="0"/>
                        </a:spcBef>
                        <a:spcAft>
                          <a:spcPts val="0"/>
                        </a:spcAft>
                      </a:pPr>
                      <a:r>
                        <a:rPr lang="en-US" sz="1100">
                          <a:latin typeface="Calibri"/>
                          <a:ea typeface="Calibri"/>
                          <a:cs typeface="Arial"/>
                        </a:rPr>
                        <a:t>0.2D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1.0D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2.2D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0.8D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0.8D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0.4D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1.6D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100">
                          <a:latin typeface="Calibri"/>
                          <a:ea typeface="Calibri"/>
                          <a:cs typeface="Arial"/>
                        </a:rPr>
                        <a:t>2.2D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gridSpan="2">
                  <a:txBody>
                    <a:bodyPr/>
                    <a:lstStyle/>
                    <a:p>
                      <a:pPr marL="0" marR="0" algn="ctr">
                        <a:lnSpc>
                          <a:spcPct val="115000"/>
                        </a:lnSpc>
                        <a:spcBef>
                          <a:spcPts val="0"/>
                        </a:spcBef>
                        <a:spcAft>
                          <a:spcPts val="0"/>
                        </a:spcAft>
                      </a:pP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BFBFBF"/>
                    </a:solidFill>
                  </a:tcPr>
                </a:tc>
                <a:tc hMerge="1">
                  <a:txBody>
                    <a:bodyPr/>
                    <a:lstStyle/>
                    <a:p>
                      <a:endParaRPr lang="en-US"/>
                    </a:p>
                  </a:txBody>
                  <a:tcPr/>
                </a:tc>
              </a:tr>
            </a:tbl>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txBox="1">
            <a:spLocks/>
          </p:cNvSpPr>
          <p:nvPr/>
        </p:nvSpPr>
        <p:spPr>
          <a:xfrm>
            <a:off x="457200" y="76200"/>
            <a:ext cx="8229600" cy="533400"/>
          </a:xfrm>
          <a:prstGeom prst="rect">
            <a:avLst/>
          </a:prstGeom>
        </p:spPr>
        <p:txBody>
          <a:bodyPr>
            <a:normAutofit fontScale="92500" lnSpcReduction="10000"/>
          </a:bodyPr>
          <a:lstStyle/>
          <a:p>
            <a:pPr marL="0" marR="0" indent="0" algn="ctr" fontAlgn="auto">
              <a:lnSpc>
                <a:spcPct val="100000"/>
              </a:lnSpc>
              <a:spcBef>
                <a:spcPct val="0"/>
              </a:spcBef>
              <a:spcAft>
                <a:spcPts val="0"/>
              </a:spcAft>
              <a:buClrTx/>
              <a:buSzTx/>
              <a:tabLst/>
              <a:defRPr/>
            </a:pPr>
            <a:r>
              <a:rPr lang="en-US" sz="3200" b="1" dirty="0" smtClean="0">
                <a:latin typeface="+mj-lt"/>
                <a:ea typeface="+mj-ea"/>
                <a:cs typeface="+mj-cs"/>
              </a:rPr>
              <a:t>References</a:t>
            </a:r>
          </a:p>
        </p:txBody>
      </p:sp>
      <p:sp>
        <p:nvSpPr>
          <p:cNvPr id="4" name="Rectangle 1"/>
          <p:cNvSpPr>
            <a:spLocks noChangeArrowheads="1"/>
          </p:cNvSpPr>
          <p:nvPr/>
        </p:nvSpPr>
        <p:spPr bwMode="auto">
          <a:xfrm>
            <a:off x="457200" y="797778"/>
            <a:ext cx="8305799"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[1]  Betz A. Introduction to the theory of flow machines. (D. G. Randall, Trans.). Oxford: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Pergamon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Press, 1966.</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[2]  World Wind Energy Association. 2014 half year report. August 2014.</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[3]  U.S. Department of Energy. 20% Wind Energy by 2030 - Increasing Wing Energy's Contribution to U.S. Electricity Supply.  July 2008. </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[4]  MacKay D.J.C. Sustainable Energy—Without the Hot Air. UIT Cambridge Ltd., Cambridge, UK, 2009.</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[5]  John 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Dabiri</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Potential order-of-magnitude enhancement of wind farm power density via counter-rotating vertical-axis wind turbine arrays. Journal Of Renewable And Sustainable Energy, 3: 043104, 2011.</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[6]   Robert W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Whittlesey</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Sebastian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Liska</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and John 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Dabiri</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Fish schooling as a basis for vertical axis wind turbine farm design.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Bioinspiration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&amp;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biomimetics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5: 035005, 2010.</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[7]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Lih-Shyng</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Shyu</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 pilot study of vertical-axis turbine wind farm layout planning. Advanced Materials Research, 953-954: 395-399, 2014.</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[8]  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Ganesh</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Rajagopalan</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Ted L.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Ricke</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Aerodynamic interference of two vertical axis wind turbines. AIAA Applied Aerodynamics Conference; 6: 174-184, 1988.</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[9]   P.R.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Schatzle</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P.C.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Klimas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and H.R.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Spahr</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Aerodynamic interference between two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darrieus</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wind turbines. Journal of Energy, 5: 84-88, 1981.</a:t>
            </a:r>
            <a:endParaRPr kumimoji="0" lang="en-US" sz="1600" b="0" u="none" strike="noStrike" cap="none" normalizeH="0" baseline="0" dirty="0" smtClean="0">
              <a:ln>
                <a:noFill/>
              </a:ln>
              <a:solidFill>
                <a:schemeClr val="tx1"/>
              </a:solidFill>
              <a:effectLst/>
              <a:latin typeface="+mj-lt"/>
            </a:endParaRPr>
          </a:p>
          <a:p>
            <a:pPr marL="0" marR="0" lvl="0" indent="0" algn="just" defTabSz="914400" rtl="0" eaLnBrk="0" fontAlgn="base" latinLnBrk="0" hangingPunct="0">
              <a:lnSpc>
                <a:spcPct val="100000"/>
              </a:lnSpc>
              <a:spcBef>
                <a:spcPct val="0"/>
              </a:spcBef>
              <a:spcAft>
                <a:spcPct val="0"/>
              </a:spcAft>
              <a:buClrTx/>
              <a:buSzTx/>
              <a:buFontTx/>
              <a:buNone/>
              <a:tabLst/>
            </a:pP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[10]</a:t>
            </a:r>
            <a:r>
              <a:rPr kumimoji="0" lang="en-US" sz="1600" b="0" u="none" strike="noStrike" cap="none" normalizeH="0" dirty="0" smtClean="0">
                <a:ln>
                  <a:noFill/>
                </a:ln>
                <a:solidFill>
                  <a:srgbClr val="000000"/>
                </a:solidFill>
                <a:effectLst/>
                <a:latin typeface="+mj-lt"/>
                <a:ea typeface="Calibri" pitchFamily="34" charset="0"/>
                <a:cs typeface="Times New Roman" pitchFamily="18" charset="0"/>
              </a:rPr>
              <a:t> </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Zhou, T., </a:t>
            </a:r>
            <a:r>
              <a:rPr kumimoji="0" lang="en-US" sz="1600" b="0" u="none" strike="noStrike" cap="none" normalizeH="0" baseline="0" dirty="0" err="1" smtClean="0">
                <a:ln>
                  <a:noFill/>
                </a:ln>
                <a:solidFill>
                  <a:srgbClr val="000000"/>
                </a:solidFill>
                <a:effectLst/>
                <a:latin typeface="+mj-lt"/>
                <a:ea typeface="Calibri" pitchFamily="34" charset="0"/>
                <a:cs typeface="Times New Roman" pitchFamily="18" charset="0"/>
              </a:rPr>
              <a:t>Rempfer</a:t>
            </a:r>
            <a:r>
              <a:rPr kumimoji="0" lang="en-US" sz="1600" b="0" u="none" strike="noStrike" cap="none" normalizeH="0" baseline="0" dirty="0" smtClean="0">
                <a:ln>
                  <a:noFill/>
                </a:ln>
                <a:solidFill>
                  <a:srgbClr val="000000"/>
                </a:solidFill>
                <a:effectLst/>
                <a:latin typeface="+mj-lt"/>
                <a:ea typeface="Calibri" pitchFamily="34" charset="0"/>
                <a:cs typeface="Times New Roman" pitchFamily="18" charset="0"/>
              </a:rPr>
              <a:t>, D. Numerical study of detailed flow field and performance of Savonius wind turbines. Renewable Energy, 51: 373-381, 2013.</a:t>
            </a:r>
          </a:p>
          <a:p>
            <a:pPr algn="just" eaLnBrk="0" hangingPunct="0"/>
            <a:r>
              <a:rPr lang="en-US" sz="1600" dirty="0">
                <a:solidFill>
                  <a:srgbClr val="000000"/>
                </a:solidFill>
                <a:ea typeface="Calibri" pitchFamily="34" charset="0"/>
                <a:cs typeface="Times New Roman" pitchFamily="18" charset="0"/>
              </a:rPr>
              <a:t>[11] </a:t>
            </a:r>
            <a:r>
              <a:rPr lang="en-US" sz="1600" dirty="0" err="1">
                <a:solidFill>
                  <a:srgbClr val="000000"/>
                </a:solidFill>
                <a:ea typeface="Calibri" pitchFamily="34" charset="0"/>
                <a:cs typeface="Times New Roman" pitchFamily="18" charset="0"/>
              </a:rPr>
              <a:t>Xiaojing</a:t>
            </a:r>
            <a:r>
              <a:rPr lang="en-US" sz="1600" dirty="0">
                <a:solidFill>
                  <a:srgbClr val="000000"/>
                </a:solidFill>
                <a:ea typeface="Calibri" pitchFamily="34" charset="0"/>
                <a:cs typeface="Times New Roman" pitchFamily="18" charset="0"/>
              </a:rPr>
              <a:t>, S., </a:t>
            </a:r>
            <a:r>
              <a:rPr lang="en-US" sz="1600" dirty="0" err="1">
                <a:solidFill>
                  <a:srgbClr val="000000"/>
                </a:solidFill>
                <a:ea typeface="Calibri" pitchFamily="34" charset="0"/>
                <a:cs typeface="Times New Roman" pitchFamily="18" charset="0"/>
              </a:rPr>
              <a:t>Daihai</a:t>
            </a:r>
            <a:r>
              <a:rPr lang="en-US" sz="1600" dirty="0">
                <a:solidFill>
                  <a:srgbClr val="000000"/>
                </a:solidFill>
                <a:ea typeface="Calibri" pitchFamily="34" charset="0"/>
                <a:cs typeface="Times New Roman" pitchFamily="18" charset="0"/>
              </a:rPr>
              <a:t>, L., </a:t>
            </a:r>
            <a:r>
              <a:rPr lang="en-US" sz="1600" dirty="0" err="1">
                <a:solidFill>
                  <a:srgbClr val="000000"/>
                </a:solidFill>
                <a:ea typeface="Calibri" pitchFamily="34" charset="0"/>
                <a:cs typeface="Times New Roman" pitchFamily="18" charset="0"/>
              </a:rPr>
              <a:t>Diangui</a:t>
            </a:r>
            <a:r>
              <a:rPr lang="en-US" sz="1600" dirty="0">
                <a:solidFill>
                  <a:srgbClr val="000000"/>
                </a:solidFill>
                <a:ea typeface="Calibri" pitchFamily="34" charset="0"/>
                <a:cs typeface="Times New Roman" pitchFamily="18" charset="0"/>
              </a:rPr>
              <a:t>, H., </a:t>
            </a:r>
            <a:r>
              <a:rPr lang="en-US" sz="1600" dirty="0" err="1">
                <a:solidFill>
                  <a:srgbClr val="000000"/>
                </a:solidFill>
                <a:ea typeface="Calibri" pitchFamily="34" charset="0"/>
                <a:cs typeface="Times New Roman" pitchFamily="18" charset="0"/>
              </a:rPr>
              <a:t>Guoqing</a:t>
            </a:r>
            <a:r>
              <a:rPr lang="en-US" sz="1600" dirty="0">
                <a:solidFill>
                  <a:srgbClr val="000000"/>
                </a:solidFill>
                <a:ea typeface="Calibri" pitchFamily="34" charset="0"/>
                <a:cs typeface="Times New Roman" pitchFamily="18" charset="0"/>
              </a:rPr>
              <a:t>, W. Numerical study on coupling effects among multiple Savonius turbines. Journal of Renewable and Sustainable Energy 4: 053107,  2012</a:t>
            </a:r>
            <a:r>
              <a:rPr lang="en-US" sz="1600" dirty="0" smtClean="0">
                <a:solidFill>
                  <a:srgbClr val="000000"/>
                </a:solidFill>
                <a:ea typeface="Calibri" pitchFamily="34" charset="0"/>
                <a:cs typeface="Times New Roman" pitchFamily="18" charset="0"/>
              </a:rPr>
              <a:t>.</a:t>
            </a:r>
            <a:endParaRPr lang="en-US" sz="1600" dirty="0">
              <a:solidFill>
                <a:srgbClr val="000000"/>
              </a:solidFill>
              <a:ea typeface="Calibri" pitchFamily="34" charset="0"/>
              <a:cs typeface="Times New Roman" pitchFamily="18" charset="0"/>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55</a:t>
            </a:fld>
            <a:endParaRPr lang="en-US"/>
          </a:p>
        </p:txBody>
      </p:sp>
      <p:sp>
        <p:nvSpPr>
          <p:cNvPr id="5" name="Rectangle 1"/>
          <p:cNvSpPr>
            <a:spLocks noChangeArrowheads="1"/>
          </p:cNvSpPr>
          <p:nvPr/>
        </p:nvSpPr>
        <p:spPr bwMode="auto">
          <a:xfrm>
            <a:off x="304800" y="170557"/>
            <a:ext cx="85344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a:r>
              <a:rPr lang="en-US" sz="1600" dirty="0" smtClean="0">
                <a:solidFill>
                  <a:srgbClr val="000000"/>
                </a:solidFill>
                <a:latin typeface="+mj-lt"/>
                <a:ea typeface="Calibri" pitchFamily="34" charset="0"/>
                <a:cs typeface="Times New Roman" pitchFamily="18" charset="0"/>
              </a:rPr>
              <a:t>[</a:t>
            </a:r>
            <a:r>
              <a:rPr lang="en-US" sz="1600" dirty="0">
                <a:solidFill>
                  <a:srgbClr val="000000"/>
                </a:solidFill>
                <a:latin typeface="+mj-lt"/>
                <a:ea typeface="Calibri" pitchFamily="34" charset="0"/>
                <a:cs typeface="Times New Roman" pitchFamily="18" charset="0"/>
              </a:rPr>
              <a:t>12]  Renewables 2014 Global Status Report "REN21".</a:t>
            </a:r>
          </a:p>
          <a:p>
            <a:pPr algn="just"/>
            <a:r>
              <a:rPr lang="en-US" sz="1600" dirty="0">
                <a:solidFill>
                  <a:srgbClr val="000000"/>
                </a:solidFill>
                <a:latin typeface="+mj-lt"/>
                <a:ea typeface="Calibri" pitchFamily="34" charset="0"/>
                <a:cs typeface="Times New Roman" pitchFamily="18" charset="0"/>
              </a:rPr>
              <a:t>[13]  </a:t>
            </a:r>
            <a:r>
              <a:rPr lang="en-US" sz="1600" dirty="0">
                <a:solidFill>
                  <a:srgbClr val="000000"/>
                </a:solidFill>
                <a:latin typeface="+mj-lt"/>
                <a:ea typeface="Calibri" pitchFamily="34" charset="0"/>
                <a:cs typeface="Times New Roman" pitchFamily="18" charset="0"/>
                <a:hlinkClick r:id="rId2"/>
              </a:rPr>
              <a:t>http://iipdigital.usembassy.gov/st/english/article/2013</a:t>
            </a:r>
            <a:endParaRPr lang="en-US" sz="1600" dirty="0">
              <a:solidFill>
                <a:srgbClr val="000000"/>
              </a:solidFill>
              <a:latin typeface="+mj-lt"/>
              <a:ea typeface="Calibri" pitchFamily="34" charset="0"/>
              <a:cs typeface="Times New Roman" pitchFamily="18" charset="0"/>
            </a:endParaRPr>
          </a:p>
          <a:p>
            <a:pPr algn="just"/>
            <a:r>
              <a:rPr lang="en-US" sz="1600" dirty="0">
                <a:solidFill>
                  <a:srgbClr val="000000"/>
                </a:solidFill>
                <a:latin typeface="+mj-lt"/>
                <a:ea typeface="Calibri" pitchFamily="34" charset="0"/>
                <a:cs typeface="Times New Roman" pitchFamily="18" charset="0"/>
              </a:rPr>
              <a:t>[14] U.S. Department of Energy. 2013 Market report on wind technologies in distributed applications energy. Efficiency and Renewable Energy, 2014.</a:t>
            </a:r>
          </a:p>
          <a:p>
            <a:pPr algn="just"/>
            <a:r>
              <a:rPr lang="en-US" sz="1600" dirty="0">
                <a:solidFill>
                  <a:srgbClr val="000000"/>
                </a:solidFill>
                <a:latin typeface="+mj-lt"/>
                <a:ea typeface="Calibri" pitchFamily="34" charset="0"/>
                <a:cs typeface="Times New Roman" pitchFamily="18" charset="0"/>
              </a:rPr>
              <a:t>[15]  The inside of a wind turbine. US Department of Energy, Office of Energy Efficiency &amp; Renewable Energy, http://energy.gov/eere/wind/inside-wind-turbine-0</a:t>
            </a:r>
          </a:p>
          <a:p>
            <a:pPr algn="just"/>
            <a:r>
              <a:rPr lang="en-US" sz="1600" dirty="0">
                <a:solidFill>
                  <a:srgbClr val="000000"/>
                </a:solidFill>
                <a:latin typeface="+mj-lt"/>
                <a:ea typeface="Calibri" pitchFamily="34" charset="0"/>
                <a:cs typeface="Times New Roman" pitchFamily="18" charset="0"/>
              </a:rPr>
              <a:t>[16] Sandra Eriksson, Hans </a:t>
            </a:r>
            <a:r>
              <a:rPr lang="en-US" sz="1600" dirty="0" err="1">
                <a:solidFill>
                  <a:srgbClr val="000000"/>
                </a:solidFill>
                <a:latin typeface="+mj-lt"/>
                <a:ea typeface="Calibri" pitchFamily="34" charset="0"/>
                <a:cs typeface="Times New Roman" pitchFamily="18" charset="0"/>
              </a:rPr>
              <a:t>Bernhoff</a:t>
            </a:r>
            <a:r>
              <a:rPr lang="en-US" sz="1600" dirty="0">
                <a:solidFill>
                  <a:srgbClr val="000000"/>
                </a:solidFill>
                <a:latin typeface="+mj-lt"/>
                <a:ea typeface="Calibri" pitchFamily="34" charset="0"/>
                <a:cs typeface="Times New Roman" pitchFamily="18" charset="0"/>
              </a:rPr>
              <a:t> and Mats Leijon. Evaluation of different concepts for wind power, Renewable and Sustainable Energy, 12: 1419-1434, 2008.</a:t>
            </a:r>
          </a:p>
          <a:p>
            <a:pPr algn="just"/>
            <a:r>
              <a:rPr lang="en-US" sz="1600" dirty="0">
                <a:solidFill>
                  <a:srgbClr val="000000"/>
                </a:solidFill>
                <a:latin typeface="+mj-lt"/>
                <a:ea typeface="Calibri" pitchFamily="34" charset="0"/>
                <a:cs typeface="Times New Roman" pitchFamily="18" charset="0"/>
              </a:rPr>
              <a:t>[17] </a:t>
            </a:r>
            <a:r>
              <a:rPr lang="en-US" sz="1600" dirty="0" err="1">
                <a:solidFill>
                  <a:srgbClr val="000000"/>
                </a:solidFill>
                <a:latin typeface="+mj-lt"/>
                <a:ea typeface="Calibri" pitchFamily="34" charset="0"/>
                <a:cs typeface="Times New Roman" pitchFamily="18" charset="0"/>
              </a:rPr>
              <a:t>Windspire</a:t>
            </a:r>
            <a:r>
              <a:rPr lang="en-US" sz="1600" dirty="0">
                <a:solidFill>
                  <a:srgbClr val="000000"/>
                </a:solidFill>
                <a:latin typeface="+mj-lt"/>
                <a:ea typeface="Calibri" pitchFamily="34" charset="0"/>
                <a:cs typeface="Times New Roman" pitchFamily="18" charset="0"/>
              </a:rPr>
              <a:t> 1.2. </a:t>
            </a:r>
            <a:r>
              <a:rPr lang="en-US" sz="1600" dirty="0" err="1">
                <a:solidFill>
                  <a:srgbClr val="000000"/>
                </a:solidFill>
                <a:latin typeface="+mj-lt"/>
                <a:ea typeface="Calibri" pitchFamily="34" charset="0"/>
                <a:cs typeface="Times New Roman" pitchFamily="18" charset="0"/>
              </a:rPr>
              <a:t>Windspire</a:t>
            </a:r>
            <a:r>
              <a:rPr lang="en-US" sz="1600" dirty="0">
                <a:solidFill>
                  <a:srgbClr val="000000"/>
                </a:solidFill>
                <a:latin typeface="+mj-lt"/>
                <a:ea typeface="Calibri" pitchFamily="34" charset="0"/>
                <a:cs typeface="Times New Roman" pitchFamily="18" charset="0"/>
              </a:rPr>
              <a:t> Energy. Ark Alloy, LLC.</a:t>
            </a:r>
          </a:p>
          <a:p>
            <a:pPr algn="just"/>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18] Wikipedia </a:t>
            </a:r>
            <a:r>
              <a:rPr lang="en-US" sz="1600" dirty="0">
                <a:solidFill>
                  <a:srgbClr val="000000"/>
                </a:solidFill>
                <a:latin typeface="+mj-lt"/>
                <a:ea typeface="Calibri" pitchFamily="34" charset="0"/>
                <a:cs typeface="Times New Roman" pitchFamily="18" charset="0"/>
              </a:rPr>
              <a:t>the free encyclopedia. Savonius wind turbine, </a:t>
            </a:r>
            <a:r>
              <a:rPr lang="en-US" sz="1600" dirty="0" smtClean="0">
                <a:solidFill>
                  <a:srgbClr val="000000"/>
                </a:solidFill>
                <a:latin typeface="+mj-lt"/>
                <a:ea typeface="Calibri" pitchFamily="34" charset="0"/>
                <a:cs typeface="Times New Roman" pitchFamily="18" charset="0"/>
              </a:rPr>
              <a:t>http</a:t>
            </a:r>
            <a:r>
              <a:rPr lang="en-US" sz="1600" dirty="0">
                <a:solidFill>
                  <a:srgbClr val="000000"/>
                </a:solidFill>
                <a:latin typeface="+mj-lt"/>
                <a:ea typeface="Calibri" pitchFamily="34" charset="0"/>
                <a:cs typeface="Times New Roman" pitchFamily="18" charset="0"/>
              </a:rPr>
              <a:t>://en.wikipedia.org/wiki/Savonius_wind_turbine</a:t>
            </a:r>
          </a:p>
          <a:p>
            <a:pPr algn="just"/>
            <a:r>
              <a:rPr lang="en-US" sz="1600" dirty="0">
                <a:solidFill>
                  <a:srgbClr val="000000"/>
                </a:solidFill>
                <a:latin typeface="+mj-lt"/>
                <a:ea typeface="Calibri" pitchFamily="34" charset="0"/>
                <a:cs typeface="Times New Roman" pitchFamily="18" charset="0"/>
              </a:rPr>
              <a:t>[19] R. Howell, N. Qin, J. Edwards, N. </a:t>
            </a:r>
            <a:r>
              <a:rPr lang="en-US" sz="1600" dirty="0" err="1">
                <a:solidFill>
                  <a:srgbClr val="000000"/>
                </a:solidFill>
                <a:latin typeface="+mj-lt"/>
                <a:ea typeface="Calibri" pitchFamily="34" charset="0"/>
                <a:cs typeface="Times New Roman" pitchFamily="18" charset="0"/>
              </a:rPr>
              <a:t>Durrani</a:t>
            </a:r>
            <a:r>
              <a:rPr lang="en-US" sz="1600" dirty="0">
                <a:solidFill>
                  <a:srgbClr val="000000"/>
                </a:solidFill>
                <a:latin typeface="+mj-lt"/>
                <a:ea typeface="Calibri" pitchFamily="34" charset="0"/>
                <a:cs typeface="Times New Roman" pitchFamily="18" charset="0"/>
              </a:rPr>
              <a:t>. Wind tunnel and numerical study of a small vertical axis wind turbine, Renewable Energy 35: 412–422, 2010.</a:t>
            </a:r>
          </a:p>
          <a:p>
            <a:pPr algn="just"/>
            <a:r>
              <a:rPr lang="en-US" sz="1600" dirty="0">
                <a:solidFill>
                  <a:srgbClr val="000000"/>
                </a:solidFill>
                <a:latin typeface="+mj-lt"/>
                <a:ea typeface="Calibri" pitchFamily="34" charset="0"/>
                <a:cs typeface="Times New Roman" pitchFamily="18" charset="0"/>
              </a:rPr>
              <a:t>[20]  A. </a:t>
            </a:r>
            <a:r>
              <a:rPr lang="en-US" sz="1600" dirty="0" err="1">
                <a:solidFill>
                  <a:srgbClr val="000000"/>
                </a:solidFill>
                <a:latin typeface="+mj-lt"/>
                <a:ea typeface="Calibri" pitchFamily="34" charset="0"/>
                <a:cs typeface="Times New Roman" pitchFamily="18" charset="0"/>
              </a:rPr>
              <a:t>Shigetomi</a:t>
            </a:r>
            <a:r>
              <a:rPr lang="en-US" sz="1600" dirty="0">
                <a:solidFill>
                  <a:srgbClr val="000000"/>
                </a:solidFill>
                <a:latin typeface="+mj-lt"/>
                <a:ea typeface="Calibri" pitchFamily="34" charset="0"/>
                <a:cs typeface="Times New Roman" pitchFamily="18" charset="0"/>
              </a:rPr>
              <a:t>, Y. </a:t>
            </a:r>
            <a:r>
              <a:rPr lang="en-US" sz="1600" dirty="0" err="1">
                <a:solidFill>
                  <a:srgbClr val="000000"/>
                </a:solidFill>
                <a:latin typeface="+mj-lt"/>
                <a:ea typeface="Calibri" pitchFamily="34" charset="0"/>
                <a:cs typeface="Times New Roman" pitchFamily="18" charset="0"/>
              </a:rPr>
              <a:t>Murai</a:t>
            </a:r>
            <a:r>
              <a:rPr lang="en-US" sz="1600" dirty="0">
                <a:solidFill>
                  <a:srgbClr val="000000"/>
                </a:solidFill>
                <a:latin typeface="+mj-lt"/>
                <a:ea typeface="Calibri" pitchFamily="34" charset="0"/>
                <a:cs typeface="Times New Roman" pitchFamily="18" charset="0"/>
              </a:rPr>
              <a:t>, Y. </a:t>
            </a:r>
            <a:r>
              <a:rPr lang="en-US" sz="1600" dirty="0" err="1">
                <a:solidFill>
                  <a:srgbClr val="000000"/>
                </a:solidFill>
                <a:latin typeface="+mj-lt"/>
                <a:ea typeface="Calibri" pitchFamily="34" charset="0"/>
                <a:cs typeface="Times New Roman" pitchFamily="18" charset="0"/>
              </a:rPr>
              <a:t>Tasaka</a:t>
            </a:r>
            <a:r>
              <a:rPr lang="en-US" sz="1600" dirty="0">
                <a:solidFill>
                  <a:srgbClr val="000000"/>
                </a:solidFill>
                <a:latin typeface="+mj-lt"/>
                <a:ea typeface="Calibri" pitchFamily="34" charset="0"/>
                <a:cs typeface="Times New Roman" pitchFamily="18" charset="0"/>
              </a:rPr>
              <a:t>, Y. Takeda. Interactive flow field around two Savonius turbines, Renewable Energy, 36: 536-545, 2011</a:t>
            </a:r>
            <a:r>
              <a:rPr lang="en-US" sz="1600" dirty="0" smtClean="0">
                <a:solidFill>
                  <a:srgbClr val="000000"/>
                </a:solidFill>
                <a:latin typeface="+mj-lt"/>
                <a:ea typeface="Calibri" pitchFamily="34" charset="0"/>
                <a:cs typeface="Times New Roman" pitchFamily="18" charset="0"/>
              </a:rPr>
              <a:t>.</a:t>
            </a:r>
          </a:p>
          <a:p>
            <a:pPr algn="just"/>
            <a:r>
              <a:rPr lang="en-US" sz="1600" dirty="0">
                <a:latin typeface="+mj-lt"/>
              </a:rPr>
              <a:t>[21]  R. E. </a:t>
            </a:r>
            <a:r>
              <a:rPr lang="en-US" sz="1600" dirty="0" err="1">
                <a:latin typeface="+mj-lt"/>
              </a:rPr>
              <a:t>Sheldahl</a:t>
            </a:r>
            <a:r>
              <a:rPr lang="en-US" sz="1600" dirty="0">
                <a:latin typeface="+mj-lt"/>
              </a:rPr>
              <a:t>, B. F. Blackwell, and L. V. </a:t>
            </a:r>
            <a:r>
              <a:rPr lang="en-US" sz="1600" dirty="0" err="1">
                <a:latin typeface="+mj-lt"/>
              </a:rPr>
              <a:t>Feltz</a:t>
            </a:r>
            <a:r>
              <a:rPr lang="en-US" sz="1600" dirty="0">
                <a:latin typeface="+mj-lt"/>
              </a:rPr>
              <a:t>. Wind tunnel performance data for two- and three-bucket Savonius rotors, Sandia Report, SAND 77-0131, 1977.</a:t>
            </a:r>
          </a:p>
          <a:p>
            <a:pPr algn="just"/>
            <a:r>
              <a:rPr lang="en-US" sz="1600" dirty="0">
                <a:latin typeface="+mj-lt"/>
              </a:rPr>
              <a:t>[22]  B. D. </a:t>
            </a:r>
            <a:r>
              <a:rPr lang="en-US" sz="1600" dirty="0" err="1">
                <a:latin typeface="+mj-lt"/>
              </a:rPr>
              <a:t>Altan</a:t>
            </a:r>
            <a:r>
              <a:rPr lang="en-US" sz="1600" dirty="0">
                <a:latin typeface="+mj-lt"/>
              </a:rPr>
              <a:t>, M. </a:t>
            </a:r>
            <a:r>
              <a:rPr lang="en-US" sz="1600" dirty="0" err="1">
                <a:latin typeface="+mj-lt"/>
              </a:rPr>
              <a:t>Atilgan</a:t>
            </a:r>
            <a:r>
              <a:rPr lang="en-US" sz="1600" dirty="0">
                <a:latin typeface="+mj-lt"/>
              </a:rPr>
              <a:t>, and A. </a:t>
            </a:r>
            <a:r>
              <a:rPr lang="en-US" sz="1600" dirty="0" err="1">
                <a:latin typeface="+mj-lt"/>
              </a:rPr>
              <a:t>Ozdamar</a:t>
            </a:r>
            <a:r>
              <a:rPr lang="en-US" sz="1600" dirty="0">
                <a:latin typeface="+mj-lt"/>
              </a:rPr>
              <a:t>. An experimental study on improvement of a Savonius rotor performance with curtaining, Exp. Therm. Fluid Sci. 32(8): 1673–1678, 2008. </a:t>
            </a:r>
          </a:p>
          <a:p>
            <a:pPr algn="just"/>
            <a:r>
              <a:rPr lang="en-US" sz="1600" dirty="0">
                <a:latin typeface="+mj-lt"/>
              </a:rPr>
              <a:t>[23] B. </a:t>
            </a:r>
            <a:r>
              <a:rPr lang="en-US" sz="1600" dirty="0" err="1">
                <a:latin typeface="+mj-lt"/>
              </a:rPr>
              <a:t>Kirke</a:t>
            </a:r>
            <a:r>
              <a:rPr lang="en-US" sz="1600" dirty="0">
                <a:latin typeface="+mj-lt"/>
              </a:rPr>
              <a:t>. Development in ducted water current turbines, </a:t>
            </a:r>
            <a:r>
              <a:rPr lang="en-US" sz="1600" dirty="0">
                <a:latin typeface="+mj-lt"/>
                <a:hlinkClick r:id="rId3"/>
              </a:rPr>
              <a:t>www.Cyberiad.net</a:t>
            </a:r>
            <a:r>
              <a:rPr lang="en-US" sz="1600" dirty="0" smtClean="0">
                <a:latin typeface="+mj-lt"/>
              </a:rPr>
              <a:t>.</a:t>
            </a:r>
          </a:p>
          <a:p>
            <a:pPr algn="just"/>
            <a:r>
              <a:rPr lang="en-US" sz="1600" dirty="0">
                <a:latin typeface="+mj-lt"/>
              </a:rPr>
              <a:t>[24]  N. Fujisawa. On the torque mechanism of Savonius rotors, J. Wind Eng. Ind. </a:t>
            </a:r>
            <a:r>
              <a:rPr lang="en-US" sz="1600" dirty="0" err="1">
                <a:latin typeface="+mj-lt"/>
              </a:rPr>
              <a:t>Aerodyn</a:t>
            </a:r>
            <a:r>
              <a:rPr lang="en-US" sz="1600" dirty="0">
                <a:latin typeface="+mj-lt"/>
              </a:rPr>
              <a:t>. 40(2): 277–292, 1992.</a:t>
            </a:r>
          </a:p>
          <a:p>
            <a:pPr algn="just"/>
            <a:r>
              <a:rPr lang="en-US" sz="1600" dirty="0">
                <a:latin typeface="+mj-lt"/>
              </a:rPr>
              <a:t>[25] Dixon, K. R. The Near Wake Structure of a Vertical Axis Wind Turbine. Thesis. Delft University of Technology, 2008. </a:t>
            </a: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56</a:t>
            </a:fld>
            <a:endParaRPr lang="en-US"/>
          </a:p>
        </p:txBody>
      </p:sp>
      <p:sp>
        <p:nvSpPr>
          <p:cNvPr id="32770" name="Rectangle 2"/>
          <p:cNvSpPr>
            <a:spLocks noChangeArrowheads="1"/>
          </p:cNvSpPr>
          <p:nvPr/>
        </p:nvSpPr>
        <p:spPr bwMode="auto">
          <a:xfrm>
            <a:off x="228600" y="416778"/>
            <a:ext cx="86106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eaLnBrk="1" latinLnBrk="0" hangingPunct="1">
              <a:lnSpc>
                <a:spcPct val="100000"/>
              </a:lnSpc>
              <a:buClrTx/>
              <a:buSzTx/>
              <a:buFontTx/>
              <a:buNone/>
              <a:tabLst/>
            </a:pPr>
            <a:r>
              <a:rPr lang="en-US" sz="1600" dirty="0">
                <a:solidFill>
                  <a:srgbClr val="000000"/>
                </a:solidFill>
                <a:latin typeface="+mj-lt"/>
                <a:ea typeface="Calibri" pitchFamily="34" charset="0"/>
                <a:cs typeface="Times New Roman" pitchFamily="18" charset="0"/>
              </a:rPr>
              <a:t>[26] Tong, Wei. Wind Power Generation and Wind Turbine Design. Southampton: WIT, 2010.</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[27]  K. Pope, G.F. </a:t>
            </a:r>
            <a:r>
              <a:rPr lang="en-US" sz="1600" dirty="0" err="1">
                <a:solidFill>
                  <a:srgbClr val="000000"/>
                </a:solidFill>
                <a:latin typeface="+mj-lt"/>
                <a:ea typeface="Calibri" pitchFamily="34" charset="0"/>
                <a:cs typeface="Times New Roman" pitchFamily="18" charset="0"/>
              </a:rPr>
              <a:t>Naterer</a:t>
            </a:r>
            <a:r>
              <a:rPr lang="en-US" sz="1600" dirty="0">
                <a:solidFill>
                  <a:srgbClr val="000000"/>
                </a:solidFill>
                <a:latin typeface="+mj-lt"/>
                <a:ea typeface="Calibri" pitchFamily="34" charset="0"/>
                <a:cs typeface="Times New Roman" pitchFamily="18" charset="0"/>
              </a:rPr>
              <a:t>, I. </a:t>
            </a:r>
            <a:r>
              <a:rPr lang="en-US" sz="1600" dirty="0" err="1">
                <a:solidFill>
                  <a:srgbClr val="000000"/>
                </a:solidFill>
                <a:latin typeface="+mj-lt"/>
                <a:ea typeface="Calibri" pitchFamily="34" charset="0"/>
                <a:cs typeface="Times New Roman" pitchFamily="18" charset="0"/>
              </a:rPr>
              <a:t>Dincer</a:t>
            </a:r>
            <a:r>
              <a:rPr lang="en-US" sz="1600" dirty="0">
                <a:solidFill>
                  <a:srgbClr val="000000"/>
                </a:solidFill>
                <a:latin typeface="+mj-lt"/>
                <a:ea typeface="Calibri" pitchFamily="34" charset="0"/>
                <a:cs typeface="Times New Roman" pitchFamily="18" charset="0"/>
              </a:rPr>
              <a:t> and E. Tsang. Power correlation for vertical axis wind turbines with varying geometries, International Journal Of Energy Research, 35: 423–435,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[28] H. </a:t>
            </a:r>
            <a:r>
              <a:rPr lang="en-US" sz="1600" dirty="0" err="1">
                <a:solidFill>
                  <a:srgbClr val="000000"/>
                </a:solidFill>
                <a:latin typeface="+mj-lt"/>
                <a:ea typeface="Calibri" pitchFamily="34" charset="0"/>
                <a:cs typeface="Times New Roman" pitchFamily="18" charset="0"/>
              </a:rPr>
              <a:t>Riegler</a:t>
            </a:r>
            <a:r>
              <a:rPr lang="en-US" sz="1600" dirty="0">
                <a:solidFill>
                  <a:srgbClr val="000000"/>
                </a:solidFill>
                <a:latin typeface="+mj-lt"/>
                <a:ea typeface="Calibri" pitchFamily="34" charset="0"/>
                <a:cs typeface="Times New Roman" pitchFamily="18" charset="0"/>
              </a:rPr>
              <a:t>. HAWT Versus VAST Small VAWTs Find a Clear Niche. Refocus 4: 44–46, 2003.</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[29] http://www.windturbine-analysis.netfirms.com </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[30] </a:t>
            </a:r>
            <a:r>
              <a:rPr lang="en-US" sz="1600" dirty="0" err="1">
                <a:solidFill>
                  <a:srgbClr val="000000"/>
                </a:solidFill>
                <a:latin typeface="+mj-lt"/>
                <a:ea typeface="Calibri" pitchFamily="34" charset="0"/>
                <a:cs typeface="Times New Roman" pitchFamily="18" charset="0"/>
              </a:rPr>
              <a:t>D'Ambrosio</a:t>
            </a:r>
            <a:r>
              <a:rPr lang="en-US" sz="1600" dirty="0">
                <a:solidFill>
                  <a:srgbClr val="000000"/>
                </a:solidFill>
                <a:latin typeface="+mj-lt"/>
                <a:ea typeface="Calibri" pitchFamily="34" charset="0"/>
                <a:cs typeface="Times New Roman" pitchFamily="18" charset="0"/>
              </a:rPr>
              <a:t> M., </a:t>
            </a:r>
            <a:r>
              <a:rPr lang="en-US" sz="1600" dirty="0" err="1">
                <a:solidFill>
                  <a:srgbClr val="000000"/>
                </a:solidFill>
                <a:latin typeface="+mj-lt"/>
                <a:ea typeface="Calibri" pitchFamily="34" charset="0"/>
                <a:cs typeface="Times New Roman" pitchFamily="18" charset="0"/>
              </a:rPr>
              <a:t>Medaglia</a:t>
            </a:r>
            <a:r>
              <a:rPr lang="en-US" sz="1600" dirty="0">
                <a:solidFill>
                  <a:srgbClr val="000000"/>
                </a:solidFill>
                <a:latin typeface="+mj-lt"/>
                <a:ea typeface="Calibri" pitchFamily="34" charset="0"/>
                <a:cs typeface="Times New Roman" pitchFamily="18" charset="0"/>
              </a:rPr>
              <a:t> M. Vertical Axis Wind Turbines: History, Technology and Applications: Master thesis, (2010).</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 [31] </a:t>
            </a:r>
            <a:r>
              <a:rPr lang="en-US" sz="1600" dirty="0" err="1">
                <a:solidFill>
                  <a:srgbClr val="000000"/>
                </a:solidFill>
                <a:latin typeface="+mj-lt"/>
                <a:ea typeface="Calibri" pitchFamily="34" charset="0"/>
                <a:cs typeface="Times New Roman" pitchFamily="18" charset="0"/>
              </a:rPr>
              <a:t>Ajedegba</a:t>
            </a:r>
            <a:r>
              <a:rPr lang="en-US" sz="1600" dirty="0">
                <a:solidFill>
                  <a:srgbClr val="000000"/>
                </a:solidFill>
                <a:latin typeface="+mj-lt"/>
                <a:ea typeface="Calibri" pitchFamily="34" charset="0"/>
                <a:cs typeface="Times New Roman" pitchFamily="18" charset="0"/>
              </a:rPr>
              <a:t> J.O. Effect of Blade Configuration on Flow Distribution and Power Output of a </a:t>
            </a:r>
            <a:r>
              <a:rPr lang="en-US" sz="1600" dirty="0" err="1">
                <a:solidFill>
                  <a:srgbClr val="000000"/>
                </a:solidFill>
                <a:latin typeface="+mj-lt"/>
                <a:ea typeface="Calibri" pitchFamily="34" charset="0"/>
                <a:cs typeface="Times New Roman" pitchFamily="18" charset="0"/>
              </a:rPr>
              <a:t>Zephir</a:t>
            </a:r>
            <a:r>
              <a:rPr lang="en-US" sz="1600" dirty="0">
                <a:solidFill>
                  <a:srgbClr val="000000"/>
                </a:solidFill>
                <a:latin typeface="+mj-lt"/>
                <a:ea typeface="Calibri" pitchFamily="34" charset="0"/>
                <a:cs typeface="Times New Roman" pitchFamily="18" charset="0"/>
              </a:rPr>
              <a:t> Vertical Axis Wind Turbine, University of Ontario Institute of Technology: Master thesis, 2008.</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[32] Shepherd W., Zhang L., Electricity Generation using Wind Power, World scientific,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[33] </a:t>
            </a:r>
            <a:r>
              <a:rPr lang="en-US" sz="1600" dirty="0" err="1">
                <a:solidFill>
                  <a:srgbClr val="000000"/>
                </a:solidFill>
                <a:latin typeface="+mj-lt"/>
                <a:ea typeface="Calibri" pitchFamily="34" charset="0"/>
                <a:cs typeface="Times New Roman" pitchFamily="18" charset="0"/>
              </a:rPr>
              <a:t>Yaoa</a:t>
            </a:r>
            <a:r>
              <a:rPr lang="en-US" sz="1600" dirty="0">
                <a:solidFill>
                  <a:srgbClr val="000000"/>
                </a:solidFill>
                <a:latin typeface="+mj-lt"/>
                <a:ea typeface="Calibri" pitchFamily="34" charset="0"/>
                <a:cs typeface="Times New Roman" pitchFamily="18" charset="0"/>
              </a:rPr>
              <a:t>. J, </a:t>
            </a:r>
            <a:r>
              <a:rPr lang="en-US" sz="1600" dirty="0" err="1">
                <a:solidFill>
                  <a:srgbClr val="000000"/>
                </a:solidFill>
                <a:latin typeface="+mj-lt"/>
                <a:ea typeface="Calibri" pitchFamily="34" charset="0"/>
                <a:cs typeface="Times New Roman" pitchFamily="18" charset="0"/>
              </a:rPr>
              <a:t>Wanga</a:t>
            </a:r>
            <a:r>
              <a:rPr lang="en-US" sz="1600" dirty="0">
                <a:solidFill>
                  <a:srgbClr val="000000"/>
                </a:solidFill>
                <a:latin typeface="+mj-lt"/>
                <a:ea typeface="Calibri" pitchFamily="34" charset="0"/>
                <a:cs typeface="Times New Roman" pitchFamily="18" charset="0"/>
              </a:rPr>
              <a:t> J., </a:t>
            </a:r>
            <a:r>
              <a:rPr lang="en-US" sz="1600" dirty="0" err="1">
                <a:solidFill>
                  <a:srgbClr val="000000"/>
                </a:solidFill>
                <a:latin typeface="+mj-lt"/>
                <a:ea typeface="Calibri" pitchFamily="34" charset="0"/>
                <a:cs typeface="Times New Roman" pitchFamily="18" charset="0"/>
              </a:rPr>
              <a:t>Yuanb</a:t>
            </a:r>
            <a:r>
              <a:rPr lang="en-US" sz="1600" dirty="0">
                <a:solidFill>
                  <a:srgbClr val="000000"/>
                </a:solidFill>
                <a:latin typeface="+mj-lt"/>
                <a:ea typeface="Calibri" pitchFamily="34" charset="0"/>
                <a:cs typeface="Times New Roman" pitchFamily="18" charset="0"/>
              </a:rPr>
              <a:t> W., </a:t>
            </a:r>
            <a:r>
              <a:rPr lang="en-US" sz="1600" dirty="0" err="1">
                <a:solidFill>
                  <a:srgbClr val="000000"/>
                </a:solidFill>
                <a:latin typeface="+mj-lt"/>
                <a:ea typeface="Calibri" pitchFamily="34" charset="0"/>
                <a:cs typeface="Times New Roman" pitchFamily="18" charset="0"/>
              </a:rPr>
              <a:t>Wanga</a:t>
            </a:r>
            <a:r>
              <a:rPr lang="en-US" sz="1600" dirty="0">
                <a:solidFill>
                  <a:srgbClr val="000000"/>
                </a:solidFill>
                <a:latin typeface="+mj-lt"/>
                <a:ea typeface="Calibri" pitchFamily="34" charset="0"/>
                <a:cs typeface="Times New Roman" pitchFamily="18" charset="0"/>
              </a:rPr>
              <a:t> H. &amp; </a:t>
            </a:r>
            <a:r>
              <a:rPr lang="en-US" sz="1600" dirty="0" err="1">
                <a:solidFill>
                  <a:srgbClr val="000000"/>
                </a:solidFill>
                <a:latin typeface="+mj-lt"/>
                <a:ea typeface="Calibri" pitchFamily="34" charset="0"/>
                <a:cs typeface="Times New Roman" pitchFamily="18" charset="0"/>
              </a:rPr>
              <a:t>Caoa</a:t>
            </a:r>
            <a:r>
              <a:rPr lang="en-US" sz="1600" dirty="0">
                <a:solidFill>
                  <a:srgbClr val="000000"/>
                </a:solidFill>
                <a:latin typeface="+mj-lt"/>
                <a:ea typeface="Calibri" pitchFamily="34" charset="0"/>
                <a:cs typeface="Times New Roman" pitchFamily="18" charset="0"/>
              </a:rPr>
              <a:t> L. Analysis on the influence of Turbulence model changes to aerodynamic performance of vertical axis wind turbine, International Conference on Advances in Computational Modeling and Simulation, 31: 213-219, 2011</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34] K</a:t>
            </a:r>
            <a:r>
              <a:rPr lang="en-US" sz="1600" dirty="0">
                <a:solidFill>
                  <a:srgbClr val="000000"/>
                </a:solidFill>
                <a:latin typeface="+mj-lt"/>
                <a:ea typeface="Calibri" pitchFamily="34" charset="0"/>
                <a:cs typeface="Times New Roman" pitchFamily="18" charset="0"/>
              </a:rPr>
              <a:t>. N. </a:t>
            </a:r>
            <a:r>
              <a:rPr lang="en-US" sz="1600" dirty="0" err="1">
                <a:solidFill>
                  <a:srgbClr val="000000"/>
                </a:solidFill>
                <a:latin typeface="+mj-lt"/>
                <a:ea typeface="Calibri" pitchFamily="34" charset="0"/>
                <a:cs typeface="Times New Roman" pitchFamily="18" charset="0"/>
              </a:rPr>
              <a:t>Morshed</a:t>
            </a:r>
            <a:r>
              <a:rPr lang="en-US" sz="1600" dirty="0">
                <a:solidFill>
                  <a:srgbClr val="000000"/>
                </a:solidFill>
                <a:latin typeface="+mj-lt"/>
                <a:ea typeface="Calibri" pitchFamily="34" charset="0"/>
                <a:cs typeface="Times New Roman" pitchFamily="18" charset="0"/>
              </a:rPr>
              <a:t>, M. </a:t>
            </a:r>
            <a:r>
              <a:rPr lang="en-US" sz="1600" dirty="0" err="1">
                <a:solidFill>
                  <a:srgbClr val="000000"/>
                </a:solidFill>
                <a:latin typeface="+mj-lt"/>
                <a:ea typeface="Calibri" pitchFamily="34" charset="0"/>
                <a:cs typeface="Times New Roman" pitchFamily="18" charset="0"/>
              </a:rPr>
              <a:t>Rahman</a:t>
            </a:r>
            <a:r>
              <a:rPr lang="en-US" sz="1600" dirty="0">
                <a:solidFill>
                  <a:srgbClr val="000000"/>
                </a:solidFill>
                <a:latin typeface="+mj-lt"/>
                <a:ea typeface="Calibri" pitchFamily="34" charset="0"/>
                <a:cs typeface="Times New Roman" pitchFamily="18" charset="0"/>
              </a:rPr>
              <a:t>, G. Molina and M. Ahmed. Wind tunnel testing and numerical simulation on aerodynamic performance of a three-bladed Savonius wind turbine, International Journal of Energy and Environmental Engineering, 4-18, 2013.</a:t>
            </a:r>
          </a:p>
          <a:p>
            <a:pPr marL="0" marR="0" lvl="0" indent="0" algn="just" defTabSz="914400" eaLnBrk="0" latinLnBrk="0" hangingPunct="0">
              <a:lnSpc>
                <a:spcPct val="100000"/>
              </a:lnSpc>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35] </a:t>
            </a:r>
            <a:r>
              <a:rPr lang="en-US" sz="1600" dirty="0" err="1" smtClean="0">
                <a:solidFill>
                  <a:srgbClr val="000000"/>
                </a:solidFill>
                <a:latin typeface="+mj-lt"/>
                <a:ea typeface="Calibri" pitchFamily="34" charset="0"/>
                <a:cs typeface="Times New Roman" pitchFamily="18" charset="0"/>
              </a:rPr>
              <a:t>Uzarraga</a:t>
            </a:r>
            <a:r>
              <a:rPr lang="en-US" sz="1600" dirty="0" smtClean="0">
                <a:solidFill>
                  <a:srgbClr val="000000"/>
                </a:solidFill>
                <a:latin typeface="+mj-lt"/>
                <a:ea typeface="Calibri" pitchFamily="34" charset="0"/>
                <a:cs typeface="Times New Roman" pitchFamily="18" charset="0"/>
              </a:rPr>
              <a:t>-Rodriguez </a:t>
            </a:r>
            <a:r>
              <a:rPr lang="en-US" sz="1600" dirty="0">
                <a:solidFill>
                  <a:srgbClr val="000000"/>
                </a:solidFill>
                <a:latin typeface="+mj-lt"/>
                <a:ea typeface="Calibri" pitchFamily="34" charset="0"/>
                <a:cs typeface="Times New Roman" pitchFamily="18" charset="0"/>
              </a:rPr>
              <a:t>N. Cristobal, Gallegos-</a:t>
            </a:r>
            <a:r>
              <a:rPr lang="en-US" sz="1600" dirty="0" err="1">
                <a:solidFill>
                  <a:srgbClr val="000000"/>
                </a:solidFill>
                <a:latin typeface="+mj-lt"/>
                <a:ea typeface="Calibri" pitchFamily="34" charset="0"/>
                <a:cs typeface="Times New Roman" pitchFamily="18" charset="0"/>
              </a:rPr>
              <a:t>Muñoz</a:t>
            </a:r>
            <a:r>
              <a:rPr lang="en-US" sz="1600" dirty="0">
                <a:solidFill>
                  <a:srgbClr val="000000"/>
                </a:solidFill>
                <a:latin typeface="+mj-lt"/>
                <a:ea typeface="Calibri" pitchFamily="34" charset="0"/>
                <a:cs typeface="Times New Roman" pitchFamily="18" charset="0"/>
              </a:rPr>
              <a:t> A. and </a:t>
            </a:r>
            <a:r>
              <a:rPr lang="en-US" sz="1600" dirty="0" err="1">
                <a:solidFill>
                  <a:srgbClr val="000000"/>
                </a:solidFill>
                <a:latin typeface="+mj-lt"/>
                <a:ea typeface="Calibri" pitchFamily="34" charset="0"/>
                <a:cs typeface="Times New Roman" pitchFamily="18" charset="0"/>
              </a:rPr>
              <a:t>Riesco</a:t>
            </a:r>
            <a:r>
              <a:rPr lang="en-US" sz="1600" dirty="0">
                <a:solidFill>
                  <a:srgbClr val="000000"/>
                </a:solidFill>
                <a:latin typeface="+mj-lt"/>
                <a:ea typeface="Calibri" pitchFamily="34" charset="0"/>
                <a:cs typeface="Times New Roman" pitchFamily="18" charset="0"/>
              </a:rPr>
              <a:t> Ávila J. Manuel. Numerical Analysis of A Rooftop Vertical Axis Wind Turbine, International Conference on Energy Sustainability, ES2011-54173, 2011. </a:t>
            </a: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57</a:t>
            </a:fld>
            <a:endParaRPr lang="en-US"/>
          </a:p>
        </p:txBody>
      </p:sp>
      <p:sp>
        <p:nvSpPr>
          <p:cNvPr id="31745" name="Rectangle 1"/>
          <p:cNvSpPr>
            <a:spLocks noChangeArrowheads="1"/>
          </p:cNvSpPr>
          <p:nvPr/>
        </p:nvSpPr>
        <p:spPr bwMode="auto">
          <a:xfrm>
            <a:off x="228600" y="228600"/>
            <a:ext cx="8610600" cy="600164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[36] K. </a:t>
            </a:r>
            <a:r>
              <a:rPr lang="en-US" sz="1600" dirty="0" err="1">
                <a:solidFill>
                  <a:srgbClr val="000000"/>
                </a:solidFill>
                <a:latin typeface="+mj-lt"/>
                <a:ea typeface="Calibri" pitchFamily="34" charset="0"/>
                <a:cs typeface="Times New Roman" pitchFamily="18" charset="0"/>
              </a:rPr>
              <a:t>Kacprzak</a:t>
            </a:r>
            <a:r>
              <a:rPr lang="en-US" sz="1600" dirty="0">
                <a:solidFill>
                  <a:srgbClr val="000000"/>
                </a:solidFill>
                <a:latin typeface="+mj-lt"/>
                <a:ea typeface="Calibri" pitchFamily="34" charset="0"/>
                <a:cs typeface="Times New Roman" pitchFamily="18" charset="0"/>
              </a:rPr>
              <a:t>, G. </a:t>
            </a:r>
            <a:r>
              <a:rPr lang="en-US" sz="1600" dirty="0" err="1">
                <a:solidFill>
                  <a:srgbClr val="000000"/>
                </a:solidFill>
                <a:latin typeface="+mj-lt"/>
                <a:ea typeface="Calibri" pitchFamily="34" charset="0"/>
                <a:cs typeface="Times New Roman" pitchFamily="18" charset="0"/>
              </a:rPr>
              <a:t>Liskiewicz</a:t>
            </a:r>
            <a:r>
              <a:rPr lang="en-US" sz="1600" dirty="0">
                <a:solidFill>
                  <a:srgbClr val="000000"/>
                </a:solidFill>
                <a:latin typeface="+mj-lt"/>
                <a:ea typeface="Calibri" pitchFamily="34" charset="0"/>
                <a:cs typeface="Times New Roman" pitchFamily="18" charset="0"/>
              </a:rPr>
              <a:t>, K. </a:t>
            </a:r>
            <a:r>
              <a:rPr lang="en-US" sz="1600" dirty="0" err="1">
                <a:solidFill>
                  <a:srgbClr val="000000"/>
                </a:solidFill>
                <a:latin typeface="+mj-lt"/>
                <a:ea typeface="Calibri" pitchFamily="34" charset="0"/>
                <a:cs typeface="Times New Roman" pitchFamily="18" charset="0"/>
              </a:rPr>
              <a:t>Sobczak</a:t>
            </a:r>
            <a:r>
              <a:rPr lang="en-US" sz="1600" dirty="0">
                <a:solidFill>
                  <a:srgbClr val="000000"/>
                </a:solidFill>
                <a:latin typeface="+mj-lt"/>
                <a:ea typeface="Calibri" pitchFamily="34" charset="0"/>
                <a:cs typeface="Times New Roman" pitchFamily="18" charset="0"/>
              </a:rPr>
              <a:t>. Numerical investigation of conventional and modified Savonius wind turbines, Renewable Energy, 60: 578-585, 2013.</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[37] M.H Mohamed, G. </a:t>
            </a:r>
            <a:r>
              <a:rPr lang="en-US" sz="1600" dirty="0" err="1">
                <a:solidFill>
                  <a:srgbClr val="000000"/>
                </a:solidFill>
                <a:latin typeface="+mj-lt"/>
                <a:ea typeface="Calibri" pitchFamily="34" charset="0"/>
                <a:cs typeface="Times New Roman" pitchFamily="18" charset="0"/>
              </a:rPr>
              <a:t>Janiga</a:t>
            </a:r>
            <a:r>
              <a:rPr lang="en-US" sz="1600" dirty="0">
                <a:solidFill>
                  <a:srgbClr val="000000"/>
                </a:solidFill>
                <a:latin typeface="+mj-lt"/>
                <a:ea typeface="Calibri" pitchFamily="34" charset="0"/>
                <a:cs typeface="Times New Roman" pitchFamily="18" charset="0"/>
              </a:rPr>
              <a:t>, E. Pap, D. </a:t>
            </a:r>
            <a:r>
              <a:rPr lang="en-US" sz="1600" dirty="0" err="1">
                <a:solidFill>
                  <a:srgbClr val="000000"/>
                </a:solidFill>
                <a:latin typeface="+mj-lt"/>
                <a:ea typeface="Calibri" pitchFamily="34" charset="0"/>
                <a:cs typeface="Times New Roman" pitchFamily="18" charset="0"/>
              </a:rPr>
              <a:t>Thévenin</a:t>
            </a:r>
            <a:r>
              <a:rPr lang="en-US" sz="1600" dirty="0">
                <a:solidFill>
                  <a:srgbClr val="000000"/>
                </a:solidFill>
                <a:latin typeface="+mj-lt"/>
                <a:ea typeface="Calibri" pitchFamily="34" charset="0"/>
                <a:cs typeface="Times New Roman" pitchFamily="18" charset="0"/>
              </a:rPr>
              <a:t>. Optimal Blade Shape of a Modified Savonius Turbine using an Obstacle Shielding the Returning Blade, Energy Conversion and Management 52(1): 236-242, 2011.</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[38] R. </a:t>
            </a:r>
            <a:r>
              <a:rPr lang="en-US" sz="1600" dirty="0" err="1">
                <a:solidFill>
                  <a:srgbClr val="000000"/>
                </a:solidFill>
                <a:latin typeface="+mj-lt"/>
                <a:ea typeface="Calibri" pitchFamily="34" charset="0"/>
                <a:cs typeface="Times New Roman" pitchFamily="18" charset="0"/>
              </a:rPr>
              <a:t>Lanzafame</a:t>
            </a:r>
            <a:r>
              <a:rPr lang="en-US" sz="1600" dirty="0">
                <a:solidFill>
                  <a:srgbClr val="000000"/>
                </a:solidFill>
                <a:latin typeface="+mj-lt"/>
                <a:ea typeface="Calibri" pitchFamily="34" charset="0"/>
                <a:cs typeface="Times New Roman" pitchFamily="18" charset="0"/>
              </a:rPr>
              <a:t>, S. Mauro, M. Messina, “ 2D CFD Modeling of H-Darrieus Wind Turbines using a Transition Turbulence Model,” Energy </a:t>
            </a:r>
            <a:r>
              <a:rPr lang="en-US" sz="1600" dirty="0" err="1">
                <a:solidFill>
                  <a:srgbClr val="000000"/>
                </a:solidFill>
                <a:latin typeface="+mj-lt"/>
                <a:ea typeface="Calibri" pitchFamily="34" charset="0"/>
                <a:cs typeface="Times New Roman" pitchFamily="18" charset="0"/>
              </a:rPr>
              <a:t>Procedia</a:t>
            </a:r>
            <a:r>
              <a:rPr lang="en-US" sz="1600" dirty="0">
                <a:solidFill>
                  <a:srgbClr val="000000"/>
                </a:solidFill>
                <a:latin typeface="+mj-lt"/>
                <a:ea typeface="Calibri" pitchFamily="34" charset="0"/>
                <a:cs typeface="Times New Roman" pitchFamily="18" charset="0"/>
              </a:rPr>
              <a:t> 45 ( 2014 ) 131–140</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39] F</a:t>
            </a:r>
            <a:r>
              <a:rPr lang="en-US" sz="1600" dirty="0">
                <a:solidFill>
                  <a:srgbClr val="000000"/>
                </a:solidFill>
                <a:latin typeface="+mj-lt"/>
                <a:ea typeface="Calibri" pitchFamily="34" charset="0"/>
                <a:cs typeface="Times New Roman" pitchFamily="18" charset="0"/>
              </a:rPr>
              <a:t>. R. </a:t>
            </a:r>
            <a:r>
              <a:rPr lang="en-US" sz="1600" dirty="0" err="1">
                <a:solidFill>
                  <a:srgbClr val="000000"/>
                </a:solidFill>
                <a:latin typeface="+mj-lt"/>
                <a:ea typeface="Calibri" pitchFamily="34" charset="0"/>
                <a:cs typeface="Times New Roman" pitchFamily="18" charset="0"/>
              </a:rPr>
              <a:t>Menter</a:t>
            </a:r>
            <a:r>
              <a:rPr lang="en-US" sz="1600" dirty="0">
                <a:solidFill>
                  <a:srgbClr val="000000"/>
                </a:solidFill>
                <a:latin typeface="+mj-lt"/>
                <a:ea typeface="Calibri" pitchFamily="34" charset="0"/>
                <a:cs typeface="Times New Roman" pitchFamily="18" charset="0"/>
              </a:rPr>
              <a:t>, “Two Equation Eddy Viscosity Turbulence Models for Engineering Applications,” AIAA Journal Vol. 32, No. 8, August 1994.</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[40]  Langtry R.B., </a:t>
            </a:r>
            <a:r>
              <a:rPr lang="en-US" sz="1600" dirty="0" err="1">
                <a:solidFill>
                  <a:srgbClr val="000000"/>
                </a:solidFill>
                <a:latin typeface="+mj-lt"/>
                <a:ea typeface="Calibri" pitchFamily="34" charset="0"/>
                <a:cs typeface="Times New Roman" pitchFamily="18" charset="0"/>
              </a:rPr>
              <a:t>Menter</a:t>
            </a:r>
            <a:r>
              <a:rPr lang="en-US" sz="1600" dirty="0">
                <a:solidFill>
                  <a:srgbClr val="000000"/>
                </a:solidFill>
                <a:latin typeface="+mj-lt"/>
                <a:ea typeface="Calibri" pitchFamily="34" charset="0"/>
                <a:cs typeface="Times New Roman" pitchFamily="18" charset="0"/>
              </a:rPr>
              <a:t> F.R., </a:t>
            </a:r>
            <a:r>
              <a:rPr lang="en-US" sz="1600" dirty="0" err="1">
                <a:solidFill>
                  <a:srgbClr val="000000"/>
                </a:solidFill>
                <a:latin typeface="+mj-lt"/>
                <a:ea typeface="Calibri" pitchFamily="34" charset="0"/>
                <a:cs typeface="Times New Roman" pitchFamily="18" charset="0"/>
              </a:rPr>
              <a:t>Likki</a:t>
            </a:r>
            <a:r>
              <a:rPr lang="en-US" sz="1600" dirty="0">
                <a:solidFill>
                  <a:srgbClr val="000000"/>
                </a:solidFill>
                <a:latin typeface="+mj-lt"/>
                <a:ea typeface="Calibri" pitchFamily="34" charset="0"/>
                <a:cs typeface="Times New Roman" pitchFamily="18" charset="0"/>
              </a:rPr>
              <a:t> S.R., </a:t>
            </a:r>
            <a:r>
              <a:rPr lang="en-US" sz="1600" dirty="0" err="1">
                <a:solidFill>
                  <a:srgbClr val="000000"/>
                </a:solidFill>
                <a:latin typeface="+mj-lt"/>
                <a:ea typeface="Calibri" pitchFamily="34" charset="0"/>
                <a:cs typeface="Times New Roman" pitchFamily="18" charset="0"/>
              </a:rPr>
              <a:t>Suzen</a:t>
            </a:r>
            <a:r>
              <a:rPr lang="en-US" sz="1600" dirty="0">
                <a:solidFill>
                  <a:srgbClr val="000000"/>
                </a:solidFill>
                <a:latin typeface="+mj-lt"/>
                <a:ea typeface="Calibri" pitchFamily="34" charset="0"/>
                <a:cs typeface="Times New Roman" pitchFamily="18" charset="0"/>
              </a:rPr>
              <a:t> Y.B., Huang P.G., </a:t>
            </a:r>
            <a:r>
              <a:rPr lang="en-US" sz="1600" dirty="0" err="1">
                <a:solidFill>
                  <a:srgbClr val="000000"/>
                </a:solidFill>
                <a:latin typeface="+mj-lt"/>
                <a:ea typeface="Calibri" pitchFamily="34" charset="0"/>
                <a:cs typeface="Times New Roman" pitchFamily="18" charset="0"/>
              </a:rPr>
              <a:t>Völker</a:t>
            </a:r>
            <a:r>
              <a:rPr lang="en-US" sz="1600" dirty="0">
                <a:solidFill>
                  <a:srgbClr val="000000"/>
                </a:solidFill>
                <a:latin typeface="+mj-lt"/>
                <a:ea typeface="Calibri" pitchFamily="34" charset="0"/>
                <a:cs typeface="Times New Roman" pitchFamily="18" charset="0"/>
              </a:rPr>
              <a:t> S. A correlation based transition model using local variables part I: model formulation,  ASME GT 2004 - 53452, 2006</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[41] McLaren KW. A numerical and experimental study of unsteady loading of high solidity vertical axis wind turbines, McMaster: McMaster University, 2011. Open Access Dissertations and Theses Paper 6091. http://digitalcommons.mcmaster.ca/opendissertations</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42] J</a:t>
            </a:r>
            <a:r>
              <a:rPr lang="en-US" sz="1600" dirty="0">
                <a:solidFill>
                  <a:srgbClr val="000000"/>
                </a:solidFill>
                <a:latin typeface="+mj-lt"/>
                <a:ea typeface="Calibri" pitchFamily="34" charset="0"/>
                <a:cs typeface="Times New Roman" pitchFamily="18" charset="0"/>
              </a:rPr>
              <a:t>. M. Edwards, L. A. </a:t>
            </a:r>
            <a:r>
              <a:rPr lang="en-US" sz="1600" dirty="0" err="1">
                <a:solidFill>
                  <a:srgbClr val="000000"/>
                </a:solidFill>
                <a:latin typeface="+mj-lt"/>
                <a:ea typeface="Calibri" pitchFamily="34" charset="0"/>
                <a:cs typeface="Times New Roman" pitchFamily="18" charset="0"/>
              </a:rPr>
              <a:t>Danao</a:t>
            </a:r>
            <a:r>
              <a:rPr lang="en-US" sz="1600" dirty="0">
                <a:solidFill>
                  <a:srgbClr val="000000"/>
                </a:solidFill>
                <a:latin typeface="+mj-lt"/>
                <a:ea typeface="Calibri" pitchFamily="34" charset="0"/>
                <a:cs typeface="Times New Roman" pitchFamily="18" charset="0"/>
              </a:rPr>
              <a:t> and R. J. Howell. Novel Experimental Power Curve Determination and Computational Methods for the Performance Analysis of Vertical Axis Wind Turbines, Journal of Solar Energy Engineering, 134:  031008-1, 2012.</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[43]  M. Nakajima, S. IIO and T. Ikeda. Performance of Double-step Savonius Rotor for Environmentally Friendly Hydraulic Turbine, Journal of Fluid Science and Technology 3, 2008.</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a:t>
            </a:r>
            <a:r>
              <a:rPr lang="en-US" sz="1600" dirty="0" smtClean="0">
                <a:solidFill>
                  <a:srgbClr val="000000"/>
                </a:solidFill>
                <a:latin typeface="+mj-lt"/>
                <a:ea typeface="Calibri" pitchFamily="34" charset="0"/>
                <a:cs typeface="Times New Roman" pitchFamily="18" charset="0"/>
              </a:rPr>
              <a:t>44] N</a:t>
            </a:r>
            <a:r>
              <a:rPr lang="en-US" sz="1600" dirty="0">
                <a:solidFill>
                  <a:srgbClr val="000000"/>
                </a:solidFill>
                <a:latin typeface="+mj-lt"/>
                <a:ea typeface="Calibri" pitchFamily="34" charset="0"/>
                <a:cs typeface="Times New Roman" pitchFamily="18" charset="0"/>
              </a:rPr>
              <a:t>. Fujisawa and F. </a:t>
            </a:r>
            <a:r>
              <a:rPr lang="en-US" sz="1600" dirty="0" err="1">
                <a:solidFill>
                  <a:srgbClr val="000000"/>
                </a:solidFill>
                <a:latin typeface="+mj-lt"/>
                <a:ea typeface="Calibri" pitchFamily="34" charset="0"/>
                <a:cs typeface="Times New Roman" pitchFamily="18" charset="0"/>
              </a:rPr>
              <a:t>Gotoh</a:t>
            </a:r>
            <a:r>
              <a:rPr lang="en-US" sz="1600" dirty="0">
                <a:solidFill>
                  <a:srgbClr val="000000"/>
                </a:solidFill>
                <a:latin typeface="+mj-lt"/>
                <a:ea typeface="Calibri" pitchFamily="34" charset="0"/>
                <a:cs typeface="Times New Roman" pitchFamily="18" charset="0"/>
              </a:rPr>
              <a:t>. Visualization study of the flow in and around a Savonius rotor, Experiments in Fluids, 12: 407-412, 1992.</a:t>
            </a:r>
          </a:p>
          <a:p>
            <a:pPr marL="0" marR="0" lvl="0" indent="0" algn="l" defTabSz="914400" rtl="0" eaLnBrk="0" fontAlgn="base" latinLnBrk="0" hangingPunct="0">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[45] Ivan </a:t>
            </a:r>
            <a:r>
              <a:rPr lang="en-US" sz="1600" dirty="0" err="1">
                <a:solidFill>
                  <a:srgbClr val="000000"/>
                </a:solidFill>
                <a:latin typeface="+mj-lt"/>
                <a:ea typeface="Calibri" pitchFamily="34" charset="0"/>
                <a:cs typeface="Times New Roman" pitchFamily="18" charset="0"/>
              </a:rPr>
              <a:t>Dobrev</a:t>
            </a:r>
            <a:r>
              <a:rPr lang="en-US" sz="1600" dirty="0">
                <a:solidFill>
                  <a:srgbClr val="000000"/>
                </a:solidFill>
                <a:latin typeface="+mj-lt"/>
                <a:ea typeface="Calibri" pitchFamily="34" charset="0"/>
                <a:cs typeface="Times New Roman" pitchFamily="18" charset="0"/>
              </a:rPr>
              <a:t>, </a:t>
            </a:r>
            <a:r>
              <a:rPr lang="en-US" sz="1600" dirty="0" err="1">
                <a:solidFill>
                  <a:srgbClr val="000000"/>
                </a:solidFill>
                <a:latin typeface="+mj-lt"/>
                <a:ea typeface="Calibri" pitchFamily="34" charset="0"/>
                <a:cs typeface="Times New Roman" pitchFamily="18" charset="0"/>
              </a:rPr>
              <a:t>Fawaz</a:t>
            </a:r>
            <a:r>
              <a:rPr lang="en-US" sz="1600" dirty="0">
                <a:solidFill>
                  <a:srgbClr val="000000"/>
                </a:solidFill>
                <a:latin typeface="+mj-lt"/>
                <a:ea typeface="Calibri" pitchFamily="34" charset="0"/>
                <a:cs typeface="Times New Roman" pitchFamily="18" charset="0"/>
              </a:rPr>
              <a:t> </a:t>
            </a:r>
            <a:r>
              <a:rPr lang="en-US" sz="1600" dirty="0" err="1">
                <a:solidFill>
                  <a:srgbClr val="000000"/>
                </a:solidFill>
                <a:latin typeface="+mj-lt"/>
                <a:ea typeface="Calibri" pitchFamily="34" charset="0"/>
                <a:cs typeface="Times New Roman" pitchFamily="18" charset="0"/>
              </a:rPr>
              <a:t>Massouh</a:t>
            </a:r>
            <a:r>
              <a:rPr lang="en-US" sz="1600" dirty="0">
                <a:solidFill>
                  <a:srgbClr val="000000"/>
                </a:solidFill>
                <a:latin typeface="+mj-lt"/>
                <a:ea typeface="Calibri" pitchFamily="34" charset="0"/>
                <a:cs typeface="Times New Roman" pitchFamily="18" charset="0"/>
              </a:rPr>
              <a:t>. CFD and PIV investigation of unsteady flow through Savonius wind turbine, Energy </a:t>
            </a:r>
            <a:r>
              <a:rPr lang="en-US" sz="1600" dirty="0" err="1">
                <a:solidFill>
                  <a:srgbClr val="000000"/>
                </a:solidFill>
                <a:latin typeface="+mj-lt"/>
                <a:ea typeface="Calibri" pitchFamily="34" charset="0"/>
                <a:cs typeface="Times New Roman" pitchFamily="18" charset="0"/>
              </a:rPr>
              <a:t>Procedia</a:t>
            </a:r>
            <a:r>
              <a:rPr lang="en-US" sz="1600" dirty="0">
                <a:solidFill>
                  <a:srgbClr val="000000"/>
                </a:solidFill>
                <a:latin typeface="+mj-lt"/>
                <a:ea typeface="Calibri" pitchFamily="34" charset="0"/>
                <a:cs typeface="Times New Roman" pitchFamily="18" charset="0"/>
              </a:rPr>
              <a:t>, 6:711–720, 2011.</a:t>
            </a: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58</a:t>
            </a:fld>
            <a:endParaRPr lang="en-US"/>
          </a:p>
        </p:txBody>
      </p:sp>
      <p:sp>
        <p:nvSpPr>
          <p:cNvPr id="33793" name="Rectangle 1"/>
          <p:cNvSpPr>
            <a:spLocks noChangeArrowheads="1"/>
          </p:cNvSpPr>
          <p:nvPr/>
        </p:nvSpPr>
        <p:spPr bwMode="auto">
          <a:xfrm>
            <a:off x="304800" y="188178"/>
            <a:ext cx="8305800" cy="575542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lang="en-US" sz="1600" dirty="0">
                <a:solidFill>
                  <a:srgbClr val="000000"/>
                </a:solidFill>
                <a:latin typeface="+mj-lt"/>
                <a:ea typeface="Calibri" pitchFamily="34" charset="0"/>
                <a:cs typeface="Times New Roman" pitchFamily="18" charset="0"/>
              </a:rPr>
              <a:t>[46] </a:t>
            </a:r>
            <a:r>
              <a:rPr lang="en-US" sz="1600" dirty="0" err="1">
                <a:solidFill>
                  <a:srgbClr val="000000"/>
                </a:solidFill>
                <a:latin typeface="+mj-lt"/>
                <a:ea typeface="Calibri" pitchFamily="34" charset="0"/>
                <a:cs typeface="Times New Roman" pitchFamily="18" charset="0"/>
              </a:rPr>
              <a:t>Zullah</a:t>
            </a:r>
            <a:r>
              <a:rPr lang="en-US" sz="1600" dirty="0">
                <a:solidFill>
                  <a:srgbClr val="000000"/>
                </a:solidFill>
                <a:latin typeface="+mj-lt"/>
                <a:ea typeface="Calibri" pitchFamily="34" charset="0"/>
                <a:cs typeface="Times New Roman" pitchFamily="18" charset="0"/>
              </a:rPr>
              <a:t> M.A, Prasad D, </a:t>
            </a:r>
            <a:r>
              <a:rPr lang="en-US" sz="1600" dirty="0" err="1">
                <a:solidFill>
                  <a:srgbClr val="000000"/>
                </a:solidFill>
                <a:latin typeface="+mj-lt"/>
                <a:ea typeface="Calibri" pitchFamily="34" charset="0"/>
                <a:cs typeface="Times New Roman" pitchFamily="18" charset="0"/>
              </a:rPr>
              <a:t>Choi</a:t>
            </a:r>
            <a:r>
              <a:rPr lang="en-US" sz="1600" dirty="0">
                <a:solidFill>
                  <a:srgbClr val="000000"/>
                </a:solidFill>
                <a:latin typeface="+mj-lt"/>
                <a:ea typeface="Calibri" pitchFamily="34" charset="0"/>
                <a:cs typeface="Times New Roman" pitchFamily="18" charset="0"/>
              </a:rPr>
              <a:t> Y.D, Lee Y.H. Study on the performance of helical Savonius rotor for wave energy conversion, AIP Conf. Proc,1225: 641-649, 2010.</a:t>
            </a:r>
          </a:p>
          <a:p>
            <a:r>
              <a:rPr lang="en-US" sz="1600" dirty="0" smtClean="0"/>
              <a:t>[47] Kang, C., Zhang, F., Mao, X. Comparison study of a vertical-axis spiral rotor and a conventional Savonius rotor, </a:t>
            </a:r>
            <a:r>
              <a:rPr lang="en-US" sz="1600" i="1" dirty="0" smtClean="0"/>
              <a:t>APPEEC</a:t>
            </a:r>
            <a:r>
              <a:rPr lang="en-US" sz="1600" dirty="0" smtClean="0"/>
              <a:t>, Art. No. 5448791, 2010.</a:t>
            </a:r>
          </a:p>
          <a:p>
            <a:r>
              <a:rPr lang="en-US" sz="1600" dirty="0" smtClean="0"/>
              <a:t>[48] </a:t>
            </a:r>
            <a:r>
              <a:rPr lang="en-US" sz="1600" dirty="0" err="1" smtClean="0"/>
              <a:t>Yaakob</a:t>
            </a:r>
            <a:r>
              <a:rPr lang="en-US" sz="1600" dirty="0" smtClean="0"/>
              <a:t> O.B, </a:t>
            </a:r>
            <a:r>
              <a:rPr lang="en-US" sz="1600" dirty="0" err="1" smtClean="0"/>
              <a:t>Tawi</a:t>
            </a:r>
            <a:r>
              <a:rPr lang="en-US" sz="1600" dirty="0" smtClean="0"/>
              <a:t>, K.B, </a:t>
            </a:r>
            <a:r>
              <a:rPr lang="en-US" sz="1600" dirty="0" err="1" smtClean="0"/>
              <a:t>Sunanto</a:t>
            </a:r>
            <a:r>
              <a:rPr lang="en-US" sz="1600" dirty="0" smtClean="0"/>
              <a:t>, D.T.S. Computer Simulation Studies on the effect overlap ratio for Savonius type vertical axis marine current turbine, ” </a:t>
            </a:r>
            <a:r>
              <a:rPr lang="en-US" sz="1600" i="1" dirty="0" smtClean="0"/>
              <a:t>Int. J. of Eng., Trans. A</a:t>
            </a:r>
            <a:r>
              <a:rPr lang="en-US" sz="1600" dirty="0" smtClean="0"/>
              <a:t>: Basics, 23(1): 79-88, 2010.</a:t>
            </a:r>
          </a:p>
          <a:p>
            <a:r>
              <a:rPr lang="en-US" sz="1600" dirty="0" smtClean="0"/>
              <a:t>[49] J. V. </a:t>
            </a:r>
            <a:r>
              <a:rPr lang="en-US" sz="1600" dirty="0" err="1" smtClean="0"/>
              <a:t>Akwaa,H</a:t>
            </a:r>
            <a:r>
              <a:rPr lang="en-US" sz="1600" dirty="0" smtClean="0"/>
              <a:t>. A. </a:t>
            </a:r>
            <a:r>
              <a:rPr lang="en-US" sz="1600" dirty="0" err="1" smtClean="0"/>
              <a:t>Vielmob</a:t>
            </a:r>
            <a:r>
              <a:rPr lang="en-US" sz="1600" dirty="0" smtClean="0"/>
              <a:t>, A. P. </a:t>
            </a:r>
            <a:r>
              <a:rPr lang="en-US" sz="1600" dirty="0" err="1" smtClean="0"/>
              <a:t>Petry</a:t>
            </a:r>
            <a:r>
              <a:rPr lang="en-US" sz="1600" dirty="0" smtClean="0"/>
              <a:t>. A Review on The Performance of Savonius Wind Turbines, </a:t>
            </a:r>
            <a:r>
              <a:rPr lang="en-US" sz="1600" i="1" dirty="0" smtClean="0"/>
              <a:t>Renewable and Sustainable Energy Reviews</a:t>
            </a:r>
            <a:r>
              <a:rPr lang="en-US" sz="1600" dirty="0" smtClean="0"/>
              <a:t>, 16: 3054 – 3064, 2012.</a:t>
            </a:r>
          </a:p>
          <a:p>
            <a:r>
              <a:rPr lang="en-US" sz="1600" dirty="0" smtClean="0"/>
              <a:t>[50] </a:t>
            </a:r>
            <a:r>
              <a:rPr lang="en-US" sz="1600" dirty="0" err="1" smtClean="0"/>
              <a:t>Taher</a:t>
            </a:r>
            <a:r>
              <a:rPr lang="en-US" sz="1600" dirty="0" smtClean="0"/>
              <a:t> G. Abu-El-</a:t>
            </a:r>
            <a:r>
              <a:rPr lang="en-US" sz="1600" dirty="0" err="1" smtClean="0"/>
              <a:t>Yazied</a:t>
            </a:r>
            <a:r>
              <a:rPr lang="en-US" sz="1600" dirty="0" smtClean="0"/>
              <a:t>, </a:t>
            </a:r>
            <a:r>
              <a:rPr lang="en-US" sz="1600" dirty="0" err="1" smtClean="0"/>
              <a:t>Hossam</a:t>
            </a:r>
            <a:r>
              <a:rPr lang="en-US" sz="1600" dirty="0" smtClean="0"/>
              <a:t> N. </a:t>
            </a:r>
            <a:r>
              <a:rPr lang="en-US" sz="1600" dirty="0" err="1" smtClean="0"/>
              <a:t>Doghiem</a:t>
            </a:r>
            <a:r>
              <a:rPr lang="en-US" sz="1600" dirty="0" smtClean="0"/>
              <a:t>, Ahmad M. Ali, and Islam M. Hassan,“ Investigation of the Aerodynamic Performance of Darrieus Vertical Axis Wind Turbine,” IOSR Journal of Engineering (2014) 4: 18-29 </a:t>
            </a:r>
          </a:p>
          <a:p>
            <a:r>
              <a:rPr lang="en-US" sz="1600" dirty="0" smtClean="0"/>
              <a:t>[51] R. </a:t>
            </a:r>
            <a:r>
              <a:rPr lang="en-US" sz="1600" dirty="0" err="1" smtClean="0"/>
              <a:t>Lanzafame</a:t>
            </a:r>
            <a:r>
              <a:rPr lang="en-US" sz="1600" dirty="0" smtClean="0"/>
              <a:t>, S. Mauro, M. Messina, “ 2D CFD Modeling of H-Darrieus Wind Turbines using a Transition Turbulence Model,” Energy </a:t>
            </a:r>
            <a:r>
              <a:rPr lang="en-US" sz="1600" dirty="0" err="1" smtClean="0"/>
              <a:t>Procedia</a:t>
            </a:r>
            <a:r>
              <a:rPr lang="en-US" sz="1600" dirty="0" smtClean="0"/>
              <a:t> ( 2014 ) 45: 131 – 140</a:t>
            </a:r>
          </a:p>
          <a:p>
            <a:r>
              <a:rPr lang="en-US" sz="1600" dirty="0" smtClean="0"/>
              <a:t>[52] E. </a:t>
            </a:r>
            <a:r>
              <a:rPr lang="en-US" sz="1600" dirty="0" err="1" smtClean="0"/>
              <a:t>Amet</a:t>
            </a:r>
            <a:r>
              <a:rPr lang="en-US" sz="1600" dirty="0" smtClean="0"/>
              <a:t>, T. Maitre, C. </a:t>
            </a:r>
            <a:r>
              <a:rPr lang="en-US" sz="1600" dirty="0" err="1" smtClean="0"/>
              <a:t>Pellone</a:t>
            </a:r>
            <a:r>
              <a:rPr lang="en-US" sz="1600" dirty="0" smtClean="0"/>
              <a:t>, J. L. </a:t>
            </a:r>
            <a:r>
              <a:rPr lang="en-US" sz="1600" dirty="0" err="1" smtClean="0"/>
              <a:t>Achard</a:t>
            </a:r>
            <a:r>
              <a:rPr lang="en-US" sz="1600" dirty="0" smtClean="0"/>
              <a:t>  “ 2D Numerical Simulations of Blade-Vortex Interaction in a Darrieus Turbine,” Journal of Fluids Engineering (2009) 131: 111103-1</a:t>
            </a:r>
          </a:p>
          <a:p>
            <a:r>
              <a:rPr lang="en-US" sz="1600" dirty="0" smtClean="0"/>
              <a:t>[53] </a:t>
            </a:r>
            <a:r>
              <a:rPr lang="en-US" sz="1600" dirty="0" err="1" smtClean="0"/>
              <a:t>Lanzafame</a:t>
            </a:r>
            <a:r>
              <a:rPr lang="en-US" sz="1600" dirty="0" smtClean="0"/>
              <a:t> R., Mauro S., Messina M. Wind turbine CFD modeling using a correlation-based transitional model. Renewable Energy 52 (2013) 31 - 39</a:t>
            </a:r>
          </a:p>
          <a:p>
            <a:r>
              <a:rPr lang="en-US" sz="1600" dirty="0" smtClean="0"/>
              <a:t>[54] K. </a:t>
            </a:r>
            <a:r>
              <a:rPr lang="en-US" sz="1600" dirty="0" err="1" smtClean="0"/>
              <a:t>Kacprzak</a:t>
            </a:r>
            <a:r>
              <a:rPr lang="en-US" sz="1600" dirty="0" smtClean="0"/>
              <a:t>, G. </a:t>
            </a:r>
            <a:r>
              <a:rPr lang="en-US" sz="1600" dirty="0" err="1" smtClean="0"/>
              <a:t>Liskiewicz</a:t>
            </a:r>
            <a:r>
              <a:rPr lang="en-US" sz="1600" dirty="0" smtClean="0"/>
              <a:t>, K. </a:t>
            </a:r>
            <a:r>
              <a:rPr lang="en-US" sz="1600" dirty="0" err="1" smtClean="0"/>
              <a:t>Sobczak</a:t>
            </a:r>
            <a:r>
              <a:rPr lang="en-US" sz="1600" dirty="0" smtClean="0"/>
              <a:t>, “ Numerical investigation of conventional and modified Savonius wind turbines,” Renewable Energy (2013) 60: 578-585</a:t>
            </a:r>
          </a:p>
          <a:p>
            <a:r>
              <a:rPr lang="en-US" sz="1600" dirty="0" smtClean="0"/>
              <a:t>[55] I. </a:t>
            </a:r>
            <a:r>
              <a:rPr lang="en-US" sz="1600" dirty="0" err="1" smtClean="0"/>
              <a:t>Paraschivoiu</a:t>
            </a:r>
            <a:r>
              <a:rPr lang="en-US" sz="1600" dirty="0" smtClean="0"/>
              <a:t>, “ Wind Turbine Design With Emphasis on Darrieus Concept,” Polytechnic, Brooklyn, NY, (2002).</a:t>
            </a: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59</a:t>
            </a:fld>
            <a:endParaRPr lang="en-US"/>
          </a:p>
        </p:txBody>
      </p:sp>
      <p:sp>
        <p:nvSpPr>
          <p:cNvPr id="4" name="Rectangle 3"/>
          <p:cNvSpPr/>
          <p:nvPr/>
        </p:nvSpPr>
        <p:spPr>
          <a:xfrm>
            <a:off x="228600" y="228600"/>
            <a:ext cx="8686800" cy="2585323"/>
          </a:xfrm>
          <a:prstGeom prst="rect">
            <a:avLst/>
          </a:prstGeom>
        </p:spPr>
        <p:txBody>
          <a:bodyPr wrap="square">
            <a:spAutoFit/>
          </a:bodyPr>
          <a:lstStyle/>
          <a:p>
            <a:r>
              <a:rPr lang="en-US" dirty="0" smtClean="0"/>
              <a:t>[56] J.H. Strickland, B.T. Webster, and T. Nguyen, “A Vortex Model of the Darrieus Turbine: An Analytical and Experimental Study,”  American Society of Mechanical Engineers (1979) 79- WA/FE-6.</a:t>
            </a:r>
          </a:p>
          <a:p>
            <a:r>
              <a:rPr lang="en-US" dirty="0" smtClean="0"/>
              <a:t>[57] R. </a:t>
            </a:r>
            <a:r>
              <a:rPr lang="en-US" dirty="0" err="1" smtClean="0"/>
              <a:t>Rajagopalan</a:t>
            </a:r>
            <a:r>
              <a:rPr lang="en-US" dirty="0" smtClean="0"/>
              <a:t> and T. </a:t>
            </a:r>
            <a:r>
              <a:rPr lang="en-US" dirty="0" err="1" smtClean="0"/>
              <a:t>Rickerl</a:t>
            </a:r>
            <a:r>
              <a:rPr lang="en-US" dirty="0" smtClean="0"/>
              <a:t>, “Aerodynamic Interference of Vertical Axis Wind Turbines,” Journal of Propulsion (1990) 6: 645-653</a:t>
            </a:r>
          </a:p>
          <a:p>
            <a:r>
              <a:rPr lang="en-US" dirty="0" smtClean="0"/>
              <a:t>[58] </a:t>
            </a:r>
            <a:r>
              <a:rPr lang="en-US" dirty="0" err="1" smtClean="0"/>
              <a:t>Kailash</a:t>
            </a:r>
            <a:r>
              <a:rPr lang="en-US" dirty="0" smtClean="0"/>
              <a:t> </a:t>
            </a:r>
            <a:r>
              <a:rPr lang="en-US" dirty="0" err="1" smtClean="0"/>
              <a:t>Golecha</a:t>
            </a:r>
            <a:r>
              <a:rPr lang="en-US" dirty="0" smtClean="0"/>
              <a:t>, T. I. </a:t>
            </a:r>
            <a:r>
              <a:rPr lang="en-US" dirty="0" err="1" smtClean="0"/>
              <a:t>Eldho</a:t>
            </a:r>
            <a:r>
              <a:rPr lang="en-US" dirty="0" smtClean="0"/>
              <a:t>, and S. V. </a:t>
            </a:r>
            <a:r>
              <a:rPr lang="en-US" dirty="0" err="1" smtClean="0"/>
              <a:t>Prabhu</a:t>
            </a:r>
            <a:r>
              <a:rPr lang="en-US" dirty="0" smtClean="0"/>
              <a:t> , “ Study on the Interaction between Two Hydrokinetic Savonius Turbines”,  International Journal of Rotating Machinery</a:t>
            </a:r>
            <a:r>
              <a:rPr lang="fr-FR" dirty="0" smtClean="0"/>
              <a:t> (2012) Article ID 581658</a:t>
            </a:r>
            <a:endParaRPr lang="en-US" dirty="0" smtClean="0"/>
          </a:p>
          <a:p>
            <a:endParaRPr lang="en-US" dirty="0" smtClean="0"/>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60</a:t>
            </a:fld>
            <a:endParaRPr lang="en-US"/>
          </a:p>
        </p:txBody>
      </p:sp>
      <p:sp>
        <p:nvSpPr>
          <p:cNvPr id="4" name="Rectangle 3"/>
          <p:cNvSpPr/>
          <p:nvPr/>
        </p:nvSpPr>
        <p:spPr>
          <a:xfrm>
            <a:off x="381000" y="2547878"/>
            <a:ext cx="8382000" cy="2862322"/>
          </a:xfrm>
          <a:prstGeom prst="rect">
            <a:avLst/>
          </a:prstGeom>
        </p:spPr>
        <p:txBody>
          <a:bodyPr wrap="square">
            <a:spAutoFit/>
          </a:bodyPr>
          <a:lstStyle/>
          <a:p>
            <a:r>
              <a:rPr lang="en-US" b="1" dirty="0" smtClean="0">
                <a:solidFill>
                  <a:srgbClr val="FF0000"/>
                </a:solidFill>
              </a:rPr>
              <a:t>Reviewers Comments:</a:t>
            </a:r>
          </a:p>
          <a:p>
            <a:endParaRPr lang="en-US" dirty="0" smtClean="0"/>
          </a:p>
          <a:p>
            <a:r>
              <a:rPr lang="en-US" dirty="0" smtClean="0"/>
              <a:t>In fact, the reviewer acknowledges the authors for doing very well in the manuscript. </a:t>
            </a:r>
          </a:p>
          <a:p>
            <a:endParaRPr lang="en-US" dirty="0" smtClean="0"/>
          </a:p>
          <a:p>
            <a:r>
              <a:rPr lang="en-US" dirty="0" smtClean="0"/>
              <a:t>Without any doubt, the authors tackle a highly interesting problem in the field of VAWTs and the numerical approach sounds extremely inviting.</a:t>
            </a:r>
          </a:p>
          <a:p>
            <a:endParaRPr lang="en-US" dirty="0" smtClean="0"/>
          </a:p>
          <a:p>
            <a:r>
              <a:rPr lang="en-US" dirty="0" smtClean="0"/>
              <a:t>It is my impression that this is a well written paper and is of a quality/standard worth publishing</a:t>
            </a:r>
            <a:endParaRPr lang="en-US" dirty="0"/>
          </a:p>
        </p:txBody>
      </p:sp>
      <p:sp>
        <p:nvSpPr>
          <p:cNvPr id="5" name="Rectangle 4"/>
          <p:cNvSpPr/>
          <p:nvPr/>
        </p:nvSpPr>
        <p:spPr>
          <a:xfrm>
            <a:off x="228600" y="1279267"/>
            <a:ext cx="8382000" cy="923330"/>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Shaheen , M. El-</a:t>
            </a:r>
            <a:r>
              <a:rPr lang="en-US" dirty="0" err="1" smtClean="0"/>
              <a:t>Sayed</a:t>
            </a:r>
            <a:r>
              <a:rPr lang="en-US" dirty="0" smtClean="0"/>
              <a:t>, and Shaaban Abdallah, “</a:t>
            </a:r>
            <a:r>
              <a:rPr lang="en-US" b="1" dirty="0" smtClean="0"/>
              <a:t>Numerical Study of Two-Bucket Savonius Wind Turbine Cluster</a:t>
            </a:r>
            <a:r>
              <a:rPr lang="en-US" dirty="0" smtClean="0"/>
              <a:t>” Journal of Wind Engineering &amp; Industrial Aerodynamics.</a:t>
            </a:r>
          </a:p>
        </p:txBody>
      </p:sp>
      <p:sp>
        <p:nvSpPr>
          <p:cNvPr id="6" name="Rectangle 5"/>
          <p:cNvSpPr/>
          <p:nvPr/>
        </p:nvSpPr>
        <p:spPr>
          <a:xfrm>
            <a:off x="228600" y="762000"/>
            <a:ext cx="4572000" cy="369332"/>
          </a:xfrm>
          <a:prstGeom prst="rect">
            <a:avLst/>
          </a:prstGeom>
        </p:spPr>
        <p:txBody>
          <a:bodyPr>
            <a:spAutoFit/>
          </a:bodyPr>
          <a:lstStyle/>
          <a:p>
            <a:r>
              <a:rPr lang="en-US" b="1" u="sng" dirty="0" smtClean="0"/>
              <a:t>Published Journal Papers:</a:t>
            </a:r>
            <a:endParaRPr lang="en-US" b="1" u="sng" dirty="0"/>
          </a:p>
        </p:txBody>
      </p:sp>
      <p:sp>
        <p:nvSpPr>
          <p:cNvPr id="7" name="Title 1"/>
          <p:cNvSpPr txBox="1">
            <a:spLocks/>
          </p:cNvSpPr>
          <p:nvPr/>
        </p:nvSpPr>
        <p:spPr>
          <a:xfrm>
            <a:off x="457200" y="76200"/>
            <a:ext cx="8229600" cy="609600"/>
          </a:xfrm>
          <a:prstGeom prst="rect">
            <a:avLst/>
          </a:prstGeom>
        </p:spPr>
        <p:txBody>
          <a:bodyPr>
            <a:normAutofit/>
          </a:bodyPr>
          <a:lstStyle/>
          <a:p>
            <a:pPr lvl="0" algn="ctr">
              <a:lnSpc>
                <a:spcPct val="90000"/>
              </a:lnSpc>
              <a:spcBef>
                <a:spcPct val="0"/>
              </a:spcBef>
              <a:buFontTx/>
              <a:buNone/>
              <a:defRPr/>
            </a:pPr>
            <a:r>
              <a:rPr lang="en-US" sz="3000" b="1" dirty="0" smtClean="0">
                <a:solidFill>
                  <a:srgbClr val="C00000"/>
                </a:solidFill>
                <a:latin typeface="+mj-lt"/>
                <a:ea typeface="+mj-ea"/>
                <a:cs typeface="+mj-cs"/>
              </a:rPr>
              <a:t>Publications</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8" name="Rectangle 7"/>
          <p:cNvSpPr/>
          <p:nvPr/>
        </p:nvSpPr>
        <p:spPr>
          <a:xfrm>
            <a:off x="76200" y="76200"/>
            <a:ext cx="4711546" cy="369332"/>
          </a:xfrm>
          <a:prstGeom prst="rect">
            <a:avLst/>
          </a:prstGeom>
        </p:spPr>
        <p:txBody>
          <a:bodyPr wrap="none">
            <a:spAutoFit/>
          </a:bodyPr>
          <a:lstStyle/>
          <a:p>
            <a:r>
              <a:rPr lang="en-US" b="1" u="sng" dirty="0" smtClean="0"/>
              <a:t>Bending Journal and Conference  Papers</a:t>
            </a:r>
          </a:p>
        </p:txBody>
      </p:sp>
      <p:sp>
        <p:nvSpPr>
          <p:cNvPr id="9" name="Rectangle 8"/>
          <p:cNvSpPr/>
          <p:nvPr/>
        </p:nvSpPr>
        <p:spPr>
          <a:xfrm>
            <a:off x="152400" y="552271"/>
            <a:ext cx="8153400" cy="1532727"/>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and </a:t>
            </a:r>
            <a:r>
              <a:rPr lang="en-US" dirty="0" err="1" smtClean="0"/>
              <a:t>Shaaban</a:t>
            </a:r>
            <a:r>
              <a:rPr lang="en-US" dirty="0" smtClean="0"/>
              <a:t> </a:t>
            </a:r>
            <a:r>
              <a:rPr lang="en-US" dirty="0" err="1" smtClean="0"/>
              <a:t>Abdallah</a:t>
            </a:r>
            <a:r>
              <a:rPr lang="en-US" dirty="0" smtClean="0"/>
              <a:t>, “Efficient Clusters and Patterned Farms for Darrieus Wind Turbines ,” Journal of Renewable  Energy</a:t>
            </a:r>
          </a:p>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and </a:t>
            </a:r>
            <a:r>
              <a:rPr lang="en-US" dirty="0" err="1" smtClean="0"/>
              <a:t>Shaaban</a:t>
            </a:r>
            <a:r>
              <a:rPr lang="en-US" dirty="0" smtClean="0"/>
              <a:t> </a:t>
            </a:r>
            <a:r>
              <a:rPr lang="en-US" dirty="0" err="1" smtClean="0"/>
              <a:t>Abdallah</a:t>
            </a:r>
            <a:r>
              <a:rPr lang="en-US" dirty="0" smtClean="0"/>
              <a:t>, “ Development of Efficient Savonius Vertical Axis Wind Turbine Clustered Farms ,” Journal of Sustainable Energy</a:t>
            </a:r>
          </a:p>
        </p:txBody>
      </p:sp>
      <p:sp>
        <p:nvSpPr>
          <p:cNvPr id="11" name="Rectangle 10"/>
          <p:cNvSpPr/>
          <p:nvPr/>
        </p:nvSpPr>
        <p:spPr>
          <a:xfrm>
            <a:off x="152400" y="2076271"/>
            <a:ext cx="8305800" cy="1200329"/>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a:t>
            </a:r>
            <a:r>
              <a:rPr lang="en-US" dirty="0"/>
              <a:t>. </a:t>
            </a:r>
            <a:r>
              <a:rPr lang="en-US" dirty="0" err="1"/>
              <a:t>Shaheen</a:t>
            </a:r>
            <a:r>
              <a:rPr lang="en-US" dirty="0"/>
              <a:t> and </a:t>
            </a:r>
            <a:r>
              <a:rPr lang="en-US" dirty="0" err="1"/>
              <a:t>Shaaban</a:t>
            </a:r>
            <a:r>
              <a:rPr lang="en-US" dirty="0"/>
              <a:t> </a:t>
            </a:r>
            <a:r>
              <a:rPr lang="en-US" dirty="0" err="1"/>
              <a:t>Abdallah</a:t>
            </a:r>
            <a:r>
              <a:rPr lang="en-US" dirty="0"/>
              <a:t>, “A Numerical Comparison Study between Co-Rotating and Counter-Rotating Savonius Wind Turbine Clusters </a:t>
            </a:r>
            <a:r>
              <a:rPr lang="en-US" dirty="0" smtClean="0"/>
              <a:t>” 3rd International Conference and Exhibition on Mechanical &amp; Aerospace Engineering 2015, US, Los Angeles</a:t>
            </a:r>
            <a:endParaRPr lang="en-US" dirty="0"/>
          </a:p>
        </p:txBody>
      </p:sp>
      <p:sp>
        <p:nvSpPr>
          <p:cNvPr id="12" name="Rectangle 11"/>
          <p:cNvSpPr/>
          <p:nvPr/>
        </p:nvSpPr>
        <p:spPr>
          <a:xfrm>
            <a:off x="0" y="3600474"/>
            <a:ext cx="8229600" cy="2086725"/>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dirty="0" smtClean="0"/>
              <a:t>M. Shaheen , M. El-</a:t>
            </a:r>
            <a:r>
              <a:rPr lang="en-US" dirty="0" err="1" smtClean="0"/>
              <a:t>Sayed</a:t>
            </a:r>
            <a:r>
              <a:rPr lang="en-US" dirty="0" smtClean="0"/>
              <a:t>, and Shaaban Abdallah, “</a:t>
            </a:r>
            <a:r>
              <a:rPr lang="en-US" b="1" dirty="0" smtClean="0"/>
              <a:t>Numerical Study of Two-Bucket Savonius Wind Turbine Cluster</a:t>
            </a:r>
            <a:r>
              <a:rPr lang="en-US" dirty="0" smtClean="0"/>
              <a:t>,” 2nd International Conference and Exhibition on Mechanical &amp; Aerospace Engineering. September 08-10, 2014 Philadelphia, USA</a:t>
            </a:r>
          </a:p>
          <a:p>
            <a:pPr marL="342900" indent="-342900" algn="just" fontAlgn="base">
              <a:spcBef>
                <a:spcPct val="20000"/>
              </a:spcBef>
              <a:spcAft>
                <a:spcPct val="0"/>
              </a:spcAft>
              <a:buFont typeface="Arial" pitchFamily="34" charset="0"/>
              <a:buChar char="•"/>
            </a:pPr>
            <a:r>
              <a:rPr lang="en-US" dirty="0" smtClean="0"/>
              <a:t>M. </a:t>
            </a:r>
            <a:r>
              <a:rPr lang="en-US" dirty="0" err="1" smtClean="0"/>
              <a:t>Shaheen</a:t>
            </a:r>
            <a:r>
              <a:rPr lang="en-US" dirty="0" smtClean="0"/>
              <a:t> , and </a:t>
            </a:r>
            <a:r>
              <a:rPr lang="en-US" dirty="0" err="1" smtClean="0"/>
              <a:t>Shaaban</a:t>
            </a:r>
            <a:r>
              <a:rPr lang="en-US" dirty="0" smtClean="0"/>
              <a:t> </a:t>
            </a:r>
            <a:r>
              <a:rPr lang="en-US" dirty="0" err="1" smtClean="0"/>
              <a:t>Abdallah</a:t>
            </a:r>
            <a:r>
              <a:rPr lang="en-US" dirty="0" smtClean="0"/>
              <a:t>, “ </a:t>
            </a:r>
            <a:r>
              <a:rPr lang="en-US" b="1" dirty="0" smtClean="0"/>
              <a:t>A Novel Clustered and Patterned Vertical axis Wind Turbine Farm</a:t>
            </a:r>
            <a:r>
              <a:rPr lang="en-US" dirty="0" smtClean="0"/>
              <a:t> ,” Graduate Student Expo &amp; Poster Forum 2015, University of Cincinnati.</a:t>
            </a:r>
          </a:p>
        </p:txBody>
      </p:sp>
      <p:sp>
        <p:nvSpPr>
          <p:cNvPr id="13" name="Rectangle 12"/>
          <p:cNvSpPr/>
          <p:nvPr/>
        </p:nvSpPr>
        <p:spPr>
          <a:xfrm>
            <a:off x="76200" y="3212068"/>
            <a:ext cx="4572000" cy="369332"/>
          </a:xfrm>
          <a:prstGeom prst="rect">
            <a:avLst/>
          </a:prstGeom>
        </p:spPr>
        <p:txBody>
          <a:bodyPr>
            <a:spAutoFit/>
          </a:bodyPr>
          <a:lstStyle/>
          <a:p>
            <a:r>
              <a:rPr lang="en-US" b="1" u="sng" dirty="0" smtClean="0"/>
              <a:t>Poster Presentation:</a:t>
            </a:r>
            <a:endParaRPr lang="en-US" b="1" u="sng" dirty="0"/>
          </a:p>
        </p:txBody>
      </p:sp>
      <p:sp>
        <p:nvSpPr>
          <p:cNvPr id="14" name="Rectangle 13"/>
          <p:cNvSpPr/>
          <p:nvPr/>
        </p:nvSpPr>
        <p:spPr>
          <a:xfrm>
            <a:off x="76200" y="5763399"/>
            <a:ext cx="4572000" cy="369332"/>
          </a:xfrm>
          <a:prstGeom prst="rect">
            <a:avLst/>
          </a:prstGeom>
        </p:spPr>
        <p:txBody>
          <a:bodyPr>
            <a:spAutoFit/>
          </a:bodyPr>
          <a:lstStyle/>
          <a:p>
            <a:r>
              <a:rPr lang="en-US" b="1" u="sng" dirty="0" smtClean="0"/>
              <a:t>Under Construction</a:t>
            </a:r>
            <a:endParaRPr lang="en-US" b="1" u="sng" dirty="0"/>
          </a:p>
        </p:txBody>
      </p:sp>
      <p:sp>
        <p:nvSpPr>
          <p:cNvPr id="15" name="Rectangle 14"/>
          <p:cNvSpPr/>
          <p:nvPr/>
        </p:nvSpPr>
        <p:spPr>
          <a:xfrm>
            <a:off x="0" y="6211669"/>
            <a:ext cx="8610600" cy="646331"/>
          </a:xfrm>
          <a:prstGeom prst="rect">
            <a:avLst/>
          </a:prstGeom>
        </p:spPr>
        <p:txBody>
          <a:bodyPr wrap="square">
            <a:spAutoFit/>
          </a:bodyPr>
          <a:lstStyle/>
          <a:p>
            <a:pPr marL="342900" indent="-342900" algn="just">
              <a:spcBef>
                <a:spcPct val="20000"/>
              </a:spcBef>
              <a:buFont typeface="Arial" pitchFamily="34" charset="0"/>
              <a:buChar char="•"/>
            </a:pPr>
            <a:r>
              <a:rPr lang="en-US" dirty="0" smtClean="0"/>
              <a:t>“ </a:t>
            </a:r>
            <a:r>
              <a:rPr lang="en-US" b="1" dirty="0" smtClean="0"/>
              <a:t>Physical Insights for vortex modeling of Darrieus Vertical Axis Wind Turbines</a:t>
            </a:r>
            <a:r>
              <a:rPr lang="en-US" dirty="0" smtClean="0"/>
              <a:t>” </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noGrp="1"/>
          </p:cNvSpPr>
          <p:nvPr>
            <p:ph type="title"/>
          </p:nvPr>
        </p:nvSpPr>
        <p:spPr>
          <a:xfrm>
            <a:off x="457200" y="274638"/>
            <a:ext cx="8229600" cy="639762"/>
          </a:xfrm>
          <a:prstGeom prst="rect">
            <a:avLst/>
          </a:prstGeom>
        </p:spPr>
        <p:txBody>
          <a:bodyPr>
            <a:normAutofit/>
          </a:bodyPr>
          <a:lstStyle/>
          <a:p>
            <a:pPr lvl="0" algn="ctr">
              <a:lnSpc>
                <a:spcPct val="90000"/>
              </a:lnSpc>
              <a:spcBef>
                <a:spcPct val="0"/>
              </a:spcBef>
              <a:buFontTx/>
              <a:buNone/>
              <a:defRPr/>
            </a:pPr>
            <a:r>
              <a:rPr lang="en-US" sz="3000" b="1" dirty="0" smtClean="0">
                <a:solidFill>
                  <a:srgbClr val="C00000"/>
                </a:solidFill>
                <a:latin typeface="+mj-lt"/>
                <a:ea typeface="+mj-ea"/>
                <a:cs typeface="+mj-cs"/>
              </a:rPr>
              <a:t>Awards</a:t>
            </a:r>
          </a:p>
        </p:txBody>
      </p:sp>
      <p:sp>
        <p:nvSpPr>
          <p:cNvPr id="4" name="Rectangle 3"/>
          <p:cNvSpPr/>
          <p:nvPr/>
        </p:nvSpPr>
        <p:spPr>
          <a:xfrm>
            <a:off x="228600" y="1284744"/>
            <a:ext cx="8610600" cy="2677656"/>
          </a:xfrm>
          <a:prstGeom prst="rect">
            <a:avLst/>
          </a:prstGeom>
        </p:spPr>
        <p:txBody>
          <a:bodyPr wrap="square">
            <a:spAutoFit/>
          </a:bodyPr>
          <a:lstStyle/>
          <a:p>
            <a:pPr marL="342900" indent="-342900" algn="just" fontAlgn="base">
              <a:spcBef>
                <a:spcPct val="20000"/>
              </a:spcBef>
              <a:spcAft>
                <a:spcPct val="0"/>
              </a:spcAft>
              <a:buFont typeface="Arial" pitchFamily="34" charset="0"/>
              <a:buChar char="•"/>
            </a:pPr>
            <a:r>
              <a:rPr lang="en-US" sz="2000" dirty="0" smtClean="0"/>
              <a:t>“</a:t>
            </a:r>
            <a:r>
              <a:rPr lang="en-US" sz="2000" b="1" dirty="0" smtClean="0"/>
              <a:t>Award for Exemplary Poster Presentation in the Category of Physical Science and Engineering</a:t>
            </a:r>
            <a:r>
              <a:rPr lang="en-US" sz="2000" dirty="0" smtClean="0"/>
              <a:t>,” Graduate Student Expo &amp; Poster Forum 2015, University of Cincinnati.</a:t>
            </a:r>
          </a:p>
          <a:p>
            <a:pPr marL="342900" indent="-342900" algn="just" fontAlgn="base">
              <a:spcBef>
                <a:spcPct val="20000"/>
              </a:spcBef>
              <a:spcAft>
                <a:spcPct val="0"/>
              </a:spcAft>
              <a:buFont typeface="Arial" pitchFamily="34" charset="0"/>
              <a:buChar char="•"/>
            </a:pPr>
            <a:endParaRPr lang="en-US" sz="2000" dirty="0" smtClean="0"/>
          </a:p>
          <a:p>
            <a:pPr marL="342900" indent="-342900" algn="just" fontAlgn="base">
              <a:spcBef>
                <a:spcPct val="20000"/>
              </a:spcBef>
              <a:spcAft>
                <a:spcPct val="0"/>
              </a:spcAft>
              <a:buFont typeface="Arial" pitchFamily="34" charset="0"/>
              <a:buChar char="•"/>
            </a:pPr>
            <a:r>
              <a:rPr lang="en-US" sz="2000" dirty="0" smtClean="0"/>
              <a:t>“</a:t>
            </a:r>
            <a:r>
              <a:rPr lang="en-US" sz="2000" b="1" dirty="0" smtClean="0"/>
              <a:t>R. T. Davis Award , A Graduate Student with Demonstrated Aptitude and Scholar ship in the Field of Computational Mechanics</a:t>
            </a:r>
            <a:r>
              <a:rPr lang="en-US" sz="2000" dirty="0" smtClean="0"/>
              <a:t>,”. University of Cincinnati, Department of Aerospace Engineering and Engineering Mechanics.</a:t>
            </a:r>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2895600" y="76200"/>
            <a:ext cx="3369833" cy="553998"/>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lang="en-US" sz="3000" b="1" dirty="0" smtClean="0">
                <a:solidFill>
                  <a:srgbClr val="C00000"/>
                </a:solidFill>
                <a:latin typeface="+mj-lt"/>
                <a:ea typeface="+mj-ea"/>
                <a:cs typeface="+mj-cs"/>
              </a:rPr>
              <a:t>Acknowledgment</a:t>
            </a:r>
          </a:p>
        </p:txBody>
      </p:sp>
      <p:sp>
        <p:nvSpPr>
          <p:cNvPr id="5" name="Rectangle 4"/>
          <p:cNvSpPr/>
          <p:nvPr/>
        </p:nvSpPr>
        <p:spPr>
          <a:xfrm>
            <a:off x="109251" y="872490"/>
            <a:ext cx="8915400" cy="4801314"/>
          </a:xfrm>
          <a:prstGeom prst="rect">
            <a:avLst/>
          </a:prstGeom>
        </p:spPr>
        <p:txBody>
          <a:bodyPr wrap="square">
            <a:spAutoFit/>
          </a:bodyPr>
          <a:lstStyle/>
          <a:p>
            <a:pPr>
              <a:buFont typeface="Arial" pitchFamily="34" charset="0"/>
              <a:buChar char="•"/>
            </a:pPr>
            <a:r>
              <a:rPr lang="en-US" dirty="0" smtClean="0"/>
              <a:t>  Professor </a:t>
            </a:r>
            <a:r>
              <a:rPr lang="en-US" b="1" dirty="0" err="1" smtClean="0"/>
              <a:t>Shaaban</a:t>
            </a:r>
            <a:r>
              <a:rPr lang="en-US" b="1" dirty="0" smtClean="0"/>
              <a:t>  </a:t>
            </a:r>
            <a:r>
              <a:rPr lang="en-US" b="1" dirty="0" err="1" smtClean="0"/>
              <a:t>Abdallah</a:t>
            </a:r>
            <a:r>
              <a:rPr lang="en-US" dirty="0" smtClean="0"/>
              <a:t>: </a:t>
            </a:r>
          </a:p>
          <a:p>
            <a:r>
              <a:rPr lang="en-US" dirty="0" smtClean="0"/>
              <a:t>             - For his guidance and all the useful discussions and brainstorming sessions</a:t>
            </a:r>
          </a:p>
          <a:p>
            <a:r>
              <a:rPr lang="en-US" dirty="0" smtClean="0"/>
              <a:t>             - His understanding and support</a:t>
            </a:r>
          </a:p>
          <a:p>
            <a:endParaRPr lang="en-US" dirty="0" smtClean="0"/>
          </a:p>
          <a:p>
            <a:pPr>
              <a:buFont typeface="Arial" pitchFamily="34" charset="0"/>
              <a:buChar char="•"/>
            </a:pPr>
            <a:r>
              <a:rPr lang="en-US" dirty="0" smtClean="0"/>
              <a:t>  </a:t>
            </a:r>
            <a:r>
              <a:rPr lang="en-US" b="1" dirty="0" smtClean="0"/>
              <a:t>Committee members </a:t>
            </a:r>
            <a:r>
              <a:rPr lang="en-US" dirty="0" smtClean="0"/>
              <a:t>for their friendly meetings and encouraging precious insights </a:t>
            </a:r>
          </a:p>
          <a:p>
            <a:r>
              <a:rPr lang="en-US" dirty="0" smtClean="0"/>
              <a:t>    and suggestions</a:t>
            </a:r>
          </a:p>
          <a:p>
            <a:endParaRPr lang="en-US" dirty="0" smtClean="0"/>
          </a:p>
          <a:p>
            <a:pPr>
              <a:buFont typeface="Arial" pitchFamily="34" charset="0"/>
              <a:buChar char="•"/>
            </a:pPr>
            <a:r>
              <a:rPr lang="en-US" dirty="0" smtClean="0"/>
              <a:t>  Department of Aerospace Engineering and Engineering Mechanics </a:t>
            </a:r>
          </a:p>
          <a:p>
            <a:pPr>
              <a:buFont typeface="Arial" pitchFamily="34" charset="0"/>
              <a:buChar char="•"/>
            </a:pPr>
            <a:endParaRPr lang="en-US" dirty="0" smtClean="0"/>
          </a:p>
          <a:p>
            <a:pPr>
              <a:buFont typeface="Arial" pitchFamily="34" charset="0"/>
              <a:buChar char="•"/>
            </a:pPr>
            <a:r>
              <a:rPr lang="en-US" dirty="0" smtClean="0"/>
              <a:t>  PhD students</a:t>
            </a:r>
          </a:p>
          <a:p>
            <a:pPr>
              <a:buFont typeface="Arial" pitchFamily="34" charset="0"/>
              <a:buChar char="•"/>
            </a:pPr>
            <a:endParaRPr lang="en-US" dirty="0" smtClean="0"/>
          </a:p>
          <a:p>
            <a:pPr>
              <a:buFont typeface="Arial" pitchFamily="34" charset="0"/>
              <a:buChar char="•"/>
            </a:pPr>
            <a:r>
              <a:rPr lang="en-US" dirty="0" smtClean="0"/>
              <a:t>  My </a:t>
            </a:r>
            <a:r>
              <a:rPr lang="en-US" b="1" dirty="0" smtClean="0"/>
              <a:t>father and mother </a:t>
            </a:r>
            <a:r>
              <a:rPr lang="en-US" dirty="0" smtClean="0"/>
              <a:t>who gave me the dream since I have been a child</a:t>
            </a:r>
          </a:p>
          <a:p>
            <a:pPr>
              <a:buFont typeface="Arial" pitchFamily="34" charset="0"/>
              <a:buChar char="•"/>
            </a:pPr>
            <a:endParaRPr lang="en-US" dirty="0" smtClean="0"/>
          </a:p>
          <a:p>
            <a:pPr>
              <a:buFont typeface="Arial" pitchFamily="34" charset="0"/>
              <a:buChar char="•"/>
            </a:pPr>
            <a:r>
              <a:rPr lang="en-US" dirty="0" smtClean="0"/>
              <a:t>  My kids </a:t>
            </a:r>
            <a:r>
              <a:rPr lang="en-US" b="1" dirty="0" err="1" smtClean="0"/>
              <a:t>Nourhan</a:t>
            </a:r>
            <a:r>
              <a:rPr lang="en-US" dirty="0" smtClean="0"/>
              <a:t>, </a:t>
            </a:r>
            <a:r>
              <a:rPr lang="en-US" b="1" dirty="0" err="1" smtClean="0"/>
              <a:t>Youssef</a:t>
            </a:r>
            <a:r>
              <a:rPr lang="en-US" dirty="0" smtClean="0"/>
              <a:t> and </a:t>
            </a:r>
            <a:r>
              <a:rPr lang="en-US" b="1" dirty="0" smtClean="0"/>
              <a:t>Kareem</a:t>
            </a:r>
            <a:r>
              <a:rPr lang="en-US" dirty="0" smtClean="0"/>
              <a:t> for their constant unconditional emotional </a:t>
            </a:r>
          </a:p>
          <a:p>
            <a:r>
              <a:rPr lang="en-US" dirty="0" smtClean="0"/>
              <a:t>   support</a:t>
            </a:r>
          </a:p>
          <a:p>
            <a:endParaRPr lang="en-US" dirty="0" smtClean="0"/>
          </a:p>
          <a:p>
            <a:pPr>
              <a:buFont typeface="Arial" pitchFamily="34" charset="0"/>
              <a:buChar char="•"/>
            </a:pPr>
            <a:r>
              <a:rPr lang="en-US" dirty="0" smtClean="0"/>
              <a:t>  My wife </a:t>
            </a:r>
            <a:r>
              <a:rPr lang="en-US" b="1" dirty="0" err="1" smtClean="0"/>
              <a:t>Walaa</a:t>
            </a:r>
            <a:r>
              <a:rPr lang="en-US" b="1" dirty="0" smtClean="0"/>
              <a:t> </a:t>
            </a:r>
            <a:r>
              <a:rPr lang="en-US" b="1" dirty="0" err="1" smtClean="0"/>
              <a:t>Mazhar</a:t>
            </a:r>
            <a:r>
              <a:rPr lang="en-US" dirty="0" smtClean="0"/>
              <a:t>,  She has been a constant source of strength and inspiration</a:t>
            </a:r>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54626" name="Picture 2" descr="http://www.timothy-carter.com/wp-content/uploads/2013/01/question.jpg"/>
          <p:cNvPicPr>
            <a:picLocks noChangeAspect="1" noChangeArrowheads="1"/>
          </p:cNvPicPr>
          <p:nvPr/>
        </p:nvPicPr>
        <p:blipFill>
          <a:blip r:embed="rId2" cstate="print"/>
          <a:srcRect/>
          <a:stretch>
            <a:fillRect/>
          </a:stretch>
        </p:blipFill>
        <p:spPr bwMode="auto">
          <a:xfrm>
            <a:off x="1371600" y="2589881"/>
            <a:ext cx="6316220" cy="4191000"/>
          </a:xfrm>
          <a:prstGeom prst="rect">
            <a:avLst/>
          </a:prstGeom>
          <a:noFill/>
        </p:spPr>
      </p:pic>
      <p:pic>
        <p:nvPicPr>
          <p:cNvPr id="154632" name="Picture 8" descr="http://bathcitysound.com/wp-content/uploads/2012/02/thanks-581x326.jpg"/>
          <p:cNvPicPr>
            <a:picLocks noChangeAspect="1" noChangeArrowheads="1"/>
          </p:cNvPicPr>
          <p:nvPr/>
        </p:nvPicPr>
        <p:blipFill>
          <a:blip r:embed="rId3" cstate="print"/>
          <a:srcRect l="24785" t="9816" r="25645" b="6748"/>
          <a:stretch>
            <a:fillRect/>
          </a:stretch>
        </p:blipFill>
        <p:spPr bwMode="auto">
          <a:xfrm>
            <a:off x="3124200" y="152400"/>
            <a:ext cx="2743200" cy="2590800"/>
          </a:xfrm>
          <a:prstGeom prst="rect">
            <a:avLst/>
          </a:prstGeom>
          <a:noFill/>
        </p:spPr>
      </p:pic>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65</a:t>
            </a:fld>
            <a:endParaRPr lang="en-US"/>
          </a:p>
        </p:txBody>
      </p:sp>
      <p:pic>
        <p:nvPicPr>
          <p:cNvPr id="1026" name="Picture 2"/>
          <p:cNvPicPr>
            <a:picLocks noChangeAspect="1" noChangeArrowheads="1"/>
          </p:cNvPicPr>
          <p:nvPr/>
        </p:nvPicPr>
        <p:blipFill>
          <a:blip r:embed="rId2" cstate="print"/>
          <a:srcRect l="1056" t="2091" b="8742"/>
          <a:stretch>
            <a:fillRect/>
          </a:stretch>
        </p:blipFill>
        <p:spPr bwMode="auto">
          <a:xfrm>
            <a:off x="304800" y="1600200"/>
            <a:ext cx="8543062" cy="3886200"/>
          </a:xfrm>
          <a:prstGeom prst="rect">
            <a:avLst/>
          </a:prstGeom>
          <a:noFill/>
          <a:ln w="9525">
            <a:noFill/>
            <a:miter lim="800000"/>
            <a:headEnd/>
            <a:tailEnd/>
          </a:ln>
        </p:spPr>
      </p:pic>
      <p:sp>
        <p:nvSpPr>
          <p:cNvPr id="5" name="Rectangle 4"/>
          <p:cNvSpPr/>
          <p:nvPr/>
        </p:nvSpPr>
        <p:spPr>
          <a:xfrm>
            <a:off x="1041657" y="304800"/>
            <a:ext cx="7060715" cy="584775"/>
          </a:xfrm>
          <a:prstGeom prst="rect">
            <a:avLst/>
          </a:prstGeom>
        </p:spPr>
        <p:txBody>
          <a:bodyPr wrap="none">
            <a:spAutoFit/>
          </a:bodyPr>
          <a:lstStyle/>
          <a:p>
            <a:pPr algn="ctr"/>
            <a:r>
              <a:rPr lang="en-US" sz="3200" b="1" dirty="0" smtClean="0">
                <a:latin typeface="+mj-lt"/>
                <a:ea typeface="+mj-ea"/>
                <a:cs typeface="+mj-cs"/>
              </a:rPr>
              <a:t>Force Analysis on Darrieus Turbine</a:t>
            </a:r>
            <a:endParaRPr lang="en-US" sz="3200" b="1" dirty="0">
              <a:latin typeface="+mj-lt"/>
              <a:ea typeface="+mj-ea"/>
              <a:cs typeface="+mj-cs"/>
            </a:endParaRPr>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66</a:t>
            </a:fld>
            <a:endParaRPr lang="en-US"/>
          </a:p>
        </p:txBody>
      </p:sp>
      <p:sp>
        <p:nvSpPr>
          <p:cNvPr id="5" name="Rectangle 4"/>
          <p:cNvSpPr/>
          <p:nvPr/>
        </p:nvSpPr>
        <p:spPr>
          <a:xfrm>
            <a:off x="482633" y="304800"/>
            <a:ext cx="8178777" cy="523220"/>
          </a:xfrm>
          <a:prstGeom prst="rect">
            <a:avLst/>
          </a:prstGeom>
        </p:spPr>
        <p:txBody>
          <a:bodyPr wrap="none">
            <a:spAutoFit/>
          </a:bodyPr>
          <a:lstStyle/>
          <a:p>
            <a:pPr algn="ctr"/>
            <a:r>
              <a:rPr lang="en-US" sz="2800" b="1" dirty="0" smtClean="0">
                <a:latin typeface="+mj-lt"/>
                <a:ea typeface="+mj-ea"/>
                <a:cs typeface="+mj-cs"/>
              </a:rPr>
              <a:t>Variation in Angle of Attack Vs Tip Speed Ratio</a:t>
            </a:r>
            <a:endParaRPr lang="en-US" sz="2800" b="1" dirty="0">
              <a:latin typeface="+mj-lt"/>
              <a:ea typeface="+mj-ea"/>
              <a:cs typeface="+mj-cs"/>
            </a:endParaRPr>
          </a:p>
        </p:txBody>
      </p:sp>
      <p:pic>
        <p:nvPicPr>
          <p:cNvPr id="2050" name="Picture 2"/>
          <p:cNvPicPr>
            <a:picLocks noChangeAspect="1" noChangeArrowheads="1"/>
          </p:cNvPicPr>
          <p:nvPr/>
        </p:nvPicPr>
        <p:blipFill>
          <a:blip r:embed="rId2" cstate="print"/>
          <a:srcRect/>
          <a:stretch>
            <a:fillRect/>
          </a:stretch>
        </p:blipFill>
        <p:spPr bwMode="auto">
          <a:xfrm>
            <a:off x="1219200" y="1066800"/>
            <a:ext cx="6461641" cy="4995862"/>
          </a:xfrm>
          <a:prstGeom prst="rect">
            <a:avLst/>
          </a:prstGeom>
          <a:noFill/>
          <a:ln w="9525">
            <a:noFill/>
            <a:miter lim="800000"/>
            <a:headEnd/>
            <a:tailEnd/>
          </a:ln>
        </p:spPr>
      </p:pic>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67</a:t>
            </a:fld>
            <a:endParaRPr lang="en-US"/>
          </a:p>
        </p:txBody>
      </p:sp>
      <p:pic>
        <p:nvPicPr>
          <p:cNvPr id="1026" name="Picture 2"/>
          <p:cNvPicPr>
            <a:picLocks noChangeAspect="1" noChangeArrowheads="1"/>
          </p:cNvPicPr>
          <p:nvPr/>
        </p:nvPicPr>
        <p:blipFill>
          <a:blip r:embed="rId2" cstate="print"/>
          <a:srcRect/>
          <a:stretch>
            <a:fillRect/>
          </a:stretch>
        </p:blipFill>
        <p:spPr bwMode="auto">
          <a:xfrm>
            <a:off x="1066800" y="1143000"/>
            <a:ext cx="6934200" cy="4881572"/>
          </a:xfrm>
          <a:prstGeom prst="rect">
            <a:avLst/>
          </a:prstGeom>
          <a:noFill/>
          <a:ln w="9525">
            <a:noFill/>
            <a:miter lim="800000"/>
            <a:headEnd/>
            <a:tailEnd/>
          </a:ln>
        </p:spPr>
      </p:pic>
      <p:sp>
        <p:nvSpPr>
          <p:cNvPr id="5" name="Rectangle 4"/>
          <p:cNvSpPr/>
          <p:nvPr/>
        </p:nvSpPr>
        <p:spPr>
          <a:xfrm>
            <a:off x="304800" y="304800"/>
            <a:ext cx="8077200" cy="400110"/>
          </a:xfrm>
          <a:prstGeom prst="rect">
            <a:avLst/>
          </a:prstGeom>
        </p:spPr>
        <p:txBody>
          <a:bodyPr wrap="square">
            <a:spAutoFit/>
          </a:bodyPr>
          <a:lstStyle/>
          <a:p>
            <a:pPr algn="ctr"/>
            <a:r>
              <a:rPr lang="en-US" sz="2000" b="1" dirty="0" smtClean="0"/>
              <a:t>Transition in VAWTs</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68</a:t>
            </a:fld>
            <a:endParaRPr lang="en-US"/>
          </a:p>
        </p:txBody>
      </p:sp>
      <p:pic>
        <p:nvPicPr>
          <p:cNvPr id="3074" name="Picture 2"/>
          <p:cNvPicPr>
            <a:picLocks noChangeAspect="1" noChangeArrowheads="1"/>
          </p:cNvPicPr>
          <p:nvPr/>
        </p:nvPicPr>
        <p:blipFill>
          <a:blip r:embed="rId2" cstate="print"/>
          <a:srcRect/>
          <a:stretch>
            <a:fillRect/>
          </a:stretch>
        </p:blipFill>
        <p:spPr bwMode="auto">
          <a:xfrm>
            <a:off x="1295400" y="990600"/>
            <a:ext cx="6580637" cy="4728395"/>
          </a:xfrm>
          <a:prstGeom prst="rect">
            <a:avLst/>
          </a:prstGeom>
          <a:noFill/>
          <a:ln w="9525">
            <a:noFill/>
            <a:miter lim="800000"/>
            <a:headEnd/>
            <a:tailEnd/>
          </a:ln>
        </p:spPr>
      </p:pic>
      <p:sp>
        <p:nvSpPr>
          <p:cNvPr id="5" name="Rectangle 4"/>
          <p:cNvSpPr/>
          <p:nvPr/>
        </p:nvSpPr>
        <p:spPr>
          <a:xfrm>
            <a:off x="826648" y="304800"/>
            <a:ext cx="7490769" cy="461665"/>
          </a:xfrm>
          <a:prstGeom prst="rect">
            <a:avLst/>
          </a:prstGeom>
        </p:spPr>
        <p:txBody>
          <a:bodyPr wrap="none">
            <a:spAutoFit/>
          </a:bodyPr>
          <a:lstStyle/>
          <a:p>
            <a:pPr algn="ctr"/>
            <a:r>
              <a:rPr lang="en-US" sz="2400" b="1" dirty="0" smtClean="0">
                <a:latin typeface="+mj-lt"/>
                <a:ea typeface="+mj-ea"/>
                <a:cs typeface="+mj-cs"/>
              </a:rPr>
              <a:t>Effect of Turbine Radius on The Power Coefficient</a:t>
            </a:r>
            <a:endParaRPr lang="en-US" sz="2400" b="1" dirty="0">
              <a:latin typeface="+mj-lt"/>
              <a:ea typeface="+mj-ea"/>
              <a:cs typeface="+mj-cs"/>
            </a:endParaRPr>
          </a:p>
        </p:txBody>
      </p:sp>
      <p:sp>
        <p:nvSpPr>
          <p:cNvPr id="6" name="Rectangle 5"/>
          <p:cNvSpPr/>
          <p:nvPr/>
        </p:nvSpPr>
        <p:spPr>
          <a:xfrm>
            <a:off x="914400" y="5638800"/>
            <a:ext cx="7507184" cy="307777"/>
          </a:xfrm>
          <a:prstGeom prst="rect">
            <a:avLst/>
          </a:prstGeom>
        </p:spPr>
        <p:txBody>
          <a:bodyPr wrap="none">
            <a:spAutoFit/>
          </a:bodyPr>
          <a:lstStyle/>
          <a:p>
            <a:pPr algn="ctr"/>
            <a:r>
              <a:rPr lang="en-US" sz="1400" b="1" dirty="0" smtClean="0">
                <a:latin typeface="+mj-lt"/>
                <a:ea typeface="+mj-ea"/>
                <a:cs typeface="+mj-cs"/>
              </a:rPr>
              <a:t>At low tip speed ratios there is no effect for the turbine radius on the Power Coefficient</a:t>
            </a:r>
            <a:endParaRPr lang="en-US" sz="1400" b="1" dirty="0">
              <a:latin typeface="+mj-lt"/>
              <a:ea typeface="+mj-ea"/>
              <a:cs typeface="+mj-cs"/>
            </a:endParaRP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69</a:t>
            </a:fld>
            <a:endParaRPr lang="en-US"/>
          </a:p>
        </p:txBody>
      </p:sp>
      <p:pic>
        <p:nvPicPr>
          <p:cNvPr id="4098" name="Picture 2"/>
          <p:cNvPicPr>
            <a:picLocks noChangeAspect="1" noChangeArrowheads="1"/>
          </p:cNvPicPr>
          <p:nvPr/>
        </p:nvPicPr>
        <p:blipFill>
          <a:blip r:embed="rId2" cstate="print"/>
          <a:srcRect/>
          <a:stretch>
            <a:fillRect/>
          </a:stretch>
        </p:blipFill>
        <p:spPr bwMode="auto">
          <a:xfrm>
            <a:off x="381000" y="1066800"/>
            <a:ext cx="4191000" cy="2605672"/>
          </a:xfrm>
          <a:prstGeom prst="rect">
            <a:avLst/>
          </a:prstGeom>
          <a:noFill/>
          <a:ln w="9525">
            <a:noFill/>
            <a:miter lim="800000"/>
            <a:headEnd/>
            <a:tailEnd/>
          </a:ln>
        </p:spPr>
      </p:pic>
      <p:sp>
        <p:nvSpPr>
          <p:cNvPr id="5" name="Rectangle 4"/>
          <p:cNvSpPr/>
          <p:nvPr/>
        </p:nvSpPr>
        <p:spPr>
          <a:xfrm>
            <a:off x="2048143" y="304800"/>
            <a:ext cx="5047792" cy="461665"/>
          </a:xfrm>
          <a:prstGeom prst="rect">
            <a:avLst/>
          </a:prstGeom>
        </p:spPr>
        <p:txBody>
          <a:bodyPr wrap="none">
            <a:spAutoFit/>
          </a:bodyPr>
          <a:lstStyle/>
          <a:p>
            <a:pPr algn="ctr"/>
            <a:r>
              <a:rPr lang="en-US" sz="2400" b="1" dirty="0" smtClean="0">
                <a:latin typeface="+mj-lt"/>
                <a:ea typeface="+mj-ea"/>
                <a:cs typeface="+mj-cs"/>
              </a:rPr>
              <a:t>Induced Speed Vs Azimuth Angle</a:t>
            </a:r>
            <a:endParaRPr lang="en-US" sz="2400" b="1" dirty="0">
              <a:latin typeface="+mj-lt"/>
              <a:ea typeface="+mj-ea"/>
              <a:cs typeface="+mj-cs"/>
            </a:endParaRPr>
          </a:p>
        </p:txBody>
      </p:sp>
      <p:pic>
        <p:nvPicPr>
          <p:cNvPr id="4099" name="Picture 3"/>
          <p:cNvPicPr>
            <a:picLocks noChangeAspect="1" noChangeArrowheads="1"/>
          </p:cNvPicPr>
          <p:nvPr/>
        </p:nvPicPr>
        <p:blipFill>
          <a:blip r:embed="rId3" cstate="print"/>
          <a:srcRect/>
          <a:stretch>
            <a:fillRect/>
          </a:stretch>
        </p:blipFill>
        <p:spPr bwMode="auto">
          <a:xfrm>
            <a:off x="5181600" y="1219200"/>
            <a:ext cx="3648075" cy="3810728"/>
          </a:xfrm>
          <a:prstGeom prst="rect">
            <a:avLst/>
          </a:prstGeom>
          <a:noFill/>
          <a:ln w="9525">
            <a:noFill/>
            <a:miter lim="800000"/>
            <a:headEnd/>
            <a:tailEnd/>
          </a:ln>
        </p:spPr>
      </p:pic>
      <p:pic>
        <p:nvPicPr>
          <p:cNvPr id="4100" name="Picture 4"/>
          <p:cNvPicPr>
            <a:picLocks noChangeAspect="1" noChangeArrowheads="1"/>
          </p:cNvPicPr>
          <p:nvPr/>
        </p:nvPicPr>
        <p:blipFill>
          <a:blip r:embed="rId4" cstate="print"/>
          <a:srcRect/>
          <a:stretch>
            <a:fillRect/>
          </a:stretch>
        </p:blipFill>
        <p:spPr bwMode="auto">
          <a:xfrm>
            <a:off x="152400" y="3810000"/>
            <a:ext cx="4572000" cy="2746268"/>
          </a:xfrm>
          <a:prstGeom prst="rect">
            <a:avLst/>
          </a:prstGeom>
          <a:noFill/>
          <a:ln w="9525">
            <a:noFill/>
            <a:miter lim="800000"/>
            <a:headEnd/>
            <a:tailEnd/>
          </a:ln>
        </p:spPr>
      </p:pic>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70</a:t>
            </a:fld>
            <a:endParaRPr lang="en-US"/>
          </a:p>
        </p:txBody>
      </p:sp>
      <p:pic>
        <p:nvPicPr>
          <p:cNvPr id="4" name="Picture 5"/>
          <p:cNvPicPr>
            <a:picLocks noChangeAspect="1" noChangeArrowheads="1"/>
          </p:cNvPicPr>
          <p:nvPr/>
        </p:nvPicPr>
        <p:blipFill>
          <a:blip r:embed="rId2" cstate="print"/>
          <a:srcRect/>
          <a:stretch>
            <a:fillRect/>
          </a:stretch>
        </p:blipFill>
        <p:spPr bwMode="auto">
          <a:xfrm>
            <a:off x="152400" y="152400"/>
            <a:ext cx="8229600" cy="2864045"/>
          </a:xfrm>
          <a:prstGeom prst="rect">
            <a:avLst/>
          </a:prstGeom>
          <a:noFill/>
          <a:ln w="9525">
            <a:noFill/>
            <a:miter lim="800000"/>
            <a:headEnd/>
            <a:tailEnd/>
          </a:ln>
        </p:spPr>
      </p:pic>
      <p:pic>
        <p:nvPicPr>
          <p:cNvPr id="5122" name="Picture 2"/>
          <p:cNvPicPr>
            <a:picLocks noChangeAspect="1" noChangeArrowheads="1"/>
          </p:cNvPicPr>
          <p:nvPr/>
        </p:nvPicPr>
        <p:blipFill>
          <a:blip r:embed="rId3" cstate="print"/>
          <a:srcRect/>
          <a:stretch>
            <a:fillRect/>
          </a:stretch>
        </p:blipFill>
        <p:spPr bwMode="auto">
          <a:xfrm>
            <a:off x="762000" y="2895600"/>
            <a:ext cx="2819400" cy="1049245"/>
          </a:xfrm>
          <a:prstGeom prst="rect">
            <a:avLst/>
          </a:prstGeom>
          <a:noFill/>
          <a:ln w="9525">
            <a:noFill/>
            <a:miter lim="800000"/>
            <a:headEnd/>
            <a:tailEnd/>
          </a:ln>
        </p:spPr>
      </p:pic>
      <p:pic>
        <p:nvPicPr>
          <p:cNvPr id="5123" name="Picture 3"/>
          <p:cNvPicPr>
            <a:picLocks noChangeAspect="1" noChangeArrowheads="1"/>
          </p:cNvPicPr>
          <p:nvPr/>
        </p:nvPicPr>
        <p:blipFill>
          <a:blip r:embed="rId4" cstate="print"/>
          <a:srcRect/>
          <a:stretch>
            <a:fillRect/>
          </a:stretch>
        </p:blipFill>
        <p:spPr bwMode="auto">
          <a:xfrm>
            <a:off x="1524000" y="4038600"/>
            <a:ext cx="6705600" cy="2419429"/>
          </a:xfrm>
          <a:prstGeom prst="rect">
            <a:avLst/>
          </a:prstGeom>
          <a:noFill/>
          <a:ln w="9525">
            <a:noFill/>
            <a:miter lim="800000"/>
            <a:headEnd/>
            <a:tailEnd/>
          </a:ln>
        </p:spPr>
      </p:pic>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71</a:t>
            </a:fld>
            <a:endParaRPr lang="en-US"/>
          </a:p>
        </p:txBody>
      </p:sp>
      <p:sp>
        <p:nvSpPr>
          <p:cNvPr id="4" name="Rectangle 3"/>
          <p:cNvSpPr/>
          <p:nvPr/>
        </p:nvSpPr>
        <p:spPr>
          <a:xfrm>
            <a:off x="457200" y="1758077"/>
            <a:ext cx="8153400" cy="2862322"/>
          </a:xfrm>
          <a:prstGeom prst="rect">
            <a:avLst/>
          </a:prstGeom>
        </p:spPr>
        <p:txBody>
          <a:bodyPr wrap="square">
            <a:spAutoFit/>
          </a:bodyPr>
          <a:lstStyle/>
          <a:p>
            <a:pPr algn="just"/>
            <a:r>
              <a:rPr lang="en-US" sz="2000" dirty="0" smtClean="0"/>
              <a:t>The performance of a single Savonius turbine utilizes the interactive</a:t>
            </a:r>
          </a:p>
          <a:p>
            <a:pPr algn="just"/>
            <a:r>
              <a:rPr lang="en-US" sz="2000" dirty="0" smtClean="0"/>
              <a:t>flow between the two blades:</a:t>
            </a:r>
          </a:p>
          <a:p>
            <a:pPr algn="just"/>
            <a:endParaRPr lang="en-US" sz="2000" dirty="0" smtClean="0"/>
          </a:p>
          <a:p>
            <a:pPr marL="342900" indent="-342900" algn="just">
              <a:buAutoNum type="arabicParenR"/>
            </a:pPr>
            <a:r>
              <a:rPr lang="en-US" sz="2000" dirty="0" smtClean="0"/>
              <a:t>The flow attachment to the convex surface of the advancing blade produces a low-pressure region above it to pull the blade in torque-adding direction, i.e. the lift effect at a low tip-speed ratio</a:t>
            </a:r>
          </a:p>
          <a:p>
            <a:pPr algn="just"/>
            <a:endParaRPr lang="en-US" sz="2000" dirty="0" smtClean="0"/>
          </a:p>
          <a:p>
            <a:pPr marL="342900" indent="-342900" algn="just"/>
            <a:r>
              <a:rPr lang="en-US" sz="2000" dirty="0" smtClean="0"/>
              <a:t>3)   A large vortex is slowly shed behind the returning blade, which produces low-pressure downstream of the advancing blade. </a:t>
            </a:r>
          </a:p>
        </p:txBody>
      </p:sp>
      <p:sp>
        <p:nvSpPr>
          <p:cNvPr id="5" name="Rectangle 4"/>
          <p:cNvSpPr/>
          <p:nvPr/>
        </p:nvSpPr>
        <p:spPr>
          <a:xfrm>
            <a:off x="685800" y="304800"/>
            <a:ext cx="7620000" cy="830997"/>
          </a:xfrm>
          <a:prstGeom prst="rect">
            <a:avLst/>
          </a:prstGeom>
        </p:spPr>
        <p:txBody>
          <a:bodyPr wrap="square">
            <a:spAutoFit/>
          </a:bodyPr>
          <a:lstStyle/>
          <a:p>
            <a:pPr algn="ctr"/>
            <a:r>
              <a:rPr lang="en-US" sz="2400" b="1" dirty="0" smtClean="0">
                <a:latin typeface="+mj-lt"/>
                <a:ea typeface="+mj-ea"/>
                <a:cs typeface="+mj-cs"/>
              </a:rPr>
              <a:t>Why the Savonius turbine</a:t>
            </a:r>
          </a:p>
          <a:p>
            <a:pPr algn="ctr"/>
            <a:r>
              <a:rPr lang="en-US" sz="2400" b="1" dirty="0" smtClean="0">
                <a:latin typeface="+mj-lt"/>
                <a:ea typeface="+mj-ea"/>
                <a:cs typeface="+mj-cs"/>
              </a:rPr>
              <a:t>cannot be modeled with simple momentum theory</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72</a:t>
            </a:fld>
            <a:endParaRPr lang="en-US"/>
          </a:p>
        </p:txBody>
      </p:sp>
      <p:pic>
        <p:nvPicPr>
          <p:cNvPr id="4" name="Picture 3" descr="C:\Users\Mohammed\AppData\Local\Microsoft\Windows\INetCache\Content.Word\Case B.JPG"/>
          <p:cNvPicPr/>
          <p:nvPr/>
        </p:nvPicPr>
        <p:blipFill>
          <a:blip r:embed="rId2" cstate="print"/>
          <a:srcRect/>
          <a:stretch>
            <a:fillRect/>
          </a:stretch>
        </p:blipFill>
        <p:spPr bwMode="auto">
          <a:xfrm>
            <a:off x="4495800" y="1066800"/>
            <a:ext cx="4038600" cy="2957545"/>
          </a:xfrm>
          <a:prstGeom prst="rect">
            <a:avLst/>
          </a:prstGeom>
          <a:noFill/>
          <a:ln w="9525">
            <a:noFill/>
            <a:miter lim="800000"/>
            <a:headEnd/>
            <a:tailEnd/>
          </a:ln>
        </p:spPr>
      </p:pic>
      <p:sp>
        <p:nvSpPr>
          <p:cNvPr id="5" name="Rectangle 4"/>
          <p:cNvSpPr/>
          <p:nvPr/>
        </p:nvSpPr>
        <p:spPr>
          <a:xfrm>
            <a:off x="685800" y="304800"/>
            <a:ext cx="7620000" cy="461665"/>
          </a:xfrm>
          <a:prstGeom prst="rect">
            <a:avLst/>
          </a:prstGeom>
        </p:spPr>
        <p:txBody>
          <a:bodyPr wrap="square">
            <a:spAutoFit/>
          </a:bodyPr>
          <a:lstStyle/>
          <a:p>
            <a:pPr algn="ctr"/>
            <a:r>
              <a:rPr lang="en-US" sz="2400" b="1" dirty="0" smtClean="0">
                <a:latin typeface="+mj-lt"/>
                <a:ea typeface="+mj-ea"/>
                <a:cs typeface="+mj-cs"/>
              </a:rPr>
              <a:t>Second Row</a:t>
            </a:r>
          </a:p>
        </p:txBody>
      </p:sp>
      <p:pic>
        <p:nvPicPr>
          <p:cNvPr id="6" name="Picture 5" descr="C:\Users\Mohammed\AppData\Local\Microsoft\Windows\INetCache\Content.Word\Case A.JPG"/>
          <p:cNvPicPr/>
          <p:nvPr/>
        </p:nvPicPr>
        <p:blipFill>
          <a:blip r:embed="rId3" cstate="print"/>
          <a:srcRect/>
          <a:stretch>
            <a:fillRect/>
          </a:stretch>
        </p:blipFill>
        <p:spPr bwMode="auto">
          <a:xfrm>
            <a:off x="304800" y="1066800"/>
            <a:ext cx="4114800" cy="2971800"/>
          </a:xfrm>
          <a:prstGeom prst="rect">
            <a:avLst/>
          </a:prstGeom>
          <a:noFill/>
          <a:ln w="9525">
            <a:noFill/>
            <a:miter lim="800000"/>
            <a:headEnd/>
            <a:tailEnd/>
          </a:ln>
        </p:spPr>
      </p:pic>
      <p:pic>
        <p:nvPicPr>
          <p:cNvPr id="69634" name="Picture 2"/>
          <p:cNvPicPr>
            <a:picLocks noChangeAspect="1" noChangeArrowheads="1"/>
          </p:cNvPicPr>
          <p:nvPr/>
        </p:nvPicPr>
        <p:blipFill>
          <a:blip r:embed="rId4" cstate="print"/>
          <a:srcRect/>
          <a:stretch>
            <a:fillRect/>
          </a:stretch>
        </p:blipFill>
        <p:spPr bwMode="auto">
          <a:xfrm>
            <a:off x="1981200" y="4114800"/>
            <a:ext cx="5029200" cy="2576146"/>
          </a:xfrm>
          <a:prstGeom prst="rect">
            <a:avLst/>
          </a:prstGeom>
          <a:noFill/>
          <a:ln w="9525">
            <a:noFill/>
            <a:miter lim="800000"/>
            <a:headEnd/>
            <a:tailEnd/>
          </a:ln>
        </p:spPr>
      </p:pic>
      <p:sp>
        <p:nvSpPr>
          <p:cNvPr id="9" name="TextBox 8"/>
          <p:cNvSpPr txBox="1"/>
          <p:nvPr/>
        </p:nvSpPr>
        <p:spPr>
          <a:xfrm>
            <a:off x="1219200" y="1143000"/>
            <a:ext cx="1066800" cy="369332"/>
          </a:xfrm>
          <a:prstGeom prst="rect">
            <a:avLst/>
          </a:prstGeom>
          <a:noFill/>
        </p:spPr>
        <p:txBody>
          <a:bodyPr wrap="square" rtlCol="0">
            <a:spAutoFit/>
          </a:bodyPr>
          <a:lstStyle/>
          <a:p>
            <a:r>
              <a:rPr lang="en-US" dirty="0" smtClean="0"/>
              <a:t>Case A</a:t>
            </a:r>
            <a:endParaRPr lang="en-US" dirty="0"/>
          </a:p>
        </p:txBody>
      </p:sp>
      <p:sp>
        <p:nvSpPr>
          <p:cNvPr id="10" name="TextBox 9"/>
          <p:cNvSpPr txBox="1"/>
          <p:nvPr/>
        </p:nvSpPr>
        <p:spPr>
          <a:xfrm>
            <a:off x="7315200" y="1143000"/>
            <a:ext cx="1066800" cy="369332"/>
          </a:xfrm>
          <a:prstGeom prst="rect">
            <a:avLst/>
          </a:prstGeom>
          <a:noFill/>
        </p:spPr>
        <p:txBody>
          <a:bodyPr wrap="square" rtlCol="0">
            <a:spAutoFit/>
          </a:bodyPr>
          <a:lstStyle/>
          <a:p>
            <a:r>
              <a:rPr lang="en-US" dirty="0" smtClean="0"/>
              <a:t>Case B</a:t>
            </a:r>
            <a:endParaRPr lang="en-US" dirty="0"/>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73</a:t>
            </a:fld>
            <a:endParaRPr lang="en-US"/>
          </a:p>
        </p:txBody>
      </p:sp>
      <p:pic>
        <p:nvPicPr>
          <p:cNvPr id="1028" name="Picture 4"/>
          <p:cNvPicPr>
            <a:picLocks noChangeAspect="1" noChangeArrowheads="1"/>
          </p:cNvPicPr>
          <p:nvPr/>
        </p:nvPicPr>
        <p:blipFill>
          <a:blip r:embed="rId2" cstate="print"/>
          <a:srcRect/>
          <a:stretch>
            <a:fillRect/>
          </a:stretch>
        </p:blipFill>
        <p:spPr bwMode="auto">
          <a:xfrm>
            <a:off x="381000" y="3962400"/>
            <a:ext cx="6248400" cy="2406605"/>
          </a:xfrm>
          <a:prstGeom prst="rect">
            <a:avLst/>
          </a:prstGeom>
          <a:noFill/>
          <a:ln w="9525">
            <a:noFill/>
            <a:miter lim="800000"/>
            <a:headEnd/>
            <a:tailEnd/>
          </a:ln>
        </p:spPr>
      </p:pic>
      <p:grpSp>
        <p:nvGrpSpPr>
          <p:cNvPr id="7" name="Group 6"/>
          <p:cNvGrpSpPr/>
          <p:nvPr/>
        </p:nvGrpSpPr>
        <p:grpSpPr>
          <a:xfrm>
            <a:off x="304800" y="2967636"/>
            <a:ext cx="8153400" cy="994764"/>
            <a:chOff x="304800" y="2286000"/>
            <a:chExt cx="8153400" cy="994764"/>
          </a:xfrm>
        </p:grpSpPr>
        <p:pic>
          <p:nvPicPr>
            <p:cNvPr id="1027" name="Picture 3"/>
            <p:cNvPicPr>
              <a:picLocks noChangeAspect="1" noChangeArrowheads="1"/>
            </p:cNvPicPr>
            <p:nvPr/>
          </p:nvPicPr>
          <p:blipFill>
            <a:blip r:embed="rId3" cstate="print"/>
            <a:srcRect b="60962"/>
            <a:stretch>
              <a:fillRect/>
            </a:stretch>
          </p:blipFill>
          <p:spPr bwMode="auto">
            <a:xfrm>
              <a:off x="304800" y="2286000"/>
              <a:ext cx="8153400" cy="685800"/>
            </a:xfrm>
            <a:prstGeom prst="rect">
              <a:avLst/>
            </a:prstGeom>
            <a:noFill/>
            <a:ln w="9525">
              <a:noFill/>
              <a:miter lim="800000"/>
              <a:headEnd/>
              <a:tailEnd/>
            </a:ln>
          </p:spPr>
        </p:pic>
        <p:pic>
          <p:nvPicPr>
            <p:cNvPr id="6" name="Picture 3"/>
            <p:cNvPicPr>
              <a:picLocks noChangeAspect="1" noChangeArrowheads="1"/>
            </p:cNvPicPr>
            <p:nvPr/>
          </p:nvPicPr>
          <p:blipFill>
            <a:blip r:embed="rId3" cstate="print"/>
            <a:srcRect l="39252" t="65063" r="41122"/>
            <a:stretch>
              <a:fillRect/>
            </a:stretch>
          </p:blipFill>
          <p:spPr bwMode="auto">
            <a:xfrm>
              <a:off x="2438400" y="2667000"/>
              <a:ext cx="1600200" cy="613764"/>
            </a:xfrm>
            <a:prstGeom prst="rect">
              <a:avLst/>
            </a:prstGeom>
            <a:noFill/>
            <a:ln w="9525">
              <a:noFill/>
              <a:miter lim="800000"/>
              <a:headEnd/>
              <a:tailEnd/>
            </a:ln>
          </p:spPr>
        </p:pic>
      </p:grpSp>
      <p:grpSp>
        <p:nvGrpSpPr>
          <p:cNvPr id="9" name="Group 8"/>
          <p:cNvGrpSpPr/>
          <p:nvPr/>
        </p:nvGrpSpPr>
        <p:grpSpPr>
          <a:xfrm>
            <a:off x="228600" y="1619972"/>
            <a:ext cx="5943600" cy="1275628"/>
            <a:chOff x="304800" y="1238972"/>
            <a:chExt cx="5943600" cy="1275628"/>
          </a:xfrm>
        </p:grpSpPr>
        <p:pic>
          <p:nvPicPr>
            <p:cNvPr id="1026" name="Picture 2"/>
            <p:cNvPicPr>
              <a:picLocks noChangeAspect="1" noChangeArrowheads="1"/>
            </p:cNvPicPr>
            <p:nvPr/>
          </p:nvPicPr>
          <p:blipFill>
            <a:blip r:embed="rId4" cstate="print"/>
            <a:srcRect b="74756"/>
            <a:stretch>
              <a:fillRect/>
            </a:stretch>
          </p:blipFill>
          <p:spPr bwMode="auto">
            <a:xfrm>
              <a:off x="304800" y="1238972"/>
              <a:ext cx="5943600" cy="437428"/>
            </a:xfrm>
            <a:prstGeom prst="rect">
              <a:avLst/>
            </a:prstGeom>
            <a:noFill/>
            <a:ln w="9525">
              <a:noFill/>
              <a:miter lim="800000"/>
              <a:headEnd/>
              <a:tailEnd/>
            </a:ln>
          </p:spPr>
        </p:pic>
        <p:pic>
          <p:nvPicPr>
            <p:cNvPr id="8" name="Picture 2"/>
            <p:cNvPicPr>
              <a:picLocks noChangeAspect="1" noChangeArrowheads="1"/>
            </p:cNvPicPr>
            <p:nvPr/>
          </p:nvPicPr>
          <p:blipFill>
            <a:blip r:embed="rId4" cstate="print"/>
            <a:srcRect l="43590" t="38436" r="25641" b="8795"/>
            <a:stretch>
              <a:fillRect/>
            </a:stretch>
          </p:blipFill>
          <p:spPr bwMode="auto">
            <a:xfrm>
              <a:off x="2971800" y="1600200"/>
              <a:ext cx="1828800" cy="914400"/>
            </a:xfrm>
            <a:prstGeom prst="rect">
              <a:avLst/>
            </a:prstGeom>
            <a:noFill/>
            <a:ln w="9525">
              <a:noFill/>
              <a:miter lim="800000"/>
              <a:headEnd/>
              <a:tailEnd/>
            </a:ln>
          </p:spPr>
        </p:pic>
      </p:grpSp>
      <p:sp>
        <p:nvSpPr>
          <p:cNvPr id="10" name="Rectangle 9"/>
          <p:cNvSpPr/>
          <p:nvPr/>
        </p:nvSpPr>
        <p:spPr>
          <a:xfrm>
            <a:off x="381000" y="304800"/>
            <a:ext cx="1941622" cy="369332"/>
          </a:xfrm>
          <a:prstGeom prst="rect">
            <a:avLst/>
          </a:prstGeom>
        </p:spPr>
        <p:txBody>
          <a:bodyPr wrap="none">
            <a:spAutoFit/>
          </a:bodyPr>
          <a:lstStyle/>
          <a:p>
            <a:r>
              <a:rPr lang="en-US" dirty="0" smtClean="0"/>
              <a:t>Vorticity equation</a:t>
            </a:r>
            <a:endParaRPr lang="en-US" dirty="0"/>
          </a:p>
        </p:txBody>
      </p:sp>
      <p:pic>
        <p:nvPicPr>
          <p:cNvPr id="11" name="Picture 2" descr="\begin{align}&#10;\frac{D\vec\omega}{Dt} &amp;= \frac{\partial \vec \omega}{\partial t} + (\vec u \cdot \nabla) \vec \omega \\&#10;&amp;= (\vec \omega \cdot \nabla) \vec u - \vec \omega (\nabla \cdot \vec u) + \frac{1}{\rho^2}\nabla \rho \times \nabla p + \nabla \times \left( \frac{\nabla \cdot \tau}{\rho} \right) + \nabla \times \vec B \end{align}"/>
          <p:cNvPicPr>
            <a:picLocks noChangeAspect="1" noChangeArrowheads="1"/>
          </p:cNvPicPr>
          <p:nvPr/>
        </p:nvPicPr>
        <p:blipFill>
          <a:blip r:embed="rId5" cstate="print"/>
          <a:srcRect r="66138" b="42268"/>
          <a:stretch>
            <a:fillRect/>
          </a:stretch>
        </p:blipFill>
        <p:spPr bwMode="auto">
          <a:xfrm>
            <a:off x="2362200" y="914400"/>
            <a:ext cx="2351314" cy="685800"/>
          </a:xfrm>
          <a:prstGeom prst="rect">
            <a:avLst/>
          </a:prstGeom>
          <a:noFill/>
        </p:spPr>
      </p:pic>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74</a:t>
            </a:fld>
            <a:endParaRPr lang="en-US"/>
          </a:p>
        </p:txBody>
      </p:sp>
      <p:pic>
        <p:nvPicPr>
          <p:cNvPr id="2051" name="Picture 1" descr="\begin{displaymath}\frac{\partial u}{\partial t}+u\frac{\partial u}{\partial x}+...&#10;...}{\partial x^{2}}+\frac{\partial^{2}u}{\partial y^{2}}\right),&#10;\end{displaymath}"/>
          <p:cNvPicPr>
            <a:picLocks noChangeAspect="1" noChangeArrowheads="1"/>
          </p:cNvPicPr>
          <p:nvPr/>
        </p:nvPicPr>
        <p:blipFill>
          <a:blip r:embed="rId2" cstate="print"/>
          <a:srcRect/>
          <a:stretch>
            <a:fillRect/>
          </a:stretch>
        </p:blipFill>
        <p:spPr bwMode="auto">
          <a:xfrm>
            <a:off x="1828799" y="1828800"/>
            <a:ext cx="5687786" cy="838200"/>
          </a:xfrm>
          <a:prstGeom prst="rect">
            <a:avLst/>
          </a:prstGeom>
          <a:noFill/>
        </p:spPr>
      </p:pic>
      <p:pic>
        <p:nvPicPr>
          <p:cNvPr id="2050" name="Picture 4" descr="\begin{displaymath}\frac{\partial v}{\partial t}+u\frac{\partial v}{\partial x}+...&#10;...}{\partial x^{2}}+\frac{\partial^{2}v}{\partial y^{2}}\right),&#10;\end{displaymath}"/>
          <p:cNvPicPr>
            <a:picLocks noChangeAspect="1" noChangeArrowheads="1"/>
          </p:cNvPicPr>
          <p:nvPr/>
        </p:nvPicPr>
        <p:blipFill>
          <a:blip r:embed="rId3" cstate="print"/>
          <a:srcRect/>
          <a:stretch>
            <a:fillRect/>
          </a:stretch>
        </p:blipFill>
        <p:spPr bwMode="auto">
          <a:xfrm>
            <a:off x="2057399" y="2895600"/>
            <a:ext cx="5116286" cy="762000"/>
          </a:xfrm>
          <a:prstGeom prst="rect">
            <a:avLst/>
          </a:prstGeom>
          <a:noFill/>
        </p:spPr>
      </p:pic>
      <p:pic>
        <p:nvPicPr>
          <p:cNvPr id="2049" name="Picture 7" descr="\begin{displaymath}\frac{\partial u}{\partial x}+\frac{\partial v}{\partial y} = 0,&#10;\end{displaymath}"/>
          <p:cNvPicPr>
            <a:picLocks noChangeAspect="1" noChangeArrowheads="1"/>
          </p:cNvPicPr>
          <p:nvPr/>
        </p:nvPicPr>
        <p:blipFill>
          <a:blip r:embed="rId4" cstate="print"/>
          <a:srcRect/>
          <a:stretch>
            <a:fillRect/>
          </a:stretch>
        </p:blipFill>
        <p:spPr bwMode="auto">
          <a:xfrm>
            <a:off x="3581400" y="3962400"/>
            <a:ext cx="1524000" cy="748145"/>
          </a:xfrm>
          <a:prstGeom prst="rect">
            <a:avLst/>
          </a:prstGeom>
          <a:noFill/>
        </p:spPr>
      </p:pic>
      <p:sp>
        <p:nvSpPr>
          <p:cNvPr id="2052" name="Rectangle 4"/>
          <p:cNvSpPr>
            <a:spLocks noChangeArrowheads="1"/>
          </p:cNvSpPr>
          <p:nvPr/>
        </p:nvSpPr>
        <p:spPr bwMode="auto">
          <a:xfrm>
            <a:off x="2362200" y="609600"/>
            <a:ext cx="4495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Two-dimensional flow equation</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sp>
        <p:nvSpPr>
          <p:cNvPr id="2054" name="Rectangle 6"/>
          <p:cNvSpPr>
            <a:spLocks noChangeArrowheads="1"/>
          </p:cNvSpPr>
          <p:nvPr/>
        </p:nvSpPr>
        <p:spPr bwMode="auto">
          <a:xfrm>
            <a:off x="0" y="1981200"/>
            <a:ext cx="9144000" cy="457200"/>
          </a:xfrm>
          <a:prstGeom prst="rect">
            <a:avLst/>
          </a:prstGeom>
          <a:noFill/>
          <a:ln w="9525">
            <a:noFill/>
            <a:miter lim="800000"/>
            <a:headEnd/>
            <a:tailEnd/>
          </a:ln>
          <a:effectLst/>
        </p:spPr>
        <p:txBody>
          <a:bodyPr vert="horz" wrap="none" lIns="91440" tIns="45720" rIns="91440" bIns="45720" numCol="1" anchor="ctr" anchorCtr="0" compatLnSpc="1">
            <a:prstTxWarp prst="textNoShape">
              <a:avLst/>
            </a:prstTxWarp>
            <a:spAutoFit/>
          </a:bodyPr>
          <a:lstStyle/>
          <a:p>
            <a:endParaRPr lang="en-US"/>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t="8081" b="8418"/>
          <a:stretch>
            <a:fillRect/>
          </a:stretch>
        </p:blipFill>
        <p:spPr bwMode="auto">
          <a:xfrm>
            <a:off x="1114425" y="2895600"/>
            <a:ext cx="6886575" cy="2362200"/>
          </a:xfrm>
          <a:prstGeom prst="rect">
            <a:avLst/>
          </a:prstGeom>
          <a:noFill/>
          <a:ln w="9525">
            <a:noFill/>
            <a:miter lim="800000"/>
            <a:headEnd/>
            <a:tailEnd/>
          </a:ln>
        </p:spPr>
      </p:pic>
      <p:sp>
        <p:nvSpPr>
          <p:cNvPr id="3" name="Slide Number Placeholder 2"/>
          <p:cNvSpPr>
            <a:spLocks noGrp="1"/>
          </p:cNvSpPr>
          <p:nvPr>
            <p:ph type="sldNum" sz="quarter" idx="12"/>
          </p:nvPr>
        </p:nvSpPr>
        <p:spPr>
          <a:xfrm>
            <a:off x="7010400" y="6381750"/>
            <a:ext cx="2133600" cy="476250"/>
          </a:xfrm>
        </p:spPr>
        <p:txBody>
          <a:bodyPr/>
          <a:lstStyle/>
          <a:p>
            <a:fld id="{325197A1-4679-4014-A1F3-A8A77BFA5E4A}" type="slidenum">
              <a:rPr lang="en-US" smtClean="0"/>
              <a:pPr/>
              <a:t>75</a:t>
            </a:fld>
            <a:endParaRPr lang="en-US"/>
          </a:p>
        </p:txBody>
      </p:sp>
      <p:sp>
        <p:nvSpPr>
          <p:cNvPr id="4" name="Rectangle 3"/>
          <p:cNvSpPr/>
          <p:nvPr/>
        </p:nvSpPr>
        <p:spPr>
          <a:xfrm>
            <a:off x="228600" y="762000"/>
            <a:ext cx="8763000" cy="1477328"/>
          </a:xfrm>
          <a:prstGeom prst="rect">
            <a:avLst/>
          </a:prstGeom>
        </p:spPr>
        <p:txBody>
          <a:bodyPr wrap="square">
            <a:spAutoFit/>
          </a:bodyPr>
          <a:lstStyle/>
          <a:p>
            <a:r>
              <a:rPr lang="en-US" dirty="0" smtClean="0"/>
              <a:t>The fraction by which the axial component of velocity is reduced is known as the axial induction factor (a</a:t>
            </a:r>
            <a:r>
              <a:rPr lang="en-US" i="1" dirty="0" smtClean="0"/>
              <a:t>). </a:t>
            </a:r>
          </a:p>
          <a:p>
            <a:endParaRPr lang="en-US" i="1" dirty="0" smtClean="0"/>
          </a:p>
          <a:p>
            <a:r>
              <a:rPr lang="en-US" dirty="0" smtClean="0"/>
              <a:t>If the free stream velocity is U</a:t>
            </a:r>
            <a:r>
              <a:rPr lang="en-US" baseline="-25000" dirty="0" smtClean="0"/>
              <a:t>∞</a:t>
            </a:r>
            <a:r>
              <a:rPr lang="en-US" dirty="0" smtClean="0"/>
              <a:t> and the axial velocity at the rotor plane is U</a:t>
            </a:r>
            <a:r>
              <a:rPr lang="en-US" baseline="-25000" dirty="0" smtClean="0"/>
              <a:t>1</a:t>
            </a:r>
            <a:r>
              <a:rPr lang="en-US" dirty="0" smtClean="0"/>
              <a:t> , then the axial induction factor is, </a:t>
            </a:r>
            <a:endParaRPr lang="en-US" dirty="0"/>
          </a:p>
        </p:txBody>
      </p:sp>
      <p:sp>
        <p:nvSpPr>
          <p:cNvPr id="5" name="Rectangle 4"/>
          <p:cNvSpPr>
            <a:spLocks noChangeArrowheads="1"/>
          </p:cNvSpPr>
          <p:nvPr/>
        </p:nvSpPr>
        <p:spPr bwMode="auto">
          <a:xfrm>
            <a:off x="2362200" y="152400"/>
            <a:ext cx="4495800" cy="46166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2400" b="1" i="0" u="none" strike="noStrike" cap="none" normalizeH="0" baseline="0" dirty="0" smtClean="0">
                <a:ln>
                  <a:noFill/>
                </a:ln>
                <a:solidFill>
                  <a:schemeClr val="tx1"/>
                </a:solidFill>
                <a:effectLst/>
                <a:latin typeface="Calibri" pitchFamily="34" charset="0"/>
                <a:ea typeface="Calibri" pitchFamily="34" charset="0"/>
                <a:cs typeface="Arial" pitchFamily="34" charset="0"/>
              </a:rPr>
              <a:t>Axial Induction Factor</a:t>
            </a:r>
            <a:endParaRPr kumimoji="0" lang="en-US" sz="2400" b="0" i="0" u="none" strike="noStrike" cap="none" normalizeH="0" baseline="0" dirty="0" smtClean="0">
              <a:ln>
                <a:noFill/>
              </a:ln>
              <a:solidFill>
                <a:schemeClr val="tx1"/>
              </a:solidFill>
              <a:effectLst/>
              <a:latin typeface="Arial" pitchFamily="34" charset="0"/>
              <a:cs typeface="Arial" pitchFamily="34" charset="0"/>
            </a:endParaRPr>
          </a:p>
        </p:txBody>
      </p:sp>
      <p:pic>
        <p:nvPicPr>
          <p:cNvPr id="1026" name="Picture 2"/>
          <p:cNvPicPr>
            <a:picLocks noChangeAspect="1" noChangeArrowheads="1"/>
          </p:cNvPicPr>
          <p:nvPr/>
        </p:nvPicPr>
        <p:blipFill>
          <a:blip r:embed="rId3" cstate="print"/>
          <a:srcRect/>
          <a:stretch>
            <a:fillRect/>
          </a:stretch>
        </p:blipFill>
        <p:spPr bwMode="auto">
          <a:xfrm>
            <a:off x="3581400" y="1981200"/>
            <a:ext cx="2221454" cy="1066800"/>
          </a:xfrm>
          <a:prstGeom prst="rect">
            <a:avLst/>
          </a:prstGeom>
          <a:noFill/>
          <a:ln w="9525">
            <a:noFill/>
            <a:miter lim="800000"/>
            <a:headEnd/>
            <a:tailEnd/>
          </a:ln>
        </p:spPr>
      </p:pic>
      <p:sp>
        <p:nvSpPr>
          <p:cNvPr id="7" name="Rectangle 6"/>
          <p:cNvSpPr/>
          <p:nvPr/>
        </p:nvSpPr>
        <p:spPr>
          <a:xfrm>
            <a:off x="152400" y="5410200"/>
            <a:ext cx="8763000" cy="369332"/>
          </a:xfrm>
          <a:prstGeom prst="rect">
            <a:avLst/>
          </a:prstGeom>
        </p:spPr>
        <p:txBody>
          <a:bodyPr wrap="square">
            <a:spAutoFit/>
          </a:bodyPr>
          <a:lstStyle/>
          <a:p>
            <a:r>
              <a:rPr lang="en-US" dirty="0" smtClean="0"/>
              <a:t>The power W extracted by the wind turbine is related to the axial induction factor (a):</a:t>
            </a:r>
            <a:endParaRPr lang="en-US" dirty="0"/>
          </a:p>
        </p:txBody>
      </p:sp>
      <p:pic>
        <p:nvPicPr>
          <p:cNvPr id="8" name="Picture 2"/>
          <p:cNvPicPr>
            <a:picLocks noChangeAspect="1" noChangeArrowheads="1"/>
          </p:cNvPicPr>
          <p:nvPr/>
        </p:nvPicPr>
        <p:blipFill>
          <a:blip r:embed="rId4" cstate="print"/>
          <a:srcRect/>
          <a:stretch>
            <a:fillRect/>
          </a:stretch>
        </p:blipFill>
        <p:spPr bwMode="auto">
          <a:xfrm>
            <a:off x="3371850" y="5715000"/>
            <a:ext cx="2876550" cy="962025"/>
          </a:xfrm>
          <a:prstGeom prst="rect">
            <a:avLst/>
          </a:prstGeom>
          <a:noFill/>
          <a:ln w="9525">
            <a:noFill/>
            <a:miter lim="800000"/>
            <a:headEnd/>
            <a:tailEnd/>
          </a:ln>
        </p:spPr>
      </p:pic>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76</a:t>
            </a:fld>
            <a:endParaRPr lang="en-US"/>
          </a:p>
        </p:txBody>
      </p:sp>
      <p:sp>
        <p:nvSpPr>
          <p:cNvPr id="4" name="Rectangle 3"/>
          <p:cNvSpPr/>
          <p:nvPr/>
        </p:nvSpPr>
        <p:spPr>
          <a:xfrm>
            <a:off x="381000" y="1219200"/>
            <a:ext cx="8001000" cy="2585323"/>
          </a:xfrm>
          <a:prstGeom prst="rect">
            <a:avLst/>
          </a:prstGeom>
        </p:spPr>
        <p:txBody>
          <a:bodyPr wrap="square">
            <a:spAutoFit/>
          </a:bodyPr>
          <a:lstStyle/>
          <a:p>
            <a:r>
              <a:rPr lang="en-US" dirty="0" smtClean="0"/>
              <a:t>The tangential induction factor (</a:t>
            </a:r>
            <a:r>
              <a:rPr lang="en-US" i="1" dirty="0" smtClean="0"/>
              <a:t>a’) which is due to rotation of the flow in the wake. </a:t>
            </a:r>
          </a:p>
          <a:p>
            <a:endParaRPr lang="en-US" i="1" dirty="0" smtClean="0"/>
          </a:p>
          <a:p>
            <a:endParaRPr lang="en-US" i="1" dirty="0" smtClean="0"/>
          </a:p>
          <a:p>
            <a:endParaRPr lang="en-US" i="1" dirty="0" smtClean="0"/>
          </a:p>
          <a:p>
            <a:endParaRPr lang="en-US" i="1" dirty="0" smtClean="0"/>
          </a:p>
          <a:p>
            <a:r>
              <a:rPr lang="en-US" dirty="0" smtClean="0"/>
              <a:t>where </a:t>
            </a:r>
            <a:r>
              <a:rPr lang="en-US" i="1" dirty="0" smtClean="0"/>
              <a:t>Ω is the angular speed of the rotor and ω is the angular velocity at which the wake rotates. </a:t>
            </a:r>
            <a:endParaRPr lang="en-US" dirty="0" smtClean="0"/>
          </a:p>
          <a:p>
            <a:endParaRPr lang="en-US" dirty="0"/>
          </a:p>
        </p:txBody>
      </p:sp>
      <p:sp>
        <p:nvSpPr>
          <p:cNvPr id="5" name="Rectangle 4"/>
          <p:cNvSpPr/>
          <p:nvPr/>
        </p:nvSpPr>
        <p:spPr>
          <a:xfrm>
            <a:off x="3048000" y="457200"/>
            <a:ext cx="2929072" cy="369332"/>
          </a:xfrm>
          <a:prstGeom prst="rect">
            <a:avLst/>
          </a:prstGeom>
        </p:spPr>
        <p:txBody>
          <a:bodyPr wrap="none">
            <a:spAutoFit/>
          </a:bodyPr>
          <a:lstStyle/>
          <a:p>
            <a:r>
              <a:rPr lang="en-US" dirty="0" smtClean="0"/>
              <a:t>Tangential induction factor </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3581400" y="1676400"/>
            <a:ext cx="1447800" cy="1204364"/>
          </a:xfrm>
          <a:prstGeom prst="rect">
            <a:avLst/>
          </a:prstGeom>
          <a:noFill/>
          <a:ln w="9525">
            <a:noFill/>
            <a:miter lim="800000"/>
            <a:headEnd/>
            <a:tailEnd/>
          </a:ln>
        </p:spPr>
      </p:pic>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50AD763D-6B1E-43F6-BBB3-5E2A07AEF992}" type="slidenum">
              <a:rPr lang="en-US" smtClean="0"/>
              <a:pPr/>
              <a:t>77</a:t>
            </a:fld>
            <a:endParaRPr lang="en-US"/>
          </a:p>
        </p:txBody>
      </p:sp>
      <p:pic>
        <p:nvPicPr>
          <p:cNvPr id="113666" name="Picture 2"/>
          <p:cNvPicPr>
            <a:picLocks noChangeAspect="1" noChangeArrowheads="1"/>
          </p:cNvPicPr>
          <p:nvPr/>
        </p:nvPicPr>
        <p:blipFill>
          <a:blip r:embed="rId2" cstate="print"/>
          <a:srcRect/>
          <a:stretch>
            <a:fillRect/>
          </a:stretch>
        </p:blipFill>
        <p:spPr bwMode="auto">
          <a:xfrm>
            <a:off x="0" y="1143000"/>
            <a:ext cx="4681066" cy="3047999"/>
          </a:xfrm>
          <a:prstGeom prst="rect">
            <a:avLst/>
          </a:prstGeom>
          <a:noFill/>
          <a:ln w="9525">
            <a:noFill/>
            <a:miter lim="800000"/>
            <a:headEnd/>
            <a:tailEnd/>
          </a:ln>
        </p:spPr>
      </p:pic>
      <p:sp>
        <p:nvSpPr>
          <p:cNvPr id="4" name="Rectangle 3"/>
          <p:cNvSpPr/>
          <p:nvPr/>
        </p:nvSpPr>
        <p:spPr>
          <a:xfrm>
            <a:off x="2362200" y="228600"/>
            <a:ext cx="3597331" cy="369332"/>
          </a:xfrm>
          <a:prstGeom prst="rect">
            <a:avLst/>
          </a:prstGeom>
        </p:spPr>
        <p:txBody>
          <a:bodyPr wrap="none">
            <a:spAutoFit/>
          </a:bodyPr>
          <a:lstStyle/>
          <a:p>
            <a:r>
              <a:rPr lang="en-US" b="1" dirty="0" smtClean="0"/>
              <a:t>Wall Functions vs. Near-Wall Model</a:t>
            </a:r>
            <a:endParaRPr lang="en-US" dirty="0"/>
          </a:p>
        </p:txBody>
      </p:sp>
      <p:pic>
        <p:nvPicPr>
          <p:cNvPr id="113667" name="Picture 3"/>
          <p:cNvPicPr>
            <a:picLocks noChangeAspect="1" noChangeArrowheads="1"/>
          </p:cNvPicPr>
          <p:nvPr/>
        </p:nvPicPr>
        <p:blipFill>
          <a:blip r:embed="rId3" cstate="print"/>
          <a:srcRect/>
          <a:stretch>
            <a:fillRect/>
          </a:stretch>
        </p:blipFill>
        <p:spPr bwMode="auto">
          <a:xfrm>
            <a:off x="4648200" y="1371600"/>
            <a:ext cx="4055438" cy="2667000"/>
          </a:xfrm>
          <a:prstGeom prst="rect">
            <a:avLst/>
          </a:prstGeom>
          <a:noFill/>
          <a:ln w="9525">
            <a:noFill/>
            <a:miter lim="800000"/>
            <a:headEnd/>
            <a:tailEnd/>
          </a:ln>
        </p:spPr>
      </p:pic>
      <p:sp>
        <p:nvSpPr>
          <p:cNvPr id="6" name="Rectangle 5"/>
          <p:cNvSpPr/>
          <p:nvPr/>
        </p:nvSpPr>
        <p:spPr>
          <a:xfrm>
            <a:off x="381000" y="4419600"/>
            <a:ext cx="7848600" cy="1200329"/>
          </a:xfrm>
          <a:prstGeom prst="rect">
            <a:avLst/>
          </a:prstGeom>
        </p:spPr>
        <p:txBody>
          <a:bodyPr wrap="square">
            <a:spAutoFit/>
          </a:bodyPr>
          <a:lstStyle/>
          <a:p>
            <a:r>
              <a:rPr lang="en-US" dirty="0" smtClean="0"/>
              <a:t>Numerous experiments have shown that the near-wall region can be largely subdivided into three layers. In the innermost layer, called the “viscous sub-layer”, the flow is almost laminar, and the (molecular) viscosity plays a dominant role in momentum</a:t>
            </a:r>
            <a:endParaRPr lang="en-US" dirty="0"/>
          </a:p>
        </p:txBody>
      </p:sp>
      <p:sp>
        <p:nvSpPr>
          <p:cNvPr id="7" name="Rectangle 6"/>
          <p:cNvSpPr/>
          <p:nvPr/>
        </p:nvSpPr>
        <p:spPr>
          <a:xfrm>
            <a:off x="457200" y="5715000"/>
            <a:ext cx="7772400" cy="646331"/>
          </a:xfrm>
          <a:prstGeom prst="rect">
            <a:avLst/>
          </a:prstGeom>
        </p:spPr>
        <p:txBody>
          <a:bodyPr wrap="square">
            <a:spAutoFit/>
          </a:bodyPr>
          <a:lstStyle/>
          <a:p>
            <a:r>
              <a:rPr lang="en-US" dirty="0" smtClean="0"/>
              <a:t>“wall functions” are used to bridge the viscosity-affected region between</a:t>
            </a:r>
          </a:p>
          <a:p>
            <a:r>
              <a:rPr lang="en-US" dirty="0" smtClean="0"/>
              <a:t>the wall and the fully-turbulent region.</a:t>
            </a:r>
            <a:endParaRPr lang="en-US" dirty="0"/>
          </a:p>
        </p:txBody>
      </p:sp>
      <p:pic>
        <p:nvPicPr>
          <p:cNvPr id="113668" name="Picture 4"/>
          <p:cNvPicPr>
            <a:picLocks noChangeAspect="1" noChangeArrowheads="1"/>
          </p:cNvPicPr>
          <p:nvPr/>
        </p:nvPicPr>
        <p:blipFill>
          <a:blip r:embed="rId4" cstate="print"/>
          <a:srcRect/>
          <a:stretch>
            <a:fillRect/>
          </a:stretch>
        </p:blipFill>
        <p:spPr bwMode="auto">
          <a:xfrm>
            <a:off x="6858000" y="914400"/>
            <a:ext cx="1771650" cy="390525"/>
          </a:xfrm>
          <a:prstGeom prst="rect">
            <a:avLst/>
          </a:prstGeom>
          <a:noFill/>
          <a:ln w="9525">
            <a:noFill/>
            <a:miter lim="800000"/>
            <a:headEnd/>
            <a:tailEnd/>
          </a:ln>
        </p:spPr>
      </p:pic>
      <p:pic>
        <p:nvPicPr>
          <p:cNvPr id="113669" name="Picture 5"/>
          <p:cNvPicPr>
            <a:picLocks noChangeAspect="1" noChangeArrowheads="1"/>
          </p:cNvPicPr>
          <p:nvPr/>
        </p:nvPicPr>
        <p:blipFill>
          <a:blip r:embed="rId5" cstate="print"/>
          <a:srcRect/>
          <a:stretch>
            <a:fillRect/>
          </a:stretch>
        </p:blipFill>
        <p:spPr bwMode="auto">
          <a:xfrm>
            <a:off x="533400" y="6429375"/>
            <a:ext cx="6457950" cy="428625"/>
          </a:xfrm>
          <a:prstGeom prst="rect">
            <a:avLst/>
          </a:prstGeom>
          <a:noFill/>
          <a:ln w="9525">
            <a:noFill/>
            <a:miter lim="800000"/>
            <a:headEnd/>
            <a:tailEnd/>
          </a:ln>
        </p:spPr>
      </p:pic>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78</a:t>
            </a:fld>
            <a:endParaRPr lang="en-US"/>
          </a:p>
        </p:txBody>
      </p:sp>
      <p:pic>
        <p:nvPicPr>
          <p:cNvPr id="1026" name="Picture 2" descr="y^+ \equiv \frac{u_* \, y}{\nu}"/>
          <p:cNvPicPr>
            <a:picLocks noChangeAspect="1" noChangeArrowheads="1"/>
          </p:cNvPicPr>
          <p:nvPr/>
        </p:nvPicPr>
        <p:blipFill>
          <a:blip r:embed="rId2" cstate="print"/>
          <a:srcRect/>
          <a:stretch>
            <a:fillRect/>
          </a:stretch>
        </p:blipFill>
        <p:spPr bwMode="auto">
          <a:xfrm>
            <a:off x="2743200" y="1447800"/>
            <a:ext cx="1600195" cy="685800"/>
          </a:xfrm>
          <a:prstGeom prst="rect">
            <a:avLst/>
          </a:prstGeom>
          <a:noFill/>
        </p:spPr>
      </p:pic>
      <p:sp>
        <p:nvSpPr>
          <p:cNvPr id="5" name="Rectangle 4"/>
          <p:cNvSpPr/>
          <p:nvPr/>
        </p:nvSpPr>
        <p:spPr>
          <a:xfrm>
            <a:off x="381000" y="381000"/>
            <a:ext cx="4198585" cy="369332"/>
          </a:xfrm>
          <a:prstGeom prst="rect">
            <a:avLst/>
          </a:prstGeom>
        </p:spPr>
        <p:txBody>
          <a:bodyPr wrap="none">
            <a:spAutoFit/>
          </a:bodyPr>
          <a:lstStyle/>
          <a:p>
            <a:r>
              <a:rPr lang="en-US" b="1" dirty="0" smtClean="0"/>
              <a:t>Dimensionless wall distance (y plus)</a:t>
            </a:r>
            <a:endParaRPr lang="en-US" b="1" dirty="0"/>
          </a:p>
        </p:txBody>
      </p:sp>
      <p:pic>
        <p:nvPicPr>
          <p:cNvPr id="1028" name="Picture 4" descr="u_*"/>
          <p:cNvPicPr>
            <a:picLocks noChangeAspect="1" noChangeArrowheads="1"/>
          </p:cNvPicPr>
          <p:nvPr/>
        </p:nvPicPr>
        <p:blipFill>
          <a:blip r:embed="rId3" cstate="print"/>
          <a:srcRect/>
          <a:stretch>
            <a:fillRect/>
          </a:stretch>
        </p:blipFill>
        <p:spPr bwMode="auto">
          <a:xfrm>
            <a:off x="609600" y="2667000"/>
            <a:ext cx="342900" cy="228600"/>
          </a:xfrm>
          <a:prstGeom prst="rect">
            <a:avLst/>
          </a:prstGeom>
          <a:noFill/>
        </p:spPr>
      </p:pic>
      <p:pic>
        <p:nvPicPr>
          <p:cNvPr id="1029" name="Picture 5" descr="y"/>
          <p:cNvPicPr>
            <a:picLocks noChangeAspect="1" noChangeArrowheads="1"/>
          </p:cNvPicPr>
          <p:nvPr/>
        </p:nvPicPr>
        <p:blipFill>
          <a:blip r:embed="rId4" cstate="print"/>
          <a:srcRect/>
          <a:stretch>
            <a:fillRect/>
          </a:stretch>
        </p:blipFill>
        <p:spPr bwMode="auto">
          <a:xfrm>
            <a:off x="5197475" y="-136525"/>
            <a:ext cx="95250" cy="133350"/>
          </a:xfrm>
          <a:prstGeom prst="rect">
            <a:avLst/>
          </a:prstGeom>
          <a:noFill/>
        </p:spPr>
      </p:pic>
      <p:pic>
        <p:nvPicPr>
          <p:cNvPr id="1030" name="Picture 6" descr="\nu"/>
          <p:cNvPicPr>
            <a:picLocks noChangeAspect="1" noChangeArrowheads="1"/>
          </p:cNvPicPr>
          <p:nvPr/>
        </p:nvPicPr>
        <p:blipFill>
          <a:blip r:embed="rId5" cstate="print"/>
          <a:srcRect/>
          <a:stretch>
            <a:fillRect/>
          </a:stretch>
        </p:blipFill>
        <p:spPr bwMode="auto">
          <a:xfrm>
            <a:off x="9239250" y="-136525"/>
            <a:ext cx="95250" cy="85725"/>
          </a:xfrm>
          <a:prstGeom prst="rect">
            <a:avLst/>
          </a:prstGeom>
          <a:noFill/>
        </p:spPr>
      </p:pic>
      <p:sp>
        <p:nvSpPr>
          <p:cNvPr id="1031" name="Rectangle 7"/>
          <p:cNvSpPr>
            <a:spLocks noChangeArrowheads="1"/>
          </p:cNvSpPr>
          <p:nvPr/>
        </p:nvSpPr>
        <p:spPr bwMode="auto">
          <a:xfrm rot="10800000" flipV="1">
            <a:off x="1219200" y="3733800"/>
            <a:ext cx="4419600" cy="36933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sz="1800" b="0" i="0" u="none" strike="noStrike" cap="none" normalizeH="0" baseline="0" dirty="0" smtClean="0">
                <a:ln>
                  <a:noFill/>
                </a:ln>
                <a:solidFill>
                  <a:schemeClr val="tx1"/>
                </a:solidFill>
                <a:effectLst/>
                <a:latin typeface="Arial" charset="0"/>
                <a:cs typeface="Arial" charset="0"/>
              </a:rPr>
              <a:t>the local </a:t>
            </a:r>
            <a:r>
              <a:rPr kumimoji="0" lang="en-US" sz="1800" b="0" i="0" u="none" strike="noStrike" cap="none" normalizeH="0" baseline="0" dirty="0" smtClean="0">
                <a:ln>
                  <a:noFill/>
                </a:ln>
                <a:solidFill>
                  <a:schemeClr val="tx1"/>
                </a:solidFill>
                <a:effectLst/>
                <a:latin typeface="Arial" charset="0"/>
                <a:cs typeface="Arial" charset="0"/>
                <a:hlinkClick r:id="rId6" tooltip="Kinematic viscosity"/>
              </a:rPr>
              <a:t>kinematic viscosity</a:t>
            </a:r>
            <a:r>
              <a:rPr kumimoji="0" lang="en-US" sz="1800" b="0" i="0" u="none" strike="noStrike" cap="none" normalizeH="0" baseline="0" dirty="0" smtClean="0">
                <a:ln>
                  <a:noFill/>
                </a:ln>
                <a:solidFill>
                  <a:schemeClr val="tx1"/>
                </a:solidFill>
                <a:effectLst/>
                <a:latin typeface="Arial" charset="0"/>
                <a:cs typeface="Arial" charset="0"/>
              </a:rPr>
              <a:t> of the fluid </a:t>
            </a:r>
          </a:p>
        </p:txBody>
      </p:sp>
      <p:pic>
        <p:nvPicPr>
          <p:cNvPr id="1033" name="Picture 9" descr="y"/>
          <p:cNvPicPr>
            <a:picLocks noChangeAspect="1" noChangeArrowheads="1"/>
          </p:cNvPicPr>
          <p:nvPr/>
        </p:nvPicPr>
        <p:blipFill>
          <a:blip r:embed="rId4" cstate="print"/>
          <a:srcRect/>
          <a:stretch>
            <a:fillRect/>
          </a:stretch>
        </p:blipFill>
        <p:spPr bwMode="auto">
          <a:xfrm>
            <a:off x="609600" y="3200400"/>
            <a:ext cx="228600" cy="320040"/>
          </a:xfrm>
          <a:prstGeom prst="rect">
            <a:avLst/>
          </a:prstGeom>
          <a:noFill/>
        </p:spPr>
      </p:pic>
      <p:pic>
        <p:nvPicPr>
          <p:cNvPr id="1034" name="Picture 10" descr="\nu"/>
          <p:cNvPicPr>
            <a:picLocks noChangeAspect="1" noChangeArrowheads="1"/>
          </p:cNvPicPr>
          <p:nvPr/>
        </p:nvPicPr>
        <p:blipFill>
          <a:blip r:embed="rId5" cstate="print"/>
          <a:srcRect/>
          <a:stretch>
            <a:fillRect/>
          </a:stretch>
        </p:blipFill>
        <p:spPr bwMode="auto">
          <a:xfrm>
            <a:off x="609600" y="3810000"/>
            <a:ext cx="254000" cy="228600"/>
          </a:xfrm>
          <a:prstGeom prst="rect">
            <a:avLst/>
          </a:prstGeom>
          <a:noFill/>
        </p:spPr>
      </p:pic>
      <p:sp>
        <p:nvSpPr>
          <p:cNvPr id="14" name="Rectangle 13"/>
          <p:cNvSpPr/>
          <p:nvPr/>
        </p:nvSpPr>
        <p:spPr>
          <a:xfrm>
            <a:off x="1219200" y="2590800"/>
            <a:ext cx="3962400" cy="369332"/>
          </a:xfrm>
          <a:prstGeom prst="rect">
            <a:avLst/>
          </a:prstGeom>
        </p:spPr>
        <p:txBody>
          <a:bodyPr wrap="square">
            <a:spAutoFit/>
          </a:bodyPr>
          <a:lstStyle/>
          <a:p>
            <a:r>
              <a:rPr lang="en-US" dirty="0" smtClean="0">
                <a:solidFill>
                  <a:schemeClr val="tx2"/>
                </a:solidFill>
                <a:cs typeface="Arial" charset="0"/>
                <a:hlinkClick r:id="rId7" tooltip="Friction velocity"/>
              </a:rPr>
              <a:t>friction velocity</a:t>
            </a:r>
            <a:r>
              <a:rPr lang="en-US" dirty="0" smtClean="0">
                <a:solidFill>
                  <a:schemeClr val="tx2"/>
                </a:solidFill>
                <a:cs typeface="Arial" charset="0"/>
              </a:rPr>
              <a:t> at the nearest wall</a:t>
            </a:r>
            <a:endParaRPr lang="en-US" dirty="0">
              <a:solidFill>
                <a:schemeClr val="tx2"/>
              </a:solidFill>
            </a:endParaRPr>
          </a:p>
        </p:txBody>
      </p:sp>
      <p:sp>
        <p:nvSpPr>
          <p:cNvPr id="15" name="Rectangle 14"/>
          <p:cNvSpPr/>
          <p:nvPr/>
        </p:nvSpPr>
        <p:spPr>
          <a:xfrm>
            <a:off x="1219200" y="3200400"/>
            <a:ext cx="3429144" cy="369332"/>
          </a:xfrm>
          <a:prstGeom prst="rect">
            <a:avLst/>
          </a:prstGeom>
        </p:spPr>
        <p:txBody>
          <a:bodyPr wrap="none">
            <a:spAutoFit/>
          </a:bodyPr>
          <a:lstStyle/>
          <a:p>
            <a:r>
              <a:rPr lang="en-US" dirty="0" smtClean="0">
                <a:cs typeface="Arial" charset="0"/>
              </a:rPr>
              <a:t>the distance to the nearest wall </a:t>
            </a:r>
            <a:endParaRPr lang="en-US" dirty="0"/>
          </a:p>
        </p:txBody>
      </p:sp>
      <p:pic>
        <p:nvPicPr>
          <p:cNvPr id="1035" name="Picture 11"/>
          <p:cNvPicPr>
            <a:picLocks noChangeAspect="1" noChangeArrowheads="1"/>
          </p:cNvPicPr>
          <p:nvPr/>
        </p:nvPicPr>
        <p:blipFill>
          <a:blip r:embed="rId8" cstate="print"/>
          <a:srcRect/>
          <a:stretch>
            <a:fillRect/>
          </a:stretch>
        </p:blipFill>
        <p:spPr bwMode="auto">
          <a:xfrm>
            <a:off x="6791325" y="762000"/>
            <a:ext cx="2200275" cy="3985404"/>
          </a:xfrm>
          <a:prstGeom prst="rect">
            <a:avLst/>
          </a:prstGeom>
          <a:noFill/>
          <a:ln w="9525">
            <a:noFill/>
            <a:miter lim="800000"/>
            <a:headEnd/>
            <a:tailEnd/>
          </a:ln>
          <a:effectLst/>
        </p:spPr>
      </p:pic>
      <p:sp>
        <p:nvSpPr>
          <p:cNvPr id="17" name="Rectangle 16"/>
          <p:cNvSpPr/>
          <p:nvPr/>
        </p:nvSpPr>
        <p:spPr>
          <a:xfrm>
            <a:off x="5562600" y="4158868"/>
            <a:ext cx="1441420" cy="369332"/>
          </a:xfrm>
          <a:prstGeom prst="rect">
            <a:avLst/>
          </a:prstGeom>
        </p:spPr>
        <p:txBody>
          <a:bodyPr wrap="none">
            <a:spAutoFit/>
          </a:bodyPr>
          <a:lstStyle/>
          <a:p>
            <a:r>
              <a:rPr lang="en-US" dirty="0" smtClean="0"/>
              <a:t>wall spacing</a:t>
            </a:r>
            <a:endParaRPr lang="en-US" dirty="0"/>
          </a:p>
        </p:txBody>
      </p:sp>
      <p:sp>
        <p:nvSpPr>
          <p:cNvPr id="18" name="Rectangle 17"/>
          <p:cNvSpPr/>
          <p:nvPr/>
        </p:nvSpPr>
        <p:spPr>
          <a:xfrm>
            <a:off x="3124200" y="5791200"/>
            <a:ext cx="3442033" cy="369332"/>
          </a:xfrm>
          <a:prstGeom prst="rect">
            <a:avLst/>
          </a:prstGeom>
        </p:spPr>
        <p:txBody>
          <a:bodyPr wrap="none">
            <a:spAutoFit/>
          </a:bodyPr>
          <a:lstStyle/>
          <a:p>
            <a:r>
              <a:rPr lang="en-US" dirty="0" smtClean="0"/>
              <a:t>http://www.pointwise.com/yplus/</a:t>
            </a:r>
            <a:endParaRPr lang="en-US" dirty="0"/>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14690" name="Picture 2"/>
          <p:cNvPicPr>
            <a:picLocks noChangeAspect="1" noChangeArrowheads="1"/>
          </p:cNvPicPr>
          <p:nvPr/>
        </p:nvPicPr>
        <p:blipFill>
          <a:blip r:embed="rId2" cstate="print"/>
          <a:srcRect t="5000"/>
          <a:stretch>
            <a:fillRect/>
          </a:stretch>
        </p:blipFill>
        <p:spPr bwMode="auto">
          <a:xfrm>
            <a:off x="3810000" y="152400"/>
            <a:ext cx="5117573" cy="2895600"/>
          </a:xfrm>
          <a:prstGeom prst="rect">
            <a:avLst/>
          </a:prstGeom>
          <a:noFill/>
          <a:ln w="9525">
            <a:noFill/>
            <a:miter lim="800000"/>
            <a:headEnd/>
            <a:tailEnd/>
          </a:ln>
        </p:spPr>
      </p:pic>
      <p:sp>
        <p:nvSpPr>
          <p:cNvPr id="6" name="Rectangle 5"/>
          <p:cNvSpPr/>
          <p:nvPr/>
        </p:nvSpPr>
        <p:spPr>
          <a:xfrm>
            <a:off x="1981200" y="6096000"/>
            <a:ext cx="695511" cy="369332"/>
          </a:xfrm>
          <a:prstGeom prst="rect">
            <a:avLst/>
          </a:prstGeom>
        </p:spPr>
        <p:txBody>
          <a:bodyPr wrap="none">
            <a:spAutoFit/>
          </a:bodyPr>
          <a:lstStyle/>
          <a:p>
            <a:r>
              <a:rPr lang="en-US" b="1" dirty="0" smtClean="0"/>
              <a:t>static</a:t>
            </a:r>
            <a:endParaRPr lang="en-US" dirty="0"/>
          </a:p>
        </p:txBody>
      </p:sp>
      <p:sp>
        <p:nvSpPr>
          <p:cNvPr id="7" name="Rectangle 6"/>
          <p:cNvSpPr/>
          <p:nvPr/>
        </p:nvSpPr>
        <p:spPr>
          <a:xfrm>
            <a:off x="6324600" y="6096000"/>
            <a:ext cx="992195" cy="369332"/>
          </a:xfrm>
          <a:prstGeom prst="rect">
            <a:avLst/>
          </a:prstGeom>
        </p:spPr>
        <p:txBody>
          <a:bodyPr wrap="none">
            <a:spAutoFit/>
          </a:bodyPr>
          <a:lstStyle/>
          <a:p>
            <a:r>
              <a:rPr lang="en-US" b="1" dirty="0" smtClean="0"/>
              <a:t>Rotating</a:t>
            </a:r>
            <a:endParaRPr lang="en-US" dirty="0"/>
          </a:p>
        </p:txBody>
      </p:sp>
      <p:sp>
        <p:nvSpPr>
          <p:cNvPr id="8" name="Rectangle 7"/>
          <p:cNvSpPr/>
          <p:nvPr/>
        </p:nvSpPr>
        <p:spPr>
          <a:xfrm>
            <a:off x="228600" y="304800"/>
            <a:ext cx="3276600" cy="838200"/>
          </a:xfrm>
          <a:prstGeom prst="rect">
            <a:avLst/>
          </a:prstGeom>
          <a:ln w="6350">
            <a:solidFill>
              <a:schemeClr val="tx1"/>
            </a:solidFill>
          </a:ln>
        </p:spPr>
        <p:txBody>
          <a:bodyPr wrap="square">
            <a:spAutoFit/>
          </a:bodyPr>
          <a:lstStyle/>
          <a:p>
            <a:pPr algn="ctr"/>
            <a:r>
              <a:rPr lang="en-US" sz="2400" b="1" dirty="0" smtClean="0">
                <a:solidFill>
                  <a:srgbClr val="C00000"/>
                </a:solidFill>
              </a:rPr>
              <a:t>Intermittency Contours</a:t>
            </a:r>
            <a:endParaRPr lang="en-US" sz="2400" dirty="0">
              <a:solidFill>
                <a:srgbClr val="C00000"/>
              </a:solidFill>
            </a:endParaRPr>
          </a:p>
        </p:txBody>
      </p:sp>
      <p:pic>
        <p:nvPicPr>
          <p:cNvPr id="114695" name="Picture 7" descr="C:\Users\Mohammed\Desktop\turbulance\in\intermeitency\steady rotor 202.jpg"/>
          <p:cNvPicPr>
            <a:picLocks noChangeAspect="1" noChangeArrowheads="1"/>
          </p:cNvPicPr>
          <p:nvPr/>
        </p:nvPicPr>
        <p:blipFill>
          <a:blip r:embed="rId3" cstate="print"/>
          <a:srcRect/>
          <a:stretch>
            <a:fillRect/>
          </a:stretch>
        </p:blipFill>
        <p:spPr bwMode="auto">
          <a:xfrm>
            <a:off x="381000" y="3276600"/>
            <a:ext cx="3860800" cy="2895600"/>
          </a:xfrm>
          <a:prstGeom prst="rect">
            <a:avLst/>
          </a:prstGeom>
          <a:noFill/>
        </p:spPr>
      </p:pic>
      <p:pic>
        <p:nvPicPr>
          <p:cNvPr id="114696" name="Picture 8" descr="C:\Users\Mohammed\Desktop\turbulance\in\intermeitency\single rotor transient 202.jpg"/>
          <p:cNvPicPr>
            <a:picLocks noChangeAspect="1" noChangeArrowheads="1"/>
          </p:cNvPicPr>
          <p:nvPr/>
        </p:nvPicPr>
        <p:blipFill>
          <a:blip r:embed="rId4" cstate="print"/>
          <a:srcRect/>
          <a:stretch>
            <a:fillRect/>
          </a:stretch>
        </p:blipFill>
        <p:spPr bwMode="auto">
          <a:xfrm>
            <a:off x="4800600" y="3200400"/>
            <a:ext cx="3962400" cy="2971800"/>
          </a:xfrm>
          <a:prstGeom prst="rect">
            <a:avLst/>
          </a:prstGeom>
          <a:noFill/>
        </p:spPr>
      </p:pic>
      <p:sp>
        <p:nvSpPr>
          <p:cNvPr id="13" name="Rectangle 12"/>
          <p:cNvSpPr/>
          <p:nvPr/>
        </p:nvSpPr>
        <p:spPr>
          <a:xfrm>
            <a:off x="152400" y="6400800"/>
            <a:ext cx="4267200" cy="307777"/>
          </a:xfrm>
          <a:prstGeom prst="rect">
            <a:avLst/>
          </a:prstGeom>
        </p:spPr>
        <p:txBody>
          <a:bodyPr wrap="square">
            <a:spAutoFit/>
          </a:bodyPr>
          <a:lstStyle/>
          <a:p>
            <a:pPr algn="ctr"/>
            <a:r>
              <a:rPr lang="en-US" sz="1400" b="1" dirty="0" smtClean="0"/>
              <a:t>Average </a:t>
            </a:r>
            <a:r>
              <a:rPr lang="en-US" sz="1400" b="1" dirty="0" smtClean="0">
                <a:solidFill>
                  <a:srgbClr val="C00000"/>
                </a:solidFill>
              </a:rPr>
              <a:t>Intermittency </a:t>
            </a:r>
            <a:r>
              <a:rPr lang="en-US" sz="1400" b="1" dirty="0" smtClean="0"/>
              <a:t>on the blades   0.9</a:t>
            </a:r>
            <a:endParaRPr lang="en-US" sz="1400" b="1" dirty="0"/>
          </a:p>
        </p:txBody>
      </p:sp>
      <p:sp>
        <p:nvSpPr>
          <p:cNvPr id="14" name="Rectangle 13"/>
          <p:cNvSpPr/>
          <p:nvPr/>
        </p:nvSpPr>
        <p:spPr>
          <a:xfrm>
            <a:off x="4572000" y="6400800"/>
            <a:ext cx="4267200" cy="307777"/>
          </a:xfrm>
          <a:prstGeom prst="rect">
            <a:avLst/>
          </a:prstGeom>
        </p:spPr>
        <p:txBody>
          <a:bodyPr wrap="square">
            <a:spAutoFit/>
          </a:bodyPr>
          <a:lstStyle/>
          <a:p>
            <a:pPr algn="ctr"/>
            <a:r>
              <a:rPr lang="en-US" sz="1400" b="1" dirty="0" smtClean="0"/>
              <a:t>Average </a:t>
            </a:r>
            <a:r>
              <a:rPr lang="en-US" sz="1400" b="1" dirty="0" smtClean="0">
                <a:solidFill>
                  <a:srgbClr val="C00000"/>
                </a:solidFill>
              </a:rPr>
              <a:t>Intermittency </a:t>
            </a:r>
            <a:r>
              <a:rPr lang="en-US" sz="1400" b="1" dirty="0" smtClean="0"/>
              <a:t>on the blades   0.4</a:t>
            </a:r>
            <a:endParaRPr lang="en-US" sz="1400" b="1" dirty="0"/>
          </a:p>
        </p:txBody>
      </p:sp>
      <p:pic>
        <p:nvPicPr>
          <p:cNvPr id="114698" name="Picture 10"/>
          <p:cNvPicPr>
            <a:picLocks noChangeAspect="1" noChangeArrowheads="1"/>
          </p:cNvPicPr>
          <p:nvPr/>
        </p:nvPicPr>
        <p:blipFill>
          <a:blip r:embed="rId5" cstate="print"/>
          <a:srcRect/>
          <a:stretch>
            <a:fillRect/>
          </a:stretch>
        </p:blipFill>
        <p:spPr bwMode="auto">
          <a:xfrm>
            <a:off x="2971800" y="2590800"/>
            <a:ext cx="860962" cy="457200"/>
          </a:xfrm>
          <a:prstGeom prst="rect">
            <a:avLst/>
          </a:prstGeom>
          <a:noFill/>
          <a:ln w="9525">
            <a:noFill/>
            <a:miter lim="800000"/>
            <a:headEnd/>
            <a:tailEnd/>
          </a:ln>
        </p:spPr>
      </p:pic>
      <p:sp>
        <p:nvSpPr>
          <p:cNvPr id="11" name="Rectangle 10"/>
          <p:cNvSpPr/>
          <p:nvPr/>
        </p:nvSpPr>
        <p:spPr>
          <a:xfrm>
            <a:off x="228600" y="1295400"/>
            <a:ext cx="3581400" cy="1200329"/>
          </a:xfrm>
          <a:prstGeom prst="rect">
            <a:avLst/>
          </a:prstGeom>
        </p:spPr>
        <p:txBody>
          <a:bodyPr wrap="square">
            <a:spAutoFit/>
          </a:bodyPr>
          <a:lstStyle/>
          <a:p>
            <a:r>
              <a:rPr lang="en-US" b="1" dirty="0" smtClean="0"/>
              <a:t>For point surfaces, the value is interpolated from all the mesh nodes of the cell containing the point</a:t>
            </a:r>
            <a:endParaRPr lang="en-US" b="1" dirty="0"/>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21858" name="Picture 2"/>
          <p:cNvPicPr>
            <a:picLocks noChangeAspect="1" noChangeArrowheads="1"/>
          </p:cNvPicPr>
          <p:nvPr/>
        </p:nvPicPr>
        <p:blipFill>
          <a:blip r:embed="rId2" cstate="print"/>
          <a:srcRect/>
          <a:stretch>
            <a:fillRect/>
          </a:stretch>
        </p:blipFill>
        <p:spPr bwMode="auto">
          <a:xfrm>
            <a:off x="152400" y="1581150"/>
            <a:ext cx="4165600" cy="3124200"/>
          </a:xfrm>
          <a:prstGeom prst="rect">
            <a:avLst/>
          </a:prstGeom>
          <a:noFill/>
          <a:ln w="9525">
            <a:noFill/>
            <a:miter lim="800000"/>
            <a:headEnd/>
            <a:tailEnd/>
          </a:ln>
          <a:effectLst/>
        </p:spPr>
      </p:pic>
      <p:sp>
        <p:nvSpPr>
          <p:cNvPr id="3" name="Rectangle 2"/>
          <p:cNvSpPr/>
          <p:nvPr/>
        </p:nvSpPr>
        <p:spPr>
          <a:xfrm>
            <a:off x="152400" y="1047750"/>
            <a:ext cx="3493264" cy="369332"/>
          </a:xfrm>
          <a:prstGeom prst="rect">
            <a:avLst/>
          </a:prstGeom>
          <a:ln w="9525">
            <a:solidFill>
              <a:schemeClr val="tx1"/>
            </a:solidFill>
          </a:ln>
        </p:spPr>
        <p:txBody>
          <a:bodyPr wrap="none">
            <a:spAutoFit/>
          </a:bodyPr>
          <a:lstStyle/>
          <a:p>
            <a:r>
              <a:rPr lang="en-US" b="1" dirty="0" smtClean="0">
                <a:solidFill>
                  <a:srgbClr val="C00000"/>
                </a:solidFill>
              </a:rPr>
              <a:t>K-w (SST model) full turbulent</a:t>
            </a:r>
            <a:endParaRPr lang="en-US" dirty="0">
              <a:solidFill>
                <a:srgbClr val="C00000"/>
              </a:solidFill>
            </a:endParaRPr>
          </a:p>
        </p:txBody>
      </p:sp>
      <p:sp>
        <p:nvSpPr>
          <p:cNvPr id="4" name="Rectangle 3"/>
          <p:cNvSpPr/>
          <p:nvPr/>
        </p:nvSpPr>
        <p:spPr>
          <a:xfrm>
            <a:off x="2362200" y="228600"/>
            <a:ext cx="3860865" cy="369332"/>
          </a:xfrm>
          <a:prstGeom prst="rect">
            <a:avLst/>
          </a:prstGeom>
          <a:ln w="9525">
            <a:solidFill>
              <a:schemeClr val="tx1"/>
            </a:solidFill>
          </a:ln>
        </p:spPr>
        <p:txBody>
          <a:bodyPr wrap="none">
            <a:spAutoFit/>
          </a:bodyPr>
          <a:lstStyle/>
          <a:p>
            <a:r>
              <a:rPr lang="en-US" b="1" dirty="0" smtClean="0">
                <a:solidFill>
                  <a:srgbClr val="C00000"/>
                </a:solidFill>
              </a:rPr>
              <a:t>Contours of Turbulence Intensity </a:t>
            </a:r>
            <a:endParaRPr lang="en-US" dirty="0">
              <a:solidFill>
                <a:srgbClr val="C00000"/>
              </a:solidFill>
            </a:endParaRPr>
          </a:p>
        </p:txBody>
      </p:sp>
      <p:pic>
        <p:nvPicPr>
          <p:cNvPr id="5" name="Picture 3"/>
          <p:cNvPicPr>
            <a:picLocks noChangeAspect="1" noChangeArrowheads="1"/>
          </p:cNvPicPr>
          <p:nvPr/>
        </p:nvPicPr>
        <p:blipFill>
          <a:blip r:embed="rId3" cstate="print"/>
          <a:srcRect r="9091" b="12121"/>
          <a:stretch>
            <a:fillRect/>
          </a:stretch>
        </p:blipFill>
        <p:spPr bwMode="auto">
          <a:xfrm>
            <a:off x="4800600" y="1581150"/>
            <a:ext cx="3810000" cy="2762250"/>
          </a:xfrm>
          <a:prstGeom prst="rect">
            <a:avLst/>
          </a:prstGeom>
          <a:noFill/>
          <a:ln w="9525">
            <a:noFill/>
            <a:miter lim="800000"/>
            <a:headEnd/>
            <a:tailEnd/>
          </a:ln>
          <a:effectLst/>
        </p:spPr>
      </p:pic>
      <p:sp>
        <p:nvSpPr>
          <p:cNvPr id="6" name="Rectangle 5"/>
          <p:cNvSpPr/>
          <p:nvPr/>
        </p:nvSpPr>
        <p:spPr>
          <a:xfrm>
            <a:off x="5410200" y="1047750"/>
            <a:ext cx="2698239" cy="369332"/>
          </a:xfrm>
          <a:prstGeom prst="rect">
            <a:avLst/>
          </a:prstGeom>
          <a:ln w="9525">
            <a:solidFill>
              <a:schemeClr val="tx1"/>
            </a:solidFill>
          </a:ln>
        </p:spPr>
        <p:txBody>
          <a:bodyPr wrap="none">
            <a:spAutoFit/>
          </a:bodyPr>
          <a:lstStyle/>
          <a:p>
            <a:r>
              <a:rPr lang="en-US" b="1" dirty="0" smtClean="0">
                <a:solidFill>
                  <a:srgbClr val="C00000"/>
                </a:solidFill>
              </a:rPr>
              <a:t>K-w (Trans SST model)</a:t>
            </a:r>
            <a:endParaRPr lang="en-US" dirty="0">
              <a:solidFill>
                <a:srgbClr val="C00000"/>
              </a:solidFill>
            </a:endParaRPr>
          </a:p>
        </p:txBody>
      </p:sp>
      <p:sp>
        <p:nvSpPr>
          <p:cNvPr id="7" name="Oval 6"/>
          <p:cNvSpPr/>
          <p:nvPr/>
        </p:nvSpPr>
        <p:spPr>
          <a:xfrm>
            <a:off x="6096000" y="3638550"/>
            <a:ext cx="1143000" cy="762000"/>
          </a:xfrm>
          <a:prstGeom prst="ellipse">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Arrow Connector 7"/>
          <p:cNvCxnSpPr/>
          <p:nvPr/>
        </p:nvCxnSpPr>
        <p:spPr>
          <a:xfrm flipV="1">
            <a:off x="5791200" y="4267200"/>
            <a:ext cx="533400" cy="762000"/>
          </a:xfrm>
          <a:prstGeom prst="straightConnector1">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pic>
        <p:nvPicPr>
          <p:cNvPr id="12" name="Picture 2"/>
          <p:cNvPicPr>
            <a:picLocks noChangeAspect="1" noChangeArrowheads="1"/>
          </p:cNvPicPr>
          <p:nvPr/>
        </p:nvPicPr>
        <p:blipFill>
          <a:blip r:embed="rId4" cstate="print"/>
          <a:srcRect l="27352" t="46228" r="9470" b="12681"/>
          <a:stretch>
            <a:fillRect/>
          </a:stretch>
        </p:blipFill>
        <p:spPr bwMode="auto">
          <a:xfrm>
            <a:off x="4114800" y="5029200"/>
            <a:ext cx="3280410" cy="1600200"/>
          </a:xfrm>
          <a:prstGeom prst="rect">
            <a:avLst/>
          </a:prstGeom>
          <a:noFill/>
          <a:ln w="9525">
            <a:solidFill>
              <a:schemeClr val="tx1"/>
            </a:solidFill>
            <a:miter lim="800000"/>
            <a:headEnd/>
            <a:tailEnd/>
          </a:ln>
          <a:effectLst/>
        </p:spPr>
      </p:pic>
      <p:sp>
        <p:nvSpPr>
          <p:cNvPr id="13" name="Rectangle 12"/>
          <p:cNvSpPr/>
          <p:nvPr/>
        </p:nvSpPr>
        <p:spPr>
          <a:xfrm>
            <a:off x="7467600" y="5181600"/>
            <a:ext cx="1524000" cy="738664"/>
          </a:xfrm>
          <a:prstGeom prst="rect">
            <a:avLst/>
          </a:prstGeom>
          <a:ln w="9525">
            <a:solidFill>
              <a:schemeClr val="tx1"/>
            </a:solidFill>
          </a:ln>
        </p:spPr>
        <p:txBody>
          <a:bodyPr wrap="square">
            <a:spAutoFit/>
          </a:bodyPr>
          <a:lstStyle/>
          <a:p>
            <a:pPr algn="ctr"/>
            <a:r>
              <a:rPr lang="en-US" sz="1400" b="1" dirty="0" smtClean="0"/>
              <a:t>Magnification of Transition Position</a:t>
            </a:r>
            <a:endParaRPr lang="en-US" sz="1400" dirty="0"/>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81</a:t>
            </a:fld>
            <a:endParaRPr lang="en-US"/>
          </a:p>
        </p:txBody>
      </p:sp>
      <p:pic>
        <p:nvPicPr>
          <p:cNvPr id="4" name="Vertical Axis Wind Turbine Hybrid Darrieus JET Bl.mp4">
            <a:hlinkClick r:id="" action="ppaction://media"/>
          </p:cNvPr>
          <p:cNvPicPr>
            <a:picLocks noRot="1" noChangeAspect="1"/>
          </p:cNvPicPr>
          <p:nvPr>
            <a:videoFile r:link="rId1"/>
          </p:nvPr>
        </p:nvPicPr>
        <p:blipFill>
          <a:blip r:embed="rId3" cstate="print"/>
          <a:stretch>
            <a:fillRect/>
          </a:stretch>
        </p:blipFill>
        <p:spPr>
          <a:xfrm>
            <a:off x="0" y="0"/>
            <a:ext cx="9144000" cy="68580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4"/>
                                        </p:tgtEl>
                                      </p:cBhvr>
                                    </p:cmd>
                                  </p:childTnLst>
                                </p:cTn>
                              </p:par>
                            </p:childTnLst>
                          </p:cTn>
                        </p:par>
                      </p:childTnLst>
                    </p:cTn>
                  </p:par>
                </p:childTnLst>
              </p:cTn>
              <p:nextCondLst>
                <p:cond evt="onClick" delay="0">
                  <p:tgtEl>
                    <p:spTgt spid="4"/>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38A1DA5-4D32-42F5-894D-A42D0857CFB6}" type="datetime1">
              <a:rPr lang="en-US" smtClean="0"/>
              <a:pPr/>
              <a:t>10/15/2015</a:t>
            </a:fld>
            <a:endParaRPr lang="en-US"/>
          </a:p>
        </p:txBody>
      </p:sp>
      <p:sp>
        <p:nvSpPr>
          <p:cNvPr id="3" name="Slide Number Placeholder 2"/>
          <p:cNvSpPr>
            <a:spLocks noGrp="1"/>
          </p:cNvSpPr>
          <p:nvPr>
            <p:ph type="sldNum" sz="quarter" idx="12"/>
          </p:nvPr>
        </p:nvSpPr>
        <p:spPr/>
        <p:txBody>
          <a:bodyPr/>
          <a:lstStyle/>
          <a:p>
            <a:fld id="{325197A1-4679-4014-A1F3-A8A77BFA5E4A}" type="slidenum">
              <a:rPr lang="en-US" smtClean="0"/>
              <a:pPr/>
              <a:t>82</a:t>
            </a:fld>
            <a:endParaRPr lang="en-US"/>
          </a:p>
        </p:txBody>
      </p:sp>
      <p:pic>
        <p:nvPicPr>
          <p:cNvPr id="4" name="Picture 10" descr="http://media.treehugger.com/assets/images/2013/06/swidwindcurrentturbine.jpg"/>
          <p:cNvPicPr>
            <a:picLocks noChangeAspect="1" noChangeArrowheads="1"/>
          </p:cNvPicPr>
          <p:nvPr/>
        </p:nvPicPr>
        <p:blipFill>
          <a:blip r:embed="rId2" cstate="print"/>
          <a:srcRect/>
          <a:stretch>
            <a:fillRect/>
          </a:stretch>
        </p:blipFill>
        <p:spPr bwMode="auto">
          <a:xfrm>
            <a:off x="1143000" y="762000"/>
            <a:ext cx="6858000" cy="5080520"/>
          </a:xfrm>
          <a:prstGeom prst="rect">
            <a:avLst/>
          </a:prstGeom>
          <a:noFill/>
        </p:spPr>
      </p:pic>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325197A1-4679-4014-A1F3-A8A77BFA5E4A}" type="slidenum">
              <a:rPr lang="en-US" smtClean="0"/>
              <a:pPr/>
              <a:t>83</a:t>
            </a:fld>
            <a:endParaRPr lang="en-US" dirty="0"/>
          </a:p>
        </p:txBody>
      </p:sp>
      <p:sp>
        <p:nvSpPr>
          <p:cNvPr id="4" name="Rectangle 3"/>
          <p:cNvSpPr/>
          <p:nvPr/>
        </p:nvSpPr>
        <p:spPr>
          <a:xfrm>
            <a:off x="228600" y="76200"/>
            <a:ext cx="8763000" cy="3231654"/>
          </a:xfrm>
          <a:prstGeom prst="rect">
            <a:avLst/>
          </a:prstGeom>
        </p:spPr>
        <p:txBody>
          <a:bodyPr wrap="square">
            <a:spAutoFit/>
          </a:bodyPr>
          <a:lstStyle/>
          <a:p>
            <a:pPr algn="ctr"/>
            <a:r>
              <a:rPr lang="en-US" sz="2400" b="1" dirty="0" smtClean="0"/>
              <a:t>Experimental Data Correction</a:t>
            </a:r>
          </a:p>
          <a:p>
            <a:pPr algn="ctr"/>
            <a:endParaRPr lang="en-US" b="1" dirty="0" smtClean="0"/>
          </a:p>
          <a:p>
            <a:pPr algn="ctr"/>
            <a:endParaRPr lang="en-US" b="1" dirty="0" smtClean="0"/>
          </a:p>
          <a:p>
            <a:r>
              <a:rPr lang="en-US" dirty="0" smtClean="0"/>
              <a:t>An object placed in a wind tunnel produces some "tunnel blockage" </a:t>
            </a:r>
          </a:p>
          <a:p>
            <a:endParaRPr lang="en-US" dirty="0" smtClean="0"/>
          </a:p>
          <a:p>
            <a:r>
              <a:rPr lang="en-US" dirty="0" smtClean="0"/>
              <a:t>This causes the local wind velocity in the test section to increase. </a:t>
            </a:r>
          </a:p>
          <a:p>
            <a:endParaRPr lang="en-US" dirty="0" smtClean="0"/>
          </a:p>
          <a:p>
            <a:r>
              <a:rPr lang="en-US" dirty="0" smtClean="0"/>
              <a:t>This increase has to be accounted for by determining a tunnel blockage factor (</a:t>
            </a:r>
            <a:r>
              <a:rPr lang="en-US" dirty="0" smtClean="0">
                <a:sym typeface="Symbol"/>
              </a:rPr>
              <a:t>)</a:t>
            </a:r>
            <a:r>
              <a:rPr lang="en-US" dirty="0" smtClean="0"/>
              <a:t> </a:t>
            </a:r>
          </a:p>
          <a:p>
            <a:endParaRPr lang="en-US" dirty="0" smtClean="0"/>
          </a:p>
          <a:p>
            <a:r>
              <a:rPr lang="en-US" dirty="0" smtClean="0"/>
              <a:t>The total tunnel blockage correction be determined by applying the following</a:t>
            </a:r>
          </a:p>
          <a:p>
            <a:r>
              <a:rPr lang="en-US" dirty="0" smtClean="0"/>
              <a:t>equation:</a:t>
            </a:r>
            <a:endParaRPr lang="en-US" dirty="0"/>
          </a:p>
        </p:txBody>
      </p:sp>
      <p:sp>
        <p:nvSpPr>
          <p:cNvPr id="5" name="Rectangle 4"/>
          <p:cNvSpPr/>
          <p:nvPr/>
        </p:nvSpPr>
        <p:spPr>
          <a:xfrm>
            <a:off x="381000" y="3962400"/>
            <a:ext cx="8305800" cy="307777"/>
          </a:xfrm>
          <a:prstGeom prst="rect">
            <a:avLst/>
          </a:prstGeom>
        </p:spPr>
        <p:txBody>
          <a:bodyPr wrap="square">
            <a:spAutoFit/>
          </a:bodyPr>
          <a:lstStyle/>
          <a:p>
            <a:r>
              <a:rPr lang="en-US" sz="1400" b="1" dirty="0" smtClean="0"/>
              <a:t>Pope, A. and Harper, J.J., </a:t>
            </a:r>
            <a:r>
              <a:rPr lang="en-US" sz="1400" b="1" i="1" dirty="0" smtClean="0"/>
              <a:t>Low Speed Wind Tunnel Testing, </a:t>
            </a:r>
            <a:r>
              <a:rPr lang="en-US" sz="1400" b="1" dirty="0" smtClean="0"/>
              <a:t>John Wiley, New York, 1966.</a:t>
            </a:r>
            <a:endParaRPr lang="en-US" sz="1400" b="1" dirty="0"/>
          </a:p>
        </p:txBody>
      </p:sp>
      <p:pic>
        <p:nvPicPr>
          <p:cNvPr id="140290" name="Picture 2"/>
          <p:cNvPicPr>
            <a:picLocks noChangeAspect="1" noChangeArrowheads="1"/>
          </p:cNvPicPr>
          <p:nvPr/>
        </p:nvPicPr>
        <p:blipFill>
          <a:blip r:embed="rId2" cstate="print"/>
          <a:srcRect/>
          <a:stretch>
            <a:fillRect/>
          </a:stretch>
        </p:blipFill>
        <p:spPr bwMode="auto">
          <a:xfrm>
            <a:off x="2895600" y="3124200"/>
            <a:ext cx="3343003" cy="790575"/>
          </a:xfrm>
          <a:prstGeom prst="rect">
            <a:avLst/>
          </a:prstGeom>
          <a:noFill/>
          <a:ln w="9525">
            <a:noFill/>
            <a:miter lim="800000"/>
            <a:headEnd/>
            <a:tailEnd/>
          </a:ln>
        </p:spPr>
      </p:pic>
      <p:pic>
        <p:nvPicPr>
          <p:cNvPr id="140291" name="Picture 3"/>
          <p:cNvPicPr>
            <a:picLocks noChangeAspect="1" noChangeArrowheads="1"/>
          </p:cNvPicPr>
          <p:nvPr/>
        </p:nvPicPr>
        <p:blipFill>
          <a:blip r:embed="rId3" cstate="print"/>
          <a:srcRect/>
          <a:stretch>
            <a:fillRect/>
          </a:stretch>
        </p:blipFill>
        <p:spPr bwMode="auto">
          <a:xfrm>
            <a:off x="990600" y="5029200"/>
            <a:ext cx="1981200" cy="914400"/>
          </a:xfrm>
          <a:prstGeom prst="rect">
            <a:avLst/>
          </a:prstGeom>
          <a:noFill/>
          <a:ln w="9525">
            <a:noFill/>
            <a:miter lim="800000"/>
            <a:headEnd/>
            <a:tailEnd/>
          </a:ln>
        </p:spPr>
      </p:pic>
      <p:pic>
        <p:nvPicPr>
          <p:cNvPr id="140292" name="Picture 4"/>
          <p:cNvPicPr>
            <a:picLocks noChangeAspect="1" noChangeArrowheads="1"/>
          </p:cNvPicPr>
          <p:nvPr/>
        </p:nvPicPr>
        <p:blipFill>
          <a:blip r:embed="rId4" cstate="print"/>
          <a:srcRect/>
          <a:stretch>
            <a:fillRect/>
          </a:stretch>
        </p:blipFill>
        <p:spPr bwMode="auto">
          <a:xfrm>
            <a:off x="4419600" y="4492551"/>
            <a:ext cx="4267200" cy="2213049"/>
          </a:xfrm>
          <a:prstGeom prst="rect">
            <a:avLst/>
          </a:prstGeom>
          <a:noFill/>
          <a:ln w="9525">
            <a:noFill/>
            <a:miter lim="800000"/>
            <a:headEnd/>
            <a:tailEnd/>
          </a:ln>
        </p:spPr>
      </p:pic>
      <p:sp>
        <p:nvSpPr>
          <p:cNvPr id="9" name="Right Arrow 8"/>
          <p:cNvSpPr/>
          <p:nvPr/>
        </p:nvSpPr>
        <p:spPr>
          <a:xfrm>
            <a:off x="3276600" y="5257800"/>
            <a:ext cx="609600" cy="381000"/>
          </a:xfrm>
          <a:prstGeom prst="right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457200" y="304800"/>
            <a:ext cx="8229600" cy="609600"/>
          </a:xfrm>
          <a:prstGeom prst="rect">
            <a:avLst/>
          </a:prstGeom>
        </p:spPr>
        <p:txBody>
          <a:bodyPr>
            <a:normAutofit/>
          </a:bodyPr>
          <a:lstStyle/>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dirty="0" smtClean="0">
                <a:ln>
                  <a:noFill/>
                </a:ln>
                <a:solidFill>
                  <a:schemeClr val="tx1"/>
                </a:solidFill>
                <a:effectLst/>
                <a:uLnTx/>
                <a:uFillTx/>
                <a:latin typeface="+mj-lt"/>
                <a:ea typeface="+mj-ea"/>
                <a:cs typeface="+mj-cs"/>
              </a:rPr>
              <a:t>My Status</a:t>
            </a:r>
            <a:endParaRPr kumimoji="0" lang="en-US" sz="2800" b="1" i="0" u="none" strike="noStrike" kern="1200" cap="none" spc="0" normalizeH="0" baseline="0" noProof="0" dirty="0">
              <a:ln>
                <a:noFill/>
              </a:ln>
              <a:solidFill>
                <a:schemeClr val="tx1"/>
              </a:solidFill>
              <a:effectLst/>
              <a:uLnTx/>
              <a:uFillTx/>
              <a:latin typeface="+mj-lt"/>
              <a:ea typeface="+mj-ea"/>
              <a:cs typeface="+mj-cs"/>
            </a:endParaRPr>
          </a:p>
        </p:txBody>
      </p:sp>
      <p:sp>
        <p:nvSpPr>
          <p:cNvPr id="3" name="Title 1"/>
          <p:cNvSpPr txBox="1">
            <a:spLocks/>
          </p:cNvSpPr>
          <p:nvPr/>
        </p:nvSpPr>
        <p:spPr>
          <a:xfrm>
            <a:off x="304800" y="1295400"/>
            <a:ext cx="8382000" cy="4343400"/>
          </a:xfrm>
          <a:prstGeom prst="rect">
            <a:avLst/>
          </a:prstGeom>
        </p:spPr>
        <p:txBody>
          <a:bodyPr>
            <a:normAutofit/>
          </a:bodyPr>
          <a:lstStyle/>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Arrived at USA  on  23 September</a:t>
            </a:r>
            <a:r>
              <a:rPr kumimoji="0" lang="en-US" sz="2400" b="0" i="0" u="none" strike="noStrike" kern="1200" cap="none" spc="0" normalizeH="0" noProof="0" dirty="0" smtClean="0">
                <a:ln>
                  <a:noFill/>
                </a:ln>
                <a:solidFill>
                  <a:schemeClr val="tx1"/>
                </a:solidFill>
                <a:effectLst/>
                <a:uLnTx/>
                <a:uFillTx/>
                <a:latin typeface="+mj-lt"/>
                <a:ea typeface="+mj-ea"/>
                <a:cs typeface="+mj-cs"/>
              </a:rPr>
              <a:t> 2012</a:t>
            </a:r>
          </a:p>
          <a:p>
            <a:pPr marL="0" marR="0" lvl="0" indent="0" defTabSz="914400" rtl="0" eaLnBrk="1" fontAlgn="auto" latinLnBrk="0" hangingPunct="1">
              <a:lnSpc>
                <a:spcPct val="100000"/>
              </a:lnSpc>
              <a:spcBef>
                <a:spcPct val="0"/>
              </a:spcBef>
              <a:spcAft>
                <a:spcPts val="0"/>
              </a:spcAft>
              <a:buClrTx/>
              <a:buSzTx/>
              <a:tabLst/>
              <a:defRP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a:t>
            </a:r>
          </a:p>
          <a:p>
            <a:pPr>
              <a:spcBef>
                <a:spcPct val="0"/>
              </a:spcBef>
              <a:buFont typeface="Arial" pitchFamily="34" charset="0"/>
              <a:buChar char="•"/>
            </a:pPr>
            <a:r>
              <a:rPr lang="en-US" sz="2400" dirty="0" smtClean="0">
                <a:latin typeface="+mj-lt"/>
                <a:ea typeface="+mj-ea"/>
                <a:cs typeface="+mj-cs"/>
              </a:rPr>
              <a:t>  Did written qualifier exam on November 2013</a:t>
            </a:r>
          </a:p>
          <a:p>
            <a:pPr>
              <a:spcBef>
                <a:spcPct val="0"/>
              </a:spcBef>
              <a:buFont typeface="Arial" pitchFamily="34" charset="0"/>
              <a:buChar char="•"/>
            </a:pPr>
            <a:endParaRPr lang="en-US" sz="2400" dirty="0" smtClean="0">
              <a:latin typeface="+mj-lt"/>
              <a:ea typeface="+mj-ea"/>
              <a:cs typeface="+mj-cs"/>
            </a:endParaRPr>
          </a:p>
          <a:p>
            <a:pPr lvl="0">
              <a:spcBef>
                <a:spcPct val="0"/>
              </a:spcBef>
              <a:buFont typeface="Arial" pitchFamily="34" charset="0"/>
              <a:buChar char="•"/>
            </a:pPr>
            <a:r>
              <a:rPr kumimoji="0" lang="en-US" sz="2400" b="0" i="0" u="none" strike="noStrike" kern="1200" cap="none" spc="0" normalizeH="0" baseline="0" noProof="0" dirty="0" smtClean="0">
                <a:ln>
                  <a:noFill/>
                </a:ln>
                <a:solidFill>
                  <a:schemeClr val="tx1"/>
                </a:solidFill>
                <a:effectLst/>
                <a:uLnTx/>
                <a:uFillTx/>
                <a:latin typeface="+mj-lt"/>
                <a:ea typeface="+mj-ea"/>
                <a:cs typeface="+mj-cs"/>
              </a:rPr>
              <a:t>  Finished</a:t>
            </a:r>
            <a:r>
              <a:rPr kumimoji="0" lang="en-US" sz="2400" b="0" i="0" u="none" strike="noStrike" kern="1200" cap="none" spc="0" normalizeH="0" noProof="0" dirty="0" smtClean="0">
                <a:ln>
                  <a:noFill/>
                </a:ln>
                <a:solidFill>
                  <a:schemeClr val="tx1"/>
                </a:solidFill>
                <a:effectLst/>
                <a:uLnTx/>
                <a:uFillTx/>
                <a:latin typeface="+mj-lt"/>
                <a:ea typeface="+mj-ea"/>
                <a:cs typeface="+mj-cs"/>
              </a:rPr>
              <a:t> courses on December 2013, with GPA: </a:t>
            </a:r>
            <a:r>
              <a:rPr lang="en-US" sz="2400" dirty="0" smtClean="0">
                <a:latin typeface="+mj-lt"/>
                <a:ea typeface="+mj-ea"/>
                <a:cs typeface="+mj-cs"/>
              </a:rPr>
              <a:t>3.833</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400" dirty="0" smtClean="0">
                <a:latin typeface="+mj-lt"/>
                <a:ea typeface="+mj-ea"/>
                <a:cs typeface="+mj-cs"/>
              </a:rPr>
              <a:t>  Did oral qualifying exam on January 2014</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r>
              <a:rPr lang="en-US" sz="2400" dirty="0" smtClean="0">
                <a:latin typeface="+mj-lt"/>
                <a:ea typeface="+mj-ea"/>
                <a:cs typeface="+mj-cs"/>
              </a:rPr>
              <a:t>  Did proposal defense on October 2014</a:t>
            </a: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lang="en-US" sz="2400" dirty="0" smtClean="0">
              <a:latin typeface="+mj-lt"/>
              <a:ea typeface="+mj-ea"/>
              <a:cs typeface="+mj-cs"/>
            </a:endParaRPr>
          </a:p>
          <a:p>
            <a:pPr marL="0" marR="0" lvl="0" indent="0" defTabSz="914400" rtl="0" eaLnBrk="1" fontAlgn="auto" latinLnBrk="0" hangingPunct="1">
              <a:lnSpc>
                <a:spcPct val="100000"/>
              </a:lnSpc>
              <a:spcBef>
                <a:spcPct val="0"/>
              </a:spcBef>
              <a:spcAft>
                <a:spcPts val="0"/>
              </a:spcAft>
              <a:buClrTx/>
              <a:buSzTx/>
              <a:buFont typeface="Arial" pitchFamily="34" charset="0"/>
              <a:buChar char="•"/>
              <a:tabLst/>
              <a:defRPr/>
            </a:pPr>
            <a:endParaRPr kumimoji="0" lang="en-US" sz="2400" b="0" i="0" u="none" strike="noStrike" kern="1200" cap="none" spc="0" normalizeH="0" baseline="0" noProof="0" dirty="0">
              <a:ln>
                <a:noFill/>
              </a:ln>
              <a:solidFill>
                <a:schemeClr val="tx1"/>
              </a:solidFill>
              <a:effectLst/>
              <a:uLnTx/>
              <a:uFillTx/>
              <a:latin typeface="+mj-lt"/>
              <a:ea typeface="+mj-ea"/>
              <a:cs typeface="+mj-cs"/>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themeOverride>
</file>

<file path=docProps/app.xml><?xml version="1.0" encoding="utf-8"?>
<Properties xmlns="http://schemas.openxmlformats.org/officeDocument/2006/extended-properties" xmlns:vt="http://schemas.openxmlformats.org/officeDocument/2006/docPropsVTypes">
  <Template/>
  <TotalTime>6671</TotalTime>
  <Words>6466</Words>
  <Application>Microsoft Office PowerPoint</Application>
  <PresentationFormat>On-screen Show (4:3)</PresentationFormat>
  <Paragraphs>1004</Paragraphs>
  <Slides>84</Slides>
  <Notes>0</Notes>
  <HiddenSlides>1</HiddenSlides>
  <MMClips>10</MMClips>
  <ScaleCrop>false</ScaleCrop>
  <HeadingPairs>
    <vt:vector size="4" baseType="variant">
      <vt:variant>
        <vt:lpstr>Theme</vt:lpstr>
      </vt:variant>
      <vt:variant>
        <vt:i4>2</vt:i4>
      </vt:variant>
      <vt:variant>
        <vt:lpstr>Slide Titles</vt:lpstr>
      </vt:variant>
      <vt:variant>
        <vt:i4>84</vt:i4>
      </vt:variant>
    </vt:vector>
  </HeadingPairs>
  <TitlesOfParts>
    <vt:vector size="86" baseType="lpstr">
      <vt:lpstr>Default Design</vt:lpstr>
      <vt:lpstr>13_一般</vt:lpstr>
      <vt:lpstr>About OMICS Group</vt:lpstr>
      <vt:lpstr>About OMICS Group Conferences</vt:lpstr>
      <vt:lpstr>Mech-Aero San Francisco (October 5th 2015)  “ Design and Assessment of Vertical Axis Wind Turbine Farms ”    Shaaban Abdallah abdallsa@mail.uc.edu   Department of Aerospace Engineering and Engineering Mechanics University of Cincinnati, Cincinnati, Oh 45221</vt:lpstr>
      <vt:lpstr>Outlines</vt:lpstr>
      <vt:lpstr>PowerPoint Presentation</vt:lpstr>
      <vt:lpstr>PowerPoint Presentation</vt:lpstr>
      <vt:lpstr>PowerPoint Presentation</vt:lpstr>
      <vt:lpstr>Comparison Between Differences Types of Wind Turbines:</vt:lpstr>
      <vt:lpstr>Horizontal Axis Wind Turbines (HAWTs) Farms: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Awards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University of Cincinnati, uc.edu</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Mohammed Shaheen</dc:creator>
  <cp:lastModifiedBy>valentina</cp:lastModifiedBy>
  <cp:revision>742</cp:revision>
  <dcterms:created xsi:type="dcterms:W3CDTF">2007-07-19T21:04:34Z</dcterms:created>
  <dcterms:modified xsi:type="dcterms:W3CDTF">2015-10-15T10:55:44Z</dcterms:modified>
</cp:coreProperties>
</file>