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19"/>
  </p:notesMasterIdLst>
  <p:handoutMasterIdLst>
    <p:handoutMasterId r:id="rId20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40CEC7-346D-48A8-865E-B103D9021B6B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546B6A-AAD4-4E37-AF68-C2CE2C616BB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BCC2B7-7A9E-42B2-BF5F-EBEC18AF937F}" type="datetimeFigureOut">
              <a:rPr lang="en-US" smtClean="0"/>
              <a:t>9/15/2014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64488C-F9F4-4D05-9EA8-AA0D6C82085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C804D-7234-4A72-B59E-1940BC73EA6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64488C-F9F4-4D05-9EA8-AA0D6C82085B}" type="slidenum">
              <a:rPr lang="en-US" smtClean="0"/>
              <a:t>4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52BF3-700E-43D5-897C-CF0BE344E97A}" type="datetime1">
              <a:rPr lang="en-US" smtClean="0"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9107D-0A6E-4A21-8837-2995DA6310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61B24-D4DA-48CF-BD17-A46F8488379D}" type="datetime1">
              <a:rPr lang="en-US" smtClean="0"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9107D-0A6E-4A21-8837-2995DA6310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D5B5A-EB8C-4CD6-843A-49F38378B15E}" type="datetime1">
              <a:rPr lang="en-US" smtClean="0"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9107D-0A6E-4A21-8837-2995DA6310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F3C72-7A5E-4FF7-B66D-03E30730EB5D}" type="datetime1">
              <a:rPr lang="en-US" smtClean="0"/>
              <a:t>9/15/2014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9107D-0A6E-4A21-8837-2995DA6310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F51FA-7843-4332-A7A2-7DA1F2EA360D}" type="datetime1">
              <a:rPr lang="en-US" smtClean="0"/>
              <a:t>9/15/2014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9107D-0A6E-4A21-8837-2995DA6310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5FCB0-D237-4D2D-976E-F40FEA0BC784}" type="datetime1">
              <a:rPr lang="en-US" smtClean="0"/>
              <a:t>9/15/2014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9107D-0A6E-4A21-8837-2995DA6310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7C7C8-1345-4839-8699-3D909FB2297D}" type="datetime1">
              <a:rPr lang="en-US" smtClean="0"/>
              <a:t>9/15/2014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9107D-0A6E-4A21-8837-2995DA6310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DC2D-4CC9-49F5-A127-BFB102B25411}" type="datetime1">
              <a:rPr lang="en-US" smtClean="0"/>
              <a:t>9/15/2014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9107D-0A6E-4A21-8837-2995DA6310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F68BE-758C-4036-9CB8-49A565CF1106}" type="datetime1">
              <a:rPr lang="en-US" smtClean="0"/>
              <a:t>9/15/2014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9107D-0A6E-4A21-8837-2995DA6310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92EFA-9714-4ED6-9FD7-16F94F74C362}" type="datetime1">
              <a:rPr lang="en-US" smtClean="0"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9107D-0A6E-4A21-8837-2995DA6310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71C12-207B-42AC-8A6C-DFD2CFE70D2D}" type="datetime1">
              <a:rPr lang="en-US" smtClean="0"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9107D-0A6E-4A21-8837-2995DA6310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C7BEE0-6F38-4A8D-8EA4-AFE661487F99}" type="datetime1">
              <a:rPr lang="en-US" smtClean="0"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39107D-0A6E-4A21-8837-2995DA63102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cbi.nlm.nih.gov/pubmed/22699443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www.ncbi.nlm.nih.gov/pubmed/22699443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cbi.nlm.nih.gov/pubmed/22699443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cbi.nlm.nih.gov/pubmed/22699443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Target_protein" TargetMode="External"/><Relationship Id="rId2" Type="http://schemas.openxmlformats.org/officeDocument/2006/relationships/hyperlink" Target="http://en.wikipedia.org/wiki/Protein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gif"/><Relationship Id="rId5" Type="http://schemas.openxmlformats.org/officeDocument/2006/relationships/hyperlink" Target="http://en.wikipedia.org/wiki/Antibody_mimetic" TargetMode="External"/><Relationship Id="rId4" Type="http://schemas.openxmlformats.org/officeDocument/2006/relationships/hyperlink" Target="http://en.wikipedia.org/wiki/Monoclonal_antibodies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332656"/>
            <a:ext cx="7772400" cy="1470025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Outer Membrane Vesicle of Bacteria: Friend or Foe?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7624" y="1916832"/>
            <a:ext cx="6400800" cy="1752600"/>
          </a:xfrm>
        </p:spPr>
        <p:txBody>
          <a:bodyPr>
            <a:normAutofit/>
          </a:bodyPr>
          <a:lstStyle/>
          <a:p>
            <a:r>
              <a:rPr lang="en-US" b="1" i="1" dirty="0" smtClean="0">
                <a:solidFill>
                  <a:srgbClr val="0070C0"/>
                </a:solidFill>
              </a:rPr>
              <a:t>Presented by: </a:t>
            </a:r>
          </a:p>
          <a:p>
            <a:r>
              <a:rPr lang="en-US" b="1" i="1" dirty="0" err="1" smtClean="0">
                <a:solidFill>
                  <a:srgbClr val="0070C0"/>
                </a:solidFill>
              </a:rPr>
              <a:t>Seyed</a:t>
            </a:r>
            <a:r>
              <a:rPr lang="en-US" b="1" i="1" dirty="0" smtClean="0">
                <a:solidFill>
                  <a:srgbClr val="0070C0"/>
                </a:solidFill>
              </a:rPr>
              <a:t> </a:t>
            </a:r>
            <a:r>
              <a:rPr lang="en-US" b="1" i="1" dirty="0" err="1" smtClean="0">
                <a:solidFill>
                  <a:srgbClr val="0070C0"/>
                </a:solidFill>
              </a:rPr>
              <a:t>Davar</a:t>
            </a:r>
            <a:r>
              <a:rPr lang="en-US" b="1" i="1" dirty="0" smtClean="0">
                <a:solidFill>
                  <a:srgbClr val="0070C0"/>
                </a:solidFill>
              </a:rPr>
              <a:t> </a:t>
            </a:r>
            <a:r>
              <a:rPr lang="en-US" b="1" i="1" dirty="0" err="1" smtClean="0">
                <a:solidFill>
                  <a:srgbClr val="0070C0"/>
                </a:solidFill>
              </a:rPr>
              <a:t>Siadat</a:t>
            </a:r>
            <a:r>
              <a:rPr lang="en-US" b="1" i="1" dirty="0" smtClean="0">
                <a:solidFill>
                  <a:srgbClr val="0070C0"/>
                </a:solidFill>
              </a:rPr>
              <a:t> (</a:t>
            </a:r>
            <a:r>
              <a:rPr lang="en-US" b="1" i="1" dirty="0" err="1" smtClean="0">
                <a:solidFill>
                  <a:srgbClr val="0070C0"/>
                </a:solidFill>
              </a:rPr>
              <a:t>Ph.D</a:t>
            </a:r>
            <a:r>
              <a:rPr lang="en-US" b="1" i="1" dirty="0" smtClean="0">
                <a:solidFill>
                  <a:srgbClr val="0070C0"/>
                </a:solidFill>
              </a:rPr>
              <a:t>)</a:t>
            </a:r>
          </a:p>
          <a:p>
            <a:r>
              <a:rPr lang="en-US" b="1" i="1" dirty="0" smtClean="0">
                <a:solidFill>
                  <a:srgbClr val="0070C0"/>
                </a:solidFill>
              </a:rPr>
              <a:t>Pasteur Institute of Iran</a:t>
            </a:r>
            <a:endParaRPr lang="en-US" b="1" i="1" dirty="0">
              <a:solidFill>
                <a:srgbClr val="0070C0"/>
              </a:solidFill>
            </a:endParaRPr>
          </a:p>
        </p:txBody>
      </p:sp>
      <p:pic>
        <p:nvPicPr>
          <p:cNvPr id="13314" name="Picture 2" descr="http://upload.wikimedia.org/wikipedia/commons/5/5a/Outer_membrane_vesicle_secretion_from_gram-negative_microbes_-_mechanism_proposed_%28Original_work_of_R_C_YashRoy%29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3933056"/>
            <a:ext cx="6192688" cy="2880320"/>
          </a:xfrm>
          <a:prstGeom prst="rect">
            <a:avLst/>
          </a:prstGeom>
          <a:noFill/>
        </p:spPr>
      </p:pic>
      <p:pic>
        <p:nvPicPr>
          <p:cNvPr id="5" name="Picture 2" descr="http://www.rescuepost.com/.a/6a00d8357f3f2969e2019b0096a3ec970d-p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92280" y="1512167"/>
            <a:ext cx="2051720" cy="2420889"/>
          </a:xfrm>
          <a:prstGeom prst="rect">
            <a:avLst/>
          </a:prstGeom>
          <a:noFill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9107D-0A6E-4A21-8837-2995DA631021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2008" y="333137"/>
            <a:ext cx="889248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WHAT ARE OMVs</a:t>
            </a:r>
            <a:r>
              <a:rPr lang="en-US" sz="2400" b="1" i="1" dirty="0" smtClean="0">
                <a:solidFill>
                  <a:srgbClr val="FF0000"/>
                </a:solidFill>
              </a:rPr>
              <a:t>?</a:t>
            </a:r>
          </a:p>
          <a:p>
            <a:pPr algn="ctr"/>
            <a:r>
              <a:rPr lang="en-US" sz="2400" b="1" i="1" dirty="0" smtClean="0">
                <a:solidFill>
                  <a:srgbClr val="00B050"/>
                </a:solidFill>
              </a:rPr>
              <a:t>BASIC RESEARC!</a:t>
            </a:r>
          </a:p>
          <a:p>
            <a:pPr algn="ctr"/>
            <a:endParaRPr lang="en-US" sz="2400" b="1" i="1" dirty="0" smtClean="0">
              <a:solidFill>
                <a:srgbClr val="FF0000"/>
              </a:solidFill>
            </a:endParaRPr>
          </a:p>
          <a:p>
            <a:r>
              <a:rPr lang="en-US" sz="2400" dirty="0" smtClean="0"/>
              <a:t>1- Small spherical structures 20–250 nm in diameter. </a:t>
            </a:r>
          </a:p>
          <a:p>
            <a:pPr algn="just"/>
            <a:r>
              <a:rPr lang="en-US" sz="2400" dirty="0" smtClean="0"/>
              <a:t>2- Produced by growing cells, not products of cell </a:t>
            </a:r>
            <a:r>
              <a:rPr lang="en-US" sz="2400" dirty="0" err="1" smtClean="0"/>
              <a:t>lysis</a:t>
            </a:r>
            <a:r>
              <a:rPr lang="en-US" sz="2400" dirty="0" smtClean="0"/>
              <a:t> or cell death .</a:t>
            </a:r>
          </a:p>
          <a:p>
            <a:pPr algn="just"/>
            <a:r>
              <a:rPr lang="en-US" sz="2400" dirty="0" smtClean="0"/>
              <a:t>3- In a variety of environments including liquid culture, solid culture, and in </a:t>
            </a:r>
            <a:r>
              <a:rPr lang="en-US" sz="2400" dirty="0" err="1" smtClean="0"/>
              <a:t>biofilms</a:t>
            </a:r>
            <a:r>
              <a:rPr lang="en-US" sz="2400" dirty="0" smtClean="0"/>
              <a:t> as well as during periods of bacterial stress.</a:t>
            </a:r>
          </a:p>
          <a:p>
            <a:pPr algn="just"/>
            <a:r>
              <a:rPr lang="en-US" sz="2400" b="1" i="1" dirty="0" smtClean="0">
                <a:solidFill>
                  <a:srgbClr val="FF0000"/>
                </a:solidFill>
              </a:rPr>
              <a:t>4- consists of two membranes, called the inner and outer membranes (phospholipids), OMPs, PG layer, LPS, and the </a:t>
            </a:r>
            <a:r>
              <a:rPr lang="en-US" sz="2400" b="1" i="1" dirty="0" err="1" smtClean="0">
                <a:solidFill>
                  <a:srgbClr val="FF0000"/>
                </a:solidFill>
              </a:rPr>
              <a:t>periplasm</a:t>
            </a:r>
            <a:r>
              <a:rPr lang="en-US" sz="2400" b="1" i="1" dirty="0" smtClean="0">
                <a:solidFill>
                  <a:srgbClr val="FF0000"/>
                </a:solidFill>
              </a:rPr>
              <a:t>.</a:t>
            </a:r>
            <a:r>
              <a:rPr lang="en-US" sz="2400" dirty="0" smtClean="0"/>
              <a:t> </a:t>
            </a:r>
          </a:p>
          <a:p>
            <a:pPr algn="just"/>
            <a:r>
              <a:rPr lang="en-US" sz="2400" dirty="0" smtClean="0"/>
              <a:t>OMVs consists of the protein and lipids of the OM and </a:t>
            </a:r>
            <a:r>
              <a:rPr lang="en-US" sz="2400" dirty="0" err="1" smtClean="0"/>
              <a:t>periplasm</a:t>
            </a:r>
            <a:r>
              <a:rPr lang="en-US" sz="2400" dirty="0" smtClean="0"/>
              <a:t> and do not contain IM and </a:t>
            </a:r>
            <a:r>
              <a:rPr lang="en-US" sz="2400" dirty="0" err="1" smtClean="0"/>
              <a:t>cytoplasmic</a:t>
            </a:r>
            <a:r>
              <a:rPr lang="en-US" sz="2400" dirty="0" smtClean="0"/>
              <a:t> components </a:t>
            </a:r>
          </a:p>
          <a:p>
            <a:pPr algn="just"/>
            <a:endParaRPr lang="en-US" sz="2400" dirty="0" smtClean="0"/>
          </a:p>
          <a:p>
            <a:pPr algn="just"/>
            <a:endParaRPr lang="en-US" sz="2400" u="sng" dirty="0" smtClean="0">
              <a:solidFill>
                <a:srgbClr val="FF0000"/>
              </a:solidFill>
            </a:endParaRPr>
          </a:p>
        </p:txBody>
      </p:sp>
      <p:graphicFrame>
        <p:nvGraphicFramePr>
          <p:cNvPr id="12289" name="Object 4"/>
          <p:cNvGraphicFramePr>
            <a:graphicFrameLocks noChangeAspect="1"/>
          </p:cNvGraphicFramePr>
          <p:nvPr/>
        </p:nvGraphicFramePr>
        <p:xfrm>
          <a:off x="7956376" y="0"/>
          <a:ext cx="1187624" cy="1371600"/>
        </p:xfrm>
        <a:graphic>
          <a:graphicData uri="http://schemas.openxmlformats.org/presentationml/2006/ole">
            <p:oleObj spid="_x0000_s1026" name="Clip" r:id="rId3" imgW="3848040" imgH="5478120" progId="">
              <p:embed/>
            </p:oleObj>
          </a:graphicData>
        </a:graphic>
      </p:graphicFrame>
      <p:pic>
        <p:nvPicPr>
          <p:cNvPr id="4" name="Picture 3" descr="Untitled-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2123728" y="4437112"/>
            <a:ext cx="4968552" cy="2420888"/>
          </a:xfrm>
          <a:prstGeom prst="rect">
            <a:avLst/>
          </a:prstGeom>
          <a:noFill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9107D-0A6E-4A21-8837-2995DA631021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528" y="332656"/>
            <a:ext cx="835292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/>
              <a:t>OMV secretion: </a:t>
            </a:r>
            <a:r>
              <a:rPr lang="en-US" sz="2400" u="sng" dirty="0" smtClean="0">
                <a:solidFill>
                  <a:srgbClr val="FF0000"/>
                </a:solidFill>
              </a:rPr>
              <a:t>the secretion of bacterial lipids, membrane proteins, and other insoluble compounds.</a:t>
            </a:r>
            <a:endParaRPr lang="en-US" sz="2400" dirty="0" smtClean="0"/>
          </a:p>
          <a:p>
            <a:pPr algn="just"/>
            <a:r>
              <a:rPr lang="en-US" sz="2400" dirty="0" smtClean="0"/>
              <a:t>For instance, vesicles produced by typical laboratory cultures of growing and dividing </a:t>
            </a:r>
            <a:r>
              <a:rPr lang="en-US" sz="2400" i="1" dirty="0" smtClean="0"/>
              <a:t>P. </a:t>
            </a:r>
            <a:r>
              <a:rPr lang="en-US" sz="2400" i="1" dirty="0" err="1" smtClean="0"/>
              <a:t>aeruginosa</a:t>
            </a:r>
            <a:r>
              <a:rPr lang="en-US" sz="2400" dirty="0" smtClean="0"/>
              <a:t> and </a:t>
            </a:r>
            <a:r>
              <a:rPr lang="en-US" sz="2400" i="1" dirty="0" smtClean="0"/>
              <a:t>E. coli</a:t>
            </a:r>
            <a:r>
              <a:rPr lang="en-US" sz="2400" dirty="0" smtClean="0"/>
              <a:t>  account for ∼1% of the OM material in the culture. In contrast, </a:t>
            </a:r>
            <a:r>
              <a:rPr lang="en-US" sz="2400" i="1" dirty="0" smtClean="0"/>
              <a:t>N. </a:t>
            </a:r>
            <a:r>
              <a:rPr lang="en-US" sz="2400" i="1" dirty="0" err="1" smtClean="0"/>
              <a:t>meningitidis</a:t>
            </a:r>
            <a:r>
              <a:rPr lang="en-US" sz="2400" dirty="0" smtClean="0"/>
              <a:t> produces abundant numbers of vesicles, constituting 8 to 12% of </a:t>
            </a:r>
            <a:r>
              <a:rPr lang="en-US" sz="2400" dirty="0" err="1" smtClean="0"/>
              <a:t>radiolabeled</a:t>
            </a:r>
            <a:r>
              <a:rPr lang="en-US" sz="2400" dirty="0" smtClean="0"/>
              <a:t> protein and </a:t>
            </a:r>
            <a:r>
              <a:rPr lang="en-US" sz="2400" dirty="0" err="1" smtClean="0"/>
              <a:t>endotoxin</a:t>
            </a:r>
            <a:r>
              <a:rPr lang="en-US" sz="2400" dirty="0" smtClean="0"/>
              <a:t> in log-phase cultures. </a:t>
            </a:r>
            <a:endParaRPr lang="en-US" sz="2400" u="sng" dirty="0" smtClean="0">
              <a:solidFill>
                <a:srgbClr val="FF0000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284984"/>
            <a:ext cx="9144000" cy="357301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6300192" y="6165304"/>
            <a:ext cx="2326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i="1" dirty="0" smtClean="0">
                <a:solidFill>
                  <a:srgbClr val="00B050"/>
                </a:solidFill>
              </a:rPr>
              <a:t>BASIC RESEARC!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9107D-0A6E-4A21-8837-2995DA631021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404664"/>
            <a:ext cx="864096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 smtClean="0"/>
              <a:t>Both 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pathogenic</a:t>
            </a:r>
            <a:r>
              <a:rPr lang="en-US" sz="2000" dirty="0" smtClean="0"/>
              <a:t> and 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nonpathogenic </a:t>
            </a:r>
            <a:r>
              <a:rPr lang="en-US" sz="2000" dirty="0" smtClean="0"/>
              <a:t>species of Gram-negative bacteria secrete vesicles </a:t>
            </a:r>
          </a:p>
          <a:p>
            <a:pPr algn="just"/>
            <a:r>
              <a:rPr lang="en-US" sz="2000" dirty="0" smtClean="0"/>
              <a:t>In general, </a:t>
            </a:r>
            <a:r>
              <a:rPr lang="en-US" sz="2000" b="1" dirty="0" smtClean="0">
                <a:solidFill>
                  <a:srgbClr val="00B0F0"/>
                </a:solidFill>
              </a:rPr>
              <a:t>pathogenic bacteria produce more vesicles than their nonpathogenic counterparts</a:t>
            </a:r>
            <a:r>
              <a:rPr lang="en-US" sz="2000" dirty="0" smtClean="0"/>
              <a:t> . </a:t>
            </a:r>
          </a:p>
          <a:p>
            <a:pPr algn="just"/>
            <a:endParaRPr lang="en-US" sz="2000" dirty="0" smtClean="0"/>
          </a:p>
          <a:p>
            <a:pPr algn="just"/>
            <a:r>
              <a:rPr lang="en-US" sz="2000" b="1" i="1" dirty="0" err="1" smtClean="0">
                <a:solidFill>
                  <a:srgbClr val="0070C0"/>
                </a:solidFill>
              </a:rPr>
              <a:t>Enterotoxigenic</a:t>
            </a:r>
            <a:r>
              <a:rPr lang="en-US" sz="2000" b="1" i="1" dirty="0" smtClean="0">
                <a:solidFill>
                  <a:srgbClr val="0070C0"/>
                </a:solidFill>
              </a:rPr>
              <a:t> E. coli(ETEC) </a:t>
            </a:r>
            <a:r>
              <a:rPr lang="en-US" sz="2000" dirty="0" smtClean="0">
                <a:solidFill>
                  <a:srgbClr val="0070C0"/>
                </a:solidFill>
              </a:rPr>
              <a:t>produce ∼10-fold </a:t>
            </a:r>
            <a:r>
              <a:rPr lang="en-US" sz="2000" dirty="0" smtClean="0"/>
              <a:t>more vesicles than </a:t>
            </a:r>
            <a:r>
              <a:rPr lang="en-US" sz="2000" b="1" i="1" dirty="0" smtClean="0">
                <a:solidFill>
                  <a:schemeClr val="accent1"/>
                </a:solidFill>
              </a:rPr>
              <a:t>nonpathogenic E. coli </a:t>
            </a:r>
            <a:r>
              <a:rPr lang="en-US" sz="2000" dirty="0" smtClean="0"/>
              <a:t>.</a:t>
            </a:r>
          </a:p>
          <a:p>
            <a:pPr algn="just"/>
            <a:r>
              <a:rPr lang="en-US" sz="2000" dirty="0" smtClean="0"/>
              <a:t> Similar patterns in vesicle production occur for </a:t>
            </a:r>
            <a:r>
              <a:rPr lang="en-US" sz="2000" dirty="0" err="1" smtClean="0"/>
              <a:t>leukotoxic</a:t>
            </a:r>
            <a:r>
              <a:rPr lang="en-US" sz="2000" dirty="0" smtClean="0"/>
              <a:t> and </a:t>
            </a:r>
            <a:r>
              <a:rPr lang="en-US" sz="2000" dirty="0" err="1" smtClean="0"/>
              <a:t>nonleukotoxic</a:t>
            </a:r>
            <a:r>
              <a:rPr lang="en-US" sz="2000" dirty="0" smtClean="0"/>
              <a:t> </a:t>
            </a:r>
            <a:r>
              <a:rPr lang="en-US" sz="2000" b="1" i="1" dirty="0" err="1" smtClean="0">
                <a:solidFill>
                  <a:schemeClr val="accent1"/>
                </a:solidFill>
              </a:rPr>
              <a:t>Actinobacillus</a:t>
            </a:r>
            <a:r>
              <a:rPr lang="en-US" sz="2000" b="1" i="1" dirty="0" smtClean="0">
                <a:solidFill>
                  <a:schemeClr val="accent1"/>
                </a:solidFill>
              </a:rPr>
              <a:t> </a:t>
            </a:r>
            <a:r>
              <a:rPr lang="en-US" sz="2000" b="1" i="1" dirty="0" err="1" smtClean="0">
                <a:solidFill>
                  <a:schemeClr val="accent1"/>
                </a:solidFill>
              </a:rPr>
              <a:t>actinomycetemcomitans</a:t>
            </a:r>
            <a:r>
              <a:rPr lang="en-US" sz="2000" dirty="0" smtClean="0"/>
              <a:t>: The pathogenic strains produce &gt;25-fold more vesicles. </a:t>
            </a:r>
          </a:p>
          <a:p>
            <a:endParaRPr lang="en-US" dirty="0" smtClean="0"/>
          </a:p>
          <a:p>
            <a:r>
              <a:rPr lang="en-US" dirty="0" smtClean="0"/>
              <a:t> 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4077072"/>
            <a:ext cx="3657600" cy="258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1115616" y="3717032"/>
            <a:ext cx="2326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i="1" dirty="0" smtClean="0">
                <a:solidFill>
                  <a:srgbClr val="00B050"/>
                </a:solidFill>
              </a:rPr>
              <a:t>BASIC RESEARC!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3501008"/>
            <a:ext cx="4211960" cy="3068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9107D-0A6E-4A21-8837-2995DA631021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/>
              <a:t>Functional Roles For OMV</a:t>
            </a:r>
            <a:br>
              <a:rPr lang="en-US" b="1" dirty="0" smtClean="0"/>
            </a:br>
            <a:r>
              <a:rPr lang="en-US" sz="2000" b="1" i="1" dirty="0" smtClean="0">
                <a:solidFill>
                  <a:srgbClr val="00B050"/>
                </a:solidFill>
              </a:rPr>
              <a:t>BASIC RESEARC!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556792"/>
            <a:ext cx="8229600" cy="5157192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A Secretion and Delivery System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</a:p>
          <a:p>
            <a:r>
              <a:rPr lang="en-US" sz="2400" b="1" dirty="0" smtClean="0"/>
              <a:t>OMV-mediated secretion </a:t>
            </a:r>
          </a:p>
          <a:p>
            <a:pPr>
              <a:buNone/>
            </a:pPr>
            <a:r>
              <a:rPr lang="en-US" sz="1600" dirty="0" smtClean="0"/>
              <a:t>Toxins &amp; other virulence factors</a:t>
            </a:r>
          </a:p>
          <a:p>
            <a:r>
              <a:rPr lang="en-US" sz="2400" b="1" dirty="0" smtClean="0"/>
              <a:t>OMV-mediated delivery</a:t>
            </a:r>
          </a:p>
          <a:p>
            <a:pPr>
              <a:buNone/>
            </a:pPr>
            <a:r>
              <a:rPr lang="en-US" sz="1600" dirty="0" err="1" smtClean="0"/>
              <a:t>spontaneously Lyse &amp; attach to the target and</a:t>
            </a:r>
          </a:p>
          <a:p>
            <a:pPr>
              <a:buNone/>
            </a:pPr>
            <a:r>
              <a:rPr lang="en-US" sz="1600" dirty="0" err="1" smtClean="0"/>
              <a:t>deliver content by proximal lysis, internalization, or fusion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OMV-Enabled Bacterial Survival</a:t>
            </a:r>
          </a:p>
          <a:p>
            <a:r>
              <a:rPr lang="en-US" sz="2400" b="1" dirty="0" smtClean="0"/>
              <a:t>Defense and resistance</a:t>
            </a:r>
          </a:p>
          <a:p>
            <a:pPr>
              <a:buNone/>
            </a:pPr>
            <a:r>
              <a:rPr lang="en-US" sz="1500" dirty="0" smtClean="0"/>
              <a:t>OMV production can quickly remove a surface-attacking agent from bacteria. For example,</a:t>
            </a:r>
          </a:p>
          <a:p>
            <a:pPr>
              <a:buNone/>
            </a:pPr>
            <a:r>
              <a:rPr lang="en-US" sz="1500" dirty="0" smtClean="0"/>
              <a:t>OMV production increases the survival of bacteria treated with </a:t>
            </a:r>
            <a:r>
              <a:rPr lang="en-US" sz="1500" dirty="0" err="1" smtClean="0"/>
              <a:t>lytic</a:t>
            </a:r>
            <a:r>
              <a:rPr lang="en-US" sz="1500" dirty="0" smtClean="0"/>
              <a:t> phage</a:t>
            </a:r>
          </a:p>
          <a:p>
            <a:pPr>
              <a:buNone/>
            </a:pPr>
            <a:r>
              <a:rPr lang="en-US" sz="1400" dirty="0" smtClean="0"/>
              <a:t>OMVs also absorb other molecules, such as complement and antibiotics.</a:t>
            </a:r>
            <a:endParaRPr lang="en-US" sz="1500" dirty="0" smtClean="0"/>
          </a:p>
          <a:p>
            <a:r>
              <a:rPr lang="en-US" sz="2400" b="1" dirty="0" smtClean="0"/>
              <a:t>Nutrient acquisition</a:t>
            </a:r>
          </a:p>
          <a:p>
            <a:pPr>
              <a:buNone/>
            </a:pPr>
            <a:r>
              <a:rPr lang="en-US" sz="1600" dirty="0" smtClean="0"/>
              <a:t>some OMV have been found to contain scavenging proteases, </a:t>
            </a:r>
            <a:r>
              <a:rPr lang="en-US" sz="1600" dirty="0" err="1" smtClean="0"/>
              <a:t>xylanase</a:t>
            </a:r>
            <a:r>
              <a:rPr lang="en-US" sz="1600" dirty="0" smtClean="0"/>
              <a:t>, and </a:t>
            </a:r>
            <a:r>
              <a:rPr lang="en-US" sz="1600" dirty="0" err="1" smtClean="0"/>
              <a:t>cellulase</a:t>
            </a:r>
            <a:r>
              <a:rPr lang="en-US" sz="1600" dirty="0" smtClean="0"/>
              <a:t> , which can aid in nutrient acquisition and  thereby provide a survival advantage.</a:t>
            </a:r>
            <a:endParaRPr lang="en-US" sz="1600" b="1" dirty="0" smtClean="0"/>
          </a:p>
          <a:p>
            <a:r>
              <a:rPr lang="en-US" sz="2400" b="1" dirty="0" err="1" smtClean="0"/>
              <a:t>Biofilm</a:t>
            </a:r>
            <a:r>
              <a:rPr lang="en-US" sz="2400" b="1" dirty="0" smtClean="0"/>
              <a:t> OMVs</a:t>
            </a:r>
          </a:p>
          <a:p>
            <a:r>
              <a:rPr lang="en-US" sz="2400" b="1" dirty="0" smtClean="0"/>
              <a:t>OMVs in Bacterial Pathogenesis</a:t>
            </a:r>
          </a:p>
          <a:p>
            <a:pPr>
              <a:buNone/>
            </a:pPr>
            <a:endParaRPr lang="en-US" sz="2400" b="1" dirty="0" smtClean="0"/>
          </a:p>
          <a:p>
            <a:pPr>
              <a:buNone/>
            </a:pPr>
            <a:r>
              <a:rPr lang="en-US" b="1" u="sng" dirty="0" smtClean="0"/>
              <a:t>Secreted OMVs can play a role in </a:t>
            </a:r>
            <a:r>
              <a:rPr lang="en-US" b="1" i="1" u="sng" dirty="0" smtClean="0">
                <a:solidFill>
                  <a:srgbClr val="FF0000"/>
                </a:solidFill>
              </a:rPr>
              <a:t>pathogenesis</a:t>
            </a:r>
            <a:r>
              <a:rPr lang="en-US" b="1" u="sng" dirty="0" smtClean="0"/>
              <a:t>, </a:t>
            </a:r>
            <a:r>
              <a:rPr lang="en-US" b="1" i="1" u="sng" dirty="0" smtClean="0">
                <a:solidFill>
                  <a:srgbClr val="FF0000"/>
                </a:solidFill>
              </a:rPr>
              <a:t>quorum signaling</a:t>
            </a:r>
            <a:r>
              <a:rPr lang="en-US" b="1" u="sng" dirty="0" smtClean="0"/>
              <a:t>, </a:t>
            </a:r>
            <a:r>
              <a:rPr lang="en-US" b="1" i="1" u="sng" dirty="0" smtClean="0">
                <a:solidFill>
                  <a:srgbClr val="FF0000"/>
                </a:solidFill>
              </a:rPr>
              <a:t>nutrient acquisition</a:t>
            </a:r>
            <a:r>
              <a:rPr lang="en-US" b="1" u="sng" dirty="0" smtClean="0"/>
              <a:t>, and </a:t>
            </a:r>
            <a:r>
              <a:rPr lang="en-US" b="1" i="1" u="sng" dirty="0" smtClean="0">
                <a:solidFill>
                  <a:srgbClr val="FF0000"/>
                </a:solidFill>
              </a:rPr>
              <a:t>Host parasite </a:t>
            </a:r>
            <a:r>
              <a:rPr lang="en-US" b="1" i="1" u="sng" dirty="0" err="1" smtClean="0">
                <a:solidFill>
                  <a:srgbClr val="FF0000"/>
                </a:solidFill>
              </a:rPr>
              <a:t>Intraction</a:t>
            </a:r>
            <a:r>
              <a:rPr lang="en-US" b="1" u="sng" dirty="0" smtClean="0"/>
              <a:t>.</a:t>
            </a:r>
          </a:p>
          <a:p>
            <a:endParaRPr lang="en-US" sz="2400" b="1" u="sng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0"/>
            <a:ext cx="2195736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9107D-0A6E-4A21-8837-2995DA631021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Immunomodulatory</a:t>
            </a:r>
            <a:r>
              <a:rPr lang="en-US" b="1" dirty="0" smtClean="0"/>
              <a:t> Activities</a:t>
            </a:r>
            <a:br>
              <a:rPr lang="en-US" b="1" dirty="0" smtClean="0"/>
            </a:br>
            <a:r>
              <a:rPr lang="en-US" sz="3200" b="1" i="1" dirty="0" smtClean="0">
                <a:solidFill>
                  <a:srgbClr val="00B050"/>
                </a:solidFill>
              </a:rPr>
              <a:t>BASIC RESEARC!</a:t>
            </a:r>
            <a:br>
              <a:rPr lang="en-US" sz="3200" b="1" i="1" dirty="0" smtClean="0">
                <a:solidFill>
                  <a:srgbClr val="00B050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52736"/>
            <a:ext cx="8892480" cy="5805264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The composition of OMVs makes them significant activators of host innate and acquired immune response pathways. In addition to the potent </a:t>
            </a:r>
            <a:r>
              <a:rPr lang="en-US" sz="2000" dirty="0" err="1" smtClean="0">
                <a:solidFill>
                  <a:srgbClr val="FF0000"/>
                </a:solidFill>
              </a:rPr>
              <a:t>immunomodulatory</a:t>
            </a:r>
            <a:r>
              <a:rPr lang="en-US" sz="2000" dirty="0" smtClean="0">
                <a:solidFill>
                  <a:srgbClr val="FF0000"/>
                </a:solidFill>
              </a:rPr>
              <a:t> molecule LPS, vesicles contain OMPs and other important innate immune-activating </a:t>
            </a:r>
            <a:r>
              <a:rPr lang="en-US" sz="2000" dirty="0" err="1" smtClean="0">
                <a:solidFill>
                  <a:srgbClr val="FF0000"/>
                </a:solidFill>
              </a:rPr>
              <a:t>ligands</a:t>
            </a:r>
            <a:r>
              <a:rPr lang="en-US" sz="2000" dirty="0" smtClean="0">
                <a:solidFill>
                  <a:srgbClr val="FF0000"/>
                </a:solidFill>
              </a:rPr>
              <a:t>. Together, vesicle components could be act synergistically to modulate the host response in ways that can either stimulate the clearance of the pathogen, enhance the virulence of the infection, </a:t>
            </a:r>
            <a:r>
              <a:rPr lang="en-U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 both</a:t>
            </a:r>
            <a:r>
              <a:rPr lang="en-US" sz="2000" dirty="0" smtClean="0">
                <a:solidFill>
                  <a:srgbClr val="FF0000"/>
                </a:solidFill>
              </a:rPr>
              <a:t>. In addition, the immunogenic properties of OMSs lead to protective mucosal and systemic bactericidal antibody responses that have been exploited for vaccine purposes.</a:t>
            </a:r>
          </a:p>
          <a:p>
            <a:r>
              <a:rPr lang="en-US" sz="2000" dirty="0" smtClean="0"/>
              <a:t>OMV from </a:t>
            </a:r>
            <a:r>
              <a:rPr lang="en-US" sz="2000" i="1" dirty="0" smtClean="0"/>
              <a:t>Salmonella </a:t>
            </a:r>
            <a:r>
              <a:rPr lang="en-US" sz="2000" i="1" dirty="0" err="1" smtClean="0"/>
              <a:t>enterica</a:t>
            </a:r>
            <a:r>
              <a:rPr lang="en-US" sz="2000" dirty="0" smtClean="0"/>
              <a:t> </a:t>
            </a:r>
            <a:r>
              <a:rPr lang="en-US" sz="2000" dirty="0" err="1" smtClean="0"/>
              <a:t>serovar</a:t>
            </a:r>
            <a:r>
              <a:rPr lang="en-US" sz="2000" dirty="0" smtClean="0"/>
              <a:t> </a:t>
            </a:r>
            <a:r>
              <a:rPr lang="en-US" sz="2000" dirty="0" err="1" smtClean="0"/>
              <a:t>Typhimurium</a:t>
            </a:r>
            <a:r>
              <a:rPr lang="en-US" sz="2000" dirty="0" smtClean="0"/>
              <a:t> :</a:t>
            </a:r>
            <a:r>
              <a:rPr lang="en-US" sz="2000" b="1" dirty="0" smtClean="0"/>
              <a:t>stimulators of </a:t>
            </a:r>
            <a:r>
              <a:rPr lang="en-US" sz="2000" b="1" dirty="0" err="1" smtClean="0"/>
              <a:t>proinflammatory</a:t>
            </a:r>
            <a:r>
              <a:rPr lang="en-US" sz="2000" b="1" dirty="0" smtClean="0"/>
              <a:t> cytokine secretion and immune cell activation.</a:t>
            </a:r>
          </a:p>
          <a:p>
            <a:pPr>
              <a:buNone/>
            </a:pPr>
            <a:r>
              <a:rPr lang="en-US" sz="2000" dirty="0" smtClean="0"/>
              <a:t> </a:t>
            </a:r>
            <a:r>
              <a:rPr lang="en-US" sz="2000" i="1" dirty="0" smtClean="0"/>
              <a:t>Salmonella</a:t>
            </a:r>
            <a:r>
              <a:rPr lang="en-US" sz="2000" dirty="0" smtClean="0"/>
              <a:t> OMV </a:t>
            </a:r>
            <a:r>
              <a:rPr lang="en-US" sz="2000" b="1" dirty="0" smtClean="0"/>
              <a:t>activate macrophages and </a:t>
            </a:r>
            <a:r>
              <a:rPr lang="en-US" sz="2000" b="1" dirty="0" err="1" smtClean="0"/>
              <a:t>dendritic</a:t>
            </a:r>
            <a:r>
              <a:rPr lang="en-US" sz="2000" b="1" dirty="0" smtClean="0"/>
              <a:t> cells to increase levels of surface MHC-II expression as well as the production of the </a:t>
            </a:r>
            <a:r>
              <a:rPr lang="en-US" sz="2000" b="1" dirty="0" err="1" smtClean="0"/>
              <a:t>proinflammatory</a:t>
            </a:r>
            <a:r>
              <a:rPr lang="en-US" sz="2000" b="1" dirty="0" smtClean="0"/>
              <a:t> mediators TNF-</a:t>
            </a:r>
            <a:r>
              <a:rPr lang="el-GR" sz="2000" b="1" dirty="0" smtClean="0"/>
              <a:t>α </a:t>
            </a:r>
            <a:r>
              <a:rPr lang="en-US" sz="2000" b="1" dirty="0" smtClean="0"/>
              <a:t>and IL-12</a:t>
            </a:r>
            <a:r>
              <a:rPr lang="en-US" sz="2000" dirty="0" smtClean="0"/>
              <a:t>. OMVs also activated CD4</a:t>
            </a:r>
            <a:r>
              <a:rPr lang="en-US" sz="2000" baseline="30000" dirty="0" smtClean="0"/>
              <a:t>+</a:t>
            </a:r>
            <a:r>
              <a:rPr lang="en-US" sz="2000" dirty="0" smtClean="0"/>
              <a:t> T cells.</a:t>
            </a:r>
          </a:p>
          <a:p>
            <a:r>
              <a:rPr lang="en-US" sz="2000" b="1" dirty="0" smtClean="0"/>
              <a:t>A </a:t>
            </a:r>
            <a:r>
              <a:rPr lang="en-US" sz="2000" b="1" dirty="0" err="1" smtClean="0"/>
              <a:t>proinflammatory</a:t>
            </a:r>
            <a:r>
              <a:rPr lang="en-US" sz="2000" b="1" dirty="0" smtClean="0"/>
              <a:t> response: </a:t>
            </a:r>
          </a:p>
          <a:p>
            <a:pPr>
              <a:buNone/>
            </a:pPr>
            <a:r>
              <a:rPr lang="en-US" sz="2000" dirty="0" smtClean="0"/>
              <a:t> </a:t>
            </a:r>
            <a:r>
              <a:rPr lang="en-US" sz="2000" i="1" dirty="0" smtClean="0"/>
              <a:t>H. pylori</a:t>
            </a:r>
            <a:r>
              <a:rPr lang="en-US" sz="2000" dirty="0" smtClean="0"/>
              <a:t> OMVs </a:t>
            </a:r>
            <a:r>
              <a:rPr lang="en-US" sz="2000" b="1" dirty="0" smtClean="0"/>
              <a:t>elicit an IL-8 response</a:t>
            </a:r>
            <a:r>
              <a:rPr lang="en-US" sz="2000" dirty="0" smtClean="0"/>
              <a:t>, as do </a:t>
            </a:r>
            <a:r>
              <a:rPr lang="en-US" sz="2000" i="1" dirty="0" smtClean="0"/>
              <a:t>P. </a:t>
            </a:r>
            <a:r>
              <a:rPr lang="en-US" sz="2000" i="1" dirty="0" err="1" smtClean="0"/>
              <a:t>aeruginosa</a:t>
            </a:r>
            <a:r>
              <a:rPr lang="en-US" sz="2000" dirty="0" smtClean="0"/>
              <a:t> vesicles. </a:t>
            </a:r>
          </a:p>
          <a:p>
            <a:pPr>
              <a:buNone/>
            </a:pPr>
            <a:r>
              <a:rPr lang="en-US" sz="2000" dirty="0" smtClean="0"/>
              <a:t> Detergent-generated vesicles from </a:t>
            </a:r>
            <a:r>
              <a:rPr lang="en-US" sz="2000" i="1" dirty="0" smtClean="0"/>
              <a:t>N. </a:t>
            </a:r>
            <a:r>
              <a:rPr lang="en-US" sz="2000" i="1" dirty="0" err="1" smtClean="0"/>
              <a:t>meningitidis</a:t>
            </a:r>
            <a:r>
              <a:rPr lang="en-US" sz="2000" dirty="0" smtClean="0"/>
              <a:t> have been shown to </a:t>
            </a:r>
            <a:r>
              <a:rPr lang="en-US" sz="2000" b="1" dirty="0" smtClean="0"/>
              <a:t>trigger the production of numerous </a:t>
            </a:r>
            <a:r>
              <a:rPr lang="en-US" sz="2000" b="1" dirty="0" err="1" smtClean="0"/>
              <a:t>proinflammatory</a:t>
            </a:r>
            <a:r>
              <a:rPr lang="en-US" sz="2000" b="1" dirty="0" smtClean="0"/>
              <a:t> cytokines from PMNs, including TNF-α, IL-1β, IL-8, MIP-1β and IP-10.</a:t>
            </a:r>
          </a:p>
          <a:p>
            <a:pPr lvl="0"/>
            <a:r>
              <a:rPr lang="en-US" sz="1400" i="1" dirty="0" smtClean="0">
                <a:hlinkClick r:id="rId2"/>
              </a:rPr>
              <a:t>Immunological Aspect of Meningococcal disease: An overview in Host- Bacteria Interaction.</a:t>
            </a:r>
            <a:r>
              <a:rPr lang="en-US" sz="1400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400" i="1" dirty="0" err="1" smtClean="0"/>
              <a:t>Siadat</a:t>
            </a:r>
            <a:r>
              <a:rPr lang="en-US" sz="1400" i="1" dirty="0" smtClean="0"/>
              <a:t> et al. </a:t>
            </a:r>
            <a:r>
              <a:rPr lang="en-US" sz="1400" b="1" dirty="0" smtClean="0"/>
              <a:t>International J of Mol </a:t>
            </a:r>
            <a:r>
              <a:rPr lang="en-US" sz="1400" b="1" dirty="0" err="1" smtClean="0"/>
              <a:t>Clin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Microbiol</a:t>
            </a:r>
            <a:r>
              <a:rPr lang="en-US" sz="1400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400" i="1" dirty="0" smtClean="0"/>
              <a:t>1-8.2011.</a:t>
            </a:r>
          </a:p>
          <a:p>
            <a:r>
              <a:rPr lang="en-US" sz="1400" i="1" dirty="0" smtClean="0">
                <a:hlinkClick r:id="rId2"/>
              </a:rPr>
              <a:t>Serum Bactericidal Antibody Response 1 Year after Meningococcal Polysaccharide Vaccination of Patients with Common Variable Immunodeficiency. </a:t>
            </a:r>
            <a:r>
              <a:rPr lang="en-US" sz="1400" i="1" dirty="0" err="1" smtClean="0"/>
              <a:t>Siadat</a:t>
            </a:r>
            <a:r>
              <a:rPr lang="en-US" sz="1400" i="1" dirty="0" smtClean="0"/>
              <a:t> et </a:t>
            </a:r>
            <a:r>
              <a:rPr lang="en-US" sz="1400" i="1" dirty="0" err="1" smtClean="0"/>
              <a:t>al.</a:t>
            </a:r>
            <a:r>
              <a:rPr lang="en-US" sz="1400" b="1" dirty="0" err="1" smtClean="0"/>
              <a:t>Clin</a:t>
            </a:r>
            <a:r>
              <a:rPr lang="en-US" sz="1400" b="1" dirty="0" smtClean="0"/>
              <a:t> Vaccine </a:t>
            </a:r>
            <a:r>
              <a:rPr lang="en-US" sz="1400" b="1" dirty="0" err="1" smtClean="0"/>
              <a:t>Immunol</a:t>
            </a:r>
            <a:r>
              <a:rPr lang="en-US" sz="1400" b="1" dirty="0" smtClean="0"/>
              <a:t> (CVI)</a:t>
            </a:r>
            <a:r>
              <a:rPr lang="en-US" sz="1400" dirty="0" smtClean="0"/>
              <a:t>, 17(4): 524-528, 2010</a:t>
            </a:r>
            <a:r>
              <a:rPr lang="en-US" sz="2000" dirty="0" smtClean="0"/>
              <a:t>.</a:t>
            </a:r>
          </a:p>
          <a:p>
            <a:r>
              <a:rPr lang="en-US" sz="1400" i="1" dirty="0" smtClean="0">
                <a:hlinkClick r:id="rId2"/>
              </a:rPr>
              <a:t>Virulence and </a:t>
            </a:r>
            <a:r>
              <a:rPr lang="en-US" sz="1400" i="1" dirty="0" err="1" smtClean="0">
                <a:hlinkClick r:id="rId2"/>
              </a:rPr>
              <a:t>Immunomodulatory</a:t>
            </a:r>
            <a:r>
              <a:rPr lang="en-US" sz="1400" i="1" dirty="0" smtClean="0">
                <a:hlinkClick r:id="rId2"/>
              </a:rPr>
              <a:t> Roles of Bacterial Outer Membrane Vesicles. </a:t>
            </a:r>
            <a:r>
              <a:rPr lang="en-US" sz="1400" i="1" dirty="0" smtClean="0"/>
              <a:t>Terri N.E. &amp; Meta J K. </a:t>
            </a:r>
            <a:r>
              <a:rPr lang="nn-NO" sz="1400" b="1" dirty="0" smtClean="0"/>
              <a:t>Microbiol Mol Biol Rev</a:t>
            </a:r>
            <a:r>
              <a:rPr lang="nn-NO" sz="1400" dirty="0" smtClean="0"/>
              <a:t>.; 74(1): 81–94,2010.</a:t>
            </a:r>
            <a:endParaRPr lang="en-US" sz="2000" dirty="0" smtClean="0"/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9107D-0A6E-4A21-8837-2995DA631021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/>
          <p:cNvSpPr>
            <a:spLocks noChangeArrowheads="1"/>
          </p:cNvSpPr>
          <p:nvPr/>
        </p:nvSpPr>
        <p:spPr bwMode="auto">
          <a:xfrm>
            <a:off x="927100" y="411163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en-US" sz="3200" dirty="0">
                <a:solidFill>
                  <a:schemeClr val="tx2"/>
                </a:solidFill>
              </a:rPr>
              <a:t>Outer membrane vesicles (OMVs)</a:t>
            </a:r>
            <a:br>
              <a:rPr lang="en-US" sz="3200" dirty="0">
                <a:solidFill>
                  <a:schemeClr val="tx2"/>
                </a:solidFill>
              </a:rPr>
            </a:br>
            <a:r>
              <a:rPr lang="en-US" sz="2400" i="1" dirty="0">
                <a:solidFill>
                  <a:schemeClr val="tx2"/>
                </a:solidFill>
              </a:rPr>
              <a:t>natural vesicles for transfer of </a:t>
            </a:r>
            <a:r>
              <a:rPr lang="en-US" sz="2400" i="1" dirty="0" smtClean="0">
                <a:solidFill>
                  <a:schemeClr val="tx2"/>
                </a:solidFill>
              </a:rPr>
              <a:t>proteins</a:t>
            </a:r>
            <a:endParaRPr lang="en-US" sz="2400" i="1" dirty="0">
              <a:solidFill>
                <a:schemeClr val="tx2"/>
              </a:solidFill>
            </a:endParaRP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785813" y="1843088"/>
            <a:ext cx="2819400" cy="1706562"/>
            <a:chOff x="495" y="1161"/>
            <a:chExt cx="1776" cy="1075"/>
          </a:xfrm>
        </p:grpSpPr>
        <p:pic>
          <p:nvPicPr>
            <p:cNvPr id="13338" name="Picture 5" descr="image00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95" y="1161"/>
              <a:ext cx="1776" cy="9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339" name="Rectangle 6"/>
            <p:cNvSpPr>
              <a:spLocks noChangeArrowheads="1"/>
            </p:cNvSpPr>
            <p:nvPr/>
          </p:nvSpPr>
          <p:spPr bwMode="auto">
            <a:xfrm>
              <a:off x="1190" y="2101"/>
              <a:ext cx="1068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800">
                  <a:latin typeface="Arial Narrow" pitchFamily="34" charset="0"/>
                </a:rPr>
                <a:t>http://www.molbiol.umu.se/forskning/wai/</a:t>
              </a:r>
            </a:p>
          </p:txBody>
        </p:sp>
      </p:grpSp>
      <p:sp>
        <p:nvSpPr>
          <p:cNvPr id="13316" name="Text Box 7"/>
          <p:cNvSpPr txBox="1">
            <a:spLocks noChangeArrowheads="1"/>
          </p:cNvSpPr>
          <p:nvPr/>
        </p:nvSpPr>
        <p:spPr bwMode="auto">
          <a:xfrm>
            <a:off x="4499992" y="1412776"/>
            <a:ext cx="4644008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i="1" u="sng" dirty="0">
                <a:solidFill>
                  <a:srgbClr val="000066"/>
                </a:solidFill>
              </a:rPr>
              <a:t>GOAL</a:t>
            </a:r>
          </a:p>
          <a:p>
            <a:r>
              <a:rPr lang="en-US" sz="2000" dirty="0" smtClean="0">
                <a:solidFill>
                  <a:schemeClr val="tx2"/>
                </a:solidFill>
              </a:rPr>
              <a:t>Native as well as engineered vesicles</a:t>
            </a:r>
          </a:p>
          <a:p>
            <a:r>
              <a:rPr lang="en-US" sz="2000" dirty="0" smtClean="0">
                <a:solidFill>
                  <a:schemeClr val="tx2"/>
                </a:solidFill>
              </a:rPr>
              <a:t> </a:t>
            </a:r>
            <a:r>
              <a:rPr lang="en-US" sz="2000" dirty="0">
                <a:solidFill>
                  <a:schemeClr val="tx2"/>
                </a:solidFill>
              </a:rPr>
              <a:t>to correctly </a:t>
            </a:r>
            <a:r>
              <a:rPr lang="en-US" sz="2000" dirty="0" smtClean="0">
                <a:solidFill>
                  <a:schemeClr val="tx2"/>
                </a:solidFill>
              </a:rPr>
              <a:t>fold and </a:t>
            </a:r>
            <a:r>
              <a:rPr lang="en-US" sz="2000" dirty="0">
                <a:solidFill>
                  <a:schemeClr val="tx2"/>
                </a:solidFill>
              </a:rPr>
              <a:t>stabilize proteins</a:t>
            </a:r>
          </a:p>
          <a:p>
            <a:endParaRPr lang="en-US" sz="2000" dirty="0">
              <a:solidFill>
                <a:schemeClr val="tx2"/>
              </a:solidFill>
            </a:endParaRPr>
          </a:p>
          <a:p>
            <a:r>
              <a:rPr lang="en-US" sz="2000" dirty="0">
                <a:solidFill>
                  <a:schemeClr val="tx2"/>
                </a:solidFill>
              </a:rPr>
              <a:t>Optimize antigen presentation to APCs</a:t>
            </a:r>
          </a:p>
          <a:p>
            <a:endParaRPr lang="en-US" sz="2000" dirty="0">
              <a:solidFill>
                <a:schemeClr val="tx2"/>
              </a:solidFill>
            </a:endParaRPr>
          </a:p>
          <a:p>
            <a:r>
              <a:rPr lang="en-US" sz="2800" i="1" u="sng" dirty="0">
                <a:solidFill>
                  <a:srgbClr val="000066"/>
                </a:solidFill>
              </a:rPr>
              <a:t>APPLICATIONS</a:t>
            </a:r>
          </a:p>
          <a:p>
            <a:r>
              <a:rPr lang="en-US" sz="2000" dirty="0">
                <a:solidFill>
                  <a:schemeClr val="tx2"/>
                </a:solidFill>
              </a:rPr>
              <a:t>Expression/stabilization/delivery of</a:t>
            </a:r>
          </a:p>
          <a:p>
            <a:r>
              <a:rPr lang="en-US" sz="2000" dirty="0">
                <a:solidFill>
                  <a:schemeClr val="tx2"/>
                </a:solidFill>
              </a:rPr>
              <a:t>conformational </a:t>
            </a:r>
            <a:r>
              <a:rPr lang="en-US" sz="2000" dirty="0" smtClean="0">
                <a:solidFill>
                  <a:schemeClr val="tx2"/>
                </a:solidFill>
              </a:rPr>
              <a:t>antigens</a:t>
            </a:r>
          </a:p>
          <a:p>
            <a:r>
              <a:rPr lang="en-US" sz="2000" dirty="0" smtClean="0">
                <a:solidFill>
                  <a:schemeClr val="tx2"/>
                </a:solidFill>
              </a:rPr>
              <a:t>(Vaccine candidate)</a:t>
            </a:r>
            <a:endParaRPr lang="en-US" sz="2000" dirty="0">
              <a:solidFill>
                <a:schemeClr val="tx2"/>
              </a:solidFill>
            </a:endParaRPr>
          </a:p>
          <a:p>
            <a:r>
              <a:rPr lang="en-US" sz="2000" dirty="0">
                <a:solidFill>
                  <a:schemeClr val="tx2"/>
                </a:solidFill>
              </a:rPr>
              <a:t>Novel </a:t>
            </a:r>
            <a:r>
              <a:rPr lang="en-US" sz="2000" dirty="0" err="1">
                <a:solidFill>
                  <a:schemeClr val="tx2"/>
                </a:solidFill>
              </a:rPr>
              <a:t>adjuvants</a:t>
            </a:r>
            <a:r>
              <a:rPr lang="en-US" sz="2000" dirty="0">
                <a:solidFill>
                  <a:schemeClr val="tx2"/>
                </a:solidFill>
              </a:rPr>
              <a:t> to enhance existing</a:t>
            </a:r>
          </a:p>
          <a:p>
            <a:r>
              <a:rPr lang="en-US" sz="2000" dirty="0">
                <a:solidFill>
                  <a:schemeClr val="tx2"/>
                </a:solidFill>
              </a:rPr>
              <a:t>or poorly effective vaccines</a:t>
            </a:r>
          </a:p>
          <a:p>
            <a:endParaRPr lang="en-US" sz="2000" dirty="0">
              <a:solidFill>
                <a:schemeClr val="tx2"/>
              </a:solidFill>
            </a:endParaRPr>
          </a:p>
        </p:txBody>
      </p:sp>
      <p:pic>
        <p:nvPicPr>
          <p:cNvPr id="13317" name="Picture 34"/>
          <p:cNvPicPr>
            <a:picLocks noChangeAspect="1" noChangeArrowheads="1"/>
          </p:cNvPicPr>
          <p:nvPr/>
        </p:nvPicPr>
        <p:blipFill>
          <a:blip r:embed="rId3" cstate="print"/>
          <a:srcRect l="5042" r="6723"/>
          <a:stretch>
            <a:fillRect/>
          </a:stretch>
        </p:blipFill>
        <p:spPr bwMode="auto">
          <a:xfrm>
            <a:off x="251520" y="3861048"/>
            <a:ext cx="36766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318" name="Rectangle 35"/>
          <p:cNvSpPr>
            <a:spLocks noChangeArrowheads="1"/>
          </p:cNvSpPr>
          <p:nvPr/>
        </p:nvSpPr>
        <p:spPr bwMode="auto">
          <a:xfrm>
            <a:off x="2689225" y="3600450"/>
            <a:ext cx="1576388" cy="16176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9" name="Rectangle 36"/>
          <p:cNvSpPr>
            <a:spLocks noChangeArrowheads="1"/>
          </p:cNvSpPr>
          <p:nvPr/>
        </p:nvSpPr>
        <p:spPr bwMode="auto">
          <a:xfrm>
            <a:off x="2533650" y="4356100"/>
            <a:ext cx="471488" cy="269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" name="Group 37"/>
          <p:cNvGrpSpPr>
            <a:grpSpLocks/>
          </p:cNvGrpSpPr>
          <p:nvPr/>
        </p:nvGrpSpPr>
        <p:grpSpPr bwMode="auto">
          <a:xfrm>
            <a:off x="2479675" y="3708400"/>
            <a:ext cx="1628775" cy="1455738"/>
            <a:chOff x="912" y="336"/>
            <a:chExt cx="1488" cy="1296"/>
          </a:xfrm>
        </p:grpSpPr>
        <p:pic>
          <p:nvPicPr>
            <p:cNvPr id="13335" name="Picture 38"/>
            <p:cNvPicPr>
              <a:picLocks noChangeAspect="1" noChangeArrowheads="1"/>
            </p:cNvPicPr>
            <p:nvPr/>
          </p:nvPicPr>
          <p:blipFill>
            <a:blip r:embed="rId3" cstate="print"/>
            <a:srcRect l="57983" r="6723" b="43799"/>
            <a:stretch>
              <a:fillRect/>
            </a:stretch>
          </p:blipFill>
          <p:spPr bwMode="auto">
            <a:xfrm>
              <a:off x="1056" y="336"/>
              <a:ext cx="1344" cy="12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3336" name="Rectangle 39"/>
            <p:cNvSpPr>
              <a:spLocks noChangeArrowheads="1"/>
            </p:cNvSpPr>
            <p:nvPr/>
          </p:nvSpPr>
          <p:spPr bwMode="auto">
            <a:xfrm>
              <a:off x="912" y="816"/>
              <a:ext cx="336" cy="2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37" name="Rectangle 40"/>
            <p:cNvSpPr>
              <a:spLocks noChangeArrowheads="1"/>
            </p:cNvSpPr>
            <p:nvPr/>
          </p:nvSpPr>
          <p:spPr bwMode="auto">
            <a:xfrm>
              <a:off x="1056" y="1356"/>
              <a:ext cx="384" cy="27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321" name="Rectangle 41"/>
          <p:cNvSpPr>
            <a:spLocks noChangeArrowheads="1"/>
          </p:cNvSpPr>
          <p:nvPr/>
        </p:nvSpPr>
        <p:spPr bwMode="auto">
          <a:xfrm>
            <a:off x="3373438" y="4625975"/>
            <a:ext cx="263525" cy="1079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2" name="AutoShape 42"/>
          <p:cNvSpPr>
            <a:spLocks noChangeArrowheads="1"/>
          </p:cNvSpPr>
          <p:nvPr/>
        </p:nvSpPr>
        <p:spPr bwMode="auto">
          <a:xfrm rot="-1960349">
            <a:off x="2616200" y="4840288"/>
            <a:ext cx="349250" cy="173037"/>
          </a:xfrm>
          <a:prstGeom prst="rightArrow">
            <a:avLst>
              <a:gd name="adj1" fmla="val 50000"/>
              <a:gd name="adj2" fmla="val 50459"/>
            </a:avLst>
          </a:prstGeom>
          <a:solidFill>
            <a:srgbClr val="E38A0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3" name="Text Box 43"/>
          <p:cNvSpPr txBox="1">
            <a:spLocks noChangeArrowheads="1"/>
          </p:cNvSpPr>
          <p:nvPr/>
        </p:nvSpPr>
        <p:spPr bwMode="auto">
          <a:xfrm>
            <a:off x="3923928" y="5517232"/>
            <a:ext cx="3889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 b="1" dirty="0">
                <a:ea typeface="ＭＳ Ｐゴシック" pitchFamily="-16" charset="-128"/>
              </a:rPr>
              <a:t>OM</a:t>
            </a:r>
          </a:p>
        </p:txBody>
      </p:sp>
      <p:sp>
        <p:nvSpPr>
          <p:cNvPr id="13324" name="Text Box 44"/>
          <p:cNvSpPr txBox="1">
            <a:spLocks noChangeArrowheads="1"/>
          </p:cNvSpPr>
          <p:nvPr/>
        </p:nvSpPr>
        <p:spPr bwMode="auto">
          <a:xfrm>
            <a:off x="4078288" y="5713413"/>
            <a:ext cx="3667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 b="1">
                <a:ea typeface="ＭＳ Ｐゴシック" pitchFamily="-16" charset="-128"/>
              </a:rPr>
              <a:t>PG</a:t>
            </a:r>
          </a:p>
        </p:txBody>
      </p:sp>
      <p:sp>
        <p:nvSpPr>
          <p:cNvPr id="13325" name="Text Box 45"/>
          <p:cNvSpPr txBox="1">
            <a:spLocks noChangeArrowheads="1"/>
          </p:cNvSpPr>
          <p:nvPr/>
        </p:nvSpPr>
        <p:spPr bwMode="auto">
          <a:xfrm>
            <a:off x="3851920" y="5708650"/>
            <a:ext cx="387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 b="1" dirty="0">
                <a:ea typeface="ＭＳ Ｐゴシック" pitchFamily="-16" charset="-128"/>
              </a:rPr>
              <a:t>Per</a:t>
            </a:r>
          </a:p>
        </p:txBody>
      </p:sp>
      <p:sp>
        <p:nvSpPr>
          <p:cNvPr id="13326" name="Text Box 46"/>
          <p:cNvSpPr txBox="1">
            <a:spLocks noChangeArrowheads="1"/>
          </p:cNvSpPr>
          <p:nvPr/>
        </p:nvSpPr>
        <p:spPr bwMode="auto">
          <a:xfrm>
            <a:off x="3923928" y="6165304"/>
            <a:ext cx="3889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 b="1">
                <a:ea typeface="ＭＳ Ｐゴシック" pitchFamily="-16" charset="-128"/>
              </a:rPr>
              <a:t>Cyt</a:t>
            </a:r>
          </a:p>
        </p:txBody>
      </p:sp>
      <p:sp>
        <p:nvSpPr>
          <p:cNvPr id="13327" name="Text Box 47"/>
          <p:cNvSpPr txBox="1">
            <a:spLocks noChangeArrowheads="1"/>
          </p:cNvSpPr>
          <p:nvPr/>
        </p:nvSpPr>
        <p:spPr bwMode="auto">
          <a:xfrm>
            <a:off x="3779912" y="5301208"/>
            <a:ext cx="4302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 b="1">
                <a:ea typeface="ＭＳ Ｐゴシック" pitchFamily="-16" charset="-128"/>
              </a:rPr>
              <a:t>LPS</a:t>
            </a:r>
          </a:p>
        </p:txBody>
      </p:sp>
      <p:sp>
        <p:nvSpPr>
          <p:cNvPr id="13328" name="AutoShape 48"/>
          <p:cNvSpPr>
            <a:spLocks/>
          </p:cNvSpPr>
          <p:nvPr/>
        </p:nvSpPr>
        <p:spPr bwMode="auto">
          <a:xfrm>
            <a:off x="4200525" y="5473700"/>
            <a:ext cx="50800" cy="193675"/>
          </a:xfrm>
          <a:prstGeom prst="rightBracket">
            <a:avLst>
              <a:gd name="adj" fmla="val 31771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9" name="Text Box 49"/>
          <p:cNvSpPr txBox="1">
            <a:spLocks noChangeArrowheads="1"/>
          </p:cNvSpPr>
          <p:nvPr/>
        </p:nvSpPr>
        <p:spPr bwMode="auto">
          <a:xfrm>
            <a:off x="3995936" y="5949280"/>
            <a:ext cx="3254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 b="1" dirty="0">
                <a:ea typeface="ＭＳ Ｐゴシック" pitchFamily="-16" charset="-128"/>
              </a:rPr>
              <a:t>IM</a:t>
            </a:r>
          </a:p>
        </p:txBody>
      </p:sp>
      <p:sp>
        <p:nvSpPr>
          <p:cNvPr id="13330" name="AutoShape 50"/>
          <p:cNvSpPr>
            <a:spLocks/>
          </p:cNvSpPr>
          <p:nvPr/>
        </p:nvSpPr>
        <p:spPr bwMode="auto">
          <a:xfrm>
            <a:off x="4191000" y="5937250"/>
            <a:ext cx="52388" cy="193675"/>
          </a:xfrm>
          <a:prstGeom prst="rightBracket">
            <a:avLst>
              <a:gd name="adj" fmla="val 30808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31" name="AutoShape 51"/>
          <p:cNvSpPr>
            <a:spLocks/>
          </p:cNvSpPr>
          <p:nvPr/>
        </p:nvSpPr>
        <p:spPr bwMode="auto">
          <a:xfrm>
            <a:off x="4279900" y="5681663"/>
            <a:ext cx="52388" cy="238125"/>
          </a:xfrm>
          <a:prstGeom prst="rightBracket">
            <a:avLst>
              <a:gd name="adj" fmla="val 37878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32" name="Line 52"/>
          <p:cNvSpPr>
            <a:spLocks noChangeShapeType="1"/>
          </p:cNvSpPr>
          <p:nvPr/>
        </p:nvSpPr>
        <p:spPr bwMode="auto">
          <a:xfrm>
            <a:off x="1433513" y="5070475"/>
            <a:ext cx="600075" cy="534988"/>
          </a:xfrm>
          <a:prstGeom prst="line">
            <a:avLst/>
          </a:prstGeom>
          <a:noFill/>
          <a:ln w="12700">
            <a:solidFill>
              <a:srgbClr val="0D6725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33" name="Text Box 53"/>
          <p:cNvSpPr txBox="1">
            <a:spLocks noChangeArrowheads="1"/>
          </p:cNvSpPr>
          <p:nvPr/>
        </p:nvSpPr>
        <p:spPr bwMode="auto">
          <a:xfrm>
            <a:off x="374650" y="4011613"/>
            <a:ext cx="1735138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 b="1">
                <a:solidFill>
                  <a:srgbClr val="0D6725"/>
                </a:solidFill>
                <a:latin typeface="Arial Narrow" pitchFamily="34" charset="0"/>
                <a:ea typeface="ＭＳ Ｐゴシック" pitchFamily="-16" charset="-128"/>
              </a:rPr>
              <a:t>Periplasmic proteins are entrapped within the OMV lumen</a:t>
            </a:r>
          </a:p>
        </p:txBody>
      </p:sp>
      <p:sp>
        <p:nvSpPr>
          <p:cNvPr id="13334" name="Text Box 54"/>
          <p:cNvSpPr txBox="1">
            <a:spLocks noChangeArrowheads="1"/>
          </p:cNvSpPr>
          <p:nvPr/>
        </p:nvSpPr>
        <p:spPr bwMode="auto">
          <a:xfrm>
            <a:off x="76200" y="6527800"/>
            <a:ext cx="2997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200" b="1">
                <a:solidFill>
                  <a:schemeClr val="tx2"/>
                </a:solidFill>
                <a:latin typeface="Arial Narrow" pitchFamily="34" charset="0"/>
                <a:ea typeface="ＭＳ Ｐゴシック" pitchFamily="-16" charset="-128"/>
              </a:rPr>
              <a:t>Kuehn and Kesty (2005) </a:t>
            </a:r>
            <a:r>
              <a:rPr lang="en-US" sz="1200" b="1" i="1">
                <a:solidFill>
                  <a:schemeClr val="tx2"/>
                </a:solidFill>
                <a:latin typeface="Arial Narrow" pitchFamily="34" charset="0"/>
                <a:ea typeface="ＭＳ Ｐゴシック" pitchFamily="-16" charset="-128"/>
              </a:rPr>
              <a:t>Genes Dev</a:t>
            </a:r>
            <a:r>
              <a:rPr lang="en-US" sz="1200" b="1">
                <a:solidFill>
                  <a:schemeClr val="tx2"/>
                </a:solidFill>
                <a:latin typeface="Arial Narrow" pitchFamily="34" charset="0"/>
                <a:ea typeface="ＭＳ Ｐゴシック" pitchFamily="-16" charset="-128"/>
              </a:rPr>
              <a:t> 19: 2645-55</a:t>
            </a:r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9107D-0A6E-4A21-8837-2995DA631021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rgbClr val="FF0000"/>
                </a:solidFill>
              </a:rPr>
              <a:t>So What?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00B050"/>
                </a:solidFill>
              </a:rPr>
              <a:t>Application </a:t>
            </a:r>
            <a:br>
              <a:rPr lang="en-US" b="1" dirty="0" smtClean="0">
                <a:solidFill>
                  <a:srgbClr val="00B050"/>
                </a:solidFill>
              </a:rPr>
            </a:br>
            <a:r>
              <a:rPr lang="en-US" b="1" dirty="0" smtClean="0">
                <a:solidFill>
                  <a:srgbClr val="00B050"/>
                </a:solidFill>
              </a:rPr>
              <a:t>research!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4392488"/>
          </a:xfrm>
        </p:spPr>
        <p:txBody>
          <a:bodyPr>
            <a:normAutofit fontScale="92500"/>
          </a:bodyPr>
          <a:lstStyle/>
          <a:p>
            <a:endParaRPr lang="en-US" b="1" dirty="0" smtClean="0">
              <a:solidFill>
                <a:srgbClr val="FF0000"/>
              </a:solidFill>
            </a:endParaRPr>
          </a:p>
          <a:p>
            <a:r>
              <a:rPr lang="en-US" b="1" dirty="0" smtClean="0">
                <a:solidFill>
                  <a:srgbClr val="FF0000"/>
                </a:solidFill>
              </a:rPr>
              <a:t>Outer </a:t>
            </a:r>
            <a:r>
              <a:rPr lang="en-US" b="1" dirty="0">
                <a:solidFill>
                  <a:srgbClr val="FF0000"/>
                </a:solidFill>
              </a:rPr>
              <a:t>membrane vesicle based </a:t>
            </a:r>
            <a:r>
              <a:rPr lang="en-US" b="1" dirty="0" smtClean="0">
                <a:solidFill>
                  <a:srgbClr val="FF0000"/>
                </a:solidFill>
              </a:rPr>
              <a:t>vaccines</a:t>
            </a:r>
          </a:p>
          <a:p>
            <a:pPr>
              <a:buNone/>
            </a:pPr>
            <a:r>
              <a:rPr lang="en-US" sz="3000" i="1" dirty="0" smtClean="0"/>
              <a:t>(</a:t>
            </a:r>
            <a:r>
              <a:rPr lang="en-US" sz="2200" i="1" dirty="0" err="1" smtClean="0">
                <a:solidFill>
                  <a:srgbClr val="FF0000"/>
                </a:solidFill>
              </a:rPr>
              <a:t>Neisseria</a:t>
            </a:r>
            <a:r>
              <a:rPr lang="en-US" sz="2200" i="1" dirty="0" smtClean="0">
                <a:solidFill>
                  <a:srgbClr val="FF0000"/>
                </a:solidFill>
              </a:rPr>
              <a:t> </a:t>
            </a:r>
            <a:r>
              <a:rPr lang="en-US" sz="2200" i="1" dirty="0" err="1" smtClean="0">
                <a:solidFill>
                  <a:srgbClr val="FF0000"/>
                </a:solidFill>
              </a:rPr>
              <a:t>meningitidis</a:t>
            </a:r>
            <a:r>
              <a:rPr lang="en-US" sz="2200" i="1" dirty="0" smtClean="0"/>
              <a:t>, </a:t>
            </a:r>
            <a:r>
              <a:rPr lang="en-US" sz="2200" i="1" dirty="0" err="1" smtClean="0"/>
              <a:t>Vibrio</a:t>
            </a:r>
            <a:r>
              <a:rPr lang="en-US" sz="2200" i="1" dirty="0" smtClean="0"/>
              <a:t> </a:t>
            </a:r>
            <a:r>
              <a:rPr lang="en-US" sz="2200" i="1" dirty="0" err="1" smtClean="0"/>
              <a:t>spp</a:t>
            </a:r>
            <a:r>
              <a:rPr lang="en-US" sz="2200" i="1" dirty="0" smtClean="0"/>
              <a:t>, </a:t>
            </a:r>
            <a:r>
              <a:rPr lang="en-US" sz="2200" i="1" dirty="0" err="1" smtClean="0"/>
              <a:t>Bordetella</a:t>
            </a:r>
            <a:r>
              <a:rPr lang="en-US" sz="2200" i="1" dirty="0" smtClean="0"/>
              <a:t> </a:t>
            </a:r>
            <a:r>
              <a:rPr lang="en-US" sz="2200" i="1" dirty="0" err="1" smtClean="0"/>
              <a:t>pertussis</a:t>
            </a:r>
            <a:r>
              <a:rPr lang="en-US" sz="2200" i="1" dirty="0" smtClean="0"/>
              <a:t>, </a:t>
            </a:r>
            <a:r>
              <a:rPr lang="en-US" sz="2200" i="1" dirty="0" err="1" smtClean="0"/>
              <a:t>Francisella</a:t>
            </a:r>
            <a:r>
              <a:rPr lang="en-US" sz="2200" i="1" dirty="0" smtClean="0"/>
              <a:t> </a:t>
            </a:r>
            <a:r>
              <a:rPr lang="en-US" sz="2200" i="1" dirty="0" err="1" smtClean="0"/>
              <a:t>tularensis</a:t>
            </a:r>
            <a:r>
              <a:rPr lang="en-US" sz="2200" i="1" dirty="0" smtClean="0"/>
              <a:t>, </a:t>
            </a:r>
            <a:r>
              <a:rPr lang="en-US" sz="2200" i="1" dirty="0" err="1" smtClean="0"/>
              <a:t>Brucella</a:t>
            </a:r>
            <a:r>
              <a:rPr lang="en-US" sz="2200" i="1" dirty="0" smtClean="0"/>
              <a:t> spp., </a:t>
            </a:r>
            <a:r>
              <a:rPr lang="en-US" sz="2200" i="1" dirty="0" err="1" smtClean="0"/>
              <a:t>Acintobacter</a:t>
            </a:r>
            <a:r>
              <a:rPr lang="en-US" sz="2200" i="1" dirty="0" smtClean="0"/>
              <a:t> spp., </a:t>
            </a:r>
            <a:r>
              <a:rPr lang="en-US" sz="2200" i="1" dirty="0" err="1" smtClean="0"/>
              <a:t>Shigella</a:t>
            </a:r>
            <a:r>
              <a:rPr lang="en-US" sz="2200" i="1" dirty="0" smtClean="0"/>
              <a:t> spp., Salmonella spp. B. </a:t>
            </a:r>
            <a:r>
              <a:rPr lang="en-US" sz="2200" i="1" dirty="0" err="1" smtClean="0"/>
              <a:t>burgdorferi</a:t>
            </a:r>
            <a:r>
              <a:rPr lang="en-US" sz="2200" i="1" dirty="0" smtClean="0"/>
              <a:t> , etc)</a:t>
            </a:r>
          </a:p>
          <a:p>
            <a:pPr>
              <a:buNone/>
            </a:pPr>
            <a:r>
              <a:rPr lang="en-US" sz="2400" dirty="0" smtClean="0">
                <a:solidFill>
                  <a:srgbClr val="002060"/>
                </a:solidFill>
              </a:rPr>
              <a:t>All preparations of </a:t>
            </a:r>
            <a:r>
              <a:rPr lang="en-US" sz="2400" i="1" dirty="0" err="1" smtClean="0">
                <a:solidFill>
                  <a:srgbClr val="002060"/>
                </a:solidFill>
              </a:rPr>
              <a:t>Neisseria</a:t>
            </a:r>
            <a:r>
              <a:rPr lang="en-US" sz="2400" i="1" dirty="0" smtClean="0">
                <a:solidFill>
                  <a:srgbClr val="002060"/>
                </a:solidFill>
              </a:rPr>
              <a:t> </a:t>
            </a:r>
            <a:r>
              <a:rPr lang="en-US" sz="2400" dirty="0" smtClean="0">
                <a:solidFill>
                  <a:srgbClr val="002060"/>
                </a:solidFill>
              </a:rPr>
              <a:t>vesicle vaccines stimulate protective mucosal and systemic bactericidal antibody responses, with the antibody response being generated predominantly to the outer membrane </a:t>
            </a:r>
            <a:r>
              <a:rPr lang="en-US" sz="2400" dirty="0" err="1" smtClean="0">
                <a:solidFill>
                  <a:srgbClr val="002060"/>
                </a:solidFill>
              </a:rPr>
              <a:t>porins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PorA</a:t>
            </a:r>
            <a:r>
              <a:rPr lang="en-US" sz="2400" dirty="0" smtClean="0">
                <a:solidFill>
                  <a:srgbClr val="002060"/>
                </a:solidFill>
              </a:rPr>
              <a:t> and </a:t>
            </a:r>
            <a:r>
              <a:rPr lang="en-US" sz="2400" dirty="0" err="1" smtClean="0">
                <a:solidFill>
                  <a:srgbClr val="002060"/>
                </a:solidFill>
              </a:rPr>
              <a:t>PorB</a:t>
            </a:r>
            <a:r>
              <a:rPr lang="en-US" sz="2400" dirty="0" smtClean="0">
                <a:solidFill>
                  <a:srgbClr val="002060"/>
                </a:solidFill>
              </a:rPr>
              <a:t> . Research is currently focused on engineering bacterial strains to produce OMVs containing multiple </a:t>
            </a:r>
            <a:r>
              <a:rPr lang="en-US" sz="2400" dirty="0" err="1" smtClean="0">
                <a:solidFill>
                  <a:srgbClr val="002060"/>
                </a:solidFill>
              </a:rPr>
              <a:t>PorA</a:t>
            </a:r>
            <a:r>
              <a:rPr lang="en-US" sz="2400" dirty="0" smtClean="0">
                <a:solidFill>
                  <a:srgbClr val="002060"/>
                </a:solidFill>
              </a:rPr>
              <a:t> proteins derived from different strains in the hope of developing a global </a:t>
            </a:r>
            <a:r>
              <a:rPr lang="en-US" sz="2400" i="1" dirty="0" smtClean="0">
                <a:solidFill>
                  <a:srgbClr val="002060"/>
                </a:solidFill>
              </a:rPr>
              <a:t>N.  </a:t>
            </a:r>
            <a:r>
              <a:rPr lang="en-US" sz="2400" i="1" dirty="0" err="1" smtClean="0">
                <a:solidFill>
                  <a:srgbClr val="002060"/>
                </a:solidFill>
              </a:rPr>
              <a:t>meningitidis</a:t>
            </a:r>
            <a:r>
              <a:rPr lang="en-US" sz="2400" dirty="0" smtClean="0">
                <a:solidFill>
                  <a:srgbClr val="002060"/>
                </a:solidFill>
              </a:rPr>
              <a:t> </a:t>
            </a:r>
            <a:r>
              <a:rPr lang="en-US" sz="2400" dirty="0" err="1" smtClean="0">
                <a:solidFill>
                  <a:srgbClr val="002060"/>
                </a:solidFill>
              </a:rPr>
              <a:t>serogroup</a:t>
            </a:r>
            <a:r>
              <a:rPr lang="en-US" sz="2400" dirty="0" smtClean="0">
                <a:solidFill>
                  <a:srgbClr val="002060"/>
                </a:solidFill>
              </a:rPr>
              <a:t> B vaccine</a:t>
            </a:r>
          </a:p>
          <a:p>
            <a:pPr>
              <a:buNone/>
            </a:pPr>
            <a:endParaRPr lang="en-US" sz="2200" i="1" dirty="0" smtClean="0"/>
          </a:p>
          <a:p>
            <a:pPr>
              <a:buNone/>
            </a:pPr>
            <a:endParaRPr lang="en-US" sz="2200" i="1" dirty="0" smtClean="0"/>
          </a:p>
          <a:p>
            <a:pPr>
              <a:buNone/>
            </a:pPr>
            <a:endParaRPr lang="en-US" sz="3300" i="1" dirty="0"/>
          </a:p>
        </p:txBody>
      </p:sp>
      <p:sp>
        <p:nvSpPr>
          <p:cNvPr id="5" name="Rectangle 4"/>
          <p:cNvSpPr/>
          <p:nvPr/>
        </p:nvSpPr>
        <p:spPr>
          <a:xfrm>
            <a:off x="0" y="5373216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 smtClean="0">
                <a:hlinkClick r:id="rId2"/>
              </a:rPr>
              <a:t>Outer Membrane Vesicle of </a:t>
            </a:r>
            <a:r>
              <a:rPr lang="en-US" sz="1200" i="1" dirty="0" err="1" smtClean="0">
                <a:hlinkClick r:id="rId2"/>
              </a:rPr>
              <a:t>Neisseria</a:t>
            </a:r>
            <a:r>
              <a:rPr lang="en-US" sz="1200" i="1" dirty="0" smtClean="0">
                <a:hlinkClick r:id="rId2"/>
              </a:rPr>
              <a:t> </a:t>
            </a:r>
            <a:r>
              <a:rPr lang="en-US" sz="1200" i="1" dirty="0" err="1" smtClean="0">
                <a:hlinkClick r:id="rId2"/>
              </a:rPr>
              <a:t>meningitidis</a:t>
            </a:r>
            <a:r>
              <a:rPr lang="en-US" sz="1200" i="1" dirty="0" smtClean="0">
                <a:hlinkClick r:id="rId2"/>
              </a:rPr>
              <a:t> </a:t>
            </a:r>
            <a:r>
              <a:rPr lang="en-US" sz="1200" i="1" dirty="0" err="1" smtClean="0">
                <a:hlinkClick r:id="rId2"/>
              </a:rPr>
              <a:t>Serogroup</a:t>
            </a:r>
            <a:r>
              <a:rPr lang="en-US" sz="1200" i="1" dirty="0" smtClean="0">
                <a:hlinkClick r:id="rId2"/>
              </a:rPr>
              <a:t> B as an Adjuvant to Induce Specific Antibody Response against the </a:t>
            </a:r>
            <a:r>
              <a:rPr lang="en-US" sz="1200" i="1" dirty="0" err="1" smtClean="0">
                <a:hlinkClick r:id="rId2"/>
              </a:rPr>
              <a:t>Lipopolysaccharide</a:t>
            </a:r>
            <a:r>
              <a:rPr lang="en-US" sz="1200" i="1" dirty="0" smtClean="0">
                <a:hlinkClick r:id="rId2"/>
              </a:rPr>
              <a:t> of </a:t>
            </a:r>
            <a:r>
              <a:rPr lang="en-US" sz="1200" i="1" dirty="0" err="1" smtClean="0">
                <a:hlinkClick r:id="rId2"/>
              </a:rPr>
              <a:t>Brucella</a:t>
            </a:r>
            <a:r>
              <a:rPr lang="en-US" sz="1200" i="1" dirty="0" smtClean="0">
                <a:hlinkClick r:id="rId2"/>
              </a:rPr>
              <a:t> </a:t>
            </a:r>
            <a:r>
              <a:rPr lang="en-US" sz="1200" i="1" dirty="0" err="1" smtClean="0">
                <a:hlinkClick r:id="rId2"/>
              </a:rPr>
              <a:t>abortus</a:t>
            </a:r>
            <a:r>
              <a:rPr lang="en-US" sz="1200" i="1" dirty="0" smtClean="0">
                <a:hlinkClick r:id="rId2"/>
              </a:rPr>
              <a:t> S99. </a:t>
            </a:r>
            <a:r>
              <a:rPr lang="en-US" sz="1200" i="1" dirty="0" smtClean="0"/>
              <a:t> </a:t>
            </a:r>
            <a:r>
              <a:rPr lang="en-US" sz="1200" i="1" dirty="0" err="1" smtClean="0"/>
              <a:t>Siadat</a:t>
            </a:r>
            <a:r>
              <a:rPr lang="en-US" sz="1200" i="1" dirty="0" smtClean="0"/>
              <a:t> et al . </a:t>
            </a:r>
            <a:r>
              <a:rPr lang="en-US" sz="1200" b="1" dirty="0" smtClean="0">
                <a:latin typeface="Arial" pitchFamily="34" charset="0"/>
                <a:ea typeface="Times New Roman" pitchFamily="18" charset="0"/>
                <a:cs typeface="Traditional Arabic" pitchFamily="2" charset="-78"/>
              </a:rPr>
              <a:t>Ann of </a:t>
            </a:r>
            <a:r>
              <a:rPr lang="en-US" sz="1200" b="1" dirty="0" err="1" smtClean="0">
                <a:latin typeface="Arial" pitchFamily="34" charset="0"/>
                <a:ea typeface="Times New Roman" pitchFamily="18" charset="0"/>
                <a:cs typeface="Traditional Arabic" pitchFamily="2" charset="-78"/>
              </a:rPr>
              <a:t>Microbiol</a:t>
            </a:r>
            <a:r>
              <a:rPr lang="en-US" sz="1200" dirty="0" smtClean="0">
                <a:latin typeface="Arial" pitchFamily="34" charset="0"/>
                <a:ea typeface="Times New Roman" pitchFamily="18" charset="0"/>
                <a:cs typeface="Traditional Arabic" pitchFamily="2" charset="-78"/>
              </a:rPr>
              <a:t>. 59(1): 145-149,2009.</a:t>
            </a:r>
            <a:endParaRPr lang="en-US" sz="1200" dirty="0" smtClean="0">
              <a:latin typeface="Arial" pitchFamily="34" charset="0"/>
              <a:cs typeface="Arial" pitchFamily="34" charset="0"/>
            </a:endParaRPr>
          </a:p>
          <a:p>
            <a:pPr lvl="0"/>
            <a:endParaRPr lang="en-US" sz="1200" i="1" dirty="0" smtClean="0">
              <a:latin typeface="Arial" pitchFamily="34" charset="0"/>
              <a:ea typeface="Times New Roman" pitchFamily="18" charset="0"/>
              <a:cs typeface="B Yagut" charset="-78"/>
            </a:endParaRPr>
          </a:p>
          <a:p>
            <a:pPr lvl="0"/>
            <a:endParaRPr lang="en-US" sz="1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1200" dirty="0" smtClean="0"/>
              <a:t> </a:t>
            </a:r>
          </a:p>
          <a:p>
            <a:endParaRPr lang="en-US" sz="2000" dirty="0" smtClean="0"/>
          </a:p>
        </p:txBody>
      </p:sp>
      <p:pic>
        <p:nvPicPr>
          <p:cNvPr id="4100" name="Picture 4" descr="http://jasharawan.com/wfof/dre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7" y="0"/>
            <a:ext cx="6588224" cy="1628800"/>
          </a:xfrm>
          <a:prstGeom prst="rect">
            <a:avLst/>
          </a:prstGeom>
          <a:noFill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9107D-0A6E-4A21-8837-2995DA631021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052736"/>
            <a:ext cx="4211960" cy="5013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0" y="6165304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B Yagut" charset="-78"/>
              </a:rPr>
              <a:t>Siadat</a:t>
            </a:r>
            <a:r>
              <a:rPr kumimoji="0" lang="en-US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B Yagut" charset="-78"/>
              </a:rPr>
              <a:t> SD,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B Yagut" charset="-78"/>
              </a:rPr>
              <a:t> et al. 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B Yagut" charset="-78"/>
              </a:rPr>
              <a:t>Biological and Immunological Evaluation of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B Yagut" charset="-78"/>
              </a:rPr>
              <a:t>Neisseria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B Yagut" charset="-78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B Yagut" charset="-78"/>
              </a:rPr>
              <a:t>meningitidis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B Yagut" charset="-78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B Yagut" charset="-78"/>
              </a:rPr>
              <a:t>Serogroup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B Yagut" charset="-78"/>
              </a:rPr>
              <a:t> A Outer Membrane Vesicle as Vaccine Candidates.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B Yagut" charset="-78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B Yagut" charset="-78"/>
              </a:rPr>
              <a:t>Jundishapur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B Yagut" charset="-78"/>
              </a:rPr>
              <a:t> J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B Yagut" charset="-78"/>
              </a:rPr>
              <a:t>Microbiol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B Yagut" charset="-78"/>
              </a:rPr>
              <a:t>.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B Yagut" charset="-78"/>
              </a:rPr>
              <a:t> 6(4):e5007,2013.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43608" y="0"/>
            <a:ext cx="7056784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/>
          </a:p>
          <a:p>
            <a:pPr algn="ctr"/>
            <a:r>
              <a:rPr lang="en-US" sz="2800" b="1" dirty="0" smtClean="0"/>
              <a:t>Outer Membrane Vesicles Derived From a</a:t>
            </a:r>
          </a:p>
          <a:p>
            <a:pPr algn="ctr"/>
            <a:r>
              <a:rPr lang="en-US" sz="2800" b="1" dirty="0" smtClean="0"/>
              <a:t>Group A Meningococcal </a:t>
            </a:r>
            <a:endParaRPr lang="en-US" sz="2800" b="1" dirty="0"/>
          </a:p>
        </p:txBody>
      </p:sp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1196752"/>
            <a:ext cx="3467100" cy="4989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9107D-0A6E-4A21-8837-2995DA631021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Universal adjuvant properties of OMV</a:t>
            </a:r>
            <a:br>
              <a:rPr lang="en-US" b="1" dirty="0" smtClean="0">
                <a:solidFill>
                  <a:srgbClr val="FF0000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52736"/>
            <a:ext cx="8686800" cy="5001419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b="1" i="1" dirty="0" smtClean="0"/>
              <a:t>(Cancer vaccines, Brucellosis vaccine, TB vaccine, Meningococcal vaccine, Influenza virus, </a:t>
            </a:r>
            <a:r>
              <a:rPr lang="en-US" b="1" i="1" dirty="0" err="1" smtClean="0"/>
              <a:t>Hbs</a:t>
            </a:r>
            <a:r>
              <a:rPr lang="en-US" b="1" i="1" dirty="0" smtClean="0"/>
              <a:t> vaccine, HIV vaccine, etc).</a:t>
            </a:r>
          </a:p>
          <a:p>
            <a:pPr algn="just">
              <a:buNone/>
            </a:pPr>
            <a:r>
              <a:rPr lang="en-US" sz="2900" dirty="0" smtClean="0"/>
              <a:t>The most </a:t>
            </a:r>
            <a:r>
              <a:rPr lang="en-US" sz="2900" dirty="0"/>
              <a:t>of the classic and introduced </a:t>
            </a:r>
            <a:r>
              <a:rPr lang="en-US" sz="2900" dirty="0" err="1"/>
              <a:t>adjuvants</a:t>
            </a:r>
            <a:r>
              <a:rPr lang="en-US" sz="2900" dirty="0"/>
              <a:t> cause local and systemic hypersensitivity reactions and are not licensed for human use; According to these drawbacks of currently applied </a:t>
            </a:r>
            <a:r>
              <a:rPr lang="en-US" sz="2900" dirty="0" err="1"/>
              <a:t>adjuvants</a:t>
            </a:r>
            <a:r>
              <a:rPr lang="en-US" sz="2900" dirty="0"/>
              <a:t>, OMV would be a safe adjuvant with a high potency to induce a typical secondary response, since the OMV used in our vaccine formulation has been used previously in human trials and was found to be safe. Several reports have described that polysaccharide </a:t>
            </a:r>
            <a:r>
              <a:rPr lang="en-US" sz="2900" dirty="0" smtClean="0"/>
              <a:t>antigens stimulate </a:t>
            </a:r>
            <a:r>
              <a:rPr lang="en-US" sz="2900" dirty="0"/>
              <a:t>immunologic memory when combined to </a:t>
            </a:r>
            <a:r>
              <a:rPr lang="en-US" sz="2900" dirty="0" smtClean="0"/>
              <a:t>OMV </a:t>
            </a:r>
            <a:r>
              <a:rPr lang="en-US" sz="2900" dirty="0"/>
              <a:t>because has been shown to have T helper </a:t>
            </a:r>
            <a:r>
              <a:rPr lang="en-US" sz="2900" dirty="0" err="1" smtClean="0"/>
              <a:t>mitogenic</a:t>
            </a:r>
            <a:r>
              <a:rPr lang="en-US" sz="2900" dirty="0" smtClean="0"/>
              <a:t> </a:t>
            </a:r>
            <a:r>
              <a:rPr lang="en-US" sz="2900" dirty="0"/>
              <a:t>activity</a:t>
            </a:r>
            <a:r>
              <a:rPr lang="en-US" sz="2900" dirty="0" smtClean="0"/>
              <a:t>. Thus</a:t>
            </a:r>
            <a:r>
              <a:rPr lang="en-US" sz="2900" dirty="0"/>
              <a:t>, the availability of such </a:t>
            </a:r>
            <a:r>
              <a:rPr lang="en-US" sz="2900" dirty="0" smtClean="0"/>
              <a:t>OMV </a:t>
            </a:r>
            <a:r>
              <a:rPr lang="en-US" sz="2900" dirty="0"/>
              <a:t>component with adjuvant properties will be of great importance for the development of improved and combined vaccines for a wide variety of diseases</a:t>
            </a:r>
            <a:r>
              <a:rPr lang="en-US" sz="2900" dirty="0" smtClean="0"/>
              <a:t>.</a:t>
            </a:r>
          </a:p>
          <a:p>
            <a:pPr algn="just">
              <a:buNone/>
            </a:pPr>
            <a:r>
              <a:rPr lang="en-US" sz="2900" dirty="0"/>
              <a:t>In addition, the adjuvant properties of OMV-derived particles have been demonstrated for potential cancer vaccines.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5661248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 smtClean="0">
                <a:hlinkClick r:id="rId2"/>
              </a:rPr>
              <a:t>Outer membrane vesicle: a macromolecule with multifunctional </a:t>
            </a:r>
            <a:r>
              <a:rPr lang="en-US" sz="1400" i="1" dirty="0" err="1" smtClean="0">
                <a:hlinkClick r:id="rId2"/>
              </a:rPr>
              <a:t>activity.</a:t>
            </a:r>
            <a:r>
              <a:rPr lang="en-US" sz="1400" i="1" dirty="0" err="1" smtClean="0"/>
              <a:t>Siadat</a:t>
            </a:r>
            <a:r>
              <a:rPr lang="en-US" sz="1400" i="1" dirty="0" smtClean="0"/>
              <a:t> et al.</a:t>
            </a:r>
            <a:r>
              <a:rPr lang="en-US" sz="1400" dirty="0" smtClean="0"/>
              <a:t> </a:t>
            </a:r>
            <a:r>
              <a:rPr lang="en-US" sz="1400" b="1" dirty="0" smtClean="0"/>
              <a:t>Hum </a:t>
            </a:r>
            <a:r>
              <a:rPr lang="en-US" sz="1400" b="1" dirty="0" err="1" smtClean="0"/>
              <a:t>Vaccin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Immunother</a:t>
            </a:r>
            <a:r>
              <a:rPr lang="en-US" sz="1400" b="1" dirty="0" smtClean="0"/>
              <a:t>. </a:t>
            </a:r>
            <a:r>
              <a:rPr lang="en-US" sz="1400" dirty="0" smtClean="0"/>
              <a:t>8(7):953-5, 2012..</a:t>
            </a:r>
          </a:p>
          <a:p>
            <a:pPr lvl="0"/>
            <a:r>
              <a:rPr lang="en-US" sz="1400" i="1" dirty="0" smtClean="0">
                <a:hlinkClick r:id="rId2"/>
              </a:rPr>
              <a:t>Application of Outer Membrane Vesicle of </a:t>
            </a:r>
            <a:r>
              <a:rPr lang="en-US" sz="1400" i="1" dirty="0" err="1" smtClean="0">
                <a:hlinkClick r:id="rId2"/>
              </a:rPr>
              <a:t>Neisseria</a:t>
            </a:r>
            <a:r>
              <a:rPr lang="en-US" sz="1400" i="1" dirty="0" smtClean="0">
                <a:hlinkClick r:id="rId2"/>
              </a:rPr>
              <a:t> </a:t>
            </a:r>
            <a:r>
              <a:rPr lang="en-US" sz="1400" i="1" dirty="0" err="1" smtClean="0">
                <a:hlinkClick r:id="rId2"/>
              </a:rPr>
              <a:t>meningitidis</a:t>
            </a:r>
            <a:r>
              <a:rPr lang="en-US" sz="1400" i="1" dirty="0" smtClean="0">
                <a:hlinkClick r:id="rId2"/>
              </a:rPr>
              <a:t> </a:t>
            </a:r>
            <a:r>
              <a:rPr lang="en-US" sz="1400" i="1" dirty="0" err="1" smtClean="0">
                <a:hlinkClick r:id="rId2"/>
              </a:rPr>
              <a:t>Serogroup</a:t>
            </a:r>
            <a:r>
              <a:rPr lang="en-US" sz="1400" i="1" dirty="0" smtClean="0">
                <a:hlinkClick r:id="rId2"/>
              </a:rPr>
              <a:t> B as a New Adjuvant to Induce Strongly Th1-Oriented Responses Against HIV-1</a:t>
            </a:r>
            <a:r>
              <a:rPr lang="en-US" sz="1400" i="1" dirty="0" smtClean="0">
                <a:latin typeface="Arial" pitchFamily="34" charset="0"/>
                <a:ea typeface="Times New Roman" pitchFamily="18" charset="0"/>
                <a:cs typeface="B Yagut" charset="-78"/>
              </a:rPr>
              <a:t>.Siadat et al. </a:t>
            </a:r>
            <a:r>
              <a:rPr lang="en-US" sz="1400" b="1" dirty="0" smtClean="0">
                <a:latin typeface="Arial" pitchFamily="34" charset="0"/>
                <a:ea typeface="Times New Roman" pitchFamily="18" charset="0"/>
                <a:cs typeface="B Yagut" charset="-78"/>
              </a:rPr>
              <a:t>Current HIV Research</a:t>
            </a:r>
            <a:r>
              <a:rPr lang="en-US" sz="1400" i="1" dirty="0" smtClean="0">
                <a:latin typeface="Arial" pitchFamily="34" charset="0"/>
                <a:ea typeface="Times New Roman" pitchFamily="18" charset="0"/>
                <a:cs typeface="B Yagut" charset="-78"/>
              </a:rPr>
              <a:t>,2011.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9107D-0A6E-4A21-8837-2995DA631021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80728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OMV as a carrier in conjugated vaccines</a:t>
            </a:r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sz="2200" b="1" i="1" dirty="0" smtClean="0"/>
              <a:t>So What? </a:t>
            </a:r>
            <a:r>
              <a:rPr lang="en-US" sz="2200" dirty="0" smtClean="0"/>
              <a:t>Count’</a:t>
            </a:r>
            <a:br>
              <a:rPr lang="en-US" sz="2200" dirty="0" smtClean="0"/>
            </a:br>
            <a:r>
              <a:rPr lang="en-US" sz="2200" b="1" dirty="0" smtClean="0">
                <a:solidFill>
                  <a:srgbClr val="00B050"/>
                </a:solidFill>
              </a:rPr>
              <a:t> Application research</a:t>
            </a:r>
            <a:r>
              <a:rPr lang="en-US" sz="2000" b="1" dirty="0" smtClean="0">
                <a:solidFill>
                  <a:srgbClr val="00B050"/>
                </a:solidFill>
              </a:rPr>
              <a:t>!</a:t>
            </a:r>
            <a:endParaRPr lang="en-US" sz="2000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0768"/>
            <a:ext cx="8892480" cy="4392489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US" b="1" i="1" dirty="0" smtClean="0"/>
              <a:t>H. </a:t>
            </a:r>
            <a:r>
              <a:rPr lang="en-US" b="1" i="1" dirty="0" err="1" smtClean="0"/>
              <a:t>influenzae</a:t>
            </a:r>
            <a:r>
              <a:rPr lang="en-US" b="1" i="1" dirty="0" smtClean="0"/>
              <a:t>  type  b: PRP- OMV conjugated vaccine, Meningococcal  vaccine, LPS based vaccines in </a:t>
            </a:r>
            <a:r>
              <a:rPr lang="en-US" b="1" i="1" dirty="0" err="1" smtClean="0"/>
              <a:t>Acintobacter</a:t>
            </a:r>
            <a:r>
              <a:rPr lang="en-US" b="1" i="1" dirty="0" smtClean="0"/>
              <a:t> spp. </a:t>
            </a:r>
            <a:r>
              <a:rPr lang="en-US" b="1" i="1" dirty="0" err="1" smtClean="0"/>
              <a:t>Brucella</a:t>
            </a:r>
            <a:r>
              <a:rPr lang="en-US" b="1" i="1" dirty="0" smtClean="0"/>
              <a:t> spp. Salmonella spp.)</a:t>
            </a:r>
          </a:p>
          <a:p>
            <a:pPr algn="just">
              <a:buNone/>
            </a:pPr>
            <a:r>
              <a:rPr lang="en-US" sz="4000" dirty="0"/>
              <a:t>While the adjuvant properties of meningococcal OMV were expected </a:t>
            </a:r>
            <a:r>
              <a:rPr lang="en-US" sz="4000" dirty="0" smtClean="0"/>
              <a:t>the </a:t>
            </a:r>
            <a:r>
              <a:rPr lang="en-US" sz="4000" dirty="0"/>
              <a:t>potency of </a:t>
            </a:r>
            <a:r>
              <a:rPr lang="en-US" sz="4000" dirty="0" smtClean="0"/>
              <a:t>OMV </a:t>
            </a:r>
            <a:r>
              <a:rPr lang="en-US" sz="4000" dirty="0"/>
              <a:t>as a carrier (conjugated to a </a:t>
            </a:r>
            <a:r>
              <a:rPr lang="en-US" sz="4000" dirty="0" err="1"/>
              <a:t>hapten</a:t>
            </a:r>
            <a:r>
              <a:rPr lang="en-US" sz="4000" dirty="0"/>
              <a:t>) is now proved</a:t>
            </a:r>
            <a:r>
              <a:rPr lang="en-US" sz="4000" dirty="0" smtClean="0"/>
              <a:t>.</a:t>
            </a:r>
            <a:r>
              <a:rPr lang="en-GB" sz="4000" dirty="0"/>
              <a:t> It has been documented that </a:t>
            </a:r>
            <a:r>
              <a:rPr lang="en-GB" sz="4000" dirty="0" smtClean="0"/>
              <a:t>polysaccharide(PS) </a:t>
            </a:r>
            <a:r>
              <a:rPr lang="en-GB" sz="4000" dirty="0"/>
              <a:t>(from bacterial capsule or LPS)-protein conjugates are usually </a:t>
            </a:r>
            <a:r>
              <a:rPr lang="en-GB" sz="4000" dirty="0" err="1"/>
              <a:t>immunogens</a:t>
            </a:r>
            <a:r>
              <a:rPr lang="en-GB" sz="4000" dirty="0"/>
              <a:t> in mice and rabbits as well as in </a:t>
            </a:r>
            <a:r>
              <a:rPr lang="en-GB" sz="4000" dirty="0" smtClean="0"/>
              <a:t>humans. </a:t>
            </a:r>
            <a:r>
              <a:rPr lang="en-GB" sz="4000" dirty="0"/>
              <a:t>Many studies have shown that these conjugated vaccines elicit </a:t>
            </a:r>
            <a:r>
              <a:rPr lang="en-GB" sz="4000" dirty="0" err="1"/>
              <a:t>humoral</a:t>
            </a:r>
            <a:r>
              <a:rPr lang="en-GB" sz="4000" dirty="0"/>
              <a:t> and cellular to many pathogens in humans including </a:t>
            </a:r>
            <a:r>
              <a:rPr lang="en-GB" sz="4000" i="1" dirty="0"/>
              <a:t>N. </a:t>
            </a:r>
            <a:r>
              <a:rPr lang="en-GB" sz="4000" i="1" dirty="0" err="1"/>
              <a:t>meningitidis</a:t>
            </a:r>
            <a:r>
              <a:rPr lang="en-GB" sz="4000" i="1" dirty="0"/>
              <a:t>, </a:t>
            </a:r>
            <a:r>
              <a:rPr lang="en-GB" sz="4000" i="1" dirty="0" smtClean="0"/>
              <a:t>V. </a:t>
            </a:r>
            <a:r>
              <a:rPr lang="en-GB" sz="4000" i="1" dirty="0"/>
              <a:t>cholera, </a:t>
            </a:r>
            <a:r>
              <a:rPr lang="en-GB" sz="4000" i="1" dirty="0" smtClean="0"/>
              <a:t>H. </a:t>
            </a:r>
            <a:r>
              <a:rPr lang="en-GB" sz="4000" i="1" dirty="0" err="1"/>
              <a:t>influenzae</a:t>
            </a:r>
            <a:r>
              <a:rPr lang="en-GB" sz="4000" i="1" dirty="0"/>
              <a:t>, </a:t>
            </a:r>
            <a:r>
              <a:rPr lang="en-GB" sz="4000" i="1" dirty="0" smtClean="0"/>
              <a:t>S. </a:t>
            </a:r>
            <a:r>
              <a:rPr lang="en-GB" sz="4000" i="1" dirty="0" err="1"/>
              <a:t>sonnei</a:t>
            </a:r>
            <a:r>
              <a:rPr lang="en-GB" sz="4000" i="1" dirty="0"/>
              <a:t>,</a:t>
            </a:r>
            <a:r>
              <a:rPr lang="en-GB" sz="4000" dirty="0"/>
              <a:t> as well as </a:t>
            </a:r>
            <a:r>
              <a:rPr lang="en-GB" sz="4000" dirty="0" err="1"/>
              <a:t>Brucella</a:t>
            </a:r>
            <a:r>
              <a:rPr lang="en-GB" sz="4000" dirty="0"/>
              <a:t> </a:t>
            </a:r>
            <a:r>
              <a:rPr lang="en-GB" sz="4000" dirty="0" smtClean="0"/>
              <a:t>. </a:t>
            </a:r>
            <a:r>
              <a:rPr lang="en-GB" sz="4000" dirty="0"/>
              <a:t>Covalent linkage of the </a:t>
            </a:r>
            <a:r>
              <a:rPr lang="en-GB" sz="4000" dirty="0" smtClean="0"/>
              <a:t>PS to carriers </a:t>
            </a:r>
            <a:r>
              <a:rPr lang="en-GB" sz="4000" dirty="0"/>
              <a:t>i.e. proteins </a:t>
            </a:r>
            <a:r>
              <a:rPr lang="en-GB" sz="4000" dirty="0" smtClean="0"/>
              <a:t> produce </a:t>
            </a:r>
            <a:r>
              <a:rPr lang="en-GB" sz="4000" dirty="0" err="1"/>
              <a:t>glycoconjugates</a:t>
            </a:r>
            <a:r>
              <a:rPr lang="en-GB" sz="4000" dirty="0"/>
              <a:t> which are T-dependent antigens and prime for boosting either with the </a:t>
            </a:r>
            <a:r>
              <a:rPr lang="en-GB" sz="4000" dirty="0" err="1"/>
              <a:t>glycoconjugate</a:t>
            </a:r>
            <a:r>
              <a:rPr lang="en-GB" sz="4000" dirty="0"/>
              <a:t> or the LPS.  On the other hand, </a:t>
            </a:r>
            <a:r>
              <a:rPr lang="en-GB" sz="4000" dirty="0" smtClean="0"/>
              <a:t>PS </a:t>
            </a:r>
            <a:r>
              <a:rPr lang="en-GB" sz="4000" dirty="0"/>
              <a:t>or LPS – protein conjugate has been proven to be effective in several cases, and well- defined </a:t>
            </a:r>
            <a:r>
              <a:rPr lang="en-GB" sz="4000" dirty="0" err="1"/>
              <a:t>glycoconjugate</a:t>
            </a:r>
            <a:r>
              <a:rPr lang="en-GB" sz="4000" dirty="0"/>
              <a:t> vaccines have also been explored with a view to elicit discriminating immune responses </a:t>
            </a:r>
            <a:endParaRPr lang="en-US" sz="4000" dirty="0"/>
          </a:p>
        </p:txBody>
      </p:sp>
      <p:sp>
        <p:nvSpPr>
          <p:cNvPr id="4" name="Rectangle 3"/>
          <p:cNvSpPr/>
          <p:nvPr/>
        </p:nvSpPr>
        <p:spPr>
          <a:xfrm>
            <a:off x="0" y="5549949"/>
            <a:ext cx="9144000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 smtClean="0">
                <a:hlinkClick r:id="rId2"/>
              </a:rPr>
              <a:t>Bactericidal Activity Specific for </a:t>
            </a:r>
            <a:r>
              <a:rPr lang="en-US" sz="1200" i="1" dirty="0" err="1" smtClean="0">
                <a:hlinkClick r:id="rId2"/>
              </a:rPr>
              <a:t>Neisseria</a:t>
            </a:r>
            <a:r>
              <a:rPr lang="en-US" sz="1200" i="1" dirty="0" smtClean="0">
                <a:hlinkClick r:id="rId2"/>
              </a:rPr>
              <a:t> </a:t>
            </a:r>
            <a:r>
              <a:rPr lang="en-US" sz="1200" i="1" dirty="0" err="1" smtClean="0">
                <a:hlinkClick r:id="rId2"/>
              </a:rPr>
              <a:t>meningitidis</a:t>
            </a:r>
            <a:r>
              <a:rPr lang="en-US" sz="1200" i="1" dirty="0" smtClean="0">
                <a:hlinkClick r:id="rId2"/>
              </a:rPr>
              <a:t> </a:t>
            </a:r>
            <a:r>
              <a:rPr lang="en-US" sz="1200" i="1" dirty="0" err="1" smtClean="0">
                <a:hlinkClick r:id="rId2"/>
              </a:rPr>
              <a:t>Serogroup</a:t>
            </a:r>
            <a:r>
              <a:rPr lang="en-US" sz="1200" i="1" dirty="0" smtClean="0">
                <a:hlinkClick r:id="rId2"/>
              </a:rPr>
              <a:t> A and B : Effect of Immunization with </a:t>
            </a:r>
            <a:r>
              <a:rPr lang="en-US" sz="1200" i="1" dirty="0" err="1" smtClean="0">
                <a:hlinkClick r:id="rId2"/>
              </a:rPr>
              <a:t>Neisseria</a:t>
            </a:r>
            <a:r>
              <a:rPr lang="en-US" sz="1200" i="1" dirty="0" smtClean="0">
                <a:hlinkClick r:id="rId2"/>
              </a:rPr>
              <a:t> </a:t>
            </a:r>
            <a:r>
              <a:rPr lang="en-US" sz="1200" i="1" dirty="0" err="1" smtClean="0">
                <a:hlinkClick r:id="rId2"/>
              </a:rPr>
              <a:t>meningitidis</a:t>
            </a:r>
            <a:r>
              <a:rPr lang="en-US" sz="1200" i="1" dirty="0" smtClean="0">
                <a:hlinkClick r:id="rId2"/>
              </a:rPr>
              <a:t> </a:t>
            </a:r>
            <a:r>
              <a:rPr lang="en-US" sz="1200" i="1" dirty="0" err="1" smtClean="0">
                <a:hlinkClick r:id="rId2"/>
              </a:rPr>
              <a:t>SerogroupA</a:t>
            </a:r>
            <a:r>
              <a:rPr lang="en-US" sz="1200" i="1" dirty="0" smtClean="0">
                <a:hlinkClick r:id="rId2"/>
              </a:rPr>
              <a:t> Polysaccharide and </a:t>
            </a:r>
            <a:r>
              <a:rPr lang="en-US" sz="1200" i="1" dirty="0" err="1" smtClean="0">
                <a:hlinkClick r:id="rId2"/>
              </a:rPr>
              <a:t>Serogroup</a:t>
            </a:r>
            <a:r>
              <a:rPr lang="en-US" sz="1200" i="1" dirty="0" smtClean="0">
                <a:hlinkClick r:id="rId2"/>
              </a:rPr>
              <a:t> B Outer Membrane Vesicle Conjugate as a Bivalent </a:t>
            </a:r>
            <a:r>
              <a:rPr lang="en-US" sz="1200" i="1" dirty="0" err="1" smtClean="0">
                <a:hlinkClick r:id="rId2"/>
              </a:rPr>
              <a:t>Meningococcus</a:t>
            </a:r>
            <a:r>
              <a:rPr lang="en-US" sz="1200" i="1" dirty="0" smtClean="0">
                <a:hlinkClick r:id="rId2"/>
              </a:rPr>
              <a:t> Vaccine Candidate</a:t>
            </a:r>
            <a:r>
              <a:rPr lang="en-US" sz="1200" i="1" dirty="0" smtClean="0"/>
              <a:t>.</a:t>
            </a:r>
            <a:r>
              <a:rPr lang="en-US" sz="1200" dirty="0" smtClean="0"/>
              <a:t> </a:t>
            </a:r>
            <a:r>
              <a:rPr lang="en-US" sz="1200" dirty="0" err="1" smtClean="0"/>
              <a:t>Siadat</a:t>
            </a:r>
            <a:r>
              <a:rPr lang="en-US" sz="1200" dirty="0" smtClean="0"/>
              <a:t> et </a:t>
            </a:r>
            <a:r>
              <a:rPr lang="en-US" sz="1200" dirty="0" err="1" smtClean="0"/>
              <a:t>al.</a:t>
            </a:r>
            <a:r>
              <a:rPr lang="en-US" sz="1200" b="1" dirty="0" err="1" smtClean="0"/>
              <a:t>Res</a:t>
            </a:r>
            <a:r>
              <a:rPr lang="en-US" sz="1200" b="1" dirty="0" smtClean="0"/>
              <a:t> J  </a:t>
            </a:r>
            <a:r>
              <a:rPr lang="en-US" sz="1200" b="1" dirty="0" err="1" smtClean="0"/>
              <a:t>Microbiol</a:t>
            </a:r>
            <a:r>
              <a:rPr lang="en-US" sz="1200" dirty="0" smtClean="0"/>
              <a:t>. 2 (5): 436-444,2007.</a:t>
            </a:r>
            <a:endParaRPr lang="en-US" sz="1200" i="1" dirty="0" smtClean="0">
              <a:hlinkClick r:id="rId2"/>
            </a:endParaRPr>
          </a:p>
          <a:p>
            <a:r>
              <a:rPr lang="en-US" sz="1200" i="1" dirty="0" smtClean="0">
                <a:hlinkClick r:id="rId2"/>
              </a:rPr>
              <a:t>Measurement of </a:t>
            </a:r>
            <a:r>
              <a:rPr lang="en-US" sz="1200" i="1" dirty="0" err="1" smtClean="0">
                <a:hlinkClick r:id="rId2"/>
              </a:rPr>
              <a:t>Opsonophagocytic</a:t>
            </a:r>
            <a:r>
              <a:rPr lang="en-US" sz="1200" i="1" dirty="0" smtClean="0">
                <a:hlinkClick r:id="rId2"/>
              </a:rPr>
              <a:t> Activity of Antibodies Specific to </a:t>
            </a:r>
            <a:r>
              <a:rPr lang="en-US" sz="1200" i="1" dirty="0" err="1" smtClean="0">
                <a:hlinkClick r:id="rId2"/>
              </a:rPr>
              <a:t>Neisseria</a:t>
            </a:r>
            <a:r>
              <a:rPr lang="en-US" sz="1200" i="1" dirty="0" smtClean="0">
                <a:hlinkClick r:id="rId2"/>
              </a:rPr>
              <a:t> </a:t>
            </a:r>
            <a:r>
              <a:rPr lang="en-US" sz="1200" i="1" dirty="0" err="1" smtClean="0">
                <a:hlinkClick r:id="rId2"/>
              </a:rPr>
              <a:t>meningitidis</a:t>
            </a:r>
            <a:r>
              <a:rPr lang="en-US" sz="1200" i="1" dirty="0" smtClean="0">
                <a:hlinkClick r:id="rId2"/>
              </a:rPr>
              <a:t>  </a:t>
            </a:r>
            <a:r>
              <a:rPr lang="en-US" sz="1200" i="1" dirty="0" err="1" smtClean="0">
                <a:hlinkClick r:id="rId2"/>
              </a:rPr>
              <a:t>Serogroup</a:t>
            </a:r>
            <a:r>
              <a:rPr lang="en-US" sz="1200" i="1" dirty="0" smtClean="0">
                <a:hlinkClick r:id="rId2"/>
              </a:rPr>
              <a:t>  A  Capsular  Polysaccharide-</a:t>
            </a:r>
            <a:r>
              <a:rPr lang="en-US" sz="1200" i="1" dirty="0" err="1" smtClean="0">
                <a:hlinkClick r:id="rId2"/>
              </a:rPr>
              <a:t>Serogroup</a:t>
            </a:r>
            <a:r>
              <a:rPr lang="en-US" sz="1200" i="1" dirty="0" smtClean="0">
                <a:hlinkClick r:id="rId2"/>
              </a:rPr>
              <a:t>  B  Outer Membrane Vesicle Conjugate in Animal Model</a:t>
            </a:r>
            <a:r>
              <a:rPr lang="en-US" sz="1200" i="1" dirty="0" smtClean="0"/>
              <a:t>.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Siadat</a:t>
            </a:r>
            <a:r>
              <a:rPr lang="en-US" sz="1200" b="1" dirty="0" smtClean="0"/>
              <a:t> et al. Ann of </a:t>
            </a:r>
            <a:r>
              <a:rPr lang="en-US" sz="1200" b="1" dirty="0" err="1" smtClean="0"/>
              <a:t>Microbiol</a:t>
            </a:r>
            <a:r>
              <a:rPr lang="en-US" sz="1200" dirty="0" smtClean="0"/>
              <a:t>. 59(4): 801-806, 2009.</a:t>
            </a:r>
          </a:p>
          <a:p>
            <a:r>
              <a:rPr lang="en-US" sz="1200" i="1" dirty="0" smtClean="0">
                <a:hlinkClick r:id="rId2"/>
              </a:rPr>
              <a:t>Biological and Immunological Evaluation of </a:t>
            </a:r>
            <a:r>
              <a:rPr lang="en-US" sz="1200" i="1" dirty="0" err="1" smtClean="0">
                <a:hlinkClick r:id="rId2"/>
              </a:rPr>
              <a:t>Neisseria</a:t>
            </a:r>
            <a:r>
              <a:rPr lang="en-US" sz="1200" i="1" dirty="0" smtClean="0">
                <a:hlinkClick r:id="rId2"/>
              </a:rPr>
              <a:t> </a:t>
            </a:r>
            <a:r>
              <a:rPr lang="en-US" sz="1200" i="1" dirty="0" err="1" smtClean="0">
                <a:hlinkClick r:id="rId2"/>
              </a:rPr>
              <a:t>meningitidis</a:t>
            </a:r>
            <a:r>
              <a:rPr lang="en-US" sz="1200" i="1" dirty="0" smtClean="0">
                <a:hlinkClick r:id="rId2"/>
              </a:rPr>
              <a:t> </a:t>
            </a:r>
            <a:r>
              <a:rPr lang="en-US" sz="1200" i="1" dirty="0" err="1" smtClean="0">
                <a:hlinkClick r:id="rId2"/>
              </a:rPr>
              <a:t>Serogroup</a:t>
            </a:r>
            <a:r>
              <a:rPr lang="en-US" sz="1200" i="1" dirty="0" smtClean="0">
                <a:hlinkClick r:id="rId2"/>
              </a:rPr>
              <a:t> A Outer Membrane Vesicle as Vaccine Candidates. </a:t>
            </a:r>
            <a:r>
              <a:rPr lang="en-US" sz="1200" i="1" dirty="0" smtClean="0"/>
              <a:t>. </a:t>
            </a:r>
            <a:r>
              <a:rPr lang="en-US" sz="1200" i="1" dirty="0" err="1" smtClean="0"/>
              <a:t>Siadat</a:t>
            </a:r>
            <a:r>
              <a:rPr lang="en-US" sz="1200" i="1" dirty="0" smtClean="0"/>
              <a:t>  et al. </a:t>
            </a:r>
            <a:r>
              <a:rPr lang="en-US" sz="1200" b="1" dirty="0" smtClean="0"/>
              <a:t>JJ </a:t>
            </a:r>
            <a:r>
              <a:rPr lang="en-US" sz="1200" b="1" dirty="0" err="1" smtClean="0"/>
              <a:t>Microbiol</a:t>
            </a:r>
            <a:r>
              <a:rPr lang="en-US" sz="1200" b="1" dirty="0" smtClean="0"/>
              <a:t>.</a:t>
            </a:r>
            <a:r>
              <a:rPr lang="en-US" sz="1200" dirty="0" smtClean="0"/>
              <a:t> 6(4):e5007,2013.</a:t>
            </a:r>
          </a:p>
          <a:p>
            <a:endParaRPr lang="en-US" sz="1200" dirty="0" smtClean="0"/>
          </a:p>
          <a:p>
            <a:pPr lvl="0"/>
            <a:endParaRPr lang="en-US" sz="1200" i="1" dirty="0" smtClean="0">
              <a:latin typeface="Arial" pitchFamily="34" charset="0"/>
              <a:ea typeface="Times New Roman" pitchFamily="18" charset="0"/>
              <a:cs typeface="B Yagut" charset="-78"/>
            </a:endParaRPr>
          </a:p>
          <a:p>
            <a:pPr lvl="0"/>
            <a:endParaRPr lang="en-US" sz="1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1200" dirty="0" smtClean="0"/>
              <a:t> </a:t>
            </a:r>
          </a:p>
          <a:p>
            <a:endParaRPr lang="en-US" sz="20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9107D-0A6E-4A21-8837-2995DA631021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76672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OMV as </a:t>
            </a:r>
            <a:r>
              <a:rPr lang="en-US" b="1" dirty="0" err="1" smtClean="0">
                <a:solidFill>
                  <a:srgbClr val="FF0000"/>
                </a:solidFill>
              </a:rPr>
              <a:t>nano</a:t>
            </a:r>
            <a:r>
              <a:rPr lang="en-US" b="1" dirty="0" smtClean="0">
                <a:solidFill>
                  <a:srgbClr val="FF0000"/>
                </a:solidFill>
              </a:rPr>
              <a:t>-sized drug delivery vehicles</a:t>
            </a:r>
            <a:br>
              <a:rPr lang="en-US" b="1" dirty="0" smtClean="0">
                <a:solidFill>
                  <a:srgbClr val="FF0000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en-US" dirty="0"/>
              <a:t>W</a:t>
            </a:r>
            <a:r>
              <a:rPr lang="en-US" dirty="0" smtClean="0"/>
              <a:t>e </a:t>
            </a:r>
            <a:r>
              <a:rPr lang="en-US" dirty="0" smtClean="0"/>
              <a:t>could mimic the design and synthetically produce OMV or even better, use appropriately  engineered bacteria themselves to produce large quantities of secreted OMV with a content and specificity of choice.</a:t>
            </a:r>
            <a:endParaRPr lang="en-US" b="1" dirty="0" smtClean="0"/>
          </a:p>
          <a:p>
            <a:endParaRPr lang="en-US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99792" y="4077072"/>
            <a:ext cx="3657600" cy="258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9107D-0A6E-4A21-8837-2995DA631021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188640"/>
            <a:ext cx="741682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3200" b="1" dirty="0" smtClean="0">
                <a:solidFill>
                  <a:srgbClr val="FF0000"/>
                </a:solidFill>
              </a:rPr>
              <a:t>FUTURE DIRECTIONS</a:t>
            </a:r>
          </a:p>
          <a:p>
            <a:pPr fontAlgn="base"/>
            <a:r>
              <a:rPr lang="en-US" sz="3200" b="1" u="sng" dirty="0" smtClean="0">
                <a:solidFill>
                  <a:srgbClr val="00B050"/>
                </a:solidFill>
              </a:rPr>
              <a:t>R &amp; D!</a:t>
            </a:r>
          </a:p>
          <a:p>
            <a:pPr fontAlgn="base"/>
            <a:endParaRPr lang="en-US" sz="4000" b="1" dirty="0" smtClean="0">
              <a:solidFill>
                <a:srgbClr val="FF0000"/>
              </a:solidFill>
            </a:endParaRPr>
          </a:p>
          <a:p>
            <a:pPr fontAlgn="base"/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11560" y="620688"/>
            <a:ext cx="813690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 smtClean="0"/>
          </a:p>
          <a:p>
            <a:endParaRPr lang="en-US" b="1" dirty="0" smtClean="0"/>
          </a:p>
          <a:p>
            <a:r>
              <a:rPr lang="en-US" b="1" dirty="0" smtClean="0"/>
              <a:t>Targeting Vesicles To Reduce Virulence  &amp; Taking Advantage of OM Vesicles</a:t>
            </a:r>
          </a:p>
          <a:p>
            <a:endParaRPr lang="en-US" b="1" dirty="0" smtClean="0"/>
          </a:p>
          <a:p>
            <a:pPr algn="just"/>
            <a:r>
              <a:rPr lang="en-US" dirty="0" smtClean="0"/>
              <a:t>The utilization of OMVs as a </a:t>
            </a:r>
            <a:r>
              <a:rPr lang="en-US" b="1" dirty="0" smtClean="0">
                <a:solidFill>
                  <a:srgbClr val="FF0000"/>
                </a:solidFill>
              </a:rPr>
              <a:t>complex of antigens in their native context </a:t>
            </a:r>
            <a:r>
              <a:rPr lang="en-US" dirty="0" smtClean="0"/>
              <a:t>with a </a:t>
            </a:r>
            <a:r>
              <a:rPr lang="en-US" dirty="0" smtClean="0">
                <a:solidFill>
                  <a:srgbClr val="FF0000"/>
                </a:solidFill>
              </a:rPr>
              <a:t>natural adjuvant </a:t>
            </a:r>
            <a:r>
              <a:rPr lang="en-US" dirty="0" smtClean="0"/>
              <a:t>has already proven successful for human vaccines. The presence of LPS in OMV-based vaccines has emphasized the ability of LPS to act as a natural adjuvant to the immune system. </a:t>
            </a:r>
            <a: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Future efforts </a:t>
            </a:r>
            <a:r>
              <a:rPr lang="en-US" dirty="0" smtClean="0"/>
              <a:t>will likely result in OMV vaccines engineered to reduce </a:t>
            </a:r>
            <a:r>
              <a:rPr lang="en-US" dirty="0" err="1" smtClean="0"/>
              <a:t>endotoxicity</a:t>
            </a:r>
            <a:r>
              <a:rPr lang="en-US" dirty="0" smtClean="0"/>
              <a:t> and to include multispecies-specific antigens. </a:t>
            </a:r>
          </a:p>
          <a:p>
            <a:pPr algn="just"/>
            <a:r>
              <a:rPr lang="en-US" b="1" dirty="0" smtClean="0">
                <a:solidFill>
                  <a:srgbClr val="FF0000"/>
                </a:solidFill>
              </a:rPr>
              <a:t>Delivery of foreign antigens by engineered outer membrane vesicle vaccines</a:t>
            </a:r>
          </a:p>
          <a:p>
            <a:endParaRPr lang="en-US" dirty="0"/>
          </a:p>
        </p:txBody>
      </p:sp>
      <p:pic>
        <p:nvPicPr>
          <p:cNvPr id="4" name="Picture 2" descr="G:\omv ppt\OMV\nihms473078f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4005064"/>
            <a:ext cx="4499992" cy="2852936"/>
          </a:xfrm>
          <a:prstGeom prst="rect">
            <a:avLst/>
          </a:prstGeom>
          <a:noFill/>
        </p:spPr>
      </p:pic>
      <p:pic>
        <p:nvPicPr>
          <p:cNvPr id="6" name="Picture 2" descr="G:\omv ppt\OMV\nihms473078f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789040"/>
            <a:ext cx="4572000" cy="3068960"/>
          </a:xfrm>
          <a:prstGeom prst="rect">
            <a:avLst/>
          </a:prstGeom>
          <a:noFill/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9107D-0A6E-4A21-8837-2995DA631021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4365104"/>
            <a:ext cx="820891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This work propose that bioengineered OMVs have great potential as cell-specific drug-delivery vehicles for treating various cancers.</a:t>
            </a:r>
          </a:p>
          <a:p>
            <a:endParaRPr lang="en-US" dirty="0" smtClean="0"/>
          </a:p>
          <a:p>
            <a:r>
              <a:rPr lang="en-US" b="1" i="1" dirty="0" smtClean="0">
                <a:solidFill>
                  <a:srgbClr val="7030A0"/>
                </a:solidFill>
              </a:rPr>
              <a:t>The well example of communicable vaccines research linked to </a:t>
            </a:r>
            <a:r>
              <a:rPr lang="en-US" b="1" i="1" dirty="0" err="1" smtClean="0">
                <a:solidFill>
                  <a:srgbClr val="7030A0"/>
                </a:solidFill>
              </a:rPr>
              <a:t>noncmmunicable</a:t>
            </a:r>
            <a:r>
              <a:rPr lang="en-US" b="1" i="1" dirty="0" smtClean="0">
                <a:solidFill>
                  <a:srgbClr val="7030A0"/>
                </a:solidFill>
              </a:rPr>
              <a:t> vaccines research.</a:t>
            </a:r>
            <a:endParaRPr lang="en-US" b="1" i="1" dirty="0">
              <a:solidFill>
                <a:srgbClr val="7030A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95536" y="2564904"/>
            <a:ext cx="77048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n-US" sz="2400" b="1" dirty="0" smtClean="0">
                <a:solidFill>
                  <a:srgbClr val="FF0000"/>
                </a:solidFill>
              </a:rPr>
              <a:t>Bioengineered Bacterial Outer Membrane Vesicles as Cell-Specific Drug-Delivery Vehicles for Cancer </a:t>
            </a:r>
            <a:r>
              <a:rPr lang="en-US" sz="2400" b="1" dirty="0" err="1" smtClean="0">
                <a:solidFill>
                  <a:srgbClr val="FF0000"/>
                </a:solidFill>
              </a:rPr>
              <a:t>Therapy,.Vipul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Gujrati</a:t>
            </a:r>
            <a:r>
              <a:rPr lang="en-US" sz="2400" b="1" dirty="0" smtClean="0">
                <a:solidFill>
                  <a:srgbClr val="FF0000"/>
                </a:solidFill>
              </a:rPr>
              <a:t> et al. </a:t>
            </a:r>
            <a:r>
              <a:rPr lang="it-IT" sz="2400" i="1" dirty="0" smtClean="0">
                <a:solidFill>
                  <a:srgbClr val="FF0000"/>
                </a:solidFill>
              </a:rPr>
              <a:t>ACS Nano</a:t>
            </a:r>
            <a:r>
              <a:rPr lang="it-IT" sz="2400" dirty="0" smtClean="0">
                <a:solidFill>
                  <a:srgbClr val="FF0000"/>
                </a:solidFill>
              </a:rPr>
              <a:t>, </a:t>
            </a:r>
            <a:r>
              <a:rPr lang="it-IT" sz="2400" i="1" dirty="0" smtClean="0">
                <a:solidFill>
                  <a:srgbClr val="FF0000"/>
                </a:solidFill>
              </a:rPr>
              <a:t>8</a:t>
            </a:r>
            <a:r>
              <a:rPr lang="it-IT" sz="2400" dirty="0" smtClean="0">
                <a:solidFill>
                  <a:srgbClr val="FF0000"/>
                </a:solidFill>
              </a:rPr>
              <a:t> (2), pp 1525–1537, 2014</a:t>
            </a:r>
          </a:p>
        </p:txBody>
      </p:sp>
      <p:graphicFrame>
        <p:nvGraphicFramePr>
          <p:cNvPr id="45057" name="Object 2"/>
          <p:cNvGraphicFramePr>
            <a:graphicFrameLocks noChangeAspect="1"/>
          </p:cNvGraphicFramePr>
          <p:nvPr/>
        </p:nvGraphicFramePr>
        <p:xfrm>
          <a:off x="0" y="0"/>
          <a:ext cx="9144000" cy="2232025"/>
        </p:xfrm>
        <a:graphic>
          <a:graphicData uri="http://schemas.openxmlformats.org/presentationml/2006/ole">
            <p:oleObj spid="_x0000_s2050" name="Image" r:id="rId3" imgW="6755556" imgH="2793651" progId="">
              <p:embed/>
            </p:oleObj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9107D-0A6E-4A21-8837-2995DA631021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5229200"/>
            <a:ext cx="8229600" cy="1143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8640"/>
            <a:ext cx="8507288" cy="4525963"/>
          </a:xfrm>
        </p:spPr>
        <p:txBody>
          <a:bodyPr>
            <a:normAutofit fontScale="92500" lnSpcReduction="10000"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en-US" b="1" dirty="0" smtClean="0">
                <a:solidFill>
                  <a:srgbClr val="FF0000"/>
                </a:solidFill>
              </a:rPr>
              <a:t>Bioengineered bacterial outer membrane vesicles (OMVs) with low immunogenicity </a:t>
            </a:r>
            <a:r>
              <a:rPr lang="en-US" sz="1500" dirty="0" smtClean="0"/>
              <a:t>(a mutant E. coli strain that exhibits reduced </a:t>
            </a:r>
            <a:r>
              <a:rPr lang="en-US" sz="1500" dirty="0" err="1" smtClean="0"/>
              <a:t>endotoxicity</a:t>
            </a:r>
            <a:r>
              <a:rPr lang="en-US" sz="1500" dirty="0" smtClean="0"/>
              <a:t> toward human cells was engineered to generate OMVs )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dirty="0" smtClean="0"/>
              <a:t> </a:t>
            </a:r>
            <a:r>
              <a:rPr lang="en-US" b="1" dirty="0" smtClean="0">
                <a:solidFill>
                  <a:srgbClr val="00B050"/>
                </a:solidFill>
              </a:rPr>
              <a:t>Displaying a human epidermal growth factor receptor 2 (HER2)-specific </a:t>
            </a:r>
            <a:r>
              <a:rPr lang="en-US" b="1" i="1" u="sng" dirty="0" err="1" smtClean="0">
                <a:solidFill>
                  <a:schemeClr val="accent3">
                    <a:lumMod val="50000"/>
                  </a:schemeClr>
                </a:solidFill>
              </a:rPr>
              <a:t>affibody</a:t>
            </a:r>
            <a:r>
              <a:rPr lang="en-US" b="1" dirty="0" smtClean="0">
                <a:solidFill>
                  <a:srgbClr val="00B050"/>
                </a:solidFill>
              </a:rPr>
              <a:t> in the membrane as a targeting </a:t>
            </a:r>
            <a:r>
              <a:rPr lang="en-US" b="1" dirty="0" err="1" smtClean="0">
                <a:solidFill>
                  <a:srgbClr val="00B050"/>
                </a:solidFill>
              </a:rPr>
              <a:t>ligand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sz="1500" b="1" dirty="0" smtClean="0">
                <a:solidFill>
                  <a:srgbClr val="00B050"/>
                </a:solidFill>
              </a:rPr>
              <a:t>(</a:t>
            </a:r>
            <a:r>
              <a:rPr lang="en-US" sz="1500" b="1" dirty="0" err="1" smtClean="0"/>
              <a:t>Affibody</a:t>
            </a:r>
            <a:r>
              <a:rPr lang="en-US" sz="1500" b="1" dirty="0" smtClean="0"/>
              <a:t> molecules</a:t>
            </a:r>
            <a:r>
              <a:rPr lang="en-US" sz="1500" dirty="0" smtClean="0"/>
              <a:t> are small </a:t>
            </a:r>
            <a:r>
              <a:rPr lang="en-US" sz="1500" dirty="0" smtClean="0">
                <a:hlinkClick r:id="rId2" tooltip="Protein"/>
              </a:rPr>
              <a:t>proteins</a:t>
            </a:r>
            <a:r>
              <a:rPr lang="en-US" sz="1500" dirty="0" smtClean="0"/>
              <a:t> being developed by a Swedish biotechnology company, </a:t>
            </a:r>
            <a:r>
              <a:rPr lang="en-US" sz="1500" i="1" dirty="0" err="1" smtClean="0"/>
              <a:t>Affibody</a:t>
            </a:r>
            <a:r>
              <a:rPr lang="en-US" sz="1500" i="1" dirty="0" smtClean="0"/>
              <a:t> AB</a:t>
            </a:r>
            <a:r>
              <a:rPr lang="en-US" sz="1500" dirty="0" smtClean="0"/>
              <a:t>. They are engineered to bind to a large number of </a:t>
            </a:r>
            <a:r>
              <a:rPr lang="en-US" sz="1500" dirty="0" smtClean="0">
                <a:hlinkClick r:id="rId3" tooltip="Target protein"/>
              </a:rPr>
              <a:t>target proteins</a:t>
            </a:r>
            <a:r>
              <a:rPr lang="en-US" sz="1500" dirty="0" smtClean="0"/>
              <a:t> or peptides with high affinity, imitating </a:t>
            </a:r>
            <a:r>
              <a:rPr lang="en-US" sz="1500" dirty="0" smtClean="0">
                <a:hlinkClick r:id="rId4" tooltip="Monoclonal antibodies"/>
              </a:rPr>
              <a:t>monoclonal antibodies</a:t>
            </a:r>
            <a:r>
              <a:rPr lang="en-US" sz="1500" dirty="0" smtClean="0"/>
              <a:t>, and are therefore a member of the family of </a:t>
            </a:r>
            <a:r>
              <a:rPr lang="en-US" sz="1500" dirty="0" smtClean="0">
                <a:hlinkClick r:id="rId5" tooltip="Antibody mimetic"/>
              </a:rPr>
              <a:t>antibody </a:t>
            </a:r>
            <a:r>
              <a:rPr lang="en-US" sz="1500" dirty="0" err="1" smtClean="0">
                <a:hlinkClick r:id="rId5" tooltip="Antibody mimetic"/>
              </a:rPr>
              <a:t>mimetics</a:t>
            </a:r>
            <a:r>
              <a:rPr lang="en-US" sz="1500" dirty="0" smtClean="0"/>
              <a:t>. </a:t>
            </a:r>
            <a:r>
              <a:rPr lang="en-US" sz="1500" dirty="0" err="1" smtClean="0"/>
              <a:t>Affibody</a:t>
            </a:r>
            <a:r>
              <a:rPr lang="en-US" sz="1500" dirty="0" smtClean="0"/>
              <a:t> molecules are used in biochemical research and are being developed as potential new biopharmaceutical drugs.)</a:t>
            </a:r>
            <a:endParaRPr lang="en-US" sz="1500" dirty="0" smtClean="0">
              <a:solidFill>
                <a:srgbClr val="00B050"/>
              </a:solidFill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n-US" b="1" dirty="0" smtClean="0">
                <a:solidFill>
                  <a:srgbClr val="0070C0"/>
                </a:solidFill>
              </a:rPr>
              <a:t>by delivering small interfering RNA (</a:t>
            </a:r>
            <a:r>
              <a:rPr lang="en-US" b="1" dirty="0" err="1" smtClean="0">
                <a:solidFill>
                  <a:srgbClr val="0070C0"/>
                </a:solidFill>
              </a:rPr>
              <a:t>siRNA</a:t>
            </a:r>
            <a:r>
              <a:rPr lang="en-US" b="1" dirty="0" smtClean="0">
                <a:solidFill>
                  <a:srgbClr val="0070C0"/>
                </a:solidFill>
              </a:rPr>
              <a:t>) targeting </a:t>
            </a:r>
            <a:r>
              <a:rPr lang="en-US" b="1" dirty="0" err="1" smtClean="0">
                <a:solidFill>
                  <a:srgbClr val="0070C0"/>
                </a:solidFill>
              </a:rPr>
              <a:t>kinesin</a:t>
            </a:r>
            <a:r>
              <a:rPr lang="en-US" b="1" dirty="0" smtClean="0">
                <a:solidFill>
                  <a:srgbClr val="0070C0"/>
                </a:solidFill>
              </a:rPr>
              <a:t> spindle protein (KSP</a:t>
            </a:r>
            <a:r>
              <a:rPr lang="en-US" dirty="0" smtClean="0">
                <a:solidFill>
                  <a:srgbClr val="0070C0"/>
                </a:solidFill>
              </a:rPr>
              <a:t>)</a:t>
            </a:r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5" name="Picture 4" descr="Abstract Imag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653136"/>
            <a:ext cx="9144000" cy="2204864"/>
          </a:xfrm>
          <a:prstGeom prst="rect">
            <a:avLst/>
          </a:prstGeom>
          <a:noFill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9107D-0A6E-4A21-8837-2995DA631021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980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onclusion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600" dirty="0" smtClean="0"/>
              <a:t>OMVs: </a:t>
            </a:r>
            <a:r>
              <a:rPr lang="en-US" sz="3600" dirty="0" smtClean="0"/>
              <a:t>a macromolecule </a:t>
            </a:r>
            <a:r>
              <a:rPr lang="en-US" sz="3600" dirty="0" smtClean="0"/>
              <a:t>with  </a:t>
            </a:r>
            <a:br>
              <a:rPr lang="en-US" sz="3600" dirty="0" smtClean="0"/>
            </a:br>
            <a:r>
              <a:rPr lang="en-US" sz="3600" dirty="0" smtClean="0"/>
              <a:t>multifunctional </a:t>
            </a:r>
            <a:r>
              <a:rPr lang="en-US" sz="3600" dirty="0" smtClean="0"/>
              <a:t>activity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Picture 2" descr="Outer Membrane Vesicles of Bacteria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699792" y="4005064"/>
            <a:ext cx="3600400" cy="2852936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611560" y="1988840"/>
            <a:ext cx="777686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Basic research: </a:t>
            </a:r>
            <a:r>
              <a:rPr lang="en-US" sz="24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smtClean="0">
                <a:solidFill>
                  <a:srgbClr val="0070C0"/>
                </a:solidFill>
              </a:rPr>
              <a:t>P</a:t>
            </a:r>
            <a:r>
              <a:rPr lang="en-US" sz="2400" b="1" i="1" dirty="0" smtClean="0">
                <a:solidFill>
                  <a:srgbClr val="0070C0"/>
                </a:solidFill>
              </a:rPr>
              <a:t>athogenesis</a:t>
            </a:r>
            <a:r>
              <a:rPr lang="en-US" sz="2400" b="1" dirty="0" smtClean="0">
                <a:solidFill>
                  <a:srgbClr val="0070C0"/>
                </a:solidFill>
              </a:rPr>
              <a:t>, </a:t>
            </a:r>
            <a:r>
              <a:rPr lang="en-US" sz="2400" b="1" i="1" dirty="0" smtClean="0">
                <a:solidFill>
                  <a:srgbClr val="0070C0"/>
                </a:solidFill>
              </a:rPr>
              <a:t>quorum signaling</a:t>
            </a:r>
            <a:r>
              <a:rPr lang="en-US" sz="2400" b="1" dirty="0" smtClean="0">
                <a:solidFill>
                  <a:srgbClr val="0070C0"/>
                </a:solidFill>
              </a:rPr>
              <a:t>, </a:t>
            </a:r>
            <a:r>
              <a:rPr lang="en-US" sz="2400" b="1" i="1" dirty="0" smtClean="0">
                <a:solidFill>
                  <a:srgbClr val="0070C0"/>
                </a:solidFill>
              </a:rPr>
              <a:t>nutrient acquisition</a:t>
            </a:r>
            <a:r>
              <a:rPr lang="en-US" sz="2400" b="1" dirty="0" smtClean="0">
                <a:solidFill>
                  <a:srgbClr val="0070C0"/>
                </a:solidFill>
              </a:rPr>
              <a:t>, and </a:t>
            </a:r>
            <a:r>
              <a:rPr lang="en-US" sz="2400" b="1" i="1" dirty="0" smtClean="0">
                <a:solidFill>
                  <a:srgbClr val="0070C0"/>
                </a:solidFill>
              </a:rPr>
              <a:t>Host parasite </a:t>
            </a:r>
            <a:r>
              <a:rPr lang="en-US" sz="2400" b="1" i="1" dirty="0" err="1" smtClean="0">
                <a:solidFill>
                  <a:srgbClr val="0070C0"/>
                </a:solidFill>
              </a:rPr>
              <a:t>Intraction</a:t>
            </a:r>
            <a:r>
              <a:rPr lang="en-US" sz="2400" b="1" dirty="0" smtClean="0">
                <a:solidFill>
                  <a:srgbClr val="0070C0"/>
                </a:solidFill>
              </a:rPr>
              <a:t>.</a:t>
            </a:r>
          </a:p>
          <a:p>
            <a:r>
              <a:rPr lang="en-US" sz="24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 research: </a:t>
            </a:r>
            <a:r>
              <a:rPr lang="en-US" sz="24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smtClean="0">
                <a:solidFill>
                  <a:srgbClr val="0070C0"/>
                </a:solidFill>
              </a:rPr>
              <a:t>OMVs based vaccines, new adjuvant development , drug deliveries, etc</a:t>
            </a:r>
            <a:r>
              <a:rPr lang="en-US" sz="2400" b="1" u="sng" dirty="0" smtClean="0">
                <a:solidFill>
                  <a:srgbClr val="FF0000"/>
                </a:solidFill>
              </a:rPr>
              <a:t>……….???!!</a:t>
            </a:r>
          </a:p>
          <a:p>
            <a:r>
              <a:rPr lang="en-US" sz="2400" b="1" u="sng" dirty="0" smtClean="0">
                <a:solidFill>
                  <a:srgbClr val="FF0000"/>
                </a:solidFill>
              </a:rPr>
              <a:t>R &amp; D:…….??!!</a:t>
            </a:r>
            <a:endParaRPr lang="en-US" sz="2400" dirty="0" smtClean="0">
              <a:solidFill>
                <a:srgbClr val="FF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9107D-0A6E-4A21-8837-2995DA631021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sz="9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</a:t>
            </a:r>
            <a:endParaRPr lang="en-US" sz="9600" b="1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8851" name="Picture 4" descr="23"/>
          <p:cNvPicPr>
            <a:picLocks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195736" y="1988840"/>
            <a:ext cx="4965700" cy="3724275"/>
          </a:xfrm>
          <a:noFill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9107D-0A6E-4A21-8837-2995DA631021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</TotalTime>
  <Words>1278</Words>
  <Application>Microsoft Office PowerPoint</Application>
  <PresentationFormat>On-screen Show (4:3)</PresentationFormat>
  <Paragraphs>144</Paragraphs>
  <Slides>17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Office Theme</vt:lpstr>
      <vt:lpstr>Clip</vt:lpstr>
      <vt:lpstr>Image</vt:lpstr>
      <vt:lpstr>Outer Membrane Vesicle of Bacteria: Friend or Foe?</vt:lpstr>
      <vt:lpstr>Slide 2</vt:lpstr>
      <vt:lpstr>Slide 3</vt:lpstr>
      <vt:lpstr>Slide 4</vt:lpstr>
      <vt:lpstr>Functional Roles For OMV BASIC RESEARC!</vt:lpstr>
      <vt:lpstr>Immunomodulatory Activities BASIC RESEARC! </vt:lpstr>
      <vt:lpstr>Slide 7</vt:lpstr>
      <vt:lpstr>So What? Application  research!</vt:lpstr>
      <vt:lpstr>Slide 9</vt:lpstr>
      <vt:lpstr>Universal adjuvant properties of OMV </vt:lpstr>
      <vt:lpstr>OMV as a carrier in conjugated vaccines So What? Count’  Application research!</vt:lpstr>
      <vt:lpstr>OMV as nano-sized drug delivery vehicles </vt:lpstr>
      <vt:lpstr>Slide 13</vt:lpstr>
      <vt:lpstr>Slide 14</vt:lpstr>
      <vt:lpstr>Slide 15</vt:lpstr>
      <vt:lpstr>Conclusion OMVs: a macromolecule with   multifunctional activity  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Outer Membrane Vesicle of Bacteria: Friend or Foe?</dc:title>
  <dc:creator>SONY</dc:creator>
  <cp:lastModifiedBy>SONY</cp:lastModifiedBy>
  <cp:revision>3</cp:revision>
  <dcterms:created xsi:type="dcterms:W3CDTF">2014-09-15T17:17:27Z</dcterms:created>
  <dcterms:modified xsi:type="dcterms:W3CDTF">2014-09-15T17:38:15Z</dcterms:modified>
</cp:coreProperties>
</file>