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95" r:id="rId1"/>
    <p:sldMasterId id="2147483651" r:id="rId2"/>
    <p:sldMasterId id="2147483831" r:id="rId3"/>
    <p:sldMasterId id="2147483807" r:id="rId4"/>
    <p:sldMasterId id="2147483819" r:id="rId5"/>
    <p:sldMasterId id="2147483843" r:id="rId6"/>
  </p:sldMasterIdLst>
  <p:notesMasterIdLst>
    <p:notesMasterId r:id="rId25"/>
  </p:notesMasterIdLst>
  <p:handoutMasterIdLst>
    <p:handoutMasterId r:id="rId26"/>
  </p:handoutMasterIdLst>
  <p:sldIdLst>
    <p:sldId id="341" r:id="rId7"/>
    <p:sldId id="377" r:id="rId8"/>
    <p:sldId id="390" r:id="rId9"/>
    <p:sldId id="391" r:id="rId10"/>
    <p:sldId id="392" r:id="rId11"/>
    <p:sldId id="394" r:id="rId12"/>
    <p:sldId id="369" r:id="rId13"/>
    <p:sldId id="370" r:id="rId14"/>
    <p:sldId id="371" r:id="rId15"/>
    <p:sldId id="378" r:id="rId16"/>
    <p:sldId id="379" r:id="rId17"/>
    <p:sldId id="380" r:id="rId18"/>
    <p:sldId id="388" r:id="rId19"/>
    <p:sldId id="386" r:id="rId20"/>
    <p:sldId id="382" r:id="rId21"/>
    <p:sldId id="393" r:id="rId22"/>
    <p:sldId id="383" r:id="rId23"/>
    <p:sldId id="365" r:id="rId24"/>
  </p:sldIdLst>
  <p:sldSz cx="9144000" cy="6858000" type="screen4x3"/>
  <p:notesSz cx="7077075" cy="9363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96">
          <p15:clr>
            <a:srgbClr val="A4A3A4"/>
          </p15:clr>
        </p15:guide>
        <p15:guide id="2" pos="22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2656"/>
    <a:srgbClr val="996633"/>
    <a:srgbClr val="663300"/>
    <a:srgbClr val="54B9FE"/>
    <a:srgbClr val="66CCFF"/>
    <a:srgbClr val="03C20A"/>
    <a:srgbClr val="FF2B17"/>
    <a:srgbClr val="FFF618"/>
    <a:srgbClr val="A50021"/>
    <a:srgbClr val="FFF8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3" autoAdjust="0"/>
    <p:restoredTop sz="97500" autoAdjust="0"/>
  </p:normalViewPr>
  <p:slideViewPr>
    <p:cSldViewPr snapToGrid="0" showGuides="1">
      <p:cViewPr varScale="1">
        <p:scale>
          <a:sx n="114" d="100"/>
          <a:sy n="114" d="100"/>
        </p:scale>
        <p:origin x="-880" y="-96"/>
      </p:cViewPr>
      <p:guideLst>
        <p:guide orient="horz" pos="1296"/>
        <p:guide pos="22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 smtClean="0"/>
            </a:lvl1pPr>
          </a:lstStyle>
          <a:p>
            <a:pPr>
              <a:defRPr/>
            </a:pPr>
            <a:fld id="{83A2BCEA-F2AE-2547-ADDC-A99EEE205E64}" type="datetimeFigureOut">
              <a:rPr lang="en-US"/>
              <a:pPr>
                <a:defRPr/>
              </a:pPr>
              <a:t>7/30/14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C8C6C3D9-4B78-B048-9E28-2693BB4951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684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1266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707708" y="4447461"/>
            <a:ext cx="5661660" cy="421338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70884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0"/>
        <a:cs typeface="ＭＳ Ｐゴシック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533161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813467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769394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47461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47461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700418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994535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846407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865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4521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43056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3850214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41254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389385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389385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630985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994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52B4DCD0-2B5B-498B-95FD-3F69B8D582B9}" type="slidenum">
              <a:rPr lang="en-US" altLang="en-US" sz="1200"/>
              <a:pPr algn="r" eaLnBrk="1" hangingPunct="1"/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30458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95688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696616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0136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81919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6955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4700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26020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14483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5687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291374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20348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77850" y="6353175"/>
            <a:ext cx="217488" cy="20320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105154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auto">
          <a:xfrm>
            <a:off x="0" y="0"/>
            <a:ext cx="9152546" cy="982766"/>
          </a:xfrm>
          <a:prstGeom prst="rect">
            <a:avLst/>
          </a:prstGeom>
          <a:solidFill>
            <a:srgbClr val="052656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9144000" cy="982766"/>
          </a:xfrm>
        </p:spPr>
        <p:txBody>
          <a:bodyPr anchor="ctr" anchorCtr="0"/>
          <a:lstStyle>
            <a:lvl1pPr algn="ctr">
              <a:defRPr sz="3200">
                <a:solidFill>
                  <a:srgbClr val="FFF8F2"/>
                </a:solidFill>
              </a:defRPr>
            </a:lvl1pPr>
          </a:lstStyle>
          <a:p>
            <a:r>
              <a:rPr lang="en-US" dirty="0" smtClean="0"/>
              <a:t>Click to edit Master title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0" y="1042588"/>
            <a:ext cx="8904716" cy="5725681"/>
          </a:xfrm>
          <a:prstGeom prst="rect">
            <a:avLst/>
          </a:prstGeom>
        </p:spPr>
        <p:txBody>
          <a:bodyPr vert="horz"/>
          <a:lstStyle>
            <a:lvl1pPr>
              <a:defRPr sz="2900">
                <a:solidFill>
                  <a:srgbClr val="052656"/>
                </a:solidFill>
              </a:defRPr>
            </a:lvl1pPr>
            <a:lvl2pPr>
              <a:defRPr sz="2400">
                <a:solidFill>
                  <a:srgbClr val="052656"/>
                </a:solidFill>
              </a:defRPr>
            </a:lvl2pPr>
            <a:lvl3pPr>
              <a:defRPr>
                <a:solidFill>
                  <a:srgbClr val="052656"/>
                </a:solidFill>
              </a:defRPr>
            </a:lvl3pPr>
            <a:lvl4pPr>
              <a:defRPr sz="1700">
                <a:solidFill>
                  <a:srgbClr val="052656"/>
                </a:solidFill>
              </a:defRPr>
            </a:lvl4pPr>
            <a:lvl5pPr>
              <a:defRPr sz="1700">
                <a:solidFill>
                  <a:srgbClr val="052656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16813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77850" y="6353175"/>
            <a:ext cx="217488" cy="203200"/>
          </a:xfrm>
          <a:prstGeom prst="rect">
            <a:avLst/>
          </a:prstGeo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15805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77850" y="6353175"/>
            <a:ext cx="217488" cy="20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81D20-8A85-6D40-BFDC-E85C277C89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135388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77850" y="6353175"/>
            <a:ext cx="217488" cy="203200"/>
          </a:xfrm>
          <a:prstGeom prst="rect">
            <a:avLst/>
          </a:prstGeom>
        </p:spPr>
        <p:txBody>
          <a:bodyPr/>
          <a:lstStyle>
            <a:lvl1pPr>
              <a:defRPr sz="1000" dirty="0" smtClean="0"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08345003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77850" y="6353175"/>
            <a:ext cx="217488" cy="20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726D0-1CDC-6E4A-8C5D-C299E5FDFF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79680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77850" y="6353175"/>
            <a:ext cx="217488" cy="20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949089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77850" y="6353175"/>
            <a:ext cx="217488" cy="20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86233-2793-2047-917C-EF1C80A793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06634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77850" y="6353175"/>
            <a:ext cx="217488" cy="20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21177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77850" y="6353175"/>
            <a:ext cx="217488" cy="20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38A64E-C563-E746-8ABB-F4FFBB239A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84507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86588" y="0"/>
            <a:ext cx="2201862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0"/>
            <a:ext cx="6453188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2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77850" y="6353175"/>
            <a:ext cx="217488" cy="20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1ADC3-E5B4-E145-8C4B-DB64C318AC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36775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17408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83997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37160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856542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30302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82467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07606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8191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05762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16334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14772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19346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87924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191936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492104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01819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51035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44731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35191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23245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85801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82303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50332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28269"/>
      </p:ext>
    </p:extLst>
  </p:cSld>
  <p:clrMapOvr>
    <a:masterClrMapping/>
  </p:clrMapOvr>
  <p:transition xmlns:p14="http://schemas.microsoft.com/office/powerpoint/2010/main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080375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5138" y="3883025"/>
            <a:ext cx="4029075" cy="2728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3883025"/>
            <a:ext cx="4030662" cy="2728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29474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67563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53512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208224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137030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>
                <a:sym typeface="Arial" charset="0"/>
              </a:rPr>
              <a:t>Drag picture to placeholder or click icon to add</a:t>
            </a:r>
            <a:endParaRPr lang="en-US" noProof="0" dirty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7241008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50601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649288"/>
            <a:ext cx="2052637" cy="5962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5138" y="649288"/>
            <a:ext cx="6007100" cy="5962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10828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684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136503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29041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4626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374928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129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3" Type="http://schemas.openxmlformats.org/officeDocument/2006/relationships/image" Target="../media/image2.emf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theme" Target="../theme/theme6.xml"/><Relationship Id="rId8" Type="http://schemas.openxmlformats.org/officeDocument/2006/relationships/image" Target="../media/image3.jpe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A1914-F368-BA4B-9724-0EC606E5BB2A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068B0-D035-F141-9BA1-752242EE3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3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8074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title style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6934200" y="5943600"/>
            <a:ext cx="2057400" cy="76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 xmlns:p14="http://schemas.microsoft.com/office/powerpoint/2010/main"/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+mj-lt"/>
          <a:ea typeface="+mj-ea"/>
          <a:cs typeface="+mj-cs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42900" indent="-342900" algn="l" rtl="0" eaLnBrk="0" fontAlgn="base" hangingPunct="0">
        <a:spcBef>
          <a:spcPts val="5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1pPr>
      <a:lvl2pPr marL="627063" indent="-285750" algn="l" rtl="0" eaLnBrk="0" fontAlgn="base" hangingPunct="0">
        <a:spcBef>
          <a:spcPts val="500"/>
        </a:spcBef>
        <a:spcAft>
          <a:spcPct val="0"/>
        </a:spcAft>
        <a:buClr>
          <a:srgbClr val="7F7F7F"/>
        </a:buClr>
        <a:buSzPct val="100000"/>
        <a:buFont typeface="Arial" charset="0"/>
        <a:buChar char="•"/>
        <a:defRPr sz="20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2pPr>
      <a:lvl3pPr marL="914400" indent="-234950" algn="l" rtl="0" eaLnBrk="0" fontAlgn="base" hangingPunct="0">
        <a:spcBef>
          <a:spcPts val="500"/>
        </a:spcBef>
        <a:spcAft>
          <a:spcPct val="0"/>
        </a:spcAft>
        <a:buClr>
          <a:srgbClr val="7F7F7F"/>
        </a:buClr>
        <a:buSzPct val="100000"/>
        <a:buFont typeface="Arial" charset="0"/>
        <a:buChar char="•"/>
        <a:defRPr sz="20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3pPr>
      <a:lvl4pPr marL="1201738" indent="-223838" algn="l" rtl="0" eaLnBrk="0" fontAlgn="base" hangingPunct="0">
        <a:spcBef>
          <a:spcPts val="500"/>
        </a:spcBef>
        <a:spcAft>
          <a:spcPct val="0"/>
        </a:spcAft>
        <a:buClr>
          <a:srgbClr val="7F7F7F"/>
        </a:buClr>
        <a:buSzPct val="100000"/>
        <a:buFont typeface="Arial" charset="0"/>
        <a:buChar char="•"/>
        <a:defRPr sz="20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4pPr>
      <a:lvl5pPr marL="1541463" indent="-223838" algn="l" rtl="0" eaLnBrk="0" fontAlgn="base" hangingPunct="0">
        <a:spcBef>
          <a:spcPts val="500"/>
        </a:spcBef>
        <a:spcAft>
          <a:spcPct val="0"/>
        </a:spcAft>
        <a:buClr>
          <a:srgbClr val="7F7F7F"/>
        </a:buClr>
        <a:buSzPct val="100000"/>
        <a:buFont typeface="Arial" charset="0"/>
        <a:buChar char="•"/>
        <a:defRPr sz="20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5pPr>
      <a:lvl6pPr marL="1998663" indent="-223838" algn="l" rtl="0" fontAlgn="base">
        <a:spcBef>
          <a:spcPts val="500"/>
        </a:spcBef>
        <a:spcAft>
          <a:spcPct val="0"/>
        </a:spcAft>
        <a:buClr>
          <a:srgbClr val="7F7F7F"/>
        </a:buClr>
        <a:buSzPct val="100000"/>
        <a:buFont typeface="Arial" charset="0"/>
        <a:buChar char="•"/>
        <a:defRPr sz="20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6pPr>
      <a:lvl7pPr marL="2455863" indent="-223838" algn="l" rtl="0" fontAlgn="base">
        <a:spcBef>
          <a:spcPts val="500"/>
        </a:spcBef>
        <a:spcAft>
          <a:spcPct val="0"/>
        </a:spcAft>
        <a:buClr>
          <a:srgbClr val="7F7F7F"/>
        </a:buClr>
        <a:buSzPct val="100000"/>
        <a:buFont typeface="Arial" charset="0"/>
        <a:buChar char="•"/>
        <a:defRPr sz="20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7pPr>
      <a:lvl8pPr marL="2913063" indent="-223838" algn="l" rtl="0" fontAlgn="base">
        <a:spcBef>
          <a:spcPts val="500"/>
        </a:spcBef>
        <a:spcAft>
          <a:spcPct val="0"/>
        </a:spcAft>
        <a:buClr>
          <a:srgbClr val="7F7F7F"/>
        </a:buClr>
        <a:buSzPct val="100000"/>
        <a:buFont typeface="Arial" charset="0"/>
        <a:buChar char="•"/>
        <a:defRPr sz="20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8pPr>
      <a:lvl9pPr marL="3370263" indent="-223838" algn="l" rtl="0" fontAlgn="base">
        <a:spcBef>
          <a:spcPts val="500"/>
        </a:spcBef>
        <a:spcAft>
          <a:spcPct val="0"/>
        </a:spcAft>
        <a:buClr>
          <a:srgbClr val="7F7F7F"/>
        </a:buClr>
        <a:buSzPct val="100000"/>
        <a:buFont typeface="Arial" charset="0"/>
        <a:buChar char="•"/>
        <a:defRPr sz="2000" b="1">
          <a:solidFill>
            <a:schemeClr val="tx1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7F8190-495F-1044-A1F5-724EBB0B60AC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8ECEB-DB8B-E743-A342-E14CD5596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9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ransition xmlns:p14="http://schemas.microsoft.com/office/powerpoint/2010/main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E45F2-A088-9C47-8958-F986C2025653}" type="datetimeFigureOut">
              <a:rPr lang="en-US" smtClean="0"/>
              <a:pPr/>
              <a:t>7/30/14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52CDF-BED5-8E4F-89FB-EDE7EA16C0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45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transition xmlns:p14="http://schemas.microsoft.com/office/powerpoint/2010/main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52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65138" y="649288"/>
            <a:ext cx="8212137" cy="316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  <a:endParaRPr lang="en-US">
              <a:sym typeface="Arial" charset="0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3883025"/>
            <a:ext cx="8212137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charset="0"/>
              </a:rPr>
              <a:t>Second level</a:t>
            </a:r>
          </a:p>
          <a:p>
            <a:pPr lvl="2"/>
            <a:r>
              <a:rPr lang="en-US" smtClean="0">
                <a:sym typeface="Arial" charset="0"/>
              </a:rPr>
              <a:t>Third level</a:t>
            </a:r>
          </a:p>
          <a:p>
            <a:pPr lvl="3"/>
            <a:r>
              <a:rPr lang="en-US" smtClean="0">
                <a:sym typeface="Arial" charset="0"/>
              </a:rPr>
              <a:t>Fourth level</a:t>
            </a:r>
          </a:p>
          <a:p>
            <a:pPr lvl="4"/>
            <a:r>
              <a:rPr lang="en-US" smtClean="0">
                <a:sym typeface="Arial" charset="0"/>
              </a:rPr>
              <a:t>Fifth level</a:t>
            </a:r>
            <a:endParaRPr lang="en-US">
              <a:sym typeface="Arial" charset="0"/>
            </a:endParaRPr>
          </a:p>
        </p:txBody>
      </p:sp>
      <p:pic>
        <p:nvPicPr>
          <p:cNvPr id="1029" name="Picture 1" descr="crd horizontal white.ep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722938"/>
            <a:ext cx="2438400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4194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ransition xmlns:p14="http://schemas.microsoft.com/office/powerpoint/2010/main"/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+mj-lt"/>
          <a:ea typeface="+mj-ea"/>
          <a:cs typeface="+mj-cs"/>
          <a:sym typeface="Arial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42900" indent="-342900" algn="l" rtl="0" eaLnBrk="1" fontAlgn="base" hangingPunct="1">
        <a:spcBef>
          <a:spcPts val="500"/>
        </a:spcBef>
        <a:spcAft>
          <a:spcPct val="0"/>
        </a:spcAft>
        <a:buChar char="•"/>
        <a:defRPr sz="2000" b="1">
          <a:solidFill>
            <a:srgbClr val="D8D8D8"/>
          </a:solidFill>
          <a:latin typeface="+mn-lt"/>
          <a:ea typeface="+mn-ea"/>
          <a:cs typeface="+mn-cs"/>
          <a:sym typeface="Arial" charset="0"/>
        </a:defRPr>
      </a:lvl1pPr>
      <a:lvl2pPr marL="419100" indent="38100" algn="ctr" rtl="0" eaLnBrk="1" fontAlgn="base" hangingPunct="1">
        <a:spcBef>
          <a:spcPts val="500"/>
        </a:spcBef>
        <a:spcAft>
          <a:spcPct val="0"/>
        </a:spcAft>
        <a:buChar char="–"/>
        <a:defRPr sz="2000" b="1">
          <a:solidFill>
            <a:srgbClr val="C3C3C3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2pPr>
      <a:lvl3pPr marL="876300" indent="38100" algn="ctr" rtl="0" eaLnBrk="1" fontAlgn="base" hangingPunct="1">
        <a:spcBef>
          <a:spcPts val="500"/>
        </a:spcBef>
        <a:spcAft>
          <a:spcPct val="0"/>
        </a:spcAft>
        <a:buChar char="•"/>
        <a:defRPr sz="2000" b="1">
          <a:solidFill>
            <a:srgbClr val="C3C3C3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3pPr>
      <a:lvl4pPr marL="1333500" indent="38100" algn="ctr" rtl="0" eaLnBrk="1" fontAlgn="base" hangingPunct="1">
        <a:spcBef>
          <a:spcPts val="500"/>
        </a:spcBef>
        <a:spcAft>
          <a:spcPct val="0"/>
        </a:spcAft>
        <a:buChar char="–"/>
        <a:defRPr sz="2000" b="1">
          <a:solidFill>
            <a:srgbClr val="C3C3C3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4pPr>
      <a:lvl5pPr marL="1790700" indent="38100" algn="ctr" rtl="0" eaLnBrk="1" fontAlgn="base" hangingPunct="1">
        <a:spcBef>
          <a:spcPts val="500"/>
        </a:spcBef>
        <a:spcAft>
          <a:spcPct val="0"/>
        </a:spcAft>
        <a:buChar char="»"/>
        <a:defRPr sz="2000" b="1">
          <a:solidFill>
            <a:srgbClr val="C3C3C3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5pPr>
      <a:lvl6pPr marL="2247900" algn="ctr" rtl="0" eaLnBrk="1" fontAlgn="base" hangingPunct="1">
        <a:spcBef>
          <a:spcPts val="500"/>
        </a:spcBef>
        <a:spcAft>
          <a:spcPct val="0"/>
        </a:spcAft>
        <a:defRPr sz="2000" b="1">
          <a:solidFill>
            <a:srgbClr val="C3C3C3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6pPr>
      <a:lvl7pPr marL="2705100" algn="ctr" rtl="0" eaLnBrk="1" fontAlgn="base" hangingPunct="1">
        <a:spcBef>
          <a:spcPts val="500"/>
        </a:spcBef>
        <a:spcAft>
          <a:spcPct val="0"/>
        </a:spcAft>
        <a:defRPr sz="2000" b="1">
          <a:solidFill>
            <a:srgbClr val="C3C3C3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7pPr>
      <a:lvl8pPr marL="3162300" algn="ctr" rtl="0" eaLnBrk="1" fontAlgn="base" hangingPunct="1">
        <a:spcBef>
          <a:spcPts val="500"/>
        </a:spcBef>
        <a:spcAft>
          <a:spcPct val="0"/>
        </a:spcAft>
        <a:defRPr sz="2000" b="1">
          <a:solidFill>
            <a:srgbClr val="C3C3C3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8pPr>
      <a:lvl9pPr marL="3619500" algn="ctr" rtl="0" eaLnBrk="1" fontAlgn="base" hangingPunct="1">
        <a:spcBef>
          <a:spcPts val="500"/>
        </a:spcBef>
        <a:spcAft>
          <a:spcPct val="0"/>
        </a:spcAft>
        <a:defRPr sz="2000" b="1">
          <a:solidFill>
            <a:srgbClr val="C3C3C3"/>
          </a:solidFill>
          <a:latin typeface="+mn-lt"/>
          <a:ea typeface="ヒラギノ角ゴ ProN W3" charset="0"/>
          <a:cs typeface="ヒラギノ角ゴ ProN W3" charset="0"/>
          <a:sym typeface="Arial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1">
              <a:alpha val="89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chemeClr val="accent1">
              <a:alpha val="89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vert="horz" lIns="182880" tIns="9144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94760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Arial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457200" indent="-457200" algn="l" defTabSz="457200" rtl="0" eaLnBrk="0" fontAlgn="base" hangingPunct="0">
        <a:spcBef>
          <a:spcPts val="625"/>
        </a:spcBef>
        <a:spcAft>
          <a:spcPct val="0"/>
        </a:spcAft>
        <a:buSzPct val="120000"/>
        <a:buFont typeface="Arial" charset="0"/>
        <a:buChar char="•"/>
        <a:defRPr sz="2800" kern="1200">
          <a:solidFill>
            <a:schemeClr val="bg1"/>
          </a:solidFill>
          <a:latin typeface="Arial"/>
          <a:ea typeface="+mn-ea"/>
          <a:cs typeface="+mn-cs"/>
        </a:defRPr>
      </a:lvl1pPr>
      <a:lvl2pPr marL="922338" indent="-285750" algn="l" defTabSz="457200" rtl="0" eaLnBrk="0" fontAlgn="base" hangingPunct="0">
        <a:spcBef>
          <a:spcPct val="20000"/>
        </a:spcBef>
        <a:spcAft>
          <a:spcPct val="0"/>
        </a:spcAft>
        <a:buSzPct val="85000"/>
        <a:buFont typeface="Courier New" pitchFamily="49" charset="0"/>
        <a:buChar char="o"/>
        <a:defRPr sz="2400" kern="1200">
          <a:solidFill>
            <a:schemeClr val="bg1"/>
          </a:solidFill>
          <a:latin typeface="Arial"/>
          <a:ea typeface="+mn-ea"/>
          <a:cs typeface="+mn-cs"/>
        </a:defRPr>
      </a:lvl2pPr>
      <a:lvl3pPr marL="1325563" indent="-228600" algn="l" defTabSz="457200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kern="1200">
          <a:solidFill>
            <a:schemeClr val="bg1"/>
          </a:solidFill>
          <a:latin typeface="Arial"/>
          <a:ea typeface="+mn-ea"/>
          <a:cs typeface="+mn-cs"/>
        </a:defRPr>
      </a:lvl3pPr>
      <a:lvl4pPr marL="1690688" indent="-228600" algn="l" defTabSz="457200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000" kern="1200">
          <a:solidFill>
            <a:schemeClr val="bg1"/>
          </a:solidFill>
          <a:latin typeface="Arial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Relationship Id="rId3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2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7756" y="-53268"/>
            <a:ext cx="3361238" cy="3939541"/>
            <a:chOff x="320444" y="185912"/>
            <a:chExt cx="7471903" cy="3939541"/>
          </a:xfrm>
        </p:grpSpPr>
        <p:sp>
          <p:nvSpPr>
            <p:cNvPr id="12" name="TextBox 11"/>
            <p:cNvSpPr txBox="1"/>
            <p:nvPr/>
          </p:nvSpPr>
          <p:spPr>
            <a:xfrm>
              <a:off x="320444" y="185912"/>
              <a:ext cx="7471903" cy="3939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600"/>
                </a:spcBef>
                <a:spcAft>
                  <a:spcPts val="1200"/>
                </a:spcAft>
              </a:pPr>
              <a:r>
                <a:rPr lang="en-US" sz="3200" b="1" cap="small" dirty="0" smtClean="0">
                  <a:solidFill>
                    <a:schemeClr val="bg1"/>
                  </a:solidFill>
                  <a:latin typeface="+mn-lt"/>
                </a:rPr>
                <a:t>Developing New Detection and Verification Methods for Oxidized Mercury</a:t>
              </a:r>
              <a:endParaRPr lang="en-US" sz="600" b="1" cap="small" dirty="0" smtClean="0">
                <a:solidFill>
                  <a:schemeClr val="bg1"/>
                </a:solidFill>
                <a:latin typeface="+mn-lt"/>
              </a:endParaRPr>
            </a:p>
            <a:p>
              <a:pPr algn="l">
                <a:spcBef>
                  <a:spcPts val="0"/>
                </a:spcBef>
              </a:pPr>
              <a:r>
                <a:rPr lang="en-US" sz="1600" dirty="0" smtClean="0">
                  <a:solidFill>
                    <a:schemeClr val="bg1"/>
                  </a:solidFill>
                  <a:latin typeface="+mn-lt"/>
                </a:rPr>
                <a:t>Seth Lyman</a:t>
              </a:r>
            </a:p>
            <a:p>
              <a:pPr algn="l">
                <a:spcBef>
                  <a:spcPts val="0"/>
                </a:spcBef>
              </a:pPr>
              <a:r>
                <a:rPr lang="en-US" sz="1600" dirty="0" smtClean="0">
                  <a:solidFill>
                    <a:schemeClr val="bg1"/>
                  </a:solidFill>
                  <a:latin typeface="+mn-lt"/>
                </a:rPr>
                <a:t>Trevor O’Neil</a:t>
              </a:r>
            </a:p>
            <a:p>
              <a:pPr algn="l">
                <a:spcBef>
                  <a:spcPts val="0"/>
                </a:spcBef>
              </a:pPr>
              <a:r>
                <a:rPr lang="en-US" sz="1600" dirty="0" smtClean="0">
                  <a:solidFill>
                    <a:schemeClr val="bg1"/>
                  </a:solidFill>
                  <a:latin typeface="+mn-lt"/>
                </a:rPr>
                <a:t>Tanner Allen</a:t>
              </a:r>
            </a:p>
            <a:p>
              <a:pPr algn="l">
                <a:spcBef>
                  <a:spcPts val="0"/>
                </a:spcBef>
              </a:pPr>
              <a:endParaRPr lang="en-US" sz="1600" dirty="0" smtClean="0">
                <a:solidFill>
                  <a:schemeClr val="bg1"/>
                </a:solidFill>
                <a:latin typeface="+mn-lt"/>
              </a:endParaRPr>
            </a:p>
            <a:p>
              <a:pPr algn="l">
                <a:spcBef>
                  <a:spcPts val="0"/>
                </a:spcBef>
              </a:pPr>
              <a:r>
                <a:rPr lang="en-US" sz="1600" dirty="0" smtClean="0">
                  <a:solidFill>
                    <a:schemeClr val="bg1"/>
                  </a:solidFill>
                  <a:latin typeface="+mn-lt"/>
                </a:rPr>
                <a:t>July 2014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478721" y="2758416"/>
              <a:ext cx="688062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" name="Picture 6" descr="crd_01.eps"/>
          <p:cNvPicPr>
            <a:picLocks noChangeAspect="1"/>
          </p:cNvPicPr>
          <p:nvPr/>
        </p:nvPicPr>
        <p:blipFill>
          <a:blip r:embed="rId2">
            <a:clrChange>
              <a:clrFrom>
                <a:srgbClr val="042350"/>
              </a:clrFrom>
              <a:clrTo>
                <a:srgbClr val="042350">
                  <a:alpha val="0"/>
                </a:srgbClr>
              </a:clrTo>
            </a:clrChange>
            <a:lum bright="100000" contras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7" y="5788313"/>
            <a:ext cx="3008549" cy="956813"/>
          </a:xfrm>
          <a:prstGeom prst="rect">
            <a:avLst/>
          </a:prstGeom>
          <a:solidFill>
            <a:srgbClr val="052656">
              <a:alpha val="19000"/>
            </a:srgb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" r="43051"/>
          <a:stretch/>
        </p:blipFill>
        <p:spPr>
          <a:xfrm>
            <a:off x="3302352" y="0"/>
            <a:ext cx="5841648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2439" y="5841722"/>
            <a:ext cx="2120233" cy="577081"/>
          </a:xfrm>
          <a:prstGeom prst="rect">
            <a:avLst/>
          </a:prstGeom>
          <a:solidFill>
            <a:srgbClr val="052656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500" cap="small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500" cap="small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ingham</a:t>
            </a:r>
            <a:r>
              <a:rPr lang="en-US" sz="1500" cap="small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entrepreneurship &amp; energy research center</a:t>
            </a:r>
            <a:endParaRPr lang="en-US" sz="15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6210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New Oxidized Mercury Instrumentation is Needed to Break Through Barriers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577" y="1140822"/>
            <a:ext cx="887496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+mj-lt"/>
              <a:buAutoNum type="arabicPeriod"/>
            </a:pPr>
            <a:r>
              <a:rPr lang="en-US" sz="32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Automated field-deployable calibrator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For verification of measurements in field conditions using multiple mercury compounds</a:t>
            </a:r>
          </a:p>
          <a:p>
            <a:pPr marL="571500" indent="-571500" algn="l">
              <a:buFont typeface="+mj-lt"/>
              <a:buAutoNum type="arabicPeriod"/>
            </a:pPr>
            <a:r>
              <a:rPr lang="en-US" sz="3200" b="1" dirty="0" err="1">
                <a:solidFill>
                  <a:srgbClr val="052656"/>
                </a:solidFill>
                <a:latin typeface="Calibri" panose="020F0502020204030204" pitchFamily="34" charset="0"/>
              </a:rPr>
              <a:t>Cryofocusing</a:t>
            </a:r>
            <a:r>
              <a:rPr lang="en-US" sz="3200" b="1" dirty="0">
                <a:solidFill>
                  <a:srgbClr val="052656"/>
                </a:solidFill>
                <a:latin typeface="Calibri" panose="020F0502020204030204" pitchFamily="34" charset="0"/>
              </a:rPr>
              <a:t>/GC-MS system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052656"/>
                </a:solidFill>
                <a:latin typeface="Calibri" panose="020F0502020204030204" pitchFamily="34" charset="0"/>
              </a:rPr>
              <a:t>For identification and quantification of ambient mercury compounds</a:t>
            </a:r>
          </a:p>
          <a:p>
            <a:pPr marL="1028700" lvl="1" indent="-571500" algn="l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98805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Calibrators for Oxidized Mercury Have Been Successfully Deployed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2216" y="1079862"/>
            <a:ext cx="8673737" cy="4832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Lab permeation of mercury compounds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Landis et al., 2002, Environ. Sci. Tech. 36, 3000-3009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Lyman et al., 2010</a:t>
            </a:r>
            <a:r>
              <a:rPr lang="en-US" sz="2000" dirty="0">
                <a:solidFill>
                  <a:srgbClr val="052656"/>
                </a:solidFill>
                <a:latin typeface="Calibri" panose="020F0502020204030204" pitchFamily="34" charset="0"/>
              </a:rPr>
              <a:t>,</a:t>
            </a:r>
            <a:r>
              <a:rPr lang="en-US" sz="20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 Atmos</a:t>
            </a:r>
            <a:r>
              <a:rPr lang="en-US" sz="2000" dirty="0">
                <a:solidFill>
                  <a:srgbClr val="052656"/>
                </a:solidFill>
                <a:latin typeface="Calibri" panose="020F0502020204030204" pitchFamily="34" charset="0"/>
              </a:rPr>
              <a:t>. Chem. Phys. 10, </a:t>
            </a:r>
            <a:r>
              <a:rPr lang="en-US" sz="20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8197-8204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Huang et al., 2013, Environ. Sci. Tech. 47, 7307-7316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And Several Others</a:t>
            </a:r>
          </a:p>
          <a:p>
            <a:pPr lvl="1" algn="l"/>
            <a:endParaRPr lang="en-US" sz="2000" dirty="0" smtClean="0">
              <a:solidFill>
                <a:srgbClr val="052656"/>
              </a:solidFill>
              <a:latin typeface="Calibri" panose="020F050202020403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Field permeation to test oxidized mercury instruments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Finley et al., 2013, Environ. Sci. Tech. 47, 7277-7284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52656"/>
              </a:solidFill>
              <a:latin typeface="Calibri" panose="020F050202020403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Advantages:  Certainty, simplicity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Disadvantages:  Unstable permeation rate (sometimes)</a:t>
            </a:r>
          </a:p>
        </p:txBody>
      </p:sp>
    </p:spTree>
    <p:extLst>
      <p:ext uri="{BB962C8B-B14F-4D97-AF65-F5344CB8AC3E}">
        <p14:creationId xmlns:p14="http://schemas.microsoft.com/office/powerpoint/2010/main" val="39544823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Automated Field Calibrator to Verify </a:t>
            </a:r>
          </a:p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Ambient measurements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122783" y="1001714"/>
            <a:ext cx="5084812" cy="5856286"/>
            <a:chOff x="2793825" y="1077684"/>
            <a:chExt cx="5061305" cy="569758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34" r="34096" b="20033"/>
            <a:stretch/>
          </p:blipFill>
          <p:spPr>
            <a:xfrm>
              <a:off x="2793825" y="1077684"/>
              <a:ext cx="5061305" cy="5697585"/>
            </a:xfrm>
            <a:prstGeom prst="rect">
              <a:avLst/>
            </a:prstGeom>
          </p:spPr>
        </p:pic>
        <p:sp>
          <p:nvSpPr>
            <p:cNvPr id="4" name="Freeform 3"/>
            <p:cNvSpPr/>
            <p:nvPr/>
          </p:nvSpPr>
          <p:spPr>
            <a:xfrm>
              <a:off x="4641669" y="5181600"/>
              <a:ext cx="1306285" cy="748937"/>
            </a:xfrm>
            <a:custGeom>
              <a:avLst/>
              <a:gdLst>
                <a:gd name="connsiteX0" fmla="*/ 0 w 1306285"/>
                <a:gd name="connsiteY0" fmla="*/ 0 h 748937"/>
                <a:gd name="connsiteX1" fmla="*/ 69668 w 1306285"/>
                <a:gd name="connsiteY1" fmla="*/ 287383 h 748937"/>
                <a:gd name="connsiteX2" fmla="*/ 383177 w 1306285"/>
                <a:gd name="connsiteY2" fmla="*/ 513806 h 748937"/>
                <a:gd name="connsiteX3" fmla="*/ 1010194 w 1306285"/>
                <a:gd name="connsiteY3" fmla="*/ 696686 h 748937"/>
                <a:gd name="connsiteX4" fmla="*/ 1306285 w 1306285"/>
                <a:gd name="connsiteY4" fmla="*/ 748937 h 74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06285" h="748937">
                  <a:moveTo>
                    <a:pt x="0" y="0"/>
                  </a:moveTo>
                  <a:cubicBezTo>
                    <a:pt x="2902" y="100874"/>
                    <a:pt x="5805" y="201749"/>
                    <a:pt x="69668" y="287383"/>
                  </a:cubicBezTo>
                  <a:cubicBezTo>
                    <a:pt x="133531" y="373017"/>
                    <a:pt x="226423" y="445589"/>
                    <a:pt x="383177" y="513806"/>
                  </a:cubicBezTo>
                  <a:cubicBezTo>
                    <a:pt x="539931" y="582023"/>
                    <a:pt x="856343" y="657498"/>
                    <a:pt x="1010194" y="696686"/>
                  </a:cubicBezTo>
                  <a:cubicBezTo>
                    <a:pt x="1164045" y="735874"/>
                    <a:pt x="1235165" y="742405"/>
                    <a:pt x="1306285" y="748937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3918857" y="5172891"/>
              <a:ext cx="3265714" cy="1602378"/>
            </a:xfrm>
            <a:custGeom>
              <a:avLst/>
              <a:gdLst>
                <a:gd name="connsiteX0" fmla="*/ 0 w 3265714"/>
                <a:gd name="connsiteY0" fmla="*/ 0 h 1602378"/>
                <a:gd name="connsiteX1" fmla="*/ 139337 w 3265714"/>
                <a:gd name="connsiteY1" fmla="*/ 496389 h 1602378"/>
                <a:gd name="connsiteX2" fmla="*/ 348343 w 3265714"/>
                <a:gd name="connsiteY2" fmla="*/ 722812 h 1602378"/>
                <a:gd name="connsiteX3" fmla="*/ 496389 w 3265714"/>
                <a:gd name="connsiteY3" fmla="*/ 1001486 h 1602378"/>
                <a:gd name="connsiteX4" fmla="*/ 687977 w 3265714"/>
                <a:gd name="connsiteY4" fmla="*/ 1123406 h 1602378"/>
                <a:gd name="connsiteX5" fmla="*/ 923109 w 3265714"/>
                <a:gd name="connsiteY5" fmla="*/ 1306286 h 1602378"/>
                <a:gd name="connsiteX6" fmla="*/ 1314994 w 3265714"/>
                <a:gd name="connsiteY6" fmla="*/ 1341120 h 1602378"/>
                <a:gd name="connsiteX7" fmla="*/ 1645920 w 3265714"/>
                <a:gd name="connsiteY7" fmla="*/ 1402080 h 1602378"/>
                <a:gd name="connsiteX8" fmla="*/ 2420983 w 3265714"/>
                <a:gd name="connsiteY8" fmla="*/ 1515292 h 1602378"/>
                <a:gd name="connsiteX9" fmla="*/ 3100252 w 3265714"/>
                <a:gd name="connsiteY9" fmla="*/ 1541418 h 1602378"/>
                <a:gd name="connsiteX10" fmla="*/ 3213463 w 3265714"/>
                <a:gd name="connsiteY10" fmla="*/ 1550126 h 1602378"/>
                <a:gd name="connsiteX11" fmla="*/ 3265714 w 3265714"/>
                <a:gd name="connsiteY11" fmla="*/ 1602378 h 160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65714" h="1602378">
                  <a:moveTo>
                    <a:pt x="0" y="0"/>
                  </a:moveTo>
                  <a:cubicBezTo>
                    <a:pt x="40640" y="187960"/>
                    <a:pt x="81280" y="375920"/>
                    <a:pt x="139337" y="496389"/>
                  </a:cubicBezTo>
                  <a:cubicBezTo>
                    <a:pt x="197394" y="616858"/>
                    <a:pt x="288834" y="638629"/>
                    <a:pt x="348343" y="722812"/>
                  </a:cubicBezTo>
                  <a:cubicBezTo>
                    <a:pt x="407852" y="806995"/>
                    <a:pt x="439783" y="934720"/>
                    <a:pt x="496389" y="1001486"/>
                  </a:cubicBezTo>
                  <a:cubicBezTo>
                    <a:pt x="552995" y="1068252"/>
                    <a:pt x="616857" y="1072606"/>
                    <a:pt x="687977" y="1123406"/>
                  </a:cubicBezTo>
                  <a:cubicBezTo>
                    <a:pt x="759097" y="1174206"/>
                    <a:pt x="818606" y="1270000"/>
                    <a:pt x="923109" y="1306286"/>
                  </a:cubicBezTo>
                  <a:cubicBezTo>
                    <a:pt x="1027612" y="1342572"/>
                    <a:pt x="1194526" y="1325154"/>
                    <a:pt x="1314994" y="1341120"/>
                  </a:cubicBezTo>
                  <a:cubicBezTo>
                    <a:pt x="1435462" y="1357086"/>
                    <a:pt x="1461589" y="1373051"/>
                    <a:pt x="1645920" y="1402080"/>
                  </a:cubicBezTo>
                  <a:cubicBezTo>
                    <a:pt x="1830251" y="1431109"/>
                    <a:pt x="2178595" y="1492069"/>
                    <a:pt x="2420983" y="1515292"/>
                  </a:cubicBezTo>
                  <a:cubicBezTo>
                    <a:pt x="2663371" y="1538515"/>
                    <a:pt x="2968172" y="1535612"/>
                    <a:pt x="3100252" y="1541418"/>
                  </a:cubicBezTo>
                  <a:cubicBezTo>
                    <a:pt x="3232332" y="1547224"/>
                    <a:pt x="3185886" y="1539966"/>
                    <a:pt x="3213463" y="1550126"/>
                  </a:cubicBezTo>
                  <a:cubicBezTo>
                    <a:pt x="3241040" y="1560286"/>
                    <a:pt x="3253377" y="1581332"/>
                    <a:pt x="3265714" y="1602378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Cube 2"/>
            <p:cNvSpPr/>
            <p:nvPr/>
          </p:nvSpPr>
          <p:spPr>
            <a:xfrm flipH="1">
              <a:off x="3361509" y="3413760"/>
              <a:ext cx="1741714" cy="1767840"/>
            </a:xfrm>
            <a:prstGeom prst="cube">
              <a:avLst>
                <a:gd name="adj" fmla="val 13007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dirty="0" smtClean="0"/>
                <a:t>Automated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sym typeface="Gill Sans" charset="0"/>
                </a:rPr>
                <a:t>Oxidized Hg Calibrator</a:t>
              </a: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4787989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162"/>
          <p:cNvSpPr/>
          <p:nvPr/>
        </p:nvSpPr>
        <p:spPr>
          <a:xfrm>
            <a:off x="9757" y="5040396"/>
            <a:ext cx="9134243" cy="189162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83" name="Straight Connector 182"/>
          <p:cNvCxnSpPr/>
          <p:nvPr/>
        </p:nvCxnSpPr>
        <p:spPr bwMode="auto">
          <a:xfrm flipH="1">
            <a:off x="3157327" y="5627487"/>
            <a:ext cx="4313813" cy="2686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6" name="Rectangle 145"/>
          <p:cNvSpPr/>
          <p:nvPr/>
        </p:nvSpPr>
        <p:spPr>
          <a:xfrm>
            <a:off x="5436570" y="4109187"/>
            <a:ext cx="292718" cy="448526"/>
          </a:xfrm>
          <a:prstGeom prst="rect">
            <a:avLst/>
          </a:prstGeom>
          <a:solidFill>
            <a:srgbClr val="996633"/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04745" y="1753756"/>
            <a:ext cx="2252943" cy="2222688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3024595" y="1833408"/>
            <a:ext cx="920652" cy="2143566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93" name="Straight Connector 92"/>
          <p:cNvCxnSpPr/>
          <p:nvPr/>
        </p:nvCxnSpPr>
        <p:spPr bwMode="auto">
          <a:xfrm>
            <a:off x="3556555" y="2696273"/>
            <a:ext cx="4387" cy="146304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Automated Field Calibrator to Verify </a:t>
            </a:r>
          </a:p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Ambient measurements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125" y="1838306"/>
            <a:ext cx="587150" cy="783204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2204271" y="1991455"/>
            <a:ext cx="91440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 flipV="1">
            <a:off x="2205481" y="2150939"/>
            <a:ext cx="118872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2201101" y="2303223"/>
            <a:ext cx="118872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2204274" y="2448655"/>
            <a:ext cx="91440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9" name="Group 18"/>
          <p:cNvGrpSpPr/>
          <p:nvPr/>
        </p:nvGrpSpPr>
        <p:grpSpPr>
          <a:xfrm>
            <a:off x="5251486" y="2531500"/>
            <a:ext cx="2150915" cy="1577687"/>
            <a:chOff x="725412" y="4235217"/>
            <a:chExt cx="1529155" cy="1144404"/>
          </a:xfrm>
          <a:solidFill>
            <a:schemeClr val="bg1">
              <a:lumMod val="85000"/>
            </a:schemeClr>
          </a:solidFill>
        </p:grpSpPr>
        <p:sp>
          <p:nvSpPr>
            <p:cNvPr id="20" name="Rectangle 19"/>
            <p:cNvSpPr/>
            <p:nvPr/>
          </p:nvSpPr>
          <p:spPr>
            <a:xfrm>
              <a:off x="725412" y="4235217"/>
              <a:ext cx="1529155" cy="114440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15373" y="4463481"/>
              <a:ext cx="1154933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Tekran</a:t>
              </a:r>
              <a:r>
                <a:rPr lang="en-US" sz="1400" dirty="0" smtClean="0"/>
                <a:t> 1130</a:t>
              </a:r>
              <a:endParaRPr lang="en-US" sz="14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493924" y="1950960"/>
            <a:ext cx="447121" cy="107155"/>
            <a:chOff x="1950917" y="4357687"/>
            <a:chExt cx="447121" cy="107155"/>
          </a:xfrm>
        </p:grpSpPr>
        <p:sp>
          <p:nvSpPr>
            <p:cNvPr id="30" name="Rectangle 29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493924" y="2103360"/>
            <a:ext cx="447121" cy="107155"/>
            <a:chOff x="1950917" y="4357687"/>
            <a:chExt cx="447121" cy="107155"/>
          </a:xfrm>
        </p:grpSpPr>
        <p:sp>
          <p:nvSpPr>
            <p:cNvPr id="34" name="Rectangle 33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493924" y="2255760"/>
            <a:ext cx="447121" cy="107155"/>
            <a:chOff x="1950917" y="4357687"/>
            <a:chExt cx="447121" cy="107155"/>
          </a:xfrm>
        </p:grpSpPr>
        <p:sp>
          <p:nvSpPr>
            <p:cNvPr id="38" name="Rectangle 37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493924" y="2408160"/>
            <a:ext cx="447121" cy="107155"/>
            <a:chOff x="1950917" y="4357687"/>
            <a:chExt cx="447121" cy="107155"/>
          </a:xfrm>
        </p:grpSpPr>
        <p:sp>
          <p:nvSpPr>
            <p:cNvPr id="42" name="Rectangle 41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2291987" y="2255760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291987" y="2102453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291987" y="1944701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291987" y="2403488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165005" y="1445978"/>
            <a:ext cx="1111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Critical </a:t>
            </a:r>
            <a:r>
              <a:rPr lang="en-US" sz="1400" dirty="0" err="1" smtClean="0"/>
              <a:t>Orifi</a:t>
            </a:r>
            <a:endParaRPr lang="en-US" sz="1400" dirty="0"/>
          </a:p>
        </p:txBody>
      </p:sp>
      <p:sp>
        <p:nvSpPr>
          <p:cNvPr id="67" name="TextBox 66"/>
          <p:cNvSpPr txBox="1"/>
          <p:nvPr/>
        </p:nvSpPr>
        <p:spPr>
          <a:xfrm>
            <a:off x="2746025" y="1224523"/>
            <a:ext cx="1099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/>
              <a:t>Permeation</a:t>
            </a:r>
          </a:p>
          <a:p>
            <a:pPr algn="l"/>
            <a:r>
              <a:rPr lang="en-US" sz="1400" dirty="0" smtClean="0"/>
              <a:t>Oven</a:t>
            </a:r>
            <a:endParaRPr lang="en-US" sz="1400" dirty="0"/>
          </a:p>
        </p:txBody>
      </p:sp>
      <p:cxnSp>
        <p:nvCxnSpPr>
          <p:cNvPr id="68" name="Straight Connector 67"/>
          <p:cNvCxnSpPr/>
          <p:nvPr/>
        </p:nvCxnSpPr>
        <p:spPr bwMode="auto">
          <a:xfrm flipH="1">
            <a:off x="2204865" y="1998597"/>
            <a:ext cx="2154" cy="310896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endCxn id="47" idx="0"/>
          </p:cNvCxnSpPr>
          <p:nvPr/>
        </p:nvCxnSpPr>
        <p:spPr bwMode="auto">
          <a:xfrm>
            <a:off x="2196907" y="1609286"/>
            <a:ext cx="136138" cy="3354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 flipH="1">
            <a:off x="2724854" y="1472075"/>
            <a:ext cx="98308" cy="4309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/>
          <p:nvPr/>
        </p:nvCxnSpPr>
        <p:spPr>
          <a:xfrm rot="16200000">
            <a:off x="2153169" y="4279291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 bwMode="auto">
          <a:xfrm rot="1020000" flipV="1">
            <a:off x="3105372" y="2030696"/>
            <a:ext cx="32004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8" name="Straight Connector 77"/>
          <p:cNvCxnSpPr/>
          <p:nvPr/>
        </p:nvCxnSpPr>
        <p:spPr bwMode="auto">
          <a:xfrm rot="20580000">
            <a:off x="3112661" y="2400940"/>
            <a:ext cx="32004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0" name="Straight Connector 79"/>
          <p:cNvCxnSpPr/>
          <p:nvPr/>
        </p:nvCxnSpPr>
        <p:spPr bwMode="auto">
          <a:xfrm flipV="1">
            <a:off x="3451356" y="2215704"/>
            <a:ext cx="109728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2" name="Straight Connector 91"/>
          <p:cNvCxnSpPr/>
          <p:nvPr/>
        </p:nvCxnSpPr>
        <p:spPr bwMode="auto">
          <a:xfrm flipH="1" flipV="1">
            <a:off x="3429454" y="2340677"/>
            <a:ext cx="128865" cy="239796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13" name="Group 112"/>
          <p:cNvGrpSpPr/>
          <p:nvPr/>
        </p:nvGrpSpPr>
        <p:grpSpPr>
          <a:xfrm>
            <a:off x="3132767" y="1988150"/>
            <a:ext cx="620170" cy="475680"/>
            <a:chOff x="3250429" y="2245405"/>
            <a:chExt cx="620170" cy="475680"/>
          </a:xfrm>
        </p:grpSpPr>
        <p:sp>
          <p:nvSpPr>
            <p:cNvPr id="114" name="Oval 113"/>
            <p:cNvSpPr/>
            <p:nvPr/>
          </p:nvSpPr>
          <p:spPr>
            <a:xfrm>
              <a:off x="3313372" y="2245405"/>
              <a:ext cx="475488" cy="47568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3250429" y="2311967"/>
              <a:ext cx="6201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Valve</a:t>
              </a:r>
              <a:endParaRPr lang="en-US" sz="1400" dirty="0"/>
            </a:p>
          </p:txBody>
        </p:sp>
      </p:grpSp>
      <p:grpSp>
        <p:nvGrpSpPr>
          <p:cNvPr id="127" name="Group 126"/>
          <p:cNvGrpSpPr/>
          <p:nvPr/>
        </p:nvGrpSpPr>
        <p:grpSpPr>
          <a:xfrm rot="16200000" flipH="1">
            <a:off x="3410501" y="3151166"/>
            <a:ext cx="1060704" cy="320040"/>
            <a:chOff x="6213446" y="2932013"/>
            <a:chExt cx="1060704" cy="320040"/>
          </a:xfrm>
        </p:grpSpPr>
        <p:cxnSp>
          <p:nvCxnSpPr>
            <p:cNvPr id="125" name="Straight Connector 124"/>
            <p:cNvCxnSpPr/>
            <p:nvPr/>
          </p:nvCxnSpPr>
          <p:spPr bwMode="auto">
            <a:xfrm flipV="1">
              <a:off x="6213446" y="3241987"/>
              <a:ext cx="1060704" cy="6720"/>
            </a:xfrm>
            <a:prstGeom prst="line">
              <a:avLst/>
            </a:prstGeom>
            <a:solidFill>
              <a:schemeClr val="accent1"/>
            </a:solidFill>
            <a:ln w="2476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6" name="Straight Connector 125"/>
            <p:cNvCxnSpPr/>
            <p:nvPr/>
          </p:nvCxnSpPr>
          <p:spPr bwMode="auto">
            <a:xfrm flipH="1">
              <a:off x="6217520" y="2932013"/>
              <a:ext cx="2154" cy="320040"/>
            </a:xfrm>
            <a:prstGeom prst="line">
              <a:avLst/>
            </a:prstGeom>
            <a:solidFill>
              <a:schemeClr val="accent1"/>
            </a:solidFill>
            <a:ln w="2476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99" name="Group 98"/>
          <p:cNvGrpSpPr/>
          <p:nvPr/>
        </p:nvGrpSpPr>
        <p:grpSpPr>
          <a:xfrm>
            <a:off x="3246470" y="2550976"/>
            <a:ext cx="620170" cy="475680"/>
            <a:chOff x="4050583" y="2252070"/>
            <a:chExt cx="620170" cy="475680"/>
          </a:xfrm>
        </p:grpSpPr>
        <p:sp>
          <p:nvSpPr>
            <p:cNvPr id="100" name="Oval 99"/>
            <p:cNvSpPr/>
            <p:nvPr/>
          </p:nvSpPr>
          <p:spPr>
            <a:xfrm>
              <a:off x="4119458" y="2252070"/>
              <a:ext cx="475488" cy="47568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050583" y="2326672"/>
              <a:ext cx="6201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Valve</a:t>
              </a:r>
              <a:endParaRPr lang="en-US" sz="1400" dirty="0"/>
            </a:p>
          </p:txBody>
        </p:sp>
      </p:grpSp>
      <p:grpSp>
        <p:nvGrpSpPr>
          <p:cNvPr id="124" name="Group 123"/>
          <p:cNvGrpSpPr/>
          <p:nvPr/>
        </p:nvGrpSpPr>
        <p:grpSpPr>
          <a:xfrm rot="5400000">
            <a:off x="3626527" y="3160476"/>
            <a:ext cx="935918" cy="296743"/>
            <a:chOff x="3159919" y="5893594"/>
            <a:chExt cx="1200150" cy="377707"/>
          </a:xfrm>
        </p:grpSpPr>
        <p:sp>
          <p:nvSpPr>
            <p:cNvPr id="123" name="Rectangle 122"/>
            <p:cNvSpPr/>
            <p:nvPr/>
          </p:nvSpPr>
          <p:spPr>
            <a:xfrm>
              <a:off x="3278981" y="5893594"/>
              <a:ext cx="967520" cy="3777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 rot="5400000">
              <a:off x="3725278" y="5481731"/>
              <a:ext cx="69432" cy="12001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56" name="Group 21"/>
            <p:cNvGrpSpPr>
              <a:grpSpLocks/>
            </p:cNvGrpSpPr>
            <p:nvPr/>
          </p:nvGrpSpPr>
          <p:grpSpPr bwMode="auto">
            <a:xfrm rot="10800000" flipV="1">
              <a:off x="3381969" y="5950953"/>
              <a:ext cx="786889" cy="268382"/>
              <a:chOff x="1628774" y="1743073"/>
              <a:chExt cx="3353308" cy="438152"/>
            </a:xfrm>
          </p:grpSpPr>
          <p:sp>
            <p:nvSpPr>
              <p:cNvPr id="57" name="Parallelogram 56"/>
              <p:cNvSpPr/>
              <p:nvPr/>
            </p:nvSpPr>
            <p:spPr>
              <a:xfrm>
                <a:off x="1641099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8" name="Parallelogram 57"/>
              <p:cNvSpPr/>
              <p:nvPr/>
            </p:nvSpPr>
            <p:spPr>
              <a:xfrm>
                <a:off x="2092845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9" name="Parallelogram 58"/>
              <p:cNvSpPr/>
              <p:nvPr/>
            </p:nvSpPr>
            <p:spPr>
              <a:xfrm>
                <a:off x="2548937" y="1743072"/>
                <a:ext cx="178091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0" name="Parallelogram 59"/>
              <p:cNvSpPr/>
              <p:nvPr/>
            </p:nvSpPr>
            <p:spPr>
              <a:xfrm>
                <a:off x="3000683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1" name="Parallelogram 60"/>
              <p:cNvSpPr/>
              <p:nvPr/>
            </p:nvSpPr>
            <p:spPr>
              <a:xfrm>
                <a:off x="3452429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2" name="Parallelogram 61"/>
              <p:cNvSpPr/>
              <p:nvPr/>
            </p:nvSpPr>
            <p:spPr>
              <a:xfrm>
                <a:off x="3908516" y="1743073"/>
                <a:ext cx="178094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3" name="Parallelogram 62"/>
              <p:cNvSpPr/>
              <p:nvPr/>
            </p:nvSpPr>
            <p:spPr>
              <a:xfrm>
                <a:off x="4360263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4" name="Parallelogram 63"/>
              <p:cNvSpPr/>
              <p:nvPr/>
            </p:nvSpPr>
            <p:spPr>
              <a:xfrm>
                <a:off x="4812010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cxnSp>
        <p:nvCxnSpPr>
          <p:cNvPr id="128" name="Straight Connector 127"/>
          <p:cNvCxnSpPr/>
          <p:nvPr/>
        </p:nvCxnSpPr>
        <p:spPr bwMode="auto">
          <a:xfrm rot="16200000">
            <a:off x="3832131" y="3566319"/>
            <a:ext cx="2154" cy="530352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2" name="TextBox 131"/>
          <p:cNvSpPr txBox="1"/>
          <p:nvPr/>
        </p:nvSpPr>
        <p:spPr>
          <a:xfrm>
            <a:off x="3846005" y="1400545"/>
            <a:ext cx="1218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/>
              <a:t>Heated Zone</a:t>
            </a:r>
            <a:endParaRPr lang="en-US" sz="1400" dirty="0"/>
          </a:p>
        </p:txBody>
      </p:sp>
      <p:cxnSp>
        <p:nvCxnSpPr>
          <p:cNvPr id="133" name="Straight Connector 132"/>
          <p:cNvCxnSpPr/>
          <p:nvPr/>
        </p:nvCxnSpPr>
        <p:spPr bwMode="auto">
          <a:xfrm flipH="1">
            <a:off x="3690321" y="1553783"/>
            <a:ext cx="214158" cy="4174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5" name="TextBox 134"/>
          <p:cNvSpPr txBox="1"/>
          <p:nvPr/>
        </p:nvSpPr>
        <p:spPr>
          <a:xfrm>
            <a:off x="4326674" y="2812313"/>
            <a:ext cx="931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err="1" smtClean="0"/>
              <a:t>Pyrolyzer</a:t>
            </a:r>
            <a:endParaRPr lang="en-US" sz="1400" dirty="0"/>
          </a:p>
        </p:txBody>
      </p:sp>
      <p:cxnSp>
        <p:nvCxnSpPr>
          <p:cNvPr id="136" name="Straight Connector 135"/>
          <p:cNvCxnSpPr>
            <a:endCxn id="62" idx="1"/>
          </p:cNvCxnSpPr>
          <p:nvPr/>
        </p:nvCxnSpPr>
        <p:spPr bwMode="auto">
          <a:xfrm flipH="1">
            <a:off x="4197794" y="2973900"/>
            <a:ext cx="200721" cy="2096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43" name="Group 142"/>
          <p:cNvGrpSpPr/>
          <p:nvPr/>
        </p:nvGrpSpPr>
        <p:grpSpPr>
          <a:xfrm>
            <a:off x="5251487" y="1520178"/>
            <a:ext cx="2150914" cy="1033016"/>
            <a:chOff x="725412" y="4235217"/>
            <a:chExt cx="1529155" cy="1144404"/>
          </a:xfrm>
          <a:solidFill>
            <a:schemeClr val="bg1">
              <a:lumMod val="85000"/>
            </a:schemeClr>
          </a:solidFill>
        </p:grpSpPr>
        <p:sp>
          <p:nvSpPr>
            <p:cNvPr id="144" name="Rectangle 143"/>
            <p:cNvSpPr/>
            <p:nvPr/>
          </p:nvSpPr>
          <p:spPr>
            <a:xfrm>
              <a:off x="725412" y="4235217"/>
              <a:ext cx="1529155" cy="114440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915373" y="4463481"/>
              <a:ext cx="1154933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Tekran</a:t>
              </a:r>
              <a:r>
                <a:rPr lang="en-US" sz="1400" dirty="0" smtClean="0"/>
                <a:t> 1135</a:t>
              </a:r>
              <a:endParaRPr lang="en-US" sz="1400" dirty="0"/>
            </a:p>
          </p:txBody>
        </p:sp>
      </p:grpSp>
      <p:sp>
        <p:nvSpPr>
          <p:cNvPr id="147" name="Arc 146"/>
          <p:cNvSpPr/>
          <p:nvPr/>
        </p:nvSpPr>
        <p:spPr bwMode="auto">
          <a:xfrm rot="5400000">
            <a:off x="5464918" y="3564474"/>
            <a:ext cx="528738" cy="1118061"/>
          </a:xfrm>
          <a:prstGeom prst="arc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5517530" y="4557713"/>
            <a:ext cx="140318" cy="1401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9" name="Freeform 148"/>
          <p:cNvSpPr/>
          <p:nvPr/>
        </p:nvSpPr>
        <p:spPr>
          <a:xfrm>
            <a:off x="3556555" y="3987750"/>
            <a:ext cx="1922701" cy="806905"/>
          </a:xfrm>
          <a:custGeom>
            <a:avLst/>
            <a:gdLst>
              <a:gd name="connsiteX0" fmla="*/ 150 w 1921818"/>
              <a:gd name="connsiteY0" fmla="*/ 0 h 679855"/>
              <a:gd name="connsiteX1" fmla="*/ 35868 w 1921818"/>
              <a:gd name="connsiteY1" fmla="*/ 207169 h 679855"/>
              <a:gd name="connsiteX2" fmla="*/ 221606 w 1921818"/>
              <a:gd name="connsiteY2" fmla="*/ 400050 h 679855"/>
              <a:gd name="connsiteX3" fmla="*/ 735956 w 1921818"/>
              <a:gd name="connsiteY3" fmla="*/ 614363 h 679855"/>
              <a:gd name="connsiteX4" fmla="*/ 1436043 w 1921818"/>
              <a:gd name="connsiteY4" fmla="*/ 678656 h 679855"/>
              <a:gd name="connsiteX5" fmla="*/ 1921818 w 1921818"/>
              <a:gd name="connsiteY5" fmla="*/ 650081 h 67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1818" h="679855">
                <a:moveTo>
                  <a:pt x="150" y="0"/>
                </a:moveTo>
                <a:cubicBezTo>
                  <a:pt x="-446" y="70247"/>
                  <a:pt x="-1041" y="140494"/>
                  <a:pt x="35868" y="207169"/>
                </a:cubicBezTo>
                <a:cubicBezTo>
                  <a:pt x="72777" y="273844"/>
                  <a:pt x="104925" y="332184"/>
                  <a:pt x="221606" y="400050"/>
                </a:cubicBezTo>
                <a:cubicBezTo>
                  <a:pt x="338287" y="467916"/>
                  <a:pt x="533550" y="567929"/>
                  <a:pt x="735956" y="614363"/>
                </a:cubicBezTo>
                <a:cubicBezTo>
                  <a:pt x="938362" y="660797"/>
                  <a:pt x="1238399" y="672703"/>
                  <a:pt x="1436043" y="678656"/>
                </a:cubicBezTo>
                <a:cubicBezTo>
                  <a:pt x="1633687" y="684609"/>
                  <a:pt x="1777752" y="667345"/>
                  <a:pt x="1921818" y="650081"/>
                </a:cubicBezTo>
              </a:path>
            </a:pathLst>
          </a:custGeom>
          <a:noFill/>
          <a:ln w="1270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2144337" y="2704408"/>
            <a:ext cx="131871" cy="383701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2262408" y="2757282"/>
            <a:ext cx="282238" cy="27795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028192" y="2512014"/>
            <a:ext cx="960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Pressure</a:t>
            </a:r>
          </a:p>
          <a:p>
            <a:pPr algn="r"/>
            <a:r>
              <a:rPr lang="en-US" sz="1400" dirty="0" smtClean="0"/>
              <a:t>Controller</a:t>
            </a:r>
            <a:endParaRPr lang="en-US" sz="1400" dirty="0"/>
          </a:p>
        </p:txBody>
      </p:sp>
      <p:cxnSp>
        <p:nvCxnSpPr>
          <p:cNvPr id="153" name="Straight Connector 152"/>
          <p:cNvCxnSpPr/>
          <p:nvPr/>
        </p:nvCxnSpPr>
        <p:spPr bwMode="auto">
          <a:xfrm>
            <a:off x="1908346" y="2779466"/>
            <a:ext cx="265747" cy="1570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6" name="Freeform 155"/>
          <p:cNvSpPr/>
          <p:nvPr/>
        </p:nvSpPr>
        <p:spPr>
          <a:xfrm>
            <a:off x="5442857" y="4659086"/>
            <a:ext cx="118239" cy="113211"/>
          </a:xfrm>
          <a:custGeom>
            <a:avLst/>
            <a:gdLst>
              <a:gd name="connsiteX0" fmla="*/ 0 w 118239"/>
              <a:gd name="connsiteY0" fmla="*/ 113211 h 113211"/>
              <a:gd name="connsiteX1" fmla="*/ 60960 w 118239"/>
              <a:gd name="connsiteY1" fmla="*/ 104503 h 113211"/>
              <a:gd name="connsiteX2" fmla="*/ 113212 w 118239"/>
              <a:gd name="connsiteY2" fmla="*/ 60960 h 113211"/>
              <a:gd name="connsiteX3" fmla="*/ 113212 w 118239"/>
              <a:gd name="connsiteY3" fmla="*/ 0 h 11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239" h="113211">
                <a:moveTo>
                  <a:pt x="0" y="113211"/>
                </a:moveTo>
                <a:cubicBezTo>
                  <a:pt x="21045" y="113211"/>
                  <a:pt x="42091" y="113212"/>
                  <a:pt x="60960" y="104503"/>
                </a:cubicBezTo>
                <a:cubicBezTo>
                  <a:pt x="79829" y="95794"/>
                  <a:pt x="104503" y="78377"/>
                  <a:pt x="113212" y="60960"/>
                </a:cubicBezTo>
                <a:cubicBezTo>
                  <a:pt x="121921" y="43543"/>
                  <a:pt x="117566" y="21771"/>
                  <a:pt x="113212" y="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TextBox 156"/>
          <p:cNvSpPr txBox="1"/>
          <p:nvPr/>
        </p:nvSpPr>
        <p:spPr>
          <a:xfrm>
            <a:off x="4129793" y="4402816"/>
            <a:ext cx="1149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Heated Line</a:t>
            </a:r>
            <a:endParaRPr lang="en-US" sz="1400" dirty="0"/>
          </a:p>
        </p:txBody>
      </p:sp>
      <p:cxnSp>
        <p:nvCxnSpPr>
          <p:cNvPr id="161" name="Straight Connector 160"/>
          <p:cNvCxnSpPr/>
          <p:nvPr/>
        </p:nvCxnSpPr>
        <p:spPr bwMode="auto">
          <a:xfrm>
            <a:off x="7158599" y="4123504"/>
            <a:ext cx="4387" cy="146304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39" name="Group 138"/>
          <p:cNvGrpSpPr/>
          <p:nvPr/>
        </p:nvGrpSpPr>
        <p:grpSpPr>
          <a:xfrm>
            <a:off x="6969042" y="6028186"/>
            <a:ext cx="1473861" cy="756412"/>
            <a:chOff x="725412" y="4235217"/>
            <a:chExt cx="1529155" cy="832784"/>
          </a:xfrm>
        </p:grpSpPr>
        <p:sp>
          <p:nvSpPr>
            <p:cNvPr id="140" name="Rectangle 139"/>
            <p:cNvSpPr/>
            <p:nvPr/>
          </p:nvSpPr>
          <p:spPr>
            <a:xfrm>
              <a:off x="725412" y="4235217"/>
              <a:ext cx="1529155" cy="832784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890633" y="4346240"/>
              <a:ext cx="1238801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Tekran</a:t>
              </a:r>
              <a:r>
                <a:rPr lang="en-US" sz="1400" dirty="0" smtClean="0"/>
                <a:t> Pump</a:t>
              </a:r>
            </a:p>
            <a:p>
              <a:r>
                <a:rPr lang="en-US" sz="1400" dirty="0" smtClean="0"/>
                <a:t>Module</a:t>
              </a:r>
              <a:endParaRPr lang="en-US" sz="1400" dirty="0"/>
            </a:p>
          </p:txBody>
        </p:sp>
      </p:grpSp>
      <p:sp>
        <p:nvSpPr>
          <p:cNvPr id="164" name="Rounded Rectangle 163"/>
          <p:cNvSpPr/>
          <p:nvPr/>
        </p:nvSpPr>
        <p:spPr>
          <a:xfrm>
            <a:off x="5860869" y="5522735"/>
            <a:ext cx="427449" cy="1335265"/>
          </a:xfrm>
          <a:prstGeom prst="roundRect">
            <a:avLst>
              <a:gd name="adj" fmla="val 24816"/>
            </a:avLst>
          </a:prstGeom>
          <a:solidFill>
            <a:schemeClr val="accent3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66" name="Straight Connector 165"/>
          <p:cNvCxnSpPr/>
          <p:nvPr/>
        </p:nvCxnSpPr>
        <p:spPr bwMode="auto">
          <a:xfrm>
            <a:off x="4534922" y="1853304"/>
            <a:ext cx="4387" cy="36576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7" name="Straight Arrow Connector 166"/>
          <p:cNvCxnSpPr/>
          <p:nvPr/>
        </p:nvCxnSpPr>
        <p:spPr>
          <a:xfrm rot="16200000">
            <a:off x="4461856" y="1811503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4544567" y="1658407"/>
            <a:ext cx="543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Vent</a:t>
            </a:r>
            <a:endParaRPr lang="en-US" sz="1400" dirty="0"/>
          </a:p>
        </p:txBody>
      </p:sp>
      <p:cxnSp>
        <p:nvCxnSpPr>
          <p:cNvPr id="169" name="Straight Connector 168"/>
          <p:cNvCxnSpPr/>
          <p:nvPr/>
        </p:nvCxnSpPr>
        <p:spPr bwMode="auto">
          <a:xfrm flipV="1">
            <a:off x="2191705" y="5114911"/>
            <a:ext cx="3703599" cy="336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1" name="Straight Connector 170"/>
          <p:cNvCxnSpPr/>
          <p:nvPr/>
        </p:nvCxnSpPr>
        <p:spPr bwMode="auto">
          <a:xfrm flipH="1">
            <a:off x="5883682" y="5107557"/>
            <a:ext cx="2154" cy="32004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2" name="Straight Connector 171"/>
          <p:cNvCxnSpPr/>
          <p:nvPr/>
        </p:nvCxnSpPr>
        <p:spPr bwMode="auto">
          <a:xfrm flipH="1">
            <a:off x="5877139" y="5415128"/>
            <a:ext cx="1114994" cy="3772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5" name="Rounded Rectangle 164"/>
          <p:cNvSpPr/>
          <p:nvPr/>
        </p:nvSpPr>
        <p:spPr>
          <a:xfrm>
            <a:off x="6003131" y="5250330"/>
            <a:ext cx="143691" cy="27207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158" name="Group 157"/>
          <p:cNvGrpSpPr/>
          <p:nvPr/>
        </p:nvGrpSpPr>
        <p:grpSpPr>
          <a:xfrm>
            <a:off x="6969043" y="5374367"/>
            <a:ext cx="1473861" cy="705348"/>
            <a:chOff x="725412" y="4454002"/>
            <a:chExt cx="1529155" cy="832784"/>
          </a:xfrm>
        </p:grpSpPr>
        <p:sp>
          <p:nvSpPr>
            <p:cNvPr id="159" name="Rectangle 158"/>
            <p:cNvSpPr/>
            <p:nvPr/>
          </p:nvSpPr>
          <p:spPr>
            <a:xfrm>
              <a:off x="725412" y="4454002"/>
              <a:ext cx="1529155" cy="832784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908704" y="4660380"/>
              <a:ext cx="1168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Tekran</a:t>
              </a:r>
              <a:r>
                <a:rPr lang="en-US" sz="1400" dirty="0" smtClean="0"/>
                <a:t> 2537</a:t>
              </a:r>
              <a:endParaRPr lang="en-US" sz="1400" dirty="0"/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5794888" y="567200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UHP</a:t>
            </a:r>
          </a:p>
          <a:p>
            <a:r>
              <a:rPr lang="en-US" sz="1400" dirty="0" err="1" smtClean="0"/>
              <a:t>Ar</a:t>
            </a:r>
            <a:endParaRPr lang="en-US" sz="1400" dirty="0"/>
          </a:p>
        </p:txBody>
      </p:sp>
      <p:sp>
        <p:nvSpPr>
          <p:cNvPr id="176" name="TextBox 175"/>
          <p:cNvSpPr txBox="1"/>
          <p:nvPr/>
        </p:nvSpPr>
        <p:spPr>
          <a:xfrm>
            <a:off x="1012399" y="3302804"/>
            <a:ext cx="971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Electronic</a:t>
            </a:r>
            <a:endParaRPr lang="en-US" sz="1400" dirty="0"/>
          </a:p>
          <a:p>
            <a:pPr algn="r"/>
            <a:r>
              <a:rPr lang="en-US" sz="1400" dirty="0" smtClean="0"/>
              <a:t>Control</a:t>
            </a:r>
          </a:p>
        </p:txBody>
      </p:sp>
      <p:cxnSp>
        <p:nvCxnSpPr>
          <p:cNvPr id="177" name="Straight Arrow Connector 176"/>
          <p:cNvCxnSpPr/>
          <p:nvPr/>
        </p:nvCxnSpPr>
        <p:spPr>
          <a:xfrm rot="16200000">
            <a:off x="5472863" y="4844397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 bwMode="auto">
          <a:xfrm>
            <a:off x="1925795" y="3564414"/>
            <a:ext cx="546723" cy="1273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0" name="Straight Connector 179"/>
          <p:cNvCxnSpPr/>
          <p:nvPr/>
        </p:nvCxnSpPr>
        <p:spPr bwMode="auto">
          <a:xfrm>
            <a:off x="2724854" y="3776808"/>
            <a:ext cx="7225" cy="17723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4" name="Rectangle 173"/>
          <p:cNvSpPr/>
          <p:nvPr/>
        </p:nvSpPr>
        <p:spPr>
          <a:xfrm>
            <a:off x="2352415" y="3411220"/>
            <a:ext cx="557349" cy="482495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026" name="Picture 2" descr="http://images.clipartpanda.com/laptop-clipart-LAPTOP_Vector_Clipar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014" y="5355134"/>
            <a:ext cx="1065327" cy="96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5" name="TextBox 184"/>
          <p:cNvSpPr txBox="1"/>
          <p:nvPr/>
        </p:nvSpPr>
        <p:spPr>
          <a:xfrm>
            <a:off x="930727" y="5450123"/>
            <a:ext cx="161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Integrated Control</a:t>
            </a:r>
          </a:p>
          <a:p>
            <a:pPr algn="r"/>
            <a:r>
              <a:rPr lang="en-US" sz="1400" dirty="0"/>
              <a:t>a</a:t>
            </a:r>
            <a:r>
              <a:rPr lang="en-US" sz="1400" dirty="0" smtClean="0"/>
              <a:t>nd Logging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89660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 162"/>
          <p:cNvSpPr/>
          <p:nvPr/>
        </p:nvSpPr>
        <p:spPr>
          <a:xfrm>
            <a:off x="9757" y="5040396"/>
            <a:ext cx="9134243" cy="189162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83" name="Straight Connector 182"/>
          <p:cNvCxnSpPr/>
          <p:nvPr/>
        </p:nvCxnSpPr>
        <p:spPr bwMode="auto">
          <a:xfrm flipH="1">
            <a:off x="3157327" y="5627487"/>
            <a:ext cx="4313813" cy="26864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6" name="Rectangle 145"/>
          <p:cNvSpPr/>
          <p:nvPr/>
        </p:nvSpPr>
        <p:spPr>
          <a:xfrm>
            <a:off x="5436570" y="4109187"/>
            <a:ext cx="292718" cy="448526"/>
          </a:xfrm>
          <a:prstGeom prst="rect">
            <a:avLst/>
          </a:prstGeom>
          <a:solidFill>
            <a:srgbClr val="996633"/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104745" y="1753756"/>
            <a:ext cx="2252943" cy="2222688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3024595" y="1833408"/>
            <a:ext cx="920652" cy="2143566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93" name="Straight Connector 92"/>
          <p:cNvCxnSpPr/>
          <p:nvPr/>
        </p:nvCxnSpPr>
        <p:spPr bwMode="auto">
          <a:xfrm>
            <a:off x="3556555" y="2696273"/>
            <a:ext cx="4387" cy="146304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Automated Field Calibrator to Verify </a:t>
            </a:r>
          </a:p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Ambient measurements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428125" y="1838306"/>
            <a:ext cx="587150" cy="783204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 flipV="1">
            <a:off x="2204271" y="1991455"/>
            <a:ext cx="91440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Straight Connector 15"/>
          <p:cNvCxnSpPr/>
          <p:nvPr/>
        </p:nvCxnSpPr>
        <p:spPr bwMode="auto">
          <a:xfrm flipV="1">
            <a:off x="2205481" y="2150939"/>
            <a:ext cx="118872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2201101" y="2303223"/>
            <a:ext cx="118872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2204274" y="2448655"/>
            <a:ext cx="91440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9" name="Group 18"/>
          <p:cNvGrpSpPr/>
          <p:nvPr/>
        </p:nvGrpSpPr>
        <p:grpSpPr>
          <a:xfrm>
            <a:off x="5251486" y="2531500"/>
            <a:ext cx="2150915" cy="1577687"/>
            <a:chOff x="725412" y="4235217"/>
            <a:chExt cx="1529155" cy="1144404"/>
          </a:xfrm>
          <a:solidFill>
            <a:schemeClr val="bg1">
              <a:lumMod val="85000"/>
            </a:schemeClr>
          </a:solidFill>
        </p:grpSpPr>
        <p:sp>
          <p:nvSpPr>
            <p:cNvPr id="20" name="Rectangle 19"/>
            <p:cNvSpPr/>
            <p:nvPr/>
          </p:nvSpPr>
          <p:spPr>
            <a:xfrm>
              <a:off x="725412" y="4235217"/>
              <a:ext cx="1529155" cy="114440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15373" y="4463481"/>
              <a:ext cx="1154933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Tekran</a:t>
              </a:r>
              <a:r>
                <a:rPr lang="en-US" sz="1400" dirty="0" smtClean="0"/>
                <a:t> 1130</a:t>
              </a:r>
              <a:endParaRPr lang="en-US" sz="14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493924" y="1950960"/>
            <a:ext cx="447121" cy="107155"/>
            <a:chOff x="1950917" y="4357687"/>
            <a:chExt cx="447121" cy="107155"/>
          </a:xfrm>
        </p:grpSpPr>
        <p:sp>
          <p:nvSpPr>
            <p:cNvPr id="30" name="Rectangle 29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493924" y="2103360"/>
            <a:ext cx="447121" cy="107155"/>
            <a:chOff x="1950917" y="4357687"/>
            <a:chExt cx="447121" cy="107155"/>
          </a:xfrm>
        </p:grpSpPr>
        <p:sp>
          <p:nvSpPr>
            <p:cNvPr id="34" name="Rectangle 33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493924" y="2255760"/>
            <a:ext cx="447121" cy="107155"/>
            <a:chOff x="1950917" y="4357687"/>
            <a:chExt cx="447121" cy="107155"/>
          </a:xfrm>
        </p:grpSpPr>
        <p:sp>
          <p:nvSpPr>
            <p:cNvPr id="38" name="Rectangle 37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2493924" y="2408160"/>
            <a:ext cx="447121" cy="107155"/>
            <a:chOff x="1950917" y="4357687"/>
            <a:chExt cx="447121" cy="107155"/>
          </a:xfrm>
        </p:grpSpPr>
        <p:sp>
          <p:nvSpPr>
            <p:cNvPr id="42" name="Rectangle 41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2291987" y="2255760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291987" y="2102453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291987" y="1944701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291987" y="2403488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165005" y="1445978"/>
            <a:ext cx="1111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Critical </a:t>
            </a:r>
            <a:r>
              <a:rPr lang="en-US" sz="1400" dirty="0" err="1" smtClean="0"/>
              <a:t>Orifi</a:t>
            </a:r>
            <a:endParaRPr lang="en-US" sz="1400" dirty="0"/>
          </a:p>
        </p:txBody>
      </p:sp>
      <p:sp>
        <p:nvSpPr>
          <p:cNvPr id="67" name="TextBox 66"/>
          <p:cNvSpPr txBox="1"/>
          <p:nvPr/>
        </p:nvSpPr>
        <p:spPr>
          <a:xfrm>
            <a:off x="2746025" y="1224523"/>
            <a:ext cx="1099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/>
              <a:t>Permeation</a:t>
            </a:r>
          </a:p>
          <a:p>
            <a:pPr algn="l"/>
            <a:r>
              <a:rPr lang="en-US" sz="1400" dirty="0" smtClean="0"/>
              <a:t>Oven</a:t>
            </a:r>
            <a:endParaRPr lang="en-US" sz="1400" dirty="0"/>
          </a:p>
        </p:txBody>
      </p:sp>
      <p:cxnSp>
        <p:nvCxnSpPr>
          <p:cNvPr id="68" name="Straight Connector 67"/>
          <p:cNvCxnSpPr/>
          <p:nvPr/>
        </p:nvCxnSpPr>
        <p:spPr bwMode="auto">
          <a:xfrm flipH="1">
            <a:off x="2204865" y="1998597"/>
            <a:ext cx="2154" cy="310896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>
            <a:endCxn id="47" idx="0"/>
          </p:cNvCxnSpPr>
          <p:nvPr/>
        </p:nvCxnSpPr>
        <p:spPr bwMode="auto">
          <a:xfrm>
            <a:off x="2196907" y="1609286"/>
            <a:ext cx="136138" cy="3354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1" name="Straight Connector 70"/>
          <p:cNvCxnSpPr/>
          <p:nvPr/>
        </p:nvCxnSpPr>
        <p:spPr bwMode="auto">
          <a:xfrm flipH="1">
            <a:off x="2724854" y="1472075"/>
            <a:ext cx="98308" cy="4309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/>
          <p:nvPr/>
        </p:nvCxnSpPr>
        <p:spPr>
          <a:xfrm rot="16200000">
            <a:off x="2153169" y="4279291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 bwMode="auto">
          <a:xfrm rot="1020000" flipV="1">
            <a:off x="3105372" y="2030696"/>
            <a:ext cx="32004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8" name="Straight Connector 77"/>
          <p:cNvCxnSpPr/>
          <p:nvPr/>
        </p:nvCxnSpPr>
        <p:spPr bwMode="auto">
          <a:xfrm rot="20580000">
            <a:off x="3112661" y="2400940"/>
            <a:ext cx="32004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0" name="Straight Connector 79"/>
          <p:cNvCxnSpPr/>
          <p:nvPr/>
        </p:nvCxnSpPr>
        <p:spPr bwMode="auto">
          <a:xfrm flipV="1">
            <a:off x="3451356" y="2215704"/>
            <a:ext cx="109728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2" name="Straight Connector 91"/>
          <p:cNvCxnSpPr/>
          <p:nvPr/>
        </p:nvCxnSpPr>
        <p:spPr bwMode="auto">
          <a:xfrm flipH="1" flipV="1">
            <a:off x="3429454" y="2340677"/>
            <a:ext cx="128865" cy="239796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13" name="Group 112"/>
          <p:cNvGrpSpPr/>
          <p:nvPr/>
        </p:nvGrpSpPr>
        <p:grpSpPr>
          <a:xfrm>
            <a:off x="3132767" y="1988150"/>
            <a:ext cx="620170" cy="475680"/>
            <a:chOff x="3250429" y="2245405"/>
            <a:chExt cx="620170" cy="475680"/>
          </a:xfrm>
        </p:grpSpPr>
        <p:sp>
          <p:nvSpPr>
            <p:cNvPr id="114" name="Oval 113"/>
            <p:cNvSpPr/>
            <p:nvPr/>
          </p:nvSpPr>
          <p:spPr>
            <a:xfrm>
              <a:off x="3313372" y="2245405"/>
              <a:ext cx="475488" cy="47568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3250429" y="2311967"/>
              <a:ext cx="6201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Valve</a:t>
              </a:r>
              <a:endParaRPr lang="en-US" sz="1400" dirty="0"/>
            </a:p>
          </p:txBody>
        </p:sp>
      </p:grpSp>
      <p:grpSp>
        <p:nvGrpSpPr>
          <p:cNvPr id="127" name="Group 126"/>
          <p:cNvGrpSpPr/>
          <p:nvPr/>
        </p:nvGrpSpPr>
        <p:grpSpPr>
          <a:xfrm rot="16200000" flipH="1">
            <a:off x="3410501" y="3151166"/>
            <a:ext cx="1060704" cy="320040"/>
            <a:chOff x="6213446" y="2932013"/>
            <a:chExt cx="1060704" cy="320040"/>
          </a:xfrm>
        </p:grpSpPr>
        <p:cxnSp>
          <p:nvCxnSpPr>
            <p:cNvPr id="125" name="Straight Connector 124"/>
            <p:cNvCxnSpPr/>
            <p:nvPr/>
          </p:nvCxnSpPr>
          <p:spPr bwMode="auto">
            <a:xfrm flipV="1">
              <a:off x="6213446" y="3241987"/>
              <a:ext cx="1060704" cy="6720"/>
            </a:xfrm>
            <a:prstGeom prst="line">
              <a:avLst/>
            </a:prstGeom>
            <a:solidFill>
              <a:schemeClr val="accent1"/>
            </a:solidFill>
            <a:ln w="2476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6" name="Straight Connector 125"/>
            <p:cNvCxnSpPr/>
            <p:nvPr/>
          </p:nvCxnSpPr>
          <p:spPr bwMode="auto">
            <a:xfrm flipH="1">
              <a:off x="6217520" y="2932013"/>
              <a:ext cx="2154" cy="320040"/>
            </a:xfrm>
            <a:prstGeom prst="line">
              <a:avLst/>
            </a:prstGeom>
            <a:solidFill>
              <a:schemeClr val="accent1"/>
            </a:solidFill>
            <a:ln w="2476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99" name="Group 98"/>
          <p:cNvGrpSpPr/>
          <p:nvPr/>
        </p:nvGrpSpPr>
        <p:grpSpPr>
          <a:xfrm>
            <a:off x="3246470" y="2550976"/>
            <a:ext cx="620170" cy="475680"/>
            <a:chOff x="4050583" y="2252070"/>
            <a:chExt cx="620170" cy="475680"/>
          </a:xfrm>
        </p:grpSpPr>
        <p:sp>
          <p:nvSpPr>
            <p:cNvPr id="100" name="Oval 99"/>
            <p:cNvSpPr/>
            <p:nvPr/>
          </p:nvSpPr>
          <p:spPr>
            <a:xfrm>
              <a:off x="4119458" y="2252070"/>
              <a:ext cx="475488" cy="47568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050583" y="2326672"/>
              <a:ext cx="6201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Valve</a:t>
              </a:r>
              <a:endParaRPr lang="en-US" sz="1400" dirty="0"/>
            </a:p>
          </p:txBody>
        </p:sp>
      </p:grpSp>
      <p:grpSp>
        <p:nvGrpSpPr>
          <p:cNvPr id="124" name="Group 123"/>
          <p:cNvGrpSpPr/>
          <p:nvPr/>
        </p:nvGrpSpPr>
        <p:grpSpPr>
          <a:xfrm rot="5400000">
            <a:off x="3626527" y="3160476"/>
            <a:ext cx="935918" cy="296743"/>
            <a:chOff x="3159919" y="5893594"/>
            <a:chExt cx="1200150" cy="377707"/>
          </a:xfrm>
        </p:grpSpPr>
        <p:sp>
          <p:nvSpPr>
            <p:cNvPr id="123" name="Rectangle 122"/>
            <p:cNvSpPr/>
            <p:nvPr/>
          </p:nvSpPr>
          <p:spPr>
            <a:xfrm>
              <a:off x="3278981" y="5893594"/>
              <a:ext cx="967520" cy="37770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 rot="5400000">
              <a:off x="3725278" y="5481731"/>
              <a:ext cx="69432" cy="120015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56" name="Group 21"/>
            <p:cNvGrpSpPr>
              <a:grpSpLocks/>
            </p:cNvGrpSpPr>
            <p:nvPr/>
          </p:nvGrpSpPr>
          <p:grpSpPr bwMode="auto">
            <a:xfrm rot="10800000" flipV="1">
              <a:off x="3381969" y="5950953"/>
              <a:ext cx="786889" cy="268382"/>
              <a:chOff x="1628774" y="1743073"/>
              <a:chExt cx="3353308" cy="438152"/>
            </a:xfrm>
          </p:grpSpPr>
          <p:sp>
            <p:nvSpPr>
              <p:cNvPr id="57" name="Parallelogram 56"/>
              <p:cNvSpPr/>
              <p:nvPr/>
            </p:nvSpPr>
            <p:spPr>
              <a:xfrm>
                <a:off x="1641099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8" name="Parallelogram 57"/>
              <p:cNvSpPr/>
              <p:nvPr/>
            </p:nvSpPr>
            <p:spPr>
              <a:xfrm>
                <a:off x="2092845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59" name="Parallelogram 58"/>
              <p:cNvSpPr/>
              <p:nvPr/>
            </p:nvSpPr>
            <p:spPr>
              <a:xfrm>
                <a:off x="2548937" y="1743072"/>
                <a:ext cx="178091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0" name="Parallelogram 59"/>
              <p:cNvSpPr/>
              <p:nvPr/>
            </p:nvSpPr>
            <p:spPr>
              <a:xfrm>
                <a:off x="3000683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1" name="Parallelogram 60"/>
              <p:cNvSpPr/>
              <p:nvPr/>
            </p:nvSpPr>
            <p:spPr>
              <a:xfrm>
                <a:off x="3452429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2" name="Parallelogram 61"/>
              <p:cNvSpPr/>
              <p:nvPr/>
            </p:nvSpPr>
            <p:spPr>
              <a:xfrm>
                <a:off x="3908516" y="1743073"/>
                <a:ext cx="178094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3" name="Parallelogram 62"/>
              <p:cNvSpPr/>
              <p:nvPr/>
            </p:nvSpPr>
            <p:spPr>
              <a:xfrm>
                <a:off x="4360263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64" name="Parallelogram 63"/>
              <p:cNvSpPr/>
              <p:nvPr/>
            </p:nvSpPr>
            <p:spPr>
              <a:xfrm>
                <a:off x="4812010" y="1743072"/>
                <a:ext cx="182436" cy="438152"/>
              </a:xfrm>
              <a:prstGeom prst="parallelogram">
                <a:avLst>
                  <a:gd name="adj" fmla="val 65540"/>
                </a:avLst>
              </a:prstGeom>
              <a:solidFill>
                <a:srgbClr val="FF0000">
                  <a:alpha val="75000"/>
                </a:srgbClr>
              </a:solidFill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</p:grpSp>
      </p:grpSp>
      <p:cxnSp>
        <p:nvCxnSpPr>
          <p:cNvPr id="128" name="Straight Connector 127"/>
          <p:cNvCxnSpPr/>
          <p:nvPr/>
        </p:nvCxnSpPr>
        <p:spPr bwMode="auto">
          <a:xfrm rot="16200000">
            <a:off x="3832131" y="3566319"/>
            <a:ext cx="2154" cy="530352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2" name="TextBox 131"/>
          <p:cNvSpPr txBox="1"/>
          <p:nvPr/>
        </p:nvSpPr>
        <p:spPr>
          <a:xfrm>
            <a:off x="3846005" y="1400545"/>
            <a:ext cx="12186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/>
              <a:t>Heated Zone</a:t>
            </a:r>
            <a:endParaRPr lang="en-US" sz="1400" dirty="0"/>
          </a:p>
        </p:txBody>
      </p:sp>
      <p:cxnSp>
        <p:nvCxnSpPr>
          <p:cNvPr id="133" name="Straight Connector 132"/>
          <p:cNvCxnSpPr/>
          <p:nvPr/>
        </p:nvCxnSpPr>
        <p:spPr bwMode="auto">
          <a:xfrm flipH="1">
            <a:off x="3690321" y="1553783"/>
            <a:ext cx="214158" cy="4174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5" name="TextBox 134"/>
          <p:cNvSpPr txBox="1"/>
          <p:nvPr/>
        </p:nvSpPr>
        <p:spPr>
          <a:xfrm>
            <a:off x="4326674" y="2812313"/>
            <a:ext cx="931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err="1" smtClean="0"/>
              <a:t>Pyrolyzer</a:t>
            </a:r>
            <a:endParaRPr lang="en-US" sz="1400" dirty="0"/>
          </a:p>
        </p:txBody>
      </p:sp>
      <p:cxnSp>
        <p:nvCxnSpPr>
          <p:cNvPr id="136" name="Straight Connector 135"/>
          <p:cNvCxnSpPr>
            <a:endCxn id="62" idx="1"/>
          </p:cNvCxnSpPr>
          <p:nvPr/>
        </p:nvCxnSpPr>
        <p:spPr bwMode="auto">
          <a:xfrm flipH="1">
            <a:off x="4197794" y="2973900"/>
            <a:ext cx="200721" cy="2096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43" name="Group 142"/>
          <p:cNvGrpSpPr/>
          <p:nvPr/>
        </p:nvGrpSpPr>
        <p:grpSpPr>
          <a:xfrm>
            <a:off x="5251487" y="1520178"/>
            <a:ext cx="2150914" cy="1033016"/>
            <a:chOff x="725412" y="4235217"/>
            <a:chExt cx="1529155" cy="1144404"/>
          </a:xfrm>
          <a:solidFill>
            <a:schemeClr val="bg1">
              <a:lumMod val="85000"/>
            </a:schemeClr>
          </a:solidFill>
        </p:grpSpPr>
        <p:sp>
          <p:nvSpPr>
            <p:cNvPr id="144" name="Rectangle 143"/>
            <p:cNvSpPr/>
            <p:nvPr/>
          </p:nvSpPr>
          <p:spPr>
            <a:xfrm>
              <a:off x="725412" y="4235217"/>
              <a:ext cx="1529155" cy="1144404"/>
            </a:xfrm>
            <a:prstGeom prst="rect">
              <a:avLst/>
            </a:prstGeom>
            <a:grpFill/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915373" y="4463481"/>
              <a:ext cx="1154933" cy="30777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Tekran</a:t>
              </a:r>
              <a:r>
                <a:rPr lang="en-US" sz="1400" dirty="0" smtClean="0"/>
                <a:t> 1135</a:t>
              </a:r>
              <a:endParaRPr lang="en-US" sz="1400" dirty="0"/>
            </a:p>
          </p:txBody>
        </p:sp>
      </p:grpSp>
      <p:sp>
        <p:nvSpPr>
          <p:cNvPr id="147" name="Arc 146"/>
          <p:cNvSpPr/>
          <p:nvPr/>
        </p:nvSpPr>
        <p:spPr bwMode="auto">
          <a:xfrm rot="5400000">
            <a:off x="5464918" y="3564474"/>
            <a:ext cx="528738" cy="1118061"/>
          </a:xfrm>
          <a:prstGeom prst="arc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/>
          <p:cNvSpPr/>
          <p:nvPr/>
        </p:nvSpPr>
        <p:spPr>
          <a:xfrm>
            <a:off x="5517530" y="4557713"/>
            <a:ext cx="140318" cy="14011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9" name="Freeform 148"/>
          <p:cNvSpPr/>
          <p:nvPr/>
        </p:nvSpPr>
        <p:spPr>
          <a:xfrm>
            <a:off x="3556555" y="3987750"/>
            <a:ext cx="1922701" cy="806905"/>
          </a:xfrm>
          <a:custGeom>
            <a:avLst/>
            <a:gdLst>
              <a:gd name="connsiteX0" fmla="*/ 150 w 1921818"/>
              <a:gd name="connsiteY0" fmla="*/ 0 h 679855"/>
              <a:gd name="connsiteX1" fmla="*/ 35868 w 1921818"/>
              <a:gd name="connsiteY1" fmla="*/ 207169 h 679855"/>
              <a:gd name="connsiteX2" fmla="*/ 221606 w 1921818"/>
              <a:gd name="connsiteY2" fmla="*/ 400050 h 679855"/>
              <a:gd name="connsiteX3" fmla="*/ 735956 w 1921818"/>
              <a:gd name="connsiteY3" fmla="*/ 614363 h 679855"/>
              <a:gd name="connsiteX4" fmla="*/ 1436043 w 1921818"/>
              <a:gd name="connsiteY4" fmla="*/ 678656 h 679855"/>
              <a:gd name="connsiteX5" fmla="*/ 1921818 w 1921818"/>
              <a:gd name="connsiteY5" fmla="*/ 650081 h 679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1818" h="679855">
                <a:moveTo>
                  <a:pt x="150" y="0"/>
                </a:moveTo>
                <a:cubicBezTo>
                  <a:pt x="-446" y="70247"/>
                  <a:pt x="-1041" y="140494"/>
                  <a:pt x="35868" y="207169"/>
                </a:cubicBezTo>
                <a:cubicBezTo>
                  <a:pt x="72777" y="273844"/>
                  <a:pt x="104925" y="332184"/>
                  <a:pt x="221606" y="400050"/>
                </a:cubicBezTo>
                <a:cubicBezTo>
                  <a:pt x="338287" y="467916"/>
                  <a:pt x="533550" y="567929"/>
                  <a:pt x="735956" y="614363"/>
                </a:cubicBezTo>
                <a:cubicBezTo>
                  <a:pt x="938362" y="660797"/>
                  <a:pt x="1238399" y="672703"/>
                  <a:pt x="1436043" y="678656"/>
                </a:cubicBezTo>
                <a:cubicBezTo>
                  <a:pt x="1633687" y="684609"/>
                  <a:pt x="1777752" y="667345"/>
                  <a:pt x="1921818" y="650081"/>
                </a:cubicBezTo>
              </a:path>
            </a:pathLst>
          </a:custGeom>
          <a:noFill/>
          <a:ln w="1270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2144337" y="2704408"/>
            <a:ext cx="131871" cy="383701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2262408" y="2757282"/>
            <a:ext cx="282238" cy="27795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028192" y="2512014"/>
            <a:ext cx="9605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Pressure</a:t>
            </a:r>
          </a:p>
          <a:p>
            <a:pPr algn="r"/>
            <a:r>
              <a:rPr lang="en-US" sz="1400" dirty="0" smtClean="0"/>
              <a:t>Controller</a:t>
            </a:r>
            <a:endParaRPr lang="en-US" sz="1400" dirty="0"/>
          </a:p>
        </p:txBody>
      </p:sp>
      <p:cxnSp>
        <p:nvCxnSpPr>
          <p:cNvPr id="153" name="Straight Connector 152"/>
          <p:cNvCxnSpPr/>
          <p:nvPr/>
        </p:nvCxnSpPr>
        <p:spPr bwMode="auto">
          <a:xfrm>
            <a:off x="1908346" y="2779466"/>
            <a:ext cx="265747" cy="1570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56" name="Freeform 155"/>
          <p:cNvSpPr/>
          <p:nvPr/>
        </p:nvSpPr>
        <p:spPr>
          <a:xfrm>
            <a:off x="5442857" y="4659086"/>
            <a:ext cx="118239" cy="113211"/>
          </a:xfrm>
          <a:custGeom>
            <a:avLst/>
            <a:gdLst>
              <a:gd name="connsiteX0" fmla="*/ 0 w 118239"/>
              <a:gd name="connsiteY0" fmla="*/ 113211 h 113211"/>
              <a:gd name="connsiteX1" fmla="*/ 60960 w 118239"/>
              <a:gd name="connsiteY1" fmla="*/ 104503 h 113211"/>
              <a:gd name="connsiteX2" fmla="*/ 113212 w 118239"/>
              <a:gd name="connsiteY2" fmla="*/ 60960 h 113211"/>
              <a:gd name="connsiteX3" fmla="*/ 113212 w 118239"/>
              <a:gd name="connsiteY3" fmla="*/ 0 h 11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239" h="113211">
                <a:moveTo>
                  <a:pt x="0" y="113211"/>
                </a:moveTo>
                <a:cubicBezTo>
                  <a:pt x="21045" y="113211"/>
                  <a:pt x="42091" y="113212"/>
                  <a:pt x="60960" y="104503"/>
                </a:cubicBezTo>
                <a:cubicBezTo>
                  <a:pt x="79829" y="95794"/>
                  <a:pt x="104503" y="78377"/>
                  <a:pt x="113212" y="60960"/>
                </a:cubicBezTo>
                <a:cubicBezTo>
                  <a:pt x="121921" y="43543"/>
                  <a:pt x="117566" y="21771"/>
                  <a:pt x="113212" y="0"/>
                </a:cubicBezTo>
              </a:path>
            </a:pathLst>
          </a:custGeom>
          <a:noFill/>
          <a:ln w="127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TextBox 156"/>
          <p:cNvSpPr txBox="1"/>
          <p:nvPr/>
        </p:nvSpPr>
        <p:spPr>
          <a:xfrm>
            <a:off x="4129793" y="4402816"/>
            <a:ext cx="1149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Heated Line</a:t>
            </a:r>
            <a:endParaRPr lang="en-US" sz="1400" dirty="0"/>
          </a:p>
        </p:txBody>
      </p:sp>
      <p:cxnSp>
        <p:nvCxnSpPr>
          <p:cNvPr id="161" name="Straight Connector 160"/>
          <p:cNvCxnSpPr/>
          <p:nvPr/>
        </p:nvCxnSpPr>
        <p:spPr bwMode="auto">
          <a:xfrm>
            <a:off x="7158599" y="4123504"/>
            <a:ext cx="4387" cy="146304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39" name="Group 138"/>
          <p:cNvGrpSpPr/>
          <p:nvPr/>
        </p:nvGrpSpPr>
        <p:grpSpPr>
          <a:xfrm>
            <a:off x="6969042" y="6028186"/>
            <a:ext cx="1473861" cy="756412"/>
            <a:chOff x="725412" y="4235217"/>
            <a:chExt cx="1529155" cy="832784"/>
          </a:xfrm>
        </p:grpSpPr>
        <p:sp>
          <p:nvSpPr>
            <p:cNvPr id="140" name="Rectangle 139"/>
            <p:cNvSpPr/>
            <p:nvPr/>
          </p:nvSpPr>
          <p:spPr>
            <a:xfrm>
              <a:off x="725412" y="4235217"/>
              <a:ext cx="1529155" cy="832784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890633" y="4346240"/>
              <a:ext cx="1238801" cy="523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Tekran</a:t>
              </a:r>
              <a:r>
                <a:rPr lang="en-US" sz="1400" dirty="0" smtClean="0"/>
                <a:t> Pump</a:t>
              </a:r>
            </a:p>
            <a:p>
              <a:r>
                <a:rPr lang="en-US" sz="1400" dirty="0" smtClean="0"/>
                <a:t>Module</a:t>
              </a:r>
              <a:endParaRPr lang="en-US" sz="1400" dirty="0"/>
            </a:p>
          </p:txBody>
        </p:sp>
      </p:grpSp>
      <p:sp>
        <p:nvSpPr>
          <p:cNvPr id="164" name="Rounded Rectangle 163"/>
          <p:cNvSpPr/>
          <p:nvPr/>
        </p:nvSpPr>
        <p:spPr>
          <a:xfrm>
            <a:off x="5860869" y="5522735"/>
            <a:ext cx="427449" cy="1335265"/>
          </a:xfrm>
          <a:prstGeom prst="roundRect">
            <a:avLst>
              <a:gd name="adj" fmla="val 24816"/>
            </a:avLst>
          </a:prstGeom>
          <a:solidFill>
            <a:schemeClr val="accent3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66" name="Straight Connector 165"/>
          <p:cNvCxnSpPr/>
          <p:nvPr/>
        </p:nvCxnSpPr>
        <p:spPr bwMode="auto">
          <a:xfrm>
            <a:off x="4534922" y="1853304"/>
            <a:ext cx="4387" cy="36576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7" name="Straight Arrow Connector 166"/>
          <p:cNvCxnSpPr/>
          <p:nvPr/>
        </p:nvCxnSpPr>
        <p:spPr>
          <a:xfrm rot="16200000">
            <a:off x="4461856" y="1811503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4544567" y="1658407"/>
            <a:ext cx="543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Vent</a:t>
            </a:r>
            <a:endParaRPr lang="en-US" sz="1400" dirty="0"/>
          </a:p>
        </p:txBody>
      </p:sp>
      <p:cxnSp>
        <p:nvCxnSpPr>
          <p:cNvPr id="169" name="Straight Connector 168"/>
          <p:cNvCxnSpPr/>
          <p:nvPr/>
        </p:nvCxnSpPr>
        <p:spPr bwMode="auto">
          <a:xfrm flipV="1">
            <a:off x="2191705" y="5114911"/>
            <a:ext cx="3703599" cy="336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1" name="Straight Connector 170"/>
          <p:cNvCxnSpPr/>
          <p:nvPr/>
        </p:nvCxnSpPr>
        <p:spPr bwMode="auto">
          <a:xfrm flipH="1">
            <a:off x="5883682" y="5107557"/>
            <a:ext cx="2154" cy="32004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72" name="Straight Connector 171"/>
          <p:cNvCxnSpPr/>
          <p:nvPr/>
        </p:nvCxnSpPr>
        <p:spPr bwMode="auto">
          <a:xfrm flipH="1">
            <a:off x="5877139" y="5415128"/>
            <a:ext cx="1114994" cy="3772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65" name="Rounded Rectangle 164"/>
          <p:cNvSpPr/>
          <p:nvPr/>
        </p:nvSpPr>
        <p:spPr>
          <a:xfrm>
            <a:off x="6003131" y="5250330"/>
            <a:ext cx="143691" cy="27207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158" name="Group 157"/>
          <p:cNvGrpSpPr/>
          <p:nvPr/>
        </p:nvGrpSpPr>
        <p:grpSpPr>
          <a:xfrm>
            <a:off x="6969043" y="5374367"/>
            <a:ext cx="1473861" cy="705348"/>
            <a:chOff x="725412" y="4454002"/>
            <a:chExt cx="1529155" cy="832784"/>
          </a:xfrm>
        </p:grpSpPr>
        <p:sp>
          <p:nvSpPr>
            <p:cNvPr id="159" name="Rectangle 158"/>
            <p:cNvSpPr/>
            <p:nvPr/>
          </p:nvSpPr>
          <p:spPr>
            <a:xfrm>
              <a:off x="725412" y="4454002"/>
              <a:ext cx="1529155" cy="832784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908704" y="4660380"/>
              <a:ext cx="1168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Tekran</a:t>
              </a:r>
              <a:r>
                <a:rPr lang="en-US" sz="1400" dirty="0" smtClean="0"/>
                <a:t> 2537</a:t>
              </a:r>
              <a:endParaRPr lang="en-US" sz="1400" dirty="0"/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5794888" y="5672002"/>
            <a:ext cx="564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UHP</a:t>
            </a:r>
          </a:p>
          <a:p>
            <a:r>
              <a:rPr lang="en-US" sz="1400" dirty="0" err="1" smtClean="0"/>
              <a:t>Ar</a:t>
            </a:r>
            <a:endParaRPr lang="en-US" sz="1400" dirty="0"/>
          </a:p>
        </p:txBody>
      </p:sp>
      <p:sp>
        <p:nvSpPr>
          <p:cNvPr id="176" name="TextBox 175"/>
          <p:cNvSpPr txBox="1"/>
          <p:nvPr/>
        </p:nvSpPr>
        <p:spPr>
          <a:xfrm>
            <a:off x="1012399" y="3302804"/>
            <a:ext cx="971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Electronic</a:t>
            </a:r>
            <a:endParaRPr lang="en-US" sz="1400" dirty="0"/>
          </a:p>
          <a:p>
            <a:pPr algn="r"/>
            <a:r>
              <a:rPr lang="en-US" sz="1400" dirty="0" smtClean="0"/>
              <a:t>Control</a:t>
            </a:r>
          </a:p>
        </p:txBody>
      </p:sp>
      <p:cxnSp>
        <p:nvCxnSpPr>
          <p:cNvPr id="177" name="Straight Arrow Connector 176"/>
          <p:cNvCxnSpPr/>
          <p:nvPr/>
        </p:nvCxnSpPr>
        <p:spPr>
          <a:xfrm rot="16200000">
            <a:off x="5472863" y="4844397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/>
          <p:cNvCxnSpPr/>
          <p:nvPr/>
        </p:nvCxnSpPr>
        <p:spPr bwMode="auto">
          <a:xfrm>
            <a:off x="1925795" y="3564414"/>
            <a:ext cx="546723" cy="1273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80" name="Straight Connector 179"/>
          <p:cNvCxnSpPr/>
          <p:nvPr/>
        </p:nvCxnSpPr>
        <p:spPr bwMode="auto">
          <a:xfrm>
            <a:off x="2724854" y="3776808"/>
            <a:ext cx="7225" cy="1772356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4" name="Rectangle 173"/>
          <p:cNvSpPr/>
          <p:nvPr/>
        </p:nvSpPr>
        <p:spPr>
          <a:xfrm>
            <a:off x="2352415" y="3411220"/>
            <a:ext cx="557349" cy="482495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pic>
        <p:nvPicPr>
          <p:cNvPr id="1026" name="Picture 2" descr="http://images.clipartpanda.com/laptop-clipart-LAPTOP_Vector_Clipar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014" y="5355134"/>
            <a:ext cx="1065327" cy="96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5" name="TextBox 184"/>
          <p:cNvSpPr txBox="1"/>
          <p:nvPr/>
        </p:nvSpPr>
        <p:spPr>
          <a:xfrm>
            <a:off x="930727" y="5450123"/>
            <a:ext cx="161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/>
              <a:t>Integrated Control</a:t>
            </a:r>
          </a:p>
          <a:p>
            <a:pPr algn="r"/>
            <a:r>
              <a:rPr lang="en-US" sz="1400" dirty="0"/>
              <a:t>a</a:t>
            </a:r>
            <a:r>
              <a:rPr lang="en-US" sz="1400" dirty="0" smtClean="0"/>
              <a:t>nd Logging</a:t>
            </a:r>
            <a:endParaRPr lang="en-US" sz="1400" dirty="0"/>
          </a:p>
        </p:txBody>
      </p:sp>
      <p:sp>
        <p:nvSpPr>
          <p:cNvPr id="108" name="TextBox 107"/>
          <p:cNvSpPr txBox="1"/>
          <p:nvPr/>
        </p:nvSpPr>
        <p:spPr>
          <a:xfrm>
            <a:off x="526571" y="2585875"/>
            <a:ext cx="8271347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/>
              <a:t>But we don’t know which oxidized mercury compounds are in ambient air, so how can we know which oxidized mercury compounds to permeate?</a:t>
            </a:r>
          </a:p>
        </p:txBody>
      </p:sp>
    </p:spTree>
    <p:extLst>
      <p:ext uri="{BB962C8B-B14F-4D97-AF65-F5344CB8AC3E}">
        <p14:creationId xmlns:p14="http://schemas.microsoft.com/office/powerpoint/2010/main" val="127601336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GC/MS System to Identify</a:t>
            </a:r>
            <a:r>
              <a:rPr lang="en-US" altLang="en-US" sz="3200" b="1" dirty="0">
                <a:solidFill>
                  <a:schemeClr val="bg1"/>
                </a:solidFill>
              </a:rPr>
              <a:t> </a:t>
            </a:r>
            <a:r>
              <a:rPr lang="en-US" altLang="en-US" sz="3200" b="1" dirty="0" smtClean="0">
                <a:solidFill>
                  <a:schemeClr val="bg1"/>
                </a:solidFill>
              </a:rPr>
              <a:t>Individual Mercury Compounds: Sample Collection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434432" y="2974633"/>
            <a:ext cx="262217" cy="192292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3551829" y="2046394"/>
            <a:ext cx="1126457" cy="928239"/>
          </a:xfrm>
          <a:custGeom>
            <a:avLst/>
            <a:gdLst>
              <a:gd name="connsiteX0" fmla="*/ 10351 w 1126457"/>
              <a:gd name="connsiteY0" fmla="*/ 928239 h 928239"/>
              <a:gd name="connsiteX1" fmla="*/ 10351 w 1126457"/>
              <a:gd name="connsiteY1" fmla="*/ 262610 h 928239"/>
              <a:gd name="connsiteX2" fmla="*/ 117927 w 1126457"/>
              <a:gd name="connsiteY2" fmla="*/ 81075 h 928239"/>
              <a:gd name="connsiteX3" fmla="*/ 494445 w 1126457"/>
              <a:gd name="connsiteY3" fmla="*/ 7116 h 928239"/>
              <a:gd name="connsiteX4" fmla="*/ 1126457 w 1126457"/>
              <a:gd name="connsiteY4" fmla="*/ 7116 h 928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457" h="928239">
                <a:moveTo>
                  <a:pt x="10351" y="928239"/>
                </a:moveTo>
                <a:cubicBezTo>
                  <a:pt x="1386" y="666021"/>
                  <a:pt x="-7578" y="403804"/>
                  <a:pt x="10351" y="262610"/>
                </a:cubicBezTo>
                <a:cubicBezTo>
                  <a:pt x="28280" y="121416"/>
                  <a:pt x="37245" y="123657"/>
                  <a:pt x="117927" y="81075"/>
                </a:cubicBezTo>
                <a:cubicBezTo>
                  <a:pt x="198609" y="38493"/>
                  <a:pt x="326357" y="19442"/>
                  <a:pt x="494445" y="7116"/>
                </a:cubicBezTo>
                <a:cubicBezTo>
                  <a:pt x="662533" y="-5210"/>
                  <a:pt x="894495" y="953"/>
                  <a:pt x="1126457" y="7116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649973" y="3731654"/>
            <a:ext cx="2582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Inert Collection Surface</a:t>
            </a:r>
            <a:endParaRPr lang="en-US" sz="1800" dirty="0"/>
          </a:p>
        </p:txBody>
      </p:sp>
      <p:sp>
        <p:nvSpPr>
          <p:cNvPr id="41" name="Oval 40"/>
          <p:cNvSpPr/>
          <p:nvPr/>
        </p:nvSpPr>
        <p:spPr>
          <a:xfrm>
            <a:off x="3565540" y="5203929"/>
            <a:ext cx="50428" cy="53788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3662644" y="5508729"/>
            <a:ext cx="50428" cy="537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274399" y="5322737"/>
            <a:ext cx="50428" cy="53788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3571357" y="5686765"/>
            <a:ext cx="50428" cy="5378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3815867" y="5268949"/>
            <a:ext cx="50428" cy="53788"/>
          </a:xfrm>
          <a:prstGeom prst="ellipse">
            <a:avLst/>
          </a:prstGeom>
          <a:solidFill>
            <a:srgbClr val="C00000"/>
          </a:solidFill>
          <a:ln w="127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3334135" y="5562517"/>
            <a:ext cx="50428" cy="53788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607483" y="1621162"/>
            <a:ext cx="878918" cy="850463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Pump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7295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275 -0.025 L 0.02743 -0.03681 L 0.02882 -0.05163 L 0.02952 -0.06459 L 0.02813 -0.34676 C 0.02796 -0.37084 0.02778 -0.39468 0.02743 -0.41852 L 0.02882 -0.45625 L 0.04271 -0.47107 L 0.06546 -0.47848 L 0.09653 -0.48033 L 0.12674 -0.48102 L 0.19584 -0.48033 " pathEditMode="relative" ptsTypes="AAAAAAAAAAA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18 -0.01389 L -0.01528 -0.03148 L -0.01858 -0.07546 L -0.01597 -0.09861 L -0.01458 -0.12153 L -0.01528 -0.37708 L -0.01736 -0.46273 L -0.0125 -0.48843 L -0.00486 -0.50046 L 0.01302 -0.50787 L 0.05104 -0.50972 L 0.15035 -0.51412 " pathEditMode="relative" ptsTypes="AAAAAAAAAAAAA">
                                      <p:cBhvr>
                                        <p:cTn id="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417 -0.03588 L -0.00417 -0.0507 L -0.00417 -0.13333 L -0.00348 -0.16829 L -0.00695 -0.18403 L -0.01042 -0.19144 L -0.01441 -0.19954 " pathEditMode="relative" ptsTypes="AAAAAAAA">
                                      <p:cBhvr>
                                        <p:cTn id="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25 -0.00926 L -0.02153 -0.02963 L -0.02639 -0.04606 L -0.02917 -0.05995 L -0.03039 -0.13171 L -0.0257 -0.14282 L -0.01737 -0.15 " pathEditMode="relative" ptsTypes="AAAAAAAA">
                                      <p:cBhvr>
                                        <p:cTn id="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025 -0.00926 L 0.01789 -0.0368 L 0.02275 -0.06991 L 0.02205 -0.10486 L 0.02205 -0.23449 L 0.02414 -0.25185 L 0.029 -0.26481 L 0.03733 -0.27292 L 0.03455 -0.2713 " pathEditMode="relative" ptsTypes="AAAAAAAAAA">
                                      <p:cBhvr>
                                        <p:cTn id="1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348 -0.0368 L -0.00417 -0.09491 L -0.00348 -0.11782 L -0.00417 -0.16574 L -0.00625 -0.19143 L -0.00834 -0.20069 L -0.01441 -0.21435 " pathEditMode="relative" ptsTypes="AAAAAAAA">
                                      <p:cBhvr>
                                        <p:cTn id="1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Connector 27"/>
          <p:cNvCxnSpPr/>
          <p:nvPr/>
        </p:nvCxnSpPr>
        <p:spPr bwMode="auto">
          <a:xfrm flipV="1">
            <a:off x="5195603" y="2374924"/>
            <a:ext cx="246888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7" name="Rectangle 16"/>
          <p:cNvSpPr/>
          <p:nvPr/>
        </p:nvSpPr>
        <p:spPr>
          <a:xfrm>
            <a:off x="952767" y="3183062"/>
            <a:ext cx="262217" cy="192292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2520230" y="2252446"/>
            <a:ext cx="246888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517919" y="3253710"/>
            <a:ext cx="736792" cy="1779727"/>
            <a:chOff x="517919" y="3253710"/>
            <a:chExt cx="736792" cy="1779727"/>
          </a:xfrm>
        </p:grpSpPr>
        <p:cxnSp>
          <p:nvCxnSpPr>
            <p:cNvPr id="22" name="Straight Connector 21"/>
            <p:cNvCxnSpPr/>
            <p:nvPr/>
          </p:nvCxnSpPr>
          <p:spPr bwMode="auto">
            <a:xfrm flipH="1">
              <a:off x="916418" y="3253710"/>
              <a:ext cx="338293" cy="44432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3" name="Straight Connector 22"/>
            <p:cNvCxnSpPr/>
            <p:nvPr/>
          </p:nvCxnSpPr>
          <p:spPr bwMode="auto">
            <a:xfrm flipH="1">
              <a:off x="916418" y="3587562"/>
              <a:ext cx="338293" cy="44432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4" name="Straight Connector 23"/>
            <p:cNvCxnSpPr/>
            <p:nvPr/>
          </p:nvCxnSpPr>
          <p:spPr bwMode="auto">
            <a:xfrm flipH="1">
              <a:off x="916418" y="3921414"/>
              <a:ext cx="338293" cy="44432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 flipH="1">
              <a:off x="916418" y="4255266"/>
              <a:ext cx="338293" cy="44432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36" name="Straight Connector 35"/>
            <p:cNvCxnSpPr/>
            <p:nvPr/>
          </p:nvCxnSpPr>
          <p:spPr bwMode="auto">
            <a:xfrm flipH="1">
              <a:off x="916418" y="4589116"/>
              <a:ext cx="338293" cy="44432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40" name="TextBox 39"/>
            <p:cNvSpPr txBox="1"/>
            <p:nvPr/>
          </p:nvSpPr>
          <p:spPr>
            <a:xfrm rot="16200000">
              <a:off x="231622" y="3910904"/>
              <a:ext cx="10342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  <a:latin typeface="Gill Sans"/>
                  <a:cs typeface="Times New Roman" panose="02020603050405020304" pitchFamily="18" charset="0"/>
                </a:rPr>
                <a:t>160ºC</a:t>
              </a:r>
              <a:endParaRPr lang="en-US" sz="2400" b="1" dirty="0">
                <a:solidFill>
                  <a:srgbClr val="FF0000"/>
                </a:solidFill>
                <a:latin typeface="Gill Sans"/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>
                <a:solidFill>
                  <a:schemeClr val="bg1"/>
                </a:solidFill>
              </a:rPr>
              <a:t>GC/MS System to Identify Individual Mercury Compounds: </a:t>
            </a:r>
            <a:r>
              <a:rPr lang="en-US" altLang="en-US" sz="3200" b="1" dirty="0" smtClean="0">
                <a:solidFill>
                  <a:schemeClr val="bg1"/>
                </a:solidFill>
              </a:rPr>
              <a:t>Sample Analysis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1077570" y="2254823"/>
            <a:ext cx="1126457" cy="928239"/>
          </a:xfrm>
          <a:custGeom>
            <a:avLst/>
            <a:gdLst>
              <a:gd name="connsiteX0" fmla="*/ 10351 w 1126457"/>
              <a:gd name="connsiteY0" fmla="*/ 928239 h 928239"/>
              <a:gd name="connsiteX1" fmla="*/ 10351 w 1126457"/>
              <a:gd name="connsiteY1" fmla="*/ 262610 h 928239"/>
              <a:gd name="connsiteX2" fmla="*/ 117927 w 1126457"/>
              <a:gd name="connsiteY2" fmla="*/ 81075 h 928239"/>
              <a:gd name="connsiteX3" fmla="*/ 494445 w 1126457"/>
              <a:gd name="connsiteY3" fmla="*/ 7116 h 928239"/>
              <a:gd name="connsiteX4" fmla="*/ 1126457 w 1126457"/>
              <a:gd name="connsiteY4" fmla="*/ 7116 h 928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457" h="928239">
                <a:moveTo>
                  <a:pt x="10351" y="928239"/>
                </a:moveTo>
                <a:cubicBezTo>
                  <a:pt x="1386" y="666021"/>
                  <a:pt x="-7578" y="403804"/>
                  <a:pt x="10351" y="262610"/>
                </a:cubicBezTo>
                <a:cubicBezTo>
                  <a:pt x="28280" y="121416"/>
                  <a:pt x="37245" y="123657"/>
                  <a:pt x="117927" y="81075"/>
                </a:cubicBezTo>
                <a:cubicBezTo>
                  <a:pt x="198609" y="38493"/>
                  <a:pt x="326357" y="19442"/>
                  <a:pt x="494445" y="7116"/>
                </a:cubicBezTo>
                <a:cubicBezTo>
                  <a:pt x="662533" y="-5210"/>
                  <a:pt x="894495" y="953"/>
                  <a:pt x="1126457" y="7116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807137" y="2158769"/>
            <a:ext cx="793780" cy="192108"/>
          </a:xfrm>
          <a:prstGeom prst="rect">
            <a:avLst/>
          </a:prstGeom>
          <a:solidFill>
            <a:srgbClr val="0070C0"/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51659" y="2364325"/>
            <a:ext cx="2326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 smtClean="0"/>
              <a:t>Cryogenically-cooled</a:t>
            </a:r>
          </a:p>
          <a:p>
            <a:pPr algn="l"/>
            <a:r>
              <a:rPr lang="en-US" sz="1800" dirty="0" smtClean="0"/>
              <a:t>Sample Trap</a:t>
            </a:r>
            <a:endParaRPr lang="en-US" sz="1800" dirty="0"/>
          </a:p>
        </p:txBody>
      </p:sp>
      <p:sp>
        <p:nvSpPr>
          <p:cNvPr id="32" name="Rectangle 31"/>
          <p:cNvSpPr/>
          <p:nvPr/>
        </p:nvSpPr>
        <p:spPr>
          <a:xfrm>
            <a:off x="4138822" y="2054410"/>
            <a:ext cx="1857734" cy="174850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4440959" y="2312698"/>
            <a:ext cx="1252728" cy="1248259"/>
          </a:xfrm>
          <a:prstGeom prst="ellipse">
            <a:avLst/>
          </a:prstGeom>
          <a:ln w="25400">
            <a:solidFill>
              <a:srgbClr val="6633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4508669" y="2374924"/>
            <a:ext cx="1252728" cy="1248259"/>
          </a:xfrm>
          <a:prstGeom prst="ellipse">
            <a:avLst/>
          </a:prstGeom>
          <a:ln w="25400">
            <a:solidFill>
              <a:srgbClr val="6633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350572" y="2250472"/>
            <a:ext cx="1252728" cy="1248259"/>
          </a:xfrm>
          <a:prstGeom prst="ellipse">
            <a:avLst/>
          </a:prstGeom>
          <a:ln w="25400">
            <a:solidFill>
              <a:srgbClr val="6633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90132" y="1443347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Chromatographic</a:t>
            </a:r>
          </a:p>
          <a:p>
            <a:r>
              <a:rPr lang="en-US" sz="1800" dirty="0" smtClean="0"/>
              <a:t>Column</a:t>
            </a:r>
            <a:endParaRPr lang="en-US" sz="1800" dirty="0"/>
          </a:p>
        </p:txBody>
      </p:sp>
      <p:sp>
        <p:nvSpPr>
          <p:cNvPr id="18" name="Oval 17"/>
          <p:cNvSpPr/>
          <p:nvPr/>
        </p:nvSpPr>
        <p:spPr>
          <a:xfrm>
            <a:off x="946461" y="4090738"/>
            <a:ext cx="50428" cy="53788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155184" y="3959861"/>
            <a:ext cx="50428" cy="53788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950741" y="4542779"/>
            <a:ext cx="50428" cy="5378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155184" y="4596567"/>
            <a:ext cx="50428" cy="53788"/>
          </a:xfrm>
          <a:prstGeom prst="ellipse">
            <a:avLst/>
          </a:prstGeom>
          <a:solidFill>
            <a:srgbClr val="C00000"/>
          </a:solidFill>
          <a:ln w="127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858419" y="1744583"/>
            <a:ext cx="691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Gill Sans"/>
                <a:cs typeface="Times New Roman" panose="02020603050405020304" pitchFamily="18" charset="0"/>
              </a:rPr>
              <a:t>0</a:t>
            </a:r>
            <a:r>
              <a:rPr lang="en-US" sz="2400" b="1" dirty="0" smtClean="0">
                <a:solidFill>
                  <a:srgbClr val="0070C0"/>
                </a:solidFill>
                <a:latin typeface="Gill Sans"/>
                <a:cs typeface="Times New Roman" panose="02020603050405020304" pitchFamily="18" charset="0"/>
              </a:rPr>
              <a:t>ºC</a:t>
            </a:r>
            <a:endParaRPr lang="en-US" sz="2400" b="1" dirty="0">
              <a:solidFill>
                <a:srgbClr val="0070C0"/>
              </a:solidFill>
              <a:latin typeface="Gill San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573863" y="2053127"/>
            <a:ext cx="1571298" cy="1489949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75500" y="2395776"/>
            <a:ext cx="1569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Mass</a:t>
            </a:r>
          </a:p>
          <a:p>
            <a:r>
              <a:rPr lang="en-US" sz="1800" dirty="0" smtClean="0"/>
              <a:t>Spectrometer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972478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46 L 0.00573 -0.0118 L 0.01059 -0.03148 L 0.01424 -0.10578 L 0.01198 -0.13865 C 0.01181 -0.16227 0.01163 -0.18611 0.01128 -0.20995 L 0.01267 -0.23611 L 0.01563 -0.25023 L 0.02118 -0.25694 L 0.03455 -0.26527 L 0.05365 -0.26898 L 0.07674 -0.27083 L 0.13316 -0.27268 " pathEditMode="relative" ptsTypes="AAAAAAAAAAA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 L -0.00382 -0.00764 L -0.00868 -0.02361 L -0.01076 -0.11852 C -0.01111 -0.14676 -0.01128 -0.17477 -0.01146 -0.20301 L -0.00937 -0.22477 L -0.00382 -0.23773 L 0.01389 -0.2463 L 0.03351 -0.25 L 0.04983 -0.25185 L 0.10903 -0.25648 " pathEditMode="relative" ptsTypes="AAAAAAAAA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0.00047 L 0.00521 -0.00625 L 0.01302 -0.02963 C 0.01267 -0.06134 0.0125 -0.09282 0.01215 -0.12453 C 0.01198 -0.15393 0.01181 -0.18333 0.01146 -0.21273 C 0.01181 -0.23333 0.01198 -0.25416 0.01215 -0.27476 L 0.01441 -0.31597 L 0.02483 -0.32731 L 0.04462 -0.33472 L 0.12986 -0.33564 " pathEditMode="relative" ptsTypes="AAAAAAAAAA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4.07407E-6 L -0.00659 -0.00763 L -0.00868 -0.02824 L -0.01146 -0.05463 C -0.01128 -0.10717 -0.01111 -0.15972 -0.01076 -0.21226 C -0.01111 -0.23726 -0.01128 -0.26226 -0.01146 -0.28726 L -0.01007 -0.31365 L -0.00521 -0.3287 L 0.00677 -0.33703 L 0.025 -0.34351 L 0.05191 -0.34444 L 0.11111 -0.34537 " pathEditMode="relative" ptsTypes="AAAAAAAAAAAA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 bwMode="auto">
          <a:xfrm flipV="1">
            <a:off x="2520230" y="2252446"/>
            <a:ext cx="246888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 flipV="1">
            <a:off x="5195603" y="2374924"/>
            <a:ext cx="246888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>
                <a:solidFill>
                  <a:schemeClr val="bg1"/>
                </a:solidFill>
              </a:rPr>
              <a:t>GC/MS System to Identify Individual Mercury Compounds: Sample Analysis</a:t>
            </a:r>
          </a:p>
        </p:txBody>
      </p:sp>
      <p:sp>
        <p:nvSpPr>
          <p:cNvPr id="26" name="Freeform 25"/>
          <p:cNvSpPr/>
          <p:nvPr/>
        </p:nvSpPr>
        <p:spPr>
          <a:xfrm>
            <a:off x="1077570" y="2254823"/>
            <a:ext cx="1126457" cy="928239"/>
          </a:xfrm>
          <a:custGeom>
            <a:avLst/>
            <a:gdLst>
              <a:gd name="connsiteX0" fmla="*/ 10351 w 1126457"/>
              <a:gd name="connsiteY0" fmla="*/ 928239 h 928239"/>
              <a:gd name="connsiteX1" fmla="*/ 10351 w 1126457"/>
              <a:gd name="connsiteY1" fmla="*/ 262610 h 928239"/>
              <a:gd name="connsiteX2" fmla="*/ 117927 w 1126457"/>
              <a:gd name="connsiteY2" fmla="*/ 81075 h 928239"/>
              <a:gd name="connsiteX3" fmla="*/ 494445 w 1126457"/>
              <a:gd name="connsiteY3" fmla="*/ 7116 h 928239"/>
              <a:gd name="connsiteX4" fmla="*/ 1126457 w 1126457"/>
              <a:gd name="connsiteY4" fmla="*/ 7116 h 928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457" h="928239">
                <a:moveTo>
                  <a:pt x="10351" y="928239"/>
                </a:moveTo>
                <a:cubicBezTo>
                  <a:pt x="1386" y="666021"/>
                  <a:pt x="-7578" y="403804"/>
                  <a:pt x="10351" y="262610"/>
                </a:cubicBezTo>
                <a:cubicBezTo>
                  <a:pt x="28280" y="121416"/>
                  <a:pt x="37245" y="123657"/>
                  <a:pt x="117927" y="81075"/>
                </a:cubicBezTo>
                <a:cubicBezTo>
                  <a:pt x="198609" y="38493"/>
                  <a:pt x="326357" y="19442"/>
                  <a:pt x="494445" y="7116"/>
                </a:cubicBezTo>
                <a:cubicBezTo>
                  <a:pt x="662533" y="-5210"/>
                  <a:pt x="894495" y="953"/>
                  <a:pt x="1126457" y="7116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807137" y="2158769"/>
            <a:ext cx="793780" cy="192108"/>
          </a:xfrm>
          <a:prstGeom prst="rect">
            <a:avLst/>
          </a:prstGeom>
          <a:solidFill>
            <a:srgbClr val="FF0000"/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51659" y="2364325"/>
            <a:ext cx="23262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dirty="0" smtClean="0"/>
              <a:t>Cryogenically-cooled</a:t>
            </a:r>
          </a:p>
          <a:p>
            <a:pPr algn="l"/>
            <a:r>
              <a:rPr lang="en-US" sz="1800" dirty="0" smtClean="0"/>
              <a:t>Sample Trap</a:t>
            </a:r>
            <a:endParaRPr lang="en-US" sz="1800" dirty="0"/>
          </a:p>
        </p:txBody>
      </p:sp>
      <p:sp>
        <p:nvSpPr>
          <p:cNvPr id="32" name="Rectangle 31"/>
          <p:cNvSpPr/>
          <p:nvPr/>
        </p:nvSpPr>
        <p:spPr>
          <a:xfrm>
            <a:off x="4138822" y="2054410"/>
            <a:ext cx="1857734" cy="174850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4440959" y="2312698"/>
            <a:ext cx="1252728" cy="1248259"/>
          </a:xfrm>
          <a:prstGeom prst="ellipse">
            <a:avLst/>
          </a:prstGeom>
          <a:ln w="25400">
            <a:solidFill>
              <a:srgbClr val="6633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4508669" y="2374924"/>
            <a:ext cx="1252728" cy="1248259"/>
          </a:xfrm>
          <a:prstGeom prst="ellipse">
            <a:avLst/>
          </a:prstGeom>
          <a:ln w="25400">
            <a:solidFill>
              <a:srgbClr val="6633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350572" y="2250472"/>
            <a:ext cx="1252728" cy="1248259"/>
          </a:xfrm>
          <a:prstGeom prst="ellipse">
            <a:avLst/>
          </a:prstGeom>
          <a:ln w="25400">
            <a:solidFill>
              <a:srgbClr val="6633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90132" y="1443347"/>
            <a:ext cx="19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Chromatographic</a:t>
            </a:r>
          </a:p>
          <a:p>
            <a:r>
              <a:rPr lang="en-US" sz="1800" dirty="0" smtClean="0"/>
              <a:t>Column</a:t>
            </a:r>
            <a:endParaRPr lang="en-US" sz="1800" dirty="0"/>
          </a:p>
        </p:txBody>
      </p:sp>
      <p:sp>
        <p:nvSpPr>
          <p:cNvPr id="17" name="Rectangle 16"/>
          <p:cNvSpPr/>
          <p:nvPr/>
        </p:nvSpPr>
        <p:spPr>
          <a:xfrm>
            <a:off x="952767" y="3183062"/>
            <a:ext cx="262217" cy="192292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147930" y="2197496"/>
            <a:ext cx="50428" cy="53788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139605" y="2234443"/>
            <a:ext cx="50428" cy="5378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173144" y="2228429"/>
            <a:ext cx="50428" cy="53788"/>
          </a:xfrm>
          <a:prstGeom prst="ellipse">
            <a:avLst/>
          </a:prstGeom>
          <a:solidFill>
            <a:srgbClr val="C00000"/>
          </a:solidFill>
          <a:ln w="12700">
            <a:solidFill>
              <a:srgbClr val="C000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86897" y="1744583"/>
            <a:ext cx="1034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Gill Sans"/>
                <a:cs typeface="Times New Roman" panose="02020603050405020304" pitchFamily="18" charset="0"/>
              </a:rPr>
              <a:t>180ºC</a:t>
            </a:r>
            <a:endParaRPr lang="en-US" sz="2400" b="1" dirty="0">
              <a:solidFill>
                <a:srgbClr val="FF0000"/>
              </a:solidFill>
              <a:latin typeface="Gill San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573863" y="2053127"/>
            <a:ext cx="1571298" cy="1489949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5500" y="2395776"/>
            <a:ext cx="15696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Mass</a:t>
            </a:r>
          </a:p>
          <a:p>
            <a:r>
              <a:rPr lang="en-US" sz="1800" dirty="0" smtClean="0"/>
              <a:t>Spectrometer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2253252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0208 0 L 0.32604 0.00371 L 0.34844 0.02061 L 0.36753 0.05903 L 0.37239 0.09005 L 0.37031 0.1088 L 0.36198 0.13982 L 0.34496 0.1632 L 0.32743 0.17361 L 0.30347 0.1801 L 0.27743 0.17639 L 0.26267 0.16135 L 0.25069 0.13125 L 0.24427 0.10116 L 0.25069 0.06459 L 0.26111 0.03936 L 0.27812 0.02061 L 0.30069 0.00834 L 0.32465 0.00834 L 0.3493 0.01875 L 0.36684 0.03936 L 0.37812 0.06829 L 0.3809 0.09561 L 0.37951 0.12292 L 0.36823 0.15278 L 0.35764 0.16875 L 0.34219 0.18102 L 0.32951 0.1875 L 0.31545 0.19051 L 0.29496 0.18473 L 0.27378 0.17246 L 0.26198 0.15278 L 0.25347 0.12848 L 0.25278 0.1051 L 0.25486 0.08149 L 0.26267 0.06088 L 0.27239 0.04491 L 0.28576 0.02894 L 0.30486 0.02061 L 0.32535 0.01783 L 0.3493 0.02524 L 0.36198 0.04584 L 0.3717 0.07593 L 0.37031 0.1125 L 0.35555 0.14815 L 0.32882 0.17454 L 0.30625 0.1801 L 0.28021 0.17639 L 0.26545 0.16505 L 0.25278 0.11436 L 0.25625 0.07778 L 0.26753 0.05348 L 0.2816 0.03473 L 0.31267 0.01574 L 0.32673 0.01667 L 0.56128 0.01574 " pathEditMode="relative" ptsTypes="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0417 0 L 0.33941 0.00741 L 0.35417 0.02431 L 0.36754 0.05162 L 0.37448 0.08056 L 0.37448 0.10787 L 0.36754 0.13496 L 0.35417 0.15486 L 0.3408 0.16783 L 0.31267 0.18102 L 0.28438 0.17547 L 0.26823 0.1632 L 0.25764 0.13311 L 0.25556 0.10209 L 0.25903 0.07963 L 0.26823 0.05533 L 0.27813 0.03843 L 0.29497 0.02616 L 0.31181 0.01783 L 0.33576 0.01667 L 0.35764 0.02801 L 0.37448 0.05047 L 0.38299 0.08334 L 0.38299 0.11528 L 0.37448 0.14445 L 0.36406 0.1632 L 0.34636 0.17917 L 0.3316 0.1875 L 0.30833 0.18866 L 0.28507 0.18195 L 0.26823 0.16135 L 0.25764 0.13403 L 0.25417 0.09931 L 0.26337 0.06274 L 0.28368 0.03565 L 0.31042 0.01968 L 0.33802 0.01875 L 0.35833 0.02986 L 0.3717 0.06181 L 0.37448 0.09653 L 0.36823 0.13033 L 0.35278 0.15672 L 0.3316 0.17361 L 0.31337 0.18102 L 0.29219 0.1801 L 0.27448 0.17176 L 0.26267 0.15 L 0.25417 0.11528 L 0.25903 0.07871 L 0.26615 0.05533 L 0.28438 0.03264 L 0.30417 0.02338 L 0.34566 0.01783 L 0.56267 0.01783 " pathEditMode="relative" ptsTypes="AAAAAAAAAAAAAAAAAAAAAAAAAAAAAAAAAAAAAAAAAAAAAAAAAAAAAAA">
                                      <p:cBhvr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12000" decel="71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0903 -0.00092 L 0.34219 0.00926 L 0.35764 0.02801 L 0.3717 0.06181 L 0.37326 0.11158 L 0.35417 0.15371 L 0.32604 0.17639 L 0.29427 0.17917 L 0.27604 0.17269 L 0.26406 0.15186 L 0.25208 0.14445 L 0.2408 0.12199 L 0.23576 0.09561 L 0.24149 0.05996 L 0.25347 0.0338 L 0.27604 0.01019 L 0.30278 0.00186 L 0.33438 0.00834 L 0.35625 0.02338 L 0.37535 0.05162 L 0.38524 0.09653 L 0.38229 0.12848 L 0.36754 0.15579 L 0.3507 0.17639 L 0.31476 0.18959 L 0.28872 0.18565 L 0.26337 0.15579 L 0.25556 0.13403 L 0.24774 0.08727 L 0.25903 0.04954 L 0.2724 0.02801 L 0.29774 0.01204 L 0.32604 0.00741 L 0.34931 0.01482 L 0.36406 0.04028 L 0.37396 0.07778 L 0.37396 0.11065 L 0.35347 0.15186 L 0.32743 0.17361 L 0.30139 0.18102 L 0.27813 0.16968 L 0.26198 0.15 L 0.25347 0.1051 L 0.25903 0.0713 L 0.27396 0.04399 L 0.29774 0.02524 L 0.33507 0.01783 L 0.5592 0.01783 " pathEditMode="relative" ptsTypes="AAAAAAAAAAAAAAAAAAAAAAAAAAAAAAAAAAAAAAAAAAAAAAAAA">
                                      <p:cBhvr>
                                        <p:cTn id="1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3497810" y="4374098"/>
            <a:ext cx="1529155" cy="832784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47" name="Straight Connector 146"/>
          <p:cNvCxnSpPr/>
          <p:nvPr/>
        </p:nvCxnSpPr>
        <p:spPr bwMode="auto">
          <a:xfrm flipV="1">
            <a:off x="3284552" y="4783923"/>
            <a:ext cx="210312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6" name="Rectangle 35"/>
          <p:cNvSpPr/>
          <p:nvPr/>
        </p:nvSpPr>
        <p:spPr>
          <a:xfrm>
            <a:off x="1528219" y="3044918"/>
            <a:ext cx="1204124" cy="942780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718038" y="3074298"/>
            <a:ext cx="9204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Sample</a:t>
            </a:r>
          </a:p>
          <a:p>
            <a:endParaRPr lang="en-US" sz="2000" dirty="0"/>
          </a:p>
          <a:p>
            <a:r>
              <a:rPr lang="en-US" sz="1400" dirty="0" err="1" smtClean="0"/>
              <a:t>Desorber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2732342" y="2239195"/>
            <a:ext cx="1767456" cy="1748503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76" name="Straight Connector 75"/>
          <p:cNvCxnSpPr/>
          <p:nvPr/>
        </p:nvCxnSpPr>
        <p:spPr bwMode="auto">
          <a:xfrm flipV="1">
            <a:off x="1277349" y="3480334"/>
            <a:ext cx="155448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4" name="Rectangle 13"/>
          <p:cNvSpPr/>
          <p:nvPr/>
        </p:nvSpPr>
        <p:spPr>
          <a:xfrm>
            <a:off x="1878261" y="2239195"/>
            <a:ext cx="854081" cy="809213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60" name="Straight Connector 59"/>
          <p:cNvCxnSpPr/>
          <p:nvPr/>
        </p:nvCxnSpPr>
        <p:spPr bwMode="auto">
          <a:xfrm flipV="1">
            <a:off x="1921338" y="2396755"/>
            <a:ext cx="91440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1" name="Straight Connector 60"/>
          <p:cNvCxnSpPr/>
          <p:nvPr/>
        </p:nvCxnSpPr>
        <p:spPr bwMode="auto">
          <a:xfrm flipV="1">
            <a:off x="1922548" y="2556239"/>
            <a:ext cx="118872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2" name="Straight Connector 61"/>
          <p:cNvCxnSpPr/>
          <p:nvPr/>
        </p:nvCxnSpPr>
        <p:spPr bwMode="auto">
          <a:xfrm flipV="1">
            <a:off x="1918168" y="2708523"/>
            <a:ext cx="118872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3" name="Straight Connector 62"/>
          <p:cNvCxnSpPr/>
          <p:nvPr/>
        </p:nvCxnSpPr>
        <p:spPr bwMode="auto">
          <a:xfrm flipV="1">
            <a:off x="1921341" y="2853955"/>
            <a:ext cx="91440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GC/MS System to Identify Individual Mercury Compounds: Flow diagram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46" name="Group 145"/>
          <p:cNvGrpSpPr/>
          <p:nvPr/>
        </p:nvGrpSpPr>
        <p:grpSpPr>
          <a:xfrm>
            <a:off x="5363120" y="4374098"/>
            <a:ext cx="1529155" cy="832784"/>
            <a:chOff x="725412" y="4235217"/>
            <a:chExt cx="1529155" cy="832784"/>
          </a:xfrm>
        </p:grpSpPr>
        <p:sp>
          <p:nvSpPr>
            <p:cNvPr id="55" name="Rectangle 54"/>
            <p:cNvSpPr/>
            <p:nvPr/>
          </p:nvSpPr>
          <p:spPr>
            <a:xfrm>
              <a:off x="725412" y="4235217"/>
              <a:ext cx="1529155" cy="832784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08704" y="4463481"/>
              <a:ext cx="11682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 smtClean="0"/>
                <a:t>Tekran</a:t>
              </a:r>
              <a:r>
                <a:rPr lang="en-US" sz="1400" dirty="0" smtClean="0"/>
                <a:t> 2537</a:t>
              </a:r>
              <a:endParaRPr lang="en-US" sz="1400" dirty="0"/>
            </a:p>
          </p:txBody>
        </p:sp>
      </p:grpSp>
      <p:sp>
        <p:nvSpPr>
          <p:cNvPr id="5" name="Rectangle 4"/>
          <p:cNvSpPr/>
          <p:nvPr/>
        </p:nvSpPr>
        <p:spPr>
          <a:xfrm>
            <a:off x="5293091" y="2231030"/>
            <a:ext cx="1767456" cy="1748503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 flipV="1">
            <a:off x="6259594" y="2544400"/>
            <a:ext cx="182880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Oval 5"/>
          <p:cNvSpPr/>
          <p:nvPr/>
        </p:nvSpPr>
        <p:spPr>
          <a:xfrm>
            <a:off x="5547814" y="2489318"/>
            <a:ext cx="1252728" cy="1248259"/>
          </a:xfrm>
          <a:prstGeom prst="ellipse">
            <a:avLst/>
          </a:prstGeom>
          <a:ln w="25400">
            <a:solidFill>
              <a:srgbClr val="6633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59210" y="2231031"/>
            <a:ext cx="1291406" cy="1748502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91434" y="2785207"/>
            <a:ext cx="612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Mass</a:t>
            </a:r>
          </a:p>
          <a:p>
            <a:r>
              <a:rPr lang="en-US" sz="1400" dirty="0" smtClean="0"/>
              <a:t>Spec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5947193" y="2920615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GC</a:t>
            </a:r>
            <a:endParaRPr lang="en-US" sz="1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2153839" y="2356260"/>
            <a:ext cx="447121" cy="107155"/>
            <a:chOff x="1950917" y="4357687"/>
            <a:chExt cx="447121" cy="107155"/>
          </a:xfrm>
        </p:grpSpPr>
        <p:sp>
          <p:nvSpPr>
            <p:cNvPr id="17" name="Rectangle 16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" name="Oval 1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153839" y="2508660"/>
            <a:ext cx="447121" cy="107155"/>
            <a:chOff x="1950917" y="4357687"/>
            <a:chExt cx="447121" cy="107155"/>
          </a:xfrm>
        </p:grpSpPr>
        <p:sp>
          <p:nvSpPr>
            <p:cNvPr id="20" name="Rectangle 19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153839" y="2661060"/>
            <a:ext cx="447121" cy="107155"/>
            <a:chOff x="1950917" y="4357687"/>
            <a:chExt cx="447121" cy="107155"/>
          </a:xfrm>
        </p:grpSpPr>
        <p:sp>
          <p:nvSpPr>
            <p:cNvPr id="24" name="Rectangle 23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153839" y="2813460"/>
            <a:ext cx="447121" cy="107155"/>
            <a:chOff x="1950917" y="4357687"/>
            <a:chExt cx="447121" cy="107155"/>
          </a:xfrm>
        </p:grpSpPr>
        <p:sp>
          <p:nvSpPr>
            <p:cNvPr id="28" name="Rectangle 27"/>
            <p:cNvSpPr/>
            <p:nvPr/>
          </p:nvSpPr>
          <p:spPr>
            <a:xfrm>
              <a:off x="1950917" y="4357687"/>
              <a:ext cx="447121" cy="1071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035968" y="4379118"/>
              <a:ext cx="285751" cy="64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2151619" y="4388406"/>
              <a:ext cx="45719" cy="45719"/>
            </a:xfrm>
            <a:prstGeom prst="ellipse">
              <a:avLst/>
            </a:prstGeom>
            <a:solidFill>
              <a:srgbClr val="7030A0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2009054" y="2661060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009054" y="2507753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09054" y="2350001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09054" y="2808788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725690" y="3363194"/>
            <a:ext cx="958442" cy="2488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8" name="Rectangle 37"/>
          <p:cNvSpPr/>
          <p:nvPr/>
        </p:nvSpPr>
        <p:spPr>
          <a:xfrm rot="20480027">
            <a:off x="2007244" y="3430296"/>
            <a:ext cx="404612" cy="11351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1" name="Flowchart: Terminator 40"/>
          <p:cNvSpPr/>
          <p:nvPr/>
        </p:nvSpPr>
        <p:spPr bwMode="auto">
          <a:xfrm rot="10800000">
            <a:off x="3922451" y="4691015"/>
            <a:ext cx="745107" cy="192274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2" name="Rectangle 41"/>
          <p:cNvSpPr/>
          <p:nvPr/>
        </p:nvSpPr>
        <p:spPr bwMode="auto">
          <a:xfrm rot="5400000" flipV="1">
            <a:off x="4725332" y="4684468"/>
            <a:ext cx="58751" cy="19468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 bwMode="auto">
          <a:xfrm rot="5400000">
            <a:off x="4614070" y="4767117"/>
            <a:ext cx="60086" cy="38733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 bwMode="auto">
          <a:xfrm rot="5400000">
            <a:off x="3765929" y="4659230"/>
            <a:ext cx="69432" cy="25584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Rectangle 44"/>
          <p:cNvSpPr/>
          <p:nvPr/>
        </p:nvSpPr>
        <p:spPr bwMode="auto">
          <a:xfrm rot="5400000" flipV="1">
            <a:off x="3907698" y="4767117"/>
            <a:ext cx="60086" cy="38733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6" name="Group 21"/>
          <p:cNvGrpSpPr>
            <a:grpSpLocks/>
          </p:cNvGrpSpPr>
          <p:nvPr/>
        </p:nvGrpSpPr>
        <p:grpSpPr bwMode="auto">
          <a:xfrm rot="10800000" flipV="1">
            <a:off x="3894773" y="4656299"/>
            <a:ext cx="786889" cy="268382"/>
            <a:chOff x="1628774" y="1743073"/>
            <a:chExt cx="3353308" cy="438152"/>
          </a:xfrm>
        </p:grpSpPr>
        <p:sp>
          <p:nvSpPr>
            <p:cNvPr id="47" name="Parallelogram 46"/>
            <p:cNvSpPr/>
            <p:nvPr/>
          </p:nvSpPr>
          <p:spPr>
            <a:xfrm>
              <a:off x="1641099" y="1743072"/>
              <a:ext cx="182436" cy="438152"/>
            </a:xfrm>
            <a:prstGeom prst="parallelogram">
              <a:avLst>
                <a:gd name="adj" fmla="val 65540"/>
              </a:avLst>
            </a:prstGeom>
            <a:solidFill>
              <a:srgbClr val="FF0000">
                <a:alpha val="75000"/>
              </a:srgb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8" name="Parallelogram 47"/>
            <p:cNvSpPr/>
            <p:nvPr/>
          </p:nvSpPr>
          <p:spPr>
            <a:xfrm>
              <a:off x="2092845" y="1743072"/>
              <a:ext cx="182436" cy="438152"/>
            </a:xfrm>
            <a:prstGeom prst="parallelogram">
              <a:avLst>
                <a:gd name="adj" fmla="val 65540"/>
              </a:avLst>
            </a:prstGeom>
            <a:solidFill>
              <a:srgbClr val="FF0000">
                <a:alpha val="75000"/>
              </a:srgb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Parallelogram 48"/>
            <p:cNvSpPr/>
            <p:nvPr/>
          </p:nvSpPr>
          <p:spPr>
            <a:xfrm>
              <a:off x="2548937" y="1743072"/>
              <a:ext cx="178091" cy="438152"/>
            </a:xfrm>
            <a:prstGeom prst="parallelogram">
              <a:avLst>
                <a:gd name="adj" fmla="val 65540"/>
              </a:avLst>
            </a:prstGeom>
            <a:solidFill>
              <a:srgbClr val="FF0000">
                <a:alpha val="75000"/>
              </a:srgb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Parallelogram 49"/>
            <p:cNvSpPr/>
            <p:nvPr/>
          </p:nvSpPr>
          <p:spPr>
            <a:xfrm>
              <a:off x="3000683" y="1743072"/>
              <a:ext cx="182436" cy="438152"/>
            </a:xfrm>
            <a:prstGeom prst="parallelogram">
              <a:avLst>
                <a:gd name="adj" fmla="val 65540"/>
              </a:avLst>
            </a:prstGeom>
            <a:solidFill>
              <a:srgbClr val="FF0000">
                <a:alpha val="75000"/>
              </a:srgb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Parallelogram 50"/>
            <p:cNvSpPr/>
            <p:nvPr/>
          </p:nvSpPr>
          <p:spPr>
            <a:xfrm>
              <a:off x="3452429" y="1743072"/>
              <a:ext cx="182436" cy="438152"/>
            </a:xfrm>
            <a:prstGeom prst="parallelogram">
              <a:avLst>
                <a:gd name="adj" fmla="val 65540"/>
              </a:avLst>
            </a:prstGeom>
            <a:solidFill>
              <a:srgbClr val="FF0000">
                <a:alpha val="75000"/>
              </a:srgb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Parallelogram 51"/>
            <p:cNvSpPr/>
            <p:nvPr/>
          </p:nvSpPr>
          <p:spPr>
            <a:xfrm>
              <a:off x="3908516" y="1743073"/>
              <a:ext cx="178094" cy="438152"/>
            </a:xfrm>
            <a:prstGeom prst="parallelogram">
              <a:avLst>
                <a:gd name="adj" fmla="val 65540"/>
              </a:avLst>
            </a:prstGeom>
            <a:solidFill>
              <a:srgbClr val="FF0000">
                <a:alpha val="75000"/>
              </a:srgb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Parallelogram 52"/>
            <p:cNvSpPr/>
            <p:nvPr/>
          </p:nvSpPr>
          <p:spPr>
            <a:xfrm>
              <a:off x="4360263" y="1743072"/>
              <a:ext cx="182436" cy="438152"/>
            </a:xfrm>
            <a:prstGeom prst="parallelogram">
              <a:avLst>
                <a:gd name="adj" fmla="val 65540"/>
              </a:avLst>
            </a:prstGeom>
            <a:solidFill>
              <a:srgbClr val="FF0000">
                <a:alpha val="75000"/>
              </a:srgb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Parallelogram 53"/>
            <p:cNvSpPr/>
            <p:nvPr/>
          </p:nvSpPr>
          <p:spPr>
            <a:xfrm>
              <a:off x="4812010" y="1743072"/>
              <a:ext cx="182436" cy="438152"/>
            </a:xfrm>
            <a:prstGeom prst="parallelogram">
              <a:avLst>
                <a:gd name="adj" fmla="val 65540"/>
              </a:avLst>
            </a:prstGeom>
            <a:solidFill>
              <a:srgbClr val="FF0000">
                <a:alpha val="75000"/>
              </a:srgb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834564" y="4341846"/>
            <a:ext cx="931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Pyrolyzer</a:t>
            </a:r>
            <a:endParaRPr lang="en-US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882072" y="1851278"/>
            <a:ext cx="1111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Critical </a:t>
            </a:r>
            <a:r>
              <a:rPr lang="en-US" sz="1400" dirty="0" err="1" smtClean="0"/>
              <a:t>Orifi</a:t>
            </a:r>
            <a:endParaRPr lang="en-US" sz="1400" dirty="0"/>
          </a:p>
        </p:txBody>
      </p:sp>
      <p:sp>
        <p:nvSpPr>
          <p:cNvPr id="59" name="TextBox 58"/>
          <p:cNvSpPr txBox="1"/>
          <p:nvPr/>
        </p:nvSpPr>
        <p:spPr>
          <a:xfrm>
            <a:off x="2520688" y="1720386"/>
            <a:ext cx="1099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/>
              <a:t>Permeation</a:t>
            </a:r>
          </a:p>
          <a:p>
            <a:pPr algn="l"/>
            <a:r>
              <a:rPr lang="en-US" sz="1400" dirty="0" smtClean="0"/>
              <a:t>Oven</a:t>
            </a:r>
            <a:endParaRPr lang="en-US" sz="1400" dirty="0"/>
          </a:p>
        </p:txBody>
      </p:sp>
      <p:cxnSp>
        <p:nvCxnSpPr>
          <p:cNvPr id="64" name="Straight Connector 63"/>
          <p:cNvCxnSpPr/>
          <p:nvPr/>
        </p:nvCxnSpPr>
        <p:spPr bwMode="auto">
          <a:xfrm flipH="1">
            <a:off x="1921932" y="2395188"/>
            <a:ext cx="2154" cy="475488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7" name="Straight Connector 66"/>
          <p:cNvCxnSpPr/>
          <p:nvPr/>
        </p:nvCxnSpPr>
        <p:spPr bwMode="auto">
          <a:xfrm flipV="1">
            <a:off x="1281742" y="2633955"/>
            <a:ext cx="64008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68" name="Straight Connector 67"/>
          <p:cNvCxnSpPr>
            <a:endCxn id="34" idx="0"/>
          </p:cNvCxnSpPr>
          <p:nvPr/>
        </p:nvCxnSpPr>
        <p:spPr bwMode="auto">
          <a:xfrm>
            <a:off x="1913974" y="2014586"/>
            <a:ext cx="136138" cy="3354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0" name="Straight Connector 69"/>
          <p:cNvCxnSpPr/>
          <p:nvPr/>
        </p:nvCxnSpPr>
        <p:spPr bwMode="auto">
          <a:xfrm flipH="1">
            <a:off x="2320471" y="1977343"/>
            <a:ext cx="256117" cy="3095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7" name="Straight Connector 76"/>
          <p:cNvCxnSpPr/>
          <p:nvPr/>
        </p:nvCxnSpPr>
        <p:spPr bwMode="auto">
          <a:xfrm flipH="1">
            <a:off x="1292794" y="2632932"/>
            <a:ext cx="2154" cy="859536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8" name="Straight Connector 77"/>
          <p:cNvCxnSpPr/>
          <p:nvPr/>
        </p:nvCxnSpPr>
        <p:spPr bwMode="auto">
          <a:xfrm flipV="1">
            <a:off x="912523" y="3057902"/>
            <a:ext cx="36576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9" name="TextBox 78"/>
          <p:cNvSpPr txBox="1"/>
          <p:nvPr/>
        </p:nvSpPr>
        <p:spPr>
          <a:xfrm>
            <a:off x="298870" y="2785207"/>
            <a:ext cx="840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UHP He</a:t>
            </a:r>
            <a:endParaRPr lang="en-US" sz="1400" dirty="0"/>
          </a:p>
        </p:txBody>
      </p:sp>
      <p:cxnSp>
        <p:nvCxnSpPr>
          <p:cNvPr id="80" name="Straight Arrow Connector 79"/>
          <p:cNvCxnSpPr/>
          <p:nvPr/>
        </p:nvCxnSpPr>
        <p:spPr>
          <a:xfrm>
            <a:off x="670770" y="3064821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Rectangle 80"/>
          <p:cNvSpPr/>
          <p:nvPr/>
        </p:nvSpPr>
        <p:spPr>
          <a:xfrm>
            <a:off x="1593752" y="3432231"/>
            <a:ext cx="82116" cy="113624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85" name="Straight Connector 84"/>
          <p:cNvCxnSpPr/>
          <p:nvPr/>
        </p:nvCxnSpPr>
        <p:spPr bwMode="auto">
          <a:xfrm rot="1020000" flipV="1">
            <a:off x="2822439" y="2437165"/>
            <a:ext cx="32004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6" name="Straight Connector 85"/>
          <p:cNvCxnSpPr/>
          <p:nvPr/>
        </p:nvCxnSpPr>
        <p:spPr bwMode="auto">
          <a:xfrm rot="20580000">
            <a:off x="2829728" y="2807409"/>
            <a:ext cx="32004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0" name="TextBox 89"/>
          <p:cNvSpPr txBox="1"/>
          <p:nvPr/>
        </p:nvSpPr>
        <p:spPr>
          <a:xfrm>
            <a:off x="3346667" y="3179934"/>
            <a:ext cx="1218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Crygenic</a:t>
            </a:r>
            <a:endParaRPr lang="en-US" sz="1400" dirty="0" smtClean="0"/>
          </a:p>
          <a:p>
            <a:r>
              <a:rPr lang="en-US" sz="1400" dirty="0" smtClean="0"/>
              <a:t>Concentrator</a:t>
            </a:r>
            <a:endParaRPr lang="en-US" sz="1400" dirty="0"/>
          </a:p>
        </p:txBody>
      </p:sp>
      <p:cxnSp>
        <p:nvCxnSpPr>
          <p:cNvPr id="91" name="Straight Connector 90"/>
          <p:cNvCxnSpPr/>
          <p:nvPr/>
        </p:nvCxnSpPr>
        <p:spPr bwMode="auto">
          <a:xfrm flipV="1">
            <a:off x="3168423" y="2621004"/>
            <a:ext cx="146304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96" name="Straight Connector 95"/>
          <p:cNvCxnSpPr/>
          <p:nvPr/>
        </p:nvCxnSpPr>
        <p:spPr bwMode="auto">
          <a:xfrm flipV="1">
            <a:off x="2830119" y="2869130"/>
            <a:ext cx="318021" cy="618891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2" name="Straight Connector 101"/>
          <p:cNvCxnSpPr/>
          <p:nvPr/>
        </p:nvCxnSpPr>
        <p:spPr bwMode="auto">
          <a:xfrm flipV="1">
            <a:off x="3499664" y="3183741"/>
            <a:ext cx="841248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5" name="Rectangle 94"/>
          <p:cNvSpPr/>
          <p:nvPr/>
        </p:nvSpPr>
        <p:spPr>
          <a:xfrm>
            <a:off x="3607481" y="3133327"/>
            <a:ext cx="628808" cy="1127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03" name="Straight Connector 102"/>
          <p:cNvCxnSpPr/>
          <p:nvPr/>
        </p:nvCxnSpPr>
        <p:spPr bwMode="auto">
          <a:xfrm flipH="1">
            <a:off x="3505736" y="2873768"/>
            <a:ext cx="2154" cy="32004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4" name="Straight Connector 103"/>
          <p:cNvCxnSpPr/>
          <p:nvPr/>
        </p:nvCxnSpPr>
        <p:spPr bwMode="auto">
          <a:xfrm flipV="1">
            <a:off x="3503627" y="2743103"/>
            <a:ext cx="222753" cy="138887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09" name="Group 108"/>
          <p:cNvGrpSpPr/>
          <p:nvPr/>
        </p:nvGrpSpPr>
        <p:grpSpPr>
          <a:xfrm flipH="1">
            <a:off x="4109114" y="2738790"/>
            <a:ext cx="222753" cy="450705"/>
            <a:chOff x="4108876" y="2747458"/>
            <a:chExt cx="222753" cy="450705"/>
          </a:xfrm>
        </p:grpSpPr>
        <p:cxnSp>
          <p:nvCxnSpPr>
            <p:cNvPr id="107" name="Straight Connector 106"/>
            <p:cNvCxnSpPr/>
            <p:nvPr/>
          </p:nvCxnSpPr>
          <p:spPr bwMode="auto">
            <a:xfrm flipH="1">
              <a:off x="4110985" y="2878123"/>
              <a:ext cx="2154" cy="320040"/>
            </a:xfrm>
            <a:prstGeom prst="line">
              <a:avLst/>
            </a:prstGeom>
            <a:solidFill>
              <a:schemeClr val="accent1"/>
            </a:solidFill>
            <a:ln w="2476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08" name="Straight Connector 107"/>
            <p:cNvCxnSpPr/>
            <p:nvPr/>
          </p:nvCxnSpPr>
          <p:spPr bwMode="auto">
            <a:xfrm flipV="1">
              <a:off x="4108876" y="2747458"/>
              <a:ext cx="222753" cy="138887"/>
            </a:xfrm>
            <a:prstGeom prst="line">
              <a:avLst/>
            </a:prstGeom>
            <a:solidFill>
              <a:schemeClr val="accent1"/>
            </a:solidFill>
            <a:ln w="2476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cxnSp>
        <p:nvCxnSpPr>
          <p:cNvPr id="112" name="Straight Connector 111"/>
          <p:cNvCxnSpPr/>
          <p:nvPr/>
        </p:nvCxnSpPr>
        <p:spPr bwMode="auto">
          <a:xfrm rot="5400000" flipV="1">
            <a:off x="3946955" y="3296214"/>
            <a:ext cx="137160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13" name="Straight Arrow Connector 112"/>
          <p:cNvCxnSpPr/>
          <p:nvPr/>
        </p:nvCxnSpPr>
        <p:spPr>
          <a:xfrm rot="5400000">
            <a:off x="4527552" y="4122159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4607285" y="3969063"/>
            <a:ext cx="543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Vent</a:t>
            </a:r>
            <a:endParaRPr lang="en-US" sz="1400" dirty="0"/>
          </a:p>
        </p:txBody>
      </p:sp>
      <p:cxnSp>
        <p:nvCxnSpPr>
          <p:cNvPr id="115" name="Straight Connector 114"/>
          <p:cNvCxnSpPr/>
          <p:nvPr/>
        </p:nvCxnSpPr>
        <p:spPr bwMode="auto">
          <a:xfrm flipH="1" flipV="1">
            <a:off x="3146521" y="2745977"/>
            <a:ext cx="128865" cy="239796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0" name="Straight Connector 119"/>
          <p:cNvCxnSpPr/>
          <p:nvPr/>
        </p:nvCxnSpPr>
        <p:spPr bwMode="auto">
          <a:xfrm>
            <a:off x="3273622" y="2972981"/>
            <a:ext cx="4387" cy="182880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3" name="Straight Connector 122"/>
          <p:cNvCxnSpPr/>
          <p:nvPr/>
        </p:nvCxnSpPr>
        <p:spPr bwMode="auto">
          <a:xfrm flipH="1">
            <a:off x="4010095" y="2128823"/>
            <a:ext cx="2154" cy="32004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4" name="Straight Connector 123"/>
          <p:cNvCxnSpPr/>
          <p:nvPr/>
        </p:nvCxnSpPr>
        <p:spPr bwMode="auto">
          <a:xfrm flipV="1">
            <a:off x="4007363" y="2121805"/>
            <a:ext cx="96012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6" name="Straight Connector 125"/>
          <p:cNvCxnSpPr/>
          <p:nvPr/>
        </p:nvCxnSpPr>
        <p:spPr bwMode="auto">
          <a:xfrm flipV="1">
            <a:off x="4966587" y="3794003"/>
            <a:ext cx="128016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" name="Oval 7"/>
          <p:cNvSpPr/>
          <p:nvPr/>
        </p:nvSpPr>
        <p:spPr>
          <a:xfrm>
            <a:off x="5457427" y="2427092"/>
            <a:ext cx="1252728" cy="1248259"/>
          </a:xfrm>
          <a:prstGeom prst="ellipse">
            <a:avLst/>
          </a:prstGeom>
          <a:ln w="25400">
            <a:solidFill>
              <a:srgbClr val="6633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27" name="Straight Connector 126"/>
          <p:cNvCxnSpPr/>
          <p:nvPr/>
        </p:nvCxnSpPr>
        <p:spPr bwMode="auto">
          <a:xfrm flipH="1">
            <a:off x="3788024" y="2002543"/>
            <a:ext cx="2154" cy="45720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06" name="Group 105"/>
          <p:cNvGrpSpPr/>
          <p:nvPr/>
        </p:nvGrpSpPr>
        <p:grpSpPr>
          <a:xfrm>
            <a:off x="3603709" y="2400115"/>
            <a:ext cx="620170" cy="475680"/>
            <a:chOff x="4056558" y="2252070"/>
            <a:chExt cx="620170" cy="475680"/>
          </a:xfrm>
        </p:grpSpPr>
        <p:sp>
          <p:nvSpPr>
            <p:cNvPr id="87" name="Oval 86"/>
            <p:cNvSpPr/>
            <p:nvPr/>
          </p:nvSpPr>
          <p:spPr>
            <a:xfrm>
              <a:off x="4119458" y="2252070"/>
              <a:ext cx="475488" cy="47568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4056558" y="2326672"/>
              <a:ext cx="6201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Valve</a:t>
              </a:r>
              <a:endParaRPr lang="en-US" sz="1400" dirty="0"/>
            </a:p>
          </p:txBody>
        </p:sp>
      </p:grpSp>
      <p:sp>
        <p:nvSpPr>
          <p:cNvPr id="7" name="Oval 6"/>
          <p:cNvSpPr/>
          <p:nvPr/>
        </p:nvSpPr>
        <p:spPr>
          <a:xfrm>
            <a:off x="5615524" y="2551544"/>
            <a:ext cx="1252728" cy="1248259"/>
          </a:xfrm>
          <a:prstGeom prst="ellipse">
            <a:avLst/>
          </a:prstGeom>
          <a:ln w="25400">
            <a:solidFill>
              <a:srgbClr val="6633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28" name="Straight Connector 127"/>
          <p:cNvCxnSpPr/>
          <p:nvPr/>
        </p:nvCxnSpPr>
        <p:spPr bwMode="auto">
          <a:xfrm>
            <a:off x="4958548" y="2121805"/>
            <a:ext cx="4387" cy="169164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9" name="Rectangle 128"/>
          <p:cNvSpPr/>
          <p:nvPr/>
        </p:nvSpPr>
        <p:spPr>
          <a:xfrm>
            <a:off x="5416367" y="2173674"/>
            <a:ext cx="530825" cy="113216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30" name="Straight Connector 129"/>
          <p:cNvCxnSpPr/>
          <p:nvPr/>
        </p:nvCxnSpPr>
        <p:spPr bwMode="auto">
          <a:xfrm flipV="1">
            <a:off x="3788024" y="2003858"/>
            <a:ext cx="1737360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1" name="Straight Connector 130"/>
          <p:cNvCxnSpPr/>
          <p:nvPr/>
        </p:nvCxnSpPr>
        <p:spPr bwMode="auto">
          <a:xfrm flipH="1">
            <a:off x="5516351" y="2001778"/>
            <a:ext cx="2154" cy="18288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2" name="Straight Connector 131"/>
          <p:cNvCxnSpPr/>
          <p:nvPr/>
        </p:nvCxnSpPr>
        <p:spPr bwMode="auto">
          <a:xfrm flipH="1">
            <a:off x="5824868" y="2005427"/>
            <a:ext cx="2154" cy="18288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3" name="Straight Arrow Connector 132"/>
          <p:cNvCxnSpPr/>
          <p:nvPr/>
        </p:nvCxnSpPr>
        <p:spPr>
          <a:xfrm rot="5400000">
            <a:off x="5715899" y="1862308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5795306" y="1709212"/>
            <a:ext cx="840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 smtClean="0"/>
              <a:t>UHP He</a:t>
            </a:r>
            <a:endParaRPr lang="en-US" sz="1400" dirty="0"/>
          </a:p>
        </p:txBody>
      </p:sp>
      <p:cxnSp>
        <p:nvCxnSpPr>
          <p:cNvPr id="135" name="Straight Arrow Connector 134"/>
          <p:cNvCxnSpPr/>
          <p:nvPr/>
        </p:nvCxnSpPr>
        <p:spPr>
          <a:xfrm>
            <a:off x="5028461" y="3736961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 bwMode="auto">
          <a:xfrm flipH="1" flipV="1">
            <a:off x="3263591" y="2723681"/>
            <a:ext cx="128865" cy="239796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39" name="Straight Connector 138"/>
          <p:cNvCxnSpPr/>
          <p:nvPr/>
        </p:nvCxnSpPr>
        <p:spPr bwMode="auto">
          <a:xfrm>
            <a:off x="3390692" y="2950685"/>
            <a:ext cx="4387" cy="82296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116" name="Group 115"/>
          <p:cNvGrpSpPr/>
          <p:nvPr/>
        </p:nvGrpSpPr>
        <p:grpSpPr>
          <a:xfrm>
            <a:off x="2849834" y="2393450"/>
            <a:ext cx="620170" cy="475680"/>
            <a:chOff x="3250429" y="2245405"/>
            <a:chExt cx="620170" cy="475680"/>
          </a:xfrm>
        </p:grpSpPr>
        <p:sp>
          <p:nvSpPr>
            <p:cNvPr id="84" name="Oval 83"/>
            <p:cNvSpPr/>
            <p:nvPr/>
          </p:nvSpPr>
          <p:spPr>
            <a:xfrm>
              <a:off x="3313372" y="2245405"/>
              <a:ext cx="475488" cy="47568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3250429" y="2311967"/>
              <a:ext cx="6201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Valve</a:t>
              </a:r>
              <a:endParaRPr lang="en-US" sz="1400" dirty="0"/>
            </a:p>
          </p:txBody>
        </p:sp>
      </p:grpSp>
      <p:cxnSp>
        <p:nvCxnSpPr>
          <p:cNvPr id="140" name="Straight Connector 139"/>
          <p:cNvCxnSpPr/>
          <p:nvPr/>
        </p:nvCxnSpPr>
        <p:spPr bwMode="auto">
          <a:xfrm flipV="1">
            <a:off x="3394786" y="3752656"/>
            <a:ext cx="1243584" cy="6720"/>
          </a:xfrm>
          <a:prstGeom prst="line">
            <a:avLst/>
          </a:prstGeom>
          <a:solidFill>
            <a:schemeClr val="accent1"/>
          </a:solidFill>
          <a:ln w="2476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41" name="Straight Arrow Connector 140"/>
          <p:cNvCxnSpPr/>
          <p:nvPr/>
        </p:nvCxnSpPr>
        <p:spPr>
          <a:xfrm>
            <a:off x="3850369" y="3827185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rot="5400000">
            <a:off x="4586733" y="3110444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 rot="5400000">
            <a:off x="3226421" y="4304599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>
            <a:off x="3767034" y="3084394"/>
            <a:ext cx="32004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>
            <a:off x="3419386" y="2560096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/>
          <p:nvPr/>
        </p:nvCxnSpPr>
        <p:spPr>
          <a:xfrm>
            <a:off x="5092288" y="4720161"/>
            <a:ext cx="228600" cy="1587"/>
          </a:xfrm>
          <a:prstGeom prst="straightConnector1">
            <a:avLst/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20360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>
                <a:solidFill>
                  <a:schemeClr val="bg1"/>
                </a:solidFill>
              </a:rPr>
              <a:t>GC/MS System to Identify </a:t>
            </a:r>
            <a:endParaRPr lang="en-US" altLang="en-US" sz="3200" b="1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Individual </a:t>
            </a:r>
            <a:r>
              <a:rPr lang="en-US" altLang="en-US" sz="3200" b="1" dirty="0">
                <a:solidFill>
                  <a:schemeClr val="bg1"/>
                </a:solidFill>
              </a:rPr>
              <a:t>Mercury </a:t>
            </a:r>
            <a:r>
              <a:rPr lang="en-US" altLang="en-US" sz="3200" b="1" dirty="0" smtClean="0">
                <a:solidFill>
                  <a:schemeClr val="bg1"/>
                </a:solidFill>
              </a:rPr>
              <a:t>Compounds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1" y="992779"/>
            <a:ext cx="7820296" cy="586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554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>
                <a:solidFill>
                  <a:schemeClr val="bg1"/>
                </a:solidFill>
              </a:rPr>
              <a:t>GC/MS System to Identify </a:t>
            </a:r>
          </a:p>
          <a:p>
            <a:pPr>
              <a:defRPr/>
            </a:pPr>
            <a:r>
              <a:rPr lang="en-US" altLang="en-US" sz="3200" b="1" dirty="0">
                <a:solidFill>
                  <a:schemeClr val="bg1"/>
                </a:solidFill>
              </a:rPr>
              <a:t>Individual Mercury Compounds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13" y="992777"/>
            <a:ext cx="7820297" cy="586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907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Clear Identification of HgBr</a:t>
            </a:r>
            <a:r>
              <a:rPr lang="en-US" altLang="en-US" sz="3200" b="1" baseline="-25000" dirty="0" smtClean="0">
                <a:solidFill>
                  <a:schemeClr val="bg1"/>
                </a:solidFill>
              </a:rPr>
              <a:t>2</a:t>
            </a:r>
            <a:r>
              <a:rPr lang="en-US" altLang="en-US" sz="3200" b="1" dirty="0" smtClean="0">
                <a:solidFill>
                  <a:schemeClr val="bg1"/>
                </a:solidFill>
              </a:rPr>
              <a:t> by MS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46" y="1200150"/>
            <a:ext cx="8784085" cy="27056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22335" y="1714500"/>
            <a:ext cx="899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HgBr</a:t>
            </a:r>
            <a:r>
              <a:rPr lang="en-US" sz="2400" baseline="-250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2</a:t>
            </a:r>
            <a:endParaRPr lang="en-US" sz="2400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35050" y="2866876"/>
            <a:ext cx="1840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Elemental Hg</a:t>
            </a:r>
            <a:endParaRPr lang="en-US" sz="2400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67046" y="2844016"/>
            <a:ext cx="8496239" cy="3517400"/>
            <a:chOff x="267046" y="2844016"/>
            <a:chExt cx="8496239" cy="3517400"/>
          </a:xfrm>
        </p:grpSpPr>
        <p:grpSp>
          <p:nvGrpSpPr>
            <p:cNvPr id="21" name="Group 20"/>
            <p:cNvGrpSpPr/>
            <p:nvPr/>
          </p:nvGrpSpPr>
          <p:grpSpPr>
            <a:xfrm>
              <a:off x="267046" y="2844016"/>
              <a:ext cx="8496239" cy="3517400"/>
              <a:chOff x="267046" y="2844016"/>
              <a:chExt cx="8496239" cy="351740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7046" y="4341325"/>
                <a:ext cx="8496239" cy="2020091"/>
              </a:xfrm>
              <a:prstGeom prst="rect">
                <a:avLst/>
              </a:prstGeom>
            </p:spPr>
          </p:pic>
          <p:cxnSp>
            <p:nvCxnSpPr>
              <p:cNvPr id="10" name="Straight Connector 9"/>
              <p:cNvCxnSpPr/>
              <p:nvPr/>
            </p:nvCxnSpPr>
            <p:spPr bwMode="auto">
              <a:xfrm flipH="1">
                <a:off x="607219" y="2866876"/>
                <a:ext cx="4679156" cy="1474449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Straight Connector 11"/>
              <p:cNvCxnSpPr/>
              <p:nvPr/>
            </p:nvCxnSpPr>
            <p:spPr bwMode="auto">
              <a:xfrm>
                <a:off x="5300663" y="2866876"/>
                <a:ext cx="3462622" cy="1474449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0" name="Oval 19"/>
              <p:cNvSpPr/>
              <p:nvPr/>
            </p:nvSpPr>
            <p:spPr>
              <a:xfrm>
                <a:off x="5270660" y="2844016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4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Gill Sans" charset="0"/>
                  <a:ea typeface="ヒラギノ角ゴ ProN W3" charset="0"/>
                  <a:cs typeface="ヒラギノ角ゴ ProN W3" charset="0"/>
                  <a:sym typeface="Gill Sans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459676" y="4738347"/>
              <a:ext cx="17860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aseline="30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202</a:t>
              </a:r>
              <a:r>
                <a:rPr lang="en-US" sz="2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Hg+</a:t>
              </a:r>
              <a:r>
                <a:rPr lang="en-US" sz="2000" baseline="30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79</a:t>
              </a:r>
              <a:r>
                <a:rPr lang="en-US" sz="2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Br+</a:t>
              </a:r>
              <a:r>
                <a:rPr lang="en-US" sz="2000" baseline="30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81</a:t>
              </a:r>
              <a:r>
                <a:rPr lang="en-US" sz="2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Br</a:t>
              </a:r>
              <a:endParaRPr lang="en-US" sz="2000" dirty="0">
                <a:solidFill>
                  <a:srgbClr val="052656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80292" y="4831981"/>
              <a:ext cx="7248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aseline="30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202</a:t>
              </a:r>
              <a:r>
                <a:rPr lang="en-US" sz="2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Hg</a:t>
              </a:r>
              <a:endParaRPr lang="en-US" sz="2000" dirty="0">
                <a:solidFill>
                  <a:srgbClr val="052656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604953" y="5214630"/>
              <a:ext cx="12554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aseline="30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202</a:t>
              </a:r>
              <a:r>
                <a:rPr lang="en-US" sz="2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Hg+</a:t>
              </a:r>
              <a:r>
                <a:rPr lang="en-US" sz="2000" baseline="30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79</a:t>
              </a:r>
              <a:r>
                <a:rPr lang="en-US" sz="2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Br</a:t>
              </a:r>
              <a:endParaRPr lang="en-US" sz="2000" dirty="0">
                <a:solidFill>
                  <a:srgbClr val="052656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607060" y="4529108"/>
              <a:ext cx="85279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m/z 362</a:t>
              </a:r>
              <a:endParaRPr lang="en-US" sz="2000" dirty="0">
                <a:solidFill>
                  <a:srgbClr val="052656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671161" y="5758094"/>
              <a:ext cx="330654" cy="9884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4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232689" y="5510175"/>
              <a:ext cx="85279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m/z 281</a:t>
              </a:r>
              <a:endParaRPr lang="en-US" sz="2000" dirty="0">
                <a:solidFill>
                  <a:srgbClr val="052656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6065" y="5188904"/>
              <a:ext cx="85279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 smtClean="0">
                  <a:solidFill>
                    <a:srgbClr val="052656"/>
                  </a:solidFill>
                  <a:latin typeface="Calibri" panose="020F0502020204030204" pitchFamily="34" charset="0"/>
                </a:rPr>
                <a:t>m/z 202</a:t>
              </a:r>
              <a:endParaRPr lang="en-US" sz="2000" dirty="0">
                <a:solidFill>
                  <a:srgbClr val="052656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53876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System Optimization is Improving Detection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" y="1079862"/>
            <a:ext cx="8308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Temperatures at 160</a:t>
            </a:r>
            <a:r>
              <a:rPr lang="en-US" sz="2000" b="1" dirty="0" smtClean="0">
                <a:solidFill>
                  <a:srgbClr val="052656"/>
                </a:solidFill>
                <a:latin typeface="+mn-lt"/>
                <a:cs typeface="Times New Roman" panose="02020603050405020304" pitchFamily="18" charset="0"/>
              </a:rPr>
              <a:t>º</a:t>
            </a:r>
            <a:r>
              <a:rPr lang="en-US" sz="2000" b="1" dirty="0" smtClean="0">
                <a:solidFill>
                  <a:srgbClr val="05265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C, detector not optimized, </a:t>
            </a:r>
            <a:r>
              <a:rPr lang="en-US" sz="2000" b="1" dirty="0" err="1" smtClean="0">
                <a:solidFill>
                  <a:srgbClr val="05265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cryotrap</a:t>
            </a:r>
            <a:r>
              <a:rPr lang="en-US" sz="2000" b="1" dirty="0" smtClean="0">
                <a:solidFill>
                  <a:srgbClr val="05265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collection at -25</a:t>
            </a:r>
            <a:r>
              <a:rPr lang="en-US" sz="2000" b="1" dirty="0">
                <a:solidFill>
                  <a:srgbClr val="052656"/>
                </a:solidFill>
                <a:cs typeface="Times New Roman" panose="02020603050405020304" pitchFamily="18" charset="0"/>
              </a:rPr>
              <a:t>º</a:t>
            </a:r>
            <a:r>
              <a:rPr lang="en-US" sz="2000" b="1" dirty="0">
                <a:solidFill>
                  <a:srgbClr val="05265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lang="en-US" sz="2000" b="1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49" y="1581386"/>
            <a:ext cx="7839257" cy="24150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293" y="4424147"/>
            <a:ext cx="7832114" cy="24124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2937" y="4024037"/>
            <a:ext cx="8308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Temperatures at 200</a:t>
            </a:r>
            <a:r>
              <a:rPr lang="en-US" sz="2000" b="1" dirty="0" smtClean="0">
                <a:solidFill>
                  <a:srgbClr val="052656"/>
                </a:solidFill>
                <a:latin typeface="+mn-lt"/>
                <a:cs typeface="Times New Roman" panose="02020603050405020304" pitchFamily="18" charset="0"/>
              </a:rPr>
              <a:t>º</a:t>
            </a:r>
            <a:r>
              <a:rPr lang="en-US" sz="2000" b="1" dirty="0" smtClean="0">
                <a:solidFill>
                  <a:srgbClr val="05265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C, sensitivity optimized, </a:t>
            </a:r>
            <a:r>
              <a:rPr lang="en-US" sz="2000" b="1" dirty="0" err="1" smtClean="0">
                <a:solidFill>
                  <a:srgbClr val="05265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cryotrap</a:t>
            </a:r>
            <a:r>
              <a:rPr lang="en-US" sz="2000" b="1" dirty="0" smtClean="0">
                <a:solidFill>
                  <a:srgbClr val="05265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collection at 0</a:t>
            </a:r>
            <a:r>
              <a:rPr lang="en-US" sz="2000" b="1" dirty="0" smtClean="0">
                <a:solidFill>
                  <a:srgbClr val="052656"/>
                </a:solidFill>
                <a:cs typeface="Times New Roman" panose="02020603050405020304" pitchFamily="18" charset="0"/>
              </a:rPr>
              <a:t>º</a:t>
            </a:r>
            <a:r>
              <a:rPr lang="en-US" sz="2000" b="1" dirty="0" smtClean="0">
                <a:solidFill>
                  <a:srgbClr val="052656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endParaRPr lang="en-US" sz="2000" b="1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86104" y="5804925"/>
            <a:ext cx="3257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Peak tailing is still a problem</a:t>
            </a:r>
            <a:endParaRPr lang="en-US" sz="2000" b="1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0118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GC-MS can Separate </a:t>
            </a:r>
          </a:p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Different Mercury Compounds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70945"/>
            <a:ext cx="9144000" cy="2228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7015"/>
            <a:ext cx="9144000" cy="28326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0881" y="1176729"/>
            <a:ext cx="899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HgBr</a:t>
            </a:r>
            <a:r>
              <a:rPr lang="en-US" sz="2400" baseline="-250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2</a:t>
            </a:r>
            <a:endParaRPr lang="en-US" sz="2400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4542" y="2919557"/>
            <a:ext cx="725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52656"/>
                </a:solidFill>
                <a:latin typeface="Calibri" panose="020F0502020204030204" pitchFamily="34" charset="0"/>
              </a:rPr>
              <a:t>HgO</a:t>
            </a:r>
            <a:endParaRPr lang="en-US" sz="2400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flipH="1">
            <a:off x="412722" y="3501227"/>
            <a:ext cx="6428832" cy="908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6818673" y="3489785"/>
            <a:ext cx="2256681" cy="90874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Oval 24"/>
          <p:cNvSpPr/>
          <p:nvPr/>
        </p:nvSpPr>
        <p:spPr>
          <a:xfrm>
            <a:off x="6803716" y="3473321"/>
            <a:ext cx="45719" cy="45719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5326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GC-MS can Separate </a:t>
            </a:r>
          </a:p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Different Mercury Compounds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70945"/>
            <a:ext cx="9144000" cy="22282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37015"/>
            <a:ext cx="9144000" cy="28326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0881" y="1176729"/>
            <a:ext cx="899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HgBr</a:t>
            </a:r>
            <a:r>
              <a:rPr lang="en-US" sz="2400" baseline="-250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2</a:t>
            </a:r>
            <a:endParaRPr lang="en-US" sz="2400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4542" y="2919557"/>
            <a:ext cx="725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52656"/>
                </a:solidFill>
                <a:latin typeface="Calibri" panose="020F0502020204030204" pitchFamily="34" charset="0"/>
              </a:rPr>
              <a:t>HgO</a:t>
            </a:r>
            <a:endParaRPr lang="en-US" sz="2400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flipH="1">
            <a:off x="412722" y="3501227"/>
            <a:ext cx="6428832" cy="90875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6818673" y="3489785"/>
            <a:ext cx="2256681" cy="90874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5" name="Oval 24"/>
          <p:cNvSpPr/>
          <p:nvPr/>
        </p:nvSpPr>
        <p:spPr>
          <a:xfrm>
            <a:off x="6803716" y="3473321"/>
            <a:ext cx="45719" cy="45719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6486" y="2517223"/>
            <a:ext cx="8271347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/>
              <a:t>This provides strong evidence for gas-phase </a:t>
            </a:r>
            <a:r>
              <a:rPr lang="en-US" sz="2800" dirty="0" err="1" smtClean="0"/>
              <a:t>HgO</a:t>
            </a:r>
            <a:endParaRPr lang="en-US" sz="2800" dirty="0" smtClean="0"/>
          </a:p>
          <a:p>
            <a:pPr marL="457200" indent="-457200" algn="l">
              <a:buFont typeface="Arial"/>
              <a:buChar char="•"/>
            </a:pPr>
            <a:r>
              <a:rPr lang="en-US" sz="2800" dirty="0" smtClean="0"/>
              <a:t>Published </a:t>
            </a:r>
            <a:r>
              <a:rPr lang="en-US" sz="2800" dirty="0" err="1" smtClean="0"/>
              <a:t>HgO</a:t>
            </a:r>
            <a:r>
              <a:rPr lang="en-US" sz="2800" dirty="0" smtClean="0"/>
              <a:t> vapor pressures are ~70 years old, not reliable</a:t>
            </a:r>
          </a:p>
        </p:txBody>
      </p:sp>
    </p:spTree>
    <p:extLst>
      <p:ext uri="{BB962C8B-B14F-4D97-AF65-F5344CB8AC3E}">
        <p14:creationId xmlns:p14="http://schemas.microsoft.com/office/powerpoint/2010/main" val="23840084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Worries</a:t>
            </a:r>
            <a:endParaRPr lang="en-US" altLang="en-US" sz="32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2216" y="1079862"/>
            <a:ext cx="867373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2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What about chemical transformation/decomposition during ambient air collection? </a:t>
            </a:r>
            <a:r>
              <a:rPr lang="en-US" sz="3200" dirty="0" smtClean="0">
                <a:solidFill>
                  <a:srgbClr val="052656"/>
                </a:solidFill>
                <a:latin typeface="Calibri" panose="020F0502020204030204" pitchFamily="34" charset="0"/>
              </a:rPr>
              <a:t>(from Jerry Lin)</a:t>
            </a:r>
          </a:p>
          <a:p>
            <a:pPr marL="457200" indent="-457200" algn="l">
              <a:buFont typeface="Arial"/>
              <a:buChar char="•"/>
            </a:pPr>
            <a:r>
              <a:rPr lang="en-US" sz="32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What if ambient air oxidized Hg is some compound(s) we don’t know about yet?  </a:t>
            </a:r>
          </a:p>
          <a:p>
            <a:pPr marL="914400" lvl="1" indent="-457200" algn="l">
              <a:buFont typeface="Arial"/>
              <a:buChar char="•"/>
            </a:pPr>
            <a:r>
              <a:rPr lang="en-US" sz="32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What if whatever it is is too reactive to make it through the GC/MS system?</a:t>
            </a:r>
          </a:p>
          <a:p>
            <a:pPr marL="457200" indent="-457200" algn="l">
              <a:buFont typeface="Arial"/>
              <a:buChar char="•"/>
            </a:pPr>
            <a:r>
              <a:rPr lang="en-US" sz="32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Will </a:t>
            </a:r>
            <a:r>
              <a:rPr lang="en-US" sz="3200" b="1" dirty="0" err="1" smtClean="0">
                <a:solidFill>
                  <a:srgbClr val="052656"/>
                </a:solidFill>
                <a:latin typeface="Calibri" panose="020F0502020204030204" pitchFamily="34" charset="0"/>
              </a:rPr>
              <a:t>semivolatile</a:t>
            </a:r>
            <a:r>
              <a:rPr lang="en-US" sz="32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 organics interfere with oxidized mercury </a:t>
            </a:r>
            <a:r>
              <a:rPr lang="en-US" sz="3200" b="1" dirty="0" err="1" smtClean="0">
                <a:solidFill>
                  <a:srgbClr val="052656"/>
                </a:solidFill>
                <a:latin typeface="Calibri" panose="020F0502020204030204" pitchFamily="34" charset="0"/>
              </a:rPr>
              <a:t>cryotrapping</a:t>
            </a:r>
            <a:r>
              <a:rPr lang="en-US" sz="32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 or detection?</a:t>
            </a:r>
            <a:endParaRPr lang="en-US" sz="3200" b="1" dirty="0">
              <a:solidFill>
                <a:srgbClr val="052656"/>
              </a:solidFill>
              <a:latin typeface="Calibri" panose="020F0502020204030204" pitchFamily="34" charset="0"/>
            </a:endParaRPr>
          </a:p>
          <a:p>
            <a:pPr marL="457200" indent="-457200" algn="l">
              <a:buFont typeface="Arial"/>
              <a:buChar char="•"/>
            </a:pPr>
            <a:r>
              <a:rPr lang="en-US" sz="32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Won’t we have to sample a boatload of ambient air to overcome detection limits?</a:t>
            </a:r>
          </a:p>
        </p:txBody>
      </p:sp>
    </p:spTree>
    <p:extLst>
      <p:ext uri="{BB962C8B-B14F-4D97-AF65-F5344CB8AC3E}">
        <p14:creationId xmlns:p14="http://schemas.microsoft.com/office/powerpoint/2010/main" val="157642839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 rot="10800000" flipV="1">
            <a:off x="0" y="-2381"/>
            <a:ext cx="9150724" cy="100409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576" bIns="45720" anchor="ctr" anchorCtr="0"/>
          <a:lstStyle/>
          <a:p>
            <a:pPr>
              <a:defRPr/>
            </a:pPr>
            <a:r>
              <a:rPr lang="en-US" altLang="en-US" sz="3200" b="1" dirty="0" smtClean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7882" y="1071154"/>
            <a:ext cx="88749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Funding from National Science Foundation award number 1324781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Thanks to Mae </a:t>
            </a:r>
            <a:r>
              <a:rPr lang="en-US" sz="3600" b="1" dirty="0" err="1" smtClean="0">
                <a:solidFill>
                  <a:srgbClr val="052656"/>
                </a:solidFill>
                <a:latin typeface="Calibri" panose="020F0502020204030204" pitchFamily="34" charset="0"/>
              </a:rPr>
              <a:t>Gustin</a:t>
            </a:r>
            <a:r>
              <a:rPr lang="en-US" sz="36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, </a:t>
            </a:r>
            <a:r>
              <a:rPr lang="en-US" sz="3600" b="1" dirty="0" err="1" smtClean="0">
                <a:solidFill>
                  <a:srgbClr val="052656"/>
                </a:solidFill>
                <a:latin typeface="Calibri" panose="020F0502020204030204" pitchFamily="34" charset="0"/>
              </a:rPr>
              <a:t>Jiaoyan</a:t>
            </a:r>
            <a:r>
              <a:rPr lang="en-US" sz="3600" b="1" dirty="0" smtClean="0">
                <a:solidFill>
                  <a:srgbClr val="052656"/>
                </a:solidFill>
                <a:latin typeface="Calibri" panose="020F0502020204030204" pitchFamily="34" charset="0"/>
              </a:rPr>
              <a:t> Huang, and others at UNR for collaboration and support</a:t>
            </a:r>
            <a:endParaRPr lang="en-US" sz="3600" b="1" dirty="0">
              <a:solidFill>
                <a:srgbClr val="052656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7991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efault - Title Onl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- Title Only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2700">
          <a:solidFill>
            <a:schemeClr val="tx1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Default - Title Onl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CRD for Rob 081511">
  <a:themeElements>
    <a:clrScheme name="">
      <a:dk1>
        <a:srgbClr val="7F7F7F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6C6C6C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- Title Slide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Default - 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CRD for Rob 081511.pot</Template>
  <TotalTime>69037</TotalTime>
  <Pages>0</Pages>
  <Words>623</Words>
  <Characters>0</Characters>
  <Application>Microsoft Macintosh PowerPoint</Application>
  <PresentationFormat>On-screen Show (4:3)</PresentationFormat>
  <Lines>0</Lines>
  <Paragraphs>169</Paragraphs>
  <Slides>18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Custom Design</vt:lpstr>
      <vt:lpstr>Default - Title Only</vt:lpstr>
      <vt:lpstr>2_Custom Design</vt:lpstr>
      <vt:lpstr>1_Custom Design</vt:lpstr>
      <vt:lpstr>1_CRD for Rob 081511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Jacob Given</dc:creator>
  <cp:lastModifiedBy>Seth Lyman</cp:lastModifiedBy>
  <cp:revision>667</cp:revision>
  <cp:lastPrinted>2013-12-08T01:37:31Z</cp:lastPrinted>
  <dcterms:created xsi:type="dcterms:W3CDTF">2011-06-27T15:08:53Z</dcterms:created>
  <dcterms:modified xsi:type="dcterms:W3CDTF">2014-07-30T15:42:44Z</dcterms:modified>
</cp:coreProperties>
</file>