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6" r:id="rId3"/>
    <p:sldId id="257" r:id="rId4"/>
    <p:sldId id="258" r:id="rId5"/>
    <p:sldId id="259" r:id="rId6"/>
    <p:sldId id="260" r:id="rId7"/>
    <p:sldId id="268" r:id="rId8"/>
    <p:sldId id="261" r:id="rId9"/>
    <p:sldId id="269" r:id="rId10"/>
    <p:sldId id="271" r:id="rId11"/>
    <p:sldId id="270" r:id="rId12"/>
    <p:sldId id="265" r:id="rId13"/>
    <p:sldId id="301" r:id="rId14"/>
    <p:sldId id="299" r:id="rId15"/>
    <p:sldId id="300" r:id="rId16"/>
    <p:sldId id="302" r:id="rId17"/>
    <p:sldId id="274" r:id="rId18"/>
    <p:sldId id="297" r:id="rId19"/>
    <p:sldId id="275" r:id="rId20"/>
    <p:sldId id="276" r:id="rId21"/>
    <p:sldId id="298" r:id="rId22"/>
    <p:sldId id="277" r:id="rId23"/>
    <p:sldId id="278" r:id="rId24"/>
    <p:sldId id="279" r:id="rId25"/>
    <p:sldId id="280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3" r:id="rId36"/>
    <p:sldId id="29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3089A-51AF-44A5-AE4D-E05309A7DCB1}" type="datetimeFigureOut">
              <a:rPr lang="en-US" smtClean="0"/>
              <a:pPr/>
              <a:t>3/30/2018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EEA03-1135-4284-839A-BE05325B62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PowerPoint_Slide1.sld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emf"/><Relationship Id="rId4" Type="http://schemas.openxmlformats.org/officeDocument/2006/relationships/package" Target="../embeddings/Microsoft_PowerPoint_Slide2.sld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PowerPoint_Slide3.sld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0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7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1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3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6.w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7"/>
          <p:cNvSpPr txBox="1">
            <a:spLocks noChangeArrowheads="1"/>
          </p:cNvSpPr>
          <p:nvPr/>
        </p:nvSpPr>
        <p:spPr bwMode="auto">
          <a:xfrm>
            <a:off x="111125" y="5133975"/>
            <a:ext cx="8915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1600">
                <a:solidFill>
                  <a:srgbClr val="FFFF00"/>
                </a:solidFill>
              </a:rPr>
              <a:t>Sergey Brodsky</a:t>
            </a:r>
            <a:r>
              <a:rPr lang="en-US" altLang="en-US" sz="1600" baseline="30000">
                <a:solidFill>
                  <a:srgbClr val="FFFF00"/>
                </a:solidFill>
              </a:rPr>
              <a:t> </a:t>
            </a:r>
            <a:r>
              <a:rPr lang="en-US" altLang="en-US" sz="1600">
                <a:solidFill>
                  <a:srgbClr val="FFFF00"/>
                </a:solidFill>
              </a:rPr>
              <a:t> MD, PhD</a:t>
            </a:r>
          </a:p>
          <a:p>
            <a:pPr algn="ctr"/>
            <a:r>
              <a:rPr lang="en-US" altLang="en-US" sz="1600">
                <a:solidFill>
                  <a:srgbClr val="FFFF00"/>
                </a:solidFill>
              </a:rPr>
              <a:t>The Ohio State University, Columbus, OH</a:t>
            </a:r>
            <a:endParaRPr lang="en-US" altLang="en-US" sz="1400">
              <a:solidFill>
                <a:srgbClr val="FFFF00"/>
              </a:solidFill>
            </a:endParaRPr>
          </a:p>
        </p:txBody>
      </p:sp>
      <p:pic>
        <p:nvPicPr>
          <p:cNvPr id="10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5907088"/>
            <a:ext cx="1828800" cy="72231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14400" y="7620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Brain free hemoglobin increase is different among anticoagulant classes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Picture 6" descr="getIT_6.t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1295400"/>
            <a:ext cx="4953000" cy="37022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04800"/>
            <a:ext cx="8077200" cy="6170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endParaRPr lang="en-US" sz="2000" dirty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Anticoagulant </a:t>
            </a:r>
            <a:r>
              <a:rPr lang="en-US" sz="2000" dirty="0">
                <a:solidFill>
                  <a:srgbClr val="FFFF00"/>
                </a:solidFill>
              </a:rPr>
              <a:t>therapy is the standard of care in patients at high risk for </a:t>
            </a:r>
            <a:r>
              <a:rPr lang="en-US" sz="2000" dirty="0" err="1">
                <a:solidFill>
                  <a:srgbClr val="FFFF00"/>
                </a:solidFill>
              </a:rPr>
              <a:t>thromboembolic</a:t>
            </a:r>
            <a:r>
              <a:rPr lang="en-US" sz="2000" dirty="0">
                <a:solidFill>
                  <a:srgbClr val="FFFF00"/>
                </a:solidFill>
              </a:rPr>
              <a:t> events, most notably with </a:t>
            </a:r>
            <a:r>
              <a:rPr lang="en-US" sz="2000" dirty="0" err="1">
                <a:solidFill>
                  <a:srgbClr val="FFFF00"/>
                </a:solidFill>
              </a:rPr>
              <a:t>atrial</a:t>
            </a:r>
            <a:r>
              <a:rPr lang="en-US" sz="2000" dirty="0">
                <a:solidFill>
                  <a:srgbClr val="FFFF00"/>
                </a:solidFill>
              </a:rPr>
              <a:t> fibrillation or venous </a:t>
            </a:r>
            <a:r>
              <a:rPr lang="en-US" sz="2000" dirty="0" err="1">
                <a:solidFill>
                  <a:srgbClr val="FFFF00"/>
                </a:solidFill>
              </a:rPr>
              <a:t>thromboembolism</a:t>
            </a:r>
            <a:r>
              <a:rPr lang="en-US" sz="2000" dirty="0">
                <a:solidFill>
                  <a:srgbClr val="FFFF00"/>
                </a:solidFill>
              </a:rPr>
              <a:t>.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Warfarin </a:t>
            </a:r>
            <a:r>
              <a:rPr lang="en-US" sz="2000" dirty="0">
                <a:solidFill>
                  <a:srgbClr val="FFFF00"/>
                </a:solidFill>
              </a:rPr>
              <a:t>is the most commonly prescribed anticoagulant, with rapid market uptake of direct oral anticoagulants in recent years. Warfarin provides reliable protection against </a:t>
            </a:r>
            <a:r>
              <a:rPr lang="en-US" sz="2000" dirty="0" err="1">
                <a:solidFill>
                  <a:srgbClr val="FFFF00"/>
                </a:solidFill>
              </a:rPr>
              <a:t>thromboembolic</a:t>
            </a:r>
            <a:r>
              <a:rPr lang="en-US" sz="2000" dirty="0">
                <a:solidFill>
                  <a:srgbClr val="FFFF00"/>
                </a:solidFill>
              </a:rPr>
              <a:t> events. 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However</a:t>
            </a:r>
            <a:r>
              <a:rPr lang="en-US" sz="2000" dirty="0">
                <a:solidFill>
                  <a:srgbClr val="FFFF00"/>
                </a:solidFill>
              </a:rPr>
              <a:t>, this benefit comes at a cost, which is a hemorrhage resulting from warfarin-related coagulopathy. Perhaps the most feared hemorrhagic event related to warfarin is intracranial hemorrhage.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The </a:t>
            </a:r>
            <a:r>
              <a:rPr lang="en-US" sz="2000" dirty="0">
                <a:solidFill>
                  <a:srgbClr val="FFFF00"/>
                </a:solidFill>
              </a:rPr>
              <a:t>incidence of warfarin-associated intracranial hemorrhage is 1-5% and it accounts for 10-12% of all intracranial hemorrhages. The mortality rate in these patients is as high as 50</a:t>
            </a:r>
            <a:r>
              <a:rPr lang="en-US" sz="2000" dirty="0" smtClean="0">
                <a:solidFill>
                  <a:srgbClr val="FFFF00"/>
                </a:solidFill>
              </a:rPr>
              <a:t>%. </a:t>
            </a:r>
          </a:p>
          <a:p>
            <a:pPr algn="just">
              <a:spcAft>
                <a:spcPts val="600"/>
              </a:spcAft>
            </a:pPr>
            <a:r>
              <a:rPr lang="en-US" sz="2000" dirty="0" smtClean="0">
                <a:solidFill>
                  <a:srgbClr val="FFFF00"/>
                </a:solidFill>
              </a:rPr>
              <a:t>●  Direct </a:t>
            </a:r>
            <a:r>
              <a:rPr lang="en-US" sz="2000" dirty="0">
                <a:solidFill>
                  <a:srgbClr val="FFFF00"/>
                </a:solidFill>
              </a:rPr>
              <a:t>oral anticoagulants (DOAC), such as direct thrombin inhibitors (</a:t>
            </a:r>
            <a:r>
              <a:rPr lang="en-US" sz="2000" dirty="0" err="1">
                <a:solidFill>
                  <a:srgbClr val="FFFF00"/>
                </a:solidFill>
              </a:rPr>
              <a:t>dabigatran</a:t>
            </a:r>
            <a:r>
              <a:rPr lang="en-US" sz="2000" dirty="0">
                <a:solidFill>
                  <a:srgbClr val="FFFF00"/>
                </a:solidFill>
              </a:rPr>
              <a:t>) and Factor </a:t>
            </a:r>
            <a:r>
              <a:rPr lang="en-US" sz="2000" dirty="0" err="1">
                <a:solidFill>
                  <a:srgbClr val="FFFF00"/>
                </a:solidFill>
              </a:rPr>
              <a:t>Xa</a:t>
            </a:r>
            <a:r>
              <a:rPr lang="en-US" sz="2000" dirty="0">
                <a:solidFill>
                  <a:srgbClr val="FFFF00"/>
                </a:solidFill>
              </a:rPr>
              <a:t> inhibitors (</a:t>
            </a:r>
            <a:r>
              <a:rPr lang="en-US" sz="2000" dirty="0" err="1">
                <a:solidFill>
                  <a:srgbClr val="FFFF00"/>
                </a:solidFill>
              </a:rPr>
              <a:t>rivaroxaban</a:t>
            </a:r>
            <a:r>
              <a:rPr lang="en-US" sz="2000" dirty="0">
                <a:solidFill>
                  <a:srgbClr val="FFFF00"/>
                </a:solidFill>
              </a:rPr>
              <a:t> and </a:t>
            </a:r>
            <a:r>
              <a:rPr lang="en-US" sz="2000" dirty="0" err="1">
                <a:solidFill>
                  <a:srgbClr val="FFFF00"/>
                </a:solidFill>
              </a:rPr>
              <a:t>apixaban</a:t>
            </a:r>
            <a:r>
              <a:rPr lang="en-US" sz="2000" dirty="0">
                <a:solidFill>
                  <a:srgbClr val="FFFF00"/>
                </a:solidFill>
              </a:rPr>
              <a:t>) reduce, but not completely prevent  the risk of intracranial hemorrhages</a:t>
            </a:r>
            <a:r>
              <a:rPr lang="en-US" sz="2000" baseline="30000" dirty="0">
                <a:solidFill>
                  <a:srgbClr val="FFFF00"/>
                </a:solidFill>
                <a:hlinkClick r:id="" tooltip="Miller, 2012 #113"/>
              </a:rPr>
              <a:t>2</a:t>
            </a:r>
            <a:r>
              <a:rPr lang="en-US" sz="2000" dirty="0">
                <a:solidFill>
                  <a:srgbClr val="FFFF00"/>
                </a:solidFill>
              </a:rPr>
              <a:t>. </a:t>
            </a:r>
          </a:p>
          <a:p>
            <a:pPr algn="just">
              <a:spcAft>
                <a:spcPts val="600"/>
              </a:spcAft>
            </a:pP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676400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0000"/>
                </a:solidFill>
              </a:rPr>
              <a:t>The aim </a:t>
            </a:r>
            <a:r>
              <a:rPr lang="en-US" sz="2400" dirty="0">
                <a:solidFill>
                  <a:srgbClr val="FFFF00"/>
                </a:solidFill>
              </a:rPr>
              <a:t>of this study was to investigate whether intracranial hemorrhages are dependent on the class of anticoagulant in experimental animals. </a:t>
            </a:r>
          </a:p>
          <a:p>
            <a:pPr>
              <a:lnSpc>
                <a:spcPct val="150000"/>
              </a:lnSpc>
            </a:pP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981200"/>
            <a:ext cx="82296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Several anticoagulant classes were used: 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vitamin </a:t>
            </a:r>
            <a:r>
              <a:rPr lang="en-US" sz="2400" dirty="0">
                <a:solidFill>
                  <a:srgbClr val="FFFF00"/>
                </a:solidFill>
              </a:rPr>
              <a:t>K antagonists: </a:t>
            </a:r>
            <a:r>
              <a:rPr lang="en-US" sz="2400" dirty="0" err="1">
                <a:solidFill>
                  <a:srgbClr val="FFFF00"/>
                </a:solidFill>
              </a:rPr>
              <a:t>Brodifacoum</a:t>
            </a:r>
            <a:r>
              <a:rPr lang="en-US" sz="2400" dirty="0">
                <a:solidFill>
                  <a:srgbClr val="FFFF00"/>
                </a:solidFill>
              </a:rPr>
              <a:t> (BDF) and warfarin 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direct </a:t>
            </a:r>
            <a:r>
              <a:rPr lang="en-US" sz="2400" dirty="0">
                <a:solidFill>
                  <a:srgbClr val="FFFF00"/>
                </a:solidFill>
              </a:rPr>
              <a:t>thrombin inhibitor </a:t>
            </a:r>
            <a:r>
              <a:rPr lang="en-US" sz="2400" dirty="0" err="1">
                <a:solidFill>
                  <a:srgbClr val="FFFF00"/>
                </a:solidFill>
              </a:rPr>
              <a:t>dabigatran</a:t>
            </a:r>
            <a:r>
              <a:rPr lang="en-US" sz="2400" dirty="0">
                <a:solidFill>
                  <a:srgbClr val="FFFF00"/>
                </a:solidFill>
              </a:rPr>
              <a:t> (</a:t>
            </a:r>
            <a:r>
              <a:rPr lang="en-US" sz="2400" dirty="0" err="1" smtClean="0">
                <a:solidFill>
                  <a:srgbClr val="FFFF00"/>
                </a:solidFill>
              </a:rPr>
              <a:t>Pradaxa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Factor </a:t>
            </a:r>
            <a:r>
              <a:rPr lang="en-US" sz="2400" dirty="0" err="1">
                <a:solidFill>
                  <a:srgbClr val="FFFF00"/>
                </a:solidFill>
              </a:rPr>
              <a:t>Xa</a:t>
            </a:r>
            <a:r>
              <a:rPr lang="en-US" sz="2400" dirty="0">
                <a:solidFill>
                  <a:srgbClr val="FFFF00"/>
                </a:solidFill>
              </a:rPr>
              <a:t> antagonist </a:t>
            </a:r>
            <a:r>
              <a:rPr lang="en-US" sz="2400" dirty="0" err="1">
                <a:solidFill>
                  <a:srgbClr val="FFFF00"/>
                </a:solidFill>
              </a:rPr>
              <a:t>rivaroxaban</a:t>
            </a:r>
            <a:r>
              <a:rPr lang="en-US" sz="2400" dirty="0">
                <a:solidFill>
                  <a:srgbClr val="FFFF00"/>
                </a:solidFill>
              </a:rPr>
              <a:t> (</a:t>
            </a:r>
            <a:r>
              <a:rPr lang="en-US" sz="2400" dirty="0" err="1" smtClean="0">
                <a:solidFill>
                  <a:srgbClr val="FFFF00"/>
                </a:solidFill>
              </a:rPr>
              <a:t>Xarelto</a:t>
            </a:r>
            <a:r>
              <a:rPr lang="en-US" sz="2400" dirty="0" smtClean="0">
                <a:solidFill>
                  <a:srgbClr val="FFFF00"/>
                </a:solidFill>
              </a:rPr>
              <a:t>)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en-US" sz="2400" dirty="0" smtClean="0">
                <a:solidFill>
                  <a:srgbClr val="FFFF00"/>
                </a:solidFill>
              </a:rPr>
              <a:t>Indirect </a:t>
            </a:r>
            <a:r>
              <a:rPr lang="en-US" sz="2400" dirty="0">
                <a:solidFill>
                  <a:srgbClr val="FFFF00"/>
                </a:solidFill>
              </a:rPr>
              <a:t>thrombin and Factor </a:t>
            </a:r>
            <a:r>
              <a:rPr lang="en-US" sz="2400" dirty="0" err="1">
                <a:solidFill>
                  <a:srgbClr val="FFFF00"/>
                </a:solidFill>
              </a:rPr>
              <a:t>Xa</a:t>
            </a:r>
            <a:r>
              <a:rPr lang="en-US" sz="2400" dirty="0">
                <a:solidFill>
                  <a:srgbClr val="FFFF00"/>
                </a:solidFill>
              </a:rPr>
              <a:t> inhibitor </a:t>
            </a:r>
            <a:r>
              <a:rPr lang="en-US" sz="2400" dirty="0" smtClean="0">
                <a:solidFill>
                  <a:srgbClr val="FFFF00"/>
                </a:solidFill>
              </a:rPr>
              <a:t>heparin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4478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solidFill>
                  <a:srgbClr val="FFFF00"/>
                </a:solidFill>
              </a:rPr>
              <a:t>The following routes and doses were used for the medications: </a:t>
            </a:r>
            <a:endParaRPr lang="en-US" sz="2000" dirty="0" smtClean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BDF</a:t>
            </a:r>
            <a:r>
              <a:rPr lang="en-US" sz="2000" dirty="0">
                <a:solidFill>
                  <a:srgbClr val="FFFF00"/>
                </a:solidFill>
              </a:rPr>
              <a:t>: oral </a:t>
            </a:r>
            <a:r>
              <a:rPr lang="en-US" sz="2000" dirty="0" err="1">
                <a:solidFill>
                  <a:srgbClr val="FFFF00"/>
                </a:solidFill>
              </a:rPr>
              <a:t>gavage</a:t>
            </a:r>
            <a:r>
              <a:rPr lang="en-US" sz="2000" dirty="0">
                <a:solidFill>
                  <a:srgbClr val="FFFF00"/>
                </a:solidFill>
              </a:rPr>
              <a:t>, single administration 0.4 mg/kg </a:t>
            </a:r>
            <a:r>
              <a:rPr lang="en-US" sz="2000" dirty="0" smtClean="0">
                <a:solidFill>
                  <a:srgbClr val="FFFF00"/>
                </a:solidFill>
              </a:rPr>
              <a:t>(LD50)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warfarin </a:t>
            </a:r>
            <a:r>
              <a:rPr lang="en-US" sz="2000" i="1" dirty="0">
                <a:solidFill>
                  <a:srgbClr val="FFFF00"/>
                </a:solidFill>
              </a:rPr>
              <a:t>per </a:t>
            </a:r>
            <a:r>
              <a:rPr lang="en-US" sz="2000" i="1" dirty="0" err="1">
                <a:solidFill>
                  <a:srgbClr val="FFFF00"/>
                </a:solidFill>
              </a:rPr>
              <a:t>os</a:t>
            </a:r>
            <a:r>
              <a:rPr lang="en-US" sz="2000" dirty="0">
                <a:solidFill>
                  <a:srgbClr val="FFFF00"/>
                </a:solidFill>
              </a:rPr>
              <a:t> in drinking water 2 mg/kg/day for 5 </a:t>
            </a:r>
            <a:r>
              <a:rPr lang="en-US" sz="2000" dirty="0" smtClean="0">
                <a:solidFill>
                  <a:srgbClr val="FFFF00"/>
                </a:solidFill>
              </a:rPr>
              <a:t>days</a:t>
            </a:r>
            <a:endParaRPr lang="en-US" sz="2000" baseline="30000" dirty="0" smtClean="0">
              <a:solidFill>
                <a:srgbClr val="FFFF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solidFill>
                  <a:srgbClr val="FFFF00"/>
                </a:solidFill>
              </a:rPr>
              <a:t>dabigatran</a:t>
            </a:r>
            <a:r>
              <a:rPr lang="en-US" sz="2000" dirty="0">
                <a:solidFill>
                  <a:srgbClr val="FFFF00"/>
                </a:solidFill>
              </a:rPr>
              <a:t>: oral </a:t>
            </a:r>
            <a:r>
              <a:rPr lang="en-US" sz="2000" dirty="0" err="1">
                <a:solidFill>
                  <a:srgbClr val="FFFF00"/>
                </a:solidFill>
              </a:rPr>
              <a:t>gavage</a:t>
            </a:r>
            <a:r>
              <a:rPr lang="en-US" sz="2000" dirty="0">
                <a:solidFill>
                  <a:srgbClr val="FFFF00"/>
                </a:solidFill>
              </a:rPr>
              <a:t>, single administration 150 mg/kg (</a:t>
            </a:r>
            <a:r>
              <a:rPr lang="en-US" sz="2000" dirty="0" smtClean="0">
                <a:solidFill>
                  <a:srgbClr val="FFFF00"/>
                </a:solidFill>
              </a:rPr>
              <a:t>LD50)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 smtClean="0">
                <a:solidFill>
                  <a:srgbClr val="FFFF00"/>
                </a:solidFill>
              </a:rPr>
              <a:t>rivaroxaban</a:t>
            </a:r>
            <a:r>
              <a:rPr lang="en-US" sz="2000" dirty="0">
                <a:solidFill>
                  <a:srgbClr val="FFFF00"/>
                </a:solidFill>
              </a:rPr>
              <a:t>: oral </a:t>
            </a:r>
            <a:r>
              <a:rPr lang="en-US" sz="2000" dirty="0" err="1">
                <a:solidFill>
                  <a:srgbClr val="FFFF00"/>
                </a:solidFill>
              </a:rPr>
              <a:t>gavage</a:t>
            </a:r>
            <a:r>
              <a:rPr lang="en-US" sz="2000" dirty="0">
                <a:solidFill>
                  <a:srgbClr val="FFFF00"/>
                </a:solidFill>
              </a:rPr>
              <a:t>, single administration 20 mg/kg (LD50</a:t>
            </a:r>
            <a:r>
              <a:rPr lang="en-US" sz="2000" dirty="0" smtClean="0">
                <a:solidFill>
                  <a:srgbClr val="FFFF00"/>
                </a:solidFill>
              </a:rPr>
              <a:t>) 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>
                <a:solidFill>
                  <a:srgbClr val="FFFF00"/>
                </a:solidFill>
              </a:rPr>
              <a:t>heparin</a:t>
            </a:r>
            <a:r>
              <a:rPr lang="en-US" sz="2000" dirty="0">
                <a:solidFill>
                  <a:srgbClr val="FFFF00"/>
                </a:solidFill>
              </a:rPr>
              <a:t>: subcutaneous single injection 100KU/kg (</a:t>
            </a:r>
            <a:r>
              <a:rPr lang="en-US" sz="2000" dirty="0" smtClean="0">
                <a:solidFill>
                  <a:srgbClr val="FFFF00"/>
                </a:solidFill>
              </a:rPr>
              <a:t>LD50).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44741"/>
            <a:ext cx="8229600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Intracranial hemorrhages were assessed by </a:t>
            </a:r>
            <a:r>
              <a:rPr lang="en-US" sz="2400" dirty="0" err="1">
                <a:solidFill>
                  <a:srgbClr val="FFFF00"/>
                </a:solidFill>
              </a:rPr>
              <a:t>histologic</a:t>
            </a:r>
            <a:r>
              <a:rPr lang="en-US" sz="2400" dirty="0">
                <a:solidFill>
                  <a:srgbClr val="FFFF00"/>
                </a:solidFill>
              </a:rPr>
              <a:t> examination of the brains and the free hemoglobin concentration in the brain parenchyma.  Free hemoglobin was measured using </a:t>
            </a:r>
            <a:r>
              <a:rPr lang="en-US" sz="2400" dirty="0" err="1">
                <a:solidFill>
                  <a:srgbClr val="FFFF00"/>
                </a:solidFill>
              </a:rPr>
              <a:t>Drabkin’s</a:t>
            </a:r>
            <a:r>
              <a:rPr lang="en-US" sz="2400" dirty="0">
                <a:solidFill>
                  <a:srgbClr val="FFFF00"/>
                </a:solidFill>
              </a:rPr>
              <a:t> Reagent based on a modified manufacturer protocol. The total hemoglobin concentration was calculated per gm of brain tissue from the calibration curve. </a:t>
            </a:r>
          </a:p>
          <a:p>
            <a:pPr algn="just">
              <a:lnSpc>
                <a:spcPct val="150000"/>
              </a:lnSpc>
            </a:pPr>
            <a:endParaRPr lang="en-US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78486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</a:rPr>
              <a:t>All rats </a:t>
            </a:r>
            <a:r>
              <a:rPr lang="en-US" sz="2400" dirty="0" smtClean="0">
                <a:solidFill>
                  <a:srgbClr val="FFFF00"/>
                </a:solidFill>
              </a:rPr>
              <a:t>underwent </a:t>
            </a:r>
            <a:r>
              <a:rPr lang="en-US" sz="2400" dirty="0">
                <a:solidFill>
                  <a:srgbClr val="FFFF00"/>
                </a:solidFill>
              </a:rPr>
              <a:t>autopsy, craniotomy was performed, brain was extracted and cut at the middle </a:t>
            </a:r>
            <a:r>
              <a:rPr lang="en-US" sz="2400" dirty="0" err="1">
                <a:solidFill>
                  <a:srgbClr val="FFFF00"/>
                </a:solidFill>
              </a:rPr>
              <a:t>sagittal</a:t>
            </a:r>
            <a:r>
              <a:rPr lang="en-US" sz="2400" dirty="0">
                <a:solidFill>
                  <a:srgbClr val="FFFF00"/>
                </a:solidFill>
              </a:rPr>
              <a:t> plane. The left half of the brain was divided into 3 parts: anterior brain (including the frontal lobes), posterior brain (including the parietal, temporal and occipital lobes) and the cerebellum.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10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FFFF00"/>
                </a:solidFill>
              </a:rPr>
              <a:t>Grossly, intracranial hemorrhages were not appreciated at autopsy in either of the treatment groups. However, microscopic examination showed microscopic interstitial hemorrhages in animals treated with BDF, but not other anticoagulants </a:t>
            </a:r>
          </a:p>
        </p:txBody>
      </p:sp>
      <p:pic>
        <p:nvPicPr>
          <p:cNvPr id="4" name="Picture 3" descr="getIT_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524000"/>
            <a:ext cx="6562749" cy="4909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IT_2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066800"/>
            <a:ext cx="6172200" cy="46170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IT_5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914400"/>
            <a:ext cx="6629401" cy="495910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tIT_3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219200"/>
            <a:ext cx="6213782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912813" y="609600"/>
          <a:ext cx="7123112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Graph" r:id="rId3" imgW="3876480" imgH="2986560" progId="Origin50.Graph">
                  <p:embed/>
                </p:oleObj>
              </mc:Choice>
              <mc:Fallback>
                <p:oleObj name="Graph" r:id="rId3" imgW="3876480" imgH="298656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2813" y="609600"/>
                        <a:ext cx="7123112" cy="54864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8849" name="Object 1"/>
          <p:cNvGraphicFramePr>
            <a:graphicFrameLocks noChangeAspect="1"/>
          </p:cNvGraphicFramePr>
          <p:nvPr/>
        </p:nvGraphicFramePr>
        <p:xfrm>
          <a:off x="1828800" y="228599"/>
          <a:ext cx="4953000" cy="5000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0" name="Slide" r:id="rId4" imgW="3192742" imgH="4258112" progId="PowerPoint.Slide.12">
                  <p:embed/>
                </p:oleObj>
              </mc:Choice>
              <mc:Fallback>
                <p:oleObj name="Slide" r:id="rId4" imgW="3192742" imgH="4258112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3615" t="5411" r="23444" b="33366"/>
                      <a:stretch>
                        <a:fillRect/>
                      </a:stretch>
                    </p:blipFill>
                    <p:spPr bwMode="auto">
                      <a:xfrm>
                        <a:off x="1828800" y="228599"/>
                        <a:ext cx="4953000" cy="50001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685800" y="5334000"/>
            <a:ext cx="7696200" cy="136525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Possible pathogenesis of anticoagulant-related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vasculopathy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Thrombin acts on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thrombomodulin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(TM) on endothelial cells (EC). This results in protein C activation. Also, thrombin binds and activates protease-activated receptor 1 (PAR-1), which is expressed on EC. Activated protein C (APC) may affect endothelial protein C receptor (EPCR) and/or PAR-1. We propose that activation of PAR-1 and/or EPCR is necessary to preserve the vascular barrier. Underlying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vasculopathy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results in altered expression of PAR-1, EPCR and/or TM. Decreased thrombin activity, as the result of anticoagulation, lowers APC expression. The decrease in both thrombin and APC reduces stimulation of PAR-1, EPCR, and/or TM. This causes a disruption of endothelial barrier integrity and leads to hemorrhage.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2705" name="Object 1"/>
          <p:cNvGraphicFramePr>
            <a:graphicFrameLocks noChangeAspect="1"/>
          </p:cNvGraphicFramePr>
          <p:nvPr/>
        </p:nvGraphicFramePr>
        <p:xfrm>
          <a:off x="1828800" y="376238"/>
          <a:ext cx="4722813" cy="385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6" name="Graph" r:id="rId3" imgW="3877056" imgH="2987040" progId="Origin50.Graph">
                  <p:embed/>
                </p:oleObj>
              </mc:Choice>
              <mc:Fallback>
                <p:oleObj name="Graph" r:id="rId3" imgW="3877056" imgH="2987040" progId="Origin50.Grap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896" t="3061" r="10849" b="8878"/>
                      <a:stretch>
                        <a:fillRect/>
                      </a:stretch>
                    </p:blipFill>
                    <p:spPr bwMode="auto">
                      <a:xfrm>
                        <a:off x="1828800" y="376238"/>
                        <a:ext cx="4722813" cy="38512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1066800" y="4800600"/>
            <a:ext cx="6858000" cy="1031875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Vascular permeability in the brain vessels in animals treated with warfarin.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Vascular permeability was measured by Evans blue contents in the brain after 1 week of treatment with 0.74mg/kg/day of warfarin, as described . Sham operated (Sham) and 5/6 nephrectomy (5/6NE) 3 weeks after the ablative surgery were studied.  Different areas of the brain were analyzed. Front – frontal lobes of the cerebrum, middle – the middle brain and the cerebellum. N=3 in each group.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7825" name="Object 1"/>
          <p:cNvGraphicFramePr>
            <a:graphicFrameLocks noChangeAspect="1"/>
          </p:cNvGraphicFramePr>
          <p:nvPr/>
        </p:nvGraphicFramePr>
        <p:xfrm>
          <a:off x="415976" y="381000"/>
          <a:ext cx="8270824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26" name="Slide" r:id="rId4" imgW="4561370" imgH="3421318" progId="PowerPoint.Slide.12">
                  <p:embed/>
                </p:oleObj>
              </mc:Choice>
              <mc:Fallback>
                <p:oleObj name="Slide" r:id="rId4" imgW="4561370" imgH="3421318" progId="PowerPoint.Slide.12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4513" b="23955"/>
                      <a:stretch>
                        <a:fillRect/>
                      </a:stretch>
                    </p:blipFill>
                    <p:spPr bwMode="auto">
                      <a:xfrm>
                        <a:off x="415976" y="381000"/>
                        <a:ext cx="8270824" cy="3200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990600" y="3962401"/>
            <a:ext cx="7391399" cy="7620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Microglial</a:t>
            </a: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cells in the brain obtained from 5/6 nephrectomy rats treated with  warfarin.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5/6 nephrectomy rats were treated with 0.74 mg/kg/day warfarin for 7 days.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Microglial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cells were detected in sections of paraffin embedded tissue by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immunofluorescence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using an lba1 antibody.  A – non-treated B – warfarin treated rat.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2362200" y="762000"/>
          <a:ext cx="4343400" cy="3545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5" name="Slide" r:id="rId4" imgW="4549117" imgH="3412320" progId="PowerPoint.Slide.12">
                  <p:embed/>
                </p:oleObj>
              </mc:Choice>
              <mc:Fallback>
                <p:oleObj name="Slide" r:id="rId4" imgW="4549117" imgH="3412320" progId="PowerPoint.Slide.12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166" t="3256" r="15761" b="15666"/>
                      <a:stretch>
                        <a:fillRect/>
                      </a:stretch>
                    </p:blipFill>
                    <p:spPr bwMode="auto">
                      <a:xfrm>
                        <a:off x="2362200" y="762000"/>
                        <a:ext cx="4343400" cy="35457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990600" y="5021263"/>
            <a:ext cx="7467600" cy="846137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Oxidized proteins (measured as protein carbonyl (PCA) in the brain in animals treated with </a:t>
            </a:r>
            <a:r>
              <a:rPr kumimoji="0" lang="en-US" sz="10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brodifacoum</a:t>
            </a:r>
            <a:r>
              <a:rPr kumimoji="0" lang="en-US" sz="1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(BDF). </a:t>
            </a:r>
            <a:endParaRPr kumimoji="0" lang="en-US" sz="1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Protein Carbonyl Assay (Cayman Chemical Company, MI) was used to detect oxidized proteins in the brain. PCA/protein ratio is shown. BDF was given in the dose of 0.4 mg/kg per 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os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N-</a:t>
            </a:r>
            <a:r>
              <a:rPr kumimoji="0" lang="en-US" sz="1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acetylcysteine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(NAC) was given 24-hours prior to BDF (combined data from 30 mg/kg and 100 mg/kg are shown). Control animals received vehicle only.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647700" y="1295400"/>
            <a:ext cx="78486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  <a:buFont typeface="Symbol" pitchFamily="18" charset="2"/>
              <a:buNone/>
            </a:pPr>
            <a:endParaRPr lang="en-US" altLang="en-US" sz="2400">
              <a:solidFill>
                <a:srgbClr val="FF3300"/>
              </a:solidFill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90500" y="2205038"/>
            <a:ext cx="8953500" cy="436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Warfarin related nephropathy – WRN. Key features of WRN in this cohort: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AKI: Cr 4.3</a:t>
            </a:r>
            <a:r>
              <a:rPr lang="en-US" altLang="en-US">
                <a:solidFill>
                  <a:srgbClr val="FFFF00"/>
                </a:solidFill>
                <a:sym typeface="Symbol" pitchFamily="18" charset="2"/>
              </a:rPr>
              <a:t></a:t>
            </a:r>
            <a:r>
              <a:rPr lang="en-US" altLang="en-US">
                <a:solidFill>
                  <a:srgbClr val="FFFF00"/>
                </a:solidFill>
              </a:rPr>
              <a:t>0.8 mg/dl, baseline 1.3 </a:t>
            </a:r>
            <a:r>
              <a:rPr lang="en-US" altLang="en-US">
                <a:solidFill>
                  <a:srgbClr val="FFFF00"/>
                </a:solidFill>
                <a:sym typeface="Symbol" pitchFamily="18" charset="2"/>
              </a:rPr>
              <a:t></a:t>
            </a:r>
            <a:r>
              <a:rPr lang="en-US" altLang="en-US">
                <a:solidFill>
                  <a:srgbClr val="FFFF00"/>
                </a:solidFill>
              </a:rPr>
              <a:t>0.3 mg/dl. 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At presentation with AKI, the INR was above the therapeutic range (4.4</a:t>
            </a:r>
            <a:r>
              <a:rPr lang="en-US" altLang="en-US">
                <a:solidFill>
                  <a:srgbClr val="FFFF00"/>
                </a:solidFill>
                <a:sym typeface="Symbol" pitchFamily="18" charset="2"/>
              </a:rPr>
              <a:t></a:t>
            </a:r>
            <a:r>
              <a:rPr lang="en-US" altLang="en-US">
                <a:solidFill>
                  <a:srgbClr val="FFFF00"/>
                </a:solidFill>
              </a:rPr>
              <a:t>0.7)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Kidney biopsy: </a:t>
            </a:r>
          </a:p>
          <a:p>
            <a:pPr marL="742950" lvl="1" indent="-285750"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 acute tubular injury </a:t>
            </a:r>
          </a:p>
          <a:p>
            <a:pPr marL="742950" lvl="1" indent="-285750"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glomerular hemorrhage (RBC in the  Bowman’s space and occlusive RBC casts in tubules). </a:t>
            </a:r>
          </a:p>
          <a:p>
            <a:pPr marL="742950" lvl="1" indent="-285750" algn="just" eaLnBrk="1" hangingPunct="1">
              <a:lnSpc>
                <a:spcPct val="120000"/>
              </a:lnSpc>
              <a:spcBef>
                <a:spcPct val="50000"/>
              </a:spcBef>
              <a:buFont typeface="Symbol" pitchFamily="18" charset="2"/>
              <a:buChar char="·"/>
            </a:pPr>
            <a:r>
              <a:rPr lang="en-US" altLang="en-US">
                <a:solidFill>
                  <a:srgbClr val="FFFF00"/>
                </a:solidFill>
              </a:rPr>
              <a:t>An underlying kidney disease (mild glomerular immune complex deposits, FSGS, thickened GBM). </a:t>
            </a:r>
          </a:p>
          <a:p>
            <a:pPr algn="just" eaLnBrk="1" hangingPunct="1"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altLang="en-US">
                <a:solidFill>
                  <a:srgbClr val="FFFF00"/>
                </a:solidFill>
              </a:rPr>
              <a:t>Outcome: six of nine patients did not recover from AKI</a:t>
            </a:r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/>
        </p:nvGraphicFramePr>
        <p:xfrm>
          <a:off x="671513" y="77788"/>
          <a:ext cx="7834312" cy="187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9" name="Image" r:id="rId3" imgW="8888889" imgH="2120635" progId="">
                  <p:embed/>
                </p:oleObj>
              </mc:Choice>
              <mc:Fallback>
                <p:oleObj name="Image" r:id="rId3" imgW="8888889" imgH="2120635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77788"/>
                        <a:ext cx="7834312" cy="187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Slide1l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533400"/>
            <a:ext cx="5486400" cy="4094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685800" y="5181600"/>
            <a:ext cx="7848600" cy="1447800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Red blood cells (RBC) in different compartments of the kidney in patients on warfarin therapy and acute kidney injury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A – numerous RBC and RBC occlusive casts were noticed in tubules and in Bowman’s space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Hematoxylin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&amp; Eosin stain, magnification 200x). B –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Immunohistochemical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stain for Tamm—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Horsfall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protein reveals that the majority of the RBC casts do not contain Tamm—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Horsfall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protein. Arrow – positively-stained thick ascending loop of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Henle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. C –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Immunohistochemical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stain for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cytokeratin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AE1/AE3 (arrows, dark brown) highlights distal tubules with occlusive RBC casts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counterstain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with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hematoxylin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/eosin, magnification  200x). D –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Dysmorphic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RBC were noticed in several tubules by electron microscopy, (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Uranyl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Acetate, Lead Citrate stain, magnification 3000x).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304800" y="2819400"/>
          <a:ext cx="4038600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Graph" r:id="rId3" imgW="3867840" imgH="2975040" progId="Origin50.Graph">
                  <p:embed/>
                </p:oleObj>
              </mc:Choice>
              <mc:Fallback>
                <p:oleObj name="Graph" r:id="rId3" imgW="3867840" imgH="2975040" progId="Origin50.Grap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10938"/>
                      <a:stretch>
                        <a:fillRect/>
                      </a:stretch>
                    </p:blipFill>
                    <p:spPr bwMode="auto">
                      <a:xfrm>
                        <a:off x="304800" y="2819400"/>
                        <a:ext cx="4038600" cy="3505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752600" y="228600"/>
            <a:ext cx="5562600" cy="1828800"/>
            <a:chOff x="1440" y="144"/>
            <a:chExt cx="2932" cy="1205"/>
          </a:xfrm>
        </p:grpSpPr>
        <p:pic>
          <p:nvPicPr>
            <p:cNvPr id="11271" name="Picture 1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40" y="144"/>
              <a:ext cx="2932" cy="1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72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408" y="144"/>
              <a:ext cx="948" cy="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2709" name="Object 5"/>
          <p:cNvGraphicFramePr>
            <a:graphicFrameLocks noChangeAspect="1"/>
          </p:cNvGraphicFramePr>
          <p:nvPr/>
        </p:nvGraphicFramePr>
        <p:xfrm>
          <a:off x="4876800" y="2824163"/>
          <a:ext cx="4114800" cy="347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Graph" r:id="rId7" imgW="3876480" imgH="2960640" progId="Origin50.Graph">
                  <p:embed/>
                </p:oleObj>
              </mc:Choice>
              <mc:Fallback>
                <p:oleObj name="Graph" r:id="rId7" imgW="3876480" imgH="2960640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9583"/>
                      <a:stretch>
                        <a:fillRect/>
                      </a:stretch>
                    </p:blipFill>
                    <p:spPr bwMode="auto">
                      <a:xfrm>
                        <a:off x="4876800" y="2824163"/>
                        <a:ext cx="4114800" cy="34766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107950" y="2398713"/>
            <a:ext cx="415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Scr increased in 5/6 NE, but not control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4572000" y="2398713"/>
            <a:ext cx="4595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Hematuria after brodifacoum (BF)treatment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6" grpId="0"/>
      <p:bldP spid="51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11"/>
          <p:cNvGraphicFramePr>
            <a:graphicFrameLocks noChangeAspect="1"/>
          </p:cNvGraphicFramePr>
          <p:nvPr/>
        </p:nvGraphicFramePr>
        <p:xfrm>
          <a:off x="852488" y="609600"/>
          <a:ext cx="7391400" cy="560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7" name="Image" r:id="rId3" imgW="9142857" imgH="6933333" progId="">
                  <p:embed/>
                </p:oleObj>
              </mc:Choice>
              <mc:Fallback>
                <p:oleObj name="Image" r:id="rId3" imgW="9142857" imgH="6933333" progId="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2488" y="609600"/>
                        <a:ext cx="7391400" cy="560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1219200" y="2982913"/>
            <a:ext cx="2757488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No surgery, BF treatment</a:t>
            </a: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5267325" y="2982913"/>
            <a:ext cx="2352675" cy="369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5/6 NE, BF treatment</a:t>
            </a: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914400" y="5791200"/>
            <a:ext cx="15827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Patient, WRN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fig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2" t="6517" r="4060" b="4712"/>
          <a:stretch>
            <a:fillRect/>
          </a:stretch>
        </p:blipFill>
        <p:spPr bwMode="auto">
          <a:xfrm>
            <a:off x="1219200" y="492476"/>
            <a:ext cx="6324600" cy="468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Text Box 3"/>
          <p:cNvSpPr txBox="1">
            <a:spLocks noChangeArrowheads="1"/>
          </p:cNvSpPr>
          <p:nvPr/>
        </p:nvSpPr>
        <p:spPr bwMode="auto">
          <a:xfrm>
            <a:off x="990600" y="5257800"/>
            <a:ext cx="7315200" cy="10668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Acute over-anticoagulation results in endothelial cell apoptosis.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Kidneys obtained from animals treated with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brodifacoum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(5/6 nephrectomy shown) were stained with antibodies against CD31 (red), the TUNEL enzymatic labeling assay (green) and Hoechst (blue). Apoptotic cells were detected in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glomeruli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(A), </a:t>
            </a: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peritubular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capillaries (B) and tubules (C). The number of apoptotic cells was counted in different compartments of the kidney and by their origin (C).  Magnification 400x.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2"/>
          <a:stretch>
            <a:fillRect/>
          </a:stretch>
        </p:blipFill>
        <p:spPr bwMode="auto">
          <a:xfrm>
            <a:off x="228600" y="131763"/>
            <a:ext cx="8686800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5846" name="Object 6"/>
          <p:cNvGraphicFramePr>
            <a:graphicFrameLocks noChangeAspect="1"/>
          </p:cNvGraphicFramePr>
          <p:nvPr/>
        </p:nvGraphicFramePr>
        <p:xfrm>
          <a:off x="0" y="2387600"/>
          <a:ext cx="4262438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2" name="Graph" r:id="rId4" imgW="3867840" imgH="2975040" progId="Origin50.Graph">
                  <p:embed/>
                </p:oleObj>
              </mc:Choice>
              <mc:Fallback>
                <p:oleObj name="Graph" r:id="rId4" imgW="3867840" imgH="2975040" progId="Origin50.Grap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073" r="4729"/>
                      <a:stretch>
                        <a:fillRect/>
                      </a:stretch>
                    </p:blipFill>
                    <p:spPr bwMode="auto">
                      <a:xfrm>
                        <a:off x="0" y="2387600"/>
                        <a:ext cx="4262438" cy="3556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7" name="Object 7"/>
          <p:cNvGraphicFramePr>
            <a:graphicFrameLocks noChangeAspect="1"/>
          </p:cNvGraphicFramePr>
          <p:nvPr/>
        </p:nvGraphicFramePr>
        <p:xfrm>
          <a:off x="4724400" y="2362200"/>
          <a:ext cx="4340225" cy="357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3" name="Graph" r:id="rId6" imgW="3867840" imgH="2975040" progId="Origin50.Graph">
                  <p:embed/>
                </p:oleObj>
              </mc:Choice>
              <mc:Fallback>
                <p:oleObj name="Graph" r:id="rId6" imgW="3867840" imgH="2975040" progId="Origin50.Graph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6619"/>
                      <a:stretch>
                        <a:fillRect/>
                      </a:stretch>
                    </p:blipFill>
                    <p:spPr bwMode="auto">
                      <a:xfrm>
                        <a:off x="4724400" y="2362200"/>
                        <a:ext cx="4340225" cy="357505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0" y="2438400"/>
            <a:ext cx="477838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1"/>
              <a:t>A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4724400" y="2438400"/>
            <a:ext cx="477838" cy="5794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en-US" sz="3200" b="1"/>
              <a:t>B</a:t>
            </a:r>
          </a:p>
        </p:txBody>
      </p:sp>
      <p:sp>
        <p:nvSpPr>
          <p:cNvPr id="35860" name="Text Box 20"/>
          <p:cNvSpPr txBox="1">
            <a:spLocks noChangeArrowheads="1"/>
          </p:cNvSpPr>
          <p:nvPr/>
        </p:nvSpPr>
        <p:spPr bwMode="auto">
          <a:xfrm>
            <a:off x="527050" y="1941513"/>
            <a:ext cx="2825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PT increased in all groups</a:t>
            </a:r>
          </a:p>
        </p:txBody>
      </p:sp>
      <p:sp>
        <p:nvSpPr>
          <p:cNvPr id="35861" name="Text Box 21"/>
          <p:cNvSpPr txBox="1">
            <a:spLocks noChangeArrowheads="1"/>
          </p:cNvSpPr>
          <p:nvPr/>
        </p:nvSpPr>
        <p:spPr bwMode="auto">
          <a:xfrm>
            <a:off x="5013325" y="1941513"/>
            <a:ext cx="3663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Hematuria after warfarin treatment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8" grpId="0" animBg="1"/>
      <p:bldP spid="35849" grpId="0" animBg="1"/>
      <p:bldP spid="35860" grpId="0"/>
      <p:bldP spid="358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10"/>
          <p:cNvSpPr txBox="1">
            <a:spLocks noChangeArrowheads="1"/>
          </p:cNvSpPr>
          <p:nvPr/>
        </p:nvSpPr>
        <p:spPr bwMode="auto">
          <a:xfrm>
            <a:off x="1219200" y="457200"/>
            <a:ext cx="63277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Scr did not increase in control, but  increased in 5/6 NE rats </a:t>
            </a:r>
          </a:p>
          <a:p>
            <a:r>
              <a:rPr lang="en-US" altLang="en-US">
                <a:solidFill>
                  <a:srgbClr val="FFFF00"/>
                </a:solidFill>
              </a:rPr>
              <a:t>regardless of the time after the surgery</a:t>
            </a:r>
          </a:p>
          <a:p>
            <a:endParaRPr lang="en-US" altLang="en-US">
              <a:solidFill>
                <a:srgbClr val="FFFF00"/>
              </a:solidFill>
            </a:endParaRPr>
          </a:p>
        </p:txBody>
      </p:sp>
      <p:graphicFrame>
        <p:nvGraphicFramePr>
          <p:cNvPr id="14338" name="Object 6"/>
          <p:cNvGraphicFramePr>
            <a:graphicFrameLocks noChangeAspect="1"/>
          </p:cNvGraphicFramePr>
          <p:nvPr/>
        </p:nvGraphicFramePr>
        <p:xfrm>
          <a:off x="1752600" y="1600200"/>
          <a:ext cx="5486400" cy="422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5" name="Graph" r:id="rId3" imgW="3876480" imgH="2986560" progId="Origin50.Graph">
                  <p:embed/>
                </p:oleObj>
              </mc:Choice>
              <mc:Fallback>
                <p:oleObj name="Graph" r:id="rId3" imgW="3876480" imgH="2986560" progId="Origin50.Grap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600200"/>
                        <a:ext cx="5486400" cy="42243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10"/>
          <p:cNvGraphicFramePr>
            <a:graphicFrameLocks noChangeAspect="1"/>
          </p:cNvGraphicFramePr>
          <p:nvPr/>
        </p:nvGraphicFramePr>
        <p:xfrm>
          <a:off x="1588" y="1739900"/>
          <a:ext cx="9142412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" name="Image" r:id="rId3" imgW="9142857" imgH="3377778" progId="">
                  <p:embed/>
                </p:oleObj>
              </mc:Choice>
              <mc:Fallback>
                <p:oleObj name="Image" r:id="rId3" imgW="9142857" imgH="3377778" progId="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739900"/>
                        <a:ext cx="9142412" cy="337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3" name="Text Box 11"/>
          <p:cNvSpPr txBox="1">
            <a:spLocks noChangeArrowheads="1"/>
          </p:cNvSpPr>
          <p:nvPr/>
        </p:nvSpPr>
        <p:spPr bwMode="auto">
          <a:xfrm>
            <a:off x="247650" y="1179513"/>
            <a:ext cx="851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Warfarin results in glomerular hemorrhage and RBC cast formation in 5/6 NE 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4649788" y="2052638"/>
          <a:ext cx="4267200" cy="328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Graph" r:id="rId3" imgW="3867302" imgH="2974848" progId="Origin50.Graph">
                  <p:embed/>
                </p:oleObj>
              </mc:Choice>
              <mc:Fallback>
                <p:oleObj name="Graph" r:id="rId3" imgW="3867302" imgH="2974848" progId="Origin50.Grap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9788" y="2052638"/>
                        <a:ext cx="4267200" cy="32813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2"/>
          <p:cNvGraphicFramePr>
            <a:graphicFrameLocks noChangeAspect="1"/>
          </p:cNvGraphicFramePr>
          <p:nvPr/>
        </p:nvGraphicFramePr>
        <p:xfrm>
          <a:off x="212725" y="2054225"/>
          <a:ext cx="4268788" cy="324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Graph" r:id="rId5" imgW="3867840" imgH="2975040" progId="Origin50.Graph">
                  <p:embed/>
                </p:oleObj>
              </mc:Choice>
              <mc:Fallback>
                <p:oleObj name="Graph" r:id="rId5" imgW="3867840" imgH="2975040" progId="Origin50.Grap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46" t="4303" r="2127"/>
                      <a:stretch>
                        <a:fillRect/>
                      </a:stretch>
                    </p:blipFill>
                    <p:spPr bwMode="auto">
                      <a:xfrm>
                        <a:off x="212725" y="2054225"/>
                        <a:ext cx="4268788" cy="324167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 Box 10"/>
          <p:cNvSpPr txBox="1">
            <a:spLocks noChangeArrowheads="1"/>
          </p:cNvSpPr>
          <p:nvPr/>
        </p:nvSpPr>
        <p:spPr bwMode="auto">
          <a:xfrm>
            <a:off x="361950" y="1484313"/>
            <a:ext cx="3524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Vitamin K prevented PT increase</a:t>
            </a:r>
          </a:p>
        </p:txBody>
      </p:sp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4495800" y="1484313"/>
            <a:ext cx="46180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Vitamin K prevented Scr increase in 5/6 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590925" y="1143000"/>
            <a:ext cx="1895475" cy="642938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Warfarin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2136775" y="2862263"/>
            <a:ext cx="487362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Glomerular hemorrhage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667000" y="4462463"/>
            <a:ext cx="3765550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RBC tubular casts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4022725" y="6062663"/>
            <a:ext cx="108267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ATN</a:t>
            </a:r>
          </a:p>
        </p:txBody>
      </p:sp>
      <p:cxnSp>
        <p:nvCxnSpPr>
          <p:cNvPr id="43014" name="AutoShape 6"/>
          <p:cNvCxnSpPr>
            <a:cxnSpLocks noChangeShapeType="1"/>
            <a:stCxn id="43010" idx="3"/>
            <a:endCxn id="43011" idx="3"/>
          </p:cNvCxnSpPr>
          <p:nvPr/>
        </p:nvCxnSpPr>
        <p:spPr bwMode="auto">
          <a:xfrm>
            <a:off x="5518150" y="1465263"/>
            <a:ext cx="1524000" cy="1719262"/>
          </a:xfrm>
          <a:prstGeom prst="bentConnector3">
            <a:avLst>
              <a:gd name="adj1" fmla="val 179375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cxnSp>
        <p:nvCxnSpPr>
          <p:cNvPr id="43015" name="AutoShape 7"/>
          <p:cNvCxnSpPr>
            <a:cxnSpLocks noChangeShapeType="1"/>
            <a:stCxn id="43010" idx="1"/>
            <a:endCxn id="43011" idx="1"/>
          </p:cNvCxnSpPr>
          <p:nvPr/>
        </p:nvCxnSpPr>
        <p:spPr bwMode="auto">
          <a:xfrm rot="10800000" flipV="1">
            <a:off x="2105025" y="1465263"/>
            <a:ext cx="1454150" cy="1719262"/>
          </a:xfrm>
          <a:prstGeom prst="bentConnector3">
            <a:avLst>
              <a:gd name="adj1" fmla="val 187880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1447800" y="914400"/>
            <a:ext cx="15176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Direct effects</a:t>
            </a:r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5867400" y="914400"/>
            <a:ext cx="232251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Vitamin K dependent</a:t>
            </a:r>
          </a:p>
        </p:txBody>
      </p:sp>
      <p:cxnSp>
        <p:nvCxnSpPr>
          <p:cNvPr id="43018" name="AutoShape 10"/>
          <p:cNvCxnSpPr>
            <a:cxnSpLocks noChangeShapeType="1"/>
            <a:stCxn id="43011" idx="2"/>
            <a:endCxn id="43012" idx="0"/>
          </p:cNvCxnSpPr>
          <p:nvPr/>
        </p:nvCxnSpPr>
        <p:spPr bwMode="auto">
          <a:xfrm flipH="1">
            <a:off x="4549775" y="3536950"/>
            <a:ext cx="23813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3019" name="AutoShape 11"/>
          <p:cNvCxnSpPr>
            <a:cxnSpLocks noChangeShapeType="1"/>
            <a:stCxn id="43012" idx="2"/>
            <a:endCxn id="43013" idx="0"/>
          </p:cNvCxnSpPr>
          <p:nvPr/>
        </p:nvCxnSpPr>
        <p:spPr bwMode="auto">
          <a:xfrm>
            <a:off x="4549775" y="5137150"/>
            <a:ext cx="14288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4814888" y="5319713"/>
            <a:ext cx="318135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 ???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3276600" y="2057400"/>
            <a:ext cx="318135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 ???</a:t>
            </a:r>
          </a:p>
        </p:txBody>
      </p:sp>
      <p:sp>
        <p:nvSpPr>
          <p:cNvPr id="43022" name="Text Box 15"/>
          <p:cNvSpPr txBox="1">
            <a:spLocks noChangeArrowheads="1"/>
          </p:cNvSpPr>
          <p:nvPr/>
        </p:nvSpPr>
        <p:spPr bwMode="auto">
          <a:xfrm>
            <a:off x="2789238" y="76200"/>
            <a:ext cx="3535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rgbClr val="FFFF00"/>
                </a:solidFill>
              </a:rPr>
              <a:t>Pathogenesis of  WRN: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41" grpId="0" animBg="1"/>
      <p:bldP spid="4814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4"/>
          <p:cNvGraphicFramePr>
            <a:graphicFrameLocks noChangeAspect="1"/>
          </p:cNvGraphicFramePr>
          <p:nvPr/>
        </p:nvGraphicFramePr>
        <p:xfrm>
          <a:off x="209550" y="1752600"/>
          <a:ext cx="4286250" cy="329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Graph" r:id="rId3" imgW="3867302" imgH="2974848" progId="Origin50.Graph">
                  <p:embed/>
                </p:oleObj>
              </mc:Choice>
              <mc:Fallback>
                <p:oleObj name="Graph" r:id="rId3" imgW="3867302" imgH="2974848" progId="Origin50.Grap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550" y="1752600"/>
                        <a:ext cx="4286250" cy="32972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5"/>
          <p:cNvGraphicFramePr>
            <a:graphicFrameLocks noChangeAspect="1"/>
          </p:cNvGraphicFramePr>
          <p:nvPr/>
        </p:nvGraphicFramePr>
        <p:xfrm>
          <a:off x="4705350" y="1754188"/>
          <a:ext cx="4286250" cy="329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Graph" r:id="rId5" imgW="3867302" imgH="2974848" progId="Origin50.Graph">
                  <p:embed/>
                </p:oleObj>
              </mc:Choice>
              <mc:Fallback>
                <p:oleObj name="Graph" r:id="rId5" imgW="3867302" imgH="2974848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5350" y="1754188"/>
                        <a:ext cx="4286250" cy="32972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228600" y="38100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N-acetylcysteine (NAC) Ameliorates Acute Kidney Injury In 5/6 Nephrectomy Rats Treated With Warfarin </a:t>
            </a:r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365125" y="1276350"/>
            <a:ext cx="33432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NAC did not effect PT increase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4937125" y="1312863"/>
            <a:ext cx="3967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NAC prevented Scr increase in WRN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1" descr="Untitled-1 copy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100" y="1870075"/>
            <a:ext cx="8558213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12"/>
          <p:cNvSpPr txBox="1">
            <a:spLocks noChangeArrowheads="1"/>
          </p:cNvSpPr>
          <p:nvPr/>
        </p:nvSpPr>
        <p:spPr bwMode="auto">
          <a:xfrm>
            <a:off x="1565275" y="1179513"/>
            <a:ext cx="589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NAC did not prevent RBC cast formation in 5/6 NE rats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1676400" y="1560513"/>
          <a:ext cx="5776913" cy="444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" name="Graph" r:id="rId3" imgW="3867302" imgH="2974848" progId="Origin50.Graph">
                  <p:embed/>
                </p:oleObj>
              </mc:Choice>
              <mc:Fallback>
                <p:oleObj name="Graph" r:id="rId3" imgW="3867302" imgH="2974848" progId="Origin50.Grap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560513"/>
                        <a:ext cx="5776913" cy="44418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Text Box 5"/>
          <p:cNvSpPr txBox="1">
            <a:spLocks noChangeArrowheads="1"/>
          </p:cNvSpPr>
          <p:nvPr/>
        </p:nvSpPr>
        <p:spPr bwMode="auto">
          <a:xfrm>
            <a:off x="228600" y="577850"/>
            <a:ext cx="853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en-US" b="1">
                <a:solidFill>
                  <a:srgbClr val="FFFF00"/>
                </a:solidFill>
              </a:rPr>
              <a:t>N-acetylcysteine (NAC) ameliorates acute kidney injury in an ischemia-reperfusion model </a:t>
            </a:r>
            <a:endParaRPr lang="en-US" altLang="en-US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3590925" y="685800"/>
            <a:ext cx="1895475" cy="642938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Warfarin</a:t>
            </a:r>
          </a:p>
        </p:txBody>
      </p:sp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2136775" y="2405063"/>
            <a:ext cx="487362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Glomerular hemorrhage</a:t>
            </a:r>
          </a:p>
        </p:txBody>
      </p:sp>
      <p:sp>
        <p:nvSpPr>
          <p:cNvPr id="45060" name="Text Box 7"/>
          <p:cNvSpPr txBox="1">
            <a:spLocks noChangeArrowheads="1"/>
          </p:cNvSpPr>
          <p:nvPr/>
        </p:nvSpPr>
        <p:spPr bwMode="auto">
          <a:xfrm>
            <a:off x="2667000" y="4005263"/>
            <a:ext cx="3765550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RBC tubular casts</a:t>
            </a:r>
          </a:p>
        </p:txBody>
      </p:sp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4022725" y="5605463"/>
            <a:ext cx="1082675" cy="642937"/>
          </a:xfrm>
          <a:prstGeom prst="rect">
            <a:avLst/>
          </a:prstGeom>
          <a:noFill/>
          <a:ln w="635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3200" b="1">
                <a:solidFill>
                  <a:srgbClr val="FFFF00"/>
                </a:solidFill>
              </a:rPr>
              <a:t>ATN</a:t>
            </a:r>
          </a:p>
        </p:txBody>
      </p:sp>
      <p:cxnSp>
        <p:nvCxnSpPr>
          <p:cNvPr id="45062" name="AutoShape 9"/>
          <p:cNvCxnSpPr>
            <a:cxnSpLocks noChangeShapeType="1"/>
            <a:stCxn id="45058" idx="3"/>
            <a:endCxn id="45059" idx="3"/>
          </p:cNvCxnSpPr>
          <p:nvPr/>
        </p:nvCxnSpPr>
        <p:spPr bwMode="auto">
          <a:xfrm>
            <a:off x="5518150" y="1008063"/>
            <a:ext cx="1524000" cy="1719262"/>
          </a:xfrm>
          <a:prstGeom prst="bentConnector3">
            <a:avLst>
              <a:gd name="adj1" fmla="val 179375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cxnSp>
        <p:nvCxnSpPr>
          <p:cNvPr id="45063" name="AutoShape 10"/>
          <p:cNvCxnSpPr>
            <a:cxnSpLocks noChangeShapeType="1"/>
            <a:stCxn id="45058" idx="1"/>
            <a:endCxn id="45059" idx="1"/>
          </p:cNvCxnSpPr>
          <p:nvPr/>
        </p:nvCxnSpPr>
        <p:spPr bwMode="auto">
          <a:xfrm rot="10800000" flipV="1">
            <a:off x="2105025" y="1008063"/>
            <a:ext cx="1454150" cy="1719262"/>
          </a:xfrm>
          <a:prstGeom prst="bentConnector3">
            <a:avLst>
              <a:gd name="adj1" fmla="val 187880"/>
            </a:avLst>
          </a:prstGeom>
          <a:noFill/>
          <a:ln w="127000">
            <a:solidFill>
              <a:srgbClr val="FF0000"/>
            </a:solidFill>
            <a:miter lim="800000"/>
            <a:headEnd/>
            <a:tailEnd type="triangle" w="med" len="med"/>
          </a:ln>
        </p:spPr>
      </p:cxnSp>
      <p:sp>
        <p:nvSpPr>
          <p:cNvPr id="45064" name="Text Box 11"/>
          <p:cNvSpPr txBox="1">
            <a:spLocks noChangeArrowheads="1"/>
          </p:cNvSpPr>
          <p:nvPr/>
        </p:nvSpPr>
        <p:spPr bwMode="auto">
          <a:xfrm>
            <a:off x="1447800" y="457200"/>
            <a:ext cx="15176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Direct effects</a:t>
            </a:r>
          </a:p>
        </p:txBody>
      </p:sp>
      <p:cxnSp>
        <p:nvCxnSpPr>
          <p:cNvPr id="45065" name="AutoShape 13"/>
          <p:cNvCxnSpPr>
            <a:cxnSpLocks noChangeShapeType="1"/>
            <a:stCxn id="45059" idx="2"/>
            <a:endCxn id="45060" idx="0"/>
          </p:cNvCxnSpPr>
          <p:nvPr/>
        </p:nvCxnSpPr>
        <p:spPr bwMode="auto">
          <a:xfrm flipH="1">
            <a:off x="4549775" y="3079750"/>
            <a:ext cx="23813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45066" name="AutoShape 14"/>
          <p:cNvCxnSpPr>
            <a:cxnSpLocks noChangeShapeType="1"/>
            <a:stCxn id="45060" idx="2"/>
            <a:endCxn id="45061" idx="0"/>
          </p:cNvCxnSpPr>
          <p:nvPr/>
        </p:nvCxnSpPr>
        <p:spPr bwMode="auto">
          <a:xfrm>
            <a:off x="4549775" y="4679950"/>
            <a:ext cx="14288" cy="893763"/>
          </a:xfrm>
          <a:prstGeom prst="straightConnector1">
            <a:avLst/>
          </a:prstGeom>
          <a:noFill/>
          <a:ln w="1270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45067" name="Text Box 15"/>
          <p:cNvSpPr txBox="1">
            <a:spLocks noChangeArrowheads="1"/>
          </p:cNvSpPr>
          <p:nvPr/>
        </p:nvSpPr>
        <p:spPr bwMode="auto">
          <a:xfrm>
            <a:off x="4814888" y="4862513"/>
            <a:ext cx="2540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</a:t>
            </a:r>
          </a:p>
        </p:txBody>
      </p:sp>
      <p:sp>
        <p:nvSpPr>
          <p:cNvPr id="45068" name="Text Box 16"/>
          <p:cNvSpPr txBox="1">
            <a:spLocks noChangeArrowheads="1"/>
          </p:cNvSpPr>
          <p:nvPr/>
        </p:nvSpPr>
        <p:spPr bwMode="auto">
          <a:xfrm>
            <a:off x="3302000" y="1676400"/>
            <a:ext cx="25400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solidFill>
                  <a:schemeClr val="folHlink"/>
                </a:solidFill>
              </a:rPr>
              <a:t>Oxidative stress</a:t>
            </a:r>
          </a:p>
        </p:txBody>
      </p:sp>
      <p:sp>
        <p:nvSpPr>
          <p:cNvPr id="45069" name="Line 17"/>
          <p:cNvSpPr>
            <a:spLocks noChangeShapeType="1"/>
          </p:cNvSpPr>
          <p:nvPr/>
        </p:nvSpPr>
        <p:spPr bwMode="auto">
          <a:xfrm>
            <a:off x="3124200" y="1371600"/>
            <a:ext cx="2667000" cy="99060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70" name="Line 18"/>
          <p:cNvSpPr>
            <a:spLocks noChangeShapeType="1"/>
          </p:cNvSpPr>
          <p:nvPr/>
        </p:nvSpPr>
        <p:spPr bwMode="auto">
          <a:xfrm flipV="1">
            <a:off x="3200400" y="1447800"/>
            <a:ext cx="2362200" cy="914400"/>
          </a:xfrm>
          <a:prstGeom prst="line">
            <a:avLst/>
          </a:prstGeom>
          <a:noFill/>
          <a:ln w="635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71" name="Text Box 9"/>
          <p:cNvSpPr txBox="1">
            <a:spLocks noChangeArrowheads="1"/>
          </p:cNvSpPr>
          <p:nvPr/>
        </p:nvSpPr>
        <p:spPr bwMode="auto">
          <a:xfrm>
            <a:off x="5791200" y="457200"/>
            <a:ext cx="2322513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/>
              <a:t>Vitamin K dependent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392113" y="3386138"/>
          <a:ext cx="3835400" cy="309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0" name="Graph" r:id="rId3" imgW="3867302" imgH="2974848" progId="Origin50.Graph">
                  <p:embed/>
                </p:oleObj>
              </mc:Choice>
              <mc:Fallback>
                <p:oleObj name="Graph" r:id="rId3" imgW="3867302" imgH="2974848" progId="Origin50.Graph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3386138"/>
                        <a:ext cx="3835400" cy="309086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5"/>
          <p:cNvGraphicFramePr>
            <a:graphicFrameLocks noChangeAspect="1"/>
          </p:cNvGraphicFramePr>
          <p:nvPr/>
        </p:nvGraphicFramePr>
        <p:xfrm>
          <a:off x="4773613" y="3389313"/>
          <a:ext cx="3746500" cy="308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Graph" r:id="rId5" imgW="3867302" imgH="2974848" progId="Origin50.Graph">
                  <p:embed/>
                </p:oleObj>
              </mc:Choice>
              <mc:Fallback>
                <p:oleObj name="Graph" r:id="rId5" imgW="3867302" imgH="2974848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3613" y="3389313"/>
                        <a:ext cx="3746500" cy="30876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07963"/>
            <a:ext cx="6096000" cy="192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2763838" y="2362200"/>
            <a:ext cx="36179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Dabigatran effects on coagulation</a:t>
            </a:r>
          </a:p>
        </p:txBody>
      </p:sp>
      <p:sp>
        <p:nvSpPr>
          <p:cNvPr id="20486" name="TextBox 6"/>
          <p:cNvSpPr txBox="1">
            <a:spLocks noChangeArrowheads="1"/>
          </p:cNvSpPr>
          <p:nvPr/>
        </p:nvSpPr>
        <p:spPr bwMode="auto">
          <a:xfrm>
            <a:off x="5645150" y="2906713"/>
            <a:ext cx="1903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1524000" y="2889250"/>
            <a:ext cx="17367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sham-operated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06" name="Object 13"/>
          <p:cNvGraphicFramePr>
            <a:graphicFrameLocks noChangeAspect="1"/>
          </p:cNvGraphicFramePr>
          <p:nvPr/>
        </p:nvGraphicFramePr>
        <p:xfrm>
          <a:off x="4729163" y="1943100"/>
          <a:ext cx="4110037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Graph" r:id="rId3" imgW="3867302" imgH="2974848" progId="Origin50.Graph">
                  <p:embed/>
                </p:oleObj>
              </mc:Choice>
              <mc:Fallback>
                <p:oleObj name="Graph" r:id="rId3" imgW="3867302" imgH="2974848" progId="Origin50.Graph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9163" y="1943100"/>
                        <a:ext cx="4110037" cy="31623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2632075" y="838200"/>
            <a:ext cx="3463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Dabigatran effects on hematuria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5721350" y="1447800"/>
            <a:ext cx="1903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graphicFrame>
        <p:nvGraphicFramePr>
          <p:cNvPr id="21507" name="Object 12"/>
          <p:cNvGraphicFramePr>
            <a:graphicFrameLocks noChangeAspect="1"/>
          </p:cNvGraphicFramePr>
          <p:nvPr/>
        </p:nvGraphicFramePr>
        <p:xfrm>
          <a:off x="233363" y="1924050"/>
          <a:ext cx="4110037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Graph" r:id="rId5" imgW="3867302" imgH="2974848" progId="Origin50.Graph">
                  <p:embed/>
                </p:oleObj>
              </mc:Choice>
              <mc:Fallback>
                <p:oleObj name="Graph" r:id="rId5" imgW="3867302" imgH="2974848" progId="Origin50.Graph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363" y="1924050"/>
                        <a:ext cx="4110037" cy="31623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0" name="TextBox 7"/>
          <p:cNvSpPr txBox="1">
            <a:spLocks noChangeArrowheads="1"/>
          </p:cNvSpPr>
          <p:nvPr/>
        </p:nvSpPr>
        <p:spPr bwMode="auto">
          <a:xfrm>
            <a:off x="1600200" y="1430338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30" name="Object 6"/>
          <p:cNvGraphicFramePr>
            <a:graphicFrameLocks noChangeAspect="1"/>
          </p:cNvGraphicFramePr>
          <p:nvPr/>
        </p:nvGraphicFramePr>
        <p:xfrm>
          <a:off x="4826000" y="2289175"/>
          <a:ext cx="4148138" cy="327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Graph" r:id="rId3" imgW="3718560" imgH="2895600" progId="Origin50.Graph">
                  <p:embed/>
                </p:oleObj>
              </mc:Choice>
              <mc:Fallback>
                <p:oleObj name="Graph" r:id="rId3" imgW="3718560" imgH="2895600" progId="Origin50.Graph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0" y="2289175"/>
                        <a:ext cx="4148138" cy="32734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7"/>
          <p:cNvGraphicFramePr>
            <a:graphicFrameLocks noChangeAspect="1"/>
          </p:cNvGraphicFramePr>
          <p:nvPr/>
        </p:nvGraphicFramePr>
        <p:xfrm>
          <a:off x="157163" y="2287588"/>
          <a:ext cx="4186237" cy="3275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Graph" r:id="rId5" imgW="3718560" imgH="2895600" progId="Origin50.Graph">
                  <p:embed/>
                </p:oleObj>
              </mc:Choice>
              <mc:Fallback>
                <p:oleObj name="Graph" r:id="rId5" imgW="3718560" imgH="2895600" progId="Origin50.Graph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2287588"/>
                        <a:ext cx="4186237" cy="3275012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2424113" y="990600"/>
            <a:ext cx="4143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Dabigatran effects on serum creatinine</a:t>
            </a:r>
          </a:p>
        </p:txBody>
      </p:sp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5721350" y="1763713"/>
            <a:ext cx="19034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sp>
        <p:nvSpPr>
          <p:cNvPr id="22534" name="TextBox 7"/>
          <p:cNvSpPr txBox="1">
            <a:spLocks noChangeArrowheads="1"/>
          </p:cNvSpPr>
          <p:nvPr/>
        </p:nvSpPr>
        <p:spPr bwMode="auto">
          <a:xfrm>
            <a:off x="1600200" y="1746250"/>
            <a:ext cx="8778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9" descr="fig3_L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038350"/>
            <a:ext cx="85344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Box 6"/>
          <p:cNvSpPr txBox="1">
            <a:spLocks noChangeArrowheads="1"/>
          </p:cNvSpPr>
          <p:nvPr/>
        </p:nvSpPr>
        <p:spPr bwMode="auto">
          <a:xfrm>
            <a:off x="5721350" y="1447800"/>
            <a:ext cx="19034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5/6 nephrectomy</a:t>
            </a:r>
          </a:p>
        </p:txBody>
      </p:sp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1600200" y="1430338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FF00"/>
                </a:solidFill>
              </a:rPr>
              <a:t>control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LARGE_424_2007_212_Fig1_HTM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4043363"/>
            <a:ext cx="2743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533400" y="228600"/>
            <a:ext cx="28829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800" b="1">
                <a:cs typeface="Arial" charset="0"/>
              </a:rPr>
              <a:t>Anticoagulants </a:t>
            </a:r>
          </a:p>
        </p:txBody>
      </p:sp>
      <p:sp>
        <p:nvSpPr>
          <p:cNvPr id="2052" name="TextBox 5"/>
          <p:cNvSpPr txBox="1">
            <a:spLocks noChangeArrowheads="1"/>
          </p:cNvSpPr>
          <p:nvPr/>
        </p:nvSpPr>
        <p:spPr bwMode="auto">
          <a:xfrm>
            <a:off x="4572000" y="260350"/>
            <a:ext cx="3378200" cy="46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 Reactive oxygen species </a:t>
            </a:r>
          </a:p>
        </p:txBody>
      </p:sp>
      <p:sp>
        <p:nvSpPr>
          <p:cNvPr id="2053" name="TextBox 6"/>
          <p:cNvSpPr txBox="1">
            <a:spLocks noChangeArrowheads="1"/>
          </p:cNvSpPr>
          <p:nvPr/>
        </p:nvSpPr>
        <p:spPr bwMode="auto">
          <a:xfrm>
            <a:off x="1706563" y="1295400"/>
            <a:ext cx="50292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cs typeface="Arial" charset="0"/>
              </a:rPr>
              <a:t>Endothelial cell dysfunction</a:t>
            </a:r>
          </a:p>
        </p:txBody>
      </p:sp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1698625" y="2409825"/>
            <a:ext cx="1716088" cy="461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 Nitric oxide</a:t>
            </a: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4732338" y="2341563"/>
            <a:ext cx="1979612" cy="4619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  Peroxynitrite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4876800" y="2379663"/>
            <a:ext cx="0" cy="32543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2053" idx="2"/>
            <a:endCxn id="2054" idx="0"/>
          </p:cNvCxnSpPr>
          <p:nvPr/>
        </p:nvCxnSpPr>
        <p:spPr>
          <a:xfrm rot="5400000">
            <a:off x="3093244" y="1281906"/>
            <a:ext cx="590550" cy="1665288"/>
          </a:xfrm>
          <a:prstGeom prst="bentConnector3">
            <a:avLst>
              <a:gd name="adj1" fmla="val 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04988" y="2470150"/>
            <a:ext cx="0" cy="4016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2054" idx="3"/>
            <a:endCxn id="2055" idx="1"/>
          </p:cNvCxnSpPr>
          <p:nvPr/>
        </p:nvCxnSpPr>
        <p:spPr>
          <a:xfrm flipV="1">
            <a:off x="3414713" y="2573338"/>
            <a:ext cx="1317625" cy="6826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" name="TextBox 21"/>
          <p:cNvSpPr txBox="1">
            <a:spLocks noChangeArrowheads="1"/>
          </p:cNvSpPr>
          <p:nvPr/>
        </p:nvSpPr>
        <p:spPr bwMode="auto">
          <a:xfrm rot="-255239">
            <a:off x="3571875" y="2601913"/>
            <a:ext cx="73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+ ROS</a:t>
            </a:r>
          </a:p>
        </p:txBody>
      </p:sp>
      <p:sp>
        <p:nvSpPr>
          <p:cNvPr id="2061" name="TextBox 22"/>
          <p:cNvSpPr txBox="1">
            <a:spLocks noChangeArrowheads="1"/>
          </p:cNvSpPr>
          <p:nvPr/>
        </p:nvSpPr>
        <p:spPr bwMode="auto">
          <a:xfrm>
            <a:off x="990600" y="3871913"/>
            <a:ext cx="1981200" cy="955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latin typeface="Calibri" pitchFamily="34" charset="0"/>
              </a:rPr>
              <a:t>  Thrombin</a:t>
            </a:r>
          </a:p>
          <a:p>
            <a:r>
              <a:rPr lang="en-US" altLang="en-US" sz="2800" b="1">
                <a:latin typeface="Calibri" pitchFamily="34" charset="0"/>
              </a:rPr>
              <a:t>   activity</a:t>
            </a:r>
          </a:p>
        </p:txBody>
      </p:sp>
      <p:cxnSp>
        <p:nvCxnSpPr>
          <p:cNvPr id="27" name="Elbow Connector 26"/>
          <p:cNvCxnSpPr>
            <a:stCxn id="2051" idx="1"/>
            <a:endCxn id="2061" idx="1"/>
          </p:cNvCxnSpPr>
          <p:nvPr/>
        </p:nvCxnSpPr>
        <p:spPr>
          <a:xfrm rot="10800000" flipH="1" flipV="1">
            <a:off x="533400" y="490538"/>
            <a:ext cx="457200" cy="3857625"/>
          </a:xfrm>
          <a:prstGeom prst="bentConnector3">
            <a:avLst>
              <a:gd name="adj1" fmla="val -5000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143000" y="4081463"/>
            <a:ext cx="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TextBox 31"/>
          <p:cNvSpPr txBox="1">
            <a:spLocks noChangeArrowheads="1"/>
          </p:cNvSpPr>
          <p:nvPr/>
        </p:nvSpPr>
        <p:spPr bwMode="auto">
          <a:xfrm>
            <a:off x="2900363" y="5113338"/>
            <a:ext cx="685800" cy="8302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2400" b="1">
                <a:latin typeface="Calibri" pitchFamily="34" charset="0"/>
              </a:rPr>
              <a:t>PAR</a:t>
            </a:r>
          </a:p>
          <a:p>
            <a:r>
              <a:rPr lang="en-US" altLang="en-US" sz="2400" b="1">
                <a:latin typeface="Calibri" pitchFamily="34" charset="0"/>
              </a:rPr>
              <a:t>TM</a:t>
            </a:r>
          </a:p>
        </p:txBody>
      </p:sp>
      <p:cxnSp>
        <p:nvCxnSpPr>
          <p:cNvPr id="36" name="Shape 35"/>
          <p:cNvCxnSpPr>
            <a:stCxn id="2061" idx="2"/>
            <a:endCxn id="2064" idx="1"/>
          </p:cNvCxnSpPr>
          <p:nvPr/>
        </p:nvCxnSpPr>
        <p:spPr>
          <a:xfrm rot="16200000" flipH="1">
            <a:off x="2089944" y="4718844"/>
            <a:ext cx="701675" cy="919163"/>
          </a:xfrm>
          <a:prstGeom prst="bentConnector2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64" idx="3"/>
          </p:cNvCxnSpPr>
          <p:nvPr/>
        </p:nvCxnSpPr>
        <p:spPr>
          <a:xfrm flipV="1">
            <a:off x="3586163" y="5481638"/>
            <a:ext cx="763587" cy="476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055" idx="2"/>
          </p:cNvCxnSpPr>
          <p:nvPr/>
        </p:nvCxnSpPr>
        <p:spPr>
          <a:xfrm>
            <a:off x="5721350" y="2803525"/>
            <a:ext cx="1588" cy="237648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8" name="TextBox 43"/>
          <p:cNvSpPr txBox="1">
            <a:spLocks noChangeArrowheads="1"/>
          </p:cNvSpPr>
          <p:nvPr/>
        </p:nvSpPr>
        <p:spPr bwMode="auto">
          <a:xfrm rot="-5625802">
            <a:off x="5145881" y="3101182"/>
            <a:ext cx="7223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injury</a:t>
            </a:r>
          </a:p>
        </p:txBody>
      </p:sp>
      <p:sp>
        <p:nvSpPr>
          <p:cNvPr id="2069" name="TextBox 45"/>
          <p:cNvSpPr txBox="1">
            <a:spLocks noChangeArrowheads="1"/>
          </p:cNvSpPr>
          <p:nvPr/>
        </p:nvSpPr>
        <p:spPr bwMode="auto">
          <a:xfrm>
            <a:off x="7086600" y="4275138"/>
            <a:ext cx="558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RBC</a:t>
            </a:r>
          </a:p>
        </p:txBody>
      </p:sp>
      <p:sp>
        <p:nvSpPr>
          <p:cNvPr id="2070" name="TextBox 46"/>
          <p:cNvSpPr txBox="1">
            <a:spLocks noChangeArrowheads="1"/>
          </p:cNvSpPr>
          <p:nvPr/>
        </p:nvSpPr>
        <p:spPr bwMode="auto">
          <a:xfrm>
            <a:off x="7162800" y="5110163"/>
            <a:ext cx="16605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Vascular barrier</a:t>
            </a:r>
          </a:p>
        </p:txBody>
      </p:sp>
      <p:pic>
        <p:nvPicPr>
          <p:cNvPr id="2071" name="Picture 47" descr="LARGE_424_2007_212_Fig1_HTM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9500" y="6019800"/>
            <a:ext cx="1371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2" name="TextBox 50"/>
          <p:cNvSpPr txBox="1">
            <a:spLocks noChangeArrowheads="1"/>
          </p:cNvSpPr>
          <p:nvPr/>
        </p:nvSpPr>
        <p:spPr bwMode="auto">
          <a:xfrm>
            <a:off x="6376988" y="6253163"/>
            <a:ext cx="14192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>
                <a:latin typeface="Calibri" pitchFamily="34" charset="0"/>
              </a:rPr>
              <a:t>Hemorrhage </a:t>
            </a:r>
          </a:p>
        </p:txBody>
      </p:sp>
      <p:cxnSp>
        <p:nvCxnSpPr>
          <p:cNvPr id="3" name="Elbow Connector 2"/>
          <p:cNvCxnSpPr/>
          <p:nvPr/>
        </p:nvCxnSpPr>
        <p:spPr>
          <a:xfrm rot="10800000" flipV="1">
            <a:off x="5037138" y="5715000"/>
            <a:ext cx="685800" cy="377825"/>
          </a:xfrm>
          <a:prstGeom prst="bentConnector3">
            <a:avLst>
              <a:gd name="adj1" fmla="val 99744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2051" idx="3"/>
            <a:endCxn id="2052" idx="1"/>
          </p:cNvCxnSpPr>
          <p:nvPr/>
        </p:nvCxnSpPr>
        <p:spPr>
          <a:xfrm flipV="1">
            <a:off x="3416300" y="490538"/>
            <a:ext cx="1155700" cy="0"/>
          </a:xfrm>
          <a:prstGeom prst="bentConnector3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7" name="Elbow Connector 2066"/>
          <p:cNvCxnSpPr>
            <a:stCxn id="2052" idx="2"/>
            <a:endCxn id="2053" idx="0"/>
          </p:cNvCxnSpPr>
          <p:nvPr/>
        </p:nvCxnSpPr>
        <p:spPr>
          <a:xfrm rot="5400000">
            <a:off x="4953794" y="-11906"/>
            <a:ext cx="574675" cy="2039937"/>
          </a:xfrm>
          <a:prstGeom prst="bentConnector3">
            <a:avLst>
              <a:gd name="adj1" fmla="val 38090"/>
            </a:avLst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3"/>
          <p:cNvSpPr txBox="1">
            <a:spLocks noChangeArrowheads="1"/>
          </p:cNvSpPr>
          <p:nvPr/>
        </p:nvSpPr>
        <p:spPr bwMode="auto">
          <a:xfrm>
            <a:off x="838200" y="4549775"/>
            <a:ext cx="3429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b="1" u="sng">
                <a:solidFill>
                  <a:srgbClr val="FFFF00"/>
                </a:solidFill>
              </a:rPr>
              <a:t>The Ohio State University</a:t>
            </a:r>
            <a:r>
              <a:rPr lang="en-US" altLang="en-US">
                <a:solidFill>
                  <a:srgbClr val="FFFF00"/>
                </a:solidFill>
              </a:rPr>
              <a:t>:</a:t>
            </a:r>
          </a:p>
          <a:p>
            <a:r>
              <a:rPr lang="en-US" altLang="en-US">
                <a:solidFill>
                  <a:srgbClr val="FFFF00"/>
                </a:solidFill>
              </a:rPr>
              <a:t>Dr. Lee Hebert</a:t>
            </a:r>
          </a:p>
          <a:p>
            <a:r>
              <a:rPr lang="en-US" altLang="en-US">
                <a:solidFill>
                  <a:srgbClr val="FFFF00"/>
                </a:solidFill>
              </a:rPr>
              <a:t>Dr. Brad Rovin</a:t>
            </a:r>
          </a:p>
          <a:p>
            <a:r>
              <a:rPr lang="en-US" altLang="en-US">
                <a:solidFill>
                  <a:srgbClr val="FFFF00"/>
                </a:solidFill>
              </a:rPr>
              <a:t>Dr. Tibor Nadasdy</a:t>
            </a:r>
          </a:p>
          <a:p>
            <a:r>
              <a:rPr lang="en-US" altLang="en-US">
                <a:solidFill>
                  <a:srgbClr val="FFFF00"/>
                </a:solidFill>
              </a:rPr>
              <a:t>Dr. Anjali Satoskar</a:t>
            </a:r>
          </a:p>
          <a:p>
            <a:r>
              <a:rPr lang="en-US" altLang="en-US">
                <a:solidFill>
                  <a:srgbClr val="FFFF00"/>
                </a:solidFill>
              </a:rPr>
              <a:t>Dr. Haifeng Wu*</a:t>
            </a:r>
          </a:p>
          <a:p>
            <a:r>
              <a:rPr lang="en-US" altLang="en-US">
                <a:solidFill>
                  <a:srgbClr val="FFFF00"/>
                </a:solidFill>
              </a:rPr>
              <a:t>Kyle Ware</a:t>
            </a:r>
          </a:p>
          <a:p>
            <a:endParaRPr lang="en-US" altLang="en-US">
              <a:solidFill>
                <a:srgbClr val="FFFF00"/>
              </a:solidFill>
            </a:endParaRPr>
          </a:p>
        </p:txBody>
      </p:sp>
      <p:sp>
        <p:nvSpPr>
          <p:cNvPr id="52227" name="Text Box 5"/>
          <p:cNvSpPr txBox="1">
            <a:spLocks noChangeArrowheads="1"/>
          </p:cNvSpPr>
          <p:nvPr/>
        </p:nvSpPr>
        <p:spPr bwMode="auto">
          <a:xfrm>
            <a:off x="5486400" y="4572000"/>
            <a:ext cx="3022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u="sng">
                <a:solidFill>
                  <a:srgbClr val="FFFF00"/>
                </a:solidFill>
              </a:rPr>
              <a:t>New York Medical College</a:t>
            </a:r>
          </a:p>
          <a:p>
            <a:r>
              <a:rPr lang="en-US" altLang="en-US">
                <a:solidFill>
                  <a:srgbClr val="FFFF00"/>
                </a:solidFill>
              </a:rPr>
              <a:t>Dr. Michael Goligorsky</a:t>
            </a:r>
          </a:p>
          <a:p>
            <a:r>
              <a:rPr lang="en-US" altLang="en-US">
                <a:solidFill>
                  <a:srgbClr val="FFFF00"/>
                </a:solidFill>
              </a:rPr>
              <a:t>Dr. Jun Chen</a:t>
            </a:r>
          </a:p>
          <a:p>
            <a:endParaRPr lang="en-US" altLang="en-US"/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5983288"/>
            <a:ext cx="1828800" cy="722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2229" name="Picture 9" descr="http://2.bp.blogspot.com/_0908GmcAABk/TShGO2-wO_I/AAAAAAAAAxk/L2kOCjQei4U/s1600/thank_u_language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93888" y="284163"/>
            <a:ext cx="5345112" cy="390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1374</Words>
  <Application>Microsoft Office PowerPoint</Application>
  <PresentationFormat>On-screen Show (4:3)</PresentationFormat>
  <Paragraphs>112</Paragraphs>
  <Slides>36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Office Theme</vt:lpstr>
      <vt:lpstr>Graph</vt:lpstr>
      <vt:lpstr>Slide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</dc:creator>
  <cp:lastModifiedBy>Toxicology</cp:lastModifiedBy>
  <cp:revision>13</cp:revision>
  <dcterms:created xsi:type="dcterms:W3CDTF">2018-03-07T02:36:12Z</dcterms:created>
  <dcterms:modified xsi:type="dcterms:W3CDTF">2018-03-30T05:01:09Z</dcterms:modified>
</cp:coreProperties>
</file>