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09" r:id="rId3"/>
    <p:sldId id="323" r:id="rId4"/>
    <p:sldId id="312" r:id="rId5"/>
    <p:sldId id="295" r:id="rId6"/>
    <p:sldId id="330" r:id="rId7"/>
    <p:sldId id="332" r:id="rId8"/>
    <p:sldId id="325" r:id="rId9"/>
    <p:sldId id="335" r:id="rId10"/>
    <p:sldId id="340" r:id="rId11"/>
    <p:sldId id="336" r:id="rId12"/>
    <p:sldId id="337" r:id="rId13"/>
    <p:sldId id="343" r:id="rId14"/>
    <p:sldId id="327" r:id="rId15"/>
    <p:sldId id="285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C31E22"/>
    <a:srgbClr val="26D725"/>
    <a:srgbClr val="C20C13"/>
    <a:srgbClr val="BD190D"/>
    <a:srgbClr val="25E422"/>
    <a:srgbClr val="0DB0B9"/>
    <a:srgbClr val="000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7881" autoAdjust="0"/>
    <p:restoredTop sz="99890" autoAdjust="0"/>
  </p:normalViewPr>
  <p:slideViewPr>
    <p:cSldViewPr>
      <p:cViewPr varScale="1">
        <p:scale>
          <a:sx n="124" d="100"/>
          <a:sy n="124" d="100"/>
        </p:scale>
        <p:origin x="-104" y="-856"/>
      </p:cViewPr>
      <p:guideLst>
        <p:guide orient="horz" pos="192"/>
        <p:guide pos="55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35C9C-9C87-4618-95D5-3780A2A9AD2A}" type="datetimeFigureOut">
              <a:rPr lang="en-CA" smtClean="0"/>
              <a:pPr/>
              <a:t>2015-08-20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E70C1-F4BE-436D-BD8B-F0C23B3B4601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0103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C2E9206-2468-4F0C-B908-169CE8B6EF2C}" type="datetimeFigureOut">
              <a:rPr lang="en-US" smtClean="0"/>
              <a:pPr/>
              <a:t>2015-08-20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BDCAC9-656E-44D4-A4E0-697FA80202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158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0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01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26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01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01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01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362" y="4416111"/>
            <a:ext cx="5607678" cy="41840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69" tIns="46585" rIns="93169" bIns="4658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>
              <a:ea typeface="ＭＳ Ｐゴシック" pitchFamily="2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CAC9-656E-44D4-A4E0-697FA80202F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09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9C2A59-C651-42E0-B7F2-12079EB32013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475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9C2A59-C651-42E0-B7F2-12079EB32013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475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9C2A59-C651-42E0-B7F2-12079EB32013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47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-bkgrnd2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inv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676401"/>
            <a:ext cx="6096000" cy="268605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r>
              <a:rPr lang="en-US" dirty="0" smtClean="0"/>
              <a:t>two lines possible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648200"/>
            <a:ext cx="5410200" cy="14478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0" y="61722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 bwMode="invGray">
          <a:xfrm>
            <a:off x="0" y="0"/>
            <a:ext cx="9144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 bwMode="gray">
          <a:xfrm>
            <a:off x="0" y="457200"/>
            <a:ext cx="914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rc-logotype-f-w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62800" y="111707"/>
            <a:ext cx="1552578" cy="244962"/>
          </a:xfrm>
          <a:prstGeom prst="rect">
            <a:avLst/>
          </a:prstGeom>
        </p:spPr>
      </p:pic>
      <p:pic>
        <p:nvPicPr>
          <p:cNvPr id="14" name="Picture 13" descr="FIP-8x11_1-2in_110_f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57200" y="6308560"/>
            <a:ext cx="8247902" cy="3655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8683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77001"/>
            <a:ext cx="3581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CA" sz="1400" smtClean="0">
                <a:effectLst/>
              </a:defRPr>
            </a:lvl1pPr>
          </a:lstStyle>
          <a:p>
            <a:r>
              <a:rPr lang="en-CA" dirty="0" smtClean="0"/>
              <a:t>Algal Carbon Conversion Program </a:t>
            </a:r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8085"/>
            <a:ext cx="9144000" cy="51816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219200"/>
            <a:ext cx="9144000" cy="37338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8683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6477001"/>
            <a:ext cx="2895600" cy="381000"/>
          </a:xfrm>
        </p:spPr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ark bkg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-bkgrnd2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invGray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invGray">
          <a:xfrm>
            <a:off x="0" y="6477000"/>
            <a:ext cx="91440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nrc-logotype-f-w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508077" y="6589436"/>
            <a:ext cx="1219206" cy="19236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ltGray">
          <a:xfrm>
            <a:off x="0" y="6449568"/>
            <a:ext cx="9144000" cy="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blue bakgr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rgbClr val="89DAFF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0" y="6477000"/>
            <a:ext cx="91440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0"/>
            <a:ext cx="8305800" cy="868362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6477001"/>
            <a:ext cx="2895600" cy="381000"/>
          </a:xfrm>
        </p:spPr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nrc-logotype-f-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08077" y="6589436"/>
            <a:ext cx="1219206" cy="19236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ltGray">
          <a:xfrm>
            <a:off x="0" y="6449568"/>
            <a:ext cx="9144000" cy="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gray">
          <a:xfrm>
            <a:off x="0" y="0"/>
            <a:ext cx="9144000" cy="647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0D42-4309-42CB-9101-536F0D1551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77001"/>
            <a:ext cx="3581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CA" sz="1400" smtClean="0">
                <a:effectLst/>
              </a:defRPr>
            </a:lvl1pPr>
          </a:lstStyle>
          <a:p>
            <a:r>
              <a:rPr lang="en-CA" dirty="0" smtClean="0"/>
              <a:t>Algal Carbon Conversion Program </a:t>
            </a:r>
            <a:endParaRPr lang="en-CA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381000" y="6488668"/>
            <a:ext cx="435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28A4A882-5CC4-944F-85D3-333FF9520306}" type="slidenum">
              <a:rPr lang="en-US" sz="1600" b="1" smtClean="0">
                <a:solidFill>
                  <a:schemeClr val="bg1"/>
                </a:solidFill>
              </a:rPr>
              <a:t>‹#›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4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invGray">
          <a:xfrm>
            <a:off x="0" y="6477000"/>
            <a:ext cx="91440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pic>
        <p:nvPicPr>
          <p:cNvPr id="9" name="Picture 8" descr="header2.png"/>
          <p:cNvPicPr>
            <a:picLocks noChangeAspect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invGray">
          <a:xfrm>
            <a:off x="0" y="0"/>
            <a:ext cx="9144000" cy="166683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477001"/>
            <a:ext cx="3581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CA" sz="1600" b="1" smtClean="0">
                <a:solidFill>
                  <a:srgbClr val="FFFFFF"/>
                </a:solidFill>
                <a:effectLst/>
              </a:defRPr>
            </a:lvl1pPr>
          </a:lstStyle>
          <a:p>
            <a:r>
              <a:rPr lang="en-CA" smtClean="0"/>
              <a:t>Algal Carbon Conversion Program 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477000"/>
            <a:ext cx="762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05A73CD-235B-EC47-9D23-6F759179CD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 bwMode="gray">
          <a:xfrm>
            <a:off x="0" y="6449568"/>
            <a:ext cx="9144000" cy="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nrc-logotype-f-w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7508077" y="6589436"/>
            <a:ext cx="1219206" cy="1923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2" r:id="rId4"/>
    <p:sldLayoutId id="2147483653" r:id="rId5"/>
    <p:sldLayoutId id="2147483657" r:id="rId6"/>
    <p:sldLayoutId id="2147483662" r:id="rId7"/>
    <p:sldLayoutId id="2147483654" r:id="rId8"/>
    <p:sldLayoutId id="2147483663" r:id="rId9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Comic Sans MS"/>
          <a:ea typeface="+mj-ea"/>
          <a:cs typeface="Comic Sans MS"/>
        </a:defRPr>
      </a:lvl1pPr>
    </p:titleStyle>
    <p:bodyStyle>
      <a:lvl1pPr marL="227013" indent="-227013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61963" indent="-23495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7388" indent="-22542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22701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1413" indent="-227013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7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png"/><Relationship Id="rId8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610600" cy="3200400"/>
          </a:xfrm>
        </p:spPr>
        <p:txBody>
          <a:bodyPr>
            <a:normAutofit/>
          </a:bodyPr>
          <a:lstStyle/>
          <a:p>
            <a:r>
              <a:rPr lang="en-US" dirty="0"/>
              <a:t>Screening of a wide range of pre-treatments for improving the algal biomass solubilization and biogas potential</a:t>
            </a:r>
            <a:r>
              <a:rPr lang="fr-CA" sz="2200" dirty="0"/>
              <a:t/>
            </a:r>
            <a:br>
              <a:rPr lang="fr-CA" sz="2200" dirty="0"/>
            </a:br>
            <a:r>
              <a:rPr lang="fr-CA" sz="2200" dirty="0" smtClean="0"/>
              <a:t/>
            </a:r>
            <a:br>
              <a:rPr lang="fr-CA" sz="2200" dirty="0" smtClean="0"/>
            </a:br>
            <a:r>
              <a:rPr lang="fr-CA" sz="2400" dirty="0"/>
              <a:t>Serge R. </a:t>
            </a:r>
            <a:r>
              <a:rPr lang="fr-CA" sz="2400" dirty="0" smtClean="0"/>
              <a:t>Guiot, Caroline Roy </a:t>
            </a:r>
            <a:r>
              <a:rPr lang="fr-CA" sz="2400" dirty="0"/>
              <a:t>and Jean-Claude Frigon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7200" y="5105400"/>
            <a:ext cx="79248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 smtClean="0"/>
              <a:t>Biofuels and Bioenergy,</a:t>
            </a:r>
            <a:r>
              <a:rPr lang="en-US" sz="2000" dirty="0" smtClean="0"/>
              <a:t> </a:t>
            </a:r>
          </a:p>
          <a:p>
            <a:r>
              <a:rPr lang="en-US" dirty="0" smtClean="0"/>
              <a:t>August 25-27, 2015 </a:t>
            </a:r>
          </a:p>
          <a:p>
            <a:r>
              <a:rPr lang="en-US" dirty="0" smtClean="0"/>
              <a:t>Valencia, Spain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868362"/>
          </a:xfrm>
        </p:spPr>
        <p:txBody>
          <a:bodyPr>
            <a:noAutofit/>
          </a:bodyPr>
          <a:lstStyle/>
          <a:p>
            <a:pPr>
              <a:spcAft>
                <a:spcPts val="2000"/>
              </a:spcAft>
            </a:pPr>
            <a:r>
              <a:rPr lang="en-CA" sz="3200" noProof="1" smtClean="0"/>
              <a:t>Anaerobic digestion (AD) of algal biomass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447800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spcAft>
                <a:spcPts val="600"/>
              </a:spcAft>
              <a:buSzPct val="180000"/>
              <a:buFont typeface="Lucida Grande"/>
              <a:buChar char="☛"/>
            </a:pPr>
            <a:r>
              <a:rPr lang="en-CA" dirty="0" smtClean="0">
                <a:solidFill>
                  <a:schemeClr val="tx2"/>
                </a:solidFill>
              </a:rPr>
              <a:t> </a:t>
            </a:r>
            <a:r>
              <a:rPr lang="en-CA" sz="2000" b="1" dirty="0" smtClean="0">
                <a:solidFill>
                  <a:schemeClr val="tx2"/>
                </a:solidFill>
              </a:rPr>
              <a:t>AD</a:t>
            </a:r>
            <a:r>
              <a:rPr lang="en-CA" sz="2000" dirty="0" smtClean="0">
                <a:solidFill>
                  <a:schemeClr val="tx2"/>
                </a:solidFill>
              </a:rPr>
              <a:t>: m</a:t>
            </a:r>
            <a:r>
              <a:rPr lang="fr-CA" sz="2000" noProof="1" smtClean="0">
                <a:solidFill>
                  <a:schemeClr val="tx2"/>
                </a:solidFill>
              </a:rPr>
              <a:t>icrobiological </a:t>
            </a:r>
            <a:r>
              <a:rPr lang="fr-CA" sz="2000" noProof="1">
                <a:solidFill>
                  <a:schemeClr val="tx2"/>
                </a:solidFill>
              </a:rPr>
              <a:t>conversion of organic material in the absence of oxygen, that results in the production of biogas (renewable </a:t>
            </a:r>
            <a:r>
              <a:rPr lang="fr-CA" sz="2000" noProof="1" smtClean="0">
                <a:solidFill>
                  <a:schemeClr val="tx2"/>
                </a:solidFill>
              </a:rPr>
              <a:t>energy) </a:t>
            </a:r>
            <a:r>
              <a:rPr lang="fr-CA" sz="2000" noProof="1">
                <a:solidFill>
                  <a:schemeClr val="tx2"/>
                </a:solidFill>
              </a:rPr>
              <a:t>and digestate (fertilizer</a:t>
            </a:r>
            <a:r>
              <a:rPr lang="fr-CA" sz="2000" noProof="1" smtClean="0">
                <a:solidFill>
                  <a:schemeClr val="tx2"/>
                </a:solidFill>
              </a:rPr>
              <a:t>)</a:t>
            </a:r>
            <a:endParaRPr lang="en-CA" sz="2000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C:\Users\User\Desktop\GLpxIf4jnoA-puQPiWrtJ74-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33" y="4876800"/>
            <a:ext cx="2209800" cy="1472279"/>
          </a:xfrm>
          <a:prstGeom prst="rect">
            <a:avLst/>
          </a:prstGeom>
          <a:noFill/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5029200"/>
            <a:ext cx="655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spcAft>
                <a:spcPts val="600"/>
              </a:spcAft>
              <a:buFont typeface="Wingdings" charset="2"/>
              <a:buChar char="Ø"/>
            </a:pPr>
            <a:r>
              <a:rPr lang="en-CA" dirty="0" smtClean="0">
                <a:solidFill>
                  <a:schemeClr val="tx2"/>
                </a:solidFill>
              </a:rPr>
              <a:t> </a:t>
            </a:r>
            <a:r>
              <a:rPr lang="en-CA" sz="2000" dirty="0" smtClean="0">
                <a:solidFill>
                  <a:schemeClr val="tx2"/>
                </a:solidFill>
              </a:rPr>
              <a:t>Mitigated yield: </a:t>
            </a:r>
            <a:r>
              <a:rPr lang="en-CA" sz="2000" b="1" dirty="0" smtClean="0">
                <a:solidFill>
                  <a:schemeClr val="tx2"/>
                </a:solidFill>
              </a:rPr>
              <a:t>50% conversion</a:t>
            </a:r>
            <a:r>
              <a:rPr lang="en-CA" sz="2000" dirty="0" smtClean="0">
                <a:solidFill>
                  <a:schemeClr val="tx2"/>
                </a:solidFill>
              </a:rPr>
              <a:t>; </a:t>
            </a:r>
          </a:p>
          <a:p>
            <a:pPr marL="360363" indent="-360363">
              <a:spcAft>
                <a:spcPts val="600"/>
              </a:spcAft>
              <a:buFont typeface="Wingdings" charset="2"/>
              <a:buChar char="Ø"/>
            </a:pPr>
            <a:r>
              <a:rPr lang="en-CA" sz="2000" dirty="0" smtClean="0">
                <a:solidFill>
                  <a:schemeClr val="tx2"/>
                </a:solidFill>
              </a:rPr>
              <a:t> Hydrolysis is the limiting-step;</a:t>
            </a:r>
          </a:p>
          <a:p>
            <a:pPr marL="360363" indent="-360363">
              <a:spcAft>
                <a:spcPts val="600"/>
              </a:spcAft>
              <a:buFont typeface="Wingdings" charset="2"/>
              <a:buChar char="Ø"/>
            </a:pPr>
            <a:r>
              <a:rPr lang="en-CA" sz="2000" dirty="0" smtClean="0">
                <a:solidFill>
                  <a:schemeClr val="tx2"/>
                </a:solidFill>
              </a:rPr>
              <a:t> Apply pretreatment to improve hydrolysis ⇒ higher </a:t>
            </a:r>
            <a:r>
              <a:rPr lang="en-CA" sz="2000" dirty="0">
                <a:solidFill>
                  <a:schemeClr val="tx2"/>
                </a:solidFill>
              </a:rPr>
              <a:t>CH</a:t>
            </a:r>
            <a:r>
              <a:rPr lang="en-CA" sz="2000" baseline="-25000" dirty="0">
                <a:solidFill>
                  <a:schemeClr val="tx2"/>
                </a:solidFill>
              </a:rPr>
              <a:t>4</a:t>
            </a:r>
            <a:r>
              <a:rPr lang="en-CA" sz="2000" dirty="0">
                <a:solidFill>
                  <a:schemeClr val="tx2"/>
                </a:solidFill>
              </a:rPr>
              <a:t> yield; better stabilized digestate</a:t>
            </a:r>
            <a:endParaRPr lang="en-CA" sz="2000" dirty="0" smtClean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89560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9738" indent="-439738">
              <a:buSzPct val="160000"/>
              <a:buFont typeface="Lucida Grande"/>
              <a:buChar char="☛"/>
            </a:pPr>
            <a:r>
              <a:rPr lang="fr-CA" sz="2000" b="1" noProof="1">
                <a:solidFill>
                  <a:schemeClr val="tx2"/>
                </a:solidFill>
              </a:rPr>
              <a:t>Part of </a:t>
            </a:r>
            <a:r>
              <a:rPr lang="fr-CA" sz="2000" b="1" noProof="1" smtClean="0">
                <a:solidFill>
                  <a:schemeClr val="tx2"/>
                </a:solidFill>
              </a:rPr>
              <a:t>an algal </a:t>
            </a:r>
            <a:r>
              <a:rPr lang="fr-CA" sz="2000" b="1" noProof="1">
                <a:solidFill>
                  <a:schemeClr val="tx2"/>
                </a:solidFill>
              </a:rPr>
              <a:t>biorefinery approach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000" noProof="1">
                <a:solidFill>
                  <a:schemeClr val="tx2"/>
                </a:solidFill>
              </a:rPr>
              <a:t>Tap CO</a:t>
            </a:r>
            <a:r>
              <a:rPr lang="fr-CA" sz="2000" baseline="-25000" noProof="1">
                <a:solidFill>
                  <a:schemeClr val="tx2"/>
                </a:solidFill>
              </a:rPr>
              <a:t>2</a:t>
            </a:r>
            <a:r>
              <a:rPr lang="fr-CA" sz="2000" noProof="1">
                <a:solidFill>
                  <a:schemeClr val="tx2"/>
                </a:solidFill>
              </a:rPr>
              <a:t> from an emitter;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000" noProof="1">
                <a:solidFill>
                  <a:schemeClr val="tx2"/>
                </a:solidFill>
              </a:rPr>
              <a:t>Grow biomass in wastewater (free N and P);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000" noProof="1">
                <a:solidFill>
                  <a:schemeClr val="tx2"/>
                </a:solidFill>
              </a:rPr>
              <a:t>Generate added value with a bioproduct (or not);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000" b="1" noProof="1" smtClean="0">
                <a:solidFill>
                  <a:schemeClr val="tx2"/>
                </a:solidFill>
              </a:rPr>
              <a:t>AD of whole or residual algae : renewable </a:t>
            </a:r>
            <a:r>
              <a:rPr lang="fr-CA" sz="2000" b="1" noProof="1">
                <a:solidFill>
                  <a:schemeClr val="tx2"/>
                </a:solidFill>
              </a:rPr>
              <a:t>energy;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000" b="1" noProof="1">
                <a:solidFill>
                  <a:schemeClr val="tx2"/>
                </a:solidFill>
              </a:rPr>
              <a:t>Closed-loop. </a:t>
            </a:r>
            <a:r>
              <a:rPr lang="fr-CA" sz="2000" noProof="1">
                <a:solidFill>
                  <a:schemeClr val="tx2"/>
                </a:solidFill>
              </a:rPr>
              <a:t>Effluent recirculation upstream.</a:t>
            </a:r>
          </a:p>
        </p:txBody>
      </p:sp>
      <p:pic>
        <p:nvPicPr>
          <p:cNvPr id="10" name="Picture 5" descr="https://engineering.purdue.edu/~jiqin/PhotoDigester/Digester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371601"/>
            <a:ext cx="2773363" cy="1872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515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i="1" dirty="0" smtClean="0"/>
              <a:t>Scenedesmus sp</a:t>
            </a:r>
            <a:r>
              <a:rPr lang="en-CA" sz="3200" dirty="0" smtClean="0"/>
              <a:t>.-AMDD</a:t>
            </a:r>
            <a:endParaRPr lang="en-C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1295400"/>
            <a:ext cx="495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>
              <a:spcAft>
                <a:spcPts val="600"/>
              </a:spcAft>
            </a:pPr>
            <a:r>
              <a:rPr lang="fr-CA" sz="2800" noProof="1" smtClean="0">
                <a:solidFill>
                  <a:schemeClr val="tx2"/>
                </a:solidFill>
              </a:rPr>
              <a:t>Why this strain ?</a:t>
            </a:r>
          </a:p>
          <a:p>
            <a:pPr marL="36000">
              <a:spcAft>
                <a:spcPts val="600"/>
              </a:spcAft>
            </a:pPr>
            <a:endParaRPr lang="fr-CA" sz="2400" i="1" noProof="1" smtClean="0">
              <a:solidFill>
                <a:schemeClr val="tx2"/>
              </a:solidFill>
            </a:endParaRPr>
          </a:p>
          <a:p>
            <a:pPr marL="36000">
              <a:spcAft>
                <a:spcPts val="600"/>
              </a:spcAft>
              <a:buFont typeface="Wingdings" pitchFamily="2" charset="2"/>
              <a:buChar char="Ø"/>
            </a:pPr>
            <a:r>
              <a:rPr lang="fr-CA" sz="2400" i="1" noProof="1">
                <a:solidFill>
                  <a:schemeClr val="tx2"/>
                </a:solidFill>
              </a:rPr>
              <a:t> </a:t>
            </a:r>
            <a:r>
              <a:rPr lang="fr-CA" sz="2400" noProof="1">
                <a:solidFill>
                  <a:schemeClr val="tx2"/>
                </a:solidFill>
              </a:rPr>
              <a:t>High biomass yield. Robust.</a:t>
            </a:r>
          </a:p>
          <a:p>
            <a:pPr marL="36000">
              <a:spcAft>
                <a:spcPts val="600"/>
              </a:spcAft>
              <a:buFont typeface="Wingdings" pitchFamily="2" charset="2"/>
              <a:buChar char="Ø"/>
            </a:pPr>
            <a:r>
              <a:rPr lang="fr-CA" sz="2400" noProof="1" smtClean="0">
                <a:solidFill>
                  <a:schemeClr val="tx2"/>
                </a:solidFill>
              </a:rPr>
              <a:t> Experience </a:t>
            </a:r>
            <a:r>
              <a:rPr lang="fr-CA" sz="2400" noProof="1">
                <a:solidFill>
                  <a:schemeClr val="tx2"/>
                </a:solidFill>
              </a:rPr>
              <a:t>with larger-scale growth in wastewater;</a:t>
            </a:r>
          </a:p>
          <a:p>
            <a:pPr marL="36000">
              <a:spcAft>
                <a:spcPts val="600"/>
              </a:spcAft>
              <a:buFont typeface="Wingdings" pitchFamily="2" charset="2"/>
              <a:buChar char="Ø"/>
            </a:pPr>
            <a:r>
              <a:rPr lang="fr-CA" sz="2400" noProof="1" smtClean="0">
                <a:solidFill>
                  <a:schemeClr val="tx2"/>
                </a:solidFill>
              </a:rPr>
              <a:t> High methane potential: top 3 from a screening of &gt; 20 strains</a:t>
            </a:r>
            <a:r>
              <a:rPr lang="fr-CA" sz="2400" noProof="1">
                <a:solidFill>
                  <a:schemeClr val="tx2"/>
                </a:solidFill>
              </a:rPr>
              <a:t>.</a:t>
            </a:r>
            <a:endParaRPr lang="fr-CA" sz="2400" noProof="1" smtClean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2933700" cy="187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  <p:grpSp>
        <p:nvGrpSpPr>
          <p:cNvPr id="13" name="Group 12"/>
          <p:cNvGrpSpPr/>
          <p:nvPr/>
        </p:nvGrpSpPr>
        <p:grpSpPr>
          <a:xfrm>
            <a:off x="3409950" y="1219200"/>
            <a:ext cx="5723467" cy="5324564"/>
            <a:chOff x="3409950" y="1219200"/>
            <a:chExt cx="5723467" cy="5324564"/>
          </a:xfrm>
        </p:grpSpPr>
        <p:grpSp>
          <p:nvGrpSpPr>
            <p:cNvPr id="12" name="Group 11"/>
            <p:cNvGrpSpPr/>
            <p:nvPr/>
          </p:nvGrpSpPr>
          <p:grpSpPr>
            <a:xfrm>
              <a:off x="5247217" y="1219200"/>
              <a:ext cx="3886200" cy="4703763"/>
              <a:chOff x="5247217" y="1219200"/>
              <a:chExt cx="3886200" cy="4703763"/>
            </a:xfrm>
          </p:grpSpPr>
          <p:pic>
            <p:nvPicPr>
              <p:cNvPr id="8" name="Picture 5" descr="alg bmp screen.tif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755"/>
              <a:stretch/>
            </p:blipFill>
            <p:spPr bwMode="auto">
              <a:xfrm>
                <a:off x="7776634" y="1219200"/>
                <a:ext cx="1356783" cy="4703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5" descr="alg bmp screen.tif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146"/>
              <a:stretch/>
            </p:blipFill>
            <p:spPr bwMode="auto">
              <a:xfrm>
                <a:off x="5247217" y="1219200"/>
                <a:ext cx="2506133" cy="4703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3409950" y="5943600"/>
              <a:ext cx="57150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CA" sz="1100" noProof="1" smtClean="0">
                  <a:latin typeface="Arial"/>
                  <a:cs typeface="Arial"/>
                </a:rPr>
                <a:t>J.-C. Frigon, F. Matteau-Lebrun, R. Ganda Bachir, P.J. McGinn, S. O'Leary &amp;d S.R. Guiot. 2013. Screening microagae strains for their productivity in methane following anaerobic digestion. Applied Energy, 108:100-107.</a:t>
              </a:r>
              <a:endParaRPr lang="en-CA" sz="1100" noProof="1">
                <a:latin typeface="Arial"/>
                <a:cs typeface="Arial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19600" y="4343400"/>
            <a:ext cx="3158069" cy="533400"/>
            <a:chOff x="4419600" y="4343400"/>
            <a:chExt cx="3158069" cy="533400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4419600" y="4343400"/>
              <a:ext cx="795869" cy="382016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334000" y="4876800"/>
              <a:ext cx="224366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487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868362"/>
          </a:xfrm>
        </p:spPr>
        <p:txBody>
          <a:bodyPr>
            <a:noAutofit/>
          </a:bodyPr>
          <a:lstStyle/>
          <a:p>
            <a:pPr>
              <a:spcAft>
                <a:spcPts val="2000"/>
              </a:spcAft>
            </a:pPr>
            <a:r>
              <a:rPr lang="en-CA" sz="3200" dirty="0" smtClean="0"/>
              <a:t>Culture of </a:t>
            </a:r>
            <a:r>
              <a:rPr lang="en-CA" sz="3200" i="1" dirty="0" smtClean="0"/>
              <a:t>Scenedesmus</a:t>
            </a:r>
            <a:endParaRPr lang="en-CA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" y="1346299"/>
            <a:ext cx="3962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noProof="1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noProof="1" smtClean="0">
                <a:solidFill>
                  <a:schemeClr val="tx2"/>
                </a:solidFill>
              </a:rPr>
              <a:t> </a:t>
            </a:r>
            <a:r>
              <a:rPr lang="en-US" sz="2000" noProof="1" smtClean="0">
                <a:solidFill>
                  <a:schemeClr val="tx2"/>
                </a:solidFill>
              </a:rPr>
              <a:t>300 L Brite-Box</a:t>
            </a:r>
            <a:r>
              <a:rPr lang="en-US" sz="2000" baseline="30000" noProof="1" smtClean="0">
                <a:solidFill>
                  <a:schemeClr val="tx2"/>
                </a:solidFill>
              </a:rPr>
              <a:t>TM</a:t>
            </a:r>
            <a:r>
              <a:rPr lang="en-US" sz="2000" noProof="1" smtClean="0">
                <a:solidFill>
                  <a:schemeClr val="tx2"/>
                </a:solidFill>
              </a:rPr>
              <a:t> PBR;</a:t>
            </a:r>
            <a:endParaRPr lang="en-US" sz="2000" baseline="30000" noProof="1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noProof="1" smtClean="0">
                <a:solidFill>
                  <a:schemeClr val="tx2"/>
                </a:solidFill>
              </a:rPr>
              <a:t> Growth rate 0.3-0.4 d</a:t>
            </a:r>
            <a:r>
              <a:rPr lang="en-US" sz="2000" baseline="30000" noProof="1" smtClean="0">
                <a:solidFill>
                  <a:schemeClr val="tx2"/>
                </a:solidFill>
              </a:rPr>
              <a:t>-1</a:t>
            </a:r>
            <a:r>
              <a:rPr lang="en-US" sz="2000" noProof="1" smtClean="0">
                <a:solidFill>
                  <a:schemeClr val="tx2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sz="2000" noProof="1" smtClean="0">
                <a:solidFill>
                  <a:schemeClr val="tx2"/>
                </a:solidFill>
              </a:rPr>
              <a:t> Continuous operation;</a:t>
            </a:r>
          </a:p>
          <a:p>
            <a:pPr>
              <a:buFont typeface="Arial" pitchFamily="34" charset="0"/>
              <a:buChar char="•"/>
            </a:pPr>
            <a:r>
              <a:rPr lang="en-US" sz="2000" noProof="1">
                <a:solidFill>
                  <a:schemeClr val="tx2"/>
                </a:solidFill>
              </a:rPr>
              <a:t> </a:t>
            </a:r>
            <a:r>
              <a:rPr lang="en-US" sz="2000" noProof="1" smtClean="0">
                <a:solidFill>
                  <a:schemeClr val="tx2"/>
                </a:solidFill>
              </a:rPr>
              <a:t>Algal cell density 7-10 X 10</a:t>
            </a:r>
            <a:r>
              <a:rPr lang="en-US" sz="2000" baseline="30000" noProof="1" smtClean="0">
                <a:solidFill>
                  <a:schemeClr val="tx2"/>
                </a:solidFill>
              </a:rPr>
              <a:t>6</a:t>
            </a:r>
            <a:r>
              <a:rPr lang="en-US" sz="2000" noProof="1" smtClean="0">
                <a:solidFill>
                  <a:schemeClr val="tx2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en-US" sz="2000" noProof="1">
                <a:solidFill>
                  <a:schemeClr val="tx2"/>
                </a:solidFill>
              </a:rPr>
              <a:t> CO</a:t>
            </a:r>
            <a:r>
              <a:rPr lang="en-US" sz="2000" baseline="-25000" noProof="1">
                <a:solidFill>
                  <a:schemeClr val="tx2"/>
                </a:solidFill>
              </a:rPr>
              <a:t>2</a:t>
            </a:r>
            <a:r>
              <a:rPr lang="en-US" sz="2000" noProof="1">
                <a:solidFill>
                  <a:schemeClr val="tx2"/>
                </a:solidFill>
              </a:rPr>
              <a:t> on </a:t>
            </a:r>
            <a:r>
              <a:rPr lang="en-US" sz="2000" noProof="1" smtClean="0">
                <a:solidFill>
                  <a:schemeClr val="tx2"/>
                </a:solidFill>
              </a:rPr>
              <a:t>demand; pH 7.0;</a:t>
            </a:r>
          </a:p>
          <a:p>
            <a:pPr>
              <a:buFont typeface="Arial" pitchFamily="34" charset="0"/>
              <a:buChar char="•"/>
            </a:pPr>
            <a:r>
              <a:rPr lang="en-US" sz="2000" noProof="1" smtClean="0">
                <a:solidFill>
                  <a:schemeClr val="tx2"/>
                </a:solidFill>
              </a:rPr>
              <a:t> T°: 25°C.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29366"/>
            <a:ext cx="4432300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108450"/>
            <a:ext cx="1725613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07920"/>
            <a:ext cx="3048000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564996"/>
            <a:ext cx="481013" cy="41433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16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960673"/>
            <a:ext cx="481013" cy="41433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10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5391943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noProof="1" smtClean="0"/>
              <a:t>Szumski R., A. Patrzykat. Value proposition alternatives for the industrial cultivation of microalgae in Canada. 3</a:t>
            </a:r>
            <a:r>
              <a:rPr lang="en-CA" sz="1200" baseline="30000" noProof="1" smtClean="0"/>
              <a:t>rd</a:t>
            </a:r>
            <a:r>
              <a:rPr lang="en-CA" sz="1200" noProof="1" smtClean="0"/>
              <a:t> International Conference on Algal Biomass, Biofuels and Bioproducts, Toronto, CAN, June 2013.</a:t>
            </a:r>
            <a:endParaRPr lang="en-CA" sz="1200" noProof="1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31947" y="4485733"/>
            <a:ext cx="2739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rgbClr val="00B050"/>
                </a:solidFill>
              </a:rPr>
              <a:t>Paste at ~ 280 gVS/kg</a:t>
            </a:r>
            <a:endParaRPr lang="en-CA" sz="2000" dirty="0">
              <a:solidFill>
                <a:srgbClr val="00B05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515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763000" cy="868362"/>
          </a:xfrm>
        </p:spPr>
        <p:txBody>
          <a:bodyPr>
            <a:noAutofit/>
          </a:bodyPr>
          <a:lstStyle/>
          <a:p>
            <a:pPr>
              <a:spcAft>
                <a:spcPts val="2000"/>
              </a:spcAft>
            </a:pPr>
            <a:r>
              <a:rPr lang="en-CA" sz="3600" dirty="0" smtClean="0"/>
              <a:t>Pretreatments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1676400"/>
            <a:ext cx="8107540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CA" sz="2400" dirty="0" smtClean="0">
                <a:solidFill>
                  <a:schemeClr val="tx2"/>
                </a:solidFill>
              </a:rPr>
              <a:t> 30 different assays: single and combined pretreatment;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CA" sz="2400" dirty="0" smtClean="0">
                <a:solidFill>
                  <a:schemeClr val="tx2"/>
                </a:solidFill>
              </a:rPr>
              <a:t> Monitoring TS, TVS, SS, VSS, pH, sCOD, VFA, NH</a:t>
            </a:r>
            <a:r>
              <a:rPr lang="en-CA" sz="2400" baseline="-25000" dirty="0" smtClean="0">
                <a:solidFill>
                  <a:schemeClr val="tx2"/>
                </a:solidFill>
              </a:rPr>
              <a:t>4</a:t>
            </a:r>
            <a:r>
              <a:rPr lang="en-CA" sz="2400" dirty="0" smtClean="0">
                <a:solidFill>
                  <a:schemeClr val="tx2"/>
                </a:solidFill>
              </a:rPr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208132"/>
              </p:ext>
            </p:extLst>
          </p:nvPr>
        </p:nvGraphicFramePr>
        <p:xfrm>
          <a:off x="228600" y="3048000"/>
          <a:ext cx="8610600" cy="3261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590800"/>
                <a:gridCol w="3200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Enzymatic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Chemical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/>
                        <a:t>Physical - thermal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Pectate-lyase (PL)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NaOH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Autoclave </a:t>
                      </a:r>
                    </a:p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(121°C, 30</a:t>
                      </a: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</a:rPr>
                        <a:t> minutes)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Cellulase (C)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CA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SO</a:t>
                      </a:r>
                      <a:r>
                        <a:rPr lang="en-CA" sz="2000" baseline="-25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CA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Microwave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Commercial mix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CA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CA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CA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Pressure vessel (PV) </a:t>
                      </a:r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(2000 psi)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/>
                        <a:t>2 PL loading </a:t>
                      </a:r>
                    </a:p>
                    <a:p>
                      <a:pPr algn="ctr"/>
                      <a:r>
                        <a:rPr lang="en-CA" sz="1400" dirty="0" smtClean="0"/>
                        <a:t>(1400,</a:t>
                      </a:r>
                      <a:r>
                        <a:rPr lang="en-CA" sz="1400" baseline="0" dirty="0" smtClean="0"/>
                        <a:t> 4600 U/gVS)</a:t>
                      </a:r>
                      <a:endParaRPr lang="en-C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/>
                        <a:t>2 NaOH concentration </a:t>
                      </a:r>
                    </a:p>
                    <a:p>
                      <a:pPr algn="ctr"/>
                      <a:r>
                        <a:rPr lang="en-CA" sz="1400" dirty="0" smtClean="0"/>
                        <a:t>(0.2N, 0.6N)</a:t>
                      </a:r>
                      <a:endParaRPr lang="en-C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/>
                        <a:t>2</a:t>
                      </a:r>
                      <a:r>
                        <a:rPr lang="en-CA" sz="1400" baseline="0" dirty="0" smtClean="0"/>
                        <a:t> microwave temperature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aseline="0" dirty="0" smtClean="0">
                          <a:solidFill>
                            <a:schemeClr val="tx1"/>
                          </a:solidFill>
                        </a:rPr>
                        <a:t>(175 – 300°C)</a:t>
                      </a:r>
                      <a:endParaRPr lang="en-CA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/>
                        <a:t>2 reaction time </a:t>
                      </a:r>
                    </a:p>
                    <a:p>
                      <a:pPr algn="ctr"/>
                      <a:r>
                        <a:rPr lang="en-CA" sz="1400" dirty="0" smtClean="0"/>
                        <a:t>(3h, 24h)</a:t>
                      </a:r>
                      <a:endParaRPr lang="en-C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/>
                        <a:t>2 reaction time </a:t>
                      </a:r>
                    </a:p>
                    <a:p>
                      <a:pPr algn="ctr"/>
                      <a:r>
                        <a:rPr lang="en-CA" sz="1400" dirty="0" smtClean="0"/>
                        <a:t>(2h, 24h)</a:t>
                      </a:r>
                      <a:endParaRPr lang="en-CA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/>
                        <a:t>4</a:t>
                      </a:r>
                      <a:r>
                        <a:rPr lang="en-CA" sz="1400" baseline="0" dirty="0" smtClean="0"/>
                        <a:t> PV</a:t>
                      </a:r>
                      <a:r>
                        <a:rPr lang="en-CA" sz="1400" dirty="0" smtClean="0"/>
                        <a:t> temperature </a:t>
                      </a:r>
                    </a:p>
                    <a:p>
                      <a:pPr algn="ctr"/>
                      <a:r>
                        <a:rPr lang="en-CA" sz="1400" dirty="0" smtClean="0"/>
                        <a:t>(25-180°C)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515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763000" cy="868362"/>
          </a:xfrm>
        </p:spPr>
        <p:txBody>
          <a:bodyPr>
            <a:noAutofit/>
          </a:bodyPr>
          <a:lstStyle/>
          <a:p>
            <a:pPr>
              <a:spcAft>
                <a:spcPts val="2000"/>
              </a:spcAft>
            </a:pPr>
            <a:r>
              <a:rPr lang="en-CA" dirty="0" smtClean="0"/>
              <a:t>Justification of enzymatic pretreatment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43932" y="2035076"/>
            <a:ext cx="41232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noProof="1" smtClean="0">
                <a:solidFill>
                  <a:schemeClr val="tx2"/>
                </a:solidFill>
              </a:rPr>
              <a:t>Chemical or thermal: non specific attack;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noProof="1" smtClean="0">
                <a:solidFill>
                  <a:schemeClr val="tx2"/>
                </a:solidFill>
              </a:rPr>
              <a:t>Cell wall: pectic and cellulose layer;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noProof="1" smtClean="0">
                <a:solidFill>
                  <a:schemeClr val="tx2"/>
                </a:solidFill>
              </a:rPr>
              <a:t>Pectate-lyase / cellulases.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noProof="1">
              <a:solidFill>
                <a:schemeClr val="tx2"/>
              </a:solidFill>
            </a:endParaRPr>
          </a:p>
        </p:txBody>
      </p:sp>
      <p:pic>
        <p:nvPicPr>
          <p:cNvPr id="2050" name="Picture 2" descr="C:\Users\frigonj\Desktop\Scenedesmus_label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40" y="1264920"/>
            <a:ext cx="5013960" cy="513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8145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A" sz="1200" noProof="1" smtClean="0"/>
              <a:t>Cronodon. (2015). Algae - building bodies from balls, chains, sheets and tubes. Retrieved June 24th 2015, from http://cronodon.com/BioTech/Algal_Bodies.html</a:t>
            </a:r>
            <a:endParaRPr lang="fr-CA" sz="1200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816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501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dirty="0" smtClean="0"/>
              <a:t>Pretreatment tests : </a:t>
            </a:r>
            <a:r>
              <a:rPr lang="en-US" altLang="en-US" dirty="0" err="1" smtClean="0"/>
              <a:t>solubilisation</a:t>
            </a:r>
            <a:r>
              <a:rPr lang="en-US" altLang="en-US" dirty="0" smtClean="0"/>
              <a:t> results</a:t>
            </a:r>
          </a:p>
        </p:txBody>
      </p:sp>
      <p:sp>
        <p:nvSpPr>
          <p:cNvPr id="38916" name="Rectangle 8"/>
          <p:cNvSpPr>
            <a:spLocks noChangeArrowheads="1"/>
          </p:cNvSpPr>
          <p:nvPr/>
        </p:nvSpPr>
        <p:spPr bwMode="auto">
          <a:xfrm>
            <a:off x="5257800" y="2631519"/>
            <a:ext cx="3570288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2" charset="-128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CA" altLang="en-US" sz="2400" noProof="1" smtClean="0">
                <a:solidFill>
                  <a:schemeClr val="tx2"/>
                </a:solidFill>
                <a:latin typeface="+mn-lt"/>
                <a:cs typeface="Arial" pitchFamily="34" charset="0"/>
              </a:rPr>
              <a:t>Best practical conditions: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en-US" sz="2400" noProof="1" smtClean="0">
                <a:solidFill>
                  <a:schemeClr val="tx2"/>
                </a:solidFill>
                <a:latin typeface="+mn-lt"/>
                <a:cs typeface="Arial" pitchFamily="34" charset="0"/>
              </a:rPr>
              <a:t> Enzymes (PL + cellulase) and thermal;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en-US" sz="2400" noProof="1" smtClean="0">
                <a:solidFill>
                  <a:schemeClr val="tx2"/>
                </a:solidFill>
                <a:latin typeface="+mn-lt"/>
                <a:cs typeface="Arial" pitchFamily="34" charset="0"/>
              </a:rPr>
              <a:t> NaoH 0.2N and thermal.</a:t>
            </a:r>
          </a:p>
        </p:txBody>
      </p:sp>
      <p:pic>
        <p:nvPicPr>
          <p:cNvPr id="3891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319213"/>
            <a:ext cx="4719637" cy="508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66267" y="4989493"/>
            <a:ext cx="3526799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altLang="en-US" sz="28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75% solubilisation on </a:t>
            </a:r>
            <a:r>
              <a:rPr lang="en-CA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a</a:t>
            </a:r>
          </a:p>
          <a:p>
            <a:r>
              <a:rPr lang="en-CA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CA" altLang="en-US" sz="28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sCOD/TVS </a:t>
            </a:r>
            <a:r>
              <a:rPr lang="en-CA" altLang="en-US" sz="28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basis</a:t>
            </a:r>
            <a:endParaRPr lang="en-US" altLang="en-US" sz="2800" dirty="0">
              <a:solidFill>
                <a:prstClr val="black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6267" y="1676400"/>
            <a:ext cx="2797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chemeClr val="tx2"/>
                </a:solidFill>
              </a:rPr>
              <a:t>Combined &gt; Single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1856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4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 smtClean="0"/>
              <a:t>Pretreatment</a:t>
            </a:r>
            <a:r>
              <a:rPr lang="en-CA" sz="3600" dirty="0" smtClean="0"/>
              <a:t> results: examples</a:t>
            </a:r>
            <a:endParaRPr lang="en-CA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733695"/>
              </p:ext>
            </p:extLst>
          </p:nvPr>
        </p:nvGraphicFramePr>
        <p:xfrm>
          <a:off x="1905000" y="1447800"/>
          <a:ext cx="6324600" cy="4944550"/>
        </p:xfrm>
        <a:graphic>
          <a:graphicData uri="http://schemas.openxmlformats.org/drawingml/2006/table">
            <a:tbl>
              <a:tblPr/>
              <a:tblGrid>
                <a:gridCol w="3800104"/>
                <a:gridCol w="1425039"/>
                <a:gridCol w="1099457"/>
              </a:tblGrid>
              <a:tr h="50689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endParaRPr lang="en-CA" sz="2400" b="1" i="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400" b="1" i="0" noProof="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VS</a:t>
                      </a: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1800" b="1" i="0" noProof="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(g/kg)</a:t>
                      </a:r>
                      <a:endParaRPr lang="en-CA" sz="1800" b="1" i="0" noProof="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400" b="1" i="0" noProof="0" dirty="0" smtClean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sCOD</a:t>
                      </a:r>
                    </a:p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1800" b="1" i="0" noProof="0" dirty="0" smtClean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(g/kg)</a:t>
                      </a:r>
                      <a:endParaRPr lang="en-CA" sz="1800" b="1" i="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702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Suspension</a:t>
                      </a: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E42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49.3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E42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11.8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E422"/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b="1" i="0" noProof="1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Pretreatment</a:t>
                      </a: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B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B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B0B9"/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Pectate-lyase (PL)</a:t>
                      </a: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46.5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28.7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PL + Cellulase + </a:t>
                      </a:r>
                      <a:r>
                        <a:rPr lang="en-CA" sz="2000" b="0" i="0" baseline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 (</a:t>
                      </a: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150°C)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30.5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107.8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NaOH 0.2N 2h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48.8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16.8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NaOH 0.2N</a:t>
                      </a:r>
                      <a:r>
                        <a:rPr lang="en-CA" sz="2000" b="0" i="0" baseline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24h + T (</a:t>
                      </a: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150°C)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15.6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78.2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Microwave 175°C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44.0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27.9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8016">
                <a:tc>
                  <a:txBody>
                    <a:bodyPr/>
                    <a:lstStyle/>
                    <a:p>
                      <a:pPr algn="ctr">
                        <a:spcAft>
                          <a:spcPts val="300"/>
                        </a:spcAft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Microwave + NaOH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11.3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CA" sz="2000" b="0" i="0" noProof="1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72.5</a:t>
                      </a:r>
                      <a:endParaRPr lang="en-CA" sz="2000" b="0" i="0" noProof="1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331" marR="643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3855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Solubilisation </a:t>
            </a:r>
            <a:r>
              <a:rPr lang="en-CA" sz="3600" b="0" i="1" dirty="0" err="1" smtClean="0"/>
              <a:t>vs</a:t>
            </a:r>
            <a:r>
              <a:rPr lang="en-CA" sz="3600" dirty="0" smtClean="0"/>
              <a:t> methane production</a:t>
            </a:r>
            <a:endParaRPr lang="en-CA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1828800"/>
            <a:ext cx="4114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200" dirty="0" smtClean="0">
                <a:solidFill>
                  <a:schemeClr val="tx2"/>
                </a:solidFill>
              </a:rPr>
              <a:t>No substantial  improvement of biodegradation and methane yield, following </a:t>
            </a:r>
            <a:r>
              <a:rPr lang="en-CA" sz="2200" dirty="0" err="1" smtClean="0">
                <a:solidFill>
                  <a:schemeClr val="tx2"/>
                </a:solidFill>
              </a:rPr>
              <a:t>pretreatment</a:t>
            </a:r>
            <a:r>
              <a:rPr lang="en-CA" sz="2200" dirty="0" smtClean="0">
                <a:solidFill>
                  <a:schemeClr val="tx2"/>
                </a:solidFill>
              </a:rPr>
              <a:t>, at best 19 %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200" dirty="0" smtClean="0">
                <a:solidFill>
                  <a:schemeClr val="tx2"/>
                </a:solidFill>
              </a:rPr>
              <a:t>Sometimes, negative at higher T°</a:t>
            </a:r>
            <a:endParaRPr lang="en-CA" sz="2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240459"/>
              </p:ext>
            </p:extLst>
          </p:nvPr>
        </p:nvGraphicFramePr>
        <p:xfrm>
          <a:off x="4184650" y="1698625"/>
          <a:ext cx="4959350" cy="454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KGPlot" r:id="rId3" imgW="4959360" imgH="4549680" progId="KGraph_Plot">
                  <p:embed/>
                </p:oleObj>
              </mc:Choice>
              <mc:Fallback>
                <p:oleObj name="KGPlot" r:id="rId3" imgW="4959360" imgH="4549680" progId="KGraph_Plo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84650" y="1698625"/>
                        <a:ext cx="4959350" cy="454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114800"/>
            <a:ext cx="4038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200" dirty="0" smtClean="0">
                <a:solidFill>
                  <a:schemeClr val="tx2"/>
                </a:solidFill>
              </a:rPr>
              <a:t>Heating/solubilisation: releasing inhibitors 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200" dirty="0">
                <a:solidFill>
                  <a:schemeClr val="tx2"/>
                </a:solidFill>
              </a:rPr>
              <a:t>Solubilized yet non-degraded organic </a:t>
            </a:r>
            <a:r>
              <a:rPr lang="en-CA" sz="2200" dirty="0" smtClean="0">
                <a:solidFill>
                  <a:schemeClr val="tx2"/>
                </a:solidFill>
              </a:rPr>
              <a:t>matter in the AD effluent: </a:t>
            </a:r>
            <a:r>
              <a:rPr lang="en-CA" sz="2200" dirty="0">
                <a:solidFill>
                  <a:schemeClr val="tx2"/>
                </a:solidFill>
              </a:rPr>
              <a:t>soluble </a:t>
            </a:r>
            <a:r>
              <a:rPr lang="en-CA" sz="2200" dirty="0" smtClean="0">
                <a:solidFill>
                  <a:schemeClr val="tx2"/>
                </a:solidFill>
              </a:rPr>
              <a:t>proteins</a:t>
            </a:r>
            <a:endParaRPr lang="en-CA" sz="22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0" y="5178623"/>
            <a:ext cx="80524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CA" sz="1400" noProof="1">
                <a:solidFill>
                  <a:srgbClr val="0000FF"/>
                </a:solidFill>
                <a:ea typeface="Times New Roman"/>
                <a:cs typeface="Times New Roman"/>
              </a:rPr>
              <a:t>(150°C)</a:t>
            </a:r>
          </a:p>
        </p:txBody>
      </p:sp>
    </p:spTree>
    <p:extLst>
      <p:ext uri="{BB962C8B-B14F-4D97-AF65-F5344CB8AC3E}">
        <p14:creationId xmlns:p14="http://schemas.microsoft.com/office/powerpoint/2010/main" val="2894119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249" y="206488"/>
            <a:ext cx="887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srgbClr val="FFFFFF"/>
                </a:solidFill>
                <a:latin typeface="Comic Sans MS"/>
                <a:cs typeface="Comic Sans MS"/>
              </a:rPr>
              <a:t>UASB digesting </a:t>
            </a:r>
            <a:r>
              <a:rPr lang="en-CA" sz="2800" b="1" dirty="0" err="1">
                <a:solidFill>
                  <a:srgbClr val="FFFFFF"/>
                </a:solidFill>
                <a:latin typeface="Comic Sans MS"/>
                <a:cs typeface="Comic Sans MS"/>
              </a:rPr>
              <a:t>pretreated</a:t>
            </a:r>
            <a:r>
              <a:rPr lang="en-CA" sz="28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CA" sz="2800" b="1" i="1" dirty="0" err="1">
                <a:solidFill>
                  <a:srgbClr val="FFFFFF"/>
                </a:solidFill>
                <a:latin typeface="Comic Sans MS"/>
                <a:cs typeface="Comic Sans MS"/>
              </a:rPr>
              <a:t>Scenedesmus</a:t>
            </a:r>
            <a:r>
              <a:rPr lang="en-CA" sz="2800" b="1" dirty="0">
                <a:solidFill>
                  <a:srgbClr val="FFFFFF"/>
                </a:solidFill>
                <a:latin typeface="Comic Sans MS"/>
                <a:cs typeface="Comic Sans MS"/>
              </a:rPr>
              <a:t> biomass </a:t>
            </a:r>
            <a:endParaRPr lang="en-US" sz="2800" b="1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2" descr="uasb+greenla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6" y="1466929"/>
            <a:ext cx="1358900" cy="503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80866" y="2452835"/>
            <a:ext cx="3321572" cy="3235924"/>
            <a:chOff x="1021865" y="5074751"/>
            <a:chExt cx="3321571" cy="3236363"/>
          </a:xfrm>
        </p:grpSpPr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1021865" y="5074751"/>
              <a:ext cx="1122763" cy="3215710"/>
            </a:xfrm>
            <a:prstGeom prst="line">
              <a:avLst/>
            </a:prstGeom>
            <a:noFill/>
            <a:ln w="12700">
              <a:solidFill>
                <a:srgbClr val="FAFA1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460" tIns="44435" rIns="90460" bIns="44435">
              <a:spAutoFit/>
            </a:bodyPr>
            <a:lstStyle/>
            <a:p>
              <a:pPr>
                <a:defRPr/>
              </a:pPr>
              <a:endParaRPr lang="en-US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1032190" y="6761910"/>
              <a:ext cx="1141519" cy="1549204"/>
            </a:xfrm>
            <a:prstGeom prst="line">
              <a:avLst/>
            </a:prstGeom>
            <a:noFill/>
            <a:ln w="12700">
              <a:solidFill>
                <a:srgbClr val="FAFA1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90460" tIns="44435" rIns="90460" bIns="44435">
              <a:spAutoFit/>
            </a:bodyPr>
            <a:lstStyle/>
            <a:p>
              <a:pPr>
                <a:defRPr/>
              </a:pPr>
              <a:endParaRPr lang="en-US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9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706" y="5074778"/>
              <a:ext cx="2134296" cy="1732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179445" y="5584942"/>
              <a:ext cx="216399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5000"/>
                </a:lnSpc>
                <a:spcBef>
                  <a:spcPct val="50000"/>
                </a:spcBef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1pPr>
              <a:lvl2pPr marL="742950" indent="-285750" eaLnBrk="0" hangingPunct="0">
                <a:lnSpc>
                  <a:spcPct val="95000"/>
                </a:lnSpc>
                <a:spcBef>
                  <a:spcPct val="25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2pPr>
              <a:lvl3pPr marL="1143000" indent="-228600" eaLnBrk="0" hangingPunct="0">
                <a:lnSpc>
                  <a:spcPct val="95000"/>
                </a:lnSpc>
                <a:spcBef>
                  <a:spcPct val="25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AFA16"/>
                  </a:solidFill>
                </a:rPr>
                <a:t>Anaerobic granule = aggregate of bacteria, auto-immobilization </a:t>
              </a:r>
              <a:endParaRPr lang="en-US" altLang="en-US" sz="1800" dirty="0"/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511210" y="2505122"/>
            <a:ext cx="447800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lnSpc>
                <a:spcPct val="95000"/>
              </a:lnSpc>
              <a:spcBef>
                <a:spcPct val="5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25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5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Short HRT compared to CSTR:</a:t>
            </a:r>
            <a:r>
              <a:rPr lang="en-CA" altLang="en-US" sz="2000" noProof="1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6 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Higher OLR: up to 5 g TVS/L</a:t>
            </a:r>
            <a:r>
              <a:rPr lang="en-CA" altLang="en-US" sz="2000" baseline="-25000" noProof="1" smtClean="0">
                <a:latin typeface="Calibri" panose="020F0502020204030204" pitchFamily="34" charset="0"/>
                <a:cs typeface="Arial" pitchFamily="34" charset="0"/>
              </a:rPr>
              <a:t>rxr</a:t>
            </a: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·d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</a:pP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Without pre-treatment: </a:t>
            </a:r>
            <a:r>
              <a:rPr lang="en-US" altLang="en-US" sz="2000" dirty="0">
                <a:cs typeface="Arial" pitchFamily="34" charset="0"/>
              </a:rPr>
              <a:t>TVS degradation efficiency :    approaching 50</a:t>
            </a:r>
            <a:r>
              <a:rPr lang="en-US" altLang="en-US" sz="2000" dirty="0" smtClean="0">
                <a:cs typeface="Arial" pitchFamily="34" charset="0"/>
              </a:rPr>
              <a:t>%</a:t>
            </a:r>
            <a:endParaRPr lang="en-US" alt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1770769" y="1487922"/>
            <a:ext cx="4890606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Upflow anaerobic sludge bed (UASB) reactor: 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high </a:t>
            </a:r>
            <a:r>
              <a:rPr lang="en-CA" altLang="en-US" sz="2000" noProof="1">
                <a:latin typeface="Calibri" panose="020F0502020204030204" pitchFamily="34" charset="0"/>
                <a:cs typeface="Arial" pitchFamily="34" charset="0"/>
              </a:rPr>
              <a:t>density of </a:t>
            </a:r>
            <a:r>
              <a:rPr lang="en-CA" altLang="en-US" sz="2000" noProof="1" smtClean="0">
                <a:latin typeface="Calibri" panose="020F0502020204030204" pitchFamily="34" charset="0"/>
                <a:cs typeface="Arial" pitchFamily="34" charset="0"/>
              </a:rPr>
              <a:t>bacteria</a:t>
            </a:r>
            <a:endParaRPr lang="en-CA" altLang="en-US" sz="2000" noProof="1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56364" y="5017177"/>
            <a:ext cx="4070345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CA" altLang="en-US" noProof="1" smtClean="0">
                <a:latin typeface="Calibri" panose="020F0502020204030204" pitchFamily="34" charset="0"/>
                <a:cs typeface="Arial" pitchFamily="34" charset="0"/>
              </a:rPr>
              <a:t>Working volume: 3.5 L; 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CA" altLang="en-US" noProof="1" smtClean="0">
                <a:latin typeface="Calibri" panose="020F0502020204030204" pitchFamily="34" charset="0"/>
                <a:cs typeface="Arial" pitchFamily="34" charset="0"/>
              </a:rPr>
              <a:t>effluent recirculation, liquid v</a:t>
            </a:r>
            <a:r>
              <a:rPr lang="en-CA" altLang="en-US" baseline="-25000" noProof="1" smtClean="0">
                <a:latin typeface="Calibri" panose="020F0502020204030204" pitchFamily="34" charset="0"/>
                <a:cs typeface="Arial" pitchFamily="34" charset="0"/>
              </a:rPr>
              <a:t>UP</a:t>
            </a:r>
            <a:r>
              <a:rPr lang="en-CA" altLang="en-US" noProof="1" smtClean="0">
                <a:latin typeface="Calibri" panose="020F0502020204030204" pitchFamily="34" charset="0"/>
                <a:cs typeface="Arial" pitchFamily="34" charset="0"/>
              </a:rPr>
              <a:t>: 2 m/h</a:t>
            </a:r>
            <a:endParaRPr lang="en-CA" altLang="en-US" noProof="1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4728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249" y="206488"/>
            <a:ext cx="88794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dirty="0">
                <a:solidFill>
                  <a:srgbClr val="FFFFFF"/>
                </a:solidFill>
                <a:latin typeface="Comic Sans MS"/>
                <a:cs typeface="Comic Sans MS"/>
              </a:rPr>
              <a:t>UASB digesting </a:t>
            </a:r>
            <a:r>
              <a:rPr lang="en-CA" sz="2600" b="1" dirty="0" err="1">
                <a:solidFill>
                  <a:srgbClr val="FFFFFF"/>
                </a:solidFill>
                <a:latin typeface="Comic Sans MS"/>
                <a:cs typeface="Comic Sans MS"/>
              </a:rPr>
              <a:t>pretreated</a:t>
            </a:r>
            <a:r>
              <a:rPr lang="en-CA" sz="26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CA" sz="2600" b="1" i="1" dirty="0" err="1">
                <a:solidFill>
                  <a:srgbClr val="FFFFFF"/>
                </a:solidFill>
                <a:latin typeface="Comic Sans MS"/>
                <a:cs typeface="Comic Sans MS"/>
              </a:rPr>
              <a:t>Scenedesmus</a:t>
            </a:r>
            <a:r>
              <a:rPr lang="en-CA" sz="26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CA" sz="2600" b="1" dirty="0" smtClean="0">
                <a:solidFill>
                  <a:srgbClr val="FFFFFF"/>
                </a:solidFill>
                <a:latin typeface="Comic Sans MS"/>
                <a:cs typeface="Comic Sans MS"/>
              </a:rPr>
              <a:t>biomass</a:t>
            </a:r>
          </a:p>
          <a:p>
            <a:pPr algn="ctr"/>
            <a:r>
              <a:rPr lang="en-CA" sz="2600" b="1" i="1" dirty="0" smtClean="0">
                <a:solidFill>
                  <a:srgbClr val="FFFFFF"/>
                </a:solidFill>
                <a:latin typeface="Comic Sans MS"/>
                <a:cs typeface="Comic Sans MS"/>
              </a:rPr>
              <a:t>(cont’d) </a:t>
            </a:r>
            <a:endParaRPr lang="en-US" sz="2600" b="1" i="1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038012" y="2483147"/>
            <a:ext cx="5976691" cy="2071463"/>
            <a:chOff x="1413527" y="1564162"/>
            <a:chExt cx="5976691" cy="2071463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413527" y="2442064"/>
              <a:ext cx="5448675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marL="285750" indent="-285750" eaLnBrk="0" hangingPunct="0">
                <a:lnSpc>
                  <a:spcPct val="95000"/>
                </a:lnSpc>
                <a:spcBef>
                  <a:spcPct val="50000"/>
                </a:spcBef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1pPr>
              <a:lvl2pPr marL="742950" indent="-285750" eaLnBrk="0" hangingPunct="0">
                <a:lnSpc>
                  <a:spcPct val="95000"/>
                </a:lnSpc>
                <a:spcBef>
                  <a:spcPct val="25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2pPr>
              <a:lvl3pPr marL="1143000" indent="-228600" eaLnBrk="0" hangingPunct="0">
                <a:lnSpc>
                  <a:spcPct val="95000"/>
                </a:lnSpc>
                <a:spcBef>
                  <a:spcPct val="25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CA" sz="2200" dirty="0">
                  <a:latin typeface="Calibri"/>
                  <a:ea typeface="Calibri"/>
                  <a:cs typeface="Times New Roman"/>
                </a:rPr>
                <a:t>Enzymatic {24 h}</a:t>
              </a:r>
              <a:endParaRPr lang="en-CA" sz="2200" dirty="0" smtClean="0">
                <a:latin typeface="Calibri"/>
                <a:ea typeface="Calibri"/>
                <a:cs typeface="Times New Roman"/>
              </a:endParaRPr>
            </a:p>
            <a:p>
              <a:pPr lvl="1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 typeface="Wingdings" charset="2"/>
                <a:buChar char="ü"/>
              </a:pPr>
              <a:r>
                <a:rPr lang="en-CA" sz="2200" dirty="0" smtClean="0">
                  <a:latin typeface="Calibri"/>
                  <a:ea typeface="Calibri"/>
                  <a:cs typeface="Times New Roman"/>
                </a:rPr>
                <a:t>pectate-lyase  [1340 U/</a:t>
              </a:r>
              <a:r>
                <a:rPr lang="en-CA" sz="2200" dirty="0" err="1" smtClean="0">
                  <a:latin typeface="Calibri"/>
                  <a:ea typeface="Calibri"/>
                  <a:cs typeface="Times New Roman"/>
                </a:rPr>
                <a:t>gTVS</a:t>
              </a:r>
              <a:r>
                <a:rPr lang="en-CA" sz="2200" dirty="0" smtClean="0">
                  <a:latin typeface="Calibri"/>
                  <a:ea typeface="Calibri"/>
                  <a:cs typeface="Times New Roman"/>
                </a:rPr>
                <a:t>] </a:t>
              </a:r>
            </a:p>
            <a:p>
              <a:pPr lvl="1" ea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 typeface="Wingdings" charset="2"/>
                <a:buChar char="ü"/>
              </a:pPr>
              <a:r>
                <a:rPr lang="en-CA" sz="2200" dirty="0" smtClean="0">
                  <a:latin typeface="Calibri"/>
                  <a:ea typeface="Calibri"/>
                  <a:cs typeface="Times New Roman"/>
                </a:rPr>
                <a:t>+  </a:t>
              </a:r>
              <a:r>
                <a:rPr lang="en-CA" sz="2200" dirty="0" err="1" smtClean="0">
                  <a:latin typeface="Calibri"/>
                  <a:ea typeface="Calibri"/>
                  <a:cs typeface="Times New Roman"/>
                </a:rPr>
                <a:t>cellulase</a:t>
              </a:r>
              <a:r>
                <a:rPr lang="en-CA" sz="2200" dirty="0" smtClean="0">
                  <a:latin typeface="Calibri"/>
                  <a:ea typeface="Calibri"/>
                  <a:cs typeface="Times New Roman"/>
                </a:rPr>
                <a:t> [970 U/</a:t>
              </a:r>
              <a:r>
                <a:rPr lang="en-CA" sz="2200" dirty="0" err="1" smtClean="0">
                  <a:latin typeface="Calibri"/>
                  <a:ea typeface="Calibri"/>
                  <a:cs typeface="Times New Roman"/>
                </a:rPr>
                <a:t>gTVS</a:t>
              </a:r>
              <a:r>
                <a:rPr lang="en-CA" sz="2200" dirty="0" smtClean="0">
                  <a:latin typeface="Calibri"/>
                  <a:ea typeface="Calibri"/>
                  <a:cs typeface="Times New Roman"/>
                </a:rPr>
                <a:t>]</a:t>
              </a:r>
              <a:endParaRPr lang="en-CA" sz="2200" dirty="0">
                <a:latin typeface="Calibri"/>
                <a:ea typeface="Calibri"/>
                <a:cs typeface="Times New Roman"/>
              </a:endParaRPr>
            </a:p>
          </p:txBody>
        </p:sp>
        <p:pic>
          <p:nvPicPr>
            <p:cNvPr id="17" name="Picture 2" descr="C:\Users\frigonj\Desktop\photo preTenz+autoclave3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89" t="24576" r="38172" b="15000"/>
            <a:stretch/>
          </p:blipFill>
          <p:spPr bwMode="auto">
            <a:xfrm>
              <a:off x="6369071" y="1564162"/>
              <a:ext cx="1021147" cy="2071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2" descr="C:\Users\frigonj\Desktop\photo preTenz+autoclave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" t="24576" r="76184" b="15000"/>
          <a:stretch/>
        </p:blipFill>
        <p:spPr bwMode="auto">
          <a:xfrm>
            <a:off x="90440" y="1444555"/>
            <a:ext cx="1140716" cy="254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057400" y="5334000"/>
            <a:ext cx="6816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CA" sz="2200" dirty="0" smtClean="0">
                <a:latin typeface="Calibri"/>
                <a:ea typeface="Calibri"/>
                <a:cs typeface="Times New Roman"/>
              </a:rPr>
              <a:t>Enzymatic </a:t>
            </a:r>
            <a:r>
              <a:rPr lang="en-CA" sz="2200" dirty="0">
                <a:latin typeface="Calibri"/>
                <a:ea typeface="Calibri"/>
                <a:cs typeface="Times New Roman"/>
              </a:rPr>
              <a:t>{24 h</a:t>
            </a:r>
            <a:r>
              <a:rPr lang="en-CA" sz="2200" dirty="0" smtClean="0">
                <a:latin typeface="Calibri"/>
                <a:ea typeface="Calibri"/>
                <a:cs typeface="Times New Roman"/>
              </a:rPr>
              <a:t>}  +  </a:t>
            </a:r>
            <a:r>
              <a:rPr lang="en-CA" sz="2200" dirty="0">
                <a:latin typeface="Calibri"/>
                <a:ea typeface="Calibri"/>
                <a:cs typeface="Times New Roman"/>
              </a:rPr>
              <a:t>thermal (121°C   −  150°C) {30 min}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90438" y="1489539"/>
            <a:ext cx="37843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CA" altLang="en-US" sz="2800" b="1" noProof="1">
                <a:solidFill>
                  <a:srgbClr val="0000FF"/>
                </a:solidFill>
                <a:latin typeface="Calibri" panose="020F0502020204030204" pitchFamily="34" charset="0"/>
                <a:cs typeface="Arial" pitchFamily="34" charset="0"/>
              </a:rPr>
              <a:t>Pre-treatments selected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941" y="3945864"/>
            <a:ext cx="1822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Raw algal suspension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9086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981662"/>
              </p:ext>
            </p:extLst>
          </p:nvPr>
        </p:nvGraphicFramePr>
        <p:xfrm>
          <a:off x="152400" y="1295400"/>
          <a:ext cx="7162799" cy="512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8570"/>
                <a:gridCol w="864722"/>
                <a:gridCol w="988255"/>
                <a:gridCol w="926488"/>
                <a:gridCol w="988255"/>
                <a:gridCol w="926488"/>
                <a:gridCol w="1050021"/>
              </a:tblGrid>
              <a:tr h="451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Parameters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2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Control UASB</a:t>
                      </a:r>
                      <a:endParaRPr lang="en-CA" sz="12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UASB </a:t>
                      </a:r>
                      <a:r>
                        <a:rPr lang="en-CA" sz="14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after </a:t>
                      </a:r>
                      <a:r>
                        <a:rPr lang="en-CA" sz="1400" b="1" dirty="0" err="1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pretreatment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2831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Phase 1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Phase 2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Phase 3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Phase 4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Phase </a:t>
                      </a:r>
                      <a:r>
                        <a:rPr lang="en-CA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21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Operational time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Weeks 1 - 5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Weeks 6-10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Weeks 11-24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Weeks 25-30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Weeks </a:t>
                      </a: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31-35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37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Pre-treatment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Enzymatic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Enzymatic + </a:t>
                      </a: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thermal </a:t>
                      </a:r>
                      <a:r>
                        <a:rPr lang="en-CA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(121°C)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Enzymatic + thermal (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150°C)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6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Solubilization % (</a:t>
                      </a:r>
                      <a:r>
                        <a:rPr lang="en-CA" sz="1100" b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sCOD</a:t>
                      </a: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/TVS)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77 ± 23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79 ± 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 ± 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86 ± 8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98</a:t>
                      </a:r>
                      <a:r>
                        <a:rPr lang="en-CA" sz="11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11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± 9</a:t>
                      </a:r>
                      <a:endParaRPr lang="en-CA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76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HRT (d)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4.1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76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OLR (</a:t>
                      </a:r>
                      <a:r>
                        <a:rPr lang="en-CA" sz="11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gTVS</a:t>
                      </a: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CA" sz="11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en-CA" sz="1100" b="1" baseline="-250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RXR</a:t>
                      </a:r>
                      <a:r>
                        <a:rPr lang="en-CA" sz="11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.d</a:t>
                      </a: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2.95</a:t>
                      </a:r>
                      <a:endParaRPr lang="en-CA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solidFill>
                            <a:srgbClr val="26D725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1.28 ± 0.44</a:t>
                      </a:r>
                      <a:endParaRPr lang="en-CA" sz="1100" dirty="0">
                        <a:solidFill>
                          <a:srgbClr val="26D7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2.48 ± 0.69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solidFill>
                            <a:srgbClr val="C20C1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4.73 ± 1.16</a:t>
                      </a:r>
                      <a:endParaRPr lang="en-CA" sz="1100" dirty="0">
                        <a:solidFill>
                          <a:srgbClr val="C20C1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2.20 ± </a:t>
                      </a:r>
                      <a:r>
                        <a:rPr lang="en-CA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0.09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 ± 0.1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76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7.2 - 7.6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 ± 0.3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7.1 ± 0.1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 ± 0.1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 ± 0.2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767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Degradation %</a:t>
                      </a:r>
                      <a:r>
                        <a:rPr lang="en-CA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1-TVSeff/</a:t>
                      </a:r>
                      <a:r>
                        <a:rPr lang="en-CA" sz="11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TVSin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 ± 6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52 ± 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 ± 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44 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 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10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sCOD</a:t>
                      </a: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(g/L)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0.1 - 0.2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0.42 ± 0.09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1.13 ± 0.31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2.43 ± 0.77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2.62 ± 0.89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4.85 </a:t>
                      </a:r>
                      <a:r>
                        <a:rPr lang="en-CA" sz="11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± 1.3</a:t>
                      </a:r>
                      <a:endParaRPr lang="en-CA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70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VFA (g/L)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&lt;0.05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 0.05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 0.05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0.14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0.05</a:t>
                      </a:r>
                      <a:endParaRPr lang="en-CA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0.14</a:t>
                      </a:r>
                      <a:endParaRPr lang="en-CA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10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NH</a:t>
                      </a:r>
                      <a:r>
                        <a:rPr lang="en-CA" sz="1100" baseline="-25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(mg/L)</a:t>
                      </a: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100 - 250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 ± 35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514 ± 161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952 ± 138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813 </a:t>
                      </a:r>
                      <a:r>
                        <a:rPr lang="en-CA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147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1090 </a:t>
                      </a:r>
                      <a:r>
                        <a:rPr lang="en-CA" sz="11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± 57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9264"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Q CH</a:t>
                      </a:r>
                      <a:r>
                        <a:rPr lang="en-US" sz="1100" baseline="-25000" dirty="0" smtClean="0"/>
                        <a:t>4 </a:t>
                      </a:r>
                      <a:r>
                        <a:rPr lang="en-US" sz="1100" baseline="0" dirty="0" smtClean="0"/>
                        <a:t>(L/</a:t>
                      </a:r>
                      <a:r>
                        <a:rPr lang="en-US" sz="1100" baseline="0" dirty="0" err="1" smtClean="0"/>
                        <a:t>L</a:t>
                      </a:r>
                      <a:r>
                        <a:rPr lang="en-US" sz="1100" baseline="-25000" dirty="0" err="1" smtClean="0"/>
                        <a:t>RXR</a:t>
                      </a:r>
                      <a:r>
                        <a:rPr lang="en-US" sz="1100" baseline="0" dirty="0" err="1" smtClean="0"/>
                        <a:t>.d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baseline="0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0.53</a:t>
                      </a:r>
                      <a:endParaRPr lang="en-CA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0.27</a:t>
                      </a:r>
                      <a:endParaRPr lang="en-CA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0.57</a:t>
                      </a:r>
                      <a:endParaRPr lang="en-CA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0.80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0.55</a:t>
                      </a:r>
                      <a:endParaRPr lang="en-CA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1.13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1045">
                <a:tc>
                  <a:txBody>
                    <a:bodyPr/>
                    <a:lstStyle/>
                    <a:p>
                      <a:pPr algn="l"/>
                      <a:r>
                        <a:rPr lang="en-CA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CH</a:t>
                      </a:r>
                      <a:r>
                        <a:rPr lang="en-CA" sz="11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CA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(L/</a:t>
                      </a:r>
                      <a:r>
                        <a:rPr lang="en-CA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TVS</a:t>
                      </a:r>
                      <a:r>
                        <a:rPr lang="en-CA" sz="1100" b="1" kern="1200" baseline="-250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en-CA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CA" sz="1100" dirty="0" smtClean="0">
                          <a:effectLst/>
                        </a:rPr>
                        <a:t> </a:t>
                      </a:r>
                      <a:endParaRPr lang="en-US" sz="1100" dirty="0"/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0.18</a:t>
                      </a:r>
                      <a:endParaRPr lang="en-CA" sz="11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0.21 </a:t>
                      </a:r>
                      <a:r>
                        <a:rPr lang="en-CA" sz="1100" b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± 0.08</a:t>
                      </a:r>
                      <a:endParaRPr lang="en-CA" sz="11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0.23 ± 0.08</a:t>
                      </a:r>
                      <a:endParaRPr lang="en-CA" sz="11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0.18 ± 0.06</a:t>
                      </a:r>
                      <a:endParaRPr lang="en-CA" sz="11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0.27 ± 0.02</a:t>
                      </a:r>
                      <a:endParaRPr lang="en-CA" sz="11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b="1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0.24</a:t>
                      </a:r>
                      <a:endParaRPr lang="en-CA" sz="1100" dirty="0">
                        <a:solidFill>
                          <a:srgbClr val="0000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249" y="206488"/>
            <a:ext cx="88794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dirty="0">
                <a:solidFill>
                  <a:srgbClr val="FFFFFF"/>
                </a:solidFill>
                <a:latin typeface="Comic Sans MS"/>
                <a:cs typeface="Comic Sans MS"/>
              </a:rPr>
              <a:t>UASB digesting </a:t>
            </a:r>
            <a:r>
              <a:rPr lang="en-CA" sz="2600" b="1" dirty="0" err="1">
                <a:solidFill>
                  <a:srgbClr val="FFFFFF"/>
                </a:solidFill>
                <a:latin typeface="Comic Sans MS"/>
                <a:cs typeface="Comic Sans MS"/>
              </a:rPr>
              <a:t>pretreated</a:t>
            </a:r>
            <a:r>
              <a:rPr lang="en-CA" sz="26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CA" sz="2600" b="1" i="1" dirty="0" err="1">
                <a:solidFill>
                  <a:srgbClr val="FFFFFF"/>
                </a:solidFill>
                <a:latin typeface="Comic Sans MS"/>
                <a:cs typeface="Comic Sans MS"/>
              </a:rPr>
              <a:t>Scenedesmus</a:t>
            </a:r>
            <a:r>
              <a:rPr lang="en-CA" sz="26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CA" sz="2600" b="1" dirty="0" smtClean="0">
                <a:solidFill>
                  <a:srgbClr val="FFFFFF"/>
                </a:solidFill>
                <a:latin typeface="Comic Sans MS"/>
                <a:cs typeface="Comic Sans MS"/>
              </a:rPr>
              <a:t>biomass</a:t>
            </a:r>
          </a:p>
          <a:p>
            <a:pPr algn="ctr"/>
            <a:r>
              <a:rPr lang="en-CA" sz="2600" b="1" i="1" dirty="0">
                <a:solidFill>
                  <a:srgbClr val="FFFFFF"/>
                </a:solidFill>
                <a:latin typeface="Comic Sans MS"/>
                <a:cs typeface="Comic Sans MS"/>
              </a:rPr>
              <a:t>(cont’d) </a:t>
            </a:r>
            <a:r>
              <a:rPr lang="en-CA" sz="2600" b="1" dirty="0" smtClean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endParaRPr lang="en-US" sz="2600" b="1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772400" y="2667000"/>
            <a:ext cx="533400" cy="0"/>
          </a:xfrm>
          <a:prstGeom prst="straightConnector1">
            <a:avLst/>
          </a:prstGeom>
          <a:ln w="38100" cmpd="sng">
            <a:solidFill>
              <a:srgbClr val="BD190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7391400" y="4114800"/>
            <a:ext cx="1676401" cy="2031325"/>
            <a:chOff x="7391400" y="4114800"/>
            <a:chExt cx="1676401" cy="2031325"/>
          </a:xfrm>
        </p:grpSpPr>
        <p:sp>
          <p:nvSpPr>
            <p:cNvPr id="9" name="TextBox 8"/>
            <p:cNvSpPr txBox="1"/>
            <p:nvPr/>
          </p:nvSpPr>
          <p:spPr>
            <a:xfrm>
              <a:off x="7543801" y="4114800"/>
              <a:ext cx="15240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rgbClr val="C20C13"/>
                  </a:solidFill>
                </a:rPr>
                <a:t>n</a:t>
              </a:r>
              <a:r>
                <a:rPr lang="en-US" sz="1400" dirty="0" smtClean="0">
                  <a:solidFill>
                    <a:srgbClr val="C20C13"/>
                  </a:solidFill>
                </a:rPr>
                <a:t>o substantial improvement of degradation efficiency</a:t>
              </a:r>
            </a:p>
            <a:p>
              <a:pPr algn="r"/>
              <a:endParaRPr lang="en-US" sz="1400" dirty="0">
                <a:solidFill>
                  <a:srgbClr val="C20C13"/>
                </a:solidFill>
              </a:endParaRPr>
            </a:p>
            <a:p>
              <a:pPr algn="r"/>
              <a:endParaRPr lang="en-US" sz="1400" dirty="0">
                <a:solidFill>
                  <a:srgbClr val="C20C13"/>
                </a:solidFill>
              </a:endParaRPr>
            </a:p>
            <a:p>
              <a:pPr algn="r"/>
              <a:endParaRPr lang="en-US" sz="1400" dirty="0" smtClean="0">
                <a:solidFill>
                  <a:srgbClr val="C20C13"/>
                </a:solidFill>
              </a:endParaRPr>
            </a:p>
            <a:p>
              <a:pPr algn="r"/>
              <a:r>
                <a:rPr lang="en-US" sz="1400" dirty="0">
                  <a:solidFill>
                    <a:srgbClr val="C20C13"/>
                  </a:solidFill>
                </a:rPr>
                <a:t>a</a:t>
              </a:r>
              <a:r>
                <a:rPr lang="en-US" sz="1400" dirty="0" smtClean="0">
                  <a:solidFill>
                    <a:srgbClr val="C20C13"/>
                  </a:solidFill>
                </a:rPr>
                <a:t>nd methane production</a:t>
              </a:r>
              <a:endParaRPr lang="en-US" sz="1400" dirty="0">
                <a:solidFill>
                  <a:srgbClr val="C20C13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7543800" y="6019800"/>
              <a:ext cx="533400" cy="0"/>
            </a:xfrm>
            <a:prstGeom prst="straightConnector1">
              <a:avLst/>
            </a:prstGeom>
            <a:ln w="38100" cmpd="sng">
              <a:solidFill>
                <a:srgbClr val="BD190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7391400" y="4191000"/>
              <a:ext cx="533400" cy="0"/>
            </a:xfrm>
            <a:prstGeom prst="straightConnector1">
              <a:avLst/>
            </a:prstGeom>
            <a:ln w="38100" cmpd="sng">
              <a:solidFill>
                <a:srgbClr val="BD190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7391400" y="2892623"/>
            <a:ext cx="1828800" cy="307777"/>
            <a:chOff x="7391400" y="2892623"/>
            <a:chExt cx="1828800" cy="307777"/>
          </a:xfrm>
        </p:grpSpPr>
        <p:sp>
          <p:nvSpPr>
            <p:cNvPr id="8" name="TextBox 7"/>
            <p:cNvSpPr txBox="1"/>
            <p:nvPr/>
          </p:nvSpPr>
          <p:spPr>
            <a:xfrm>
              <a:off x="7618267" y="2892623"/>
              <a:ext cx="16019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C20C13"/>
                  </a:solidFill>
                </a:rPr>
                <a:t>h</a:t>
              </a:r>
              <a:r>
                <a:rPr lang="en-US" sz="1400" dirty="0" smtClean="0">
                  <a:solidFill>
                    <a:srgbClr val="C20C13"/>
                  </a:solidFill>
                </a:rPr>
                <a:t>igh </a:t>
              </a:r>
              <a:r>
                <a:rPr lang="en-US" sz="1400" dirty="0" err="1" smtClean="0">
                  <a:solidFill>
                    <a:srgbClr val="C20C13"/>
                  </a:solidFill>
                </a:rPr>
                <a:t>solubilisation</a:t>
              </a:r>
              <a:endParaRPr lang="en-US" sz="1400" dirty="0">
                <a:solidFill>
                  <a:srgbClr val="C20C13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7391400" y="3048000"/>
              <a:ext cx="228600" cy="0"/>
            </a:xfrm>
            <a:prstGeom prst="straightConnector1">
              <a:avLst/>
            </a:prstGeom>
            <a:ln w="38100" cmpd="sng">
              <a:solidFill>
                <a:srgbClr val="BD190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7467600" y="3200400"/>
            <a:ext cx="1396038" cy="584776"/>
            <a:chOff x="7467600" y="3200400"/>
            <a:chExt cx="1396038" cy="584776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7467600" y="3505200"/>
              <a:ext cx="533400" cy="0"/>
            </a:xfrm>
            <a:prstGeom prst="straightConnector1">
              <a:avLst/>
            </a:prstGeom>
            <a:ln w="38100" cmpd="sng">
              <a:solidFill>
                <a:srgbClr val="BD190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153400" y="3200400"/>
              <a:ext cx="710238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C31E22"/>
                  </a:solidFill>
                  <a:latin typeface="ＭＳ ゴシック"/>
                  <a:ea typeface="ＭＳ ゴシック"/>
                  <a:cs typeface="ＭＳ ゴシック"/>
                </a:rPr>
                <a:t>≅</a:t>
              </a:r>
              <a:r>
                <a:rPr lang="en-US" sz="1400" dirty="0" smtClean="0">
                  <a:solidFill>
                    <a:srgbClr val="C31E22"/>
                  </a:solidFill>
                </a:rPr>
                <a:t> HRT</a:t>
              </a:r>
            </a:p>
            <a:p>
              <a:r>
                <a:rPr lang="en-US" sz="1600" dirty="0" smtClean="0">
                  <a:solidFill>
                    <a:srgbClr val="C31E22"/>
                  </a:solidFill>
                </a:rPr>
                <a:t>↗︎</a:t>
              </a:r>
              <a:r>
                <a:rPr lang="en-US" sz="1400" dirty="0" smtClean="0">
                  <a:solidFill>
                    <a:srgbClr val="C31E22"/>
                  </a:solidFill>
                </a:rPr>
                <a:t> load</a:t>
              </a:r>
              <a:endParaRPr lang="en-US" sz="1400" dirty="0">
                <a:solidFill>
                  <a:srgbClr val="C31E2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0458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  <p:pic>
        <p:nvPicPr>
          <p:cNvPr id="9" name="Picture 8" descr="residual BMP UASB-ENZ effluen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4254500" cy="39559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890" y="228600"/>
            <a:ext cx="90309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  <a:latin typeface="Comic Sans MS"/>
                <a:cs typeface="Comic Sans MS"/>
              </a:rPr>
              <a:t>Residual methane potential from the UASB effluent</a:t>
            </a:r>
            <a:endParaRPr lang="en-US" sz="2600" b="1" dirty="0">
              <a:solidFill>
                <a:schemeClr val="bg1"/>
              </a:solidFill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2743200"/>
            <a:ext cx="5562599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CA" dirty="0" smtClean="0">
                <a:solidFill>
                  <a:srgbClr val="0000A2"/>
                </a:solidFill>
              </a:rPr>
              <a:t>methane </a:t>
            </a:r>
            <a:r>
              <a:rPr lang="en-CA" dirty="0">
                <a:solidFill>
                  <a:srgbClr val="0000A2"/>
                </a:solidFill>
              </a:rPr>
              <a:t>produced after 12 weeks of incubation, which reached 23 </a:t>
            </a:r>
            <a:r>
              <a:rPr lang="en-CA" dirty="0" err="1" smtClean="0">
                <a:solidFill>
                  <a:srgbClr val="0000A2"/>
                </a:solidFill>
              </a:rPr>
              <a:t>mL</a:t>
            </a:r>
            <a:r>
              <a:rPr lang="en-CA" baseline="-25000" dirty="0" err="1" smtClean="0">
                <a:solidFill>
                  <a:srgbClr val="0000A2"/>
                </a:solidFill>
              </a:rPr>
              <a:t>STP</a:t>
            </a:r>
            <a:r>
              <a:rPr lang="en-CA" dirty="0" smtClean="0">
                <a:solidFill>
                  <a:srgbClr val="0000A2"/>
                </a:solidFill>
              </a:rPr>
              <a:t> </a:t>
            </a:r>
            <a:r>
              <a:rPr lang="en-CA" dirty="0">
                <a:solidFill>
                  <a:srgbClr val="0000A2"/>
                </a:solidFill>
              </a:rPr>
              <a:t>CH</a:t>
            </a:r>
            <a:r>
              <a:rPr lang="en-CA" baseline="-25000" dirty="0">
                <a:solidFill>
                  <a:srgbClr val="0000A2"/>
                </a:solidFill>
              </a:rPr>
              <a:t>4</a:t>
            </a:r>
            <a:r>
              <a:rPr lang="en-CA" dirty="0">
                <a:solidFill>
                  <a:srgbClr val="0000A2"/>
                </a:solidFill>
              </a:rPr>
              <a:t>/</a:t>
            </a:r>
            <a:r>
              <a:rPr lang="en-CA" dirty="0" smtClean="0">
                <a:solidFill>
                  <a:srgbClr val="0000A2"/>
                </a:solidFill>
              </a:rPr>
              <a:t>g </a:t>
            </a:r>
            <a:r>
              <a:rPr lang="en-CA" dirty="0" err="1" smtClean="0">
                <a:solidFill>
                  <a:srgbClr val="0000A2"/>
                </a:solidFill>
              </a:rPr>
              <a:t>TVS</a:t>
            </a:r>
            <a:r>
              <a:rPr lang="en-CA" baseline="-25000" dirty="0" err="1" smtClean="0">
                <a:solidFill>
                  <a:srgbClr val="0000A2"/>
                </a:solidFill>
              </a:rPr>
              <a:t>in</a:t>
            </a:r>
            <a:endParaRPr lang="en-CA" dirty="0" smtClean="0">
              <a:solidFill>
                <a:srgbClr val="0000A2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CA" dirty="0" smtClean="0">
                <a:solidFill>
                  <a:srgbClr val="0000A2"/>
                </a:solidFill>
              </a:rPr>
              <a:t>i.e. </a:t>
            </a:r>
            <a:r>
              <a:rPr lang="en-CA" dirty="0">
                <a:solidFill>
                  <a:srgbClr val="0000A2"/>
                </a:solidFill>
              </a:rPr>
              <a:t>only 9% of the methane produced in 6 days in the </a:t>
            </a:r>
            <a:r>
              <a:rPr lang="en-CA" dirty="0" smtClean="0">
                <a:solidFill>
                  <a:srgbClr val="0000A2"/>
                </a:solidFill>
              </a:rPr>
              <a:t>UASB</a:t>
            </a:r>
          </a:p>
          <a:p>
            <a:pPr marL="285750" indent="-285750">
              <a:buFont typeface="Arial"/>
              <a:buChar char="•"/>
            </a:pPr>
            <a:r>
              <a:rPr lang="en-CA" dirty="0" smtClean="0">
                <a:solidFill>
                  <a:srgbClr val="0000A2"/>
                </a:solidFill>
              </a:rPr>
              <a:t>UASB </a:t>
            </a:r>
            <a:r>
              <a:rPr lang="en-CA" dirty="0">
                <a:solidFill>
                  <a:srgbClr val="0000A2"/>
                </a:solidFill>
              </a:rPr>
              <a:t>digester </a:t>
            </a:r>
            <a:r>
              <a:rPr lang="en-CA" dirty="0" smtClean="0">
                <a:solidFill>
                  <a:srgbClr val="0000A2"/>
                </a:solidFill>
              </a:rPr>
              <a:t>efficient </a:t>
            </a:r>
            <a:r>
              <a:rPr lang="en-CA" dirty="0">
                <a:solidFill>
                  <a:srgbClr val="0000A2"/>
                </a:solidFill>
              </a:rPr>
              <a:t>at extracting most of the methane potential from the algal biomass (in less than half the time</a:t>
            </a:r>
            <a:r>
              <a:rPr lang="en-CA" dirty="0" smtClean="0">
                <a:solidFill>
                  <a:srgbClr val="0000A2"/>
                </a:solidFill>
              </a:rPr>
              <a:t>)</a:t>
            </a:r>
            <a:endParaRPr lang="en-US" dirty="0">
              <a:solidFill>
                <a:srgbClr val="0000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46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Concluding remarks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8392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2"/>
                </a:solidFill>
              </a:rPr>
              <a:t>Pretreatments increases hydrolysis, solubilisation </a:t>
            </a:r>
            <a:r>
              <a:rPr lang="en-CA" sz="2200" dirty="0">
                <a:solidFill>
                  <a:schemeClr val="tx2"/>
                </a:solidFill>
              </a:rPr>
              <a:t>of </a:t>
            </a:r>
            <a:r>
              <a:rPr lang="en-CA" sz="2200" dirty="0" smtClean="0">
                <a:solidFill>
                  <a:schemeClr val="tx2"/>
                </a:solidFill>
              </a:rPr>
              <a:t>algal </a:t>
            </a:r>
            <a:r>
              <a:rPr lang="en-CA" sz="2200" dirty="0">
                <a:solidFill>
                  <a:schemeClr val="tx2"/>
                </a:solidFill>
              </a:rPr>
              <a:t>biomass :</a:t>
            </a:r>
            <a:endParaRPr lang="en-CA" sz="2200" dirty="0" smtClean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CA" sz="1800" dirty="0" smtClean="0">
                <a:solidFill>
                  <a:schemeClr val="tx2"/>
                </a:solidFill>
              </a:rPr>
              <a:t>Combination including thermal: best impact;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CA" sz="1800" dirty="0">
                <a:solidFill>
                  <a:schemeClr val="tx2"/>
                </a:solidFill>
              </a:rPr>
              <a:t> </a:t>
            </a:r>
            <a:r>
              <a:rPr lang="en-CA" sz="1800" dirty="0" smtClean="0">
                <a:solidFill>
                  <a:schemeClr val="tx2"/>
                </a:solidFill>
              </a:rPr>
              <a:t>Up to 75% solubilisation.</a:t>
            </a:r>
          </a:p>
          <a:p>
            <a:pPr marL="461963" lvl="2" indent="0">
              <a:buNone/>
            </a:pPr>
            <a:endParaRPr lang="en-CA" dirty="0">
              <a:solidFill>
                <a:schemeClr val="tx2"/>
              </a:solidFill>
            </a:endParaRPr>
          </a:p>
          <a:p>
            <a:pPr marL="1588" indent="0">
              <a:buNone/>
            </a:pPr>
            <a:r>
              <a:rPr lang="en-CA" sz="2200" dirty="0" smtClean="0">
                <a:solidFill>
                  <a:schemeClr val="tx2"/>
                </a:solidFill>
              </a:rPr>
              <a:t>Conversion efficiency and methane yield of </a:t>
            </a:r>
            <a:r>
              <a:rPr lang="en-CA" sz="2200" dirty="0">
                <a:solidFill>
                  <a:schemeClr val="tx2"/>
                </a:solidFill>
              </a:rPr>
              <a:t>the hydrolyzed algal </a:t>
            </a:r>
            <a:r>
              <a:rPr lang="en-CA" sz="2200" dirty="0" smtClean="0">
                <a:solidFill>
                  <a:schemeClr val="tx2"/>
                </a:solidFill>
              </a:rPr>
              <a:t>biomass, usually only </a:t>
            </a:r>
            <a:r>
              <a:rPr lang="en-CA" sz="2200" dirty="0">
                <a:solidFill>
                  <a:schemeClr val="tx2"/>
                </a:solidFill>
              </a:rPr>
              <a:t>marginally </a:t>
            </a:r>
            <a:r>
              <a:rPr lang="en-CA" sz="2200" dirty="0" smtClean="0">
                <a:solidFill>
                  <a:schemeClr val="tx2"/>
                </a:solidFill>
              </a:rPr>
              <a:t>higher, 35% at best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CA" sz="1800" dirty="0" smtClean="0">
                <a:solidFill>
                  <a:schemeClr val="tx2"/>
                </a:solidFill>
              </a:rPr>
              <a:t>Possible inhibitors at high temperature;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CA" sz="1800" dirty="0" smtClean="0">
                <a:solidFill>
                  <a:schemeClr val="tx2"/>
                </a:solidFill>
              </a:rPr>
              <a:t>Solubilized </a:t>
            </a:r>
            <a:r>
              <a:rPr lang="en-CA" sz="1800" dirty="0">
                <a:solidFill>
                  <a:schemeClr val="tx2"/>
                </a:solidFill>
              </a:rPr>
              <a:t>yet </a:t>
            </a:r>
            <a:r>
              <a:rPr lang="en-CA" sz="1800" dirty="0" smtClean="0">
                <a:solidFill>
                  <a:schemeClr val="tx2"/>
                </a:solidFill>
              </a:rPr>
              <a:t>non-degraded </a:t>
            </a:r>
            <a:r>
              <a:rPr lang="en-CA" sz="1800" dirty="0">
                <a:solidFill>
                  <a:schemeClr val="tx2"/>
                </a:solidFill>
              </a:rPr>
              <a:t>organic </a:t>
            </a:r>
            <a:r>
              <a:rPr lang="en-CA" sz="1800" dirty="0" smtClean="0">
                <a:solidFill>
                  <a:schemeClr val="tx2"/>
                </a:solidFill>
              </a:rPr>
              <a:t>matter: soluble proteins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CA" sz="1800" dirty="0" smtClean="0">
                <a:solidFill>
                  <a:schemeClr val="tx2"/>
                </a:solidFill>
              </a:rPr>
              <a:t>Revise </a:t>
            </a:r>
            <a:r>
              <a:rPr lang="en-CA" sz="1800" dirty="0" err="1" smtClean="0">
                <a:solidFill>
                  <a:schemeClr val="tx2"/>
                </a:solidFill>
              </a:rPr>
              <a:t>pretreatment</a:t>
            </a:r>
            <a:r>
              <a:rPr lang="en-CA" sz="1800" dirty="0" smtClean="0">
                <a:solidFill>
                  <a:schemeClr val="tx2"/>
                </a:solidFill>
              </a:rPr>
              <a:t> scheme to target protein, e.g. thermal followed by enzymes, incl</a:t>
            </a:r>
            <a:r>
              <a:rPr lang="en-CA" sz="1800" dirty="0">
                <a:solidFill>
                  <a:schemeClr val="tx2"/>
                </a:solidFill>
              </a:rPr>
              <a:t>. </a:t>
            </a:r>
            <a:r>
              <a:rPr lang="en-CA" sz="1800" dirty="0" smtClean="0">
                <a:solidFill>
                  <a:schemeClr val="tx2"/>
                </a:solidFill>
              </a:rPr>
              <a:t>peptidases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CA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CA" sz="2200" b="1" noProof="1" smtClean="0">
                <a:solidFill>
                  <a:schemeClr val="tx2"/>
                </a:solidFill>
              </a:rPr>
              <a:t>Main benefit: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CA" sz="1800" noProof="1" smtClean="0">
                <a:solidFill>
                  <a:schemeClr val="tx2"/>
                </a:solidFill>
              </a:rPr>
              <a:t>Allows for </a:t>
            </a:r>
            <a:r>
              <a:rPr lang="en-CA" sz="1800" noProof="1">
                <a:solidFill>
                  <a:schemeClr val="tx2"/>
                </a:solidFill>
              </a:rPr>
              <a:t>operating a high-rate digester on pretreated algal </a:t>
            </a:r>
            <a:r>
              <a:rPr lang="en-CA" sz="1800" noProof="1" smtClean="0">
                <a:solidFill>
                  <a:schemeClr val="tx2"/>
                </a:solidFill>
              </a:rPr>
              <a:t>biomass : much shorter </a:t>
            </a:r>
            <a:r>
              <a:rPr lang="en-CA" sz="1800" noProof="1">
                <a:solidFill>
                  <a:schemeClr val="tx2"/>
                </a:solidFill>
              </a:rPr>
              <a:t>time to produce the methane, e.g. 6 days vs 15-28 days</a:t>
            </a:r>
            <a:r>
              <a:rPr lang="en-CA" noProof="1">
                <a:solidFill>
                  <a:schemeClr val="tx2"/>
                </a:solidFill>
              </a:rPr>
              <a:t>.</a:t>
            </a:r>
            <a:endParaRPr lang="en-CA" noProof="1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762000" cy="381000"/>
          </a:xfrm>
        </p:spPr>
        <p:txBody>
          <a:bodyPr/>
          <a:lstStyle/>
          <a:p>
            <a:fld id="{A5580D42-4309-42CB-9101-536F0D1551A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CA" smtClean="0"/>
              <a:t>Algal Carbon Conversion Program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253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0D42-4309-42CB-9101-536F0D1551A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371600" y="6477001"/>
            <a:ext cx="2895600" cy="381000"/>
          </a:xfrm>
        </p:spPr>
        <p:txBody>
          <a:bodyPr/>
          <a:lstStyle/>
          <a:p>
            <a:r>
              <a:rPr lang="fr-CA" smtClean="0"/>
              <a:t>Algal Carbon Conversion Program 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457200" y="6477000"/>
            <a:ext cx="762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580D42-4309-42CB-9101-536F0D1551A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 descr="cover-bkgrnd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invGray">
          <a:xfrm>
            <a:off x="16933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gray">
          <a:xfrm>
            <a:off x="0" y="61722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 bwMode="invGray">
          <a:xfrm>
            <a:off x="0" y="0"/>
            <a:ext cx="9144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gray">
          <a:xfrm>
            <a:off x="0" y="457200"/>
            <a:ext cx="914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rc-logotype-f-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111707"/>
            <a:ext cx="1552578" cy="244962"/>
          </a:xfrm>
          <a:prstGeom prst="rect">
            <a:avLst/>
          </a:prstGeom>
        </p:spPr>
      </p:pic>
      <p:pic>
        <p:nvPicPr>
          <p:cNvPr id="11" name="Picture 10" descr="FIP-8x11_1-2in_110_f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6308560"/>
            <a:ext cx="8247902" cy="365599"/>
          </a:xfrm>
          <a:prstGeom prst="rect">
            <a:avLst/>
          </a:prstGeom>
        </p:spPr>
      </p:pic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5257800" y="4419600"/>
            <a:ext cx="37338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2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300"/>
              </a:spcAft>
              <a:buNone/>
            </a:pPr>
            <a:r>
              <a:rPr lang="en-CA" altLang="en-US" sz="1600" b="1" dirty="0">
                <a:solidFill>
                  <a:schemeClr val="bg1"/>
                </a:solidFill>
              </a:rPr>
              <a:t>Bioengineering Group</a:t>
            </a:r>
          </a:p>
          <a:p>
            <a:pPr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CA" altLang="en-US" sz="1600" b="1" dirty="0" smtClean="0">
                <a:solidFill>
                  <a:schemeClr val="bg1"/>
                </a:solidFill>
              </a:rPr>
              <a:t>Energy</a:t>
            </a:r>
            <a:r>
              <a:rPr lang="en-CA" altLang="en-US" sz="1600" b="1" dirty="0">
                <a:solidFill>
                  <a:schemeClr val="bg1"/>
                </a:solidFill>
              </a:rPr>
              <a:t>, Mining &amp; Environment </a:t>
            </a:r>
            <a:endParaRPr lang="en-CA" altLang="en-US" sz="1600" b="1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CA" altLang="en-US" sz="1600" b="1" dirty="0" smtClean="0">
                <a:solidFill>
                  <a:schemeClr val="bg1"/>
                </a:solidFill>
              </a:rPr>
              <a:t>6100 </a:t>
            </a:r>
            <a:r>
              <a:rPr lang="en-CA" altLang="en-US" sz="1600" b="1" dirty="0">
                <a:solidFill>
                  <a:schemeClr val="bg1"/>
                </a:solidFill>
              </a:rPr>
              <a:t>Royalmount Avenue, </a:t>
            </a:r>
          </a:p>
          <a:p>
            <a:pPr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CA" altLang="en-US" sz="1600" b="1" dirty="0">
                <a:solidFill>
                  <a:schemeClr val="bg1"/>
                </a:solidFill>
              </a:rPr>
              <a:t>Montreal,  H4P 2R2 </a:t>
            </a:r>
            <a:r>
              <a:rPr lang="en-CA" altLang="en-US" sz="1600" b="1" dirty="0" smtClean="0">
                <a:solidFill>
                  <a:schemeClr val="bg1"/>
                </a:solidFill>
              </a:rPr>
              <a:t>Canada</a:t>
            </a:r>
          </a:p>
          <a:p>
            <a:pPr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en-CA" altLang="en-US" sz="1600" b="1" dirty="0" smtClean="0">
                <a:solidFill>
                  <a:schemeClr val="bg1"/>
                </a:solidFill>
              </a:rPr>
              <a:t>Email</a:t>
            </a:r>
            <a:r>
              <a:rPr lang="en-CA" altLang="en-US" sz="1600" b="1" dirty="0">
                <a:solidFill>
                  <a:schemeClr val="bg1"/>
                </a:solidFill>
              </a:rPr>
              <a:t>: serge.guiot@cnrc-nrc.gc.ca</a:t>
            </a:r>
          </a:p>
        </p:txBody>
      </p:sp>
      <p:pic>
        <p:nvPicPr>
          <p:cNvPr id="16" name="Picture 15" descr="Bioeng Grp 13sept2013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360" y="501244"/>
            <a:ext cx="4739640" cy="3156356"/>
          </a:xfrm>
          <a:prstGeom prst="rect">
            <a:avLst/>
          </a:prstGeom>
        </p:spPr>
      </p:pic>
      <p:pic>
        <p:nvPicPr>
          <p:cNvPr id="14" name="Picture 7" descr="question_mark_5127728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2262297"/>
            <a:ext cx="2362200" cy="3376503"/>
          </a:xfrm>
          <a:prstGeom prst="rect">
            <a:avLst/>
          </a:prstGeom>
          <a:noFill/>
        </p:spPr>
      </p:pic>
      <p:pic>
        <p:nvPicPr>
          <p:cNvPr id="18" name="Picture 6" descr="biogas_tac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465245"/>
            <a:ext cx="2743200" cy="163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User\Desktop\fac_montreal_royal_moun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57200"/>
            <a:ext cx="4495800" cy="1632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3302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11074</TotalTime>
  <Words>1365</Words>
  <Application>Microsoft Macintosh PowerPoint</Application>
  <PresentationFormat>On-screen Show (4:3)</PresentationFormat>
  <Paragraphs>278</Paragraphs>
  <Slides>15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KGPlot</vt:lpstr>
      <vt:lpstr>Screening of a wide range of pre-treatments for improving the algal biomass solubilization and biogas potential  Serge R. Guiot, Caroline Roy and Jean-Claude Frigon</vt:lpstr>
      <vt:lpstr>Anaerobic digestion (AD) of algal biomass</vt:lpstr>
      <vt:lpstr>Scenedesmus sp.-AMDD</vt:lpstr>
      <vt:lpstr>Culture of Scenedesmus</vt:lpstr>
      <vt:lpstr>Pretreatments</vt:lpstr>
      <vt:lpstr>Justification of enzymatic pretreatment</vt:lpstr>
      <vt:lpstr>Pretreatment tests : solubilisation results</vt:lpstr>
      <vt:lpstr>Pretreatment results: examples</vt:lpstr>
      <vt:lpstr>Solubilisation vs methane production</vt:lpstr>
      <vt:lpstr>PowerPoint Presentation</vt:lpstr>
      <vt:lpstr>PowerPoint Presentation</vt:lpstr>
      <vt:lpstr>PowerPoint Presentation</vt:lpstr>
      <vt:lpstr>PowerPoint Presentation</vt:lpstr>
      <vt:lpstr>Concluding remarks</vt:lpstr>
      <vt:lpstr>PowerPoint Presentation</vt:lpstr>
    </vt:vector>
  </TitlesOfParts>
  <Company>NRC - CNRC- CBS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Dana Cranstone</dc:creator>
  <cp:lastModifiedBy>Serge R. GUIOT</cp:lastModifiedBy>
  <cp:revision>472</cp:revision>
  <cp:lastPrinted>2015-08-19T13:30:07Z</cp:lastPrinted>
  <dcterms:created xsi:type="dcterms:W3CDTF">2013-06-12T14:07:13Z</dcterms:created>
  <dcterms:modified xsi:type="dcterms:W3CDTF">2015-08-20T14:31:37Z</dcterms:modified>
</cp:coreProperties>
</file>