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4" d="100"/>
          <a:sy n="64" d="100"/>
        </p:scale>
        <p:origin x="102" y="2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2E871F5B-E0A4-4FF5-B975-C80933737AC9}" type="datetimeFigureOut">
              <a:rPr lang="tr-TR" smtClean="0"/>
              <a:t>7.09.2018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75A7FD7-9A4A-4B4B-811E-422851AB7485}" type="slidenum">
              <a:rPr lang="tr-TR" smtClean="0"/>
              <a:t>‹#›</a:t>
            </a:fld>
            <a:endParaRPr lang="tr-TR"/>
          </a:p>
        </p:txBody>
      </p:sp>
    </p:spTree>
    <p:extLst>
      <p:ext uri="{BB962C8B-B14F-4D97-AF65-F5344CB8AC3E}">
        <p14:creationId xmlns:p14="http://schemas.microsoft.com/office/powerpoint/2010/main" val="4117382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E871F5B-E0A4-4FF5-B975-C80933737AC9}" type="datetimeFigureOut">
              <a:rPr lang="tr-TR" smtClean="0"/>
              <a:t>7.09.2018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75A7FD7-9A4A-4B4B-811E-422851AB7485}" type="slidenum">
              <a:rPr lang="tr-TR" smtClean="0"/>
              <a:t>‹#›</a:t>
            </a:fld>
            <a:endParaRPr lang="tr-TR"/>
          </a:p>
        </p:txBody>
      </p:sp>
    </p:spTree>
    <p:extLst>
      <p:ext uri="{BB962C8B-B14F-4D97-AF65-F5344CB8AC3E}">
        <p14:creationId xmlns:p14="http://schemas.microsoft.com/office/powerpoint/2010/main" val="2596216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2E871F5B-E0A4-4FF5-B975-C80933737AC9}" type="datetimeFigureOut">
              <a:rPr lang="tr-TR" smtClean="0"/>
              <a:t>7.09.2018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75A7FD7-9A4A-4B4B-811E-422851AB7485}" type="slidenum">
              <a:rPr lang="tr-TR" smtClean="0"/>
              <a:t>‹#›</a:t>
            </a:fld>
            <a:endParaRPr lang="tr-TR"/>
          </a:p>
        </p:txBody>
      </p:sp>
    </p:spTree>
    <p:extLst>
      <p:ext uri="{BB962C8B-B14F-4D97-AF65-F5344CB8AC3E}">
        <p14:creationId xmlns:p14="http://schemas.microsoft.com/office/powerpoint/2010/main" val="16107098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2E871F5B-E0A4-4FF5-B975-C80933737AC9}" type="datetimeFigureOut">
              <a:rPr lang="tr-TR" smtClean="0"/>
              <a:t>7.09.2018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75A7FD7-9A4A-4B4B-811E-422851AB7485}" type="slidenum">
              <a:rPr lang="tr-TR" smtClean="0"/>
              <a:t>‹#›</a:t>
            </a:fld>
            <a:endParaRPr lang="tr-TR"/>
          </a:p>
        </p:txBody>
      </p:sp>
    </p:spTree>
    <p:extLst>
      <p:ext uri="{BB962C8B-B14F-4D97-AF65-F5344CB8AC3E}">
        <p14:creationId xmlns:p14="http://schemas.microsoft.com/office/powerpoint/2010/main" val="3284541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2E871F5B-E0A4-4FF5-B975-C80933737AC9}" type="datetimeFigureOut">
              <a:rPr lang="tr-TR" smtClean="0"/>
              <a:t>7.09.2018</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75A7FD7-9A4A-4B4B-811E-422851AB7485}" type="slidenum">
              <a:rPr lang="tr-TR" smtClean="0"/>
              <a:t>‹#›</a:t>
            </a:fld>
            <a:endParaRPr lang="tr-TR"/>
          </a:p>
        </p:txBody>
      </p:sp>
    </p:spTree>
    <p:extLst>
      <p:ext uri="{BB962C8B-B14F-4D97-AF65-F5344CB8AC3E}">
        <p14:creationId xmlns:p14="http://schemas.microsoft.com/office/powerpoint/2010/main" val="147476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2E871F5B-E0A4-4FF5-B975-C80933737AC9}" type="datetimeFigureOut">
              <a:rPr lang="tr-TR" smtClean="0"/>
              <a:t>7.09.2018</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B75A7FD7-9A4A-4B4B-811E-422851AB7485}" type="slidenum">
              <a:rPr lang="tr-TR" smtClean="0"/>
              <a:t>‹#›</a:t>
            </a:fld>
            <a:endParaRPr lang="tr-TR"/>
          </a:p>
        </p:txBody>
      </p:sp>
    </p:spTree>
    <p:extLst>
      <p:ext uri="{BB962C8B-B14F-4D97-AF65-F5344CB8AC3E}">
        <p14:creationId xmlns:p14="http://schemas.microsoft.com/office/powerpoint/2010/main" val="14060578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2E871F5B-E0A4-4FF5-B975-C80933737AC9}" type="datetimeFigureOut">
              <a:rPr lang="tr-TR" smtClean="0"/>
              <a:t>7.09.2018</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B75A7FD7-9A4A-4B4B-811E-422851AB7485}" type="slidenum">
              <a:rPr lang="tr-TR" smtClean="0"/>
              <a:t>‹#›</a:t>
            </a:fld>
            <a:endParaRPr lang="tr-TR"/>
          </a:p>
        </p:txBody>
      </p:sp>
    </p:spTree>
    <p:extLst>
      <p:ext uri="{BB962C8B-B14F-4D97-AF65-F5344CB8AC3E}">
        <p14:creationId xmlns:p14="http://schemas.microsoft.com/office/powerpoint/2010/main" val="3162873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2E871F5B-E0A4-4FF5-B975-C80933737AC9}" type="datetimeFigureOut">
              <a:rPr lang="tr-TR" smtClean="0"/>
              <a:t>7.09.2018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75A7FD7-9A4A-4B4B-811E-422851AB7485}" type="slidenum">
              <a:rPr lang="tr-TR" smtClean="0"/>
              <a:t>‹#›</a:t>
            </a:fld>
            <a:endParaRPr lang="tr-TR"/>
          </a:p>
        </p:txBody>
      </p:sp>
    </p:spTree>
    <p:extLst>
      <p:ext uri="{BB962C8B-B14F-4D97-AF65-F5344CB8AC3E}">
        <p14:creationId xmlns:p14="http://schemas.microsoft.com/office/powerpoint/2010/main" val="394827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2E871F5B-E0A4-4FF5-B975-C80933737AC9}" type="datetimeFigureOut">
              <a:rPr lang="tr-TR" smtClean="0"/>
              <a:t>7.09.2018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75A7FD7-9A4A-4B4B-811E-422851AB7485}" type="slidenum">
              <a:rPr lang="tr-TR" smtClean="0"/>
              <a:t>‹#›</a:t>
            </a:fld>
            <a:endParaRPr lang="tr-TR"/>
          </a:p>
        </p:txBody>
      </p:sp>
    </p:spTree>
    <p:extLst>
      <p:ext uri="{BB962C8B-B14F-4D97-AF65-F5344CB8AC3E}">
        <p14:creationId xmlns:p14="http://schemas.microsoft.com/office/powerpoint/2010/main" val="10932109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E871F5B-E0A4-4FF5-B975-C80933737AC9}" type="datetimeFigureOut">
              <a:rPr lang="tr-TR" smtClean="0"/>
              <a:t>7.09.2018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75A7FD7-9A4A-4B4B-811E-422851AB7485}" type="slidenum">
              <a:rPr lang="tr-TR" smtClean="0"/>
              <a:t>‹#›</a:t>
            </a:fld>
            <a:endParaRPr lang="tr-TR"/>
          </a:p>
        </p:txBody>
      </p:sp>
    </p:spTree>
    <p:extLst>
      <p:ext uri="{BB962C8B-B14F-4D97-AF65-F5344CB8AC3E}">
        <p14:creationId xmlns:p14="http://schemas.microsoft.com/office/powerpoint/2010/main" val="28563397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E871F5B-E0A4-4FF5-B975-C80933737AC9}" type="datetimeFigureOut">
              <a:rPr lang="tr-TR" smtClean="0"/>
              <a:t>7.09.2018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75A7FD7-9A4A-4B4B-811E-422851AB7485}" type="slidenum">
              <a:rPr lang="tr-TR" smtClean="0"/>
              <a:t>‹#›</a:t>
            </a:fld>
            <a:endParaRPr lang="tr-TR"/>
          </a:p>
        </p:txBody>
      </p:sp>
    </p:spTree>
    <p:extLst>
      <p:ext uri="{BB962C8B-B14F-4D97-AF65-F5344CB8AC3E}">
        <p14:creationId xmlns:p14="http://schemas.microsoft.com/office/powerpoint/2010/main" val="3198312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871F5B-E0A4-4FF5-B975-C80933737AC9}" type="datetimeFigureOut">
              <a:rPr lang="tr-TR" smtClean="0"/>
              <a:t>7.09.2018</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5A7FD7-9A4A-4B4B-811E-422851AB7485}" type="slidenum">
              <a:rPr lang="tr-TR" smtClean="0"/>
              <a:t>‹#›</a:t>
            </a:fld>
            <a:endParaRPr lang="tr-TR"/>
          </a:p>
        </p:txBody>
      </p:sp>
    </p:spTree>
    <p:extLst>
      <p:ext uri="{BB962C8B-B14F-4D97-AF65-F5344CB8AC3E}">
        <p14:creationId xmlns:p14="http://schemas.microsoft.com/office/powerpoint/2010/main" val="38392192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doi.org/10.1111/j.1745-7599.2003.tb00344.x"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19708" y="991673"/>
            <a:ext cx="8847785" cy="2640169"/>
          </a:xfrm>
          <a:ln w="76200"/>
        </p:spPr>
        <p:style>
          <a:lnRef idx="2">
            <a:schemeClr val="accent1"/>
          </a:lnRef>
          <a:fillRef idx="1">
            <a:schemeClr val="lt1"/>
          </a:fillRef>
          <a:effectRef idx="0">
            <a:schemeClr val="accent1"/>
          </a:effectRef>
          <a:fontRef idx="minor">
            <a:schemeClr val="dk1"/>
          </a:fontRef>
        </p:style>
        <p:txBody>
          <a:bodyPr>
            <a:normAutofit fontScale="90000"/>
          </a:bodyPr>
          <a:lstStyle/>
          <a:p>
            <a:r>
              <a:rPr lang="en-US" sz="4000" b="1" dirty="0"/>
              <a:t>Effects of Cold Band Application Treatment on Pain and Quality of Life in </a:t>
            </a:r>
            <a:r>
              <a:rPr lang="en-US" sz="4000" b="1" dirty="0" err="1" smtClean="0"/>
              <a:t>Migraineurs</a:t>
            </a:r>
            <a:r>
              <a:rPr lang="en-US" sz="4000" b="1" dirty="0" smtClean="0"/>
              <a:t> </a:t>
            </a:r>
            <a:r>
              <a:rPr lang="tr-TR" sz="4000" b="1" dirty="0" smtClean="0"/>
              <a:t/>
            </a:r>
            <a:br>
              <a:rPr lang="tr-TR" sz="4000" b="1" dirty="0" smtClean="0"/>
            </a:br>
            <a:r>
              <a:rPr lang="tr-TR" sz="4000" dirty="0"/>
              <a:t/>
            </a:r>
            <a:br>
              <a:rPr lang="tr-TR" sz="4000" dirty="0"/>
            </a:br>
            <a:endParaRPr lang="tr-TR" sz="4000" dirty="0"/>
          </a:p>
        </p:txBody>
      </p:sp>
      <p:sp>
        <p:nvSpPr>
          <p:cNvPr id="3" name="Alt Başlık 2"/>
          <p:cNvSpPr>
            <a:spLocks noGrp="1"/>
          </p:cNvSpPr>
          <p:nvPr>
            <p:ph type="subTitle" idx="1"/>
          </p:nvPr>
        </p:nvSpPr>
        <p:spPr>
          <a:xfrm>
            <a:off x="6503830" y="4172755"/>
            <a:ext cx="4164169" cy="1085044"/>
          </a:xfrm>
          <a:ln w="28575">
            <a:solidFill>
              <a:schemeClr val="tx1"/>
            </a:solidFill>
          </a:ln>
        </p:spPr>
        <p:txBody>
          <a:bodyPr/>
          <a:lstStyle/>
          <a:p>
            <a:r>
              <a:rPr lang="tr-TR" dirty="0" smtClean="0"/>
              <a:t>Şengül ÜZEN CURA </a:t>
            </a:r>
          </a:p>
          <a:p>
            <a:r>
              <a:rPr lang="tr-TR" dirty="0" smtClean="0"/>
              <a:t>Rengin ACAROĞLU</a:t>
            </a:r>
            <a:endParaRPr lang="tr-TR" dirty="0"/>
          </a:p>
        </p:txBody>
      </p:sp>
      <p:pic>
        <p:nvPicPr>
          <p:cNvPr id="1026" name="Picture 2" descr="migraine pain ile ilgili gÃ¶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1642" y="3791351"/>
            <a:ext cx="3682330" cy="2758195"/>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38116507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70775" y="1336228"/>
            <a:ext cx="10211873" cy="1754702"/>
          </a:xfrm>
          <a:ln w="57150"/>
        </p:spPr>
        <p:style>
          <a:lnRef idx="2">
            <a:schemeClr val="accent1"/>
          </a:lnRef>
          <a:fillRef idx="1">
            <a:schemeClr val="lt1"/>
          </a:fillRef>
          <a:effectRef idx="0">
            <a:schemeClr val="accent1"/>
          </a:effectRef>
          <a:fontRef idx="minor">
            <a:schemeClr val="dk1"/>
          </a:fontRef>
        </p:style>
        <p:txBody>
          <a:bodyPr/>
          <a:lstStyle/>
          <a:p>
            <a:r>
              <a:rPr lang="en-US" dirty="0"/>
              <a:t>Aim of this study was to examine the effect of applying cold band treatment to </a:t>
            </a:r>
            <a:r>
              <a:rPr lang="en-US" dirty="0" err="1"/>
              <a:t>migraineurs</a:t>
            </a:r>
            <a:r>
              <a:rPr lang="en-US" dirty="0"/>
              <a:t> on the duration and severity of migraine headaches, and on migraine-specific life quality.</a:t>
            </a:r>
            <a:endParaRPr lang="tr-TR" dirty="0"/>
          </a:p>
          <a:p>
            <a:pPr marL="0" indent="0">
              <a:buNone/>
            </a:pPr>
            <a:endParaRPr lang="tr-TR" dirty="0"/>
          </a:p>
        </p:txBody>
      </p:sp>
    </p:spTree>
    <p:extLst>
      <p:ext uri="{BB962C8B-B14F-4D97-AF65-F5344CB8AC3E}">
        <p14:creationId xmlns:p14="http://schemas.microsoft.com/office/powerpoint/2010/main" val="41744401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ln w="57150"/>
        </p:spPr>
        <p:style>
          <a:lnRef idx="2">
            <a:schemeClr val="accent1"/>
          </a:lnRef>
          <a:fillRef idx="1">
            <a:schemeClr val="lt1"/>
          </a:fillRef>
          <a:effectRef idx="0">
            <a:schemeClr val="accent1"/>
          </a:effectRef>
          <a:fontRef idx="minor">
            <a:schemeClr val="dk1"/>
          </a:fontRef>
        </p:style>
        <p:txBody>
          <a:bodyPr/>
          <a:lstStyle/>
          <a:p>
            <a:r>
              <a:rPr lang="en-US" b="1" dirty="0"/>
              <a:t>METHODS</a:t>
            </a:r>
            <a:r>
              <a:rPr lang="tr-TR" dirty="0"/>
              <a:t/>
            </a:r>
            <a:br>
              <a:rPr lang="tr-TR" dirty="0"/>
            </a:br>
            <a:endParaRPr lang="tr-TR" dirty="0"/>
          </a:p>
        </p:txBody>
      </p:sp>
      <p:sp>
        <p:nvSpPr>
          <p:cNvPr id="3" name="İçerik Yer Tutucusu 2"/>
          <p:cNvSpPr>
            <a:spLocks noGrp="1"/>
          </p:cNvSpPr>
          <p:nvPr>
            <p:ph idx="1"/>
          </p:nvPr>
        </p:nvSpPr>
        <p:spPr>
          <a:xfrm>
            <a:off x="838200" y="1825625"/>
            <a:ext cx="10515600" cy="3364561"/>
          </a:xfrm>
          <a:ln w="38100"/>
        </p:spPr>
        <p:style>
          <a:lnRef idx="2">
            <a:schemeClr val="accent2"/>
          </a:lnRef>
          <a:fillRef idx="1">
            <a:schemeClr val="lt1"/>
          </a:fillRef>
          <a:effectRef idx="0">
            <a:schemeClr val="accent2"/>
          </a:effectRef>
          <a:fontRef idx="minor">
            <a:schemeClr val="dk1"/>
          </a:fontRef>
        </p:style>
        <p:txBody>
          <a:bodyPr/>
          <a:lstStyle/>
          <a:p>
            <a:r>
              <a:rPr lang="en-US" b="1" dirty="0"/>
              <a:t>Study Design and </a:t>
            </a:r>
            <a:r>
              <a:rPr lang="en-US" b="1" dirty="0" smtClean="0"/>
              <a:t>Sampling</a:t>
            </a:r>
            <a:r>
              <a:rPr lang="tr-TR" b="1" dirty="0" smtClean="0"/>
              <a:t>;</a:t>
            </a:r>
            <a:r>
              <a:rPr lang="en-US" dirty="0"/>
              <a:t> The study was completed within one year using self-administered pre-test and post-test research design at a single center. It was supported by Istanbul University Scientific Research Projects Unit. No charges were made to the patients. Ethical approval</a:t>
            </a:r>
            <a:r>
              <a:rPr lang="tr-TR" dirty="0"/>
              <a:t>  </a:t>
            </a:r>
            <a:r>
              <a:rPr lang="en-US" dirty="0"/>
              <a:t>from </a:t>
            </a:r>
            <a:r>
              <a:rPr lang="en-US" dirty="0" err="1"/>
              <a:t>Medipol</a:t>
            </a:r>
            <a:r>
              <a:rPr lang="en-US" dirty="0"/>
              <a:t> University Clinical Research Ethics Committee was obtained. (</a:t>
            </a:r>
            <a:r>
              <a:rPr lang="en-US" dirty="0" err="1"/>
              <a:t>Aproved</a:t>
            </a:r>
            <a:r>
              <a:rPr lang="en-US" dirty="0"/>
              <a:t> Number: 108400987-379)</a:t>
            </a:r>
            <a:endParaRPr lang="tr-TR" dirty="0"/>
          </a:p>
          <a:p>
            <a:pPr marL="0" indent="0">
              <a:buNone/>
            </a:pPr>
            <a:endParaRPr lang="tr-TR" dirty="0"/>
          </a:p>
        </p:txBody>
      </p:sp>
    </p:spTree>
    <p:extLst>
      <p:ext uri="{BB962C8B-B14F-4D97-AF65-F5344CB8AC3E}">
        <p14:creationId xmlns:p14="http://schemas.microsoft.com/office/powerpoint/2010/main" val="2720242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a:off x="1004552" y="1815921"/>
            <a:ext cx="10161431" cy="3574178"/>
          </a:xfrm>
          <a:ln w="57150"/>
        </p:spPr>
        <p:style>
          <a:lnRef idx="2">
            <a:schemeClr val="accent2"/>
          </a:lnRef>
          <a:fillRef idx="1">
            <a:schemeClr val="lt1"/>
          </a:fillRef>
          <a:effectRef idx="0">
            <a:schemeClr val="accent2"/>
          </a:effectRef>
          <a:fontRef idx="minor">
            <a:schemeClr val="dk1"/>
          </a:fontRef>
        </p:style>
        <p:txBody>
          <a:bodyPr/>
          <a:lstStyle/>
          <a:p>
            <a:r>
              <a:rPr lang="en-US" dirty="0"/>
              <a:t>After the research sample was determined, an effect test was performed using the VAS (Visual Analog Scale) scores from the study results previously obtained by </a:t>
            </a:r>
            <a:r>
              <a:rPr lang="en-US" dirty="0" err="1"/>
              <a:t>Suprouse</a:t>
            </a:r>
            <a:r>
              <a:rPr lang="en-US" dirty="0"/>
              <a:t>-Blum and colleagues (2013).  Based on these calculations, it was considered necessary to include 22 </a:t>
            </a:r>
            <a:r>
              <a:rPr lang="en-US" dirty="0" err="1"/>
              <a:t>migraineurs</a:t>
            </a:r>
            <a:r>
              <a:rPr lang="en-US" dirty="0"/>
              <a:t> in the sample with 0.80 power value, 0.05 level of significance, ± 0.05 deviation. </a:t>
            </a:r>
            <a:endParaRPr lang="tr-TR" dirty="0" smtClean="0"/>
          </a:p>
          <a:p>
            <a:r>
              <a:rPr lang="tr-TR" dirty="0"/>
              <a:t>T</a:t>
            </a:r>
            <a:r>
              <a:rPr lang="en-US" dirty="0" smtClean="0"/>
              <a:t>he </a:t>
            </a:r>
            <a:r>
              <a:rPr lang="en-US" dirty="0"/>
              <a:t>study was carried out with a total cohort of 30 </a:t>
            </a:r>
            <a:r>
              <a:rPr lang="en-US" dirty="0" err="1"/>
              <a:t>migraineurs</a:t>
            </a:r>
            <a:r>
              <a:rPr lang="en-US" dirty="0"/>
              <a:t>.</a:t>
            </a:r>
            <a:endParaRPr lang="tr-TR" dirty="0"/>
          </a:p>
        </p:txBody>
      </p:sp>
    </p:spTree>
    <p:extLst>
      <p:ext uri="{BB962C8B-B14F-4D97-AF65-F5344CB8AC3E}">
        <p14:creationId xmlns:p14="http://schemas.microsoft.com/office/powerpoint/2010/main" val="28294422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a:off x="838200" y="1825625"/>
            <a:ext cx="9967175" cy="2888043"/>
          </a:xfrm>
          <a:ln w="38100"/>
        </p:spPr>
        <p:style>
          <a:lnRef idx="2">
            <a:schemeClr val="accent2"/>
          </a:lnRef>
          <a:fillRef idx="1">
            <a:schemeClr val="lt1"/>
          </a:fillRef>
          <a:effectRef idx="0">
            <a:schemeClr val="accent2"/>
          </a:effectRef>
          <a:fontRef idx="minor">
            <a:schemeClr val="dk1"/>
          </a:fontRef>
        </p:style>
        <p:txBody>
          <a:bodyPr/>
          <a:lstStyle/>
          <a:p>
            <a:r>
              <a:rPr lang="en-US" b="1" dirty="0"/>
              <a:t>Data Collection</a:t>
            </a:r>
            <a:r>
              <a:rPr lang="tr-TR" dirty="0"/>
              <a:t> </a:t>
            </a:r>
          </a:p>
          <a:p>
            <a:pPr marL="0" indent="0">
              <a:buNone/>
            </a:pPr>
            <a:r>
              <a:rPr lang="tr-TR" dirty="0"/>
              <a:t>Data </a:t>
            </a:r>
            <a:r>
              <a:rPr lang="tr-TR" dirty="0" err="1"/>
              <a:t>collected</a:t>
            </a:r>
            <a:r>
              <a:rPr lang="tr-TR" dirty="0"/>
              <a:t> </a:t>
            </a:r>
            <a:r>
              <a:rPr lang="tr-TR" dirty="0" err="1"/>
              <a:t>from</a:t>
            </a:r>
            <a:r>
              <a:rPr lang="tr-TR" dirty="0"/>
              <a:t> </a:t>
            </a:r>
            <a:r>
              <a:rPr lang="tr-TR" dirty="0" err="1"/>
              <a:t>June</a:t>
            </a:r>
            <a:r>
              <a:rPr lang="tr-TR" dirty="0"/>
              <a:t> 2015 </a:t>
            </a:r>
            <a:r>
              <a:rPr lang="tr-TR" dirty="0" err="1"/>
              <a:t>to</a:t>
            </a:r>
            <a:r>
              <a:rPr lang="tr-TR" dirty="0"/>
              <a:t> </a:t>
            </a:r>
            <a:r>
              <a:rPr lang="tr-TR" dirty="0" err="1"/>
              <a:t>July</a:t>
            </a:r>
            <a:r>
              <a:rPr lang="tr-TR" dirty="0"/>
              <a:t> 2016. </a:t>
            </a:r>
            <a:r>
              <a:rPr lang="en-US" dirty="0"/>
              <a:t>The following items were employed in the data collection process: Patient Information Form, Patient Inspection Form, Visual Pain Scale (VPS) and The 24-hour Migraine Quality of Life Questionnaire .</a:t>
            </a:r>
            <a:endParaRPr lang="tr-TR" dirty="0"/>
          </a:p>
          <a:p>
            <a:pPr marL="0" indent="0">
              <a:buNone/>
            </a:pPr>
            <a:endParaRPr lang="tr-TR" dirty="0" smtClean="0"/>
          </a:p>
          <a:p>
            <a:pPr marL="0" indent="0">
              <a:buNone/>
            </a:pPr>
            <a:endParaRPr lang="tr-TR" dirty="0"/>
          </a:p>
          <a:p>
            <a:endParaRPr lang="tr-TR" dirty="0"/>
          </a:p>
        </p:txBody>
      </p:sp>
    </p:spTree>
    <p:extLst>
      <p:ext uri="{BB962C8B-B14F-4D97-AF65-F5344CB8AC3E}">
        <p14:creationId xmlns:p14="http://schemas.microsoft.com/office/powerpoint/2010/main" val="32054794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a:off x="670775" y="798490"/>
            <a:ext cx="10147479" cy="5167984"/>
          </a:xfrm>
          <a:ln w="57150"/>
        </p:spPr>
        <p:style>
          <a:lnRef idx="2">
            <a:schemeClr val="accent2"/>
          </a:lnRef>
          <a:fillRef idx="1">
            <a:schemeClr val="lt1"/>
          </a:fillRef>
          <a:effectRef idx="0">
            <a:schemeClr val="accent2"/>
          </a:effectRef>
          <a:fontRef idx="minor">
            <a:schemeClr val="dk1"/>
          </a:fontRef>
        </p:style>
        <p:txBody>
          <a:bodyPr>
            <a:normAutofit/>
          </a:bodyPr>
          <a:lstStyle/>
          <a:p>
            <a:pPr algn="just"/>
            <a:r>
              <a:rPr lang="en-US" b="1" i="1" dirty="0"/>
              <a:t>Patient Information Form: </a:t>
            </a:r>
            <a:r>
              <a:rPr lang="tr-TR" dirty="0" err="1" smtClean="0"/>
              <a:t>It</a:t>
            </a:r>
            <a:r>
              <a:rPr lang="tr-TR" dirty="0" smtClean="0"/>
              <a:t> </a:t>
            </a:r>
            <a:r>
              <a:rPr lang="en-US" dirty="0" smtClean="0"/>
              <a:t>consisted </a:t>
            </a:r>
            <a:r>
              <a:rPr lang="en-US" dirty="0"/>
              <a:t>of three parts. </a:t>
            </a:r>
            <a:r>
              <a:rPr lang="tr-TR" b="1" dirty="0" err="1" smtClean="0"/>
              <a:t>Part</a:t>
            </a:r>
            <a:r>
              <a:rPr lang="tr-TR" b="1" dirty="0" smtClean="0"/>
              <a:t> 1</a:t>
            </a:r>
            <a:r>
              <a:rPr lang="en-US" b="1" dirty="0" smtClean="0"/>
              <a:t> </a:t>
            </a:r>
            <a:r>
              <a:rPr lang="en-US" dirty="0"/>
              <a:t>included participants’ personal </a:t>
            </a:r>
            <a:r>
              <a:rPr lang="en-US" dirty="0" smtClean="0"/>
              <a:t>detail</a:t>
            </a:r>
            <a:r>
              <a:rPr lang="tr-TR" dirty="0" smtClean="0"/>
              <a:t>s (</a:t>
            </a:r>
            <a:r>
              <a:rPr lang="en-US" dirty="0" smtClean="0"/>
              <a:t>age, gender, marital status, occupation and educational status</a:t>
            </a:r>
            <a:r>
              <a:rPr lang="tr-TR" dirty="0" smtClean="0"/>
              <a:t>)</a:t>
            </a:r>
            <a:r>
              <a:rPr lang="en-US" dirty="0" smtClean="0"/>
              <a:t>. </a:t>
            </a:r>
            <a:r>
              <a:rPr lang="en-US" b="1" dirty="0"/>
              <a:t>Part 2</a:t>
            </a:r>
            <a:r>
              <a:rPr lang="en-US" dirty="0"/>
              <a:t> featured questions regarding the </a:t>
            </a:r>
            <a:r>
              <a:rPr lang="en-US" dirty="0" smtClean="0"/>
              <a:t>duration</a:t>
            </a:r>
            <a:r>
              <a:rPr lang="tr-TR" dirty="0" smtClean="0"/>
              <a:t> &amp;</a:t>
            </a:r>
            <a:r>
              <a:rPr lang="en-US" dirty="0" smtClean="0"/>
              <a:t> location of </a:t>
            </a:r>
            <a:r>
              <a:rPr lang="en-US" dirty="0"/>
              <a:t>the migraine </a:t>
            </a:r>
            <a:r>
              <a:rPr lang="en-US" dirty="0" smtClean="0"/>
              <a:t>attack</a:t>
            </a:r>
            <a:r>
              <a:rPr lang="en-US" b="1" dirty="0" smtClean="0"/>
              <a:t> </a:t>
            </a:r>
            <a:r>
              <a:rPr lang="tr-TR" b="1" dirty="0"/>
              <a:t>P</a:t>
            </a:r>
            <a:r>
              <a:rPr lang="en-US" b="1" dirty="0" smtClean="0"/>
              <a:t>art </a:t>
            </a:r>
            <a:r>
              <a:rPr lang="tr-TR" b="1" dirty="0" smtClean="0"/>
              <a:t>3 </a:t>
            </a:r>
            <a:r>
              <a:rPr lang="en-US" dirty="0" smtClean="0"/>
              <a:t>contained</a:t>
            </a:r>
            <a:r>
              <a:rPr lang="en-US" b="1" dirty="0" smtClean="0"/>
              <a:t> </a:t>
            </a:r>
            <a:r>
              <a:rPr lang="en-US" dirty="0"/>
              <a:t>questions about the effect of the cold application in relieving </a:t>
            </a:r>
            <a:r>
              <a:rPr lang="en-US" dirty="0" smtClean="0"/>
              <a:t>pain.</a:t>
            </a:r>
            <a:endParaRPr lang="tr-TR" b="1" i="1" dirty="0"/>
          </a:p>
          <a:p>
            <a:pPr algn="just"/>
            <a:r>
              <a:rPr lang="en-US" b="1" i="1" dirty="0" smtClean="0"/>
              <a:t>Patient </a:t>
            </a:r>
            <a:r>
              <a:rPr lang="en-US" b="1" i="1" dirty="0"/>
              <a:t>Inspection Forms:</a:t>
            </a:r>
            <a:r>
              <a:rPr lang="en-US" dirty="0"/>
              <a:t> These were prepared separately for the </a:t>
            </a:r>
            <a:r>
              <a:rPr lang="en-US" b="1" i="1" dirty="0"/>
              <a:t>pre-application</a:t>
            </a:r>
            <a:r>
              <a:rPr lang="en-US" dirty="0"/>
              <a:t> and </a:t>
            </a:r>
            <a:r>
              <a:rPr lang="en-US" b="1" i="1" dirty="0"/>
              <a:t>application</a:t>
            </a:r>
            <a:r>
              <a:rPr lang="en-US" dirty="0"/>
              <a:t> periods. They listed the contact details of the researcher and specified the type of data the patients were required to enter in the course of the attacks. </a:t>
            </a:r>
            <a:endParaRPr lang="tr-TR" dirty="0"/>
          </a:p>
          <a:p>
            <a:endParaRPr lang="tr-TR" dirty="0" smtClean="0"/>
          </a:p>
          <a:p>
            <a:endParaRPr lang="tr-TR" dirty="0"/>
          </a:p>
        </p:txBody>
      </p:sp>
    </p:spTree>
    <p:extLst>
      <p:ext uri="{BB962C8B-B14F-4D97-AF65-F5344CB8AC3E}">
        <p14:creationId xmlns:p14="http://schemas.microsoft.com/office/powerpoint/2010/main" val="15708583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a:off x="690092" y="1890018"/>
            <a:ext cx="10811815" cy="3081227"/>
          </a:xfrm>
          <a:ln w="57150"/>
        </p:spPr>
        <p:style>
          <a:lnRef idx="2">
            <a:schemeClr val="accent2"/>
          </a:lnRef>
          <a:fillRef idx="1">
            <a:schemeClr val="lt1"/>
          </a:fillRef>
          <a:effectRef idx="0">
            <a:schemeClr val="accent2"/>
          </a:effectRef>
          <a:fontRef idx="minor">
            <a:schemeClr val="dk1"/>
          </a:fontRef>
        </p:style>
        <p:txBody>
          <a:bodyPr/>
          <a:lstStyle/>
          <a:p>
            <a:r>
              <a:rPr lang="en-US" b="1" i="1" dirty="0"/>
              <a:t>Pre-application Inspection </a:t>
            </a:r>
            <a:r>
              <a:rPr lang="en-US" b="1" i="1" dirty="0" smtClean="0"/>
              <a:t>Form</a:t>
            </a:r>
            <a:r>
              <a:rPr lang="tr-TR" b="1" i="1" dirty="0" smtClean="0"/>
              <a:t> </a:t>
            </a:r>
            <a:r>
              <a:rPr lang="tr-TR" dirty="0" err="1" smtClean="0"/>
              <a:t>was</a:t>
            </a:r>
            <a:r>
              <a:rPr lang="tr-TR" dirty="0" smtClean="0"/>
              <a:t> </a:t>
            </a:r>
            <a:r>
              <a:rPr lang="en-US" dirty="0" smtClean="0"/>
              <a:t>designed </a:t>
            </a:r>
            <a:r>
              <a:rPr lang="en-US" dirty="0"/>
              <a:t>to record the patients’ own descriptive account of the starting-point and end-point of migraine attacks and their experience of pain levels.</a:t>
            </a:r>
            <a:r>
              <a:rPr lang="en-US" b="1" i="1" dirty="0"/>
              <a:t> </a:t>
            </a:r>
            <a:endParaRPr lang="tr-TR" dirty="0"/>
          </a:p>
          <a:p>
            <a:r>
              <a:rPr lang="en-US" b="1" i="1" dirty="0"/>
              <a:t>Application Period Inspection </a:t>
            </a:r>
            <a:r>
              <a:rPr lang="en-US" b="1" i="1" dirty="0" smtClean="0"/>
              <a:t>Form</a:t>
            </a:r>
            <a:r>
              <a:rPr lang="tr-TR" b="1" i="1" dirty="0" smtClean="0"/>
              <a:t> </a:t>
            </a:r>
            <a:r>
              <a:rPr lang="en-US" dirty="0" smtClean="0"/>
              <a:t>collected </a:t>
            </a:r>
            <a:r>
              <a:rPr lang="en-US" dirty="0"/>
              <a:t>the patients’ descriptions of their experience at the start and end of the cold application period.</a:t>
            </a:r>
            <a:endParaRPr lang="tr-TR" dirty="0"/>
          </a:p>
          <a:p>
            <a:endParaRPr lang="tr-TR" dirty="0"/>
          </a:p>
        </p:txBody>
      </p:sp>
    </p:spTree>
    <p:extLst>
      <p:ext uri="{BB962C8B-B14F-4D97-AF65-F5344CB8AC3E}">
        <p14:creationId xmlns:p14="http://schemas.microsoft.com/office/powerpoint/2010/main" val="6304269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a:off x="838200" y="1184856"/>
            <a:ext cx="10515600" cy="4992107"/>
          </a:xfrm>
          <a:ln w="57150"/>
        </p:spPr>
        <p:style>
          <a:lnRef idx="2">
            <a:schemeClr val="accent2"/>
          </a:lnRef>
          <a:fillRef idx="1">
            <a:schemeClr val="lt1"/>
          </a:fillRef>
          <a:effectRef idx="0">
            <a:schemeClr val="accent2"/>
          </a:effectRef>
          <a:fontRef idx="minor">
            <a:schemeClr val="dk1"/>
          </a:fontRef>
        </p:style>
        <p:txBody>
          <a:bodyPr>
            <a:normAutofit/>
          </a:bodyPr>
          <a:lstStyle/>
          <a:p>
            <a:r>
              <a:rPr lang="en-US" b="1" dirty="0"/>
              <a:t>Visual Analogue Scale (</a:t>
            </a:r>
            <a:r>
              <a:rPr lang="en-US" b="1" dirty="0" smtClean="0"/>
              <a:t>VAS)</a:t>
            </a:r>
            <a:r>
              <a:rPr lang="tr-TR" b="1" dirty="0" smtClean="0"/>
              <a:t>, </a:t>
            </a:r>
            <a:r>
              <a:rPr lang="en-US" dirty="0" smtClean="0"/>
              <a:t>was </a:t>
            </a:r>
            <a:r>
              <a:rPr lang="en-US" dirty="0"/>
              <a:t>used to translate the participants’ subjective judgements into numerical values. The participants were required to indicate their perception of the pain level experienced on a 10 cm (100 mm) ruler. This registered the complete absence of pain at one end and severe pain at the other</a:t>
            </a:r>
            <a:r>
              <a:rPr lang="en-US" dirty="0" smtClean="0"/>
              <a:t>.</a:t>
            </a:r>
            <a:endParaRPr lang="tr-TR" dirty="0" smtClean="0"/>
          </a:p>
          <a:p>
            <a:r>
              <a:rPr lang="en-US" b="1" dirty="0"/>
              <a:t>The 24-hour Migraine Quality of Life Questionnaire (24 h </a:t>
            </a:r>
            <a:r>
              <a:rPr lang="en-US" b="1" dirty="0" err="1"/>
              <a:t>MQoLQ</a:t>
            </a:r>
            <a:r>
              <a:rPr lang="en-US" b="1" dirty="0" smtClean="0"/>
              <a:t>)</a:t>
            </a:r>
            <a:r>
              <a:rPr lang="tr-TR" b="1" dirty="0" smtClean="0"/>
              <a:t>,</a:t>
            </a:r>
            <a:r>
              <a:rPr lang="en-US" dirty="0" smtClean="0"/>
              <a:t> </a:t>
            </a:r>
            <a:r>
              <a:rPr lang="en-US" dirty="0"/>
              <a:t>is a migraine-specific questionnaire which aims to quantify short-term changes in quality of life within the 24-hour period after the onset of pain. There are fifteen items in total covering five pre-defined subscales of quality of life: Migraine Symptoms, Emotions-Anxiety, Work Functionality, Social Functioning and Energy/Vitality. </a:t>
            </a:r>
            <a:endParaRPr lang="tr-TR" dirty="0"/>
          </a:p>
          <a:p>
            <a:pPr marL="0" indent="0">
              <a:buNone/>
            </a:pPr>
            <a:endParaRPr lang="tr-TR" dirty="0"/>
          </a:p>
        </p:txBody>
      </p:sp>
    </p:spTree>
    <p:extLst>
      <p:ext uri="{BB962C8B-B14F-4D97-AF65-F5344CB8AC3E}">
        <p14:creationId xmlns:p14="http://schemas.microsoft.com/office/powerpoint/2010/main" val="28797466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ln w="57150"/>
        </p:spPr>
        <p:style>
          <a:lnRef idx="2">
            <a:schemeClr val="accent2"/>
          </a:lnRef>
          <a:fillRef idx="1">
            <a:schemeClr val="lt1"/>
          </a:fillRef>
          <a:effectRef idx="0">
            <a:schemeClr val="accent2"/>
          </a:effectRef>
          <a:fontRef idx="minor">
            <a:schemeClr val="dk1"/>
          </a:fontRef>
        </p:style>
        <p:txBody>
          <a:bodyPr/>
          <a:lstStyle/>
          <a:p>
            <a:r>
              <a:rPr lang="en-US" b="1" dirty="0"/>
              <a:t>APPLICATION</a:t>
            </a:r>
            <a:r>
              <a:rPr lang="tr-TR" dirty="0"/>
              <a:t/>
            </a:r>
            <a:br>
              <a:rPr lang="tr-TR" dirty="0"/>
            </a:br>
            <a:endParaRPr lang="tr-TR" dirty="0"/>
          </a:p>
        </p:txBody>
      </p:sp>
      <p:sp>
        <p:nvSpPr>
          <p:cNvPr id="3" name="İçerik Yer Tutucusu 2"/>
          <p:cNvSpPr>
            <a:spLocks noGrp="1"/>
          </p:cNvSpPr>
          <p:nvPr>
            <p:ph idx="1"/>
          </p:nvPr>
        </p:nvSpPr>
        <p:spPr/>
        <p:txBody>
          <a:bodyPr>
            <a:normAutofit/>
          </a:bodyPr>
          <a:lstStyle/>
          <a:p>
            <a:r>
              <a:rPr lang="en-US" dirty="0"/>
              <a:t>Individuals participating in the survey were observed during four migraine attacks: two  before the cold application and two after. </a:t>
            </a:r>
            <a:endParaRPr lang="tr-TR" dirty="0"/>
          </a:p>
          <a:p>
            <a:r>
              <a:rPr lang="en-US" b="1" i="1" dirty="0"/>
              <a:t>During the pre-application period, </a:t>
            </a:r>
            <a:r>
              <a:rPr lang="en-US" dirty="0"/>
              <a:t>the</a:t>
            </a:r>
            <a:r>
              <a:rPr lang="en-US" b="1" i="1" dirty="0"/>
              <a:t> </a:t>
            </a:r>
            <a:r>
              <a:rPr lang="en-US" dirty="0"/>
              <a:t>first and second parts of the Patient Information Form were introduced to the participants, followed by the Pre-application Patient  Observation Form, Visual Analogue Scale and the 24-hour Quality of Life Questionnaire. The forms were explained in detail and any points requiring clarification were answered. </a:t>
            </a:r>
            <a:endParaRPr lang="tr-TR" dirty="0"/>
          </a:p>
        </p:txBody>
      </p:sp>
    </p:spTree>
    <p:extLst>
      <p:ext uri="{BB962C8B-B14F-4D97-AF65-F5344CB8AC3E}">
        <p14:creationId xmlns:p14="http://schemas.microsoft.com/office/powerpoint/2010/main" val="16210989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ln w="57150"/>
        </p:spPr>
        <p:style>
          <a:lnRef idx="2">
            <a:schemeClr val="accent2"/>
          </a:lnRef>
          <a:fillRef idx="1">
            <a:schemeClr val="lt1"/>
          </a:fillRef>
          <a:effectRef idx="0">
            <a:schemeClr val="accent2"/>
          </a:effectRef>
          <a:fontRef idx="minor">
            <a:schemeClr val="dk1"/>
          </a:fontRef>
        </p:style>
        <p:txBody>
          <a:bodyPr/>
          <a:lstStyle/>
          <a:p>
            <a:r>
              <a:rPr lang="en-US" b="1" i="1" dirty="0"/>
              <a:t>During the application period, </a:t>
            </a:r>
            <a:r>
              <a:rPr lang="en-US" dirty="0"/>
              <a:t>the information on the Patient Information Form was  reviewed and any changes were recorded. The Application Period Patient Observation Form, Visual Analogue Scale and the 24-hour Migraine Quality of Life Questionnaire were then issued.  Instruction was provided on how to complete the forms. The cold application process was demonstrated and explanatory information provided about it and the material to be used.  Feedback was received from the patients. The ‘Cold Migraine Bands’, with a form explaining the application method, were distributed to the participants so that they could apply them to their foreheads as directed as soon as the pain started. </a:t>
            </a:r>
            <a:endParaRPr lang="tr-TR" dirty="0"/>
          </a:p>
          <a:p>
            <a:endParaRPr lang="tr-TR" dirty="0"/>
          </a:p>
          <a:p>
            <a:endParaRPr lang="tr-TR" dirty="0"/>
          </a:p>
        </p:txBody>
      </p:sp>
    </p:spTree>
    <p:extLst>
      <p:ext uri="{BB962C8B-B14F-4D97-AF65-F5344CB8AC3E}">
        <p14:creationId xmlns:p14="http://schemas.microsoft.com/office/powerpoint/2010/main" val="25559310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1" y="403761"/>
            <a:ext cx="9052776" cy="1325563"/>
          </a:xfrm>
          <a:ln w="76200"/>
        </p:spPr>
        <p:style>
          <a:lnRef idx="2">
            <a:schemeClr val="accent2"/>
          </a:lnRef>
          <a:fillRef idx="1">
            <a:schemeClr val="lt1"/>
          </a:fillRef>
          <a:effectRef idx="0">
            <a:schemeClr val="accent2"/>
          </a:effectRef>
          <a:fontRef idx="minor">
            <a:schemeClr val="dk1"/>
          </a:fontRef>
        </p:style>
        <p:txBody>
          <a:bodyPr/>
          <a:lstStyle/>
          <a:p>
            <a:r>
              <a:rPr lang="en-US" b="1" i="1" dirty="0"/>
              <a:t>Application of Cold Migraine Band </a:t>
            </a:r>
            <a:endParaRPr lang="tr-TR" i="1" dirty="0"/>
          </a:p>
        </p:txBody>
      </p:sp>
      <p:sp>
        <p:nvSpPr>
          <p:cNvPr id="3" name="İçerik Yer Tutucusu 2"/>
          <p:cNvSpPr>
            <a:spLocks noGrp="1"/>
          </p:cNvSpPr>
          <p:nvPr>
            <p:ph idx="1"/>
          </p:nvPr>
        </p:nvSpPr>
        <p:spPr/>
        <p:txBody>
          <a:bodyPr/>
          <a:lstStyle/>
          <a:p>
            <a:pPr marL="0" indent="0">
              <a:buNone/>
            </a:pPr>
            <a:endParaRPr lang="tr-TR" dirty="0"/>
          </a:p>
        </p:txBody>
      </p:sp>
      <p:pic>
        <p:nvPicPr>
          <p:cNvPr id="4" name="Resim 3" descr="C:\Users\Dell\Desktop\Adsız.png"/>
          <p:cNvPicPr/>
          <p:nvPr/>
        </p:nvPicPr>
        <p:blipFill>
          <a:blip r:embed="rId2">
            <a:extLst>
              <a:ext uri="{28A0092B-C50C-407E-A947-70E740481C1C}">
                <a14:useLocalDpi xmlns:a14="http://schemas.microsoft.com/office/drawing/2010/main" val="0"/>
              </a:ext>
            </a:extLst>
          </a:blip>
          <a:srcRect/>
          <a:stretch>
            <a:fillRect/>
          </a:stretch>
        </p:blipFill>
        <p:spPr bwMode="auto">
          <a:xfrm>
            <a:off x="838200" y="1825624"/>
            <a:ext cx="9052776" cy="4163051"/>
          </a:xfrm>
          <a:prstGeom prst="rect">
            <a:avLst/>
          </a:prstGeom>
          <a:noFill/>
          <a:ln>
            <a:noFill/>
          </a:ln>
        </p:spPr>
      </p:pic>
    </p:spTree>
    <p:extLst>
      <p:ext uri="{BB962C8B-B14F-4D97-AF65-F5344CB8AC3E}">
        <p14:creationId xmlns:p14="http://schemas.microsoft.com/office/powerpoint/2010/main" val="1225785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ln w="57150"/>
        </p:spPr>
        <p:style>
          <a:lnRef idx="2">
            <a:schemeClr val="accent1"/>
          </a:lnRef>
          <a:fillRef idx="1">
            <a:schemeClr val="lt1"/>
          </a:fillRef>
          <a:effectRef idx="0">
            <a:schemeClr val="accent1"/>
          </a:effectRef>
          <a:fontRef idx="minor">
            <a:schemeClr val="dk1"/>
          </a:fontRef>
        </p:style>
        <p:txBody>
          <a:bodyPr/>
          <a:lstStyle/>
          <a:p>
            <a:pPr marL="0" indent="0" algn="just">
              <a:buNone/>
            </a:pPr>
            <a:r>
              <a:rPr lang="en-US" b="1" i="1" dirty="0"/>
              <a:t>Statistical </a:t>
            </a:r>
            <a:r>
              <a:rPr lang="en-US" b="1" i="1" dirty="0" smtClean="0"/>
              <a:t>Analysis</a:t>
            </a:r>
            <a:endParaRPr lang="tr-TR" b="1" i="1" dirty="0" smtClean="0"/>
          </a:p>
          <a:p>
            <a:pPr marL="0" indent="0" algn="just">
              <a:buNone/>
            </a:pPr>
            <a:r>
              <a:rPr lang="en-US" dirty="0"/>
              <a:t>The data were analyzed using SPSS for Windows (Version 16.0). Descriptive statistics, such as mean, SD, number, and frequency, were used to characterize the research participants. The Wilcoxon Marked-Rank Test was employed to test the difference between groups in non-parametric data. Since the samples were collected independently from each other, the t test and ANOVA were used to determine whether the results were rational. The results were evaluated at 95% confidence interval, and at</a:t>
            </a:r>
            <a:r>
              <a:rPr lang="en-US" i="1" dirty="0"/>
              <a:t> p</a:t>
            </a:r>
            <a:r>
              <a:rPr lang="en-US" dirty="0"/>
              <a:t> &lt;0.05 significance level.</a:t>
            </a:r>
            <a:endParaRPr lang="tr-TR" dirty="0"/>
          </a:p>
        </p:txBody>
      </p:sp>
    </p:spTree>
    <p:extLst>
      <p:ext uri="{BB962C8B-B14F-4D97-AF65-F5344CB8AC3E}">
        <p14:creationId xmlns:p14="http://schemas.microsoft.com/office/powerpoint/2010/main" val="18627472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ln/>
        </p:spPr>
        <p:style>
          <a:lnRef idx="2">
            <a:schemeClr val="accent2"/>
          </a:lnRef>
          <a:fillRef idx="1">
            <a:schemeClr val="lt1"/>
          </a:fillRef>
          <a:effectRef idx="0">
            <a:schemeClr val="accent2"/>
          </a:effectRef>
          <a:fontRef idx="minor">
            <a:schemeClr val="dk1"/>
          </a:fontRef>
        </p:style>
        <p:txBody>
          <a:bodyPr/>
          <a:lstStyle/>
          <a:p>
            <a:r>
              <a:rPr lang="en-US" b="1" dirty="0"/>
              <a:t>RESULTS</a:t>
            </a:r>
            <a:r>
              <a:rPr lang="tr-TR" dirty="0"/>
              <a:t/>
            </a:r>
            <a:br>
              <a:rPr lang="tr-TR" dirty="0"/>
            </a:br>
            <a:endParaRPr lang="tr-TR" dirty="0"/>
          </a:p>
        </p:txBody>
      </p:sp>
      <p:sp>
        <p:nvSpPr>
          <p:cNvPr id="3" name="İçerik Yer Tutucusu 2"/>
          <p:cNvSpPr>
            <a:spLocks noGrp="1"/>
          </p:cNvSpPr>
          <p:nvPr>
            <p:ph idx="1"/>
          </p:nvPr>
        </p:nvSpPr>
        <p:spPr>
          <a:xfrm>
            <a:off x="838200" y="1825625"/>
            <a:ext cx="10515600" cy="1677429"/>
          </a:xfrm>
          <a:ln w="57150"/>
        </p:spPr>
        <p:style>
          <a:lnRef idx="2">
            <a:schemeClr val="accent2"/>
          </a:lnRef>
          <a:fillRef idx="1">
            <a:schemeClr val="lt1"/>
          </a:fillRef>
          <a:effectRef idx="0">
            <a:schemeClr val="accent2"/>
          </a:effectRef>
          <a:fontRef idx="minor">
            <a:schemeClr val="dk1"/>
          </a:fontRef>
        </p:style>
        <p:txBody>
          <a:bodyPr/>
          <a:lstStyle/>
          <a:p>
            <a:r>
              <a:rPr lang="en-US" dirty="0"/>
              <a:t>The average age of the patients included in the research was 35.47±8.95. 23 of the patients were women, 16 had a university degree, 15 were government officers, and 16 were married. </a:t>
            </a:r>
            <a:endParaRPr lang="tr-TR" dirty="0"/>
          </a:p>
        </p:txBody>
      </p:sp>
    </p:spTree>
    <p:extLst>
      <p:ext uri="{BB962C8B-B14F-4D97-AF65-F5344CB8AC3E}">
        <p14:creationId xmlns:p14="http://schemas.microsoft.com/office/powerpoint/2010/main" val="10562843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a:bodyPr>
          <a:lstStyle/>
          <a:p>
            <a:r>
              <a:rPr lang="en-US" sz="2400" b="1" dirty="0"/>
              <a:t>Table-1 Comparison of Pain Duration Averages During Pre-application and Application Periods </a:t>
            </a:r>
            <a:endParaRPr lang="tr-TR" sz="2400" dirty="0"/>
          </a:p>
        </p:txBody>
      </p:sp>
      <p:pic>
        <p:nvPicPr>
          <p:cNvPr id="10" name="İçerik Yer Tutucusu 9"/>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519707"/>
            <a:ext cx="10895218" cy="3850783"/>
          </a:xfrm>
        </p:spPr>
      </p:pic>
      <p:sp>
        <p:nvSpPr>
          <p:cNvPr id="11" name="Metin kutusu 10"/>
          <p:cNvSpPr txBox="1"/>
          <p:nvPr/>
        </p:nvSpPr>
        <p:spPr>
          <a:xfrm>
            <a:off x="708338" y="5370490"/>
            <a:ext cx="10509162" cy="923330"/>
          </a:xfrm>
          <a:prstGeom prst="rect">
            <a:avLst/>
          </a:prstGeom>
          <a:ln w="28575"/>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t>When the pain duration experienced in the pre-application and application periods was  compared, no significant difference was detected (</a:t>
            </a:r>
            <a:r>
              <a:rPr lang="en-US" i="1" dirty="0"/>
              <a:t>p</a:t>
            </a:r>
            <a:r>
              <a:rPr lang="tr-TR" i="1" dirty="0"/>
              <a:t> </a:t>
            </a:r>
            <a:r>
              <a:rPr lang="en-US" dirty="0"/>
              <a:t>&gt;</a:t>
            </a:r>
            <a:r>
              <a:rPr lang="tr-TR" dirty="0"/>
              <a:t> </a:t>
            </a:r>
            <a:r>
              <a:rPr lang="en-US" dirty="0"/>
              <a:t>0.05).</a:t>
            </a:r>
            <a:endParaRPr lang="tr-TR" dirty="0"/>
          </a:p>
          <a:p>
            <a:r>
              <a:rPr lang="tr-TR" dirty="0"/>
              <a:t> </a:t>
            </a:r>
          </a:p>
        </p:txBody>
      </p:sp>
    </p:spTree>
    <p:extLst>
      <p:ext uri="{BB962C8B-B14F-4D97-AF65-F5344CB8AC3E}">
        <p14:creationId xmlns:p14="http://schemas.microsoft.com/office/powerpoint/2010/main" val="18682111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500062"/>
            <a:ext cx="10283780" cy="1325563"/>
          </a:xfrm>
        </p:spPr>
        <p:style>
          <a:lnRef idx="1">
            <a:schemeClr val="accent2"/>
          </a:lnRef>
          <a:fillRef idx="2">
            <a:schemeClr val="accent2"/>
          </a:fillRef>
          <a:effectRef idx="1">
            <a:schemeClr val="accent2"/>
          </a:effectRef>
          <a:fontRef idx="minor">
            <a:schemeClr val="dk1"/>
          </a:fontRef>
        </p:style>
        <p:txBody>
          <a:bodyPr>
            <a:normAutofit/>
          </a:bodyPr>
          <a:lstStyle/>
          <a:p>
            <a:r>
              <a:rPr lang="tr-TR" sz="2400" b="1" dirty="0" err="1" smtClean="0">
                <a:latin typeface="+mn-lt"/>
              </a:rPr>
              <a:t>Figure</a:t>
            </a:r>
            <a:r>
              <a:rPr lang="tr-TR" sz="2400" b="1" dirty="0" smtClean="0">
                <a:latin typeface="+mn-lt"/>
              </a:rPr>
              <a:t> 1: </a:t>
            </a:r>
            <a:r>
              <a:rPr lang="en-US" sz="2400" b="1" dirty="0" smtClean="0">
                <a:latin typeface="+mn-lt"/>
              </a:rPr>
              <a:t>Comparison </a:t>
            </a:r>
            <a:r>
              <a:rPr lang="en-US" sz="2400" b="1" dirty="0">
                <a:latin typeface="+mn-lt"/>
              </a:rPr>
              <a:t>of Pain Level Averages in the Pre-application and Application Periods</a:t>
            </a:r>
            <a:r>
              <a:rPr lang="tr-TR" sz="2400" dirty="0">
                <a:latin typeface="+mn-lt"/>
              </a:rPr>
              <a:t/>
            </a:r>
            <a:br>
              <a:rPr lang="tr-TR" sz="2400" dirty="0">
                <a:latin typeface="+mn-lt"/>
              </a:rPr>
            </a:br>
            <a:endParaRPr lang="tr-TR" sz="2400" dirty="0">
              <a:latin typeface="+mn-lt"/>
            </a:endParaRP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996225"/>
            <a:ext cx="10134600" cy="3142445"/>
          </a:xfrm>
        </p:spPr>
      </p:pic>
      <p:sp>
        <p:nvSpPr>
          <p:cNvPr id="5" name="Metin kutusu 4"/>
          <p:cNvSpPr txBox="1"/>
          <p:nvPr/>
        </p:nvSpPr>
        <p:spPr>
          <a:xfrm>
            <a:off x="838200" y="5309270"/>
            <a:ext cx="10495208" cy="1200329"/>
          </a:xfrm>
          <a:prstGeom prst="rect">
            <a:avLst/>
          </a:prstGeom>
          <a:noFill/>
        </p:spPr>
        <p:txBody>
          <a:bodyPr wrap="square" rtlCol="0">
            <a:spAutoFit/>
          </a:bodyPr>
          <a:lstStyle/>
          <a:p>
            <a:r>
              <a:rPr lang="en-US" dirty="0"/>
              <a:t>When the pain level  averages in the pre-application and application periods were compared, no statistically significant difference was observed between them  at the beginning (0 min), (</a:t>
            </a:r>
            <a:r>
              <a:rPr lang="en-US" i="1" dirty="0"/>
              <a:t>p</a:t>
            </a:r>
            <a:r>
              <a:rPr lang="en-US" dirty="0"/>
              <a:t>=0.113). The application period pain level at the 30. and 60. mins. points dropped  by a significant level compared to the pre-application period (</a:t>
            </a:r>
            <a:r>
              <a:rPr lang="en-US" i="1" dirty="0"/>
              <a:t>p</a:t>
            </a:r>
            <a:r>
              <a:rPr lang="en-US" dirty="0"/>
              <a:t>&lt;0.05). </a:t>
            </a:r>
            <a:endParaRPr lang="tr-TR" dirty="0"/>
          </a:p>
        </p:txBody>
      </p:sp>
    </p:spTree>
    <p:extLst>
      <p:ext uri="{BB962C8B-B14F-4D97-AF65-F5344CB8AC3E}">
        <p14:creationId xmlns:p14="http://schemas.microsoft.com/office/powerpoint/2010/main" val="40209174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ln w="57150"/>
        </p:spPr>
        <p:style>
          <a:lnRef idx="1">
            <a:schemeClr val="accent2"/>
          </a:lnRef>
          <a:fillRef idx="2">
            <a:schemeClr val="accent2"/>
          </a:fillRef>
          <a:effectRef idx="1">
            <a:schemeClr val="accent2"/>
          </a:effectRef>
          <a:fontRef idx="minor">
            <a:schemeClr val="dk1"/>
          </a:fontRef>
        </p:style>
        <p:txBody>
          <a:bodyPr>
            <a:normAutofit/>
          </a:bodyPr>
          <a:lstStyle/>
          <a:p>
            <a:r>
              <a:rPr lang="en-US" sz="2400" b="1" dirty="0">
                <a:latin typeface="+mn-lt"/>
              </a:rPr>
              <a:t>Table </a:t>
            </a:r>
            <a:r>
              <a:rPr lang="tr-TR" sz="2400" b="1" dirty="0" smtClean="0">
                <a:latin typeface="+mn-lt"/>
              </a:rPr>
              <a:t>2</a:t>
            </a:r>
            <a:r>
              <a:rPr lang="en-US" sz="2400" b="1" dirty="0" smtClean="0">
                <a:latin typeface="+mn-lt"/>
              </a:rPr>
              <a:t>. </a:t>
            </a:r>
            <a:r>
              <a:rPr lang="en-US" sz="2400" b="1" dirty="0">
                <a:latin typeface="+mn-lt"/>
              </a:rPr>
              <a:t>Comparison of Point Averages in the 24-hour Migraine QOLS during </a:t>
            </a:r>
            <a:r>
              <a:rPr lang="tr-TR" sz="2400" dirty="0">
                <a:latin typeface="+mn-lt"/>
              </a:rPr>
              <a:t/>
            </a:r>
            <a:br>
              <a:rPr lang="tr-TR" sz="2400" dirty="0">
                <a:latin typeface="+mn-lt"/>
              </a:rPr>
            </a:br>
            <a:r>
              <a:rPr lang="en-US" sz="2400" b="1" dirty="0">
                <a:latin typeface="+mn-lt"/>
              </a:rPr>
              <a:t>the Pre-application and Application Periods </a:t>
            </a:r>
            <a:r>
              <a:rPr lang="tr-TR" sz="2400" dirty="0">
                <a:latin typeface="+mn-lt"/>
              </a:rPr>
              <a:t/>
            </a:r>
            <a:br>
              <a:rPr lang="tr-TR" sz="2400" dirty="0">
                <a:latin typeface="+mn-lt"/>
              </a:rPr>
            </a:br>
            <a:endParaRPr lang="tr-TR" sz="2400" dirty="0">
              <a:latin typeface="+mn-lt"/>
            </a:endParaRP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93124" y="1568048"/>
            <a:ext cx="10560676" cy="4213044"/>
          </a:xfrm>
        </p:spPr>
      </p:pic>
      <p:sp>
        <p:nvSpPr>
          <p:cNvPr id="5" name="Metin kutusu 4"/>
          <p:cNvSpPr txBox="1"/>
          <p:nvPr/>
        </p:nvSpPr>
        <p:spPr>
          <a:xfrm>
            <a:off x="838200" y="5781092"/>
            <a:ext cx="10515600" cy="1200329"/>
          </a:xfrm>
          <a:prstGeom prst="rect">
            <a:avLst/>
          </a:prstGeom>
          <a:noFill/>
        </p:spPr>
        <p:txBody>
          <a:bodyPr wrap="square" rtlCol="0">
            <a:spAutoFit/>
          </a:bodyPr>
          <a:lstStyle/>
          <a:p>
            <a:r>
              <a:rPr lang="en-US" dirty="0"/>
              <a:t>It was noted that there was a statistically meaningful increase in the total points averages of the 24-hour Migraine Quality of Life Questionnaire in the application period compared to the pre-application period (</a:t>
            </a:r>
            <a:r>
              <a:rPr lang="en-US" i="1" dirty="0"/>
              <a:t>z</a:t>
            </a:r>
            <a:r>
              <a:rPr lang="en-US" dirty="0"/>
              <a:t>=4.314, </a:t>
            </a:r>
            <a:r>
              <a:rPr lang="en-US" i="1" dirty="0"/>
              <a:t>p</a:t>
            </a:r>
            <a:r>
              <a:rPr lang="en-US" dirty="0"/>
              <a:t>=0.0001). </a:t>
            </a:r>
            <a:endParaRPr lang="tr-TR" dirty="0"/>
          </a:p>
          <a:p>
            <a:endParaRPr lang="tr-TR" dirty="0"/>
          </a:p>
        </p:txBody>
      </p:sp>
    </p:spTree>
    <p:extLst>
      <p:ext uri="{BB962C8B-B14F-4D97-AF65-F5344CB8AC3E}">
        <p14:creationId xmlns:p14="http://schemas.microsoft.com/office/powerpoint/2010/main" val="20667058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ln/>
        </p:spPr>
        <p:style>
          <a:lnRef idx="1">
            <a:schemeClr val="accent1"/>
          </a:lnRef>
          <a:fillRef idx="2">
            <a:schemeClr val="accent1"/>
          </a:fillRef>
          <a:effectRef idx="1">
            <a:schemeClr val="accent1"/>
          </a:effectRef>
          <a:fontRef idx="minor">
            <a:schemeClr val="dk1"/>
          </a:fontRef>
        </p:style>
        <p:txBody>
          <a:bodyPr/>
          <a:lstStyle/>
          <a:p>
            <a:r>
              <a:rPr lang="en-US" b="1" dirty="0"/>
              <a:t> </a:t>
            </a:r>
            <a:r>
              <a:rPr lang="tr-TR" dirty="0"/>
              <a:t/>
            </a:r>
            <a:br>
              <a:rPr lang="tr-TR" dirty="0"/>
            </a:br>
            <a:r>
              <a:rPr lang="tr-TR" b="1" dirty="0" smtClean="0"/>
              <a:t>CONCLUSION</a:t>
            </a:r>
            <a:r>
              <a:rPr lang="en-US" b="1" dirty="0" smtClean="0"/>
              <a:t> </a:t>
            </a:r>
            <a:r>
              <a:rPr lang="en-US" b="1" dirty="0"/>
              <a:t>AND RECOMMENDATIONS</a:t>
            </a:r>
            <a:endParaRPr lang="tr-TR" dirty="0"/>
          </a:p>
        </p:txBody>
      </p:sp>
      <p:sp>
        <p:nvSpPr>
          <p:cNvPr id="3" name="İçerik Yer Tutucusu 2"/>
          <p:cNvSpPr>
            <a:spLocks noGrp="1"/>
          </p:cNvSpPr>
          <p:nvPr>
            <p:ph idx="1"/>
          </p:nvPr>
        </p:nvSpPr>
        <p:spPr>
          <a:ln w="76200"/>
        </p:spPr>
        <p:style>
          <a:lnRef idx="2">
            <a:schemeClr val="accent1"/>
          </a:lnRef>
          <a:fillRef idx="1">
            <a:schemeClr val="lt1"/>
          </a:fillRef>
          <a:effectRef idx="0">
            <a:schemeClr val="accent1"/>
          </a:effectRef>
          <a:fontRef idx="minor">
            <a:schemeClr val="dk1"/>
          </a:fontRef>
        </p:style>
        <p:txBody>
          <a:bodyPr/>
          <a:lstStyle/>
          <a:p>
            <a:r>
              <a:rPr lang="en-US" dirty="0"/>
              <a:t>In conclusion, the application of a cold band to the forehead of </a:t>
            </a:r>
            <a:r>
              <a:rPr lang="en-US" dirty="0" err="1"/>
              <a:t>migraineurs</a:t>
            </a:r>
            <a:r>
              <a:rPr lang="en-US" dirty="0"/>
              <a:t> was found to be an effective intervention in reducing the level of pain and improving migraine- related quality of life, but it had no effect on the duration of pain. It is recommended that a further study should be carried out with migraine patients, using different non-pharmacological methods to relieve the pain and then the results compared.</a:t>
            </a:r>
            <a:endParaRPr lang="tr-TR" dirty="0"/>
          </a:p>
          <a:p>
            <a:endParaRPr lang="tr-TR" dirty="0" smtClean="0"/>
          </a:p>
          <a:p>
            <a:pPr marL="0" indent="0">
              <a:buNone/>
            </a:pPr>
            <a:endParaRPr lang="tr-TR" dirty="0"/>
          </a:p>
        </p:txBody>
      </p:sp>
    </p:spTree>
    <p:extLst>
      <p:ext uri="{BB962C8B-B14F-4D97-AF65-F5344CB8AC3E}">
        <p14:creationId xmlns:p14="http://schemas.microsoft.com/office/powerpoint/2010/main" val="26967136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ln/>
        </p:spPr>
        <p:style>
          <a:lnRef idx="1">
            <a:schemeClr val="accent2"/>
          </a:lnRef>
          <a:fillRef idx="2">
            <a:schemeClr val="accent2"/>
          </a:fillRef>
          <a:effectRef idx="1">
            <a:schemeClr val="accent2"/>
          </a:effectRef>
          <a:fontRef idx="minor">
            <a:schemeClr val="dk1"/>
          </a:fontRef>
        </p:style>
        <p:txBody>
          <a:bodyPr/>
          <a:lstStyle/>
          <a:p>
            <a:r>
              <a:rPr lang="tr-TR" dirty="0" smtClean="0"/>
              <a:t>REFERENCES</a:t>
            </a:r>
            <a:endParaRPr lang="tr-TR" dirty="0"/>
          </a:p>
        </p:txBody>
      </p:sp>
      <p:sp>
        <p:nvSpPr>
          <p:cNvPr id="3" name="İçerik Yer Tutucusu 2"/>
          <p:cNvSpPr>
            <a:spLocks noGrp="1"/>
          </p:cNvSpPr>
          <p:nvPr>
            <p:ph idx="1"/>
          </p:nvPr>
        </p:nvSpPr>
        <p:spPr/>
        <p:txBody>
          <a:bodyPr>
            <a:normAutofit fontScale="47500" lnSpcReduction="20000"/>
          </a:bodyPr>
          <a:lstStyle/>
          <a:p>
            <a:r>
              <a:rPr lang="en-US" dirty="0"/>
              <a:t>Adams, J., </a:t>
            </a:r>
            <a:r>
              <a:rPr lang="en-US" dirty="0" err="1"/>
              <a:t>Barbery</a:t>
            </a:r>
            <a:r>
              <a:rPr lang="en-US" dirty="0"/>
              <a:t>, G., &amp; </a:t>
            </a:r>
            <a:r>
              <a:rPr lang="en-US" dirty="0" err="1"/>
              <a:t>Lui</a:t>
            </a:r>
            <a:r>
              <a:rPr lang="en-US" dirty="0"/>
              <a:t>, C. W. (2013). Complementary and alternative medicine use for headache and migraine: a critical review of the literature. Headache: </a:t>
            </a:r>
            <a:r>
              <a:rPr lang="en-US" i="1" dirty="0"/>
              <a:t>The Journal of Head and Face Pain</a:t>
            </a:r>
            <a:r>
              <a:rPr lang="en-US" dirty="0"/>
              <a:t>, 53(3), 459-473. </a:t>
            </a:r>
            <a:r>
              <a:rPr lang="tr-TR" dirty="0"/>
              <a:t>https://doi.org/10.1111/j.1526-4610.2012.02271.x</a:t>
            </a:r>
          </a:p>
          <a:p>
            <a:r>
              <a:rPr lang="en-US" dirty="0" err="1"/>
              <a:t>Arankalle</a:t>
            </a:r>
            <a:r>
              <a:rPr lang="en-US" dirty="0"/>
              <a:t>, D., Wardle, J., &amp; Nair, P. M. (2016). Alternate hot and cold application in the management of heel pain: A pilot study. </a:t>
            </a:r>
            <a:r>
              <a:rPr lang="en-US" i="1" dirty="0"/>
              <a:t>The Foot</a:t>
            </a:r>
            <a:r>
              <a:rPr lang="en-US" dirty="0"/>
              <a:t>, 29, 25-28.</a:t>
            </a:r>
            <a:r>
              <a:rPr lang="tr-TR" dirty="0"/>
              <a:t> https://doi.org/ 10.1016/j.foot.2016.09.007</a:t>
            </a:r>
          </a:p>
          <a:p>
            <a:r>
              <a:rPr lang="en-US" dirty="0"/>
              <a:t>Bag, B., &amp; </a:t>
            </a:r>
            <a:r>
              <a:rPr lang="en-US" dirty="0" err="1"/>
              <a:t>Karabulut</a:t>
            </a:r>
            <a:r>
              <a:rPr lang="en-US" dirty="0"/>
              <a:t>, N. (2005). Pain-relieving factors in migraine and tension-type headache. </a:t>
            </a:r>
            <a:r>
              <a:rPr lang="en-US" i="1" dirty="0"/>
              <a:t>International Journal of Clinical Practice</a:t>
            </a:r>
            <a:r>
              <a:rPr lang="en-US" dirty="0"/>
              <a:t>, 7, 760-763. </a:t>
            </a:r>
            <a:r>
              <a:rPr lang="tr-TR" dirty="0"/>
              <a:t>https://doi.org/ 10.1111/j.1368-5031.2005.00535.x</a:t>
            </a:r>
          </a:p>
          <a:p>
            <a:r>
              <a:rPr lang="en-US" dirty="0"/>
              <a:t>Bakar, N. A., </a:t>
            </a:r>
            <a:r>
              <a:rPr lang="en-US" dirty="0" err="1"/>
              <a:t>Tanprawate</a:t>
            </a:r>
            <a:r>
              <a:rPr lang="en-US" dirty="0"/>
              <a:t>, S., </a:t>
            </a:r>
            <a:r>
              <a:rPr lang="en-US" dirty="0" err="1"/>
              <a:t>Lambru</a:t>
            </a:r>
            <a:r>
              <a:rPr lang="en-US" dirty="0"/>
              <a:t>, G., </a:t>
            </a:r>
            <a:r>
              <a:rPr lang="en-US" dirty="0" err="1"/>
              <a:t>Torkamani</a:t>
            </a:r>
            <a:r>
              <a:rPr lang="en-US" dirty="0"/>
              <a:t> M., </a:t>
            </a:r>
            <a:r>
              <a:rPr lang="en-US" dirty="0" err="1"/>
              <a:t>Jahanshahi</a:t>
            </a:r>
            <a:r>
              <a:rPr lang="en-US" dirty="0"/>
              <a:t>, M., &amp; </a:t>
            </a:r>
            <a:r>
              <a:rPr lang="en-US" dirty="0" err="1"/>
              <a:t>Matharu</a:t>
            </a:r>
            <a:r>
              <a:rPr lang="en-US" dirty="0"/>
              <a:t>, M. (2016). Quality of life in primary headache disorders: A review. </a:t>
            </a:r>
            <a:r>
              <a:rPr lang="en-US" i="1" dirty="0" err="1"/>
              <a:t>Cephalalgia</a:t>
            </a:r>
            <a:r>
              <a:rPr lang="en-US" dirty="0"/>
              <a:t>, </a:t>
            </a:r>
            <a:r>
              <a:rPr lang="en-US" i="1" dirty="0"/>
              <a:t>36</a:t>
            </a:r>
            <a:r>
              <a:rPr lang="en-US" dirty="0"/>
              <a:t>(1) 67–9.</a:t>
            </a:r>
            <a:r>
              <a:rPr lang="tr-TR" dirty="0"/>
              <a:t> https://doi.org/ 10.1177/0333102415580099.</a:t>
            </a:r>
          </a:p>
          <a:p>
            <a:r>
              <a:rPr lang="en-US" dirty="0" err="1"/>
              <a:t>Dehghan</a:t>
            </a:r>
            <a:r>
              <a:rPr lang="en-US" dirty="0"/>
              <a:t>, M., &amp; </a:t>
            </a:r>
            <a:r>
              <a:rPr lang="en-US" dirty="0" err="1"/>
              <a:t>Farahbod</a:t>
            </a:r>
            <a:r>
              <a:rPr lang="en-US" dirty="0"/>
              <a:t>, F. (2014). The efficacy of thermotherapy and cryotherapy on pain relief in patients with acute low back pain, a clinical trial study. </a:t>
            </a:r>
            <a:r>
              <a:rPr lang="en-US" i="1" dirty="0"/>
              <a:t>Obstetrics and Gynecology</a:t>
            </a:r>
            <a:r>
              <a:rPr lang="en-US" dirty="0"/>
              <a:t>, 50-61.</a:t>
            </a:r>
            <a:r>
              <a:rPr lang="tr-TR" dirty="0"/>
              <a:t> https://doi.org/ 10.7860/JCDR/2014/7404.4818</a:t>
            </a:r>
          </a:p>
          <a:p>
            <a:r>
              <a:rPr lang="en-US" dirty="0" err="1"/>
              <a:t>Demir</a:t>
            </a:r>
            <a:r>
              <a:rPr lang="en-US" dirty="0"/>
              <a:t>, Y., &amp; </a:t>
            </a:r>
            <a:r>
              <a:rPr lang="en-US" dirty="0" err="1"/>
              <a:t>Khorshid</a:t>
            </a:r>
            <a:r>
              <a:rPr lang="en-US" dirty="0"/>
              <a:t>, L. (2010). The effect of cold application in combination with standard analgesic administration on pain and anxiety during chest tube removal: a </a:t>
            </a:r>
            <a:r>
              <a:rPr lang="en-US" dirty="0" err="1"/>
              <a:t>singleblinded</a:t>
            </a:r>
            <a:r>
              <a:rPr lang="en-US" dirty="0"/>
              <a:t>, randomized, double-controlled study. </a:t>
            </a:r>
            <a:r>
              <a:rPr lang="en-US" i="1" dirty="0"/>
              <a:t>Pain Management Nursing</a:t>
            </a:r>
            <a:r>
              <a:rPr lang="en-US" dirty="0"/>
              <a:t>, 11 (3), 186-196. </a:t>
            </a:r>
            <a:r>
              <a:rPr lang="tr-TR" dirty="0"/>
              <a:t>https://doi.org/</a:t>
            </a:r>
            <a:r>
              <a:rPr lang="en-US" dirty="0"/>
              <a:t>10.1016/j.pmn.2009.09.002</a:t>
            </a:r>
            <a:endParaRPr lang="tr-TR" dirty="0"/>
          </a:p>
          <a:p>
            <a:r>
              <a:rPr lang="en-US" dirty="0"/>
              <a:t>Evans, RW. (2006). Natural or alternative medication for migraine prevention</a:t>
            </a:r>
            <a:r>
              <a:rPr lang="en-US" i="1" dirty="0"/>
              <a:t>. Headache</a:t>
            </a:r>
            <a:r>
              <a:rPr lang="en-US" dirty="0"/>
              <a:t>, 1012-1018.</a:t>
            </a:r>
            <a:r>
              <a:rPr lang="tr-TR" dirty="0"/>
              <a:t> https://doi.org/10.1111/j.1526-4610.2006.00473.x</a:t>
            </a:r>
          </a:p>
          <a:p>
            <a:r>
              <a:rPr lang="en-US" dirty="0"/>
              <a:t>Frederick, G., &amp; </a:t>
            </a:r>
            <a:r>
              <a:rPr lang="en-US" dirty="0" err="1"/>
              <a:t>Freitag</a:t>
            </a:r>
            <a:r>
              <a:rPr lang="en-US" dirty="0"/>
              <a:t>, DO. (2007). The cycle of migraine: patients' quality of life during and between migraine attacks. </a:t>
            </a:r>
            <a:r>
              <a:rPr lang="en-US" i="1" dirty="0"/>
              <a:t>Clinical Therapeutics</a:t>
            </a:r>
            <a:r>
              <a:rPr lang="en-US" dirty="0"/>
              <a:t>,</a:t>
            </a:r>
            <a:r>
              <a:rPr lang="tr-TR" dirty="0"/>
              <a:t> https://doi.org</a:t>
            </a:r>
            <a:r>
              <a:rPr lang="en-US" dirty="0"/>
              <a:t>/939-946. 10.1016/j.clinthera.2007.05.008</a:t>
            </a:r>
            <a:endParaRPr lang="tr-TR" dirty="0"/>
          </a:p>
          <a:p>
            <a:r>
              <a:rPr lang="en-US" dirty="0"/>
              <a:t>Friedman, MH., Peterson, SJ., Behar, CF., &amp; Zaidi, Z. (2001). Intraoral chilling versus oral </a:t>
            </a:r>
            <a:r>
              <a:rPr lang="en-US" dirty="0" err="1"/>
              <a:t>sumatriptan</a:t>
            </a:r>
            <a:r>
              <a:rPr lang="en-US" dirty="0"/>
              <a:t> for acute migraine. </a:t>
            </a:r>
            <a:r>
              <a:rPr lang="en-US" i="1" dirty="0"/>
              <a:t>Heart Disease Journal</a:t>
            </a:r>
            <a:r>
              <a:rPr lang="en-US" dirty="0"/>
              <a:t>, 3:357-61. </a:t>
            </a:r>
            <a:endParaRPr lang="tr-TR" dirty="0"/>
          </a:p>
          <a:p>
            <a:r>
              <a:rPr lang="en-US" dirty="0" err="1"/>
              <a:t>Gloolsby</a:t>
            </a:r>
            <a:r>
              <a:rPr lang="en-US" dirty="0"/>
              <a:t>, MJ. (2003). Clinical practice </a:t>
            </a:r>
            <a:r>
              <a:rPr lang="en-US" dirty="0" err="1"/>
              <a:t>guidlines</a:t>
            </a:r>
            <a:r>
              <a:rPr lang="en-US" dirty="0"/>
              <a:t> migraine headache. </a:t>
            </a:r>
            <a:r>
              <a:rPr lang="en-US" i="1" dirty="0"/>
              <a:t>Journal of American Academy of Nurse Practitioners</a:t>
            </a:r>
            <a:r>
              <a:rPr lang="en-US" dirty="0"/>
              <a:t>, 15:12. </a:t>
            </a:r>
            <a:r>
              <a:rPr lang="tr-TR" dirty="0">
                <a:hlinkClick r:id="rId2"/>
              </a:rPr>
              <a:t>https://</a:t>
            </a:r>
            <a:r>
              <a:rPr lang="tr-TR" dirty="0" smtClean="0">
                <a:hlinkClick r:id="rId2"/>
              </a:rPr>
              <a:t>doi.org/10.1111/j.1745-7599.2003.tb00344.x</a:t>
            </a:r>
            <a:endParaRPr lang="tr-TR" dirty="0" smtClean="0"/>
          </a:p>
          <a:p>
            <a:endParaRPr lang="tr-TR" dirty="0"/>
          </a:p>
        </p:txBody>
      </p:sp>
    </p:spTree>
    <p:extLst>
      <p:ext uri="{BB962C8B-B14F-4D97-AF65-F5344CB8AC3E}">
        <p14:creationId xmlns:p14="http://schemas.microsoft.com/office/powerpoint/2010/main" val="8978718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47500" lnSpcReduction="20000"/>
          </a:bodyPr>
          <a:lstStyle/>
          <a:p>
            <a:r>
              <a:rPr lang="tr-TR" dirty="0"/>
              <a:t>Gül, S., &amp; Mollaoğlu, M. (2011). Migrenli bireylerde ağrının özellikleri ve bireyin günlük aktiviteleri üzerindeki etkisi. Yeni </a:t>
            </a:r>
            <a:r>
              <a:rPr lang="tr-TR" dirty="0" err="1"/>
              <a:t>Symposium</a:t>
            </a:r>
            <a:r>
              <a:rPr lang="tr-TR" dirty="0"/>
              <a:t>, 49, 153-158. (</a:t>
            </a:r>
            <a:r>
              <a:rPr lang="tr-TR" dirty="0" err="1"/>
              <a:t>Original</a:t>
            </a:r>
            <a:r>
              <a:rPr lang="tr-TR" dirty="0"/>
              <a:t> </a:t>
            </a:r>
            <a:r>
              <a:rPr lang="tr-TR" dirty="0" err="1"/>
              <a:t>Work</a:t>
            </a:r>
            <a:r>
              <a:rPr lang="tr-TR" dirty="0"/>
              <a:t> </a:t>
            </a:r>
            <a:r>
              <a:rPr lang="tr-TR" dirty="0" err="1"/>
              <a:t>Published</a:t>
            </a:r>
            <a:r>
              <a:rPr lang="tr-TR" dirty="0"/>
              <a:t> in </a:t>
            </a:r>
            <a:r>
              <a:rPr lang="tr-TR" dirty="0" err="1"/>
              <a:t>Turkish</a:t>
            </a:r>
            <a:r>
              <a:rPr lang="tr-TR" dirty="0"/>
              <a:t>)</a:t>
            </a:r>
          </a:p>
          <a:p>
            <a:r>
              <a:rPr lang="tr-TR" dirty="0" err="1"/>
              <a:t>Hartmaier</a:t>
            </a:r>
            <a:r>
              <a:rPr lang="tr-TR" dirty="0"/>
              <a:t>, SL., </a:t>
            </a:r>
            <a:r>
              <a:rPr lang="tr-TR" dirty="0" err="1"/>
              <a:t>Santanello</a:t>
            </a:r>
            <a:r>
              <a:rPr lang="tr-TR" dirty="0"/>
              <a:t>, NC., </a:t>
            </a:r>
            <a:r>
              <a:rPr lang="tr-TR" dirty="0" err="1"/>
              <a:t>Epstein</a:t>
            </a:r>
            <a:r>
              <a:rPr lang="tr-TR" dirty="0"/>
              <a:t>, RS., &amp; </a:t>
            </a:r>
            <a:r>
              <a:rPr lang="tr-TR" dirty="0" err="1"/>
              <a:t>Silberstein</a:t>
            </a:r>
            <a:r>
              <a:rPr lang="tr-TR" dirty="0"/>
              <a:t>, SD. (1995). Development of a </a:t>
            </a:r>
            <a:r>
              <a:rPr lang="tr-TR" dirty="0" err="1"/>
              <a:t>brief</a:t>
            </a:r>
            <a:r>
              <a:rPr lang="tr-TR" dirty="0"/>
              <a:t> 24- </a:t>
            </a:r>
            <a:r>
              <a:rPr lang="tr-TR" dirty="0" err="1"/>
              <a:t>hour</a:t>
            </a:r>
            <a:r>
              <a:rPr lang="tr-TR" dirty="0"/>
              <a:t> </a:t>
            </a:r>
            <a:r>
              <a:rPr lang="tr-TR" dirty="0" err="1"/>
              <a:t>migraine</a:t>
            </a:r>
            <a:r>
              <a:rPr lang="tr-TR" dirty="0"/>
              <a:t>- </a:t>
            </a:r>
            <a:r>
              <a:rPr lang="tr-TR" dirty="0" err="1"/>
              <a:t>specific</a:t>
            </a:r>
            <a:r>
              <a:rPr lang="tr-TR" dirty="0"/>
              <a:t> </a:t>
            </a:r>
            <a:r>
              <a:rPr lang="tr-TR" dirty="0" err="1"/>
              <a:t>quality</a:t>
            </a:r>
            <a:r>
              <a:rPr lang="tr-TR" dirty="0"/>
              <a:t> of life </a:t>
            </a:r>
            <a:r>
              <a:rPr lang="tr-TR" dirty="0" err="1"/>
              <a:t>questionnaire</a:t>
            </a:r>
            <a:r>
              <a:rPr lang="tr-TR" dirty="0"/>
              <a:t>. </a:t>
            </a:r>
            <a:r>
              <a:rPr lang="tr-TR" dirty="0" err="1"/>
              <a:t>Headache</a:t>
            </a:r>
            <a:r>
              <a:rPr lang="tr-TR" dirty="0"/>
              <a:t>, 35:320-329. https://doi.org/10.1111/j.1526-4610.1995.hed3506320.x</a:t>
            </a:r>
          </a:p>
          <a:p>
            <a:r>
              <a:rPr lang="tr-TR" dirty="0" err="1"/>
              <a:t>İltuş</a:t>
            </a:r>
            <a:r>
              <a:rPr lang="tr-TR" dirty="0"/>
              <a:t>, F., &amp; </a:t>
            </a:r>
            <a:r>
              <a:rPr lang="tr-TR" dirty="0" err="1"/>
              <a:t>Karadakovan</a:t>
            </a:r>
            <a:r>
              <a:rPr lang="tr-TR" dirty="0"/>
              <a:t>, A. (2008). </a:t>
            </a:r>
            <a:r>
              <a:rPr lang="tr-TR" dirty="0" err="1"/>
              <a:t>The</a:t>
            </a:r>
            <a:r>
              <a:rPr lang="tr-TR" dirty="0"/>
              <a:t> </a:t>
            </a:r>
            <a:r>
              <a:rPr lang="tr-TR" dirty="0" err="1"/>
              <a:t>reliability</a:t>
            </a:r>
            <a:r>
              <a:rPr lang="tr-TR" dirty="0"/>
              <a:t> </a:t>
            </a:r>
            <a:r>
              <a:rPr lang="tr-TR" dirty="0" err="1"/>
              <a:t>and</a:t>
            </a:r>
            <a:r>
              <a:rPr lang="tr-TR" dirty="0"/>
              <a:t> </a:t>
            </a:r>
            <a:r>
              <a:rPr lang="tr-TR" dirty="0" err="1"/>
              <a:t>validity</a:t>
            </a:r>
            <a:r>
              <a:rPr lang="tr-TR" dirty="0"/>
              <a:t> of </a:t>
            </a:r>
            <a:r>
              <a:rPr lang="tr-TR" dirty="0" err="1"/>
              <a:t>Turkish</a:t>
            </a:r>
            <a:r>
              <a:rPr lang="tr-TR" dirty="0"/>
              <a:t> form of "</a:t>
            </a:r>
            <a:r>
              <a:rPr lang="tr-TR" dirty="0" err="1"/>
              <a:t>the</a:t>
            </a:r>
            <a:r>
              <a:rPr lang="tr-TR" dirty="0"/>
              <a:t> 24-hour </a:t>
            </a:r>
            <a:r>
              <a:rPr lang="tr-TR" dirty="0" err="1"/>
              <a:t>migraine</a:t>
            </a:r>
            <a:r>
              <a:rPr lang="tr-TR" dirty="0"/>
              <a:t> </a:t>
            </a:r>
            <a:r>
              <a:rPr lang="tr-TR" dirty="0" err="1"/>
              <a:t>quality</a:t>
            </a:r>
            <a:r>
              <a:rPr lang="tr-TR" dirty="0"/>
              <a:t> of life </a:t>
            </a:r>
            <a:r>
              <a:rPr lang="tr-TR" dirty="0" err="1"/>
              <a:t>questionnaire</a:t>
            </a:r>
            <a:r>
              <a:rPr lang="tr-TR" dirty="0"/>
              <a:t>". Türkiye Klinikleri </a:t>
            </a:r>
            <a:r>
              <a:rPr lang="tr-TR" dirty="0" err="1"/>
              <a:t>Journal</a:t>
            </a:r>
            <a:r>
              <a:rPr lang="tr-TR" dirty="0"/>
              <a:t> of </a:t>
            </a:r>
            <a:r>
              <a:rPr lang="tr-TR" dirty="0" err="1"/>
              <a:t>Neurology</a:t>
            </a:r>
            <a:r>
              <a:rPr lang="tr-TR" dirty="0"/>
              <a:t>. 3, 59-63. (</a:t>
            </a:r>
            <a:r>
              <a:rPr lang="tr-TR" dirty="0" err="1"/>
              <a:t>Original</a:t>
            </a:r>
            <a:r>
              <a:rPr lang="tr-TR" dirty="0"/>
              <a:t> </a:t>
            </a:r>
            <a:r>
              <a:rPr lang="tr-TR" dirty="0" err="1"/>
              <a:t>Work</a:t>
            </a:r>
            <a:r>
              <a:rPr lang="tr-TR" dirty="0"/>
              <a:t> </a:t>
            </a:r>
            <a:r>
              <a:rPr lang="tr-TR" dirty="0" err="1"/>
              <a:t>Published</a:t>
            </a:r>
            <a:r>
              <a:rPr lang="tr-TR" dirty="0"/>
              <a:t> in </a:t>
            </a:r>
            <a:r>
              <a:rPr lang="tr-TR" dirty="0" err="1"/>
              <a:t>Turkish</a:t>
            </a:r>
            <a:r>
              <a:rPr lang="tr-TR" dirty="0"/>
              <a:t>)</a:t>
            </a:r>
          </a:p>
          <a:p>
            <a:r>
              <a:rPr lang="tr-TR" dirty="0"/>
              <a:t>İnan, Ç., &amp; Kıyak, E. (2014). </a:t>
            </a:r>
            <a:r>
              <a:rPr lang="tr-TR" dirty="0" err="1"/>
              <a:t>The</a:t>
            </a:r>
            <a:r>
              <a:rPr lang="tr-TR" dirty="0"/>
              <a:t> </a:t>
            </a:r>
            <a:r>
              <a:rPr lang="tr-TR" dirty="0" err="1"/>
              <a:t>Effect</a:t>
            </a:r>
            <a:r>
              <a:rPr lang="tr-TR" dirty="0"/>
              <a:t> of Hot </a:t>
            </a:r>
            <a:r>
              <a:rPr lang="tr-TR" dirty="0" err="1"/>
              <a:t>and</a:t>
            </a:r>
            <a:r>
              <a:rPr lang="tr-TR" dirty="0"/>
              <a:t> </a:t>
            </a:r>
            <a:r>
              <a:rPr lang="tr-TR" dirty="0" err="1"/>
              <a:t>Cold</a:t>
            </a:r>
            <a:r>
              <a:rPr lang="tr-TR" dirty="0"/>
              <a:t> Application on </a:t>
            </a:r>
            <a:r>
              <a:rPr lang="tr-TR" dirty="0" err="1"/>
              <a:t>Pain</a:t>
            </a:r>
            <a:r>
              <a:rPr lang="tr-TR" dirty="0"/>
              <a:t>, </a:t>
            </a:r>
            <a:r>
              <a:rPr lang="tr-TR" dirty="0" err="1"/>
              <a:t>Stiffness</a:t>
            </a:r>
            <a:r>
              <a:rPr lang="tr-TR" dirty="0"/>
              <a:t> </a:t>
            </a:r>
            <a:r>
              <a:rPr lang="tr-TR" dirty="0" err="1"/>
              <a:t>and</a:t>
            </a:r>
            <a:r>
              <a:rPr lang="tr-TR" dirty="0"/>
              <a:t> </a:t>
            </a:r>
            <a:r>
              <a:rPr lang="tr-TR" dirty="0" err="1"/>
              <a:t>Physical</a:t>
            </a:r>
            <a:r>
              <a:rPr lang="tr-TR" dirty="0"/>
              <a:t> </a:t>
            </a:r>
            <a:r>
              <a:rPr lang="tr-TR" dirty="0" err="1"/>
              <a:t>Function</a:t>
            </a:r>
            <a:r>
              <a:rPr lang="tr-TR" dirty="0"/>
              <a:t> in </a:t>
            </a:r>
            <a:r>
              <a:rPr lang="tr-TR" dirty="0" err="1"/>
              <a:t>Patients</a:t>
            </a:r>
            <a:r>
              <a:rPr lang="tr-TR" dirty="0"/>
              <a:t> </a:t>
            </a:r>
            <a:r>
              <a:rPr lang="tr-TR" dirty="0" err="1"/>
              <a:t>with</a:t>
            </a:r>
            <a:r>
              <a:rPr lang="tr-TR" dirty="0"/>
              <a:t> </a:t>
            </a:r>
            <a:r>
              <a:rPr lang="tr-TR" dirty="0" err="1"/>
              <a:t>Knee</a:t>
            </a:r>
            <a:r>
              <a:rPr lang="tr-TR" dirty="0"/>
              <a:t> </a:t>
            </a:r>
            <a:r>
              <a:rPr lang="tr-TR" dirty="0" err="1"/>
              <a:t>Osteoarthritis</a:t>
            </a:r>
            <a:r>
              <a:rPr lang="tr-TR" dirty="0"/>
              <a:t>. Hemşirelikte Araştırma Geliştirme Dergisi, 16(2), 1-10. (</a:t>
            </a:r>
            <a:r>
              <a:rPr lang="tr-TR" dirty="0" err="1"/>
              <a:t>Original</a:t>
            </a:r>
            <a:r>
              <a:rPr lang="tr-TR" dirty="0"/>
              <a:t> </a:t>
            </a:r>
            <a:r>
              <a:rPr lang="tr-TR" dirty="0" err="1"/>
              <a:t>Work</a:t>
            </a:r>
            <a:r>
              <a:rPr lang="tr-TR" dirty="0"/>
              <a:t> </a:t>
            </a:r>
            <a:r>
              <a:rPr lang="tr-TR" dirty="0" err="1"/>
              <a:t>Published</a:t>
            </a:r>
            <a:r>
              <a:rPr lang="tr-TR" dirty="0"/>
              <a:t> in </a:t>
            </a:r>
            <a:r>
              <a:rPr lang="tr-TR" dirty="0" err="1"/>
              <a:t>Turkish</a:t>
            </a:r>
            <a:r>
              <a:rPr lang="tr-TR" dirty="0"/>
              <a:t>)</a:t>
            </a:r>
          </a:p>
          <a:p>
            <a:r>
              <a:rPr lang="tr-TR" dirty="0"/>
              <a:t>Kazan, EE. (2011). </a:t>
            </a:r>
            <a:r>
              <a:rPr lang="tr-TR" dirty="0" err="1"/>
              <a:t>Cold</a:t>
            </a:r>
            <a:r>
              <a:rPr lang="tr-TR" dirty="0"/>
              <a:t> Application </a:t>
            </a:r>
            <a:r>
              <a:rPr lang="tr-TR" dirty="0" err="1"/>
              <a:t>and</a:t>
            </a:r>
            <a:r>
              <a:rPr lang="tr-TR" dirty="0"/>
              <a:t> </a:t>
            </a:r>
            <a:r>
              <a:rPr lang="tr-TR" dirty="0" err="1"/>
              <a:t>Nursing</a:t>
            </a:r>
            <a:r>
              <a:rPr lang="tr-TR" dirty="0"/>
              <a:t> </a:t>
            </a:r>
            <a:r>
              <a:rPr lang="tr-TR" dirty="0" err="1"/>
              <a:t>Care</a:t>
            </a:r>
            <a:r>
              <a:rPr lang="tr-TR" dirty="0"/>
              <a:t>. Hacettepe </a:t>
            </a:r>
            <a:r>
              <a:rPr lang="tr-TR" dirty="0" err="1"/>
              <a:t>University</a:t>
            </a:r>
            <a:r>
              <a:rPr lang="tr-TR" dirty="0"/>
              <a:t> </a:t>
            </a:r>
            <a:r>
              <a:rPr lang="tr-TR" dirty="0" err="1"/>
              <a:t>Faculty</a:t>
            </a:r>
            <a:r>
              <a:rPr lang="tr-TR" dirty="0"/>
              <a:t> of </a:t>
            </a:r>
            <a:r>
              <a:rPr lang="tr-TR" dirty="0" err="1"/>
              <a:t>Health</a:t>
            </a:r>
            <a:r>
              <a:rPr lang="tr-TR" dirty="0"/>
              <a:t> </a:t>
            </a:r>
            <a:r>
              <a:rPr lang="tr-TR" dirty="0" err="1"/>
              <a:t>Sciences</a:t>
            </a:r>
            <a:r>
              <a:rPr lang="tr-TR" dirty="0"/>
              <a:t> </a:t>
            </a:r>
            <a:r>
              <a:rPr lang="tr-TR" dirty="0" err="1"/>
              <a:t>Nursing</a:t>
            </a:r>
            <a:r>
              <a:rPr lang="tr-TR" dirty="0"/>
              <a:t> </a:t>
            </a:r>
            <a:r>
              <a:rPr lang="tr-TR" dirty="0" err="1"/>
              <a:t>Journal</a:t>
            </a:r>
            <a:r>
              <a:rPr lang="tr-TR" dirty="0"/>
              <a:t>, 73-82. (</a:t>
            </a:r>
            <a:r>
              <a:rPr lang="tr-TR" dirty="0" err="1"/>
              <a:t>Original</a:t>
            </a:r>
            <a:r>
              <a:rPr lang="tr-TR" dirty="0"/>
              <a:t> </a:t>
            </a:r>
            <a:r>
              <a:rPr lang="tr-TR" dirty="0" err="1"/>
              <a:t>Work</a:t>
            </a:r>
            <a:r>
              <a:rPr lang="tr-TR" dirty="0"/>
              <a:t> </a:t>
            </a:r>
            <a:r>
              <a:rPr lang="tr-TR" dirty="0" err="1"/>
              <a:t>Published</a:t>
            </a:r>
            <a:r>
              <a:rPr lang="tr-TR" dirty="0"/>
              <a:t> in </a:t>
            </a:r>
            <a:r>
              <a:rPr lang="tr-TR" dirty="0" err="1"/>
              <a:t>Turkish</a:t>
            </a:r>
            <a:r>
              <a:rPr lang="tr-TR" dirty="0"/>
              <a:t>)</a:t>
            </a:r>
          </a:p>
          <a:p>
            <a:r>
              <a:rPr lang="tr-TR" dirty="0" err="1"/>
              <a:t>Lance</a:t>
            </a:r>
            <a:r>
              <a:rPr lang="tr-TR" dirty="0"/>
              <a:t>, J.W. (1988). </a:t>
            </a:r>
            <a:r>
              <a:rPr lang="tr-TR" dirty="0" err="1"/>
              <a:t>The</a:t>
            </a:r>
            <a:r>
              <a:rPr lang="tr-TR" dirty="0"/>
              <a:t> </a:t>
            </a:r>
            <a:r>
              <a:rPr lang="tr-TR" dirty="0" err="1"/>
              <a:t>controlled</a:t>
            </a:r>
            <a:r>
              <a:rPr lang="tr-TR" dirty="0"/>
              <a:t> </a:t>
            </a:r>
            <a:r>
              <a:rPr lang="tr-TR" dirty="0" err="1"/>
              <a:t>application</a:t>
            </a:r>
            <a:r>
              <a:rPr lang="tr-TR" dirty="0"/>
              <a:t> of </a:t>
            </a:r>
            <a:r>
              <a:rPr lang="tr-TR" dirty="0" err="1"/>
              <a:t>cold</a:t>
            </a:r>
            <a:r>
              <a:rPr lang="tr-TR" dirty="0"/>
              <a:t> </a:t>
            </a:r>
            <a:r>
              <a:rPr lang="tr-TR" dirty="0" err="1"/>
              <a:t>and</a:t>
            </a:r>
            <a:r>
              <a:rPr lang="tr-TR" dirty="0"/>
              <a:t> </a:t>
            </a:r>
            <a:r>
              <a:rPr lang="tr-TR" dirty="0" err="1"/>
              <a:t>heat</a:t>
            </a:r>
            <a:r>
              <a:rPr lang="tr-TR" dirty="0"/>
              <a:t> </a:t>
            </a:r>
            <a:r>
              <a:rPr lang="tr-TR" dirty="0" err="1"/>
              <a:t>by</a:t>
            </a:r>
            <a:r>
              <a:rPr lang="tr-TR" dirty="0"/>
              <a:t> a </a:t>
            </a:r>
            <a:r>
              <a:rPr lang="tr-TR" dirty="0" err="1"/>
              <a:t>new</a:t>
            </a:r>
            <a:r>
              <a:rPr lang="tr-TR" dirty="0"/>
              <a:t> </a:t>
            </a:r>
            <a:r>
              <a:rPr lang="tr-TR" dirty="0" err="1"/>
              <a:t>device</a:t>
            </a:r>
            <a:r>
              <a:rPr lang="tr-TR" dirty="0"/>
              <a:t> (</a:t>
            </a:r>
            <a:r>
              <a:rPr lang="tr-TR" dirty="0" err="1"/>
              <a:t>Migra-lief</a:t>
            </a:r>
            <a:r>
              <a:rPr lang="tr-TR" dirty="0"/>
              <a:t> </a:t>
            </a:r>
            <a:r>
              <a:rPr lang="tr-TR" dirty="0" err="1"/>
              <a:t>apparatus</a:t>
            </a:r>
            <a:r>
              <a:rPr lang="tr-TR" dirty="0"/>
              <a:t>) in </a:t>
            </a:r>
            <a:r>
              <a:rPr lang="tr-TR" dirty="0" err="1"/>
              <a:t>the</a:t>
            </a:r>
            <a:r>
              <a:rPr lang="tr-TR" dirty="0"/>
              <a:t> </a:t>
            </a:r>
            <a:r>
              <a:rPr lang="tr-TR" dirty="0" err="1"/>
              <a:t>treatment</a:t>
            </a:r>
            <a:r>
              <a:rPr lang="tr-TR" dirty="0"/>
              <a:t> of </a:t>
            </a:r>
            <a:r>
              <a:rPr lang="tr-TR" dirty="0" err="1"/>
              <a:t>headache</a:t>
            </a:r>
            <a:r>
              <a:rPr lang="tr-TR" dirty="0"/>
              <a:t>. </a:t>
            </a:r>
            <a:r>
              <a:rPr lang="tr-TR" dirty="0" err="1"/>
              <a:t>Headache</a:t>
            </a:r>
            <a:r>
              <a:rPr lang="tr-TR" dirty="0"/>
              <a:t>, 28, 458-61. https://doi.org/10.1111/j.1526-4610.1988.hed2807458.x</a:t>
            </a:r>
          </a:p>
          <a:p>
            <a:r>
              <a:rPr lang="tr-TR" dirty="0" err="1"/>
              <a:t>Leroux</a:t>
            </a:r>
            <a:r>
              <a:rPr lang="tr-TR" dirty="0"/>
              <a:t>, E. (2013). </a:t>
            </a:r>
            <a:r>
              <a:rPr lang="tr-TR" dirty="0" err="1"/>
              <a:t>Impact</a:t>
            </a:r>
            <a:r>
              <a:rPr lang="tr-TR" dirty="0"/>
              <a:t> of a </a:t>
            </a:r>
            <a:r>
              <a:rPr lang="tr-TR" dirty="0" err="1"/>
              <a:t>Nurse</a:t>
            </a:r>
            <a:r>
              <a:rPr lang="tr-TR" dirty="0"/>
              <a:t> </a:t>
            </a:r>
            <a:r>
              <a:rPr lang="tr-TR" dirty="0" err="1"/>
              <a:t>for</a:t>
            </a:r>
            <a:r>
              <a:rPr lang="tr-TR" dirty="0"/>
              <a:t> </a:t>
            </a:r>
            <a:r>
              <a:rPr lang="tr-TR" dirty="0" err="1"/>
              <a:t>Migraine</a:t>
            </a:r>
            <a:r>
              <a:rPr lang="tr-TR" dirty="0"/>
              <a:t> Management: </a:t>
            </a:r>
            <a:r>
              <a:rPr lang="tr-TR" dirty="0" err="1"/>
              <a:t>the</a:t>
            </a:r>
            <a:r>
              <a:rPr lang="tr-TR" dirty="0"/>
              <a:t> IMPACT Project (IMPACT). </a:t>
            </a:r>
            <a:r>
              <a:rPr lang="tr-TR" dirty="0" err="1"/>
              <a:t>National</a:t>
            </a:r>
            <a:r>
              <a:rPr lang="tr-TR" dirty="0"/>
              <a:t> </a:t>
            </a:r>
            <a:r>
              <a:rPr lang="tr-TR" dirty="0" err="1"/>
              <a:t>Institutes</a:t>
            </a:r>
            <a:r>
              <a:rPr lang="tr-TR" dirty="0"/>
              <a:t> of </a:t>
            </a:r>
            <a:r>
              <a:rPr lang="tr-TR" dirty="0" err="1"/>
              <a:t>Health</a:t>
            </a:r>
            <a:r>
              <a:rPr lang="tr-TR" dirty="0"/>
              <a:t>. (https://clinicaltrials.gov/ct2/show/NCT01804517)</a:t>
            </a:r>
          </a:p>
          <a:p>
            <a:r>
              <a:rPr lang="tr-TR" dirty="0"/>
              <a:t>Mollaoğlu, M. (2012) </a:t>
            </a:r>
            <a:r>
              <a:rPr lang="tr-TR" dirty="0" err="1"/>
              <a:t>Trigger</a:t>
            </a:r>
            <a:r>
              <a:rPr lang="tr-TR" dirty="0"/>
              <a:t> </a:t>
            </a:r>
            <a:r>
              <a:rPr lang="tr-TR" dirty="0" err="1"/>
              <a:t>factors</a:t>
            </a:r>
            <a:r>
              <a:rPr lang="tr-TR" dirty="0"/>
              <a:t> in </a:t>
            </a:r>
            <a:r>
              <a:rPr lang="tr-TR" dirty="0" err="1"/>
              <a:t>migraine</a:t>
            </a:r>
            <a:r>
              <a:rPr lang="tr-TR" dirty="0"/>
              <a:t> </a:t>
            </a:r>
            <a:r>
              <a:rPr lang="tr-TR" dirty="0" err="1"/>
              <a:t>patients</a:t>
            </a:r>
            <a:r>
              <a:rPr lang="tr-TR" dirty="0"/>
              <a:t>. </a:t>
            </a:r>
            <a:r>
              <a:rPr lang="tr-TR" dirty="0" err="1"/>
              <a:t>Journal</a:t>
            </a:r>
            <a:r>
              <a:rPr lang="tr-TR" dirty="0"/>
              <a:t> of </a:t>
            </a:r>
            <a:r>
              <a:rPr lang="tr-TR" dirty="0" err="1"/>
              <a:t>Health</a:t>
            </a:r>
            <a:r>
              <a:rPr lang="tr-TR" dirty="0"/>
              <a:t> </a:t>
            </a:r>
            <a:r>
              <a:rPr lang="tr-TR" dirty="0" err="1"/>
              <a:t>Pyschology</a:t>
            </a:r>
            <a:r>
              <a:rPr lang="tr-TR" dirty="0"/>
              <a:t>, 18(7), 984–994. https://doi.org/10.1177/1359105312446773</a:t>
            </a:r>
          </a:p>
          <a:p>
            <a:r>
              <a:rPr lang="tr-TR" dirty="0"/>
              <a:t>Özkan, İ. G., &amp; Ongun, N. (2017). </a:t>
            </a:r>
            <a:r>
              <a:rPr lang="tr-TR" dirty="0" err="1"/>
              <a:t>The</a:t>
            </a:r>
            <a:r>
              <a:rPr lang="tr-TR" dirty="0"/>
              <a:t> </a:t>
            </a:r>
            <a:r>
              <a:rPr lang="tr-TR" dirty="0" err="1"/>
              <a:t>relationship</a:t>
            </a:r>
            <a:r>
              <a:rPr lang="tr-TR" dirty="0"/>
              <a:t> </a:t>
            </a:r>
            <a:r>
              <a:rPr lang="tr-TR" dirty="0" err="1"/>
              <a:t>between</a:t>
            </a:r>
            <a:r>
              <a:rPr lang="tr-TR" dirty="0"/>
              <a:t> self </a:t>
            </a:r>
            <a:r>
              <a:rPr lang="tr-TR" dirty="0" err="1"/>
              <a:t>efficacy</a:t>
            </a:r>
            <a:r>
              <a:rPr lang="tr-TR" dirty="0"/>
              <a:t>, general self </a:t>
            </a:r>
            <a:r>
              <a:rPr lang="tr-TR" dirty="0" err="1"/>
              <a:t>disease</a:t>
            </a:r>
            <a:r>
              <a:rPr lang="tr-TR" dirty="0"/>
              <a:t> </a:t>
            </a:r>
            <a:r>
              <a:rPr lang="tr-TR" dirty="0" err="1"/>
              <a:t>management</a:t>
            </a:r>
            <a:r>
              <a:rPr lang="tr-TR" dirty="0"/>
              <a:t> </a:t>
            </a:r>
            <a:r>
              <a:rPr lang="tr-TR" dirty="0" err="1"/>
              <a:t>strategies</a:t>
            </a:r>
            <a:r>
              <a:rPr lang="tr-TR" dirty="0"/>
              <a:t> in </a:t>
            </a:r>
            <a:r>
              <a:rPr lang="tr-TR" dirty="0" err="1"/>
              <a:t>coping</a:t>
            </a:r>
            <a:r>
              <a:rPr lang="tr-TR" dirty="0"/>
              <a:t> </a:t>
            </a:r>
            <a:r>
              <a:rPr lang="tr-TR" dirty="0" err="1"/>
              <a:t>with</a:t>
            </a:r>
            <a:r>
              <a:rPr lang="tr-TR" dirty="0"/>
              <a:t> </a:t>
            </a:r>
            <a:r>
              <a:rPr lang="tr-TR" dirty="0" err="1"/>
              <a:t>pain</a:t>
            </a:r>
            <a:r>
              <a:rPr lang="tr-TR" dirty="0"/>
              <a:t> </a:t>
            </a:r>
            <a:r>
              <a:rPr lang="tr-TR" dirty="0" err="1"/>
              <a:t>and</a:t>
            </a:r>
            <a:r>
              <a:rPr lang="tr-TR" dirty="0"/>
              <a:t> </a:t>
            </a:r>
            <a:r>
              <a:rPr lang="tr-TR" dirty="0" err="1"/>
              <a:t>quality</a:t>
            </a:r>
            <a:r>
              <a:rPr lang="tr-TR" dirty="0"/>
              <a:t> of life in </a:t>
            </a:r>
            <a:r>
              <a:rPr lang="tr-TR" dirty="0" err="1"/>
              <a:t>migraine</a:t>
            </a:r>
            <a:r>
              <a:rPr lang="tr-TR" dirty="0"/>
              <a:t> </a:t>
            </a:r>
            <a:r>
              <a:rPr lang="tr-TR" dirty="0" err="1"/>
              <a:t>patients</a:t>
            </a:r>
            <a:r>
              <a:rPr lang="tr-TR" dirty="0"/>
              <a:t>: </a:t>
            </a:r>
            <a:r>
              <a:rPr lang="tr-TR" dirty="0" err="1"/>
              <a:t>Testing</a:t>
            </a:r>
            <a:r>
              <a:rPr lang="tr-TR" dirty="0"/>
              <a:t> a </a:t>
            </a:r>
            <a:r>
              <a:rPr lang="tr-TR" dirty="0" err="1"/>
              <a:t>theoretical</a:t>
            </a:r>
            <a:r>
              <a:rPr lang="tr-TR" dirty="0"/>
              <a:t> </a:t>
            </a:r>
            <a:r>
              <a:rPr lang="tr-TR" dirty="0" err="1"/>
              <a:t>method</a:t>
            </a:r>
            <a:r>
              <a:rPr lang="tr-TR" dirty="0"/>
              <a:t>. International </a:t>
            </a:r>
            <a:r>
              <a:rPr lang="tr-TR" dirty="0" err="1"/>
              <a:t>Journal</a:t>
            </a:r>
            <a:r>
              <a:rPr lang="tr-TR" dirty="0"/>
              <a:t> of Human </a:t>
            </a:r>
            <a:r>
              <a:rPr lang="tr-TR" dirty="0" err="1"/>
              <a:t>Sciences</a:t>
            </a:r>
            <a:r>
              <a:rPr lang="tr-TR" dirty="0"/>
              <a:t>, 14(4),3389-3404. https://doi.org/10.14687/jhs.v14i4.4787</a:t>
            </a:r>
          </a:p>
          <a:p>
            <a:r>
              <a:rPr lang="tr-TR" dirty="0"/>
              <a:t>Powers, S.W., </a:t>
            </a:r>
            <a:r>
              <a:rPr lang="tr-TR" dirty="0" err="1"/>
              <a:t>Patton</a:t>
            </a:r>
            <a:r>
              <a:rPr lang="tr-TR" dirty="0"/>
              <a:t>, S.R., &amp; </a:t>
            </a:r>
            <a:r>
              <a:rPr lang="tr-TR" dirty="0" err="1"/>
              <a:t>Hommel</a:t>
            </a:r>
            <a:r>
              <a:rPr lang="tr-TR" dirty="0"/>
              <a:t>, K.A. (2013). </a:t>
            </a:r>
            <a:r>
              <a:rPr lang="tr-TR" dirty="0" err="1"/>
              <a:t>Quality</a:t>
            </a:r>
            <a:r>
              <a:rPr lang="tr-TR" dirty="0"/>
              <a:t> of life in </a:t>
            </a:r>
            <a:r>
              <a:rPr lang="tr-TR" dirty="0" err="1"/>
              <a:t>childhood</a:t>
            </a:r>
            <a:r>
              <a:rPr lang="tr-TR" dirty="0"/>
              <a:t> </a:t>
            </a:r>
            <a:r>
              <a:rPr lang="tr-TR" dirty="0" err="1"/>
              <a:t>migraines</a:t>
            </a:r>
            <a:r>
              <a:rPr lang="tr-TR" dirty="0"/>
              <a:t>: </a:t>
            </a:r>
            <a:r>
              <a:rPr lang="tr-TR" dirty="0" err="1"/>
              <a:t>clinical</a:t>
            </a:r>
            <a:r>
              <a:rPr lang="tr-TR" dirty="0"/>
              <a:t> </a:t>
            </a:r>
            <a:r>
              <a:rPr lang="tr-TR" dirty="0" err="1"/>
              <a:t>ımpact</a:t>
            </a:r>
            <a:r>
              <a:rPr lang="tr-TR" dirty="0"/>
              <a:t> </a:t>
            </a:r>
            <a:r>
              <a:rPr lang="tr-TR" dirty="0" err="1"/>
              <a:t>and</a:t>
            </a:r>
            <a:r>
              <a:rPr lang="tr-TR" dirty="0"/>
              <a:t> </a:t>
            </a:r>
            <a:r>
              <a:rPr lang="tr-TR" dirty="0" err="1"/>
              <a:t>comparison</a:t>
            </a:r>
            <a:r>
              <a:rPr lang="tr-TR" dirty="0"/>
              <a:t> </a:t>
            </a:r>
            <a:r>
              <a:rPr lang="tr-TR" dirty="0" err="1"/>
              <a:t>to</a:t>
            </a:r>
            <a:r>
              <a:rPr lang="tr-TR" dirty="0"/>
              <a:t> </a:t>
            </a:r>
            <a:r>
              <a:rPr lang="tr-TR" dirty="0" err="1"/>
              <a:t>other</a:t>
            </a:r>
            <a:r>
              <a:rPr lang="tr-TR" dirty="0"/>
              <a:t> </a:t>
            </a:r>
            <a:r>
              <a:rPr lang="tr-TR" dirty="0" err="1"/>
              <a:t>chronic</a:t>
            </a:r>
            <a:r>
              <a:rPr lang="tr-TR" dirty="0"/>
              <a:t> </a:t>
            </a:r>
            <a:r>
              <a:rPr lang="tr-TR" dirty="0" err="1"/>
              <a:t>ıllnesses</a:t>
            </a:r>
            <a:r>
              <a:rPr lang="tr-TR" dirty="0"/>
              <a:t>. </a:t>
            </a:r>
            <a:r>
              <a:rPr lang="tr-TR" dirty="0" err="1"/>
              <a:t>Pedıatrıcs</a:t>
            </a:r>
            <a:r>
              <a:rPr lang="tr-TR" dirty="0"/>
              <a:t>, 112(1), 1-6.</a:t>
            </a:r>
          </a:p>
          <a:p>
            <a:endParaRPr lang="tr-TR" dirty="0"/>
          </a:p>
        </p:txBody>
      </p:sp>
    </p:spTree>
    <p:extLst>
      <p:ext uri="{BB962C8B-B14F-4D97-AF65-F5344CB8AC3E}">
        <p14:creationId xmlns:p14="http://schemas.microsoft.com/office/powerpoint/2010/main" val="28982821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55000" lnSpcReduction="20000"/>
          </a:bodyPr>
          <a:lstStyle/>
          <a:p>
            <a:r>
              <a:rPr lang="tr-TR" dirty="0" err="1"/>
              <a:t>Silberstein</a:t>
            </a:r>
            <a:r>
              <a:rPr lang="tr-TR" dirty="0"/>
              <a:t>, S., </a:t>
            </a:r>
            <a:r>
              <a:rPr lang="tr-TR" dirty="0" err="1"/>
              <a:t>Lipton</a:t>
            </a:r>
            <a:r>
              <a:rPr lang="tr-TR" dirty="0"/>
              <a:t>, R., </a:t>
            </a:r>
            <a:r>
              <a:rPr lang="tr-TR" dirty="0" err="1"/>
              <a:t>Dodick</a:t>
            </a:r>
            <a:r>
              <a:rPr lang="tr-TR" dirty="0"/>
              <a:t> D. (2008). </a:t>
            </a:r>
            <a:r>
              <a:rPr lang="tr-TR" dirty="0" err="1"/>
              <a:t>Wolff’s</a:t>
            </a:r>
            <a:r>
              <a:rPr lang="tr-TR" dirty="0"/>
              <a:t> </a:t>
            </a:r>
            <a:r>
              <a:rPr lang="tr-TR" dirty="0" err="1"/>
              <a:t>headache</a:t>
            </a:r>
            <a:r>
              <a:rPr lang="tr-TR" dirty="0"/>
              <a:t> </a:t>
            </a:r>
            <a:r>
              <a:rPr lang="tr-TR" dirty="0" err="1"/>
              <a:t>and</a:t>
            </a:r>
            <a:r>
              <a:rPr lang="tr-TR" dirty="0"/>
              <a:t> </a:t>
            </a:r>
            <a:r>
              <a:rPr lang="tr-TR" dirty="0" err="1"/>
              <a:t>other</a:t>
            </a:r>
            <a:r>
              <a:rPr lang="tr-TR" dirty="0"/>
              <a:t> </a:t>
            </a:r>
            <a:r>
              <a:rPr lang="tr-TR" dirty="0" err="1"/>
              <a:t>head</a:t>
            </a:r>
            <a:r>
              <a:rPr lang="tr-TR" dirty="0"/>
              <a:t> </a:t>
            </a:r>
            <a:r>
              <a:rPr lang="tr-TR" dirty="0" err="1"/>
              <a:t>pain</a:t>
            </a:r>
            <a:r>
              <a:rPr lang="tr-TR" dirty="0"/>
              <a:t>. New York: Oxford </a:t>
            </a:r>
            <a:r>
              <a:rPr lang="tr-TR" dirty="0" err="1"/>
              <a:t>University</a:t>
            </a:r>
            <a:r>
              <a:rPr lang="tr-TR" dirty="0"/>
              <a:t> </a:t>
            </a:r>
            <a:r>
              <a:rPr lang="tr-TR" dirty="0" err="1"/>
              <a:t>Press</a:t>
            </a:r>
            <a:r>
              <a:rPr lang="tr-TR" dirty="0"/>
              <a:t>.</a:t>
            </a:r>
          </a:p>
          <a:p>
            <a:r>
              <a:rPr lang="tr-TR" dirty="0" err="1"/>
              <a:t>Sprouse</a:t>
            </a:r>
            <a:r>
              <a:rPr lang="tr-TR" dirty="0"/>
              <a:t>-Blum, S.A., </a:t>
            </a:r>
            <a:r>
              <a:rPr lang="tr-TR" dirty="0" err="1"/>
              <a:t>Gabrial</a:t>
            </a:r>
            <a:r>
              <a:rPr lang="tr-TR" dirty="0"/>
              <a:t>, K.A., Brown, J.P., &amp; </a:t>
            </a:r>
            <a:r>
              <a:rPr lang="tr-TR" dirty="0" err="1"/>
              <a:t>Yee</a:t>
            </a:r>
            <a:r>
              <a:rPr lang="tr-TR" dirty="0"/>
              <a:t>, M.H. (2013). </a:t>
            </a:r>
            <a:r>
              <a:rPr lang="tr-TR" dirty="0" err="1"/>
              <a:t>Randomized</a:t>
            </a:r>
            <a:r>
              <a:rPr lang="tr-TR" dirty="0"/>
              <a:t> </a:t>
            </a:r>
            <a:r>
              <a:rPr lang="tr-TR" dirty="0" err="1"/>
              <a:t>controlled</a:t>
            </a:r>
            <a:r>
              <a:rPr lang="tr-TR" dirty="0"/>
              <a:t> </a:t>
            </a:r>
            <a:r>
              <a:rPr lang="tr-TR" dirty="0" err="1"/>
              <a:t>trial</a:t>
            </a:r>
            <a:r>
              <a:rPr lang="tr-TR" dirty="0"/>
              <a:t>: </a:t>
            </a:r>
            <a:r>
              <a:rPr lang="tr-TR" dirty="0" err="1"/>
              <a:t>targeted</a:t>
            </a:r>
            <a:r>
              <a:rPr lang="tr-TR" dirty="0"/>
              <a:t> </a:t>
            </a:r>
            <a:r>
              <a:rPr lang="tr-TR" dirty="0" err="1"/>
              <a:t>neck</a:t>
            </a:r>
            <a:r>
              <a:rPr lang="tr-TR" dirty="0"/>
              <a:t> </a:t>
            </a:r>
            <a:r>
              <a:rPr lang="tr-TR" dirty="0" err="1"/>
              <a:t>cooling</a:t>
            </a:r>
            <a:r>
              <a:rPr lang="tr-TR" dirty="0"/>
              <a:t> in </a:t>
            </a:r>
            <a:r>
              <a:rPr lang="tr-TR" dirty="0" err="1"/>
              <a:t>the</a:t>
            </a:r>
            <a:r>
              <a:rPr lang="tr-TR" dirty="0"/>
              <a:t> </a:t>
            </a:r>
            <a:r>
              <a:rPr lang="tr-TR" dirty="0" err="1"/>
              <a:t>treatment</a:t>
            </a:r>
            <a:r>
              <a:rPr lang="tr-TR" dirty="0"/>
              <a:t> of </a:t>
            </a:r>
            <a:r>
              <a:rPr lang="tr-TR" dirty="0" err="1"/>
              <a:t>the</a:t>
            </a:r>
            <a:r>
              <a:rPr lang="tr-TR" dirty="0"/>
              <a:t> </a:t>
            </a:r>
            <a:r>
              <a:rPr lang="tr-TR" dirty="0" err="1"/>
              <a:t>migraine</a:t>
            </a:r>
            <a:r>
              <a:rPr lang="tr-TR" dirty="0"/>
              <a:t> </a:t>
            </a:r>
            <a:r>
              <a:rPr lang="tr-TR" dirty="0" err="1"/>
              <a:t>patient</a:t>
            </a:r>
            <a:r>
              <a:rPr lang="tr-TR" dirty="0"/>
              <a:t>. Hawaii </a:t>
            </a:r>
            <a:r>
              <a:rPr lang="tr-TR" dirty="0" err="1"/>
              <a:t>Journal</a:t>
            </a:r>
            <a:r>
              <a:rPr lang="tr-TR" dirty="0"/>
              <a:t> of </a:t>
            </a:r>
            <a:r>
              <a:rPr lang="tr-TR" dirty="0" err="1"/>
              <a:t>Medicine</a:t>
            </a:r>
            <a:r>
              <a:rPr lang="tr-TR" dirty="0"/>
              <a:t> &amp; </a:t>
            </a:r>
            <a:r>
              <a:rPr lang="tr-TR" dirty="0" err="1"/>
              <a:t>Public</a:t>
            </a:r>
            <a:r>
              <a:rPr lang="tr-TR" dirty="0"/>
              <a:t> Health,72(7), 237-241.</a:t>
            </a:r>
          </a:p>
          <a:p>
            <a:r>
              <a:rPr lang="tr-TR" dirty="0" err="1"/>
              <a:t>The</a:t>
            </a:r>
            <a:r>
              <a:rPr lang="tr-TR" dirty="0"/>
              <a:t> </a:t>
            </a:r>
            <a:r>
              <a:rPr lang="tr-TR" dirty="0" err="1"/>
              <a:t>Effects</a:t>
            </a:r>
            <a:r>
              <a:rPr lang="tr-TR" dirty="0"/>
              <a:t> of </a:t>
            </a:r>
            <a:r>
              <a:rPr lang="tr-TR" dirty="0" err="1"/>
              <a:t>Migraine</a:t>
            </a:r>
            <a:r>
              <a:rPr lang="tr-TR" dirty="0"/>
              <a:t> on </a:t>
            </a:r>
            <a:r>
              <a:rPr lang="tr-TR" dirty="0" err="1"/>
              <a:t>Mental</a:t>
            </a:r>
            <a:r>
              <a:rPr lang="tr-TR" dirty="0"/>
              <a:t> </a:t>
            </a:r>
            <a:r>
              <a:rPr lang="tr-TR" dirty="0" err="1"/>
              <a:t>Health</a:t>
            </a:r>
            <a:r>
              <a:rPr lang="tr-TR" dirty="0"/>
              <a:t>. </a:t>
            </a:r>
            <a:r>
              <a:rPr lang="tr-TR" dirty="0" err="1"/>
              <a:t>Cold</a:t>
            </a:r>
            <a:r>
              <a:rPr lang="tr-TR" dirty="0"/>
              <a:t> </a:t>
            </a:r>
            <a:r>
              <a:rPr lang="tr-TR" dirty="0" err="1"/>
              <a:t>Therapy</a:t>
            </a:r>
            <a:r>
              <a:rPr lang="tr-TR" dirty="0"/>
              <a:t>. (2016). https://migraine.com/topic/cold-therapy/ </a:t>
            </a:r>
            <a:r>
              <a:rPr lang="tr-TR" dirty="0" err="1"/>
              <a:t>Accessed</a:t>
            </a:r>
            <a:r>
              <a:rPr lang="tr-TR" dirty="0"/>
              <a:t> 15 </a:t>
            </a:r>
            <a:r>
              <a:rPr lang="tr-TR" dirty="0" err="1"/>
              <a:t>July</a:t>
            </a:r>
            <a:r>
              <a:rPr lang="tr-TR" dirty="0"/>
              <a:t> 2016.</a:t>
            </a:r>
          </a:p>
          <a:p>
            <a:r>
              <a:rPr lang="tr-TR" dirty="0" err="1"/>
              <a:t>Unger</a:t>
            </a:r>
            <a:r>
              <a:rPr lang="tr-TR" dirty="0"/>
              <a:t>, J., (2006). </a:t>
            </a:r>
            <a:r>
              <a:rPr lang="tr-TR" dirty="0" err="1"/>
              <a:t>Migraine</a:t>
            </a:r>
            <a:r>
              <a:rPr lang="tr-TR" dirty="0"/>
              <a:t> </a:t>
            </a:r>
            <a:r>
              <a:rPr lang="tr-TR" dirty="0" err="1"/>
              <a:t>headaches</a:t>
            </a:r>
            <a:r>
              <a:rPr lang="tr-TR" dirty="0"/>
              <a:t>: a </a:t>
            </a:r>
            <a:r>
              <a:rPr lang="tr-TR" dirty="0" err="1"/>
              <a:t>historical</a:t>
            </a:r>
            <a:r>
              <a:rPr lang="tr-TR" dirty="0"/>
              <a:t> </a:t>
            </a:r>
            <a:r>
              <a:rPr lang="tr-TR" dirty="0" err="1"/>
              <a:t>perspective</a:t>
            </a:r>
            <a:r>
              <a:rPr lang="tr-TR" dirty="0"/>
              <a:t>, a </a:t>
            </a:r>
            <a:r>
              <a:rPr lang="tr-TR" dirty="0" err="1"/>
              <a:t>glimpse</a:t>
            </a:r>
            <a:r>
              <a:rPr lang="tr-TR" dirty="0"/>
              <a:t> </a:t>
            </a:r>
            <a:r>
              <a:rPr lang="tr-TR" dirty="0" err="1"/>
              <a:t>into</a:t>
            </a:r>
            <a:r>
              <a:rPr lang="tr-TR" dirty="0"/>
              <a:t> </a:t>
            </a:r>
            <a:r>
              <a:rPr lang="tr-TR" dirty="0" err="1"/>
              <a:t>the</a:t>
            </a:r>
            <a:r>
              <a:rPr lang="tr-TR" dirty="0"/>
              <a:t> </a:t>
            </a:r>
            <a:r>
              <a:rPr lang="tr-TR" dirty="0" err="1"/>
              <a:t>future</a:t>
            </a:r>
            <a:r>
              <a:rPr lang="tr-TR" dirty="0"/>
              <a:t> </a:t>
            </a:r>
            <a:r>
              <a:rPr lang="tr-TR" dirty="0" err="1"/>
              <a:t>and</a:t>
            </a:r>
            <a:r>
              <a:rPr lang="tr-TR" dirty="0"/>
              <a:t> </a:t>
            </a:r>
            <a:r>
              <a:rPr lang="tr-TR" dirty="0" err="1"/>
              <a:t>migraine</a:t>
            </a:r>
            <a:r>
              <a:rPr lang="tr-TR" dirty="0"/>
              <a:t> </a:t>
            </a:r>
            <a:r>
              <a:rPr lang="tr-TR" dirty="0" err="1"/>
              <a:t>epidemiology</a:t>
            </a:r>
            <a:r>
              <a:rPr lang="tr-TR" dirty="0"/>
              <a:t>. </a:t>
            </a:r>
            <a:r>
              <a:rPr lang="tr-TR" dirty="0" err="1"/>
              <a:t>Dis</a:t>
            </a:r>
            <a:r>
              <a:rPr lang="tr-TR" dirty="0"/>
              <a:t> </a:t>
            </a:r>
            <a:r>
              <a:rPr lang="tr-TR" dirty="0" err="1"/>
              <a:t>Mon</a:t>
            </a:r>
            <a:r>
              <a:rPr lang="tr-TR" dirty="0"/>
              <a:t>, 52 (10), 367-384.</a:t>
            </a:r>
          </a:p>
          <a:p>
            <a:r>
              <a:rPr lang="tr-TR" dirty="0"/>
              <a:t>Üçler, S., Coşkun, O., </a:t>
            </a:r>
            <a:r>
              <a:rPr lang="tr-TR" dirty="0" err="1"/>
              <a:t>Inan</a:t>
            </a:r>
            <a:r>
              <a:rPr lang="tr-TR" dirty="0"/>
              <a:t>, L.E., &amp; Kanatlı, Y. (2006). </a:t>
            </a:r>
            <a:r>
              <a:rPr lang="tr-TR" dirty="0" err="1"/>
              <a:t>Cold</a:t>
            </a:r>
            <a:r>
              <a:rPr lang="tr-TR" dirty="0"/>
              <a:t> </a:t>
            </a:r>
            <a:r>
              <a:rPr lang="tr-TR" dirty="0" err="1"/>
              <a:t>therapy</a:t>
            </a:r>
            <a:r>
              <a:rPr lang="tr-TR" dirty="0"/>
              <a:t> in </a:t>
            </a:r>
            <a:r>
              <a:rPr lang="tr-TR" dirty="0" err="1"/>
              <a:t>migraine</a:t>
            </a:r>
            <a:r>
              <a:rPr lang="tr-TR" dirty="0"/>
              <a:t> </a:t>
            </a:r>
            <a:r>
              <a:rPr lang="tr-TR" dirty="0" err="1"/>
              <a:t>patients</a:t>
            </a:r>
            <a:r>
              <a:rPr lang="tr-TR" dirty="0"/>
              <a:t>: </a:t>
            </a:r>
            <a:r>
              <a:rPr lang="tr-TR" dirty="0" err="1"/>
              <a:t>open-label</a:t>
            </a:r>
            <a:r>
              <a:rPr lang="tr-TR" dirty="0"/>
              <a:t>, </a:t>
            </a:r>
            <a:r>
              <a:rPr lang="tr-TR" dirty="0" err="1"/>
              <a:t>non-controlled</a:t>
            </a:r>
            <a:r>
              <a:rPr lang="tr-TR" dirty="0"/>
              <a:t>, pilot </a:t>
            </a:r>
            <a:r>
              <a:rPr lang="tr-TR" dirty="0" err="1"/>
              <a:t>study</a:t>
            </a:r>
            <a:r>
              <a:rPr lang="tr-TR" dirty="0"/>
              <a:t>. </a:t>
            </a:r>
            <a:r>
              <a:rPr lang="tr-TR" dirty="0" err="1"/>
              <a:t>Evidence-Based</a:t>
            </a:r>
            <a:r>
              <a:rPr lang="tr-TR" dirty="0"/>
              <a:t> </a:t>
            </a:r>
            <a:r>
              <a:rPr lang="tr-TR" dirty="0" err="1"/>
              <a:t>Complementary</a:t>
            </a:r>
            <a:r>
              <a:rPr lang="tr-TR" dirty="0"/>
              <a:t> </a:t>
            </a:r>
            <a:r>
              <a:rPr lang="tr-TR" dirty="0" err="1"/>
              <a:t>and</a:t>
            </a:r>
            <a:r>
              <a:rPr lang="tr-TR" dirty="0"/>
              <a:t> </a:t>
            </a:r>
            <a:r>
              <a:rPr lang="tr-TR" dirty="0" err="1"/>
              <a:t>Alternative</a:t>
            </a:r>
            <a:r>
              <a:rPr lang="tr-TR" dirty="0"/>
              <a:t> </a:t>
            </a:r>
            <a:r>
              <a:rPr lang="tr-TR" dirty="0" err="1"/>
              <a:t>Medicine</a:t>
            </a:r>
            <a:r>
              <a:rPr lang="tr-TR" dirty="0"/>
              <a:t>, 3(4), 489-493. </a:t>
            </a:r>
          </a:p>
          <a:p>
            <a:r>
              <a:rPr lang="tr-TR" dirty="0" err="1"/>
              <a:t>Vanderpol</a:t>
            </a:r>
            <a:r>
              <a:rPr lang="tr-TR" dirty="0"/>
              <a:t>, J., </a:t>
            </a:r>
            <a:r>
              <a:rPr lang="tr-TR" dirty="0" err="1"/>
              <a:t>Bishop</a:t>
            </a:r>
            <a:r>
              <a:rPr lang="tr-TR" dirty="0"/>
              <a:t>, B., </a:t>
            </a:r>
            <a:r>
              <a:rPr lang="tr-TR" dirty="0" err="1"/>
              <a:t>Matharu</a:t>
            </a:r>
            <a:r>
              <a:rPr lang="tr-TR" dirty="0"/>
              <a:t>, M., &amp; </a:t>
            </a:r>
            <a:r>
              <a:rPr lang="tr-TR" dirty="0" err="1"/>
              <a:t>Glencorse</a:t>
            </a:r>
            <a:r>
              <a:rPr lang="tr-TR" dirty="0"/>
              <a:t>, M. (2015). </a:t>
            </a:r>
            <a:r>
              <a:rPr lang="tr-TR" dirty="0" err="1"/>
              <a:t>Therapeutic</a:t>
            </a:r>
            <a:r>
              <a:rPr lang="tr-TR" dirty="0"/>
              <a:t> </a:t>
            </a:r>
            <a:r>
              <a:rPr lang="tr-TR" dirty="0" err="1"/>
              <a:t>effect</a:t>
            </a:r>
            <a:r>
              <a:rPr lang="tr-TR" dirty="0"/>
              <a:t> of </a:t>
            </a:r>
            <a:r>
              <a:rPr lang="tr-TR" dirty="0" err="1"/>
              <a:t>intranasal</a:t>
            </a:r>
            <a:r>
              <a:rPr lang="tr-TR" dirty="0"/>
              <a:t> </a:t>
            </a:r>
            <a:r>
              <a:rPr lang="tr-TR" dirty="0" err="1"/>
              <a:t>evaporative</a:t>
            </a:r>
            <a:r>
              <a:rPr lang="tr-TR" dirty="0"/>
              <a:t> </a:t>
            </a:r>
            <a:r>
              <a:rPr lang="tr-TR" dirty="0" err="1"/>
              <a:t>cooling</a:t>
            </a:r>
            <a:r>
              <a:rPr lang="tr-TR" dirty="0"/>
              <a:t> in </a:t>
            </a:r>
            <a:r>
              <a:rPr lang="tr-TR" dirty="0" err="1"/>
              <a:t>patients</a:t>
            </a:r>
            <a:r>
              <a:rPr lang="tr-TR" dirty="0"/>
              <a:t> </a:t>
            </a:r>
            <a:r>
              <a:rPr lang="tr-TR" dirty="0" err="1"/>
              <a:t>with</a:t>
            </a:r>
            <a:r>
              <a:rPr lang="tr-TR" dirty="0"/>
              <a:t> </a:t>
            </a:r>
            <a:r>
              <a:rPr lang="tr-TR" dirty="0" err="1"/>
              <a:t>migraine</a:t>
            </a:r>
            <a:r>
              <a:rPr lang="tr-TR" dirty="0"/>
              <a:t>: a pilot </a:t>
            </a:r>
            <a:r>
              <a:rPr lang="tr-TR" dirty="0" err="1"/>
              <a:t>study</a:t>
            </a:r>
            <a:r>
              <a:rPr lang="tr-TR" dirty="0"/>
              <a:t>. </a:t>
            </a:r>
            <a:r>
              <a:rPr lang="tr-TR" dirty="0" err="1"/>
              <a:t>The</a:t>
            </a:r>
            <a:r>
              <a:rPr lang="tr-TR" dirty="0"/>
              <a:t> </a:t>
            </a:r>
            <a:r>
              <a:rPr lang="tr-TR" dirty="0" err="1"/>
              <a:t>Journal</a:t>
            </a:r>
            <a:r>
              <a:rPr lang="tr-TR" dirty="0"/>
              <a:t> of </a:t>
            </a:r>
            <a:r>
              <a:rPr lang="tr-TR" dirty="0" err="1"/>
              <a:t>Headache</a:t>
            </a:r>
            <a:r>
              <a:rPr lang="tr-TR" dirty="0"/>
              <a:t> </a:t>
            </a:r>
            <a:r>
              <a:rPr lang="tr-TR" dirty="0" err="1"/>
              <a:t>and</a:t>
            </a:r>
            <a:r>
              <a:rPr lang="tr-TR" dirty="0"/>
              <a:t> Pain,16(5), 1129-2377. https://doi.org/10.1186/1129-2377-16-5</a:t>
            </a:r>
          </a:p>
          <a:p>
            <a:r>
              <a:rPr lang="tr-TR" dirty="0" err="1"/>
              <a:t>Watkins</a:t>
            </a:r>
            <a:r>
              <a:rPr lang="tr-TR" dirty="0"/>
              <a:t>, A., Johnson, T.V., </a:t>
            </a:r>
            <a:r>
              <a:rPr lang="tr-TR" dirty="0" err="1"/>
              <a:t>Shrewsberry</a:t>
            </a:r>
            <a:r>
              <a:rPr lang="tr-TR" dirty="0"/>
              <a:t>, B.A., </a:t>
            </a:r>
            <a:r>
              <a:rPr lang="tr-TR" dirty="0" err="1"/>
              <a:t>Nourparvar</a:t>
            </a:r>
            <a:r>
              <a:rPr lang="tr-TR" dirty="0"/>
              <a:t>, P., </a:t>
            </a:r>
            <a:r>
              <a:rPr lang="tr-TR" dirty="0" err="1"/>
              <a:t>Madri</a:t>
            </a:r>
            <a:r>
              <a:rPr lang="tr-TR" dirty="0"/>
              <a:t>, T., </a:t>
            </a:r>
            <a:r>
              <a:rPr lang="tr-TR" dirty="0" err="1"/>
              <a:t>Watkisn</a:t>
            </a:r>
            <a:r>
              <a:rPr lang="tr-TR" dirty="0"/>
              <a:t>, C.J., Master, V.A. (2014). </a:t>
            </a:r>
            <a:r>
              <a:rPr lang="tr-TR" dirty="0" err="1"/>
              <a:t>Ice</a:t>
            </a:r>
            <a:r>
              <a:rPr lang="tr-TR" dirty="0"/>
              <a:t> </a:t>
            </a:r>
            <a:r>
              <a:rPr lang="tr-TR" dirty="0" err="1"/>
              <a:t>packs</a:t>
            </a:r>
            <a:r>
              <a:rPr lang="tr-TR" dirty="0"/>
              <a:t> </a:t>
            </a:r>
            <a:r>
              <a:rPr lang="tr-TR" dirty="0" err="1"/>
              <a:t>reduce</a:t>
            </a:r>
            <a:r>
              <a:rPr lang="tr-TR" dirty="0"/>
              <a:t> </a:t>
            </a:r>
            <a:r>
              <a:rPr lang="tr-TR" dirty="0" err="1"/>
              <a:t>postoperative</a:t>
            </a:r>
            <a:r>
              <a:rPr lang="tr-TR" dirty="0"/>
              <a:t> </a:t>
            </a:r>
            <a:r>
              <a:rPr lang="tr-TR" dirty="0" err="1"/>
              <a:t>midline</a:t>
            </a:r>
            <a:r>
              <a:rPr lang="tr-TR" dirty="0"/>
              <a:t> </a:t>
            </a:r>
            <a:r>
              <a:rPr lang="tr-TR" dirty="0" err="1"/>
              <a:t>ıncision</a:t>
            </a:r>
            <a:r>
              <a:rPr lang="tr-TR" dirty="0"/>
              <a:t> </a:t>
            </a:r>
            <a:r>
              <a:rPr lang="tr-TR" dirty="0" err="1"/>
              <a:t>pain</a:t>
            </a:r>
            <a:r>
              <a:rPr lang="tr-TR" dirty="0"/>
              <a:t> </a:t>
            </a:r>
            <a:r>
              <a:rPr lang="tr-TR" dirty="0" err="1"/>
              <a:t>and</a:t>
            </a:r>
            <a:r>
              <a:rPr lang="tr-TR" dirty="0"/>
              <a:t> </a:t>
            </a:r>
            <a:r>
              <a:rPr lang="tr-TR" dirty="0" err="1"/>
              <a:t>narcotic</a:t>
            </a:r>
            <a:r>
              <a:rPr lang="tr-TR" dirty="0"/>
              <a:t> </a:t>
            </a:r>
            <a:r>
              <a:rPr lang="tr-TR" dirty="0" err="1"/>
              <a:t>use</a:t>
            </a:r>
            <a:r>
              <a:rPr lang="tr-TR" dirty="0"/>
              <a:t>: a </a:t>
            </a:r>
            <a:r>
              <a:rPr lang="tr-TR" dirty="0" err="1"/>
              <a:t>randomized</a:t>
            </a:r>
            <a:r>
              <a:rPr lang="tr-TR" dirty="0"/>
              <a:t> </a:t>
            </a:r>
            <a:r>
              <a:rPr lang="tr-TR" dirty="0" err="1"/>
              <a:t>controlled</a:t>
            </a:r>
            <a:r>
              <a:rPr lang="tr-TR" dirty="0"/>
              <a:t> </a:t>
            </a:r>
            <a:r>
              <a:rPr lang="tr-TR" dirty="0" err="1"/>
              <a:t>trial</a:t>
            </a:r>
            <a:r>
              <a:rPr lang="tr-TR" dirty="0"/>
              <a:t>. J </a:t>
            </a:r>
            <a:r>
              <a:rPr lang="tr-TR" dirty="0" err="1"/>
              <a:t>Am</a:t>
            </a:r>
            <a:r>
              <a:rPr lang="tr-TR" dirty="0"/>
              <a:t> </a:t>
            </a:r>
            <a:r>
              <a:rPr lang="tr-TR" dirty="0" err="1"/>
              <a:t>Coll</a:t>
            </a:r>
            <a:r>
              <a:rPr lang="tr-TR" dirty="0"/>
              <a:t> </a:t>
            </a:r>
            <a:r>
              <a:rPr lang="tr-TR" dirty="0" err="1"/>
              <a:t>Surg</a:t>
            </a:r>
            <a:r>
              <a:rPr lang="tr-TR" dirty="0"/>
              <a:t>, 219 (3), 511-517. https://doi.org/10.1016/j.jamcollsurg.2014.03.057</a:t>
            </a:r>
          </a:p>
          <a:p>
            <a:r>
              <a:rPr lang="tr-TR" dirty="0" err="1"/>
              <a:t>Wells</a:t>
            </a:r>
            <a:r>
              <a:rPr lang="tr-TR" dirty="0"/>
              <a:t>, R. E., </a:t>
            </a:r>
            <a:r>
              <a:rPr lang="tr-TR" dirty="0" err="1"/>
              <a:t>Bertisch</a:t>
            </a:r>
            <a:r>
              <a:rPr lang="tr-TR" dirty="0"/>
              <a:t>, S. M., </a:t>
            </a:r>
            <a:r>
              <a:rPr lang="tr-TR" dirty="0" err="1"/>
              <a:t>Buettner</a:t>
            </a:r>
            <a:r>
              <a:rPr lang="tr-TR" dirty="0"/>
              <a:t>, C., </a:t>
            </a:r>
            <a:r>
              <a:rPr lang="tr-TR" dirty="0" err="1"/>
              <a:t>Phillips</a:t>
            </a:r>
            <a:r>
              <a:rPr lang="tr-TR" dirty="0"/>
              <a:t>, R. S., &amp; </a:t>
            </a:r>
            <a:r>
              <a:rPr lang="tr-TR" dirty="0" err="1"/>
              <a:t>McCarthy</a:t>
            </a:r>
            <a:r>
              <a:rPr lang="tr-TR" dirty="0"/>
              <a:t>, E. P. (2011). </a:t>
            </a:r>
            <a:r>
              <a:rPr lang="tr-TR" dirty="0" err="1"/>
              <a:t>Complementary</a:t>
            </a:r>
            <a:r>
              <a:rPr lang="tr-TR" dirty="0"/>
              <a:t> </a:t>
            </a:r>
            <a:r>
              <a:rPr lang="tr-TR" dirty="0" err="1"/>
              <a:t>and</a:t>
            </a:r>
            <a:r>
              <a:rPr lang="tr-TR" dirty="0"/>
              <a:t> </a:t>
            </a:r>
            <a:r>
              <a:rPr lang="tr-TR" dirty="0" err="1"/>
              <a:t>alternative</a:t>
            </a:r>
            <a:r>
              <a:rPr lang="tr-TR" dirty="0"/>
              <a:t> </a:t>
            </a:r>
            <a:r>
              <a:rPr lang="tr-TR" dirty="0" err="1"/>
              <a:t>medicine</a:t>
            </a:r>
            <a:r>
              <a:rPr lang="tr-TR" dirty="0"/>
              <a:t> </a:t>
            </a:r>
            <a:r>
              <a:rPr lang="tr-TR" dirty="0" err="1"/>
              <a:t>use</a:t>
            </a:r>
            <a:r>
              <a:rPr lang="tr-TR" dirty="0"/>
              <a:t> </a:t>
            </a:r>
            <a:r>
              <a:rPr lang="tr-TR" dirty="0" err="1"/>
              <a:t>among</a:t>
            </a:r>
            <a:r>
              <a:rPr lang="tr-TR" dirty="0"/>
              <a:t> </a:t>
            </a:r>
            <a:r>
              <a:rPr lang="tr-TR" dirty="0" err="1"/>
              <a:t>adults</a:t>
            </a:r>
            <a:r>
              <a:rPr lang="tr-TR" dirty="0"/>
              <a:t> </a:t>
            </a:r>
            <a:r>
              <a:rPr lang="tr-TR" dirty="0" err="1"/>
              <a:t>with</a:t>
            </a:r>
            <a:r>
              <a:rPr lang="tr-TR" dirty="0"/>
              <a:t> </a:t>
            </a:r>
            <a:r>
              <a:rPr lang="tr-TR" dirty="0" err="1"/>
              <a:t>migraines</a:t>
            </a:r>
            <a:r>
              <a:rPr lang="tr-TR" dirty="0"/>
              <a:t>/severe </a:t>
            </a:r>
            <a:r>
              <a:rPr lang="tr-TR" dirty="0" err="1"/>
              <a:t>headaches</a:t>
            </a:r>
            <a:r>
              <a:rPr lang="tr-TR" dirty="0"/>
              <a:t>. </a:t>
            </a:r>
            <a:r>
              <a:rPr lang="tr-TR" dirty="0" err="1"/>
              <a:t>Headache</a:t>
            </a:r>
            <a:r>
              <a:rPr lang="tr-TR" dirty="0"/>
              <a:t>: </a:t>
            </a:r>
            <a:r>
              <a:rPr lang="tr-TR" dirty="0" err="1"/>
              <a:t>The</a:t>
            </a:r>
            <a:r>
              <a:rPr lang="tr-TR" dirty="0"/>
              <a:t> </a:t>
            </a:r>
            <a:r>
              <a:rPr lang="tr-TR" dirty="0" err="1"/>
              <a:t>Journal</a:t>
            </a:r>
            <a:r>
              <a:rPr lang="tr-TR" dirty="0"/>
              <a:t> of </a:t>
            </a:r>
            <a:r>
              <a:rPr lang="tr-TR" dirty="0" err="1"/>
              <a:t>Head</a:t>
            </a:r>
            <a:r>
              <a:rPr lang="tr-TR" dirty="0"/>
              <a:t> </a:t>
            </a:r>
            <a:r>
              <a:rPr lang="tr-TR" dirty="0" err="1"/>
              <a:t>and</a:t>
            </a:r>
            <a:r>
              <a:rPr lang="tr-TR" dirty="0"/>
              <a:t> </a:t>
            </a:r>
            <a:r>
              <a:rPr lang="tr-TR" dirty="0" err="1"/>
              <a:t>Face</a:t>
            </a:r>
            <a:r>
              <a:rPr lang="tr-TR" dirty="0"/>
              <a:t> </a:t>
            </a:r>
            <a:r>
              <a:rPr lang="tr-TR" dirty="0" err="1"/>
              <a:t>Pain</a:t>
            </a:r>
            <a:r>
              <a:rPr lang="tr-TR" dirty="0"/>
              <a:t>, 51(7), 1087-1097. https://doi.org/10.1111/j.1526-4610.2011.01917.x</a:t>
            </a:r>
          </a:p>
          <a:p>
            <a:r>
              <a:rPr lang="tr-TR" dirty="0"/>
              <a:t>Wright, W. (2008). </a:t>
            </a:r>
            <a:r>
              <a:rPr lang="tr-TR" dirty="0" err="1"/>
              <a:t>Impairment</a:t>
            </a:r>
            <a:r>
              <a:rPr lang="tr-TR" dirty="0"/>
              <a:t> </a:t>
            </a:r>
            <a:r>
              <a:rPr lang="tr-TR" dirty="0" err="1"/>
              <a:t>during</a:t>
            </a:r>
            <a:r>
              <a:rPr lang="tr-TR" dirty="0"/>
              <a:t> </a:t>
            </a:r>
            <a:r>
              <a:rPr lang="tr-TR" dirty="0" err="1"/>
              <a:t>and</a:t>
            </a:r>
            <a:r>
              <a:rPr lang="tr-TR" dirty="0"/>
              <a:t> </a:t>
            </a:r>
            <a:r>
              <a:rPr lang="tr-TR" dirty="0" err="1"/>
              <a:t>between</a:t>
            </a:r>
            <a:r>
              <a:rPr lang="tr-TR" dirty="0"/>
              <a:t> </a:t>
            </a:r>
            <a:r>
              <a:rPr lang="tr-TR" dirty="0" err="1"/>
              <a:t>migraine</a:t>
            </a:r>
            <a:r>
              <a:rPr lang="tr-TR" dirty="0"/>
              <a:t> </a:t>
            </a:r>
            <a:r>
              <a:rPr lang="tr-TR" dirty="0" err="1"/>
              <a:t>attacks</a:t>
            </a:r>
            <a:r>
              <a:rPr lang="tr-TR" dirty="0"/>
              <a:t>. </a:t>
            </a:r>
            <a:r>
              <a:rPr lang="tr-TR" dirty="0" err="1"/>
              <a:t>The</a:t>
            </a:r>
            <a:r>
              <a:rPr lang="tr-TR" dirty="0"/>
              <a:t> </a:t>
            </a:r>
            <a:r>
              <a:rPr lang="tr-TR" dirty="0" err="1"/>
              <a:t>Journal</a:t>
            </a:r>
            <a:r>
              <a:rPr lang="tr-TR" dirty="0"/>
              <a:t> </a:t>
            </a:r>
            <a:r>
              <a:rPr lang="tr-TR" dirty="0" err="1"/>
              <a:t>for</a:t>
            </a:r>
            <a:r>
              <a:rPr lang="tr-TR" dirty="0"/>
              <a:t> </a:t>
            </a:r>
            <a:r>
              <a:rPr lang="tr-TR" dirty="0" err="1"/>
              <a:t>Nurse</a:t>
            </a:r>
            <a:r>
              <a:rPr lang="tr-TR" dirty="0"/>
              <a:t> </a:t>
            </a:r>
            <a:r>
              <a:rPr lang="tr-TR" dirty="0" err="1"/>
              <a:t>Practitioners</a:t>
            </a:r>
            <a:r>
              <a:rPr lang="tr-TR" dirty="0"/>
              <a:t>, 4 (3), 201-207.</a:t>
            </a:r>
          </a:p>
          <a:p>
            <a:endParaRPr lang="tr-TR" dirty="0"/>
          </a:p>
          <a:p>
            <a:endParaRPr lang="tr-TR" dirty="0"/>
          </a:p>
          <a:p>
            <a:endParaRPr lang="tr-TR" dirty="0"/>
          </a:p>
          <a:p>
            <a:endParaRPr lang="tr-TR" dirty="0"/>
          </a:p>
        </p:txBody>
      </p:sp>
    </p:spTree>
    <p:extLst>
      <p:ext uri="{BB962C8B-B14F-4D97-AF65-F5344CB8AC3E}">
        <p14:creationId xmlns:p14="http://schemas.microsoft.com/office/powerpoint/2010/main" val="17750515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96532" y="-317455"/>
            <a:ext cx="10515600" cy="1325563"/>
          </a:xfrm>
        </p:spPr>
        <p:txBody>
          <a:bodyPr/>
          <a:lstStyle/>
          <a:p>
            <a:endParaRPr lang="tr-TR"/>
          </a:p>
        </p:txBody>
      </p:sp>
      <p:pic>
        <p:nvPicPr>
          <p:cNvPr id="4" name="İçerik Yer Tutucus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92558" y="450761"/>
            <a:ext cx="10006884" cy="5751960"/>
          </a:xfrm>
        </p:spPr>
      </p:pic>
      <p:sp>
        <p:nvSpPr>
          <p:cNvPr id="5" name="Dikdörtgen 4"/>
          <p:cNvSpPr/>
          <p:nvPr/>
        </p:nvSpPr>
        <p:spPr>
          <a:xfrm>
            <a:off x="1236372" y="5155498"/>
            <a:ext cx="7173532" cy="923330"/>
          </a:xfrm>
          <a:prstGeom prst="rect">
            <a:avLst/>
          </a:prstGeom>
          <a:noFill/>
          <a:ln w="57150">
            <a:solidFill>
              <a:srgbClr val="FFC000"/>
            </a:solidFill>
          </a:ln>
        </p:spPr>
        <p:txBody>
          <a:bodyPr wrap="square" lIns="91440" tIns="45720" rIns="91440" bIns="45720">
            <a:spAutoFit/>
          </a:bodyPr>
          <a:lstStyle/>
          <a:p>
            <a:pPr algn="ctr"/>
            <a:r>
              <a:rPr lang="tr-TR" sz="5400" b="0" cap="none" spc="0" dirty="0" err="1" smtClean="0">
                <a:ln w="0"/>
                <a:solidFill>
                  <a:schemeClr val="accent1"/>
                </a:solidFill>
                <a:effectLst>
                  <a:outerShdw blurRad="38100" dist="25400" dir="5400000" algn="ctr" rotWithShape="0">
                    <a:srgbClr val="6E747A">
                      <a:alpha val="43000"/>
                    </a:srgbClr>
                  </a:outerShdw>
                </a:effectLst>
              </a:rPr>
              <a:t>Thank</a:t>
            </a:r>
            <a:r>
              <a:rPr lang="tr-TR" sz="5400" b="0" cap="none" spc="0" dirty="0" smtClean="0">
                <a:ln w="0"/>
                <a:solidFill>
                  <a:schemeClr val="accent1"/>
                </a:solidFill>
                <a:effectLst>
                  <a:outerShdw blurRad="38100" dist="25400" dir="5400000" algn="ctr" rotWithShape="0">
                    <a:srgbClr val="6E747A">
                      <a:alpha val="43000"/>
                    </a:srgbClr>
                  </a:outerShdw>
                </a:effectLst>
              </a:rPr>
              <a:t> </a:t>
            </a:r>
            <a:r>
              <a:rPr lang="tr-TR" sz="5400" b="0" cap="none" spc="0" dirty="0" err="1" smtClean="0">
                <a:ln w="0"/>
                <a:solidFill>
                  <a:schemeClr val="accent1"/>
                </a:solidFill>
                <a:effectLst>
                  <a:outerShdw blurRad="38100" dist="25400" dir="5400000" algn="ctr" rotWithShape="0">
                    <a:srgbClr val="6E747A">
                      <a:alpha val="43000"/>
                    </a:srgbClr>
                  </a:outerShdw>
                </a:effectLst>
              </a:rPr>
              <a:t>You</a:t>
            </a:r>
            <a:r>
              <a:rPr lang="tr-TR" sz="5400" b="0" cap="none" spc="0" dirty="0" smtClean="0">
                <a:ln w="0"/>
                <a:solidFill>
                  <a:schemeClr val="accent1"/>
                </a:solidFill>
                <a:effectLst>
                  <a:outerShdw blurRad="38100" dist="25400" dir="5400000" algn="ctr" rotWithShape="0">
                    <a:srgbClr val="6E747A">
                      <a:alpha val="43000"/>
                    </a:srgbClr>
                  </a:outerShdw>
                </a:effectLst>
              </a:rPr>
              <a:t> </a:t>
            </a:r>
            <a:r>
              <a:rPr lang="tr-TR" sz="5400" b="0" cap="none" spc="0" dirty="0" err="1" smtClean="0">
                <a:ln w="0"/>
                <a:solidFill>
                  <a:schemeClr val="accent1"/>
                </a:solidFill>
                <a:effectLst>
                  <a:outerShdw blurRad="38100" dist="25400" dir="5400000" algn="ctr" rotWithShape="0">
                    <a:srgbClr val="6E747A">
                      <a:alpha val="43000"/>
                    </a:srgbClr>
                  </a:outerShdw>
                </a:effectLst>
              </a:rPr>
              <a:t>for</a:t>
            </a:r>
            <a:r>
              <a:rPr lang="tr-TR" sz="5400" b="0" cap="none" spc="0" dirty="0" smtClean="0">
                <a:ln w="0"/>
                <a:solidFill>
                  <a:schemeClr val="accent1"/>
                </a:solidFill>
                <a:effectLst>
                  <a:outerShdw blurRad="38100" dist="25400" dir="5400000" algn="ctr" rotWithShape="0">
                    <a:srgbClr val="6E747A">
                      <a:alpha val="43000"/>
                    </a:srgbClr>
                  </a:outerShdw>
                </a:effectLst>
              </a:rPr>
              <a:t> </a:t>
            </a:r>
            <a:r>
              <a:rPr lang="tr-TR" sz="5400" b="0" cap="none" spc="0" dirty="0" err="1" smtClean="0">
                <a:ln w="0"/>
                <a:solidFill>
                  <a:schemeClr val="accent1"/>
                </a:solidFill>
                <a:effectLst>
                  <a:outerShdw blurRad="38100" dist="25400" dir="5400000" algn="ctr" rotWithShape="0">
                    <a:srgbClr val="6E747A">
                      <a:alpha val="43000"/>
                    </a:srgbClr>
                  </a:outerShdw>
                </a:effectLst>
              </a:rPr>
              <a:t>Listening</a:t>
            </a:r>
            <a:r>
              <a:rPr lang="tr-TR" sz="5400" b="0" cap="none" spc="0" dirty="0" smtClean="0">
                <a:ln w="0"/>
                <a:solidFill>
                  <a:schemeClr val="accent1"/>
                </a:solidFill>
                <a:effectLst>
                  <a:outerShdw blurRad="38100" dist="25400" dir="5400000" algn="ctr" rotWithShape="0">
                    <a:srgbClr val="6E747A">
                      <a:alpha val="43000"/>
                    </a:srgbClr>
                  </a:outerShdw>
                </a:effectLst>
              </a:rPr>
              <a:t>…</a:t>
            </a:r>
            <a:endParaRPr lang="tr-TR" sz="54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5589360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556</TotalTime>
  <Words>2121</Words>
  <Application>Microsoft Office PowerPoint</Application>
  <PresentationFormat>Geniş ekran</PresentationFormat>
  <Paragraphs>68</Paragraphs>
  <Slides>21</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21</vt:i4>
      </vt:variant>
    </vt:vector>
  </HeadingPairs>
  <TitlesOfParts>
    <vt:vector size="25" baseType="lpstr">
      <vt:lpstr>Arial</vt:lpstr>
      <vt:lpstr>Calibri</vt:lpstr>
      <vt:lpstr>Calibri Light</vt:lpstr>
      <vt:lpstr>Office Teması</vt:lpstr>
      <vt:lpstr>Effects of Cold Band Application Treatment on Pain and Quality of Life in Migraineurs   </vt:lpstr>
      <vt:lpstr>PowerPoint Sunusu</vt:lpstr>
      <vt:lpstr>METHODS </vt:lpstr>
      <vt:lpstr>PowerPoint Sunusu</vt:lpstr>
      <vt:lpstr>PowerPoint Sunusu</vt:lpstr>
      <vt:lpstr>PowerPoint Sunusu</vt:lpstr>
      <vt:lpstr>PowerPoint Sunusu</vt:lpstr>
      <vt:lpstr>PowerPoint Sunusu</vt:lpstr>
      <vt:lpstr>APPLICATION </vt:lpstr>
      <vt:lpstr>PowerPoint Sunusu</vt:lpstr>
      <vt:lpstr>Application of Cold Migraine Band </vt:lpstr>
      <vt:lpstr>PowerPoint Sunusu</vt:lpstr>
      <vt:lpstr>RESULTS </vt:lpstr>
      <vt:lpstr>Table-1 Comparison of Pain Duration Averages During Pre-application and Application Periods </vt:lpstr>
      <vt:lpstr>Figure 1: Comparison of Pain Level Averages in the Pre-application and Application Periods </vt:lpstr>
      <vt:lpstr>Table 2. Comparison of Point Averages in the 24-hour Migraine QOLS during  the Pre-application and Application Periods  </vt:lpstr>
      <vt:lpstr>  CONCLUSION AND RECOMMENDATIONS</vt:lpstr>
      <vt:lpstr>REFERENCES</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Effects of Cold Band Application Treatment on Pain and Quality of Life in Migraineurs: A Self-Controlled Study</dc:title>
  <dc:creator>sengul</dc:creator>
  <cp:lastModifiedBy>sengul</cp:lastModifiedBy>
  <cp:revision>16</cp:revision>
  <dcterms:created xsi:type="dcterms:W3CDTF">2018-09-05T16:03:55Z</dcterms:created>
  <dcterms:modified xsi:type="dcterms:W3CDTF">2018-09-07T08:27:33Z</dcterms:modified>
</cp:coreProperties>
</file>