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9"/>
  </p:notesMasterIdLst>
  <p:sldIdLst>
    <p:sldId id="256" r:id="rId2"/>
    <p:sldId id="258" r:id="rId3"/>
    <p:sldId id="274" r:id="rId4"/>
    <p:sldId id="259" r:id="rId5"/>
    <p:sldId id="260" r:id="rId6"/>
    <p:sldId id="261" r:id="rId7"/>
    <p:sldId id="264" r:id="rId8"/>
    <p:sldId id="275" r:id="rId9"/>
    <p:sldId id="276" r:id="rId10"/>
    <p:sldId id="278" r:id="rId11"/>
    <p:sldId id="279" r:id="rId12"/>
    <p:sldId id="280" r:id="rId13"/>
    <p:sldId id="269" r:id="rId14"/>
    <p:sldId id="272" r:id="rId15"/>
    <p:sldId id="273" r:id="rId16"/>
    <p:sldId id="281" r:id="rId17"/>
    <p:sldId id="28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engo\Desktop\fINAL%20THESIS.doc!_1471758386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Monotherapy</a:t>
            </a:r>
            <a:r>
              <a:rPr lang="en-US" baseline="0" dirty="0"/>
              <a:t> </a:t>
            </a:r>
            <a:r>
              <a:rPr lang="en-US" baseline="0" dirty="0" err="1"/>
              <a:t>Vs</a:t>
            </a:r>
            <a:r>
              <a:rPr lang="en-US" baseline="0" dirty="0"/>
              <a:t> Combination therapy  ADRs</a:t>
            </a:r>
            <a:endParaRPr lang="en-US" dirty="0"/>
          </a:p>
        </c:rich>
      </c:tx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60434844293112"/>
          <c:y val="6.1133250112028678E-2"/>
          <c:w val="0.8074399990541723"/>
          <c:h val="0.7698559631265603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'[Chart in C  Users sengo Desktop fINAL THESIS.doc]ADR'!$L$6</c:f>
              <c:strCache>
                <c:ptCount val="1"/>
                <c:pt idx="0">
                  <c:v>Monotherapy</c:v>
                </c:pt>
              </c:strCache>
            </c:strRef>
          </c:tx>
          <c:invertIfNegative val="0"/>
          <c:cat>
            <c:strRef>
              <c:f>'[Chart in C  Users sengo Desktop fINAL THESIS.doc]ADR'!$K$7:$K$14</c:f>
              <c:strCache>
                <c:ptCount val="8"/>
                <c:pt idx="0">
                  <c:v>Sedation</c:v>
                </c:pt>
                <c:pt idx="1">
                  <c:v>Irritability</c:v>
                </c:pt>
                <c:pt idx="2">
                  <c:v>Poor school performance</c:v>
                </c:pt>
                <c:pt idx="3">
                  <c:v>Weight gain</c:v>
                </c:pt>
                <c:pt idx="4">
                  <c:v>Rash</c:v>
                </c:pt>
                <c:pt idx="5">
                  <c:v>Giddiness</c:v>
                </c:pt>
                <c:pt idx="6">
                  <c:v>Headache </c:v>
                </c:pt>
                <c:pt idx="7">
                  <c:v>Aggressive behaviour</c:v>
                </c:pt>
              </c:strCache>
            </c:strRef>
          </c:cat>
          <c:val>
            <c:numRef>
              <c:f>'[Chart in C  Users sengo Desktop fINAL THESIS.doc]ADR'!$L$7:$L$14</c:f>
              <c:numCache>
                <c:formatCode>0.00%</c:formatCode>
                <c:ptCount val="8"/>
                <c:pt idx="0">
                  <c:v>9.1399999999999995E-2</c:v>
                </c:pt>
                <c:pt idx="1">
                  <c:v>0.1142</c:v>
                </c:pt>
                <c:pt idx="2">
                  <c:v>2.8500000000000001E-2</c:v>
                </c:pt>
                <c:pt idx="3">
                  <c:v>5.7000000000000002E-3</c:v>
                </c:pt>
                <c:pt idx="4">
                  <c:v>1.7100000000000001E-2</c:v>
                </c:pt>
                <c:pt idx="5">
                  <c:v>1.14E-2</c:v>
                </c:pt>
                <c:pt idx="6">
                  <c:v>1.17E-2</c:v>
                </c:pt>
                <c:pt idx="7" formatCode="0%">
                  <c:v>0</c:v>
                </c:pt>
              </c:numCache>
            </c:numRef>
          </c:val>
        </c:ser>
        <c:ser>
          <c:idx val="1"/>
          <c:order val="1"/>
          <c:tx>
            <c:strRef>
              <c:f>'[Chart in C  Users sengo Desktop fINAL THESIS.doc]ADR'!$M$6</c:f>
              <c:strCache>
                <c:ptCount val="1"/>
                <c:pt idx="0">
                  <c:v>Combination therapy</c:v>
                </c:pt>
              </c:strCache>
            </c:strRef>
          </c:tx>
          <c:invertIfNegative val="0"/>
          <c:cat>
            <c:strRef>
              <c:f>'[Chart in C  Users sengo Desktop fINAL THESIS.doc]ADR'!$K$7:$K$14</c:f>
              <c:strCache>
                <c:ptCount val="8"/>
                <c:pt idx="0">
                  <c:v>Sedation</c:v>
                </c:pt>
                <c:pt idx="1">
                  <c:v>Irritability</c:v>
                </c:pt>
                <c:pt idx="2">
                  <c:v>Poor school performance</c:v>
                </c:pt>
                <c:pt idx="3">
                  <c:v>Weight gain</c:v>
                </c:pt>
                <c:pt idx="4">
                  <c:v>Rash</c:v>
                </c:pt>
                <c:pt idx="5">
                  <c:v>Giddiness</c:v>
                </c:pt>
                <c:pt idx="6">
                  <c:v>Headache </c:v>
                </c:pt>
                <c:pt idx="7">
                  <c:v>Aggressive behaviour</c:v>
                </c:pt>
              </c:strCache>
            </c:strRef>
          </c:cat>
          <c:val>
            <c:numRef>
              <c:f>'[Chart in C  Users sengo Desktop fINAL THESIS.doc]ADR'!$M$7:$M$14</c:f>
              <c:numCache>
                <c:formatCode>0%</c:formatCode>
                <c:ptCount val="8"/>
                <c:pt idx="0">
                  <c:v>0.24</c:v>
                </c:pt>
                <c:pt idx="1">
                  <c:v>0.2</c:v>
                </c:pt>
                <c:pt idx="2">
                  <c:v>0.04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6041344"/>
        <c:axId val="106042880"/>
        <c:axId val="0"/>
      </c:bar3DChart>
      <c:catAx>
        <c:axId val="10604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6042880"/>
        <c:crosses val="autoZero"/>
        <c:auto val="1"/>
        <c:lblAlgn val="ctr"/>
        <c:lblOffset val="100"/>
        <c:noMultiLvlLbl val="0"/>
      </c:catAx>
      <c:valAx>
        <c:axId val="10604288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Percentage of patients</a:t>
                </a:r>
              </a:p>
            </c:rich>
          </c:tx>
          <c:layout/>
          <c:overlay val="0"/>
        </c:title>
        <c:numFmt formatCode="0.00%" sourceLinked="1"/>
        <c:majorTickMark val="none"/>
        <c:minorTickMark val="none"/>
        <c:tickLblPos val="nextTo"/>
        <c:crossAx val="106041344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4F5CB-1253-45EC-AD6D-2E004CCB6120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FBF16-9CB9-4D19-9040-B84FFEBBF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A05037B-DCB4-4A72-873A-929BDFCA4FAF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EA2CAC3-0036-4787-899E-B02E6E6075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23621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DRUG UTILIZATION STUDY OF ANTI-EPILEPTICS DRUGS IN PEDIATRIC POPULATION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514600"/>
            <a:ext cx="6400800" cy="1905000"/>
          </a:xfrm>
        </p:spPr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Dr.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Sengottuvel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latin typeface="Aharoni" pitchFamily="2" charset="-79"/>
                <a:cs typeface="Aharoni" pitchFamily="2" charset="-79"/>
              </a:rPr>
              <a:t>Viswanathan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Delhi University</a:t>
            </a:r>
          </a:p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Delhi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8103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25000" lnSpcReduction="20000"/>
          </a:bodyPr>
          <a:lstStyle/>
          <a:p>
            <a:endParaRPr lang="en-US" sz="5800" dirty="0" smtClean="0"/>
          </a:p>
          <a:p>
            <a:endParaRPr lang="en-US" sz="5800" dirty="0"/>
          </a:p>
          <a:p>
            <a:endParaRPr lang="en-US" sz="5800" dirty="0" smtClean="0"/>
          </a:p>
          <a:p>
            <a:endParaRPr lang="en-US" sz="5800" dirty="0"/>
          </a:p>
          <a:p>
            <a:endParaRPr lang="en-US" sz="5800" dirty="0" smtClean="0"/>
          </a:p>
          <a:p>
            <a:endParaRPr lang="en-US" sz="5800" dirty="0"/>
          </a:p>
          <a:p>
            <a:endParaRPr lang="en-US" sz="5800" dirty="0" smtClean="0"/>
          </a:p>
          <a:p>
            <a:endParaRPr lang="en-US" sz="5800" dirty="0"/>
          </a:p>
          <a:p>
            <a:endParaRPr lang="en-US" sz="5800" dirty="0" smtClean="0"/>
          </a:p>
          <a:p>
            <a:endParaRPr lang="en-US" sz="5800" dirty="0"/>
          </a:p>
          <a:p>
            <a:endParaRPr lang="en-US" sz="5800" dirty="0" smtClean="0"/>
          </a:p>
          <a:p>
            <a:endParaRPr lang="en-US" sz="5800" dirty="0"/>
          </a:p>
          <a:p>
            <a:endParaRPr lang="en-US" sz="5800" dirty="0" smtClean="0"/>
          </a:p>
          <a:p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r>
              <a:rPr lang="en-US" sz="9600" dirty="0" smtClean="0"/>
              <a:t>Epilepsy- recurrent seizures due to chronic underlying process</a:t>
            </a:r>
          </a:p>
          <a:p>
            <a:r>
              <a:rPr lang="en-US" sz="9600" dirty="0" smtClean="0"/>
              <a:t>Incidence is 5 to 7 per 10,000 children .</a:t>
            </a:r>
          </a:p>
          <a:p>
            <a:r>
              <a:rPr lang="en-US" sz="9600" dirty="0" smtClean="0"/>
              <a:t>5 among 1,000 children have epilepsy .</a:t>
            </a:r>
          </a:p>
          <a:p>
            <a:r>
              <a:rPr lang="en-US" sz="9600" dirty="0" smtClean="0"/>
              <a:t>Various etiologies.</a:t>
            </a:r>
          </a:p>
          <a:p>
            <a:endParaRPr lang="en-US" dirty="0" smtClean="0"/>
          </a:p>
          <a:p>
            <a:endParaRPr lang="en-US" sz="5100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1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85799"/>
            <a:ext cx="6854765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21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endParaRPr lang="en-US" sz="2300" dirty="0">
              <a:solidFill>
                <a:prstClr val="black"/>
              </a:solidFill>
            </a:endParaRPr>
          </a:p>
          <a:p>
            <a:pPr lvl="0"/>
            <a:r>
              <a:rPr lang="en-US" sz="2800" dirty="0">
                <a:solidFill>
                  <a:prstClr val="black"/>
                </a:solidFill>
                <a:latin typeface="Aharoni" pitchFamily="2" charset="-79"/>
                <a:cs typeface="Aharoni" pitchFamily="2" charset="-79"/>
              </a:rPr>
              <a:t>Generalized seizures</a:t>
            </a:r>
          </a:p>
          <a:p>
            <a:pPr marL="0" lvl="0" indent="0">
              <a:buNone/>
            </a:pPr>
            <a:r>
              <a:rPr lang="en-US" sz="2800" dirty="0" smtClean="0">
                <a:solidFill>
                  <a:prstClr val="black"/>
                </a:solidFill>
              </a:rPr>
              <a:t>       </a:t>
            </a:r>
            <a:r>
              <a:rPr lang="en-US" sz="2800" dirty="0">
                <a:solidFill>
                  <a:prstClr val="black"/>
                </a:solidFill>
              </a:rPr>
              <a:t>T</a:t>
            </a:r>
            <a:r>
              <a:rPr lang="en-US" sz="2800" dirty="0" smtClean="0">
                <a:solidFill>
                  <a:prstClr val="black"/>
                </a:solidFill>
              </a:rPr>
              <a:t>onic </a:t>
            </a:r>
            <a:r>
              <a:rPr lang="en-US" sz="2800" dirty="0" err="1">
                <a:solidFill>
                  <a:prstClr val="black"/>
                </a:solidFill>
              </a:rPr>
              <a:t>clonic</a:t>
            </a:r>
            <a:r>
              <a:rPr lang="en-US" sz="2800" dirty="0">
                <a:solidFill>
                  <a:prstClr val="black"/>
                </a:solidFill>
              </a:rPr>
              <a:t>, absence, </a:t>
            </a:r>
            <a:r>
              <a:rPr lang="en-US" sz="2800" dirty="0" err="1">
                <a:solidFill>
                  <a:prstClr val="black"/>
                </a:solidFill>
              </a:rPr>
              <a:t>clonic</a:t>
            </a:r>
            <a:r>
              <a:rPr lang="en-US" sz="2800" dirty="0">
                <a:solidFill>
                  <a:prstClr val="black"/>
                </a:solidFill>
              </a:rPr>
              <a:t>, tonic, </a:t>
            </a:r>
            <a:r>
              <a:rPr lang="en-US" sz="2800" dirty="0" smtClean="0">
                <a:solidFill>
                  <a:prstClr val="black"/>
                </a:solidFill>
              </a:rPr>
              <a:t>       </a:t>
            </a:r>
            <a:r>
              <a:rPr lang="en-US" sz="2800" dirty="0" err="1" smtClean="0">
                <a:solidFill>
                  <a:prstClr val="black"/>
                </a:solidFill>
              </a:rPr>
              <a:t>atonic,myoclonic</a:t>
            </a:r>
            <a:r>
              <a:rPr lang="en-US" sz="2800" dirty="0" smtClean="0">
                <a:solidFill>
                  <a:prstClr val="black"/>
                </a:solidFill>
              </a:rPr>
              <a:t>.</a:t>
            </a:r>
            <a:endParaRPr lang="en-US" sz="2800" dirty="0">
              <a:solidFill>
                <a:prstClr val="black"/>
              </a:solidFill>
            </a:endParaRPr>
          </a:p>
          <a:p>
            <a:pPr lvl="0"/>
            <a:r>
              <a:rPr lang="en-US" sz="2800" dirty="0">
                <a:solidFill>
                  <a:prstClr val="black"/>
                </a:solidFill>
                <a:latin typeface="Aharoni" pitchFamily="2" charset="-79"/>
                <a:cs typeface="Aharoni" pitchFamily="2" charset="-79"/>
              </a:rPr>
              <a:t>Focal seizures</a:t>
            </a:r>
            <a:r>
              <a:rPr lang="en-US" sz="2800" dirty="0" smtClean="0">
                <a:solidFill>
                  <a:prstClr val="black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en-US" sz="2800" dirty="0">
              <a:solidFill>
                <a:prstClr val="black"/>
              </a:solidFill>
              <a:latin typeface="Aharoni" pitchFamily="2" charset="-79"/>
              <a:cs typeface="Aharoni" pitchFamily="2" charset="-79"/>
            </a:endParaRPr>
          </a:p>
          <a:p>
            <a:pPr lvl="0"/>
            <a:r>
              <a:rPr lang="en-US" sz="2800" dirty="0">
                <a:solidFill>
                  <a:prstClr val="black"/>
                </a:solidFill>
                <a:latin typeface="Aharoni" pitchFamily="2" charset="-79"/>
                <a:cs typeface="Aharoni" pitchFamily="2" charset="-79"/>
              </a:rPr>
              <a:t>Unknown </a:t>
            </a:r>
            <a:r>
              <a:rPr lang="en-US" sz="2800" dirty="0">
                <a:solidFill>
                  <a:prstClr val="black"/>
                </a:solidFill>
              </a:rPr>
              <a:t>: epileptic spasms.</a:t>
            </a:r>
          </a:p>
          <a:p>
            <a:pPr lvl="0"/>
            <a:endParaRPr lang="en-US" sz="2800" dirty="0" smtClean="0">
              <a:solidFill>
                <a:prstClr val="black"/>
              </a:solidFill>
            </a:endParaRPr>
          </a:p>
          <a:p>
            <a:pPr lvl="0"/>
            <a:r>
              <a:rPr lang="en-US" sz="2800" dirty="0" smtClean="0">
                <a:solidFill>
                  <a:prstClr val="black"/>
                </a:solidFill>
              </a:rPr>
              <a:t>Clinical diagnosis is supported by </a:t>
            </a:r>
            <a:r>
              <a:rPr lang="en-US" sz="2800" dirty="0" err="1">
                <a:solidFill>
                  <a:prstClr val="black"/>
                </a:solidFill>
              </a:rPr>
              <a:t>neuro</a:t>
            </a:r>
            <a:r>
              <a:rPr lang="en-US" sz="2800" dirty="0">
                <a:solidFill>
                  <a:prstClr val="black"/>
                </a:solidFill>
              </a:rPr>
              <a:t>-imaging and electro physiological studies.</a:t>
            </a:r>
          </a:p>
          <a:p>
            <a:pPr lvl="0"/>
            <a:r>
              <a:rPr lang="en-US" sz="2800" dirty="0">
                <a:solidFill>
                  <a:prstClr val="black"/>
                </a:solidFill>
              </a:rPr>
              <a:t>Management: Anti epileptic </a:t>
            </a:r>
            <a:r>
              <a:rPr lang="en-US" sz="2800" dirty="0" smtClean="0">
                <a:solidFill>
                  <a:prstClr val="black"/>
                </a:solidFill>
              </a:rPr>
              <a:t>drugs ( AEDs)</a:t>
            </a:r>
            <a:endParaRPr lang="en-US" sz="28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ILEA Classification 2010.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96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Definition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WHO in 1977 defined drug utilization as marketing, distribution, prescription and use of drugs in a society with special emphasis on the resulting medical, social and economic consequences.</a:t>
            </a:r>
          </a:p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Types</a:t>
            </a:r>
          </a:p>
          <a:p>
            <a:r>
              <a:rPr lang="en-US" sz="2800" dirty="0" smtClean="0"/>
              <a:t>Cross sectional</a:t>
            </a:r>
          </a:p>
          <a:p>
            <a:r>
              <a:rPr lang="en-US" sz="2800" dirty="0" smtClean="0"/>
              <a:t>Longitudinal</a:t>
            </a:r>
          </a:p>
          <a:p>
            <a:r>
              <a:rPr lang="en-US" sz="2800" dirty="0" smtClean="0"/>
              <a:t>Continuous longitudinal.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Drug utilization study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2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endParaRPr lang="en-US" dirty="0" smtClean="0"/>
          </a:p>
          <a:p>
            <a:r>
              <a:rPr lang="en-US" sz="2800" dirty="0" smtClean="0"/>
              <a:t>To study the drug utilization pattern of anti-epileptic drugs in pediatric population.</a:t>
            </a:r>
          </a:p>
          <a:p>
            <a:r>
              <a:rPr lang="en-US" sz="2800" dirty="0" smtClean="0"/>
              <a:t>Objectives:</a:t>
            </a:r>
          </a:p>
          <a:p>
            <a:r>
              <a:rPr lang="en-US" sz="2800" dirty="0" smtClean="0"/>
              <a:t>Prescribing pattern </a:t>
            </a:r>
          </a:p>
          <a:p>
            <a:r>
              <a:rPr lang="en-US" sz="2800" dirty="0" smtClean="0"/>
              <a:t>Seizure control and adverse effects</a:t>
            </a:r>
          </a:p>
          <a:p>
            <a:r>
              <a:rPr lang="en-US" sz="2800" dirty="0" smtClean="0"/>
              <a:t>Cost of therapy and financial burden.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and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5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Hospital based descriptive study</a:t>
            </a:r>
          </a:p>
          <a:p>
            <a:r>
              <a:rPr lang="en-US" sz="2800" dirty="0" smtClean="0"/>
              <a:t> 200 pediatric patients on AEDs </a:t>
            </a:r>
          </a:p>
          <a:p>
            <a:r>
              <a:rPr lang="en-US" sz="2800" dirty="0" smtClean="0"/>
              <a:t>Data collected in suitably designed from</a:t>
            </a:r>
          </a:p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Inclusion criteria</a:t>
            </a:r>
            <a:r>
              <a:rPr lang="en-US" sz="2800" dirty="0" smtClean="0"/>
              <a:t>: 3 months to 12 years diagnosed with epilepsy and receiving oral AEDs.</a:t>
            </a:r>
          </a:p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Exclusion criteria</a:t>
            </a:r>
            <a:r>
              <a:rPr lang="en-US" sz="2800" dirty="0" smtClean="0"/>
              <a:t>: patients unwilling to participate.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settings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81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Age, sex , weight , duration of treatment, diagnosis were noted.</a:t>
            </a:r>
          </a:p>
          <a:p>
            <a:r>
              <a:rPr lang="en-US" dirty="0" smtClean="0"/>
              <a:t>Prescribing pattern of AEDs was assessed according to WHO indicators.</a:t>
            </a:r>
          </a:p>
          <a:p>
            <a:r>
              <a:rPr lang="en-US" dirty="0" smtClean="0"/>
              <a:t>Patients followed up at 3 months for seizure control and adverse drug reactions.</a:t>
            </a:r>
          </a:p>
          <a:p>
            <a:r>
              <a:rPr lang="en-US" dirty="0" smtClean="0"/>
              <a:t>ADRs were documented  and reported.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Method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84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Demographic profile (n=200)</a:t>
            </a:r>
          </a:p>
          <a:p>
            <a:r>
              <a:rPr lang="en-US" dirty="0" smtClean="0">
                <a:cs typeface="Aharoni" pitchFamily="2" charset="-79"/>
              </a:rPr>
              <a:t>Boys    -    59% ( n=118)</a:t>
            </a:r>
          </a:p>
          <a:p>
            <a:r>
              <a:rPr lang="en-US" dirty="0" smtClean="0">
                <a:cs typeface="Aharoni" pitchFamily="2" charset="-79"/>
              </a:rPr>
              <a:t>Girls    -     41% (n= 82)</a:t>
            </a:r>
          </a:p>
          <a:p>
            <a:endParaRPr lang="en-US" dirty="0">
              <a:cs typeface="Aharoni" pitchFamily="2" charset="-79"/>
            </a:endParaRPr>
          </a:p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Mean age </a:t>
            </a:r>
            <a:r>
              <a:rPr lang="en-US" dirty="0" smtClean="0">
                <a:cs typeface="Aharoni" pitchFamily="2" charset="-79"/>
              </a:rPr>
              <a:t> = 7.14 yrs.</a:t>
            </a:r>
          </a:p>
          <a:p>
            <a:endParaRPr lang="en-US" dirty="0">
              <a:cs typeface="Aharoni" pitchFamily="2" charset="-79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46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Type of seizure</a:t>
            </a:r>
          </a:p>
          <a:p>
            <a:endParaRPr lang="en-US" dirty="0" smtClean="0"/>
          </a:p>
          <a:p>
            <a:r>
              <a:rPr lang="en-US" dirty="0" smtClean="0"/>
              <a:t>GTCS                             61.5% (N=123)</a:t>
            </a:r>
          </a:p>
          <a:p>
            <a:r>
              <a:rPr lang="en-US" dirty="0" smtClean="0"/>
              <a:t>Complex partial            30%    (N= 60)</a:t>
            </a:r>
          </a:p>
          <a:p>
            <a:r>
              <a:rPr lang="en-US" dirty="0" smtClean="0"/>
              <a:t>Simple partial                5%      (N=10)</a:t>
            </a:r>
          </a:p>
          <a:p>
            <a:r>
              <a:rPr lang="en-US" dirty="0" smtClean="0"/>
              <a:t>Myoclonic                     3%        (N=6)</a:t>
            </a:r>
          </a:p>
          <a:p>
            <a:r>
              <a:rPr lang="en-US" dirty="0" smtClean="0"/>
              <a:t>Absence                        0.5%    (N=1)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633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533400"/>
            <a:ext cx="8077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83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Total (N=200)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Monotherapy</a:t>
            </a:r>
            <a:r>
              <a:rPr lang="en-US" dirty="0" smtClean="0"/>
              <a:t>  </a:t>
            </a:r>
            <a:r>
              <a:rPr lang="en-US" dirty="0" err="1" smtClean="0"/>
              <a:t>Vs</a:t>
            </a:r>
            <a:r>
              <a:rPr lang="en-US" dirty="0" smtClean="0"/>
              <a:t> Combination therapy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8414328"/>
              </p:ext>
            </p:extLst>
          </p:nvPr>
        </p:nvGraphicFramePr>
        <p:xfrm>
          <a:off x="838200" y="1828800"/>
          <a:ext cx="7509582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Document" r:id="rId3" imgW="5790480" imgH="3585354" progId="Word.Document.12">
                  <p:embed/>
                </p:oleObj>
              </mc:Choice>
              <mc:Fallback>
                <p:oleObj name="Document" r:id="rId3" imgW="5790480" imgH="35853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828800"/>
                        <a:ext cx="7509582" cy="464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1656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314351"/>
              </p:ext>
            </p:extLst>
          </p:nvPr>
        </p:nvGraphicFramePr>
        <p:xfrm>
          <a:off x="457200" y="1447799"/>
          <a:ext cx="7162800" cy="4205683"/>
        </p:xfrm>
        <a:graphic>
          <a:graphicData uri="http://schemas.openxmlformats.org/drawingml/2006/table">
            <a:tbl>
              <a:tblPr firstRow="1" firstCol="1" bandRow="1"/>
              <a:tblGrid>
                <a:gridCol w="1768532"/>
                <a:gridCol w="1460962"/>
                <a:gridCol w="1342506"/>
                <a:gridCol w="1219200"/>
                <a:gridCol w="1371600"/>
              </a:tblGrid>
              <a:tr h="388539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Black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Black"/>
                          <a:ea typeface="Calibri"/>
                          <a:cs typeface="Arial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Black"/>
                          <a:ea typeface="Calibri"/>
                          <a:cs typeface="Arial"/>
                        </a:rPr>
                        <a:t>Type of seizure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Black"/>
                          <a:ea typeface="Calibri"/>
                          <a:cs typeface="Arial"/>
                        </a:rPr>
                        <a:t>Seizure control with </a:t>
                      </a:r>
                      <a:r>
                        <a:rPr lang="en-US" sz="1000" dirty="0" err="1">
                          <a:effectLst/>
                          <a:latin typeface="Arial Black"/>
                          <a:ea typeface="Calibri"/>
                          <a:cs typeface="Arial"/>
                        </a:rPr>
                        <a:t>Monotherapy</a:t>
                      </a:r>
                      <a:r>
                        <a:rPr lang="en-US" sz="1000" dirty="0">
                          <a:effectLst/>
                          <a:latin typeface="Arial Black"/>
                          <a:ea typeface="Calibri"/>
                          <a:cs typeface="Arial"/>
                        </a:rPr>
                        <a:t> (n=175)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 Black"/>
                          <a:ea typeface="Calibri"/>
                          <a:cs typeface="Arial"/>
                        </a:rPr>
                        <a:t>Seizure control with Combination therapy (n=25)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30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Good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Poor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Good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Poor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51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GTCS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M=105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C =18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89.5%(n=94)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3.8%(n=4)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50%(n=9)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16.7%(n=3)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51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Complex partial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M =57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C =3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98.24%(n=56)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66.7%(2)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51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Simple partial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M=8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C=2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100%(n=8)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100%(n=2)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51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Myoclonic M =4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 Black"/>
                          <a:ea typeface="Calibri"/>
                          <a:cs typeface="Arial"/>
                        </a:rPr>
                        <a:t>C =2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25%(1)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50%(n=2)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100%(n=2)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6" marR="553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Seizure control </a:t>
            </a:r>
            <a:r>
              <a:rPr lang="en-US" dirty="0" err="1" smtClean="0"/>
              <a:t>Monotherapy</a:t>
            </a:r>
            <a:r>
              <a:rPr lang="en-US" dirty="0" smtClean="0"/>
              <a:t>  </a:t>
            </a:r>
            <a:r>
              <a:rPr lang="en-US" dirty="0" err="1" smtClean="0"/>
              <a:t>Vs</a:t>
            </a:r>
            <a:r>
              <a:rPr lang="en-US" dirty="0" smtClean="0"/>
              <a:t> Combination therapy</a:t>
            </a:r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90713" y="1593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134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457200"/>
            <a:ext cx="8001000" cy="554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57150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08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39849"/>
              </p:ext>
            </p:extLst>
          </p:nvPr>
        </p:nvGraphicFramePr>
        <p:xfrm>
          <a:off x="304800" y="152400"/>
          <a:ext cx="84582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834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Utilization pattern: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Valpraote</a:t>
            </a:r>
            <a:r>
              <a:rPr lang="en-US" dirty="0" smtClean="0"/>
              <a:t>                -   63.5%  </a:t>
            </a:r>
            <a:r>
              <a:rPr lang="en-US" dirty="0" err="1" smtClean="0"/>
              <a:t>monotherapy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-     8.5% combination.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Carbamazepine         -    20.5%  </a:t>
            </a:r>
            <a:r>
              <a:rPr lang="en-US" dirty="0" err="1" smtClean="0"/>
              <a:t>monotherapy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                   -     1%    combination.</a:t>
            </a:r>
          </a:p>
          <a:p>
            <a:endParaRPr lang="en-US" dirty="0" smtClean="0"/>
          </a:p>
          <a:p>
            <a:r>
              <a:rPr lang="en-US" dirty="0" smtClean="0"/>
              <a:t>Phenytoin                 -     2.5%    </a:t>
            </a:r>
            <a:r>
              <a:rPr lang="en-US" dirty="0" err="1" smtClean="0"/>
              <a:t>monotherapy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-     1     combination.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03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Utilization pattern of AEDs documented.</a:t>
            </a:r>
          </a:p>
          <a:p>
            <a:r>
              <a:rPr lang="en-US" dirty="0" err="1" smtClean="0"/>
              <a:t>Monotherapy</a:t>
            </a:r>
            <a:r>
              <a:rPr lang="en-US" dirty="0" smtClean="0"/>
              <a:t> more common than combination .</a:t>
            </a:r>
          </a:p>
          <a:p>
            <a:r>
              <a:rPr lang="en-US" dirty="0" smtClean="0"/>
              <a:t>Seizure control better with </a:t>
            </a:r>
            <a:r>
              <a:rPr lang="en-US" dirty="0" err="1" smtClean="0"/>
              <a:t>monotherapy</a:t>
            </a:r>
            <a:r>
              <a:rPr lang="en-US" dirty="0" smtClean="0"/>
              <a:t> than combination.</a:t>
            </a:r>
          </a:p>
          <a:p>
            <a:r>
              <a:rPr lang="en-US" dirty="0" err="1" smtClean="0"/>
              <a:t>Monotherapy</a:t>
            </a:r>
            <a:r>
              <a:rPr lang="en-US" dirty="0" smtClean="0"/>
              <a:t> is better tolerated with little ADRs 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822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 SK Bhattacharya 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Anju</a:t>
            </a:r>
            <a:r>
              <a:rPr lang="en-US" dirty="0" smtClean="0"/>
              <a:t> </a:t>
            </a:r>
            <a:r>
              <a:rPr lang="en-US" dirty="0" err="1"/>
              <a:t>A</a:t>
            </a:r>
            <a:r>
              <a:rPr lang="en-US" dirty="0" err="1" smtClean="0"/>
              <a:t>ggarwal</a:t>
            </a:r>
            <a:r>
              <a:rPr lang="en-US" dirty="0" smtClean="0"/>
              <a:t> </a:t>
            </a:r>
          </a:p>
          <a:p>
            <a:r>
              <a:rPr lang="en-US" dirty="0" smtClean="0"/>
              <a:t>Dr. Neeta </a:t>
            </a:r>
            <a:r>
              <a:rPr lang="en-US" dirty="0" err="1" smtClean="0"/>
              <a:t>Wardhan</a:t>
            </a:r>
            <a:endParaRPr lang="en-US" dirty="0" smtClean="0"/>
          </a:p>
          <a:p>
            <a:r>
              <a:rPr lang="en-US" dirty="0" smtClean="0"/>
              <a:t>Dr. </a:t>
            </a:r>
            <a:r>
              <a:rPr lang="en-US" dirty="0" err="1" smtClean="0"/>
              <a:t>Rachna</a:t>
            </a:r>
            <a:r>
              <a:rPr lang="en-US" dirty="0" smtClean="0"/>
              <a:t> Gupta.</a:t>
            </a:r>
          </a:p>
          <a:p>
            <a:r>
              <a:rPr lang="en-US" dirty="0" smtClean="0"/>
              <a:t>Department of Pharmacology </a:t>
            </a:r>
            <a:r>
              <a:rPr lang="en-US" smtClean="0"/>
              <a:t>and </a:t>
            </a:r>
            <a:r>
              <a:rPr lang="en-US" smtClean="0"/>
              <a:t>Pediatrics</a:t>
            </a:r>
            <a:endParaRPr lang="en-US" dirty="0"/>
          </a:p>
          <a:p>
            <a:r>
              <a:rPr lang="en-US" dirty="0" smtClean="0"/>
              <a:t>University College of Medical Sciences</a:t>
            </a:r>
          </a:p>
          <a:p>
            <a:r>
              <a:rPr lang="en-US" dirty="0" smtClean="0"/>
              <a:t>Delhi University.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upervisors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7062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12251</TotalTime>
  <Words>527</Words>
  <Application>Microsoft Office PowerPoint</Application>
  <PresentationFormat>On-screen Show (4:3)</PresentationFormat>
  <Paragraphs>141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Concourse</vt:lpstr>
      <vt:lpstr>Document</vt:lpstr>
      <vt:lpstr>DRUG UTILIZATION STUDY OF ANTI-EPILEPTICS DRUGS IN PEDIATRIC POPULATION</vt:lpstr>
      <vt:lpstr>INTRODUCTION </vt:lpstr>
      <vt:lpstr>ILEA Classification 2010.</vt:lpstr>
      <vt:lpstr>Drug utilization study </vt:lpstr>
      <vt:lpstr>Aim and Objectives</vt:lpstr>
      <vt:lpstr>Study settings</vt:lpstr>
      <vt:lpstr>Study Method</vt:lpstr>
      <vt:lpstr>Results</vt:lpstr>
      <vt:lpstr>Results </vt:lpstr>
      <vt:lpstr>PowerPoint Presentation</vt:lpstr>
      <vt:lpstr>Monotherapy  Vs Combination therapy </vt:lpstr>
      <vt:lpstr>Seizure control Monotherapy  Vs Combination therapy</vt:lpstr>
      <vt:lpstr>PowerPoint Presentation</vt:lpstr>
      <vt:lpstr>PowerPoint Presentation</vt:lpstr>
      <vt:lpstr>Discussion</vt:lpstr>
      <vt:lpstr>Conclusion </vt:lpstr>
      <vt:lpstr>Supervisors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 UTILIZATION STUDY OF ANTI-EPILEPTICS DRUGS IN PEDIATRIC POPULATION</dc:title>
  <dc:creator>sengo</dc:creator>
  <cp:lastModifiedBy>sengo</cp:lastModifiedBy>
  <cp:revision>41</cp:revision>
  <dcterms:created xsi:type="dcterms:W3CDTF">2014-08-28T04:18:33Z</dcterms:created>
  <dcterms:modified xsi:type="dcterms:W3CDTF">2014-09-09T15:02:17Z</dcterms:modified>
</cp:coreProperties>
</file>