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4"/>
  </p:notesMasterIdLst>
  <p:sldIdLst>
    <p:sldId id="256" r:id="rId3"/>
    <p:sldId id="257" r:id="rId4"/>
    <p:sldId id="258" r:id="rId5"/>
    <p:sldId id="260" r:id="rId6"/>
    <p:sldId id="261" r:id="rId7"/>
    <p:sldId id="263" r:id="rId8"/>
    <p:sldId id="259" r:id="rId9"/>
    <p:sldId id="264" r:id="rId10"/>
    <p:sldId id="267" r:id="rId11"/>
    <p:sldId id="266" r:id="rId12"/>
    <p:sldId id="265" r:id="rId13"/>
    <p:sldId id="262" r:id="rId14"/>
    <p:sldId id="268" r:id="rId15"/>
    <p:sldId id="269" r:id="rId16"/>
    <p:sldId id="288" r:id="rId17"/>
    <p:sldId id="270" r:id="rId18"/>
    <p:sldId id="271" r:id="rId19"/>
    <p:sldId id="272" r:id="rId20"/>
    <p:sldId id="273" r:id="rId21"/>
    <p:sldId id="274" r:id="rId22"/>
    <p:sldId id="275" r:id="rId23"/>
    <p:sldId id="276" r:id="rId24"/>
    <p:sldId id="279" r:id="rId25"/>
    <p:sldId id="280" r:id="rId26"/>
    <p:sldId id="281" r:id="rId27"/>
    <p:sldId id="278" r:id="rId28"/>
    <p:sldId id="284" r:id="rId29"/>
    <p:sldId id="285" r:id="rId30"/>
    <p:sldId id="277"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BE86"/>
    <a:srgbClr val="0066FF"/>
    <a:srgbClr val="9933FF"/>
    <a:srgbClr val="00FF00"/>
    <a:srgbClr val="FF0066"/>
    <a:srgbClr val="FFCC66"/>
    <a:srgbClr val="000000"/>
    <a:srgbClr val="4F0801"/>
    <a:srgbClr val="4553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8EBDB8-5B62-44F2-B957-5DF03B35AF97}"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tr-TR"/>
        </a:p>
      </dgm:t>
    </dgm:pt>
    <dgm:pt modelId="{7B6CABD4-0FFA-4E01-A4C2-1934AF590CCC}">
      <dgm:prSet phldrT="[Metin]" custT="1"/>
      <dgm:spPr>
        <a:solidFill>
          <a:srgbClr val="FFFF00"/>
        </a:solidFill>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exacerbation of symptoms of cardiovascular disease</a:t>
          </a:r>
          <a:endParaRPr lang="tr-TR" sz="1200" dirty="0" smtClean="0">
            <a:solidFill>
              <a:schemeClr val="tx1"/>
            </a:solidFill>
            <a:latin typeface="+mn-lt"/>
          </a:endParaRPr>
        </a:p>
      </dgm:t>
    </dgm:pt>
    <dgm:pt modelId="{9FABC62B-1CE5-4A5B-84E6-697A4DB7DCE0}" type="parTrans" cxnId="{B2CC38BF-70FE-447D-8D1E-D49A4C5AA92B}">
      <dgm:prSet/>
      <dgm:spPr/>
      <dgm:t>
        <a:bodyPr/>
        <a:lstStyle/>
        <a:p>
          <a:endParaRPr lang="tr-TR" sz="1200">
            <a:solidFill>
              <a:schemeClr val="tx1"/>
            </a:solidFill>
            <a:latin typeface="+mn-lt"/>
          </a:endParaRPr>
        </a:p>
      </dgm:t>
    </dgm:pt>
    <dgm:pt modelId="{5AC791FD-1DFB-4DFF-AC7A-A18CCF49AA78}" type="sibTrans" cxnId="{B2CC38BF-70FE-447D-8D1E-D49A4C5AA92B}">
      <dgm:prSet custT="1"/>
      <dgm:spPr>
        <a:solidFill>
          <a:srgbClr val="FF0000"/>
        </a:solidFill>
      </dgm:spPr>
      <dgm:t>
        <a:bodyPr/>
        <a:lstStyle/>
        <a:p>
          <a:pPr algn="ctr"/>
          <a:r>
            <a:rPr lang="en-US" sz="1200" dirty="0" smtClean="0">
              <a:solidFill>
                <a:schemeClr val="tx1"/>
              </a:solidFill>
              <a:latin typeface="+mn-lt"/>
            </a:rPr>
            <a:t>increased analgesic need</a:t>
          </a:r>
          <a:endParaRPr lang="tr-TR" sz="1200" dirty="0" smtClean="0">
            <a:solidFill>
              <a:schemeClr val="tx1"/>
            </a:solidFill>
            <a:latin typeface="+mn-lt"/>
          </a:endParaRPr>
        </a:p>
      </dgm:t>
    </dgm:pt>
    <dgm:pt modelId="{F4DBFAD2-CF8B-4F63-920C-28D8167ED0C4}">
      <dgm:prSet phldrT="[Metin]" custT="1"/>
      <dgm:spPr/>
      <dgm:t>
        <a:bodyPr/>
        <a:lstStyle/>
        <a:p>
          <a:pPr algn="ctr"/>
          <a:endParaRPr lang="tr-TR" sz="1200" dirty="0">
            <a:solidFill>
              <a:schemeClr val="tx1"/>
            </a:solidFill>
            <a:latin typeface="+mn-lt"/>
          </a:endParaRPr>
        </a:p>
      </dgm:t>
    </dgm:pt>
    <dgm:pt modelId="{5ED181E5-AEE1-4C1D-8341-642CF0640CD4}" type="parTrans" cxnId="{41B94118-754F-4ADD-A456-11C86AE44730}">
      <dgm:prSet/>
      <dgm:spPr/>
      <dgm:t>
        <a:bodyPr/>
        <a:lstStyle/>
        <a:p>
          <a:endParaRPr lang="tr-TR" sz="1200">
            <a:solidFill>
              <a:schemeClr val="tx1"/>
            </a:solidFill>
            <a:latin typeface="+mn-lt"/>
          </a:endParaRPr>
        </a:p>
      </dgm:t>
    </dgm:pt>
    <dgm:pt modelId="{E57500FE-87E9-4047-B7C2-630C9E18C615}" type="sibTrans" cxnId="{41B94118-754F-4ADD-A456-11C86AE44730}">
      <dgm:prSet/>
      <dgm:spPr/>
      <dgm:t>
        <a:bodyPr/>
        <a:lstStyle/>
        <a:p>
          <a:endParaRPr lang="tr-TR" sz="1200">
            <a:solidFill>
              <a:schemeClr val="tx1"/>
            </a:solidFill>
            <a:latin typeface="+mn-lt"/>
          </a:endParaRPr>
        </a:p>
      </dgm:t>
    </dgm:pt>
    <dgm:pt modelId="{FD6F7797-9396-4941-990B-9338A7FBA016}">
      <dgm:prSet phldrT="[Metin]" custT="1"/>
      <dgm:spPr/>
      <dgm:t>
        <a:bodyPr/>
        <a:lstStyle/>
        <a:p>
          <a:pPr algn="ctr"/>
          <a:endParaRPr lang="tr-TR" sz="1200" dirty="0">
            <a:solidFill>
              <a:schemeClr val="tx1"/>
            </a:solidFill>
            <a:latin typeface="+mn-lt"/>
          </a:endParaRPr>
        </a:p>
      </dgm:t>
    </dgm:pt>
    <dgm:pt modelId="{16C6755C-22FF-4BBC-91B5-743D6E10638E}" type="parTrans" cxnId="{608E796B-BAF3-478E-9D8D-28752CF4EA55}">
      <dgm:prSet/>
      <dgm:spPr/>
      <dgm:t>
        <a:bodyPr/>
        <a:lstStyle/>
        <a:p>
          <a:endParaRPr lang="tr-TR" sz="1200">
            <a:solidFill>
              <a:schemeClr val="tx1"/>
            </a:solidFill>
            <a:latin typeface="+mn-lt"/>
          </a:endParaRPr>
        </a:p>
      </dgm:t>
    </dgm:pt>
    <dgm:pt modelId="{3D6D37EA-B2CC-47D5-9125-A55BCABC8B20}" type="sibTrans" cxnId="{608E796B-BAF3-478E-9D8D-28752CF4EA55}">
      <dgm:prSet/>
      <dgm:spPr/>
      <dgm:t>
        <a:bodyPr/>
        <a:lstStyle/>
        <a:p>
          <a:endParaRPr lang="tr-TR" sz="1200">
            <a:solidFill>
              <a:schemeClr val="tx1"/>
            </a:solidFill>
            <a:latin typeface="+mn-lt"/>
          </a:endParaRPr>
        </a:p>
      </dgm:t>
    </dgm:pt>
    <dgm:pt modelId="{5ECF9585-3551-4BFA-B800-671EB066B605}">
      <dgm:prSet phldrT="[Metin]" custT="1"/>
      <dgm:spPr>
        <a:solidFill>
          <a:srgbClr val="0066FF"/>
        </a:solidFill>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increased postoperative pain</a:t>
          </a:r>
          <a:endParaRPr lang="tr-TR" sz="1200" dirty="0" smtClean="0">
            <a:solidFill>
              <a:schemeClr val="tx1"/>
            </a:solidFill>
            <a:latin typeface="+mn-lt"/>
          </a:endParaRPr>
        </a:p>
      </dgm:t>
    </dgm:pt>
    <dgm:pt modelId="{A9B48F27-AC4E-4599-9E99-BB7E66903602}" type="parTrans" cxnId="{447AB213-7FB6-4A8B-A509-1E6A213A6CC5}">
      <dgm:prSet/>
      <dgm:spPr/>
      <dgm:t>
        <a:bodyPr/>
        <a:lstStyle/>
        <a:p>
          <a:endParaRPr lang="tr-TR" sz="1200">
            <a:solidFill>
              <a:schemeClr val="tx1"/>
            </a:solidFill>
            <a:latin typeface="+mn-lt"/>
          </a:endParaRPr>
        </a:p>
      </dgm:t>
    </dgm:pt>
    <dgm:pt modelId="{AEA119E1-A271-44C0-9C98-357D6D477B93}" type="sibTrans" cxnId="{447AB213-7FB6-4A8B-A509-1E6A213A6CC5}">
      <dgm:prSet custT="1"/>
      <dgm:spPr>
        <a:solidFill>
          <a:srgbClr val="9933FF"/>
        </a:solidFill>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increased use of anesthetic during surgery</a:t>
          </a:r>
          <a:endParaRPr lang="tr-TR" sz="1200" dirty="0" smtClean="0">
            <a:solidFill>
              <a:schemeClr val="tx1"/>
            </a:solidFill>
            <a:latin typeface="+mn-lt"/>
          </a:endParaRPr>
        </a:p>
      </dgm:t>
    </dgm:pt>
    <dgm:pt modelId="{A0E36F3D-5030-4841-9D47-ACA1EC67C254}">
      <dgm:prSet phldrT="[Metin]" custT="1"/>
      <dgm:spPr/>
      <dgm:t>
        <a:bodyPr/>
        <a:lstStyle/>
        <a:p>
          <a:pPr lvl="0" defTabSz="1600200">
            <a:lnSpc>
              <a:spcPct val="90000"/>
            </a:lnSpc>
            <a:spcBef>
              <a:spcPct val="0"/>
            </a:spcBef>
            <a:spcAft>
              <a:spcPct val="35000"/>
            </a:spcAft>
          </a:pPr>
          <a:endParaRPr lang="tr-TR" sz="1200" dirty="0">
            <a:solidFill>
              <a:schemeClr val="tx1"/>
            </a:solidFill>
            <a:latin typeface="+mn-lt"/>
          </a:endParaRPr>
        </a:p>
      </dgm:t>
    </dgm:pt>
    <dgm:pt modelId="{2E76A82E-7AA4-4D73-B5EC-88E5D57CCE9E}" type="parTrans" cxnId="{077C2333-8300-4A5B-9996-DA8CAD12AEA5}">
      <dgm:prSet/>
      <dgm:spPr/>
      <dgm:t>
        <a:bodyPr/>
        <a:lstStyle/>
        <a:p>
          <a:endParaRPr lang="tr-TR" sz="1200">
            <a:solidFill>
              <a:schemeClr val="tx1"/>
            </a:solidFill>
            <a:latin typeface="+mn-lt"/>
          </a:endParaRPr>
        </a:p>
      </dgm:t>
    </dgm:pt>
    <dgm:pt modelId="{C0491CD4-97B9-42A0-8679-9A0EBEF18832}" type="sibTrans" cxnId="{077C2333-8300-4A5B-9996-DA8CAD12AEA5}">
      <dgm:prSet/>
      <dgm:spPr/>
      <dgm:t>
        <a:bodyPr/>
        <a:lstStyle/>
        <a:p>
          <a:endParaRPr lang="tr-TR" sz="1200">
            <a:solidFill>
              <a:schemeClr val="tx1"/>
            </a:solidFill>
            <a:latin typeface="+mn-lt"/>
          </a:endParaRPr>
        </a:p>
      </dgm:t>
    </dgm:pt>
    <dgm:pt modelId="{E01CBF26-FA02-4A62-8392-D32F5BE38D06}">
      <dgm:prSet phldrT="[Metin]" custT="1"/>
      <dgm:spPr/>
      <dgm:t>
        <a:bodyPr/>
        <a:lstStyle/>
        <a:p>
          <a:pPr lvl="0" defTabSz="800100">
            <a:lnSpc>
              <a:spcPct val="90000"/>
            </a:lnSpc>
            <a:spcBef>
              <a:spcPct val="0"/>
            </a:spcBef>
            <a:spcAft>
              <a:spcPct val="35000"/>
            </a:spcAft>
          </a:pPr>
          <a:endParaRPr lang="tr-TR" sz="1200" dirty="0">
            <a:solidFill>
              <a:schemeClr val="tx1"/>
            </a:solidFill>
            <a:latin typeface="+mn-lt"/>
          </a:endParaRPr>
        </a:p>
      </dgm:t>
    </dgm:pt>
    <dgm:pt modelId="{48DDE1B0-28F9-416A-ACA2-395CD7C06771}" type="parTrans" cxnId="{ED2649CE-3C2B-4FA6-B4F8-2ECCCB05FA2B}">
      <dgm:prSet/>
      <dgm:spPr/>
      <dgm:t>
        <a:bodyPr/>
        <a:lstStyle/>
        <a:p>
          <a:endParaRPr lang="tr-TR" sz="1200">
            <a:solidFill>
              <a:schemeClr val="tx1"/>
            </a:solidFill>
            <a:latin typeface="+mn-lt"/>
          </a:endParaRPr>
        </a:p>
      </dgm:t>
    </dgm:pt>
    <dgm:pt modelId="{718A042F-8302-41DF-8D84-FB4E5D693576}" type="sibTrans" cxnId="{ED2649CE-3C2B-4FA6-B4F8-2ECCCB05FA2B}">
      <dgm:prSet/>
      <dgm:spPr/>
      <dgm:t>
        <a:bodyPr/>
        <a:lstStyle/>
        <a:p>
          <a:endParaRPr lang="tr-TR" sz="1200">
            <a:solidFill>
              <a:schemeClr val="tx1"/>
            </a:solidFill>
            <a:latin typeface="+mn-lt"/>
          </a:endParaRPr>
        </a:p>
      </dgm:t>
    </dgm:pt>
    <dgm:pt modelId="{7A4D0E7D-47BB-4BED-AA53-6424F07C1CB1}">
      <dgm:prSet custT="1"/>
      <dgm:spPr/>
      <dgm:t>
        <a:bodyPr/>
        <a:lstStyle/>
        <a:p>
          <a:pPr algn="ctr"/>
          <a:endParaRPr lang="tr-TR" sz="1200" dirty="0">
            <a:solidFill>
              <a:schemeClr val="tx1"/>
            </a:solidFill>
            <a:latin typeface="+mn-lt"/>
          </a:endParaRPr>
        </a:p>
      </dgm:t>
    </dgm:pt>
    <dgm:pt modelId="{51BD24C8-8F8D-442E-8A68-65FED12782B5}" type="parTrans" cxnId="{5CBA6B4C-BD3B-4569-9E79-0F0350CE6334}">
      <dgm:prSet/>
      <dgm:spPr/>
      <dgm:t>
        <a:bodyPr/>
        <a:lstStyle/>
        <a:p>
          <a:endParaRPr lang="tr-TR" sz="1200">
            <a:solidFill>
              <a:schemeClr val="tx1"/>
            </a:solidFill>
            <a:latin typeface="+mn-lt"/>
          </a:endParaRPr>
        </a:p>
      </dgm:t>
    </dgm:pt>
    <dgm:pt modelId="{337100BC-A2EF-4425-A70C-90D26D2A5C8B}" type="sibTrans" cxnId="{5CBA6B4C-BD3B-4569-9E79-0F0350CE6334}">
      <dgm:prSet/>
      <dgm:spPr/>
      <dgm:t>
        <a:bodyPr/>
        <a:lstStyle/>
        <a:p>
          <a:endParaRPr lang="tr-TR" sz="1200">
            <a:solidFill>
              <a:schemeClr val="tx1"/>
            </a:solidFill>
            <a:latin typeface="+mn-lt"/>
          </a:endParaRPr>
        </a:p>
      </dgm:t>
    </dgm:pt>
    <dgm:pt modelId="{EECE17A9-9C3B-406A-8BB0-73DF3E5C0470}">
      <dgm:prSet custT="1"/>
      <dgm:spPr/>
      <dgm:t>
        <a:bodyPr/>
        <a:lstStyle/>
        <a:p>
          <a:endParaRPr lang="tr-TR" sz="1200" dirty="0">
            <a:solidFill>
              <a:schemeClr val="tx1"/>
            </a:solidFill>
            <a:latin typeface="+mn-lt"/>
          </a:endParaRPr>
        </a:p>
      </dgm:t>
    </dgm:pt>
    <dgm:pt modelId="{714EE1C0-3E0E-4C6D-8852-57352C157374}" type="parTrans" cxnId="{FD6F6E16-C58F-412D-A080-B551A1D7113B}">
      <dgm:prSet/>
      <dgm:spPr/>
      <dgm:t>
        <a:bodyPr/>
        <a:lstStyle/>
        <a:p>
          <a:endParaRPr lang="tr-TR" sz="1200">
            <a:solidFill>
              <a:schemeClr val="tx1"/>
            </a:solidFill>
            <a:latin typeface="+mn-lt"/>
          </a:endParaRPr>
        </a:p>
      </dgm:t>
    </dgm:pt>
    <dgm:pt modelId="{DFF1B6E2-81B2-4882-BFB6-55DF787E5127}" type="sibTrans" cxnId="{FD6F6E16-C58F-412D-A080-B551A1D7113B}">
      <dgm:prSet/>
      <dgm:spPr/>
      <dgm:t>
        <a:bodyPr/>
        <a:lstStyle/>
        <a:p>
          <a:endParaRPr lang="tr-TR" sz="1200">
            <a:solidFill>
              <a:schemeClr val="tx1"/>
            </a:solidFill>
            <a:latin typeface="+mn-lt"/>
          </a:endParaRPr>
        </a:p>
      </dgm:t>
    </dgm:pt>
    <dgm:pt modelId="{FC32610B-695D-4A75-915A-886DB81A052E}">
      <dgm:prSet custT="1"/>
      <dgm:spPr/>
      <dgm:t>
        <a:bodyPr/>
        <a:lstStyle/>
        <a:p>
          <a:pPr lvl="0" defTabSz="800100">
            <a:lnSpc>
              <a:spcPct val="90000"/>
            </a:lnSpc>
            <a:spcBef>
              <a:spcPct val="0"/>
            </a:spcBef>
            <a:spcAft>
              <a:spcPct val="35000"/>
            </a:spcAft>
          </a:pPr>
          <a:endParaRPr lang="tr-TR" sz="1200" dirty="0">
            <a:solidFill>
              <a:schemeClr val="tx1"/>
            </a:solidFill>
            <a:latin typeface="+mn-lt"/>
          </a:endParaRPr>
        </a:p>
      </dgm:t>
    </dgm:pt>
    <dgm:pt modelId="{BE6AE793-713A-45F9-B660-5B42CFB70241}" type="parTrans" cxnId="{2B2425BC-C6F3-40F4-8B85-B166E2BD2769}">
      <dgm:prSet/>
      <dgm:spPr/>
      <dgm:t>
        <a:bodyPr/>
        <a:lstStyle/>
        <a:p>
          <a:endParaRPr lang="tr-TR" sz="1200">
            <a:solidFill>
              <a:schemeClr val="tx1"/>
            </a:solidFill>
            <a:latin typeface="+mn-lt"/>
          </a:endParaRPr>
        </a:p>
      </dgm:t>
    </dgm:pt>
    <dgm:pt modelId="{78A72F0F-653E-4150-92F2-357941F7DF44}" type="sibTrans" cxnId="{2B2425BC-C6F3-40F4-8B85-B166E2BD2769}">
      <dgm:prSet/>
      <dgm:spPr/>
      <dgm:t>
        <a:bodyPr/>
        <a:lstStyle/>
        <a:p>
          <a:endParaRPr lang="tr-TR" sz="1200">
            <a:solidFill>
              <a:schemeClr val="tx1"/>
            </a:solidFill>
            <a:latin typeface="+mn-lt"/>
          </a:endParaRPr>
        </a:p>
      </dgm:t>
    </dgm:pt>
    <dgm:pt modelId="{D8F1D8F1-4D28-455D-AAFD-C0DA71B077C8}">
      <dgm:prSet custT="1"/>
      <dgm:spPr/>
      <dgm:t>
        <a:bodyPr/>
        <a:lstStyle/>
        <a:p>
          <a:pPr lvl="0" defTabSz="1377950">
            <a:lnSpc>
              <a:spcPct val="90000"/>
            </a:lnSpc>
            <a:spcBef>
              <a:spcPct val="0"/>
            </a:spcBef>
            <a:spcAft>
              <a:spcPct val="35000"/>
            </a:spcAft>
          </a:pPr>
          <a:endParaRPr lang="tr-TR" sz="1200" dirty="0">
            <a:solidFill>
              <a:schemeClr val="tx1"/>
            </a:solidFill>
            <a:latin typeface="+mn-lt"/>
          </a:endParaRPr>
        </a:p>
      </dgm:t>
    </dgm:pt>
    <dgm:pt modelId="{BE5C4DB0-0136-4D45-A2FE-CACA057F2AD4}" type="parTrans" cxnId="{9DF8E451-CBF2-4AEA-85AD-6C25F95378D8}">
      <dgm:prSet/>
      <dgm:spPr/>
      <dgm:t>
        <a:bodyPr/>
        <a:lstStyle/>
        <a:p>
          <a:endParaRPr lang="tr-TR" sz="1200">
            <a:solidFill>
              <a:schemeClr val="tx1"/>
            </a:solidFill>
            <a:latin typeface="+mn-lt"/>
          </a:endParaRPr>
        </a:p>
      </dgm:t>
    </dgm:pt>
    <dgm:pt modelId="{4F63BE63-3DB2-4450-9189-B39B2D16F0BF}" type="sibTrans" cxnId="{9DF8E451-CBF2-4AEA-85AD-6C25F95378D8}">
      <dgm:prSet/>
      <dgm:spPr/>
      <dgm:t>
        <a:bodyPr/>
        <a:lstStyle/>
        <a:p>
          <a:endParaRPr lang="tr-TR" sz="1200">
            <a:solidFill>
              <a:schemeClr val="tx1"/>
            </a:solidFill>
            <a:latin typeface="+mn-lt"/>
          </a:endParaRPr>
        </a:p>
      </dgm:t>
    </dgm:pt>
    <dgm:pt modelId="{63737AA1-EAAF-4347-A42C-99F6DC7E7842}">
      <dgm:prSet custT="1"/>
      <dgm:spPr/>
      <dgm:t>
        <a:bodyPr/>
        <a:lstStyle/>
        <a:p>
          <a:pPr algn="ctr"/>
          <a:endParaRPr lang="tr-TR" sz="1200" dirty="0">
            <a:solidFill>
              <a:schemeClr val="tx1"/>
            </a:solidFill>
            <a:latin typeface="+mn-lt"/>
          </a:endParaRPr>
        </a:p>
      </dgm:t>
    </dgm:pt>
    <dgm:pt modelId="{06C58E15-4DA0-4D2A-8257-D0F45FCDEA37}" type="sibTrans" cxnId="{A9FECE6E-80BC-428D-A74C-F85DBD30701C}">
      <dgm:prSet/>
      <dgm:spPr/>
      <dgm:t>
        <a:bodyPr/>
        <a:lstStyle/>
        <a:p>
          <a:endParaRPr lang="tr-TR" sz="1200">
            <a:solidFill>
              <a:schemeClr val="tx1"/>
            </a:solidFill>
            <a:latin typeface="+mn-lt"/>
          </a:endParaRPr>
        </a:p>
      </dgm:t>
    </dgm:pt>
    <dgm:pt modelId="{9CF360A0-8C33-4013-A553-704F9E8BBE51}" type="parTrans" cxnId="{A9FECE6E-80BC-428D-A74C-F85DBD30701C}">
      <dgm:prSet/>
      <dgm:spPr/>
      <dgm:t>
        <a:bodyPr/>
        <a:lstStyle/>
        <a:p>
          <a:endParaRPr lang="tr-TR" sz="1200">
            <a:solidFill>
              <a:schemeClr val="tx1"/>
            </a:solidFill>
            <a:latin typeface="+mn-lt"/>
          </a:endParaRPr>
        </a:p>
      </dgm:t>
    </dgm:pt>
    <dgm:pt modelId="{3D7890B8-6CBD-44BB-9191-B463257250C2}">
      <dgm:prSet custT="1"/>
      <dgm:spPr>
        <a:solidFill>
          <a:srgbClr val="FFC00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delayed wound healing</a:t>
          </a:r>
          <a:endParaRPr lang="tr-TR" sz="1200" dirty="0" smtClean="0">
            <a:solidFill>
              <a:schemeClr val="tx1"/>
            </a:solidFill>
            <a:latin typeface="+mn-lt"/>
          </a:endParaRPr>
        </a:p>
        <a:p>
          <a:pPr lvl="0" defTabSz="711200">
            <a:lnSpc>
              <a:spcPct val="90000"/>
            </a:lnSpc>
            <a:spcBef>
              <a:spcPct val="0"/>
            </a:spcBef>
            <a:spcAft>
              <a:spcPct val="35000"/>
            </a:spcAft>
          </a:pPr>
          <a:endParaRPr lang="tr-TR" sz="1200" dirty="0">
            <a:solidFill>
              <a:schemeClr val="tx1"/>
            </a:solidFill>
            <a:latin typeface="+mn-lt"/>
          </a:endParaRPr>
        </a:p>
      </dgm:t>
    </dgm:pt>
    <dgm:pt modelId="{C92B1ED1-F52B-45EF-B6F2-514296CBB226}" type="parTrans" cxnId="{0CA13019-F8AE-41E8-A932-3C2E3E7DBDC9}">
      <dgm:prSet/>
      <dgm:spPr/>
      <dgm:t>
        <a:bodyPr/>
        <a:lstStyle/>
        <a:p>
          <a:endParaRPr lang="tr-TR" sz="1200">
            <a:solidFill>
              <a:schemeClr val="tx1"/>
            </a:solidFill>
            <a:latin typeface="+mn-lt"/>
          </a:endParaRPr>
        </a:p>
      </dgm:t>
    </dgm:pt>
    <dgm:pt modelId="{F0E14D2D-DF01-4D95-9B91-4C4820055B92}" type="sibTrans" cxnId="{0CA13019-F8AE-41E8-A932-3C2E3E7DBDC9}">
      <dgm:prSet custT="1"/>
      <dgm:spPr>
        <a:solidFill>
          <a:srgbClr val="54BE86"/>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abnormal vital signs cause</a:t>
          </a:r>
          <a:endParaRPr lang="tr-TR" sz="1200" dirty="0">
            <a:solidFill>
              <a:schemeClr val="tx1"/>
            </a:solidFill>
            <a:latin typeface="+mn-lt"/>
          </a:endParaRPr>
        </a:p>
      </dgm:t>
    </dgm:pt>
    <dgm:pt modelId="{1434BAEC-BA77-4C86-BDA6-0890ED38B3A6}">
      <dgm:prSet custT="1"/>
      <dgm:spPr>
        <a:solidFill>
          <a:srgbClr val="92D050"/>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decreased immune response</a:t>
          </a:r>
          <a:endParaRPr lang="tr-TR" sz="1200" dirty="0" smtClean="0">
            <a:solidFill>
              <a:schemeClr val="tx1"/>
            </a:solidFill>
            <a:latin typeface="+mn-lt"/>
          </a:endParaRPr>
        </a:p>
      </dgm:t>
    </dgm:pt>
    <dgm:pt modelId="{7EDEDE52-2FCA-4956-8FDF-930D8C7EA976}" type="parTrans" cxnId="{C5F0D844-A816-4C48-96D8-2E666837F337}">
      <dgm:prSet/>
      <dgm:spPr/>
      <dgm:t>
        <a:bodyPr/>
        <a:lstStyle/>
        <a:p>
          <a:endParaRPr lang="tr-TR" sz="1200">
            <a:solidFill>
              <a:schemeClr val="tx1"/>
            </a:solidFill>
            <a:latin typeface="+mn-lt"/>
          </a:endParaRPr>
        </a:p>
      </dgm:t>
    </dgm:pt>
    <dgm:pt modelId="{17A0D509-9165-4758-8E68-D104E77ACE0D}" type="sibTrans" cxnId="{C5F0D844-A816-4C48-96D8-2E666837F337}">
      <dgm:prSet custT="1"/>
      <dgm:spPr>
        <a:solidFill>
          <a:schemeClr val="tx2">
            <a:lumMod val="60000"/>
            <a:lumOff val="40000"/>
          </a:schemeClr>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fluid and electrolyte</a:t>
          </a:r>
          <a:r>
            <a:rPr lang="tr-TR" sz="1200" dirty="0" smtClean="0">
              <a:solidFill>
                <a:schemeClr val="tx1"/>
              </a:solidFill>
              <a:latin typeface="+mn-lt"/>
            </a:rPr>
            <a:t> </a:t>
          </a:r>
          <a:r>
            <a:rPr lang="en-US" sz="1200" dirty="0" smtClean="0">
              <a:solidFill>
                <a:schemeClr val="tx1"/>
              </a:solidFill>
              <a:latin typeface="+mn-lt"/>
            </a:rPr>
            <a:t>imbalance</a:t>
          </a:r>
          <a:endParaRPr lang="tr-TR" sz="1200" dirty="0" smtClean="0">
            <a:solidFill>
              <a:schemeClr val="tx1"/>
            </a:solidFill>
            <a:latin typeface="+mn-lt"/>
          </a:endParaRPr>
        </a:p>
        <a:p>
          <a:endParaRPr lang="tr-TR" sz="1200" dirty="0">
            <a:solidFill>
              <a:schemeClr val="tx1"/>
            </a:solidFill>
            <a:latin typeface="+mn-lt"/>
          </a:endParaRPr>
        </a:p>
      </dgm:t>
    </dgm:pt>
    <dgm:pt modelId="{CA57E48D-5B84-4F6E-86BF-1F98246507C6}">
      <dgm:prSet custT="1"/>
      <dgm:spPr>
        <a:solidFill>
          <a:srgbClr val="00FF00"/>
        </a:solidFill>
      </dgm:spPr>
      <dgm:t>
        <a:bodyPr/>
        <a:lstStyle/>
        <a:p>
          <a:r>
            <a:rPr lang="en-US" sz="1050" dirty="0" smtClean="0">
              <a:solidFill>
                <a:schemeClr val="tx1"/>
              </a:solidFill>
              <a:latin typeface="+mn-lt"/>
            </a:rPr>
            <a:t>depression, increase in readmission to the hospital and complications </a:t>
          </a:r>
          <a:endParaRPr lang="tr-TR" sz="1050" dirty="0">
            <a:solidFill>
              <a:schemeClr val="tx1"/>
            </a:solidFill>
            <a:latin typeface="+mn-lt"/>
          </a:endParaRPr>
        </a:p>
      </dgm:t>
    </dgm:pt>
    <dgm:pt modelId="{DC0B729B-8055-47E4-A691-4F8DED80280A}" type="parTrans" cxnId="{75A37B76-503D-40E4-9A76-DC524A687ED9}">
      <dgm:prSet/>
      <dgm:spPr/>
      <dgm:t>
        <a:bodyPr/>
        <a:lstStyle/>
        <a:p>
          <a:endParaRPr lang="tr-TR" sz="1200">
            <a:solidFill>
              <a:schemeClr val="tx1"/>
            </a:solidFill>
            <a:latin typeface="+mn-lt"/>
          </a:endParaRPr>
        </a:p>
      </dgm:t>
    </dgm:pt>
    <dgm:pt modelId="{8AB7F38B-0D39-4DC1-BA00-00226C8ECEEC}" type="sibTrans" cxnId="{75A37B76-503D-40E4-9A76-DC524A687ED9}">
      <dgm:prSet custT="1"/>
      <dgm:spPr>
        <a:solidFill>
          <a:srgbClr val="FF0066"/>
        </a:solidFill>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mn-lt"/>
            </a:rPr>
            <a:t>increased infection rate</a:t>
          </a:r>
          <a:endParaRPr lang="tr-TR" sz="1200" dirty="0" smtClean="0">
            <a:solidFill>
              <a:schemeClr val="tx1"/>
            </a:solidFill>
            <a:latin typeface="+mn-lt"/>
          </a:endParaRPr>
        </a:p>
      </dgm:t>
    </dgm:pt>
    <dgm:pt modelId="{89CCDD8A-0634-415C-B956-D8650921D0E5}" type="pres">
      <dgm:prSet presAssocID="{C18EBDB8-5B62-44F2-B957-5DF03B35AF97}" presName="Name0" presStyleCnt="0">
        <dgm:presLayoutVars>
          <dgm:chMax/>
          <dgm:chPref/>
          <dgm:dir/>
          <dgm:animLvl val="lvl"/>
        </dgm:presLayoutVars>
      </dgm:prSet>
      <dgm:spPr/>
      <dgm:t>
        <a:bodyPr/>
        <a:lstStyle/>
        <a:p>
          <a:endParaRPr lang="tr-TR"/>
        </a:p>
      </dgm:t>
    </dgm:pt>
    <dgm:pt modelId="{215DA983-463C-45FD-9A1B-16D6864FAEAB}" type="pres">
      <dgm:prSet presAssocID="{7B6CABD4-0FFA-4E01-A4C2-1934AF590CCC}" presName="composite" presStyleCnt="0"/>
      <dgm:spPr/>
    </dgm:pt>
    <dgm:pt modelId="{9BB9C89A-A7D2-4AB7-A428-75AC2A84C6DC}" type="pres">
      <dgm:prSet presAssocID="{7B6CABD4-0FFA-4E01-A4C2-1934AF590CCC}" presName="Parent1" presStyleLbl="node1" presStyleIdx="0" presStyleCnt="10" custScaleX="149317" custScaleY="110301">
        <dgm:presLayoutVars>
          <dgm:chMax val="1"/>
          <dgm:chPref val="1"/>
          <dgm:bulletEnabled val="1"/>
        </dgm:presLayoutVars>
      </dgm:prSet>
      <dgm:spPr/>
      <dgm:t>
        <a:bodyPr/>
        <a:lstStyle/>
        <a:p>
          <a:endParaRPr lang="tr-TR"/>
        </a:p>
      </dgm:t>
    </dgm:pt>
    <dgm:pt modelId="{4988398A-D93B-4421-88C3-0EBAB9A6C6B3}" type="pres">
      <dgm:prSet presAssocID="{7B6CABD4-0FFA-4E01-A4C2-1934AF590CCC}" presName="Childtext1" presStyleLbl="revTx" presStyleIdx="0" presStyleCnt="5">
        <dgm:presLayoutVars>
          <dgm:chMax val="0"/>
          <dgm:chPref val="0"/>
          <dgm:bulletEnabled val="1"/>
        </dgm:presLayoutVars>
      </dgm:prSet>
      <dgm:spPr/>
      <dgm:t>
        <a:bodyPr/>
        <a:lstStyle/>
        <a:p>
          <a:endParaRPr lang="tr-TR"/>
        </a:p>
      </dgm:t>
    </dgm:pt>
    <dgm:pt modelId="{14473A0A-CB60-4511-B789-F7D08E8578C1}" type="pres">
      <dgm:prSet presAssocID="{7B6CABD4-0FFA-4E01-A4C2-1934AF590CCC}" presName="BalanceSpacing" presStyleCnt="0"/>
      <dgm:spPr/>
    </dgm:pt>
    <dgm:pt modelId="{444DD9DA-F08F-48ED-AC5C-4FB3121B3118}" type="pres">
      <dgm:prSet presAssocID="{7B6CABD4-0FFA-4E01-A4C2-1934AF590CCC}" presName="BalanceSpacing1" presStyleCnt="0"/>
      <dgm:spPr/>
    </dgm:pt>
    <dgm:pt modelId="{FA41B467-F154-4540-A154-85A7B3391505}" type="pres">
      <dgm:prSet presAssocID="{5AC791FD-1DFB-4DFF-AC7A-A18CCF49AA78}" presName="Accent1Text" presStyleLbl="node1" presStyleIdx="1" presStyleCnt="10" custLinFactX="100000" custLinFactY="73042" custLinFactNeighborX="115113" custLinFactNeighborY="100000"/>
      <dgm:spPr/>
      <dgm:t>
        <a:bodyPr/>
        <a:lstStyle/>
        <a:p>
          <a:endParaRPr lang="tr-TR"/>
        </a:p>
      </dgm:t>
    </dgm:pt>
    <dgm:pt modelId="{7328C9F7-3C83-4EB7-8B4B-12899BBF7629}" type="pres">
      <dgm:prSet presAssocID="{5AC791FD-1DFB-4DFF-AC7A-A18CCF49AA78}" presName="spaceBetweenRectangles" presStyleCnt="0"/>
      <dgm:spPr/>
    </dgm:pt>
    <dgm:pt modelId="{792F2E80-BF3B-4691-9D37-5E98D3612A29}" type="pres">
      <dgm:prSet presAssocID="{1434BAEC-BA77-4C86-BDA6-0890ED38B3A6}" presName="composite" presStyleCnt="0"/>
      <dgm:spPr/>
    </dgm:pt>
    <dgm:pt modelId="{25D0CE88-299C-4CA9-9EAB-1EAF06DC090D}" type="pres">
      <dgm:prSet presAssocID="{1434BAEC-BA77-4C86-BDA6-0890ED38B3A6}" presName="Parent1" presStyleLbl="node1" presStyleIdx="2" presStyleCnt="10" custScaleX="108202">
        <dgm:presLayoutVars>
          <dgm:chMax val="1"/>
          <dgm:chPref val="1"/>
          <dgm:bulletEnabled val="1"/>
        </dgm:presLayoutVars>
      </dgm:prSet>
      <dgm:spPr/>
      <dgm:t>
        <a:bodyPr/>
        <a:lstStyle/>
        <a:p>
          <a:endParaRPr lang="tr-TR"/>
        </a:p>
      </dgm:t>
    </dgm:pt>
    <dgm:pt modelId="{FD90388B-C5E6-4336-94C9-F139750DDF84}" type="pres">
      <dgm:prSet presAssocID="{1434BAEC-BA77-4C86-BDA6-0890ED38B3A6}" presName="Childtext1" presStyleLbl="revTx" presStyleIdx="1" presStyleCnt="5">
        <dgm:presLayoutVars>
          <dgm:chMax val="0"/>
          <dgm:chPref val="0"/>
          <dgm:bulletEnabled val="1"/>
        </dgm:presLayoutVars>
      </dgm:prSet>
      <dgm:spPr/>
    </dgm:pt>
    <dgm:pt modelId="{7CC40D47-3167-486A-B276-92AF0BBD3078}" type="pres">
      <dgm:prSet presAssocID="{1434BAEC-BA77-4C86-BDA6-0890ED38B3A6}" presName="BalanceSpacing" presStyleCnt="0"/>
      <dgm:spPr/>
    </dgm:pt>
    <dgm:pt modelId="{A64930D6-CBC3-4226-81B3-5970C45CC3F7}" type="pres">
      <dgm:prSet presAssocID="{1434BAEC-BA77-4C86-BDA6-0890ED38B3A6}" presName="BalanceSpacing1" presStyleCnt="0"/>
      <dgm:spPr/>
    </dgm:pt>
    <dgm:pt modelId="{A7E743E2-63A0-4499-BD6F-F1B243473421}" type="pres">
      <dgm:prSet presAssocID="{17A0D509-9165-4758-8E68-D104E77ACE0D}" presName="Accent1Text" presStyleLbl="node1" presStyleIdx="3" presStyleCnt="10"/>
      <dgm:spPr/>
      <dgm:t>
        <a:bodyPr/>
        <a:lstStyle/>
        <a:p>
          <a:endParaRPr lang="tr-TR"/>
        </a:p>
      </dgm:t>
    </dgm:pt>
    <dgm:pt modelId="{311AF9FE-4961-4BEA-BE8E-563BC6207935}" type="pres">
      <dgm:prSet presAssocID="{17A0D509-9165-4758-8E68-D104E77ACE0D}" presName="spaceBetweenRectangles" presStyleCnt="0"/>
      <dgm:spPr/>
    </dgm:pt>
    <dgm:pt modelId="{D6B4DDF2-4CC9-4817-BD37-A8799E9A3663}" type="pres">
      <dgm:prSet presAssocID="{3D7890B8-6CBD-44BB-9191-B463257250C2}" presName="composite" presStyleCnt="0"/>
      <dgm:spPr/>
    </dgm:pt>
    <dgm:pt modelId="{7E35CE0B-2739-4CB3-BFED-167F050B0EDC}" type="pres">
      <dgm:prSet presAssocID="{3D7890B8-6CBD-44BB-9191-B463257250C2}" presName="Parent1" presStyleLbl="node1" presStyleIdx="4" presStyleCnt="10">
        <dgm:presLayoutVars>
          <dgm:chMax val="1"/>
          <dgm:chPref val="1"/>
          <dgm:bulletEnabled val="1"/>
        </dgm:presLayoutVars>
      </dgm:prSet>
      <dgm:spPr/>
      <dgm:t>
        <a:bodyPr/>
        <a:lstStyle/>
        <a:p>
          <a:endParaRPr lang="tr-TR"/>
        </a:p>
      </dgm:t>
    </dgm:pt>
    <dgm:pt modelId="{258D9C18-DBDA-4B3D-B637-D11F73E6A274}" type="pres">
      <dgm:prSet presAssocID="{3D7890B8-6CBD-44BB-9191-B463257250C2}" presName="Childtext1" presStyleLbl="revTx" presStyleIdx="2" presStyleCnt="5">
        <dgm:presLayoutVars>
          <dgm:chMax val="0"/>
          <dgm:chPref val="0"/>
          <dgm:bulletEnabled val="1"/>
        </dgm:presLayoutVars>
      </dgm:prSet>
      <dgm:spPr/>
    </dgm:pt>
    <dgm:pt modelId="{DC51CE12-6A94-4059-B7BD-E3DE98B06260}" type="pres">
      <dgm:prSet presAssocID="{3D7890B8-6CBD-44BB-9191-B463257250C2}" presName="BalanceSpacing" presStyleCnt="0"/>
      <dgm:spPr/>
    </dgm:pt>
    <dgm:pt modelId="{C08C0EF3-56CF-42EF-B119-05724AD889BC}" type="pres">
      <dgm:prSet presAssocID="{3D7890B8-6CBD-44BB-9191-B463257250C2}" presName="BalanceSpacing1" presStyleCnt="0"/>
      <dgm:spPr/>
    </dgm:pt>
    <dgm:pt modelId="{ADF482E8-A4DA-46BA-9D3A-59C8E33672CE}" type="pres">
      <dgm:prSet presAssocID="{F0E14D2D-DF01-4D95-9B91-4C4820055B92}" presName="Accent1Text" presStyleLbl="node1" presStyleIdx="5" presStyleCnt="10"/>
      <dgm:spPr/>
      <dgm:t>
        <a:bodyPr/>
        <a:lstStyle/>
        <a:p>
          <a:endParaRPr lang="tr-TR"/>
        </a:p>
      </dgm:t>
    </dgm:pt>
    <dgm:pt modelId="{3FE28A54-AE73-4373-A90B-58036755603D}" type="pres">
      <dgm:prSet presAssocID="{F0E14D2D-DF01-4D95-9B91-4C4820055B92}" presName="spaceBetweenRectangles" presStyleCnt="0"/>
      <dgm:spPr/>
    </dgm:pt>
    <dgm:pt modelId="{A8F7B4A0-FD0D-4461-AE85-D32EB3025D1D}" type="pres">
      <dgm:prSet presAssocID="{CA57E48D-5B84-4F6E-86BF-1F98246507C6}" presName="composite" presStyleCnt="0"/>
      <dgm:spPr/>
    </dgm:pt>
    <dgm:pt modelId="{8DE3C3D2-14A7-4451-8E44-2C9D06F5DDCE}" type="pres">
      <dgm:prSet presAssocID="{CA57E48D-5B84-4F6E-86BF-1F98246507C6}" presName="Parent1" presStyleLbl="node1" presStyleIdx="6" presStyleCnt="10" custScaleX="151808">
        <dgm:presLayoutVars>
          <dgm:chMax val="1"/>
          <dgm:chPref val="1"/>
          <dgm:bulletEnabled val="1"/>
        </dgm:presLayoutVars>
      </dgm:prSet>
      <dgm:spPr/>
      <dgm:t>
        <a:bodyPr/>
        <a:lstStyle/>
        <a:p>
          <a:endParaRPr lang="tr-TR"/>
        </a:p>
      </dgm:t>
    </dgm:pt>
    <dgm:pt modelId="{0EAE085A-38EF-4591-A2B5-3788EF8CF38F}" type="pres">
      <dgm:prSet presAssocID="{CA57E48D-5B84-4F6E-86BF-1F98246507C6}" presName="Childtext1" presStyleLbl="revTx" presStyleIdx="3" presStyleCnt="5">
        <dgm:presLayoutVars>
          <dgm:chMax val="0"/>
          <dgm:chPref val="0"/>
          <dgm:bulletEnabled val="1"/>
        </dgm:presLayoutVars>
      </dgm:prSet>
      <dgm:spPr/>
    </dgm:pt>
    <dgm:pt modelId="{4CA80736-B240-4E39-8E3D-AF850981349B}" type="pres">
      <dgm:prSet presAssocID="{CA57E48D-5B84-4F6E-86BF-1F98246507C6}" presName="BalanceSpacing" presStyleCnt="0"/>
      <dgm:spPr/>
    </dgm:pt>
    <dgm:pt modelId="{DAE15F6B-567E-4045-B929-A1EC5AE5ECBE}" type="pres">
      <dgm:prSet presAssocID="{CA57E48D-5B84-4F6E-86BF-1F98246507C6}" presName="BalanceSpacing1" presStyleCnt="0"/>
      <dgm:spPr/>
    </dgm:pt>
    <dgm:pt modelId="{2B0B5190-AEA4-4AD1-8C80-C25283B584A0}" type="pres">
      <dgm:prSet presAssocID="{8AB7F38B-0D39-4DC1-BA00-00226C8ECEEC}" presName="Accent1Text" presStyleLbl="node1" presStyleIdx="7" presStyleCnt="10" custScaleX="107293" custLinFactNeighborX="13712" custLinFactNeighborY="-3672"/>
      <dgm:spPr/>
      <dgm:t>
        <a:bodyPr/>
        <a:lstStyle/>
        <a:p>
          <a:endParaRPr lang="tr-TR"/>
        </a:p>
      </dgm:t>
    </dgm:pt>
    <dgm:pt modelId="{5B58E4C1-9893-49FE-B2B1-11BA955DDC48}" type="pres">
      <dgm:prSet presAssocID="{8AB7F38B-0D39-4DC1-BA00-00226C8ECEEC}" presName="spaceBetweenRectangles" presStyleCnt="0"/>
      <dgm:spPr/>
    </dgm:pt>
    <dgm:pt modelId="{88F1BD6F-37D7-4039-BFCD-60E3D791C9FA}" type="pres">
      <dgm:prSet presAssocID="{5ECF9585-3551-4BFA-B800-671EB066B605}" presName="composite" presStyleCnt="0"/>
      <dgm:spPr/>
    </dgm:pt>
    <dgm:pt modelId="{2ED8AB2D-AABF-40F9-A7CB-97FF93570F3E}" type="pres">
      <dgm:prSet presAssocID="{5ECF9585-3551-4BFA-B800-671EB066B605}" presName="Parent1" presStyleLbl="node1" presStyleIdx="8" presStyleCnt="10" custLinFactNeighborX="24414" custLinFactNeighborY="114">
        <dgm:presLayoutVars>
          <dgm:chMax val="1"/>
          <dgm:chPref val="1"/>
          <dgm:bulletEnabled val="1"/>
        </dgm:presLayoutVars>
      </dgm:prSet>
      <dgm:spPr/>
      <dgm:t>
        <a:bodyPr/>
        <a:lstStyle/>
        <a:p>
          <a:endParaRPr lang="tr-TR"/>
        </a:p>
      </dgm:t>
    </dgm:pt>
    <dgm:pt modelId="{BE20F077-E8F2-4220-8893-BF2C7DC53036}" type="pres">
      <dgm:prSet presAssocID="{5ECF9585-3551-4BFA-B800-671EB066B605}" presName="Childtext1" presStyleLbl="revTx" presStyleIdx="4" presStyleCnt="5">
        <dgm:presLayoutVars>
          <dgm:chMax val="0"/>
          <dgm:chPref val="0"/>
          <dgm:bulletEnabled val="1"/>
        </dgm:presLayoutVars>
      </dgm:prSet>
      <dgm:spPr/>
      <dgm:t>
        <a:bodyPr/>
        <a:lstStyle/>
        <a:p>
          <a:endParaRPr lang="tr-TR"/>
        </a:p>
      </dgm:t>
    </dgm:pt>
    <dgm:pt modelId="{94D62C24-1D13-48A1-AAFB-12E8B5F5DCE3}" type="pres">
      <dgm:prSet presAssocID="{5ECF9585-3551-4BFA-B800-671EB066B605}" presName="BalanceSpacing" presStyleCnt="0"/>
      <dgm:spPr/>
    </dgm:pt>
    <dgm:pt modelId="{363A3236-4C6A-469D-90AC-A794C78A7BEF}" type="pres">
      <dgm:prSet presAssocID="{5ECF9585-3551-4BFA-B800-671EB066B605}" presName="BalanceSpacing1" presStyleCnt="0"/>
      <dgm:spPr/>
    </dgm:pt>
    <dgm:pt modelId="{566C71D6-1ED1-49DE-8989-DC4AEF337601}" type="pres">
      <dgm:prSet presAssocID="{AEA119E1-A271-44C0-9C98-357D6D477B93}" presName="Accent1Text" presStyleLbl="node1" presStyleIdx="9" presStyleCnt="10" custScaleX="144309" custLinFactNeighborY="0"/>
      <dgm:spPr/>
      <dgm:t>
        <a:bodyPr/>
        <a:lstStyle/>
        <a:p>
          <a:endParaRPr lang="tr-TR"/>
        </a:p>
      </dgm:t>
    </dgm:pt>
  </dgm:ptLst>
  <dgm:cxnLst>
    <dgm:cxn modelId="{88E4A10B-5BA7-4A65-ABF9-F048E29947E0}" type="presOf" srcId="{E01CBF26-FA02-4A62-8392-D32F5BE38D06}" destId="{BE20F077-E8F2-4220-8893-BF2C7DC53036}" srcOrd="0" destOrd="1" presId="urn:microsoft.com/office/officeart/2008/layout/AlternatingHexagons"/>
    <dgm:cxn modelId="{C5F0D844-A816-4C48-96D8-2E666837F337}" srcId="{C18EBDB8-5B62-44F2-B957-5DF03B35AF97}" destId="{1434BAEC-BA77-4C86-BDA6-0890ED38B3A6}" srcOrd="1" destOrd="0" parTransId="{7EDEDE52-2FCA-4956-8FDF-930D8C7EA976}" sibTransId="{17A0D509-9165-4758-8E68-D104E77ACE0D}"/>
    <dgm:cxn modelId="{B4AA4DEF-D806-47A8-AEEA-1B5A3BB6D2CB}" type="presOf" srcId="{17A0D509-9165-4758-8E68-D104E77ACE0D}" destId="{A7E743E2-63A0-4499-BD6F-F1B243473421}" srcOrd="0" destOrd="0" presId="urn:microsoft.com/office/officeart/2008/layout/AlternatingHexagons"/>
    <dgm:cxn modelId="{CFB048E9-6FF4-4416-B2A4-7934C0F3E32F}" type="presOf" srcId="{D8F1D8F1-4D28-455D-AAFD-C0DA71B077C8}" destId="{BE20F077-E8F2-4220-8893-BF2C7DC53036}" srcOrd="0" destOrd="3" presId="urn:microsoft.com/office/officeart/2008/layout/AlternatingHexagons"/>
    <dgm:cxn modelId="{A97A1860-C7F9-44C3-BF0C-EB306B1A3498}" type="presOf" srcId="{AEA119E1-A271-44C0-9C98-357D6D477B93}" destId="{566C71D6-1ED1-49DE-8989-DC4AEF337601}" srcOrd="0" destOrd="0" presId="urn:microsoft.com/office/officeart/2008/layout/AlternatingHexagons"/>
    <dgm:cxn modelId="{B2CC38BF-70FE-447D-8D1E-D49A4C5AA92B}" srcId="{C18EBDB8-5B62-44F2-B957-5DF03B35AF97}" destId="{7B6CABD4-0FFA-4E01-A4C2-1934AF590CCC}" srcOrd="0" destOrd="0" parTransId="{9FABC62B-1CE5-4A5B-84E6-697A4DB7DCE0}" sibTransId="{5AC791FD-1DFB-4DFF-AC7A-A18CCF49AA78}"/>
    <dgm:cxn modelId="{0CA13019-F8AE-41E8-A932-3C2E3E7DBDC9}" srcId="{C18EBDB8-5B62-44F2-B957-5DF03B35AF97}" destId="{3D7890B8-6CBD-44BB-9191-B463257250C2}" srcOrd="2" destOrd="0" parTransId="{C92B1ED1-F52B-45EF-B6F2-514296CBB226}" sibTransId="{F0E14D2D-DF01-4D95-9B91-4C4820055B92}"/>
    <dgm:cxn modelId="{ADF6DE9B-7F14-4923-8CDE-87D0B513C26C}" type="presOf" srcId="{7A4D0E7D-47BB-4BED-AA53-6424F07C1CB1}" destId="{4988398A-D93B-4421-88C3-0EBAB9A6C6B3}" srcOrd="0" destOrd="2" presId="urn:microsoft.com/office/officeart/2008/layout/AlternatingHexagons"/>
    <dgm:cxn modelId="{447AB213-7FB6-4A8B-A509-1E6A213A6CC5}" srcId="{C18EBDB8-5B62-44F2-B957-5DF03B35AF97}" destId="{5ECF9585-3551-4BFA-B800-671EB066B605}" srcOrd="4" destOrd="0" parTransId="{A9B48F27-AC4E-4599-9E99-BB7E66903602}" sibTransId="{AEA119E1-A271-44C0-9C98-357D6D477B93}"/>
    <dgm:cxn modelId="{42F25A84-C926-4799-B37D-956AE4ACC3EB}" type="presOf" srcId="{5ECF9585-3551-4BFA-B800-671EB066B605}" destId="{2ED8AB2D-AABF-40F9-A7CB-97FF93570F3E}" srcOrd="0" destOrd="0" presId="urn:microsoft.com/office/officeart/2008/layout/AlternatingHexagons"/>
    <dgm:cxn modelId="{BE3EE6BF-2A4F-4E73-AA46-D1137C3C9BF0}" type="presOf" srcId="{3D7890B8-6CBD-44BB-9191-B463257250C2}" destId="{7E35CE0B-2739-4CB3-BFED-167F050B0EDC}" srcOrd="0" destOrd="0" presId="urn:microsoft.com/office/officeart/2008/layout/AlternatingHexagons"/>
    <dgm:cxn modelId="{9DF8E451-CBF2-4AEA-85AD-6C25F95378D8}" srcId="{5ECF9585-3551-4BFA-B800-671EB066B605}" destId="{D8F1D8F1-4D28-455D-AAFD-C0DA71B077C8}" srcOrd="3" destOrd="0" parTransId="{BE5C4DB0-0136-4D45-A2FE-CACA057F2AD4}" sibTransId="{4F63BE63-3DB2-4450-9189-B39B2D16F0BF}"/>
    <dgm:cxn modelId="{5093A65C-9E84-4611-B02F-55E7D56A3011}" type="presOf" srcId="{8AB7F38B-0D39-4DC1-BA00-00226C8ECEEC}" destId="{2B0B5190-AEA4-4AD1-8C80-C25283B584A0}" srcOrd="0" destOrd="0" presId="urn:microsoft.com/office/officeart/2008/layout/AlternatingHexagons"/>
    <dgm:cxn modelId="{077C2333-8300-4A5B-9996-DA8CAD12AEA5}" srcId="{5ECF9585-3551-4BFA-B800-671EB066B605}" destId="{A0E36F3D-5030-4841-9D47-ACA1EC67C254}" srcOrd="0" destOrd="0" parTransId="{2E76A82E-7AA4-4D73-B5EC-88E5D57CCE9E}" sibTransId="{C0491CD4-97B9-42A0-8679-9A0EBEF18832}"/>
    <dgm:cxn modelId="{FD6F6E16-C58F-412D-A080-B551A1D7113B}" srcId="{7B6CABD4-0FFA-4E01-A4C2-1934AF590CCC}" destId="{EECE17A9-9C3B-406A-8BB0-73DF3E5C0470}" srcOrd="4" destOrd="0" parTransId="{714EE1C0-3E0E-4C6D-8852-57352C157374}" sibTransId="{DFF1B6E2-81B2-4882-BFB6-55DF787E5127}"/>
    <dgm:cxn modelId="{41B94118-754F-4ADD-A456-11C86AE44730}" srcId="{7B6CABD4-0FFA-4E01-A4C2-1934AF590CCC}" destId="{F4DBFAD2-CF8B-4F63-920C-28D8167ED0C4}" srcOrd="0" destOrd="0" parTransId="{5ED181E5-AEE1-4C1D-8341-642CF0640CD4}" sibTransId="{E57500FE-87E9-4047-B7C2-630C9E18C615}"/>
    <dgm:cxn modelId="{BD023E93-7891-44EB-B163-CB5E52A0D6CC}" type="presOf" srcId="{CA57E48D-5B84-4F6E-86BF-1F98246507C6}" destId="{8DE3C3D2-14A7-4451-8E44-2C9D06F5DDCE}" srcOrd="0" destOrd="0" presId="urn:microsoft.com/office/officeart/2008/layout/AlternatingHexagons"/>
    <dgm:cxn modelId="{2B2425BC-C6F3-40F4-8B85-B166E2BD2769}" srcId="{5ECF9585-3551-4BFA-B800-671EB066B605}" destId="{FC32610B-695D-4A75-915A-886DB81A052E}" srcOrd="2" destOrd="0" parTransId="{BE6AE793-713A-45F9-B660-5B42CFB70241}" sibTransId="{78A72F0F-653E-4150-92F2-357941F7DF44}"/>
    <dgm:cxn modelId="{10BD3A1E-75F1-4EC6-A9FA-00632DDEB46B}" type="presOf" srcId="{A0E36F3D-5030-4841-9D47-ACA1EC67C254}" destId="{BE20F077-E8F2-4220-8893-BF2C7DC53036}" srcOrd="0" destOrd="0" presId="urn:microsoft.com/office/officeart/2008/layout/AlternatingHexagons"/>
    <dgm:cxn modelId="{ED2649CE-3C2B-4FA6-B4F8-2ECCCB05FA2B}" srcId="{5ECF9585-3551-4BFA-B800-671EB066B605}" destId="{E01CBF26-FA02-4A62-8392-D32F5BE38D06}" srcOrd="1" destOrd="0" parTransId="{48DDE1B0-28F9-416A-ACA2-395CD7C06771}" sibTransId="{718A042F-8302-41DF-8D84-FB4E5D693576}"/>
    <dgm:cxn modelId="{4F03DBAB-C9AA-4D99-863C-08BE78456103}" type="presOf" srcId="{EECE17A9-9C3B-406A-8BB0-73DF3E5C0470}" destId="{4988398A-D93B-4421-88C3-0EBAB9A6C6B3}" srcOrd="0" destOrd="4" presId="urn:microsoft.com/office/officeart/2008/layout/AlternatingHexagons"/>
    <dgm:cxn modelId="{11ABA832-06DF-4EE6-957D-0162852A0A2B}" type="presOf" srcId="{FD6F7797-9396-4941-990B-9338A7FBA016}" destId="{4988398A-D93B-4421-88C3-0EBAB9A6C6B3}" srcOrd="0" destOrd="1" presId="urn:microsoft.com/office/officeart/2008/layout/AlternatingHexagons"/>
    <dgm:cxn modelId="{2D045B2C-5C4F-4F9A-96CC-810406F51707}" type="presOf" srcId="{5AC791FD-1DFB-4DFF-AC7A-A18CCF49AA78}" destId="{FA41B467-F154-4540-A154-85A7B3391505}" srcOrd="0" destOrd="0" presId="urn:microsoft.com/office/officeart/2008/layout/AlternatingHexagons"/>
    <dgm:cxn modelId="{93F145D7-83B1-4BFF-9235-A7A75962770E}" type="presOf" srcId="{F4DBFAD2-CF8B-4F63-920C-28D8167ED0C4}" destId="{4988398A-D93B-4421-88C3-0EBAB9A6C6B3}" srcOrd="0" destOrd="0" presId="urn:microsoft.com/office/officeart/2008/layout/AlternatingHexagons"/>
    <dgm:cxn modelId="{258052DE-22D7-4098-AD7D-1B1236885CF9}" type="presOf" srcId="{7B6CABD4-0FFA-4E01-A4C2-1934AF590CCC}" destId="{9BB9C89A-A7D2-4AB7-A428-75AC2A84C6DC}" srcOrd="0" destOrd="0" presId="urn:microsoft.com/office/officeart/2008/layout/AlternatingHexagons"/>
    <dgm:cxn modelId="{1FDD22EB-755D-41AD-8F05-AD18601B1B0E}" type="presOf" srcId="{C18EBDB8-5B62-44F2-B957-5DF03B35AF97}" destId="{89CCDD8A-0634-415C-B956-D8650921D0E5}" srcOrd="0" destOrd="0" presId="urn:microsoft.com/office/officeart/2008/layout/AlternatingHexagons"/>
    <dgm:cxn modelId="{75A37B76-503D-40E4-9A76-DC524A687ED9}" srcId="{C18EBDB8-5B62-44F2-B957-5DF03B35AF97}" destId="{CA57E48D-5B84-4F6E-86BF-1F98246507C6}" srcOrd="3" destOrd="0" parTransId="{DC0B729B-8055-47E4-A691-4F8DED80280A}" sibTransId="{8AB7F38B-0D39-4DC1-BA00-00226C8ECEEC}"/>
    <dgm:cxn modelId="{18D5E102-BFB3-4018-AE1B-6F9B349EB81B}" type="presOf" srcId="{1434BAEC-BA77-4C86-BDA6-0890ED38B3A6}" destId="{25D0CE88-299C-4CA9-9EAB-1EAF06DC090D}" srcOrd="0" destOrd="0" presId="urn:microsoft.com/office/officeart/2008/layout/AlternatingHexagons"/>
    <dgm:cxn modelId="{DB0296C5-6948-4A3D-9088-1729DEBA89AA}" type="presOf" srcId="{FC32610B-695D-4A75-915A-886DB81A052E}" destId="{BE20F077-E8F2-4220-8893-BF2C7DC53036}" srcOrd="0" destOrd="2" presId="urn:microsoft.com/office/officeart/2008/layout/AlternatingHexagons"/>
    <dgm:cxn modelId="{A9FECE6E-80BC-428D-A74C-F85DBD30701C}" srcId="{7B6CABD4-0FFA-4E01-A4C2-1934AF590CCC}" destId="{63737AA1-EAAF-4347-A42C-99F6DC7E7842}" srcOrd="3" destOrd="0" parTransId="{9CF360A0-8C33-4013-A553-704F9E8BBE51}" sibTransId="{06C58E15-4DA0-4D2A-8257-D0F45FCDEA37}"/>
    <dgm:cxn modelId="{5CBA6B4C-BD3B-4569-9E79-0F0350CE6334}" srcId="{7B6CABD4-0FFA-4E01-A4C2-1934AF590CCC}" destId="{7A4D0E7D-47BB-4BED-AA53-6424F07C1CB1}" srcOrd="2" destOrd="0" parTransId="{51BD24C8-8F8D-442E-8A68-65FED12782B5}" sibTransId="{337100BC-A2EF-4425-A70C-90D26D2A5C8B}"/>
    <dgm:cxn modelId="{DA30D1D1-A90D-414B-8D21-0BB4C73A1AB2}" type="presOf" srcId="{63737AA1-EAAF-4347-A42C-99F6DC7E7842}" destId="{4988398A-D93B-4421-88C3-0EBAB9A6C6B3}" srcOrd="0" destOrd="3" presId="urn:microsoft.com/office/officeart/2008/layout/AlternatingHexagons"/>
    <dgm:cxn modelId="{608E796B-BAF3-478E-9D8D-28752CF4EA55}" srcId="{7B6CABD4-0FFA-4E01-A4C2-1934AF590CCC}" destId="{FD6F7797-9396-4941-990B-9338A7FBA016}" srcOrd="1" destOrd="0" parTransId="{16C6755C-22FF-4BBC-91B5-743D6E10638E}" sibTransId="{3D6D37EA-B2CC-47D5-9125-A55BCABC8B20}"/>
    <dgm:cxn modelId="{11BA8B04-55D5-4C83-84F2-E0A0DD0EF61C}" type="presOf" srcId="{F0E14D2D-DF01-4D95-9B91-4C4820055B92}" destId="{ADF482E8-A4DA-46BA-9D3A-59C8E33672CE}" srcOrd="0" destOrd="0" presId="urn:microsoft.com/office/officeart/2008/layout/AlternatingHexagons"/>
    <dgm:cxn modelId="{4CF656E3-C63F-49AE-84FF-503CCE94F182}" type="presParOf" srcId="{89CCDD8A-0634-415C-B956-D8650921D0E5}" destId="{215DA983-463C-45FD-9A1B-16D6864FAEAB}" srcOrd="0" destOrd="0" presId="urn:microsoft.com/office/officeart/2008/layout/AlternatingHexagons"/>
    <dgm:cxn modelId="{C31B1F60-9377-4D01-BEE2-A970970B27E0}" type="presParOf" srcId="{215DA983-463C-45FD-9A1B-16D6864FAEAB}" destId="{9BB9C89A-A7D2-4AB7-A428-75AC2A84C6DC}" srcOrd="0" destOrd="0" presId="urn:microsoft.com/office/officeart/2008/layout/AlternatingHexagons"/>
    <dgm:cxn modelId="{52B07646-02E7-47A7-9BDE-F2DF6F68CFBF}" type="presParOf" srcId="{215DA983-463C-45FD-9A1B-16D6864FAEAB}" destId="{4988398A-D93B-4421-88C3-0EBAB9A6C6B3}" srcOrd="1" destOrd="0" presId="urn:microsoft.com/office/officeart/2008/layout/AlternatingHexagons"/>
    <dgm:cxn modelId="{5C86D5F2-DD68-480B-87DD-2AD74F819105}" type="presParOf" srcId="{215DA983-463C-45FD-9A1B-16D6864FAEAB}" destId="{14473A0A-CB60-4511-B789-F7D08E8578C1}" srcOrd="2" destOrd="0" presId="urn:microsoft.com/office/officeart/2008/layout/AlternatingHexagons"/>
    <dgm:cxn modelId="{3B924D94-8787-4308-9986-096DA8690945}" type="presParOf" srcId="{215DA983-463C-45FD-9A1B-16D6864FAEAB}" destId="{444DD9DA-F08F-48ED-AC5C-4FB3121B3118}" srcOrd="3" destOrd="0" presId="urn:microsoft.com/office/officeart/2008/layout/AlternatingHexagons"/>
    <dgm:cxn modelId="{F31BAAF2-07AD-449C-A87E-7AE16AAA96EA}" type="presParOf" srcId="{215DA983-463C-45FD-9A1B-16D6864FAEAB}" destId="{FA41B467-F154-4540-A154-85A7B3391505}" srcOrd="4" destOrd="0" presId="urn:microsoft.com/office/officeart/2008/layout/AlternatingHexagons"/>
    <dgm:cxn modelId="{56C8069D-A27B-42D1-A825-F4FAA7D7BCDB}" type="presParOf" srcId="{89CCDD8A-0634-415C-B956-D8650921D0E5}" destId="{7328C9F7-3C83-4EB7-8B4B-12899BBF7629}" srcOrd="1" destOrd="0" presId="urn:microsoft.com/office/officeart/2008/layout/AlternatingHexagons"/>
    <dgm:cxn modelId="{0C108DBA-481C-4AF8-9AE2-229C5DFBE222}" type="presParOf" srcId="{89CCDD8A-0634-415C-B956-D8650921D0E5}" destId="{792F2E80-BF3B-4691-9D37-5E98D3612A29}" srcOrd="2" destOrd="0" presId="urn:microsoft.com/office/officeart/2008/layout/AlternatingHexagons"/>
    <dgm:cxn modelId="{55BDC39E-6770-471F-B379-7C6E79F83E32}" type="presParOf" srcId="{792F2E80-BF3B-4691-9D37-5E98D3612A29}" destId="{25D0CE88-299C-4CA9-9EAB-1EAF06DC090D}" srcOrd="0" destOrd="0" presId="urn:microsoft.com/office/officeart/2008/layout/AlternatingHexagons"/>
    <dgm:cxn modelId="{6ECB14A6-AF8F-4017-BF60-E27052359B2F}" type="presParOf" srcId="{792F2E80-BF3B-4691-9D37-5E98D3612A29}" destId="{FD90388B-C5E6-4336-94C9-F139750DDF84}" srcOrd="1" destOrd="0" presId="urn:microsoft.com/office/officeart/2008/layout/AlternatingHexagons"/>
    <dgm:cxn modelId="{6354FF38-C2A0-4933-8957-972EAEE5A545}" type="presParOf" srcId="{792F2E80-BF3B-4691-9D37-5E98D3612A29}" destId="{7CC40D47-3167-486A-B276-92AF0BBD3078}" srcOrd="2" destOrd="0" presId="urn:microsoft.com/office/officeart/2008/layout/AlternatingHexagons"/>
    <dgm:cxn modelId="{39B10018-D6C9-486E-A68A-19FE37736315}" type="presParOf" srcId="{792F2E80-BF3B-4691-9D37-5E98D3612A29}" destId="{A64930D6-CBC3-4226-81B3-5970C45CC3F7}" srcOrd="3" destOrd="0" presId="urn:microsoft.com/office/officeart/2008/layout/AlternatingHexagons"/>
    <dgm:cxn modelId="{593F141E-84EC-4AF7-9E22-E60CDC5D268D}" type="presParOf" srcId="{792F2E80-BF3B-4691-9D37-5E98D3612A29}" destId="{A7E743E2-63A0-4499-BD6F-F1B243473421}" srcOrd="4" destOrd="0" presId="urn:microsoft.com/office/officeart/2008/layout/AlternatingHexagons"/>
    <dgm:cxn modelId="{F90488DD-2CDF-4390-AA40-7F89DF2D9CC7}" type="presParOf" srcId="{89CCDD8A-0634-415C-B956-D8650921D0E5}" destId="{311AF9FE-4961-4BEA-BE8E-563BC6207935}" srcOrd="3" destOrd="0" presId="urn:microsoft.com/office/officeart/2008/layout/AlternatingHexagons"/>
    <dgm:cxn modelId="{A45CE371-EA5B-43E8-B05E-716E148C082A}" type="presParOf" srcId="{89CCDD8A-0634-415C-B956-D8650921D0E5}" destId="{D6B4DDF2-4CC9-4817-BD37-A8799E9A3663}" srcOrd="4" destOrd="0" presId="urn:microsoft.com/office/officeart/2008/layout/AlternatingHexagons"/>
    <dgm:cxn modelId="{905DCFDE-BA01-4450-A280-D80295D7C4ED}" type="presParOf" srcId="{D6B4DDF2-4CC9-4817-BD37-A8799E9A3663}" destId="{7E35CE0B-2739-4CB3-BFED-167F050B0EDC}" srcOrd="0" destOrd="0" presId="urn:microsoft.com/office/officeart/2008/layout/AlternatingHexagons"/>
    <dgm:cxn modelId="{4E5ADF72-2789-4083-94EA-3A26F6456778}" type="presParOf" srcId="{D6B4DDF2-4CC9-4817-BD37-A8799E9A3663}" destId="{258D9C18-DBDA-4B3D-B637-D11F73E6A274}" srcOrd="1" destOrd="0" presId="urn:microsoft.com/office/officeart/2008/layout/AlternatingHexagons"/>
    <dgm:cxn modelId="{E8A0CFC4-84E4-4290-A28F-260B46B70564}" type="presParOf" srcId="{D6B4DDF2-4CC9-4817-BD37-A8799E9A3663}" destId="{DC51CE12-6A94-4059-B7BD-E3DE98B06260}" srcOrd="2" destOrd="0" presId="urn:microsoft.com/office/officeart/2008/layout/AlternatingHexagons"/>
    <dgm:cxn modelId="{775F3799-D0F1-4DB1-A246-5C5EE2653B74}" type="presParOf" srcId="{D6B4DDF2-4CC9-4817-BD37-A8799E9A3663}" destId="{C08C0EF3-56CF-42EF-B119-05724AD889BC}" srcOrd="3" destOrd="0" presId="urn:microsoft.com/office/officeart/2008/layout/AlternatingHexagons"/>
    <dgm:cxn modelId="{2B4B8E49-E79E-440D-A8B1-4DF266F43463}" type="presParOf" srcId="{D6B4DDF2-4CC9-4817-BD37-A8799E9A3663}" destId="{ADF482E8-A4DA-46BA-9D3A-59C8E33672CE}" srcOrd="4" destOrd="0" presId="urn:microsoft.com/office/officeart/2008/layout/AlternatingHexagons"/>
    <dgm:cxn modelId="{C7ADCFB7-F794-48A3-BC0D-A7574FAA4452}" type="presParOf" srcId="{89CCDD8A-0634-415C-B956-D8650921D0E5}" destId="{3FE28A54-AE73-4373-A90B-58036755603D}" srcOrd="5" destOrd="0" presId="urn:microsoft.com/office/officeart/2008/layout/AlternatingHexagons"/>
    <dgm:cxn modelId="{D16F7B85-3BAA-4760-BBE9-F4056585D6EB}" type="presParOf" srcId="{89CCDD8A-0634-415C-B956-D8650921D0E5}" destId="{A8F7B4A0-FD0D-4461-AE85-D32EB3025D1D}" srcOrd="6" destOrd="0" presId="urn:microsoft.com/office/officeart/2008/layout/AlternatingHexagons"/>
    <dgm:cxn modelId="{2014897B-96FC-4A78-86E2-189BBDEEB93E}" type="presParOf" srcId="{A8F7B4A0-FD0D-4461-AE85-D32EB3025D1D}" destId="{8DE3C3D2-14A7-4451-8E44-2C9D06F5DDCE}" srcOrd="0" destOrd="0" presId="urn:microsoft.com/office/officeart/2008/layout/AlternatingHexagons"/>
    <dgm:cxn modelId="{CAD921A0-FB09-44E8-AA6C-305D23AB741B}" type="presParOf" srcId="{A8F7B4A0-FD0D-4461-AE85-D32EB3025D1D}" destId="{0EAE085A-38EF-4591-A2B5-3788EF8CF38F}" srcOrd="1" destOrd="0" presId="urn:microsoft.com/office/officeart/2008/layout/AlternatingHexagons"/>
    <dgm:cxn modelId="{AD2A35A5-D893-46D0-A5D6-A59AEF81BAC1}" type="presParOf" srcId="{A8F7B4A0-FD0D-4461-AE85-D32EB3025D1D}" destId="{4CA80736-B240-4E39-8E3D-AF850981349B}" srcOrd="2" destOrd="0" presId="urn:microsoft.com/office/officeart/2008/layout/AlternatingHexagons"/>
    <dgm:cxn modelId="{22797FF5-0175-49FF-B71F-DAF538DD90CF}" type="presParOf" srcId="{A8F7B4A0-FD0D-4461-AE85-D32EB3025D1D}" destId="{DAE15F6B-567E-4045-B929-A1EC5AE5ECBE}" srcOrd="3" destOrd="0" presId="urn:microsoft.com/office/officeart/2008/layout/AlternatingHexagons"/>
    <dgm:cxn modelId="{766B2CCB-7919-4F62-A845-6A93FC7EE48B}" type="presParOf" srcId="{A8F7B4A0-FD0D-4461-AE85-D32EB3025D1D}" destId="{2B0B5190-AEA4-4AD1-8C80-C25283B584A0}" srcOrd="4" destOrd="0" presId="urn:microsoft.com/office/officeart/2008/layout/AlternatingHexagons"/>
    <dgm:cxn modelId="{3E175D6F-D74D-404C-9EFE-9B9D9054A4CF}" type="presParOf" srcId="{89CCDD8A-0634-415C-B956-D8650921D0E5}" destId="{5B58E4C1-9893-49FE-B2B1-11BA955DDC48}" srcOrd="7" destOrd="0" presId="urn:microsoft.com/office/officeart/2008/layout/AlternatingHexagons"/>
    <dgm:cxn modelId="{363C7F3D-549D-43F1-9ED3-D46B55D4323E}" type="presParOf" srcId="{89CCDD8A-0634-415C-B956-D8650921D0E5}" destId="{88F1BD6F-37D7-4039-BFCD-60E3D791C9FA}" srcOrd="8" destOrd="0" presId="urn:microsoft.com/office/officeart/2008/layout/AlternatingHexagons"/>
    <dgm:cxn modelId="{6EA6A9A2-BD3B-4DBA-94E6-086A9148774F}" type="presParOf" srcId="{88F1BD6F-37D7-4039-BFCD-60E3D791C9FA}" destId="{2ED8AB2D-AABF-40F9-A7CB-97FF93570F3E}" srcOrd="0" destOrd="0" presId="urn:microsoft.com/office/officeart/2008/layout/AlternatingHexagons"/>
    <dgm:cxn modelId="{2D426B12-D193-418C-BF4B-7B8AFBAA2627}" type="presParOf" srcId="{88F1BD6F-37D7-4039-BFCD-60E3D791C9FA}" destId="{BE20F077-E8F2-4220-8893-BF2C7DC53036}" srcOrd="1" destOrd="0" presId="urn:microsoft.com/office/officeart/2008/layout/AlternatingHexagons"/>
    <dgm:cxn modelId="{08F48C06-97B1-414B-8F7B-CC4BB788B503}" type="presParOf" srcId="{88F1BD6F-37D7-4039-BFCD-60E3D791C9FA}" destId="{94D62C24-1D13-48A1-AAFB-12E8B5F5DCE3}" srcOrd="2" destOrd="0" presId="urn:microsoft.com/office/officeart/2008/layout/AlternatingHexagons"/>
    <dgm:cxn modelId="{26A70D9B-AC6B-47A7-A1EE-E017F5538413}" type="presParOf" srcId="{88F1BD6F-37D7-4039-BFCD-60E3D791C9FA}" destId="{363A3236-4C6A-469D-90AC-A794C78A7BEF}" srcOrd="3" destOrd="0" presId="urn:microsoft.com/office/officeart/2008/layout/AlternatingHexagons"/>
    <dgm:cxn modelId="{C893B9FE-735F-462B-9234-7BF9106FEAAF}" type="presParOf" srcId="{88F1BD6F-37D7-4039-BFCD-60E3D791C9FA}" destId="{566C71D6-1ED1-49DE-8989-DC4AEF337601}"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FC78E8-A2EB-4ECC-804D-A05FF7912590}" type="doc">
      <dgm:prSet loTypeId="urn:microsoft.com/office/officeart/2005/8/layout/hList6" loCatId="list" qsTypeId="urn:microsoft.com/office/officeart/2005/8/quickstyle/simple1" qsCatId="simple" csTypeId="urn:microsoft.com/office/officeart/2005/8/colors/colorful4" csCatId="colorful" phldr="1"/>
      <dgm:spPr/>
      <dgm:t>
        <a:bodyPr/>
        <a:lstStyle/>
        <a:p>
          <a:endParaRPr lang="tr-TR"/>
        </a:p>
      </dgm:t>
    </dgm:pt>
    <dgm:pt modelId="{228A0867-1E74-4AD0-AF1D-7D61B9D16C48}">
      <dgm:prSet phldrT="[Metin]"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800" b="1" dirty="0" smtClean="0">
              <a:solidFill>
                <a:schemeClr val="tx1">
                  <a:lumMod val="50000"/>
                  <a:lumOff val="50000"/>
                </a:schemeClr>
              </a:solidFill>
              <a:latin typeface="Georgia" panose="02040502050405020303" pitchFamily="18" charset="0"/>
              <a:ea typeface="Gulim" pitchFamily="34" charset="-127"/>
            </a:rPr>
            <a:t>Procedural information </a:t>
          </a:r>
          <a:r>
            <a:rPr lang="tr-TR" sz="1800" b="1" dirty="0" smtClean="0">
              <a:latin typeface="Georgia" panose="02040502050405020303" pitchFamily="18" charset="0"/>
              <a:ea typeface="Gulim" pitchFamily="34" charset="-127"/>
            </a:rPr>
            <a:t>(</a:t>
          </a:r>
          <a:r>
            <a:rPr lang="en-US" sz="1800" dirty="0" smtClean="0">
              <a:latin typeface="Georgia" panose="02040502050405020303" pitchFamily="18" charset="0"/>
              <a:ea typeface="Gulim" pitchFamily="34" charset="-127"/>
            </a:rPr>
            <a:t>causes and consequences of the surgery, specific surgical procedures, instructions given in the postoperative period, and discharge</a:t>
          </a:r>
          <a:r>
            <a:rPr lang="tr-TR" sz="1800" dirty="0" smtClean="0">
              <a:latin typeface="Georgia" panose="02040502050405020303" pitchFamily="18" charset="0"/>
              <a:ea typeface="Gulim" pitchFamily="34" charset="-127"/>
            </a:rPr>
            <a:t>)</a:t>
          </a:r>
          <a:endParaRPr lang="en-US" sz="1800" dirty="0" smtClean="0">
            <a:latin typeface="Georgia" panose="02040502050405020303" pitchFamily="18" charset="0"/>
            <a:ea typeface="Gulim" pitchFamily="34" charset="-127"/>
          </a:endParaRPr>
        </a:p>
      </dgm:t>
    </dgm:pt>
    <dgm:pt modelId="{1DAEADCC-7174-4683-B276-F835CD432B2C}" type="parTrans" cxnId="{BA95A033-981B-4938-87BD-85E70B719181}">
      <dgm:prSet/>
      <dgm:spPr/>
      <dgm:t>
        <a:bodyPr/>
        <a:lstStyle/>
        <a:p>
          <a:endParaRPr lang="tr-TR"/>
        </a:p>
      </dgm:t>
    </dgm:pt>
    <dgm:pt modelId="{0DC04BC2-3D64-4D56-A83D-81320BB193E1}" type="sibTrans" cxnId="{BA95A033-981B-4938-87BD-85E70B719181}">
      <dgm:prSet/>
      <dgm:spPr/>
      <dgm:t>
        <a:bodyPr/>
        <a:lstStyle/>
        <a:p>
          <a:endParaRPr lang="tr-TR"/>
        </a:p>
      </dgm:t>
    </dgm:pt>
    <dgm:pt modelId="{6A975A24-82CF-4572-AB10-1A396314F745}">
      <dgm:prSet phldrT="[Metin]" custT="1"/>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1800" b="1" dirty="0" smtClean="0">
              <a:solidFill>
                <a:schemeClr val="tx1">
                  <a:lumMod val="50000"/>
                  <a:lumOff val="50000"/>
                </a:schemeClr>
              </a:solidFill>
              <a:latin typeface="Georgia" panose="02040502050405020303" pitchFamily="18" charset="0"/>
              <a:ea typeface="Gulim" pitchFamily="34" charset="-127"/>
            </a:rPr>
            <a:t>Sensory information </a:t>
          </a:r>
          <a:r>
            <a:rPr lang="tr-TR" sz="1800" b="0" dirty="0" smtClean="0">
              <a:latin typeface="Georgia" panose="02040502050405020303" pitchFamily="18" charset="0"/>
              <a:ea typeface="Gulim" pitchFamily="34" charset="-127"/>
            </a:rPr>
            <a:t>(</a:t>
          </a:r>
          <a:r>
            <a:rPr lang="en-US" sz="1800" b="0" dirty="0" smtClean="0">
              <a:latin typeface="Georgia" panose="02040502050405020303" pitchFamily="18" charset="0"/>
              <a:ea typeface="Gulim" pitchFamily="34" charset="-127"/>
            </a:rPr>
            <a:t>feelings </a:t>
          </a:r>
          <a:r>
            <a:rPr lang="en-US" sz="1800" dirty="0" smtClean="0">
              <a:latin typeface="Georgia" panose="02040502050405020303" pitchFamily="18" charset="0"/>
              <a:ea typeface="Gulim" pitchFamily="34" charset="-127"/>
            </a:rPr>
            <a:t>that patients experience during or after the operation, such as pain and discomfort</a:t>
          </a:r>
          <a:r>
            <a:rPr lang="tr-TR" sz="1800" dirty="0" smtClean="0">
              <a:latin typeface="Georgia" panose="02040502050405020303" pitchFamily="18" charset="0"/>
              <a:ea typeface="Gulim" pitchFamily="34" charset="-127"/>
            </a:rPr>
            <a:t>)</a:t>
          </a:r>
          <a:endParaRPr lang="en-US" sz="1800" dirty="0" smtClean="0">
            <a:latin typeface="Georgia" panose="02040502050405020303" pitchFamily="18" charset="0"/>
            <a:ea typeface="Gulim" pitchFamily="34" charset="-127"/>
          </a:endParaRPr>
        </a:p>
      </dgm:t>
    </dgm:pt>
    <dgm:pt modelId="{D2F172DB-AC40-4E24-BEEE-A2E0BB773131}" type="parTrans" cxnId="{F9E24EA1-BE63-442B-B118-C948BE80B0BF}">
      <dgm:prSet/>
      <dgm:spPr/>
      <dgm:t>
        <a:bodyPr/>
        <a:lstStyle/>
        <a:p>
          <a:endParaRPr lang="tr-TR"/>
        </a:p>
      </dgm:t>
    </dgm:pt>
    <dgm:pt modelId="{18AE2F1A-A519-4F46-9F16-2E51DCD64886}" type="sibTrans" cxnId="{F9E24EA1-BE63-442B-B118-C948BE80B0BF}">
      <dgm:prSet/>
      <dgm:spPr/>
      <dgm:t>
        <a:bodyPr/>
        <a:lstStyle/>
        <a:p>
          <a:endParaRPr lang="tr-TR"/>
        </a:p>
      </dgm:t>
    </dgm:pt>
    <dgm:pt modelId="{296DA277-5F52-4794-98E7-0128D9336C4E}">
      <dgm:prSet phldrT="[Metin]" custT="1"/>
      <dgm:spPr/>
      <dgm:t>
        <a:bodyPr/>
        <a:lstStyle/>
        <a:p>
          <a:pPr marL="85725" indent="0" algn="l">
            <a:buNone/>
          </a:pPr>
          <a:r>
            <a:rPr lang="en-US" sz="1800" b="1" dirty="0" smtClean="0">
              <a:solidFill>
                <a:schemeClr val="tx1">
                  <a:lumMod val="50000"/>
                  <a:lumOff val="50000"/>
                </a:schemeClr>
              </a:solidFill>
              <a:latin typeface="Georgia" panose="02040502050405020303" pitchFamily="18" charset="0"/>
              <a:ea typeface="Gulim" pitchFamily="34" charset="-127"/>
            </a:rPr>
            <a:t>Coping information </a:t>
          </a:r>
          <a:r>
            <a:rPr lang="tr-TR" sz="1800" b="0" dirty="0" smtClean="0">
              <a:latin typeface="Georgia" panose="02040502050405020303" pitchFamily="18" charset="0"/>
              <a:ea typeface="Gulim" pitchFamily="34" charset="-127"/>
            </a:rPr>
            <a:t>(</a:t>
          </a:r>
          <a:r>
            <a:rPr lang="en-US" sz="1800" b="0" dirty="0" smtClean="0">
              <a:latin typeface="Georgia" panose="02040502050405020303" pitchFamily="18" charset="0"/>
              <a:ea typeface="Gulim" pitchFamily="34" charset="-127"/>
            </a:rPr>
            <a:t>exercises </a:t>
          </a:r>
          <a:r>
            <a:rPr lang="en-US" sz="1800" dirty="0" smtClean="0">
              <a:latin typeface="Georgia" panose="02040502050405020303" pitchFamily="18" charset="0"/>
              <a:ea typeface="Gulim" pitchFamily="34" charset="-127"/>
            </a:rPr>
            <a:t>such as deep breathing and coughing exercises to minimize complications and improve postoperative function</a:t>
          </a:r>
          <a:r>
            <a:rPr lang="tr-TR" sz="1800" dirty="0" smtClean="0">
              <a:latin typeface="Georgia" panose="02040502050405020303" pitchFamily="18" charset="0"/>
              <a:ea typeface="Gulim" pitchFamily="34" charset="-127"/>
            </a:rPr>
            <a:t>)</a:t>
          </a:r>
        </a:p>
      </dgm:t>
    </dgm:pt>
    <dgm:pt modelId="{82049948-7D20-4E99-8A6A-0A048B471531}" type="parTrans" cxnId="{C3D0A955-1A8F-430D-B953-017A57B64618}">
      <dgm:prSet/>
      <dgm:spPr/>
      <dgm:t>
        <a:bodyPr/>
        <a:lstStyle/>
        <a:p>
          <a:endParaRPr lang="tr-TR"/>
        </a:p>
      </dgm:t>
    </dgm:pt>
    <dgm:pt modelId="{AA30D2D4-7996-4601-85A1-AF7C560EAC50}" type="sibTrans" cxnId="{C3D0A955-1A8F-430D-B953-017A57B64618}">
      <dgm:prSet/>
      <dgm:spPr/>
      <dgm:t>
        <a:bodyPr/>
        <a:lstStyle/>
        <a:p>
          <a:endParaRPr lang="tr-TR"/>
        </a:p>
      </dgm:t>
    </dgm:pt>
    <dgm:pt modelId="{B1218195-AE8F-4F18-B5EF-4C8A2ACF15EB}" type="pres">
      <dgm:prSet presAssocID="{0BFC78E8-A2EB-4ECC-804D-A05FF7912590}" presName="Name0" presStyleCnt="0">
        <dgm:presLayoutVars>
          <dgm:dir/>
          <dgm:resizeHandles val="exact"/>
        </dgm:presLayoutVars>
      </dgm:prSet>
      <dgm:spPr/>
      <dgm:t>
        <a:bodyPr/>
        <a:lstStyle/>
        <a:p>
          <a:endParaRPr lang="tr-TR"/>
        </a:p>
      </dgm:t>
    </dgm:pt>
    <dgm:pt modelId="{4F7D6EC9-1327-4C4D-98A9-3E79D3E918F2}" type="pres">
      <dgm:prSet presAssocID="{228A0867-1E74-4AD0-AF1D-7D61B9D16C48}" presName="node" presStyleLbl="node1" presStyleIdx="0" presStyleCnt="3">
        <dgm:presLayoutVars>
          <dgm:bulletEnabled val="1"/>
        </dgm:presLayoutVars>
      </dgm:prSet>
      <dgm:spPr/>
      <dgm:t>
        <a:bodyPr/>
        <a:lstStyle/>
        <a:p>
          <a:endParaRPr lang="tr-TR"/>
        </a:p>
      </dgm:t>
    </dgm:pt>
    <dgm:pt modelId="{DF22CF92-6C3F-4F65-8828-182D473B3455}" type="pres">
      <dgm:prSet presAssocID="{0DC04BC2-3D64-4D56-A83D-81320BB193E1}" presName="sibTrans" presStyleCnt="0"/>
      <dgm:spPr/>
    </dgm:pt>
    <dgm:pt modelId="{0462FF60-F721-40C8-A4E6-70F0D694A54E}" type="pres">
      <dgm:prSet presAssocID="{6A975A24-82CF-4572-AB10-1A396314F745}" presName="node" presStyleLbl="node1" presStyleIdx="1" presStyleCnt="3">
        <dgm:presLayoutVars>
          <dgm:bulletEnabled val="1"/>
        </dgm:presLayoutVars>
      </dgm:prSet>
      <dgm:spPr/>
      <dgm:t>
        <a:bodyPr/>
        <a:lstStyle/>
        <a:p>
          <a:endParaRPr lang="tr-TR"/>
        </a:p>
      </dgm:t>
    </dgm:pt>
    <dgm:pt modelId="{B281A503-D45C-40B5-A712-7AE5FCCD9D19}" type="pres">
      <dgm:prSet presAssocID="{18AE2F1A-A519-4F46-9F16-2E51DCD64886}" presName="sibTrans" presStyleCnt="0"/>
      <dgm:spPr/>
    </dgm:pt>
    <dgm:pt modelId="{F3EFD74F-42EB-4B37-92F2-F4FB45255A75}" type="pres">
      <dgm:prSet presAssocID="{296DA277-5F52-4794-98E7-0128D9336C4E}" presName="node" presStyleLbl="node1" presStyleIdx="2" presStyleCnt="3">
        <dgm:presLayoutVars>
          <dgm:bulletEnabled val="1"/>
        </dgm:presLayoutVars>
      </dgm:prSet>
      <dgm:spPr/>
      <dgm:t>
        <a:bodyPr/>
        <a:lstStyle/>
        <a:p>
          <a:endParaRPr lang="tr-TR"/>
        </a:p>
      </dgm:t>
    </dgm:pt>
  </dgm:ptLst>
  <dgm:cxnLst>
    <dgm:cxn modelId="{87D047E3-5A8F-4E6C-ADE1-606851CE4ECE}" type="presOf" srcId="{228A0867-1E74-4AD0-AF1D-7D61B9D16C48}" destId="{4F7D6EC9-1327-4C4D-98A9-3E79D3E918F2}" srcOrd="0" destOrd="0" presId="urn:microsoft.com/office/officeart/2005/8/layout/hList6"/>
    <dgm:cxn modelId="{C3D0A955-1A8F-430D-B953-017A57B64618}" srcId="{0BFC78E8-A2EB-4ECC-804D-A05FF7912590}" destId="{296DA277-5F52-4794-98E7-0128D9336C4E}" srcOrd="2" destOrd="0" parTransId="{82049948-7D20-4E99-8A6A-0A048B471531}" sibTransId="{AA30D2D4-7996-4601-85A1-AF7C560EAC50}"/>
    <dgm:cxn modelId="{F9E24EA1-BE63-442B-B118-C948BE80B0BF}" srcId="{0BFC78E8-A2EB-4ECC-804D-A05FF7912590}" destId="{6A975A24-82CF-4572-AB10-1A396314F745}" srcOrd="1" destOrd="0" parTransId="{D2F172DB-AC40-4E24-BEEE-A2E0BB773131}" sibTransId="{18AE2F1A-A519-4F46-9F16-2E51DCD64886}"/>
    <dgm:cxn modelId="{E24EEE14-7480-4ACC-8CA1-DD5F77469E2B}" type="presOf" srcId="{6A975A24-82CF-4572-AB10-1A396314F745}" destId="{0462FF60-F721-40C8-A4E6-70F0D694A54E}" srcOrd="0" destOrd="0" presId="urn:microsoft.com/office/officeart/2005/8/layout/hList6"/>
    <dgm:cxn modelId="{4FFBD757-1268-4DB4-9480-7A129FB67C34}" type="presOf" srcId="{0BFC78E8-A2EB-4ECC-804D-A05FF7912590}" destId="{B1218195-AE8F-4F18-B5EF-4C8A2ACF15EB}" srcOrd="0" destOrd="0" presId="urn:microsoft.com/office/officeart/2005/8/layout/hList6"/>
    <dgm:cxn modelId="{BA95A033-981B-4938-87BD-85E70B719181}" srcId="{0BFC78E8-A2EB-4ECC-804D-A05FF7912590}" destId="{228A0867-1E74-4AD0-AF1D-7D61B9D16C48}" srcOrd="0" destOrd="0" parTransId="{1DAEADCC-7174-4683-B276-F835CD432B2C}" sibTransId="{0DC04BC2-3D64-4D56-A83D-81320BB193E1}"/>
    <dgm:cxn modelId="{FF4291ED-A2E4-48C5-897A-83C3BA388609}" type="presOf" srcId="{296DA277-5F52-4794-98E7-0128D9336C4E}" destId="{F3EFD74F-42EB-4B37-92F2-F4FB45255A75}" srcOrd="0" destOrd="0" presId="urn:microsoft.com/office/officeart/2005/8/layout/hList6"/>
    <dgm:cxn modelId="{E96B94A2-2DD7-4FFF-93B4-38EC5642CCBC}" type="presParOf" srcId="{B1218195-AE8F-4F18-B5EF-4C8A2ACF15EB}" destId="{4F7D6EC9-1327-4C4D-98A9-3E79D3E918F2}" srcOrd="0" destOrd="0" presId="urn:microsoft.com/office/officeart/2005/8/layout/hList6"/>
    <dgm:cxn modelId="{B0D6F5F7-E27A-4D69-B8BC-BAD0AE2E9E9A}" type="presParOf" srcId="{B1218195-AE8F-4F18-B5EF-4C8A2ACF15EB}" destId="{DF22CF92-6C3F-4F65-8828-182D473B3455}" srcOrd="1" destOrd="0" presId="urn:microsoft.com/office/officeart/2005/8/layout/hList6"/>
    <dgm:cxn modelId="{2208FCCE-2A0B-4D0A-B1FE-7BE0D706F7D1}" type="presParOf" srcId="{B1218195-AE8F-4F18-B5EF-4C8A2ACF15EB}" destId="{0462FF60-F721-40C8-A4E6-70F0D694A54E}" srcOrd="2" destOrd="0" presId="urn:microsoft.com/office/officeart/2005/8/layout/hList6"/>
    <dgm:cxn modelId="{CB7FD36E-3C87-44DC-9288-8E4001FFBAF4}" type="presParOf" srcId="{B1218195-AE8F-4F18-B5EF-4C8A2ACF15EB}" destId="{B281A503-D45C-40B5-A712-7AE5FCCD9D19}" srcOrd="3" destOrd="0" presId="urn:microsoft.com/office/officeart/2005/8/layout/hList6"/>
    <dgm:cxn modelId="{9CCEEE27-8A86-4D09-A5EB-1772AB230E59}" type="presParOf" srcId="{B1218195-AE8F-4F18-B5EF-4C8A2ACF15EB}" destId="{F3EFD74F-42EB-4B37-92F2-F4FB45255A75}" srcOrd="4"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9C89A-A7D2-4AB7-A428-75AC2A84C6DC}">
      <dsp:nvSpPr>
        <dsp:cNvPr id="0" name=""/>
        <dsp:cNvSpPr/>
      </dsp:nvSpPr>
      <dsp:spPr>
        <a:xfrm rot="5400000">
          <a:off x="2355494" y="-117825"/>
          <a:ext cx="1336595" cy="1574160"/>
        </a:xfrm>
        <a:prstGeom prst="hexagon">
          <a:avLst>
            <a:gd name="adj" fmla="val 25000"/>
            <a:gd name="vf" fmla="val 115470"/>
          </a:avLst>
        </a:prstGeom>
        <a:solidFill>
          <a:srgbClr val="FF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exacerbation of symptoms of cardiovascular disease</a:t>
          </a:r>
          <a:endParaRPr lang="tr-TR" sz="1200" kern="1200" dirty="0" smtClean="0">
            <a:solidFill>
              <a:schemeClr val="tx1"/>
            </a:solidFill>
            <a:latin typeface="+mn-lt"/>
          </a:endParaRPr>
        </a:p>
      </dsp:txBody>
      <dsp:txXfrm rot="-5400000">
        <a:off x="2499072" y="223723"/>
        <a:ext cx="1049440" cy="891063"/>
      </dsp:txXfrm>
    </dsp:sp>
    <dsp:sp modelId="{4988398A-D93B-4421-88C3-0EBAB9A6C6B3}">
      <dsp:nvSpPr>
        <dsp:cNvPr id="0" name=""/>
        <dsp:cNvSpPr/>
      </dsp:nvSpPr>
      <dsp:spPr>
        <a:xfrm>
          <a:off x="3582903" y="305723"/>
          <a:ext cx="1352336" cy="727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tr-TR" sz="1200" kern="1200" dirty="0">
            <a:solidFill>
              <a:schemeClr val="tx1"/>
            </a:solidFill>
            <a:latin typeface="+mn-lt"/>
          </a:endParaRPr>
        </a:p>
        <a:p>
          <a:pPr lvl="0" algn="ctr" defTabSz="533400">
            <a:lnSpc>
              <a:spcPct val="90000"/>
            </a:lnSpc>
            <a:spcBef>
              <a:spcPct val="0"/>
            </a:spcBef>
            <a:spcAft>
              <a:spcPct val="35000"/>
            </a:spcAft>
          </a:pPr>
          <a:endParaRPr lang="tr-TR" sz="1200" kern="1200" dirty="0">
            <a:solidFill>
              <a:schemeClr val="tx1"/>
            </a:solidFill>
            <a:latin typeface="+mn-lt"/>
          </a:endParaRPr>
        </a:p>
        <a:p>
          <a:pPr lvl="0" algn="ctr" defTabSz="533400">
            <a:lnSpc>
              <a:spcPct val="90000"/>
            </a:lnSpc>
            <a:spcBef>
              <a:spcPct val="0"/>
            </a:spcBef>
            <a:spcAft>
              <a:spcPct val="35000"/>
            </a:spcAft>
          </a:pPr>
          <a:endParaRPr lang="tr-TR" sz="1200" kern="1200" dirty="0">
            <a:solidFill>
              <a:schemeClr val="tx1"/>
            </a:solidFill>
            <a:latin typeface="+mn-lt"/>
          </a:endParaRPr>
        </a:p>
        <a:p>
          <a:pPr lvl="0" algn="ctr" defTabSz="533400">
            <a:lnSpc>
              <a:spcPct val="90000"/>
            </a:lnSpc>
            <a:spcBef>
              <a:spcPct val="0"/>
            </a:spcBef>
            <a:spcAft>
              <a:spcPct val="35000"/>
            </a:spcAft>
          </a:pPr>
          <a:endParaRPr lang="tr-TR" sz="1200" kern="1200" dirty="0">
            <a:solidFill>
              <a:schemeClr val="tx1"/>
            </a:solidFill>
            <a:latin typeface="+mn-lt"/>
          </a:endParaRPr>
        </a:p>
        <a:p>
          <a:pPr lvl="0" algn="l" defTabSz="533400">
            <a:lnSpc>
              <a:spcPct val="90000"/>
            </a:lnSpc>
            <a:spcBef>
              <a:spcPct val="0"/>
            </a:spcBef>
            <a:spcAft>
              <a:spcPct val="35000"/>
            </a:spcAft>
          </a:pPr>
          <a:endParaRPr lang="tr-TR" sz="1200" kern="1200" dirty="0">
            <a:solidFill>
              <a:schemeClr val="tx1"/>
            </a:solidFill>
            <a:latin typeface="+mn-lt"/>
          </a:endParaRPr>
        </a:p>
      </dsp:txBody>
      <dsp:txXfrm>
        <a:off x="3582903" y="305723"/>
        <a:ext cx="1352336" cy="727062"/>
      </dsp:txXfrm>
    </dsp:sp>
    <dsp:sp modelId="{FA41B467-F154-4540-A154-85A7B3391505}">
      <dsp:nvSpPr>
        <dsp:cNvPr id="0" name=""/>
        <dsp:cNvSpPr/>
      </dsp:nvSpPr>
      <dsp:spPr>
        <a:xfrm rot="5400000">
          <a:off x="3547135" y="2239007"/>
          <a:ext cx="1211770" cy="1054240"/>
        </a:xfrm>
        <a:prstGeom prst="hexagon">
          <a:avLst>
            <a:gd name="adj" fmla="val 25000"/>
            <a:gd name="vf" fmla="val 11547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r>
            <a:rPr lang="en-US" sz="1200" kern="1200" dirty="0" smtClean="0">
              <a:solidFill>
                <a:schemeClr val="tx1"/>
              </a:solidFill>
              <a:latin typeface="+mn-lt"/>
            </a:rPr>
            <a:t>increased analgesic need</a:t>
          </a:r>
          <a:endParaRPr lang="tr-TR" sz="1200" kern="1200" dirty="0" smtClean="0">
            <a:solidFill>
              <a:schemeClr val="tx1"/>
            </a:solidFill>
            <a:latin typeface="+mn-lt"/>
          </a:endParaRPr>
        </a:p>
      </dsp:txBody>
      <dsp:txXfrm rot="-5400000">
        <a:off x="3790186" y="2349076"/>
        <a:ext cx="725668" cy="834102"/>
      </dsp:txXfrm>
    </dsp:sp>
    <dsp:sp modelId="{25D0CE88-299C-4CA9-9EAB-1EAF06DC090D}">
      <dsp:nvSpPr>
        <dsp:cNvPr id="0" name=""/>
        <dsp:cNvSpPr/>
      </dsp:nvSpPr>
      <dsp:spPr>
        <a:xfrm rot="5400000">
          <a:off x="1846435" y="1189863"/>
          <a:ext cx="1211770" cy="1140709"/>
        </a:xfrm>
        <a:prstGeom prst="hexagon">
          <a:avLst>
            <a:gd name="adj" fmla="val 25000"/>
            <a:gd name="vf" fmla="val 11547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decreased immune response</a:t>
          </a:r>
          <a:endParaRPr lang="tr-TR" sz="1200" kern="1200" dirty="0" smtClean="0">
            <a:solidFill>
              <a:schemeClr val="tx1"/>
            </a:solidFill>
            <a:latin typeface="+mn-lt"/>
          </a:endParaRPr>
        </a:p>
      </dsp:txBody>
      <dsp:txXfrm rot="-5400000">
        <a:off x="2066509" y="1350373"/>
        <a:ext cx="771621" cy="819690"/>
      </dsp:txXfrm>
    </dsp:sp>
    <dsp:sp modelId="{FD90388B-C5E6-4336-94C9-F139750DDF84}">
      <dsp:nvSpPr>
        <dsp:cNvPr id="0" name=""/>
        <dsp:cNvSpPr/>
      </dsp:nvSpPr>
      <dsp:spPr>
        <a:xfrm>
          <a:off x="572864" y="1396687"/>
          <a:ext cx="1308712" cy="727062"/>
        </a:xfrm>
        <a:prstGeom prst="rect">
          <a:avLst/>
        </a:prstGeom>
        <a:noFill/>
        <a:ln>
          <a:noFill/>
        </a:ln>
        <a:effectLst/>
      </dsp:spPr>
      <dsp:style>
        <a:lnRef idx="0">
          <a:scrgbClr r="0" g="0" b="0"/>
        </a:lnRef>
        <a:fillRef idx="0">
          <a:scrgbClr r="0" g="0" b="0"/>
        </a:fillRef>
        <a:effectRef idx="0">
          <a:scrgbClr r="0" g="0" b="0"/>
        </a:effectRef>
        <a:fontRef idx="minor"/>
      </dsp:style>
    </dsp:sp>
    <dsp:sp modelId="{A7E743E2-63A0-4499-BD6F-F1B243473421}">
      <dsp:nvSpPr>
        <dsp:cNvPr id="0" name=""/>
        <dsp:cNvSpPr/>
      </dsp:nvSpPr>
      <dsp:spPr>
        <a:xfrm rot="5400000">
          <a:off x="2985015" y="1233098"/>
          <a:ext cx="1211770" cy="1054240"/>
        </a:xfrm>
        <a:prstGeom prst="hexagon">
          <a:avLst>
            <a:gd name="adj" fmla="val 25000"/>
            <a:gd name="vf" fmla="val 115470"/>
          </a:avLst>
        </a:prstGeom>
        <a:solidFill>
          <a:schemeClr val="tx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fluid and electrolyte</a:t>
          </a:r>
          <a:r>
            <a:rPr lang="tr-TR" sz="1200" kern="1200" dirty="0" smtClean="0">
              <a:solidFill>
                <a:schemeClr val="tx1"/>
              </a:solidFill>
              <a:latin typeface="+mn-lt"/>
            </a:rPr>
            <a:t> </a:t>
          </a:r>
          <a:r>
            <a:rPr lang="en-US" sz="1200" kern="1200" dirty="0" smtClean="0">
              <a:solidFill>
                <a:schemeClr val="tx1"/>
              </a:solidFill>
              <a:latin typeface="+mn-lt"/>
            </a:rPr>
            <a:t>imbalance</a:t>
          </a:r>
          <a:endParaRPr lang="tr-TR" sz="1200" kern="1200" dirty="0" smtClean="0">
            <a:solidFill>
              <a:schemeClr val="tx1"/>
            </a:solidFill>
            <a:latin typeface="+mn-lt"/>
          </a:endParaRPr>
        </a:p>
        <a:p>
          <a:pPr algn="ctr">
            <a:spcBef>
              <a:spcPct val="0"/>
            </a:spcBef>
          </a:pPr>
          <a:endParaRPr lang="tr-TR" sz="1200" kern="1200" dirty="0">
            <a:solidFill>
              <a:schemeClr val="tx1"/>
            </a:solidFill>
            <a:latin typeface="+mn-lt"/>
          </a:endParaRPr>
        </a:p>
      </dsp:txBody>
      <dsp:txXfrm rot="-5400000">
        <a:off x="3228066" y="1343167"/>
        <a:ext cx="725668" cy="834102"/>
      </dsp:txXfrm>
    </dsp:sp>
    <dsp:sp modelId="{7E35CE0B-2739-4CB3-BFED-167F050B0EDC}">
      <dsp:nvSpPr>
        <dsp:cNvPr id="0" name=""/>
        <dsp:cNvSpPr/>
      </dsp:nvSpPr>
      <dsp:spPr>
        <a:xfrm rot="5400000">
          <a:off x="2417906" y="2261649"/>
          <a:ext cx="1211770" cy="1054240"/>
        </a:xfrm>
        <a:prstGeom prst="hexagon">
          <a:avLst>
            <a:gd name="adj" fmla="val 25000"/>
            <a:gd name="vf" fmla="val 11547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delayed wound healing</a:t>
          </a:r>
          <a:endParaRPr lang="tr-TR" sz="1200" kern="1200" dirty="0" smtClean="0">
            <a:solidFill>
              <a:schemeClr val="tx1"/>
            </a:solidFill>
            <a:latin typeface="+mn-lt"/>
          </a:endParaRPr>
        </a:p>
        <a:p>
          <a:pPr lvl="0" algn="ctr" defTabSz="711200">
            <a:lnSpc>
              <a:spcPct val="90000"/>
            </a:lnSpc>
            <a:spcBef>
              <a:spcPct val="0"/>
            </a:spcBef>
            <a:spcAft>
              <a:spcPct val="35000"/>
            </a:spcAft>
          </a:pPr>
          <a:endParaRPr lang="tr-TR" sz="1200" kern="1200" dirty="0">
            <a:solidFill>
              <a:schemeClr val="tx1"/>
            </a:solidFill>
            <a:latin typeface="+mn-lt"/>
          </a:endParaRPr>
        </a:p>
      </dsp:txBody>
      <dsp:txXfrm rot="-5400000">
        <a:off x="2660957" y="2371718"/>
        <a:ext cx="725668" cy="834102"/>
      </dsp:txXfrm>
    </dsp:sp>
    <dsp:sp modelId="{258D9C18-DBDA-4B3D-B637-D11F73E6A274}">
      <dsp:nvSpPr>
        <dsp:cNvPr id="0" name=""/>
        <dsp:cNvSpPr/>
      </dsp:nvSpPr>
      <dsp:spPr>
        <a:xfrm>
          <a:off x="3582903" y="2425238"/>
          <a:ext cx="1352336" cy="727062"/>
        </a:xfrm>
        <a:prstGeom prst="rect">
          <a:avLst/>
        </a:prstGeom>
        <a:noFill/>
        <a:ln>
          <a:noFill/>
        </a:ln>
        <a:effectLst/>
      </dsp:spPr>
      <dsp:style>
        <a:lnRef idx="0">
          <a:scrgbClr r="0" g="0" b="0"/>
        </a:lnRef>
        <a:fillRef idx="0">
          <a:scrgbClr r="0" g="0" b="0"/>
        </a:fillRef>
        <a:effectRef idx="0">
          <a:scrgbClr r="0" g="0" b="0"/>
        </a:effectRef>
        <a:fontRef idx="minor"/>
      </dsp:style>
    </dsp:sp>
    <dsp:sp modelId="{ADF482E8-A4DA-46BA-9D3A-59C8E33672CE}">
      <dsp:nvSpPr>
        <dsp:cNvPr id="0" name=""/>
        <dsp:cNvSpPr/>
      </dsp:nvSpPr>
      <dsp:spPr>
        <a:xfrm rot="5400000">
          <a:off x="1279326" y="2261649"/>
          <a:ext cx="1211770" cy="1054240"/>
        </a:xfrm>
        <a:prstGeom prst="hexagon">
          <a:avLst>
            <a:gd name="adj" fmla="val 25000"/>
            <a:gd name="vf" fmla="val 115470"/>
          </a:avLst>
        </a:prstGeom>
        <a:solidFill>
          <a:srgbClr val="54BE8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abnormal vital signs cause</a:t>
          </a:r>
          <a:endParaRPr lang="tr-TR" sz="1200" kern="1200" dirty="0">
            <a:solidFill>
              <a:schemeClr val="tx1"/>
            </a:solidFill>
            <a:latin typeface="+mn-lt"/>
          </a:endParaRPr>
        </a:p>
      </dsp:txBody>
      <dsp:txXfrm rot="-5400000">
        <a:off x="1522377" y="2371718"/>
        <a:ext cx="725668" cy="834102"/>
      </dsp:txXfrm>
    </dsp:sp>
    <dsp:sp modelId="{8DE3C3D2-14A7-4451-8E44-2C9D06F5DDCE}">
      <dsp:nvSpPr>
        <dsp:cNvPr id="0" name=""/>
        <dsp:cNvSpPr/>
      </dsp:nvSpPr>
      <dsp:spPr>
        <a:xfrm rot="5400000">
          <a:off x="1846435" y="3017110"/>
          <a:ext cx="1211770" cy="1600421"/>
        </a:xfrm>
        <a:prstGeom prst="hexagon">
          <a:avLst>
            <a:gd name="adj" fmla="val 25000"/>
            <a:gd name="vf" fmla="val 115470"/>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US" sz="1050" kern="1200" dirty="0" smtClean="0">
              <a:solidFill>
                <a:schemeClr val="tx1"/>
              </a:solidFill>
              <a:latin typeface="+mn-lt"/>
            </a:rPr>
            <a:t>depression, increase in readmission to the hospital and complications </a:t>
          </a:r>
          <a:endParaRPr lang="tr-TR" sz="1050" kern="1200" dirty="0">
            <a:solidFill>
              <a:schemeClr val="tx1"/>
            </a:solidFill>
            <a:latin typeface="+mn-lt"/>
          </a:endParaRPr>
        </a:p>
      </dsp:txBody>
      <dsp:txXfrm rot="-5400000">
        <a:off x="1918847" y="3413397"/>
        <a:ext cx="1066947" cy="807846"/>
      </dsp:txXfrm>
    </dsp:sp>
    <dsp:sp modelId="{0EAE085A-38EF-4591-A2B5-3788EF8CF38F}">
      <dsp:nvSpPr>
        <dsp:cNvPr id="0" name=""/>
        <dsp:cNvSpPr/>
      </dsp:nvSpPr>
      <dsp:spPr>
        <a:xfrm>
          <a:off x="572864" y="3453789"/>
          <a:ext cx="1308712" cy="727062"/>
        </a:xfrm>
        <a:prstGeom prst="rect">
          <a:avLst/>
        </a:prstGeom>
        <a:noFill/>
        <a:ln>
          <a:noFill/>
        </a:ln>
        <a:effectLst/>
      </dsp:spPr>
      <dsp:style>
        <a:lnRef idx="0">
          <a:scrgbClr r="0" g="0" b="0"/>
        </a:lnRef>
        <a:fillRef idx="0">
          <a:scrgbClr r="0" g="0" b="0"/>
        </a:fillRef>
        <a:effectRef idx="0">
          <a:scrgbClr r="0" g="0" b="0"/>
        </a:effectRef>
        <a:fontRef idx="minor"/>
      </dsp:style>
    </dsp:sp>
    <dsp:sp modelId="{2B0B5190-AEA4-4AD1-8C80-C25283B584A0}">
      <dsp:nvSpPr>
        <dsp:cNvPr id="0" name=""/>
        <dsp:cNvSpPr/>
      </dsp:nvSpPr>
      <dsp:spPr>
        <a:xfrm rot="5400000">
          <a:off x="3129573" y="3207261"/>
          <a:ext cx="1211770" cy="1131126"/>
        </a:xfrm>
        <a:prstGeom prst="hexagon">
          <a:avLst>
            <a:gd name="adj" fmla="val 25000"/>
            <a:gd name="vf" fmla="val 115470"/>
          </a:avLst>
        </a:prstGeom>
        <a:solidFill>
          <a:srgbClr val="FF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increased infection rate</a:t>
          </a:r>
          <a:endParaRPr lang="tr-TR" sz="1200" kern="1200" dirty="0" smtClean="0">
            <a:solidFill>
              <a:schemeClr val="tx1"/>
            </a:solidFill>
            <a:latin typeface="+mn-lt"/>
          </a:endParaRPr>
        </a:p>
      </dsp:txBody>
      <dsp:txXfrm rot="-5400000">
        <a:off x="3352143" y="3362180"/>
        <a:ext cx="766630" cy="821288"/>
      </dsp:txXfrm>
    </dsp:sp>
    <dsp:sp modelId="{2ED8AB2D-AABF-40F9-A7CB-97FF93570F3E}">
      <dsp:nvSpPr>
        <dsp:cNvPr id="0" name=""/>
        <dsp:cNvSpPr/>
      </dsp:nvSpPr>
      <dsp:spPr>
        <a:xfrm rot="5400000">
          <a:off x="2675289" y="4319709"/>
          <a:ext cx="1211770" cy="1054240"/>
        </a:xfrm>
        <a:prstGeom prst="hexagon">
          <a:avLst>
            <a:gd name="adj" fmla="val 25000"/>
            <a:gd name="vf" fmla="val 115470"/>
          </a:avLst>
        </a:prstGeom>
        <a:solidFill>
          <a:srgbClr val="0066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increased postoperative pain</a:t>
          </a:r>
          <a:endParaRPr lang="tr-TR" sz="1200" kern="1200" dirty="0" smtClean="0">
            <a:solidFill>
              <a:schemeClr val="tx1"/>
            </a:solidFill>
            <a:latin typeface="+mn-lt"/>
          </a:endParaRPr>
        </a:p>
      </dsp:txBody>
      <dsp:txXfrm rot="-5400000">
        <a:off x="2918340" y="4429778"/>
        <a:ext cx="725668" cy="834102"/>
      </dsp:txXfrm>
    </dsp:sp>
    <dsp:sp modelId="{BE20F077-E8F2-4220-8893-BF2C7DC53036}">
      <dsp:nvSpPr>
        <dsp:cNvPr id="0" name=""/>
        <dsp:cNvSpPr/>
      </dsp:nvSpPr>
      <dsp:spPr>
        <a:xfrm>
          <a:off x="3582903" y="4482340"/>
          <a:ext cx="1352336" cy="727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l" defTabSz="1600200">
            <a:lnSpc>
              <a:spcPct val="90000"/>
            </a:lnSpc>
            <a:spcBef>
              <a:spcPct val="0"/>
            </a:spcBef>
            <a:spcAft>
              <a:spcPct val="35000"/>
            </a:spcAft>
          </a:pPr>
          <a:endParaRPr lang="tr-TR" sz="1200" kern="1200" dirty="0">
            <a:solidFill>
              <a:schemeClr val="tx1"/>
            </a:solidFill>
            <a:latin typeface="+mn-lt"/>
          </a:endParaRPr>
        </a:p>
        <a:p>
          <a:pPr lvl="0" algn="l" defTabSz="800100">
            <a:lnSpc>
              <a:spcPct val="90000"/>
            </a:lnSpc>
            <a:spcBef>
              <a:spcPct val="0"/>
            </a:spcBef>
            <a:spcAft>
              <a:spcPct val="35000"/>
            </a:spcAft>
          </a:pPr>
          <a:endParaRPr lang="tr-TR" sz="1200" kern="1200" dirty="0">
            <a:solidFill>
              <a:schemeClr val="tx1"/>
            </a:solidFill>
            <a:latin typeface="+mn-lt"/>
          </a:endParaRPr>
        </a:p>
        <a:p>
          <a:pPr lvl="0" algn="l" defTabSz="800100">
            <a:lnSpc>
              <a:spcPct val="90000"/>
            </a:lnSpc>
            <a:spcBef>
              <a:spcPct val="0"/>
            </a:spcBef>
            <a:spcAft>
              <a:spcPct val="35000"/>
            </a:spcAft>
          </a:pPr>
          <a:endParaRPr lang="tr-TR" sz="1200" kern="1200" dirty="0">
            <a:solidFill>
              <a:schemeClr val="tx1"/>
            </a:solidFill>
            <a:latin typeface="+mn-lt"/>
          </a:endParaRPr>
        </a:p>
        <a:p>
          <a:pPr lvl="0" algn="l" defTabSz="1377950">
            <a:lnSpc>
              <a:spcPct val="90000"/>
            </a:lnSpc>
            <a:spcBef>
              <a:spcPct val="0"/>
            </a:spcBef>
            <a:spcAft>
              <a:spcPct val="35000"/>
            </a:spcAft>
          </a:pPr>
          <a:endParaRPr lang="tr-TR" sz="1200" kern="1200" dirty="0">
            <a:solidFill>
              <a:schemeClr val="tx1"/>
            </a:solidFill>
            <a:latin typeface="+mn-lt"/>
          </a:endParaRPr>
        </a:p>
      </dsp:txBody>
      <dsp:txXfrm>
        <a:off x="3582903" y="4482340"/>
        <a:ext cx="1352336" cy="727062"/>
      </dsp:txXfrm>
    </dsp:sp>
    <dsp:sp modelId="{566C71D6-1ED1-49DE-8989-DC4AEF337601}">
      <dsp:nvSpPr>
        <dsp:cNvPr id="0" name=""/>
        <dsp:cNvSpPr/>
      </dsp:nvSpPr>
      <dsp:spPr>
        <a:xfrm rot="5400000">
          <a:off x="1279326" y="4085189"/>
          <a:ext cx="1211770" cy="1521364"/>
        </a:xfrm>
        <a:prstGeom prst="hexagon">
          <a:avLst>
            <a:gd name="adj" fmla="val 25000"/>
            <a:gd name="vf" fmla="val 115470"/>
          </a:avLst>
        </a:prstGeom>
        <a:solidFill>
          <a:srgbClr val="9933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latin typeface="+mn-lt"/>
            </a:rPr>
            <a:t>increased use of anesthetic during surgery</a:t>
          </a:r>
          <a:endParaRPr lang="tr-TR" sz="1200" kern="1200" dirty="0" smtClean="0">
            <a:solidFill>
              <a:schemeClr val="tx1"/>
            </a:solidFill>
            <a:latin typeface="+mn-lt"/>
          </a:endParaRPr>
        </a:p>
      </dsp:txBody>
      <dsp:txXfrm rot="-5400000">
        <a:off x="1378090" y="4441948"/>
        <a:ext cx="1014242" cy="807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D6EC9-1327-4C4D-98A9-3E79D3E918F2}">
      <dsp:nvSpPr>
        <dsp:cNvPr id="0" name=""/>
        <dsp:cNvSpPr/>
      </dsp:nvSpPr>
      <dsp:spPr>
        <a:xfrm rot="16200000">
          <a:off x="-115298" y="116344"/>
          <a:ext cx="2952328" cy="2719638"/>
        </a:xfrm>
        <a:prstGeom prst="flowChartManualOperati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800" b="1" kern="1200" dirty="0" smtClean="0">
              <a:solidFill>
                <a:schemeClr val="tx1">
                  <a:lumMod val="50000"/>
                  <a:lumOff val="50000"/>
                </a:schemeClr>
              </a:solidFill>
              <a:latin typeface="Georgia" panose="02040502050405020303" pitchFamily="18" charset="0"/>
              <a:ea typeface="Gulim" pitchFamily="34" charset="-127"/>
            </a:rPr>
            <a:t>Procedural information </a:t>
          </a:r>
          <a:r>
            <a:rPr lang="tr-TR" sz="1800" b="1" kern="1200" dirty="0" smtClean="0">
              <a:latin typeface="Georgia" panose="02040502050405020303" pitchFamily="18" charset="0"/>
              <a:ea typeface="Gulim" pitchFamily="34" charset="-127"/>
            </a:rPr>
            <a:t>(</a:t>
          </a:r>
          <a:r>
            <a:rPr lang="en-US" sz="1800" kern="1200" dirty="0" smtClean="0">
              <a:latin typeface="Georgia" panose="02040502050405020303" pitchFamily="18" charset="0"/>
              <a:ea typeface="Gulim" pitchFamily="34" charset="-127"/>
            </a:rPr>
            <a:t>causes and consequences of the surgery, specific surgical procedures, instructions given in the postoperative period, and discharge</a:t>
          </a:r>
          <a:r>
            <a:rPr lang="tr-TR" sz="1800" kern="1200" dirty="0" smtClean="0">
              <a:latin typeface="Georgia" panose="02040502050405020303" pitchFamily="18" charset="0"/>
              <a:ea typeface="Gulim" pitchFamily="34" charset="-127"/>
            </a:rPr>
            <a:t>)</a:t>
          </a:r>
          <a:endParaRPr lang="en-US" sz="1800" kern="1200" dirty="0" smtClean="0">
            <a:latin typeface="Georgia" panose="02040502050405020303" pitchFamily="18" charset="0"/>
            <a:ea typeface="Gulim" pitchFamily="34" charset="-127"/>
          </a:endParaRPr>
        </a:p>
      </dsp:txBody>
      <dsp:txXfrm rot="5400000">
        <a:off x="1047" y="590465"/>
        <a:ext cx="2719638" cy="1771396"/>
      </dsp:txXfrm>
    </dsp:sp>
    <dsp:sp modelId="{0462FF60-F721-40C8-A4E6-70F0D694A54E}">
      <dsp:nvSpPr>
        <dsp:cNvPr id="0" name=""/>
        <dsp:cNvSpPr/>
      </dsp:nvSpPr>
      <dsp:spPr>
        <a:xfrm rot="16200000">
          <a:off x="2808311" y="116344"/>
          <a:ext cx="2952328" cy="2719638"/>
        </a:xfrm>
        <a:prstGeom prst="flowChartManualOperation">
          <a:avLst/>
        </a:prstGeom>
        <a:solidFill>
          <a:schemeClr val="accent4">
            <a:hueOff val="-40923"/>
            <a:satOff val="-8854"/>
            <a:lumOff val="135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1800" b="1" kern="1200" dirty="0" smtClean="0">
              <a:solidFill>
                <a:schemeClr val="tx1">
                  <a:lumMod val="50000"/>
                  <a:lumOff val="50000"/>
                </a:schemeClr>
              </a:solidFill>
              <a:latin typeface="Georgia" panose="02040502050405020303" pitchFamily="18" charset="0"/>
              <a:ea typeface="Gulim" pitchFamily="34" charset="-127"/>
            </a:rPr>
            <a:t>Sensory information </a:t>
          </a:r>
          <a:r>
            <a:rPr lang="tr-TR" sz="1800" b="0" kern="1200" dirty="0" smtClean="0">
              <a:latin typeface="Georgia" panose="02040502050405020303" pitchFamily="18" charset="0"/>
              <a:ea typeface="Gulim" pitchFamily="34" charset="-127"/>
            </a:rPr>
            <a:t>(</a:t>
          </a:r>
          <a:r>
            <a:rPr lang="en-US" sz="1800" b="0" kern="1200" dirty="0" smtClean="0">
              <a:latin typeface="Georgia" panose="02040502050405020303" pitchFamily="18" charset="0"/>
              <a:ea typeface="Gulim" pitchFamily="34" charset="-127"/>
            </a:rPr>
            <a:t>feelings </a:t>
          </a:r>
          <a:r>
            <a:rPr lang="en-US" sz="1800" kern="1200" dirty="0" smtClean="0">
              <a:latin typeface="Georgia" panose="02040502050405020303" pitchFamily="18" charset="0"/>
              <a:ea typeface="Gulim" pitchFamily="34" charset="-127"/>
            </a:rPr>
            <a:t>that patients experience during or after the operation, such as pain and discomfort</a:t>
          </a:r>
          <a:r>
            <a:rPr lang="tr-TR" sz="1800" kern="1200" dirty="0" smtClean="0">
              <a:latin typeface="Georgia" panose="02040502050405020303" pitchFamily="18" charset="0"/>
              <a:ea typeface="Gulim" pitchFamily="34" charset="-127"/>
            </a:rPr>
            <a:t>)</a:t>
          </a:r>
          <a:endParaRPr lang="en-US" sz="1800" kern="1200" dirty="0" smtClean="0">
            <a:latin typeface="Georgia" panose="02040502050405020303" pitchFamily="18" charset="0"/>
            <a:ea typeface="Gulim" pitchFamily="34" charset="-127"/>
          </a:endParaRPr>
        </a:p>
      </dsp:txBody>
      <dsp:txXfrm rot="5400000">
        <a:off x="2924656" y="590465"/>
        <a:ext cx="2719638" cy="1771396"/>
      </dsp:txXfrm>
    </dsp:sp>
    <dsp:sp modelId="{F3EFD74F-42EB-4B37-92F2-F4FB45255A75}">
      <dsp:nvSpPr>
        <dsp:cNvPr id="0" name=""/>
        <dsp:cNvSpPr/>
      </dsp:nvSpPr>
      <dsp:spPr>
        <a:xfrm rot="16200000">
          <a:off x="5731922" y="116344"/>
          <a:ext cx="2952328" cy="2719638"/>
        </a:xfrm>
        <a:prstGeom prst="flowChartManualOperation">
          <a:avLst/>
        </a:prstGeom>
        <a:solidFill>
          <a:schemeClr val="accent4">
            <a:hueOff val="-81845"/>
            <a:satOff val="-17707"/>
            <a:lumOff val="2706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4300" bIns="0" numCol="1" spcCol="1270" anchor="ctr" anchorCtr="0">
          <a:noAutofit/>
        </a:bodyPr>
        <a:lstStyle/>
        <a:p>
          <a:pPr marL="85725" lvl="0" indent="0" algn="l" defTabSz="800100">
            <a:lnSpc>
              <a:spcPct val="90000"/>
            </a:lnSpc>
            <a:spcBef>
              <a:spcPct val="0"/>
            </a:spcBef>
            <a:spcAft>
              <a:spcPct val="35000"/>
            </a:spcAft>
            <a:buNone/>
          </a:pPr>
          <a:r>
            <a:rPr lang="en-US" sz="1800" b="1" kern="1200" dirty="0" smtClean="0">
              <a:solidFill>
                <a:schemeClr val="tx1">
                  <a:lumMod val="50000"/>
                  <a:lumOff val="50000"/>
                </a:schemeClr>
              </a:solidFill>
              <a:latin typeface="Georgia" panose="02040502050405020303" pitchFamily="18" charset="0"/>
              <a:ea typeface="Gulim" pitchFamily="34" charset="-127"/>
            </a:rPr>
            <a:t>Coping information </a:t>
          </a:r>
          <a:r>
            <a:rPr lang="tr-TR" sz="1800" b="0" kern="1200" dirty="0" smtClean="0">
              <a:latin typeface="Georgia" panose="02040502050405020303" pitchFamily="18" charset="0"/>
              <a:ea typeface="Gulim" pitchFamily="34" charset="-127"/>
            </a:rPr>
            <a:t>(</a:t>
          </a:r>
          <a:r>
            <a:rPr lang="en-US" sz="1800" b="0" kern="1200" dirty="0" smtClean="0">
              <a:latin typeface="Georgia" panose="02040502050405020303" pitchFamily="18" charset="0"/>
              <a:ea typeface="Gulim" pitchFamily="34" charset="-127"/>
            </a:rPr>
            <a:t>exercises </a:t>
          </a:r>
          <a:r>
            <a:rPr lang="en-US" sz="1800" kern="1200" dirty="0" smtClean="0">
              <a:latin typeface="Georgia" panose="02040502050405020303" pitchFamily="18" charset="0"/>
              <a:ea typeface="Gulim" pitchFamily="34" charset="-127"/>
            </a:rPr>
            <a:t>such as deep breathing and coughing exercises to minimize complications and improve postoperative function</a:t>
          </a:r>
          <a:r>
            <a:rPr lang="tr-TR" sz="1800" kern="1200" dirty="0" smtClean="0">
              <a:latin typeface="Georgia" panose="02040502050405020303" pitchFamily="18" charset="0"/>
              <a:ea typeface="Gulim" pitchFamily="34" charset="-127"/>
            </a:rPr>
            <a:t>)</a:t>
          </a:r>
        </a:p>
      </dsp:txBody>
      <dsp:txXfrm rot="5400000">
        <a:off x="5848267" y="590465"/>
        <a:ext cx="2719638" cy="1771396"/>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3A071E-5BB6-4147-A485-4934012F7B7B}" type="datetimeFigureOut">
              <a:rPr lang="tr-TR" smtClean="0"/>
              <a:t>19.09.2018</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0D573C-89DC-4704-8591-04393602053B}" type="slidenum">
              <a:rPr lang="tr-TR" smtClean="0"/>
              <a:t>‹#›</a:t>
            </a:fld>
            <a:endParaRPr lang="tr-TR"/>
          </a:p>
        </p:txBody>
      </p:sp>
    </p:spTree>
    <p:extLst>
      <p:ext uri="{BB962C8B-B14F-4D97-AF65-F5344CB8AC3E}">
        <p14:creationId xmlns:p14="http://schemas.microsoft.com/office/powerpoint/2010/main" val="2403719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3</a:t>
            </a:fld>
            <a:endParaRPr lang="tr-TR"/>
          </a:p>
        </p:txBody>
      </p:sp>
    </p:spTree>
    <p:extLst>
      <p:ext uri="{BB962C8B-B14F-4D97-AF65-F5344CB8AC3E}">
        <p14:creationId xmlns:p14="http://schemas.microsoft.com/office/powerpoint/2010/main" val="126316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C0D573C-89DC-4704-8591-04393602053B}" type="slidenum">
              <a:rPr lang="tr-TR" smtClean="0"/>
              <a:t>4</a:t>
            </a:fld>
            <a:endParaRPr lang="tr-TR"/>
          </a:p>
        </p:txBody>
      </p:sp>
    </p:spTree>
    <p:extLst>
      <p:ext uri="{BB962C8B-B14F-4D97-AF65-F5344CB8AC3E}">
        <p14:creationId xmlns:p14="http://schemas.microsoft.com/office/powerpoint/2010/main" val="4182104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5</a:t>
            </a:fld>
            <a:endParaRPr lang="tr-TR"/>
          </a:p>
        </p:txBody>
      </p:sp>
    </p:spTree>
    <p:extLst>
      <p:ext uri="{BB962C8B-B14F-4D97-AF65-F5344CB8AC3E}">
        <p14:creationId xmlns:p14="http://schemas.microsoft.com/office/powerpoint/2010/main" val="479617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6</a:t>
            </a:fld>
            <a:endParaRPr lang="tr-TR"/>
          </a:p>
        </p:txBody>
      </p:sp>
    </p:spTree>
    <p:extLst>
      <p:ext uri="{BB962C8B-B14F-4D97-AF65-F5344CB8AC3E}">
        <p14:creationId xmlns:p14="http://schemas.microsoft.com/office/powerpoint/2010/main" val="2078061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C0D573C-89DC-4704-8591-04393602053B}" type="slidenum">
              <a:rPr lang="tr-TR" smtClean="0"/>
              <a:t>9</a:t>
            </a:fld>
            <a:endParaRPr lang="tr-TR"/>
          </a:p>
        </p:txBody>
      </p:sp>
    </p:spTree>
    <p:extLst>
      <p:ext uri="{BB962C8B-B14F-4D97-AF65-F5344CB8AC3E}">
        <p14:creationId xmlns:p14="http://schemas.microsoft.com/office/powerpoint/2010/main" val="1680708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12</a:t>
            </a:fld>
            <a:endParaRPr lang="tr-TR"/>
          </a:p>
        </p:txBody>
      </p:sp>
    </p:spTree>
    <p:extLst>
      <p:ext uri="{BB962C8B-B14F-4D97-AF65-F5344CB8AC3E}">
        <p14:creationId xmlns:p14="http://schemas.microsoft.com/office/powerpoint/2010/main" val="2232791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13</a:t>
            </a:fld>
            <a:endParaRPr lang="tr-TR"/>
          </a:p>
        </p:txBody>
      </p:sp>
    </p:spTree>
    <p:extLst>
      <p:ext uri="{BB962C8B-B14F-4D97-AF65-F5344CB8AC3E}">
        <p14:creationId xmlns:p14="http://schemas.microsoft.com/office/powerpoint/2010/main" val="3122759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14</a:t>
            </a:fld>
            <a:endParaRPr lang="tr-TR"/>
          </a:p>
        </p:txBody>
      </p:sp>
    </p:spTree>
    <p:extLst>
      <p:ext uri="{BB962C8B-B14F-4D97-AF65-F5344CB8AC3E}">
        <p14:creationId xmlns:p14="http://schemas.microsoft.com/office/powerpoint/2010/main" val="1065026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15</a:t>
            </a:fld>
            <a:endParaRPr lang="tr-TR"/>
          </a:p>
        </p:txBody>
      </p:sp>
    </p:spTree>
    <p:extLst>
      <p:ext uri="{BB962C8B-B14F-4D97-AF65-F5344CB8AC3E}">
        <p14:creationId xmlns:p14="http://schemas.microsoft.com/office/powerpoint/2010/main" val="1894486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16</a:t>
            </a:fld>
            <a:endParaRPr lang="tr-TR"/>
          </a:p>
        </p:txBody>
      </p:sp>
    </p:spTree>
    <p:extLst>
      <p:ext uri="{BB962C8B-B14F-4D97-AF65-F5344CB8AC3E}">
        <p14:creationId xmlns:p14="http://schemas.microsoft.com/office/powerpoint/2010/main" val="3340724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17</a:t>
            </a:fld>
            <a:endParaRPr lang="tr-TR"/>
          </a:p>
        </p:txBody>
      </p:sp>
    </p:spTree>
    <p:extLst>
      <p:ext uri="{BB962C8B-B14F-4D97-AF65-F5344CB8AC3E}">
        <p14:creationId xmlns:p14="http://schemas.microsoft.com/office/powerpoint/2010/main" val="614666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18</a:t>
            </a:fld>
            <a:endParaRPr lang="tr-TR"/>
          </a:p>
        </p:txBody>
      </p:sp>
    </p:spTree>
    <p:extLst>
      <p:ext uri="{BB962C8B-B14F-4D97-AF65-F5344CB8AC3E}">
        <p14:creationId xmlns:p14="http://schemas.microsoft.com/office/powerpoint/2010/main" val="4133489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19</a:t>
            </a:fld>
            <a:endParaRPr lang="tr-TR"/>
          </a:p>
        </p:txBody>
      </p:sp>
    </p:spTree>
    <p:extLst>
      <p:ext uri="{BB962C8B-B14F-4D97-AF65-F5344CB8AC3E}">
        <p14:creationId xmlns:p14="http://schemas.microsoft.com/office/powerpoint/2010/main" val="2124947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20</a:t>
            </a:fld>
            <a:endParaRPr lang="tr-TR"/>
          </a:p>
        </p:txBody>
      </p:sp>
    </p:spTree>
    <p:extLst>
      <p:ext uri="{BB962C8B-B14F-4D97-AF65-F5344CB8AC3E}">
        <p14:creationId xmlns:p14="http://schemas.microsoft.com/office/powerpoint/2010/main" val="2542220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21</a:t>
            </a:fld>
            <a:endParaRPr lang="tr-TR"/>
          </a:p>
        </p:txBody>
      </p:sp>
    </p:spTree>
    <p:extLst>
      <p:ext uri="{BB962C8B-B14F-4D97-AF65-F5344CB8AC3E}">
        <p14:creationId xmlns:p14="http://schemas.microsoft.com/office/powerpoint/2010/main" val="1856773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22</a:t>
            </a:fld>
            <a:endParaRPr lang="tr-TR"/>
          </a:p>
        </p:txBody>
      </p:sp>
    </p:spTree>
    <p:extLst>
      <p:ext uri="{BB962C8B-B14F-4D97-AF65-F5344CB8AC3E}">
        <p14:creationId xmlns:p14="http://schemas.microsoft.com/office/powerpoint/2010/main" val="772891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23</a:t>
            </a:fld>
            <a:endParaRPr lang="tr-TR"/>
          </a:p>
        </p:txBody>
      </p:sp>
    </p:spTree>
    <p:extLst>
      <p:ext uri="{BB962C8B-B14F-4D97-AF65-F5344CB8AC3E}">
        <p14:creationId xmlns:p14="http://schemas.microsoft.com/office/powerpoint/2010/main" val="1046130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24</a:t>
            </a:fld>
            <a:endParaRPr lang="tr-TR"/>
          </a:p>
        </p:txBody>
      </p:sp>
    </p:spTree>
    <p:extLst>
      <p:ext uri="{BB962C8B-B14F-4D97-AF65-F5344CB8AC3E}">
        <p14:creationId xmlns:p14="http://schemas.microsoft.com/office/powerpoint/2010/main" val="2845147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25</a:t>
            </a:fld>
            <a:endParaRPr lang="tr-TR"/>
          </a:p>
        </p:txBody>
      </p:sp>
    </p:spTree>
    <p:extLst>
      <p:ext uri="{BB962C8B-B14F-4D97-AF65-F5344CB8AC3E}">
        <p14:creationId xmlns:p14="http://schemas.microsoft.com/office/powerpoint/2010/main" val="33432741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C0D573C-89DC-4704-8591-04393602053B}" type="slidenum">
              <a:rPr lang="tr-TR" smtClean="0"/>
              <a:t>26</a:t>
            </a:fld>
            <a:endParaRPr lang="tr-TR"/>
          </a:p>
        </p:txBody>
      </p:sp>
    </p:spTree>
    <p:extLst>
      <p:ext uri="{BB962C8B-B14F-4D97-AF65-F5344CB8AC3E}">
        <p14:creationId xmlns:p14="http://schemas.microsoft.com/office/powerpoint/2010/main" val="4063500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C0D573C-89DC-4704-8591-04393602053B}" type="slidenum">
              <a:rPr lang="tr-TR" smtClean="0"/>
              <a:t>27</a:t>
            </a:fld>
            <a:endParaRPr lang="tr-TR"/>
          </a:p>
        </p:txBody>
      </p:sp>
    </p:spTree>
    <p:extLst>
      <p:ext uri="{BB962C8B-B14F-4D97-AF65-F5344CB8AC3E}">
        <p14:creationId xmlns:p14="http://schemas.microsoft.com/office/powerpoint/2010/main" val="4049816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29</a:t>
            </a:fld>
            <a:endParaRPr lang="tr-TR"/>
          </a:p>
        </p:txBody>
      </p:sp>
    </p:spTree>
    <p:extLst>
      <p:ext uri="{BB962C8B-B14F-4D97-AF65-F5344CB8AC3E}">
        <p14:creationId xmlns:p14="http://schemas.microsoft.com/office/powerpoint/2010/main" val="6999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30</a:t>
            </a:fld>
            <a:endParaRPr lang="tr-TR"/>
          </a:p>
        </p:txBody>
      </p:sp>
    </p:spTree>
    <p:extLst>
      <p:ext uri="{BB962C8B-B14F-4D97-AF65-F5344CB8AC3E}">
        <p14:creationId xmlns:p14="http://schemas.microsoft.com/office/powerpoint/2010/main" val="1404723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C0D573C-89DC-4704-8591-04393602053B}" type="slidenum">
              <a:rPr lang="tr-TR" smtClean="0"/>
              <a:t>31</a:t>
            </a:fld>
            <a:endParaRPr lang="tr-TR"/>
          </a:p>
        </p:txBody>
      </p:sp>
    </p:spTree>
    <p:extLst>
      <p:ext uri="{BB962C8B-B14F-4D97-AF65-F5344CB8AC3E}">
        <p14:creationId xmlns:p14="http://schemas.microsoft.com/office/powerpoint/2010/main" val="3181787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Asıl başlık stili için tıklatın</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p>
            <a:fld id="{8A441765-D588-45F1-ACD3-AC73215CE83F}" type="datetime1">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F9E9C478-CBC9-4F0D-8B63-4C61B83DEAB0}" type="datetime1">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612A629-EF53-485A-A4D0-49D5CD98897F}" type="datetime1">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8A8F9DEB-A7CC-4933-AD59-38305E5A0C45}" type="datetime1">
              <a:rPr lang="en-US" smtClean="0"/>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282ECFAE-1127-45FB-B5EA-C28DDA371A28}" type="datetime1">
              <a:rPr lang="en-US" smtClean="0"/>
              <a:t>9/19/2018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6BDCA906-425A-41D7-B08C-6E93BBF04BDC}" type="datetime1">
              <a:rPr lang="en-US" smtClean="0"/>
              <a:t>9/19/2018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39C117-43B6-40B8-B901-4AA11814C281}" type="datetime1">
              <a:rPr lang="en-US" smtClean="0"/>
              <a:t>9/19/2018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6746E87-32C0-44E1-A573-1567A218A0E1}" type="datetime1">
              <a:rPr lang="en-US" smtClean="0"/>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F341A34-C8C8-4842-99AD-312B92B00BFC}" type="datetime1">
              <a:rPr lang="en-US" smtClean="0"/>
              <a:t>9/19/2018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7D5FC2B3-C16D-454B-9847-56DAB5C67C67}" type="datetime1">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758F14DE-81A0-4DCF-9376-AE59F0512B6D}" type="datetime1">
              <a:rPr lang="en-US" smtClean="0"/>
              <a:t>9/19/2018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15D21-7A68-43FF-AD93-41204F113B8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8A441765-D588-45F1-ACD3-AC73215CE83F}" type="datetime1">
              <a:rPr lang="en-US" smtClean="0"/>
              <a:t>9/19/2018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2113617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9E9C478-CBC9-4F0D-8B63-4C61B83DEAB0}" type="datetime1">
              <a:rPr lang="en-US" smtClean="0"/>
              <a:t>9/19/2018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3220308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612A629-EF53-485A-A4D0-49D5CD98897F}" type="datetime1">
              <a:rPr lang="en-US" smtClean="0"/>
              <a:t>9/19/2018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1110464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8A8F9DEB-A7CC-4933-AD59-38305E5A0C45}" type="datetime1">
              <a:rPr lang="en-US" smtClean="0"/>
              <a:t>9/19/2018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2809592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82ECFAE-1127-45FB-B5EA-C28DDA371A28}" type="datetime1">
              <a:rPr lang="en-US" smtClean="0"/>
              <a:t>9/19/2018</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3385487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BDCA906-425A-41D7-B08C-6E93BBF04BDC}" type="datetime1">
              <a:rPr lang="en-US" smtClean="0"/>
              <a:t>9/19/2018</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5061561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139C117-43B6-40B8-B901-4AA11814C281}" type="datetime1">
              <a:rPr lang="en-US" smtClean="0"/>
              <a:t>9/19/2018</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1135990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16746E87-32C0-44E1-A573-1567A218A0E1}" type="datetime1">
              <a:rPr lang="en-US" smtClean="0"/>
              <a:t>9/19/2018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4126454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341A34-C8C8-4842-99AD-312B92B00BFC}" type="datetime1">
              <a:rPr lang="en-US" smtClean="0"/>
              <a:t>9/19/2018</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278579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D5FC2B3-C16D-454B-9847-56DAB5C67C67}" type="datetime1">
              <a:rPr lang="en-US" smtClean="0"/>
              <a:t>9/19/2018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15600091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758F14DE-81A0-4DCF-9376-AE59F0512B6D}" type="datetime1">
              <a:rPr lang="en-US" smtClean="0"/>
              <a:t>9/19/2018</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6C015D21-7A68-43FF-AD93-41204F113B81}" type="slidenum">
              <a:rPr lang="en-US" smtClean="0"/>
              <a:pPr/>
              <a:t>‹#›</a:t>
            </a:fld>
            <a:endParaRPr lang="en-US"/>
          </a:p>
        </p:txBody>
      </p:sp>
    </p:spTree>
    <p:extLst>
      <p:ext uri="{BB962C8B-B14F-4D97-AF65-F5344CB8AC3E}">
        <p14:creationId xmlns:p14="http://schemas.microsoft.com/office/powerpoint/2010/main" val="98660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prin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A8B42C-3002-44FA-8BF2-43DE577A8069}" type="datetime1">
              <a:rPr lang="en-US" smtClean="0"/>
              <a:t>9/19/2018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15D21-7A68-43FF-AD93-41204F113B8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CA8B42C-3002-44FA-8BF2-43DE577A8069}" type="datetime1">
              <a:rPr lang="en-US" smtClean="0"/>
              <a:t>9/19/2018</a:t>
            </a:fld>
            <a:endParaRPr lang="en-US"/>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15D21-7A68-43FF-AD93-41204F113B81}" type="slidenum">
              <a:rPr lang="en-US" smtClean="0"/>
              <a:pPr/>
              <a:t>‹#›</a:t>
            </a:fld>
            <a:endParaRPr lang="en-US"/>
          </a:p>
        </p:txBody>
      </p:sp>
    </p:spTree>
    <p:extLst>
      <p:ext uri="{BB962C8B-B14F-4D97-AF65-F5344CB8AC3E}">
        <p14:creationId xmlns:p14="http://schemas.microsoft.com/office/powerpoint/2010/main" val="2321160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www.who.int/cardiovascular_diseases/about_cvd/e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e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jpeg"/><Relationship Id="rId7" Type="http://schemas.openxmlformats.org/officeDocument/2006/relationships/diagramColors" Target="../diagrams/colors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gif"/></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emf"/></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5.jpeg"/><Relationship Id="rId7" Type="http://schemas.openxmlformats.org/officeDocument/2006/relationships/image" Target="../media/image33.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jpeg"/><Relationship Id="rId10" Type="http://schemas.openxmlformats.org/officeDocument/2006/relationships/image" Target="../media/image36.emf"/><Relationship Id="rId4" Type="http://schemas.openxmlformats.org/officeDocument/2006/relationships/image" Target="../media/image30.emf"/><Relationship Id="rId9" Type="http://schemas.openxmlformats.org/officeDocument/2006/relationships/image" Target="../media/image35.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63888" y="1700808"/>
            <a:ext cx="5472608" cy="3168352"/>
          </a:xfrm>
        </p:spPr>
        <p:txBody>
          <a:bodyPr>
            <a:normAutofit fontScale="90000"/>
          </a:bodyPr>
          <a:lstStyle/>
          <a:p>
            <a:r>
              <a:rPr lang="tr-TR" b="1" baseline="30000" dirty="0" smtClean="0">
                <a:ln w="12700" cmpd="sng">
                  <a:solidFill>
                    <a:schemeClr val="accent4"/>
                  </a:solidFill>
                  <a:prstDash val="solid"/>
                </a:ln>
                <a:solidFill>
                  <a:srgbClr val="0070C0"/>
                </a:solidFill>
                <a:latin typeface="Georgia" panose="02040502050405020303" pitchFamily="18" charset="0"/>
              </a:rPr>
              <a:t>«</a:t>
            </a:r>
            <a:r>
              <a:rPr lang="en-US" b="1" dirty="0" smtClean="0">
                <a:ln w="12700" cmpd="sng">
                  <a:solidFill>
                    <a:schemeClr val="accent4"/>
                  </a:solidFill>
                  <a:prstDash val="solid"/>
                </a:ln>
                <a:solidFill>
                  <a:srgbClr val="0070C0"/>
                </a:solidFill>
                <a:latin typeface="Georgia" panose="02040502050405020303" pitchFamily="18" charset="0"/>
              </a:rPr>
              <a:t>The </a:t>
            </a:r>
            <a:r>
              <a:rPr lang="en-US" b="1" dirty="0">
                <a:ln w="12700" cmpd="sng">
                  <a:solidFill>
                    <a:schemeClr val="accent4"/>
                  </a:solidFill>
                  <a:prstDash val="solid"/>
                </a:ln>
                <a:solidFill>
                  <a:srgbClr val="0070C0"/>
                </a:solidFill>
                <a:latin typeface="Georgia" panose="02040502050405020303" pitchFamily="18" charset="0"/>
              </a:rPr>
              <a:t>healing power of preoperative education in patients undergoing cardiac </a:t>
            </a:r>
            <a:r>
              <a:rPr lang="en-US" b="1" dirty="0" smtClean="0">
                <a:ln w="12700" cmpd="sng">
                  <a:solidFill>
                    <a:schemeClr val="accent4"/>
                  </a:solidFill>
                  <a:prstDash val="solid"/>
                </a:ln>
                <a:solidFill>
                  <a:srgbClr val="0070C0"/>
                </a:solidFill>
                <a:latin typeface="Georgia" panose="02040502050405020303" pitchFamily="18" charset="0"/>
              </a:rPr>
              <a:t>surgery</a:t>
            </a:r>
            <a:r>
              <a:rPr lang="tr-TR" b="1" baseline="30000" dirty="0" smtClean="0">
                <a:ln w="12700" cmpd="sng">
                  <a:solidFill>
                    <a:schemeClr val="accent4"/>
                  </a:solidFill>
                  <a:prstDash val="solid"/>
                </a:ln>
                <a:solidFill>
                  <a:srgbClr val="0070C0"/>
                </a:solidFill>
                <a:latin typeface="Georgia" panose="02040502050405020303" pitchFamily="18" charset="0"/>
              </a:rPr>
              <a:t>»</a:t>
            </a:r>
            <a:endParaRPr lang="en-US" b="1" dirty="0">
              <a:ln w="12700" cmpd="sng">
                <a:solidFill>
                  <a:schemeClr val="accent4"/>
                </a:solidFill>
                <a:prstDash val="solid"/>
              </a:ln>
              <a:solidFill>
                <a:srgbClr val="0070C0"/>
              </a:solidFill>
              <a:latin typeface="Georgia" panose="02040502050405020303" pitchFamily="18" charset="0"/>
              <a:ea typeface="Adobe Heiti Std R" pitchFamily="34" charset="-128"/>
              <a:cs typeface="Andalus" pitchFamily="18" charset="-78"/>
            </a:endParaRPr>
          </a:p>
        </p:txBody>
      </p:sp>
      <p:sp>
        <p:nvSpPr>
          <p:cNvPr id="4" name="Dikdörtgen 3"/>
          <p:cNvSpPr/>
          <p:nvPr/>
        </p:nvSpPr>
        <p:spPr>
          <a:xfrm>
            <a:off x="4211960" y="476672"/>
            <a:ext cx="4824536" cy="830997"/>
          </a:xfrm>
          <a:prstGeom prst="rect">
            <a:avLst/>
          </a:prstGeom>
        </p:spPr>
        <p:txBody>
          <a:bodyPr wrap="square">
            <a:spAutoFit/>
          </a:bodyPr>
          <a:lstStyle/>
          <a:p>
            <a:pPr lvl="0" algn="r" fontAlgn="base">
              <a:spcBef>
                <a:spcPct val="0"/>
              </a:spcBef>
              <a:spcAft>
                <a:spcPct val="0"/>
              </a:spcAft>
            </a:pPr>
            <a:r>
              <a:rPr lang="en-US" altLang="tr-TR" sz="1200" dirty="0">
                <a:solidFill>
                  <a:srgbClr val="002060"/>
                </a:solidFill>
                <a:latin typeface="Georgia" panose="02040502050405020303" pitchFamily="18" charset="0"/>
                <a:cs typeface="Adobe Devanagari" panose="02040503050201020203" pitchFamily="18" charset="0"/>
              </a:rPr>
              <a:t>18</a:t>
            </a:r>
            <a:r>
              <a:rPr lang="en-US" altLang="tr-TR" sz="1200" baseline="30000" dirty="0">
                <a:solidFill>
                  <a:srgbClr val="002060"/>
                </a:solidFill>
                <a:latin typeface="Georgia" panose="02040502050405020303" pitchFamily="18" charset="0"/>
                <a:cs typeface="Adobe Devanagari" panose="02040503050201020203" pitchFamily="18" charset="0"/>
              </a:rPr>
              <a:t>th</a:t>
            </a:r>
            <a:r>
              <a:rPr lang="en-US" altLang="tr-TR" sz="1200" dirty="0">
                <a:solidFill>
                  <a:srgbClr val="002060"/>
                </a:solidFill>
                <a:latin typeface="Georgia" panose="02040502050405020303" pitchFamily="18" charset="0"/>
                <a:cs typeface="Adobe Devanagari" panose="02040503050201020203" pitchFamily="18" charset="0"/>
              </a:rPr>
              <a:t> World Congress on </a:t>
            </a:r>
          </a:p>
          <a:p>
            <a:pPr lvl="0" algn="r" fontAlgn="base">
              <a:spcBef>
                <a:spcPct val="0"/>
              </a:spcBef>
              <a:spcAft>
                <a:spcPct val="0"/>
              </a:spcAft>
            </a:pPr>
            <a:r>
              <a:rPr lang="en-US" altLang="tr-TR" sz="1200" dirty="0">
                <a:solidFill>
                  <a:srgbClr val="002060"/>
                </a:solidFill>
                <a:latin typeface="Georgia" panose="02040502050405020303" pitchFamily="18" charset="0"/>
                <a:cs typeface="Adobe Devanagari" panose="02040503050201020203" pitchFamily="18" charset="0"/>
              </a:rPr>
              <a:t>Clinical Nursing and Practice</a:t>
            </a:r>
          </a:p>
          <a:p>
            <a:pPr lvl="0" algn="r" fontAlgn="base">
              <a:spcBef>
                <a:spcPct val="0"/>
              </a:spcBef>
              <a:spcAft>
                <a:spcPct val="0"/>
              </a:spcAft>
            </a:pPr>
            <a:r>
              <a:rPr lang="en-US" altLang="tr-TR" sz="1200" dirty="0">
                <a:solidFill>
                  <a:srgbClr val="002060"/>
                </a:solidFill>
                <a:latin typeface="Georgia" panose="02040502050405020303" pitchFamily="18" charset="0"/>
                <a:cs typeface="Adobe Devanagari" panose="02040503050201020203" pitchFamily="18" charset="0"/>
              </a:rPr>
              <a:t>September 21-22, 2018 Prague, Czech Republic | Panorama Hotel Prague </a:t>
            </a:r>
            <a:r>
              <a:rPr lang="en-US" altLang="tr-TR" sz="1200" dirty="0" err="1">
                <a:solidFill>
                  <a:srgbClr val="002060"/>
                </a:solidFill>
                <a:latin typeface="Georgia" panose="02040502050405020303" pitchFamily="18" charset="0"/>
                <a:cs typeface="Adobe Devanagari" panose="02040503050201020203" pitchFamily="18" charset="0"/>
              </a:rPr>
              <a:t>Milevska</a:t>
            </a:r>
            <a:r>
              <a:rPr lang="en-US" altLang="tr-TR" sz="1200" dirty="0">
                <a:solidFill>
                  <a:srgbClr val="002060"/>
                </a:solidFill>
                <a:latin typeface="Georgia" panose="02040502050405020303" pitchFamily="18" charset="0"/>
                <a:cs typeface="Adobe Devanagari" panose="02040503050201020203" pitchFamily="18" charset="0"/>
              </a:rPr>
              <a:t> 7, 140 63 Praha 4 Czech Republic </a:t>
            </a:r>
          </a:p>
        </p:txBody>
      </p:sp>
      <p:sp>
        <p:nvSpPr>
          <p:cNvPr id="5" name="Subtitle 2"/>
          <p:cNvSpPr txBox="1">
            <a:spLocks/>
          </p:cNvSpPr>
          <p:nvPr/>
        </p:nvSpPr>
        <p:spPr bwMode="auto">
          <a:xfrm>
            <a:off x="4734309" y="5966565"/>
            <a:ext cx="3779837" cy="863600"/>
          </a:xfrm>
          <a:prstGeom prst="rect">
            <a:avLst/>
          </a:prstGeom>
          <a:noFill/>
          <a:ln>
            <a:noFill/>
          </a:ln>
          <a:effectLst/>
        </p:spPr>
        <p:txBody>
          <a:bodyPr vert="horz" wrap="square" lIns="91440" tIns="45720" rIns="91440" bIns="45720" numCol="1" anchor="t" anchorCtr="0" compatLnSpc="1">
            <a:prstTxWarp prst="textNoShape">
              <a:avLst/>
            </a:prstTxWarp>
            <a:normAutofit lnSpcReduction="10000"/>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cs typeface="+mn-cs"/>
              </a:defRPr>
            </a:lvl2pPr>
            <a:lvl3pPr marL="914400" indent="0" algn="ctr" rtl="0" eaLnBrk="0" fontAlgn="base" hangingPunct="0">
              <a:spcBef>
                <a:spcPct val="20000"/>
              </a:spcBef>
              <a:spcAft>
                <a:spcPct val="0"/>
              </a:spcAft>
              <a:buNone/>
              <a:defRPr sz="2400">
                <a:solidFill>
                  <a:schemeClr val="tx1"/>
                </a:solidFill>
                <a:latin typeface="+mn-lt"/>
                <a:cs typeface="+mn-cs"/>
              </a:defRPr>
            </a:lvl3pPr>
            <a:lvl4pPr marL="1371600" indent="0" algn="ctr" rtl="0" eaLnBrk="0" fontAlgn="base" hangingPunct="0">
              <a:spcBef>
                <a:spcPct val="20000"/>
              </a:spcBef>
              <a:spcAft>
                <a:spcPct val="0"/>
              </a:spcAft>
              <a:buNone/>
              <a:defRPr sz="2000">
                <a:solidFill>
                  <a:schemeClr val="tx1"/>
                </a:solidFill>
                <a:latin typeface="+mn-lt"/>
                <a:cs typeface="+mn-cs"/>
              </a:defRPr>
            </a:lvl4pPr>
            <a:lvl5pPr marL="1828800" indent="0" algn="ctr" rtl="0" eaLnBrk="0" fontAlgn="base" hangingPunct="0">
              <a:spcBef>
                <a:spcPct val="20000"/>
              </a:spcBef>
              <a:spcAft>
                <a:spcPct val="0"/>
              </a:spcAft>
              <a:buNone/>
              <a:defRPr sz="2000">
                <a:solidFill>
                  <a:schemeClr val="tx1"/>
                </a:solidFill>
                <a:latin typeface="+mn-lt"/>
                <a:cs typeface="+mn-cs"/>
              </a:defRPr>
            </a:lvl5pPr>
            <a:lvl6pPr marL="2286000" indent="0" algn="ctr" rtl="0" fontAlgn="base">
              <a:spcBef>
                <a:spcPct val="20000"/>
              </a:spcBef>
              <a:spcAft>
                <a:spcPct val="0"/>
              </a:spcAft>
              <a:buNone/>
              <a:defRPr sz="2000">
                <a:solidFill>
                  <a:schemeClr val="tx1"/>
                </a:solidFill>
                <a:latin typeface="+mn-lt"/>
                <a:cs typeface="+mn-cs"/>
              </a:defRPr>
            </a:lvl6pPr>
            <a:lvl7pPr marL="2743200" indent="0" algn="ctr" rtl="0" fontAlgn="base">
              <a:spcBef>
                <a:spcPct val="20000"/>
              </a:spcBef>
              <a:spcAft>
                <a:spcPct val="0"/>
              </a:spcAft>
              <a:buNone/>
              <a:defRPr sz="2000">
                <a:solidFill>
                  <a:schemeClr val="tx1"/>
                </a:solidFill>
                <a:latin typeface="+mn-lt"/>
                <a:cs typeface="+mn-cs"/>
              </a:defRPr>
            </a:lvl7pPr>
            <a:lvl8pPr marL="3200400" indent="0" algn="ctr" rtl="0" fontAlgn="base">
              <a:spcBef>
                <a:spcPct val="20000"/>
              </a:spcBef>
              <a:spcAft>
                <a:spcPct val="0"/>
              </a:spcAft>
              <a:buNone/>
              <a:defRPr sz="2000">
                <a:solidFill>
                  <a:schemeClr val="tx1"/>
                </a:solidFill>
                <a:latin typeface="+mn-lt"/>
                <a:cs typeface="+mn-cs"/>
              </a:defRPr>
            </a:lvl8pPr>
            <a:lvl9pPr marL="3657600" indent="0" algn="ctr" rtl="0" fontAlgn="base">
              <a:spcBef>
                <a:spcPct val="20000"/>
              </a:spcBef>
              <a:spcAft>
                <a:spcPct val="0"/>
              </a:spcAft>
              <a:buNone/>
              <a:defRPr sz="2000">
                <a:solidFill>
                  <a:schemeClr val="tx1"/>
                </a:solidFill>
                <a:latin typeface="+mn-lt"/>
                <a:cs typeface="+mn-cs"/>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US" sz="2000" b="1" i="0" u="none" strike="noStrike" kern="0" cap="none" spc="0" normalizeH="0" baseline="0" noProof="0" dirty="0" err="1" smtClean="0">
                <a:ln>
                  <a:noFill/>
                </a:ln>
                <a:solidFill>
                  <a:srgbClr val="C00000"/>
                </a:solidFill>
                <a:effectLst/>
                <a:uLnTx/>
                <a:uFillTx/>
                <a:latin typeface="Georgia" panose="02040502050405020303" pitchFamily="18" charset="0"/>
                <a:cs typeface="Arial"/>
              </a:rPr>
              <a:t>Selda</a:t>
            </a:r>
            <a:r>
              <a:rPr kumimoji="0" lang="en-US" sz="2000" b="1" i="0" u="none" strike="noStrike" kern="0" cap="none" spc="0" normalizeH="0" baseline="0" noProof="0" dirty="0" smtClean="0">
                <a:ln>
                  <a:noFill/>
                </a:ln>
                <a:solidFill>
                  <a:srgbClr val="C00000"/>
                </a:solidFill>
                <a:effectLst/>
                <a:uLnTx/>
                <a:uFillTx/>
                <a:latin typeface="Georgia" panose="02040502050405020303" pitchFamily="18" charset="0"/>
                <a:cs typeface="Arial"/>
              </a:rPr>
              <a:t> MERT BOĞA</a:t>
            </a:r>
            <a:endParaRPr kumimoji="0" lang="tr-TR" sz="2000" b="0" i="0" u="none" strike="noStrike" kern="0" cap="none" spc="0" normalizeH="0" baseline="30000" noProof="0" dirty="0" smtClean="0">
              <a:ln>
                <a:noFill/>
              </a:ln>
              <a:solidFill>
                <a:srgbClr val="C00000"/>
              </a:solidFill>
              <a:effectLst/>
              <a:uLnTx/>
              <a:uFillTx/>
              <a:latin typeface="Georgia" panose="02040502050405020303" pitchFamily="18" charset="0"/>
              <a:cs typeface="Arial"/>
            </a:endParaRPr>
          </a:p>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tr-TR" sz="1400" b="1" i="0" u="none" strike="noStrike" kern="0" cap="none" spc="0" normalizeH="0" baseline="0" noProof="0" dirty="0" smtClean="0">
                <a:ln>
                  <a:noFill/>
                </a:ln>
                <a:solidFill>
                  <a:srgbClr val="C00000"/>
                </a:solidFill>
                <a:effectLst/>
                <a:uLnTx/>
                <a:uFillTx/>
                <a:latin typeface="Georgia" panose="02040502050405020303" pitchFamily="18" charset="0"/>
                <a:cs typeface="Arial"/>
              </a:rPr>
              <a:t>Kocaeli </a:t>
            </a:r>
            <a:r>
              <a:rPr kumimoji="0" lang="tr-TR" sz="1400" b="1" i="0" u="none" strike="noStrike" kern="0" cap="none" spc="0" normalizeH="0" baseline="0" noProof="0" dirty="0" err="1" smtClean="0">
                <a:ln>
                  <a:noFill/>
                </a:ln>
                <a:solidFill>
                  <a:srgbClr val="C00000"/>
                </a:solidFill>
                <a:effectLst/>
                <a:uLnTx/>
                <a:uFillTx/>
                <a:latin typeface="Georgia" panose="02040502050405020303" pitchFamily="18" charset="0"/>
                <a:cs typeface="Arial"/>
              </a:rPr>
              <a:t>University</a:t>
            </a:r>
            <a:r>
              <a:rPr kumimoji="0" lang="tr-TR" sz="1400" b="1" i="0" u="none" strike="noStrike" kern="0" cap="none" spc="0" normalizeH="0" baseline="0" noProof="0" dirty="0" smtClean="0">
                <a:ln>
                  <a:noFill/>
                </a:ln>
                <a:solidFill>
                  <a:srgbClr val="C00000"/>
                </a:solidFill>
                <a:effectLst/>
                <a:uLnTx/>
                <a:uFillTx/>
                <a:latin typeface="Georgia" panose="02040502050405020303" pitchFamily="18" charset="0"/>
                <a:cs typeface="Arial"/>
              </a:rPr>
              <a:t>, TURKEY</a:t>
            </a:r>
          </a:p>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tr-TR" sz="1400" b="1" i="0" u="sng" strike="noStrike" kern="0" cap="none" spc="0" normalizeH="0" baseline="0" noProof="0" dirty="0" smtClean="0">
                <a:ln>
                  <a:noFill/>
                </a:ln>
                <a:solidFill>
                  <a:srgbClr val="C00000"/>
                </a:solidFill>
                <a:effectLst/>
                <a:uLnTx/>
                <a:uFillTx/>
                <a:latin typeface="Georgia" panose="02040502050405020303" pitchFamily="18" charset="0"/>
                <a:cs typeface="Arial"/>
              </a:rPr>
              <a:t>seldamertboga@gmail.com</a:t>
            </a: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5544" y="5218310"/>
            <a:ext cx="737365" cy="737365"/>
          </a:xfrm>
          <a:prstGeom prst="rect">
            <a:avLst/>
          </a:prstGeom>
        </p:spPr>
      </p:pic>
      <p:sp>
        <p:nvSpPr>
          <p:cNvPr id="8" name="Slayt Numarası Yer Tutucusu 7"/>
          <p:cNvSpPr>
            <a:spLocks noGrp="1"/>
          </p:cNvSpPr>
          <p:nvPr>
            <p:ph type="sldNum" sz="quarter" idx="12"/>
          </p:nvPr>
        </p:nvSpPr>
        <p:spPr/>
        <p:txBody>
          <a:bodyPr/>
          <a:lstStyle/>
          <a:p>
            <a:fld id="{6C015D21-7A68-43FF-AD93-41204F113B81}"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59832" y="197768"/>
            <a:ext cx="5870118" cy="914400"/>
          </a:xfrm>
        </p:spPr>
        <p:txBody>
          <a:bodyPr>
            <a:normAutofit/>
          </a:bodyPr>
          <a:lstStyle/>
          <a:p>
            <a:r>
              <a:rPr lang="tr-TR" sz="4000" b="1" dirty="0">
                <a:ln w="0"/>
                <a:solidFill>
                  <a:srgbClr val="FF0000"/>
                </a:solidFill>
                <a:effectLst>
                  <a:outerShdw blurRad="38100" dist="25400" dir="5400000" algn="ctr" rotWithShape="0">
                    <a:srgbClr val="6E747A">
                      <a:alpha val="43000"/>
                    </a:srgbClr>
                  </a:outerShdw>
                </a:effectLst>
                <a:latin typeface="Georgia" panose="02040502050405020303" pitchFamily="18" charset="0"/>
                <a:ea typeface="Adobe Heiti Std R" pitchFamily="34" charset="-128"/>
                <a:cs typeface="+mn-cs"/>
              </a:rPr>
              <a:t>P</a:t>
            </a:r>
            <a:r>
              <a:rPr lang="en-US" sz="4000" b="1" dirty="0" err="1">
                <a:ln w="0"/>
                <a:solidFill>
                  <a:srgbClr val="FF0000"/>
                </a:solidFill>
                <a:effectLst>
                  <a:outerShdw blurRad="38100" dist="25400" dir="5400000" algn="ctr" rotWithShape="0">
                    <a:srgbClr val="6E747A">
                      <a:alpha val="43000"/>
                    </a:srgbClr>
                  </a:outerShdw>
                </a:effectLst>
                <a:latin typeface="Georgia" panose="02040502050405020303" pitchFamily="18" charset="0"/>
                <a:ea typeface="Adobe Heiti Std R" pitchFamily="34" charset="-128"/>
                <a:cs typeface="+mn-cs"/>
              </a:rPr>
              <a:t>resentation</a:t>
            </a:r>
            <a:r>
              <a:rPr lang="en-US" sz="4000" b="1" dirty="0">
                <a:ln w="0"/>
                <a:solidFill>
                  <a:srgbClr val="FF0000"/>
                </a:solidFill>
                <a:effectLst>
                  <a:outerShdw blurRad="38100" dist="25400" dir="5400000" algn="ctr" rotWithShape="0">
                    <a:srgbClr val="6E747A">
                      <a:alpha val="43000"/>
                    </a:srgbClr>
                  </a:outerShdw>
                </a:effectLst>
                <a:latin typeface="Georgia" panose="02040502050405020303" pitchFamily="18" charset="0"/>
                <a:ea typeface="Adobe Heiti Std R" pitchFamily="34" charset="-128"/>
                <a:cs typeface="+mn-cs"/>
              </a:rPr>
              <a:t> </a:t>
            </a:r>
            <a:r>
              <a:rPr lang="tr-TR" sz="4000" b="1" dirty="0">
                <a:ln w="0"/>
                <a:solidFill>
                  <a:srgbClr val="FF0000"/>
                </a:solidFill>
                <a:effectLst>
                  <a:outerShdw blurRad="38100" dist="25400" dir="5400000" algn="ctr" rotWithShape="0">
                    <a:srgbClr val="6E747A">
                      <a:alpha val="43000"/>
                    </a:srgbClr>
                  </a:outerShdw>
                </a:effectLst>
                <a:latin typeface="Georgia" panose="02040502050405020303" pitchFamily="18" charset="0"/>
                <a:ea typeface="Adobe Heiti Std R" pitchFamily="34" charset="-128"/>
                <a:cs typeface="+mn-cs"/>
              </a:rPr>
              <a:t>C</a:t>
            </a:r>
            <a:r>
              <a:rPr lang="en-US" sz="4000" b="1" dirty="0" err="1">
                <a:ln w="0"/>
                <a:solidFill>
                  <a:srgbClr val="FF0000"/>
                </a:solidFill>
                <a:effectLst>
                  <a:outerShdw blurRad="38100" dist="25400" dir="5400000" algn="ctr" rotWithShape="0">
                    <a:srgbClr val="6E747A">
                      <a:alpha val="43000"/>
                    </a:srgbClr>
                  </a:outerShdw>
                </a:effectLst>
                <a:latin typeface="Georgia" panose="02040502050405020303" pitchFamily="18" charset="0"/>
                <a:ea typeface="Adobe Heiti Std R" pitchFamily="34" charset="-128"/>
                <a:cs typeface="+mn-cs"/>
              </a:rPr>
              <a:t>ontent</a:t>
            </a:r>
            <a:endParaRPr lang="en-US" sz="3600" b="1" dirty="0">
              <a:latin typeface="Georgia" panose="02040502050405020303" pitchFamily="18" charset="0"/>
              <a:ea typeface="Adobe Heiti Std R" pitchFamily="34" charset="-128"/>
            </a:endParaRPr>
          </a:p>
        </p:txBody>
      </p:sp>
      <p:sp>
        <p:nvSpPr>
          <p:cNvPr id="3" name="Content Placeholder 2"/>
          <p:cNvSpPr>
            <a:spLocks noGrp="1"/>
          </p:cNvSpPr>
          <p:nvPr>
            <p:ph idx="1"/>
          </p:nvPr>
        </p:nvSpPr>
        <p:spPr>
          <a:xfrm>
            <a:off x="3059832" y="1340768"/>
            <a:ext cx="6084168" cy="5135563"/>
          </a:xfrm>
          <a:noFill/>
        </p:spPr>
        <p:txBody>
          <a:bodyPr>
            <a:normAutofit lnSpcReduction="10000"/>
          </a:bodyPr>
          <a:lstStyle/>
          <a:p>
            <a:pPr marL="0" indent="0">
              <a:buNone/>
            </a:pPr>
            <a:r>
              <a:rPr lang="tr-TR" sz="2400" dirty="0" smtClean="0">
                <a:latin typeface="Georgia" panose="02040502050405020303" pitchFamily="18" charset="0"/>
              </a:rPr>
              <a:t>1. </a:t>
            </a:r>
            <a:r>
              <a:rPr lang="en-US" sz="2400" dirty="0" smtClean="0">
                <a:latin typeface="Georgia" panose="02040502050405020303" pitchFamily="18" charset="0"/>
              </a:rPr>
              <a:t>The </a:t>
            </a:r>
            <a:r>
              <a:rPr lang="en-US" sz="2400" dirty="0">
                <a:latin typeface="Georgia" panose="02040502050405020303" pitchFamily="18" charset="0"/>
              </a:rPr>
              <a:t>global burden of cardiovascular </a:t>
            </a:r>
            <a:r>
              <a:rPr lang="en-US" sz="2400" dirty="0" smtClean="0">
                <a:latin typeface="Georgia" panose="02040502050405020303" pitchFamily="18" charset="0"/>
              </a:rPr>
              <a:t>disease</a:t>
            </a:r>
            <a:endParaRPr lang="tr-TR" sz="2400" dirty="0" smtClean="0">
              <a:latin typeface="Georgia" panose="02040502050405020303" pitchFamily="18" charset="0"/>
            </a:endParaRPr>
          </a:p>
          <a:p>
            <a:pPr marL="0" indent="0">
              <a:buNone/>
            </a:pPr>
            <a:r>
              <a:rPr lang="tr-TR" sz="2400" dirty="0" smtClean="0">
                <a:latin typeface="Georgia" panose="02040502050405020303" pitchFamily="18" charset="0"/>
              </a:rPr>
              <a:t>2. </a:t>
            </a:r>
            <a:r>
              <a:rPr lang="en-US" sz="2400" dirty="0" smtClean="0">
                <a:latin typeface="Georgia" panose="02040502050405020303" pitchFamily="18" charset="0"/>
              </a:rPr>
              <a:t>Anxiety </a:t>
            </a:r>
            <a:r>
              <a:rPr lang="en-US" sz="2400" dirty="0">
                <a:latin typeface="Georgia" panose="02040502050405020303" pitchFamily="18" charset="0"/>
              </a:rPr>
              <a:t>and depression among cardiac surgery </a:t>
            </a:r>
            <a:r>
              <a:rPr lang="en-US" sz="2400" dirty="0" smtClean="0">
                <a:latin typeface="Georgia" panose="02040502050405020303" pitchFamily="18" charset="0"/>
              </a:rPr>
              <a:t>patients</a:t>
            </a:r>
            <a:endParaRPr lang="tr-TR" sz="2400" dirty="0" smtClean="0">
              <a:latin typeface="Georgia" panose="02040502050405020303" pitchFamily="18" charset="0"/>
            </a:endParaRPr>
          </a:p>
          <a:p>
            <a:pPr marL="0" indent="0">
              <a:buNone/>
            </a:pPr>
            <a:r>
              <a:rPr lang="tr-TR" sz="2400" dirty="0" smtClean="0">
                <a:latin typeface="Georgia" panose="02040502050405020303" pitchFamily="18" charset="0"/>
              </a:rPr>
              <a:t>3. </a:t>
            </a:r>
            <a:r>
              <a:rPr lang="en-US" sz="2400" dirty="0" smtClean="0">
                <a:latin typeface="Georgia" panose="02040502050405020303" pitchFamily="18" charset="0"/>
              </a:rPr>
              <a:t>Importance </a:t>
            </a:r>
            <a:r>
              <a:rPr lang="en-US" sz="2400" dirty="0">
                <a:latin typeface="Georgia" panose="02040502050405020303" pitchFamily="18" charset="0"/>
              </a:rPr>
              <a:t>of preoperative </a:t>
            </a:r>
            <a:r>
              <a:rPr lang="en-US" sz="2400" dirty="0" smtClean="0">
                <a:latin typeface="Georgia" panose="02040502050405020303" pitchFamily="18" charset="0"/>
              </a:rPr>
              <a:t>education</a:t>
            </a:r>
            <a:endParaRPr lang="tr-TR" sz="2400" dirty="0" smtClean="0">
              <a:latin typeface="Georgia" panose="02040502050405020303" pitchFamily="18" charset="0"/>
            </a:endParaRPr>
          </a:p>
          <a:p>
            <a:pPr marL="0" indent="0">
              <a:buNone/>
            </a:pPr>
            <a:r>
              <a:rPr lang="tr-TR" sz="2400" dirty="0" smtClean="0">
                <a:latin typeface="Georgia" panose="02040502050405020303" pitchFamily="18" charset="0"/>
              </a:rPr>
              <a:t>4. </a:t>
            </a:r>
            <a:r>
              <a:rPr lang="en-US" sz="2400" dirty="0" smtClean="0">
                <a:latin typeface="Georgia" panose="02040502050405020303" pitchFamily="18" charset="0"/>
              </a:rPr>
              <a:t>Components and methods of preoperative education</a:t>
            </a:r>
            <a:endParaRPr lang="tr-TR" sz="2400" dirty="0" smtClean="0">
              <a:latin typeface="Georgia" panose="02040502050405020303" pitchFamily="18" charset="0"/>
            </a:endParaRPr>
          </a:p>
          <a:p>
            <a:pPr marL="0" indent="0">
              <a:buNone/>
            </a:pPr>
            <a:r>
              <a:rPr lang="tr-TR" sz="2400" dirty="0" smtClean="0">
                <a:latin typeface="Georgia" panose="02040502050405020303" pitchFamily="18" charset="0"/>
              </a:rPr>
              <a:t>5. </a:t>
            </a:r>
            <a:r>
              <a:rPr lang="en-US" sz="2400" dirty="0" smtClean="0">
                <a:latin typeface="Georgia" panose="02040502050405020303" pitchFamily="18" charset="0"/>
              </a:rPr>
              <a:t>Role of the nurses in preoperative education</a:t>
            </a:r>
            <a:endParaRPr lang="tr-TR" sz="2400" dirty="0" smtClean="0">
              <a:latin typeface="Georgia" panose="02040502050405020303" pitchFamily="18" charset="0"/>
            </a:endParaRPr>
          </a:p>
          <a:p>
            <a:pPr marL="0" indent="0">
              <a:buNone/>
            </a:pPr>
            <a:r>
              <a:rPr lang="tr-TR" sz="2400" dirty="0" smtClean="0">
                <a:latin typeface="Georgia" panose="02040502050405020303" pitchFamily="18" charset="0"/>
              </a:rPr>
              <a:t>6. </a:t>
            </a:r>
            <a:r>
              <a:rPr lang="en-US" sz="2400" dirty="0" smtClean="0">
                <a:latin typeface="Georgia" panose="02040502050405020303" pitchFamily="18" charset="0"/>
              </a:rPr>
              <a:t>Some </a:t>
            </a:r>
            <a:r>
              <a:rPr lang="en-US" sz="2400" dirty="0">
                <a:latin typeface="Georgia" panose="02040502050405020303" pitchFamily="18" charset="0"/>
              </a:rPr>
              <a:t>literature research on the effectiveness of preoperative </a:t>
            </a:r>
            <a:r>
              <a:rPr lang="en-US" sz="2400" dirty="0" smtClean="0">
                <a:latin typeface="Georgia" panose="02040502050405020303" pitchFamily="18" charset="0"/>
              </a:rPr>
              <a:t>education</a:t>
            </a:r>
            <a:r>
              <a:rPr lang="tr-TR" sz="2400" dirty="0" smtClean="0">
                <a:latin typeface="Georgia" panose="02040502050405020303" pitchFamily="18" charset="0"/>
              </a:rPr>
              <a:t> </a:t>
            </a:r>
            <a:r>
              <a:rPr lang="en-US" sz="2400" dirty="0" smtClean="0">
                <a:latin typeface="Georgia" panose="02040502050405020303" pitchFamily="18" charset="0"/>
              </a:rPr>
              <a:t>(</a:t>
            </a:r>
            <a:r>
              <a:rPr lang="en-US" sz="2400" dirty="0">
                <a:latin typeface="Georgia" panose="02040502050405020303" pitchFamily="18" charset="0"/>
              </a:rPr>
              <a:t>and explanation of Table </a:t>
            </a:r>
            <a:r>
              <a:rPr lang="en-US" sz="2400" dirty="0" smtClean="0">
                <a:latin typeface="Georgia" panose="02040502050405020303" pitchFamily="18" charset="0"/>
              </a:rPr>
              <a:t>1)</a:t>
            </a:r>
            <a:endParaRPr lang="tr-TR" sz="2400" dirty="0" smtClean="0">
              <a:latin typeface="Georgia" panose="02040502050405020303" pitchFamily="18" charset="0"/>
            </a:endParaRPr>
          </a:p>
          <a:p>
            <a:pPr marL="0" indent="0">
              <a:buNone/>
            </a:pPr>
            <a:r>
              <a:rPr lang="tr-TR" sz="2400" dirty="0" smtClean="0">
                <a:latin typeface="Georgia" panose="02040502050405020303" pitchFamily="18" charset="0"/>
              </a:rPr>
              <a:t>7. </a:t>
            </a:r>
            <a:r>
              <a:rPr lang="en-US" sz="2400" dirty="0" smtClean="0">
                <a:latin typeface="Georgia" panose="02040502050405020303" pitchFamily="18" charset="0"/>
              </a:rPr>
              <a:t>Conclusion</a:t>
            </a:r>
            <a:endParaRPr lang="en-US" sz="2400" dirty="0">
              <a:latin typeface="Georgia" panose="02040502050405020303" pitchFamily="18" charset="0"/>
            </a:endParaRPr>
          </a:p>
        </p:txBody>
      </p:sp>
      <p:sp>
        <p:nvSpPr>
          <p:cNvPr id="4" name="Slayt Numarası Yer Tutucusu 3"/>
          <p:cNvSpPr>
            <a:spLocks noGrp="1"/>
          </p:cNvSpPr>
          <p:nvPr>
            <p:ph type="sldNum" sz="quarter" idx="12"/>
          </p:nvPr>
        </p:nvSpPr>
        <p:spPr/>
        <p:txBody>
          <a:bodyPr/>
          <a:lstStyle/>
          <a:p>
            <a:fld id="{6C015D21-7A68-43FF-AD93-41204F113B81}"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1" y="779894"/>
            <a:ext cx="8568952" cy="3528392"/>
          </a:xfrm>
        </p:spPr>
        <p:txBody>
          <a:bodyPr>
            <a:normAutofit/>
          </a:bodyPr>
          <a:lstStyle/>
          <a:p>
            <a:pPr marL="0" indent="0">
              <a:buNone/>
            </a:pPr>
            <a:endParaRPr lang="tr-TR" sz="2400" dirty="0">
              <a:latin typeface="Georgia" panose="02040502050405020303" pitchFamily="18" charset="0"/>
              <a:ea typeface="Gulim" pitchFamily="34" charset="-127"/>
            </a:endParaRPr>
          </a:p>
          <a:p>
            <a:pPr marL="0" indent="0">
              <a:buNone/>
            </a:pPr>
            <a:r>
              <a:rPr lang="tr-TR" sz="2400" dirty="0">
                <a:latin typeface="Georgia" panose="02040502050405020303" pitchFamily="18" charset="0"/>
                <a:ea typeface="Gulim" pitchFamily="34" charset="-127"/>
              </a:rPr>
              <a:t>	</a:t>
            </a:r>
            <a:r>
              <a:rPr lang="en-US" sz="2400" b="1" i="1" dirty="0" smtClean="0">
                <a:solidFill>
                  <a:srgbClr val="FF0000"/>
                </a:solidFill>
                <a:latin typeface="Georgia" panose="02040502050405020303" pitchFamily="18" charset="0"/>
                <a:ea typeface="Gulim" pitchFamily="34" charset="-127"/>
              </a:rPr>
              <a:t>Cardiovascular </a:t>
            </a:r>
            <a:r>
              <a:rPr lang="en-US" sz="2400" b="1" i="1" dirty="0">
                <a:solidFill>
                  <a:srgbClr val="FF0000"/>
                </a:solidFill>
                <a:latin typeface="Georgia" panose="02040502050405020303" pitchFamily="18" charset="0"/>
                <a:ea typeface="Gulim" pitchFamily="34" charset="-127"/>
              </a:rPr>
              <a:t>diseases </a:t>
            </a:r>
            <a:r>
              <a:rPr lang="tr-TR" sz="2400" b="1" i="1" dirty="0" smtClean="0">
                <a:solidFill>
                  <a:srgbClr val="FF0000"/>
                </a:solidFill>
                <a:latin typeface="Georgia" panose="02040502050405020303" pitchFamily="18" charset="0"/>
                <a:ea typeface="Gulim" pitchFamily="34" charset="-127"/>
              </a:rPr>
              <a:t>(</a:t>
            </a:r>
            <a:r>
              <a:rPr lang="tr-TR" sz="2400" b="1" i="1" dirty="0" err="1" smtClean="0">
                <a:solidFill>
                  <a:srgbClr val="FF0000"/>
                </a:solidFill>
                <a:latin typeface="Georgia" panose="02040502050405020303" pitchFamily="18" charset="0"/>
                <a:ea typeface="Gulim" pitchFamily="34" charset="-127"/>
              </a:rPr>
              <a:t>CVDs</a:t>
            </a:r>
            <a:r>
              <a:rPr lang="tr-TR" sz="2400" b="1" i="1" dirty="0" smtClean="0">
                <a:solidFill>
                  <a:srgbClr val="FF0000"/>
                </a:solidFill>
                <a:latin typeface="Georgia" panose="02040502050405020303" pitchFamily="18" charset="0"/>
                <a:ea typeface="Gulim" pitchFamily="34" charset="-127"/>
              </a:rPr>
              <a:t>)</a:t>
            </a:r>
            <a:r>
              <a:rPr lang="tr-TR" sz="2400" b="1" dirty="0" smtClean="0">
                <a:solidFill>
                  <a:srgbClr val="FF0000"/>
                </a:solidFill>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are </a:t>
            </a:r>
            <a:r>
              <a:rPr lang="en-US" sz="2400" dirty="0">
                <a:latin typeface="Georgia" panose="02040502050405020303" pitchFamily="18" charset="0"/>
                <a:ea typeface="Gulim" pitchFamily="34" charset="-127"/>
              </a:rPr>
              <a:t>a global public health issue that causes a severe economic burden at the societal level, affecting physical and psychosocial functioning, health-related quality of life and symptom management of the </a:t>
            </a:r>
            <a:r>
              <a:rPr lang="en-US" sz="2400" dirty="0" smtClean="0">
                <a:latin typeface="Georgia" panose="02040502050405020303" pitchFamily="18" charset="0"/>
                <a:ea typeface="Gulim" pitchFamily="34" charset="-127"/>
              </a:rPr>
              <a:t>individuals</a:t>
            </a:r>
            <a:r>
              <a:rPr lang="tr-TR" sz="2400" dirty="0" smtClean="0">
                <a:latin typeface="Georgia" panose="02040502050405020303" pitchFamily="18" charset="0"/>
                <a:ea typeface="Gulim" pitchFamily="34" charset="-127"/>
              </a:rPr>
              <a:t>.</a:t>
            </a:r>
            <a:endParaRPr lang="en-US" sz="2000" dirty="0">
              <a:latin typeface="Georgia" panose="02040502050405020303" pitchFamily="18" charset="0"/>
              <a:ea typeface="Gulim" pitchFamily="34" charset="-127"/>
            </a:endParaRPr>
          </a:p>
        </p:txBody>
      </p:sp>
      <p:sp>
        <p:nvSpPr>
          <p:cNvPr id="4" name="Dikdörtgen 3"/>
          <p:cNvSpPr/>
          <p:nvPr/>
        </p:nvSpPr>
        <p:spPr>
          <a:xfrm>
            <a:off x="179511" y="5949280"/>
            <a:ext cx="8964489" cy="707886"/>
          </a:xfrm>
          <a:prstGeom prst="rect">
            <a:avLst/>
          </a:prstGeom>
        </p:spPr>
        <p:txBody>
          <a:bodyPr wrap="square">
            <a:spAutoFit/>
          </a:bodyPr>
          <a:lstStyle/>
          <a:p>
            <a:r>
              <a:rPr lang="en-US" sz="1000" b="1" dirty="0" err="1">
                <a:latin typeface="Georgia" panose="02040502050405020303" pitchFamily="18" charset="0"/>
              </a:rPr>
              <a:t>Guo</a:t>
            </a:r>
            <a:r>
              <a:rPr lang="en-US" sz="1000" b="1" dirty="0">
                <a:latin typeface="Georgia" panose="02040502050405020303" pitchFamily="18" charset="0"/>
              </a:rPr>
              <a:t>, </a:t>
            </a:r>
            <a:r>
              <a:rPr lang="en-US" sz="1000" b="1" dirty="0" smtClean="0">
                <a:latin typeface="Georgia" panose="02040502050405020303" pitchFamily="18" charset="0"/>
              </a:rPr>
              <a:t>P </a:t>
            </a:r>
            <a:r>
              <a:rPr lang="en-US" sz="1000" b="1" dirty="0">
                <a:latin typeface="Georgia" panose="02040502050405020303" pitchFamily="18" charset="0"/>
              </a:rPr>
              <a:t>(2012). </a:t>
            </a:r>
            <a:r>
              <a:rPr lang="en-US" sz="1000" dirty="0">
                <a:latin typeface="Georgia" panose="02040502050405020303" pitchFamily="18" charset="0"/>
              </a:rPr>
              <a:t>A preoperative education intervention to reduce anxiety and improve recovery among Chinese cardiac patients: a </a:t>
            </a:r>
            <a:r>
              <a:rPr lang="en-US" sz="1000" dirty="0" err="1">
                <a:latin typeface="Georgia" panose="02040502050405020303" pitchFamily="18" charset="0"/>
              </a:rPr>
              <a:t>randomised</a:t>
            </a:r>
            <a:r>
              <a:rPr lang="en-US" sz="1000" dirty="0">
                <a:latin typeface="Georgia" panose="02040502050405020303" pitchFamily="18" charset="0"/>
              </a:rPr>
              <a:t> controlled trial. PhD </a:t>
            </a:r>
            <a:r>
              <a:rPr lang="en-US" sz="1000" dirty="0" smtClean="0">
                <a:latin typeface="Georgia" panose="02040502050405020303" pitchFamily="18" charset="0"/>
              </a:rPr>
              <a:t>thesis</a:t>
            </a:r>
            <a:r>
              <a:rPr lang="tr-TR" sz="1000" dirty="0" smtClean="0">
                <a:latin typeface="Georgia" panose="02040502050405020303" pitchFamily="18" charset="0"/>
              </a:rPr>
              <a:t>.</a:t>
            </a:r>
          </a:p>
          <a:p>
            <a:r>
              <a:rPr lang="en-US" sz="1000" b="1" dirty="0" smtClean="0">
                <a:latin typeface="Georgia" panose="02040502050405020303" pitchFamily="18" charset="0"/>
              </a:rPr>
              <a:t>WHO,</a:t>
            </a:r>
            <a:r>
              <a:rPr lang="tr-TR" sz="1000" b="1" dirty="0" smtClean="0">
                <a:latin typeface="Georgia" panose="02040502050405020303" pitchFamily="18" charset="0"/>
              </a:rPr>
              <a:t> (2017). </a:t>
            </a:r>
            <a:r>
              <a:rPr lang="en-US" sz="1000" dirty="0" smtClean="0">
                <a:latin typeface="Georgia" panose="02040502050405020303" pitchFamily="18" charset="0"/>
              </a:rPr>
              <a:t>Cardiovascular </a:t>
            </a:r>
            <a:r>
              <a:rPr lang="en-US" sz="1000" dirty="0">
                <a:latin typeface="Georgia" panose="02040502050405020303" pitchFamily="18" charset="0"/>
              </a:rPr>
              <a:t>diseases (CVDs</a:t>
            </a:r>
            <a:r>
              <a:rPr lang="en-US" sz="1000" dirty="0" smtClean="0">
                <a:latin typeface="Georgia" panose="02040502050405020303" pitchFamily="18" charset="0"/>
              </a:rPr>
              <a:t>)</a:t>
            </a:r>
            <a:r>
              <a:rPr lang="tr-TR" sz="1000" dirty="0" smtClean="0">
                <a:latin typeface="Georgia" panose="02040502050405020303" pitchFamily="18" charset="0"/>
              </a:rPr>
              <a:t>. </a:t>
            </a:r>
            <a:r>
              <a:rPr lang="en-US" sz="1000" dirty="0" smtClean="0">
                <a:latin typeface="Georgia" panose="02040502050405020303" pitchFamily="18" charset="0"/>
                <a:hlinkClick r:id="rId4"/>
              </a:rPr>
              <a:t>http</a:t>
            </a:r>
            <a:r>
              <a:rPr lang="en-US" sz="1000" dirty="0">
                <a:latin typeface="Georgia" panose="02040502050405020303" pitchFamily="18" charset="0"/>
                <a:hlinkClick r:id="rId4"/>
              </a:rPr>
              <a:t>://www.who.int/cardiovascular_diseases/about_cvd/en</a:t>
            </a:r>
            <a:r>
              <a:rPr lang="en-US" sz="1000" dirty="0" smtClean="0">
                <a:latin typeface="Georgia" panose="02040502050405020303" pitchFamily="18" charset="0"/>
                <a:hlinkClick r:id="rId4"/>
              </a:rPr>
              <a:t>/</a:t>
            </a:r>
            <a:endParaRPr lang="tr-TR" sz="1000" dirty="0" smtClean="0">
              <a:latin typeface="Georgia" panose="02040502050405020303" pitchFamily="18" charset="0"/>
            </a:endParaRPr>
          </a:p>
          <a:p>
            <a:endParaRPr lang="tr-TR" sz="1000" dirty="0" smtClean="0">
              <a:latin typeface="Georgia" panose="02040502050405020303" pitchFamily="18" charset="0"/>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3</a:t>
            </a:fld>
            <a:endParaRPr lang="en-US"/>
          </a:p>
        </p:txBody>
      </p:sp>
      <p:sp>
        <p:nvSpPr>
          <p:cNvPr id="7" name="Title 1"/>
          <p:cNvSpPr>
            <a:spLocks noGrp="1"/>
          </p:cNvSpPr>
          <p:nvPr>
            <p:ph type="title"/>
          </p:nvPr>
        </p:nvSpPr>
        <p:spPr>
          <a:xfrm>
            <a:off x="0" y="0"/>
            <a:ext cx="8460431" cy="832098"/>
          </a:xfrm>
        </p:spPr>
        <p:txBody>
          <a:bodyPr>
            <a:normAutofit/>
          </a:bodyPr>
          <a:lstStyle/>
          <a:p>
            <a:pPr algn="l"/>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1.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The </a:t>
            </a:r>
            <a:r>
              <a:rPr lang="en-US" sz="2400" b="1" dirty="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global burden of cardiovascular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disease</a:t>
            </a:r>
            <a:endParaRPr lang="en-US" sz="1600" b="1" dirty="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Adobe Heiti Std R" pitchFamily="34" charset="-128"/>
            </a:endParaRPr>
          </a:p>
        </p:txBody>
      </p:sp>
      <p:pic>
        <p:nvPicPr>
          <p:cNvPr id="2" name="Resim 1"/>
          <p:cNvPicPr>
            <a:picLocks noChangeAspect="1"/>
          </p:cNvPicPr>
          <p:nvPr/>
        </p:nvPicPr>
        <p:blipFill>
          <a:blip r:embed="rId5"/>
          <a:stretch>
            <a:fillRect/>
          </a:stretch>
        </p:blipFill>
        <p:spPr>
          <a:xfrm>
            <a:off x="5220072" y="3133846"/>
            <a:ext cx="2153601" cy="23488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61763" y="846385"/>
            <a:ext cx="8363271" cy="3384376"/>
          </a:xfrm>
        </p:spPr>
        <p:txBody>
          <a:bodyPr>
            <a:normAutofit/>
          </a:bodyPr>
          <a:lstStyle/>
          <a:p>
            <a:pPr marL="0" indent="0">
              <a:buNone/>
            </a:pPr>
            <a:r>
              <a:rPr lang="tr-TR" sz="2400" dirty="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According </a:t>
            </a:r>
            <a:r>
              <a:rPr lang="en-US" sz="2400" dirty="0">
                <a:latin typeface="Georgia" panose="02040502050405020303" pitchFamily="18" charset="0"/>
                <a:ea typeface="Gulim" pitchFamily="34" charset="-127"/>
              </a:rPr>
              <a:t>to the </a:t>
            </a:r>
            <a:r>
              <a:rPr lang="en-US" sz="2400" b="1" u="sng" dirty="0">
                <a:latin typeface="Georgia" panose="02040502050405020303" pitchFamily="18" charset="0"/>
                <a:ea typeface="Gulim" pitchFamily="34" charset="-127"/>
              </a:rPr>
              <a:t>World Health </a:t>
            </a:r>
            <a:r>
              <a:rPr lang="en-US" sz="2400" b="1" u="sng" dirty="0" smtClean="0">
                <a:latin typeface="Georgia" panose="02040502050405020303" pitchFamily="18" charset="0"/>
                <a:ea typeface="Gulim" pitchFamily="34" charset="-127"/>
              </a:rPr>
              <a:t>Organization</a:t>
            </a:r>
            <a:r>
              <a:rPr lang="tr-TR" sz="2400" b="1" u="sng" dirty="0" smtClean="0">
                <a:latin typeface="Georgia" panose="02040502050405020303" pitchFamily="18" charset="0"/>
                <a:ea typeface="Gulim" pitchFamily="34" charset="-127"/>
              </a:rPr>
              <a:t> (WHO)</a:t>
            </a:r>
            <a:r>
              <a:rPr lang="en-US" sz="2400" dirty="0" smtClean="0">
                <a:latin typeface="Georgia" panose="02040502050405020303" pitchFamily="18" charset="0"/>
                <a:ea typeface="Gulim" pitchFamily="34" charset="-127"/>
              </a:rPr>
              <a:t>, </a:t>
            </a:r>
            <a:r>
              <a:rPr lang="en-US" sz="2400" dirty="0">
                <a:latin typeface="Georgia" panose="02040502050405020303" pitchFamily="18" charset="0"/>
                <a:ea typeface="Gulim" pitchFamily="34" charset="-127"/>
              </a:rPr>
              <a:t>approximately 17.7 million individuals, representing 31% of all global deaths, died because of </a:t>
            </a:r>
            <a:r>
              <a:rPr lang="en-US" sz="2400" dirty="0" smtClean="0">
                <a:latin typeface="Georgia" panose="02040502050405020303" pitchFamily="18" charset="0"/>
                <a:ea typeface="Gulim" pitchFamily="34" charset="-127"/>
              </a:rPr>
              <a:t>CVD</a:t>
            </a:r>
            <a:r>
              <a:rPr lang="tr-TR" sz="2400" dirty="0" smtClean="0">
                <a:latin typeface="Georgia" panose="02040502050405020303" pitchFamily="18" charset="0"/>
                <a:ea typeface="Gulim" pitchFamily="34" charset="-127"/>
              </a:rPr>
              <a:t>s</a:t>
            </a:r>
            <a:r>
              <a:rPr lang="en-US" sz="2400" dirty="0" smtClean="0">
                <a:latin typeface="Georgia" panose="02040502050405020303" pitchFamily="18" charset="0"/>
                <a:ea typeface="Gulim" pitchFamily="34" charset="-127"/>
              </a:rPr>
              <a:t> </a:t>
            </a:r>
            <a:r>
              <a:rPr lang="en-US" sz="2400" dirty="0">
                <a:latin typeface="Georgia" panose="02040502050405020303" pitchFamily="18" charset="0"/>
                <a:ea typeface="Gulim" pitchFamily="34" charset="-127"/>
              </a:rPr>
              <a:t>in 2015, it was reported that 7.4 million of these deaths were due to coronary heart disease and 6.7 million were due to stroke. It is also anticipated that until the year 2030, approximately 23.6 million individuals, mainly due to heart disease and stroke, will die of </a:t>
            </a:r>
            <a:r>
              <a:rPr lang="en-US" sz="2400" dirty="0" smtClean="0">
                <a:latin typeface="Georgia" panose="02040502050405020303" pitchFamily="18" charset="0"/>
                <a:ea typeface="Gulim" pitchFamily="34" charset="-127"/>
              </a:rPr>
              <a:t>CVD</a:t>
            </a:r>
            <a:r>
              <a:rPr lang="tr-TR" sz="2400" dirty="0" smtClean="0">
                <a:latin typeface="Georgia" panose="02040502050405020303" pitchFamily="18" charset="0"/>
                <a:ea typeface="Gulim" pitchFamily="34" charset="-127"/>
              </a:rPr>
              <a:t>s</a:t>
            </a:r>
            <a:r>
              <a:rPr lang="tr-TR" sz="2400" dirty="0">
                <a:latin typeface="Georgia" panose="02040502050405020303" pitchFamily="18" charset="0"/>
                <a:ea typeface="Gulim" pitchFamily="34" charset="-127"/>
              </a:rPr>
              <a:t>.</a:t>
            </a:r>
            <a:endParaRPr lang="en-US" sz="1400" dirty="0">
              <a:latin typeface="Georgia" panose="02040502050405020303" pitchFamily="18" charset="0"/>
              <a:ea typeface="Gulim" pitchFamily="34" charset="-127"/>
            </a:endParaRPr>
          </a:p>
          <a:p>
            <a:pPr marL="0" indent="0">
              <a:buNone/>
            </a:pPr>
            <a:endParaRPr lang="en-US"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4</a:t>
            </a:fld>
            <a:endParaRPr lang="en-US"/>
          </a:p>
        </p:txBody>
      </p:sp>
      <p:sp>
        <p:nvSpPr>
          <p:cNvPr id="6" name="Dikdörtgen 5"/>
          <p:cNvSpPr/>
          <p:nvPr/>
        </p:nvSpPr>
        <p:spPr>
          <a:xfrm>
            <a:off x="306958" y="6350431"/>
            <a:ext cx="1228221" cy="307777"/>
          </a:xfrm>
          <a:prstGeom prst="rect">
            <a:avLst/>
          </a:prstGeom>
        </p:spPr>
        <p:txBody>
          <a:bodyPr wrap="none">
            <a:spAutoFit/>
          </a:bodyPr>
          <a:lstStyle/>
          <a:p>
            <a:r>
              <a:rPr lang="en-US" sz="1400" b="1" dirty="0" smtClean="0">
                <a:latin typeface="Georgia" panose="02040502050405020303" pitchFamily="18" charset="0"/>
                <a:ea typeface="Gulim" pitchFamily="34" charset="-127"/>
              </a:rPr>
              <a:t>WHO</a:t>
            </a:r>
            <a:r>
              <a:rPr lang="tr-TR" sz="1400" b="1" dirty="0" smtClean="0">
                <a:latin typeface="Georgia" panose="02040502050405020303" pitchFamily="18" charset="0"/>
                <a:ea typeface="Gulim" pitchFamily="34" charset="-127"/>
              </a:rPr>
              <a:t>, </a:t>
            </a:r>
            <a:r>
              <a:rPr lang="en-US" sz="1400" b="1" dirty="0" smtClean="0">
                <a:latin typeface="Georgia" panose="02040502050405020303" pitchFamily="18" charset="0"/>
                <a:ea typeface="Gulim" pitchFamily="34" charset="-127"/>
              </a:rPr>
              <a:t>2017</a:t>
            </a:r>
            <a:endParaRPr lang="tr-TR" sz="1400" b="1" dirty="0"/>
          </a:p>
        </p:txBody>
      </p:sp>
      <p:sp>
        <p:nvSpPr>
          <p:cNvPr id="8" name="Title 1"/>
          <p:cNvSpPr>
            <a:spLocks noGrp="1"/>
          </p:cNvSpPr>
          <p:nvPr>
            <p:ph type="title"/>
          </p:nvPr>
        </p:nvSpPr>
        <p:spPr>
          <a:xfrm>
            <a:off x="0" y="14287"/>
            <a:ext cx="8686799" cy="832098"/>
          </a:xfrm>
        </p:spPr>
        <p:txBody>
          <a:bodyPr>
            <a:normAutofit/>
          </a:bodyPr>
          <a:lstStyle/>
          <a:p>
            <a:pPr algn="l"/>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1.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The </a:t>
            </a:r>
            <a:r>
              <a:rPr lang="en-US" sz="2400" b="1" dirty="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global burden of cardiovascular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disease</a:t>
            </a:r>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 </a:t>
            </a:r>
            <a:r>
              <a:rPr lang="tr-TR" sz="1400" dirty="0" err="1" smtClean="0">
                <a:ln w="12700">
                  <a:solidFill>
                    <a:schemeClr val="tx2">
                      <a:lumMod val="75000"/>
                    </a:schemeClr>
                  </a:solidFill>
                  <a:prstDash val="solid"/>
                </a:ln>
                <a:solidFill>
                  <a:srgbClr val="00B0F0"/>
                </a:solidFill>
                <a:latin typeface="Georgia" panose="02040502050405020303" pitchFamily="18" charset="0"/>
                <a:ea typeface="Gulim" pitchFamily="34" charset="-127"/>
              </a:rPr>
              <a:t>continued</a:t>
            </a:r>
            <a:r>
              <a:rPr lang="tr-TR" sz="1400" dirty="0" smtClean="0">
                <a:ln w="12700">
                  <a:solidFill>
                    <a:schemeClr val="tx2">
                      <a:lumMod val="75000"/>
                    </a:schemeClr>
                  </a:solidFill>
                  <a:prstDash val="solid"/>
                </a:ln>
                <a:solidFill>
                  <a:srgbClr val="00B0F0"/>
                </a:solidFill>
                <a:latin typeface="Georgia" panose="02040502050405020303" pitchFamily="18" charset="0"/>
                <a:ea typeface="Gulim" pitchFamily="34" charset="-127"/>
              </a:rPr>
              <a:t>…</a:t>
            </a:r>
            <a:endParaRPr lang="en-US" sz="1400" dirty="0">
              <a:ln w="12700">
                <a:solidFill>
                  <a:schemeClr val="tx2">
                    <a:lumMod val="75000"/>
                  </a:schemeClr>
                </a:solidFill>
                <a:prstDash val="solid"/>
              </a:ln>
              <a:solidFill>
                <a:srgbClr val="00B0F0"/>
              </a:solidFill>
              <a:latin typeface="Georgia" panose="02040502050405020303" pitchFamily="18" charset="0"/>
              <a:ea typeface="Adobe Heiti Std R" pitchFamily="34" charset="-128"/>
            </a:endParaRPr>
          </a:p>
        </p:txBody>
      </p:sp>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0694" y="3937071"/>
            <a:ext cx="2892675" cy="2454311"/>
          </a:xfrm>
          <a:prstGeom prst="rect">
            <a:avLst/>
          </a:prstGeom>
        </p:spPr>
      </p:pic>
      <p:sp>
        <p:nvSpPr>
          <p:cNvPr id="9" name="Dikdörtgen 8"/>
          <p:cNvSpPr/>
          <p:nvPr/>
        </p:nvSpPr>
        <p:spPr>
          <a:xfrm rot="21399430">
            <a:off x="6299922" y="5216117"/>
            <a:ext cx="617415" cy="4309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smtClean="0">
                <a:solidFill>
                  <a:srgbClr val="FF0000"/>
                </a:solidFill>
              </a:rPr>
              <a:t>17.7</a:t>
            </a:r>
            <a:endParaRPr lang="tr-TR" b="1" dirty="0">
              <a:solidFill>
                <a:srgbClr val="FF0000"/>
              </a:solidFill>
            </a:endParaRPr>
          </a:p>
        </p:txBody>
      </p:sp>
    </p:spTree>
    <p:extLst>
      <p:ext uri="{BB962C8B-B14F-4D97-AF65-F5344CB8AC3E}">
        <p14:creationId xmlns:p14="http://schemas.microsoft.com/office/powerpoint/2010/main" val="1422431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80728"/>
            <a:ext cx="8568952" cy="2880320"/>
          </a:xfrm>
        </p:spPr>
        <p:txBody>
          <a:bodyPr>
            <a:normAutofit/>
          </a:bodyPr>
          <a:lstStyle/>
          <a:p>
            <a:pPr marL="0" indent="0">
              <a:buNone/>
            </a:pPr>
            <a:r>
              <a:rPr lang="tr-TR" sz="2400" dirty="0" smtClean="0">
                <a:latin typeface="Georgia" panose="02040502050405020303" pitchFamily="18" charset="0"/>
              </a:rPr>
              <a:t>	</a:t>
            </a:r>
            <a:r>
              <a:rPr lang="en-US" sz="2400" dirty="0" smtClean="0">
                <a:latin typeface="Georgia" panose="02040502050405020303" pitchFamily="18" charset="0"/>
              </a:rPr>
              <a:t>Effective </a:t>
            </a:r>
            <a:r>
              <a:rPr lang="en-US" sz="2400" dirty="0">
                <a:latin typeface="Georgia" panose="02040502050405020303" pitchFamily="18" charset="0"/>
              </a:rPr>
              <a:t>and cheap medicines are available to treat almost all cardiovascular diseases, however if the symptoms of these diseases can not be controlled by pharmacological treatment, surgical treatment is appropriate for the management of these </a:t>
            </a:r>
            <a:r>
              <a:rPr lang="en-US" sz="2400" dirty="0" smtClean="0">
                <a:latin typeface="Georgia" panose="02040502050405020303" pitchFamily="18" charset="0"/>
              </a:rPr>
              <a:t>diseases</a:t>
            </a:r>
            <a:r>
              <a:rPr lang="tr-TR" sz="2400" dirty="0" smtClean="0">
                <a:latin typeface="Georgia" panose="02040502050405020303" pitchFamily="18" charset="0"/>
              </a:rPr>
              <a:t>. </a:t>
            </a:r>
            <a:r>
              <a:rPr lang="en-US" sz="2400" dirty="0" smtClean="0">
                <a:latin typeface="Georgia" panose="02040502050405020303" pitchFamily="18" charset="0"/>
              </a:rPr>
              <a:t>Cardiac </a:t>
            </a:r>
            <a:r>
              <a:rPr lang="en-US" sz="2400" dirty="0">
                <a:latin typeface="Georgia" panose="02040502050405020303" pitchFamily="18" charset="0"/>
              </a:rPr>
              <a:t>surgery is typically the preferred treatment for many congenital or acquired heart diseases</a:t>
            </a:r>
            <a:r>
              <a:rPr lang="en-US" sz="2400" dirty="0" smtClean="0">
                <a:latin typeface="Georgia" panose="02040502050405020303" pitchFamily="18" charset="0"/>
              </a:rPr>
              <a:t>.</a:t>
            </a:r>
            <a:endParaRPr lang="tr-TR" sz="2400" dirty="0">
              <a:latin typeface="Georgia" panose="02040502050405020303" pitchFamily="18" charset="0"/>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5</a:t>
            </a:fld>
            <a:endParaRPr lang="en-US"/>
          </a:p>
        </p:txBody>
      </p:sp>
      <p:sp>
        <p:nvSpPr>
          <p:cNvPr id="6" name="Dikdörtgen 5"/>
          <p:cNvSpPr/>
          <p:nvPr/>
        </p:nvSpPr>
        <p:spPr>
          <a:xfrm>
            <a:off x="16024" y="6216445"/>
            <a:ext cx="8568952" cy="553998"/>
          </a:xfrm>
          <a:prstGeom prst="rect">
            <a:avLst/>
          </a:prstGeom>
        </p:spPr>
        <p:txBody>
          <a:bodyPr wrap="square">
            <a:spAutoFit/>
          </a:bodyPr>
          <a:lstStyle/>
          <a:p>
            <a:r>
              <a:rPr lang="en-US" sz="1000" b="1" dirty="0" err="1">
                <a:latin typeface="Georgia" panose="02040502050405020303" pitchFamily="18" charset="0"/>
              </a:rPr>
              <a:t>Guo</a:t>
            </a:r>
            <a:r>
              <a:rPr lang="en-US" sz="1000" b="1" dirty="0">
                <a:latin typeface="Georgia" panose="02040502050405020303" pitchFamily="18" charset="0"/>
              </a:rPr>
              <a:t> </a:t>
            </a:r>
            <a:r>
              <a:rPr lang="tr-TR" sz="1000" b="1" dirty="0" smtClean="0">
                <a:latin typeface="Georgia" panose="02040502050405020303" pitchFamily="18" charset="0"/>
              </a:rPr>
              <a:t>et al (2012)</a:t>
            </a:r>
            <a:r>
              <a:rPr lang="en-US" sz="1000" b="1" dirty="0" smtClean="0">
                <a:latin typeface="Georgia" panose="02040502050405020303" pitchFamily="18" charset="0"/>
              </a:rPr>
              <a:t>. </a:t>
            </a:r>
            <a:r>
              <a:rPr lang="en-US" sz="1000" dirty="0">
                <a:latin typeface="Georgia" panose="02040502050405020303" pitchFamily="18" charset="0"/>
              </a:rPr>
              <a:t>A preoperative education intervention to reduce anxiety and improve recovery among Chinese cardiac patients: a randomized controlled trial. </a:t>
            </a:r>
            <a:endParaRPr lang="tr-TR" sz="1000" dirty="0" smtClean="0">
              <a:latin typeface="Georgia" panose="02040502050405020303" pitchFamily="18" charset="0"/>
            </a:endParaRPr>
          </a:p>
          <a:p>
            <a:r>
              <a:rPr lang="tr-TR" sz="1000" b="1" dirty="0" smtClean="0">
                <a:latin typeface="Georgia" panose="02040502050405020303" pitchFamily="18" charset="0"/>
              </a:rPr>
              <a:t>Al-</a:t>
            </a:r>
            <a:r>
              <a:rPr lang="tr-TR" sz="1000" b="1" dirty="0" err="1" smtClean="0">
                <a:latin typeface="Georgia" panose="02040502050405020303" pitchFamily="18" charset="0"/>
              </a:rPr>
              <a:t>Qalah</a:t>
            </a:r>
            <a:r>
              <a:rPr lang="tr-TR" sz="1000" b="1" dirty="0" smtClean="0">
                <a:latin typeface="Georgia" panose="02040502050405020303" pitchFamily="18" charset="0"/>
              </a:rPr>
              <a:t> et al (2015). </a:t>
            </a:r>
            <a:r>
              <a:rPr lang="en-US" sz="1000" dirty="0">
                <a:latin typeface="Georgia" panose="02040502050405020303" pitchFamily="18" charset="0"/>
              </a:rPr>
              <a:t>Effectiveness of Planned Preoperative Teaching on Self-Care Activities for Patients Undergoing Cardiac </a:t>
            </a:r>
            <a:r>
              <a:rPr lang="en-US" sz="1000" dirty="0" smtClean="0">
                <a:latin typeface="Georgia" panose="02040502050405020303" pitchFamily="18" charset="0"/>
              </a:rPr>
              <a:t>Surgery</a:t>
            </a:r>
            <a:r>
              <a:rPr lang="tr-TR" sz="1000" dirty="0" smtClean="0">
                <a:latin typeface="Georgia" panose="02040502050405020303" pitchFamily="18" charset="0"/>
              </a:rPr>
              <a:t>.</a:t>
            </a:r>
            <a:r>
              <a:rPr lang="en-US" sz="1000" dirty="0" smtClean="0">
                <a:latin typeface="Georgia" panose="02040502050405020303" pitchFamily="18" charset="0"/>
              </a:rPr>
              <a:t> </a:t>
            </a:r>
            <a:endParaRPr lang="tr-TR" sz="1000" dirty="0">
              <a:latin typeface="Georgia" panose="02040502050405020303" pitchFamily="18" charset="0"/>
            </a:endParaRPr>
          </a:p>
        </p:txBody>
      </p:sp>
      <p:sp>
        <p:nvSpPr>
          <p:cNvPr id="10" name="Title 1"/>
          <p:cNvSpPr>
            <a:spLocks noGrp="1"/>
          </p:cNvSpPr>
          <p:nvPr>
            <p:ph type="title"/>
          </p:nvPr>
        </p:nvSpPr>
        <p:spPr>
          <a:xfrm>
            <a:off x="0" y="14287"/>
            <a:ext cx="8686799" cy="832098"/>
          </a:xfrm>
        </p:spPr>
        <p:txBody>
          <a:bodyPr>
            <a:normAutofit/>
          </a:bodyPr>
          <a:lstStyle/>
          <a:p>
            <a:pPr algn="l"/>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1.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The </a:t>
            </a:r>
            <a:r>
              <a:rPr lang="en-US" sz="2400" b="1" dirty="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global burden of cardiovascular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disease</a:t>
            </a:r>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 </a:t>
            </a:r>
            <a:r>
              <a:rPr lang="tr-TR" sz="1400" dirty="0" err="1" smtClean="0">
                <a:ln w="12700">
                  <a:solidFill>
                    <a:schemeClr val="tx2">
                      <a:lumMod val="75000"/>
                    </a:schemeClr>
                  </a:solidFill>
                  <a:prstDash val="solid"/>
                </a:ln>
                <a:solidFill>
                  <a:srgbClr val="00B0F0"/>
                </a:solidFill>
                <a:latin typeface="Georgia" panose="02040502050405020303" pitchFamily="18" charset="0"/>
                <a:ea typeface="Gulim" pitchFamily="34" charset="-127"/>
              </a:rPr>
              <a:t>continued</a:t>
            </a:r>
            <a:r>
              <a:rPr lang="tr-TR" sz="1400" dirty="0" smtClean="0">
                <a:ln w="12700">
                  <a:solidFill>
                    <a:schemeClr val="tx2">
                      <a:lumMod val="75000"/>
                    </a:schemeClr>
                  </a:solidFill>
                  <a:prstDash val="solid"/>
                </a:ln>
                <a:solidFill>
                  <a:srgbClr val="00B0F0"/>
                </a:solidFill>
                <a:latin typeface="Georgia" panose="02040502050405020303" pitchFamily="18" charset="0"/>
                <a:ea typeface="Gulim" pitchFamily="34" charset="-127"/>
              </a:rPr>
              <a:t>…</a:t>
            </a:r>
            <a:endParaRPr lang="en-US" sz="1400" dirty="0">
              <a:ln w="12700">
                <a:solidFill>
                  <a:schemeClr val="tx2">
                    <a:lumMod val="75000"/>
                  </a:schemeClr>
                </a:solidFill>
                <a:prstDash val="solid"/>
              </a:ln>
              <a:solidFill>
                <a:srgbClr val="00B0F0"/>
              </a:solidFill>
              <a:latin typeface="Georgia" panose="02040502050405020303" pitchFamily="18" charset="0"/>
              <a:ea typeface="Adobe Heiti Std R" pitchFamily="34" charset="-128"/>
            </a:endParaRPr>
          </a:p>
        </p:txBody>
      </p:sp>
      <p:pic>
        <p:nvPicPr>
          <p:cNvPr id="7" name="Resim 6"/>
          <p:cNvPicPr>
            <a:picLocks noChangeAspect="1"/>
          </p:cNvPicPr>
          <p:nvPr/>
        </p:nvPicPr>
        <p:blipFill>
          <a:blip r:embed="rId4"/>
          <a:stretch>
            <a:fillRect/>
          </a:stretch>
        </p:blipFill>
        <p:spPr>
          <a:xfrm>
            <a:off x="1959922" y="3573016"/>
            <a:ext cx="2938814" cy="2305252"/>
          </a:xfrm>
          <a:prstGeom prst="rect">
            <a:avLst/>
          </a:prstGeom>
          <a:ln>
            <a:noFill/>
          </a:ln>
          <a:effectLst>
            <a:softEdge rad="112500"/>
          </a:effectLst>
        </p:spPr>
      </p:pic>
    </p:spTree>
    <p:extLst>
      <p:ext uri="{BB962C8B-B14F-4D97-AF65-F5344CB8AC3E}">
        <p14:creationId xmlns:p14="http://schemas.microsoft.com/office/powerpoint/2010/main" val="2908768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976" y="2894257"/>
            <a:ext cx="8568952" cy="2880320"/>
          </a:xfrm>
        </p:spPr>
        <p:txBody>
          <a:bodyPr>
            <a:normAutofit/>
          </a:bodyPr>
          <a:lstStyle/>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Although </a:t>
            </a:r>
            <a:r>
              <a:rPr lang="en-US" sz="2400" dirty="0">
                <a:latin typeface="Georgia" panose="02040502050405020303" pitchFamily="18" charset="0"/>
                <a:ea typeface="Gulim" pitchFamily="34" charset="-127"/>
              </a:rPr>
              <a:t>cardiac surgical treatment has shown superiority over medical treatment with major advances in care and surgical techniques in the past 20 years </a:t>
            </a:r>
            <a:r>
              <a:rPr lang="en-US" sz="2400" dirty="0" smtClean="0">
                <a:latin typeface="Georgia" panose="02040502050405020303" pitchFamily="18" charset="0"/>
                <a:ea typeface="Gulim" pitchFamily="34" charset="-127"/>
              </a:rPr>
              <a:t>it </a:t>
            </a:r>
            <a:r>
              <a:rPr lang="en-US" sz="2400" dirty="0">
                <a:latin typeface="Georgia" panose="02040502050405020303" pitchFamily="18" charset="0"/>
                <a:ea typeface="Gulim" pitchFamily="34" charset="-127"/>
              </a:rPr>
              <a:t>is classified as high risk due to the </a:t>
            </a:r>
            <a:r>
              <a:rPr lang="tr-TR" sz="2400" dirty="0" smtClean="0">
                <a:latin typeface="Georgia" panose="02040502050405020303" pitchFamily="18" charset="0"/>
                <a:ea typeface="Gulim" pitchFamily="34" charset="-127"/>
              </a:rPr>
              <a:t>c</a:t>
            </a:r>
            <a:r>
              <a:rPr lang="en-US" sz="2400" dirty="0" err="1" smtClean="0">
                <a:latin typeface="Georgia" panose="02040502050405020303" pitchFamily="18" charset="0"/>
                <a:ea typeface="Gulim" pitchFamily="34" charset="-127"/>
              </a:rPr>
              <a:t>omplexity</a:t>
            </a:r>
            <a:r>
              <a:rPr lang="en-US" sz="2400" dirty="0" smtClean="0">
                <a:latin typeface="Georgia" panose="02040502050405020303" pitchFamily="18" charset="0"/>
                <a:ea typeface="Gulim" pitchFamily="34" charset="-127"/>
              </a:rPr>
              <a:t> </a:t>
            </a:r>
            <a:r>
              <a:rPr lang="en-US" sz="2400" dirty="0">
                <a:latin typeface="Georgia" panose="02040502050405020303" pitchFamily="18" charset="0"/>
                <a:ea typeface="Gulim" pitchFamily="34" charset="-127"/>
              </a:rPr>
              <a:t>compared to other minimal invasive cardiac procedures such as balloon angioplasty and </a:t>
            </a:r>
            <a:r>
              <a:rPr lang="en-US" sz="2400" dirty="0" smtClean="0">
                <a:latin typeface="Georgia" panose="02040502050405020303" pitchFamily="18" charset="0"/>
                <a:ea typeface="Gulim" pitchFamily="34" charset="-127"/>
              </a:rPr>
              <a:t>stenting, </a:t>
            </a:r>
            <a:r>
              <a:rPr lang="en-US" sz="2400" dirty="0">
                <a:latin typeface="Georgia" panose="02040502050405020303" pitchFamily="18" charset="0"/>
                <a:ea typeface="Gulim" pitchFamily="34" charset="-127"/>
              </a:rPr>
              <a:t>longer recovery </a:t>
            </a:r>
            <a:r>
              <a:rPr lang="en-US" sz="2400" dirty="0" smtClean="0">
                <a:latin typeface="Georgia" panose="02040502050405020303" pitchFamily="18" charset="0"/>
                <a:ea typeface="Gulim" pitchFamily="34" charset="-127"/>
              </a:rPr>
              <a:t>time, </a:t>
            </a:r>
            <a:r>
              <a:rPr lang="en-US" sz="2400" dirty="0">
                <a:latin typeface="Georgia" panose="02040502050405020303" pitchFamily="18" charset="0"/>
                <a:ea typeface="Gulim" pitchFamily="34" charset="-127"/>
              </a:rPr>
              <a:t>higher postoperative complications and mortality </a:t>
            </a:r>
            <a:r>
              <a:rPr lang="en-US" sz="2400" dirty="0" smtClean="0">
                <a:latin typeface="Georgia" panose="02040502050405020303" pitchFamily="18" charset="0"/>
                <a:ea typeface="Gulim" pitchFamily="34" charset="-127"/>
              </a:rPr>
              <a:t>risks</a:t>
            </a:r>
            <a:r>
              <a:rPr lang="tr-TR" sz="2400" dirty="0" smtClean="0">
                <a:latin typeface="Georgia" panose="02040502050405020303" pitchFamily="18" charset="0"/>
                <a:ea typeface="Gulim" pitchFamily="34" charset="-127"/>
              </a:rPr>
              <a:t>.</a:t>
            </a:r>
            <a:endParaRPr lang="tr-TR"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6</a:t>
            </a:fld>
            <a:endParaRPr lang="en-US"/>
          </a:p>
        </p:txBody>
      </p:sp>
      <p:sp>
        <p:nvSpPr>
          <p:cNvPr id="4" name="Dikdörtgen 3"/>
          <p:cNvSpPr/>
          <p:nvPr/>
        </p:nvSpPr>
        <p:spPr>
          <a:xfrm>
            <a:off x="146968" y="6125517"/>
            <a:ext cx="8712968" cy="400110"/>
          </a:xfrm>
          <a:prstGeom prst="rect">
            <a:avLst/>
          </a:prstGeom>
        </p:spPr>
        <p:txBody>
          <a:bodyPr wrap="square">
            <a:spAutoFit/>
          </a:bodyPr>
          <a:lstStyle/>
          <a:p>
            <a:r>
              <a:rPr lang="en-US" sz="1000" b="1" dirty="0" err="1" smtClean="0">
                <a:latin typeface="Georgia" panose="02040502050405020303" pitchFamily="18" charset="0"/>
                <a:ea typeface="Gulim" pitchFamily="34" charset="-127"/>
              </a:rPr>
              <a:t>Granton</a:t>
            </a:r>
            <a:r>
              <a:rPr lang="tr-TR" sz="1000" b="1" dirty="0">
                <a:latin typeface="Georgia" panose="02040502050405020303" pitchFamily="18" charset="0"/>
                <a:ea typeface="Gulim" pitchFamily="34" charset="-127"/>
              </a:rPr>
              <a:t> </a:t>
            </a:r>
            <a:r>
              <a:rPr lang="en-US" sz="1000" b="1" dirty="0" smtClean="0">
                <a:latin typeface="Georgia" panose="02040502050405020303" pitchFamily="18" charset="0"/>
                <a:ea typeface="Gulim" pitchFamily="34" charset="-127"/>
              </a:rPr>
              <a:t>&amp; Cheng</a:t>
            </a:r>
            <a:r>
              <a:rPr lang="tr-TR" sz="1000" b="1" dirty="0">
                <a:latin typeface="Georgia" panose="02040502050405020303" pitchFamily="18" charset="0"/>
                <a:ea typeface="Gulim" pitchFamily="34" charset="-127"/>
              </a:rPr>
              <a:t> </a:t>
            </a:r>
            <a:r>
              <a:rPr lang="en-US" sz="1000" b="1" dirty="0" smtClean="0">
                <a:latin typeface="Georgia" panose="02040502050405020303" pitchFamily="18" charset="0"/>
                <a:ea typeface="Gulim" pitchFamily="34" charset="-127"/>
              </a:rPr>
              <a:t>(2008)</a:t>
            </a:r>
            <a:r>
              <a:rPr lang="tr-TR" sz="1000" b="1" dirty="0" smtClean="0">
                <a:latin typeface="Georgia" panose="02040502050405020303" pitchFamily="18" charset="0"/>
                <a:ea typeface="Gulim" pitchFamily="34" charset="-127"/>
              </a:rPr>
              <a:t>.</a:t>
            </a:r>
            <a:r>
              <a:rPr lang="en-US" sz="1000" b="1"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Risk stratification models for </a:t>
            </a:r>
            <a:r>
              <a:rPr lang="en-US" sz="1000" dirty="0" smtClean="0">
                <a:latin typeface="Georgia" panose="02040502050405020303" pitchFamily="18" charset="0"/>
                <a:ea typeface="Gulim" pitchFamily="34" charset="-127"/>
              </a:rPr>
              <a:t>cardiac</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surgery</a:t>
            </a:r>
            <a:r>
              <a:rPr lang="en-US" sz="1000" dirty="0">
                <a:latin typeface="Georgia" panose="02040502050405020303" pitchFamily="18" charset="0"/>
                <a:ea typeface="Gulim" pitchFamily="34" charset="-127"/>
              </a:rPr>
              <a:t>. </a:t>
            </a:r>
            <a:endParaRPr lang="tr-TR" sz="1000" dirty="0" smtClean="0">
              <a:latin typeface="Georgia" panose="02040502050405020303" pitchFamily="18" charset="0"/>
              <a:ea typeface="Gulim" pitchFamily="34" charset="-127"/>
            </a:endParaRPr>
          </a:p>
          <a:p>
            <a:r>
              <a:rPr lang="en-US" sz="1000" b="1" dirty="0" err="1" smtClean="0">
                <a:latin typeface="Georgia" panose="02040502050405020303" pitchFamily="18" charset="0"/>
                <a:ea typeface="Gulim" pitchFamily="34" charset="-127"/>
              </a:rPr>
              <a:t>Guo</a:t>
            </a:r>
            <a:r>
              <a:rPr lang="en-US" sz="1000" b="1" dirty="0" smtClean="0">
                <a:latin typeface="Georgia" panose="02040502050405020303" pitchFamily="18" charset="0"/>
                <a:ea typeface="Gulim" pitchFamily="34" charset="-127"/>
              </a:rPr>
              <a:t> </a:t>
            </a:r>
            <a:r>
              <a:rPr lang="en-US" sz="1000" b="1" dirty="0">
                <a:latin typeface="Georgia" panose="02040502050405020303" pitchFamily="18" charset="0"/>
                <a:ea typeface="Gulim" pitchFamily="34" charset="-127"/>
              </a:rPr>
              <a:t>2012; Al-</a:t>
            </a:r>
            <a:r>
              <a:rPr lang="en-US" sz="1000" b="1" dirty="0" err="1">
                <a:latin typeface="Georgia" panose="02040502050405020303" pitchFamily="18" charset="0"/>
                <a:ea typeface="Gulim" pitchFamily="34" charset="-127"/>
              </a:rPr>
              <a:t>Qalah</a:t>
            </a:r>
            <a:r>
              <a:rPr lang="en-US" sz="1000" b="1" dirty="0">
                <a:latin typeface="Georgia" panose="02040502050405020303" pitchFamily="18" charset="0"/>
                <a:ea typeface="Gulim" pitchFamily="34" charset="-127"/>
              </a:rPr>
              <a:t> </a:t>
            </a:r>
            <a:r>
              <a:rPr lang="en-US" sz="1000" b="1" dirty="0" smtClean="0">
                <a:latin typeface="Georgia" panose="02040502050405020303" pitchFamily="18" charset="0"/>
                <a:ea typeface="Gulim" pitchFamily="34" charset="-127"/>
              </a:rPr>
              <a:t>2015</a:t>
            </a:r>
            <a:endParaRPr lang="tr-TR" sz="1000" b="1" dirty="0" smtClean="0">
              <a:latin typeface="Georgia" panose="02040502050405020303" pitchFamily="18" charset="0"/>
              <a:ea typeface="Gulim" pitchFamily="34" charset="-127"/>
            </a:endParaRPr>
          </a:p>
        </p:txBody>
      </p:sp>
      <p:sp>
        <p:nvSpPr>
          <p:cNvPr id="9" name="Title 1"/>
          <p:cNvSpPr>
            <a:spLocks noGrp="1"/>
          </p:cNvSpPr>
          <p:nvPr>
            <p:ph type="title"/>
          </p:nvPr>
        </p:nvSpPr>
        <p:spPr>
          <a:xfrm>
            <a:off x="0" y="14287"/>
            <a:ext cx="8686799" cy="832098"/>
          </a:xfrm>
        </p:spPr>
        <p:txBody>
          <a:bodyPr>
            <a:normAutofit/>
          </a:bodyPr>
          <a:lstStyle/>
          <a:p>
            <a:pPr algn="l"/>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1.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The </a:t>
            </a:r>
            <a:r>
              <a:rPr lang="en-US" sz="2400" b="1" dirty="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global burden of cardiovascular </a:t>
            </a:r>
            <a:r>
              <a:rPr lang="en-US"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disease</a:t>
            </a:r>
            <a:r>
              <a:rPr lang="tr-TR" sz="2400" b="1" dirty="0" smtClean="0">
                <a:ln w="12700">
                  <a:solidFill>
                    <a:schemeClr val="tx2">
                      <a:lumMod val="75000"/>
                    </a:schemeClr>
                  </a:solidFill>
                  <a:prstDash val="solid"/>
                </a:ln>
                <a:solidFill>
                  <a:srgbClr val="00B0F0"/>
                </a:solidFill>
                <a:effectLst>
                  <a:outerShdw dist="38100" dir="2640000" algn="bl" rotWithShape="0">
                    <a:schemeClr val="tx2">
                      <a:lumMod val="75000"/>
                    </a:schemeClr>
                  </a:outerShdw>
                </a:effectLst>
                <a:latin typeface="Georgia" panose="02040502050405020303" pitchFamily="18" charset="0"/>
                <a:ea typeface="Gulim" pitchFamily="34" charset="-127"/>
              </a:rPr>
              <a:t> </a:t>
            </a:r>
            <a:r>
              <a:rPr lang="tr-TR" sz="1400" dirty="0" err="1" smtClean="0">
                <a:ln w="12700">
                  <a:solidFill>
                    <a:schemeClr val="tx2">
                      <a:lumMod val="75000"/>
                    </a:schemeClr>
                  </a:solidFill>
                  <a:prstDash val="solid"/>
                </a:ln>
                <a:solidFill>
                  <a:srgbClr val="00B0F0"/>
                </a:solidFill>
                <a:latin typeface="Georgia" panose="02040502050405020303" pitchFamily="18" charset="0"/>
                <a:ea typeface="Gulim" pitchFamily="34" charset="-127"/>
              </a:rPr>
              <a:t>continued</a:t>
            </a:r>
            <a:r>
              <a:rPr lang="tr-TR" sz="1400" dirty="0" smtClean="0">
                <a:ln w="12700">
                  <a:solidFill>
                    <a:schemeClr val="tx2">
                      <a:lumMod val="75000"/>
                    </a:schemeClr>
                  </a:solidFill>
                  <a:prstDash val="solid"/>
                </a:ln>
                <a:solidFill>
                  <a:srgbClr val="00B0F0"/>
                </a:solidFill>
                <a:latin typeface="Georgia" panose="02040502050405020303" pitchFamily="18" charset="0"/>
                <a:ea typeface="Gulim" pitchFamily="34" charset="-127"/>
              </a:rPr>
              <a:t>…</a:t>
            </a:r>
            <a:endParaRPr lang="en-US" sz="1400" dirty="0">
              <a:ln w="12700">
                <a:solidFill>
                  <a:schemeClr val="tx2">
                    <a:lumMod val="75000"/>
                  </a:schemeClr>
                </a:solidFill>
                <a:prstDash val="solid"/>
              </a:ln>
              <a:solidFill>
                <a:srgbClr val="00B0F0"/>
              </a:solidFill>
              <a:latin typeface="Georgia" panose="02040502050405020303" pitchFamily="18" charset="0"/>
              <a:ea typeface="Adobe Heiti Std R" pitchFamily="34" charset="-128"/>
            </a:endParaRPr>
          </a:p>
        </p:txBody>
      </p:sp>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3848" y="1088508"/>
            <a:ext cx="2875551" cy="17016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9131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3848" y="1340768"/>
            <a:ext cx="5482952" cy="3024335"/>
          </a:xfrm>
        </p:spPr>
        <p:txBody>
          <a:bodyPr>
            <a:normAutofit/>
          </a:bodyPr>
          <a:lstStyle/>
          <a:p>
            <a:pPr marL="0" indent="0">
              <a:buNone/>
            </a:pPr>
            <a:r>
              <a:rPr lang="tr-TR" sz="2400" dirty="0" smtClean="0">
                <a:solidFill>
                  <a:srgbClr val="000000"/>
                </a:solidFill>
                <a:latin typeface="Adobe Caslon Pro" pitchFamily="18" charset="0"/>
              </a:rPr>
              <a:t>	</a:t>
            </a:r>
            <a:r>
              <a:rPr lang="en-US" sz="2400" dirty="0" smtClean="0">
                <a:solidFill>
                  <a:srgbClr val="000000"/>
                </a:solidFill>
                <a:latin typeface="Adobe Caslon Pro" pitchFamily="18" charset="0"/>
              </a:rPr>
              <a:t>Cardiac </a:t>
            </a:r>
            <a:r>
              <a:rPr lang="en-US" sz="2400" dirty="0">
                <a:solidFill>
                  <a:srgbClr val="000000"/>
                </a:solidFill>
                <a:latin typeface="Adobe Caslon Pro" pitchFamily="18" charset="0"/>
              </a:rPr>
              <a:t>surgery is a challenging and saddening event also for patients and their </a:t>
            </a:r>
            <a:r>
              <a:rPr lang="en-US" sz="2400" dirty="0" smtClean="0">
                <a:solidFill>
                  <a:srgbClr val="000000"/>
                </a:solidFill>
                <a:latin typeface="Adobe Caslon Pro" pitchFamily="18" charset="0"/>
              </a:rPr>
              <a:t>families. </a:t>
            </a:r>
            <a:r>
              <a:rPr lang="en-US" sz="2400" dirty="0">
                <a:solidFill>
                  <a:srgbClr val="000000"/>
                </a:solidFill>
                <a:latin typeface="Adobe Caslon Pro" pitchFamily="18" charset="0"/>
              </a:rPr>
              <a:t>It is stated that </a:t>
            </a:r>
            <a:r>
              <a:rPr lang="en-US" sz="2400" b="1" dirty="0">
                <a:solidFill>
                  <a:srgbClr val="000000"/>
                </a:solidFill>
                <a:latin typeface="Adobe Caslon Pro" pitchFamily="18" charset="0"/>
              </a:rPr>
              <a:t>60-80% </a:t>
            </a:r>
            <a:r>
              <a:rPr lang="en-US" sz="2400" dirty="0">
                <a:solidFill>
                  <a:srgbClr val="000000"/>
                </a:solidFill>
                <a:latin typeface="Adobe Caslon Pro" pitchFamily="18" charset="0"/>
              </a:rPr>
              <a:t>of the patients who underwent surgical intervention develop anxiety in the preoperative period </a:t>
            </a:r>
            <a:r>
              <a:rPr lang="en-US" sz="2400" dirty="0" smtClean="0">
                <a:solidFill>
                  <a:srgbClr val="000000"/>
                </a:solidFill>
                <a:latin typeface="Adobe Caslon Pro" pitchFamily="18" charset="0"/>
              </a:rPr>
              <a:t>and </a:t>
            </a:r>
            <a:r>
              <a:rPr lang="en-US" sz="2400" dirty="0">
                <a:solidFill>
                  <a:srgbClr val="000000"/>
                </a:solidFill>
                <a:latin typeface="Adobe Caslon Pro" pitchFamily="18" charset="0"/>
              </a:rPr>
              <a:t>the experienced anxiety affects the emotional, physiological and cognitive </a:t>
            </a:r>
            <a:r>
              <a:rPr lang="en-US" sz="2400" dirty="0" smtClean="0">
                <a:solidFill>
                  <a:srgbClr val="000000"/>
                </a:solidFill>
                <a:latin typeface="Adobe Caslon Pro" pitchFamily="18" charset="0"/>
              </a:rPr>
              <a:t>states</a:t>
            </a:r>
            <a:r>
              <a:rPr lang="tr-TR" sz="2400" dirty="0" smtClean="0">
                <a:solidFill>
                  <a:srgbClr val="000000"/>
                </a:solidFill>
                <a:latin typeface="Adobe Caslon Pro" pitchFamily="18" charset="0"/>
              </a:rPr>
              <a:t>.</a:t>
            </a:r>
            <a:endParaRPr lang="en-US" sz="2400" dirty="0" smtClean="0">
              <a:solidFill>
                <a:srgbClr val="000000"/>
              </a:solidFill>
              <a:latin typeface="Adobe Caslon Pro" pitchFamily="18" charset="0"/>
            </a:endParaRPr>
          </a:p>
        </p:txBody>
      </p:sp>
      <p:sp>
        <p:nvSpPr>
          <p:cNvPr id="4" name="Slayt Numarası Yer Tutucusu 3"/>
          <p:cNvSpPr>
            <a:spLocks noGrp="1"/>
          </p:cNvSpPr>
          <p:nvPr>
            <p:ph type="sldNum" sz="quarter" idx="12"/>
          </p:nvPr>
        </p:nvSpPr>
        <p:spPr/>
        <p:txBody>
          <a:bodyPr/>
          <a:lstStyle/>
          <a:p>
            <a:fld id="{6C015D21-7A68-43FF-AD93-41204F113B81}" type="slidenum">
              <a:rPr lang="en-US" smtClean="0"/>
              <a:pPr/>
              <a:t>7</a:t>
            </a:fld>
            <a:endParaRPr lang="en-US"/>
          </a:p>
        </p:txBody>
      </p:sp>
      <p:sp>
        <p:nvSpPr>
          <p:cNvPr id="7" name="Dikdörtgen 6"/>
          <p:cNvSpPr/>
          <p:nvPr/>
        </p:nvSpPr>
        <p:spPr>
          <a:xfrm>
            <a:off x="251520" y="116632"/>
            <a:ext cx="8028954"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patients</a:t>
            </a:r>
            <a:endParaRPr lang="tr-TR" sz="2400" b="1" dirty="0">
              <a:ln w="0"/>
              <a:solidFill>
                <a:srgbClr val="C00000"/>
              </a:solidFill>
              <a:effectLst>
                <a:reflection blurRad="6350" stA="53000" endA="300" endPos="35500" dir="5400000" sy="-90000" algn="bl" rotWithShape="0"/>
              </a:effectLst>
            </a:endParaRPr>
          </a:p>
        </p:txBody>
      </p:sp>
      <p:sp>
        <p:nvSpPr>
          <p:cNvPr id="8" name="Dikdörtgen 7"/>
          <p:cNvSpPr/>
          <p:nvPr/>
        </p:nvSpPr>
        <p:spPr>
          <a:xfrm>
            <a:off x="140147" y="5445224"/>
            <a:ext cx="8994179" cy="1169551"/>
          </a:xfrm>
          <a:prstGeom prst="rect">
            <a:avLst/>
          </a:prstGeom>
        </p:spPr>
        <p:txBody>
          <a:bodyPr wrap="square">
            <a:spAutoFit/>
          </a:bodyPr>
          <a:lstStyle/>
          <a:p>
            <a:r>
              <a:rPr lang="en-US" sz="1000" b="1" dirty="0" err="1">
                <a:latin typeface="Georgia" panose="02040502050405020303" pitchFamily="18" charset="0"/>
              </a:rPr>
              <a:t>Guo</a:t>
            </a:r>
            <a:r>
              <a:rPr lang="en-US" sz="1000" b="1" dirty="0">
                <a:latin typeface="Georgia" panose="02040502050405020303" pitchFamily="18" charset="0"/>
              </a:rPr>
              <a:t>, P. (2012). </a:t>
            </a:r>
            <a:r>
              <a:rPr lang="en-US" sz="1000" dirty="0">
                <a:latin typeface="Georgia" panose="02040502050405020303" pitchFamily="18" charset="0"/>
              </a:rPr>
              <a:t>A preoperative education intervention to reduce anxiety and improve recovery among Chinese cardiac patients: a </a:t>
            </a:r>
            <a:r>
              <a:rPr lang="en-US" sz="1000" dirty="0" err="1">
                <a:latin typeface="Georgia" panose="02040502050405020303" pitchFamily="18" charset="0"/>
              </a:rPr>
              <a:t>randomised</a:t>
            </a:r>
            <a:r>
              <a:rPr lang="en-US" sz="1000" dirty="0">
                <a:latin typeface="Georgia" panose="02040502050405020303" pitchFamily="18" charset="0"/>
              </a:rPr>
              <a:t> controlled trial. PhD </a:t>
            </a:r>
            <a:r>
              <a:rPr lang="en-US" sz="1000" dirty="0" smtClean="0">
                <a:latin typeface="Georgia" panose="02040502050405020303" pitchFamily="18" charset="0"/>
              </a:rPr>
              <a:t>thesis</a:t>
            </a:r>
            <a:r>
              <a:rPr lang="tr-TR" sz="1000" dirty="0" smtClean="0">
                <a:latin typeface="Georgia" panose="02040502050405020303" pitchFamily="18" charset="0"/>
              </a:rPr>
              <a:t>.</a:t>
            </a:r>
          </a:p>
          <a:p>
            <a:r>
              <a:rPr lang="tr-TR" sz="1000" b="1" dirty="0" smtClean="0">
                <a:latin typeface="Georgia" panose="02040502050405020303" pitchFamily="18" charset="0"/>
              </a:rPr>
              <a:t>Arlı (2017). </a:t>
            </a:r>
            <a:r>
              <a:rPr lang="en-US" sz="1000" dirty="0" smtClean="0">
                <a:latin typeface="Georgia" panose="02040502050405020303" pitchFamily="18" charset="0"/>
              </a:rPr>
              <a:t>Evaluation </a:t>
            </a:r>
            <a:r>
              <a:rPr lang="en-US" sz="1000" dirty="0">
                <a:latin typeface="Georgia" panose="02040502050405020303" pitchFamily="18" charset="0"/>
              </a:rPr>
              <a:t>of </a:t>
            </a:r>
            <a:r>
              <a:rPr lang="en-US" sz="1000" dirty="0" smtClean="0">
                <a:latin typeface="Georgia" panose="02040502050405020303" pitchFamily="18" charset="0"/>
              </a:rPr>
              <a:t>the preoperative anxiety</a:t>
            </a:r>
            <a:r>
              <a:rPr lang="tr-TR" sz="1000" dirty="0" smtClean="0">
                <a:latin typeface="Georgia" panose="02040502050405020303" pitchFamily="18" charset="0"/>
              </a:rPr>
              <a:t> </a:t>
            </a:r>
            <a:r>
              <a:rPr lang="en-US" sz="1000" dirty="0" smtClean="0">
                <a:latin typeface="Georgia" panose="02040502050405020303" pitchFamily="18" charset="0"/>
              </a:rPr>
              <a:t>with </a:t>
            </a:r>
            <a:r>
              <a:rPr lang="en-US" sz="1000" dirty="0" err="1" smtClean="0">
                <a:latin typeface="Georgia" panose="02040502050405020303" pitchFamily="18" charset="0"/>
              </a:rPr>
              <a:t>apais</a:t>
            </a:r>
            <a:r>
              <a:rPr lang="en-US" sz="1000" dirty="0" smtClean="0">
                <a:latin typeface="Georgia" panose="02040502050405020303" pitchFamily="18" charset="0"/>
              </a:rPr>
              <a:t> and </a:t>
            </a:r>
            <a:r>
              <a:rPr lang="en-US" sz="1000" dirty="0" err="1" smtClean="0">
                <a:latin typeface="Georgia" panose="02040502050405020303" pitchFamily="18" charset="0"/>
              </a:rPr>
              <a:t>stai-i</a:t>
            </a:r>
            <a:r>
              <a:rPr lang="en-US" sz="1000" dirty="0" smtClean="0">
                <a:latin typeface="Georgia" panose="02040502050405020303" pitchFamily="18" charset="0"/>
              </a:rPr>
              <a:t> scales</a:t>
            </a:r>
            <a:r>
              <a:rPr lang="tr-TR" sz="1000" dirty="0" smtClean="0">
                <a:latin typeface="Georgia" panose="02040502050405020303" pitchFamily="18" charset="0"/>
              </a:rPr>
              <a:t>.</a:t>
            </a:r>
          </a:p>
          <a:p>
            <a:r>
              <a:rPr lang="en-US" sz="1000" b="1" dirty="0" smtClean="0">
                <a:solidFill>
                  <a:srgbClr val="000000"/>
                </a:solidFill>
                <a:latin typeface="Georgia" panose="02040502050405020303" pitchFamily="18" charset="0"/>
              </a:rPr>
              <a:t>Gomes </a:t>
            </a:r>
            <a:r>
              <a:rPr lang="en-US" sz="1000" b="1" dirty="0">
                <a:solidFill>
                  <a:srgbClr val="000000"/>
                </a:solidFill>
                <a:latin typeface="Georgia" panose="02040502050405020303" pitchFamily="18" charset="0"/>
              </a:rPr>
              <a:t>and </a:t>
            </a:r>
            <a:r>
              <a:rPr lang="en-US" sz="1000" b="1" dirty="0" err="1">
                <a:solidFill>
                  <a:srgbClr val="000000"/>
                </a:solidFill>
                <a:latin typeface="Georgia" panose="02040502050405020303" pitchFamily="18" charset="0"/>
              </a:rPr>
              <a:t>Bezerra</a:t>
            </a:r>
            <a:r>
              <a:rPr lang="en-US" sz="1000" b="1" dirty="0">
                <a:solidFill>
                  <a:srgbClr val="000000"/>
                </a:solidFill>
                <a:latin typeface="Georgia" panose="02040502050405020303" pitchFamily="18" charset="0"/>
              </a:rPr>
              <a:t> </a:t>
            </a:r>
            <a:r>
              <a:rPr lang="tr-TR" sz="1000" b="1" dirty="0" smtClean="0">
                <a:solidFill>
                  <a:srgbClr val="000000"/>
                </a:solidFill>
                <a:latin typeface="Georgia" panose="02040502050405020303" pitchFamily="18" charset="0"/>
              </a:rPr>
              <a:t>(</a:t>
            </a:r>
            <a:r>
              <a:rPr lang="en-US" sz="1000" b="1" dirty="0" smtClean="0">
                <a:solidFill>
                  <a:srgbClr val="000000"/>
                </a:solidFill>
                <a:latin typeface="Georgia" panose="02040502050405020303" pitchFamily="18" charset="0"/>
              </a:rPr>
              <a:t>2017</a:t>
            </a:r>
            <a:r>
              <a:rPr lang="tr-TR" sz="1000" b="1" dirty="0" smtClean="0">
                <a:solidFill>
                  <a:srgbClr val="000000"/>
                </a:solidFill>
                <a:latin typeface="Georgia" panose="02040502050405020303" pitchFamily="18" charset="0"/>
              </a:rPr>
              <a:t>).</a:t>
            </a:r>
            <a:r>
              <a:rPr lang="tr-TR" sz="1000" b="1" dirty="0" smtClean="0">
                <a:latin typeface="Georgia" panose="02040502050405020303" pitchFamily="18" charset="0"/>
              </a:rPr>
              <a:t> </a:t>
            </a:r>
            <a:r>
              <a:rPr lang="en-US" sz="1000" dirty="0" smtClean="0">
                <a:latin typeface="Georgia" panose="02040502050405020303" pitchFamily="18" charset="0"/>
              </a:rPr>
              <a:t>Anxiety </a:t>
            </a:r>
            <a:r>
              <a:rPr lang="en-US" sz="1000" dirty="0">
                <a:latin typeface="Georgia" panose="02040502050405020303" pitchFamily="18" charset="0"/>
              </a:rPr>
              <a:t>and depression in the preoperative period of cardiac</a:t>
            </a:r>
          </a:p>
          <a:p>
            <a:r>
              <a:rPr lang="en-US" sz="1000" dirty="0" smtClean="0">
                <a:latin typeface="Georgia" panose="02040502050405020303" pitchFamily="18" charset="0"/>
              </a:rPr>
              <a:t>Surgery</a:t>
            </a:r>
            <a:r>
              <a:rPr lang="tr-TR" sz="1000" dirty="0" smtClean="0">
                <a:latin typeface="Georgia" panose="02040502050405020303" pitchFamily="18" charset="0"/>
              </a:rPr>
              <a:t>.</a:t>
            </a:r>
          </a:p>
          <a:p>
            <a:r>
              <a:rPr lang="en-US" sz="1000" b="1" dirty="0">
                <a:solidFill>
                  <a:srgbClr val="000000"/>
                </a:solidFill>
                <a:latin typeface="Georgia" panose="02040502050405020303" pitchFamily="18" charset="0"/>
              </a:rPr>
              <a:t>Ramesh et al. </a:t>
            </a:r>
            <a:r>
              <a:rPr lang="tr-TR" sz="1000" b="1" dirty="0" smtClean="0">
                <a:solidFill>
                  <a:srgbClr val="000000"/>
                </a:solidFill>
                <a:latin typeface="Georgia" panose="02040502050405020303" pitchFamily="18" charset="0"/>
              </a:rPr>
              <a:t>(</a:t>
            </a:r>
            <a:r>
              <a:rPr lang="en-US" sz="1000" b="1" dirty="0" smtClean="0">
                <a:solidFill>
                  <a:srgbClr val="000000"/>
                </a:solidFill>
                <a:latin typeface="Georgia" panose="02040502050405020303" pitchFamily="18" charset="0"/>
              </a:rPr>
              <a:t>2017</a:t>
            </a:r>
            <a:r>
              <a:rPr lang="tr-TR" sz="1000" b="1" dirty="0" smtClean="0">
                <a:solidFill>
                  <a:srgbClr val="000000"/>
                </a:solidFill>
                <a:latin typeface="Georgia" panose="02040502050405020303" pitchFamily="18" charset="0"/>
              </a:rPr>
              <a:t>). </a:t>
            </a:r>
            <a:r>
              <a:rPr lang="en-US" sz="1000" dirty="0" smtClean="0">
                <a:latin typeface="Georgia" panose="02040502050405020303" pitchFamily="18" charset="0"/>
              </a:rPr>
              <a:t>Effect of preoperative education on</a:t>
            </a:r>
            <a:r>
              <a:rPr lang="tr-TR" sz="1000" dirty="0" smtClean="0">
                <a:latin typeface="Georgia" panose="02040502050405020303" pitchFamily="18" charset="0"/>
              </a:rPr>
              <a:t> </a:t>
            </a:r>
            <a:r>
              <a:rPr lang="en-US" sz="1000" dirty="0" smtClean="0">
                <a:latin typeface="Georgia" panose="02040502050405020303" pitchFamily="18" charset="0"/>
              </a:rPr>
              <a:t>postoperative outcomes among patients</a:t>
            </a:r>
            <a:r>
              <a:rPr lang="tr-TR" sz="1000" dirty="0" smtClean="0">
                <a:latin typeface="Georgia" panose="02040502050405020303" pitchFamily="18" charset="0"/>
              </a:rPr>
              <a:t> </a:t>
            </a:r>
            <a:r>
              <a:rPr lang="en-US" sz="1000" dirty="0" smtClean="0">
                <a:latin typeface="Georgia" panose="02040502050405020303" pitchFamily="18" charset="0"/>
              </a:rPr>
              <a:t>undergoing cardiac surgery: a systematic</a:t>
            </a:r>
            <a:r>
              <a:rPr lang="tr-TR" sz="1000" dirty="0" smtClean="0">
                <a:latin typeface="Georgia" panose="02040502050405020303" pitchFamily="18" charset="0"/>
              </a:rPr>
              <a:t> </a:t>
            </a:r>
            <a:r>
              <a:rPr lang="en-US" sz="1000" dirty="0" smtClean="0">
                <a:latin typeface="Georgia" panose="02040502050405020303" pitchFamily="18" charset="0"/>
              </a:rPr>
              <a:t>review and meta-analysis</a:t>
            </a:r>
            <a:r>
              <a:rPr lang="tr-TR" sz="1000" dirty="0" smtClean="0">
                <a:latin typeface="Georgia" panose="02040502050405020303" pitchFamily="18" charset="0"/>
              </a:rPr>
              <a:t>.</a:t>
            </a:r>
          </a:p>
        </p:txBody>
      </p:sp>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124744"/>
            <a:ext cx="2656012" cy="270892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980728"/>
            <a:ext cx="4320480" cy="5184576"/>
          </a:xfrm>
        </p:spPr>
        <p:txBody>
          <a:bodyPr>
            <a:normAutofit/>
          </a:bodyPr>
          <a:lstStyle/>
          <a:p>
            <a:pPr marL="0" indent="0">
              <a:buNone/>
            </a:pPr>
            <a:r>
              <a:rPr lang="tr-TR" sz="2400" dirty="0">
                <a:solidFill>
                  <a:srgbClr val="000000"/>
                </a:solidFill>
                <a:latin typeface="Adobe Caslon Pro" pitchFamily="18" charset="0"/>
              </a:rPr>
              <a:t>	</a:t>
            </a:r>
            <a:r>
              <a:rPr lang="en-US" sz="2400" dirty="0" smtClean="0">
                <a:solidFill>
                  <a:srgbClr val="000000"/>
                </a:solidFill>
                <a:latin typeface="Adobe Caslon Pro" pitchFamily="18" charset="0"/>
              </a:rPr>
              <a:t>Many </a:t>
            </a:r>
            <a:r>
              <a:rPr lang="en-US" sz="2400" dirty="0">
                <a:solidFill>
                  <a:srgbClr val="000000"/>
                </a:solidFill>
                <a:latin typeface="Adobe Caslon Pro" pitchFamily="18" charset="0"/>
              </a:rPr>
              <a:t>studies on cardiac reactivity against psychological stress factors have shown that anxiety can affect the regulation of autonomic nervous system, platelet activation, hypothalamic-pituitary-adrenal axis activity and myocardial effusion, which increases blood pressure, heart rate and cardiac outflow, inhibits gastrointestinal activity and decreases immune </a:t>
            </a:r>
            <a:r>
              <a:rPr lang="en-US" sz="2400" dirty="0" smtClean="0">
                <a:solidFill>
                  <a:srgbClr val="000000"/>
                </a:solidFill>
                <a:latin typeface="Adobe Caslon Pro" pitchFamily="18" charset="0"/>
              </a:rPr>
              <a:t>function</a:t>
            </a:r>
            <a:r>
              <a:rPr lang="tr-TR" sz="2400" dirty="0" smtClean="0">
                <a:solidFill>
                  <a:srgbClr val="000000"/>
                </a:solidFill>
                <a:latin typeface="Adobe Caslon Pro" pitchFamily="18" charset="0"/>
              </a:rPr>
              <a:t>.</a:t>
            </a:r>
            <a:endParaRPr lang="en-US" sz="2400" dirty="0" smtClean="0">
              <a:solidFill>
                <a:srgbClr val="000000"/>
              </a:solidFill>
              <a:latin typeface="Adobe Caslon Pro" pitchFamily="18" charset="0"/>
            </a:endParaRPr>
          </a:p>
        </p:txBody>
      </p:sp>
      <p:sp>
        <p:nvSpPr>
          <p:cNvPr id="4" name="Slayt Numarası Yer Tutucusu 3"/>
          <p:cNvSpPr>
            <a:spLocks noGrp="1"/>
          </p:cNvSpPr>
          <p:nvPr>
            <p:ph type="sldNum" sz="quarter" idx="12"/>
          </p:nvPr>
        </p:nvSpPr>
        <p:spPr/>
        <p:txBody>
          <a:bodyPr/>
          <a:lstStyle/>
          <a:p>
            <a:fld id="{6C015D21-7A68-43FF-AD93-41204F113B81}" type="slidenum">
              <a:rPr lang="en-US" smtClean="0"/>
              <a:pPr/>
              <a:t>8</a:t>
            </a:fld>
            <a:endParaRPr lang="en-US"/>
          </a:p>
        </p:txBody>
      </p:sp>
      <p:sp>
        <p:nvSpPr>
          <p:cNvPr id="7" name="Dikdörtgen 6"/>
          <p:cNvSpPr/>
          <p:nvPr/>
        </p:nvSpPr>
        <p:spPr>
          <a:xfrm>
            <a:off x="34875" y="63499"/>
            <a:ext cx="8435280"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a:t>
            </a:r>
            <a:r>
              <a:rPr lang="en-US" sz="2400" b="1" dirty="0" smtClean="0">
                <a:ln w="0"/>
                <a:solidFill>
                  <a:srgbClr val="C00000"/>
                </a:solidFill>
                <a:effectLst>
                  <a:reflection blurRad="6350" stA="53000" endA="300" endPos="35500" dir="5400000" sy="-90000" algn="bl" rotWithShape="0"/>
                </a:effectLst>
                <a:latin typeface="Adobe Caslon Pro" pitchFamily="18" charset="0"/>
              </a:rPr>
              <a:t>patients</a:t>
            </a:r>
            <a:r>
              <a:rPr lang="tr-TR" sz="2400" b="1" dirty="0" smtClean="0">
                <a:ln w="0"/>
                <a:solidFill>
                  <a:srgbClr val="C00000"/>
                </a:solidFill>
                <a:effectLst>
                  <a:reflection blurRad="6350" stA="53000" endA="300" endPos="35500" dir="5400000" sy="-90000" algn="bl" rotWithShape="0"/>
                </a:effectLst>
                <a:latin typeface="Adobe Caslon Pro" pitchFamily="18" charset="0"/>
              </a:rPr>
              <a:t> </a:t>
            </a:r>
            <a:r>
              <a:rPr lang="tr-TR" sz="1200" dirty="0" err="1" smtClean="0">
                <a:ln w="0"/>
                <a:solidFill>
                  <a:srgbClr val="C00000"/>
                </a:solidFill>
                <a:effectLst>
                  <a:reflection blurRad="6350" stA="53000" endA="300" endPos="35500" dir="5400000" sy="-90000" algn="bl" rotWithShape="0"/>
                </a:effectLst>
                <a:latin typeface="Adobe Caslon Pro" pitchFamily="18" charset="0"/>
              </a:rPr>
              <a:t>continued</a:t>
            </a:r>
            <a:r>
              <a:rPr lang="tr-TR" sz="1200" dirty="0" smtClean="0">
                <a:ln w="0"/>
                <a:solidFill>
                  <a:srgbClr val="C00000"/>
                </a:solidFill>
                <a:effectLst>
                  <a:reflection blurRad="6350" stA="53000" endA="300" endPos="35500" dir="5400000" sy="-90000" algn="bl" rotWithShape="0"/>
                </a:effectLst>
                <a:latin typeface="Adobe Caslon Pro" pitchFamily="18" charset="0"/>
              </a:rPr>
              <a:t>..</a:t>
            </a:r>
            <a:endParaRPr lang="tr-TR" sz="1200" dirty="0">
              <a:ln w="0"/>
              <a:solidFill>
                <a:srgbClr val="C00000"/>
              </a:solidFill>
              <a:effectLst>
                <a:reflection blurRad="6350" stA="53000" endA="300" endPos="35500" dir="5400000" sy="-90000" algn="bl" rotWithShape="0"/>
              </a:effectLst>
            </a:endParaRPr>
          </a:p>
        </p:txBody>
      </p:sp>
      <p:sp>
        <p:nvSpPr>
          <p:cNvPr id="2" name="Dikdörtgen 1"/>
          <p:cNvSpPr/>
          <p:nvPr/>
        </p:nvSpPr>
        <p:spPr>
          <a:xfrm>
            <a:off x="63475" y="6277301"/>
            <a:ext cx="4002735" cy="400110"/>
          </a:xfrm>
          <a:prstGeom prst="rect">
            <a:avLst/>
          </a:prstGeom>
        </p:spPr>
        <p:txBody>
          <a:bodyPr wrap="square">
            <a:spAutoFit/>
          </a:bodyPr>
          <a:lstStyle/>
          <a:p>
            <a:r>
              <a:rPr lang="tr-TR" sz="1000" b="1" dirty="0" err="1">
                <a:latin typeface="Georgia" panose="02040502050405020303" pitchFamily="18" charset="0"/>
              </a:rPr>
              <a:t>Yang</a:t>
            </a:r>
            <a:r>
              <a:rPr lang="tr-TR" sz="1000" b="1" dirty="0">
                <a:latin typeface="Georgia" panose="02040502050405020303" pitchFamily="18" charset="0"/>
              </a:rPr>
              <a:t> </a:t>
            </a:r>
            <a:r>
              <a:rPr lang="tr-TR" sz="1000" b="1" dirty="0" smtClean="0">
                <a:latin typeface="Georgia" panose="02040502050405020303" pitchFamily="18" charset="0"/>
              </a:rPr>
              <a:t>et al (2017). </a:t>
            </a:r>
            <a:r>
              <a:rPr lang="tr-TR" sz="1000" dirty="0" err="1">
                <a:latin typeface="Georgia" panose="02040502050405020303" pitchFamily="18" charset="0"/>
              </a:rPr>
              <a:t>Enhanced</a:t>
            </a:r>
            <a:r>
              <a:rPr lang="tr-TR" sz="1000" dirty="0">
                <a:latin typeface="Georgia" panose="02040502050405020303" pitchFamily="18" charset="0"/>
              </a:rPr>
              <a:t> </a:t>
            </a:r>
            <a:r>
              <a:rPr lang="tr-TR" sz="1000" dirty="0" err="1" smtClean="0">
                <a:latin typeface="Georgia" panose="02040502050405020303" pitchFamily="18" charset="0"/>
              </a:rPr>
              <a:t>recovery</a:t>
            </a:r>
            <a:r>
              <a:rPr lang="tr-TR" sz="1000" dirty="0" smtClean="0">
                <a:latin typeface="Georgia" panose="02040502050405020303" pitchFamily="18" charset="0"/>
              </a:rPr>
              <a:t> </a:t>
            </a:r>
            <a:r>
              <a:rPr lang="tr-TR" sz="1000" dirty="0" err="1" smtClean="0">
                <a:latin typeface="Georgia" panose="02040502050405020303" pitchFamily="18" charset="0"/>
              </a:rPr>
              <a:t>after</a:t>
            </a:r>
            <a:r>
              <a:rPr lang="tr-TR" sz="1000" dirty="0" smtClean="0">
                <a:latin typeface="Georgia" panose="02040502050405020303" pitchFamily="18" charset="0"/>
              </a:rPr>
              <a:t> </a:t>
            </a:r>
            <a:r>
              <a:rPr lang="tr-TR" sz="1000" dirty="0" err="1" smtClean="0">
                <a:latin typeface="Georgia" panose="02040502050405020303" pitchFamily="18" charset="0"/>
              </a:rPr>
              <a:t>cardiac</a:t>
            </a:r>
            <a:r>
              <a:rPr lang="tr-TR" sz="1000" dirty="0" smtClean="0">
                <a:latin typeface="Georgia" panose="02040502050405020303" pitchFamily="18" charset="0"/>
              </a:rPr>
              <a:t> </a:t>
            </a:r>
            <a:r>
              <a:rPr lang="tr-TR" sz="1000" dirty="0" err="1" smtClean="0">
                <a:latin typeface="Georgia" panose="02040502050405020303" pitchFamily="18" charset="0"/>
              </a:rPr>
              <a:t>surgery</a:t>
            </a:r>
            <a:r>
              <a:rPr lang="tr-TR" sz="1000" dirty="0" smtClean="0">
                <a:latin typeface="Georgia" panose="02040502050405020303" pitchFamily="18" charset="0"/>
              </a:rPr>
              <a:t>:                                              an </a:t>
            </a:r>
            <a:r>
              <a:rPr lang="tr-TR" sz="1000" dirty="0" err="1" smtClean="0">
                <a:latin typeface="Georgia" panose="02040502050405020303" pitchFamily="18" charset="0"/>
              </a:rPr>
              <a:t>update</a:t>
            </a:r>
            <a:r>
              <a:rPr lang="tr-TR" sz="1000" dirty="0" smtClean="0">
                <a:latin typeface="Georgia" panose="02040502050405020303" pitchFamily="18" charset="0"/>
              </a:rPr>
              <a:t> on </a:t>
            </a:r>
            <a:r>
              <a:rPr lang="tr-TR" sz="1000" dirty="0" err="1" smtClean="0">
                <a:latin typeface="Georgia" panose="02040502050405020303" pitchFamily="18" charset="0"/>
              </a:rPr>
              <a:t>clinical</a:t>
            </a:r>
            <a:r>
              <a:rPr lang="tr-TR" sz="1000" dirty="0" smtClean="0">
                <a:latin typeface="Georgia" panose="02040502050405020303" pitchFamily="18" charset="0"/>
              </a:rPr>
              <a:t> </a:t>
            </a:r>
            <a:r>
              <a:rPr lang="tr-TR" sz="1000" dirty="0" err="1" smtClean="0">
                <a:latin typeface="Georgia" panose="02040502050405020303" pitchFamily="18" charset="0"/>
              </a:rPr>
              <a:t>ımplications</a:t>
            </a:r>
            <a:r>
              <a:rPr lang="tr-TR" sz="1000" dirty="0" smtClean="0">
                <a:latin typeface="Georgia" panose="02040502050405020303" pitchFamily="18" charset="0"/>
              </a:rPr>
              <a:t>.</a:t>
            </a:r>
            <a:endParaRPr lang="tr-TR" sz="1000" dirty="0">
              <a:latin typeface="Georgia" panose="02040502050405020303" pitchFamily="18" charset="0"/>
            </a:endParaRPr>
          </a:p>
        </p:txBody>
      </p:sp>
      <p:pic>
        <p:nvPicPr>
          <p:cNvPr id="5" name="Resim 4"/>
          <p:cNvPicPr>
            <a:picLocks noChangeAspect="1"/>
          </p:cNvPicPr>
          <p:nvPr/>
        </p:nvPicPr>
        <p:blipFill>
          <a:blip r:embed="rId3"/>
          <a:stretch>
            <a:fillRect/>
          </a:stretch>
        </p:blipFill>
        <p:spPr>
          <a:xfrm>
            <a:off x="4427985" y="980729"/>
            <a:ext cx="4716016" cy="54358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Dikdörtgen 5"/>
          <p:cNvSpPr/>
          <p:nvPr/>
        </p:nvSpPr>
        <p:spPr>
          <a:xfrm>
            <a:off x="4788024" y="6538912"/>
            <a:ext cx="4248472" cy="276999"/>
          </a:xfrm>
          <a:prstGeom prst="rect">
            <a:avLst/>
          </a:prstGeom>
        </p:spPr>
        <p:txBody>
          <a:bodyPr wrap="square">
            <a:spAutoFit/>
          </a:bodyPr>
          <a:lstStyle/>
          <a:p>
            <a:r>
              <a:rPr lang="en-US" sz="1200" b="1" dirty="0"/>
              <a:t>Figure </a:t>
            </a:r>
            <a:r>
              <a:rPr lang="tr-TR" sz="1200" b="1" dirty="0" smtClean="0"/>
              <a:t>1</a:t>
            </a:r>
            <a:r>
              <a:rPr lang="en-US" sz="1200" b="1" dirty="0" smtClean="0"/>
              <a:t>. </a:t>
            </a:r>
            <a:r>
              <a:rPr lang="en-US" sz="1200" dirty="0"/>
              <a:t>Perioperative stress induces pathophysiological changes</a:t>
            </a:r>
            <a:endParaRPr lang="tr-TR" sz="1200" dirty="0"/>
          </a:p>
        </p:txBody>
      </p:sp>
    </p:spTree>
    <p:extLst>
      <p:ext uri="{BB962C8B-B14F-4D97-AF65-F5344CB8AC3E}">
        <p14:creationId xmlns:p14="http://schemas.microsoft.com/office/powerpoint/2010/main" val="14392005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65" y="836712"/>
            <a:ext cx="8507288" cy="582426"/>
          </a:xfrm>
        </p:spPr>
        <p:txBody>
          <a:bodyPr>
            <a:normAutofit/>
          </a:bodyPr>
          <a:lstStyle/>
          <a:p>
            <a:pPr marL="0" indent="0">
              <a:buNone/>
            </a:pPr>
            <a:r>
              <a:rPr lang="tr-TR" sz="2400" dirty="0" err="1" smtClean="0">
                <a:latin typeface="Adobe Caslon Pro" pitchFamily="18" charset="0"/>
              </a:rPr>
              <a:t>Also</a:t>
            </a:r>
            <a:r>
              <a:rPr lang="en-US" sz="2400" dirty="0" smtClean="0">
                <a:latin typeface="Adobe Caslon Pro" pitchFamily="18" charset="0"/>
              </a:rPr>
              <a:t>, </a:t>
            </a:r>
            <a:r>
              <a:rPr lang="en-US" sz="2400" dirty="0">
                <a:latin typeface="Adobe Caslon Pro" pitchFamily="18" charset="0"/>
              </a:rPr>
              <a:t>preoperative anxiety has been associated </a:t>
            </a:r>
            <a:r>
              <a:rPr lang="en-US" sz="2400" dirty="0" smtClean="0">
                <a:latin typeface="Adobe Caslon Pro" pitchFamily="18" charset="0"/>
              </a:rPr>
              <a:t>with</a:t>
            </a:r>
            <a:r>
              <a:rPr lang="tr-TR" sz="2400" dirty="0" smtClean="0">
                <a:latin typeface="Adobe Caslon Pro" pitchFamily="18" charset="0"/>
              </a:rPr>
              <a:t>;</a:t>
            </a:r>
            <a:endParaRPr lang="en-US" sz="2400" dirty="0" smtClean="0">
              <a:latin typeface="Adobe Caslon Pro" pitchFamily="18" charset="0"/>
            </a:endParaRPr>
          </a:p>
        </p:txBody>
      </p:sp>
      <p:sp>
        <p:nvSpPr>
          <p:cNvPr id="4" name="Slayt Numarası Yer Tutucusu 3"/>
          <p:cNvSpPr>
            <a:spLocks noGrp="1"/>
          </p:cNvSpPr>
          <p:nvPr>
            <p:ph type="sldNum" sz="quarter" idx="12"/>
          </p:nvPr>
        </p:nvSpPr>
        <p:spPr/>
        <p:txBody>
          <a:bodyPr/>
          <a:lstStyle/>
          <a:p>
            <a:fld id="{6C015D21-7A68-43FF-AD93-41204F113B81}" type="slidenum">
              <a:rPr lang="en-US" smtClean="0"/>
              <a:pPr/>
              <a:t>9</a:t>
            </a:fld>
            <a:endParaRPr lang="en-US"/>
          </a:p>
        </p:txBody>
      </p:sp>
      <p:sp>
        <p:nvSpPr>
          <p:cNvPr id="7" name="Dikdörtgen 6"/>
          <p:cNvSpPr/>
          <p:nvPr/>
        </p:nvSpPr>
        <p:spPr>
          <a:xfrm>
            <a:off x="34875" y="63499"/>
            <a:ext cx="8435280"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a:t>
            </a:r>
            <a:r>
              <a:rPr lang="en-US" sz="2400" b="1" dirty="0" smtClean="0">
                <a:ln w="0"/>
                <a:solidFill>
                  <a:srgbClr val="C00000"/>
                </a:solidFill>
                <a:effectLst>
                  <a:reflection blurRad="6350" stA="53000" endA="300" endPos="35500" dir="5400000" sy="-90000" algn="bl" rotWithShape="0"/>
                </a:effectLst>
                <a:latin typeface="Adobe Caslon Pro" pitchFamily="18" charset="0"/>
              </a:rPr>
              <a:t>patients</a:t>
            </a:r>
            <a:r>
              <a:rPr lang="tr-TR" sz="2400" b="1" dirty="0" smtClean="0">
                <a:ln w="0"/>
                <a:solidFill>
                  <a:srgbClr val="C00000"/>
                </a:solidFill>
                <a:effectLst>
                  <a:reflection blurRad="6350" stA="53000" endA="300" endPos="35500" dir="5400000" sy="-90000" algn="bl" rotWithShape="0"/>
                </a:effectLst>
                <a:latin typeface="Adobe Caslon Pro" pitchFamily="18" charset="0"/>
              </a:rPr>
              <a:t> </a:t>
            </a:r>
            <a:r>
              <a:rPr lang="tr-TR" sz="1200" dirty="0" err="1" smtClean="0">
                <a:ln w="0"/>
                <a:solidFill>
                  <a:srgbClr val="C00000"/>
                </a:solidFill>
                <a:effectLst>
                  <a:reflection blurRad="6350" stA="53000" endA="300" endPos="35500" dir="5400000" sy="-90000" algn="bl" rotWithShape="0"/>
                </a:effectLst>
                <a:latin typeface="Adobe Caslon Pro" pitchFamily="18" charset="0"/>
              </a:rPr>
              <a:t>continued</a:t>
            </a:r>
            <a:r>
              <a:rPr lang="tr-TR" sz="1200" dirty="0" smtClean="0">
                <a:ln w="0"/>
                <a:solidFill>
                  <a:srgbClr val="C00000"/>
                </a:solidFill>
                <a:effectLst>
                  <a:reflection blurRad="6350" stA="53000" endA="300" endPos="35500" dir="5400000" sy="-90000" algn="bl" rotWithShape="0"/>
                </a:effectLst>
                <a:latin typeface="Adobe Caslon Pro" pitchFamily="18" charset="0"/>
              </a:rPr>
              <a:t>..</a:t>
            </a:r>
            <a:endParaRPr lang="tr-TR" sz="1200" dirty="0">
              <a:ln w="0"/>
              <a:solidFill>
                <a:srgbClr val="C00000"/>
              </a:solidFill>
              <a:effectLst>
                <a:reflection blurRad="6350" stA="53000" endA="300" endPos="35500" dir="5400000" sy="-90000" algn="bl" rotWithShape="0"/>
              </a:effectLst>
            </a:endParaRPr>
          </a:p>
        </p:txBody>
      </p:sp>
      <p:sp>
        <p:nvSpPr>
          <p:cNvPr id="2" name="Dikdörtgen 1"/>
          <p:cNvSpPr/>
          <p:nvPr/>
        </p:nvSpPr>
        <p:spPr>
          <a:xfrm>
            <a:off x="0" y="5818301"/>
            <a:ext cx="9105603" cy="1015663"/>
          </a:xfrm>
          <a:prstGeom prst="rect">
            <a:avLst/>
          </a:prstGeom>
        </p:spPr>
        <p:txBody>
          <a:bodyPr wrap="square">
            <a:spAutoFit/>
          </a:bodyPr>
          <a:lstStyle/>
          <a:p>
            <a:r>
              <a:rPr lang="en-US" sz="1000" b="1" dirty="0" err="1" smtClean="0">
                <a:solidFill>
                  <a:srgbClr val="000000"/>
                </a:solidFill>
                <a:latin typeface="Adobe Caslon Pro" pitchFamily="18" charset="0"/>
              </a:rPr>
              <a:t>Gouin</a:t>
            </a:r>
            <a:r>
              <a:rPr lang="en-US" sz="1000" b="1" dirty="0" smtClean="0">
                <a:solidFill>
                  <a:srgbClr val="000000"/>
                </a:solidFill>
                <a:latin typeface="Adobe Caslon Pro" pitchFamily="18" charset="0"/>
              </a:rPr>
              <a:t> </a:t>
            </a:r>
            <a:r>
              <a:rPr lang="en-US" sz="1000" b="1" dirty="0">
                <a:solidFill>
                  <a:srgbClr val="000000"/>
                </a:solidFill>
                <a:latin typeface="Adobe Caslon Pro" pitchFamily="18" charset="0"/>
              </a:rPr>
              <a:t>and </a:t>
            </a:r>
            <a:r>
              <a:rPr lang="en-US" sz="1000" b="1" dirty="0" err="1">
                <a:solidFill>
                  <a:srgbClr val="000000"/>
                </a:solidFill>
                <a:latin typeface="Adobe Caslon Pro" pitchFamily="18" charset="0"/>
              </a:rPr>
              <a:t>Kiecolt</a:t>
            </a:r>
            <a:r>
              <a:rPr lang="en-US" sz="1000" b="1" dirty="0">
                <a:solidFill>
                  <a:srgbClr val="000000"/>
                </a:solidFill>
                <a:latin typeface="Adobe Caslon Pro" pitchFamily="18" charset="0"/>
              </a:rPr>
              <a:t>-Glaser </a:t>
            </a:r>
            <a:r>
              <a:rPr lang="tr-TR" sz="1000" b="1" dirty="0" smtClean="0">
                <a:solidFill>
                  <a:srgbClr val="000000"/>
                </a:solidFill>
                <a:latin typeface="Adobe Caslon Pro" pitchFamily="18" charset="0"/>
              </a:rPr>
              <a:t>(</a:t>
            </a:r>
            <a:r>
              <a:rPr lang="en-US" sz="1000" b="1" dirty="0" smtClean="0">
                <a:solidFill>
                  <a:srgbClr val="000000"/>
                </a:solidFill>
                <a:latin typeface="Adobe Caslon Pro" pitchFamily="18" charset="0"/>
              </a:rPr>
              <a:t>2011</a:t>
            </a:r>
            <a:r>
              <a:rPr lang="tr-TR" sz="1000" b="1" dirty="0" smtClean="0">
                <a:solidFill>
                  <a:srgbClr val="000000"/>
                </a:solidFill>
                <a:latin typeface="Adobe Caslon Pro" pitchFamily="18" charset="0"/>
              </a:rPr>
              <a:t>)</a:t>
            </a:r>
            <a:r>
              <a:rPr lang="en-US" sz="1000" b="1" dirty="0" smtClean="0">
                <a:solidFill>
                  <a:srgbClr val="000000"/>
                </a:solidFill>
                <a:latin typeface="Adobe Caslon Pro" pitchFamily="18" charset="0"/>
              </a:rPr>
              <a:t> </a:t>
            </a:r>
            <a:r>
              <a:rPr lang="tr-TR" sz="1000" dirty="0" smtClean="0">
                <a:solidFill>
                  <a:srgbClr val="000000"/>
                </a:solidFill>
                <a:latin typeface="Adobe Caslon Pro" pitchFamily="18" charset="0"/>
              </a:rPr>
              <a:t>.</a:t>
            </a:r>
            <a:r>
              <a:rPr lang="en-US" sz="1000" dirty="0" smtClean="0">
                <a:solidFill>
                  <a:srgbClr val="000000"/>
                </a:solidFill>
                <a:latin typeface="Adobe Caslon Pro" pitchFamily="18" charset="0"/>
              </a:rPr>
              <a:t>The </a:t>
            </a:r>
            <a:r>
              <a:rPr lang="en-US" sz="1000" dirty="0">
                <a:solidFill>
                  <a:srgbClr val="000000"/>
                </a:solidFill>
                <a:latin typeface="Adobe Caslon Pro" pitchFamily="18" charset="0"/>
              </a:rPr>
              <a:t>Impact of Psychological Stress on Wound Healing: Methods</a:t>
            </a:r>
          </a:p>
          <a:p>
            <a:r>
              <a:rPr lang="en-US" sz="1000" dirty="0">
                <a:solidFill>
                  <a:srgbClr val="000000"/>
                </a:solidFill>
                <a:latin typeface="Adobe Caslon Pro" pitchFamily="18" charset="0"/>
              </a:rPr>
              <a:t>and </a:t>
            </a:r>
            <a:r>
              <a:rPr lang="en-US" sz="1000" dirty="0" smtClean="0">
                <a:solidFill>
                  <a:srgbClr val="000000"/>
                </a:solidFill>
                <a:latin typeface="Adobe Caslon Pro" pitchFamily="18" charset="0"/>
              </a:rPr>
              <a:t>Mechanisms</a:t>
            </a:r>
            <a:r>
              <a:rPr lang="tr-TR" sz="1000" dirty="0" smtClean="0">
                <a:solidFill>
                  <a:srgbClr val="000000"/>
                </a:solidFill>
                <a:latin typeface="Adobe Caslon Pro" pitchFamily="18" charset="0"/>
              </a:rPr>
              <a:t>.</a:t>
            </a:r>
          </a:p>
          <a:p>
            <a:r>
              <a:rPr lang="en-US" sz="1000" b="1" dirty="0" err="1" smtClean="0">
                <a:solidFill>
                  <a:srgbClr val="000000"/>
                </a:solidFill>
                <a:latin typeface="Adobe Caslon Pro" pitchFamily="18" charset="0"/>
              </a:rPr>
              <a:t>Loghmani</a:t>
            </a:r>
            <a:r>
              <a:rPr lang="en-US" sz="1000" b="1" dirty="0" smtClean="0">
                <a:solidFill>
                  <a:srgbClr val="000000"/>
                </a:solidFill>
                <a:latin typeface="Adobe Caslon Pro" pitchFamily="18" charset="0"/>
              </a:rPr>
              <a:t> and </a:t>
            </a:r>
            <a:r>
              <a:rPr lang="en-US" sz="1000" b="1" dirty="0" err="1" smtClean="0">
                <a:solidFill>
                  <a:srgbClr val="000000"/>
                </a:solidFill>
                <a:latin typeface="Adobe Caslon Pro" pitchFamily="18" charset="0"/>
              </a:rPr>
              <a:t>Monfared</a:t>
            </a:r>
            <a:r>
              <a:rPr lang="en-US" sz="1000" b="1" dirty="0" smtClean="0">
                <a:solidFill>
                  <a:srgbClr val="000000"/>
                </a:solidFill>
                <a:latin typeface="Adobe Caslon Pro" pitchFamily="18" charset="0"/>
              </a:rPr>
              <a:t> </a:t>
            </a:r>
            <a:r>
              <a:rPr lang="tr-TR" sz="1000" b="1" dirty="0" smtClean="0">
                <a:solidFill>
                  <a:srgbClr val="000000"/>
                </a:solidFill>
                <a:latin typeface="Adobe Caslon Pro" pitchFamily="18" charset="0"/>
              </a:rPr>
              <a:t>(</a:t>
            </a:r>
            <a:r>
              <a:rPr lang="en-US" sz="1000" b="1" dirty="0" smtClean="0">
                <a:solidFill>
                  <a:srgbClr val="000000"/>
                </a:solidFill>
                <a:latin typeface="Adobe Caslon Pro" pitchFamily="18" charset="0"/>
              </a:rPr>
              <a:t>2018</a:t>
            </a:r>
            <a:r>
              <a:rPr lang="tr-TR" sz="1000" b="1" dirty="0" smtClean="0">
                <a:solidFill>
                  <a:srgbClr val="000000"/>
                </a:solidFill>
                <a:latin typeface="Adobe Caslon Pro" pitchFamily="18" charset="0"/>
              </a:rPr>
              <a:t>). </a:t>
            </a:r>
            <a:r>
              <a:rPr lang="en-US" sz="1000" dirty="0">
                <a:solidFill>
                  <a:srgbClr val="000000"/>
                </a:solidFill>
                <a:latin typeface="Adobe Caslon Pro" pitchFamily="18" charset="0"/>
              </a:rPr>
              <a:t>The effect of preoperative training on postoperative depression in patients undergoing open heart surgery (2017</a:t>
            </a:r>
            <a:r>
              <a:rPr lang="en-US" sz="1000" dirty="0" smtClean="0">
                <a:solidFill>
                  <a:srgbClr val="000000"/>
                </a:solidFill>
                <a:latin typeface="Adobe Caslon Pro" pitchFamily="18" charset="0"/>
              </a:rPr>
              <a:t>)</a:t>
            </a:r>
            <a:r>
              <a:rPr lang="tr-TR" sz="1000" dirty="0" smtClean="0">
                <a:solidFill>
                  <a:srgbClr val="000000"/>
                </a:solidFill>
                <a:latin typeface="Adobe Caslon Pro" pitchFamily="18" charset="0"/>
              </a:rPr>
              <a:t>..</a:t>
            </a:r>
          </a:p>
          <a:p>
            <a:r>
              <a:rPr lang="en-US" sz="1000" b="1" dirty="0" err="1" smtClean="0">
                <a:solidFill>
                  <a:srgbClr val="000000"/>
                </a:solidFill>
                <a:latin typeface="Adobe Caslon Pro" pitchFamily="18" charset="0"/>
              </a:rPr>
              <a:t>Malek</a:t>
            </a:r>
            <a:r>
              <a:rPr lang="en-US" sz="1000" b="1" dirty="0" smtClean="0">
                <a:solidFill>
                  <a:srgbClr val="000000"/>
                </a:solidFill>
                <a:latin typeface="Adobe Caslon Pro" pitchFamily="18" charset="0"/>
              </a:rPr>
              <a:t> </a:t>
            </a:r>
            <a:r>
              <a:rPr lang="en-US" sz="1000" b="1" dirty="0">
                <a:solidFill>
                  <a:srgbClr val="000000"/>
                </a:solidFill>
                <a:latin typeface="Adobe Caslon Pro" pitchFamily="18" charset="0"/>
              </a:rPr>
              <a:t>et al. </a:t>
            </a:r>
            <a:r>
              <a:rPr lang="tr-TR" sz="1000" b="1" dirty="0" smtClean="0">
                <a:solidFill>
                  <a:srgbClr val="000000"/>
                </a:solidFill>
                <a:latin typeface="Adobe Caslon Pro" pitchFamily="18" charset="0"/>
              </a:rPr>
              <a:t>(</a:t>
            </a:r>
            <a:r>
              <a:rPr lang="en-US" sz="1000" b="1" dirty="0" smtClean="0">
                <a:solidFill>
                  <a:srgbClr val="000000"/>
                </a:solidFill>
                <a:latin typeface="Adobe Caslon Pro" pitchFamily="18" charset="0"/>
              </a:rPr>
              <a:t>2018</a:t>
            </a:r>
            <a:r>
              <a:rPr lang="tr-TR" sz="1000" b="1" dirty="0" smtClean="0">
                <a:solidFill>
                  <a:srgbClr val="000000"/>
                </a:solidFill>
                <a:latin typeface="Adobe Caslon Pro" pitchFamily="18" charset="0"/>
              </a:rPr>
              <a:t>). </a:t>
            </a:r>
            <a:r>
              <a:rPr lang="en-US" sz="1000" dirty="0">
                <a:solidFill>
                  <a:srgbClr val="000000"/>
                </a:solidFill>
                <a:latin typeface="Adobe Caslon Pro" pitchFamily="18" charset="0"/>
              </a:rPr>
              <a:t>Effects of </a:t>
            </a:r>
            <a:r>
              <a:rPr lang="en-US" sz="1000" dirty="0" smtClean="0">
                <a:solidFill>
                  <a:srgbClr val="000000"/>
                </a:solidFill>
                <a:latin typeface="Adobe Caslon Pro" pitchFamily="18" charset="0"/>
              </a:rPr>
              <a:t>Nurse-Led</a:t>
            </a:r>
            <a:r>
              <a:rPr lang="tr-TR" sz="1000" dirty="0" smtClean="0">
                <a:solidFill>
                  <a:srgbClr val="000000"/>
                </a:solidFill>
                <a:latin typeface="Adobe Caslon Pro" pitchFamily="18" charset="0"/>
              </a:rPr>
              <a:t> </a:t>
            </a:r>
            <a:r>
              <a:rPr lang="en-US" sz="1000" dirty="0" smtClean="0">
                <a:solidFill>
                  <a:srgbClr val="000000"/>
                </a:solidFill>
                <a:latin typeface="Adobe Caslon Pro" pitchFamily="18" charset="0"/>
              </a:rPr>
              <a:t>Intervention </a:t>
            </a:r>
            <a:r>
              <a:rPr lang="en-US" sz="1000" dirty="0">
                <a:solidFill>
                  <a:srgbClr val="000000"/>
                </a:solidFill>
                <a:latin typeface="Adobe Caslon Pro" pitchFamily="18" charset="0"/>
              </a:rPr>
              <a:t>on </a:t>
            </a:r>
            <a:r>
              <a:rPr lang="en-US" sz="1000" dirty="0" smtClean="0">
                <a:solidFill>
                  <a:srgbClr val="000000"/>
                </a:solidFill>
                <a:latin typeface="Adobe Caslon Pro" pitchFamily="18" charset="0"/>
              </a:rPr>
              <a:t>Patients’</a:t>
            </a:r>
            <a:r>
              <a:rPr lang="tr-TR" sz="1000" dirty="0" smtClean="0">
                <a:solidFill>
                  <a:srgbClr val="000000"/>
                </a:solidFill>
                <a:latin typeface="Adobe Caslon Pro" pitchFamily="18" charset="0"/>
              </a:rPr>
              <a:t> </a:t>
            </a:r>
            <a:r>
              <a:rPr lang="en-US" sz="1000" dirty="0" smtClean="0">
                <a:solidFill>
                  <a:srgbClr val="000000"/>
                </a:solidFill>
                <a:latin typeface="Adobe Caslon Pro" pitchFamily="18" charset="0"/>
              </a:rPr>
              <a:t>Anxiety </a:t>
            </a:r>
            <a:r>
              <a:rPr lang="en-US" sz="1000" dirty="0">
                <a:solidFill>
                  <a:srgbClr val="000000"/>
                </a:solidFill>
                <a:latin typeface="Adobe Caslon Pro" pitchFamily="18" charset="0"/>
              </a:rPr>
              <a:t>and Sleep Before</a:t>
            </a:r>
          </a:p>
          <a:p>
            <a:r>
              <a:rPr lang="en-US" sz="1000" dirty="0">
                <a:solidFill>
                  <a:srgbClr val="000000"/>
                </a:solidFill>
                <a:latin typeface="Adobe Caslon Pro" pitchFamily="18" charset="0"/>
              </a:rPr>
              <a:t>Coronary Artery </a:t>
            </a:r>
            <a:r>
              <a:rPr lang="en-US" sz="1000" dirty="0" smtClean="0">
                <a:solidFill>
                  <a:srgbClr val="000000"/>
                </a:solidFill>
                <a:latin typeface="Adobe Caslon Pro" pitchFamily="18" charset="0"/>
              </a:rPr>
              <a:t>Bypass</a:t>
            </a:r>
            <a:r>
              <a:rPr lang="tr-TR" sz="1000" dirty="0" smtClean="0">
                <a:solidFill>
                  <a:srgbClr val="000000"/>
                </a:solidFill>
                <a:latin typeface="Adobe Caslon Pro" pitchFamily="18" charset="0"/>
              </a:rPr>
              <a:t> </a:t>
            </a:r>
            <a:r>
              <a:rPr lang="en-US" sz="1000" dirty="0" smtClean="0">
                <a:solidFill>
                  <a:srgbClr val="000000"/>
                </a:solidFill>
                <a:latin typeface="Adobe Caslon Pro" pitchFamily="18" charset="0"/>
              </a:rPr>
              <a:t>Grafting</a:t>
            </a:r>
            <a:r>
              <a:rPr lang="tr-TR" sz="1000" dirty="0" smtClean="0">
                <a:solidFill>
                  <a:srgbClr val="000000"/>
                </a:solidFill>
                <a:latin typeface="Adobe Caslon Pro" pitchFamily="18" charset="0"/>
              </a:rPr>
              <a:t>.</a:t>
            </a:r>
          </a:p>
          <a:p>
            <a:r>
              <a:rPr lang="en-US" sz="1000" dirty="0">
                <a:solidFill>
                  <a:srgbClr val="000000"/>
                </a:solidFill>
                <a:latin typeface="Adobe Caslon Pro" pitchFamily="18" charset="0"/>
              </a:rPr>
              <a:t>Yılmaz and Aydın 2013; </a:t>
            </a:r>
            <a:r>
              <a:rPr lang="en-US" sz="1000" dirty="0" err="1">
                <a:solidFill>
                  <a:srgbClr val="000000"/>
                </a:solidFill>
                <a:latin typeface="Adobe Caslon Pro" pitchFamily="18" charset="0"/>
              </a:rPr>
              <a:t>Guo</a:t>
            </a:r>
            <a:r>
              <a:rPr lang="en-US" sz="1000" dirty="0">
                <a:solidFill>
                  <a:srgbClr val="000000"/>
                </a:solidFill>
                <a:latin typeface="Adobe Caslon Pro" pitchFamily="18" charset="0"/>
              </a:rPr>
              <a:t> 2014; </a:t>
            </a:r>
            <a:r>
              <a:rPr lang="en-US" sz="1000" dirty="0" err="1">
                <a:solidFill>
                  <a:srgbClr val="000000"/>
                </a:solidFill>
                <a:latin typeface="Adobe Caslon Pro" pitchFamily="18" charset="0"/>
              </a:rPr>
              <a:t>Redžek</a:t>
            </a:r>
            <a:r>
              <a:rPr lang="en-US" sz="1000" dirty="0">
                <a:solidFill>
                  <a:srgbClr val="000000"/>
                </a:solidFill>
                <a:latin typeface="Adobe Caslon Pro" pitchFamily="18" charset="0"/>
              </a:rPr>
              <a:t> et al. 2015; </a:t>
            </a:r>
            <a:r>
              <a:rPr lang="en-US" sz="1000" dirty="0" err="1">
                <a:solidFill>
                  <a:srgbClr val="000000"/>
                </a:solidFill>
                <a:latin typeface="Adobe Caslon Pro" pitchFamily="18" charset="0"/>
              </a:rPr>
              <a:t>Kalogianni</a:t>
            </a:r>
            <a:r>
              <a:rPr lang="en-US" sz="1000" dirty="0">
                <a:solidFill>
                  <a:srgbClr val="000000"/>
                </a:solidFill>
                <a:latin typeface="Adobe Caslon Pro" pitchFamily="18" charset="0"/>
              </a:rPr>
              <a:t> et al. 2016; Ramesh et al. </a:t>
            </a:r>
            <a:r>
              <a:rPr lang="en-US" sz="1000" dirty="0" smtClean="0">
                <a:solidFill>
                  <a:srgbClr val="000000"/>
                </a:solidFill>
                <a:latin typeface="Adobe Caslon Pro" pitchFamily="18" charset="0"/>
              </a:rPr>
              <a:t>2017</a:t>
            </a:r>
            <a:endParaRPr lang="tr-TR" sz="1000" dirty="0">
              <a:solidFill>
                <a:srgbClr val="000000"/>
              </a:solidFill>
              <a:latin typeface="Adobe Caslon Pro" pitchFamily="18" charset="0"/>
            </a:endParaRPr>
          </a:p>
        </p:txBody>
      </p:sp>
      <p:graphicFrame>
        <p:nvGraphicFramePr>
          <p:cNvPr id="8" name="Diyagram 7"/>
          <p:cNvGraphicFramePr/>
          <p:nvPr>
            <p:extLst>
              <p:ext uri="{D42A27DB-BD31-4B8C-83A1-F6EECF244321}">
                <p14:modId xmlns:p14="http://schemas.microsoft.com/office/powerpoint/2010/main" val="3900645864"/>
              </p:ext>
            </p:extLst>
          </p:nvPr>
        </p:nvGraphicFramePr>
        <p:xfrm>
          <a:off x="4427984" y="634901"/>
          <a:ext cx="5508104" cy="54527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Resim 4"/>
          <p:cNvPicPr>
            <a:picLocks noChangeAspect="1"/>
          </p:cNvPicPr>
          <p:nvPr/>
        </p:nvPicPr>
        <p:blipFill>
          <a:blip r:embed="rId9"/>
          <a:stretch>
            <a:fillRect/>
          </a:stretch>
        </p:blipFill>
        <p:spPr>
          <a:xfrm>
            <a:off x="323528" y="2000989"/>
            <a:ext cx="3429989" cy="23414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Sağ Ok 5"/>
          <p:cNvSpPr/>
          <p:nvPr/>
        </p:nvSpPr>
        <p:spPr>
          <a:xfrm>
            <a:off x="3938780" y="2894963"/>
            <a:ext cx="1209284" cy="573954"/>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29672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6C015D21-7A68-43FF-AD93-41204F113B81}" type="slidenum">
              <a:rPr lang="en-US" smtClean="0"/>
              <a:pPr/>
              <a:t>10</a:t>
            </a:fld>
            <a:endParaRPr lang="en-US"/>
          </a:p>
        </p:txBody>
      </p:sp>
      <p:sp>
        <p:nvSpPr>
          <p:cNvPr id="7" name="Dikdörtgen 6"/>
          <p:cNvSpPr/>
          <p:nvPr/>
        </p:nvSpPr>
        <p:spPr>
          <a:xfrm>
            <a:off x="34875" y="63499"/>
            <a:ext cx="8435280"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a:t>
            </a:r>
            <a:r>
              <a:rPr lang="en-US" sz="2400" b="1" dirty="0" smtClean="0">
                <a:ln w="0"/>
                <a:solidFill>
                  <a:srgbClr val="C00000"/>
                </a:solidFill>
                <a:effectLst>
                  <a:reflection blurRad="6350" stA="53000" endA="300" endPos="35500" dir="5400000" sy="-90000" algn="bl" rotWithShape="0"/>
                </a:effectLst>
                <a:latin typeface="Adobe Caslon Pro" pitchFamily="18" charset="0"/>
              </a:rPr>
              <a:t>patients</a:t>
            </a:r>
            <a:r>
              <a:rPr lang="tr-TR" sz="2400" b="1" dirty="0" smtClean="0">
                <a:ln w="0"/>
                <a:solidFill>
                  <a:srgbClr val="C00000"/>
                </a:solidFill>
                <a:effectLst>
                  <a:reflection blurRad="6350" stA="53000" endA="300" endPos="35500" dir="5400000" sy="-90000" algn="bl" rotWithShape="0"/>
                </a:effectLst>
                <a:latin typeface="Adobe Caslon Pro" pitchFamily="18" charset="0"/>
              </a:rPr>
              <a:t> </a:t>
            </a:r>
            <a:r>
              <a:rPr lang="tr-TR" sz="1200" dirty="0" err="1" smtClean="0">
                <a:ln w="0"/>
                <a:solidFill>
                  <a:srgbClr val="C00000"/>
                </a:solidFill>
                <a:effectLst>
                  <a:reflection blurRad="6350" stA="53000" endA="300" endPos="35500" dir="5400000" sy="-90000" algn="bl" rotWithShape="0"/>
                </a:effectLst>
                <a:latin typeface="Adobe Caslon Pro" pitchFamily="18" charset="0"/>
              </a:rPr>
              <a:t>continued</a:t>
            </a:r>
            <a:r>
              <a:rPr lang="tr-TR" sz="1200" dirty="0" smtClean="0">
                <a:ln w="0"/>
                <a:solidFill>
                  <a:srgbClr val="C00000"/>
                </a:solidFill>
                <a:effectLst>
                  <a:reflection blurRad="6350" stA="53000" endA="300" endPos="35500" dir="5400000" sy="-90000" algn="bl" rotWithShape="0"/>
                </a:effectLst>
                <a:latin typeface="Adobe Caslon Pro" pitchFamily="18" charset="0"/>
              </a:rPr>
              <a:t>..</a:t>
            </a:r>
            <a:endParaRPr lang="tr-TR" sz="1200" dirty="0">
              <a:ln w="0"/>
              <a:solidFill>
                <a:srgbClr val="C00000"/>
              </a:solidFill>
              <a:effectLst>
                <a:reflection blurRad="6350" stA="53000" endA="300" endPos="35500" dir="5400000" sy="-90000" algn="bl" rotWithShape="0"/>
              </a:effectLst>
            </a:endParaRPr>
          </a:p>
        </p:txBody>
      </p:sp>
      <p:pic>
        <p:nvPicPr>
          <p:cNvPr id="2" name="Resim 1"/>
          <p:cNvPicPr>
            <a:picLocks noChangeAspect="1"/>
          </p:cNvPicPr>
          <p:nvPr/>
        </p:nvPicPr>
        <p:blipFill>
          <a:blip r:embed="rId3"/>
          <a:stretch>
            <a:fillRect/>
          </a:stretch>
        </p:blipFill>
        <p:spPr>
          <a:xfrm>
            <a:off x="1489847" y="2413395"/>
            <a:ext cx="5804265" cy="4154092"/>
          </a:xfrm>
          <a:prstGeom prst="rect">
            <a:avLst/>
          </a:prstGeom>
        </p:spPr>
      </p:pic>
      <p:sp>
        <p:nvSpPr>
          <p:cNvPr id="6" name="Patlama 2 5"/>
          <p:cNvSpPr/>
          <p:nvPr/>
        </p:nvSpPr>
        <p:spPr>
          <a:xfrm>
            <a:off x="1835696" y="836712"/>
            <a:ext cx="5112568" cy="1440160"/>
          </a:xfrm>
          <a:prstGeom prst="irregularSeal2">
            <a:avLst/>
          </a:prstGeom>
          <a:solidFill>
            <a:srgbClr val="00B050"/>
          </a:solidFill>
          <a:ln>
            <a:solidFill>
              <a:srgbClr val="54BE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000" b="1" dirty="0" smtClean="0">
                <a:solidFill>
                  <a:srgbClr val="002060"/>
                </a:solidFill>
                <a:latin typeface="AR BERKLEY" panose="02000000000000000000" pitchFamily="2" charset="0"/>
              </a:rPr>
              <a:t>An </a:t>
            </a:r>
            <a:r>
              <a:rPr lang="tr-TR" sz="3000" b="1" dirty="0" err="1" smtClean="0">
                <a:solidFill>
                  <a:srgbClr val="002060"/>
                </a:solidFill>
                <a:latin typeface="AR BERKLEY" panose="02000000000000000000" pitchFamily="2" charset="0"/>
              </a:rPr>
              <a:t>example</a:t>
            </a:r>
            <a:r>
              <a:rPr lang="tr-TR" sz="3000" b="1" dirty="0" smtClean="0">
                <a:solidFill>
                  <a:srgbClr val="002060"/>
                </a:solidFill>
                <a:latin typeface="AR BERKLEY" panose="02000000000000000000" pitchFamily="2" charset="0"/>
              </a:rPr>
              <a:t>..</a:t>
            </a:r>
            <a:endParaRPr lang="tr-TR" sz="3000" b="1" dirty="0">
              <a:solidFill>
                <a:srgbClr val="002060"/>
              </a:solidFill>
              <a:latin typeface="AR BERKLEY" panose="02000000000000000000" pitchFamily="2" charset="0"/>
            </a:endParaRPr>
          </a:p>
        </p:txBody>
      </p:sp>
    </p:spTree>
    <p:extLst>
      <p:ext uri="{BB962C8B-B14F-4D97-AF65-F5344CB8AC3E}">
        <p14:creationId xmlns:p14="http://schemas.microsoft.com/office/powerpoint/2010/main" val="4047554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00780"/>
            <a:ext cx="4890244" cy="3928419"/>
          </a:xfrm>
        </p:spPr>
        <p:txBody>
          <a:bodyPr>
            <a:normAutofit fontScale="92500"/>
          </a:bodyPr>
          <a:lstStyle/>
          <a:p>
            <a:pPr marL="0" indent="0">
              <a:buNone/>
            </a:pPr>
            <a:r>
              <a:rPr lang="tr-TR" sz="2400" dirty="0" smtClean="0">
                <a:solidFill>
                  <a:srgbClr val="000000"/>
                </a:solidFill>
                <a:latin typeface="Adobe Caslon Pro" pitchFamily="18" charset="0"/>
              </a:rPr>
              <a:t>	</a:t>
            </a:r>
            <a:r>
              <a:rPr lang="en-US" sz="2400" dirty="0" smtClean="0">
                <a:solidFill>
                  <a:srgbClr val="000000"/>
                </a:solidFill>
                <a:latin typeface="Adobe Caslon Pro" pitchFamily="18" charset="0"/>
              </a:rPr>
              <a:t>There </a:t>
            </a:r>
            <a:r>
              <a:rPr lang="en-US" sz="2400" dirty="0">
                <a:solidFill>
                  <a:srgbClr val="000000"/>
                </a:solidFill>
                <a:latin typeface="Adobe Caslon Pro" pitchFamily="18" charset="0"/>
              </a:rPr>
              <a:t>are many reasons for the development of anxiety prior to surgery. These are being in the </a:t>
            </a:r>
            <a:r>
              <a:rPr lang="en-US" sz="2400" b="1" i="1" dirty="0">
                <a:solidFill>
                  <a:srgbClr val="000000"/>
                </a:solidFill>
                <a:latin typeface="Adobe Caslon Pro" pitchFamily="18" charset="0"/>
              </a:rPr>
              <a:t>hospital, waiting for surgical intervention, preoperative preparation, lack of control, worry about recovery process, pain and discomfort after surgery, complications, fear of unknown procedures during postoperative care, uncertainty about daily life and return to </a:t>
            </a:r>
            <a:r>
              <a:rPr lang="en-US" sz="2400" b="1" i="1" dirty="0" smtClean="0">
                <a:solidFill>
                  <a:srgbClr val="000000"/>
                </a:solidFill>
                <a:latin typeface="Adobe Caslon Pro" pitchFamily="18" charset="0"/>
              </a:rPr>
              <a:t>work</a:t>
            </a:r>
            <a:r>
              <a:rPr lang="tr-TR" sz="2400" dirty="0" smtClean="0">
                <a:solidFill>
                  <a:srgbClr val="000000"/>
                </a:solidFill>
                <a:latin typeface="Adobe Caslon Pro" pitchFamily="18" charset="0"/>
              </a:rPr>
              <a:t>.</a:t>
            </a:r>
            <a:endParaRPr lang="en-US" sz="2400" dirty="0" smtClean="0">
              <a:solidFill>
                <a:srgbClr val="000000"/>
              </a:solidFill>
              <a:latin typeface="Adobe Caslon Pro" pitchFamily="18" charset="0"/>
            </a:endParaRPr>
          </a:p>
        </p:txBody>
      </p:sp>
      <p:sp>
        <p:nvSpPr>
          <p:cNvPr id="4" name="Slayt Numarası Yer Tutucusu 3"/>
          <p:cNvSpPr>
            <a:spLocks noGrp="1"/>
          </p:cNvSpPr>
          <p:nvPr>
            <p:ph type="sldNum" sz="quarter" idx="12"/>
          </p:nvPr>
        </p:nvSpPr>
        <p:spPr/>
        <p:txBody>
          <a:bodyPr/>
          <a:lstStyle/>
          <a:p>
            <a:fld id="{6C015D21-7A68-43FF-AD93-41204F113B81}" type="slidenum">
              <a:rPr lang="en-US" smtClean="0"/>
              <a:pPr/>
              <a:t>11</a:t>
            </a:fld>
            <a:endParaRPr lang="en-US"/>
          </a:p>
        </p:txBody>
      </p:sp>
      <p:sp>
        <p:nvSpPr>
          <p:cNvPr id="7" name="Dikdörtgen 6"/>
          <p:cNvSpPr/>
          <p:nvPr/>
        </p:nvSpPr>
        <p:spPr>
          <a:xfrm>
            <a:off x="34875" y="63499"/>
            <a:ext cx="8435280"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a:t>
            </a:r>
            <a:r>
              <a:rPr lang="en-US" sz="2400" b="1" dirty="0" smtClean="0">
                <a:ln w="0"/>
                <a:solidFill>
                  <a:srgbClr val="C00000"/>
                </a:solidFill>
                <a:effectLst>
                  <a:reflection blurRad="6350" stA="53000" endA="300" endPos="35500" dir="5400000" sy="-90000" algn="bl" rotWithShape="0"/>
                </a:effectLst>
                <a:latin typeface="Adobe Caslon Pro" pitchFamily="18" charset="0"/>
              </a:rPr>
              <a:t>patients</a:t>
            </a:r>
            <a:r>
              <a:rPr lang="tr-TR" sz="2400" b="1" dirty="0" smtClean="0">
                <a:ln w="0"/>
                <a:solidFill>
                  <a:srgbClr val="C00000"/>
                </a:solidFill>
                <a:effectLst>
                  <a:reflection blurRad="6350" stA="53000" endA="300" endPos="35500" dir="5400000" sy="-90000" algn="bl" rotWithShape="0"/>
                </a:effectLst>
                <a:latin typeface="Adobe Caslon Pro" pitchFamily="18" charset="0"/>
              </a:rPr>
              <a:t> </a:t>
            </a:r>
            <a:r>
              <a:rPr lang="tr-TR" sz="1200" dirty="0" err="1" smtClean="0">
                <a:ln w="0"/>
                <a:solidFill>
                  <a:srgbClr val="C00000"/>
                </a:solidFill>
                <a:effectLst>
                  <a:reflection blurRad="6350" stA="53000" endA="300" endPos="35500" dir="5400000" sy="-90000" algn="bl" rotWithShape="0"/>
                </a:effectLst>
                <a:latin typeface="Adobe Caslon Pro" pitchFamily="18" charset="0"/>
              </a:rPr>
              <a:t>continued</a:t>
            </a:r>
            <a:r>
              <a:rPr lang="tr-TR" sz="1200" dirty="0" smtClean="0">
                <a:ln w="0"/>
                <a:solidFill>
                  <a:srgbClr val="C00000"/>
                </a:solidFill>
                <a:effectLst>
                  <a:reflection blurRad="6350" stA="53000" endA="300" endPos="35500" dir="5400000" sy="-90000" algn="bl" rotWithShape="0"/>
                </a:effectLst>
                <a:latin typeface="Adobe Caslon Pro" pitchFamily="18" charset="0"/>
              </a:rPr>
              <a:t>..</a:t>
            </a:r>
            <a:endParaRPr lang="tr-TR" sz="1200" dirty="0">
              <a:ln w="0"/>
              <a:solidFill>
                <a:srgbClr val="C00000"/>
              </a:solidFill>
              <a:effectLst>
                <a:reflection blurRad="6350" stA="53000" endA="300" endPos="35500" dir="5400000" sy="-90000" algn="bl" rotWithShape="0"/>
              </a:effectLst>
            </a:endParaRPr>
          </a:p>
        </p:txBody>
      </p:sp>
      <p:sp>
        <p:nvSpPr>
          <p:cNvPr id="6" name="Dikdörtgen 5"/>
          <p:cNvSpPr/>
          <p:nvPr/>
        </p:nvSpPr>
        <p:spPr>
          <a:xfrm>
            <a:off x="92150" y="6248350"/>
            <a:ext cx="9051850" cy="707886"/>
          </a:xfrm>
          <a:prstGeom prst="rect">
            <a:avLst/>
          </a:prstGeom>
        </p:spPr>
        <p:txBody>
          <a:bodyPr wrap="square">
            <a:spAutoFit/>
          </a:bodyPr>
          <a:lstStyle/>
          <a:p>
            <a:r>
              <a:rPr lang="tr-TR" sz="1000" b="1" dirty="0" err="1" smtClean="0">
                <a:latin typeface="Georgia" panose="02040502050405020303" pitchFamily="18" charset="0"/>
              </a:rPr>
              <a:t>Guo</a:t>
            </a:r>
            <a:r>
              <a:rPr lang="tr-TR" sz="1000" b="1" dirty="0" smtClean="0">
                <a:latin typeface="Georgia" panose="02040502050405020303" pitchFamily="18" charset="0"/>
              </a:rPr>
              <a:t> (2014). </a:t>
            </a:r>
            <a:r>
              <a:rPr lang="en-US" sz="1000" dirty="0" smtClean="0">
                <a:latin typeface="Georgia" panose="02040502050405020303" pitchFamily="18" charset="0"/>
              </a:rPr>
              <a:t>Preoperative </a:t>
            </a:r>
            <a:r>
              <a:rPr lang="en-US" sz="1000" dirty="0">
                <a:latin typeface="Georgia" panose="02040502050405020303" pitchFamily="18" charset="0"/>
              </a:rPr>
              <a:t>education interventions to reduce anxiety and </a:t>
            </a:r>
            <a:r>
              <a:rPr lang="en-US" sz="1000" dirty="0" smtClean="0">
                <a:latin typeface="Georgia" panose="02040502050405020303" pitchFamily="18" charset="0"/>
              </a:rPr>
              <a:t>improve</a:t>
            </a:r>
            <a:r>
              <a:rPr lang="tr-TR" sz="1000" dirty="0" smtClean="0">
                <a:latin typeface="Georgia" panose="02040502050405020303" pitchFamily="18" charset="0"/>
              </a:rPr>
              <a:t> </a:t>
            </a:r>
            <a:r>
              <a:rPr lang="en-US" sz="1000" dirty="0" smtClean="0">
                <a:latin typeface="Georgia" panose="02040502050405020303" pitchFamily="18" charset="0"/>
              </a:rPr>
              <a:t>recovery </a:t>
            </a:r>
            <a:r>
              <a:rPr lang="en-US" sz="1000" dirty="0">
                <a:latin typeface="Georgia" panose="02040502050405020303" pitchFamily="18" charset="0"/>
              </a:rPr>
              <a:t>among cardiac surgery patients: a review of </a:t>
            </a:r>
            <a:r>
              <a:rPr lang="en-US" sz="1000" dirty="0" err="1" smtClean="0">
                <a:latin typeface="Georgia" panose="02040502050405020303" pitchFamily="18" charset="0"/>
              </a:rPr>
              <a:t>randomised</a:t>
            </a:r>
            <a:r>
              <a:rPr lang="tr-TR" sz="1000" dirty="0" smtClean="0">
                <a:latin typeface="Georgia" panose="02040502050405020303" pitchFamily="18" charset="0"/>
              </a:rPr>
              <a:t> </a:t>
            </a:r>
            <a:r>
              <a:rPr lang="en-US" sz="1000" dirty="0" smtClean="0">
                <a:latin typeface="Georgia" panose="02040502050405020303" pitchFamily="18" charset="0"/>
              </a:rPr>
              <a:t>controlled trials</a:t>
            </a:r>
            <a:r>
              <a:rPr lang="tr-TR" sz="1000" dirty="0" smtClean="0">
                <a:latin typeface="Georgia" panose="02040502050405020303" pitchFamily="18" charset="0"/>
              </a:rPr>
              <a:t>.</a:t>
            </a:r>
            <a:r>
              <a:rPr lang="en-US" sz="1000" b="1" dirty="0">
                <a:latin typeface="Georgia" panose="02040502050405020303" pitchFamily="18" charset="0"/>
              </a:rPr>
              <a:t> </a:t>
            </a:r>
            <a:endParaRPr lang="tr-TR" sz="1000" b="1" dirty="0" smtClean="0">
              <a:latin typeface="Georgia" panose="02040502050405020303" pitchFamily="18" charset="0"/>
            </a:endParaRPr>
          </a:p>
          <a:p>
            <a:r>
              <a:rPr lang="en-US" sz="1000" b="1" dirty="0" err="1" smtClean="0">
                <a:latin typeface="Georgia" panose="02040502050405020303" pitchFamily="18" charset="0"/>
              </a:rPr>
              <a:t>Woollen</a:t>
            </a:r>
            <a:r>
              <a:rPr lang="en-US" sz="1000" b="1" dirty="0" smtClean="0">
                <a:latin typeface="Georgia" panose="02040502050405020303" pitchFamily="18" charset="0"/>
              </a:rPr>
              <a:t> </a:t>
            </a:r>
            <a:r>
              <a:rPr lang="en-US" sz="1000" b="1" dirty="0">
                <a:latin typeface="Georgia" panose="02040502050405020303" pitchFamily="18" charset="0"/>
              </a:rPr>
              <a:t>et al. </a:t>
            </a:r>
            <a:r>
              <a:rPr lang="tr-TR" sz="1000" b="1" dirty="0">
                <a:latin typeface="Georgia" panose="02040502050405020303" pitchFamily="18" charset="0"/>
              </a:rPr>
              <a:t>(</a:t>
            </a:r>
            <a:r>
              <a:rPr lang="en-US" sz="1000" b="1" dirty="0">
                <a:latin typeface="Georgia" panose="02040502050405020303" pitchFamily="18" charset="0"/>
              </a:rPr>
              <a:t>2016</a:t>
            </a:r>
            <a:r>
              <a:rPr lang="tr-TR" sz="1000" b="1" dirty="0">
                <a:latin typeface="Georgia" panose="02040502050405020303" pitchFamily="18" charset="0"/>
              </a:rPr>
              <a:t>). </a:t>
            </a:r>
            <a:r>
              <a:rPr lang="tr-TR" sz="1000" dirty="0" err="1">
                <a:latin typeface="Georgia" panose="02040502050405020303" pitchFamily="18" charset="0"/>
              </a:rPr>
              <a:t>Patient</a:t>
            </a:r>
            <a:r>
              <a:rPr lang="tr-TR" sz="1000" dirty="0">
                <a:latin typeface="Georgia" panose="02040502050405020303" pitchFamily="18" charset="0"/>
              </a:rPr>
              <a:t> </a:t>
            </a:r>
            <a:r>
              <a:rPr lang="tr-TR" sz="1000" dirty="0" err="1">
                <a:latin typeface="Georgia" panose="02040502050405020303" pitchFamily="18" charset="0"/>
              </a:rPr>
              <a:t>Experiences</a:t>
            </a:r>
            <a:r>
              <a:rPr lang="tr-TR" sz="1000" dirty="0">
                <a:latin typeface="Georgia" panose="02040502050405020303" pitchFamily="18" charset="0"/>
              </a:rPr>
              <a:t> Using an </a:t>
            </a:r>
            <a:r>
              <a:rPr lang="tr-TR" sz="1000" dirty="0" err="1">
                <a:latin typeface="Georgia" panose="02040502050405020303" pitchFamily="18" charset="0"/>
              </a:rPr>
              <a:t>Inpatient</a:t>
            </a:r>
            <a:r>
              <a:rPr lang="tr-TR" sz="1000" dirty="0">
                <a:latin typeface="Georgia" panose="02040502050405020303" pitchFamily="18" charset="0"/>
              </a:rPr>
              <a:t> </a:t>
            </a:r>
            <a:r>
              <a:rPr lang="tr-TR" sz="1000" dirty="0" err="1">
                <a:latin typeface="Georgia" panose="02040502050405020303" pitchFamily="18" charset="0"/>
              </a:rPr>
              <a:t>Personal</a:t>
            </a:r>
            <a:r>
              <a:rPr lang="tr-TR" sz="1000" dirty="0">
                <a:latin typeface="Georgia" panose="02040502050405020303" pitchFamily="18" charset="0"/>
              </a:rPr>
              <a:t> </a:t>
            </a:r>
            <a:r>
              <a:rPr lang="tr-TR" sz="1000" dirty="0" err="1">
                <a:latin typeface="Georgia" panose="02040502050405020303" pitchFamily="18" charset="0"/>
              </a:rPr>
              <a:t>Health</a:t>
            </a:r>
            <a:r>
              <a:rPr lang="tr-TR" sz="1000" dirty="0">
                <a:latin typeface="Georgia" panose="02040502050405020303" pitchFamily="18" charset="0"/>
              </a:rPr>
              <a:t> </a:t>
            </a:r>
            <a:r>
              <a:rPr lang="tr-TR" sz="1000" dirty="0" err="1">
                <a:latin typeface="Georgia" panose="02040502050405020303" pitchFamily="18" charset="0"/>
              </a:rPr>
              <a:t>Record</a:t>
            </a:r>
            <a:r>
              <a:rPr lang="tr-TR" sz="1000" dirty="0">
                <a:latin typeface="Georgia" panose="02040502050405020303" pitchFamily="18" charset="0"/>
              </a:rPr>
              <a:t>.</a:t>
            </a:r>
          </a:p>
          <a:p>
            <a:endParaRPr lang="tr-TR" sz="1000" dirty="0">
              <a:latin typeface="Georgia" panose="02040502050405020303" pitchFamily="18" charset="0"/>
            </a:endParaRPr>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1772816"/>
            <a:ext cx="3528947" cy="241512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45240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196752"/>
            <a:ext cx="8568952" cy="3528392"/>
          </a:xfrm>
        </p:spPr>
        <p:txBody>
          <a:bodyPr>
            <a:normAutofit/>
          </a:bodyPr>
          <a:lstStyle/>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Concerns </a:t>
            </a:r>
            <a:r>
              <a:rPr lang="en-US" sz="2400" dirty="0">
                <a:latin typeface="Georgia" panose="02040502050405020303" pitchFamily="18" charset="0"/>
                <a:ea typeface="Gulim" pitchFamily="34" charset="-127"/>
              </a:rPr>
              <a:t>during preoperative period may encourage patients to ask questions about treatment and care, and may cause them to ask for help from health care providers. </a:t>
            </a:r>
            <a:endParaRPr lang="tr-TR" sz="2400" dirty="0" smtClean="0">
              <a:latin typeface="Georgia" panose="02040502050405020303" pitchFamily="18" charset="0"/>
              <a:ea typeface="Gulim" pitchFamily="34" charset="-127"/>
            </a:endParaRPr>
          </a:p>
          <a:p>
            <a:pPr marL="542925" indent="0">
              <a:buNone/>
            </a:pPr>
            <a:r>
              <a:rPr lang="en-US" sz="1900" b="1" dirty="0" smtClean="0">
                <a:latin typeface="Georgia" panose="02040502050405020303" pitchFamily="18" charset="0"/>
                <a:ea typeface="Gulim" pitchFamily="34" charset="-127"/>
              </a:rPr>
              <a:t>Berth </a:t>
            </a:r>
            <a:r>
              <a:rPr lang="en-US" sz="1900" b="1" dirty="0">
                <a:latin typeface="Georgia" panose="02040502050405020303" pitchFamily="18" charset="0"/>
                <a:ea typeface="Gulim" pitchFamily="34" charset="-127"/>
              </a:rPr>
              <a:t>et al. (2007) </a:t>
            </a:r>
            <a:r>
              <a:rPr lang="en-US" sz="1900" dirty="0">
                <a:latin typeface="Georgia" panose="02040502050405020303" pitchFamily="18" charset="0"/>
                <a:ea typeface="Gulim" pitchFamily="34" charset="-127"/>
              </a:rPr>
              <a:t>reported that the anxiety level of the patients with more preoperative education needs is higher</a:t>
            </a:r>
            <a:r>
              <a:rPr lang="en-US" sz="1900" dirty="0" smtClean="0">
                <a:latin typeface="Georgia" panose="02040502050405020303" pitchFamily="18" charset="0"/>
                <a:ea typeface="Gulim" pitchFamily="34" charset="-127"/>
              </a:rPr>
              <a:t>.</a:t>
            </a:r>
            <a:endParaRPr lang="tr-TR" sz="1900" dirty="0" smtClean="0">
              <a:latin typeface="Georgia" panose="02040502050405020303" pitchFamily="18" charset="0"/>
              <a:ea typeface="Gulim" pitchFamily="34" charset="-127"/>
            </a:endParaRPr>
          </a:p>
          <a:p>
            <a:pPr marL="542925" indent="0">
              <a:buNone/>
            </a:pPr>
            <a:r>
              <a:rPr lang="en-US" sz="1900" dirty="0" smtClean="0">
                <a:latin typeface="Georgia" panose="02040502050405020303" pitchFamily="18" charset="0"/>
                <a:ea typeface="Gulim" pitchFamily="34" charset="-127"/>
              </a:rPr>
              <a:t>In </a:t>
            </a:r>
            <a:r>
              <a:rPr lang="en-US" sz="1900" dirty="0">
                <a:latin typeface="Georgia" panose="02040502050405020303" pitchFamily="18" charset="0"/>
                <a:ea typeface="Gulim" pitchFamily="34" charset="-127"/>
              </a:rPr>
              <a:t>a qualitative study conducted with twenty male cardiac surgery patients, it was indicated that the symptoms of preoperative anxiety and depression increased when patients' concerns were not adequately addressed by health care providers </a:t>
            </a:r>
          </a:p>
          <a:p>
            <a:pPr marL="0" indent="0">
              <a:buNone/>
            </a:pPr>
            <a:endParaRPr lang="tr-TR"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12</a:t>
            </a:fld>
            <a:endParaRPr lang="en-US"/>
          </a:p>
        </p:txBody>
      </p:sp>
      <p:sp>
        <p:nvSpPr>
          <p:cNvPr id="6" name="Dikdörtgen 5"/>
          <p:cNvSpPr/>
          <p:nvPr/>
        </p:nvSpPr>
        <p:spPr>
          <a:xfrm>
            <a:off x="34875" y="63499"/>
            <a:ext cx="8435280"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a:t>
            </a:r>
            <a:r>
              <a:rPr lang="en-US" sz="2400" b="1" dirty="0" smtClean="0">
                <a:ln w="0"/>
                <a:solidFill>
                  <a:srgbClr val="C00000"/>
                </a:solidFill>
                <a:effectLst>
                  <a:reflection blurRad="6350" stA="53000" endA="300" endPos="35500" dir="5400000" sy="-90000" algn="bl" rotWithShape="0"/>
                </a:effectLst>
                <a:latin typeface="Adobe Caslon Pro" pitchFamily="18" charset="0"/>
              </a:rPr>
              <a:t>patients</a:t>
            </a:r>
            <a:r>
              <a:rPr lang="tr-TR" sz="2400" b="1" dirty="0" smtClean="0">
                <a:ln w="0"/>
                <a:solidFill>
                  <a:srgbClr val="C00000"/>
                </a:solidFill>
                <a:effectLst>
                  <a:reflection blurRad="6350" stA="53000" endA="300" endPos="35500" dir="5400000" sy="-90000" algn="bl" rotWithShape="0"/>
                </a:effectLst>
                <a:latin typeface="Adobe Caslon Pro" pitchFamily="18" charset="0"/>
              </a:rPr>
              <a:t> </a:t>
            </a:r>
            <a:r>
              <a:rPr lang="tr-TR" sz="1200" dirty="0" err="1" smtClean="0">
                <a:ln w="0"/>
                <a:solidFill>
                  <a:srgbClr val="C00000"/>
                </a:solidFill>
                <a:effectLst>
                  <a:reflection blurRad="6350" stA="53000" endA="300" endPos="35500" dir="5400000" sy="-90000" algn="bl" rotWithShape="0"/>
                </a:effectLst>
                <a:latin typeface="Adobe Caslon Pro" pitchFamily="18" charset="0"/>
              </a:rPr>
              <a:t>continued</a:t>
            </a:r>
            <a:r>
              <a:rPr lang="tr-TR" sz="1200" dirty="0" smtClean="0">
                <a:ln w="0"/>
                <a:solidFill>
                  <a:srgbClr val="C00000"/>
                </a:solidFill>
                <a:effectLst>
                  <a:reflection blurRad="6350" stA="53000" endA="300" endPos="35500" dir="5400000" sy="-90000" algn="bl" rotWithShape="0"/>
                </a:effectLst>
                <a:latin typeface="Adobe Caslon Pro" pitchFamily="18" charset="0"/>
              </a:rPr>
              <a:t>..</a:t>
            </a:r>
            <a:endParaRPr lang="tr-TR" sz="1200" dirty="0">
              <a:ln w="0"/>
              <a:solidFill>
                <a:srgbClr val="C00000"/>
              </a:solidFill>
              <a:effectLst>
                <a:reflection blurRad="6350" stA="53000" endA="300" endPos="35500" dir="5400000" sy="-90000" algn="bl" rotWithShape="0"/>
              </a:effectLst>
            </a:endParaRPr>
          </a:p>
        </p:txBody>
      </p:sp>
      <p:sp>
        <p:nvSpPr>
          <p:cNvPr id="2" name="Dikdörtgen 1"/>
          <p:cNvSpPr/>
          <p:nvPr/>
        </p:nvSpPr>
        <p:spPr>
          <a:xfrm>
            <a:off x="117848" y="6275784"/>
            <a:ext cx="8568952" cy="400110"/>
          </a:xfrm>
          <a:prstGeom prst="rect">
            <a:avLst/>
          </a:prstGeom>
        </p:spPr>
        <p:txBody>
          <a:bodyPr wrap="square">
            <a:spAutoFit/>
          </a:bodyPr>
          <a:lstStyle/>
          <a:p>
            <a:r>
              <a:rPr lang="en-US" sz="1000" b="1" dirty="0" smtClean="0">
                <a:latin typeface="Georgia" panose="02040502050405020303" pitchFamily="18" charset="0"/>
                <a:ea typeface="Gulim" pitchFamily="34" charset="-127"/>
              </a:rPr>
              <a:t>Vargas </a:t>
            </a:r>
            <a:r>
              <a:rPr lang="en-US" sz="1000" b="1" dirty="0">
                <a:latin typeface="Georgia" panose="02040502050405020303" pitchFamily="18" charset="0"/>
                <a:ea typeface="Gulim" pitchFamily="34" charset="-127"/>
              </a:rPr>
              <a:t>et </a:t>
            </a:r>
            <a:r>
              <a:rPr lang="en-US" sz="1000" b="1" dirty="0" smtClean="0">
                <a:latin typeface="Georgia" panose="02040502050405020303" pitchFamily="18" charset="0"/>
                <a:ea typeface="Gulim" pitchFamily="34" charset="-127"/>
              </a:rPr>
              <a:t>al </a:t>
            </a:r>
            <a:r>
              <a:rPr lang="tr-TR" sz="1000" dirty="0" smtClean="0">
                <a:latin typeface="Georgia" panose="02040502050405020303" pitchFamily="18" charset="0"/>
                <a:ea typeface="Gulim" pitchFamily="34" charset="-127"/>
              </a:rPr>
              <a:t>(</a:t>
            </a:r>
            <a:r>
              <a:rPr lang="en-US" sz="1000" dirty="0" smtClean="0">
                <a:latin typeface="Georgia" panose="02040502050405020303" pitchFamily="18" charset="0"/>
                <a:ea typeface="Gulim" pitchFamily="34" charset="-127"/>
              </a:rPr>
              <a:t>2006</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Patient feelings</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during </a:t>
            </a:r>
            <a:r>
              <a:rPr lang="en-US" sz="1000" dirty="0">
                <a:latin typeface="Georgia" panose="02040502050405020303" pitchFamily="18" charset="0"/>
                <a:ea typeface="Gulim" pitchFamily="34" charset="-127"/>
              </a:rPr>
              <a:t>the preoperative period for cardiac surgery</a:t>
            </a:r>
            <a:r>
              <a:rPr lang="en-US" sz="1000" dirty="0" smtClean="0">
                <a:latin typeface="Georgia" panose="02040502050405020303" pitchFamily="18" charset="0"/>
                <a:ea typeface="Gulim" pitchFamily="34" charset="-127"/>
              </a:rPr>
              <a:t>.</a:t>
            </a:r>
            <a:endParaRPr lang="tr-TR" sz="1000" dirty="0" smtClean="0">
              <a:latin typeface="Georgia" panose="02040502050405020303" pitchFamily="18" charset="0"/>
              <a:ea typeface="Gulim" pitchFamily="34" charset="-127"/>
            </a:endParaRPr>
          </a:p>
          <a:p>
            <a:r>
              <a:rPr lang="en-US" sz="1000" dirty="0" err="1" smtClean="0">
                <a:latin typeface="Georgia" panose="02040502050405020303" pitchFamily="18" charset="0"/>
                <a:ea typeface="Gulim" pitchFamily="34" charset="-127"/>
              </a:rPr>
              <a:t>Guo</a:t>
            </a:r>
            <a:r>
              <a:rPr lang="tr-TR" sz="1000" dirty="0" smtClean="0">
                <a:latin typeface="Georgia" panose="02040502050405020303" pitchFamily="18" charset="0"/>
                <a:ea typeface="Gulim" pitchFamily="34" charset="-127"/>
              </a:rPr>
              <a:t>,</a:t>
            </a:r>
            <a:r>
              <a:rPr lang="en-US" sz="1000" dirty="0" smtClean="0">
                <a:latin typeface="Georgia" panose="02040502050405020303" pitchFamily="18" charset="0"/>
                <a:ea typeface="Gulim" pitchFamily="34" charset="-127"/>
              </a:rPr>
              <a:t> 2012</a:t>
            </a:r>
            <a:endParaRPr lang="tr-TR" sz="1000" dirty="0">
              <a:latin typeface="Georgia" panose="02040502050405020303" pitchFamily="18" charset="0"/>
              <a:ea typeface="Gulim" pitchFamily="34" charset="-127"/>
            </a:endParaRPr>
          </a:p>
        </p:txBody>
      </p:sp>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0081" y="4293096"/>
            <a:ext cx="2617465" cy="17394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992973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908720"/>
            <a:ext cx="8568952" cy="3528392"/>
          </a:xfrm>
        </p:spPr>
        <p:txBody>
          <a:bodyPr>
            <a:normAutofit/>
          </a:bodyPr>
          <a:lstStyle/>
          <a:p>
            <a:pPr marL="0" indent="0">
              <a:buNone/>
            </a:pPr>
            <a:r>
              <a:rPr lang="tr-TR" sz="2400" dirty="0" smtClean="0">
                <a:latin typeface="Georgia" panose="02040502050405020303" pitchFamily="18" charset="0"/>
                <a:ea typeface="Gulim" pitchFamily="34" charset="-127"/>
              </a:rPr>
              <a:t>	</a:t>
            </a:r>
            <a:r>
              <a:rPr lang="en-US" sz="2400" b="1" u="sng" dirty="0" smtClean="0">
                <a:latin typeface="Georgia" panose="02040502050405020303" pitchFamily="18" charset="0"/>
                <a:ea typeface="Gulim" pitchFamily="34" charset="-127"/>
              </a:rPr>
              <a:t>Health </a:t>
            </a:r>
            <a:r>
              <a:rPr lang="en-US" sz="2400" b="1" u="sng" dirty="0">
                <a:latin typeface="Georgia" panose="02040502050405020303" pitchFamily="18" charset="0"/>
                <a:ea typeface="Gulim" pitchFamily="34" charset="-127"/>
              </a:rPr>
              <a:t>care providers </a:t>
            </a:r>
            <a:r>
              <a:rPr lang="en-US" sz="2400" dirty="0">
                <a:latin typeface="Georgia" panose="02040502050405020303" pitchFamily="18" charset="0"/>
                <a:ea typeface="Gulim" pitchFamily="34" charset="-127"/>
              </a:rPr>
              <a:t>play an important role in helping patients prepare for surgery by determining possible solutions for identifying, preventing, or reducing the causes of anxiety and  monitoring patients' </a:t>
            </a:r>
            <a:r>
              <a:rPr lang="en-US" sz="2400" dirty="0" smtClean="0">
                <a:latin typeface="Georgia" panose="02040502050405020303" pitchFamily="18" charset="0"/>
                <a:ea typeface="Gulim" pitchFamily="34" charset="-127"/>
              </a:rPr>
              <a:t>concerns. </a:t>
            </a:r>
            <a:r>
              <a:rPr lang="en-US" sz="2400" dirty="0">
                <a:latin typeface="Georgia" panose="02040502050405020303" pitchFamily="18" charset="0"/>
                <a:ea typeface="Gulim" pitchFamily="34" charset="-127"/>
              </a:rPr>
              <a:t>However, some studies on the </a:t>
            </a:r>
            <a:r>
              <a:rPr lang="en-US" sz="2400" dirty="0" smtClean="0">
                <a:latin typeface="Georgia" panose="02040502050405020303" pitchFamily="18" charset="0"/>
                <a:ea typeface="Gulim" pitchFamily="34" charset="-127"/>
              </a:rPr>
              <a:t>subject </a:t>
            </a:r>
            <a:r>
              <a:rPr lang="en-US" sz="2400" dirty="0">
                <a:latin typeface="Georgia" panose="02040502050405020303" pitchFamily="18" charset="0"/>
                <a:ea typeface="Gulim" pitchFamily="34" charset="-127"/>
              </a:rPr>
              <a:t>have showed that preoperative education is not adequately implemented by health professionals.</a:t>
            </a:r>
            <a:endParaRPr lang="tr-TR"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13</a:t>
            </a:fld>
            <a:endParaRPr lang="en-US"/>
          </a:p>
        </p:txBody>
      </p:sp>
      <p:sp>
        <p:nvSpPr>
          <p:cNvPr id="6" name="Dikdörtgen 5"/>
          <p:cNvSpPr/>
          <p:nvPr/>
        </p:nvSpPr>
        <p:spPr>
          <a:xfrm>
            <a:off x="34875" y="63499"/>
            <a:ext cx="8435280" cy="461665"/>
          </a:xfrm>
          <a:prstGeom prst="rect">
            <a:avLst/>
          </a:prstGeom>
        </p:spPr>
        <p:txBody>
          <a:bodyPr wrap="square">
            <a:spAutoFit/>
          </a:bodyPr>
          <a:lstStyle/>
          <a:p>
            <a:r>
              <a:rPr lang="en-US" sz="2400" b="1" dirty="0">
                <a:ln w="0"/>
                <a:solidFill>
                  <a:srgbClr val="C00000"/>
                </a:solidFill>
                <a:effectLst>
                  <a:reflection blurRad="6350" stA="53000" endA="300" endPos="35500" dir="5400000" sy="-90000" algn="bl" rotWithShape="0"/>
                </a:effectLst>
                <a:latin typeface="Adobe Caslon Pro" pitchFamily="18" charset="0"/>
              </a:rPr>
              <a:t>2.Anxiety and depression among cardiac surgery </a:t>
            </a:r>
            <a:r>
              <a:rPr lang="en-US" sz="2400" b="1" dirty="0" smtClean="0">
                <a:ln w="0"/>
                <a:solidFill>
                  <a:srgbClr val="C00000"/>
                </a:solidFill>
                <a:effectLst>
                  <a:reflection blurRad="6350" stA="53000" endA="300" endPos="35500" dir="5400000" sy="-90000" algn="bl" rotWithShape="0"/>
                </a:effectLst>
                <a:latin typeface="Adobe Caslon Pro" pitchFamily="18" charset="0"/>
              </a:rPr>
              <a:t>patients</a:t>
            </a:r>
            <a:r>
              <a:rPr lang="tr-TR" sz="2400" b="1" dirty="0" smtClean="0">
                <a:ln w="0"/>
                <a:solidFill>
                  <a:srgbClr val="C00000"/>
                </a:solidFill>
                <a:effectLst>
                  <a:reflection blurRad="6350" stA="53000" endA="300" endPos="35500" dir="5400000" sy="-90000" algn="bl" rotWithShape="0"/>
                </a:effectLst>
                <a:latin typeface="Adobe Caslon Pro" pitchFamily="18" charset="0"/>
              </a:rPr>
              <a:t> </a:t>
            </a:r>
            <a:r>
              <a:rPr lang="tr-TR" sz="1200" dirty="0" err="1" smtClean="0">
                <a:ln w="0"/>
                <a:solidFill>
                  <a:srgbClr val="C00000"/>
                </a:solidFill>
                <a:effectLst>
                  <a:reflection blurRad="6350" stA="53000" endA="300" endPos="35500" dir="5400000" sy="-90000" algn="bl" rotWithShape="0"/>
                </a:effectLst>
                <a:latin typeface="Adobe Caslon Pro" pitchFamily="18" charset="0"/>
              </a:rPr>
              <a:t>continued</a:t>
            </a:r>
            <a:r>
              <a:rPr lang="tr-TR" sz="1200" dirty="0" smtClean="0">
                <a:ln w="0"/>
                <a:solidFill>
                  <a:srgbClr val="C00000"/>
                </a:solidFill>
                <a:effectLst>
                  <a:reflection blurRad="6350" stA="53000" endA="300" endPos="35500" dir="5400000" sy="-90000" algn="bl" rotWithShape="0"/>
                </a:effectLst>
                <a:latin typeface="Adobe Caslon Pro" pitchFamily="18" charset="0"/>
              </a:rPr>
              <a:t>..</a:t>
            </a:r>
            <a:endParaRPr lang="tr-TR" sz="1200" dirty="0">
              <a:ln w="0"/>
              <a:solidFill>
                <a:srgbClr val="C00000"/>
              </a:solidFill>
              <a:effectLst>
                <a:reflection blurRad="6350" stA="53000" endA="300" endPos="35500" dir="5400000" sy="-90000" algn="bl" rotWithShape="0"/>
              </a:effectLst>
            </a:endParaRPr>
          </a:p>
        </p:txBody>
      </p:sp>
      <p:sp>
        <p:nvSpPr>
          <p:cNvPr id="2" name="Dikdörtgen 1"/>
          <p:cNvSpPr/>
          <p:nvPr/>
        </p:nvSpPr>
        <p:spPr>
          <a:xfrm>
            <a:off x="35470" y="6379130"/>
            <a:ext cx="3233578" cy="276999"/>
          </a:xfrm>
          <a:prstGeom prst="rect">
            <a:avLst/>
          </a:prstGeom>
        </p:spPr>
        <p:txBody>
          <a:bodyPr wrap="none">
            <a:spAutoFit/>
          </a:bodyPr>
          <a:lstStyle/>
          <a:p>
            <a:r>
              <a:rPr lang="en-US" sz="1200" dirty="0" err="1" smtClean="0">
                <a:latin typeface="Georgia" panose="02040502050405020303" pitchFamily="18" charset="0"/>
                <a:ea typeface="Gulim" pitchFamily="34" charset="-127"/>
              </a:rPr>
              <a:t>Guo</a:t>
            </a:r>
            <a:r>
              <a:rPr lang="en-US" sz="1200" dirty="0" smtClean="0">
                <a:latin typeface="Georgia" panose="02040502050405020303" pitchFamily="18" charset="0"/>
                <a:ea typeface="Gulim" pitchFamily="34" charset="-127"/>
              </a:rPr>
              <a:t> 2014</a:t>
            </a:r>
            <a:r>
              <a:rPr lang="tr-TR" sz="1200" dirty="0" smtClean="0">
                <a:latin typeface="Georgia" panose="02040502050405020303" pitchFamily="18" charset="0"/>
                <a:ea typeface="Gulim" pitchFamily="34" charset="-127"/>
              </a:rPr>
              <a:t>; </a:t>
            </a:r>
            <a:r>
              <a:rPr lang="en-US" sz="1200" dirty="0">
                <a:latin typeface="Georgia" panose="02040502050405020303" pitchFamily="18" charset="0"/>
                <a:ea typeface="Gulim" pitchFamily="34" charset="-127"/>
              </a:rPr>
              <a:t>East 2013, </a:t>
            </a:r>
            <a:r>
              <a:rPr lang="en-US" sz="1200" dirty="0" smtClean="0">
                <a:latin typeface="Georgia" panose="02040502050405020303" pitchFamily="18" charset="0"/>
                <a:ea typeface="Gulim" pitchFamily="34" charset="-127"/>
              </a:rPr>
              <a:t>G</a:t>
            </a:r>
            <a:r>
              <a:rPr lang="tr-TR" sz="1200" dirty="0" smtClean="0">
                <a:latin typeface="Georgia" panose="02040502050405020303" pitchFamily="18" charset="0"/>
                <a:ea typeface="Gulim" pitchFamily="34" charset="-127"/>
              </a:rPr>
              <a:t>u</a:t>
            </a:r>
            <a:r>
              <a:rPr lang="en-US" sz="1200" dirty="0" err="1" smtClean="0">
                <a:latin typeface="Georgia" panose="02040502050405020303" pitchFamily="18" charset="0"/>
                <a:ea typeface="Gulim" pitchFamily="34" charset="-127"/>
              </a:rPr>
              <a:t>rlek</a:t>
            </a:r>
            <a:r>
              <a:rPr lang="en-US" sz="1200" dirty="0" smtClean="0">
                <a:latin typeface="Georgia" panose="02040502050405020303" pitchFamily="18" charset="0"/>
                <a:ea typeface="Gulim" pitchFamily="34" charset="-127"/>
              </a:rPr>
              <a:t> </a:t>
            </a:r>
            <a:r>
              <a:rPr lang="en-US" sz="1200" dirty="0">
                <a:latin typeface="Georgia" panose="02040502050405020303" pitchFamily="18" charset="0"/>
                <a:ea typeface="Gulim" pitchFamily="34" charset="-127"/>
              </a:rPr>
              <a:t>and </a:t>
            </a:r>
            <a:r>
              <a:rPr lang="en-US" sz="1200" dirty="0" err="1">
                <a:latin typeface="Georgia" panose="02040502050405020303" pitchFamily="18" charset="0"/>
                <a:ea typeface="Gulim" pitchFamily="34" charset="-127"/>
              </a:rPr>
              <a:t>Yavuz</a:t>
            </a:r>
            <a:r>
              <a:rPr lang="en-US" sz="1200" dirty="0">
                <a:latin typeface="Georgia" panose="02040502050405020303" pitchFamily="18" charset="0"/>
                <a:ea typeface="Gulim" pitchFamily="34" charset="-127"/>
              </a:rPr>
              <a:t> 2013</a:t>
            </a:r>
            <a:endParaRPr lang="tr-TR" sz="1200" dirty="0"/>
          </a:p>
        </p:txBody>
      </p:sp>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608" y="3789040"/>
            <a:ext cx="2833489" cy="1888993"/>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2515" y="3659936"/>
            <a:ext cx="3506179" cy="2732886"/>
          </a:xfrm>
          <a:prstGeom prst="rect">
            <a:avLst/>
          </a:prstGeom>
        </p:spPr>
      </p:pic>
    </p:spTree>
    <p:extLst>
      <p:ext uri="{BB962C8B-B14F-4D97-AF65-F5344CB8AC3E}">
        <p14:creationId xmlns:p14="http://schemas.microsoft.com/office/powerpoint/2010/main" val="2989825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340768"/>
            <a:ext cx="8568952" cy="2376264"/>
          </a:xfrm>
        </p:spPr>
        <p:txBody>
          <a:bodyPr>
            <a:normAutofit/>
          </a:bodyPr>
          <a:lstStyle/>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In </a:t>
            </a:r>
            <a:r>
              <a:rPr lang="en-US" sz="2400" dirty="0">
                <a:latin typeface="Georgia" panose="02040502050405020303" pitchFamily="18" charset="0"/>
                <a:ea typeface="Gulim" pitchFamily="34" charset="-127"/>
              </a:rPr>
              <a:t>addition to providing information and explanation about surgical procedures, expected patient behavior and anticipated sensations, PE is regarded as an interactive process providing appropriate assurance and psychosocial support to the patient who is going to be operated.</a:t>
            </a:r>
          </a:p>
          <a:p>
            <a:pPr marL="0" indent="0">
              <a:buNone/>
            </a:pPr>
            <a:endParaRPr lang="en-US"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a:xfrm>
            <a:off x="6786289" y="6385023"/>
            <a:ext cx="2133600" cy="365125"/>
          </a:xfrm>
        </p:spPr>
        <p:txBody>
          <a:bodyPr/>
          <a:lstStyle/>
          <a:p>
            <a:fld id="{6C015D21-7A68-43FF-AD93-41204F113B81}" type="slidenum">
              <a:rPr lang="en-US" smtClean="0"/>
              <a:pPr/>
              <a:t>14</a:t>
            </a:fld>
            <a:endParaRPr lang="en-US" dirty="0"/>
          </a:p>
        </p:txBody>
      </p:sp>
      <p:sp>
        <p:nvSpPr>
          <p:cNvPr id="4" name="Unvan 3"/>
          <p:cNvSpPr>
            <a:spLocks noGrp="1"/>
          </p:cNvSpPr>
          <p:nvPr>
            <p:ph type="title"/>
          </p:nvPr>
        </p:nvSpPr>
        <p:spPr>
          <a:xfrm>
            <a:off x="50" y="-149492"/>
            <a:ext cx="8229600" cy="845258"/>
          </a:xfrm>
        </p:spPr>
        <p:txBody>
          <a:bodyPr>
            <a:normAutofit/>
          </a:bodyPr>
          <a:lstStyle/>
          <a:p>
            <a:r>
              <a:rPr lang="tr-TR" sz="3600" b="1" dirty="0" smtClean="0">
                <a:ln w="13462">
                  <a:solidFill>
                    <a:schemeClr val="bg1"/>
                  </a:solidFill>
                  <a:prstDash val="solid"/>
                </a:ln>
                <a:solidFill>
                  <a:srgbClr val="FFC000"/>
                </a:solidFill>
                <a:effectLst>
                  <a:outerShdw dist="38100" dir="2700000" algn="bl" rotWithShape="0">
                    <a:schemeClr val="accent5"/>
                  </a:outerShdw>
                </a:effectLst>
              </a:rPr>
              <a:t>3. </a:t>
            </a:r>
            <a:r>
              <a:rPr lang="tr-TR" sz="3600" b="1" dirty="0" err="1" smtClean="0">
                <a:ln w="13462">
                  <a:solidFill>
                    <a:schemeClr val="bg1"/>
                  </a:solidFill>
                  <a:prstDash val="solid"/>
                </a:ln>
                <a:solidFill>
                  <a:srgbClr val="FFC000"/>
                </a:solidFill>
                <a:effectLst>
                  <a:outerShdw dist="38100" dir="2700000" algn="bl" rotWithShape="0">
                    <a:schemeClr val="accent5"/>
                  </a:outerShdw>
                </a:effectLst>
              </a:rPr>
              <a:t>Importance</a:t>
            </a:r>
            <a:r>
              <a:rPr lang="tr-TR" sz="3600" b="1" dirty="0" smtClean="0">
                <a:ln w="13462">
                  <a:solidFill>
                    <a:schemeClr val="bg1"/>
                  </a:solidFill>
                  <a:prstDash val="solid"/>
                </a:ln>
                <a:solidFill>
                  <a:srgbClr val="FFC000"/>
                </a:solidFill>
                <a:effectLst>
                  <a:outerShdw dist="38100" dir="2700000" algn="bl" rotWithShape="0">
                    <a:schemeClr val="accent5"/>
                  </a:outerShdw>
                </a:effectLst>
              </a:rPr>
              <a:t> </a:t>
            </a:r>
            <a:r>
              <a:rPr lang="tr-TR" sz="3600" b="1" dirty="0">
                <a:ln w="13462">
                  <a:solidFill>
                    <a:schemeClr val="bg1"/>
                  </a:solidFill>
                  <a:prstDash val="solid"/>
                </a:ln>
                <a:solidFill>
                  <a:srgbClr val="FFC000"/>
                </a:solidFill>
                <a:effectLst>
                  <a:outerShdw dist="38100" dir="2700000" algn="bl" rotWithShape="0">
                    <a:schemeClr val="accent5"/>
                  </a:outerShdw>
                </a:effectLst>
              </a:rPr>
              <a:t>of </a:t>
            </a:r>
            <a:r>
              <a:rPr lang="tr-TR" sz="3600" b="1" dirty="0" err="1">
                <a:ln w="13462">
                  <a:solidFill>
                    <a:schemeClr val="bg1"/>
                  </a:solidFill>
                  <a:prstDash val="solid"/>
                </a:ln>
                <a:solidFill>
                  <a:srgbClr val="FFC000"/>
                </a:solidFill>
                <a:effectLst>
                  <a:outerShdw dist="38100" dir="2700000" algn="bl" rotWithShape="0">
                    <a:schemeClr val="accent5"/>
                  </a:outerShdw>
                </a:effectLst>
              </a:rPr>
              <a:t>preoperative</a:t>
            </a:r>
            <a:r>
              <a:rPr lang="tr-TR" sz="3600" b="1" dirty="0">
                <a:ln w="13462">
                  <a:solidFill>
                    <a:schemeClr val="bg1"/>
                  </a:solidFill>
                  <a:prstDash val="solid"/>
                </a:ln>
                <a:solidFill>
                  <a:srgbClr val="FFC000"/>
                </a:solidFill>
                <a:effectLst>
                  <a:outerShdw dist="38100" dir="2700000" algn="bl" rotWithShape="0">
                    <a:schemeClr val="accent5"/>
                  </a:outerShdw>
                </a:effectLst>
              </a:rPr>
              <a:t> </a:t>
            </a:r>
            <a:r>
              <a:rPr lang="tr-TR" sz="3600" b="1" dirty="0" err="1">
                <a:ln w="13462">
                  <a:solidFill>
                    <a:schemeClr val="bg1"/>
                  </a:solidFill>
                  <a:prstDash val="solid"/>
                </a:ln>
                <a:solidFill>
                  <a:srgbClr val="FFC000"/>
                </a:solidFill>
                <a:effectLst>
                  <a:outerShdw dist="38100" dir="2700000" algn="bl" rotWithShape="0">
                    <a:schemeClr val="accent5"/>
                  </a:outerShdw>
                </a:effectLst>
              </a:rPr>
              <a:t>education</a:t>
            </a:r>
            <a:endParaRPr lang="tr-TR" sz="3600" b="1" dirty="0">
              <a:ln w="13462">
                <a:solidFill>
                  <a:schemeClr val="bg1"/>
                </a:solidFill>
                <a:prstDash val="solid"/>
              </a:ln>
              <a:solidFill>
                <a:srgbClr val="FFC000"/>
              </a:solidFill>
              <a:effectLst>
                <a:outerShdw dist="38100" dir="2700000" algn="bl" rotWithShape="0">
                  <a:schemeClr val="accent5"/>
                </a:outerShdw>
              </a:effectLst>
            </a:endParaRPr>
          </a:p>
        </p:txBody>
      </p:sp>
      <p:sp>
        <p:nvSpPr>
          <p:cNvPr id="2" name="Dikdörtgen 1"/>
          <p:cNvSpPr/>
          <p:nvPr/>
        </p:nvSpPr>
        <p:spPr>
          <a:xfrm>
            <a:off x="2307" y="6350038"/>
            <a:ext cx="8548123" cy="400110"/>
          </a:xfrm>
          <a:prstGeom prst="rect">
            <a:avLst/>
          </a:prstGeom>
        </p:spPr>
        <p:txBody>
          <a:bodyPr wrap="square">
            <a:spAutoFit/>
          </a:bodyPr>
          <a:lstStyle/>
          <a:p>
            <a:r>
              <a:rPr lang="en-US" sz="1000" b="1" dirty="0">
                <a:latin typeface="Georgia" panose="02040502050405020303" pitchFamily="18" charset="0"/>
                <a:ea typeface="Gulim" pitchFamily="34" charset="-127"/>
              </a:rPr>
              <a:t>Fredericks et al. </a:t>
            </a:r>
            <a:r>
              <a:rPr lang="tr-TR" sz="1000" b="1" dirty="0" smtClean="0">
                <a:latin typeface="Georgia" panose="02040502050405020303" pitchFamily="18" charset="0"/>
                <a:ea typeface="Gulim" pitchFamily="34" charset="-127"/>
              </a:rPr>
              <a:t>(</a:t>
            </a:r>
            <a:r>
              <a:rPr lang="en-US" sz="1000" b="1" dirty="0" smtClean="0">
                <a:latin typeface="Georgia" panose="02040502050405020303" pitchFamily="18" charset="0"/>
                <a:ea typeface="Gulim" pitchFamily="34" charset="-127"/>
              </a:rPr>
              <a:t>2010</a:t>
            </a:r>
            <a:r>
              <a:rPr lang="tr-TR" sz="1000" b="1"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Postoperative</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patient education:</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a systematic review</a:t>
            </a:r>
            <a:r>
              <a:rPr lang="tr-TR" sz="1000" dirty="0" smtClean="0">
                <a:latin typeface="Georgia" panose="02040502050405020303" pitchFamily="18" charset="0"/>
                <a:ea typeface="Gulim" pitchFamily="34" charset="-127"/>
              </a:rPr>
              <a:t>. </a:t>
            </a:r>
            <a:endParaRPr lang="tr-TR" sz="1000" dirty="0">
              <a:latin typeface="Georgia" panose="02040502050405020303" pitchFamily="18" charset="0"/>
              <a:ea typeface="Gulim" pitchFamily="34" charset="-127"/>
            </a:endParaRPr>
          </a:p>
          <a:p>
            <a:r>
              <a:rPr lang="en-US" sz="1000" dirty="0" err="1" smtClean="0">
                <a:latin typeface="Georgia" panose="02040502050405020303" pitchFamily="18" charset="0"/>
                <a:ea typeface="Gulim" pitchFamily="34" charset="-127"/>
              </a:rPr>
              <a:t>Yavuz</a:t>
            </a:r>
            <a:r>
              <a:rPr lang="en-US" sz="1000"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2010; </a:t>
            </a:r>
            <a:r>
              <a:rPr lang="en-US" sz="1000" dirty="0" err="1">
                <a:latin typeface="Georgia" panose="02040502050405020303" pitchFamily="18" charset="0"/>
                <a:ea typeface="Gulim" pitchFamily="34" charset="-127"/>
              </a:rPr>
              <a:t>Guo</a:t>
            </a:r>
            <a:r>
              <a:rPr lang="en-US" sz="1000" dirty="0">
                <a:latin typeface="Georgia" panose="02040502050405020303" pitchFamily="18" charset="0"/>
                <a:ea typeface="Gulim" pitchFamily="34" charset="-127"/>
              </a:rPr>
              <a:t> et al. 2012</a:t>
            </a:r>
            <a:r>
              <a:rPr lang="en-US" sz="1000" dirty="0" smtClean="0">
                <a:latin typeface="Georgia" panose="02040502050405020303" pitchFamily="18" charset="0"/>
                <a:ea typeface="Gulim" pitchFamily="34" charset="-127"/>
              </a:rPr>
              <a:t>;; </a:t>
            </a:r>
            <a:r>
              <a:rPr lang="en-US" sz="1000" dirty="0" err="1">
                <a:latin typeface="Georgia" panose="02040502050405020303" pitchFamily="18" charset="0"/>
                <a:ea typeface="Gulim" pitchFamily="34" charset="-127"/>
              </a:rPr>
              <a:t>Ronco</a:t>
            </a:r>
            <a:r>
              <a:rPr lang="en-US" sz="1000" dirty="0">
                <a:latin typeface="Georgia" panose="02040502050405020303" pitchFamily="18" charset="0"/>
                <a:ea typeface="Gulim" pitchFamily="34" charset="-127"/>
              </a:rPr>
              <a:t> et al. 2012; Ramesh et al. 2017</a:t>
            </a:r>
            <a:endParaRPr lang="tr-TR" sz="1000" dirty="0"/>
          </a:p>
        </p:txBody>
      </p:sp>
      <p:pic>
        <p:nvPicPr>
          <p:cNvPr id="6" name="Resim 5"/>
          <p:cNvPicPr>
            <a:picLocks noChangeAspect="1"/>
          </p:cNvPicPr>
          <p:nvPr/>
        </p:nvPicPr>
        <p:blipFill>
          <a:blip r:embed="rId4"/>
          <a:stretch>
            <a:fillRect/>
          </a:stretch>
        </p:blipFill>
        <p:spPr>
          <a:xfrm>
            <a:off x="2188591" y="3363757"/>
            <a:ext cx="4838825" cy="2343330"/>
          </a:xfrm>
          <a:prstGeom prst="rect">
            <a:avLst/>
          </a:prstGeom>
        </p:spPr>
      </p:pic>
      <p:sp>
        <p:nvSpPr>
          <p:cNvPr id="7" name="Dikdörtgen 6"/>
          <p:cNvSpPr/>
          <p:nvPr/>
        </p:nvSpPr>
        <p:spPr>
          <a:xfrm>
            <a:off x="4150803" y="5114163"/>
            <a:ext cx="914400" cy="592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90732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9992" y="1170528"/>
            <a:ext cx="4195752" cy="4680520"/>
          </a:xfrm>
        </p:spPr>
        <p:txBody>
          <a:bodyPr>
            <a:noAutofit/>
          </a:bodyPr>
          <a:lstStyle/>
          <a:p>
            <a:pPr marL="0" indent="0" algn="r">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Preoperative </a:t>
            </a:r>
            <a:r>
              <a:rPr lang="en-US" sz="2400" dirty="0">
                <a:latin typeface="Georgia" panose="02040502050405020303" pitchFamily="18" charset="0"/>
                <a:ea typeface="Gulim" pitchFamily="34" charset="-127"/>
              </a:rPr>
              <a:t>education positively affect patient to know what will happen in </a:t>
            </a:r>
            <a:r>
              <a:rPr lang="en-US" sz="2400" b="1" u="sng" dirty="0">
                <a:latin typeface="Georgia" panose="02040502050405020303" pitchFamily="18" charset="0"/>
                <a:ea typeface="Gulim" pitchFamily="34" charset="-127"/>
              </a:rPr>
              <a:t>each stage of the surgery</a:t>
            </a:r>
            <a:r>
              <a:rPr lang="en-US" sz="2400" dirty="0">
                <a:latin typeface="Georgia" panose="02040502050405020303" pitchFamily="18" charset="0"/>
                <a:ea typeface="Gulim" pitchFamily="34" charset="-127"/>
              </a:rPr>
              <a:t>, feel better physically and mentally, improve the outcome of the surgery as well as helping them understand the role and responsibilities of own individual care and correcting </a:t>
            </a:r>
            <a:r>
              <a:rPr lang="en-US" sz="2400" dirty="0" smtClean="0">
                <a:latin typeface="Georgia" panose="02040502050405020303" pitchFamily="18" charset="0"/>
                <a:ea typeface="Gulim" pitchFamily="34" charset="-127"/>
              </a:rPr>
              <a:t>misconceptions.</a:t>
            </a:r>
            <a:endParaRPr lang="en-US"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a:xfrm>
            <a:off x="6786289" y="6385023"/>
            <a:ext cx="2133600" cy="365125"/>
          </a:xfrm>
        </p:spPr>
        <p:txBody>
          <a:bodyPr/>
          <a:lstStyle/>
          <a:p>
            <a:fld id="{6C015D21-7A68-43FF-AD93-41204F113B81}" type="slidenum">
              <a:rPr lang="en-US" smtClean="0"/>
              <a:pPr/>
              <a:t>15</a:t>
            </a:fld>
            <a:endParaRPr lang="en-US" dirty="0"/>
          </a:p>
        </p:txBody>
      </p:sp>
      <p:sp>
        <p:nvSpPr>
          <p:cNvPr id="4" name="Unvan 3"/>
          <p:cNvSpPr>
            <a:spLocks noGrp="1"/>
          </p:cNvSpPr>
          <p:nvPr>
            <p:ph type="title"/>
          </p:nvPr>
        </p:nvSpPr>
        <p:spPr>
          <a:xfrm>
            <a:off x="32643" y="-110914"/>
            <a:ext cx="8229600" cy="845258"/>
          </a:xfrm>
        </p:spPr>
        <p:txBody>
          <a:bodyPr>
            <a:normAutofit fontScale="90000"/>
          </a:bodyPr>
          <a:lstStyle/>
          <a:p>
            <a:pPr algn="l"/>
            <a:r>
              <a:rPr lang="tr-TR" sz="3600" b="1" dirty="0" smtClean="0">
                <a:ln w="13462">
                  <a:solidFill>
                    <a:schemeClr val="bg1"/>
                  </a:solidFill>
                  <a:prstDash val="solid"/>
                </a:ln>
                <a:solidFill>
                  <a:srgbClr val="FFC000"/>
                </a:solidFill>
                <a:effectLst>
                  <a:outerShdw dist="38100" dir="2700000" algn="bl" rotWithShape="0">
                    <a:schemeClr val="accent5"/>
                  </a:outerShdw>
                </a:effectLst>
              </a:rPr>
              <a:t>3. </a:t>
            </a:r>
            <a:r>
              <a:rPr lang="tr-TR" sz="3600" b="1" dirty="0" err="1" smtClean="0">
                <a:ln w="13462">
                  <a:solidFill>
                    <a:schemeClr val="bg1"/>
                  </a:solidFill>
                  <a:prstDash val="solid"/>
                </a:ln>
                <a:solidFill>
                  <a:srgbClr val="FFC000"/>
                </a:solidFill>
                <a:effectLst>
                  <a:outerShdw dist="38100" dir="2700000" algn="bl" rotWithShape="0">
                    <a:schemeClr val="accent5"/>
                  </a:outerShdw>
                </a:effectLst>
              </a:rPr>
              <a:t>Importance</a:t>
            </a:r>
            <a:r>
              <a:rPr lang="tr-TR" sz="3600" b="1" dirty="0" smtClean="0">
                <a:ln w="13462">
                  <a:solidFill>
                    <a:schemeClr val="bg1"/>
                  </a:solidFill>
                  <a:prstDash val="solid"/>
                </a:ln>
                <a:solidFill>
                  <a:srgbClr val="FFC000"/>
                </a:solidFill>
                <a:effectLst>
                  <a:outerShdw dist="38100" dir="2700000" algn="bl" rotWithShape="0">
                    <a:schemeClr val="accent5"/>
                  </a:outerShdw>
                </a:effectLst>
              </a:rPr>
              <a:t> </a:t>
            </a:r>
            <a:r>
              <a:rPr lang="tr-TR" sz="3600" b="1" dirty="0">
                <a:ln w="13462">
                  <a:solidFill>
                    <a:schemeClr val="bg1"/>
                  </a:solidFill>
                  <a:prstDash val="solid"/>
                </a:ln>
                <a:solidFill>
                  <a:srgbClr val="FFC000"/>
                </a:solidFill>
                <a:effectLst>
                  <a:outerShdw dist="38100" dir="2700000" algn="bl" rotWithShape="0">
                    <a:schemeClr val="accent5"/>
                  </a:outerShdw>
                </a:effectLst>
              </a:rPr>
              <a:t>of </a:t>
            </a:r>
            <a:r>
              <a:rPr lang="tr-TR" sz="3600" b="1" dirty="0" err="1">
                <a:ln w="13462">
                  <a:solidFill>
                    <a:schemeClr val="bg1"/>
                  </a:solidFill>
                  <a:prstDash val="solid"/>
                </a:ln>
                <a:solidFill>
                  <a:srgbClr val="FFC000"/>
                </a:solidFill>
                <a:effectLst>
                  <a:outerShdw dist="38100" dir="2700000" algn="bl" rotWithShape="0">
                    <a:schemeClr val="accent5"/>
                  </a:outerShdw>
                </a:effectLst>
              </a:rPr>
              <a:t>preoperative</a:t>
            </a:r>
            <a:r>
              <a:rPr lang="tr-TR" sz="3600" b="1" dirty="0">
                <a:ln w="13462">
                  <a:solidFill>
                    <a:schemeClr val="bg1"/>
                  </a:solidFill>
                  <a:prstDash val="solid"/>
                </a:ln>
                <a:solidFill>
                  <a:srgbClr val="FFC000"/>
                </a:solidFill>
                <a:effectLst>
                  <a:outerShdw dist="38100" dir="2700000" algn="bl" rotWithShape="0">
                    <a:schemeClr val="accent5"/>
                  </a:outerShdw>
                </a:effectLst>
              </a:rPr>
              <a:t> </a:t>
            </a:r>
            <a:r>
              <a:rPr lang="tr-TR" sz="3600" b="1" dirty="0" err="1" smtClean="0">
                <a:ln w="13462">
                  <a:solidFill>
                    <a:schemeClr val="bg1"/>
                  </a:solidFill>
                  <a:prstDash val="solid"/>
                </a:ln>
                <a:solidFill>
                  <a:srgbClr val="FFC000"/>
                </a:solidFill>
                <a:effectLst>
                  <a:outerShdw dist="38100" dir="2700000" algn="bl" rotWithShape="0">
                    <a:schemeClr val="accent5"/>
                  </a:outerShdw>
                </a:effectLst>
              </a:rPr>
              <a:t>education</a:t>
            </a:r>
            <a:r>
              <a:rPr lang="tr-TR" sz="3600" b="1" dirty="0" smtClean="0">
                <a:ln w="13462">
                  <a:solidFill>
                    <a:schemeClr val="bg1"/>
                  </a:solidFill>
                  <a:prstDash val="solid"/>
                </a:ln>
                <a:solidFill>
                  <a:srgbClr val="FFC000"/>
                </a:solidFill>
                <a:effectLst>
                  <a:outerShdw dist="38100" dir="2700000" algn="bl" rotWithShape="0">
                    <a:schemeClr val="accent5"/>
                  </a:outerShdw>
                </a:effectLst>
              </a:rPr>
              <a:t> </a:t>
            </a:r>
            <a:r>
              <a:rPr lang="tr-TR" sz="1800" b="1" dirty="0" err="1" smtClean="0">
                <a:ln w="13462">
                  <a:solidFill>
                    <a:schemeClr val="bg1"/>
                  </a:solidFill>
                  <a:prstDash val="solid"/>
                </a:ln>
                <a:solidFill>
                  <a:srgbClr val="FFC000"/>
                </a:solidFill>
                <a:effectLst>
                  <a:outerShdw dist="38100" dir="2700000" algn="bl" rotWithShape="0">
                    <a:schemeClr val="accent5"/>
                  </a:outerShdw>
                </a:effectLst>
              </a:rPr>
              <a:t>continued</a:t>
            </a:r>
            <a:r>
              <a:rPr lang="tr-TR" sz="1800" b="1" dirty="0" smtClean="0">
                <a:ln w="13462">
                  <a:solidFill>
                    <a:schemeClr val="bg1"/>
                  </a:solidFill>
                  <a:prstDash val="solid"/>
                </a:ln>
                <a:solidFill>
                  <a:srgbClr val="FFC000"/>
                </a:solidFill>
                <a:effectLst>
                  <a:outerShdw dist="38100" dir="2700000" algn="bl" rotWithShape="0">
                    <a:schemeClr val="accent5"/>
                  </a:outerShdw>
                </a:effectLst>
              </a:rPr>
              <a:t>…</a:t>
            </a:r>
            <a:endParaRPr lang="tr-TR" sz="1800" b="1" dirty="0">
              <a:ln w="13462">
                <a:solidFill>
                  <a:schemeClr val="bg1"/>
                </a:solidFill>
                <a:prstDash val="solid"/>
              </a:ln>
              <a:solidFill>
                <a:srgbClr val="FFC000"/>
              </a:solidFill>
              <a:effectLst>
                <a:outerShdw dist="38100" dir="2700000" algn="bl" rotWithShape="0">
                  <a:schemeClr val="accent5"/>
                </a:outerShdw>
              </a:effectLst>
            </a:endParaRPr>
          </a:p>
        </p:txBody>
      </p:sp>
      <p:sp>
        <p:nvSpPr>
          <p:cNvPr id="2" name="Dikdörtgen 1"/>
          <p:cNvSpPr/>
          <p:nvPr/>
        </p:nvSpPr>
        <p:spPr>
          <a:xfrm>
            <a:off x="2307" y="6350038"/>
            <a:ext cx="8548123" cy="400110"/>
          </a:xfrm>
          <a:prstGeom prst="rect">
            <a:avLst/>
          </a:prstGeom>
        </p:spPr>
        <p:txBody>
          <a:bodyPr wrap="square">
            <a:spAutoFit/>
          </a:bodyPr>
          <a:lstStyle/>
          <a:p>
            <a:r>
              <a:rPr lang="en-US" sz="1000" b="1" dirty="0">
                <a:latin typeface="Georgia" panose="02040502050405020303" pitchFamily="18" charset="0"/>
                <a:ea typeface="Gulim" pitchFamily="34" charset="-127"/>
              </a:rPr>
              <a:t>Fredericks et al. </a:t>
            </a:r>
            <a:r>
              <a:rPr lang="tr-TR" sz="1000" b="1" dirty="0" smtClean="0">
                <a:latin typeface="Georgia" panose="02040502050405020303" pitchFamily="18" charset="0"/>
                <a:ea typeface="Gulim" pitchFamily="34" charset="-127"/>
              </a:rPr>
              <a:t>(</a:t>
            </a:r>
            <a:r>
              <a:rPr lang="en-US" sz="1000" b="1" dirty="0" smtClean="0">
                <a:latin typeface="Georgia" panose="02040502050405020303" pitchFamily="18" charset="0"/>
                <a:ea typeface="Gulim" pitchFamily="34" charset="-127"/>
              </a:rPr>
              <a:t>2010</a:t>
            </a:r>
            <a:r>
              <a:rPr lang="tr-TR" sz="1000" b="1"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Postoperative</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patient education:</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a systematic review</a:t>
            </a:r>
            <a:r>
              <a:rPr lang="tr-TR" sz="1000" dirty="0" smtClean="0">
                <a:latin typeface="Georgia" panose="02040502050405020303" pitchFamily="18" charset="0"/>
                <a:ea typeface="Gulim" pitchFamily="34" charset="-127"/>
              </a:rPr>
              <a:t>. </a:t>
            </a:r>
            <a:endParaRPr lang="tr-TR" sz="1000" dirty="0">
              <a:latin typeface="Georgia" panose="02040502050405020303" pitchFamily="18" charset="0"/>
              <a:ea typeface="Gulim" pitchFamily="34" charset="-127"/>
            </a:endParaRPr>
          </a:p>
          <a:p>
            <a:r>
              <a:rPr lang="en-US" sz="1000" dirty="0" err="1" smtClean="0">
                <a:latin typeface="Georgia" panose="02040502050405020303" pitchFamily="18" charset="0"/>
                <a:ea typeface="Gulim" pitchFamily="34" charset="-127"/>
              </a:rPr>
              <a:t>Yavuz</a:t>
            </a:r>
            <a:r>
              <a:rPr lang="en-US" sz="1000"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2010; </a:t>
            </a:r>
            <a:r>
              <a:rPr lang="en-US" sz="1000" dirty="0" err="1">
                <a:latin typeface="Georgia" panose="02040502050405020303" pitchFamily="18" charset="0"/>
                <a:ea typeface="Gulim" pitchFamily="34" charset="-127"/>
              </a:rPr>
              <a:t>Guo</a:t>
            </a:r>
            <a:r>
              <a:rPr lang="en-US" sz="1000" dirty="0">
                <a:latin typeface="Georgia" panose="02040502050405020303" pitchFamily="18" charset="0"/>
                <a:ea typeface="Gulim" pitchFamily="34" charset="-127"/>
              </a:rPr>
              <a:t> et al. 2012</a:t>
            </a:r>
            <a:r>
              <a:rPr lang="en-US" sz="1000" dirty="0" smtClean="0">
                <a:latin typeface="Georgia" panose="02040502050405020303" pitchFamily="18" charset="0"/>
                <a:ea typeface="Gulim" pitchFamily="34" charset="-127"/>
              </a:rPr>
              <a:t>;; </a:t>
            </a:r>
            <a:r>
              <a:rPr lang="en-US" sz="1000" dirty="0" err="1">
                <a:latin typeface="Georgia" panose="02040502050405020303" pitchFamily="18" charset="0"/>
                <a:ea typeface="Gulim" pitchFamily="34" charset="-127"/>
              </a:rPr>
              <a:t>Ronco</a:t>
            </a:r>
            <a:r>
              <a:rPr lang="en-US" sz="1000" dirty="0">
                <a:latin typeface="Georgia" panose="02040502050405020303" pitchFamily="18" charset="0"/>
                <a:ea typeface="Gulim" pitchFamily="34" charset="-127"/>
              </a:rPr>
              <a:t> et al. 2012; Ramesh et al. 2017</a:t>
            </a:r>
            <a:endParaRPr lang="tr-TR" sz="1000" dirty="0"/>
          </a:p>
        </p:txBody>
      </p:sp>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592" y="1627490"/>
            <a:ext cx="3760851" cy="2852114"/>
          </a:xfrm>
          <a:prstGeom prst="rect">
            <a:avLst/>
          </a:prstGeom>
          <a:solidFill>
            <a:schemeClr val="tx1">
              <a:lumMod val="10000"/>
              <a:lumOff val="90000"/>
            </a:schemeClr>
          </a:solidFill>
          <a:ln w="28575">
            <a:solidFill>
              <a:schemeClr val="tx1"/>
            </a:solidFill>
          </a:ln>
        </p:spPr>
      </p:pic>
    </p:spTree>
    <p:extLst>
      <p:ext uri="{BB962C8B-B14F-4D97-AF65-F5344CB8AC3E}">
        <p14:creationId xmlns:p14="http://schemas.microsoft.com/office/powerpoint/2010/main" val="729347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140" y="1163227"/>
            <a:ext cx="8568952" cy="3528392"/>
          </a:xfrm>
        </p:spPr>
        <p:txBody>
          <a:bodyPr>
            <a:normAutofit/>
          </a:bodyPr>
          <a:lstStyle/>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Preoperative </a:t>
            </a:r>
            <a:r>
              <a:rPr lang="en-US" sz="2400" dirty="0">
                <a:latin typeface="Georgia" panose="02040502050405020303" pitchFamily="18" charset="0"/>
                <a:ea typeface="Gulim" pitchFamily="34" charset="-127"/>
              </a:rPr>
              <a:t>education is very important for anxious patients waiting for </a:t>
            </a:r>
            <a:r>
              <a:rPr lang="en-US" sz="2400" dirty="0" smtClean="0">
                <a:latin typeface="Georgia" panose="02040502050405020303" pitchFamily="18" charset="0"/>
                <a:ea typeface="Gulim" pitchFamily="34" charset="-127"/>
              </a:rPr>
              <a:t>surgery. </a:t>
            </a:r>
            <a:r>
              <a:rPr lang="en-US" sz="2400" dirty="0">
                <a:latin typeface="Georgia" panose="02040502050405020303" pitchFamily="18" charset="0"/>
                <a:ea typeface="Gulim" pitchFamily="34" charset="-127"/>
              </a:rPr>
              <a:t>Because preoperative education can reduce anxiety by making the unknown </a:t>
            </a:r>
            <a:r>
              <a:rPr lang="en-US" sz="2400" dirty="0" smtClean="0">
                <a:latin typeface="Georgia" panose="02040502050405020303" pitchFamily="18" charset="0"/>
                <a:ea typeface="Gulim" pitchFamily="34" charset="-127"/>
              </a:rPr>
              <a:t>known. </a:t>
            </a:r>
            <a:r>
              <a:rPr lang="en-US" sz="2400" dirty="0">
                <a:latin typeface="Georgia" panose="02040502050405020303" pitchFamily="18" charset="0"/>
                <a:ea typeface="Gulim" pitchFamily="34" charset="-127"/>
              </a:rPr>
              <a:t>Although the preoperative education needs of patients vary, most of the surgical patients prefer to receive comprehensive information about own health during preoperative period.</a:t>
            </a:r>
          </a:p>
          <a:p>
            <a:pPr marL="0" indent="0">
              <a:buNone/>
            </a:pPr>
            <a:endParaRPr lang="tr-TR"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16</a:t>
            </a:fld>
            <a:endParaRPr lang="en-US"/>
          </a:p>
        </p:txBody>
      </p:sp>
      <p:sp>
        <p:nvSpPr>
          <p:cNvPr id="2" name="Dikdörtgen 1"/>
          <p:cNvSpPr/>
          <p:nvPr/>
        </p:nvSpPr>
        <p:spPr>
          <a:xfrm>
            <a:off x="21233" y="5946210"/>
            <a:ext cx="9122767" cy="861774"/>
          </a:xfrm>
          <a:prstGeom prst="rect">
            <a:avLst/>
          </a:prstGeom>
        </p:spPr>
        <p:txBody>
          <a:bodyPr wrap="square">
            <a:spAutoFit/>
          </a:bodyPr>
          <a:lstStyle/>
          <a:p>
            <a:r>
              <a:rPr lang="en-US" sz="1200" b="1" dirty="0" err="1">
                <a:latin typeface="Georgia" panose="02040502050405020303" pitchFamily="18" charset="0"/>
                <a:ea typeface="Gulim" pitchFamily="34" charset="-127"/>
              </a:rPr>
              <a:t>Moene</a:t>
            </a:r>
            <a:r>
              <a:rPr lang="en-US" sz="1200" b="1" dirty="0">
                <a:latin typeface="Georgia" panose="02040502050405020303" pitchFamily="18" charset="0"/>
                <a:ea typeface="Gulim" pitchFamily="34" charset="-127"/>
              </a:rPr>
              <a:t> et al. </a:t>
            </a:r>
            <a:r>
              <a:rPr lang="tr-TR" sz="1200" b="1" dirty="0">
                <a:latin typeface="Georgia" panose="02040502050405020303" pitchFamily="18" charset="0"/>
                <a:ea typeface="Gulim" pitchFamily="34" charset="-127"/>
              </a:rPr>
              <a:t>(</a:t>
            </a:r>
            <a:r>
              <a:rPr lang="en-US" sz="1200" b="1" dirty="0">
                <a:latin typeface="Georgia" panose="02040502050405020303" pitchFamily="18" charset="0"/>
                <a:ea typeface="Gulim" pitchFamily="34" charset="-127"/>
              </a:rPr>
              <a:t>2006</a:t>
            </a:r>
            <a:r>
              <a:rPr lang="tr-TR" sz="1200" b="1" dirty="0">
                <a:latin typeface="Georgia" panose="02040502050405020303" pitchFamily="18" charset="0"/>
                <a:ea typeface="Gulim" pitchFamily="34" charset="-127"/>
              </a:rPr>
              <a:t>).</a:t>
            </a:r>
            <a:r>
              <a:rPr lang="sv-SE" sz="1200" b="1" dirty="0">
                <a:latin typeface="Georgia" panose="02040502050405020303" pitchFamily="18" charset="0"/>
              </a:rPr>
              <a:t> </a:t>
            </a:r>
            <a:r>
              <a:rPr lang="sv-SE" sz="1200" dirty="0" smtClean="0">
                <a:latin typeface="Georgia" panose="02040502050405020303" pitchFamily="18" charset="0"/>
              </a:rPr>
              <a:t>Patients</a:t>
            </a:r>
            <a:r>
              <a:rPr lang="sv-SE" sz="1200" dirty="0">
                <a:latin typeface="Georgia" panose="02040502050405020303" pitchFamily="18" charset="0"/>
              </a:rPr>
              <a:t>’ existential </a:t>
            </a:r>
            <a:r>
              <a:rPr lang="sv-SE" sz="1200" dirty="0" smtClean="0">
                <a:latin typeface="Georgia" panose="02040502050405020303" pitchFamily="18" charset="0"/>
              </a:rPr>
              <a:t>situation</a:t>
            </a:r>
            <a:r>
              <a:rPr lang="tr-TR" sz="1200" dirty="0" smtClean="0">
                <a:latin typeface="Georgia" panose="02040502050405020303" pitchFamily="18" charset="0"/>
              </a:rPr>
              <a:t> </a:t>
            </a:r>
            <a:r>
              <a:rPr lang="tr-TR" sz="1200" dirty="0" err="1" smtClean="0">
                <a:latin typeface="Georgia" panose="02040502050405020303" pitchFamily="18" charset="0"/>
              </a:rPr>
              <a:t>prior</a:t>
            </a:r>
            <a:r>
              <a:rPr lang="tr-TR" sz="1200" dirty="0" smtClean="0">
                <a:latin typeface="Georgia" panose="02040502050405020303" pitchFamily="18" charset="0"/>
              </a:rPr>
              <a:t> </a:t>
            </a:r>
            <a:r>
              <a:rPr lang="tr-TR" sz="1200" dirty="0" err="1">
                <a:latin typeface="Georgia" panose="02040502050405020303" pitchFamily="18" charset="0"/>
              </a:rPr>
              <a:t>to</a:t>
            </a:r>
            <a:r>
              <a:rPr lang="tr-TR" sz="1200" dirty="0">
                <a:latin typeface="Georgia" panose="02040502050405020303" pitchFamily="18" charset="0"/>
              </a:rPr>
              <a:t> </a:t>
            </a:r>
            <a:r>
              <a:rPr lang="tr-TR" sz="1200" dirty="0" err="1">
                <a:latin typeface="Georgia" panose="02040502050405020303" pitchFamily="18" charset="0"/>
              </a:rPr>
              <a:t>colorectal</a:t>
            </a:r>
            <a:r>
              <a:rPr lang="tr-TR" sz="1200" dirty="0">
                <a:latin typeface="Georgia" panose="02040502050405020303" pitchFamily="18" charset="0"/>
              </a:rPr>
              <a:t> </a:t>
            </a:r>
            <a:r>
              <a:rPr lang="tr-TR" sz="1200" dirty="0" err="1">
                <a:latin typeface="Georgia" panose="02040502050405020303" pitchFamily="18" charset="0"/>
              </a:rPr>
              <a:t>surgery</a:t>
            </a:r>
            <a:r>
              <a:rPr lang="tr-TR" sz="1200" dirty="0">
                <a:latin typeface="Georgia" panose="02040502050405020303" pitchFamily="18" charset="0"/>
              </a:rPr>
              <a:t>.</a:t>
            </a:r>
            <a:endParaRPr lang="tr-TR" sz="1200" dirty="0">
              <a:latin typeface="Georgia" panose="02040502050405020303" pitchFamily="18" charset="0"/>
              <a:ea typeface="Gulim" pitchFamily="34" charset="-127"/>
            </a:endParaRPr>
          </a:p>
          <a:p>
            <a:r>
              <a:rPr lang="en-US" sz="1200" b="1" dirty="0" err="1" smtClean="0">
                <a:latin typeface="Georgia" panose="02040502050405020303" pitchFamily="18" charset="0"/>
                <a:ea typeface="Gulim" pitchFamily="34" charset="-127"/>
              </a:rPr>
              <a:t>Aquilina</a:t>
            </a:r>
            <a:r>
              <a:rPr lang="en-US" sz="1200" b="1" dirty="0" smtClean="0">
                <a:latin typeface="Georgia" panose="02040502050405020303" pitchFamily="18" charset="0"/>
                <a:ea typeface="Gulim" pitchFamily="34" charset="-127"/>
              </a:rPr>
              <a:t> </a:t>
            </a:r>
            <a:r>
              <a:rPr lang="en-US" sz="1200" b="1" dirty="0">
                <a:latin typeface="Georgia" panose="02040502050405020303" pitchFamily="18" charset="0"/>
                <a:ea typeface="Gulim" pitchFamily="34" charset="-127"/>
              </a:rPr>
              <a:t>and </a:t>
            </a:r>
            <a:r>
              <a:rPr lang="en-US" sz="1200" b="1" dirty="0" err="1" smtClean="0">
                <a:latin typeface="Georgia" panose="02040502050405020303" pitchFamily="18" charset="0"/>
                <a:ea typeface="Gulim" pitchFamily="34" charset="-127"/>
              </a:rPr>
              <a:t>Baldacchino</a:t>
            </a:r>
            <a:r>
              <a:rPr lang="tr-TR" sz="1200" b="1" dirty="0" smtClean="0">
                <a:latin typeface="Georgia" panose="02040502050405020303" pitchFamily="18" charset="0"/>
                <a:ea typeface="Gulim" pitchFamily="34" charset="-127"/>
              </a:rPr>
              <a:t> </a:t>
            </a:r>
            <a:r>
              <a:rPr lang="en-US" sz="1200" b="1" dirty="0" smtClean="0">
                <a:latin typeface="Georgia" panose="02040502050405020303" pitchFamily="18" charset="0"/>
                <a:ea typeface="Gulim" pitchFamily="34" charset="-127"/>
              </a:rPr>
              <a:t>(</a:t>
            </a:r>
            <a:r>
              <a:rPr lang="en-US" sz="1200" b="1" dirty="0">
                <a:latin typeface="Georgia" panose="02040502050405020303" pitchFamily="18" charset="0"/>
                <a:ea typeface="Gulim" pitchFamily="34" charset="-127"/>
              </a:rPr>
              <a:t>2007</a:t>
            </a:r>
            <a:r>
              <a:rPr lang="en-US" sz="1200" b="1" dirty="0" smtClean="0">
                <a:latin typeface="Georgia" panose="02040502050405020303" pitchFamily="18" charset="0"/>
                <a:ea typeface="Gulim" pitchFamily="34" charset="-127"/>
              </a:rPr>
              <a:t>)</a:t>
            </a:r>
            <a:r>
              <a:rPr lang="tr-TR" sz="1200" b="1" dirty="0" smtClean="0">
                <a:latin typeface="Georgia" panose="02040502050405020303" pitchFamily="18" charset="0"/>
                <a:ea typeface="Gulim" pitchFamily="34" charset="-127"/>
              </a:rPr>
              <a:t>.</a:t>
            </a:r>
            <a:r>
              <a:rPr lang="en-US" sz="1200" b="1" dirty="0" smtClean="0">
                <a:latin typeface="Georgia" panose="02040502050405020303" pitchFamily="18" charset="0"/>
                <a:ea typeface="Gulim" pitchFamily="34" charset="-127"/>
              </a:rPr>
              <a:t> </a:t>
            </a:r>
            <a:r>
              <a:rPr lang="en-US" sz="1200" dirty="0">
                <a:latin typeface="Georgia" panose="02040502050405020303" pitchFamily="18" charset="0"/>
                <a:ea typeface="Gulim" pitchFamily="34" charset="-127"/>
              </a:rPr>
              <a:t>An exploratory study of </a:t>
            </a:r>
            <a:r>
              <a:rPr lang="en-US" sz="1200" dirty="0" smtClean="0">
                <a:latin typeface="Georgia" panose="02040502050405020303" pitchFamily="18" charset="0"/>
                <a:ea typeface="Gulim" pitchFamily="34" charset="-127"/>
              </a:rPr>
              <a:t>Maltese</a:t>
            </a:r>
            <a:r>
              <a:rPr lang="tr-TR" sz="1200" dirty="0" smtClean="0">
                <a:latin typeface="Georgia" panose="02040502050405020303" pitchFamily="18" charset="0"/>
                <a:ea typeface="Gulim" pitchFamily="34" charset="-127"/>
              </a:rPr>
              <a:t> </a:t>
            </a:r>
            <a:r>
              <a:rPr lang="en-US" sz="1200" dirty="0" smtClean="0">
                <a:latin typeface="Georgia" panose="02040502050405020303" pitchFamily="18" charset="0"/>
                <a:ea typeface="Gulim" pitchFamily="34" charset="-127"/>
              </a:rPr>
              <a:t>patients</a:t>
            </a:r>
            <a:r>
              <a:rPr lang="en-US" sz="1200" dirty="0">
                <a:latin typeface="Georgia" panose="02040502050405020303" pitchFamily="18" charset="0"/>
                <a:ea typeface="Gulim" pitchFamily="34" charset="-127"/>
              </a:rPr>
              <a:t>’ perceptions of their preparation for total joint </a:t>
            </a:r>
            <a:r>
              <a:rPr lang="en-US" sz="1200" dirty="0" smtClean="0">
                <a:latin typeface="Georgia" panose="02040502050405020303" pitchFamily="18" charset="0"/>
                <a:ea typeface="Gulim" pitchFamily="34" charset="-127"/>
              </a:rPr>
              <a:t>replacement</a:t>
            </a:r>
            <a:r>
              <a:rPr lang="tr-TR" sz="1200" dirty="0" smtClean="0">
                <a:latin typeface="Georgia" panose="02040502050405020303" pitchFamily="18" charset="0"/>
                <a:ea typeface="Gulim" pitchFamily="34" charset="-127"/>
              </a:rPr>
              <a:t> </a:t>
            </a:r>
            <a:r>
              <a:rPr lang="en-US" sz="1200" dirty="0" smtClean="0">
                <a:latin typeface="Georgia" panose="02040502050405020303" pitchFamily="18" charset="0"/>
                <a:ea typeface="Gulim" pitchFamily="34" charset="-127"/>
              </a:rPr>
              <a:t>at </a:t>
            </a:r>
            <a:r>
              <a:rPr lang="en-US" sz="1200" dirty="0">
                <a:latin typeface="Georgia" panose="02040502050405020303" pitchFamily="18" charset="0"/>
                <a:ea typeface="Gulim" pitchFamily="34" charset="-127"/>
              </a:rPr>
              <a:t>the pre-admission clinic.</a:t>
            </a:r>
            <a:endParaRPr lang="tr-TR" sz="1200" dirty="0" smtClean="0">
              <a:latin typeface="Georgia" panose="02040502050405020303" pitchFamily="18" charset="0"/>
              <a:ea typeface="Gulim" pitchFamily="34" charset="-127"/>
            </a:endParaRPr>
          </a:p>
          <a:p>
            <a:r>
              <a:rPr lang="tr-TR" sz="1400" dirty="0" err="1" smtClean="0">
                <a:latin typeface="Georgia" panose="02040502050405020303" pitchFamily="18" charset="0"/>
                <a:ea typeface="Gulim" pitchFamily="34" charset="-127"/>
              </a:rPr>
              <a:t>Guo</a:t>
            </a:r>
            <a:r>
              <a:rPr lang="tr-TR" sz="1400" dirty="0" smtClean="0">
                <a:latin typeface="Georgia" panose="02040502050405020303" pitchFamily="18" charset="0"/>
                <a:ea typeface="Gulim" pitchFamily="34" charset="-127"/>
              </a:rPr>
              <a:t>, 2012</a:t>
            </a:r>
            <a:endParaRPr lang="tr-TR" sz="1400" dirty="0">
              <a:latin typeface="Georgia" panose="02040502050405020303" pitchFamily="18" charset="0"/>
            </a:endParaRPr>
          </a:p>
        </p:txBody>
      </p:sp>
      <p:sp>
        <p:nvSpPr>
          <p:cNvPr id="9" name="Unvan 3"/>
          <p:cNvSpPr>
            <a:spLocks noGrp="1"/>
          </p:cNvSpPr>
          <p:nvPr>
            <p:ph type="title"/>
          </p:nvPr>
        </p:nvSpPr>
        <p:spPr>
          <a:xfrm>
            <a:off x="32643" y="-110914"/>
            <a:ext cx="8229600" cy="845258"/>
          </a:xfrm>
        </p:spPr>
        <p:txBody>
          <a:bodyPr>
            <a:normAutofit fontScale="90000"/>
          </a:bodyPr>
          <a:lstStyle/>
          <a:p>
            <a:pPr algn="l"/>
            <a:r>
              <a:rPr lang="tr-TR" sz="3600" b="1" dirty="0" smtClean="0">
                <a:ln w="13462">
                  <a:solidFill>
                    <a:schemeClr val="bg1"/>
                  </a:solidFill>
                  <a:prstDash val="solid"/>
                </a:ln>
                <a:solidFill>
                  <a:srgbClr val="FFC000"/>
                </a:solidFill>
                <a:effectLst>
                  <a:outerShdw dist="38100" dir="2700000" algn="bl" rotWithShape="0">
                    <a:schemeClr val="accent5"/>
                  </a:outerShdw>
                </a:effectLst>
              </a:rPr>
              <a:t>3. </a:t>
            </a:r>
            <a:r>
              <a:rPr lang="tr-TR" sz="3600" b="1" dirty="0" err="1" smtClean="0">
                <a:ln w="13462">
                  <a:solidFill>
                    <a:schemeClr val="bg1"/>
                  </a:solidFill>
                  <a:prstDash val="solid"/>
                </a:ln>
                <a:solidFill>
                  <a:srgbClr val="FFC000"/>
                </a:solidFill>
                <a:effectLst>
                  <a:outerShdw dist="38100" dir="2700000" algn="bl" rotWithShape="0">
                    <a:schemeClr val="accent5"/>
                  </a:outerShdw>
                </a:effectLst>
              </a:rPr>
              <a:t>Importance</a:t>
            </a:r>
            <a:r>
              <a:rPr lang="tr-TR" sz="3600" b="1" dirty="0" smtClean="0">
                <a:ln w="13462">
                  <a:solidFill>
                    <a:schemeClr val="bg1"/>
                  </a:solidFill>
                  <a:prstDash val="solid"/>
                </a:ln>
                <a:solidFill>
                  <a:srgbClr val="FFC000"/>
                </a:solidFill>
                <a:effectLst>
                  <a:outerShdw dist="38100" dir="2700000" algn="bl" rotWithShape="0">
                    <a:schemeClr val="accent5"/>
                  </a:outerShdw>
                </a:effectLst>
              </a:rPr>
              <a:t> </a:t>
            </a:r>
            <a:r>
              <a:rPr lang="tr-TR" sz="3600" b="1" dirty="0">
                <a:ln w="13462">
                  <a:solidFill>
                    <a:schemeClr val="bg1"/>
                  </a:solidFill>
                  <a:prstDash val="solid"/>
                </a:ln>
                <a:solidFill>
                  <a:srgbClr val="FFC000"/>
                </a:solidFill>
                <a:effectLst>
                  <a:outerShdw dist="38100" dir="2700000" algn="bl" rotWithShape="0">
                    <a:schemeClr val="accent5"/>
                  </a:outerShdw>
                </a:effectLst>
              </a:rPr>
              <a:t>of </a:t>
            </a:r>
            <a:r>
              <a:rPr lang="tr-TR" sz="3600" b="1" dirty="0" err="1">
                <a:ln w="13462">
                  <a:solidFill>
                    <a:schemeClr val="bg1"/>
                  </a:solidFill>
                  <a:prstDash val="solid"/>
                </a:ln>
                <a:solidFill>
                  <a:srgbClr val="FFC000"/>
                </a:solidFill>
                <a:effectLst>
                  <a:outerShdw dist="38100" dir="2700000" algn="bl" rotWithShape="0">
                    <a:schemeClr val="accent5"/>
                  </a:outerShdw>
                </a:effectLst>
              </a:rPr>
              <a:t>preoperative</a:t>
            </a:r>
            <a:r>
              <a:rPr lang="tr-TR" sz="3600" b="1" dirty="0">
                <a:ln w="13462">
                  <a:solidFill>
                    <a:schemeClr val="bg1"/>
                  </a:solidFill>
                  <a:prstDash val="solid"/>
                </a:ln>
                <a:solidFill>
                  <a:srgbClr val="FFC000"/>
                </a:solidFill>
                <a:effectLst>
                  <a:outerShdw dist="38100" dir="2700000" algn="bl" rotWithShape="0">
                    <a:schemeClr val="accent5"/>
                  </a:outerShdw>
                </a:effectLst>
              </a:rPr>
              <a:t> </a:t>
            </a:r>
            <a:r>
              <a:rPr lang="tr-TR" sz="3600" b="1" dirty="0" err="1" smtClean="0">
                <a:ln w="13462">
                  <a:solidFill>
                    <a:schemeClr val="bg1"/>
                  </a:solidFill>
                  <a:prstDash val="solid"/>
                </a:ln>
                <a:solidFill>
                  <a:srgbClr val="FFC000"/>
                </a:solidFill>
                <a:effectLst>
                  <a:outerShdw dist="38100" dir="2700000" algn="bl" rotWithShape="0">
                    <a:schemeClr val="accent5"/>
                  </a:outerShdw>
                </a:effectLst>
              </a:rPr>
              <a:t>education</a:t>
            </a:r>
            <a:r>
              <a:rPr lang="tr-TR" sz="3600" b="1" dirty="0" smtClean="0">
                <a:ln w="13462">
                  <a:solidFill>
                    <a:schemeClr val="bg1"/>
                  </a:solidFill>
                  <a:prstDash val="solid"/>
                </a:ln>
                <a:solidFill>
                  <a:srgbClr val="FFC000"/>
                </a:solidFill>
                <a:effectLst>
                  <a:outerShdw dist="38100" dir="2700000" algn="bl" rotWithShape="0">
                    <a:schemeClr val="accent5"/>
                  </a:outerShdw>
                </a:effectLst>
              </a:rPr>
              <a:t> </a:t>
            </a:r>
            <a:r>
              <a:rPr lang="tr-TR" sz="1800" b="1" dirty="0" err="1" smtClean="0">
                <a:ln w="13462">
                  <a:solidFill>
                    <a:schemeClr val="bg1"/>
                  </a:solidFill>
                  <a:prstDash val="solid"/>
                </a:ln>
                <a:solidFill>
                  <a:srgbClr val="FFC000"/>
                </a:solidFill>
                <a:effectLst>
                  <a:outerShdw dist="38100" dir="2700000" algn="bl" rotWithShape="0">
                    <a:schemeClr val="accent5"/>
                  </a:outerShdw>
                </a:effectLst>
              </a:rPr>
              <a:t>continued</a:t>
            </a:r>
            <a:r>
              <a:rPr lang="tr-TR" sz="1800" b="1" dirty="0" smtClean="0">
                <a:ln w="13462">
                  <a:solidFill>
                    <a:schemeClr val="bg1"/>
                  </a:solidFill>
                  <a:prstDash val="solid"/>
                </a:ln>
                <a:solidFill>
                  <a:srgbClr val="FFC000"/>
                </a:solidFill>
                <a:effectLst>
                  <a:outerShdw dist="38100" dir="2700000" algn="bl" rotWithShape="0">
                    <a:schemeClr val="accent5"/>
                  </a:outerShdw>
                </a:effectLst>
              </a:rPr>
              <a:t>…</a:t>
            </a:r>
            <a:endParaRPr lang="tr-TR" sz="1800" b="1" dirty="0">
              <a:ln w="13462">
                <a:solidFill>
                  <a:schemeClr val="bg1"/>
                </a:solidFill>
                <a:prstDash val="solid"/>
              </a:ln>
              <a:solidFill>
                <a:srgbClr val="FFC000"/>
              </a:solidFill>
              <a:effectLst>
                <a:outerShdw dist="38100" dir="2700000" algn="bl" rotWithShape="0">
                  <a:schemeClr val="accent5"/>
                </a:outerShdw>
              </a:effectLst>
            </a:endParaRPr>
          </a:p>
        </p:txBody>
      </p:sp>
      <p:pic>
        <p:nvPicPr>
          <p:cNvPr id="7"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2199" y="3597224"/>
            <a:ext cx="2494893" cy="17472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438229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39753"/>
            <a:ext cx="8424936" cy="1594145"/>
          </a:xfrm>
        </p:spPr>
        <p:txBody>
          <a:bodyPr>
            <a:normAutofit/>
          </a:bodyPr>
          <a:lstStyle/>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Traditionally</a:t>
            </a:r>
            <a:r>
              <a:rPr lang="en-US" sz="2400" dirty="0">
                <a:latin typeface="Georgia" panose="02040502050405020303" pitchFamily="18" charset="0"/>
                <a:ea typeface="Gulim" pitchFamily="34" charset="-127"/>
              </a:rPr>
              <a:t>, information is given to patients to understand the experiences that they will encounter during surgery, and this information is divided into three categories: procedural, sensory, and coping information</a:t>
            </a:r>
            <a:r>
              <a:rPr lang="en-US" sz="2400" dirty="0" smtClean="0">
                <a:latin typeface="Georgia" panose="02040502050405020303" pitchFamily="18" charset="0"/>
                <a:ea typeface="Gulim" pitchFamily="34" charset="-127"/>
              </a:rPr>
              <a:t>.</a:t>
            </a:r>
            <a:endParaRPr lang="en-US"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17</a:t>
            </a:fld>
            <a:endParaRPr lang="en-US"/>
          </a:p>
        </p:txBody>
      </p:sp>
      <p:sp>
        <p:nvSpPr>
          <p:cNvPr id="4" name="Unvan 3"/>
          <p:cNvSpPr>
            <a:spLocks noGrp="1"/>
          </p:cNvSpPr>
          <p:nvPr>
            <p:ph type="title"/>
          </p:nvPr>
        </p:nvSpPr>
        <p:spPr>
          <a:xfrm>
            <a:off x="-2232" y="0"/>
            <a:ext cx="9885784" cy="845258"/>
          </a:xfrm>
        </p:spPr>
        <p:txBody>
          <a:bodyPr>
            <a:normAutofit/>
            <a:scene3d>
              <a:camera prst="orthographicFront"/>
              <a:lightRig rig="soft" dir="t">
                <a:rot lat="0" lon="0" rev="15600000"/>
              </a:lightRig>
            </a:scene3d>
            <a:sp3d extrusionH="57150" prstMaterial="softEdge">
              <a:bevelT w="25400" h="38100"/>
            </a:sp3d>
          </a:bodyPr>
          <a:lstStyle/>
          <a:p>
            <a:pPr algn="l"/>
            <a:r>
              <a:rPr lang="tr-TR" sz="2400" b="1" dirty="0">
                <a:ln/>
                <a:solidFill>
                  <a:schemeClr val="tx2"/>
                </a:solidFill>
                <a:latin typeface="Georgia" panose="02040502050405020303" pitchFamily="18" charset="0"/>
                <a:ea typeface="Gulim" pitchFamily="34" charset="-127"/>
              </a:rPr>
              <a:t>Components </a:t>
            </a:r>
            <a:r>
              <a:rPr lang="tr-TR" sz="2400" b="1" dirty="0" err="1">
                <a:ln/>
                <a:solidFill>
                  <a:schemeClr val="tx2"/>
                </a:solidFill>
                <a:latin typeface="Georgia" panose="02040502050405020303" pitchFamily="18" charset="0"/>
                <a:ea typeface="Gulim" pitchFamily="34" charset="-127"/>
              </a:rPr>
              <a:t>and</a:t>
            </a:r>
            <a:r>
              <a:rPr lang="tr-TR" sz="2400" b="1" dirty="0">
                <a:ln/>
                <a:solidFill>
                  <a:schemeClr val="tx2"/>
                </a:solidFill>
                <a:latin typeface="Georgia" panose="02040502050405020303" pitchFamily="18" charset="0"/>
                <a:ea typeface="Gulim" pitchFamily="34" charset="-127"/>
              </a:rPr>
              <a:t> </a:t>
            </a:r>
            <a:r>
              <a:rPr lang="tr-TR" sz="2400" b="1" dirty="0" err="1">
                <a:ln/>
                <a:solidFill>
                  <a:schemeClr val="tx2"/>
                </a:solidFill>
                <a:latin typeface="Georgia" panose="02040502050405020303" pitchFamily="18" charset="0"/>
                <a:ea typeface="Gulim" pitchFamily="34" charset="-127"/>
              </a:rPr>
              <a:t>Methods</a:t>
            </a:r>
            <a:r>
              <a:rPr lang="tr-TR" sz="2400" b="1" dirty="0">
                <a:ln/>
                <a:solidFill>
                  <a:schemeClr val="tx2"/>
                </a:solidFill>
                <a:latin typeface="Georgia" panose="02040502050405020303" pitchFamily="18" charset="0"/>
                <a:ea typeface="Gulim" pitchFamily="34" charset="-127"/>
              </a:rPr>
              <a:t> of </a:t>
            </a:r>
            <a:r>
              <a:rPr lang="tr-TR" sz="2400" b="1" dirty="0" err="1">
                <a:ln/>
                <a:solidFill>
                  <a:schemeClr val="tx2"/>
                </a:solidFill>
                <a:latin typeface="Georgia" panose="02040502050405020303" pitchFamily="18" charset="0"/>
                <a:ea typeface="Gulim" pitchFamily="34" charset="-127"/>
              </a:rPr>
              <a:t>Preoperative</a:t>
            </a:r>
            <a:r>
              <a:rPr lang="tr-TR" sz="2400" b="1" dirty="0">
                <a:ln/>
                <a:solidFill>
                  <a:schemeClr val="tx2"/>
                </a:solidFill>
                <a:latin typeface="Georgia" panose="02040502050405020303" pitchFamily="18" charset="0"/>
                <a:ea typeface="Gulim" pitchFamily="34" charset="-127"/>
              </a:rPr>
              <a:t> </a:t>
            </a:r>
            <a:r>
              <a:rPr lang="tr-TR" sz="2400" b="1" dirty="0" err="1" smtClean="0">
                <a:ln/>
                <a:solidFill>
                  <a:schemeClr val="tx2"/>
                </a:solidFill>
                <a:latin typeface="Georgia" panose="02040502050405020303" pitchFamily="18" charset="0"/>
                <a:ea typeface="Gulim" pitchFamily="34" charset="-127"/>
              </a:rPr>
              <a:t>Education</a:t>
            </a:r>
            <a:endParaRPr lang="tr-TR" sz="2400" b="1" dirty="0">
              <a:ln/>
              <a:solidFill>
                <a:schemeClr val="tx2"/>
              </a:solidFill>
            </a:endParaRPr>
          </a:p>
        </p:txBody>
      </p:sp>
      <p:graphicFrame>
        <p:nvGraphicFramePr>
          <p:cNvPr id="6" name="Diyagram 5"/>
          <p:cNvGraphicFramePr/>
          <p:nvPr>
            <p:extLst>
              <p:ext uri="{D42A27DB-BD31-4B8C-83A1-F6EECF244321}">
                <p14:modId xmlns:p14="http://schemas.microsoft.com/office/powerpoint/2010/main" val="4133697191"/>
              </p:ext>
            </p:extLst>
          </p:nvPr>
        </p:nvGraphicFramePr>
        <p:xfrm>
          <a:off x="467544" y="3068960"/>
          <a:ext cx="8568952" cy="29523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Dikdörtgen 6"/>
          <p:cNvSpPr/>
          <p:nvPr/>
        </p:nvSpPr>
        <p:spPr>
          <a:xfrm>
            <a:off x="323528" y="6455479"/>
            <a:ext cx="1225015" cy="369332"/>
          </a:xfrm>
          <a:prstGeom prst="rect">
            <a:avLst/>
          </a:prstGeom>
        </p:spPr>
        <p:txBody>
          <a:bodyPr wrap="none">
            <a:spAutoFit/>
          </a:bodyPr>
          <a:lstStyle/>
          <a:p>
            <a:r>
              <a:rPr lang="fi-FI" dirty="0" smtClean="0">
                <a:latin typeface="Georgia" panose="02040502050405020303" pitchFamily="18" charset="0"/>
              </a:rPr>
              <a:t>Guo</a:t>
            </a:r>
            <a:r>
              <a:rPr lang="tr-TR" dirty="0" smtClean="0">
                <a:latin typeface="Georgia" panose="02040502050405020303" pitchFamily="18" charset="0"/>
              </a:rPr>
              <a:t>,</a:t>
            </a:r>
            <a:r>
              <a:rPr lang="fi-FI" dirty="0" smtClean="0">
                <a:latin typeface="Georgia" panose="02040502050405020303" pitchFamily="18" charset="0"/>
              </a:rPr>
              <a:t> 2012</a:t>
            </a:r>
            <a:endParaRPr lang="fi-FI" dirty="0">
              <a:latin typeface="Georgia" panose="02040502050405020303" pitchFamily="18" charset="0"/>
            </a:endParaRPr>
          </a:p>
        </p:txBody>
      </p:sp>
    </p:spTree>
    <p:extLst>
      <p:ext uri="{BB962C8B-B14F-4D97-AF65-F5344CB8AC3E}">
        <p14:creationId xmlns:p14="http://schemas.microsoft.com/office/powerpoint/2010/main" val="17615743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96752"/>
            <a:ext cx="8064896" cy="2196243"/>
          </a:xfrm>
        </p:spPr>
        <p:txBody>
          <a:bodyPr>
            <a:normAutofit fontScale="85000" lnSpcReduction="10000"/>
          </a:bodyPr>
          <a:lstStyle/>
          <a:p>
            <a:pPr marL="0" indent="0">
              <a:buNone/>
            </a:pPr>
            <a:r>
              <a:rPr lang="tr-TR" sz="2800" dirty="0" smtClean="0">
                <a:latin typeface="Georgia" panose="02040502050405020303" pitchFamily="18" charset="0"/>
                <a:ea typeface="Gulim" pitchFamily="34" charset="-127"/>
              </a:rPr>
              <a:t>	</a:t>
            </a:r>
            <a:r>
              <a:rPr lang="en-US" sz="2800" dirty="0" smtClean="0">
                <a:latin typeface="Georgia" panose="02040502050405020303" pitchFamily="18" charset="0"/>
                <a:ea typeface="Gulim" pitchFamily="34" charset="-127"/>
              </a:rPr>
              <a:t>Preoperative </a:t>
            </a:r>
            <a:r>
              <a:rPr lang="en-US" sz="2800" dirty="0">
                <a:latin typeface="Georgia" panose="02040502050405020303" pitchFamily="18" charset="0"/>
                <a:ea typeface="Gulim" pitchFamily="34" charset="-127"/>
              </a:rPr>
              <a:t>education is applied in a variety of approaches and formats, such as </a:t>
            </a:r>
            <a:r>
              <a:rPr lang="en-US" sz="2800" b="1" i="1" dirty="0">
                <a:latin typeface="Georgia" panose="02040502050405020303" pitchFamily="18" charset="0"/>
                <a:ea typeface="Gulim" pitchFamily="34" charset="-127"/>
              </a:rPr>
              <a:t>written materials, audio-visual presentations, oral information </a:t>
            </a:r>
            <a:r>
              <a:rPr lang="en-US" sz="2800" dirty="0">
                <a:latin typeface="Georgia" panose="02040502050405020303" pitchFamily="18" charset="0"/>
                <a:ea typeface="Gulim" pitchFamily="34" charset="-127"/>
              </a:rPr>
              <a:t>in the form of individual counseling or group discussion, or combinations of some or all of these. Each approach has both advantages and </a:t>
            </a:r>
            <a:r>
              <a:rPr lang="en-US" sz="2800" dirty="0" smtClean="0">
                <a:latin typeface="Georgia" panose="02040502050405020303" pitchFamily="18" charset="0"/>
                <a:ea typeface="Gulim" pitchFamily="34" charset="-127"/>
              </a:rPr>
              <a:t>limitations.</a:t>
            </a:r>
            <a:endParaRPr lang="en-US" sz="28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18</a:t>
            </a:fld>
            <a:endParaRPr lang="en-US"/>
          </a:p>
        </p:txBody>
      </p:sp>
      <p:sp>
        <p:nvSpPr>
          <p:cNvPr id="4" name="Unvan 3"/>
          <p:cNvSpPr>
            <a:spLocks noGrp="1"/>
          </p:cNvSpPr>
          <p:nvPr>
            <p:ph type="title"/>
          </p:nvPr>
        </p:nvSpPr>
        <p:spPr>
          <a:xfrm>
            <a:off x="-2232" y="0"/>
            <a:ext cx="9885784" cy="845258"/>
          </a:xfrm>
        </p:spPr>
        <p:txBody>
          <a:bodyPr>
            <a:normAutofit/>
            <a:scene3d>
              <a:camera prst="orthographicFront"/>
              <a:lightRig rig="soft" dir="t">
                <a:rot lat="0" lon="0" rev="15600000"/>
              </a:lightRig>
            </a:scene3d>
            <a:sp3d extrusionH="57150" prstMaterial="softEdge">
              <a:bevelT w="25400" h="38100"/>
            </a:sp3d>
          </a:bodyPr>
          <a:lstStyle/>
          <a:p>
            <a:pPr algn="l"/>
            <a:r>
              <a:rPr lang="tr-TR" sz="2000" b="1" dirty="0">
                <a:ln/>
                <a:solidFill>
                  <a:schemeClr val="tx2"/>
                </a:solidFill>
                <a:latin typeface="Georgia" panose="02040502050405020303" pitchFamily="18" charset="0"/>
                <a:ea typeface="Gulim" pitchFamily="34" charset="-127"/>
              </a:rPr>
              <a:t>Components </a:t>
            </a:r>
            <a:r>
              <a:rPr lang="tr-TR" sz="2000" b="1" dirty="0" err="1">
                <a:ln/>
                <a:solidFill>
                  <a:schemeClr val="tx2"/>
                </a:solidFill>
                <a:latin typeface="Georgia" panose="02040502050405020303" pitchFamily="18" charset="0"/>
                <a:ea typeface="Gulim" pitchFamily="34" charset="-127"/>
              </a:rPr>
              <a:t>and</a:t>
            </a:r>
            <a:r>
              <a:rPr lang="tr-TR" sz="2000" b="1" dirty="0">
                <a:ln/>
                <a:solidFill>
                  <a:schemeClr val="tx2"/>
                </a:solidFill>
                <a:latin typeface="Georgia" panose="02040502050405020303" pitchFamily="18" charset="0"/>
                <a:ea typeface="Gulim" pitchFamily="34" charset="-127"/>
              </a:rPr>
              <a:t> </a:t>
            </a:r>
            <a:r>
              <a:rPr lang="tr-TR" sz="2000" b="1" dirty="0" err="1">
                <a:ln/>
                <a:solidFill>
                  <a:schemeClr val="tx2"/>
                </a:solidFill>
                <a:latin typeface="Georgia" panose="02040502050405020303" pitchFamily="18" charset="0"/>
                <a:ea typeface="Gulim" pitchFamily="34" charset="-127"/>
              </a:rPr>
              <a:t>Methods</a:t>
            </a:r>
            <a:r>
              <a:rPr lang="tr-TR" sz="2000" b="1" dirty="0">
                <a:ln/>
                <a:solidFill>
                  <a:schemeClr val="tx2"/>
                </a:solidFill>
                <a:latin typeface="Georgia" panose="02040502050405020303" pitchFamily="18" charset="0"/>
                <a:ea typeface="Gulim" pitchFamily="34" charset="-127"/>
              </a:rPr>
              <a:t> of </a:t>
            </a:r>
            <a:r>
              <a:rPr lang="tr-TR" sz="2000" b="1" dirty="0" err="1">
                <a:ln/>
                <a:solidFill>
                  <a:schemeClr val="tx2"/>
                </a:solidFill>
                <a:latin typeface="Georgia" panose="02040502050405020303" pitchFamily="18" charset="0"/>
                <a:ea typeface="Gulim" pitchFamily="34" charset="-127"/>
              </a:rPr>
              <a:t>Preoperative</a:t>
            </a:r>
            <a:r>
              <a:rPr lang="tr-TR" sz="2000" b="1" dirty="0">
                <a:ln/>
                <a:solidFill>
                  <a:schemeClr val="tx2"/>
                </a:solidFill>
                <a:latin typeface="Georgia" panose="02040502050405020303" pitchFamily="18" charset="0"/>
                <a:ea typeface="Gulim" pitchFamily="34" charset="-127"/>
              </a:rPr>
              <a:t> </a:t>
            </a:r>
            <a:r>
              <a:rPr lang="tr-TR" sz="2000" b="1" dirty="0" err="1" smtClean="0">
                <a:ln/>
                <a:solidFill>
                  <a:schemeClr val="tx2"/>
                </a:solidFill>
                <a:latin typeface="Georgia" panose="02040502050405020303" pitchFamily="18" charset="0"/>
                <a:ea typeface="Gulim" pitchFamily="34" charset="-127"/>
              </a:rPr>
              <a:t>Education</a:t>
            </a:r>
            <a:r>
              <a:rPr lang="tr-TR" sz="2000" b="1" dirty="0" smtClean="0">
                <a:ln/>
                <a:solidFill>
                  <a:schemeClr val="tx2"/>
                </a:solidFill>
                <a:latin typeface="Georgia" panose="02040502050405020303" pitchFamily="18" charset="0"/>
                <a:ea typeface="Gulim" pitchFamily="34" charset="-127"/>
              </a:rPr>
              <a:t> </a:t>
            </a:r>
            <a:r>
              <a:rPr lang="tr-TR" sz="1400" b="1" dirty="0" err="1" smtClean="0">
                <a:ln/>
                <a:solidFill>
                  <a:schemeClr val="tx2"/>
                </a:solidFill>
                <a:latin typeface="Georgia" panose="02040502050405020303" pitchFamily="18" charset="0"/>
                <a:ea typeface="Gulim" pitchFamily="34" charset="-127"/>
              </a:rPr>
              <a:t>continued</a:t>
            </a:r>
            <a:r>
              <a:rPr lang="tr-TR" sz="1400" b="1" dirty="0" smtClean="0">
                <a:ln/>
                <a:solidFill>
                  <a:schemeClr val="tx2"/>
                </a:solidFill>
                <a:latin typeface="Georgia" panose="02040502050405020303" pitchFamily="18" charset="0"/>
                <a:ea typeface="Gulim" pitchFamily="34" charset="-127"/>
              </a:rPr>
              <a:t>..</a:t>
            </a:r>
            <a:endParaRPr lang="tr-TR" sz="1400" b="1" dirty="0">
              <a:ln/>
              <a:solidFill>
                <a:schemeClr val="tx2"/>
              </a:solidFill>
            </a:endParaRPr>
          </a:p>
        </p:txBody>
      </p:sp>
      <p:pic>
        <p:nvPicPr>
          <p:cNvPr id="2" name="Resim 1"/>
          <p:cNvPicPr>
            <a:picLocks noChangeAspect="1"/>
          </p:cNvPicPr>
          <p:nvPr/>
        </p:nvPicPr>
        <p:blipFill>
          <a:blip r:embed="rId4"/>
          <a:stretch>
            <a:fillRect/>
          </a:stretch>
        </p:blipFill>
        <p:spPr>
          <a:xfrm>
            <a:off x="5285385" y="3004455"/>
            <a:ext cx="2535630" cy="33518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323926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466" y="1121845"/>
            <a:ext cx="8064896" cy="2744520"/>
          </a:xfrm>
        </p:spPr>
        <p:txBody>
          <a:bodyPr>
            <a:normAutofit fontScale="92500" lnSpcReduction="10000"/>
          </a:bodyPr>
          <a:lstStyle/>
          <a:p>
            <a:pPr marL="0" indent="0">
              <a:buNone/>
            </a:pPr>
            <a:r>
              <a:rPr lang="tr-TR" sz="2800" dirty="0" smtClean="0">
                <a:latin typeface="Georgia" panose="02040502050405020303" pitchFamily="18" charset="0"/>
                <a:ea typeface="Gulim" pitchFamily="34" charset="-127"/>
              </a:rPr>
              <a:t>	</a:t>
            </a:r>
            <a:r>
              <a:rPr lang="en-US" sz="2800" dirty="0" smtClean="0">
                <a:latin typeface="Georgia" panose="02040502050405020303" pitchFamily="18" charset="0"/>
                <a:ea typeface="Gulim" pitchFamily="34" charset="-127"/>
              </a:rPr>
              <a:t>In </a:t>
            </a:r>
            <a:r>
              <a:rPr lang="en-US" sz="2800" dirty="0">
                <a:latin typeface="Georgia" panose="02040502050405020303" pitchFamily="18" charset="0"/>
                <a:ea typeface="Gulim" pitchFamily="34" charset="-127"/>
              </a:rPr>
              <a:t>addition, it has been shown that the </a:t>
            </a:r>
            <a:r>
              <a:rPr lang="en-US" sz="2800" i="1" dirty="0">
                <a:latin typeface="Georgia" panose="02040502050405020303" pitchFamily="18" charset="0"/>
                <a:ea typeface="Gulim" pitchFamily="34" charset="-127"/>
              </a:rPr>
              <a:t>information given in written form without the oral explanation</a:t>
            </a:r>
            <a:r>
              <a:rPr lang="en-US" sz="2800" dirty="0">
                <a:latin typeface="Georgia" panose="02040502050405020303" pitchFamily="18" charset="0"/>
                <a:ea typeface="Gulim" pitchFamily="34" charset="-127"/>
              </a:rPr>
              <a:t> is perceived as complicated and difficult to understand by the patients </a:t>
            </a:r>
            <a:r>
              <a:rPr lang="en-US" sz="2800" dirty="0" smtClean="0">
                <a:latin typeface="Georgia" panose="02040502050405020303" pitchFamily="18" charset="0"/>
                <a:ea typeface="Gulim" pitchFamily="34" charset="-127"/>
              </a:rPr>
              <a:t>For </a:t>
            </a:r>
            <a:r>
              <a:rPr lang="en-US" sz="2800" dirty="0">
                <a:latin typeface="Georgia" panose="02040502050405020303" pitchFamily="18" charset="0"/>
                <a:ea typeface="Gulim" pitchFamily="34" charset="-127"/>
              </a:rPr>
              <a:t>this reason, it was reported that </a:t>
            </a:r>
            <a:r>
              <a:rPr lang="en-US" sz="2800" b="1" u="sng" dirty="0">
                <a:solidFill>
                  <a:schemeClr val="accent4">
                    <a:lumMod val="90000"/>
                    <a:lumOff val="10000"/>
                  </a:schemeClr>
                </a:solidFill>
                <a:latin typeface="Georgia" panose="02040502050405020303" pitchFamily="18" charset="0"/>
                <a:ea typeface="Gulim" pitchFamily="34" charset="-127"/>
              </a:rPr>
              <a:t>the provision of written materials, together with the oral information, is more effective in preoperative </a:t>
            </a:r>
            <a:r>
              <a:rPr lang="en-US" sz="2800" b="1" u="sng" dirty="0" smtClean="0">
                <a:solidFill>
                  <a:schemeClr val="accent4">
                    <a:lumMod val="90000"/>
                    <a:lumOff val="10000"/>
                  </a:schemeClr>
                </a:solidFill>
                <a:latin typeface="Georgia" panose="02040502050405020303" pitchFamily="18" charset="0"/>
                <a:ea typeface="Gulim" pitchFamily="34" charset="-127"/>
              </a:rPr>
              <a:t>education</a:t>
            </a:r>
            <a:r>
              <a:rPr lang="tr-TR" sz="2800" b="1" u="sng" dirty="0" smtClean="0">
                <a:solidFill>
                  <a:schemeClr val="accent4">
                    <a:lumMod val="90000"/>
                    <a:lumOff val="10000"/>
                  </a:schemeClr>
                </a:solidFill>
                <a:latin typeface="Georgia" panose="02040502050405020303" pitchFamily="18" charset="0"/>
                <a:ea typeface="Gulim" pitchFamily="34" charset="-127"/>
              </a:rPr>
              <a:t>.</a:t>
            </a:r>
            <a:endParaRPr lang="en-US" sz="2800" b="1" u="sng" dirty="0">
              <a:solidFill>
                <a:schemeClr val="accent4">
                  <a:lumMod val="90000"/>
                  <a:lumOff val="10000"/>
                </a:schemeClr>
              </a:solidFill>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19</a:t>
            </a:fld>
            <a:endParaRPr lang="en-US"/>
          </a:p>
        </p:txBody>
      </p:sp>
      <p:sp>
        <p:nvSpPr>
          <p:cNvPr id="4" name="Unvan 3"/>
          <p:cNvSpPr>
            <a:spLocks noGrp="1"/>
          </p:cNvSpPr>
          <p:nvPr>
            <p:ph type="title"/>
          </p:nvPr>
        </p:nvSpPr>
        <p:spPr>
          <a:xfrm>
            <a:off x="-2232" y="0"/>
            <a:ext cx="9885784" cy="845258"/>
          </a:xfrm>
        </p:spPr>
        <p:txBody>
          <a:bodyPr>
            <a:normAutofit/>
            <a:scene3d>
              <a:camera prst="orthographicFront"/>
              <a:lightRig rig="soft" dir="t">
                <a:rot lat="0" lon="0" rev="15600000"/>
              </a:lightRig>
            </a:scene3d>
            <a:sp3d extrusionH="57150" prstMaterial="softEdge">
              <a:bevelT w="25400" h="38100"/>
            </a:sp3d>
          </a:bodyPr>
          <a:lstStyle/>
          <a:p>
            <a:pPr algn="l"/>
            <a:r>
              <a:rPr lang="tr-TR" sz="2000" b="1" dirty="0">
                <a:ln/>
                <a:solidFill>
                  <a:schemeClr val="tx2"/>
                </a:solidFill>
                <a:latin typeface="Georgia" panose="02040502050405020303" pitchFamily="18" charset="0"/>
                <a:ea typeface="Gulim" pitchFamily="34" charset="-127"/>
              </a:rPr>
              <a:t>Components </a:t>
            </a:r>
            <a:r>
              <a:rPr lang="tr-TR" sz="2000" b="1" dirty="0" err="1">
                <a:ln/>
                <a:solidFill>
                  <a:schemeClr val="tx2"/>
                </a:solidFill>
                <a:latin typeface="Georgia" panose="02040502050405020303" pitchFamily="18" charset="0"/>
                <a:ea typeface="Gulim" pitchFamily="34" charset="-127"/>
              </a:rPr>
              <a:t>and</a:t>
            </a:r>
            <a:r>
              <a:rPr lang="tr-TR" sz="2000" b="1" dirty="0">
                <a:ln/>
                <a:solidFill>
                  <a:schemeClr val="tx2"/>
                </a:solidFill>
                <a:latin typeface="Georgia" panose="02040502050405020303" pitchFamily="18" charset="0"/>
                <a:ea typeface="Gulim" pitchFamily="34" charset="-127"/>
              </a:rPr>
              <a:t> </a:t>
            </a:r>
            <a:r>
              <a:rPr lang="tr-TR" sz="2000" b="1" dirty="0" err="1">
                <a:ln/>
                <a:solidFill>
                  <a:schemeClr val="tx2"/>
                </a:solidFill>
                <a:latin typeface="Georgia" panose="02040502050405020303" pitchFamily="18" charset="0"/>
                <a:ea typeface="Gulim" pitchFamily="34" charset="-127"/>
              </a:rPr>
              <a:t>Methods</a:t>
            </a:r>
            <a:r>
              <a:rPr lang="tr-TR" sz="2000" b="1" dirty="0">
                <a:ln/>
                <a:solidFill>
                  <a:schemeClr val="tx2"/>
                </a:solidFill>
                <a:latin typeface="Georgia" panose="02040502050405020303" pitchFamily="18" charset="0"/>
                <a:ea typeface="Gulim" pitchFamily="34" charset="-127"/>
              </a:rPr>
              <a:t> of </a:t>
            </a:r>
            <a:r>
              <a:rPr lang="tr-TR" sz="2000" b="1" dirty="0" err="1">
                <a:ln/>
                <a:solidFill>
                  <a:schemeClr val="tx2"/>
                </a:solidFill>
                <a:latin typeface="Georgia" panose="02040502050405020303" pitchFamily="18" charset="0"/>
                <a:ea typeface="Gulim" pitchFamily="34" charset="-127"/>
              </a:rPr>
              <a:t>Preoperative</a:t>
            </a:r>
            <a:r>
              <a:rPr lang="tr-TR" sz="2000" b="1" dirty="0">
                <a:ln/>
                <a:solidFill>
                  <a:schemeClr val="tx2"/>
                </a:solidFill>
                <a:latin typeface="Georgia" panose="02040502050405020303" pitchFamily="18" charset="0"/>
                <a:ea typeface="Gulim" pitchFamily="34" charset="-127"/>
              </a:rPr>
              <a:t> </a:t>
            </a:r>
            <a:r>
              <a:rPr lang="tr-TR" sz="2000" b="1" dirty="0" err="1" smtClean="0">
                <a:ln/>
                <a:solidFill>
                  <a:schemeClr val="tx2"/>
                </a:solidFill>
                <a:latin typeface="Georgia" panose="02040502050405020303" pitchFamily="18" charset="0"/>
                <a:ea typeface="Gulim" pitchFamily="34" charset="-127"/>
              </a:rPr>
              <a:t>Education</a:t>
            </a:r>
            <a:r>
              <a:rPr lang="tr-TR" sz="2000" b="1" dirty="0" smtClean="0">
                <a:ln/>
                <a:solidFill>
                  <a:schemeClr val="tx2"/>
                </a:solidFill>
                <a:latin typeface="Georgia" panose="02040502050405020303" pitchFamily="18" charset="0"/>
                <a:ea typeface="Gulim" pitchFamily="34" charset="-127"/>
              </a:rPr>
              <a:t> </a:t>
            </a:r>
            <a:r>
              <a:rPr lang="tr-TR" sz="1400" b="1" dirty="0" err="1" smtClean="0">
                <a:ln/>
                <a:solidFill>
                  <a:schemeClr val="tx2"/>
                </a:solidFill>
                <a:latin typeface="Georgia" panose="02040502050405020303" pitchFamily="18" charset="0"/>
                <a:ea typeface="Gulim" pitchFamily="34" charset="-127"/>
              </a:rPr>
              <a:t>continued</a:t>
            </a:r>
            <a:r>
              <a:rPr lang="tr-TR" sz="1400" b="1" dirty="0" smtClean="0">
                <a:ln/>
                <a:solidFill>
                  <a:schemeClr val="tx2"/>
                </a:solidFill>
                <a:latin typeface="Georgia" panose="02040502050405020303" pitchFamily="18" charset="0"/>
                <a:ea typeface="Gulim" pitchFamily="34" charset="-127"/>
              </a:rPr>
              <a:t>..</a:t>
            </a:r>
            <a:endParaRPr lang="tr-TR" sz="1400" b="1" dirty="0">
              <a:ln/>
              <a:solidFill>
                <a:schemeClr val="tx2"/>
              </a:solidFill>
            </a:endParaRPr>
          </a:p>
        </p:txBody>
      </p:sp>
      <p:sp>
        <p:nvSpPr>
          <p:cNvPr id="2" name="Dikdörtgen 1"/>
          <p:cNvSpPr/>
          <p:nvPr/>
        </p:nvSpPr>
        <p:spPr>
          <a:xfrm>
            <a:off x="108670" y="6079763"/>
            <a:ext cx="8964488" cy="553998"/>
          </a:xfrm>
          <a:prstGeom prst="rect">
            <a:avLst/>
          </a:prstGeom>
        </p:spPr>
        <p:txBody>
          <a:bodyPr wrap="square">
            <a:spAutoFit/>
          </a:bodyPr>
          <a:lstStyle/>
          <a:p>
            <a:r>
              <a:rPr lang="en-US" sz="1000" b="1" dirty="0" err="1" smtClean="0">
                <a:latin typeface="Georgia" panose="02040502050405020303" pitchFamily="18" charset="0"/>
                <a:ea typeface="Gulim" pitchFamily="34" charset="-127"/>
              </a:rPr>
              <a:t>Ivarsson</a:t>
            </a:r>
            <a:r>
              <a:rPr lang="en-US" sz="1000" b="1" dirty="0" smtClean="0">
                <a:latin typeface="Georgia" panose="02040502050405020303" pitchFamily="18" charset="0"/>
                <a:ea typeface="Gulim" pitchFamily="34" charset="-127"/>
              </a:rPr>
              <a:t> </a:t>
            </a:r>
            <a:r>
              <a:rPr lang="en-US" sz="1000" b="1" dirty="0">
                <a:latin typeface="Georgia" panose="02040502050405020303" pitchFamily="18" charset="0"/>
                <a:ea typeface="Gulim" pitchFamily="34" charset="-127"/>
              </a:rPr>
              <a:t>et </a:t>
            </a:r>
            <a:r>
              <a:rPr lang="en-US" sz="1000" b="1" dirty="0" smtClean="0">
                <a:latin typeface="Georgia" panose="02040502050405020303" pitchFamily="18" charset="0"/>
                <a:ea typeface="Gulim" pitchFamily="34" charset="-127"/>
              </a:rPr>
              <a:t>al</a:t>
            </a:r>
            <a:r>
              <a:rPr lang="tr-TR" sz="1000" b="1" dirty="0" smtClean="0">
                <a:latin typeface="Georgia" panose="02040502050405020303" pitchFamily="18" charset="0"/>
                <a:ea typeface="Gulim" pitchFamily="34" charset="-127"/>
              </a:rPr>
              <a:t> (</a:t>
            </a:r>
            <a:r>
              <a:rPr lang="en-US" sz="1000" b="1" dirty="0" smtClean="0">
                <a:latin typeface="Georgia" panose="02040502050405020303" pitchFamily="18" charset="0"/>
                <a:ea typeface="Gulim" pitchFamily="34" charset="-127"/>
              </a:rPr>
              <a:t>2005</a:t>
            </a:r>
            <a:r>
              <a:rPr lang="tr-TR" sz="1000" b="1"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Patients</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perceptions </a:t>
            </a:r>
            <a:r>
              <a:rPr lang="en-US" sz="1000" dirty="0">
                <a:latin typeface="Georgia" panose="02040502050405020303" pitchFamily="18" charset="0"/>
                <a:ea typeface="Gulim" pitchFamily="34" charset="-127"/>
              </a:rPr>
              <a:t>of information about risks at cardiac surgery.</a:t>
            </a:r>
            <a:endParaRPr lang="tr-TR" sz="1000" dirty="0" smtClean="0">
              <a:latin typeface="Georgia" panose="02040502050405020303" pitchFamily="18" charset="0"/>
              <a:ea typeface="Gulim" pitchFamily="34" charset="-127"/>
            </a:endParaRPr>
          </a:p>
          <a:p>
            <a:r>
              <a:rPr lang="en-US" sz="1000" b="1" dirty="0" err="1" smtClean="0">
                <a:latin typeface="Georgia" panose="02040502050405020303" pitchFamily="18" charset="0"/>
                <a:ea typeface="Gulim" pitchFamily="34" charset="-127"/>
              </a:rPr>
              <a:t>Ferrús</a:t>
            </a:r>
            <a:r>
              <a:rPr lang="en-US" sz="1000" b="1" dirty="0" smtClean="0">
                <a:latin typeface="Georgia" panose="02040502050405020303" pitchFamily="18" charset="0"/>
                <a:ea typeface="Gulim" pitchFamily="34" charset="-127"/>
              </a:rPr>
              <a:t>-Torres </a:t>
            </a:r>
            <a:r>
              <a:rPr lang="en-US" sz="1000" b="1" dirty="0">
                <a:latin typeface="Georgia" panose="02040502050405020303" pitchFamily="18" charset="0"/>
                <a:ea typeface="Gulim" pitchFamily="34" charset="-127"/>
              </a:rPr>
              <a:t>et </a:t>
            </a:r>
            <a:r>
              <a:rPr lang="en-US" sz="1000" b="1" dirty="0" smtClean="0">
                <a:latin typeface="Georgia" panose="02040502050405020303" pitchFamily="18" charset="0"/>
                <a:ea typeface="Gulim" pitchFamily="34" charset="-127"/>
              </a:rPr>
              <a:t>al</a:t>
            </a:r>
            <a:r>
              <a:rPr lang="tr-TR" sz="1000" b="1" dirty="0" smtClean="0">
                <a:latin typeface="Georgia" panose="02040502050405020303" pitchFamily="18" charset="0"/>
                <a:ea typeface="Gulim" pitchFamily="34" charset="-127"/>
              </a:rPr>
              <a:t> (</a:t>
            </a:r>
            <a:r>
              <a:rPr lang="en-US" sz="1000" b="1" dirty="0" smtClean="0">
                <a:latin typeface="Georgia" panose="02040502050405020303" pitchFamily="18" charset="0"/>
                <a:ea typeface="Gulim" pitchFamily="34" charset="-127"/>
              </a:rPr>
              <a:t>2011</a:t>
            </a:r>
            <a:r>
              <a:rPr lang="tr-TR" sz="1000" b="1" dirty="0" smtClean="0">
                <a:latin typeface="Georgia" panose="02040502050405020303" pitchFamily="18" charset="0"/>
                <a:ea typeface="Gulim" pitchFamily="34" charset="-127"/>
              </a:rPr>
              <a:t>).</a:t>
            </a:r>
            <a:r>
              <a:rPr lang="en-US" sz="1000" b="1" dirty="0"/>
              <a:t> </a:t>
            </a:r>
            <a:r>
              <a:rPr lang="en-US" sz="1000" dirty="0">
                <a:latin typeface="Georgia" panose="02040502050405020303" pitchFamily="18" charset="0"/>
              </a:rPr>
              <a:t>Informed consent in oral surgery: the value of </a:t>
            </a:r>
            <a:r>
              <a:rPr lang="en-US" sz="1000" dirty="0" smtClean="0">
                <a:latin typeface="Georgia" panose="02040502050405020303" pitchFamily="18" charset="0"/>
              </a:rPr>
              <a:t>written</a:t>
            </a:r>
            <a:r>
              <a:rPr lang="tr-TR" sz="1000" dirty="0" smtClean="0">
                <a:latin typeface="Georgia" panose="02040502050405020303" pitchFamily="18" charset="0"/>
              </a:rPr>
              <a:t> </a:t>
            </a:r>
            <a:r>
              <a:rPr lang="en-US" sz="1000" dirty="0" smtClean="0">
                <a:latin typeface="Georgia" panose="02040502050405020303" pitchFamily="18" charset="0"/>
              </a:rPr>
              <a:t>information</a:t>
            </a:r>
            <a:r>
              <a:rPr lang="en-US" sz="1000" dirty="0" smtClean="0"/>
              <a:t>.</a:t>
            </a:r>
            <a:endParaRPr lang="tr-TR" sz="1000" dirty="0" smtClean="0">
              <a:latin typeface="Georgia" panose="02040502050405020303" pitchFamily="18" charset="0"/>
              <a:ea typeface="Gulim" pitchFamily="34" charset="-127"/>
            </a:endParaRPr>
          </a:p>
          <a:p>
            <a:r>
              <a:rPr lang="en-US" sz="1000" dirty="0" err="1" smtClean="0">
                <a:latin typeface="Georgia" panose="02040502050405020303" pitchFamily="18" charset="0"/>
                <a:ea typeface="Gulim" pitchFamily="34" charset="-127"/>
              </a:rPr>
              <a:t>Guo</a:t>
            </a:r>
            <a:r>
              <a:rPr lang="en-US" sz="1000" dirty="0" smtClean="0">
                <a:latin typeface="Georgia" panose="02040502050405020303" pitchFamily="18" charset="0"/>
                <a:ea typeface="Gulim" pitchFamily="34" charset="-127"/>
              </a:rPr>
              <a:t> 2012</a:t>
            </a:r>
            <a:endParaRPr lang="tr-TR" sz="1000" dirty="0"/>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2352" y="4175347"/>
            <a:ext cx="3138987" cy="1816701"/>
          </a:xfrm>
          <a:prstGeom prst="rect">
            <a:avLst/>
          </a:prstGeom>
          <a:ln>
            <a:noFill/>
          </a:ln>
          <a:effectLst>
            <a:softEdge rad="112500"/>
          </a:effectLst>
        </p:spPr>
      </p:pic>
      <p:pic>
        <p:nvPicPr>
          <p:cNvPr id="7" name="Resi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4175347"/>
            <a:ext cx="2144444" cy="1608333"/>
          </a:xfrm>
          <a:prstGeom prst="rect">
            <a:avLst/>
          </a:prstGeom>
        </p:spPr>
      </p:pic>
    </p:spTree>
    <p:extLst>
      <p:ext uri="{BB962C8B-B14F-4D97-AF65-F5344CB8AC3E}">
        <p14:creationId xmlns:p14="http://schemas.microsoft.com/office/powerpoint/2010/main" val="21817239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996952"/>
            <a:ext cx="8291264" cy="3032552"/>
          </a:xfrm>
        </p:spPr>
        <p:txBody>
          <a:bodyPr>
            <a:normAutofit fontScale="85000" lnSpcReduction="20000"/>
          </a:bodyPr>
          <a:lstStyle/>
          <a:p>
            <a:pPr marL="0" indent="0">
              <a:buNone/>
            </a:pPr>
            <a:r>
              <a:rPr lang="tr-TR" sz="2800" dirty="0" smtClean="0">
                <a:latin typeface="Georgia" panose="02040502050405020303" pitchFamily="18" charset="0"/>
                <a:ea typeface="Gulim" pitchFamily="34" charset="-127"/>
              </a:rPr>
              <a:t>	</a:t>
            </a:r>
            <a:r>
              <a:rPr lang="en-US" sz="2800" dirty="0" smtClean="0">
                <a:latin typeface="Georgia" panose="02040502050405020303" pitchFamily="18" charset="0"/>
                <a:ea typeface="Gulim" pitchFamily="34" charset="-127"/>
              </a:rPr>
              <a:t>In </a:t>
            </a:r>
            <a:r>
              <a:rPr lang="en-US" sz="2800" dirty="0">
                <a:latin typeface="Georgia" panose="02040502050405020303" pitchFamily="18" charset="0"/>
                <a:ea typeface="Gulim" pitchFamily="34" charset="-127"/>
              </a:rPr>
              <a:t>addition, the use of information brochures in emergency care services is strongly recommended to increase patient satisfaction</a:t>
            </a:r>
            <a:r>
              <a:rPr lang="en-US" sz="2800" dirty="0" smtClean="0">
                <a:latin typeface="Georgia" panose="02040502050405020303" pitchFamily="18" charset="0"/>
                <a:ea typeface="Gulim" pitchFamily="34" charset="-127"/>
              </a:rPr>
              <a:t>.</a:t>
            </a:r>
            <a:endParaRPr lang="en-US" sz="2800" dirty="0">
              <a:latin typeface="Georgia" panose="02040502050405020303" pitchFamily="18" charset="0"/>
              <a:ea typeface="Gulim" pitchFamily="34" charset="-127"/>
            </a:endParaRPr>
          </a:p>
          <a:p>
            <a:pPr marL="0" indent="0">
              <a:buNone/>
            </a:pPr>
            <a:r>
              <a:rPr lang="tr-TR" sz="2800" dirty="0" smtClean="0">
                <a:latin typeface="Georgia" panose="02040502050405020303" pitchFamily="18" charset="0"/>
                <a:ea typeface="Gulim" pitchFamily="34" charset="-127"/>
              </a:rPr>
              <a:t>	</a:t>
            </a:r>
            <a:r>
              <a:rPr lang="en-US" sz="2800" dirty="0" smtClean="0">
                <a:latin typeface="Georgia" panose="02040502050405020303" pitchFamily="18" charset="0"/>
                <a:ea typeface="Gulim" pitchFamily="34" charset="-127"/>
              </a:rPr>
              <a:t>It </a:t>
            </a:r>
            <a:r>
              <a:rPr lang="en-US" sz="2800" dirty="0">
                <a:latin typeface="Georgia" panose="02040502050405020303" pitchFamily="18" charset="0"/>
                <a:ea typeface="Gulim" pitchFamily="34" charset="-127"/>
              </a:rPr>
              <a:t>is necessary to provide the appropriate amount of information for the patients undergoing surgery. However, it is very important that the information is given to the patient in an adequate manner with an appropriate method, according to the individual requirement that the patient feels </a:t>
            </a:r>
            <a:r>
              <a:rPr lang="en-US" sz="2800" dirty="0" smtClean="0">
                <a:latin typeface="Georgia" panose="02040502050405020303" pitchFamily="18" charset="0"/>
                <a:ea typeface="Gulim" pitchFamily="34" charset="-127"/>
              </a:rPr>
              <a:t>comfortable</a:t>
            </a:r>
            <a:r>
              <a:rPr lang="tr-TR" sz="2800" dirty="0" smtClean="0">
                <a:latin typeface="Georgia" panose="02040502050405020303" pitchFamily="18" charset="0"/>
                <a:ea typeface="Gulim" pitchFamily="34" charset="-127"/>
              </a:rPr>
              <a:t>.</a:t>
            </a:r>
            <a:endParaRPr lang="en-US" sz="28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20</a:t>
            </a:fld>
            <a:endParaRPr lang="en-US"/>
          </a:p>
        </p:txBody>
      </p:sp>
      <p:sp>
        <p:nvSpPr>
          <p:cNvPr id="4" name="Unvan 3"/>
          <p:cNvSpPr>
            <a:spLocks noGrp="1"/>
          </p:cNvSpPr>
          <p:nvPr>
            <p:ph type="title"/>
          </p:nvPr>
        </p:nvSpPr>
        <p:spPr>
          <a:xfrm>
            <a:off x="-2232" y="0"/>
            <a:ext cx="9885784" cy="845258"/>
          </a:xfrm>
        </p:spPr>
        <p:txBody>
          <a:bodyPr>
            <a:normAutofit/>
            <a:scene3d>
              <a:camera prst="orthographicFront"/>
              <a:lightRig rig="soft" dir="t">
                <a:rot lat="0" lon="0" rev="15600000"/>
              </a:lightRig>
            </a:scene3d>
            <a:sp3d extrusionH="57150" prstMaterial="softEdge">
              <a:bevelT w="25400" h="38100"/>
            </a:sp3d>
          </a:bodyPr>
          <a:lstStyle/>
          <a:p>
            <a:pPr algn="l"/>
            <a:r>
              <a:rPr lang="tr-TR" sz="2000" b="1" dirty="0">
                <a:ln/>
                <a:solidFill>
                  <a:schemeClr val="tx2"/>
                </a:solidFill>
                <a:latin typeface="Georgia" panose="02040502050405020303" pitchFamily="18" charset="0"/>
                <a:ea typeface="Gulim" pitchFamily="34" charset="-127"/>
              </a:rPr>
              <a:t>Components </a:t>
            </a:r>
            <a:r>
              <a:rPr lang="tr-TR" sz="2000" b="1" dirty="0" err="1">
                <a:ln/>
                <a:solidFill>
                  <a:schemeClr val="tx2"/>
                </a:solidFill>
                <a:latin typeface="Georgia" panose="02040502050405020303" pitchFamily="18" charset="0"/>
                <a:ea typeface="Gulim" pitchFamily="34" charset="-127"/>
              </a:rPr>
              <a:t>and</a:t>
            </a:r>
            <a:r>
              <a:rPr lang="tr-TR" sz="2000" b="1" dirty="0">
                <a:ln/>
                <a:solidFill>
                  <a:schemeClr val="tx2"/>
                </a:solidFill>
                <a:latin typeface="Georgia" panose="02040502050405020303" pitchFamily="18" charset="0"/>
                <a:ea typeface="Gulim" pitchFamily="34" charset="-127"/>
              </a:rPr>
              <a:t> </a:t>
            </a:r>
            <a:r>
              <a:rPr lang="tr-TR" sz="2000" b="1" dirty="0" err="1">
                <a:ln/>
                <a:solidFill>
                  <a:schemeClr val="tx2"/>
                </a:solidFill>
                <a:latin typeface="Georgia" panose="02040502050405020303" pitchFamily="18" charset="0"/>
                <a:ea typeface="Gulim" pitchFamily="34" charset="-127"/>
              </a:rPr>
              <a:t>Methods</a:t>
            </a:r>
            <a:r>
              <a:rPr lang="tr-TR" sz="2000" b="1" dirty="0">
                <a:ln/>
                <a:solidFill>
                  <a:schemeClr val="tx2"/>
                </a:solidFill>
                <a:latin typeface="Georgia" panose="02040502050405020303" pitchFamily="18" charset="0"/>
                <a:ea typeface="Gulim" pitchFamily="34" charset="-127"/>
              </a:rPr>
              <a:t> of </a:t>
            </a:r>
            <a:r>
              <a:rPr lang="tr-TR" sz="2000" b="1" dirty="0" err="1">
                <a:ln/>
                <a:solidFill>
                  <a:schemeClr val="tx2"/>
                </a:solidFill>
                <a:latin typeface="Georgia" panose="02040502050405020303" pitchFamily="18" charset="0"/>
                <a:ea typeface="Gulim" pitchFamily="34" charset="-127"/>
              </a:rPr>
              <a:t>Preoperative</a:t>
            </a:r>
            <a:r>
              <a:rPr lang="tr-TR" sz="2000" b="1" dirty="0">
                <a:ln/>
                <a:solidFill>
                  <a:schemeClr val="tx2"/>
                </a:solidFill>
                <a:latin typeface="Georgia" panose="02040502050405020303" pitchFamily="18" charset="0"/>
                <a:ea typeface="Gulim" pitchFamily="34" charset="-127"/>
              </a:rPr>
              <a:t> </a:t>
            </a:r>
            <a:r>
              <a:rPr lang="tr-TR" sz="2000" b="1" dirty="0" err="1" smtClean="0">
                <a:ln/>
                <a:solidFill>
                  <a:schemeClr val="tx2"/>
                </a:solidFill>
                <a:latin typeface="Georgia" panose="02040502050405020303" pitchFamily="18" charset="0"/>
                <a:ea typeface="Gulim" pitchFamily="34" charset="-127"/>
              </a:rPr>
              <a:t>Education</a:t>
            </a:r>
            <a:r>
              <a:rPr lang="tr-TR" sz="2000" b="1" dirty="0" smtClean="0">
                <a:ln/>
                <a:solidFill>
                  <a:schemeClr val="tx2"/>
                </a:solidFill>
                <a:latin typeface="Georgia" panose="02040502050405020303" pitchFamily="18" charset="0"/>
                <a:ea typeface="Gulim" pitchFamily="34" charset="-127"/>
              </a:rPr>
              <a:t> </a:t>
            </a:r>
            <a:r>
              <a:rPr lang="tr-TR" sz="1400" b="1" dirty="0" err="1" smtClean="0">
                <a:ln/>
                <a:solidFill>
                  <a:schemeClr val="tx2"/>
                </a:solidFill>
                <a:latin typeface="Georgia" panose="02040502050405020303" pitchFamily="18" charset="0"/>
                <a:ea typeface="Gulim" pitchFamily="34" charset="-127"/>
              </a:rPr>
              <a:t>continued</a:t>
            </a:r>
            <a:r>
              <a:rPr lang="tr-TR" sz="1400" b="1" dirty="0" smtClean="0">
                <a:ln/>
                <a:solidFill>
                  <a:schemeClr val="tx2"/>
                </a:solidFill>
                <a:latin typeface="Georgia" panose="02040502050405020303" pitchFamily="18" charset="0"/>
                <a:ea typeface="Gulim" pitchFamily="34" charset="-127"/>
              </a:rPr>
              <a:t>..</a:t>
            </a:r>
            <a:endParaRPr lang="tr-TR" sz="1400" b="1" dirty="0">
              <a:ln/>
              <a:solidFill>
                <a:schemeClr val="tx2"/>
              </a:solidFill>
            </a:endParaRPr>
          </a:p>
        </p:txBody>
      </p:sp>
      <p:sp>
        <p:nvSpPr>
          <p:cNvPr id="2" name="Dikdörtgen 1"/>
          <p:cNvSpPr/>
          <p:nvPr/>
        </p:nvSpPr>
        <p:spPr>
          <a:xfrm>
            <a:off x="251520" y="6307693"/>
            <a:ext cx="2092239" cy="276999"/>
          </a:xfrm>
          <a:prstGeom prst="rect">
            <a:avLst/>
          </a:prstGeom>
        </p:spPr>
        <p:txBody>
          <a:bodyPr wrap="none">
            <a:spAutoFit/>
          </a:bodyPr>
          <a:lstStyle/>
          <a:p>
            <a:r>
              <a:rPr lang="en-US" sz="1200" dirty="0" err="1">
                <a:latin typeface="Georgia" panose="02040502050405020303" pitchFamily="18" charset="0"/>
                <a:ea typeface="Gulim" pitchFamily="34" charset="-127"/>
              </a:rPr>
              <a:t>Guo</a:t>
            </a:r>
            <a:r>
              <a:rPr lang="en-US" sz="1200" dirty="0">
                <a:latin typeface="Georgia" panose="02040502050405020303" pitchFamily="18" charset="0"/>
                <a:ea typeface="Gulim" pitchFamily="34" charset="-127"/>
              </a:rPr>
              <a:t> 2012; </a:t>
            </a:r>
            <a:r>
              <a:rPr lang="en-US" sz="1200" dirty="0" err="1">
                <a:latin typeface="Georgia" panose="02040502050405020303" pitchFamily="18" charset="0"/>
                <a:ea typeface="Gulim" pitchFamily="34" charset="-127"/>
              </a:rPr>
              <a:t>Ronco</a:t>
            </a:r>
            <a:r>
              <a:rPr lang="en-US" sz="1200" dirty="0">
                <a:latin typeface="Georgia" panose="02040502050405020303" pitchFamily="18" charset="0"/>
                <a:ea typeface="Gulim" pitchFamily="34" charset="-127"/>
              </a:rPr>
              <a:t> et al. 2012</a:t>
            </a:r>
            <a:endParaRPr lang="tr-TR" sz="1200" dirty="0"/>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977713"/>
            <a:ext cx="2938359" cy="16707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463249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36" y="1154292"/>
            <a:ext cx="8291264" cy="1986676"/>
          </a:xfrm>
        </p:spPr>
        <p:txBody>
          <a:bodyPr>
            <a:normAutofit/>
          </a:bodyPr>
          <a:lstStyle/>
          <a:p>
            <a:pPr marL="0" indent="0">
              <a:buNone/>
            </a:pPr>
            <a:r>
              <a:rPr lang="tr-TR" sz="28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Nurses </a:t>
            </a:r>
            <a:r>
              <a:rPr lang="en-US" sz="2400" dirty="0">
                <a:latin typeface="Georgia" panose="02040502050405020303" pitchFamily="18" charset="0"/>
                <a:ea typeface="Gulim" pitchFamily="34" charset="-127"/>
              </a:rPr>
              <a:t>who have roles in the diagnosis, treatment and care of the patients and who are in constant communication with them play an active role in patient </a:t>
            </a:r>
            <a:r>
              <a:rPr lang="en-US" sz="2400" dirty="0" smtClean="0">
                <a:latin typeface="Georgia" panose="02040502050405020303" pitchFamily="18" charset="0"/>
                <a:ea typeface="Gulim" pitchFamily="34" charset="-127"/>
              </a:rPr>
              <a:t>education. </a:t>
            </a:r>
            <a:r>
              <a:rPr lang="en-US" sz="2400" dirty="0">
                <a:latin typeface="Georgia" panose="02040502050405020303" pitchFamily="18" charset="0"/>
                <a:ea typeface="Gulim" pitchFamily="34" charset="-127"/>
              </a:rPr>
              <a:t>Nurses need to identify and meet the preoperative </a:t>
            </a:r>
            <a:r>
              <a:rPr lang="en-US" sz="2400" dirty="0" err="1" smtClean="0">
                <a:latin typeface="Georgia" panose="02040502050405020303" pitchFamily="18" charset="0"/>
                <a:ea typeface="Gulim" pitchFamily="34" charset="-127"/>
              </a:rPr>
              <a:t>ed</a:t>
            </a:r>
            <a:r>
              <a:rPr lang="tr-TR" sz="2400" dirty="0" smtClean="0">
                <a:latin typeface="Georgia" panose="02040502050405020303" pitchFamily="18" charset="0"/>
                <a:ea typeface="Gulim" pitchFamily="34" charset="-127"/>
              </a:rPr>
              <a:t>u</a:t>
            </a:r>
            <a:r>
              <a:rPr lang="en-US" sz="2400" dirty="0" err="1" smtClean="0">
                <a:latin typeface="Georgia" panose="02040502050405020303" pitchFamily="18" charset="0"/>
                <a:ea typeface="Gulim" pitchFamily="34" charset="-127"/>
              </a:rPr>
              <a:t>cuation</a:t>
            </a:r>
            <a:r>
              <a:rPr lang="en-US" sz="2400" dirty="0" smtClean="0">
                <a:latin typeface="Georgia" panose="02040502050405020303" pitchFamily="18" charset="0"/>
                <a:ea typeface="Gulim" pitchFamily="34" charset="-127"/>
              </a:rPr>
              <a:t> </a:t>
            </a:r>
            <a:r>
              <a:rPr lang="en-US" sz="2400" dirty="0">
                <a:latin typeface="Georgia" panose="02040502050405020303" pitchFamily="18" charset="0"/>
                <a:ea typeface="Gulim" pitchFamily="34" charset="-127"/>
              </a:rPr>
              <a:t>needs of patients. </a:t>
            </a:r>
            <a:endParaRPr lang="tr-TR" sz="2400" dirty="0" smtClean="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21</a:t>
            </a:fld>
            <a:endParaRPr lang="en-US"/>
          </a:p>
        </p:txBody>
      </p:sp>
      <p:sp>
        <p:nvSpPr>
          <p:cNvPr id="4" name="Unvan 3"/>
          <p:cNvSpPr>
            <a:spLocks noGrp="1"/>
          </p:cNvSpPr>
          <p:nvPr>
            <p:ph type="title"/>
          </p:nvPr>
        </p:nvSpPr>
        <p:spPr>
          <a:xfrm>
            <a:off x="-2232" y="0"/>
            <a:ext cx="9885784" cy="845258"/>
          </a:xfrm>
        </p:spPr>
        <p:txBody>
          <a:bodyPr>
            <a:normAutofit/>
          </a:bodyPr>
          <a:lstStyle/>
          <a:p>
            <a:pPr algn="l"/>
            <a:r>
              <a:rPr lang="en-US" sz="3200" dirty="0">
                <a:ln w="0"/>
                <a:solidFill>
                  <a:srgbClr val="FF0000"/>
                </a:solidFill>
                <a:effectLst>
                  <a:outerShdw blurRad="38100" dist="19050" dir="2700000" algn="tl" rotWithShape="0">
                    <a:schemeClr val="dk1">
                      <a:alpha val="40000"/>
                    </a:schemeClr>
                  </a:outerShdw>
                </a:effectLst>
                <a:latin typeface="Georgia" panose="02040502050405020303" pitchFamily="18" charset="0"/>
              </a:rPr>
              <a:t>Role of the Nurses in Preoperative Education</a:t>
            </a:r>
            <a:endParaRPr lang="tr-TR" sz="3200" dirty="0">
              <a:ln w="0"/>
              <a:solidFill>
                <a:srgbClr val="FF0000"/>
              </a:solidFill>
              <a:effectLst>
                <a:outerShdw blurRad="38100" dist="19050" dir="2700000" algn="tl" rotWithShape="0">
                  <a:schemeClr val="dk1">
                    <a:alpha val="40000"/>
                  </a:schemeClr>
                </a:outerShdw>
              </a:effectLst>
              <a:latin typeface="Georgia" panose="02040502050405020303" pitchFamily="18" charset="0"/>
            </a:endParaRPr>
          </a:p>
        </p:txBody>
      </p:sp>
      <p:pic>
        <p:nvPicPr>
          <p:cNvPr id="6" name="Resim 5"/>
          <p:cNvPicPr>
            <a:picLocks noChangeAspect="1"/>
          </p:cNvPicPr>
          <p:nvPr/>
        </p:nvPicPr>
        <p:blipFill>
          <a:blip r:embed="rId4"/>
          <a:stretch>
            <a:fillRect/>
          </a:stretch>
        </p:blipFill>
        <p:spPr>
          <a:xfrm>
            <a:off x="2255804" y="3841112"/>
            <a:ext cx="5004369" cy="21370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Resim 6"/>
          <p:cNvPicPr>
            <a:picLocks noChangeAspect="1"/>
          </p:cNvPicPr>
          <p:nvPr/>
        </p:nvPicPr>
        <p:blipFill>
          <a:blip r:embed="rId5"/>
          <a:stretch>
            <a:fillRect/>
          </a:stretch>
        </p:blipFill>
        <p:spPr>
          <a:xfrm>
            <a:off x="2555776" y="3497200"/>
            <a:ext cx="3336246" cy="218250"/>
          </a:xfrm>
          <a:prstGeom prst="rect">
            <a:avLst/>
          </a:prstGeom>
        </p:spPr>
      </p:pic>
      <p:sp>
        <p:nvSpPr>
          <p:cNvPr id="8" name="Dikdörtgen 7"/>
          <p:cNvSpPr/>
          <p:nvPr/>
        </p:nvSpPr>
        <p:spPr>
          <a:xfrm>
            <a:off x="0" y="6229467"/>
            <a:ext cx="8958011" cy="553998"/>
          </a:xfrm>
          <a:prstGeom prst="rect">
            <a:avLst/>
          </a:prstGeom>
        </p:spPr>
        <p:txBody>
          <a:bodyPr wrap="square">
            <a:spAutoFit/>
          </a:bodyPr>
          <a:lstStyle/>
          <a:p>
            <a:r>
              <a:rPr lang="en-US" sz="1000" b="1" dirty="0" smtClean="0">
                <a:latin typeface="Georgia" panose="02040502050405020303" pitchFamily="18" charset="0"/>
                <a:ea typeface="Gulim" pitchFamily="34" charset="-127"/>
              </a:rPr>
              <a:t>Ong </a:t>
            </a:r>
            <a:r>
              <a:rPr lang="en-US" sz="1000" b="1" dirty="0">
                <a:latin typeface="Georgia" panose="02040502050405020303" pitchFamily="18" charset="0"/>
                <a:ea typeface="Gulim" pitchFamily="34" charset="-127"/>
              </a:rPr>
              <a:t>et al</a:t>
            </a:r>
            <a:r>
              <a:rPr lang="en-US" sz="1000" b="1" dirty="0" smtClean="0">
                <a:latin typeface="Georgia" panose="02040502050405020303" pitchFamily="18" charset="0"/>
                <a:ea typeface="Gulim" pitchFamily="34" charset="-127"/>
              </a:rPr>
              <a:t>. </a:t>
            </a:r>
            <a:r>
              <a:rPr lang="tr-TR" sz="1000" b="1" dirty="0" smtClean="0">
                <a:latin typeface="Georgia" panose="02040502050405020303" pitchFamily="18" charset="0"/>
                <a:ea typeface="Gulim" pitchFamily="34" charset="-127"/>
              </a:rPr>
              <a:t>(</a:t>
            </a:r>
            <a:r>
              <a:rPr lang="en-US" sz="1000" b="1" dirty="0" smtClean="0">
                <a:latin typeface="Georgia" panose="02040502050405020303" pitchFamily="18" charset="0"/>
                <a:ea typeface="Gulim" pitchFamily="34" charset="-127"/>
              </a:rPr>
              <a:t>2009</a:t>
            </a:r>
            <a:r>
              <a:rPr lang="tr-TR" sz="1000" b="1"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Effect of a preoperative instructional digital video disc on </a:t>
            </a:r>
            <a:r>
              <a:rPr lang="en-US" sz="1000" dirty="0" smtClean="0">
                <a:latin typeface="Georgia" panose="02040502050405020303" pitchFamily="18" charset="0"/>
                <a:ea typeface="Gulim" pitchFamily="34" charset="-127"/>
              </a:rPr>
              <a:t>patient</a:t>
            </a:r>
            <a:r>
              <a:rPr lang="tr-TR" sz="1000" dirty="0" smtClean="0">
                <a:latin typeface="Georgia" panose="02040502050405020303" pitchFamily="18" charset="0"/>
                <a:ea typeface="Gulim" pitchFamily="34" charset="-127"/>
              </a:rPr>
              <a:t> </a:t>
            </a:r>
            <a:r>
              <a:rPr lang="en-US" sz="1000" dirty="0" smtClean="0">
                <a:latin typeface="Georgia" panose="02040502050405020303" pitchFamily="18" charset="0"/>
                <a:ea typeface="Gulim" pitchFamily="34" charset="-127"/>
              </a:rPr>
              <a:t>knowledge </a:t>
            </a:r>
            <a:r>
              <a:rPr lang="en-US" sz="1000" dirty="0">
                <a:latin typeface="Georgia" panose="02040502050405020303" pitchFamily="18" charset="0"/>
                <a:ea typeface="Gulim" pitchFamily="34" charset="-127"/>
              </a:rPr>
              <a:t>and preparedness for engaging in postoperative care</a:t>
            </a:r>
          </a:p>
          <a:p>
            <a:r>
              <a:rPr lang="en-US" sz="1000" dirty="0">
                <a:latin typeface="Georgia" panose="02040502050405020303" pitchFamily="18" charset="0"/>
                <a:ea typeface="Gulim" pitchFamily="34" charset="-127"/>
              </a:rPr>
              <a:t>activities.</a:t>
            </a:r>
            <a:endParaRPr lang="tr-TR" sz="1000" dirty="0" smtClean="0">
              <a:latin typeface="Georgia" panose="02040502050405020303" pitchFamily="18" charset="0"/>
              <a:ea typeface="Gulim" pitchFamily="34" charset="-127"/>
            </a:endParaRPr>
          </a:p>
          <a:p>
            <a:r>
              <a:rPr lang="en-US" sz="1000" b="1" dirty="0" err="1" smtClean="0">
                <a:latin typeface="Georgia" panose="02040502050405020303" pitchFamily="18" charset="0"/>
                <a:ea typeface="Gulim" pitchFamily="34" charset="-127"/>
              </a:rPr>
              <a:t>Ert</a:t>
            </a:r>
            <a:r>
              <a:rPr lang="tr-TR" sz="1000" b="1" dirty="0" smtClean="0">
                <a:latin typeface="Georgia" panose="02040502050405020303" pitchFamily="18" charset="0"/>
                <a:ea typeface="Gulim" pitchFamily="34" charset="-127"/>
              </a:rPr>
              <a:t>u</a:t>
            </a:r>
            <a:r>
              <a:rPr lang="en-US" sz="1000" b="1" dirty="0" err="1" smtClean="0">
                <a:latin typeface="Georgia" panose="02040502050405020303" pitchFamily="18" charset="0"/>
                <a:ea typeface="Gulim" pitchFamily="34" charset="-127"/>
              </a:rPr>
              <a:t>rk</a:t>
            </a:r>
            <a:r>
              <a:rPr lang="en-US" sz="1000" b="1" dirty="0" smtClean="0">
                <a:latin typeface="Georgia" panose="02040502050405020303" pitchFamily="18" charset="0"/>
                <a:ea typeface="Gulim" pitchFamily="34" charset="-127"/>
              </a:rPr>
              <a:t> </a:t>
            </a:r>
            <a:r>
              <a:rPr lang="en-US" sz="1000" b="1" dirty="0">
                <a:latin typeface="Georgia" panose="02040502050405020303" pitchFamily="18" charset="0"/>
                <a:ea typeface="Gulim" pitchFamily="34" charset="-127"/>
              </a:rPr>
              <a:t>and </a:t>
            </a:r>
            <a:r>
              <a:rPr lang="tr-TR" sz="1000" b="1" dirty="0">
                <a:latin typeface="Georgia" panose="02040502050405020303" pitchFamily="18" charset="0"/>
                <a:ea typeface="Gulim" pitchFamily="34" charset="-127"/>
              </a:rPr>
              <a:t>U</a:t>
            </a:r>
            <a:r>
              <a:rPr lang="en-US" sz="1000" b="1" dirty="0" err="1" smtClean="0">
                <a:latin typeface="Georgia" panose="02040502050405020303" pitchFamily="18" charset="0"/>
                <a:ea typeface="Gulim" pitchFamily="34" charset="-127"/>
              </a:rPr>
              <a:t>nl</a:t>
            </a:r>
            <a:r>
              <a:rPr lang="tr-TR" sz="1000" b="1" dirty="0" smtClean="0">
                <a:latin typeface="Georgia" panose="02040502050405020303" pitchFamily="18" charset="0"/>
                <a:ea typeface="Gulim" pitchFamily="34" charset="-127"/>
              </a:rPr>
              <a:t>u</a:t>
            </a:r>
            <a:r>
              <a:rPr lang="en-US" sz="1000" b="1" dirty="0" smtClean="0">
                <a:latin typeface="Georgia" panose="02040502050405020303" pitchFamily="18" charset="0"/>
                <a:ea typeface="Gulim" pitchFamily="34" charset="-127"/>
              </a:rPr>
              <a:t> </a:t>
            </a:r>
            <a:r>
              <a:rPr lang="tr-TR" sz="1000" b="1" dirty="0" smtClean="0">
                <a:latin typeface="Georgia" panose="02040502050405020303" pitchFamily="18" charset="0"/>
                <a:ea typeface="Gulim" pitchFamily="34" charset="-127"/>
              </a:rPr>
              <a:t>(</a:t>
            </a:r>
            <a:r>
              <a:rPr lang="en-US" sz="1000" b="1" dirty="0" smtClean="0">
                <a:latin typeface="Georgia" panose="02040502050405020303" pitchFamily="18" charset="0"/>
                <a:ea typeface="Gulim" pitchFamily="34" charset="-127"/>
              </a:rPr>
              <a:t>2018</a:t>
            </a:r>
            <a:r>
              <a:rPr lang="tr-TR" sz="1000" b="1" dirty="0" smtClean="0">
                <a:latin typeface="Georgia" panose="02040502050405020303" pitchFamily="18" charset="0"/>
                <a:ea typeface="Gulim" pitchFamily="34" charset="-127"/>
              </a:rPr>
              <a:t>).</a:t>
            </a:r>
            <a:r>
              <a:rPr lang="en-US" sz="1000" b="1" dirty="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Effects of pre-operative individualized education on anxiety and pain severity in patients following open-heart surgery</a:t>
            </a:r>
            <a:endParaRPr lang="tr-TR" sz="1000" dirty="0"/>
          </a:p>
        </p:txBody>
      </p:sp>
    </p:spTree>
    <p:extLst>
      <p:ext uri="{BB962C8B-B14F-4D97-AF65-F5344CB8AC3E}">
        <p14:creationId xmlns:p14="http://schemas.microsoft.com/office/powerpoint/2010/main" val="15958199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415" y="1434179"/>
            <a:ext cx="8291264" cy="1986676"/>
          </a:xfrm>
        </p:spPr>
        <p:txBody>
          <a:bodyPr>
            <a:normAutofit/>
          </a:bodyPr>
          <a:lstStyle/>
          <a:p>
            <a:pPr marL="0" indent="0">
              <a:buNone/>
            </a:pPr>
            <a:r>
              <a:rPr lang="tr-TR" sz="2400" dirty="0" smtClean="0">
                <a:latin typeface="Georgia" panose="02040502050405020303" pitchFamily="18" charset="0"/>
              </a:rPr>
              <a:t>	</a:t>
            </a:r>
            <a:r>
              <a:rPr lang="en-US" sz="2400" dirty="0" smtClean="0">
                <a:latin typeface="Georgia" panose="02040502050405020303" pitchFamily="18" charset="0"/>
              </a:rPr>
              <a:t>Preoperative </a:t>
            </a:r>
            <a:r>
              <a:rPr lang="en-US" sz="2400" dirty="0">
                <a:latin typeface="Georgia" panose="02040502050405020303" pitchFamily="18" charset="0"/>
              </a:rPr>
              <a:t>education is </a:t>
            </a:r>
            <a:r>
              <a:rPr lang="en-US" sz="2400" b="1" i="1" dirty="0">
                <a:latin typeface="Georgia" panose="02040502050405020303" pitchFamily="18" charset="0"/>
              </a:rPr>
              <a:t>one of the most important nursing interventions and an indispensable part of preoperative patient care</a:t>
            </a:r>
            <a:r>
              <a:rPr lang="en-US" sz="2400" dirty="0">
                <a:latin typeface="Georgia" panose="02040502050405020303" pitchFamily="18" charset="0"/>
              </a:rPr>
              <a:t>. Meeting the education needs of patients is also an indication of quality patient care </a:t>
            </a:r>
            <a:r>
              <a:rPr lang="en-US" sz="2400" dirty="0" smtClean="0">
                <a:latin typeface="Georgia" panose="02040502050405020303" pitchFamily="18" charset="0"/>
              </a:rPr>
              <a:t>outcomes</a:t>
            </a:r>
            <a:r>
              <a:rPr lang="tr-TR" sz="2400" dirty="0" smtClean="0">
                <a:latin typeface="Georgia" panose="02040502050405020303" pitchFamily="18" charset="0"/>
              </a:rPr>
              <a:t>.</a:t>
            </a:r>
            <a:endParaRPr lang="tr-TR" sz="2400" dirty="0">
              <a:latin typeface="Georgia" panose="02040502050405020303" pitchFamily="18" charset="0"/>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22</a:t>
            </a:fld>
            <a:endParaRPr lang="en-US"/>
          </a:p>
        </p:txBody>
      </p:sp>
      <p:sp>
        <p:nvSpPr>
          <p:cNvPr id="4" name="Unvan 3"/>
          <p:cNvSpPr>
            <a:spLocks noGrp="1"/>
          </p:cNvSpPr>
          <p:nvPr>
            <p:ph type="title"/>
          </p:nvPr>
        </p:nvSpPr>
        <p:spPr>
          <a:xfrm>
            <a:off x="-2232" y="0"/>
            <a:ext cx="9885784" cy="845258"/>
          </a:xfrm>
        </p:spPr>
        <p:txBody>
          <a:bodyPr>
            <a:normAutofit/>
          </a:bodyPr>
          <a:lstStyle/>
          <a:p>
            <a:pPr algn="l"/>
            <a:r>
              <a:rPr lang="en-US" sz="3200" dirty="0">
                <a:ln w="0"/>
                <a:solidFill>
                  <a:srgbClr val="FF0000"/>
                </a:solidFill>
                <a:effectLst>
                  <a:outerShdw blurRad="38100" dist="19050" dir="2700000" algn="tl" rotWithShape="0">
                    <a:schemeClr val="dk1">
                      <a:alpha val="40000"/>
                    </a:schemeClr>
                  </a:outerShdw>
                </a:effectLst>
              </a:rPr>
              <a:t>Role of the Nurses in </a:t>
            </a:r>
            <a:r>
              <a:rPr lang="en-US" sz="3200" dirty="0">
                <a:ln w="0"/>
                <a:solidFill>
                  <a:srgbClr val="FF0000"/>
                </a:solidFill>
                <a:effectLst>
                  <a:outerShdw blurRad="38100" dist="19050" dir="2700000" algn="tl" rotWithShape="0">
                    <a:schemeClr val="dk1">
                      <a:alpha val="40000"/>
                    </a:schemeClr>
                  </a:outerShdw>
                </a:effectLst>
                <a:latin typeface="Georgia" panose="02040502050405020303" pitchFamily="18" charset="0"/>
              </a:rPr>
              <a:t>Preoperative</a:t>
            </a:r>
            <a:r>
              <a:rPr lang="en-US" sz="3200" dirty="0">
                <a:ln w="0"/>
                <a:solidFill>
                  <a:srgbClr val="FF0000"/>
                </a:solidFill>
                <a:effectLst>
                  <a:outerShdw blurRad="38100" dist="19050" dir="2700000" algn="tl" rotWithShape="0">
                    <a:schemeClr val="dk1">
                      <a:alpha val="40000"/>
                    </a:schemeClr>
                  </a:outerShdw>
                </a:effectLst>
              </a:rPr>
              <a:t> </a:t>
            </a:r>
            <a:r>
              <a:rPr lang="en-US" sz="3200" dirty="0" smtClean="0">
                <a:ln w="0"/>
                <a:solidFill>
                  <a:srgbClr val="FF0000"/>
                </a:solidFill>
                <a:effectLst>
                  <a:outerShdw blurRad="38100" dist="19050" dir="2700000" algn="tl" rotWithShape="0">
                    <a:schemeClr val="dk1">
                      <a:alpha val="40000"/>
                    </a:schemeClr>
                  </a:outerShdw>
                </a:effectLst>
              </a:rPr>
              <a:t>Education</a:t>
            </a:r>
            <a:r>
              <a:rPr lang="tr-TR" sz="3200" dirty="0" smtClean="0">
                <a:ln w="0"/>
                <a:solidFill>
                  <a:srgbClr val="FF0000"/>
                </a:solidFill>
                <a:effectLst>
                  <a:outerShdw blurRad="38100" dist="19050" dir="2700000" algn="tl" rotWithShape="0">
                    <a:schemeClr val="dk1">
                      <a:alpha val="40000"/>
                    </a:schemeClr>
                  </a:outerShdw>
                </a:effectLst>
              </a:rPr>
              <a:t> </a:t>
            </a:r>
            <a:r>
              <a:rPr lang="tr-TR" sz="1200" b="1" dirty="0" err="1" smtClean="0">
                <a:ln w="0"/>
                <a:solidFill>
                  <a:srgbClr val="FF0000"/>
                </a:solidFill>
                <a:effectLst>
                  <a:outerShdw blurRad="38100" dist="19050" dir="2700000" algn="tl" rotWithShape="0">
                    <a:schemeClr val="dk1">
                      <a:alpha val="40000"/>
                    </a:schemeClr>
                  </a:outerShdw>
                </a:effectLst>
              </a:rPr>
              <a:t>continued</a:t>
            </a:r>
            <a:r>
              <a:rPr lang="tr-TR" sz="1200" b="1" dirty="0" smtClean="0">
                <a:ln w="0"/>
                <a:solidFill>
                  <a:srgbClr val="FF0000"/>
                </a:solidFill>
                <a:effectLst>
                  <a:outerShdw blurRad="38100" dist="19050" dir="2700000" algn="tl" rotWithShape="0">
                    <a:schemeClr val="dk1">
                      <a:alpha val="40000"/>
                    </a:schemeClr>
                  </a:outerShdw>
                </a:effectLst>
              </a:rPr>
              <a:t>..</a:t>
            </a:r>
            <a:endParaRPr lang="tr-TR" sz="1200" b="1" dirty="0">
              <a:ln w="0"/>
              <a:solidFill>
                <a:srgbClr val="FF0000"/>
              </a:solidFill>
              <a:effectLst>
                <a:outerShdw blurRad="38100" dist="19050" dir="2700000" algn="tl" rotWithShape="0">
                  <a:schemeClr val="dk1">
                    <a:alpha val="40000"/>
                  </a:schemeClr>
                </a:outerShdw>
              </a:effectLst>
            </a:endParaRPr>
          </a:p>
        </p:txBody>
      </p:sp>
      <p:sp>
        <p:nvSpPr>
          <p:cNvPr id="6" name="Dikdörtgen 5"/>
          <p:cNvSpPr/>
          <p:nvPr/>
        </p:nvSpPr>
        <p:spPr>
          <a:xfrm>
            <a:off x="83642" y="6444476"/>
            <a:ext cx="8640960" cy="246221"/>
          </a:xfrm>
          <a:prstGeom prst="rect">
            <a:avLst/>
          </a:prstGeom>
        </p:spPr>
        <p:txBody>
          <a:bodyPr wrap="square">
            <a:spAutoFit/>
          </a:bodyPr>
          <a:lstStyle/>
          <a:p>
            <a:r>
              <a:rPr lang="en-US" sz="1000" b="1" dirty="0">
                <a:latin typeface="Georgia" panose="02040502050405020303" pitchFamily="18" charset="0"/>
              </a:rPr>
              <a:t>Walker </a:t>
            </a:r>
            <a:r>
              <a:rPr lang="tr-TR" sz="1000" b="1" dirty="0" smtClean="0">
                <a:latin typeface="Georgia" panose="02040502050405020303" pitchFamily="18" charset="0"/>
              </a:rPr>
              <a:t>2007. </a:t>
            </a:r>
            <a:r>
              <a:rPr lang="en-US" sz="1000" dirty="0" smtClean="0">
                <a:latin typeface="Georgia" panose="02040502050405020303" pitchFamily="18" charset="0"/>
              </a:rPr>
              <a:t>What </a:t>
            </a:r>
            <a:r>
              <a:rPr lang="en-US" sz="1000" dirty="0">
                <a:latin typeface="Georgia" panose="02040502050405020303" pitchFamily="18" charset="0"/>
              </a:rPr>
              <a:t>İs The Effect of </a:t>
            </a:r>
            <a:r>
              <a:rPr lang="en-US" sz="1000" dirty="0" smtClean="0">
                <a:latin typeface="Georgia" panose="02040502050405020303" pitchFamily="18" charset="0"/>
              </a:rPr>
              <a:t>Preoperative</a:t>
            </a:r>
            <a:r>
              <a:rPr lang="tr-TR" sz="1000" dirty="0" smtClean="0">
                <a:latin typeface="Georgia" panose="02040502050405020303" pitchFamily="18" charset="0"/>
              </a:rPr>
              <a:t> </a:t>
            </a:r>
            <a:r>
              <a:rPr lang="en-US" sz="1000" dirty="0" smtClean="0">
                <a:latin typeface="Georgia" panose="02040502050405020303" pitchFamily="18" charset="0"/>
              </a:rPr>
              <a:t>Information </a:t>
            </a:r>
            <a:r>
              <a:rPr lang="en-US" sz="1000" dirty="0">
                <a:latin typeface="Georgia" panose="02040502050405020303" pitchFamily="18" charset="0"/>
              </a:rPr>
              <a:t>on Patient Satisfaction</a:t>
            </a:r>
            <a:r>
              <a:rPr lang="en-US" sz="1000" dirty="0" smtClean="0">
                <a:latin typeface="Georgia" panose="02040502050405020303" pitchFamily="18" charset="0"/>
              </a:rPr>
              <a:t>?</a:t>
            </a:r>
            <a:endParaRPr lang="tr-TR" sz="1000" dirty="0">
              <a:latin typeface="Georgia" panose="02040502050405020303" pitchFamily="18" charset="0"/>
            </a:endParaRPr>
          </a:p>
        </p:txBody>
      </p:sp>
      <p:pic>
        <p:nvPicPr>
          <p:cNvPr id="2" name="Resim 1"/>
          <p:cNvPicPr>
            <a:picLocks noChangeAspect="1"/>
          </p:cNvPicPr>
          <p:nvPr/>
        </p:nvPicPr>
        <p:blipFill>
          <a:blip r:embed="rId4"/>
          <a:stretch>
            <a:fillRect/>
          </a:stretch>
        </p:blipFill>
        <p:spPr>
          <a:xfrm>
            <a:off x="2267744" y="3284984"/>
            <a:ext cx="3273174" cy="242684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647422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36" y="1154292"/>
            <a:ext cx="8633544" cy="3930892"/>
          </a:xfrm>
        </p:spPr>
        <p:txBody>
          <a:bodyPr>
            <a:noAutofit/>
          </a:bodyPr>
          <a:lstStyle/>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The </a:t>
            </a:r>
            <a:r>
              <a:rPr lang="en-US" sz="2400" dirty="0">
                <a:latin typeface="Georgia" panose="02040502050405020303" pitchFamily="18" charset="0"/>
                <a:ea typeface="Gulim" pitchFamily="34" charset="-127"/>
              </a:rPr>
              <a:t>patient to be operated and the relatives of the patient have concerns and fears about anesthesia, surgical intervention, and the applications to be performed. It is stated that the patient and his/her family need to be informed in order to cope with these </a:t>
            </a:r>
            <a:r>
              <a:rPr lang="en-US" sz="2400" dirty="0" smtClean="0">
                <a:latin typeface="Georgia" panose="02040502050405020303" pitchFamily="18" charset="0"/>
                <a:ea typeface="Gulim" pitchFamily="34" charset="-127"/>
              </a:rPr>
              <a:t>difficulties</a:t>
            </a:r>
            <a:r>
              <a:rPr lang="tr-TR" sz="2400" dirty="0" smtClean="0">
                <a:latin typeface="Georgia" panose="02040502050405020303" pitchFamily="18" charset="0"/>
                <a:ea typeface="Gulim" pitchFamily="34" charset="-127"/>
              </a:rPr>
              <a:t>.</a:t>
            </a:r>
          </a:p>
          <a:p>
            <a:pPr marL="0" indent="0">
              <a:buNone/>
            </a:pPr>
            <a:r>
              <a:rPr lang="tr-TR" sz="2400" dirty="0" smtClean="0">
                <a:latin typeface="Georgia" panose="02040502050405020303" pitchFamily="18" charset="0"/>
                <a:ea typeface="Gulim" pitchFamily="34" charset="-127"/>
              </a:rPr>
              <a:t>	</a:t>
            </a:r>
            <a:r>
              <a:rPr lang="en-US" sz="2400" dirty="0" smtClean="0">
                <a:latin typeface="Georgia" panose="02040502050405020303" pitchFamily="18" charset="0"/>
                <a:ea typeface="Gulim" pitchFamily="34" charset="-127"/>
              </a:rPr>
              <a:t>The </a:t>
            </a:r>
            <a:r>
              <a:rPr lang="en-US" sz="2400" dirty="0">
                <a:latin typeface="Georgia" panose="02040502050405020303" pitchFamily="18" charset="0"/>
                <a:ea typeface="Gulim" pitchFamily="34" charset="-127"/>
              </a:rPr>
              <a:t>surgical nurse who has deep and comprehensive knowledge to coordinate the care of the surgical patient should inform the patient and the family about the applications and possibilities to be performed before, during and after the </a:t>
            </a:r>
            <a:r>
              <a:rPr lang="en-US" sz="2400" dirty="0" smtClean="0">
                <a:latin typeface="Georgia" panose="02040502050405020303" pitchFamily="18" charset="0"/>
                <a:ea typeface="Gulim" pitchFamily="34" charset="-127"/>
              </a:rPr>
              <a:t>surgery</a:t>
            </a:r>
            <a:r>
              <a:rPr lang="tr-TR" sz="2400" dirty="0" smtClean="0">
                <a:latin typeface="Georgia" panose="02040502050405020303" pitchFamily="18" charset="0"/>
                <a:ea typeface="Gulim" pitchFamily="34" charset="-127"/>
              </a:rPr>
              <a:t>.</a:t>
            </a:r>
            <a:endParaRPr lang="en-US" sz="2400" dirty="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23</a:t>
            </a:fld>
            <a:endParaRPr lang="en-US"/>
          </a:p>
        </p:txBody>
      </p:sp>
      <p:sp>
        <p:nvSpPr>
          <p:cNvPr id="4" name="Unvan 3"/>
          <p:cNvSpPr>
            <a:spLocks noGrp="1"/>
          </p:cNvSpPr>
          <p:nvPr>
            <p:ph type="title"/>
          </p:nvPr>
        </p:nvSpPr>
        <p:spPr>
          <a:xfrm>
            <a:off x="-2232" y="0"/>
            <a:ext cx="9885784" cy="845258"/>
          </a:xfrm>
        </p:spPr>
        <p:txBody>
          <a:bodyPr>
            <a:normAutofit/>
          </a:bodyPr>
          <a:lstStyle/>
          <a:p>
            <a:pPr algn="l"/>
            <a:r>
              <a:rPr lang="en-US" sz="3200" dirty="0">
                <a:ln w="0"/>
                <a:solidFill>
                  <a:srgbClr val="FF0000"/>
                </a:solidFill>
                <a:effectLst>
                  <a:outerShdw blurRad="38100" dist="19050" dir="2700000" algn="tl" rotWithShape="0">
                    <a:schemeClr val="dk1">
                      <a:alpha val="40000"/>
                    </a:schemeClr>
                  </a:outerShdw>
                </a:effectLst>
              </a:rPr>
              <a:t>Role of the Nurses in Preoperative </a:t>
            </a:r>
            <a:r>
              <a:rPr lang="en-US" sz="3200" dirty="0" smtClean="0">
                <a:ln w="0"/>
                <a:solidFill>
                  <a:srgbClr val="FF0000"/>
                </a:solidFill>
                <a:effectLst>
                  <a:outerShdw blurRad="38100" dist="19050" dir="2700000" algn="tl" rotWithShape="0">
                    <a:schemeClr val="dk1">
                      <a:alpha val="40000"/>
                    </a:schemeClr>
                  </a:outerShdw>
                </a:effectLst>
              </a:rPr>
              <a:t>Education</a:t>
            </a:r>
            <a:r>
              <a:rPr lang="tr-TR" sz="3200" dirty="0" smtClean="0">
                <a:ln w="0"/>
                <a:solidFill>
                  <a:srgbClr val="FF0000"/>
                </a:solidFill>
                <a:effectLst>
                  <a:outerShdw blurRad="38100" dist="19050" dir="2700000" algn="tl" rotWithShape="0">
                    <a:schemeClr val="dk1">
                      <a:alpha val="40000"/>
                    </a:schemeClr>
                  </a:outerShdw>
                </a:effectLst>
              </a:rPr>
              <a:t> </a:t>
            </a:r>
            <a:r>
              <a:rPr lang="tr-TR" sz="1200" b="1" dirty="0" err="1" smtClean="0">
                <a:ln w="0"/>
                <a:solidFill>
                  <a:srgbClr val="FF0000"/>
                </a:solidFill>
                <a:effectLst>
                  <a:outerShdw blurRad="38100" dist="19050" dir="2700000" algn="tl" rotWithShape="0">
                    <a:schemeClr val="dk1">
                      <a:alpha val="40000"/>
                    </a:schemeClr>
                  </a:outerShdw>
                </a:effectLst>
              </a:rPr>
              <a:t>continued</a:t>
            </a:r>
            <a:r>
              <a:rPr lang="tr-TR" sz="1200" b="1" dirty="0" smtClean="0">
                <a:ln w="0"/>
                <a:solidFill>
                  <a:srgbClr val="FF0000"/>
                </a:solidFill>
                <a:effectLst>
                  <a:outerShdw blurRad="38100" dist="19050" dir="2700000" algn="tl" rotWithShape="0">
                    <a:schemeClr val="dk1">
                      <a:alpha val="40000"/>
                    </a:schemeClr>
                  </a:outerShdw>
                </a:effectLst>
              </a:rPr>
              <a:t>..</a:t>
            </a:r>
            <a:endParaRPr lang="tr-TR" sz="1200" b="1" dirty="0">
              <a:ln w="0"/>
              <a:solidFill>
                <a:srgbClr val="FF0000"/>
              </a:solidFill>
              <a:effectLst>
                <a:outerShdw blurRad="38100" dist="19050" dir="2700000" algn="tl" rotWithShape="0">
                  <a:schemeClr val="dk1">
                    <a:alpha val="40000"/>
                  </a:schemeClr>
                </a:outerShdw>
              </a:effectLst>
            </a:endParaRPr>
          </a:p>
        </p:txBody>
      </p:sp>
      <p:sp>
        <p:nvSpPr>
          <p:cNvPr id="2" name="Dikdörtgen 1"/>
          <p:cNvSpPr/>
          <p:nvPr/>
        </p:nvSpPr>
        <p:spPr>
          <a:xfrm>
            <a:off x="73298" y="6188585"/>
            <a:ext cx="8839224" cy="553998"/>
          </a:xfrm>
          <a:prstGeom prst="rect">
            <a:avLst/>
          </a:prstGeom>
        </p:spPr>
        <p:txBody>
          <a:bodyPr wrap="square">
            <a:spAutoFit/>
          </a:bodyPr>
          <a:lstStyle/>
          <a:p>
            <a:r>
              <a:rPr lang="en-US" sz="1000" b="1" dirty="0" smtClean="0">
                <a:latin typeface="Georgia" panose="02040502050405020303" pitchFamily="18" charset="0"/>
                <a:ea typeface="Gulim" pitchFamily="34" charset="-127"/>
              </a:rPr>
              <a:t>D</a:t>
            </a:r>
            <a:r>
              <a:rPr lang="tr-TR" sz="1000" b="1" dirty="0" smtClean="0">
                <a:latin typeface="Georgia" panose="02040502050405020303" pitchFamily="18" charset="0"/>
                <a:ea typeface="Gulim" pitchFamily="34" charset="-127"/>
              </a:rPr>
              <a:t>o</a:t>
            </a:r>
            <a:r>
              <a:rPr lang="en-US" sz="1000" b="1" dirty="0" err="1" smtClean="0">
                <a:latin typeface="Georgia" panose="02040502050405020303" pitchFamily="18" charset="0"/>
                <a:ea typeface="Gulim" pitchFamily="34" charset="-127"/>
              </a:rPr>
              <a:t>nmez</a:t>
            </a:r>
            <a:r>
              <a:rPr lang="en-US" sz="1000" b="1" dirty="0" smtClean="0">
                <a:latin typeface="Georgia" panose="02040502050405020303" pitchFamily="18" charset="0"/>
                <a:ea typeface="Gulim" pitchFamily="34" charset="-127"/>
              </a:rPr>
              <a:t> </a:t>
            </a:r>
            <a:r>
              <a:rPr lang="en-US" sz="1000" b="1" dirty="0">
                <a:latin typeface="Georgia" panose="02040502050405020303" pitchFamily="18" charset="0"/>
                <a:ea typeface="Gulim" pitchFamily="34" charset="-127"/>
              </a:rPr>
              <a:t>and </a:t>
            </a:r>
            <a:r>
              <a:rPr lang="tr-TR" sz="1000" b="1" dirty="0">
                <a:latin typeface="Georgia" panose="02040502050405020303" pitchFamily="18" charset="0"/>
                <a:ea typeface="Gulim" pitchFamily="34" charset="-127"/>
              </a:rPr>
              <a:t>O</a:t>
            </a:r>
            <a:r>
              <a:rPr lang="en-US" sz="1000" b="1" dirty="0" err="1" smtClean="0">
                <a:latin typeface="Georgia" panose="02040502050405020303" pitchFamily="18" charset="0"/>
                <a:ea typeface="Gulim" pitchFamily="34" charset="-127"/>
              </a:rPr>
              <a:t>zbay</a:t>
            </a:r>
            <a:r>
              <a:rPr lang="tr-TR" sz="1000" b="1" dirty="0" smtClean="0">
                <a:latin typeface="Georgia" panose="02040502050405020303" pitchFamily="18" charset="0"/>
                <a:ea typeface="Gulim" pitchFamily="34" charset="-127"/>
              </a:rPr>
              <a:t>i</a:t>
            </a:r>
            <a:r>
              <a:rPr lang="en-US" sz="1000" b="1" dirty="0" smtClean="0">
                <a:latin typeface="Georgia" panose="02040502050405020303" pitchFamily="18" charset="0"/>
                <a:ea typeface="Gulim" pitchFamily="34" charset="-127"/>
              </a:rPr>
              <a:t>r </a:t>
            </a:r>
            <a:r>
              <a:rPr lang="tr-TR" sz="1000" b="1" dirty="0" smtClean="0">
                <a:latin typeface="Georgia" panose="02040502050405020303" pitchFamily="18" charset="0"/>
                <a:ea typeface="Gulim" pitchFamily="34" charset="-127"/>
              </a:rPr>
              <a:t>(</a:t>
            </a:r>
            <a:r>
              <a:rPr lang="en-US" sz="1000" b="1" dirty="0" smtClean="0">
                <a:latin typeface="Georgia" panose="02040502050405020303" pitchFamily="18" charset="0"/>
                <a:ea typeface="Gulim" pitchFamily="34" charset="-127"/>
              </a:rPr>
              <a:t>2008</a:t>
            </a:r>
            <a:r>
              <a:rPr lang="tr-TR" sz="1000" b="1" dirty="0">
                <a:latin typeface="Georgia" panose="02040502050405020303" pitchFamily="18" charset="0"/>
                <a:ea typeface="Gulim" pitchFamily="34" charset="-127"/>
              </a:rPr>
              <a:t>). </a:t>
            </a:r>
            <a:r>
              <a:rPr lang="tr-TR" sz="1000" dirty="0">
                <a:latin typeface="Georgia" panose="02040502050405020303" pitchFamily="18" charset="0"/>
                <a:ea typeface="Gulim" pitchFamily="34" charset="-127"/>
              </a:rPr>
              <a:t>E</a:t>
            </a:r>
            <a:r>
              <a:rPr lang="en-US" sz="1000" dirty="0" err="1" smtClean="0">
                <a:latin typeface="Georgia" panose="02040502050405020303" pitchFamily="18" charset="0"/>
                <a:ea typeface="Gulim" pitchFamily="34" charset="-127"/>
              </a:rPr>
              <a:t>xamination</a:t>
            </a:r>
            <a:r>
              <a:rPr lang="en-US" sz="1000" dirty="0" smtClean="0">
                <a:latin typeface="Georgia" panose="02040502050405020303" pitchFamily="18" charset="0"/>
                <a:ea typeface="Gulim" pitchFamily="34" charset="-127"/>
              </a:rPr>
              <a:t> of the </a:t>
            </a:r>
            <a:r>
              <a:rPr lang="en-US" sz="1000" dirty="0" err="1" smtClean="0">
                <a:latin typeface="Georgia" panose="02040502050405020303" pitchFamily="18" charset="0"/>
                <a:ea typeface="Gulim" pitchFamily="34" charset="-127"/>
              </a:rPr>
              <a:t>val</a:t>
            </a:r>
            <a:r>
              <a:rPr lang="tr-TR" sz="1000" dirty="0" smtClean="0">
                <a:latin typeface="Georgia" panose="02040502050405020303" pitchFamily="18" charset="0"/>
                <a:ea typeface="Gulim" pitchFamily="34" charset="-127"/>
              </a:rPr>
              <a:t>i</a:t>
            </a:r>
            <a:r>
              <a:rPr lang="en-US" sz="1000" dirty="0" err="1" smtClean="0">
                <a:latin typeface="Georgia" panose="02040502050405020303" pitchFamily="18" charset="0"/>
                <a:ea typeface="Gulim" pitchFamily="34" charset="-127"/>
              </a:rPr>
              <a:t>dity</a:t>
            </a:r>
            <a:r>
              <a:rPr lang="en-US" sz="1000" dirty="0" smtClean="0">
                <a:latin typeface="Georgia" panose="02040502050405020303" pitchFamily="18" charset="0"/>
                <a:ea typeface="Gulim" pitchFamily="34" charset="-127"/>
              </a:rPr>
              <a:t> and reliability of the "good  perioperative nursing care scale" for the </a:t>
            </a:r>
            <a:r>
              <a:rPr lang="tr-TR" sz="1000" dirty="0" err="1">
                <a:latin typeface="Georgia" panose="02040502050405020303" pitchFamily="18" charset="0"/>
                <a:ea typeface="Gulim" pitchFamily="34" charset="-127"/>
              </a:rPr>
              <a:t>T</a:t>
            </a:r>
            <a:r>
              <a:rPr lang="en-US" sz="1000" dirty="0" err="1" smtClean="0">
                <a:latin typeface="Georgia" panose="02040502050405020303" pitchFamily="18" charset="0"/>
                <a:ea typeface="Gulim" pitchFamily="34" charset="-127"/>
              </a:rPr>
              <a:t>urkish</a:t>
            </a:r>
            <a:r>
              <a:rPr lang="en-US" sz="1000" dirty="0" smtClean="0">
                <a:latin typeface="Georgia" panose="02040502050405020303" pitchFamily="18" charset="0"/>
                <a:ea typeface="Gulim" pitchFamily="34" charset="-127"/>
              </a:rPr>
              <a:t> nurses  and patients </a:t>
            </a:r>
            <a:r>
              <a:rPr lang="tr-TR" sz="1000" dirty="0" smtClean="0">
                <a:latin typeface="Georgia" panose="02040502050405020303" pitchFamily="18" charset="0"/>
                <a:ea typeface="Gulim" pitchFamily="34" charset="-127"/>
              </a:rPr>
              <a:t>.</a:t>
            </a:r>
          </a:p>
          <a:p>
            <a:r>
              <a:rPr lang="en-US" sz="1000" dirty="0" smtClean="0">
                <a:latin typeface="Georgia" panose="02040502050405020303" pitchFamily="18" charset="0"/>
                <a:ea typeface="Gulim" pitchFamily="34" charset="-127"/>
              </a:rPr>
              <a:t>G</a:t>
            </a:r>
            <a:r>
              <a:rPr lang="tr-TR" sz="1000" dirty="0">
                <a:latin typeface="Georgia" panose="02040502050405020303" pitchFamily="18" charset="0"/>
                <a:ea typeface="Gulim" pitchFamily="34" charset="-127"/>
              </a:rPr>
              <a:t>u</a:t>
            </a:r>
            <a:r>
              <a:rPr lang="en-US" sz="1000" dirty="0" err="1" smtClean="0">
                <a:latin typeface="Georgia" panose="02040502050405020303" pitchFamily="18" charset="0"/>
                <a:ea typeface="Gulim" pitchFamily="34" charset="-127"/>
              </a:rPr>
              <a:t>rlek</a:t>
            </a:r>
            <a:r>
              <a:rPr lang="en-US" sz="1000"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and </a:t>
            </a:r>
            <a:r>
              <a:rPr lang="en-US" sz="1000" dirty="0" err="1">
                <a:latin typeface="Georgia" panose="02040502050405020303" pitchFamily="18" charset="0"/>
                <a:ea typeface="Gulim" pitchFamily="34" charset="-127"/>
              </a:rPr>
              <a:t>Yavuz</a:t>
            </a:r>
            <a:r>
              <a:rPr lang="en-US" sz="1000" dirty="0">
                <a:latin typeface="Georgia" panose="02040502050405020303" pitchFamily="18" charset="0"/>
                <a:ea typeface="Gulim" pitchFamily="34" charset="-127"/>
              </a:rPr>
              <a:t> 2013</a:t>
            </a:r>
            <a:endParaRPr lang="tr-TR" sz="1000" dirty="0"/>
          </a:p>
        </p:txBody>
      </p:sp>
    </p:spTree>
    <p:extLst>
      <p:ext uri="{BB962C8B-B14F-4D97-AF65-F5344CB8AC3E}">
        <p14:creationId xmlns:p14="http://schemas.microsoft.com/office/powerpoint/2010/main" val="3015423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845258"/>
            <a:ext cx="9145016" cy="5320046"/>
          </a:xfrm>
        </p:spPr>
        <p:txBody>
          <a:bodyPr>
            <a:noAutofit/>
          </a:bodyPr>
          <a:lstStyle/>
          <a:p>
            <a:pPr marL="0" indent="0">
              <a:buNone/>
            </a:pPr>
            <a:r>
              <a:rPr lang="tr-TR" sz="1400" b="1" i="1" dirty="0" smtClean="0">
                <a:solidFill>
                  <a:srgbClr val="FF0000"/>
                </a:solidFill>
                <a:latin typeface="Georgia" panose="02040502050405020303" pitchFamily="18" charset="0"/>
                <a:ea typeface="Gulim" pitchFamily="34" charset="-127"/>
              </a:rPr>
              <a:t>	</a:t>
            </a:r>
            <a:r>
              <a:rPr lang="en-US" sz="2000" b="1" i="1" u="sng" dirty="0" smtClean="0">
                <a:solidFill>
                  <a:srgbClr val="FF0000"/>
                </a:solidFill>
                <a:latin typeface="Georgia" panose="02040502050405020303" pitchFamily="18" charset="0"/>
                <a:ea typeface="Gulim" pitchFamily="34" charset="-127"/>
              </a:rPr>
              <a:t>The </a:t>
            </a:r>
            <a:r>
              <a:rPr lang="en-US" sz="2000" b="1" i="1" u="sng" dirty="0">
                <a:solidFill>
                  <a:srgbClr val="FF0000"/>
                </a:solidFill>
                <a:latin typeface="Georgia" panose="02040502050405020303" pitchFamily="18" charset="0"/>
                <a:ea typeface="Gulim" pitchFamily="34" charset="-127"/>
              </a:rPr>
              <a:t>topics that patients and their relatives </a:t>
            </a:r>
            <a:r>
              <a:rPr lang="en-US" sz="2000" b="1" dirty="0">
                <a:latin typeface="Georgia" panose="02040502050405020303" pitchFamily="18" charset="0"/>
                <a:ea typeface="Gulim" pitchFamily="34" charset="-127"/>
              </a:rPr>
              <a:t>are required to be informed before surgery can be listed </a:t>
            </a:r>
            <a:r>
              <a:rPr lang="en-US" sz="2000" b="1" dirty="0" smtClean="0">
                <a:latin typeface="Georgia" panose="02040502050405020303" pitchFamily="18" charset="0"/>
                <a:ea typeface="Gulim" pitchFamily="34" charset="-127"/>
              </a:rPr>
              <a:t>as</a:t>
            </a:r>
            <a:r>
              <a:rPr lang="tr-TR" sz="2000" b="1" dirty="0" smtClean="0">
                <a:latin typeface="Georgia" panose="02040502050405020303" pitchFamily="18" charset="0"/>
                <a:ea typeface="Gulim" pitchFamily="34" charset="-127"/>
              </a:rPr>
              <a:t>;</a:t>
            </a:r>
          </a:p>
          <a:p>
            <a:pPr marL="0" indent="0">
              <a:buNone/>
            </a:pPr>
            <a:endParaRPr lang="tr-TR" sz="1400" dirty="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diagnosis</a:t>
            </a:r>
            <a:r>
              <a:rPr lang="en-US" sz="1600" dirty="0">
                <a:latin typeface="Georgia" panose="02040502050405020303" pitchFamily="18" charset="0"/>
                <a:ea typeface="Gulim" pitchFamily="34" charset="-127"/>
              </a:rPr>
              <a:t>;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preoperative </a:t>
            </a:r>
            <a:r>
              <a:rPr lang="en-US" sz="1600" dirty="0">
                <a:latin typeface="Georgia" panose="02040502050405020303" pitchFamily="18" charset="0"/>
                <a:ea typeface="Gulim" pitchFamily="34" charset="-127"/>
              </a:rPr>
              <a:t>diagnostic </a:t>
            </a:r>
            <a:r>
              <a:rPr lang="en-US" sz="1600" dirty="0" smtClean="0">
                <a:latin typeface="Georgia" panose="02040502050405020303" pitchFamily="18" charset="0"/>
                <a:ea typeface="Gulim" pitchFamily="34" charset="-127"/>
              </a:rPr>
              <a:t>procedures;</a:t>
            </a:r>
            <a:r>
              <a:rPr lang="tr-TR" sz="1600" dirty="0" smtClean="0">
                <a:latin typeface="Georgia" panose="02040502050405020303" pitchFamily="18" charset="0"/>
                <a:ea typeface="Gulim" pitchFamily="34" charset="-127"/>
              </a:rPr>
              <a:t>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preparations</a:t>
            </a:r>
            <a:r>
              <a:rPr lang="en-US" sz="1600" dirty="0">
                <a:latin typeface="Georgia" panose="02040502050405020303" pitchFamily="18" charset="0"/>
                <a:ea typeface="Gulim" pitchFamily="34" charset="-127"/>
              </a:rPr>
              <a:t>; treatment;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duration </a:t>
            </a:r>
            <a:r>
              <a:rPr lang="en-US" sz="1600" dirty="0">
                <a:latin typeface="Georgia" panose="02040502050405020303" pitchFamily="18" charset="0"/>
                <a:ea typeface="Gulim" pitchFamily="34" charset="-127"/>
              </a:rPr>
              <a:t>of operation,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materials</a:t>
            </a:r>
            <a:r>
              <a:rPr lang="en-US" sz="1600" dirty="0">
                <a:latin typeface="Georgia" panose="02040502050405020303" pitchFamily="18" charset="0"/>
                <a:ea typeface="Gulim" pitchFamily="34" charset="-127"/>
              </a:rPr>
              <a:t>;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frequency </a:t>
            </a:r>
            <a:r>
              <a:rPr lang="en-US" sz="1600" dirty="0">
                <a:latin typeface="Georgia" panose="02040502050405020303" pitchFamily="18" charset="0"/>
                <a:ea typeface="Gulim" pitchFamily="34" charset="-127"/>
              </a:rPr>
              <a:t>of visit;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time </a:t>
            </a:r>
            <a:r>
              <a:rPr lang="en-US" sz="1600" dirty="0">
                <a:latin typeface="Georgia" panose="02040502050405020303" pitchFamily="18" charset="0"/>
                <a:ea typeface="Gulim" pitchFamily="34" charset="-127"/>
              </a:rPr>
              <a:t>that can be spent with patient;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those </a:t>
            </a:r>
            <a:r>
              <a:rPr lang="en-US" sz="1600" dirty="0">
                <a:latin typeface="Georgia" panose="02040502050405020303" pitchFamily="18" charset="0"/>
                <a:ea typeface="Gulim" pitchFamily="34" charset="-127"/>
              </a:rPr>
              <a:t>who will give care to the patient after surgery;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where </a:t>
            </a:r>
            <a:r>
              <a:rPr lang="en-US" sz="1600" dirty="0">
                <a:latin typeface="Georgia" panose="02040502050405020303" pitchFamily="18" charset="0"/>
                <a:ea typeface="Gulim" pitchFamily="34" charset="-127"/>
              </a:rPr>
              <a:t>they can wait during surgery;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ways </a:t>
            </a:r>
            <a:r>
              <a:rPr lang="en-US" sz="1600" dirty="0">
                <a:latin typeface="Georgia" panose="02040502050405020303" pitchFamily="18" charset="0"/>
                <a:ea typeface="Gulim" pitchFamily="34" charset="-127"/>
              </a:rPr>
              <a:t>of communicating with the operation room and receiving information;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tubes</a:t>
            </a:r>
            <a:r>
              <a:rPr lang="en-US" sz="1600" dirty="0">
                <a:latin typeface="Georgia" panose="02040502050405020303" pitchFamily="18" charset="0"/>
                <a:ea typeface="Gulim" pitchFamily="34" charset="-127"/>
              </a:rPr>
              <a:t>, drains, medications,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possible </a:t>
            </a:r>
            <a:r>
              <a:rPr lang="en-US" sz="1600" dirty="0">
                <a:latin typeface="Georgia" panose="02040502050405020303" pitchFamily="18" charset="0"/>
                <a:ea typeface="Gulim" pitchFamily="34" charset="-127"/>
              </a:rPr>
              <a:t>complications that may occur after surgery; </a:t>
            </a:r>
            <a:endParaRPr lang="tr-TR" sz="1600" dirty="0" smtClean="0">
              <a:latin typeface="Georgia" panose="02040502050405020303" pitchFamily="18" charset="0"/>
              <a:ea typeface="Gulim" pitchFamily="34" charset="-127"/>
            </a:endParaRPr>
          </a:p>
          <a:p>
            <a:pPr marL="185738" indent="-185738">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cardiac </a:t>
            </a:r>
            <a:r>
              <a:rPr lang="en-US" sz="1600" dirty="0">
                <a:latin typeface="Georgia" panose="02040502050405020303" pitchFamily="18" charset="0"/>
                <a:ea typeface="Gulim" pitchFamily="34" charset="-127"/>
              </a:rPr>
              <a:t>rehabilitation exercises (exercises that should be done; walking, breathing, coughing, etc.), </a:t>
            </a:r>
            <a:endParaRPr lang="tr-TR" sz="1600" dirty="0" smtClean="0">
              <a:latin typeface="Georgia" panose="02040502050405020303" pitchFamily="18" charset="0"/>
              <a:ea typeface="Gulim" pitchFamily="34" charset="-127"/>
            </a:endParaRPr>
          </a:p>
          <a:p>
            <a:pPr marL="0" indent="0">
              <a:buNone/>
            </a:pPr>
            <a:r>
              <a:rPr lang="tr-TR" sz="1600" dirty="0" smtClean="0">
                <a:latin typeface="Georgia" panose="02040502050405020303" pitchFamily="18" charset="0"/>
                <a:ea typeface="Gulim" pitchFamily="34" charset="-127"/>
              </a:rPr>
              <a:t>--</a:t>
            </a:r>
            <a:r>
              <a:rPr lang="en-US" sz="1600" dirty="0" smtClean="0">
                <a:latin typeface="Georgia" panose="02040502050405020303" pitchFamily="18" charset="0"/>
                <a:ea typeface="Gulim" pitchFamily="34" charset="-127"/>
              </a:rPr>
              <a:t>and </a:t>
            </a:r>
            <a:r>
              <a:rPr lang="en-US" sz="1600" dirty="0" smtClean="0">
                <a:latin typeface="Georgia" panose="02040502050405020303" pitchFamily="18" charset="0"/>
                <a:ea typeface="Gulim" pitchFamily="34" charset="-127"/>
              </a:rPr>
              <a:t>restrictions</a:t>
            </a:r>
            <a:r>
              <a:rPr lang="tr-TR" sz="1600" dirty="0" smtClean="0">
                <a:latin typeface="Georgia" panose="02040502050405020303" pitchFamily="18" charset="0"/>
                <a:ea typeface="Gulim" pitchFamily="34" charset="-127"/>
              </a:rPr>
              <a:t>.</a:t>
            </a:r>
            <a:endParaRPr lang="en-US" sz="1600" dirty="0">
              <a:latin typeface="Georgia" panose="02040502050405020303" pitchFamily="18" charset="0"/>
              <a:ea typeface="Gulim" pitchFamily="34" charset="-127"/>
            </a:endParaRPr>
          </a:p>
          <a:p>
            <a:pPr marL="0" indent="0">
              <a:buNone/>
            </a:pPr>
            <a:endParaRPr lang="tr-TR" sz="1400" dirty="0" smtClean="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24</a:t>
            </a:fld>
            <a:endParaRPr lang="en-US" dirty="0"/>
          </a:p>
        </p:txBody>
      </p:sp>
      <p:sp>
        <p:nvSpPr>
          <p:cNvPr id="4" name="Unvan 3"/>
          <p:cNvSpPr>
            <a:spLocks noGrp="1"/>
          </p:cNvSpPr>
          <p:nvPr>
            <p:ph type="title"/>
          </p:nvPr>
        </p:nvSpPr>
        <p:spPr>
          <a:xfrm>
            <a:off x="-2232" y="0"/>
            <a:ext cx="9885784" cy="845258"/>
          </a:xfrm>
        </p:spPr>
        <p:txBody>
          <a:bodyPr>
            <a:normAutofit/>
          </a:bodyPr>
          <a:lstStyle/>
          <a:p>
            <a:pPr algn="l"/>
            <a:r>
              <a:rPr lang="en-US" sz="3200" dirty="0">
                <a:ln w="0"/>
                <a:solidFill>
                  <a:srgbClr val="FF0000"/>
                </a:solidFill>
                <a:effectLst>
                  <a:outerShdw blurRad="38100" dist="19050" dir="2700000" algn="tl" rotWithShape="0">
                    <a:schemeClr val="dk1">
                      <a:alpha val="40000"/>
                    </a:schemeClr>
                  </a:outerShdw>
                </a:effectLst>
              </a:rPr>
              <a:t>Role of the Nurses in Preoperative </a:t>
            </a:r>
            <a:r>
              <a:rPr lang="en-US" sz="3200" dirty="0" smtClean="0">
                <a:ln w="0"/>
                <a:solidFill>
                  <a:srgbClr val="FF0000"/>
                </a:solidFill>
                <a:effectLst>
                  <a:outerShdw blurRad="38100" dist="19050" dir="2700000" algn="tl" rotWithShape="0">
                    <a:schemeClr val="dk1">
                      <a:alpha val="40000"/>
                    </a:schemeClr>
                  </a:outerShdw>
                </a:effectLst>
              </a:rPr>
              <a:t>Education</a:t>
            </a:r>
            <a:r>
              <a:rPr lang="tr-TR" sz="3200" dirty="0" smtClean="0">
                <a:ln w="0"/>
                <a:solidFill>
                  <a:srgbClr val="FF0000"/>
                </a:solidFill>
                <a:effectLst>
                  <a:outerShdw blurRad="38100" dist="19050" dir="2700000" algn="tl" rotWithShape="0">
                    <a:schemeClr val="dk1">
                      <a:alpha val="40000"/>
                    </a:schemeClr>
                  </a:outerShdw>
                </a:effectLst>
              </a:rPr>
              <a:t> </a:t>
            </a:r>
            <a:r>
              <a:rPr lang="tr-TR" sz="1200" b="1" dirty="0" err="1" smtClean="0">
                <a:ln w="0"/>
                <a:solidFill>
                  <a:srgbClr val="FF0000"/>
                </a:solidFill>
                <a:effectLst>
                  <a:outerShdw blurRad="38100" dist="19050" dir="2700000" algn="tl" rotWithShape="0">
                    <a:schemeClr val="dk1">
                      <a:alpha val="40000"/>
                    </a:schemeClr>
                  </a:outerShdw>
                </a:effectLst>
              </a:rPr>
              <a:t>continued</a:t>
            </a:r>
            <a:r>
              <a:rPr lang="tr-TR" sz="1200" b="1" dirty="0" smtClean="0">
                <a:ln w="0"/>
                <a:solidFill>
                  <a:srgbClr val="FF0000"/>
                </a:solidFill>
                <a:effectLst>
                  <a:outerShdw blurRad="38100" dist="19050" dir="2700000" algn="tl" rotWithShape="0">
                    <a:schemeClr val="dk1">
                      <a:alpha val="40000"/>
                    </a:schemeClr>
                  </a:outerShdw>
                </a:effectLst>
              </a:rPr>
              <a:t>..</a:t>
            </a:r>
            <a:endParaRPr lang="tr-TR" sz="1200" b="1" dirty="0">
              <a:ln w="0"/>
              <a:solidFill>
                <a:srgbClr val="FF0000"/>
              </a:solidFill>
              <a:effectLst>
                <a:outerShdw blurRad="38100" dist="19050" dir="2700000" algn="tl" rotWithShape="0">
                  <a:schemeClr val="dk1">
                    <a:alpha val="40000"/>
                  </a:schemeClr>
                </a:outerShdw>
              </a:effectLst>
            </a:endParaRPr>
          </a:p>
        </p:txBody>
      </p:sp>
      <p:sp>
        <p:nvSpPr>
          <p:cNvPr id="2" name="Dikdörtgen 1"/>
          <p:cNvSpPr/>
          <p:nvPr/>
        </p:nvSpPr>
        <p:spPr>
          <a:xfrm>
            <a:off x="107504" y="6444476"/>
            <a:ext cx="6074345" cy="276999"/>
          </a:xfrm>
          <a:prstGeom prst="rect">
            <a:avLst/>
          </a:prstGeom>
        </p:spPr>
        <p:txBody>
          <a:bodyPr wrap="square">
            <a:spAutoFit/>
          </a:bodyPr>
          <a:lstStyle/>
          <a:p>
            <a:r>
              <a:rPr lang="en-US" sz="1200" b="1" dirty="0" smtClean="0">
                <a:latin typeface="Georgia" panose="02040502050405020303" pitchFamily="18" charset="0"/>
                <a:ea typeface="Gulim" pitchFamily="34" charset="-127"/>
              </a:rPr>
              <a:t>D</a:t>
            </a:r>
            <a:r>
              <a:rPr lang="tr-TR" sz="1200" b="1" dirty="0" smtClean="0">
                <a:latin typeface="Georgia" panose="02040502050405020303" pitchFamily="18" charset="0"/>
                <a:ea typeface="Gulim" pitchFamily="34" charset="-127"/>
              </a:rPr>
              <a:t>o</a:t>
            </a:r>
            <a:r>
              <a:rPr lang="en-US" sz="1200" b="1" dirty="0" err="1" smtClean="0">
                <a:latin typeface="Georgia" panose="02040502050405020303" pitchFamily="18" charset="0"/>
                <a:ea typeface="Gulim" pitchFamily="34" charset="-127"/>
              </a:rPr>
              <a:t>nmez</a:t>
            </a:r>
            <a:r>
              <a:rPr lang="en-US" sz="1200" b="1" dirty="0" smtClean="0">
                <a:latin typeface="Georgia" panose="02040502050405020303" pitchFamily="18" charset="0"/>
                <a:ea typeface="Gulim" pitchFamily="34" charset="-127"/>
              </a:rPr>
              <a:t> </a:t>
            </a:r>
            <a:r>
              <a:rPr lang="en-US" sz="1200" b="1" dirty="0">
                <a:latin typeface="Georgia" panose="02040502050405020303" pitchFamily="18" charset="0"/>
                <a:ea typeface="Gulim" pitchFamily="34" charset="-127"/>
              </a:rPr>
              <a:t>and </a:t>
            </a:r>
            <a:r>
              <a:rPr lang="tr-TR" sz="1200" b="1" dirty="0">
                <a:latin typeface="Georgia" panose="02040502050405020303" pitchFamily="18" charset="0"/>
                <a:ea typeface="Gulim" pitchFamily="34" charset="-127"/>
              </a:rPr>
              <a:t>O</a:t>
            </a:r>
            <a:r>
              <a:rPr lang="en-US" sz="1200" b="1" dirty="0" err="1" smtClean="0">
                <a:latin typeface="Georgia" panose="02040502050405020303" pitchFamily="18" charset="0"/>
                <a:ea typeface="Gulim" pitchFamily="34" charset="-127"/>
              </a:rPr>
              <a:t>zbay</a:t>
            </a:r>
            <a:r>
              <a:rPr lang="tr-TR" sz="1200" b="1" dirty="0" smtClean="0">
                <a:latin typeface="Georgia" panose="02040502050405020303" pitchFamily="18" charset="0"/>
                <a:ea typeface="Gulim" pitchFamily="34" charset="-127"/>
              </a:rPr>
              <a:t>i</a:t>
            </a:r>
            <a:r>
              <a:rPr lang="en-US" sz="1200" b="1" dirty="0" smtClean="0">
                <a:latin typeface="Georgia" panose="02040502050405020303" pitchFamily="18" charset="0"/>
                <a:ea typeface="Gulim" pitchFamily="34" charset="-127"/>
              </a:rPr>
              <a:t>r </a:t>
            </a:r>
            <a:r>
              <a:rPr lang="en-US" sz="1200" b="1" dirty="0">
                <a:latin typeface="Georgia" panose="02040502050405020303" pitchFamily="18" charset="0"/>
                <a:ea typeface="Gulim" pitchFamily="34" charset="-127"/>
              </a:rPr>
              <a:t>2008; </a:t>
            </a:r>
            <a:r>
              <a:rPr lang="en-US" sz="1200" b="1" dirty="0" smtClean="0">
                <a:latin typeface="Georgia" panose="02040502050405020303" pitchFamily="18" charset="0"/>
                <a:ea typeface="Gulim" pitchFamily="34" charset="-127"/>
              </a:rPr>
              <a:t>G</a:t>
            </a:r>
            <a:r>
              <a:rPr lang="tr-TR" sz="1200" b="1" dirty="0" smtClean="0">
                <a:latin typeface="Georgia" panose="02040502050405020303" pitchFamily="18" charset="0"/>
                <a:ea typeface="Gulim" pitchFamily="34" charset="-127"/>
              </a:rPr>
              <a:t>u</a:t>
            </a:r>
            <a:r>
              <a:rPr lang="en-US" sz="1200" b="1" dirty="0" err="1" smtClean="0">
                <a:latin typeface="Georgia" panose="02040502050405020303" pitchFamily="18" charset="0"/>
                <a:ea typeface="Gulim" pitchFamily="34" charset="-127"/>
              </a:rPr>
              <a:t>rlek</a:t>
            </a:r>
            <a:r>
              <a:rPr lang="en-US" sz="1200" b="1" dirty="0" smtClean="0">
                <a:latin typeface="Georgia" panose="02040502050405020303" pitchFamily="18" charset="0"/>
                <a:ea typeface="Gulim" pitchFamily="34" charset="-127"/>
              </a:rPr>
              <a:t> </a:t>
            </a:r>
            <a:r>
              <a:rPr lang="en-US" sz="1200" b="1" dirty="0">
                <a:latin typeface="Georgia" panose="02040502050405020303" pitchFamily="18" charset="0"/>
                <a:ea typeface="Gulim" pitchFamily="34" charset="-127"/>
              </a:rPr>
              <a:t>and </a:t>
            </a:r>
            <a:r>
              <a:rPr lang="en-US" sz="1200" b="1" dirty="0" err="1">
                <a:latin typeface="Georgia" panose="02040502050405020303" pitchFamily="18" charset="0"/>
                <a:ea typeface="Gulim" pitchFamily="34" charset="-127"/>
              </a:rPr>
              <a:t>Yavuz</a:t>
            </a:r>
            <a:r>
              <a:rPr lang="en-US" sz="1200" b="1" dirty="0">
                <a:latin typeface="Georgia" panose="02040502050405020303" pitchFamily="18" charset="0"/>
                <a:ea typeface="Gulim" pitchFamily="34" charset="-127"/>
              </a:rPr>
              <a:t> </a:t>
            </a:r>
            <a:r>
              <a:rPr lang="en-US" sz="1200" b="1" dirty="0" smtClean="0">
                <a:latin typeface="Georgia" panose="02040502050405020303" pitchFamily="18" charset="0"/>
                <a:ea typeface="Gulim" pitchFamily="34" charset="-127"/>
              </a:rPr>
              <a:t>20</a:t>
            </a:r>
            <a:r>
              <a:rPr lang="tr-TR" sz="1200" b="1" dirty="0" smtClean="0">
                <a:latin typeface="Georgia" panose="02040502050405020303" pitchFamily="18" charset="0"/>
                <a:ea typeface="Gulim" pitchFamily="34" charset="-127"/>
              </a:rPr>
              <a:t>13</a:t>
            </a:r>
            <a:endParaRPr lang="tr-TR" sz="1200" b="1" dirty="0"/>
          </a:p>
        </p:txBody>
      </p:sp>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8264" y="1340768"/>
            <a:ext cx="2054924" cy="2952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780039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36" y="1154292"/>
            <a:ext cx="8291264" cy="1986676"/>
          </a:xfrm>
        </p:spPr>
        <p:txBody>
          <a:bodyPr>
            <a:noAutofit/>
          </a:bodyPr>
          <a:lstStyle/>
          <a:p>
            <a:pPr marL="0" indent="0">
              <a:buNone/>
            </a:pPr>
            <a:r>
              <a:rPr lang="tr-TR" sz="2400" dirty="0" smtClean="0">
                <a:latin typeface="Georgia" panose="02040502050405020303" pitchFamily="18" charset="0"/>
                <a:ea typeface="Gulim" pitchFamily="34" charset="-127"/>
              </a:rPr>
              <a:t>	</a:t>
            </a:r>
            <a:r>
              <a:rPr lang="en-US" b="1" dirty="0" smtClean="0">
                <a:latin typeface="Georgia" panose="02040502050405020303" pitchFamily="18" charset="0"/>
                <a:ea typeface="Gulim" pitchFamily="34" charset="-127"/>
              </a:rPr>
              <a:t>Studies </a:t>
            </a:r>
            <a:r>
              <a:rPr lang="en-US" sz="2400" dirty="0">
                <a:latin typeface="Georgia" panose="02040502050405020303" pitchFamily="18" charset="0"/>
                <a:ea typeface="Gulim" pitchFamily="34" charset="-127"/>
              </a:rPr>
              <a:t>show that preoperative education reduces patients' anxiety and analgesic need, increases satisfaction, shortens hospital stay time, and improves mental and physical healing by increasing quality of life.</a:t>
            </a:r>
          </a:p>
          <a:p>
            <a:pPr marL="0" indent="0">
              <a:buNone/>
            </a:pPr>
            <a:endParaRPr lang="tr-TR" sz="2400" dirty="0" smtClean="0">
              <a:latin typeface="Georgia" panose="02040502050405020303" pitchFamily="18" charset="0"/>
              <a:ea typeface="Gulim" pitchFamily="34" charset="-127"/>
            </a:endParaRPr>
          </a:p>
        </p:txBody>
      </p:sp>
      <p:sp>
        <p:nvSpPr>
          <p:cNvPr id="5" name="Slayt Numarası Yer Tutucusu 4"/>
          <p:cNvSpPr>
            <a:spLocks noGrp="1"/>
          </p:cNvSpPr>
          <p:nvPr>
            <p:ph type="sldNum" sz="quarter" idx="12"/>
          </p:nvPr>
        </p:nvSpPr>
        <p:spPr/>
        <p:txBody>
          <a:bodyPr/>
          <a:lstStyle/>
          <a:p>
            <a:fld id="{6C015D21-7A68-43FF-AD93-41204F113B81}" type="slidenum">
              <a:rPr lang="en-US" smtClean="0"/>
              <a:pPr/>
              <a:t>25</a:t>
            </a:fld>
            <a:endParaRPr lang="en-US"/>
          </a:p>
        </p:txBody>
      </p:sp>
      <p:sp>
        <p:nvSpPr>
          <p:cNvPr id="4" name="Unvan 3"/>
          <p:cNvSpPr>
            <a:spLocks noGrp="1"/>
          </p:cNvSpPr>
          <p:nvPr>
            <p:ph type="title"/>
          </p:nvPr>
        </p:nvSpPr>
        <p:spPr>
          <a:xfrm>
            <a:off x="-2232" y="0"/>
            <a:ext cx="9885784" cy="845258"/>
          </a:xfrm>
        </p:spPr>
        <p:txBody>
          <a:bodyPr>
            <a:normAutofit/>
          </a:bodyPr>
          <a:lstStyle/>
          <a:p>
            <a:pPr algn="l"/>
            <a:r>
              <a:rPr lang="en-US" sz="3200" dirty="0">
                <a:ln w="0"/>
                <a:solidFill>
                  <a:srgbClr val="FF0000"/>
                </a:solidFill>
                <a:effectLst>
                  <a:outerShdw blurRad="38100" dist="19050" dir="2700000" algn="tl" rotWithShape="0">
                    <a:schemeClr val="dk1">
                      <a:alpha val="40000"/>
                    </a:schemeClr>
                  </a:outerShdw>
                </a:effectLst>
              </a:rPr>
              <a:t>Role of the Nurses in Preoperative </a:t>
            </a:r>
            <a:r>
              <a:rPr lang="en-US" sz="3200" dirty="0" smtClean="0">
                <a:ln w="0"/>
                <a:solidFill>
                  <a:srgbClr val="FF0000"/>
                </a:solidFill>
                <a:effectLst>
                  <a:outerShdw blurRad="38100" dist="19050" dir="2700000" algn="tl" rotWithShape="0">
                    <a:schemeClr val="dk1">
                      <a:alpha val="40000"/>
                    </a:schemeClr>
                  </a:outerShdw>
                </a:effectLst>
              </a:rPr>
              <a:t>Education</a:t>
            </a:r>
            <a:r>
              <a:rPr lang="tr-TR" sz="3200" dirty="0" smtClean="0">
                <a:ln w="0"/>
                <a:solidFill>
                  <a:srgbClr val="FF0000"/>
                </a:solidFill>
                <a:effectLst>
                  <a:outerShdw blurRad="38100" dist="19050" dir="2700000" algn="tl" rotWithShape="0">
                    <a:schemeClr val="dk1">
                      <a:alpha val="40000"/>
                    </a:schemeClr>
                  </a:outerShdw>
                </a:effectLst>
              </a:rPr>
              <a:t> </a:t>
            </a:r>
            <a:r>
              <a:rPr lang="tr-TR" sz="1200" b="1" dirty="0" err="1" smtClean="0">
                <a:ln w="0"/>
                <a:solidFill>
                  <a:srgbClr val="FF0000"/>
                </a:solidFill>
                <a:effectLst>
                  <a:outerShdw blurRad="38100" dist="19050" dir="2700000" algn="tl" rotWithShape="0">
                    <a:schemeClr val="dk1">
                      <a:alpha val="40000"/>
                    </a:schemeClr>
                  </a:outerShdw>
                </a:effectLst>
              </a:rPr>
              <a:t>continued</a:t>
            </a:r>
            <a:r>
              <a:rPr lang="tr-TR" sz="1200" b="1" dirty="0" smtClean="0">
                <a:ln w="0"/>
                <a:solidFill>
                  <a:srgbClr val="FF0000"/>
                </a:solidFill>
                <a:effectLst>
                  <a:outerShdw blurRad="38100" dist="19050" dir="2700000" algn="tl" rotWithShape="0">
                    <a:schemeClr val="dk1">
                      <a:alpha val="40000"/>
                    </a:schemeClr>
                  </a:outerShdw>
                </a:effectLst>
              </a:rPr>
              <a:t>..</a:t>
            </a:r>
            <a:endParaRPr lang="tr-TR" sz="1200" b="1" dirty="0">
              <a:ln w="0"/>
              <a:solidFill>
                <a:srgbClr val="FF0000"/>
              </a:solidFill>
              <a:effectLst>
                <a:outerShdw blurRad="38100" dist="19050" dir="2700000" algn="tl" rotWithShape="0">
                  <a:schemeClr val="dk1">
                    <a:alpha val="40000"/>
                  </a:schemeClr>
                </a:outerShdw>
              </a:effectLst>
            </a:endParaRPr>
          </a:p>
        </p:txBody>
      </p:sp>
      <p:sp>
        <p:nvSpPr>
          <p:cNvPr id="2" name="Dikdörtgen 1"/>
          <p:cNvSpPr/>
          <p:nvPr/>
        </p:nvSpPr>
        <p:spPr>
          <a:xfrm>
            <a:off x="-17661" y="6156295"/>
            <a:ext cx="8928992" cy="400110"/>
          </a:xfrm>
          <a:prstGeom prst="rect">
            <a:avLst/>
          </a:prstGeom>
        </p:spPr>
        <p:txBody>
          <a:bodyPr wrap="square">
            <a:spAutoFit/>
          </a:bodyPr>
          <a:lstStyle/>
          <a:p>
            <a:r>
              <a:rPr lang="en-US" sz="1000" dirty="0">
                <a:latin typeface="Georgia" panose="02040502050405020303" pitchFamily="18" charset="0"/>
                <a:ea typeface="Gulim" pitchFamily="34" charset="-127"/>
              </a:rPr>
              <a:t>Walker 2007, </a:t>
            </a:r>
            <a:r>
              <a:rPr lang="en-US" sz="1000" dirty="0" err="1">
                <a:latin typeface="Georgia" panose="02040502050405020303" pitchFamily="18" charset="0"/>
                <a:ea typeface="Gulim" pitchFamily="34" charset="-127"/>
              </a:rPr>
              <a:t>Gräwe</a:t>
            </a:r>
            <a:r>
              <a:rPr lang="en-US" sz="1000" dirty="0">
                <a:latin typeface="Georgia" panose="02040502050405020303" pitchFamily="18" charset="0"/>
                <a:ea typeface="Gulim" pitchFamily="34" charset="-127"/>
              </a:rPr>
              <a:t> et al. 2010; </a:t>
            </a:r>
            <a:r>
              <a:rPr lang="en-US" sz="1000" dirty="0" err="1">
                <a:latin typeface="Georgia" panose="02040502050405020303" pitchFamily="18" charset="0"/>
                <a:ea typeface="Gulim" pitchFamily="34" charset="-127"/>
              </a:rPr>
              <a:t>Jlala</a:t>
            </a:r>
            <a:r>
              <a:rPr lang="en-US" sz="1000" dirty="0">
                <a:latin typeface="Georgia" panose="02040502050405020303" pitchFamily="18" charset="0"/>
                <a:ea typeface="Gulim" pitchFamily="34" charset="-127"/>
              </a:rPr>
              <a:t> et al. 2010; McKenzie et al. 2010; </a:t>
            </a:r>
            <a:r>
              <a:rPr lang="en-US" sz="1000" dirty="0" err="1">
                <a:latin typeface="Georgia" panose="02040502050405020303" pitchFamily="18" charset="0"/>
                <a:ea typeface="Gulim" pitchFamily="34" charset="-127"/>
              </a:rPr>
              <a:t>Guo</a:t>
            </a:r>
            <a:r>
              <a:rPr lang="en-US" sz="1000" dirty="0">
                <a:latin typeface="Georgia" panose="02040502050405020303" pitchFamily="18" charset="0"/>
                <a:ea typeface="Gulim" pitchFamily="34" charset="-127"/>
              </a:rPr>
              <a:t> 2012; </a:t>
            </a:r>
            <a:r>
              <a:rPr lang="en-US" sz="1000" dirty="0" err="1">
                <a:latin typeface="Georgia" panose="02040502050405020303" pitchFamily="18" charset="0"/>
                <a:ea typeface="Gulim" pitchFamily="34" charset="-127"/>
              </a:rPr>
              <a:t>Ronco</a:t>
            </a:r>
            <a:r>
              <a:rPr lang="en-US" sz="1000" dirty="0">
                <a:latin typeface="Georgia" panose="02040502050405020303" pitchFamily="18" charset="0"/>
                <a:ea typeface="Gulim" pitchFamily="34" charset="-127"/>
              </a:rPr>
              <a:t> et al. 2012; Zhang et al. 2012; </a:t>
            </a:r>
            <a:r>
              <a:rPr lang="en-US" sz="1000" dirty="0" err="1">
                <a:latin typeface="Georgia" panose="02040502050405020303" pitchFamily="18" charset="0"/>
                <a:ea typeface="Gulim" pitchFamily="34" charset="-127"/>
              </a:rPr>
              <a:t>Doğu</a:t>
            </a:r>
            <a:r>
              <a:rPr lang="en-US" sz="1000" dirty="0">
                <a:latin typeface="Georgia" panose="02040502050405020303" pitchFamily="18" charset="0"/>
                <a:ea typeface="Gulim" pitchFamily="34" charset="-127"/>
              </a:rPr>
              <a:t> 2013; </a:t>
            </a:r>
            <a:r>
              <a:rPr lang="en-US" sz="1000" dirty="0" err="1">
                <a:latin typeface="Georgia" panose="02040502050405020303" pitchFamily="18" charset="0"/>
                <a:ea typeface="Gulim" pitchFamily="34" charset="-127"/>
              </a:rPr>
              <a:t>Lemanu</a:t>
            </a:r>
            <a:r>
              <a:rPr lang="en-US" sz="1000" dirty="0">
                <a:latin typeface="Georgia" panose="02040502050405020303" pitchFamily="18" charset="0"/>
                <a:ea typeface="Gulim" pitchFamily="34" charset="-127"/>
              </a:rPr>
              <a:t> et al. 2013; </a:t>
            </a:r>
            <a:r>
              <a:rPr lang="en-US" sz="1000" dirty="0" err="1">
                <a:latin typeface="Georgia" panose="02040502050405020303" pitchFamily="18" charset="0"/>
                <a:ea typeface="Gulim" pitchFamily="34" charset="-127"/>
              </a:rPr>
              <a:t>Snowdon</a:t>
            </a:r>
            <a:r>
              <a:rPr lang="en-US" sz="1000" dirty="0">
                <a:latin typeface="Georgia" panose="02040502050405020303" pitchFamily="18" charset="0"/>
                <a:ea typeface="Gulim" pitchFamily="34" charset="-127"/>
              </a:rPr>
              <a:t> et al. 2014; </a:t>
            </a:r>
            <a:r>
              <a:rPr lang="en-US" sz="1000" dirty="0" err="1">
                <a:latin typeface="Georgia" panose="02040502050405020303" pitchFamily="18" charset="0"/>
                <a:ea typeface="Gulim" pitchFamily="34" charset="-127"/>
              </a:rPr>
              <a:t>Kalogianni</a:t>
            </a:r>
            <a:r>
              <a:rPr lang="en-US" sz="1000" dirty="0">
                <a:latin typeface="Georgia" panose="02040502050405020303" pitchFamily="18" charset="0"/>
                <a:ea typeface="Gulim" pitchFamily="34" charset="-127"/>
              </a:rPr>
              <a:t> et al. 2016; </a:t>
            </a:r>
            <a:r>
              <a:rPr lang="en-US" sz="1000" dirty="0" err="1">
                <a:latin typeface="Georgia" panose="02040502050405020303" pitchFamily="18" charset="0"/>
                <a:ea typeface="Gulim" pitchFamily="34" charset="-127"/>
              </a:rPr>
              <a:t>Fredericksa</a:t>
            </a:r>
            <a:r>
              <a:rPr lang="en-US" sz="1000" dirty="0">
                <a:latin typeface="Georgia" panose="02040502050405020303" pitchFamily="18" charset="0"/>
                <a:ea typeface="Gulim" pitchFamily="34" charset="-127"/>
              </a:rPr>
              <a:t> and </a:t>
            </a:r>
            <a:r>
              <a:rPr lang="en-US" sz="1000" dirty="0" err="1">
                <a:latin typeface="Georgia" panose="02040502050405020303" pitchFamily="18" charset="0"/>
                <a:ea typeface="Gulim" pitchFamily="34" charset="-127"/>
              </a:rPr>
              <a:t>Yaub</a:t>
            </a:r>
            <a:r>
              <a:rPr lang="en-US" sz="1000" dirty="0">
                <a:latin typeface="Georgia" panose="02040502050405020303" pitchFamily="18" charset="0"/>
                <a:ea typeface="Gulim" pitchFamily="34" charset="-127"/>
              </a:rPr>
              <a:t> 2017; Ramesh et al. 2017; </a:t>
            </a:r>
            <a:r>
              <a:rPr lang="en-US" sz="1000" dirty="0" err="1" smtClean="0">
                <a:latin typeface="Georgia" panose="02040502050405020303" pitchFamily="18" charset="0"/>
                <a:ea typeface="Gulim" pitchFamily="34" charset="-127"/>
              </a:rPr>
              <a:t>Ert</a:t>
            </a:r>
            <a:r>
              <a:rPr lang="tr-TR" sz="1000" dirty="0" smtClean="0">
                <a:latin typeface="Georgia" panose="02040502050405020303" pitchFamily="18" charset="0"/>
                <a:ea typeface="Gulim" pitchFamily="34" charset="-127"/>
              </a:rPr>
              <a:t>u</a:t>
            </a:r>
            <a:r>
              <a:rPr lang="en-US" sz="1000" dirty="0" err="1" smtClean="0">
                <a:latin typeface="Georgia" panose="02040502050405020303" pitchFamily="18" charset="0"/>
                <a:ea typeface="Gulim" pitchFamily="34" charset="-127"/>
              </a:rPr>
              <a:t>rk</a:t>
            </a:r>
            <a:r>
              <a:rPr lang="en-US" sz="1000"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and </a:t>
            </a:r>
            <a:r>
              <a:rPr lang="tr-TR" sz="1000" dirty="0">
                <a:latin typeface="Georgia" panose="02040502050405020303" pitchFamily="18" charset="0"/>
                <a:ea typeface="Gulim" pitchFamily="34" charset="-127"/>
              </a:rPr>
              <a:t>U</a:t>
            </a:r>
            <a:r>
              <a:rPr lang="en-US" sz="1000" dirty="0" err="1" smtClean="0">
                <a:latin typeface="Georgia" panose="02040502050405020303" pitchFamily="18" charset="0"/>
                <a:ea typeface="Gulim" pitchFamily="34" charset="-127"/>
              </a:rPr>
              <a:t>nl</a:t>
            </a:r>
            <a:r>
              <a:rPr lang="tr-TR" sz="1000" dirty="0">
                <a:latin typeface="Georgia" panose="02040502050405020303" pitchFamily="18" charset="0"/>
                <a:ea typeface="Gulim" pitchFamily="34" charset="-127"/>
              </a:rPr>
              <a:t>u</a:t>
            </a:r>
            <a:r>
              <a:rPr lang="en-US" sz="1000" dirty="0" smtClean="0">
                <a:latin typeface="Georgia" panose="02040502050405020303" pitchFamily="18" charset="0"/>
                <a:ea typeface="Gulim" pitchFamily="34" charset="-127"/>
              </a:rPr>
              <a:t> </a:t>
            </a:r>
            <a:r>
              <a:rPr lang="en-US" sz="1000" dirty="0">
                <a:latin typeface="Georgia" panose="02040502050405020303" pitchFamily="18" charset="0"/>
                <a:ea typeface="Gulim" pitchFamily="34" charset="-127"/>
              </a:rPr>
              <a:t>2018; </a:t>
            </a:r>
            <a:r>
              <a:rPr lang="en-US" sz="1000" dirty="0" err="1">
                <a:latin typeface="Georgia" panose="02040502050405020303" pitchFamily="18" charset="0"/>
                <a:ea typeface="Gulim" pitchFamily="34" charset="-127"/>
              </a:rPr>
              <a:t>Loghmani</a:t>
            </a:r>
            <a:r>
              <a:rPr lang="en-US" sz="1000" dirty="0">
                <a:latin typeface="Georgia" panose="02040502050405020303" pitchFamily="18" charset="0"/>
                <a:ea typeface="Gulim" pitchFamily="34" charset="-127"/>
              </a:rPr>
              <a:t> and </a:t>
            </a:r>
            <a:r>
              <a:rPr lang="en-US" sz="1000" dirty="0" err="1">
                <a:latin typeface="Georgia" panose="02040502050405020303" pitchFamily="18" charset="0"/>
                <a:ea typeface="Gulim" pitchFamily="34" charset="-127"/>
              </a:rPr>
              <a:t>Monfared</a:t>
            </a:r>
            <a:r>
              <a:rPr lang="en-US" sz="1000" dirty="0">
                <a:latin typeface="Georgia" panose="02040502050405020303" pitchFamily="18" charset="0"/>
                <a:ea typeface="Gulim" pitchFamily="34" charset="-127"/>
              </a:rPr>
              <a:t> 2018</a:t>
            </a:r>
            <a:endParaRPr lang="tr-TR" sz="1000" dirty="0"/>
          </a:p>
        </p:txBody>
      </p:sp>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02389" y="3428843"/>
            <a:ext cx="5004357" cy="14413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350424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ayt Numarası Yer Tutucusu 4"/>
          <p:cNvSpPr>
            <a:spLocks noGrp="1"/>
          </p:cNvSpPr>
          <p:nvPr>
            <p:ph type="sldNum" sz="quarter" idx="12"/>
          </p:nvPr>
        </p:nvSpPr>
        <p:spPr/>
        <p:txBody>
          <a:bodyPr/>
          <a:lstStyle/>
          <a:p>
            <a:fld id="{6C015D21-7A68-43FF-AD93-41204F113B81}" type="slidenum">
              <a:rPr lang="en-US" smtClean="0"/>
              <a:pPr/>
              <a:t>26</a:t>
            </a:fld>
            <a:endParaRPr lang="en-US"/>
          </a:p>
        </p:txBody>
      </p:sp>
      <p:pic>
        <p:nvPicPr>
          <p:cNvPr id="6" name="Resim 5"/>
          <p:cNvPicPr>
            <a:picLocks noChangeAspect="1"/>
          </p:cNvPicPr>
          <p:nvPr/>
        </p:nvPicPr>
        <p:blipFill>
          <a:blip r:embed="rId4"/>
          <a:stretch>
            <a:fillRect/>
          </a:stretch>
        </p:blipFill>
        <p:spPr>
          <a:xfrm>
            <a:off x="3788479" y="858013"/>
            <a:ext cx="5124251" cy="2304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Aşağı Ok Belirtme Çizgisi 1"/>
          <p:cNvSpPr/>
          <p:nvPr/>
        </p:nvSpPr>
        <p:spPr>
          <a:xfrm>
            <a:off x="1" y="0"/>
            <a:ext cx="8244408" cy="1196752"/>
          </a:xfrm>
          <a:prstGeom prst="downArrowCallout">
            <a:avLst/>
          </a:prstGeom>
          <a:blipFill>
            <a:blip r:embed="rId5"/>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w="0"/>
                <a:solidFill>
                  <a:srgbClr val="FF0000"/>
                </a:solidFill>
                <a:effectLst>
                  <a:outerShdw blurRad="38100" dist="19050" dir="2700000" algn="tl" rotWithShape="0">
                    <a:schemeClr val="dk1">
                      <a:alpha val="40000"/>
                    </a:schemeClr>
                  </a:outerShdw>
                </a:effectLst>
              </a:rPr>
              <a:t>Some literature research on the effectiveness of preoperative </a:t>
            </a:r>
            <a:r>
              <a:rPr lang="en-US" sz="2800" b="1" dirty="0" smtClean="0">
                <a:ln w="0"/>
                <a:solidFill>
                  <a:srgbClr val="FF0000"/>
                </a:solidFill>
                <a:effectLst>
                  <a:outerShdw blurRad="38100" dist="19050" dir="2700000" algn="tl" rotWithShape="0">
                    <a:schemeClr val="dk1">
                      <a:alpha val="40000"/>
                    </a:schemeClr>
                  </a:outerShdw>
                </a:effectLst>
              </a:rPr>
              <a:t>education</a:t>
            </a:r>
            <a:endParaRPr lang="tr-TR" sz="2800" b="1" dirty="0">
              <a:ln w="0"/>
              <a:solidFill>
                <a:srgbClr val="FF0000"/>
              </a:solidFill>
              <a:effectLst>
                <a:outerShdw blurRad="38100" dist="19050" dir="2700000" algn="tl" rotWithShape="0">
                  <a:schemeClr val="dk1">
                    <a:alpha val="40000"/>
                  </a:schemeClr>
                </a:outerShdw>
              </a:effectLst>
            </a:endParaRPr>
          </a:p>
        </p:txBody>
      </p:sp>
      <p:pic>
        <p:nvPicPr>
          <p:cNvPr id="7" name="Resim 6"/>
          <p:cNvPicPr>
            <a:picLocks noChangeAspect="1"/>
          </p:cNvPicPr>
          <p:nvPr/>
        </p:nvPicPr>
        <p:blipFill>
          <a:blip r:embed="rId6"/>
          <a:stretch>
            <a:fillRect/>
          </a:stretch>
        </p:blipFill>
        <p:spPr>
          <a:xfrm>
            <a:off x="3788479" y="3192508"/>
            <a:ext cx="5124251" cy="18352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Resim 7"/>
          <p:cNvPicPr>
            <a:picLocks noChangeAspect="1"/>
          </p:cNvPicPr>
          <p:nvPr/>
        </p:nvPicPr>
        <p:blipFill>
          <a:blip r:embed="rId7"/>
          <a:stretch>
            <a:fillRect/>
          </a:stretch>
        </p:blipFill>
        <p:spPr>
          <a:xfrm>
            <a:off x="34181" y="836712"/>
            <a:ext cx="3698882" cy="16841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Resim 8"/>
          <p:cNvPicPr>
            <a:picLocks noChangeAspect="1"/>
          </p:cNvPicPr>
          <p:nvPr/>
        </p:nvPicPr>
        <p:blipFill>
          <a:blip r:embed="rId8"/>
          <a:stretch>
            <a:fillRect/>
          </a:stretch>
        </p:blipFill>
        <p:spPr>
          <a:xfrm>
            <a:off x="35963" y="2523933"/>
            <a:ext cx="3697100" cy="19440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Resim 9"/>
          <p:cNvPicPr>
            <a:picLocks noChangeAspect="1"/>
          </p:cNvPicPr>
          <p:nvPr/>
        </p:nvPicPr>
        <p:blipFill>
          <a:blip r:embed="rId9"/>
          <a:stretch>
            <a:fillRect/>
          </a:stretch>
        </p:blipFill>
        <p:spPr>
          <a:xfrm>
            <a:off x="34181" y="4467990"/>
            <a:ext cx="3673340" cy="2390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Resim 10"/>
          <p:cNvPicPr>
            <a:picLocks noChangeAspect="1"/>
          </p:cNvPicPr>
          <p:nvPr/>
        </p:nvPicPr>
        <p:blipFill>
          <a:blip r:embed="rId10"/>
          <a:stretch>
            <a:fillRect/>
          </a:stretch>
        </p:blipFill>
        <p:spPr>
          <a:xfrm>
            <a:off x="3788479" y="5027790"/>
            <a:ext cx="5124250" cy="1798118"/>
          </a:xfrm>
          <a:prstGeom prst="rect">
            <a:avLst/>
          </a:prstGeom>
          <a:solidFill>
            <a:schemeClr val="accent2"/>
          </a:solidFill>
          <a:ln w="38100">
            <a:solidFill>
              <a:srgbClr val="000000"/>
            </a:solidFill>
          </a:ln>
        </p:spPr>
      </p:pic>
    </p:spTree>
    <p:extLst>
      <p:ext uri="{BB962C8B-B14F-4D97-AF65-F5344CB8AC3E}">
        <p14:creationId xmlns:p14="http://schemas.microsoft.com/office/powerpoint/2010/main" val="7798404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6C015D21-7A68-43FF-AD93-41204F113B81}" type="slidenum">
              <a:rPr lang="en-US" smtClean="0"/>
              <a:pPr/>
              <a:t>27</a:t>
            </a:fld>
            <a:endParaRPr lang="en-US"/>
          </a:p>
        </p:txBody>
      </p:sp>
      <p:graphicFrame>
        <p:nvGraphicFramePr>
          <p:cNvPr id="4" name="Tablo 3"/>
          <p:cNvGraphicFramePr>
            <a:graphicFrameLocks noGrp="1"/>
          </p:cNvGraphicFramePr>
          <p:nvPr>
            <p:extLst>
              <p:ext uri="{D42A27DB-BD31-4B8C-83A1-F6EECF244321}">
                <p14:modId xmlns:p14="http://schemas.microsoft.com/office/powerpoint/2010/main" val="1424951865"/>
              </p:ext>
            </p:extLst>
          </p:nvPr>
        </p:nvGraphicFramePr>
        <p:xfrm>
          <a:off x="539554" y="620686"/>
          <a:ext cx="7128790" cy="5654673"/>
        </p:xfrm>
        <a:graphic>
          <a:graphicData uri="http://schemas.openxmlformats.org/drawingml/2006/table">
            <a:tbl>
              <a:tblPr firstRow="1" firstCol="1" bandRow="1"/>
              <a:tblGrid>
                <a:gridCol w="901670"/>
                <a:gridCol w="630788"/>
                <a:gridCol w="724897"/>
                <a:gridCol w="811377"/>
                <a:gridCol w="541128"/>
                <a:gridCol w="540493"/>
                <a:gridCol w="724897"/>
                <a:gridCol w="811377"/>
                <a:gridCol w="540493"/>
                <a:gridCol w="901670"/>
              </a:tblGrid>
              <a:tr h="851626">
                <a:tc>
                  <a:txBody>
                    <a:bodyPr/>
                    <a:lstStyle/>
                    <a:p>
                      <a:pPr algn="ct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r>
                        <a:rPr lang="tr-TR" sz="600" b="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Studies</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Outcomes</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nSpc>
                          <a:spcPct val="107000"/>
                        </a:lnSpc>
                        <a:spcAft>
                          <a:spcPts val="0"/>
                        </a:spcAft>
                      </a:pP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Al-</a:t>
                      </a: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Qalah</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et al</a:t>
                      </a: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QES, 2015, n=100</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Ertürk</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and </a:t>
                      </a: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Ünlü</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a:t>
                      </a: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QES, 2018, n=109</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Fredericks and </a:t>
                      </a: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Yaub</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a:t>
                      </a: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Systematic review, 2016, n=585 studies</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Guo</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et al.</a:t>
                      </a: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RCT, 2012, n=153</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Hosein</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et al.</a:t>
                      </a: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RCT, 2013, n=70</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Loghmani</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and </a:t>
                      </a:r>
                      <a:r>
                        <a:rPr lang="en-US" sz="800" b="1" dirty="0" err="1">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Monfared</a:t>
                      </a:r>
                      <a:r>
                        <a:rPr lang="en-US" sz="8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a:t>
                      </a: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analytical study, 2018, n=80</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8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Kalogianni</a:t>
                      </a:r>
                      <a:r>
                        <a:rPr lang="tr-TR" sz="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et al. </a:t>
                      </a: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RCT, 2016, n=395</a:t>
                      </a:r>
                    </a:p>
                    <a:p>
                      <a:pPr>
                        <a:lnSpc>
                          <a:spcPct val="107000"/>
                        </a:lnSpc>
                        <a:spcAft>
                          <a:spcPts val="0"/>
                        </a:spcAft>
                      </a:pPr>
                      <a:r>
                        <a:rPr lang="en-US" sz="80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8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Malek</a:t>
                      </a:r>
                      <a:r>
                        <a:rPr lang="tr-TR" sz="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et al.</a:t>
                      </a: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RCT, 2018, n=160</a:t>
                      </a:r>
                    </a:p>
                    <a:p>
                      <a:pPr>
                        <a:lnSpc>
                          <a:spcPct val="107000"/>
                        </a:lnSpc>
                        <a:spcAft>
                          <a:spcPts val="0"/>
                        </a:spcAft>
                      </a:pP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8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Matthias</a:t>
                      </a:r>
                      <a:r>
                        <a:rPr lang="tr-TR" sz="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8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and</a:t>
                      </a:r>
                      <a:r>
                        <a:rPr lang="tr-TR" sz="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8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Samarasekera</a:t>
                      </a:r>
                      <a:r>
                        <a:rPr lang="tr-TR" sz="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 </a:t>
                      </a:r>
                      <a:r>
                        <a:rPr lang="tr-TR" sz="8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prospective</a:t>
                      </a: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800"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study</a:t>
                      </a:r>
                      <a:r>
                        <a:rPr lang="tr-TR" sz="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2012, n=100</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2">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Fear</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2">
                <a:tc>
                  <a:txBody>
                    <a:bodyPr/>
                    <a:lstStyle/>
                    <a:p>
                      <a:pPr>
                        <a:lnSpc>
                          <a:spcPct val="107000"/>
                        </a:lnSpc>
                        <a:spcAft>
                          <a:spcPts val="0"/>
                        </a:spcAft>
                      </a:pPr>
                      <a:r>
                        <a:rPr lang="tr-TR" sz="600" b="1">
                          <a:effectLst/>
                          <a:latin typeface="Georgia" panose="02040502050405020303" pitchFamily="18" charset="0"/>
                          <a:ea typeface="Calibri" panose="020F0502020204030204" pitchFamily="34" charset="0"/>
                          <a:cs typeface="Times New Roman" panose="02020603050405020304" pitchFamily="18" charset="0"/>
                        </a:rPr>
                        <a:t>Anxiety</a:t>
                      </a:r>
                    </a:p>
                    <a:p>
                      <a:pPr>
                        <a:lnSpc>
                          <a:spcPct val="107000"/>
                        </a:lnSpc>
                        <a:spcAft>
                          <a:spcPts val="0"/>
                        </a:spcAft>
                      </a:pPr>
                      <a:r>
                        <a:rPr lang="tr-TR" sz="600" b="1">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700">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43322">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Depression</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2">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Pain</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983">
                <a:tc>
                  <a:txBody>
                    <a:bodyPr/>
                    <a:lstStyle/>
                    <a:p>
                      <a:pPr>
                        <a:lnSpc>
                          <a:spcPct val="107000"/>
                        </a:lnSpc>
                        <a:spcAft>
                          <a:spcPts val="0"/>
                        </a:spcAft>
                      </a:pPr>
                      <a:r>
                        <a:rPr lang="tr-TR" sz="600" b="1">
                          <a:effectLst/>
                          <a:latin typeface="Georgia" panose="02040502050405020303" pitchFamily="18" charset="0"/>
                          <a:ea typeface="Calibri" panose="020F0502020204030204" pitchFamily="34" charset="0"/>
                          <a:cs typeface="Times New Roman" panose="02020603050405020304" pitchFamily="18" charset="0"/>
                        </a:rPr>
                        <a:t>Analgesia requirement</a:t>
                      </a:r>
                    </a:p>
                    <a:p>
                      <a:pP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6643">
                <a:tc>
                  <a:txBody>
                    <a:bodyPr/>
                    <a:lstStyle/>
                    <a:p>
                      <a:pPr>
                        <a:lnSpc>
                          <a:spcPct val="107000"/>
                        </a:lnSpc>
                        <a:spcAft>
                          <a:spcPts val="0"/>
                        </a:spcAft>
                      </a:pPr>
                      <a:r>
                        <a:rPr lang="tr-TR" sz="600" b="1" dirty="0">
                          <a:effectLst/>
                          <a:latin typeface="Georgia" panose="02040502050405020303" pitchFamily="18" charset="0"/>
                          <a:ea typeface="Calibri" panose="020F0502020204030204" pitchFamily="34" charset="0"/>
                          <a:cs typeface="Times New Roman" panose="02020603050405020304" pitchFamily="18" charset="0"/>
                        </a:rPr>
                        <a:t>Knowledge </a:t>
                      </a:r>
                      <a:r>
                        <a:rPr lang="tr-TR" sz="600" b="1" dirty="0" err="1">
                          <a:effectLst/>
                          <a:latin typeface="Georgia" panose="02040502050405020303" pitchFamily="18" charset="0"/>
                          <a:ea typeface="Calibri" panose="020F0502020204030204" pitchFamily="34" charset="0"/>
                          <a:cs typeface="Times New Roman" panose="02020603050405020304" pitchFamily="18" charset="0"/>
                        </a:rPr>
                        <a:t>and</a:t>
                      </a:r>
                      <a:r>
                        <a:rPr lang="tr-TR" sz="600" b="1" dirty="0">
                          <a:effectLst/>
                          <a:latin typeface="Georgia" panose="02040502050405020303" pitchFamily="18" charset="0"/>
                          <a:ea typeface="Calibri" panose="020F0502020204030204" pitchFamily="34" charset="0"/>
                          <a:cs typeface="Times New Roman" panose="02020603050405020304" pitchFamily="18" charset="0"/>
                        </a:rPr>
                        <a:t> self </a:t>
                      </a:r>
                      <a:r>
                        <a:rPr lang="tr-TR" sz="600" b="1" dirty="0" err="1">
                          <a:effectLst/>
                          <a:latin typeface="Georgia" panose="02040502050405020303" pitchFamily="18" charset="0"/>
                          <a:ea typeface="Calibri" panose="020F0502020204030204" pitchFamily="34" charset="0"/>
                          <a:cs typeface="Times New Roman" panose="02020603050405020304" pitchFamily="18" charset="0"/>
                        </a:rPr>
                        <a:t>efficacy</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983">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Early</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extubation</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33"/>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33"/>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140">
                <a:tc>
                  <a:txBody>
                    <a:bodyPr/>
                    <a:lstStyle/>
                    <a:p>
                      <a:pPr>
                        <a:lnSpc>
                          <a:spcPct val="107000"/>
                        </a:lnSpc>
                        <a:spcAft>
                          <a:spcPts val="0"/>
                        </a:spcAft>
                      </a:pPr>
                      <a:r>
                        <a:rPr lang="tr-TR" sz="600" b="1">
                          <a:effectLst/>
                          <a:latin typeface="Georgia" panose="02040502050405020303" pitchFamily="18" charset="0"/>
                          <a:ea typeface="Calibri" panose="020F0502020204030204" pitchFamily="34" charset="0"/>
                          <a:cs typeface="Times New Roman" panose="02020603050405020304" pitchFamily="18" charset="0"/>
                        </a:rPr>
                        <a:t>Sleep Quality</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302">
                <a:tc>
                  <a:txBody>
                    <a:bodyPr/>
                    <a:lstStyle/>
                    <a:p>
                      <a:pPr>
                        <a:lnSpc>
                          <a:spcPct val="107000"/>
                        </a:lnSpc>
                        <a:spcAft>
                          <a:spcPts val="80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Patient</a:t>
                      </a:r>
                      <a:r>
                        <a:rPr lang="tr-TR" sz="600" b="1" dirty="0">
                          <a:effectLst/>
                          <a:latin typeface="Georgia" panose="02040502050405020303" pitchFamily="18" charset="0"/>
                          <a:ea typeface="Calibri" panose="020F0502020204030204" pitchFamily="34" charset="0"/>
                          <a:cs typeface="Times New Roman" panose="02020603050405020304" pitchFamily="18" charset="0"/>
                        </a:rPr>
                        <a:t> </a:t>
                      </a:r>
                      <a:r>
                        <a:rPr lang="tr-TR" sz="600" b="1" dirty="0" err="1">
                          <a:effectLst/>
                          <a:latin typeface="Georgia" panose="02040502050405020303" pitchFamily="18" charset="0"/>
                          <a:ea typeface="Calibri" panose="020F0502020204030204" pitchFamily="34" charset="0"/>
                          <a:cs typeface="Times New Roman" panose="02020603050405020304" pitchFamily="18" charset="0"/>
                        </a:rPr>
                        <a:t>satisfaction</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983">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Postoperative</a:t>
                      </a:r>
                      <a:r>
                        <a:rPr lang="tr-TR" sz="600" b="1" dirty="0">
                          <a:effectLst/>
                          <a:latin typeface="Georgia" panose="02040502050405020303" pitchFamily="18" charset="0"/>
                          <a:ea typeface="Calibri" panose="020F0502020204030204" pitchFamily="34" charset="0"/>
                          <a:cs typeface="Times New Roman" panose="02020603050405020304" pitchFamily="18" charset="0"/>
                        </a:rPr>
                        <a:t> </a:t>
                      </a:r>
                    </a:p>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stay</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effectLst/>
                          <a:latin typeface="Georgia" panose="02040502050405020303" pitchFamily="18" charset="0"/>
                          <a:ea typeface="Calibri" panose="020F0502020204030204" pitchFamily="34" charset="0"/>
                          <a:cs typeface="Times New Roman" panose="02020603050405020304" pitchFamily="18" charset="0"/>
                        </a:rPr>
                        <a:t> </a:t>
                      </a: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140">
                <a:tc>
                  <a:txBody>
                    <a:bodyPr/>
                    <a:lstStyle/>
                    <a:p>
                      <a:pPr>
                        <a:lnSpc>
                          <a:spcPct val="107000"/>
                        </a:lnSpc>
                        <a:spcAft>
                          <a:spcPts val="0"/>
                        </a:spcAft>
                      </a:pPr>
                      <a:r>
                        <a:rPr lang="tr-TR" sz="600" b="1" dirty="0">
                          <a:effectLst/>
                          <a:latin typeface="Georgia" panose="02040502050405020303" pitchFamily="18" charset="0"/>
                          <a:ea typeface="Calibri" panose="020F0502020204030204" pitchFamily="34" charset="0"/>
                          <a:cs typeface="Times New Roman" panose="02020603050405020304" pitchFamily="18" charset="0"/>
                        </a:rPr>
                        <a:t>ICU </a:t>
                      </a:r>
                      <a:r>
                        <a:rPr lang="tr-TR" sz="600" b="1" dirty="0" err="1">
                          <a:effectLst/>
                          <a:latin typeface="Georgia" panose="02040502050405020303" pitchFamily="18" charset="0"/>
                          <a:ea typeface="Calibri" panose="020F0502020204030204" pitchFamily="34" charset="0"/>
                          <a:cs typeface="Times New Roman" panose="02020603050405020304" pitchFamily="18" charset="0"/>
                        </a:rPr>
                        <a:t>stay</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140">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Hospital</a:t>
                      </a:r>
                      <a:r>
                        <a:rPr lang="tr-TR" sz="600" b="1" dirty="0">
                          <a:effectLst/>
                          <a:latin typeface="Georgia" panose="02040502050405020303" pitchFamily="18" charset="0"/>
                          <a:ea typeface="Calibri" panose="020F0502020204030204" pitchFamily="34" charset="0"/>
                          <a:cs typeface="Times New Roman" panose="02020603050405020304" pitchFamily="18" charset="0"/>
                        </a:rPr>
                        <a:t> </a:t>
                      </a:r>
                      <a:r>
                        <a:rPr lang="tr-TR" sz="600" b="1" dirty="0" err="1">
                          <a:effectLst/>
                          <a:latin typeface="Georgia" panose="02040502050405020303" pitchFamily="18" charset="0"/>
                          <a:ea typeface="Calibri" panose="020F0502020204030204" pitchFamily="34" charset="0"/>
                          <a:cs typeface="Times New Roman" panose="02020603050405020304" pitchFamily="18" charset="0"/>
                        </a:rPr>
                        <a:t>stay</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99"/>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99"/>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4983">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Hospital</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readmission</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140">
                <a:tc>
                  <a:txBody>
                    <a:bodyPr/>
                    <a:lstStyle/>
                    <a:p>
                      <a:pPr>
                        <a:lnSpc>
                          <a:spcPct val="107000"/>
                        </a:lnSpc>
                        <a:spcAft>
                          <a:spcPts val="0"/>
                        </a:spcAft>
                      </a:pPr>
                      <a:r>
                        <a:rPr lang="tr-TR" sz="600" b="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Complications</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70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2">
                <a:tc>
                  <a:txBody>
                    <a:bodyPr/>
                    <a:lstStyle/>
                    <a:p>
                      <a:pPr>
                        <a:lnSpc>
                          <a:spcPct val="107000"/>
                        </a:lnSpc>
                        <a:spcAft>
                          <a:spcPts val="0"/>
                        </a:spcAft>
                      </a:pPr>
                      <a:r>
                        <a:rPr lang="tr-TR" sz="600" b="1" dirty="0" err="1">
                          <a:effectLst/>
                          <a:latin typeface="Georgia" panose="02040502050405020303" pitchFamily="18" charset="0"/>
                          <a:ea typeface="Calibri" panose="020F0502020204030204" pitchFamily="34" charset="0"/>
                          <a:cs typeface="Times New Roman" panose="02020603050405020304" pitchFamily="18" charset="0"/>
                        </a:rPr>
                        <a:t>Recovery</a:t>
                      </a:r>
                      <a:endParaRPr lang="tr-TR" sz="600" b="1"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lgn="ct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600" dirty="0">
                        <a:effectLst/>
                        <a:latin typeface="Georgia" panose="02040502050405020303" pitchFamily="18" charset="0"/>
                        <a:ea typeface="Calibri" panose="020F0502020204030204" pitchFamily="34" charset="0"/>
                        <a:cs typeface="Times New Roman" panose="02020603050405020304" pitchFamily="18" charset="0"/>
                      </a:endParaRPr>
                    </a:p>
                  </a:txBody>
                  <a:tcPr marL="40465" marR="404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Dikdörtgen 4"/>
          <p:cNvSpPr/>
          <p:nvPr/>
        </p:nvSpPr>
        <p:spPr>
          <a:xfrm>
            <a:off x="251520" y="32048"/>
            <a:ext cx="8748464" cy="369332"/>
          </a:xfrm>
          <a:prstGeom prst="rect">
            <a:avLst/>
          </a:prstGeom>
        </p:spPr>
        <p:txBody>
          <a:bodyPr wrap="square">
            <a:spAutoFit/>
          </a:bodyPr>
          <a:lstStyle/>
          <a:p>
            <a:r>
              <a:rPr lang="en-US" b="1" dirty="0">
                <a:latin typeface="Georgia" panose="02040502050405020303" pitchFamily="18" charset="0"/>
              </a:rPr>
              <a:t>Table 1. </a:t>
            </a:r>
            <a:r>
              <a:rPr lang="en-US" dirty="0">
                <a:latin typeface="Georgia" panose="02040502050405020303" pitchFamily="18" charset="0"/>
              </a:rPr>
              <a:t>Outcomes of preoperative education in patients undergoing cardiac surgery</a:t>
            </a:r>
            <a:endParaRPr lang="tr-TR" dirty="0">
              <a:latin typeface="Georgia" panose="02040502050405020303" pitchFamily="18" charset="0"/>
            </a:endParaRPr>
          </a:p>
        </p:txBody>
      </p:sp>
      <p:sp>
        <p:nvSpPr>
          <p:cNvPr id="6" name="Dikdörtgen 5"/>
          <p:cNvSpPr/>
          <p:nvPr/>
        </p:nvSpPr>
        <p:spPr>
          <a:xfrm>
            <a:off x="505324" y="6261914"/>
            <a:ext cx="8748464" cy="553998"/>
          </a:xfrm>
          <a:prstGeom prst="rect">
            <a:avLst/>
          </a:prstGeom>
        </p:spPr>
        <p:txBody>
          <a:bodyPr wrap="square">
            <a:spAutoFit/>
          </a:bodyPr>
          <a:lstStyle/>
          <a:p>
            <a:r>
              <a:rPr lang="en-US" sz="1000" dirty="0">
                <a:latin typeface="Georgia" panose="02040502050405020303" pitchFamily="18" charset="0"/>
              </a:rPr>
              <a:t>ICU: Intensive Care Unit; QES: Quasi-experimental study; RCT: </a:t>
            </a:r>
            <a:r>
              <a:rPr lang="en-US" sz="1000" dirty="0" err="1">
                <a:latin typeface="Georgia" panose="02040502050405020303" pitchFamily="18" charset="0"/>
              </a:rPr>
              <a:t>Randomised</a:t>
            </a:r>
            <a:r>
              <a:rPr lang="en-US" sz="1000" dirty="0">
                <a:latin typeface="Georgia" panose="02040502050405020303" pitchFamily="18" charset="0"/>
              </a:rPr>
              <a:t> Controlled Study</a:t>
            </a:r>
          </a:p>
          <a:p>
            <a:r>
              <a:rPr lang="en-US" sz="1000" dirty="0">
                <a:latin typeface="Georgia" panose="02040502050405020303" pitchFamily="18" charset="0"/>
              </a:rPr>
              <a:t>= : No difference between control and experimental groups</a:t>
            </a:r>
          </a:p>
          <a:p>
            <a:r>
              <a:rPr lang="en-US" sz="1000" dirty="0">
                <a:latin typeface="Georgia" panose="02040502050405020303" pitchFamily="18" charset="0"/>
              </a:rPr>
              <a:t>↓:  Significant decrease in the experimental </a:t>
            </a:r>
            <a:r>
              <a:rPr lang="en-US" sz="1000" dirty="0" smtClean="0">
                <a:latin typeface="Georgia" panose="02040502050405020303" pitchFamily="18" charset="0"/>
              </a:rPr>
              <a:t>group</a:t>
            </a:r>
            <a:r>
              <a:rPr lang="tr-TR" sz="1000" dirty="0" smtClean="0">
                <a:latin typeface="Georgia" panose="02040502050405020303" pitchFamily="18" charset="0"/>
              </a:rPr>
              <a:t>   </a:t>
            </a:r>
            <a:r>
              <a:rPr lang="en-US" sz="1000" dirty="0" smtClean="0">
                <a:latin typeface="Georgia" panose="02040502050405020303" pitchFamily="18" charset="0"/>
              </a:rPr>
              <a:t>↑</a:t>
            </a:r>
            <a:r>
              <a:rPr lang="en-US" sz="1000" dirty="0">
                <a:latin typeface="Georgia" panose="02040502050405020303" pitchFamily="18" charset="0"/>
              </a:rPr>
              <a:t>:  Significant increase in the experimental group</a:t>
            </a:r>
          </a:p>
        </p:txBody>
      </p:sp>
    </p:spTree>
    <p:extLst>
      <p:ext uri="{BB962C8B-B14F-4D97-AF65-F5344CB8AC3E}">
        <p14:creationId xmlns:p14="http://schemas.microsoft.com/office/powerpoint/2010/main" val="41330818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6C015D21-7A68-43FF-AD93-41204F113B81}" type="slidenum">
              <a:rPr lang="en-US" smtClean="0"/>
              <a:pPr/>
              <a:t>28</a:t>
            </a:fld>
            <a:endParaRPr lang="en-US"/>
          </a:p>
        </p:txBody>
      </p:sp>
      <p:graphicFrame>
        <p:nvGraphicFramePr>
          <p:cNvPr id="4" name="Tablo 3"/>
          <p:cNvGraphicFramePr>
            <a:graphicFrameLocks noGrp="1"/>
          </p:cNvGraphicFramePr>
          <p:nvPr>
            <p:extLst>
              <p:ext uri="{D42A27DB-BD31-4B8C-83A1-F6EECF244321}">
                <p14:modId xmlns:p14="http://schemas.microsoft.com/office/powerpoint/2010/main" val="1231705215"/>
              </p:ext>
            </p:extLst>
          </p:nvPr>
        </p:nvGraphicFramePr>
        <p:xfrm>
          <a:off x="323527" y="648049"/>
          <a:ext cx="8191823" cy="6133976"/>
        </p:xfrm>
        <a:graphic>
          <a:graphicData uri="http://schemas.openxmlformats.org/drawingml/2006/table">
            <a:tbl>
              <a:tblPr firstRow="1" firstCol="1" bandRow="1"/>
              <a:tblGrid>
                <a:gridCol w="1139885"/>
                <a:gridCol w="931635"/>
                <a:gridCol w="832993"/>
                <a:gridCol w="1036126"/>
                <a:gridCol w="1035394"/>
                <a:gridCol w="725579"/>
                <a:gridCol w="932368"/>
                <a:gridCol w="724850"/>
                <a:gridCol w="832993"/>
              </a:tblGrid>
              <a:tr h="816474">
                <a:tc>
                  <a:txBody>
                    <a:bodyPr/>
                    <a:lstStyle/>
                    <a:p>
                      <a:pPr algn="ctr">
                        <a:lnSpc>
                          <a:spcPct val="107000"/>
                        </a:lnSpc>
                        <a:spcAft>
                          <a:spcPts val="0"/>
                        </a:spcAft>
                      </a:pPr>
                      <a:r>
                        <a:rPr lang="tr-TR" sz="6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700" dirty="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10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r>
                        <a:rPr lang="tr-TR" sz="1000" b="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Studies</a:t>
                      </a:r>
                      <a:endParaRPr lang="tr-TR" sz="10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10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10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10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10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10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1000" b="1"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1000" b="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Outcomes</a:t>
                      </a:r>
                      <a:endParaRPr lang="tr-TR" sz="1000" b="1"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Martorella</a:t>
                      </a:r>
                      <a:r>
                        <a:rPr lang="tr-TR" sz="900" b="1" dirty="0">
                          <a:effectLst/>
                          <a:latin typeface="Georgia" panose="02040502050405020303" pitchFamily="18" charset="0"/>
                          <a:ea typeface="Calibri" panose="020F0502020204030204" pitchFamily="34" charset="0"/>
                          <a:cs typeface="Times New Roman" panose="02020603050405020304" pitchFamily="18" charset="0"/>
                        </a:rPr>
                        <a:t> et al. </a:t>
                      </a:r>
                      <a:r>
                        <a:rPr lang="tr-TR" sz="900" dirty="0">
                          <a:effectLst/>
                          <a:latin typeface="Georgia" panose="02040502050405020303" pitchFamily="18" charset="0"/>
                          <a:ea typeface="Calibri" panose="020F0502020204030204" pitchFamily="34" charset="0"/>
                          <a:cs typeface="Times New Roman" panose="02020603050405020304" pitchFamily="18" charset="0"/>
                        </a:rPr>
                        <a:t>RCT, 2012,</a:t>
                      </a: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n=52</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Ortiz</a:t>
                      </a:r>
                      <a:r>
                        <a:rPr lang="tr-TR" sz="900" b="1" dirty="0">
                          <a:effectLst/>
                          <a:latin typeface="Georgia" panose="02040502050405020303" pitchFamily="18" charset="0"/>
                          <a:ea typeface="Calibri" panose="020F0502020204030204" pitchFamily="34" charset="0"/>
                          <a:cs typeface="Times New Roman" panose="02020603050405020304" pitchFamily="18" charset="0"/>
                        </a:rPr>
                        <a:t> 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A </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survey</a:t>
                      </a:r>
                      <a:r>
                        <a:rPr lang="tr-TR" sz="900" dirty="0">
                          <a:effectLst/>
                          <a:latin typeface="Georgia" panose="02040502050405020303" pitchFamily="18" charset="0"/>
                          <a:ea typeface="Calibri" panose="020F0502020204030204" pitchFamily="34" charset="0"/>
                          <a:cs typeface="Times New Roman" panose="02020603050405020304" pitchFamily="18" charset="0"/>
                        </a:rPr>
                        <a:t>, </a:t>
                      </a: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2015</a:t>
                      </a:r>
                    </a:p>
                    <a:p>
                      <a:pPr>
                        <a:lnSpc>
                          <a:spcPct val="107000"/>
                        </a:lnSpc>
                        <a:spcAft>
                          <a:spcPts val="0"/>
                        </a:spcAft>
                      </a:pPr>
                      <a:r>
                        <a:rPr lang="tr-TR" sz="90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Ramesh</a:t>
                      </a:r>
                      <a:r>
                        <a:rPr lang="tr-TR" sz="900" b="1" dirty="0">
                          <a:effectLst/>
                          <a:latin typeface="Georgia" panose="02040502050405020303" pitchFamily="18" charset="0"/>
                          <a:ea typeface="Calibri" panose="020F0502020204030204" pitchFamily="34" charset="0"/>
                          <a:cs typeface="Times New Roman" panose="02020603050405020304" pitchFamily="18" charset="0"/>
                        </a:rPr>
                        <a:t> 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err="1">
                          <a:effectLst/>
                          <a:latin typeface="Georgia" panose="02040502050405020303" pitchFamily="18" charset="0"/>
                          <a:ea typeface="Calibri" panose="020F0502020204030204" pitchFamily="34" charset="0"/>
                          <a:cs typeface="Times New Roman" panose="02020603050405020304" pitchFamily="18" charset="0"/>
                        </a:rPr>
                        <a:t>Systematic</a:t>
                      </a:r>
                      <a:r>
                        <a:rPr lang="tr-TR" sz="900" dirty="0">
                          <a:effectLst/>
                          <a:latin typeface="Georgia" panose="02040502050405020303" pitchFamily="18" charset="0"/>
                          <a:ea typeface="Calibri" panose="020F0502020204030204" pitchFamily="34" charset="0"/>
                          <a:cs typeface="Times New Roman" panose="02020603050405020304" pitchFamily="18" charset="0"/>
                        </a:rPr>
                        <a:t> </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review</a:t>
                      </a:r>
                      <a:r>
                        <a:rPr lang="tr-TR" sz="900" dirty="0">
                          <a:effectLst/>
                          <a:latin typeface="Georgia" panose="02040502050405020303" pitchFamily="18" charset="0"/>
                          <a:ea typeface="Calibri" panose="020F0502020204030204" pitchFamily="34" charset="0"/>
                          <a:cs typeface="Times New Roman" panose="02020603050405020304" pitchFamily="18" charset="0"/>
                        </a:rPr>
                        <a:t> </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and</a:t>
                      </a:r>
                      <a:r>
                        <a:rPr lang="tr-TR" sz="900" dirty="0">
                          <a:effectLst/>
                          <a:latin typeface="Georgia" panose="02040502050405020303" pitchFamily="18" charset="0"/>
                          <a:ea typeface="Calibri" panose="020F0502020204030204" pitchFamily="34" charset="0"/>
                          <a:cs typeface="Times New Roman" panose="02020603050405020304" pitchFamily="18" charset="0"/>
                        </a:rPr>
                        <a:t> meta-</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analysis</a:t>
                      </a:r>
                      <a:r>
                        <a:rPr lang="tr-TR" sz="900" dirty="0">
                          <a:effectLst/>
                          <a:latin typeface="Georgia" panose="02040502050405020303" pitchFamily="18" charset="0"/>
                          <a:ea typeface="Calibri" panose="020F0502020204030204" pitchFamily="34" charset="0"/>
                          <a:cs typeface="Times New Roman" panose="02020603050405020304" pitchFamily="18" charset="0"/>
                        </a:rPr>
                        <a:t>, 2017</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Shahmansouri</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effectLst/>
                          <a:latin typeface="Georgia" panose="02040502050405020303" pitchFamily="18" charset="0"/>
                          <a:ea typeface="Calibri" panose="020F0502020204030204" pitchFamily="34" charset="0"/>
                          <a:cs typeface="Times New Roman" panose="02020603050405020304" pitchFamily="18" charset="0"/>
                        </a:rPr>
                        <a:t>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RCT, 2014,</a:t>
                      </a: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n=60</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Sorlie</a:t>
                      </a:r>
                      <a:r>
                        <a:rPr lang="tr-TR" sz="900" b="1" dirty="0">
                          <a:effectLst/>
                          <a:latin typeface="Georgia" panose="02040502050405020303" pitchFamily="18" charset="0"/>
                          <a:ea typeface="Calibri" panose="020F0502020204030204" pitchFamily="34" charset="0"/>
                          <a:cs typeface="Times New Roman" panose="02020603050405020304" pitchFamily="18" charset="0"/>
                        </a:rPr>
                        <a:t> 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RCT, 2007,</a:t>
                      </a: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n=109</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Utriyaprasit</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effectLst/>
                          <a:latin typeface="Georgia" panose="02040502050405020303" pitchFamily="18" charset="0"/>
                          <a:ea typeface="Calibri" panose="020F0502020204030204" pitchFamily="34" charset="0"/>
                          <a:cs typeface="Times New Roman" panose="02020603050405020304" pitchFamily="18" charset="0"/>
                        </a:rPr>
                        <a:t>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RCT, 2010, n= 120</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Varaei</a:t>
                      </a:r>
                      <a:r>
                        <a:rPr lang="tr-TR" sz="900" b="1" dirty="0">
                          <a:effectLst/>
                          <a:latin typeface="Georgia" panose="02040502050405020303" pitchFamily="18" charset="0"/>
                          <a:ea typeface="Calibri" panose="020F0502020204030204" pitchFamily="34" charset="0"/>
                          <a:cs typeface="Times New Roman" panose="02020603050405020304" pitchFamily="18" charset="0"/>
                        </a:rPr>
                        <a:t> 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RCT, 2014,</a:t>
                      </a:r>
                    </a:p>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n=60</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b="1" dirty="0" err="1">
                          <a:effectLst/>
                          <a:latin typeface="Georgia" panose="02040502050405020303" pitchFamily="18" charset="0"/>
                          <a:ea typeface="Calibri" panose="020F0502020204030204" pitchFamily="34" charset="0"/>
                          <a:cs typeface="Times New Roman" panose="02020603050405020304" pitchFamily="18" charset="0"/>
                        </a:rPr>
                        <a:t>Zhang</a:t>
                      </a:r>
                      <a:r>
                        <a:rPr lang="tr-TR" sz="900" b="1" dirty="0">
                          <a:effectLst/>
                          <a:latin typeface="Georgia" panose="02040502050405020303" pitchFamily="18" charset="0"/>
                          <a:ea typeface="Calibri" panose="020F0502020204030204" pitchFamily="34" charset="0"/>
                          <a:cs typeface="Times New Roman" panose="02020603050405020304" pitchFamily="18" charset="0"/>
                        </a:rPr>
                        <a:t> et al.</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dirty="0" err="1">
                          <a:effectLst/>
                          <a:latin typeface="Georgia" panose="02040502050405020303" pitchFamily="18" charset="0"/>
                          <a:ea typeface="Calibri" panose="020F0502020204030204" pitchFamily="34" charset="0"/>
                          <a:cs typeface="Times New Roman" panose="02020603050405020304" pitchFamily="18" charset="0"/>
                        </a:rPr>
                        <a:t>Prospective</a:t>
                      </a:r>
                      <a:r>
                        <a:rPr lang="tr-TR" sz="900" dirty="0">
                          <a:effectLst/>
                          <a:latin typeface="Georgia" panose="02040502050405020303" pitchFamily="18" charset="0"/>
                          <a:ea typeface="Calibri" panose="020F0502020204030204" pitchFamily="34" charset="0"/>
                          <a:cs typeface="Times New Roman" panose="02020603050405020304" pitchFamily="18" charset="0"/>
                        </a:rPr>
                        <a:t> </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and</a:t>
                      </a:r>
                      <a:r>
                        <a:rPr lang="tr-TR" sz="900" dirty="0">
                          <a:effectLst/>
                          <a:latin typeface="Georgia" panose="02040502050405020303" pitchFamily="18" charset="0"/>
                          <a:ea typeface="Calibri" panose="020F0502020204030204" pitchFamily="34" charset="0"/>
                          <a:cs typeface="Times New Roman" panose="02020603050405020304" pitchFamily="18" charset="0"/>
                        </a:rPr>
                        <a:t> </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Randomized</a:t>
                      </a:r>
                      <a:r>
                        <a:rPr lang="tr-TR" sz="900" dirty="0">
                          <a:effectLst/>
                          <a:latin typeface="Georgia" panose="02040502050405020303" pitchFamily="18" charset="0"/>
                          <a:ea typeface="Calibri" panose="020F0502020204030204" pitchFamily="34" charset="0"/>
                          <a:cs typeface="Times New Roman" panose="02020603050405020304" pitchFamily="18" charset="0"/>
                        </a:rPr>
                        <a:t> </a:t>
                      </a:r>
                      <a:r>
                        <a:rPr lang="tr-TR" sz="900" dirty="0" err="1">
                          <a:effectLst/>
                          <a:latin typeface="Georgia" panose="02040502050405020303" pitchFamily="18" charset="0"/>
                          <a:ea typeface="Calibri" panose="020F0502020204030204" pitchFamily="34" charset="0"/>
                          <a:cs typeface="Times New Roman" panose="02020603050405020304" pitchFamily="18" charset="0"/>
                        </a:rPr>
                        <a:t>trial</a:t>
                      </a:r>
                      <a:r>
                        <a:rPr lang="tr-TR" sz="900" dirty="0">
                          <a:effectLst/>
                          <a:latin typeface="Georgia" panose="02040502050405020303" pitchFamily="18" charset="0"/>
                          <a:ea typeface="Calibri" panose="020F0502020204030204" pitchFamily="34" charset="0"/>
                          <a:cs typeface="Times New Roman" panose="02020603050405020304" pitchFamily="18" charset="0"/>
                        </a:rPr>
                        <a:t>, 2012, n=40</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Fear</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00"/>
                    </a:solidFill>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9900"/>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Anxiety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Depression</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Pain</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B083"/>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dirty="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71">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Analgesia</a:t>
                      </a: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requirement</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FF"/>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71">
                <a:tc>
                  <a:txBody>
                    <a:bodyPr/>
                    <a:lstStyle/>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Knowledge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and</a:t>
                      </a: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self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efficacy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FF"/>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71">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Early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extubation</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33"/>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Sleep</a:t>
                      </a: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Quality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3035">
                <a:tc>
                  <a:txBody>
                    <a:bodyPr/>
                    <a:lstStyle/>
                    <a:p>
                      <a:pPr>
                        <a:lnSpc>
                          <a:spcPct val="107000"/>
                        </a:lnSpc>
                        <a:spcAft>
                          <a:spcPts val="80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Patient</a:t>
                      </a: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satisfaction</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71">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Postoperative</a:t>
                      </a: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stay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7C80"/>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ICU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stay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Hospital</a:t>
                      </a: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stay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99"/>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CC99"/>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6271">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Hospital</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readmission</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 </a:t>
                      </a: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Complications</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FF"/>
                    </a:solidFill>
                  </a:tcPr>
                </a:tc>
              </a:tr>
              <a:tr h="268604">
                <a:tc>
                  <a:txBody>
                    <a:bodyPr/>
                    <a:lstStyle/>
                    <a:p>
                      <a:pPr>
                        <a:lnSpc>
                          <a:spcPct val="107000"/>
                        </a:lnSpc>
                        <a:spcAft>
                          <a:spcPts val="0"/>
                        </a:spcAft>
                      </a:pPr>
                      <a:r>
                        <a:rPr lang="tr-TR" sz="900" b="1" dirty="0" err="1">
                          <a:solidFill>
                            <a:schemeClr val="tx1"/>
                          </a:solidFill>
                          <a:effectLst/>
                          <a:latin typeface="Georgia" panose="02040502050405020303" pitchFamily="18" charset="0"/>
                          <a:ea typeface="Calibri" panose="020F0502020204030204" pitchFamily="34" charset="0"/>
                          <a:cs typeface="Times New Roman" panose="02020603050405020304" pitchFamily="18" charset="0"/>
                        </a:rPr>
                        <a:t>Recovery</a:t>
                      </a:r>
                      <a:endParaRPr lang="tr-TR" sz="9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99FF"/>
                    </a:solidFill>
                  </a:tcPr>
                </a:tc>
                <a:tc>
                  <a:txBody>
                    <a:bodyPr/>
                    <a:lstStyle/>
                    <a:p>
                      <a:pP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p>
                      <a:pP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t>
                      </a:r>
                      <a:endParaRPr lang="tr-TR" sz="90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900" b="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a:t>
                      </a:r>
                      <a:endParaRPr lang="tr-TR" sz="900" dirty="0">
                        <a:effectLst/>
                        <a:latin typeface="Georgia" panose="02040502050405020303" pitchFamily="18" charset="0"/>
                        <a:ea typeface="Calibri" panose="020F0502020204030204" pitchFamily="34" charset="0"/>
                        <a:cs typeface="Times New Roman" panose="02020603050405020304" pitchFamily="18" charset="0"/>
                      </a:endParaRPr>
                    </a:p>
                  </a:txBody>
                  <a:tcPr marL="42935" marR="429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Dikdörtgen 4"/>
          <p:cNvSpPr/>
          <p:nvPr/>
        </p:nvSpPr>
        <p:spPr>
          <a:xfrm>
            <a:off x="323527" y="116632"/>
            <a:ext cx="2401619" cy="369332"/>
          </a:xfrm>
          <a:prstGeom prst="rect">
            <a:avLst/>
          </a:prstGeom>
        </p:spPr>
        <p:txBody>
          <a:bodyPr wrap="none">
            <a:spAutoFit/>
          </a:bodyPr>
          <a:lstStyle/>
          <a:p>
            <a:r>
              <a:rPr lang="en-US" b="1" dirty="0">
                <a:latin typeface="Georgia" panose="02040502050405020303" pitchFamily="18" charset="0"/>
              </a:rPr>
              <a:t>Table 1. </a:t>
            </a:r>
            <a:r>
              <a:rPr lang="tr-TR" dirty="0" err="1" smtClean="0">
                <a:latin typeface="Georgia" panose="02040502050405020303" pitchFamily="18" charset="0"/>
              </a:rPr>
              <a:t>Continued</a:t>
            </a:r>
            <a:r>
              <a:rPr lang="tr-TR" dirty="0" smtClean="0">
                <a:latin typeface="Georgia" panose="02040502050405020303" pitchFamily="18" charset="0"/>
              </a:rPr>
              <a:t>..</a:t>
            </a:r>
            <a:r>
              <a:rPr lang="en-US" dirty="0" smtClean="0">
                <a:latin typeface="Georgia" panose="02040502050405020303" pitchFamily="18" charset="0"/>
              </a:rPr>
              <a:t> </a:t>
            </a:r>
            <a:endParaRPr lang="tr-TR" dirty="0"/>
          </a:p>
        </p:txBody>
      </p:sp>
    </p:spTree>
    <p:extLst>
      <p:ext uri="{BB962C8B-B14F-4D97-AF65-F5344CB8AC3E}">
        <p14:creationId xmlns:p14="http://schemas.microsoft.com/office/powerpoint/2010/main" val="32495025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ayt Numarası Yer Tutucusu 4"/>
          <p:cNvSpPr>
            <a:spLocks noGrp="1"/>
          </p:cNvSpPr>
          <p:nvPr>
            <p:ph type="sldNum" sz="quarter" idx="12"/>
          </p:nvPr>
        </p:nvSpPr>
        <p:spPr/>
        <p:txBody>
          <a:bodyPr/>
          <a:lstStyle/>
          <a:p>
            <a:fld id="{6C015D21-7A68-43FF-AD93-41204F113B81}" type="slidenum">
              <a:rPr lang="en-US" smtClean="0"/>
              <a:pPr/>
              <a:t>29</a:t>
            </a:fld>
            <a:endParaRPr lang="en-US"/>
          </a:p>
        </p:txBody>
      </p:sp>
      <p:sp>
        <p:nvSpPr>
          <p:cNvPr id="2" name="Sol Sağ Ok Belirtme Çizgisi 1"/>
          <p:cNvSpPr/>
          <p:nvPr/>
        </p:nvSpPr>
        <p:spPr>
          <a:xfrm>
            <a:off x="539552" y="116632"/>
            <a:ext cx="7488832" cy="819472"/>
          </a:xfrm>
          <a:prstGeom prst="lef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Georgia" panose="02040502050405020303" pitchFamily="18" charset="0"/>
                <a:ea typeface="Gulim" pitchFamily="34" charset="-127"/>
              </a:rPr>
              <a:t>Conclusion</a:t>
            </a:r>
            <a:endParaRPr lang="tr-TR" sz="3600" b="1" dirty="0">
              <a:ln w="9525">
                <a:solidFill>
                  <a:schemeClr val="bg1"/>
                </a:solidFill>
                <a:prstDash val="solid"/>
              </a:ln>
              <a:solidFill>
                <a:srgbClr val="C00000"/>
              </a:solidFill>
              <a:effectLst>
                <a:outerShdw blurRad="12700" dist="38100" dir="2700000" algn="tl" rotWithShape="0">
                  <a:schemeClr val="bg1">
                    <a:lumMod val="50000"/>
                  </a:schemeClr>
                </a:outerShdw>
              </a:effectLst>
              <a:latin typeface="Georgia" panose="02040502050405020303" pitchFamily="18" charset="0"/>
            </a:endParaRPr>
          </a:p>
        </p:txBody>
      </p:sp>
      <p:sp>
        <p:nvSpPr>
          <p:cNvPr id="6" name="Çift Dalga 5"/>
          <p:cNvSpPr/>
          <p:nvPr/>
        </p:nvSpPr>
        <p:spPr>
          <a:xfrm>
            <a:off x="505272" y="1556792"/>
            <a:ext cx="8147248" cy="4298776"/>
          </a:xfrm>
          <a:prstGeom prst="doubleWave">
            <a:avLst>
              <a:gd name="adj1" fmla="val 6250"/>
              <a:gd name="adj2" fmla="val -175"/>
            </a:avLst>
          </a:prstGeom>
          <a:solidFill>
            <a:srgbClr val="FFCC66"/>
          </a:solidFill>
          <a:ln w="28575">
            <a:solidFill>
              <a:srgbClr val="FFC000"/>
            </a:solidFill>
          </a:ln>
        </p:spPr>
        <p:style>
          <a:lnRef idx="1">
            <a:schemeClr val="accent5"/>
          </a:lnRef>
          <a:fillRef idx="2">
            <a:schemeClr val="accent5"/>
          </a:fillRef>
          <a:effectRef idx="1">
            <a:schemeClr val="accent5"/>
          </a:effectRef>
          <a:fontRef idx="minor">
            <a:schemeClr val="dk1"/>
          </a:fontRef>
        </p:style>
        <p:txBody>
          <a:bodyPr rtlCol="0" anchor="ctr"/>
          <a:lstStyle/>
          <a:p>
            <a:pPr marL="185738"/>
            <a:r>
              <a:rPr lang="tr-TR" sz="2400" b="1" dirty="0" smtClean="0">
                <a:solidFill>
                  <a:schemeClr val="tx1"/>
                </a:solidFill>
                <a:latin typeface="Georgia" panose="02040502050405020303" pitchFamily="18" charset="0"/>
              </a:rPr>
              <a:t>	</a:t>
            </a:r>
            <a:r>
              <a:rPr lang="en-US" sz="2400" b="1" dirty="0" smtClean="0">
                <a:solidFill>
                  <a:schemeClr val="tx1"/>
                </a:solidFill>
                <a:latin typeface="Georgia" panose="02040502050405020303" pitchFamily="18" charset="0"/>
              </a:rPr>
              <a:t>Many </a:t>
            </a:r>
            <a:r>
              <a:rPr lang="en-US" sz="2400" b="1" dirty="0">
                <a:solidFill>
                  <a:schemeClr val="tx1"/>
                </a:solidFill>
                <a:latin typeface="Georgia" panose="02040502050405020303" pitchFamily="18" charset="0"/>
              </a:rPr>
              <a:t>studies have investigated whether preoperative education interventions are successful in improving postoperative outcomes and whether physical and psychological healing is improved after cardiac surgery. </a:t>
            </a:r>
          </a:p>
          <a:p>
            <a:pPr marL="185738"/>
            <a:r>
              <a:rPr lang="en-US" sz="2400" b="1" dirty="0">
                <a:solidFill>
                  <a:schemeClr val="tx1"/>
                </a:solidFill>
                <a:latin typeface="Georgia" panose="02040502050405020303" pitchFamily="18" charset="0"/>
              </a:rPr>
              <a:t>	In addition, the effectiveness of preoperative education on postoperative outcomes in patients undergoing cardiac surgery has not been clearly identified. </a:t>
            </a:r>
          </a:p>
        </p:txBody>
      </p:sp>
    </p:spTree>
    <p:extLst>
      <p:ext uri="{BB962C8B-B14F-4D97-AF65-F5344CB8AC3E}">
        <p14:creationId xmlns:p14="http://schemas.microsoft.com/office/powerpoint/2010/main" val="29813132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ayt Numarası Yer Tutucusu 4"/>
          <p:cNvSpPr>
            <a:spLocks noGrp="1"/>
          </p:cNvSpPr>
          <p:nvPr>
            <p:ph type="sldNum" sz="quarter" idx="12"/>
          </p:nvPr>
        </p:nvSpPr>
        <p:spPr/>
        <p:txBody>
          <a:bodyPr/>
          <a:lstStyle/>
          <a:p>
            <a:fld id="{6C015D21-7A68-43FF-AD93-41204F113B81}" type="slidenum">
              <a:rPr lang="en-US" smtClean="0"/>
              <a:pPr/>
              <a:t>30</a:t>
            </a:fld>
            <a:endParaRPr lang="en-US"/>
          </a:p>
        </p:txBody>
      </p:sp>
      <p:sp>
        <p:nvSpPr>
          <p:cNvPr id="2" name="Sol Sağ Ok Belirtme Çizgisi 1"/>
          <p:cNvSpPr/>
          <p:nvPr/>
        </p:nvSpPr>
        <p:spPr>
          <a:xfrm>
            <a:off x="539552" y="116632"/>
            <a:ext cx="7488832" cy="819472"/>
          </a:xfrm>
          <a:prstGeom prst="leftRightArrow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Georgia" panose="02040502050405020303" pitchFamily="18" charset="0"/>
                <a:ea typeface="Gulim" pitchFamily="34" charset="-127"/>
              </a:rPr>
              <a:t>Conclusion</a:t>
            </a:r>
            <a:endParaRPr lang="tr-TR" sz="3600" b="1" dirty="0">
              <a:ln w="9525">
                <a:solidFill>
                  <a:schemeClr val="bg1"/>
                </a:solidFill>
                <a:prstDash val="solid"/>
              </a:ln>
              <a:solidFill>
                <a:srgbClr val="C00000"/>
              </a:solidFill>
              <a:effectLst>
                <a:outerShdw blurRad="12700" dist="38100" dir="2700000" algn="tl" rotWithShape="0">
                  <a:schemeClr val="bg1">
                    <a:lumMod val="50000"/>
                  </a:schemeClr>
                </a:outerShdw>
              </a:effectLst>
              <a:latin typeface="Georgia" panose="02040502050405020303" pitchFamily="18" charset="0"/>
            </a:endParaRPr>
          </a:p>
        </p:txBody>
      </p:sp>
      <p:sp>
        <p:nvSpPr>
          <p:cNvPr id="6" name="Çift Dalga 5"/>
          <p:cNvSpPr/>
          <p:nvPr/>
        </p:nvSpPr>
        <p:spPr>
          <a:xfrm>
            <a:off x="550416" y="1484784"/>
            <a:ext cx="7859216" cy="4226768"/>
          </a:xfrm>
          <a:prstGeom prst="doubleWave">
            <a:avLst>
              <a:gd name="adj1" fmla="val 6250"/>
              <a:gd name="adj2" fmla="val -175"/>
            </a:avLst>
          </a:prstGeom>
          <a:solidFill>
            <a:srgbClr val="FFCC66"/>
          </a:solidFill>
          <a:ln w="28575">
            <a:solidFill>
              <a:srgbClr val="FFC000"/>
            </a:solidFill>
          </a:ln>
        </p:spPr>
        <p:style>
          <a:lnRef idx="1">
            <a:schemeClr val="accent5"/>
          </a:lnRef>
          <a:fillRef idx="2">
            <a:schemeClr val="accent5"/>
          </a:fillRef>
          <a:effectRef idx="1">
            <a:schemeClr val="accent5"/>
          </a:effectRef>
          <a:fontRef idx="minor">
            <a:schemeClr val="dk1"/>
          </a:fontRef>
        </p:style>
        <p:txBody>
          <a:bodyPr rtlCol="0" anchor="ctr"/>
          <a:lstStyle/>
          <a:p>
            <a:pPr marL="185738"/>
            <a:r>
              <a:rPr lang="tr-TR" sz="2000" b="1" i="1" dirty="0" smtClean="0">
                <a:latin typeface="Georgia" panose="02040502050405020303" pitchFamily="18" charset="0"/>
                <a:ea typeface="Gulim" pitchFamily="34" charset="-127"/>
              </a:rPr>
              <a:t>	</a:t>
            </a:r>
            <a:r>
              <a:rPr lang="en-US" sz="2000" b="1" i="1" dirty="0" smtClean="0">
                <a:latin typeface="Georgia" panose="02040502050405020303" pitchFamily="18" charset="0"/>
                <a:ea typeface="Gulim" pitchFamily="34" charset="-127"/>
              </a:rPr>
              <a:t>For </a:t>
            </a:r>
            <a:r>
              <a:rPr lang="en-US" sz="2000" b="1" i="1" dirty="0">
                <a:latin typeface="Georgia" panose="02040502050405020303" pitchFamily="18" charset="0"/>
                <a:ea typeface="Gulim" pitchFamily="34" charset="-127"/>
              </a:rPr>
              <a:t>the patients undergoing cardiac surgery, it was observed that higher quality randomized studies are needed to provide stronger evidence for preoperative education interventions to improve the postoperative </a:t>
            </a:r>
            <a:r>
              <a:rPr lang="en-US" sz="2000" b="1" i="1" dirty="0" smtClean="0">
                <a:latin typeface="Georgia" panose="02040502050405020303" pitchFamily="18" charset="0"/>
                <a:ea typeface="Gulim" pitchFamily="34" charset="-127"/>
              </a:rPr>
              <a:t>outcomes.</a:t>
            </a:r>
            <a:r>
              <a:rPr lang="tr-TR" sz="2000" b="1" i="1" dirty="0">
                <a:latin typeface="Georgia" panose="02040502050405020303" pitchFamily="18" charset="0"/>
                <a:ea typeface="Gulim" pitchFamily="34" charset="-127"/>
              </a:rPr>
              <a:t> </a:t>
            </a:r>
            <a:r>
              <a:rPr lang="en-US" sz="2000" b="1" i="1" dirty="0" smtClean="0">
                <a:latin typeface="Georgia" panose="02040502050405020303" pitchFamily="18" charset="0"/>
                <a:ea typeface="Gulim" pitchFamily="34" charset="-127"/>
              </a:rPr>
              <a:t>Although </a:t>
            </a:r>
            <a:r>
              <a:rPr lang="en-US" sz="2000" b="1" i="1" dirty="0">
                <a:latin typeface="Georgia" panose="02040502050405020303" pitchFamily="18" charset="0"/>
                <a:ea typeface="Gulim" pitchFamily="34" charset="-127"/>
              </a:rPr>
              <a:t>the preoperative education is not at the required level to increase the health status, it can be concluded that the written and oral preoperative education applied by a nurse has important contribution to the patient outcomes</a:t>
            </a:r>
            <a:r>
              <a:rPr lang="en-US" sz="2000" b="1" i="1" dirty="0" smtClean="0">
                <a:latin typeface="Georgia" panose="02040502050405020303" pitchFamily="18" charset="0"/>
                <a:ea typeface="Gulim" pitchFamily="34" charset="-127"/>
              </a:rPr>
              <a:t>.</a:t>
            </a:r>
            <a:endParaRPr lang="en-US" sz="2000" b="1" i="1" dirty="0">
              <a:latin typeface="Georgia" panose="02040502050405020303" pitchFamily="18" charset="0"/>
              <a:ea typeface="Gulim" pitchFamily="34" charset="-127"/>
            </a:endParaRPr>
          </a:p>
        </p:txBody>
      </p:sp>
    </p:spTree>
    <p:extLst>
      <p:ext uri="{BB962C8B-B14F-4D97-AF65-F5344CB8AC3E}">
        <p14:creationId xmlns:p14="http://schemas.microsoft.com/office/powerpoint/2010/main" val="2284697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layt Numarası Yer Tutucusu 4"/>
          <p:cNvSpPr>
            <a:spLocks noGrp="1"/>
          </p:cNvSpPr>
          <p:nvPr>
            <p:ph type="sldNum" sz="quarter" idx="12"/>
          </p:nvPr>
        </p:nvSpPr>
        <p:spPr/>
        <p:txBody>
          <a:bodyPr/>
          <a:lstStyle/>
          <a:p>
            <a:fld id="{6C015D21-7A68-43FF-AD93-41204F113B81}" type="slidenum">
              <a:rPr lang="en-US" smtClean="0"/>
              <a:pPr/>
              <a:t>31</a:t>
            </a:fld>
            <a:endParaRPr lang="en-US"/>
          </a:p>
        </p:txBody>
      </p:sp>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869160"/>
          </a:xfrm>
          <a:prstGeom prst="rect">
            <a:avLst/>
          </a:prstGeom>
        </p:spPr>
      </p:pic>
      <p:pic>
        <p:nvPicPr>
          <p:cNvPr id="8" name="Resim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5656" y="3933056"/>
            <a:ext cx="3291840" cy="2924944"/>
          </a:xfrm>
          <a:prstGeom prst="rect">
            <a:avLst/>
          </a:prstGeom>
          <a:ln>
            <a:noFill/>
          </a:ln>
          <a:effectLst>
            <a:softEdge rad="112500"/>
          </a:effectLst>
        </p:spPr>
      </p:pic>
    </p:spTree>
    <p:extLst>
      <p:ext uri="{BB962C8B-B14F-4D97-AF65-F5344CB8AC3E}">
        <p14:creationId xmlns:p14="http://schemas.microsoft.com/office/powerpoint/2010/main" val="3962207769"/>
      </p:ext>
    </p:extLst>
  </p:cSld>
  <p:clrMapOvr>
    <a:masterClrMapping/>
  </p:clrMapOvr>
  <p:timing>
    <p:tnLst>
      <p:par>
        <p:cTn id="1" dur="indefinite" restart="never" nodeType="tmRoot"/>
      </p:par>
    </p:tnLst>
  </p:timing>
</p:sld>
</file>

<file path=ppt/theme/theme1.xml><?xml version="1.0" encoding="utf-8"?>
<a:theme xmlns:a="http://schemas.openxmlformats.org/drawingml/2006/main" name="N0080">
  <a:themeElements>
    <a:clrScheme name="Custom 142">
      <a:dk1>
        <a:srgbClr val="0C0600"/>
      </a:dk1>
      <a:lt1>
        <a:srgbClr val="FFFFFF"/>
      </a:lt1>
      <a:dk2>
        <a:srgbClr val="03B0B9"/>
      </a:dk2>
      <a:lt2>
        <a:srgbClr val="7BDEFD"/>
      </a:lt2>
      <a:accent1>
        <a:srgbClr val="9CBCC4"/>
      </a:accent1>
      <a:accent2>
        <a:srgbClr val="DCE9EC"/>
      </a:accent2>
      <a:accent3>
        <a:srgbClr val="9AA5A8"/>
      </a:accent3>
      <a:accent4>
        <a:srgbClr val="005658"/>
      </a:accent4>
      <a:accent5>
        <a:srgbClr val="14CECE"/>
      </a:accent5>
      <a:accent6>
        <a:srgbClr val="ECF6F8"/>
      </a:accent6>
      <a:hlink>
        <a:srgbClr val="FF0000"/>
      </a:hlink>
      <a:folHlink>
        <a:srgbClr val="0051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N0080</Template>
  <TotalTime>991</TotalTime>
  <Words>1572</Words>
  <Application>Microsoft Office PowerPoint</Application>
  <PresentationFormat>Ekran Gösterisi (4:3)</PresentationFormat>
  <Paragraphs>586</Paragraphs>
  <Slides>31</Slides>
  <Notes>24</Notes>
  <HiddenSlides>0</HiddenSlides>
  <MMClips>0</MMClips>
  <ScaleCrop>false</ScaleCrop>
  <HeadingPairs>
    <vt:vector size="6" baseType="variant">
      <vt:variant>
        <vt:lpstr>Kullanılan Yazı Tipleri</vt:lpstr>
      </vt:variant>
      <vt:variant>
        <vt:i4>11</vt:i4>
      </vt:variant>
      <vt:variant>
        <vt:lpstr>Tema</vt:lpstr>
      </vt:variant>
      <vt:variant>
        <vt:i4>2</vt:i4>
      </vt:variant>
      <vt:variant>
        <vt:lpstr>Slayt Başlıkları</vt:lpstr>
      </vt:variant>
      <vt:variant>
        <vt:i4>31</vt:i4>
      </vt:variant>
    </vt:vector>
  </HeadingPairs>
  <TitlesOfParts>
    <vt:vector size="44" baseType="lpstr">
      <vt:lpstr>Adobe Caslon Pro</vt:lpstr>
      <vt:lpstr>Adobe Devanagari</vt:lpstr>
      <vt:lpstr>Adobe Heiti Std R</vt:lpstr>
      <vt:lpstr>Andalus</vt:lpstr>
      <vt:lpstr>AR BERKLEY</vt:lpstr>
      <vt:lpstr>Arial</vt:lpstr>
      <vt:lpstr>Calibri</vt:lpstr>
      <vt:lpstr>Calibri Light</vt:lpstr>
      <vt:lpstr>Georgia</vt:lpstr>
      <vt:lpstr>Gulim</vt:lpstr>
      <vt:lpstr>Times New Roman</vt:lpstr>
      <vt:lpstr>N0080</vt:lpstr>
      <vt:lpstr>Office Teması</vt:lpstr>
      <vt:lpstr>«The healing power of preoperative education in patients undergoing cardiac surgery»</vt:lpstr>
      <vt:lpstr>Presentation Content</vt:lpstr>
      <vt:lpstr>1. The global burden of cardiovascular disease</vt:lpstr>
      <vt:lpstr>1. The global burden of cardiovascular disease continued…</vt:lpstr>
      <vt:lpstr>1. The global burden of cardiovascular disease continued…</vt:lpstr>
      <vt:lpstr>1. The global burden of cardiovascular disease continued…</vt:lpstr>
      <vt:lpstr>PowerPoint Sunusu</vt:lpstr>
      <vt:lpstr>PowerPoint Sunusu</vt:lpstr>
      <vt:lpstr>PowerPoint Sunusu</vt:lpstr>
      <vt:lpstr>PowerPoint Sunusu</vt:lpstr>
      <vt:lpstr>PowerPoint Sunusu</vt:lpstr>
      <vt:lpstr>PowerPoint Sunusu</vt:lpstr>
      <vt:lpstr>PowerPoint Sunusu</vt:lpstr>
      <vt:lpstr>3. Importance of preoperative education</vt:lpstr>
      <vt:lpstr>3. Importance of preoperative education continued…</vt:lpstr>
      <vt:lpstr>3. Importance of preoperative education continued…</vt:lpstr>
      <vt:lpstr>Components and Methods of Preoperative Education</vt:lpstr>
      <vt:lpstr>Components and Methods of Preoperative Education continued..</vt:lpstr>
      <vt:lpstr>Components and Methods of Preoperative Education continued..</vt:lpstr>
      <vt:lpstr>Components and Methods of Preoperative Education continued..</vt:lpstr>
      <vt:lpstr>Role of the Nurses in Preoperative Education</vt:lpstr>
      <vt:lpstr>Role of the Nurses in Preoperative Education continued..</vt:lpstr>
      <vt:lpstr>Role of the Nurses in Preoperative Education continued..</vt:lpstr>
      <vt:lpstr>Role of the Nurses in Preoperative Education continued..</vt:lpstr>
      <vt:lpstr>Role of the Nurses in Preoperative Education continued..</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pc-</dc:creator>
  <cp:lastModifiedBy>hp</cp:lastModifiedBy>
  <cp:revision>102</cp:revision>
  <dcterms:created xsi:type="dcterms:W3CDTF">2016-04-20T13:49:58Z</dcterms:created>
  <dcterms:modified xsi:type="dcterms:W3CDTF">2018-09-18T23:19:08Z</dcterms:modified>
</cp:coreProperties>
</file>