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144" r:id="rId1"/>
    <p:sldMasterId id="2147484156" r:id="rId2"/>
  </p:sldMasterIdLst>
  <p:notesMasterIdLst>
    <p:notesMasterId r:id="rId38"/>
  </p:notesMasterIdLst>
  <p:sldIdLst>
    <p:sldId id="298" r:id="rId3"/>
    <p:sldId id="299" r:id="rId4"/>
    <p:sldId id="256" r:id="rId5"/>
    <p:sldId id="258" r:id="rId6"/>
    <p:sldId id="259" r:id="rId7"/>
    <p:sldId id="261" r:id="rId8"/>
    <p:sldId id="263" r:id="rId9"/>
    <p:sldId id="291" r:id="rId10"/>
    <p:sldId id="262" r:id="rId11"/>
    <p:sldId id="264" r:id="rId12"/>
    <p:sldId id="265" r:id="rId13"/>
    <p:sldId id="266" r:id="rId14"/>
    <p:sldId id="267" r:id="rId15"/>
    <p:sldId id="268" r:id="rId16"/>
    <p:sldId id="290" r:id="rId17"/>
    <p:sldId id="292" r:id="rId18"/>
    <p:sldId id="270" r:id="rId19"/>
    <p:sldId id="273" r:id="rId20"/>
    <p:sldId id="275" r:id="rId21"/>
    <p:sldId id="274" r:id="rId22"/>
    <p:sldId id="269" r:id="rId23"/>
    <p:sldId id="293" r:id="rId24"/>
    <p:sldId id="276" r:id="rId25"/>
    <p:sldId id="277" r:id="rId26"/>
    <p:sldId id="278" r:id="rId27"/>
    <p:sldId id="279" r:id="rId28"/>
    <p:sldId id="280" r:id="rId29"/>
    <p:sldId id="281" r:id="rId30"/>
    <p:sldId id="282" r:id="rId31"/>
    <p:sldId id="296" r:id="rId32"/>
    <p:sldId id="286" r:id="rId33"/>
    <p:sldId id="287" r:id="rId34"/>
    <p:sldId id="288" r:id="rId35"/>
    <p:sldId id="297" r:id="rId36"/>
    <p:sldId id="300" r:id="rId37"/>
  </p:sldIdLst>
  <p:sldSz cx="9144000" cy="6858000" type="screen4x3"/>
  <p:notesSz cx="6858000" cy="9144000"/>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B5"/>
    <a:srgbClr val="27FF3F"/>
    <a:srgbClr val="42E8F7"/>
    <a:srgbClr val="FFD22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0"/>
    </p:ext>
  </p:extLst>
</p:presentationPr>
</file>

<file path=ppt/tableStyles.xml><?xml version="1.0" encoding="utf-8"?>
<a:tblStyleLst xmlns:a="http://schemas.openxmlformats.org/drawingml/2006/main" def="{5C22544A-7EE6-4342-B048-85BDC9FD1C3A}">
  <a:tblStyle styleId="{793D81CF-94F2-401A-BA57-92F5A7B2D0C5}" styleName="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84E427A-3D55-4303-BF80-6455036E1DE7}" styleName="テーマ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スタイル/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淡色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588" autoAdjust="0"/>
    <p:restoredTop sz="93486" autoAdjust="0"/>
  </p:normalViewPr>
  <p:slideViewPr>
    <p:cSldViewPr snapToGrid="0" snapToObjects="1">
      <p:cViewPr>
        <p:scale>
          <a:sx n="108" d="100"/>
          <a:sy n="108" d="100"/>
        </p:scale>
        <p:origin x="-276" y="75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0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1E23D6E-F3E2-C34F-B7DA-8D1AC12C86AE}" type="datetimeFigureOut">
              <a:rPr kumimoji="1" lang="ja-JP" altLang="en-US" smtClean="0"/>
              <a:pPr/>
              <a:t>2014/11/22</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AB3035-3271-CF44-AD1C-CB6F1EF38310}" type="slidenum">
              <a:rPr kumimoji="1" lang="ja-JP" altLang="en-US" smtClean="0"/>
              <a:pPr/>
              <a:t>‹#›</a:t>
            </a:fld>
            <a:endParaRPr kumimoji="1" lang="ja-JP" altLang="en-US"/>
          </a:p>
        </p:txBody>
      </p:sp>
    </p:spTree>
    <p:extLst>
      <p:ext uri="{BB962C8B-B14F-4D97-AF65-F5344CB8AC3E}">
        <p14:creationId xmlns="" xmlns:p14="http://schemas.microsoft.com/office/powerpoint/2010/main" val="94519391"/>
      </p:ext>
    </p:extLst>
  </p:cSld>
  <p:clrMap bg1="lt1" tx1="dk1" bg2="lt2" tx2="dk2" accent1="accent1" accent2="accent2" accent3="accent3" accent4="accent4" accent5="accent5" accent6="accent6" hlink="hlink" folHlink="folHlink"/>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744759D-0EFF-4FB2-9CCE-04E00944F0FE}" type="slidenum">
              <a:rPr lang="en-US" smtClean="0"/>
              <a:pPr/>
              <a:t>‹#›</a:t>
            </a:fld>
            <a:endParaRPr lang="en-US" dirty="0"/>
          </a:p>
        </p:txBody>
      </p:sp>
    </p:spTree>
    <p:extLst>
      <p:ext uri="{BB962C8B-B14F-4D97-AF65-F5344CB8AC3E}">
        <p14:creationId xmlns="" xmlns:p14="http://schemas.microsoft.com/office/powerpoint/2010/main" val="1303065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3552013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2533254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42771609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2277633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716698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1617094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8746906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5403276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1377753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02282FB-234F-E741-9B35-75CA5C3C513B}" type="datetimeFigureOut">
              <a:rPr kumimoji="1" lang="ja-JP" altLang="en-US" smtClean="0"/>
              <a:pPr/>
              <a:t>2014/11/22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11278607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4F6C9297-4E9E-4079-A782-DE3595976757}" type="datetimeFigureOut">
              <a:rPr lang="en-GB"/>
              <a:pPr>
                <a:defRPr/>
              </a:pPr>
              <a:t>22/11/2014</a:t>
            </a:fld>
            <a:endParaRPr lang="en-GB"/>
          </a:p>
        </p:txBody>
      </p:sp>
      <p:sp>
        <p:nvSpPr>
          <p:cNvPr id="5" name="Footer Placeholder 18"/>
          <p:cNvSpPr>
            <a:spLocks noGrp="1"/>
          </p:cNvSpPr>
          <p:nvPr>
            <p:ph type="ftr" sz="quarter" idx="11"/>
          </p:nvPr>
        </p:nvSpPr>
        <p:spPr/>
        <p:txBody>
          <a:bodyPr/>
          <a:lstStyle>
            <a:lvl1pPr>
              <a:defRPr/>
            </a:lvl1pPr>
          </a:lstStyle>
          <a:p>
            <a:pPr>
              <a:defRPr/>
            </a:pPr>
            <a:endParaRPr lang="en-GB"/>
          </a:p>
        </p:txBody>
      </p:sp>
      <p:sp>
        <p:nvSpPr>
          <p:cNvPr id="6" name="Slide Number Placeholder 26"/>
          <p:cNvSpPr>
            <a:spLocks noGrp="1"/>
          </p:cNvSpPr>
          <p:nvPr>
            <p:ph type="sldNum" sz="quarter" idx="12"/>
          </p:nvPr>
        </p:nvSpPr>
        <p:spPr/>
        <p:txBody>
          <a:bodyPr/>
          <a:lstStyle>
            <a:lvl1pPr>
              <a:defRPr/>
            </a:lvl1pPr>
          </a:lstStyle>
          <a:p>
            <a:pPr>
              <a:defRPr/>
            </a:pPr>
            <a:fld id="{8170D43B-A3CC-44D6-ACCB-4B10E4BD6559}"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C88447D-5716-4CDC-BD8A-CFCCB7A2607E}" type="datetimeFigureOut">
              <a:rPr lang="en-GB"/>
              <a:pPr>
                <a:defRPr/>
              </a:pPr>
              <a:t>22/11/2014</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A785584A-C12B-4306-A87E-7F589D945C10}"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9EDA041-33E5-47B3-9B75-CB2ACD47FD6C}" type="datetimeFigureOut">
              <a:rPr lang="en-GB"/>
              <a:pPr>
                <a:defRPr/>
              </a:pPr>
              <a:t>22/11/2014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56B212C-1D80-4840-97BC-8FAFEE08ED9D}"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CA6774E-9BC6-494B-87CC-D6A3D8F84061}" type="datetimeFigureOut">
              <a:rPr lang="en-GB"/>
              <a:pPr>
                <a:defRPr/>
              </a:pPr>
              <a:t>22/11/2014</a:t>
            </a:fld>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A7597030-63E7-47D1-B801-7E66A974B4A9}"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1E0B7626-C206-4A76-8717-877C40C201F8}" type="datetimeFigureOut">
              <a:rPr lang="en-GB"/>
              <a:pPr>
                <a:defRPr/>
              </a:pPr>
              <a:t>22/11/2014</a:t>
            </a:fld>
            <a:endParaRPr lang="en-GB"/>
          </a:p>
        </p:txBody>
      </p:sp>
      <p:sp>
        <p:nvSpPr>
          <p:cNvPr id="8" name="Footer Placeholder 21"/>
          <p:cNvSpPr>
            <a:spLocks noGrp="1"/>
          </p:cNvSpPr>
          <p:nvPr>
            <p:ph type="ftr" sz="quarter" idx="11"/>
          </p:nvPr>
        </p:nvSpPr>
        <p:spPr/>
        <p:txBody>
          <a:bodyPr/>
          <a:lstStyle>
            <a:lvl1pPr>
              <a:defRPr/>
            </a:lvl1pPr>
          </a:lstStyle>
          <a:p>
            <a:pPr>
              <a:defRPr/>
            </a:pPr>
            <a:endParaRPr lang="en-GB"/>
          </a:p>
        </p:txBody>
      </p:sp>
      <p:sp>
        <p:nvSpPr>
          <p:cNvPr id="9" name="Slide Number Placeholder 17"/>
          <p:cNvSpPr>
            <a:spLocks noGrp="1"/>
          </p:cNvSpPr>
          <p:nvPr>
            <p:ph type="sldNum" sz="quarter" idx="12"/>
          </p:nvPr>
        </p:nvSpPr>
        <p:spPr/>
        <p:txBody>
          <a:bodyPr/>
          <a:lstStyle>
            <a:lvl1pPr>
              <a:defRPr/>
            </a:lvl1pPr>
          </a:lstStyle>
          <a:p>
            <a:pPr>
              <a:defRPr/>
            </a:pPr>
            <a:fld id="{CE91A061-1CB0-4E84-98E2-336791B1DEC8}"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AFBCCE0-843D-4CFB-92FB-274EF8EFC4BD}" type="datetimeFigureOut">
              <a:rPr lang="en-GB"/>
              <a:pPr>
                <a:defRPr/>
              </a:pPr>
              <a:t>22/11/2014</a:t>
            </a:fld>
            <a:endParaRPr lang="en-GB"/>
          </a:p>
        </p:txBody>
      </p:sp>
      <p:sp>
        <p:nvSpPr>
          <p:cNvPr id="4" name="Footer Placeholder 21"/>
          <p:cNvSpPr>
            <a:spLocks noGrp="1"/>
          </p:cNvSpPr>
          <p:nvPr>
            <p:ph type="ftr" sz="quarter" idx="11"/>
          </p:nvPr>
        </p:nvSpPr>
        <p:spPr/>
        <p:txBody>
          <a:bodyPr/>
          <a:lstStyle>
            <a:lvl1pPr>
              <a:defRPr/>
            </a:lvl1pPr>
          </a:lstStyle>
          <a:p>
            <a:pPr>
              <a:defRPr/>
            </a:pPr>
            <a:endParaRPr lang="en-GB"/>
          </a:p>
        </p:txBody>
      </p:sp>
      <p:sp>
        <p:nvSpPr>
          <p:cNvPr id="5" name="Slide Number Placeholder 17"/>
          <p:cNvSpPr>
            <a:spLocks noGrp="1"/>
          </p:cNvSpPr>
          <p:nvPr>
            <p:ph type="sldNum" sz="quarter" idx="12"/>
          </p:nvPr>
        </p:nvSpPr>
        <p:spPr/>
        <p:txBody>
          <a:bodyPr/>
          <a:lstStyle>
            <a:lvl1pPr>
              <a:defRPr/>
            </a:lvl1pPr>
          </a:lstStyle>
          <a:p>
            <a:pPr>
              <a:defRPr/>
            </a:pPr>
            <a:fld id="{5CE0C2ED-71FC-46FB-BDA6-221F654C06DE}"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D68F0A6F-B27A-44F0-B938-4435A2956ACB}" type="datetimeFigureOut">
              <a:rPr lang="en-GB"/>
              <a:pPr>
                <a:defRPr/>
              </a:pPr>
              <a:t>22/11/2014</a:t>
            </a:fld>
            <a:endParaRPr lang="en-GB"/>
          </a:p>
        </p:txBody>
      </p:sp>
      <p:sp>
        <p:nvSpPr>
          <p:cNvPr id="3" name="Footer Placeholder 21"/>
          <p:cNvSpPr>
            <a:spLocks noGrp="1"/>
          </p:cNvSpPr>
          <p:nvPr>
            <p:ph type="ftr" sz="quarter" idx="11"/>
          </p:nvPr>
        </p:nvSpPr>
        <p:spPr/>
        <p:txBody>
          <a:bodyPr/>
          <a:lstStyle>
            <a:lvl1pPr>
              <a:defRPr/>
            </a:lvl1pPr>
          </a:lstStyle>
          <a:p>
            <a:pPr>
              <a:defRPr/>
            </a:pPr>
            <a:endParaRPr lang="en-GB"/>
          </a:p>
        </p:txBody>
      </p:sp>
      <p:sp>
        <p:nvSpPr>
          <p:cNvPr id="4" name="Slide Number Placeholder 17"/>
          <p:cNvSpPr>
            <a:spLocks noGrp="1"/>
          </p:cNvSpPr>
          <p:nvPr>
            <p:ph type="sldNum" sz="quarter" idx="12"/>
          </p:nvPr>
        </p:nvSpPr>
        <p:spPr/>
        <p:txBody>
          <a:bodyPr/>
          <a:lstStyle>
            <a:lvl1pPr>
              <a:defRPr/>
            </a:lvl1pPr>
          </a:lstStyle>
          <a:p>
            <a:pPr>
              <a:defRPr/>
            </a:pPr>
            <a:fld id="{85F16EE4-96C3-4A2F-8987-F46D499BC0B5}" type="slidenum">
              <a:rPr lang="en-GB"/>
              <a:pPr>
                <a:defRPr/>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3B4B9BF9-2C14-4ADD-B4B0-1A84CFFC4246}" type="datetimeFigureOut">
              <a:rPr lang="en-GB"/>
              <a:pPr>
                <a:defRPr/>
              </a:pPr>
              <a:t>22/11/2014</a:t>
            </a:fld>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B62A6328-ABE3-4137-8027-69791A4D79A3}" type="slidenum">
              <a:rPr lang="en-GB"/>
              <a:pPr>
                <a:defRPr/>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F462A6B6-6FB8-4427-B77D-122D66875725}" type="datetimeFigureOut">
              <a:rPr lang="en-GB"/>
              <a:pPr>
                <a:defRPr/>
              </a:pPr>
              <a:t>22/11/2014</a:t>
            </a:fld>
            <a:endParaRPr lang="en-GB"/>
          </a:p>
        </p:txBody>
      </p:sp>
      <p:sp>
        <p:nvSpPr>
          <p:cNvPr id="10" name="Footer Placeholder 5"/>
          <p:cNvSpPr>
            <a:spLocks noGrp="1"/>
          </p:cNvSpPr>
          <p:nvPr>
            <p:ph type="ftr" sz="quarter" idx="11"/>
          </p:nvPr>
        </p:nvSpPr>
        <p:spPr/>
        <p:txBody>
          <a:bodyPr/>
          <a:lstStyle>
            <a:lvl1pPr>
              <a:defRPr/>
            </a:lvl1pPr>
          </a:lstStyle>
          <a:p>
            <a:pPr>
              <a:defRPr/>
            </a:pPr>
            <a:endParaRPr lang="en-GB"/>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5957B148-D3D5-4FCD-9241-2C14E9C126B0}" type="slidenum">
              <a:rPr lang="en-GB"/>
              <a:pPr>
                <a:defRPr/>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454FE61-D18B-4249-8BD7-D71B4AF4DE89}" type="datetimeFigureOut">
              <a:rPr lang="en-GB"/>
              <a:pPr>
                <a:defRPr/>
              </a:pPr>
              <a:t>22/11/2014</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5C31A8F8-7D74-4E4D-92B1-7964AA981CE3}" type="slidenum">
              <a:rPr lang="en-GB"/>
              <a:pPr>
                <a:defRPr/>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B164FB9-087C-4B50-939B-9772A85AFA58}" type="datetimeFigureOut">
              <a:rPr lang="en-GB"/>
              <a:pPr>
                <a:defRPr/>
              </a:pPr>
              <a:t>22/11/2014</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D3C69F76-66C2-489C-8267-3A1CA2DCC453}"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2282FB-234F-E741-9B35-75CA5C3C513B}" type="datetimeFigureOut">
              <a:rPr kumimoji="1" lang="ja-JP" altLang="en-US" smtClean="0"/>
              <a:pPr/>
              <a:t>2014/11/22</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FACB92-1F1E-BD46-A7F2-E7F55C6A1309}" type="slidenum">
              <a:rPr kumimoji="1" lang="ja-JP" altLang="en-US" smtClean="0"/>
              <a:pPr/>
              <a:t>‹#›</a:t>
            </a:fld>
            <a:endParaRPr kumimoji="1" lang="ja-JP" altLang="en-US"/>
          </a:p>
        </p:txBody>
      </p:sp>
    </p:spTree>
    <p:extLst>
      <p:ext uri="{BB962C8B-B14F-4D97-AF65-F5344CB8AC3E}">
        <p14:creationId xmlns="" xmlns:p14="http://schemas.microsoft.com/office/powerpoint/2010/main" val="2039322070"/>
      </p:ext>
    </p:extLst>
  </p:cSld>
  <p:clrMap bg1="dk1" tx1="lt1" bg2="dk2" tx2="lt2" accent1="accent1" accent2="accent2" accent3="accent3" accent4="accent4" accent5="accent5" accent6="accent6" hlink="hlink" folHlink="folHlink"/>
  <p:sldLayoutIdLst>
    <p:sldLayoutId id="2147484145" r:id="rId1"/>
    <p:sldLayoutId id="2147484146" r:id="rId2"/>
    <p:sldLayoutId id="2147484147" r:id="rId3"/>
    <p:sldLayoutId id="2147484148" r:id="rId4"/>
    <p:sldLayoutId id="2147484149" r:id="rId5"/>
    <p:sldLayoutId id="2147484150" r:id="rId6"/>
    <p:sldLayoutId id="2147484151" r:id="rId7"/>
    <p:sldLayoutId id="2147484152" r:id="rId8"/>
    <p:sldLayoutId id="2147484153" r:id="rId9"/>
    <p:sldLayoutId id="2147484154" r:id="rId10"/>
    <p:sldLayoutId id="2147484155" r:id="rId11"/>
  </p:sldLayoutIdLst>
  <p:txStyles>
    <p:titleStyle>
      <a:lvl1pPr algn="ctr" defTabSz="4572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kumimoji="1"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kumimoji="1"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kumimoji="1"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fld id="{472A081B-B987-426F-AFC0-F2AB1D57F3C2}" type="datetimeFigureOut">
              <a:rPr lang="en-GB"/>
              <a:pPr>
                <a:defRPr/>
              </a:pPr>
              <a:t>22/11/2014</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charset="0"/>
                <a:cs typeface="Arial" charset="0"/>
              </a:defRPr>
            </a:lvl1pPr>
          </a:lstStyle>
          <a:p>
            <a:pPr>
              <a:defRPr/>
            </a:pPr>
            <a:fld id="{3E6B9BAE-61EC-4C30-BD80-3B87D24899C7}" type="slidenum">
              <a:rPr lang="en-GB"/>
              <a:pPr>
                <a:defRPr/>
              </a:pPr>
              <a:t>‹#›</a:t>
            </a:fld>
            <a:endParaRPr lang="en-GB"/>
          </a:p>
        </p:txBody>
      </p:sp>
      <p:grpSp>
        <p:nvGrpSpPr>
          <p:cNvPr id="2"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4157" r:id="rId1"/>
    <p:sldLayoutId id="2147484158" r:id="rId2"/>
    <p:sldLayoutId id="2147484159" r:id="rId3"/>
    <p:sldLayoutId id="2147484160" r:id="rId4"/>
    <p:sldLayoutId id="2147484161" r:id="rId5"/>
    <p:sldLayoutId id="2147484162" r:id="rId6"/>
    <p:sldLayoutId id="2147484163" r:id="rId7"/>
    <p:sldLayoutId id="2147484164" r:id="rId8"/>
    <p:sldLayoutId id="2147484165" r:id="rId9"/>
    <p:sldLayoutId id="2147484166" r:id="rId10"/>
    <p:sldLayoutId id="2147484167"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8488"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685800" y="1269744"/>
            <a:ext cx="7772400" cy="2056275"/>
          </a:xfrm>
        </p:spPr>
        <p:txBody>
          <a:bodyPr>
            <a:normAutofit fontScale="90000"/>
          </a:bodyPr>
          <a:lstStyle/>
          <a:p>
            <a:r>
              <a:rPr kumimoji="1" lang="en-US" altLang="ja-JP" sz="3600" b="1" dirty="0" smtClean="0">
                <a:solidFill>
                  <a:srgbClr val="FFD226"/>
                </a:solidFill>
                <a:latin typeface="Helvetica"/>
                <a:cs typeface="Helvetica"/>
              </a:rPr>
              <a:t>Function of the phased A-tracts </a:t>
            </a:r>
            <a:br>
              <a:rPr kumimoji="1" lang="en-US" altLang="ja-JP" sz="3600" b="1" dirty="0" smtClean="0">
                <a:solidFill>
                  <a:srgbClr val="FFD226"/>
                </a:solidFill>
                <a:latin typeface="Helvetica"/>
                <a:cs typeface="Helvetica"/>
              </a:rPr>
            </a:br>
            <a:r>
              <a:rPr lang="en-US" altLang="ja-JP" sz="3600" b="1" dirty="0" smtClean="0">
                <a:solidFill>
                  <a:srgbClr val="FFD226"/>
                </a:solidFill>
                <a:latin typeface="Helvetica"/>
                <a:cs typeface="Helvetica"/>
              </a:rPr>
              <a:t>upstream of the phospholipase C gene promoter in </a:t>
            </a:r>
            <a:r>
              <a:rPr lang="en-US" altLang="ja-JP" sz="3600" b="1" i="1" dirty="0" smtClean="0">
                <a:solidFill>
                  <a:srgbClr val="FFD226"/>
                </a:solidFill>
                <a:latin typeface="Helvetica"/>
                <a:cs typeface="Helvetica"/>
              </a:rPr>
              <a:t>Clostridium perfringens</a:t>
            </a:r>
            <a:r>
              <a:rPr lang="en-US" altLang="ja-JP" sz="3600" b="1" dirty="0" smtClean="0">
                <a:solidFill>
                  <a:srgbClr val="FFD226"/>
                </a:solidFill>
                <a:latin typeface="Helvetica"/>
                <a:cs typeface="Helvetica"/>
              </a:rPr>
              <a:t> </a:t>
            </a:r>
            <a:endParaRPr kumimoji="1" lang="ja-JP" altLang="en-US" sz="3600" b="1" dirty="0">
              <a:solidFill>
                <a:srgbClr val="FFD226"/>
              </a:solidFill>
              <a:latin typeface="Helvetica"/>
              <a:cs typeface="Helvetica"/>
            </a:endParaRPr>
          </a:p>
        </p:txBody>
      </p:sp>
      <p:sp>
        <p:nvSpPr>
          <p:cNvPr id="5" name="サブタイトル 4"/>
          <p:cNvSpPr>
            <a:spLocks noGrp="1"/>
          </p:cNvSpPr>
          <p:nvPr>
            <p:ph type="subTitle" idx="1"/>
          </p:nvPr>
        </p:nvSpPr>
        <p:spPr>
          <a:xfrm>
            <a:off x="1371600" y="4063181"/>
            <a:ext cx="6400800" cy="1752600"/>
          </a:xfrm>
        </p:spPr>
        <p:txBody>
          <a:bodyPr/>
          <a:lstStyle/>
          <a:p>
            <a:r>
              <a:rPr kumimoji="1" lang="en-US" altLang="ja-JP" dirty="0" smtClean="0"/>
              <a:t>Seiichi Katayama</a:t>
            </a:r>
          </a:p>
          <a:p>
            <a:endParaRPr lang="en-US" altLang="ja-JP" dirty="0" smtClean="0"/>
          </a:p>
          <a:p>
            <a:r>
              <a:rPr lang="en-US" altLang="ja-JP" dirty="0" smtClean="0"/>
              <a:t>Okayama University of Science, Japan</a:t>
            </a:r>
            <a:endParaRPr lang="en-US" altLang="ja-JP" dirty="0"/>
          </a:p>
        </p:txBody>
      </p:sp>
      <p:sp>
        <p:nvSpPr>
          <p:cNvPr id="6" name="テキスト ボックス 5"/>
          <p:cNvSpPr txBox="1"/>
          <p:nvPr/>
        </p:nvSpPr>
        <p:spPr>
          <a:xfrm>
            <a:off x="770350" y="301908"/>
            <a:ext cx="8004077" cy="369332"/>
          </a:xfrm>
          <a:prstGeom prst="rect">
            <a:avLst/>
          </a:prstGeom>
          <a:noFill/>
        </p:spPr>
        <p:txBody>
          <a:bodyPr wrap="none" rtlCol="0">
            <a:spAutoFit/>
          </a:bodyPr>
          <a:lstStyle/>
          <a:p>
            <a:r>
              <a:rPr lang="en-US" altLang="ja-JP" dirty="0" smtClean="0">
                <a:solidFill>
                  <a:srgbClr val="42E8F7"/>
                </a:solidFill>
              </a:rPr>
              <a:t>On </a:t>
            </a:r>
            <a:r>
              <a:rPr kumimoji="1" lang="en-US" altLang="ja-JP" dirty="0" smtClean="0">
                <a:solidFill>
                  <a:srgbClr val="42E8F7"/>
                </a:solidFill>
              </a:rPr>
              <a:t>17</a:t>
            </a:r>
            <a:r>
              <a:rPr kumimoji="1" lang="en-US" altLang="ja-JP" baseline="30000" dirty="0" smtClean="0">
                <a:solidFill>
                  <a:srgbClr val="42E8F7"/>
                </a:solidFill>
              </a:rPr>
              <a:t>th</a:t>
            </a:r>
            <a:r>
              <a:rPr kumimoji="1" lang="en-US" altLang="ja-JP" dirty="0" smtClean="0">
                <a:solidFill>
                  <a:srgbClr val="42E8F7"/>
                </a:solidFill>
              </a:rPr>
              <a:t> November 2014 at Double Tree by Hilton Hotel Chicago - </a:t>
            </a:r>
            <a:r>
              <a:rPr lang="en-US" altLang="ja-JP" dirty="0">
                <a:solidFill>
                  <a:srgbClr val="42E8F7"/>
                </a:solidFill>
              </a:rPr>
              <a:t>North Shore </a:t>
            </a:r>
            <a:r>
              <a:rPr kumimoji="1" lang="en-US" altLang="ja-JP" dirty="0" smtClean="0">
                <a:solidFill>
                  <a:srgbClr val="42E8F7"/>
                </a:solidFill>
              </a:rPr>
              <a:t>, USA</a:t>
            </a:r>
            <a:endParaRPr kumimoji="1" lang="ja-JP" altLang="en-US" dirty="0">
              <a:solidFill>
                <a:srgbClr val="42E8F7"/>
              </a:solidFill>
            </a:endParaRPr>
          </a:p>
        </p:txBody>
      </p:sp>
    </p:spTree>
    <p:extLst>
      <p:ext uri="{BB962C8B-B14F-4D97-AF65-F5344CB8AC3E}">
        <p14:creationId xmlns="" xmlns:p14="http://schemas.microsoft.com/office/powerpoint/2010/main" val="25317154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normAutofit/>
          </a:bodyPr>
          <a:lstStyle/>
          <a:p>
            <a:r>
              <a:rPr kumimoji="1" lang="en-US" altLang="ja-JP" sz="3600" b="1" dirty="0" smtClean="0">
                <a:solidFill>
                  <a:srgbClr val="FFFF00"/>
                </a:solidFill>
                <a:latin typeface="Helvetica"/>
                <a:cs typeface="Helvetica"/>
              </a:rPr>
              <a:t> Introduction</a:t>
            </a:r>
            <a:endParaRPr kumimoji="1" lang="ja-JP" altLang="en-US" sz="3600" b="1" dirty="0">
              <a:solidFill>
                <a:srgbClr val="FFFF00"/>
              </a:solidFill>
              <a:latin typeface="Helvetica"/>
              <a:cs typeface="Helvetica"/>
            </a:endParaRPr>
          </a:p>
        </p:txBody>
      </p:sp>
    </p:spTree>
    <p:extLst>
      <p:ext uri="{BB962C8B-B14F-4D97-AF65-F5344CB8AC3E}">
        <p14:creationId xmlns="" xmlns:p14="http://schemas.microsoft.com/office/powerpoint/2010/main" val="39581574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rmAutofit/>
          </a:bodyPr>
          <a:lstStyle/>
          <a:p>
            <a:r>
              <a:rPr kumimoji="1" lang="en-US" altLang="ja-JP" sz="3600" b="1" i="1" dirty="0" smtClean="0">
                <a:solidFill>
                  <a:srgbClr val="FFD226"/>
                </a:solidFill>
                <a:latin typeface="Helvetica"/>
                <a:cs typeface="Helvetica"/>
              </a:rPr>
              <a:t>Clostridium perfringens</a:t>
            </a:r>
            <a:endParaRPr kumimoji="1" lang="ja-JP" altLang="en-US" sz="3600" b="1" i="1" dirty="0">
              <a:solidFill>
                <a:srgbClr val="FFD226"/>
              </a:solidFill>
              <a:latin typeface="Helvetica"/>
              <a:cs typeface="Helvetica"/>
            </a:endParaRPr>
          </a:p>
        </p:txBody>
      </p:sp>
      <p:sp>
        <p:nvSpPr>
          <p:cNvPr id="5" name="コンテンツ プレースホルダー 4"/>
          <p:cNvSpPr>
            <a:spLocks noGrp="1"/>
          </p:cNvSpPr>
          <p:nvPr>
            <p:ph idx="1"/>
          </p:nvPr>
        </p:nvSpPr>
        <p:spPr>
          <a:xfrm>
            <a:off x="457200" y="2534188"/>
            <a:ext cx="8229600" cy="4003697"/>
          </a:xfrm>
        </p:spPr>
        <p:txBody>
          <a:bodyPr>
            <a:normAutofit/>
          </a:bodyPr>
          <a:lstStyle/>
          <a:p>
            <a:r>
              <a:rPr kumimoji="1" lang="en-US" altLang="ja-JP" sz="2800" dirty="0" smtClean="0">
                <a:latin typeface="Helvetica"/>
                <a:cs typeface="Helvetica"/>
              </a:rPr>
              <a:t>Gram positive rod </a:t>
            </a:r>
          </a:p>
          <a:p>
            <a:r>
              <a:rPr lang="en-US" altLang="ja-JP" sz="2800" dirty="0" smtClean="0">
                <a:latin typeface="Helvetica"/>
                <a:cs typeface="Helvetica"/>
              </a:rPr>
              <a:t>Spore-forming</a:t>
            </a:r>
          </a:p>
          <a:p>
            <a:r>
              <a:rPr lang="en-US" altLang="ja-JP" sz="2800" dirty="0" smtClean="0">
                <a:latin typeface="Helvetica"/>
                <a:cs typeface="Helvetica"/>
              </a:rPr>
              <a:t>Obligate anaerobe</a:t>
            </a:r>
          </a:p>
          <a:p>
            <a:r>
              <a:rPr lang="en-US" altLang="ja-JP" sz="2800" dirty="0" smtClean="0">
                <a:latin typeface="Helvetica"/>
                <a:cs typeface="Helvetica"/>
              </a:rPr>
              <a:t>Living in animal intestinal tracts and soil </a:t>
            </a:r>
          </a:p>
          <a:p>
            <a:r>
              <a:rPr lang="en-US" altLang="ja-JP" sz="2800" dirty="0" smtClean="0">
                <a:latin typeface="Helvetica"/>
                <a:cs typeface="Helvetica"/>
              </a:rPr>
              <a:t>Pathogen for humans and animals</a:t>
            </a:r>
          </a:p>
          <a:p>
            <a:pPr marL="0" indent="0">
              <a:buNone/>
            </a:pPr>
            <a:r>
              <a:rPr lang="en-US" altLang="ja-JP" sz="2800" dirty="0">
                <a:latin typeface="Helvetica"/>
                <a:cs typeface="Helvetica"/>
              </a:rPr>
              <a:t> </a:t>
            </a:r>
            <a:r>
              <a:rPr lang="en-US" altLang="ja-JP" sz="2800" dirty="0" smtClean="0">
                <a:latin typeface="Helvetica"/>
                <a:cs typeface="Helvetica"/>
              </a:rPr>
              <a:t>   gas gangrene		←</a:t>
            </a:r>
            <a:r>
              <a:rPr lang="ja-JP" altLang="en-US" sz="2800" dirty="0" smtClean="0">
                <a:latin typeface="Helvetica"/>
                <a:cs typeface="Helvetica"/>
              </a:rPr>
              <a:t>　</a:t>
            </a:r>
            <a:r>
              <a:rPr lang="en-US" altLang="ja-JP" sz="2800" dirty="0" smtClean="0">
                <a:latin typeface="Symbol" charset="2"/>
                <a:cs typeface="Symbol" charset="2"/>
              </a:rPr>
              <a:t>a</a:t>
            </a:r>
            <a:r>
              <a:rPr lang="en-US" altLang="ja-JP" sz="2800" dirty="0" smtClean="0">
                <a:latin typeface="Helvetica"/>
                <a:cs typeface="Helvetica"/>
              </a:rPr>
              <a:t>-toxin</a:t>
            </a:r>
          </a:p>
          <a:p>
            <a:pPr marL="0" indent="0">
              <a:buNone/>
            </a:pPr>
            <a:r>
              <a:rPr lang="en-US" altLang="ja-JP" sz="2800" dirty="0">
                <a:latin typeface="Helvetica"/>
                <a:cs typeface="Helvetica"/>
              </a:rPr>
              <a:t> </a:t>
            </a:r>
            <a:r>
              <a:rPr lang="en-US" altLang="ja-JP" sz="2800" dirty="0" smtClean="0">
                <a:latin typeface="Helvetica"/>
                <a:cs typeface="Helvetica"/>
              </a:rPr>
              <a:t>   </a:t>
            </a:r>
            <a:r>
              <a:rPr lang="en-US" altLang="ja-JP" sz="2800" dirty="0">
                <a:latin typeface="Helvetica"/>
                <a:cs typeface="Helvetica"/>
              </a:rPr>
              <a:t>food </a:t>
            </a:r>
            <a:r>
              <a:rPr lang="en-US" altLang="ja-JP" sz="2800" dirty="0" smtClean="0">
                <a:latin typeface="Helvetica"/>
                <a:cs typeface="Helvetica"/>
              </a:rPr>
              <a:t>poisoning		←</a:t>
            </a:r>
            <a:r>
              <a:rPr lang="en-US" altLang="ja-JP" sz="2800" dirty="0">
                <a:latin typeface="Helvetica"/>
                <a:cs typeface="Helvetica"/>
              </a:rPr>
              <a:t>　</a:t>
            </a:r>
            <a:r>
              <a:rPr lang="en-US" altLang="ja-JP" sz="2800" dirty="0" smtClean="0">
                <a:latin typeface="Helvetica"/>
                <a:cs typeface="Helvetica"/>
              </a:rPr>
              <a:t>enterotoxin</a:t>
            </a:r>
          </a:p>
          <a:p>
            <a:pPr marL="0" indent="0">
              <a:buNone/>
            </a:pPr>
            <a:endParaRPr lang="en-US" altLang="ja-JP" dirty="0" smtClean="0"/>
          </a:p>
        </p:txBody>
      </p:sp>
      <p:pic>
        <p:nvPicPr>
          <p:cNvPr id="6" name="図 5"/>
          <p:cNvPicPr>
            <a:picLocks noChangeAspect="1"/>
          </p:cNvPicPr>
          <p:nvPr/>
        </p:nvPicPr>
        <p:blipFill>
          <a:blip r:embed="rId2"/>
          <a:stretch>
            <a:fillRect/>
          </a:stretch>
        </p:blipFill>
        <p:spPr>
          <a:xfrm>
            <a:off x="5017683" y="1670833"/>
            <a:ext cx="3216731" cy="2233544"/>
          </a:xfrm>
          <a:prstGeom prst="rect">
            <a:avLst/>
          </a:prstGeom>
        </p:spPr>
      </p:pic>
    </p:spTree>
    <p:extLst>
      <p:ext uri="{BB962C8B-B14F-4D97-AF65-F5344CB8AC3E}">
        <p14:creationId xmlns="" xmlns:p14="http://schemas.microsoft.com/office/powerpoint/2010/main" val="25458241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3600" b="1" dirty="0" smtClean="0">
                <a:solidFill>
                  <a:srgbClr val="FFD226"/>
                </a:solidFill>
                <a:latin typeface="Helvetica"/>
                <a:cs typeface="Helvetica"/>
              </a:rPr>
              <a:t>Gas gangrene</a:t>
            </a:r>
            <a:endParaRPr kumimoji="1" lang="ja-JP" altLang="en-US" sz="3600" b="1" dirty="0">
              <a:solidFill>
                <a:srgbClr val="FFD226"/>
              </a:solidFill>
              <a:latin typeface="Helvetica"/>
              <a:cs typeface="Helvetica"/>
            </a:endParaRPr>
          </a:p>
        </p:txBody>
      </p:sp>
      <p:sp>
        <p:nvSpPr>
          <p:cNvPr id="3" name="コンテンツ プレースホルダー 2"/>
          <p:cNvSpPr>
            <a:spLocks noGrp="1"/>
          </p:cNvSpPr>
          <p:nvPr>
            <p:ph idx="1"/>
          </p:nvPr>
        </p:nvSpPr>
        <p:spPr>
          <a:xfrm>
            <a:off x="561302" y="1617519"/>
            <a:ext cx="8229600" cy="3579464"/>
          </a:xfrm>
        </p:spPr>
        <p:txBody>
          <a:bodyPr>
            <a:normAutofit/>
          </a:bodyPr>
          <a:lstStyle/>
          <a:p>
            <a:r>
              <a:rPr lang="en-US" altLang="ja-JP" sz="2800" dirty="0">
                <a:latin typeface="Helvetica"/>
                <a:cs typeface="Helvetica"/>
              </a:rPr>
              <a:t>Wound, injury </a:t>
            </a:r>
            <a:r>
              <a:rPr lang="en-US" altLang="ja-JP" sz="2800" dirty="0" smtClean="0">
                <a:latin typeface="Helvetica"/>
                <a:cs typeface="Helvetica"/>
              </a:rPr>
              <a:t>of </a:t>
            </a:r>
            <a:r>
              <a:rPr lang="en-US" altLang="ja-JP" sz="2800" dirty="0">
                <a:latin typeface="Helvetica"/>
                <a:cs typeface="Helvetica"/>
              </a:rPr>
              <a:t>surgery</a:t>
            </a:r>
            <a:r>
              <a:rPr lang="ja-JP" altLang="en-US" sz="2800" dirty="0">
                <a:latin typeface="Helvetica"/>
                <a:cs typeface="Helvetica"/>
              </a:rPr>
              <a:t>　</a:t>
            </a:r>
            <a:r>
              <a:rPr lang="en-US" altLang="ja-JP" sz="2800" dirty="0">
                <a:latin typeface="Helvetica"/>
                <a:cs typeface="Helvetica"/>
              </a:rPr>
              <a:t>→</a:t>
            </a:r>
            <a:r>
              <a:rPr lang="ja-JP" altLang="en-US" sz="2800" dirty="0">
                <a:latin typeface="Helvetica"/>
                <a:cs typeface="Helvetica"/>
              </a:rPr>
              <a:t>　</a:t>
            </a:r>
            <a:r>
              <a:rPr lang="en-US" altLang="ja-JP" sz="2800" dirty="0">
                <a:latin typeface="Helvetica"/>
                <a:cs typeface="Helvetica"/>
              </a:rPr>
              <a:t>infection →</a:t>
            </a:r>
            <a:endParaRPr lang="en-US" altLang="ja-JP" sz="2800" dirty="0" smtClean="0">
              <a:latin typeface="Helvetica"/>
              <a:cs typeface="Helvetica"/>
            </a:endParaRPr>
          </a:p>
          <a:p>
            <a:pPr>
              <a:buFont typeface="Symbol" charset="0"/>
              <a:buChar char=" "/>
            </a:pPr>
            <a:r>
              <a:rPr lang="en-US" altLang="ja-JP" sz="2800" dirty="0" smtClean="0">
                <a:latin typeface="Symbol" charset="2"/>
                <a:cs typeface="Symbol" charset="2"/>
              </a:rPr>
              <a:t>a</a:t>
            </a:r>
            <a:r>
              <a:rPr lang="en-US" altLang="ja-JP" sz="2800" dirty="0" smtClean="0">
                <a:latin typeface="Helvetica"/>
                <a:cs typeface="Helvetica"/>
              </a:rPr>
              <a:t>-toxin (phospholipase C ) produced by </a:t>
            </a:r>
            <a:r>
              <a:rPr lang="en-US" altLang="ja-JP" sz="2800" i="1" dirty="0" smtClean="0">
                <a:latin typeface="Helvetica"/>
                <a:cs typeface="Helvetica"/>
              </a:rPr>
              <a:t>C. perfringens</a:t>
            </a:r>
            <a:r>
              <a:rPr lang="en-US" altLang="ja-JP" sz="2800" dirty="0" smtClean="0">
                <a:latin typeface="Helvetica"/>
                <a:cs typeface="Helvetica"/>
              </a:rPr>
              <a:t>  →</a:t>
            </a:r>
            <a:r>
              <a:rPr lang="ja-JP" altLang="en-US" sz="2800" dirty="0" smtClean="0">
                <a:latin typeface="Helvetica"/>
                <a:cs typeface="Helvetica"/>
              </a:rPr>
              <a:t>　</a:t>
            </a:r>
            <a:r>
              <a:rPr lang="en-US" altLang="ja-JP" sz="2800" dirty="0" smtClean="0">
                <a:latin typeface="Helvetica"/>
                <a:cs typeface="Helvetica"/>
              </a:rPr>
              <a:t>destructions of cell membranes </a:t>
            </a:r>
          </a:p>
          <a:p>
            <a:pPr>
              <a:buFont typeface="Symbol" charset="0"/>
              <a:buChar char=" "/>
            </a:pPr>
            <a:r>
              <a:rPr lang="en-US" altLang="ja-JP" sz="2800" dirty="0" smtClean="0">
                <a:latin typeface="Helvetica"/>
                <a:cs typeface="Helvetica"/>
              </a:rPr>
              <a:t>→ damages of tissues</a:t>
            </a:r>
          </a:p>
          <a:p>
            <a:r>
              <a:rPr lang="en-US" altLang="ja-JP" sz="2800" dirty="0" smtClean="0">
                <a:latin typeface="Helvetica"/>
                <a:cs typeface="Helvetica"/>
              </a:rPr>
              <a:t>Treatment</a:t>
            </a:r>
            <a:r>
              <a:rPr lang="ja-JP" altLang="en-US" sz="2800" dirty="0">
                <a:latin typeface="Helvetica"/>
                <a:cs typeface="Helvetica"/>
              </a:rPr>
              <a:t>　</a:t>
            </a:r>
            <a:r>
              <a:rPr lang="en-US" altLang="ja-JP" sz="2800" dirty="0">
                <a:latin typeface="Helvetica"/>
                <a:cs typeface="Helvetica"/>
              </a:rPr>
              <a:t>→	</a:t>
            </a:r>
            <a:r>
              <a:rPr lang="en-US" altLang="ja-JP" sz="2800" dirty="0" smtClean="0">
                <a:latin typeface="Helvetica"/>
                <a:cs typeface="Helvetica"/>
              </a:rPr>
              <a:t>    Cut open </a:t>
            </a:r>
            <a:r>
              <a:rPr lang="en-US" altLang="ja-JP" sz="2800" dirty="0">
                <a:latin typeface="Helvetica"/>
                <a:cs typeface="Helvetica"/>
              </a:rPr>
              <a:t>of the </a:t>
            </a:r>
            <a:r>
              <a:rPr lang="en-US" altLang="ja-JP" sz="2800" dirty="0" smtClean="0">
                <a:latin typeface="Helvetica"/>
                <a:cs typeface="Helvetica"/>
              </a:rPr>
              <a:t>wound</a:t>
            </a:r>
            <a:r>
              <a:rPr lang="en-US" altLang="ja-JP" sz="2800" dirty="0">
                <a:latin typeface="Helvetica"/>
                <a:cs typeface="Helvetica"/>
              </a:rPr>
              <a:t>	</a:t>
            </a:r>
          </a:p>
          <a:p>
            <a:pPr marL="0" indent="0">
              <a:buNone/>
            </a:pPr>
            <a:r>
              <a:rPr lang="en-US" altLang="ja-JP" sz="2800" dirty="0">
                <a:latin typeface="Helvetica"/>
                <a:cs typeface="Helvetica"/>
              </a:rPr>
              <a:t>							</a:t>
            </a:r>
            <a:r>
              <a:rPr lang="en-US" altLang="ja-JP" sz="2800" dirty="0" smtClean="0">
                <a:latin typeface="Helvetica"/>
                <a:cs typeface="Helvetica"/>
              </a:rPr>
              <a:t>Antibiotics</a:t>
            </a:r>
          </a:p>
          <a:p>
            <a:pPr marL="0" indent="0">
              <a:buNone/>
            </a:pPr>
            <a:r>
              <a:rPr lang="en-US" altLang="ja-JP" sz="2800" dirty="0">
                <a:latin typeface="Helvetica"/>
                <a:cs typeface="Helvetica"/>
              </a:rPr>
              <a:t>						  </a:t>
            </a:r>
            <a:r>
              <a:rPr lang="ja-JP" altLang="en-US" sz="2800" dirty="0" smtClean="0">
                <a:latin typeface="Helvetica"/>
                <a:cs typeface="Helvetica"/>
              </a:rPr>
              <a:t>　</a:t>
            </a:r>
            <a:r>
              <a:rPr lang="en-US" altLang="ja-JP" sz="2800" dirty="0" smtClean="0">
                <a:latin typeface="Helvetica"/>
                <a:cs typeface="Helvetica"/>
              </a:rPr>
              <a:t>High</a:t>
            </a:r>
            <a:r>
              <a:rPr lang="en-US" altLang="ja-JP" sz="2800" dirty="0">
                <a:latin typeface="Helvetica"/>
                <a:cs typeface="Helvetica"/>
              </a:rPr>
              <a:t>-pressure </a:t>
            </a:r>
            <a:r>
              <a:rPr lang="en-US" altLang="ja-JP" sz="2800" dirty="0" smtClean="0">
                <a:latin typeface="Helvetica"/>
                <a:cs typeface="Helvetica"/>
              </a:rPr>
              <a:t>oxygen</a:t>
            </a:r>
          </a:p>
          <a:p>
            <a:endParaRPr lang="en-US" altLang="ja-JP" sz="3500" dirty="0">
              <a:latin typeface="Helvetica"/>
              <a:cs typeface="Helvetica"/>
            </a:endParaRPr>
          </a:p>
          <a:p>
            <a:pPr marL="0" indent="0">
              <a:buNone/>
            </a:pPr>
            <a:endParaRPr lang="en-US" altLang="ja-JP" sz="3500" dirty="0" smtClean="0">
              <a:latin typeface="Helvetica"/>
              <a:cs typeface="Helvetica"/>
            </a:endParaRPr>
          </a:p>
          <a:p>
            <a:pPr marL="0" indent="0">
              <a:buNone/>
            </a:pPr>
            <a:endParaRPr lang="en-US" altLang="ja-JP" sz="3500" dirty="0">
              <a:latin typeface="Helvetica"/>
              <a:cs typeface="Helvetica"/>
            </a:endParaRPr>
          </a:p>
          <a:p>
            <a:pPr marL="0" indent="0">
              <a:buNone/>
            </a:pPr>
            <a:endParaRPr lang="en-US" altLang="ja-JP" sz="3500" dirty="0" smtClean="0">
              <a:latin typeface="Helvetica"/>
              <a:cs typeface="Helvetica"/>
            </a:endParaRPr>
          </a:p>
        </p:txBody>
      </p:sp>
      <p:pic>
        <p:nvPicPr>
          <p:cNvPr id="6"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011263" y="4178590"/>
            <a:ext cx="2084434" cy="24579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408731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sz="3600" b="1" dirty="0" smtClean="0">
                <a:solidFill>
                  <a:srgbClr val="FFD226"/>
                </a:solidFill>
                <a:latin typeface="Symbol" charset="2"/>
                <a:cs typeface="Symbol" charset="2"/>
              </a:rPr>
              <a:t>a-</a:t>
            </a:r>
            <a:r>
              <a:rPr lang="en-US" altLang="ja-JP" sz="3600" b="1" dirty="0" smtClean="0">
                <a:solidFill>
                  <a:srgbClr val="FFD226"/>
                </a:solidFill>
                <a:latin typeface="Helvetica"/>
                <a:cs typeface="Helvetica"/>
              </a:rPr>
              <a:t>toxin (</a:t>
            </a:r>
            <a:r>
              <a:rPr lang="en-US" altLang="ja-JP" sz="3600" b="1" i="1" dirty="0" smtClean="0">
                <a:solidFill>
                  <a:srgbClr val="FFD226"/>
                </a:solidFill>
                <a:latin typeface="Helvetica"/>
                <a:cs typeface="Helvetica"/>
              </a:rPr>
              <a:t>plc</a:t>
            </a:r>
            <a:r>
              <a:rPr lang="en-US" altLang="ja-JP" sz="3600" b="1" dirty="0" smtClean="0">
                <a:solidFill>
                  <a:srgbClr val="FFD226"/>
                </a:solidFill>
                <a:latin typeface="Helvetica"/>
                <a:cs typeface="Helvetica"/>
              </a:rPr>
              <a:t>) </a:t>
            </a:r>
            <a:r>
              <a:rPr kumimoji="1" lang="en-US" altLang="ja-JP" sz="3600" b="1" dirty="0" smtClean="0">
                <a:solidFill>
                  <a:srgbClr val="FFD226"/>
                </a:solidFill>
                <a:latin typeface="Helvetica"/>
                <a:cs typeface="Helvetica"/>
              </a:rPr>
              <a:t>gene expression (NCTC8237)</a:t>
            </a:r>
            <a:endParaRPr kumimoji="1" lang="ja-JP" altLang="en-US" sz="3600" b="1" dirty="0">
              <a:solidFill>
                <a:srgbClr val="FFD226"/>
              </a:solidFill>
              <a:latin typeface="Helvetica"/>
              <a:cs typeface="Helvetica"/>
            </a:endParaRPr>
          </a:p>
        </p:txBody>
      </p:sp>
      <p:graphicFrame>
        <p:nvGraphicFramePr>
          <p:cNvPr id="9" name="表 8"/>
          <p:cNvGraphicFramePr>
            <a:graphicFrameLocks noGrp="1"/>
          </p:cNvGraphicFramePr>
          <p:nvPr>
            <p:extLst>
              <p:ext uri="{D42A27DB-BD31-4B8C-83A1-F6EECF244321}">
                <p14:modId xmlns="" xmlns:p14="http://schemas.microsoft.com/office/powerpoint/2010/main" val="3353934508"/>
              </p:ext>
            </p:extLst>
          </p:nvPr>
        </p:nvGraphicFramePr>
        <p:xfrm>
          <a:off x="1064821" y="2410266"/>
          <a:ext cx="7030394" cy="2612314"/>
        </p:xfrm>
        <a:graphic>
          <a:graphicData uri="http://schemas.openxmlformats.org/drawingml/2006/table">
            <a:tbl>
              <a:tblPr firstRow="1" bandRow="1">
                <a:tableStyleId>{2D5ABB26-0587-4C30-8999-92F81FD0307C}</a:tableStyleId>
              </a:tblPr>
              <a:tblGrid>
                <a:gridCol w="1757599"/>
                <a:gridCol w="1757599"/>
                <a:gridCol w="2424579"/>
                <a:gridCol w="1090617"/>
              </a:tblGrid>
              <a:tr h="402166">
                <a:tc>
                  <a:txBody>
                    <a:bodyPr/>
                    <a:lstStyle/>
                    <a:p>
                      <a:r>
                        <a:rPr kumimoji="1" lang="en-US" altLang="ja-JP" sz="2000" dirty="0" smtClean="0"/>
                        <a:t>Temperature</a:t>
                      </a:r>
                      <a:endParaRPr kumimoji="1" lang="ja-JP" altLang="en-US" sz="2000" dirty="0"/>
                    </a:p>
                  </a:txBody>
                  <a:tcPr>
                    <a:lnL w="28575" cap="flat" cmpd="sng" algn="ctr">
                      <a:solidFill>
                        <a:prstClr val="white"/>
                      </a:solidFill>
                      <a:prstDash val="solid"/>
                      <a:round/>
                      <a:headEnd type="none" w="med" len="med"/>
                      <a:tailEnd type="none" w="med" len="med"/>
                    </a:lnL>
                    <a:lnT w="28575" cap="flat" cmpd="sng" algn="ctr">
                      <a:solidFill>
                        <a:prstClr val="white"/>
                      </a:solidFill>
                      <a:prstDash val="solid"/>
                      <a:round/>
                      <a:headEnd type="none" w="med" len="med"/>
                      <a:tailEnd type="none" w="med" len="med"/>
                    </a:lnT>
                  </a:tcPr>
                </a:tc>
                <a:tc>
                  <a:txBody>
                    <a:bodyPr/>
                    <a:lstStyle/>
                    <a:p>
                      <a:r>
                        <a:rPr kumimoji="1" lang="en-US" altLang="ja-JP" sz="2000" b="0" i="1" dirty="0" smtClean="0">
                          <a:latin typeface="Helvetica"/>
                        </a:rPr>
                        <a:t>plc </a:t>
                      </a:r>
                      <a:r>
                        <a:rPr kumimoji="1" lang="en-US" altLang="ja-JP" sz="2000" dirty="0" smtClean="0"/>
                        <a:t>mRNA</a:t>
                      </a:r>
                      <a:endParaRPr kumimoji="1" lang="ja-JP" altLang="en-US" sz="2000" dirty="0"/>
                    </a:p>
                  </a:txBody>
                  <a:tcPr>
                    <a:lnT w="28575" cap="flat" cmpd="sng" algn="ctr">
                      <a:solidFill>
                        <a:prstClr val="white"/>
                      </a:solidFill>
                      <a:prstDash val="solid"/>
                      <a:round/>
                      <a:headEnd type="none" w="med" len="med"/>
                      <a:tailEnd type="none" w="med" len="med"/>
                    </a:lnT>
                  </a:tcPr>
                </a:tc>
                <a:tc>
                  <a:txBody>
                    <a:bodyPr/>
                    <a:lstStyle/>
                    <a:p>
                      <a:r>
                        <a:rPr kumimoji="1" lang="en-US" altLang="ja-JP" sz="2000" dirty="0" smtClean="0"/>
                        <a:t>PLC activity</a:t>
                      </a:r>
                      <a:endParaRPr kumimoji="1" lang="ja-JP" altLang="en-US" sz="2000" dirty="0"/>
                    </a:p>
                  </a:txBody>
                  <a:tcPr>
                    <a:lnT w="28575" cap="flat" cmpd="sng" algn="ctr">
                      <a:solidFill>
                        <a:prstClr val="white"/>
                      </a:solidFill>
                      <a:prstDash val="solid"/>
                      <a:round/>
                      <a:headEnd type="none" w="med" len="med"/>
                      <a:tailEnd type="none" w="med" len="med"/>
                    </a:lnT>
                  </a:tcPr>
                </a:tc>
                <a:tc>
                  <a:txBody>
                    <a:bodyPr/>
                    <a:lstStyle/>
                    <a:p>
                      <a:endParaRPr kumimoji="1" lang="ja-JP" altLang="en-US" sz="2000"/>
                    </a:p>
                  </a:txBody>
                  <a:tcPr>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tcPr>
                </a:tc>
              </a:tr>
              <a:tr h="71487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2000" dirty="0" smtClean="0"/>
                        <a:t>(°C)</a:t>
                      </a:r>
                      <a:endParaRPr kumimoji="1" lang="ja-JP" altLang="en-US" sz="2000" dirty="0" smtClean="0"/>
                    </a:p>
                    <a:p>
                      <a:endParaRPr kumimoji="1" lang="ja-JP" altLang="en-US" sz="2000" dirty="0"/>
                    </a:p>
                  </a:txBody>
                  <a:tcPr>
                    <a:lnL w="28575" cap="flat" cmpd="sng" algn="ctr">
                      <a:solidFill>
                        <a:prstClr val="white"/>
                      </a:solidFill>
                      <a:prstDash val="solid"/>
                      <a:round/>
                      <a:headEnd type="none" w="med" len="med"/>
                      <a:tailEnd type="none" w="med" len="med"/>
                    </a:lnL>
                    <a:lnB w="28575" cap="flat" cmpd="sng" algn="ctr">
                      <a:solidFill>
                        <a:prstClr val="white"/>
                      </a:solidFill>
                      <a:prstDash val="solid"/>
                      <a:round/>
                      <a:headEnd type="none" w="med" len="med"/>
                      <a:tailEnd type="none" w="med" len="med"/>
                    </a:lnB>
                  </a:tcPr>
                </a:tc>
                <a:tc>
                  <a:txBody>
                    <a:bodyPr/>
                    <a:lstStyle/>
                    <a:p>
                      <a:r>
                        <a:rPr kumimoji="1" lang="en-US" altLang="ja-JP" sz="2000" dirty="0" smtClean="0"/>
                        <a:t>(%)</a:t>
                      </a:r>
                      <a:endParaRPr kumimoji="1" lang="ja-JP" altLang="en-US" sz="2000" dirty="0"/>
                    </a:p>
                  </a:txBody>
                  <a:tcPr>
                    <a:lnB w="28575" cap="flat" cmpd="sng" algn="ctr">
                      <a:solidFill>
                        <a:prstClr val="white"/>
                      </a:solidFill>
                      <a:prstDash val="solid"/>
                      <a:round/>
                      <a:headEnd type="none" w="med" len="med"/>
                      <a:tailEnd type="none" w="med" len="med"/>
                    </a:lnB>
                  </a:tcPr>
                </a:tc>
                <a:tc>
                  <a:txBody>
                    <a:bodyPr/>
                    <a:lstStyle/>
                    <a:p>
                      <a:r>
                        <a:rPr kumimoji="1" lang="en-US" altLang="ja-JP" sz="2000" dirty="0" smtClean="0"/>
                        <a:t>(</a:t>
                      </a:r>
                      <a:r>
                        <a:rPr kumimoji="1" lang="en-US" altLang="ja-JP" sz="2000" dirty="0" err="1" smtClean="0"/>
                        <a:t>nmol</a:t>
                      </a:r>
                      <a:r>
                        <a:rPr kumimoji="1" lang="en-US" altLang="ja-JP" sz="2000" dirty="0" smtClean="0"/>
                        <a:t>/min/mg/cellular protein)</a:t>
                      </a:r>
                      <a:endParaRPr kumimoji="1" lang="ja-JP" altLang="en-US" sz="2000" dirty="0"/>
                    </a:p>
                  </a:txBody>
                  <a:tcPr>
                    <a:lnB w="28575" cap="flat" cmpd="sng" algn="ctr">
                      <a:solidFill>
                        <a:prstClr val="white"/>
                      </a:solidFill>
                      <a:prstDash val="solid"/>
                      <a:round/>
                      <a:headEnd type="none" w="med" len="med"/>
                      <a:tailEnd type="none" w="med" len="med"/>
                    </a:lnB>
                  </a:tcPr>
                </a:tc>
                <a:tc>
                  <a:txBody>
                    <a:bodyPr/>
                    <a:lstStyle/>
                    <a:p>
                      <a:r>
                        <a:rPr kumimoji="1" lang="en-US" altLang="ja-JP" sz="2000" dirty="0" smtClean="0"/>
                        <a:t>Ratio</a:t>
                      </a:r>
                    </a:p>
                    <a:p>
                      <a:r>
                        <a:rPr kumimoji="1" lang="en-US" altLang="ja-JP" sz="2000" dirty="0" smtClean="0"/>
                        <a:t>(%)</a:t>
                      </a:r>
                      <a:endParaRPr kumimoji="1" lang="ja-JP" altLang="en-US" sz="2000" dirty="0"/>
                    </a:p>
                  </a:txBody>
                  <a:tcPr>
                    <a:lnR w="28575" cap="flat" cmpd="sng" algn="ctr">
                      <a:solidFill>
                        <a:prstClr val="white"/>
                      </a:solidFill>
                      <a:prstDash val="solid"/>
                      <a:round/>
                      <a:headEnd type="none" w="med" len="med"/>
                      <a:tailEnd type="none" w="med" len="med"/>
                    </a:lnR>
                    <a:lnB w="28575" cap="flat" cmpd="sng" algn="ctr">
                      <a:solidFill>
                        <a:prstClr val="white"/>
                      </a:solidFill>
                      <a:prstDash val="solid"/>
                      <a:round/>
                      <a:headEnd type="none" w="med" len="med"/>
                      <a:tailEnd type="none" w="med" len="med"/>
                    </a:lnB>
                  </a:tcPr>
                </a:tc>
              </a:tr>
              <a:tr h="498423">
                <a:tc>
                  <a:txBody>
                    <a:bodyPr/>
                    <a:lstStyle/>
                    <a:p>
                      <a:r>
                        <a:rPr kumimoji="1" lang="en-US" altLang="ja-JP" sz="2000" dirty="0" smtClean="0"/>
                        <a:t>25</a:t>
                      </a:r>
                      <a:endParaRPr kumimoji="1" lang="ja-JP" altLang="en-US" sz="2000" dirty="0"/>
                    </a:p>
                  </a:txBody>
                  <a:tcPr>
                    <a:lnL w="28575" cap="flat" cmpd="sng" algn="ctr">
                      <a:solidFill>
                        <a:prstClr val="white"/>
                      </a:solidFill>
                      <a:prstDash val="solid"/>
                      <a:round/>
                      <a:headEnd type="none" w="med" len="med"/>
                      <a:tailEnd type="none" w="med" len="med"/>
                    </a:lnL>
                    <a:lnT w="28575" cap="flat" cmpd="sng" algn="ctr">
                      <a:solidFill>
                        <a:prstClr val="white"/>
                      </a:solidFill>
                      <a:prstDash val="solid"/>
                      <a:round/>
                      <a:headEnd type="none" w="med" len="med"/>
                      <a:tailEnd type="none" w="med" len="med"/>
                    </a:lnT>
                  </a:tcPr>
                </a:tc>
                <a:tc>
                  <a:txBody>
                    <a:bodyPr/>
                    <a:lstStyle/>
                    <a:p>
                      <a:r>
                        <a:rPr kumimoji="1" lang="en-US" altLang="ja-JP" sz="2000" dirty="0" smtClean="0"/>
                        <a:t>100</a:t>
                      </a:r>
                      <a:endParaRPr kumimoji="1" lang="ja-JP" altLang="en-US" sz="2000" dirty="0"/>
                    </a:p>
                  </a:txBody>
                  <a:tcPr>
                    <a:lnT w="28575" cap="flat" cmpd="sng" algn="ctr">
                      <a:solidFill>
                        <a:prstClr val="white"/>
                      </a:solidFill>
                      <a:prstDash val="solid"/>
                      <a:round/>
                      <a:headEnd type="none" w="med" len="med"/>
                      <a:tailEnd type="none" w="med" len="med"/>
                    </a:lnT>
                  </a:tcPr>
                </a:tc>
                <a:tc>
                  <a:txBody>
                    <a:bodyPr/>
                    <a:lstStyle/>
                    <a:p>
                      <a:r>
                        <a:rPr kumimoji="1" lang="en-US" altLang="ja-JP" sz="2000" dirty="0" smtClean="0"/>
                        <a:t>6.51 ± 0.01</a:t>
                      </a:r>
                      <a:endParaRPr kumimoji="1" lang="ja-JP" altLang="en-US" sz="2000" dirty="0"/>
                    </a:p>
                  </a:txBody>
                  <a:tcPr>
                    <a:lnT w="28575" cap="flat" cmpd="sng" algn="ctr">
                      <a:solidFill>
                        <a:prstClr val="white"/>
                      </a:solidFill>
                      <a:prstDash val="solid"/>
                      <a:round/>
                      <a:headEnd type="none" w="med" len="med"/>
                      <a:tailEnd type="none" w="med" len="med"/>
                    </a:lnT>
                  </a:tcPr>
                </a:tc>
                <a:tc>
                  <a:txBody>
                    <a:bodyPr/>
                    <a:lstStyle/>
                    <a:p>
                      <a:r>
                        <a:rPr kumimoji="1" lang="en-US" altLang="ja-JP" sz="2000" dirty="0" smtClean="0"/>
                        <a:t>100</a:t>
                      </a:r>
                      <a:endParaRPr kumimoji="1" lang="ja-JP" altLang="en-US" sz="2000" dirty="0"/>
                    </a:p>
                  </a:txBody>
                  <a:tcPr>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tcPr>
                </a:tc>
              </a:tr>
              <a:tr h="498423">
                <a:tc>
                  <a:txBody>
                    <a:bodyPr/>
                    <a:lstStyle/>
                    <a:p>
                      <a:r>
                        <a:rPr kumimoji="1" lang="en-US" altLang="ja-JP" sz="2000" dirty="0" smtClean="0"/>
                        <a:t>37</a:t>
                      </a:r>
                      <a:endParaRPr kumimoji="1" lang="ja-JP" altLang="en-US" sz="2000" dirty="0"/>
                    </a:p>
                  </a:txBody>
                  <a:tcPr>
                    <a:lnL w="28575" cap="flat" cmpd="sng" algn="ctr">
                      <a:solidFill>
                        <a:prstClr val="white"/>
                      </a:solidFill>
                      <a:prstDash val="solid"/>
                      <a:round/>
                      <a:headEnd type="none" w="med" len="med"/>
                      <a:tailEnd type="none" w="med" len="med"/>
                    </a:lnL>
                  </a:tcPr>
                </a:tc>
                <a:tc>
                  <a:txBody>
                    <a:bodyPr/>
                    <a:lstStyle/>
                    <a:p>
                      <a:r>
                        <a:rPr kumimoji="1" lang="en-US" altLang="ja-JP" sz="2000" dirty="0" smtClean="0"/>
                        <a:t>47 ± 2.5</a:t>
                      </a:r>
                      <a:endParaRPr kumimoji="1" lang="ja-JP" altLang="en-US" sz="2000" dirty="0"/>
                    </a:p>
                  </a:txBody>
                  <a:tcPr/>
                </a:tc>
                <a:tc>
                  <a:txBody>
                    <a:bodyPr/>
                    <a:lstStyle/>
                    <a:p>
                      <a:r>
                        <a:rPr kumimoji="1" lang="en-US" altLang="ja-JP" sz="2000" dirty="0" smtClean="0"/>
                        <a:t>4.92 ± 0.11</a:t>
                      </a:r>
                      <a:endParaRPr kumimoji="1" lang="ja-JP" altLang="en-US" sz="2000" dirty="0"/>
                    </a:p>
                  </a:txBody>
                  <a:tcPr/>
                </a:tc>
                <a:tc>
                  <a:txBody>
                    <a:bodyPr/>
                    <a:lstStyle/>
                    <a:p>
                      <a:r>
                        <a:rPr kumimoji="1" lang="en-US" altLang="ja-JP" sz="2000" dirty="0" smtClean="0"/>
                        <a:t>75.6</a:t>
                      </a:r>
                      <a:endParaRPr kumimoji="1" lang="ja-JP" altLang="en-US" sz="2000" dirty="0"/>
                    </a:p>
                  </a:txBody>
                  <a:tcPr>
                    <a:lnR w="28575" cap="flat" cmpd="sng" algn="ctr">
                      <a:solidFill>
                        <a:prstClr val="white"/>
                      </a:solidFill>
                      <a:prstDash val="solid"/>
                      <a:round/>
                      <a:headEnd type="none" w="med" len="med"/>
                      <a:tailEnd type="none" w="med" len="med"/>
                    </a:lnR>
                  </a:tcPr>
                </a:tc>
              </a:tr>
              <a:tr h="498423">
                <a:tc>
                  <a:txBody>
                    <a:bodyPr/>
                    <a:lstStyle/>
                    <a:p>
                      <a:r>
                        <a:rPr kumimoji="1" lang="en-US" altLang="ja-JP" sz="2000" dirty="0" smtClean="0"/>
                        <a:t>45</a:t>
                      </a:r>
                      <a:endParaRPr kumimoji="1" lang="ja-JP" altLang="en-US" sz="2000" dirty="0"/>
                    </a:p>
                  </a:txBody>
                  <a:tcPr>
                    <a:lnL w="28575" cap="flat" cmpd="sng" algn="ctr">
                      <a:solidFill>
                        <a:prstClr val="white"/>
                      </a:solidFill>
                      <a:prstDash val="solid"/>
                      <a:round/>
                      <a:headEnd type="none" w="med" len="med"/>
                      <a:tailEnd type="none" w="med" len="med"/>
                    </a:lnL>
                    <a:lnB w="28575" cap="flat" cmpd="sng" algn="ctr">
                      <a:solidFill>
                        <a:prstClr val="white"/>
                      </a:solidFill>
                      <a:prstDash val="solid"/>
                      <a:round/>
                      <a:headEnd type="none" w="med" len="med"/>
                      <a:tailEnd type="none" w="med" len="med"/>
                    </a:lnB>
                  </a:tcPr>
                </a:tc>
                <a:tc>
                  <a:txBody>
                    <a:bodyPr/>
                    <a:lstStyle/>
                    <a:p>
                      <a:r>
                        <a:rPr kumimoji="1" lang="en-US" altLang="ja-JP" sz="2000" dirty="0" smtClean="0"/>
                        <a:t>23 ± 0.5</a:t>
                      </a:r>
                      <a:endParaRPr kumimoji="1" lang="ja-JP" altLang="en-US" sz="2000" dirty="0"/>
                    </a:p>
                  </a:txBody>
                  <a:tcPr>
                    <a:lnB w="28575" cap="flat" cmpd="sng" algn="ctr">
                      <a:solidFill>
                        <a:prstClr val="white"/>
                      </a:solidFill>
                      <a:prstDash val="solid"/>
                      <a:round/>
                      <a:headEnd type="none" w="med" len="med"/>
                      <a:tailEnd type="none" w="med" len="med"/>
                    </a:lnB>
                  </a:tcPr>
                </a:tc>
                <a:tc>
                  <a:txBody>
                    <a:bodyPr/>
                    <a:lstStyle/>
                    <a:p>
                      <a:r>
                        <a:rPr kumimoji="1" lang="en-US" altLang="ja-JP" sz="2000" dirty="0" smtClean="0"/>
                        <a:t>2.63 ± 0.06</a:t>
                      </a:r>
                      <a:endParaRPr kumimoji="1" lang="ja-JP" altLang="en-US" sz="2000" dirty="0"/>
                    </a:p>
                  </a:txBody>
                  <a:tcPr>
                    <a:lnB w="28575" cap="flat" cmpd="sng" algn="ctr">
                      <a:solidFill>
                        <a:prstClr val="white"/>
                      </a:solidFill>
                      <a:prstDash val="solid"/>
                      <a:round/>
                      <a:headEnd type="none" w="med" len="med"/>
                      <a:tailEnd type="none" w="med" len="med"/>
                    </a:lnB>
                  </a:tcPr>
                </a:tc>
                <a:tc>
                  <a:txBody>
                    <a:bodyPr/>
                    <a:lstStyle/>
                    <a:p>
                      <a:r>
                        <a:rPr kumimoji="1" lang="en-US" altLang="ja-JP" sz="2000" dirty="0" smtClean="0"/>
                        <a:t>40.4</a:t>
                      </a:r>
                      <a:endParaRPr kumimoji="1" lang="ja-JP" altLang="en-US" sz="2000" dirty="0"/>
                    </a:p>
                  </a:txBody>
                  <a:tcPr>
                    <a:lnR w="28575" cap="flat" cmpd="sng" algn="ctr">
                      <a:solidFill>
                        <a:prstClr val="white"/>
                      </a:solidFill>
                      <a:prstDash val="solid"/>
                      <a:round/>
                      <a:headEnd type="none" w="med" len="med"/>
                      <a:tailEnd type="none" w="med" len="med"/>
                    </a:lnR>
                    <a:lnB w="28575" cap="flat" cmpd="sng" algn="ctr">
                      <a:solidFill>
                        <a:prstClr val="white"/>
                      </a:solidFill>
                      <a:prstDash val="solid"/>
                      <a:round/>
                      <a:headEnd type="none" w="med" len="med"/>
                      <a:tailEnd type="none" w="med" len="med"/>
                    </a:lnB>
                  </a:tcPr>
                </a:tc>
              </a:tr>
            </a:tbl>
          </a:graphicData>
        </a:graphic>
      </p:graphicFrame>
      <p:sp>
        <p:nvSpPr>
          <p:cNvPr id="5" name="テキスト ボックス 4"/>
          <p:cNvSpPr txBox="1"/>
          <p:nvPr/>
        </p:nvSpPr>
        <p:spPr>
          <a:xfrm>
            <a:off x="1189946" y="1825910"/>
            <a:ext cx="6598118" cy="400110"/>
          </a:xfrm>
          <a:prstGeom prst="rect">
            <a:avLst/>
          </a:prstGeom>
          <a:noFill/>
        </p:spPr>
        <p:txBody>
          <a:bodyPr wrap="none" rtlCol="0">
            <a:spAutoFit/>
          </a:bodyPr>
          <a:lstStyle/>
          <a:p>
            <a:r>
              <a:rPr kumimoji="1" lang="en-US" altLang="ja-JP" sz="2000" dirty="0" smtClean="0"/>
              <a:t>Table 1.  Levels of </a:t>
            </a:r>
            <a:r>
              <a:rPr kumimoji="1" lang="en-US" altLang="ja-JP" sz="2000" i="1" dirty="0" smtClean="0"/>
              <a:t>plc </a:t>
            </a:r>
            <a:r>
              <a:rPr kumimoji="1" lang="en-US" altLang="ja-JP" sz="2000" dirty="0" smtClean="0"/>
              <a:t>mRNA and PLC activity in </a:t>
            </a:r>
            <a:r>
              <a:rPr kumimoji="1" lang="en-US" altLang="ja-JP" sz="2000" i="1" dirty="0" smtClean="0"/>
              <a:t>C. perfringens </a:t>
            </a:r>
            <a:endParaRPr kumimoji="1" lang="ja-JP" altLang="en-US" sz="2000" i="1" dirty="0"/>
          </a:p>
        </p:txBody>
      </p:sp>
      <p:sp>
        <p:nvSpPr>
          <p:cNvPr id="3" name="テキスト ボックス 2"/>
          <p:cNvSpPr txBox="1"/>
          <p:nvPr/>
        </p:nvSpPr>
        <p:spPr>
          <a:xfrm>
            <a:off x="776086" y="5313808"/>
            <a:ext cx="7619755" cy="1384995"/>
          </a:xfrm>
          <a:prstGeom prst="rect">
            <a:avLst/>
          </a:prstGeom>
          <a:noFill/>
        </p:spPr>
        <p:txBody>
          <a:bodyPr wrap="square" rtlCol="0">
            <a:spAutoFit/>
          </a:bodyPr>
          <a:lstStyle/>
          <a:p>
            <a:r>
              <a:rPr lang="en-US" altLang="ja-JP" sz="2800" dirty="0">
                <a:latin typeface="Helvetica"/>
                <a:cs typeface="Helvetica"/>
              </a:rPr>
              <a:t>The </a:t>
            </a:r>
            <a:r>
              <a:rPr lang="en-US" altLang="ja-JP" sz="2800" i="1" dirty="0" err="1">
                <a:latin typeface="Helvetica"/>
                <a:cs typeface="Helvetica"/>
              </a:rPr>
              <a:t>plc</a:t>
            </a:r>
            <a:r>
              <a:rPr lang="en-US" altLang="ja-JP" sz="2800" dirty="0">
                <a:latin typeface="Helvetica"/>
                <a:cs typeface="Helvetica"/>
              </a:rPr>
              <a:t> gene expression </a:t>
            </a:r>
            <a:r>
              <a:rPr lang="en-US" altLang="ja-JP" sz="2800" dirty="0" smtClean="0">
                <a:latin typeface="Helvetica"/>
                <a:cs typeface="Helvetica"/>
              </a:rPr>
              <a:t>increased</a:t>
            </a:r>
            <a:r>
              <a:rPr lang="en-US" altLang="ja-JP" sz="2800" dirty="0">
                <a:latin typeface="Helvetica"/>
                <a:cs typeface="Helvetica"/>
              </a:rPr>
              <a:t> </a:t>
            </a:r>
            <a:r>
              <a:rPr lang="en-US" altLang="ja-JP" sz="2800" dirty="0" smtClean="0">
                <a:latin typeface="Helvetica"/>
                <a:cs typeface="Helvetica"/>
              </a:rPr>
              <a:t>at </a:t>
            </a:r>
            <a:r>
              <a:rPr lang="en-US" altLang="ja-JP" sz="2800" dirty="0">
                <a:latin typeface="Helvetica"/>
                <a:cs typeface="Helvetica"/>
              </a:rPr>
              <a:t>lower  temperatures.</a:t>
            </a:r>
            <a:endParaRPr lang="ja-JP" altLang="en-US" sz="2800" dirty="0">
              <a:latin typeface="Helvetica"/>
              <a:cs typeface="Helvetica"/>
            </a:endParaRPr>
          </a:p>
          <a:p>
            <a:endParaRPr kumimoji="1" lang="ja-JP" altLang="en-US" sz="2800" dirty="0"/>
          </a:p>
        </p:txBody>
      </p:sp>
    </p:spTree>
    <p:extLst>
      <p:ext uri="{BB962C8B-B14F-4D97-AF65-F5344CB8AC3E}">
        <p14:creationId xmlns="" xmlns:p14="http://schemas.microsoft.com/office/powerpoint/2010/main" val="2280194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a:xfrm>
            <a:off x="374888" y="2943761"/>
            <a:ext cx="8229600" cy="1143000"/>
          </a:xfrm>
        </p:spPr>
        <p:txBody>
          <a:bodyPr>
            <a:noAutofit/>
          </a:bodyPr>
          <a:lstStyle/>
          <a:p>
            <a:pPr algn="l"/>
            <a:r>
              <a:rPr lang="en-US" altLang="ja-JP" sz="3600" b="1" dirty="0" smtClean="0">
                <a:solidFill>
                  <a:srgbClr val="FFFF00"/>
                </a:solidFill>
                <a:latin typeface="Helvetica"/>
                <a:cs typeface="Helvetica"/>
              </a:rPr>
              <a:t>The </a:t>
            </a:r>
            <a:r>
              <a:rPr lang="en-US" altLang="ja-JP" sz="3600" b="1" dirty="0">
                <a:solidFill>
                  <a:srgbClr val="FFFF00"/>
                </a:solidFill>
                <a:latin typeface="Helvetica"/>
                <a:cs typeface="Helvetica"/>
              </a:rPr>
              <a:t>phased A-tracts upstream </a:t>
            </a:r>
            <a:r>
              <a:rPr lang="en-US" altLang="ja-JP" sz="3600" b="1" dirty="0" smtClean="0">
                <a:solidFill>
                  <a:srgbClr val="FFFF00"/>
                </a:solidFill>
                <a:latin typeface="Helvetica"/>
                <a:cs typeface="Helvetica"/>
              </a:rPr>
              <a:t>of</a:t>
            </a:r>
            <a:br>
              <a:rPr lang="en-US" altLang="ja-JP" sz="3600" b="1" dirty="0" smtClean="0">
                <a:solidFill>
                  <a:srgbClr val="FFFF00"/>
                </a:solidFill>
                <a:latin typeface="Helvetica"/>
                <a:cs typeface="Helvetica"/>
              </a:rPr>
            </a:br>
            <a:r>
              <a:rPr lang="en-US" altLang="ja-JP" sz="3600" b="1" dirty="0" smtClean="0">
                <a:solidFill>
                  <a:srgbClr val="FFFF00"/>
                </a:solidFill>
                <a:latin typeface="Helvetica"/>
                <a:cs typeface="Helvetica"/>
              </a:rPr>
              <a:t>    the </a:t>
            </a:r>
            <a:r>
              <a:rPr lang="en-US" altLang="ja-JP" sz="3600" b="1" i="1" dirty="0" err="1" smtClean="0">
                <a:solidFill>
                  <a:srgbClr val="FFFF00"/>
                </a:solidFill>
                <a:latin typeface="Helvetica"/>
                <a:cs typeface="Helvetica"/>
              </a:rPr>
              <a:t>plc</a:t>
            </a:r>
            <a:r>
              <a:rPr lang="en-US" altLang="ja-JP" sz="3600" b="1" dirty="0" smtClean="0">
                <a:solidFill>
                  <a:srgbClr val="FFFF00"/>
                </a:solidFill>
                <a:latin typeface="Helvetica"/>
                <a:cs typeface="Helvetica"/>
              </a:rPr>
              <a:t> gene </a:t>
            </a:r>
            <a:r>
              <a:rPr lang="en-US" altLang="ja-JP" sz="3600" b="1" dirty="0">
                <a:solidFill>
                  <a:srgbClr val="FFFF00"/>
                </a:solidFill>
                <a:latin typeface="Helvetica"/>
                <a:cs typeface="Helvetica"/>
              </a:rPr>
              <a:t>promoter</a:t>
            </a:r>
            <a:r>
              <a:rPr lang="en-US" altLang="ja-JP" sz="3600" b="1" dirty="0">
                <a:solidFill>
                  <a:srgbClr val="FFD226"/>
                </a:solidFill>
                <a:latin typeface="Helvetica"/>
                <a:cs typeface="Helvetica"/>
              </a:rPr>
              <a:t/>
            </a:r>
            <a:br>
              <a:rPr lang="en-US" altLang="ja-JP" sz="3600" b="1" dirty="0">
                <a:solidFill>
                  <a:srgbClr val="FFD226"/>
                </a:solidFill>
                <a:latin typeface="Helvetica"/>
                <a:cs typeface="Helvetica"/>
              </a:rPr>
            </a:br>
            <a:endParaRPr kumimoji="1" lang="ja-JP" altLang="en-US" sz="3600" b="1" dirty="0">
              <a:solidFill>
                <a:srgbClr val="FFD226"/>
              </a:solidFill>
            </a:endParaRPr>
          </a:p>
        </p:txBody>
      </p:sp>
    </p:spTree>
    <p:extLst>
      <p:ext uri="{BB962C8B-B14F-4D97-AF65-F5344CB8AC3E}">
        <p14:creationId xmlns="" xmlns:p14="http://schemas.microsoft.com/office/powerpoint/2010/main" val="3391053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659469"/>
            <a:ext cx="8229600" cy="1143000"/>
          </a:xfrm>
        </p:spPr>
        <p:txBody>
          <a:bodyPr>
            <a:noAutofit/>
          </a:bodyPr>
          <a:lstStyle/>
          <a:p>
            <a:r>
              <a:rPr kumimoji="1" lang="en-US" altLang="ja-JP" sz="3600" b="1" dirty="0" smtClean="0">
                <a:solidFill>
                  <a:srgbClr val="FFD226"/>
                </a:solidFill>
                <a:latin typeface="Helvetica"/>
                <a:cs typeface="Helvetica"/>
              </a:rPr>
              <a:t>The phased A-tracts upstream of phopholipase C (</a:t>
            </a:r>
            <a:r>
              <a:rPr kumimoji="1" lang="en-US" altLang="ja-JP" sz="3600" b="1" i="1" dirty="0" smtClean="0">
                <a:solidFill>
                  <a:srgbClr val="FFD226"/>
                </a:solidFill>
                <a:latin typeface="Helvetica"/>
                <a:cs typeface="Helvetica"/>
              </a:rPr>
              <a:t>plc</a:t>
            </a:r>
            <a:r>
              <a:rPr kumimoji="1" lang="en-US" altLang="ja-JP" sz="3600" b="1" dirty="0" smtClean="0">
                <a:solidFill>
                  <a:srgbClr val="FFD226"/>
                </a:solidFill>
                <a:latin typeface="Helvetica"/>
                <a:cs typeface="Helvetica"/>
              </a:rPr>
              <a:t>) gene promoter</a:t>
            </a:r>
            <a:endParaRPr kumimoji="1" lang="ja-JP" altLang="en-US" sz="3600" b="1" dirty="0">
              <a:solidFill>
                <a:srgbClr val="FFD226"/>
              </a:solidFill>
              <a:latin typeface="Helvetica"/>
              <a:cs typeface="Helvetica"/>
            </a:endParaRPr>
          </a:p>
        </p:txBody>
      </p:sp>
      <p:sp>
        <p:nvSpPr>
          <p:cNvPr id="5" name="コンテンツ プレースホルダー 4"/>
          <p:cNvSpPr>
            <a:spLocks noGrp="1"/>
          </p:cNvSpPr>
          <p:nvPr>
            <p:ph idx="1"/>
          </p:nvPr>
        </p:nvSpPr>
        <p:spPr>
          <a:xfrm>
            <a:off x="457200" y="2110321"/>
            <a:ext cx="8229600" cy="4250571"/>
          </a:xfrm>
        </p:spPr>
        <p:txBody>
          <a:bodyPr>
            <a:normAutofit/>
          </a:bodyPr>
          <a:lstStyle/>
          <a:p>
            <a:pPr marL="0" indent="0">
              <a:buNone/>
            </a:pPr>
            <a:endParaRPr lang="en-US" altLang="ja-JP" sz="1200" b="1" dirty="0" smtClean="0">
              <a:latin typeface="Helvetica"/>
              <a:cs typeface="Helvetica"/>
            </a:endParaRPr>
          </a:p>
          <a:p>
            <a:pPr marL="0" indent="0">
              <a:buNone/>
            </a:pPr>
            <a:r>
              <a:rPr lang="en-US" altLang="ja-JP" sz="2800" b="1" dirty="0" smtClean="0">
                <a:latin typeface="Helvetica"/>
                <a:cs typeface="Helvetica"/>
              </a:rPr>
              <a:t>NCTC8237 (=ATCC13124) </a:t>
            </a:r>
            <a:endParaRPr lang="en-US" altLang="ja-JP" sz="2800" b="1" dirty="0">
              <a:latin typeface="Helvetica"/>
              <a:cs typeface="Helvetica"/>
            </a:endParaRPr>
          </a:p>
          <a:p>
            <a:pPr marL="0" indent="0">
              <a:buNone/>
            </a:pPr>
            <a:endParaRPr lang="en-US" altLang="ja-JP" sz="1200" b="1" dirty="0" smtClean="0">
              <a:latin typeface="Helvetica"/>
              <a:cs typeface="Helvetica"/>
            </a:endParaRPr>
          </a:p>
          <a:p>
            <a:pPr marL="0" indent="0">
              <a:buNone/>
            </a:pPr>
            <a:r>
              <a:rPr lang="en-US" altLang="ja-JP" sz="1200" b="1" dirty="0" smtClean="0">
                <a:latin typeface="Helvetica"/>
                <a:cs typeface="Helvetica"/>
              </a:rPr>
              <a:t>-</a:t>
            </a:r>
            <a:r>
              <a:rPr lang="en-US" altLang="ja-JP" sz="1200" b="1" dirty="0">
                <a:latin typeface="Helvetica"/>
                <a:cs typeface="Helvetica"/>
              </a:rPr>
              <a:t>79 </a:t>
            </a:r>
            <a:r>
              <a:rPr lang="ja-JP" altLang="en-US" sz="1300" b="1" dirty="0" smtClean="0">
                <a:latin typeface="Helvetica"/>
                <a:cs typeface="Helvetica"/>
              </a:rPr>
              <a:t>　　　　　　</a:t>
            </a:r>
            <a:r>
              <a:rPr lang="ja-JP" altLang="en-US" sz="1300" b="1" dirty="0" smtClean="0">
                <a:solidFill>
                  <a:srgbClr val="FF0000"/>
                </a:solidFill>
                <a:latin typeface="Helvetica"/>
                <a:cs typeface="Helvetica"/>
              </a:rPr>
              <a:t>　</a:t>
            </a:r>
            <a:r>
              <a:rPr lang="en-US" altLang="ja-JP" sz="1700" b="1" dirty="0" smtClean="0">
                <a:solidFill>
                  <a:srgbClr val="FF0000"/>
                </a:solidFill>
                <a:latin typeface="Helvetica"/>
                <a:cs typeface="Helvetica"/>
              </a:rPr>
              <a:t>3 </a:t>
            </a:r>
            <a:r>
              <a:rPr lang="en-US" altLang="ja-JP" sz="1700" b="1" dirty="0">
                <a:solidFill>
                  <a:srgbClr val="FF0000"/>
                </a:solidFill>
                <a:latin typeface="Helvetica"/>
                <a:cs typeface="Helvetica"/>
              </a:rPr>
              <a:t>phased A-tracts ( -66 to -44 )</a:t>
            </a:r>
            <a:r>
              <a:rPr lang="en-US" altLang="ja-JP" sz="1700" b="1" dirty="0" smtClean="0">
                <a:solidFill>
                  <a:srgbClr val="FF0000"/>
                </a:solidFill>
                <a:latin typeface="Helvetica"/>
                <a:cs typeface="Helvetica"/>
              </a:rPr>
              <a:t> </a:t>
            </a:r>
            <a:r>
              <a:rPr lang="ja-JP" altLang="en-US" sz="1700" b="1" dirty="0" smtClean="0">
                <a:solidFill>
                  <a:srgbClr val="FF0000"/>
                </a:solidFill>
                <a:latin typeface="Helvetica"/>
                <a:cs typeface="Helvetica"/>
              </a:rPr>
              <a:t>　</a:t>
            </a:r>
            <a:r>
              <a:rPr lang="en-US" altLang="ja-JP" sz="1700" b="1" dirty="0" smtClean="0">
                <a:solidFill>
                  <a:srgbClr val="FF0000"/>
                </a:solidFill>
                <a:latin typeface="Helvetica"/>
                <a:cs typeface="Helvetica"/>
              </a:rPr>
              <a:t>  </a:t>
            </a:r>
            <a:r>
              <a:rPr lang="en-US" altLang="ja-JP" sz="1300" b="1" dirty="0" smtClean="0">
                <a:solidFill>
                  <a:srgbClr val="27FF3F"/>
                </a:solidFill>
                <a:latin typeface="Helvetica"/>
                <a:cs typeface="Helvetica"/>
              </a:rPr>
              <a:t>-</a:t>
            </a:r>
            <a:r>
              <a:rPr lang="en-US" altLang="ja-JP" sz="1200" b="1" dirty="0">
                <a:solidFill>
                  <a:srgbClr val="27FF3F"/>
                </a:solidFill>
                <a:latin typeface="Helvetica"/>
                <a:cs typeface="Helvetica"/>
              </a:rPr>
              <a:t>35 </a:t>
            </a:r>
            <a:r>
              <a:rPr lang="en-US" altLang="ja-JP" sz="1200" b="1" dirty="0" smtClean="0">
                <a:solidFill>
                  <a:srgbClr val="27FF3F"/>
                </a:solidFill>
                <a:latin typeface="Helvetica"/>
                <a:cs typeface="Helvetica"/>
              </a:rPr>
              <a:t>          </a:t>
            </a:r>
            <a:r>
              <a:rPr lang="en-US" altLang="ja-JP" sz="1200" b="1" i="1" dirty="0" smtClean="0">
                <a:solidFill>
                  <a:srgbClr val="27FF3F"/>
                </a:solidFill>
                <a:latin typeface="Helvetica"/>
                <a:cs typeface="Helvetica"/>
              </a:rPr>
              <a:t>plc </a:t>
            </a:r>
            <a:r>
              <a:rPr lang="en-US" altLang="ja-JP" sz="1200" b="1" dirty="0" smtClean="0">
                <a:solidFill>
                  <a:srgbClr val="27FF3F"/>
                </a:solidFill>
                <a:latin typeface="Helvetica"/>
                <a:cs typeface="Helvetica"/>
              </a:rPr>
              <a:t>promoter    </a:t>
            </a:r>
            <a:r>
              <a:rPr lang="ja-JP" altLang="en-US" sz="1200" b="1" dirty="0" smtClean="0">
                <a:solidFill>
                  <a:srgbClr val="27FF3F"/>
                </a:solidFill>
                <a:latin typeface="Helvetica"/>
                <a:cs typeface="Helvetica"/>
              </a:rPr>
              <a:t>　　　　</a:t>
            </a:r>
            <a:r>
              <a:rPr lang="en-US" altLang="ja-JP" sz="1200" b="1" dirty="0" smtClean="0">
                <a:solidFill>
                  <a:srgbClr val="27FF3F"/>
                </a:solidFill>
                <a:latin typeface="Helvetica"/>
                <a:cs typeface="Helvetica"/>
              </a:rPr>
              <a:t>-</a:t>
            </a:r>
            <a:r>
              <a:rPr lang="en-US" altLang="ja-JP" sz="1200" b="1" dirty="0">
                <a:solidFill>
                  <a:srgbClr val="27FF3F"/>
                </a:solidFill>
                <a:latin typeface="Helvetica"/>
                <a:cs typeface="Helvetica"/>
              </a:rPr>
              <a:t>10 </a:t>
            </a:r>
            <a:r>
              <a:rPr lang="ja-JP" altLang="en-US" sz="1200" b="1" dirty="0" smtClean="0">
                <a:latin typeface="Helvetica"/>
                <a:cs typeface="Helvetica"/>
              </a:rPr>
              <a:t>　</a:t>
            </a:r>
            <a:r>
              <a:rPr lang="en-US" altLang="ja-JP" sz="1200" b="1" dirty="0" smtClean="0">
                <a:latin typeface="Helvetica"/>
                <a:cs typeface="Helvetica"/>
              </a:rPr>
              <a:t>      </a:t>
            </a:r>
            <a:r>
              <a:rPr lang="ja-JP" altLang="en-US" sz="1200" b="1" dirty="0" smtClean="0">
                <a:latin typeface="Helvetica"/>
                <a:cs typeface="Helvetica"/>
              </a:rPr>
              <a:t>　　</a:t>
            </a:r>
            <a:r>
              <a:rPr lang="en-US" altLang="ja-JP" sz="1200" b="1" dirty="0" smtClean="0">
                <a:latin typeface="Helvetica"/>
                <a:cs typeface="Helvetica"/>
              </a:rPr>
              <a:t>   </a:t>
            </a:r>
            <a:r>
              <a:rPr lang="en-US" altLang="ja-JP" sz="1200" b="1" dirty="0" smtClean="0">
                <a:solidFill>
                  <a:srgbClr val="42E8F7"/>
                </a:solidFill>
                <a:latin typeface="Helvetica"/>
                <a:cs typeface="Helvetica"/>
              </a:rPr>
              <a:t>+1</a:t>
            </a:r>
            <a:endParaRPr lang="en-US" altLang="ja-JP" sz="1200" dirty="0">
              <a:solidFill>
                <a:srgbClr val="42E8F7"/>
              </a:solidFill>
              <a:latin typeface="Helvetica"/>
              <a:cs typeface="Helvetica"/>
            </a:endParaRPr>
          </a:p>
          <a:p>
            <a:pPr marL="0" indent="0">
              <a:buNone/>
            </a:pPr>
            <a:r>
              <a:rPr lang="en-US" altLang="ja-JP" sz="1200" dirty="0">
                <a:latin typeface="Helvetica"/>
                <a:cs typeface="Helvetica"/>
              </a:rPr>
              <a:t>TTGAATTGTATTC</a:t>
            </a:r>
            <a:r>
              <a:rPr lang="en-US" altLang="ja-JP" sz="1200" dirty="0">
                <a:solidFill>
                  <a:srgbClr val="FF0000"/>
                </a:solidFill>
                <a:latin typeface="Helvetica"/>
                <a:cs typeface="Helvetica"/>
              </a:rPr>
              <a:t>AAAAA</a:t>
            </a:r>
            <a:r>
              <a:rPr lang="en-US" altLang="ja-JP" sz="1200" dirty="0">
                <a:latin typeface="Helvetica"/>
                <a:cs typeface="Helvetica"/>
              </a:rPr>
              <a:t>TATTTT</a:t>
            </a:r>
            <a:r>
              <a:rPr lang="en-US" altLang="ja-JP" sz="1200" dirty="0">
                <a:solidFill>
                  <a:srgbClr val="FF0000"/>
                </a:solidFill>
                <a:latin typeface="Helvetica"/>
                <a:cs typeface="Helvetica"/>
              </a:rPr>
              <a:t>AAAAAA</a:t>
            </a:r>
            <a:r>
              <a:rPr lang="en-US" altLang="ja-JP" sz="1200" dirty="0">
                <a:latin typeface="Helvetica"/>
                <a:cs typeface="Helvetica"/>
              </a:rPr>
              <a:t>TATTC</a:t>
            </a:r>
            <a:r>
              <a:rPr lang="en-US" altLang="ja-JP" sz="1200" dirty="0">
                <a:solidFill>
                  <a:srgbClr val="FF0000"/>
                </a:solidFill>
                <a:latin typeface="Helvetica"/>
                <a:cs typeface="Helvetica"/>
              </a:rPr>
              <a:t>AAAAA</a:t>
            </a:r>
            <a:r>
              <a:rPr lang="en-US" altLang="ja-JP" sz="1200" dirty="0">
                <a:latin typeface="Helvetica"/>
                <a:cs typeface="Helvetica"/>
              </a:rPr>
              <a:t>TTTA</a:t>
            </a:r>
            <a:r>
              <a:rPr lang="en-US" altLang="ja-JP" sz="1200" dirty="0">
                <a:solidFill>
                  <a:srgbClr val="27FF3F"/>
                </a:solidFill>
                <a:latin typeface="Helvetica"/>
                <a:cs typeface="Helvetica"/>
              </a:rPr>
              <a:t>GTGAGC</a:t>
            </a:r>
            <a:r>
              <a:rPr lang="en-US" altLang="ja-JP" sz="1200" dirty="0">
                <a:latin typeface="Helvetica"/>
                <a:cs typeface="Helvetica"/>
              </a:rPr>
              <a:t>TTATGGTAATTATATGG</a:t>
            </a:r>
            <a:r>
              <a:rPr lang="en-US" altLang="ja-JP" sz="1200" dirty="0">
                <a:solidFill>
                  <a:srgbClr val="27FF3F"/>
                </a:solidFill>
                <a:latin typeface="Helvetica"/>
                <a:cs typeface="Helvetica"/>
              </a:rPr>
              <a:t>TATAAT</a:t>
            </a:r>
            <a:r>
              <a:rPr lang="en-US" altLang="ja-JP" sz="1200" dirty="0">
                <a:latin typeface="Helvetica"/>
                <a:cs typeface="Helvetica"/>
              </a:rPr>
              <a:t>TTCAGT</a:t>
            </a:r>
            <a:r>
              <a:rPr lang="en-US" altLang="ja-JP" sz="1200" dirty="0">
                <a:solidFill>
                  <a:srgbClr val="42E8F7"/>
                </a:solidFill>
                <a:latin typeface="Helvetica"/>
                <a:cs typeface="Helvetica"/>
              </a:rPr>
              <a:t>G</a:t>
            </a:r>
            <a:r>
              <a:rPr lang="en-US" altLang="ja-JP" sz="1200" dirty="0">
                <a:latin typeface="Helvetica"/>
                <a:cs typeface="Helvetica"/>
              </a:rPr>
              <a:t> </a:t>
            </a:r>
          </a:p>
          <a:p>
            <a:endParaRPr kumimoji="1" lang="en-US" altLang="ja-JP" dirty="0" smtClean="0"/>
          </a:p>
          <a:p>
            <a:r>
              <a:rPr lang="en-US" altLang="ja-JP" sz="2800" dirty="0" smtClean="0">
                <a:latin typeface="Helvetica"/>
                <a:cs typeface="Helvetica"/>
              </a:rPr>
              <a:t>The phased A-tracts are almost conserved among </a:t>
            </a:r>
            <a:r>
              <a:rPr lang="en-US" altLang="ja-JP" sz="2800" i="1" dirty="0" smtClean="0">
                <a:latin typeface="Helvetica"/>
                <a:cs typeface="Helvetica"/>
              </a:rPr>
              <a:t>C. perfringens </a:t>
            </a:r>
            <a:r>
              <a:rPr lang="en-US" altLang="ja-JP" sz="2800" dirty="0" smtClean="0">
                <a:latin typeface="Helvetica"/>
                <a:cs typeface="Helvetica"/>
              </a:rPr>
              <a:t>strains.</a:t>
            </a:r>
          </a:p>
          <a:p>
            <a:r>
              <a:rPr kumimoji="1" lang="en-US" altLang="ja-JP" sz="2800" dirty="0" smtClean="0">
                <a:solidFill>
                  <a:srgbClr val="FFFF00"/>
                </a:solidFill>
                <a:latin typeface="Helvetica"/>
                <a:cs typeface="Helvetica"/>
              </a:rPr>
              <a:t>What is the effect of the phased A-tracts on the </a:t>
            </a:r>
            <a:r>
              <a:rPr kumimoji="1" lang="en-US" altLang="ja-JP" sz="2800" i="1" dirty="0" smtClean="0">
                <a:solidFill>
                  <a:srgbClr val="FFFF00"/>
                </a:solidFill>
                <a:latin typeface="Helvetica"/>
                <a:cs typeface="Helvetica"/>
              </a:rPr>
              <a:t>plc </a:t>
            </a:r>
            <a:r>
              <a:rPr kumimoji="1" lang="en-US" altLang="ja-JP" sz="2800" dirty="0" smtClean="0">
                <a:solidFill>
                  <a:srgbClr val="FFFF00"/>
                </a:solidFill>
                <a:latin typeface="Helvetica"/>
                <a:cs typeface="Helvetica"/>
              </a:rPr>
              <a:t>gene expression?</a:t>
            </a:r>
          </a:p>
          <a:p>
            <a:endParaRPr lang="en-US" altLang="ja-JP" dirty="0"/>
          </a:p>
          <a:p>
            <a:pPr marL="0" indent="0">
              <a:buNone/>
            </a:pPr>
            <a:endParaRPr kumimoji="1" lang="en-US" altLang="ja-JP" dirty="0" smtClean="0"/>
          </a:p>
        </p:txBody>
      </p:sp>
    </p:spTree>
    <p:extLst>
      <p:ext uri="{BB962C8B-B14F-4D97-AF65-F5344CB8AC3E}">
        <p14:creationId xmlns="" xmlns:p14="http://schemas.microsoft.com/office/powerpoint/2010/main" val="1910598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199" y="204090"/>
            <a:ext cx="8229600" cy="1143000"/>
          </a:xfrm>
        </p:spPr>
        <p:txBody>
          <a:bodyPr>
            <a:normAutofit/>
          </a:bodyPr>
          <a:lstStyle/>
          <a:p>
            <a:r>
              <a:rPr lang="en-US" altLang="ja-JP" sz="4000" b="1" i="1" dirty="0" smtClean="0">
                <a:solidFill>
                  <a:srgbClr val="FFD226"/>
                </a:solidFill>
                <a:latin typeface="Helvetica"/>
                <a:cs typeface="Helvetica"/>
              </a:rPr>
              <a:t>plc</a:t>
            </a:r>
            <a:r>
              <a:rPr lang="en-US" altLang="ja-JP" sz="4000" b="1" dirty="0" smtClean="0">
                <a:solidFill>
                  <a:srgbClr val="FFD226"/>
                </a:solidFill>
                <a:latin typeface="Helvetica"/>
                <a:cs typeface="Helvetica"/>
              </a:rPr>
              <a:t> gene expression </a:t>
            </a:r>
            <a:r>
              <a:rPr lang="en-US" altLang="ja-JP" sz="4000" b="1" i="1" dirty="0" smtClean="0">
                <a:solidFill>
                  <a:srgbClr val="FFD226"/>
                </a:solidFill>
                <a:latin typeface="Helvetica"/>
                <a:cs typeface="Helvetica"/>
              </a:rPr>
              <a:t>in vivo </a:t>
            </a:r>
            <a:endParaRPr lang="ja-JP" altLang="en-US" sz="4000" b="1" i="1" dirty="0">
              <a:solidFill>
                <a:srgbClr val="FFD226"/>
              </a:solidFill>
              <a:latin typeface="Helvetica"/>
              <a:cs typeface="Helvetica"/>
            </a:endParaRPr>
          </a:p>
        </p:txBody>
      </p:sp>
      <p:sp>
        <p:nvSpPr>
          <p:cNvPr id="3" name="コンテンツ プレースホルダ 2"/>
          <p:cNvSpPr>
            <a:spLocks noGrp="1"/>
          </p:cNvSpPr>
          <p:nvPr>
            <p:ph idx="1"/>
          </p:nvPr>
        </p:nvSpPr>
        <p:spPr>
          <a:xfrm>
            <a:off x="527754" y="5512700"/>
            <a:ext cx="7938640" cy="828330"/>
          </a:xfrm>
        </p:spPr>
        <p:txBody>
          <a:bodyPr>
            <a:normAutofit fontScale="92500" lnSpcReduction="20000"/>
          </a:bodyPr>
          <a:lstStyle/>
          <a:p>
            <a:r>
              <a:rPr lang="en-US" altLang="ja-JP" sz="2800" dirty="0" smtClean="0">
                <a:latin typeface="Helvetica"/>
                <a:cs typeface="Helvetica"/>
              </a:rPr>
              <a:t>The A-tracts promoted the </a:t>
            </a:r>
            <a:r>
              <a:rPr lang="en-US" altLang="ja-JP" sz="2800" i="1" dirty="0" smtClean="0">
                <a:latin typeface="Helvetica"/>
                <a:cs typeface="Helvetica"/>
              </a:rPr>
              <a:t>plc</a:t>
            </a:r>
            <a:r>
              <a:rPr lang="en-US" altLang="ja-JP" sz="2800" dirty="0" smtClean="0">
                <a:latin typeface="Helvetica"/>
                <a:cs typeface="Helvetica"/>
              </a:rPr>
              <a:t> gene expression, </a:t>
            </a:r>
          </a:p>
          <a:p>
            <a:pPr marL="0" indent="0">
              <a:buNone/>
            </a:pPr>
            <a:r>
              <a:rPr lang="en-US" altLang="ja-JP" sz="2800" i="1" dirty="0">
                <a:latin typeface="Helvetica"/>
                <a:cs typeface="Helvetica"/>
              </a:rPr>
              <a:t> </a:t>
            </a:r>
            <a:r>
              <a:rPr lang="en-US" altLang="ja-JP" sz="2800" i="1" dirty="0" smtClean="0">
                <a:latin typeface="Helvetica"/>
                <a:cs typeface="Helvetica"/>
              </a:rPr>
              <a:t>   in vivo</a:t>
            </a:r>
            <a:r>
              <a:rPr lang="en-US" altLang="ja-JP" sz="2800" dirty="0" smtClean="0">
                <a:latin typeface="Helvetica"/>
                <a:cs typeface="Helvetica"/>
              </a:rPr>
              <a:t>. </a:t>
            </a:r>
            <a:endParaRPr lang="ja-JP" altLang="en-US" sz="2800" dirty="0">
              <a:latin typeface="Helvetica"/>
              <a:cs typeface="Helvetica"/>
            </a:endParaRPr>
          </a:p>
        </p:txBody>
      </p:sp>
      <p:pic>
        <p:nvPicPr>
          <p:cNvPr id="4" name="図 3"/>
          <p:cNvPicPr>
            <a:picLocks noChangeAspect="1"/>
          </p:cNvPicPr>
          <p:nvPr/>
        </p:nvPicPr>
        <p:blipFill>
          <a:blip r:embed="rId2"/>
          <a:stretch>
            <a:fillRect/>
          </a:stretch>
        </p:blipFill>
        <p:spPr>
          <a:xfrm rot="5400000">
            <a:off x="5110097" y="1550294"/>
            <a:ext cx="2773635" cy="2415671"/>
          </a:xfrm>
          <a:prstGeom prst="rect">
            <a:avLst/>
          </a:prstGeom>
        </p:spPr>
      </p:pic>
      <p:sp>
        <p:nvSpPr>
          <p:cNvPr id="5" name="角丸四角形 4"/>
          <p:cNvSpPr/>
          <p:nvPr/>
        </p:nvSpPr>
        <p:spPr>
          <a:xfrm>
            <a:off x="1246441" y="1857802"/>
            <a:ext cx="2692784" cy="99945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1246441" y="2943027"/>
            <a:ext cx="2534468" cy="369332"/>
          </a:xfrm>
          <a:prstGeom prst="rect">
            <a:avLst/>
          </a:prstGeom>
          <a:noFill/>
        </p:spPr>
        <p:txBody>
          <a:bodyPr wrap="none" rtlCol="0">
            <a:spAutoFit/>
          </a:bodyPr>
          <a:lstStyle/>
          <a:p>
            <a:r>
              <a:rPr kumimoji="1" lang="en-US" altLang="ja-JP" i="1" dirty="0" smtClean="0"/>
              <a:t>C. Perfringens </a:t>
            </a:r>
            <a:r>
              <a:rPr kumimoji="1" lang="en-US" altLang="ja-JP" dirty="0" smtClean="0"/>
              <a:t>PLC</a:t>
            </a:r>
            <a:r>
              <a:rPr kumimoji="1" lang="en-US" altLang="ja-JP" baseline="30000" dirty="0" smtClean="0"/>
              <a:t>– </a:t>
            </a:r>
            <a:r>
              <a:rPr lang="en-US" altLang="ja-JP" dirty="0" smtClean="0"/>
              <a:t>s</a:t>
            </a:r>
            <a:r>
              <a:rPr kumimoji="1" lang="en-US" altLang="ja-JP" dirty="0" smtClean="0"/>
              <a:t>train</a:t>
            </a:r>
            <a:endParaRPr kumimoji="1" lang="ja-JP" altLang="en-US" dirty="0"/>
          </a:p>
        </p:txBody>
      </p:sp>
      <p:sp>
        <p:nvSpPr>
          <p:cNvPr id="7" name="円/楕円 6"/>
          <p:cNvSpPr/>
          <p:nvPr/>
        </p:nvSpPr>
        <p:spPr>
          <a:xfrm>
            <a:off x="1634484" y="2328125"/>
            <a:ext cx="446838" cy="411538"/>
          </a:xfrm>
          <a:prstGeom prst="ellipse">
            <a:avLst/>
          </a:prstGeom>
          <a:ln w="28575" cmpd="sng">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右矢印 7"/>
          <p:cNvSpPr/>
          <p:nvPr/>
        </p:nvSpPr>
        <p:spPr>
          <a:xfrm>
            <a:off x="1705037" y="2305264"/>
            <a:ext cx="282214" cy="45719"/>
          </a:xfrm>
          <a:prstGeom prst="rightArrow">
            <a:avLst/>
          </a:prstGeom>
          <a:solidFill>
            <a:srgbClr val="FF0000"/>
          </a:solidFill>
          <a:ln w="3810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1646242" y="1893071"/>
            <a:ext cx="519694" cy="369332"/>
          </a:xfrm>
          <a:prstGeom prst="rect">
            <a:avLst/>
          </a:prstGeom>
          <a:noFill/>
        </p:spPr>
        <p:txBody>
          <a:bodyPr wrap="none" rtlCol="0">
            <a:spAutoFit/>
          </a:bodyPr>
          <a:lstStyle/>
          <a:p>
            <a:r>
              <a:rPr kumimoji="1" lang="en-US" altLang="ja-JP" i="1" dirty="0" smtClean="0">
                <a:solidFill>
                  <a:srgbClr val="FF0000"/>
                </a:solidFill>
              </a:rPr>
              <a:t>plc</a:t>
            </a:r>
            <a:endParaRPr kumimoji="1" lang="ja-JP" altLang="en-US" i="1" dirty="0">
              <a:solidFill>
                <a:srgbClr val="FF0000"/>
              </a:solidFill>
            </a:endParaRPr>
          </a:p>
        </p:txBody>
      </p:sp>
      <p:sp>
        <p:nvSpPr>
          <p:cNvPr id="10" name="フリーフォーム 9"/>
          <p:cNvSpPr/>
          <p:nvPr/>
        </p:nvSpPr>
        <p:spPr>
          <a:xfrm>
            <a:off x="2380818" y="2065777"/>
            <a:ext cx="1348842" cy="692353"/>
          </a:xfrm>
          <a:custGeom>
            <a:avLst/>
            <a:gdLst>
              <a:gd name="connsiteX0" fmla="*/ 159100 w 1348842"/>
              <a:gd name="connsiteY0" fmla="*/ 203565 h 692353"/>
              <a:gd name="connsiteX1" fmla="*/ 535385 w 1348842"/>
              <a:gd name="connsiteY1" fmla="*/ 379939 h 692353"/>
              <a:gd name="connsiteX2" fmla="*/ 112065 w 1348842"/>
              <a:gd name="connsiteY2" fmla="*/ 321148 h 692353"/>
              <a:gd name="connsiteX3" fmla="*/ 805839 w 1348842"/>
              <a:gd name="connsiteY3" fmla="*/ 156532 h 692353"/>
              <a:gd name="connsiteX4" fmla="*/ 123824 w 1348842"/>
              <a:gd name="connsiteY4" fmla="*/ 485764 h 692353"/>
              <a:gd name="connsiteX5" fmla="*/ 441313 w 1348842"/>
              <a:gd name="connsiteY5" fmla="*/ 521038 h 692353"/>
              <a:gd name="connsiteX6" fmla="*/ 582420 w 1348842"/>
              <a:gd name="connsiteY6" fmla="*/ 50708 h 692353"/>
              <a:gd name="connsiteX7" fmla="*/ 711768 w 1348842"/>
              <a:gd name="connsiteY7" fmla="*/ 485764 h 692353"/>
              <a:gd name="connsiteX8" fmla="*/ 993981 w 1348842"/>
              <a:gd name="connsiteY8" fmla="*/ 250598 h 692353"/>
              <a:gd name="connsiteX9" fmla="*/ 547143 w 1348842"/>
              <a:gd name="connsiteY9" fmla="*/ 391697 h 692353"/>
              <a:gd name="connsiteX10" fmla="*/ 1029258 w 1348842"/>
              <a:gd name="connsiteY10" fmla="*/ 509280 h 692353"/>
              <a:gd name="connsiteX11" fmla="*/ 758803 w 1348842"/>
              <a:gd name="connsiteY11" fmla="*/ 15433 h 692353"/>
              <a:gd name="connsiteX12" fmla="*/ 476590 w 1348842"/>
              <a:gd name="connsiteY12" fmla="*/ 121258 h 692353"/>
              <a:gd name="connsiteX13" fmla="*/ 993981 w 1348842"/>
              <a:gd name="connsiteY13" fmla="*/ 85983 h 692353"/>
              <a:gd name="connsiteX14" fmla="*/ 700009 w 1348842"/>
              <a:gd name="connsiteY14" fmla="*/ 274115 h 692353"/>
              <a:gd name="connsiteX15" fmla="*/ 88547 w 1348842"/>
              <a:gd name="connsiteY15" fmla="*/ 379939 h 692353"/>
              <a:gd name="connsiteX16" fmla="*/ 300207 w 1348842"/>
              <a:gd name="connsiteY16" fmla="*/ 121258 h 692353"/>
              <a:gd name="connsiteX17" fmla="*/ 1264435 w 1348842"/>
              <a:gd name="connsiteY17" fmla="*/ 403456 h 692353"/>
              <a:gd name="connsiteX18" fmla="*/ 1229159 w 1348842"/>
              <a:gd name="connsiteY18" fmla="*/ 121258 h 692353"/>
              <a:gd name="connsiteX19" fmla="*/ 641214 w 1348842"/>
              <a:gd name="connsiteY19" fmla="*/ 673896 h 692353"/>
              <a:gd name="connsiteX20" fmla="*/ 417796 w 1348842"/>
              <a:gd name="connsiteY20" fmla="*/ 556313 h 692353"/>
              <a:gd name="connsiteX21" fmla="*/ 194377 w 1348842"/>
              <a:gd name="connsiteY21" fmla="*/ 509280 h 692353"/>
              <a:gd name="connsiteX22" fmla="*/ 6235 w 1348842"/>
              <a:gd name="connsiteY22" fmla="*/ 462247 h 692353"/>
              <a:gd name="connsiteX23" fmla="*/ 76788 w 1348842"/>
              <a:gd name="connsiteY23" fmla="*/ 309390 h 692353"/>
              <a:gd name="connsiteX24" fmla="*/ 382519 w 1348842"/>
              <a:gd name="connsiteY24" fmla="*/ 180049 h 692353"/>
              <a:gd name="connsiteX25" fmla="*/ 311966 w 1348842"/>
              <a:gd name="connsiteY25" fmla="*/ 62466 h 692353"/>
              <a:gd name="connsiteX26" fmla="*/ 159100 w 1348842"/>
              <a:gd name="connsiteY26" fmla="*/ 203565 h 692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48842" h="692353">
                <a:moveTo>
                  <a:pt x="159100" y="203565"/>
                </a:moveTo>
                <a:cubicBezTo>
                  <a:pt x="196336" y="256477"/>
                  <a:pt x="543224" y="360342"/>
                  <a:pt x="535385" y="379939"/>
                </a:cubicBezTo>
                <a:cubicBezTo>
                  <a:pt x="527546" y="399536"/>
                  <a:pt x="66989" y="358382"/>
                  <a:pt x="112065" y="321148"/>
                </a:cubicBezTo>
                <a:cubicBezTo>
                  <a:pt x="157141" y="283914"/>
                  <a:pt x="803879" y="129096"/>
                  <a:pt x="805839" y="156532"/>
                </a:cubicBezTo>
                <a:cubicBezTo>
                  <a:pt x="807799" y="183968"/>
                  <a:pt x="184578" y="425013"/>
                  <a:pt x="123824" y="485764"/>
                </a:cubicBezTo>
                <a:cubicBezTo>
                  <a:pt x="63070" y="546515"/>
                  <a:pt x="364880" y="593547"/>
                  <a:pt x="441313" y="521038"/>
                </a:cubicBezTo>
                <a:cubicBezTo>
                  <a:pt x="517746" y="448529"/>
                  <a:pt x="537344" y="56587"/>
                  <a:pt x="582420" y="50708"/>
                </a:cubicBezTo>
                <a:cubicBezTo>
                  <a:pt x="627496" y="44829"/>
                  <a:pt x="643175" y="452449"/>
                  <a:pt x="711768" y="485764"/>
                </a:cubicBezTo>
                <a:cubicBezTo>
                  <a:pt x="780362" y="519079"/>
                  <a:pt x="1021418" y="266276"/>
                  <a:pt x="993981" y="250598"/>
                </a:cubicBezTo>
                <a:cubicBezTo>
                  <a:pt x="966544" y="234920"/>
                  <a:pt x="541264" y="348583"/>
                  <a:pt x="547143" y="391697"/>
                </a:cubicBezTo>
                <a:cubicBezTo>
                  <a:pt x="553022" y="434811"/>
                  <a:pt x="993981" y="571991"/>
                  <a:pt x="1029258" y="509280"/>
                </a:cubicBezTo>
                <a:cubicBezTo>
                  <a:pt x="1064535" y="446569"/>
                  <a:pt x="850914" y="80103"/>
                  <a:pt x="758803" y="15433"/>
                </a:cubicBezTo>
                <a:cubicBezTo>
                  <a:pt x="666692" y="-49237"/>
                  <a:pt x="437394" y="109500"/>
                  <a:pt x="476590" y="121258"/>
                </a:cubicBezTo>
                <a:cubicBezTo>
                  <a:pt x="515786" y="133016"/>
                  <a:pt x="956745" y="60507"/>
                  <a:pt x="993981" y="85983"/>
                </a:cubicBezTo>
                <a:cubicBezTo>
                  <a:pt x="1031217" y="111459"/>
                  <a:pt x="850915" y="225122"/>
                  <a:pt x="700009" y="274115"/>
                </a:cubicBezTo>
                <a:cubicBezTo>
                  <a:pt x="549103" y="323108"/>
                  <a:pt x="155181" y="405415"/>
                  <a:pt x="88547" y="379939"/>
                </a:cubicBezTo>
                <a:cubicBezTo>
                  <a:pt x="21913" y="354463"/>
                  <a:pt x="104226" y="117339"/>
                  <a:pt x="300207" y="121258"/>
                </a:cubicBezTo>
                <a:cubicBezTo>
                  <a:pt x="496188" y="125177"/>
                  <a:pt x="1109610" y="403456"/>
                  <a:pt x="1264435" y="403456"/>
                </a:cubicBezTo>
                <a:cubicBezTo>
                  <a:pt x="1419260" y="403456"/>
                  <a:pt x="1333029" y="76185"/>
                  <a:pt x="1229159" y="121258"/>
                </a:cubicBezTo>
                <a:cubicBezTo>
                  <a:pt x="1125289" y="166331"/>
                  <a:pt x="776441" y="601387"/>
                  <a:pt x="641214" y="673896"/>
                </a:cubicBezTo>
                <a:cubicBezTo>
                  <a:pt x="505987" y="746405"/>
                  <a:pt x="492269" y="583749"/>
                  <a:pt x="417796" y="556313"/>
                </a:cubicBezTo>
                <a:cubicBezTo>
                  <a:pt x="343323" y="528877"/>
                  <a:pt x="262971" y="524958"/>
                  <a:pt x="194377" y="509280"/>
                </a:cubicBezTo>
                <a:cubicBezTo>
                  <a:pt x="125783" y="493602"/>
                  <a:pt x="25833" y="495562"/>
                  <a:pt x="6235" y="462247"/>
                </a:cubicBezTo>
                <a:cubicBezTo>
                  <a:pt x="-13363" y="428932"/>
                  <a:pt x="14074" y="356423"/>
                  <a:pt x="76788" y="309390"/>
                </a:cubicBezTo>
                <a:cubicBezTo>
                  <a:pt x="139502" y="262357"/>
                  <a:pt x="343323" y="221203"/>
                  <a:pt x="382519" y="180049"/>
                </a:cubicBezTo>
                <a:cubicBezTo>
                  <a:pt x="421715" y="138895"/>
                  <a:pt x="345283" y="64426"/>
                  <a:pt x="311966" y="62466"/>
                </a:cubicBezTo>
                <a:cubicBezTo>
                  <a:pt x="278649" y="60506"/>
                  <a:pt x="121864" y="150653"/>
                  <a:pt x="159100" y="203565"/>
                </a:cubicBezTo>
                <a:close/>
              </a:path>
            </a:pathLst>
          </a:custGeom>
          <a:noFill/>
          <a:ln>
            <a:solidFill>
              <a:srgbClr val="CCFF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3" name="図 12"/>
          <p:cNvPicPr>
            <a:picLocks noChangeAspect="1"/>
          </p:cNvPicPr>
          <p:nvPr/>
        </p:nvPicPr>
        <p:blipFill>
          <a:blip r:embed="rId3"/>
          <a:stretch>
            <a:fillRect/>
          </a:stretch>
        </p:blipFill>
        <p:spPr>
          <a:xfrm rot="5400000">
            <a:off x="4276508" y="2009944"/>
            <a:ext cx="383856" cy="6161543"/>
          </a:xfrm>
          <a:prstGeom prst="rect">
            <a:avLst/>
          </a:prstGeom>
        </p:spPr>
      </p:pic>
      <p:pic>
        <p:nvPicPr>
          <p:cNvPr id="14" name="図 13"/>
          <p:cNvPicPr>
            <a:picLocks noChangeAspect="1"/>
          </p:cNvPicPr>
          <p:nvPr/>
        </p:nvPicPr>
        <p:blipFill>
          <a:blip r:embed="rId4"/>
          <a:stretch>
            <a:fillRect/>
          </a:stretch>
        </p:blipFill>
        <p:spPr>
          <a:xfrm rot="5400000">
            <a:off x="4291399" y="1647989"/>
            <a:ext cx="354074" cy="6161543"/>
          </a:xfrm>
          <a:prstGeom prst="rect">
            <a:avLst/>
          </a:prstGeom>
        </p:spPr>
      </p:pic>
      <p:sp>
        <p:nvSpPr>
          <p:cNvPr id="15" name="テキスト ボックス 14"/>
          <p:cNvSpPr txBox="1"/>
          <p:nvPr/>
        </p:nvSpPr>
        <p:spPr>
          <a:xfrm>
            <a:off x="705387" y="4490709"/>
            <a:ext cx="680445" cy="461665"/>
          </a:xfrm>
          <a:prstGeom prst="rect">
            <a:avLst/>
          </a:prstGeom>
          <a:noFill/>
        </p:spPr>
        <p:txBody>
          <a:bodyPr wrap="none" rtlCol="0">
            <a:spAutoFit/>
          </a:bodyPr>
          <a:lstStyle/>
          <a:p>
            <a:r>
              <a:rPr kumimoji="1" lang="en-US" altLang="ja-JP" sz="2400" dirty="0" smtClean="0"/>
              <a:t>3Ap</a:t>
            </a:r>
            <a:endParaRPr kumimoji="1" lang="ja-JP" altLang="en-US" sz="2400" dirty="0"/>
          </a:p>
        </p:txBody>
      </p:sp>
      <p:sp>
        <p:nvSpPr>
          <p:cNvPr id="16" name="テキスト ボックス 15"/>
          <p:cNvSpPr txBox="1"/>
          <p:nvPr/>
        </p:nvSpPr>
        <p:spPr>
          <a:xfrm>
            <a:off x="705531" y="4867928"/>
            <a:ext cx="680445" cy="461665"/>
          </a:xfrm>
          <a:prstGeom prst="rect">
            <a:avLst/>
          </a:prstGeom>
          <a:noFill/>
        </p:spPr>
        <p:txBody>
          <a:bodyPr wrap="none" rtlCol="0">
            <a:spAutoFit/>
          </a:bodyPr>
          <a:lstStyle/>
          <a:p>
            <a:r>
              <a:rPr kumimoji="1" lang="en-US" altLang="ja-JP" sz="2400" dirty="0" smtClean="0"/>
              <a:t>0Ap</a:t>
            </a:r>
            <a:endParaRPr kumimoji="1" lang="ja-JP" altLang="en-US" sz="2400" dirty="0"/>
          </a:p>
        </p:txBody>
      </p:sp>
      <p:sp>
        <p:nvSpPr>
          <p:cNvPr id="17" name="テキスト ボックス 16"/>
          <p:cNvSpPr txBox="1"/>
          <p:nvPr/>
        </p:nvSpPr>
        <p:spPr>
          <a:xfrm>
            <a:off x="5997030" y="4144893"/>
            <a:ext cx="1864287" cy="369332"/>
          </a:xfrm>
          <a:prstGeom prst="rect">
            <a:avLst/>
          </a:prstGeom>
          <a:noFill/>
          <a:ln>
            <a:noFill/>
          </a:ln>
        </p:spPr>
        <p:txBody>
          <a:bodyPr wrap="none" rtlCol="0">
            <a:spAutoFit/>
          </a:bodyPr>
          <a:lstStyle/>
          <a:p>
            <a:r>
              <a:rPr lang="en-US" altLang="ja-JP" i="1" dirty="0">
                <a:solidFill>
                  <a:srgbClr val="42E8F7"/>
                </a:solidFill>
              </a:rPr>
              <a:t>p</a:t>
            </a:r>
            <a:r>
              <a:rPr kumimoji="1" lang="en-US" altLang="ja-JP" i="1" dirty="0" smtClean="0">
                <a:solidFill>
                  <a:srgbClr val="42E8F7"/>
                </a:solidFill>
              </a:rPr>
              <a:t>lc</a:t>
            </a:r>
            <a:r>
              <a:rPr kumimoji="1" lang="en-US" altLang="ja-JP" dirty="0" smtClean="0">
                <a:solidFill>
                  <a:srgbClr val="42E8F7"/>
                </a:solidFill>
              </a:rPr>
              <a:t> promoter  –35</a:t>
            </a:r>
            <a:endParaRPr kumimoji="1" lang="ja-JP" altLang="en-US" dirty="0">
              <a:solidFill>
                <a:srgbClr val="42E8F7"/>
              </a:solidFill>
            </a:endParaRPr>
          </a:p>
        </p:txBody>
      </p:sp>
      <p:sp>
        <p:nvSpPr>
          <p:cNvPr id="18" name="テキスト ボックス 17"/>
          <p:cNvSpPr txBox="1"/>
          <p:nvPr/>
        </p:nvSpPr>
        <p:spPr>
          <a:xfrm>
            <a:off x="2430789" y="4150668"/>
            <a:ext cx="3016871" cy="369332"/>
          </a:xfrm>
          <a:prstGeom prst="rect">
            <a:avLst/>
          </a:prstGeom>
          <a:noFill/>
        </p:spPr>
        <p:txBody>
          <a:bodyPr wrap="none" rtlCol="0">
            <a:spAutoFit/>
          </a:bodyPr>
          <a:lstStyle/>
          <a:p>
            <a:r>
              <a:rPr lang="en-US" altLang="ja-JP" dirty="0" smtClean="0">
                <a:solidFill>
                  <a:srgbClr val="FF0000"/>
                </a:solidFill>
              </a:rPr>
              <a:t>3 phased A-tracts (–66 to –44)</a:t>
            </a:r>
            <a:endParaRPr kumimoji="1" lang="ja-JP" altLang="en-US" dirty="0">
              <a:solidFill>
                <a:srgbClr val="FF0000"/>
              </a:solidFill>
            </a:endParaRPr>
          </a:p>
        </p:txBody>
      </p:sp>
      <p:sp>
        <p:nvSpPr>
          <p:cNvPr id="12" name="テキスト ボックス 11"/>
          <p:cNvSpPr txBox="1"/>
          <p:nvPr/>
        </p:nvSpPr>
        <p:spPr>
          <a:xfrm>
            <a:off x="980331" y="6344363"/>
            <a:ext cx="5498658" cy="369332"/>
          </a:xfrm>
          <a:prstGeom prst="rect">
            <a:avLst/>
          </a:prstGeom>
          <a:noFill/>
        </p:spPr>
        <p:txBody>
          <a:bodyPr wrap="none" rtlCol="0">
            <a:spAutoFit/>
          </a:bodyPr>
          <a:lstStyle/>
          <a:p>
            <a:r>
              <a:rPr kumimoji="1" lang="en-US" altLang="ja-JP" dirty="0" smtClean="0"/>
              <a:t>[ Matsushita, </a:t>
            </a:r>
            <a:r>
              <a:rPr kumimoji="1" lang="en-US" altLang="ja-JP" i="1" dirty="0" smtClean="0"/>
              <a:t>et al</a:t>
            </a:r>
            <a:r>
              <a:rPr kumimoji="1" lang="en-US" altLang="ja-JP" dirty="0" smtClean="0"/>
              <a:t>.  </a:t>
            </a:r>
            <a:r>
              <a:rPr kumimoji="1" lang="en-US" altLang="ja-JP" i="1" dirty="0" smtClean="0"/>
              <a:t>Microbiology</a:t>
            </a:r>
            <a:r>
              <a:rPr kumimoji="1" lang="en-US" altLang="ja-JP" dirty="0" smtClean="0"/>
              <a:t> </a:t>
            </a:r>
            <a:r>
              <a:rPr kumimoji="1" lang="en-US" altLang="ja-JP" b="1" dirty="0" smtClean="0"/>
              <a:t>142</a:t>
            </a:r>
            <a:r>
              <a:rPr kumimoji="1" lang="en-US" altLang="ja-JP" dirty="0" smtClean="0"/>
              <a:t>: 2561-2566. 1996 ]</a:t>
            </a:r>
            <a:endParaRPr kumimoji="1" lang="ja-JP" alt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600" b="1" dirty="0" smtClean="0">
                <a:solidFill>
                  <a:srgbClr val="FFD226"/>
                </a:solidFill>
                <a:latin typeface="Helvetica"/>
                <a:cs typeface="Helvetica"/>
              </a:rPr>
              <a:t>Promoter competition assay 1</a:t>
            </a:r>
            <a:endParaRPr lang="ja-JP" altLang="en-US" sz="3600" b="1" dirty="0">
              <a:solidFill>
                <a:srgbClr val="FFD226"/>
              </a:solidFill>
              <a:latin typeface="Helvetica"/>
              <a:cs typeface="Helvetica"/>
            </a:endParaRPr>
          </a:p>
        </p:txBody>
      </p:sp>
      <p:sp>
        <p:nvSpPr>
          <p:cNvPr id="3" name="コンテンツ プレースホルダ 2"/>
          <p:cNvSpPr>
            <a:spLocks noGrp="1"/>
          </p:cNvSpPr>
          <p:nvPr>
            <p:ph idx="1"/>
          </p:nvPr>
        </p:nvSpPr>
        <p:spPr>
          <a:xfrm>
            <a:off x="457199" y="4989969"/>
            <a:ext cx="8229600" cy="1295596"/>
          </a:xfrm>
        </p:spPr>
        <p:txBody>
          <a:bodyPr>
            <a:normAutofit fontScale="92500" lnSpcReduction="20000"/>
          </a:bodyPr>
          <a:lstStyle/>
          <a:p>
            <a:r>
              <a:rPr lang="en-US" altLang="ja-JP" i="1" dirty="0" smtClean="0"/>
              <a:t>In vitro </a:t>
            </a:r>
            <a:r>
              <a:rPr lang="en-US" altLang="ja-JP" dirty="0" smtClean="0"/>
              <a:t>transcription with two promoters on DNA fragments, RNA polymerase, and NTPs was done.</a:t>
            </a:r>
          </a:p>
          <a:p>
            <a:pPr>
              <a:buNone/>
            </a:pPr>
            <a:r>
              <a:rPr lang="en-US" altLang="ja-JP" dirty="0" smtClean="0"/>
              <a:t>   </a:t>
            </a:r>
            <a:endParaRPr lang="ja-JP" altLang="en-US" dirty="0"/>
          </a:p>
        </p:txBody>
      </p:sp>
      <p:pic>
        <p:nvPicPr>
          <p:cNvPr id="4" name="図 3"/>
          <p:cNvPicPr>
            <a:picLocks noChangeAspect="1"/>
          </p:cNvPicPr>
          <p:nvPr/>
        </p:nvPicPr>
        <p:blipFill>
          <a:blip r:embed="rId2"/>
          <a:stretch>
            <a:fillRect/>
          </a:stretch>
        </p:blipFill>
        <p:spPr>
          <a:xfrm rot="10800000">
            <a:off x="3370868" y="2040259"/>
            <a:ext cx="5444224" cy="732960"/>
          </a:xfrm>
          <a:prstGeom prst="rect">
            <a:avLst/>
          </a:prstGeom>
        </p:spPr>
      </p:pic>
      <p:pic>
        <p:nvPicPr>
          <p:cNvPr id="5" name="図 4"/>
          <p:cNvPicPr>
            <a:picLocks noChangeAspect="1"/>
          </p:cNvPicPr>
          <p:nvPr/>
        </p:nvPicPr>
        <p:blipFill>
          <a:blip r:embed="rId3"/>
          <a:stretch>
            <a:fillRect/>
          </a:stretch>
        </p:blipFill>
        <p:spPr>
          <a:xfrm>
            <a:off x="3370866" y="2760391"/>
            <a:ext cx="5444225" cy="871544"/>
          </a:xfrm>
          <a:prstGeom prst="rect">
            <a:avLst/>
          </a:prstGeom>
        </p:spPr>
      </p:pic>
      <p:sp>
        <p:nvSpPr>
          <p:cNvPr id="7" name="テキスト ボックス 6"/>
          <p:cNvSpPr txBox="1"/>
          <p:nvPr/>
        </p:nvSpPr>
        <p:spPr>
          <a:xfrm>
            <a:off x="5542207" y="2483392"/>
            <a:ext cx="1399392" cy="276999"/>
          </a:xfrm>
          <a:prstGeom prst="rect">
            <a:avLst/>
          </a:prstGeom>
          <a:noFill/>
        </p:spPr>
        <p:txBody>
          <a:bodyPr wrap="none" rtlCol="0">
            <a:spAutoFit/>
          </a:bodyPr>
          <a:lstStyle/>
          <a:p>
            <a:r>
              <a:rPr kumimoji="1" lang="en-US" altLang="ja-JP" sz="1200" dirty="0" smtClean="0">
                <a:solidFill>
                  <a:srgbClr val="FF0000"/>
                </a:solidFill>
                <a:latin typeface="Helvetica"/>
                <a:cs typeface="Helvetica"/>
              </a:rPr>
              <a:t>3 phased A-tracts</a:t>
            </a:r>
            <a:endParaRPr kumimoji="1" lang="ja-JP" altLang="en-US" sz="1200" dirty="0">
              <a:solidFill>
                <a:srgbClr val="FF0000"/>
              </a:solidFill>
              <a:latin typeface="Helvetica"/>
              <a:cs typeface="Helvetica"/>
            </a:endParaRPr>
          </a:p>
        </p:txBody>
      </p:sp>
      <p:pic>
        <p:nvPicPr>
          <p:cNvPr id="8" name="図 7"/>
          <p:cNvPicPr>
            <a:picLocks noChangeAspect="1"/>
          </p:cNvPicPr>
          <p:nvPr/>
        </p:nvPicPr>
        <p:blipFill>
          <a:blip r:embed="rId4"/>
          <a:stretch>
            <a:fillRect/>
          </a:stretch>
        </p:blipFill>
        <p:spPr>
          <a:xfrm>
            <a:off x="416295" y="1735200"/>
            <a:ext cx="2534414" cy="2306850"/>
          </a:xfrm>
          <a:prstGeom prst="rect">
            <a:avLst/>
          </a:prstGeom>
        </p:spPr>
      </p:pic>
      <p:sp>
        <p:nvSpPr>
          <p:cNvPr id="9" name="テキスト ボックス 8"/>
          <p:cNvSpPr txBox="1"/>
          <p:nvPr/>
        </p:nvSpPr>
        <p:spPr>
          <a:xfrm>
            <a:off x="102632" y="4115212"/>
            <a:ext cx="4165348" cy="646331"/>
          </a:xfrm>
          <a:prstGeom prst="rect">
            <a:avLst/>
          </a:prstGeom>
          <a:noFill/>
        </p:spPr>
        <p:txBody>
          <a:bodyPr wrap="none" rtlCol="0">
            <a:spAutoFit/>
          </a:bodyPr>
          <a:lstStyle/>
          <a:p>
            <a:r>
              <a:rPr kumimoji="1" lang="en-US" altLang="ja-JP" dirty="0" smtClean="0"/>
              <a:t>      Fig. 1 Purified RNA polymerase.</a:t>
            </a:r>
          </a:p>
          <a:p>
            <a:r>
              <a:rPr lang="en-US" altLang="ja-JP" dirty="0" smtClean="0"/>
              <a:t>       </a:t>
            </a:r>
            <a:r>
              <a:rPr lang="en-US" altLang="ja-JP" dirty="0" err="1" smtClean="0"/>
              <a:t>Ec</a:t>
            </a:r>
            <a:r>
              <a:rPr lang="en-US" altLang="ja-JP" dirty="0" smtClean="0"/>
              <a:t> : </a:t>
            </a:r>
            <a:r>
              <a:rPr lang="en-US" altLang="ja-JP" i="1" dirty="0" smtClean="0"/>
              <a:t>Escherichia coli</a:t>
            </a:r>
            <a:r>
              <a:rPr lang="en-US" altLang="ja-JP" dirty="0" smtClean="0"/>
              <a:t>, Cp: </a:t>
            </a:r>
            <a:r>
              <a:rPr lang="en-US" altLang="ja-JP" i="1" dirty="0" smtClean="0"/>
              <a:t>C. perfringens</a:t>
            </a:r>
            <a:endParaRPr kumimoji="1" lang="ja-JP" altLang="en-US" i="1" dirty="0"/>
          </a:p>
        </p:txBody>
      </p:sp>
      <p:sp>
        <p:nvSpPr>
          <p:cNvPr id="10" name="テキスト ボックス 9"/>
          <p:cNvSpPr txBox="1"/>
          <p:nvPr/>
        </p:nvSpPr>
        <p:spPr>
          <a:xfrm>
            <a:off x="4721141" y="3654486"/>
            <a:ext cx="3827565" cy="646331"/>
          </a:xfrm>
          <a:prstGeom prst="rect">
            <a:avLst/>
          </a:prstGeom>
          <a:noFill/>
        </p:spPr>
        <p:txBody>
          <a:bodyPr wrap="square" rtlCol="0">
            <a:spAutoFit/>
          </a:bodyPr>
          <a:lstStyle/>
          <a:p>
            <a:r>
              <a:rPr kumimoji="1" lang="en-US" altLang="ja-JP" dirty="0" smtClean="0"/>
              <a:t>Fig. 2 Template DNAs used </a:t>
            </a:r>
            <a:endParaRPr lang="en-US" altLang="ja-JP" dirty="0" smtClean="0"/>
          </a:p>
          <a:p>
            <a:r>
              <a:rPr kumimoji="1" lang="en-US" altLang="ja-JP" dirty="0" smtClean="0"/>
              <a:t> in promoter competition assays.</a:t>
            </a:r>
            <a:endParaRPr kumimoji="1" lang="ja-JP"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6584" y="274638"/>
            <a:ext cx="8659698" cy="1143000"/>
          </a:xfrm>
        </p:spPr>
        <p:txBody>
          <a:bodyPr>
            <a:normAutofit/>
          </a:bodyPr>
          <a:lstStyle/>
          <a:p>
            <a:r>
              <a:rPr lang="en-US" altLang="ja-JP" sz="3600" b="1" dirty="0" smtClean="0">
                <a:solidFill>
                  <a:srgbClr val="FFD226"/>
                </a:solidFill>
                <a:latin typeface="Helvetica"/>
                <a:cs typeface="Helvetica"/>
              </a:rPr>
              <a:t>Promoter competition assay 2 </a:t>
            </a:r>
            <a:endParaRPr lang="ja-JP" altLang="en-US" sz="3600" b="1" dirty="0">
              <a:solidFill>
                <a:srgbClr val="FFD226"/>
              </a:solidFill>
              <a:latin typeface="Helvetica"/>
              <a:cs typeface="Helvetica"/>
            </a:endParaRPr>
          </a:p>
        </p:txBody>
      </p:sp>
      <p:sp>
        <p:nvSpPr>
          <p:cNvPr id="3" name="コンテンツ プレースホルダ 2"/>
          <p:cNvSpPr>
            <a:spLocks noGrp="1"/>
          </p:cNvSpPr>
          <p:nvPr>
            <p:ph idx="1"/>
          </p:nvPr>
        </p:nvSpPr>
        <p:spPr>
          <a:xfrm>
            <a:off x="256584" y="5220867"/>
            <a:ext cx="8659698" cy="1418403"/>
          </a:xfrm>
        </p:spPr>
        <p:txBody>
          <a:bodyPr>
            <a:normAutofit/>
          </a:bodyPr>
          <a:lstStyle/>
          <a:p>
            <a:r>
              <a:rPr lang="en-US" altLang="ja-JP" dirty="0" smtClean="0"/>
              <a:t>The phased A-tracts enhanced the </a:t>
            </a:r>
            <a:r>
              <a:rPr lang="en-US" altLang="ja-JP" i="1" dirty="0" smtClean="0"/>
              <a:t>plc</a:t>
            </a:r>
            <a:r>
              <a:rPr lang="en-US" altLang="ja-JP" dirty="0" smtClean="0"/>
              <a:t> gene expression at lower temperatures. </a:t>
            </a:r>
            <a:endParaRPr lang="ja-JP" altLang="en-US" dirty="0"/>
          </a:p>
        </p:txBody>
      </p:sp>
      <p:pic>
        <p:nvPicPr>
          <p:cNvPr id="4" name="図 3"/>
          <p:cNvPicPr>
            <a:picLocks noChangeAspect="1"/>
          </p:cNvPicPr>
          <p:nvPr/>
        </p:nvPicPr>
        <p:blipFill>
          <a:blip r:embed="rId2"/>
          <a:stretch>
            <a:fillRect/>
          </a:stretch>
        </p:blipFill>
        <p:spPr>
          <a:xfrm>
            <a:off x="2115549" y="1930745"/>
            <a:ext cx="2560920" cy="2815497"/>
          </a:xfrm>
          <a:prstGeom prst="rect">
            <a:avLst/>
          </a:prstGeom>
        </p:spPr>
      </p:pic>
      <p:sp>
        <p:nvSpPr>
          <p:cNvPr id="5" name="テキスト ボックス 4"/>
          <p:cNvSpPr txBox="1"/>
          <p:nvPr/>
        </p:nvSpPr>
        <p:spPr>
          <a:xfrm>
            <a:off x="457200" y="3078645"/>
            <a:ext cx="1209328" cy="646331"/>
          </a:xfrm>
          <a:prstGeom prst="rect">
            <a:avLst/>
          </a:prstGeom>
          <a:noFill/>
        </p:spPr>
        <p:txBody>
          <a:bodyPr wrap="square" rtlCol="0">
            <a:spAutoFit/>
          </a:bodyPr>
          <a:lstStyle/>
          <a:p>
            <a:r>
              <a:rPr kumimoji="1" lang="en-US" altLang="ja-JP" dirty="0" smtClean="0"/>
              <a:t>0Ap’</a:t>
            </a:r>
          </a:p>
          <a:p>
            <a:r>
              <a:rPr lang="en-US" altLang="ja-JP" dirty="0" smtClean="0"/>
              <a:t>transcripts</a:t>
            </a:r>
            <a:endParaRPr kumimoji="1" lang="ja-JP" altLang="en-US" dirty="0"/>
          </a:p>
        </p:txBody>
      </p:sp>
      <p:sp>
        <p:nvSpPr>
          <p:cNvPr id="6" name="テキスト ボックス 5"/>
          <p:cNvSpPr txBox="1"/>
          <p:nvPr/>
        </p:nvSpPr>
        <p:spPr>
          <a:xfrm>
            <a:off x="457200" y="3776745"/>
            <a:ext cx="1209328" cy="646331"/>
          </a:xfrm>
          <a:prstGeom prst="rect">
            <a:avLst/>
          </a:prstGeom>
          <a:noFill/>
        </p:spPr>
        <p:txBody>
          <a:bodyPr wrap="square" rtlCol="0">
            <a:spAutoFit/>
          </a:bodyPr>
          <a:lstStyle/>
          <a:p>
            <a:r>
              <a:rPr lang="en-US" altLang="ja-JP" dirty="0" smtClean="0"/>
              <a:t>3</a:t>
            </a:r>
            <a:r>
              <a:rPr kumimoji="1" lang="en-US" altLang="ja-JP" dirty="0" smtClean="0"/>
              <a:t>Ap</a:t>
            </a:r>
          </a:p>
          <a:p>
            <a:r>
              <a:rPr lang="en-US" altLang="ja-JP" dirty="0" smtClean="0"/>
              <a:t>transcripts</a:t>
            </a:r>
            <a:endParaRPr kumimoji="1" lang="ja-JP" altLang="en-US" dirty="0"/>
          </a:p>
        </p:txBody>
      </p:sp>
      <p:sp>
        <p:nvSpPr>
          <p:cNvPr id="7" name="右矢印 6"/>
          <p:cNvSpPr/>
          <p:nvPr/>
        </p:nvSpPr>
        <p:spPr>
          <a:xfrm>
            <a:off x="1640867" y="3367454"/>
            <a:ext cx="359217" cy="1779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右矢印 7"/>
          <p:cNvSpPr/>
          <p:nvPr/>
        </p:nvSpPr>
        <p:spPr>
          <a:xfrm>
            <a:off x="1652148" y="4007318"/>
            <a:ext cx="359217" cy="17793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861544" y="1957557"/>
            <a:ext cx="1138540" cy="369332"/>
          </a:xfrm>
          <a:prstGeom prst="rect">
            <a:avLst/>
          </a:prstGeom>
          <a:noFill/>
        </p:spPr>
        <p:txBody>
          <a:bodyPr wrap="none" rtlCol="0">
            <a:spAutoFit/>
          </a:bodyPr>
          <a:lstStyle/>
          <a:p>
            <a:r>
              <a:rPr kumimoji="1" lang="en-US" altLang="ja-JP" dirty="0" smtClean="0"/>
              <a:t>Templates</a:t>
            </a:r>
            <a:endParaRPr kumimoji="1" lang="ja-JP" altLang="en-US" dirty="0"/>
          </a:p>
        </p:txBody>
      </p:sp>
      <p:sp>
        <p:nvSpPr>
          <p:cNvPr id="10" name="テキスト ボックス 9"/>
          <p:cNvSpPr txBox="1"/>
          <p:nvPr/>
        </p:nvSpPr>
        <p:spPr>
          <a:xfrm>
            <a:off x="339112" y="2445006"/>
            <a:ext cx="1810975" cy="369332"/>
          </a:xfrm>
          <a:prstGeom prst="rect">
            <a:avLst/>
          </a:prstGeom>
          <a:noFill/>
        </p:spPr>
        <p:txBody>
          <a:bodyPr wrap="none" rtlCol="0">
            <a:spAutoFit/>
          </a:bodyPr>
          <a:lstStyle/>
          <a:p>
            <a:r>
              <a:rPr kumimoji="1" lang="en-US" altLang="ja-JP" dirty="0" smtClean="0"/>
              <a:t>Temperature (°C)</a:t>
            </a:r>
            <a:endParaRPr kumimoji="1" lang="ja-JP" altLang="en-US" dirty="0"/>
          </a:p>
        </p:txBody>
      </p:sp>
      <p:graphicFrame>
        <p:nvGraphicFramePr>
          <p:cNvPr id="11" name="表 10"/>
          <p:cNvGraphicFramePr>
            <a:graphicFrameLocks noGrp="1"/>
          </p:cNvGraphicFramePr>
          <p:nvPr>
            <p:extLst>
              <p:ext uri="{D42A27DB-BD31-4B8C-83A1-F6EECF244321}">
                <p14:modId xmlns="" xmlns:p14="http://schemas.microsoft.com/office/powerpoint/2010/main" val="3800757879"/>
              </p:ext>
            </p:extLst>
          </p:nvPr>
        </p:nvGraphicFramePr>
        <p:xfrm>
          <a:off x="3048000" y="2554894"/>
          <a:ext cx="6096000" cy="1849120"/>
        </p:xfrm>
        <a:graphic>
          <a:graphicData uri="http://schemas.openxmlformats.org/drawingml/2006/table">
            <a:tbl>
              <a:tblPr firstRow="1" bandRow="1">
                <a:tableStyleId>{2D5ABB26-0587-4C30-8999-92F81FD0307C}</a:tableStyleId>
              </a:tblPr>
              <a:tblGrid>
                <a:gridCol w="3048000"/>
                <a:gridCol w="3048000"/>
              </a:tblGrid>
              <a:tr h="305484">
                <a:tc>
                  <a:txBody>
                    <a:bodyPr/>
                    <a:lstStyle/>
                    <a:p>
                      <a:endParaRPr kumimoji="1" lang="ja-JP" altLang="en-US" dirty="0"/>
                    </a:p>
                  </a:txBody>
                  <a:tcPr/>
                </a:tc>
                <a:tc>
                  <a:txBody>
                    <a:bodyPr/>
                    <a:lstStyle/>
                    <a:p>
                      <a:endParaRPr kumimoji="1" lang="ja-JP" altLang="en-US"/>
                    </a:p>
                  </a:txBody>
                  <a:tcPr/>
                </a:tc>
              </a:tr>
              <a:tr h="370840">
                <a:tc>
                  <a:txBody>
                    <a:bodyPr/>
                    <a:lstStyle/>
                    <a:p>
                      <a:endParaRPr kumimoji="1" lang="ja-JP" altLang="en-US"/>
                    </a:p>
                  </a:txBody>
                  <a:tcPr/>
                </a:tc>
                <a:tc>
                  <a:txBody>
                    <a:bodyPr/>
                    <a:lstStyle/>
                    <a:p>
                      <a:endParaRPr kumimoji="1" lang="ja-JP" altLang="en-US"/>
                    </a:p>
                  </a:txBody>
                  <a:tcPr/>
                </a:tc>
              </a:tr>
              <a:tr h="370840">
                <a:tc>
                  <a:txBody>
                    <a:bodyPr/>
                    <a:lstStyle/>
                    <a:p>
                      <a:endParaRPr kumimoji="1" lang="ja-JP" altLang="en-US"/>
                    </a:p>
                  </a:txBody>
                  <a:tcPr/>
                </a:tc>
                <a:tc>
                  <a:txBody>
                    <a:bodyPr/>
                    <a:lstStyle/>
                    <a:p>
                      <a:endParaRPr kumimoji="1" lang="ja-JP" altLang="en-US"/>
                    </a:p>
                  </a:txBody>
                  <a:tcPr/>
                </a:tc>
              </a:tr>
              <a:tr h="370840">
                <a:tc>
                  <a:txBody>
                    <a:bodyPr/>
                    <a:lstStyle/>
                    <a:p>
                      <a:endParaRPr kumimoji="1" lang="ja-JP" altLang="en-US"/>
                    </a:p>
                  </a:txBody>
                  <a:tcPr/>
                </a:tc>
                <a:tc>
                  <a:txBody>
                    <a:bodyPr/>
                    <a:lstStyle/>
                    <a:p>
                      <a:endParaRPr kumimoji="1" lang="ja-JP" altLang="en-US"/>
                    </a:p>
                  </a:txBody>
                  <a:tcPr/>
                </a:tc>
              </a:tr>
              <a:tr h="370840">
                <a:tc>
                  <a:txBody>
                    <a:bodyPr/>
                    <a:lstStyle/>
                    <a:p>
                      <a:endParaRPr kumimoji="1" lang="ja-JP" altLang="en-US"/>
                    </a:p>
                  </a:txBody>
                  <a:tcPr/>
                </a:tc>
                <a:tc>
                  <a:txBody>
                    <a:bodyPr/>
                    <a:lstStyle/>
                    <a:p>
                      <a:endParaRPr kumimoji="1" lang="ja-JP" altLang="en-US" dirty="0"/>
                    </a:p>
                  </a:txBody>
                  <a:tcPr/>
                </a:tc>
              </a:tr>
            </a:tbl>
          </a:graphicData>
        </a:graphic>
      </p:graphicFrame>
      <p:graphicFrame>
        <p:nvGraphicFramePr>
          <p:cNvPr id="12" name="表 11"/>
          <p:cNvGraphicFramePr>
            <a:graphicFrameLocks noGrp="1"/>
          </p:cNvGraphicFramePr>
          <p:nvPr>
            <p:extLst>
              <p:ext uri="{D42A27DB-BD31-4B8C-83A1-F6EECF244321}">
                <p14:modId xmlns="" xmlns:p14="http://schemas.microsoft.com/office/powerpoint/2010/main" val="116012563"/>
              </p:ext>
            </p:extLst>
          </p:nvPr>
        </p:nvGraphicFramePr>
        <p:xfrm>
          <a:off x="4832385" y="2491329"/>
          <a:ext cx="4083897" cy="1935992"/>
        </p:xfrm>
        <a:graphic>
          <a:graphicData uri="http://schemas.openxmlformats.org/drawingml/2006/table">
            <a:tbl>
              <a:tblPr firstRow="1" bandRow="1">
                <a:tableStyleId>{2D5ABB26-0587-4C30-8999-92F81FD0307C}</a:tableStyleId>
              </a:tblPr>
              <a:tblGrid>
                <a:gridCol w="1685087"/>
                <a:gridCol w="2398810"/>
              </a:tblGrid>
              <a:tr h="747272">
                <a:tc>
                  <a:txBody>
                    <a:bodyPr/>
                    <a:lstStyle/>
                    <a:p>
                      <a:pPr algn="ctr"/>
                      <a:r>
                        <a:rPr kumimoji="1" lang="en-US" altLang="ja-JP" sz="2000" dirty="0" smtClean="0"/>
                        <a:t>Temperature</a:t>
                      </a:r>
                      <a:endParaRPr kumimoji="1" lang="ja-JP" altLang="en-US" sz="2000" dirty="0"/>
                    </a:p>
                    <a:p>
                      <a:pPr algn="ctr"/>
                      <a:r>
                        <a:rPr kumimoji="1" lang="en-US" altLang="ja-JP" sz="2000" dirty="0" smtClean="0"/>
                        <a:t> (°C)</a:t>
                      </a:r>
                      <a:endParaRPr kumimoji="1" lang="ja-JP" altLang="en-US" sz="2000" b="0" dirty="0"/>
                    </a:p>
                  </a:txBody>
                  <a:tcPr>
                    <a:lnL w="28575" cap="flat" cmpd="sng" algn="ctr">
                      <a:solidFill>
                        <a:prstClr val="white"/>
                      </a:solidFill>
                      <a:prstDash val="solid"/>
                      <a:round/>
                      <a:headEnd type="none" w="med" len="med"/>
                      <a:tailEnd type="none" w="med" len="med"/>
                    </a:lnL>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kumimoji="1" lang="en-US" altLang="ja-JP" sz="2000" dirty="0" smtClean="0"/>
                        <a:t>Ratio</a:t>
                      </a:r>
                      <a:r>
                        <a:rPr kumimoji="1" lang="en-US" altLang="ja-JP" sz="2000" baseline="0" dirty="0" smtClean="0"/>
                        <a:t> of mRNA levels</a:t>
                      </a:r>
                      <a:endParaRPr kumimoji="1" lang="ja-JP" altLang="en-US" sz="2000" dirty="0"/>
                    </a:p>
                    <a:p>
                      <a:pPr algn="ctr"/>
                      <a:r>
                        <a:rPr kumimoji="1" lang="en-US" altLang="ja-JP" sz="2000" dirty="0" smtClean="0"/>
                        <a:t>(3Ap/0Ap’)</a:t>
                      </a:r>
                      <a:endParaRPr kumimoji="1" lang="ja-JP" altLang="en-US" sz="2000" b="0" dirty="0"/>
                    </a:p>
                  </a:txBody>
                  <a:tcPr>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r>
              <a:tr h="373636">
                <a:tc>
                  <a:txBody>
                    <a:bodyPr/>
                    <a:lstStyle/>
                    <a:p>
                      <a:pPr algn="ctr"/>
                      <a:r>
                        <a:rPr kumimoji="1" lang="en-US" altLang="ja-JP" sz="2000" dirty="0" smtClean="0"/>
                        <a:t>25</a:t>
                      </a:r>
                      <a:endParaRPr kumimoji="1" lang="ja-JP" altLang="en-US" sz="2000" dirty="0"/>
                    </a:p>
                  </a:txBody>
                  <a:tcPr>
                    <a:lnL w="28575" cap="flat" cmpd="sng" algn="ctr">
                      <a:solidFill>
                        <a:prstClr val="white"/>
                      </a:solidFill>
                      <a:prstDash val="solid"/>
                      <a:round/>
                      <a:headEnd type="none" w="med" len="med"/>
                      <a:tailEnd type="none" w="med" len="med"/>
                    </a:lnL>
                    <a:lnT w="28575" cap="flat" cmpd="sng" algn="ctr">
                      <a:solidFill>
                        <a:prstClr val="white"/>
                      </a:solidFill>
                      <a:prstDash val="solid"/>
                      <a:round/>
                      <a:headEnd type="none" w="med" len="med"/>
                      <a:tailEnd type="none" w="med" len="med"/>
                    </a:lnT>
                  </a:tcPr>
                </a:tc>
                <a:tc>
                  <a:txBody>
                    <a:bodyPr/>
                    <a:lstStyle/>
                    <a:p>
                      <a:pPr algn="ctr"/>
                      <a:r>
                        <a:rPr kumimoji="1" lang="en-US" altLang="ja-JP" sz="2000" dirty="0" smtClean="0"/>
                        <a:t>30.8 ± 4.3</a:t>
                      </a:r>
                      <a:endParaRPr kumimoji="1" lang="ja-JP" altLang="en-US" sz="2000" dirty="0"/>
                    </a:p>
                  </a:txBody>
                  <a:tcPr>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tcPr>
                </a:tc>
              </a:tr>
              <a:tr h="373636">
                <a:tc>
                  <a:txBody>
                    <a:bodyPr/>
                    <a:lstStyle/>
                    <a:p>
                      <a:pPr algn="ctr"/>
                      <a:r>
                        <a:rPr kumimoji="1" lang="en-US" altLang="ja-JP" sz="2000" dirty="0" smtClean="0"/>
                        <a:t>37</a:t>
                      </a:r>
                      <a:endParaRPr kumimoji="1" lang="ja-JP" altLang="en-US" sz="2000" dirty="0"/>
                    </a:p>
                  </a:txBody>
                  <a:tcPr>
                    <a:lnL w="28575" cap="flat" cmpd="sng" algn="ctr">
                      <a:solidFill>
                        <a:prstClr val="white"/>
                      </a:solidFill>
                      <a:prstDash val="solid"/>
                      <a:round/>
                      <a:headEnd type="none" w="med" len="med"/>
                      <a:tailEnd type="none" w="med" len="med"/>
                    </a:lnL>
                  </a:tcPr>
                </a:tc>
                <a:tc>
                  <a:txBody>
                    <a:bodyPr/>
                    <a:lstStyle/>
                    <a:p>
                      <a:pPr algn="ctr"/>
                      <a:r>
                        <a:rPr kumimoji="1" lang="en-US" altLang="ja-JP" sz="2000" dirty="0" smtClean="0"/>
                        <a:t>4.6 ± 0.8</a:t>
                      </a:r>
                      <a:endParaRPr kumimoji="1" lang="ja-JP" altLang="en-US" sz="2000" dirty="0"/>
                    </a:p>
                  </a:txBody>
                  <a:tcPr>
                    <a:lnR w="28575" cap="flat" cmpd="sng" algn="ctr">
                      <a:solidFill>
                        <a:prstClr val="white"/>
                      </a:solidFill>
                      <a:prstDash val="solid"/>
                      <a:round/>
                      <a:headEnd type="none" w="med" len="med"/>
                      <a:tailEnd type="none" w="med" len="med"/>
                    </a:lnR>
                  </a:tcPr>
                </a:tc>
              </a:tr>
              <a:tr h="373636">
                <a:tc>
                  <a:txBody>
                    <a:bodyPr/>
                    <a:lstStyle/>
                    <a:p>
                      <a:pPr algn="ctr"/>
                      <a:r>
                        <a:rPr kumimoji="1" lang="en-US" altLang="ja-JP" sz="2000" dirty="0" smtClean="0"/>
                        <a:t>45</a:t>
                      </a:r>
                      <a:endParaRPr kumimoji="1" lang="ja-JP" altLang="en-US" sz="2000" dirty="0"/>
                    </a:p>
                  </a:txBody>
                  <a:tcPr>
                    <a:lnL w="28575" cap="flat" cmpd="sng" algn="ctr">
                      <a:solidFill>
                        <a:prstClr val="white"/>
                      </a:solidFill>
                      <a:prstDash val="solid"/>
                      <a:round/>
                      <a:headEnd type="none" w="med" len="med"/>
                      <a:tailEnd type="none" w="med" len="med"/>
                    </a:lnL>
                    <a:lnB w="28575" cap="flat" cmpd="sng" algn="ctr">
                      <a:solidFill>
                        <a:prstClr val="white"/>
                      </a:solidFill>
                      <a:prstDash val="solid"/>
                      <a:round/>
                      <a:headEnd type="none" w="med" len="med"/>
                      <a:tailEnd type="none" w="med" len="med"/>
                    </a:lnB>
                  </a:tcPr>
                </a:tc>
                <a:tc>
                  <a:txBody>
                    <a:bodyPr/>
                    <a:lstStyle/>
                    <a:p>
                      <a:pPr algn="ctr"/>
                      <a:r>
                        <a:rPr kumimoji="1" lang="en-US" altLang="ja-JP" sz="2000" dirty="0" smtClean="0"/>
                        <a:t>1.9 ± 0.2</a:t>
                      </a:r>
                      <a:endParaRPr kumimoji="1" lang="ja-JP" altLang="en-US" sz="2000" dirty="0"/>
                    </a:p>
                  </a:txBody>
                  <a:tcPr>
                    <a:lnR w="28575" cap="flat" cmpd="sng" algn="ctr">
                      <a:solidFill>
                        <a:prstClr val="white"/>
                      </a:solidFill>
                      <a:prstDash val="solid"/>
                      <a:round/>
                      <a:headEnd type="none" w="med" len="med"/>
                      <a:tailEnd type="none" w="med" len="med"/>
                    </a:lnR>
                    <a:lnB w="28575" cap="flat" cmpd="sng" algn="ctr">
                      <a:solidFill>
                        <a:prstClr val="white"/>
                      </a:solidFill>
                      <a:prstDash val="solid"/>
                      <a:round/>
                      <a:headEnd type="none" w="med" len="med"/>
                      <a:tailEnd type="none" w="med" len="med"/>
                    </a:lnB>
                  </a:tcPr>
                </a:tc>
              </a:tr>
            </a:tbl>
          </a:graphicData>
        </a:graphic>
      </p:graphicFrame>
      <p:sp>
        <p:nvSpPr>
          <p:cNvPr id="13" name="テキスト ボックス 12"/>
          <p:cNvSpPr txBox="1"/>
          <p:nvPr/>
        </p:nvSpPr>
        <p:spPr>
          <a:xfrm>
            <a:off x="703247" y="6269938"/>
            <a:ext cx="4689505" cy="369332"/>
          </a:xfrm>
          <a:prstGeom prst="rect">
            <a:avLst/>
          </a:prstGeom>
          <a:noFill/>
        </p:spPr>
        <p:txBody>
          <a:bodyPr wrap="none" rtlCol="0">
            <a:spAutoFit/>
          </a:bodyPr>
          <a:lstStyle/>
          <a:p>
            <a:r>
              <a:rPr kumimoji="1" lang="en-US" altLang="ja-JP" dirty="0" smtClean="0"/>
              <a:t>[ Katayama, </a:t>
            </a:r>
            <a:r>
              <a:rPr kumimoji="1" lang="en-US" altLang="ja-JP" i="1" dirty="0" smtClean="0"/>
              <a:t>et al</a:t>
            </a:r>
            <a:r>
              <a:rPr kumimoji="1" lang="en-US" altLang="ja-JP" dirty="0" smtClean="0"/>
              <a:t>. </a:t>
            </a:r>
            <a:r>
              <a:rPr kumimoji="1" lang="en-US" altLang="ja-JP" i="1" dirty="0" smtClean="0"/>
              <a:t>EMBO J</a:t>
            </a:r>
            <a:r>
              <a:rPr kumimoji="1" lang="en-US" altLang="ja-JP" dirty="0" smtClean="0"/>
              <a:t> </a:t>
            </a:r>
            <a:r>
              <a:rPr kumimoji="1" lang="en-US" altLang="ja-JP" b="1" dirty="0" smtClean="0"/>
              <a:t>18</a:t>
            </a:r>
            <a:r>
              <a:rPr kumimoji="1" lang="en-US" altLang="ja-JP" dirty="0" smtClean="0"/>
              <a:t>:3442-3450, 1999 ]</a:t>
            </a:r>
            <a:endParaRPr kumimoji="1" lang="ja-JP"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600" b="1" dirty="0" smtClean="0">
                <a:solidFill>
                  <a:srgbClr val="FFD226"/>
                </a:solidFill>
                <a:latin typeface="Helvetica"/>
                <a:cs typeface="Helvetica"/>
              </a:rPr>
              <a:t>Phased A-tracts can bend </a:t>
            </a:r>
            <a:endParaRPr lang="ja-JP" altLang="en-US" sz="3600" b="1" dirty="0">
              <a:solidFill>
                <a:srgbClr val="FFD226"/>
              </a:solidFill>
              <a:latin typeface="Helvetica"/>
              <a:cs typeface="Helvetica"/>
            </a:endParaRPr>
          </a:p>
        </p:txBody>
      </p:sp>
      <p:sp>
        <p:nvSpPr>
          <p:cNvPr id="24" name="コンテンツ プレースホルダ 23"/>
          <p:cNvSpPr>
            <a:spLocks noGrp="1"/>
          </p:cNvSpPr>
          <p:nvPr>
            <p:ph idx="1"/>
          </p:nvPr>
        </p:nvSpPr>
        <p:spPr>
          <a:xfrm>
            <a:off x="235178" y="5385276"/>
            <a:ext cx="8725090" cy="1138342"/>
          </a:xfrm>
        </p:spPr>
        <p:txBody>
          <a:bodyPr>
            <a:normAutofit/>
          </a:bodyPr>
          <a:lstStyle/>
          <a:p>
            <a:r>
              <a:rPr lang="en-US" altLang="ja-JP" sz="2800" dirty="0" smtClean="0"/>
              <a:t>The 3 phased A-tracts can bend at lower temperatures. </a:t>
            </a:r>
            <a:endParaRPr lang="ja-JP" altLang="en-US" sz="2800" dirty="0"/>
          </a:p>
        </p:txBody>
      </p:sp>
      <p:pic>
        <p:nvPicPr>
          <p:cNvPr id="17" name="図 16"/>
          <p:cNvPicPr>
            <a:picLocks noChangeAspect="1"/>
          </p:cNvPicPr>
          <p:nvPr/>
        </p:nvPicPr>
        <p:blipFill>
          <a:blip r:embed="rId2"/>
          <a:stretch>
            <a:fillRect/>
          </a:stretch>
        </p:blipFill>
        <p:spPr>
          <a:xfrm>
            <a:off x="986615" y="1784860"/>
            <a:ext cx="2133600" cy="3276600"/>
          </a:xfrm>
          <a:prstGeom prst="rect">
            <a:avLst/>
          </a:prstGeom>
        </p:spPr>
      </p:pic>
      <p:sp>
        <p:nvSpPr>
          <p:cNvPr id="18" name="テキスト ボックス 17"/>
          <p:cNvSpPr txBox="1"/>
          <p:nvPr/>
        </p:nvSpPr>
        <p:spPr>
          <a:xfrm>
            <a:off x="1244428" y="1818855"/>
            <a:ext cx="1216299" cy="307777"/>
          </a:xfrm>
          <a:prstGeom prst="rect">
            <a:avLst/>
          </a:prstGeom>
          <a:noFill/>
        </p:spPr>
        <p:txBody>
          <a:bodyPr wrap="none" rtlCol="0">
            <a:spAutoFit/>
          </a:bodyPr>
          <a:lstStyle/>
          <a:p>
            <a:r>
              <a:rPr kumimoji="1" lang="en-US" altLang="ja-JP" sz="1400" dirty="0" smtClean="0">
                <a:solidFill>
                  <a:schemeClr val="bg1"/>
                </a:solidFill>
              </a:rPr>
              <a:t>Bendin</a:t>
            </a:r>
            <a:r>
              <a:rPr lang="en-US" altLang="ja-JP" sz="1400" dirty="0" smtClean="0">
                <a:solidFill>
                  <a:schemeClr val="bg1"/>
                </a:solidFill>
              </a:rPr>
              <a:t>g angle</a:t>
            </a:r>
            <a:endParaRPr kumimoji="1" lang="ja-JP" altLang="en-US" sz="1400" dirty="0">
              <a:solidFill>
                <a:schemeClr val="bg1"/>
              </a:solidFill>
            </a:endParaRPr>
          </a:p>
        </p:txBody>
      </p:sp>
      <p:sp>
        <p:nvSpPr>
          <p:cNvPr id="20" name="テキスト ボックス 19"/>
          <p:cNvSpPr txBox="1"/>
          <p:nvPr/>
        </p:nvSpPr>
        <p:spPr>
          <a:xfrm>
            <a:off x="2219336" y="3309632"/>
            <a:ext cx="900879" cy="523220"/>
          </a:xfrm>
          <a:prstGeom prst="rect">
            <a:avLst/>
          </a:prstGeom>
          <a:solidFill>
            <a:schemeClr val="tx1"/>
          </a:solidFill>
        </p:spPr>
        <p:txBody>
          <a:bodyPr wrap="square" rtlCol="0">
            <a:spAutoFit/>
          </a:bodyPr>
          <a:lstStyle/>
          <a:p>
            <a:r>
              <a:rPr lang="en-US" altLang="ja-JP" sz="1400" dirty="0" smtClean="0">
                <a:solidFill>
                  <a:srgbClr val="FF0000"/>
                </a:solidFill>
              </a:rPr>
              <a:t>3 phased</a:t>
            </a:r>
          </a:p>
          <a:p>
            <a:r>
              <a:rPr lang="en-US" altLang="ja-JP" sz="1400" dirty="0" smtClean="0">
                <a:solidFill>
                  <a:srgbClr val="FF0000"/>
                </a:solidFill>
              </a:rPr>
              <a:t> A-tracts</a:t>
            </a:r>
            <a:endParaRPr kumimoji="1" lang="ja-JP" altLang="en-US" sz="1400" dirty="0">
              <a:solidFill>
                <a:srgbClr val="FF0000"/>
              </a:solidFill>
            </a:endParaRPr>
          </a:p>
        </p:txBody>
      </p:sp>
      <p:graphicFrame>
        <p:nvGraphicFramePr>
          <p:cNvPr id="21" name="表 20"/>
          <p:cNvGraphicFramePr>
            <a:graphicFrameLocks noGrp="1"/>
          </p:cNvGraphicFramePr>
          <p:nvPr>
            <p:extLst>
              <p:ext uri="{D42A27DB-BD31-4B8C-83A1-F6EECF244321}">
                <p14:modId xmlns="" xmlns:p14="http://schemas.microsoft.com/office/powerpoint/2010/main" val="3885755981"/>
              </p:ext>
            </p:extLst>
          </p:nvPr>
        </p:nvGraphicFramePr>
        <p:xfrm>
          <a:off x="3890074" y="2462049"/>
          <a:ext cx="4796725" cy="2286000"/>
        </p:xfrm>
        <a:graphic>
          <a:graphicData uri="http://schemas.openxmlformats.org/drawingml/2006/table">
            <a:tbl>
              <a:tblPr firstRow="1" bandRow="1">
                <a:tableStyleId>{2D5ABB26-0587-4C30-8999-92F81FD0307C}</a:tableStyleId>
              </a:tblPr>
              <a:tblGrid>
                <a:gridCol w="1601324"/>
                <a:gridCol w="1500507"/>
                <a:gridCol w="1694894"/>
              </a:tblGrid>
              <a:tr h="257680">
                <a:tc>
                  <a:txBody>
                    <a:bodyPr/>
                    <a:lstStyle/>
                    <a:p>
                      <a:r>
                        <a:rPr kumimoji="1" lang="en-US" altLang="ja-JP" sz="2000" dirty="0" smtClean="0"/>
                        <a:t>Temperature</a:t>
                      </a:r>
                      <a:endParaRPr kumimoji="1" lang="ja-JP" altLang="en-US" sz="2000" dirty="0"/>
                    </a:p>
                  </a:txBody>
                  <a:tcPr>
                    <a:lnL w="28575" cap="flat" cmpd="sng" algn="ctr">
                      <a:solidFill>
                        <a:prstClr val="white"/>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2000" dirty="0" smtClean="0"/>
                        <a:t>Bending centre</a:t>
                      </a:r>
                      <a:endParaRPr kumimoji="1" lang="ja-JP" alt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2000" dirty="0" smtClean="0"/>
                        <a:t>Bending angle</a:t>
                      </a:r>
                      <a:endParaRPr kumimoji="1" lang="ja-JP" altLang="en-US" sz="2000" dirty="0"/>
                    </a:p>
                  </a:txBody>
                  <a:tcPr>
                    <a:lnL w="12700" cap="flat" cmpd="sng" algn="ctr">
                      <a:no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kumimoji="1" lang="en-US" altLang="ja-JP" sz="2000" dirty="0" smtClean="0"/>
                        <a:t>(°C)</a:t>
                      </a:r>
                      <a:endParaRPr kumimoji="1" lang="ja-JP" altLang="en-US" sz="2000" dirty="0"/>
                    </a:p>
                  </a:txBody>
                  <a:tcPr>
                    <a:lnL w="28575" cap="flat" cmpd="sng" algn="ctr">
                      <a:solidFill>
                        <a:prstClr val="white"/>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2000" dirty="0" smtClean="0"/>
                        <a:t>(bp)</a:t>
                      </a:r>
                      <a:endParaRPr kumimoji="1" lang="ja-JP" alt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2000" dirty="0" smtClean="0"/>
                        <a:t>(°)</a:t>
                      </a:r>
                      <a:endParaRPr kumimoji="1" lang="ja-JP" altLang="en-US" sz="2000" dirty="0"/>
                    </a:p>
                  </a:txBody>
                  <a:tcPr>
                    <a:lnL w="12700" cap="flat" cmpd="sng" algn="ctr">
                      <a:noFill/>
                      <a:prstDash val="solid"/>
                      <a:round/>
                      <a:headEnd type="none" w="med" len="med"/>
                      <a:tailEnd type="none" w="med" len="med"/>
                    </a:lnL>
                    <a:lnR w="28575" cap="flat" cmpd="sng" algn="ctr">
                      <a:solidFill>
                        <a:prstClr val="white"/>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kumimoji="1" lang="en-US" altLang="ja-JP" sz="2000" dirty="0" smtClean="0"/>
                        <a:t>15</a:t>
                      </a:r>
                      <a:endParaRPr kumimoji="1" lang="ja-JP" altLang="en-US" sz="2000" dirty="0"/>
                    </a:p>
                  </a:txBody>
                  <a:tcPr>
                    <a:lnL w="28575" cap="flat" cmpd="sng" algn="ctr">
                      <a:solidFill>
                        <a:prstClr val="white"/>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2000" dirty="0" smtClean="0"/>
                        <a:t>-17 ± 2</a:t>
                      </a:r>
                      <a:endParaRPr kumimoji="1" lang="ja-JP" alt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2000" dirty="0" smtClean="0"/>
                        <a:t>46.6 ± 1.3</a:t>
                      </a:r>
                      <a:endParaRPr kumimoji="1" lang="ja-JP" altLang="en-US" sz="2000" dirty="0"/>
                    </a:p>
                  </a:txBody>
                  <a:tcPr>
                    <a:lnL w="12700" cap="flat" cmpd="sng" algn="ctr">
                      <a:noFill/>
                      <a:prstDash val="solid"/>
                      <a:round/>
                      <a:headEnd type="none" w="med" len="med"/>
                      <a:tailEnd type="none" w="med" len="med"/>
                    </a:lnL>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kumimoji="1" lang="en-US" altLang="ja-JP" sz="2000" dirty="0" smtClean="0"/>
                        <a:t>25</a:t>
                      </a:r>
                      <a:endParaRPr kumimoji="1" lang="ja-JP" altLang="en-US" sz="2000" dirty="0"/>
                    </a:p>
                  </a:txBody>
                  <a:tcPr>
                    <a:lnL w="28575" cap="flat" cmpd="sng" algn="ctr">
                      <a:solidFill>
                        <a:prstClr val="white"/>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2000" dirty="0" smtClean="0"/>
                        <a:t>-25 ± 1.3</a:t>
                      </a:r>
                      <a:endParaRPr kumimoji="1" lang="ja-JP" alt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2000" dirty="0" smtClean="0"/>
                        <a:t>40.3 ± 0.8</a:t>
                      </a:r>
                      <a:endParaRPr kumimoji="1" lang="ja-JP" altLang="en-US" sz="2000" dirty="0"/>
                    </a:p>
                  </a:txBody>
                  <a:tcPr>
                    <a:lnL w="12700" cap="flat" cmpd="sng" algn="ctr">
                      <a:noFill/>
                      <a:prstDash val="solid"/>
                      <a:round/>
                      <a:headEnd type="none" w="med" len="med"/>
                      <a:tailEnd type="none" w="med" len="med"/>
                    </a:lnL>
                    <a:lnR w="28575" cap="flat" cmpd="sng" algn="ctr">
                      <a:solidFill>
                        <a:prstClr val="white"/>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kumimoji="1" lang="en-US" altLang="ja-JP" sz="2000" dirty="0" smtClean="0"/>
                        <a:t>37</a:t>
                      </a:r>
                      <a:endParaRPr kumimoji="1" lang="ja-JP" altLang="en-US" sz="2000" dirty="0"/>
                    </a:p>
                  </a:txBody>
                  <a:tcPr>
                    <a:lnL w="28575" cap="flat" cmpd="sng" algn="ctr">
                      <a:solidFill>
                        <a:prstClr val="white"/>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2000" dirty="0" smtClean="0"/>
                        <a:t>-29 ± 5.2</a:t>
                      </a:r>
                      <a:endParaRPr kumimoji="1" lang="ja-JP" alt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tcPr>
                </a:tc>
                <a:tc>
                  <a:txBody>
                    <a:bodyPr/>
                    <a:lstStyle/>
                    <a:p>
                      <a:r>
                        <a:rPr kumimoji="1" lang="en-US" altLang="ja-JP" sz="2000" dirty="0" smtClean="0"/>
                        <a:t>35.9 ± 0.6</a:t>
                      </a:r>
                      <a:endParaRPr kumimoji="1" lang="ja-JP" altLang="en-US" sz="2000" dirty="0"/>
                    </a:p>
                  </a:txBody>
                  <a:tcPr>
                    <a:lnL w="12700" cap="flat" cmpd="sng" algn="ctr">
                      <a:noFill/>
                      <a:prstDash val="solid"/>
                      <a:round/>
                      <a:headEnd type="none" w="med" len="med"/>
                      <a:tailEnd type="none" w="med" len="med"/>
                    </a:lnL>
                    <a:lnR w="28575" cap="flat" cmpd="sng" algn="ctr">
                      <a:solidFill>
                        <a:prstClr val="white"/>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prstClr val="white"/>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22" name="テキスト ボックス 21"/>
          <p:cNvSpPr txBox="1"/>
          <p:nvPr/>
        </p:nvSpPr>
        <p:spPr>
          <a:xfrm>
            <a:off x="3989469" y="1926577"/>
            <a:ext cx="4249280" cy="400110"/>
          </a:xfrm>
          <a:prstGeom prst="rect">
            <a:avLst/>
          </a:prstGeom>
          <a:noFill/>
        </p:spPr>
        <p:txBody>
          <a:bodyPr wrap="none" rtlCol="0">
            <a:spAutoFit/>
          </a:bodyPr>
          <a:lstStyle/>
          <a:p>
            <a:r>
              <a:rPr lang="en-US" altLang="ja-JP" sz="2000" dirty="0" smtClean="0"/>
              <a:t>The bending angle of 3 phased A-tracts</a:t>
            </a:r>
            <a:endParaRPr kumimoji="1" lang="ja-JP" altLang="en-US" sz="2000" dirty="0"/>
          </a:p>
        </p:txBody>
      </p:sp>
      <p:sp>
        <p:nvSpPr>
          <p:cNvPr id="3" name="テキスト ボックス 2"/>
          <p:cNvSpPr txBox="1"/>
          <p:nvPr/>
        </p:nvSpPr>
        <p:spPr>
          <a:xfrm>
            <a:off x="1140611" y="6059356"/>
            <a:ext cx="3590233" cy="646331"/>
          </a:xfrm>
          <a:prstGeom prst="rect">
            <a:avLst/>
          </a:prstGeom>
          <a:noFill/>
        </p:spPr>
        <p:txBody>
          <a:bodyPr wrap="none" rtlCol="0">
            <a:spAutoFit/>
          </a:bodyPr>
          <a:lstStyle/>
          <a:p>
            <a:r>
              <a:rPr lang="en-US" altLang="ja-JP" dirty="0"/>
              <a:t>[ Katayama, </a:t>
            </a:r>
            <a:r>
              <a:rPr lang="en-US" altLang="ja-JP" i="1" dirty="0"/>
              <a:t>et al</a:t>
            </a:r>
            <a:r>
              <a:rPr lang="en-US" altLang="ja-JP" dirty="0"/>
              <a:t>. </a:t>
            </a:r>
            <a:r>
              <a:rPr lang="en-US" altLang="ja-JP" dirty="0" smtClean="0"/>
              <a:t>Unpublished data]</a:t>
            </a:r>
            <a:endParaRPr lang="ja-JP" altLang="en-US" dirty="0"/>
          </a:p>
          <a:p>
            <a:endParaRPr kumimoji="1" lang="ja-JP"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4000" b="1" dirty="0" smtClean="0">
                <a:solidFill>
                  <a:srgbClr val="FFD226"/>
                </a:solidFill>
                <a:latin typeface="Helvetica"/>
                <a:cs typeface="Helvetica"/>
              </a:rPr>
              <a:t>Hydroxyl radical </a:t>
            </a:r>
            <a:r>
              <a:rPr lang="en-US" altLang="ja-JP" sz="4000" b="1" dirty="0" err="1" smtClean="0">
                <a:solidFill>
                  <a:srgbClr val="FFD226"/>
                </a:solidFill>
                <a:latin typeface="Helvetica"/>
                <a:cs typeface="Helvetica"/>
              </a:rPr>
              <a:t>footprinting</a:t>
            </a:r>
            <a:endParaRPr lang="ja-JP" altLang="en-US" sz="4000" b="1" dirty="0">
              <a:solidFill>
                <a:srgbClr val="FFD226"/>
              </a:solidFill>
              <a:latin typeface="Helvetica"/>
              <a:cs typeface="Helvetica"/>
            </a:endParaRPr>
          </a:p>
        </p:txBody>
      </p:sp>
      <p:sp>
        <p:nvSpPr>
          <p:cNvPr id="3" name="コンテンツ プレースホルダ 2"/>
          <p:cNvSpPr>
            <a:spLocks noGrp="1"/>
          </p:cNvSpPr>
          <p:nvPr>
            <p:ph idx="1"/>
          </p:nvPr>
        </p:nvSpPr>
        <p:spPr>
          <a:xfrm>
            <a:off x="457200" y="5414357"/>
            <a:ext cx="8229600" cy="1032154"/>
          </a:xfrm>
        </p:spPr>
        <p:txBody>
          <a:bodyPr>
            <a:normAutofit/>
          </a:bodyPr>
          <a:lstStyle/>
          <a:p>
            <a:r>
              <a:rPr lang="en-US" altLang="ja-JP" sz="2800" dirty="0" smtClean="0"/>
              <a:t>3 phased A-tracts extended the contact region with RNA polymerase.</a:t>
            </a:r>
            <a:r>
              <a:rPr lang="ja-JP" altLang="en-US" sz="2800" dirty="0" smtClean="0"/>
              <a:t>　</a:t>
            </a:r>
            <a:endParaRPr lang="ja-JP" altLang="en-US" sz="2800" dirty="0"/>
          </a:p>
        </p:txBody>
      </p:sp>
      <p:pic>
        <p:nvPicPr>
          <p:cNvPr id="4" name="図 3"/>
          <p:cNvPicPr>
            <a:picLocks noChangeAspect="1"/>
          </p:cNvPicPr>
          <p:nvPr/>
        </p:nvPicPr>
        <p:blipFill>
          <a:blip r:embed="rId2"/>
          <a:stretch>
            <a:fillRect/>
          </a:stretch>
        </p:blipFill>
        <p:spPr>
          <a:xfrm>
            <a:off x="600434" y="2392562"/>
            <a:ext cx="6457557" cy="2623061"/>
          </a:xfrm>
          <a:prstGeom prst="rect">
            <a:avLst/>
          </a:prstGeom>
        </p:spPr>
      </p:pic>
      <p:sp>
        <p:nvSpPr>
          <p:cNvPr id="6" name="テキスト ボックス 5"/>
          <p:cNvSpPr txBox="1"/>
          <p:nvPr/>
        </p:nvSpPr>
        <p:spPr>
          <a:xfrm>
            <a:off x="7326394" y="2855495"/>
            <a:ext cx="1069524" cy="400110"/>
          </a:xfrm>
          <a:prstGeom prst="rect">
            <a:avLst/>
          </a:prstGeom>
          <a:noFill/>
        </p:spPr>
        <p:txBody>
          <a:bodyPr wrap="none" rtlCol="0">
            <a:spAutoFit/>
          </a:bodyPr>
          <a:lstStyle/>
          <a:p>
            <a:r>
              <a:rPr lang="en-US" altLang="ja-JP" sz="2000" dirty="0" smtClean="0"/>
              <a:t>-64 to -1 </a:t>
            </a:r>
            <a:endParaRPr kumimoji="1" lang="ja-JP" altLang="en-US" sz="2000" dirty="0"/>
          </a:p>
        </p:txBody>
      </p:sp>
      <p:sp>
        <p:nvSpPr>
          <p:cNvPr id="7" name="テキスト ボックス 6"/>
          <p:cNvSpPr txBox="1"/>
          <p:nvPr/>
        </p:nvSpPr>
        <p:spPr>
          <a:xfrm>
            <a:off x="7339223" y="4027896"/>
            <a:ext cx="1069524" cy="400110"/>
          </a:xfrm>
          <a:prstGeom prst="rect">
            <a:avLst/>
          </a:prstGeom>
          <a:noFill/>
        </p:spPr>
        <p:txBody>
          <a:bodyPr wrap="none" rtlCol="0">
            <a:spAutoFit/>
          </a:bodyPr>
          <a:lstStyle/>
          <a:p>
            <a:r>
              <a:rPr lang="en-US" altLang="ja-JP" sz="2000" dirty="0" smtClean="0"/>
              <a:t>-54 to -1 </a:t>
            </a:r>
            <a:endParaRPr kumimoji="1" lang="ja-JP" altLang="en-US" sz="2000" dirty="0"/>
          </a:p>
        </p:txBody>
      </p:sp>
      <p:sp>
        <p:nvSpPr>
          <p:cNvPr id="8" name="テキスト ボックス 7"/>
          <p:cNvSpPr txBox="1"/>
          <p:nvPr/>
        </p:nvSpPr>
        <p:spPr>
          <a:xfrm>
            <a:off x="6940584" y="1867763"/>
            <a:ext cx="1936698" cy="707886"/>
          </a:xfrm>
          <a:prstGeom prst="rect">
            <a:avLst/>
          </a:prstGeom>
          <a:noFill/>
        </p:spPr>
        <p:txBody>
          <a:bodyPr wrap="none" rtlCol="0">
            <a:spAutoFit/>
          </a:bodyPr>
          <a:lstStyle/>
          <a:p>
            <a:pPr algn="ctr"/>
            <a:r>
              <a:rPr kumimoji="1" lang="en-US" altLang="ja-JP" sz="2000" dirty="0" smtClean="0"/>
              <a:t>Protected region</a:t>
            </a:r>
          </a:p>
          <a:p>
            <a:pPr algn="ctr"/>
            <a:r>
              <a:rPr lang="en-US" altLang="ja-JP" sz="2000" dirty="0" smtClean="0"/>
              <a:t>(bp)</a:t>
            </a:r>
            <a:endParaRPr kumimoji="1" lang="ja-JP" altLang="en-US" sz="20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noAutofit/>
          </a:bodyPr>
          <a:lstStyle/>
          <a:p>
            <a:r>
              <a:rPr lang="en-US" altLang="ja-JP" sz="3600" b="1" dirty="0" smtClean="0">
                <a:solidFill>
                  <a:srgbClr val="FFD226"/>
                </a:solidFill>
                <a:latin typeface="Helvetica"/>
                <a:cs typeface="Helvetica"/>
              </a:rPr>
              <a:t>Scheme of contact of RNA polymerase with the phased A-tracts</a:t>
            </a:r>
            <a:endParaRPr kumimoji="1" lang="ja-JP" altLang="en-US" sz="3600" b="1" dirty="0">
              <a:solidFill>
                <a:srgbClr val="FFD226"/>
              </a:solidFill>
              <a:latin typeface="Helvetica"/>
              <a:cs typeface="Helvetica"/>
            </a:endParaRPr>
          </a:p>
        </p:txBody>
      </p:sp>
      <p:pic>
        <p:nvPicPr>
          <p:cNvPr id="5" name="図 4"/>
          <p:cNvPicPr>
            <a:picLocks noChangeAspect="1"/>
          </p:cNvPicPr>
          <p:nvPr/>
        </p:nvPicPr>
        <p:blipFill>
          <a:blip r:embed="rId2"/>
          <a:stretch>
            <a:fillRect/>
          </a:stretch>
        </p:blipFill>
        <p:spPr>
          <a:xfrm rot="5400000">
            <a:off x="1883470" y="1304625"/>
            <a:ext cx="3852351" cy="4585973"/>
          </a:xfrm>
          <a:prstGeom prst="rect">
            <a:avLst/>
          </a:prstGeom>
        </p:spPr>
      </p:pic>
      <p:sp>
        <p:nvSpPr>
          <p:cNvPr id="6" name="円/楕円 5"/>
          <p:cNvSpPr/>
          <p:nvPr/>
        </p:nvSpPr>
        <p:spPr>
          <a:xfrm>
            <a:off x="2321348" y="3282552"/>
            <a:ext cx="799604" cy="740770"/>
          </a:xfrm>
          <a:prstGeom prst="ellipse">
            <a:avLst/>
          </a:prstGeom>
          <a:solidFill>
            <a:srgbClr val="FF33B5"/>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9" name="円/楕円 8"/>
          <p:cNvSpPr/>
          <p:nvPr/>
        </p:nvSpPr>
        <p:spPr>
          <a:xfrm>
            <a:off x="2998696" y="3088539"/>
            <a:ext cx="1820016" cy="76428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3015122" y="4023322"/>
            <a:ext cx="1090563" cy="536160"/>
          </a:xfrm>
          <a:prstGeom prst="ellipse">
            <a:avLst/>
          </a:prstGeom>
          <a:solidFill>
            <a:srgbClr val="27FF3F"/>
          </a:solid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3069249" y="3470683"/>
            <a:ext cx="1792017" cy="752529"/>
          </a:xfrm>
          <a:prstGeom prst="ellipse">
            <a:avLst/>
          </a:prstGeom>
          <a:solidFill>
            <a:schemeClr val="accent1">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2519688" y="3652937"/>
            <a:ext cx="799604" cy="740770"/>
          </a:xfrm>
          <a:prstGeom prst="ellipse">
            <a:avLst/>
          </a:prstGeom>
          <a:solidFill>
            <a:srgbClr val="FF33B5"/>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5" name="テキスト ボックス 14"/>
          <p:cNvSpPr txBox="1"/>
          <p:nvPr/>
        </p:nvSpPr>
        <p:spPr>
          <a:xfrm>
            <a:off x="2767145" y="3791624"/>
            <a:ext cx="330289" cy="369332"/>
          </a:xfrm>
          <a:prstGeom prst="rect">
            <a:avLst/>
          </a:prstGeom>
          <a:noFill/>
        </p:spPr>
        <p:txBody>
          <a:bodyPr wrap="none" rtlCol="0">
            <a:spAutoFit/>
          </a:bodyPr>
          <a:lstStyle/>
          <a:p>
            <a:r>
              <a:rPr kumimoji="1" lang="en-US" altLang="ja-JP" dirty="0" smtClean="0">
                <a:latin typeface="Symbol" charset="2"/>
                <a:cs typeface="Symbol" charset="2"/>
              </a:rPr>
              <a:t>a</a:t>
            </a:r>
            <a:endParaRPr kumimoji="1" lang="ja-JP" altLang="en-US" dirty="0">
              <a:latin typeface="Symbol" charset="2"/>
              <a:cs typeface="Symbol" charset="2"/>
            </a:endParaRPr>
          </a:p>
        </p:txBody>
      </p:sp>
      <p:sp>
        <p:nvSpPr>
          <p:cNvPr id="16" name="テキスト ボックス 15"/>
          <p:cNvSpPr txBox="1"/>
          <p:nvPr/>
        </p:nvSpPr>
        <p:spPr>
          <a:xfrm>
            <a:off x="2506368" y="3376991"/>
            <a:ext cx="330289" cy="646331"/>
          </a:xfrm>
          <a:prstGeom prst="rect">
            <a:avLst/>
          </a:prstGeom>
          <a:noFill/>
        </p:spPr>
        <p:txBody>
          <a:bodyPr wrap="none" rtlCol="0">
            <a:spAutoFit/>
          </a:bodyPr>
          <a:lstStyle/>
          <a:p>
            <a:r>
              <a:rPr lang="en-US" altLang="ja-JP" dirty="0">
                <a:latin typeface="Symbol" charset="2"/>
                <a:cs typeface="Symbol" charset="2"/>
              </a:rPr>
              <a:t>a</a:t>
            </a:r>
            <a:endParaRPr lang="ja-JP" altLang="en-US" dirty="0">
              <a:latin typeface="Symbol" charset="2"/>
              <a:cs typeface="Symbol" charset="2"/>
            </a:endParaRPr>
          </a:p>
          <a:p>
            <a:endParaRPr kumimoji="1" lang="ja-JP" altLang="en-US" dirty="0"/>
          </a:p>
        </p:txBody>
      </p:sp>
      <p:sp>
        <p:nvSpPr>
          <p:cNvPr id="17" name="テキスト ボックス 16"/>
          <p:cNvSpPr txBox="1"/>
          <p:nvPr/>
        </p:nvSpPr>
        <p:spPr>
          <a:xfrm>
            <a:off x="3929301" y="3668160"/>
            <a:ext cx="311353" cy="369332"/>
          </a:xfrm>
          <a:prstGeom prst="rect">
            <a:avLst/>
          </a:prstGeom>
          <a:noFill/>
        </p:spPr>
        <p:txBody>
          <a:bodyPr wrap="none" rtlCol="0">
            <a:spAutoFit/>
          </a:bodyPr>
          <a:lstStyle/>
          <a:p>
            <a:r>
              <a:rPr lang="en-US" altLang="ja-JP" dirty="0">
                <a:latin typeface="Symbol" charset="2"/>
                <a:cs typeface="Symbol" charset="2"/>
              </a:rPr>
              <a:t>b</a:t>
            </a:r>
            <a:endParaRPr kumimoji="1" lang="ja-JP" altLang="en-US" dirty="0">
              <a:latin typeface="Symbol" charset="2"/>
              <a:cs typeface="Symbol" charset="2"/>
            </a:endParaRPr>
          </a:p>
        </p:txBody>
      </p:sp>
      <p:sp>
        <p:nvSpPr>
          <p:cNvPr id="18" name="テキスト ボックス 17"/>
          <p:cNvSpPr txBox="1"/>
          <p:nvPr/>
        </p:nvSpPr>
        <p:spPr>
          <a:xfrm>
            <a:off x="3921210" y="3101351"/>
            <a:ext cx="368949" cy="369332"/>
          </a:xfrm>
          <a:prstGeom prst="rect">
            <a:avLst/>
          </a:prstGeom>
          <a:noFill/>
        </p:spPr>
        <p:txBody>
          <a:bodyPr wrap="none" rtlCol="0">
            <a:spAutoFit/>
          </a:bodyPr>
          <a:lstStyle/>
          <a:p>
            <a:r>
              <a:rPr lang="en-US" altLang="ja-JP" dirty="0" smtClean="0">
                <a:latin typeface="Symbol" charset="2"/>
                <a:cs typeface="Symbol" charset="2"/>
              </a:rPr>
              <a:t>b</a:t>
            </a:r>
            <a:r>
              <a:rPr lang="en-US" altLang="ja-JP" dirty="0" smtClean="0">
                <a:cs typeface="Symbol" charset="2"/>
              </a:rPr>
              <a:t>’</a:t>
            </a:r>
            <a:endParaRPr lang="ja-JP" altLang="en-US" dirty="0">
              <a:latin typeface="Symbol" charset="2"/>
              <a:cs typeface="Symbol" charset="2"/>
            </a:endParaRPr>
          </a:p>
        </p:txBody>
      </p:sp>
      <p:sp>
        <p:nvSpPr>
          <p:cNvPr id="19" name="テキスト ボックス 18"/>
          <p:cNvSpPr txBox="1"/>
          <p:nvPr/>
        </p:nvSpPr>
        <p:spPr>
          <a:xfrm>
            <a:off x="3319292" y="4160956"/>
            <a:ext cx="325730" cy="369332"/>
          </a:xfrm>
          <a:prstGeom prst="rect">
            <a:avLst/>
          </a:prstGeom>
          <a:noFill/>
        </p:spPr>
        <p:txBody>
          <a:bodyPr wrap="none" rtlCol="0">
            <a:spAutoFit/>
          </a:bodyPr>
          <a:lstStyle/>
          <a:p>
            <a:r>
              <a:rPr kumimoji="1" lang="en-US" altLang="ja-JP" dirty="0" smtClean="0">
                <a:latin typeface="Symbol" charset="2"/>
                <a:cs typeface="Symbol" charset="2"/>
              </a:rPr>
              <a:t>s</a:t>
            </a:r>
            <a:endParaRPr kumimoji="1" lang="ja-JP" altLang="en-US" dirty="0">
              <a:latin typeface="Symbol" charset="2"/>
              <a:cs typeface="Symbol" charset="2"/>
            </a:endParaRPr>
          </a:p>
        </p:txBody>
      </p:sp>
      <p:sp>
        <p:nvSpPr>
          <p:cNvPr id="20" name="テキスト ボックス 19"/>
          <p:cNvSpPr txBox="1"/>
          <p:nvPr/>
        </p:nvSpPr>
        <p:spPr>
          <a:xfrm>
            <a:off x="2551925" y="2470859"/>
            <a:ext cx="2259302" cy="461665"/>
          </a:xfrm>
          <a:prstGeom prst="rect">
            <a:avLst/>
          </a:prstGeom>
          <a:noFill/>
        </p:spPr>
        <p:txBody>
          <a:bodyPr wrap="none" rtlCol="0">
            <a:spAutoFit/>
          </a:bodyPr>
          <a:lstStyle/>
          <a:p>
            <a:r>
              <a:rPr kumimoji="1" lang="en-US" altLang="ja-JP" sz="2400" dirty="0" smtClean="0">
                <a:solidFill>
                  <a:srgbClr val="FF6600"/>
                </a:solidFill>
              </a:rPr>
              <a:t>RNA polymerase</a:t>
            </a:r>
            <a:endParaRPr kumimoji="1" lang="ja-JP" altLang="en-US" sz="2400" dirty="0">
              <a:solidFill>
                <a:srgbClr val="FF6600"/>
              </a:solidFill>
            </a:endParaRPr>
          </a:p>
        </p:txBody>
      </p:sp>
      <p:sp>
        <p:nvSpPr>
          <p:cNvPr id="3" name="テキスト ボックス 2"/>
          <p:cNvSpPr txBox="1"/>
          <p:nvPr/>
        </p:nvSpPr>
        <p:spPr>
          <a:xfrm>
            <a:off x="1991778" y="5703289"/>
            <a:ext cx="5121489" cy="523220"/>
          </a:xfrm>
          <a:prstGeom prst="rect">
            <a:avLst/>
          </a:prstGeom>
          <a:noFill/>
        </p:spPr>
        <p:txBody>
          <a:bodyPr wrap="none" rtlCol="0">
            <a:spAutoFit/>
          </a:bodyPr>
          <a:lstStyle/>
          <a:p>
            <a:r>
              <a:rPr lang="ja-JP" altLang="en-US" dirty="0">
                <a:solidFill>
                  <a:srgbClr val="FFFF00"/>
                </a:solidFill>
              </a:rPr>
              <a:t>　　</a:t>
            </a:r>
            <a:r>
              <a:rPr lang="en-US" altLang="ja-JP" sz="2800" dirty="0">
                <a:solidFill>
                  <a:srgbClr val="FFFF00"/>
                </a:solidFill>
                <a:latin typeface="Symbol" charset="2"/>
                <a:cs typeface="Symbol" charset="2"/>
              </a:rPr>
              <a:t>a</a:t>
            </a:r>
            <a:r>
              <a:rPr lang="en-US" altLang="ja-JP" sz="2800" dirty="0">
                <a:solidFill>
                  <a:srgbClr val="FFFF00"/>
                </a:solidFill>
              </a:rPr>
              <a:t> subunits bind to the A-tracts? </a:t>
            </a:r>
            <a:endParaRPr kumimoji="1" lang="ja-JP" altLang="en-US" sz="2800" dirty="0">
              <a:solidFill>
                <a:srgbClr val="FFFF00"/>
              </a:solidFill>
            </a:endParaRPr>
          </a:p>
        </p:txBody>
      </p:sp>
      <p:sp>
        <p:nvSpPr>
          <p:cNvPr id="21" name="右矢印 20"/>
          <p:cNvSpPr/>
          <p:nvPr/>
        </p:nvSpPr>
        <p:spPr>
          <a:xfrm>
            <a:off x="1855434" y="5902641"/>
            <a:ext cx="272687" cy="211649"/>
          </a:xfrm>
          <a:prstGeom prst="righ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 xmlns:p14="http://schemas.microsoft.com/office/powerpoint/2010/main" val="86476536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199" y="2696837"/>
            <a:ext cx="8444273" cy="1143000"/>
          </a:xfrm>
        </p:spPr>
        <p:txBody>
          <a:bodyPr>
            <a:noAutofit/>
          </a:bodyPr>
          <a:lstStyle/>
          <a:p>
            <a:pPr algn="l"/>
            <a:r>
              <a:rPr lang="en-US" altLang="ja-JP" sz="3600" b="1" dirty="0" smtClean="0">
                <a:solidFill>
                  <a:srgbClr val="FFFF00"/>
                </a:solidFill>
                <a:latin typeface="Helvetica"/>
                <a:cs typeface="Helvetica"/>
              </a:rPr>
              <a:t>Binding </a:t>
            </a:r>
            <a:r>
              <a:rPr lang="en-US" altLang="ja-JP" sz="3600" b="1" dirty="0">
                <a:solidFill>
                  <a:srgbClr val="FFFF00"/>
                </a:solidFill>
                <a:latin typeface="Helvetica"/>
                <a:cs typeface="Helvetica"/>
              </a:rPr>
              <a:t>of the </a:t>
            </a:r>
            <a:r>
              <a:rPr lang="en-US" altLang="ja-JP" sz="3600" b="1" dirty="0">
                <a:solidFill>
                  <a:srgbClr val="FFFF00"/>
                </a:solidFill>
                <a:latin typeface="Symbol" charset="2"/>
                <a:cs typeface="Symbol" charset="2"/>
              </a:rPr>
              <a:t>a</a:t>
            </a:r>
            <a:r>
              <a:rPr lang="en-US" altLang="ja-JP" sz="3600" b="1" dirty="0">
                <a:solidFill>
                  <a:srgbClr val="FFFF00"/>
                </a:solidFill>
                <a:latin typeface="Helvetica"/>
                <a:cs typeface="Helvetica"/>
              </a:rPr>
              <a:t> </a:t>
            </a:r>
            <a:r>
              <a:rPr lang="en-US" altLang="ja-JP" sz="3600" b="1" dirty="0" smtClean="0">
                <a:solidFill>
                  <a:srgbClr val="FFFF00"/>
                </a:solidFill>
                <a:latin typeface="Helvetica"/>
                <a:cs typeface="Helvetica"/>
              </a:rPr>
              <a:t>subunits </a:t>
            </a:r>
            <a:r>
              <a:rPr lang="en-US" altLang="ja-JP" sz="3600" b="1" dirty="0">
                <a:solidFill>
                  <a:srgbClr val="FFFF00"/>
                </a:solidFill>
                <a:latin typeface="Helvetica"/>
                <a:cs typeface="Helvetica"/>
              </a:rPr>
              <a:t>of </a:t>
            </a:r>
            <a:r>
              <a:rPr lang="en-US" altLang="ja-JP" sz="3600" b="1" dirty="0" smtClean="0">
                <a:solidFill>
                  <a:srgbClr val="FFFF00"/>
                </a:solidFill>
                <a:latin typeface="Helvetica"/>
                <a:cs typeface="Helvetica"/>
              </a:rPr>
              <a:t/>
            </a:r>
            <a:br>
              <a:rPr lang="en-US" altLang="ja-JP" sz="3600" b="1" dirty="0" smtClean="0">
                <a:solidFill>
                  <a:srgbClr val="FFFF00"/>
                </a:solidFill>
                <a:latin typeface="Helvetica"/>
                <a:cs typeface="Helvetica"/>
              </a:rPr>
            </a:br>
            <a:r>
              <a:rPr lang="en-US" altLang="ja-JP" sz="3600" b="1" dirty="0" smtClean="0">
                <a:solidFill>
                  <a:srgbClr val="FFFF00"/>
                </a:solidFill>
                <a:latin typeface="Helvetica"/>
                <a:cs typeface="Helvetica"/>
              </a:rPr>
              <a:t> </a:t>
            </a:r>
            <a:r>
              <a:rPr lang="en-US" altLang="ja-JP" sz="3600" b="1" i="1" dirty="0" err="1" smtClean="0">
                <a:solidFill>
                  <a:srgbClr val="FFFF00"/>
                </a:solidFill>
                <a:latin typeface="Helvetica"/>
                <a:cs typeface="Helvetica"/>
              </a:rPr>
              <a:t>Cp</a:t>
            </a:r>
            <a:r>
              <a:rPr lang="en-US" altLang="ja-JP" sz="3600" b="1" i="1" dirty="0" smtClean="0">
                <a:solidFill>
                  <a:srgbClr val="FFFF00"/>
                </a:solidFill>
                <a:latin typeface="Helvetica"/>
                <a:cs typeface="Helvetica"/>
              </a:rPr>
              <a:t> </a:t>
            </a:r>
            <a:r>
              <a:rPr lang="en-US" altLang="ja-JP" sz="3600" b="1" dirty="0">
                <a:solidFill>
                  <a:srgbClr val="FFFF00"/>
                </a:solidFill>
                <a:latin typeface="Helvetica"/>
                <a:cs typeface="Helvetica"/>
              </a:rPr>
              <a:t>RNA polymerase to the phased </a:t>
            </a:r>
            <a:r>
              <a:rPr lang="en-US" altLang="ja-JP" sz="3600" b="1" dirty="0" smtClean="0">
                <a:solidFill>
                  <a:srgbClr val="FFFF00"/>
                </a:solidFill>
                <a:latin typeface="Helvetica"/>
                <a:cs typeface="Helvetica"/>
              </a:rPr>
              <a:t>  </a:t>
            </a:r>
            <a:br>
              <a:rPr lang="en-US" altLang="ja-JP" sz="3600" b="1" dirty="0" smtClean="0">
                <a:solidFill>
                  <a:srgbClr val="FFFF00"/>
                </a:solidFill>
                <a:latin typeface="Helvetica"/>
                <a:cs typeface="Helvetica"/>
              </a:rPr>
            </a:br>
            <a:r>
              <a:rPr lang="en-US" altLang="ja-JP" sz="3600" b="1" dirty="0">
                <a:solidFill>
                  <a:srgbClr val="FFFF00"/>
                </a:solidFill>
                <a:latin typeface="Helvetica"/>
                <a:cs typeface="Helvetica"/>
              </a:rPr>
              <a:t> </a:t>
            </a:r>
            <a:r>
              <a:rPr lang="en-US" altLang="ja-JP" sz="3600" b="1" dirty="0" smtClean="0">
                <a:solidFill>
                  <a:srgbClr val="FFFF00"/>
                </a:solidFill>
                <a:latin typeface="Helvetica"/>
                <a:cs typeface="Helvetica"/>
              </a:rPr>
              <a:t>A</a:t>
            </a:r>
            <a:r>
              <a:rPr lang="en-US" altLang="ja-JP" sz="3600" b="1" dirty="0">
                <a:solidFill>
                  <a:srgbClr val="FFFF00"/>
                </a:solidFill>
                <a:latin typeface="Helvetica"/>
                <a:cs typeface="Helvetica"/>
              </a:rPr>
              <a:t>-tracts</a:t>
            </a:r>
            <a:r>
              <a:rPr lang="en-US" altLang="ja-JP" sz="3600" b="1" dirty="0">
                <a:solidFill>
                  <a:srgbClr val="FFD226"/>
                </a:solidFill>
                <a:latin typeface="Helvetica"/>
                <a:cs typeface="Helvetica"/>
              </a:rPr>
              <a:t/>
            </a:r>
            <a:br>
              <a:rPr lang="en-US" altLang="ja-JP" sz="3600" b="1" dirty="0">
                <a:solidFill>
                  <a:srgbClr val="FFD226"/>
                </a:solidFill>
                <a:latin typeface="Helvetica"/>
                <a:cs typeface="Helvetica"/>
              </a:rPr>
            </a:br>
            <a:endParaRPr kumimoji="1" lang="ja-JP" altLang="en-US" sz="3600" b="1" dirty="0">
              <a:solidFill>
                <a:srgbClr val="FFD226"/>
              </a:solidFill>
            </a:endParaRPr>
          </a:p>
        </p:txBody>
      </p:sp>
    </p:spTree>
    <p:extLst>
      <p:ext uri="{BB962C8B-B14F-4D97-AF65-F5344CB8AC3E}">
        <p14:creationId xmlns="" xmlns:p14="http://schemas.microsoft.com/office/powerpoint/2010/main" val="8415518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sz="4000" b="1" dirty="0" smtClean="0">
                <a:solidFill>
                  <a:srgbClr val="FFD226"/>
                </a:solidFill>
                <a:latin typeface="Helvetica"/>
                <a:cs typeface="Helvetica"/>
              </a:rPr>
              <a:t>Gel shift assay for binding of the </a:t>
            </a:r>
            <a:r>
              <a:rPr lang="en-US" altLang="ja-JP" sz="4000" b="1" i="1" dirty="0" err="1" smtClean="0">
                <a:solidFill>
                  <a:srgbClr val="FFD226"/>
                </a:solidFill>
                <a:latin typeface="Helvetica"/>
                <a:cs typeface="Helvetica"/>
              </a:rPr>
              <a:t>Cp</a:t>
            </a:r>
            <a:r>
              <a:rPr lang="en-US" altLang="ja-JP" sz="4000" b="1" i="1" dirty="0" smtClean="0">
                <a:solidFill>
                  <a:srgbClr val="FFD226"/>
                </a:solidFill>
                <a:latin typeface="Helvetica"/>
                <a:cs typeface="Helvetica"/>
              </a:rPr>
              <a:t> </a:t>
            </a:r>
            <a:r>
              <a:rPr lang="en-US" altLang="ja-JP" sz="4000" b="1" dirty="0" smtClean="0">
                <a:solidFill>
                  <a:srgbClr val="FFD226"/>
                </a:solidFill>
                <a:latin typeface="Symbol" charset="2"/>
                <a:cs typeface="Symbol" charset="2"/>
              </a:rPr>
              <a:t>a</a:t>
            </a:r>
            <a:r>
              <a:rPr lang="en-US" altLang="ja-JP" sz="4000" b="1" dirty="0" smtClean="0">
                <a:solidFill>
                  <a:srgbClr val="FFD226"/>
                </a:solidFill>
                <a:latin typeface="Helvetica"/>
                <a:cs typeface="Helvetica"/>
              </a:rPr>
              <a:t> subunits to 3A DNA </a:t>
            </a:r>
            <a:endParaRPr lang="ja-JP" altLang="en-US" sz="4000" b="1" dirty="0">
              <a:solidFill>
                <a:srgbClr val="FFD226"/>
              </a:solidFill>
              <a:latin typeface="Helvetica"/>
              <a:cs typeface="Helvetica"/>
            </a:endParaRPr>
          </a:p>
        </p:txBody>
      </p:sp>
      <p:sp>
        <p:nvSpPr>
          <p:cNvPr id="3" name="コンテンツ プレースホルダ 2"/>
          <p:cNvSpPr>
            <a:spLocks noGrp="1"/>
          </p:cNvSpPr>
          <p:nvPr>
            <p:ph idx="1"/>
          </p:nvPr>
        </p:nvSpPr>
        <p:spPr>
          <a:xfrm>
            <a:off x="586548" y="5314730"/>
            <a:ext cx="8229600" cy="1081873"/>
          </a:xfrm>
        </p:spPr>
        <p:txBody>
          <a:bodyPr>
            <a:normAutofit fontScale="85000" lnSpcReduction="10000"/>
          </a:bodyPr>
          <a:lstStyle/>
          <a:p>
            <a:r>
              <a:rPr lang="en-US" altLang="ja-JP" dirty="0" smtClean="0">
                <a:latin typeface="Helvetica"/>
                <a:cs typeface="Helvetica"/>
              </a:rPr>
              <a:t>The C-</a:t>
            </a:r>
            <a:r>
              <a:rPr lang="en-US" altLang="ja-JP" dirty="0" err="1" smtClean="0">
                <a:latin typeface="Helvetica"/>
                <a:cs typeface="Helvetica"/>
              </a:rPr>
              <a:t>termnal</a:t>
            </a:r>
            <a:r>
              <a:rPr lang="en-US" altLang="ja-JP" dirty="0" smtClean="0">
                <a:latin typeface="Helvetica"/>
                <a:cs typeface="Helvetica"/>
              </a:rPr>
              <a:t> domain of the </a:t>
            </a:r>
            <a:r>
              <a:rPr lang="en-US" altLang="ja-JP" dirty="0" smtClean="0">
                <a:latin typeface="Symbol" charset="2"/>
                <a:cs typeface="Symbol" charset="2"/>
              </a:rPr>
              <a:t>a</a:t>
            </a:r>
            <a:r>
              <a:rPr lang="en-US" altLang="ja-JP" dirty="0" smtClean="0">
                <a:latin typeface="Helvetica"/>
                <a:cs typeface="Helvetica"/>
              </a:rPr>
              <a:t> subunit (</a:t>
            </a:r>
            <a:r>
              <a:rPr lang="en-US" altLang="ja-JP" dirty="0" err="1" smtClean="0">
                <a:latin typeface="Symbol" charset="2"/>
                <a:cs typeface="Symbol" charset="2"/>
              </a:rPr>
              <a:t>a</a:t>
            </a:r>
            <a:r>
              <a:rPr lang="en-US" altLang="ja-JP" dirty="0" err="1" smtClean="0">
                <a:latin typeface="Helvetica"/>
                <a:cs typeface="Helvetica"/>
              </a:rPr>
              <a:t>CTD</a:t>
            </a:r>
            <a:r>
              <a:rPr lang="en-US" altLang="ja-JP" dirty="0" smtClean="0">
                <a:latin typeface="Helvetica"/>
                <a:cs typeface="Helvetica"/>
              </a:rPr>
              <a:t>) of </a:t>
            </a:r>
            <a:r>
              <a:rPr lang="en-US" altLang="ja-JP" i="1" dirty="0" err="1" smtClean="0">
                <a:latin typeface="Helvetica"/>
                <a:cs typeface="Helvetica"/>
              </a:rPr>
              <a:t>Cp</a:t>
            </a:r>
            <a:r>
              <a:rPr lang="en-US" altLang="ja-JP" dirty="0" smtClean="0">
                <a:latin typeface="Helvetica"/>
                <a:cs typeface="Helvetica"/>
              </a:rPr>
              <a:t> RNA polymerase bound to the phased A-tracts. </a:t>
            </a:r>
            <a:endParaRPr lang="ja-JP" altLang="en-US" dirty="0">
              <a:latin typeface="Helvetica"/>
              <a:cs typeface="Helvetica"/>
            </a:endParaRPr>
          </a:p>
        </p:txBody>
      </p:sp>
      <p:pic>
        <p:nvPicPr>
          <p:cNvPr id="4" name="図 3"/>
          <p:cNvPicPr>
            <a:picLocks noChangeAspect="1"/>
          </p:cNvPicPr>
          <p:nvPr/>
        </p:nvPicPr>
        <p:blipFill>
          <a:blip r:embed="rId2"/>
          <a:stretch>
            <a:fillRect/>
          </a:stretch>
        </p:blipFill>
        <p:spPr>
          <a:xfrm rot="5400000">
            <a:off x="3163702" y="1787127"/>
            <a:ext cx="2647306" cy="3702392"/>
          </a:xfrm>
          <a:prstGeom prst="rect">
            <a:avLst/>
          </a:prstGeom>
        </p:spPr>
      </p:pic>
      <p:sp>
        <p:nvSpPr>
          <p:cNvPr id="5" name="テキスト ボックス 4"/>
          <p:cNvSpPr txBox="1"/>
          <p:nvPr/>
        </p:nvSpPr>
        <p:spPr>
          <a:xfrm>
            <a:off x="2880926" y="1805652"/>
            <a:ext cx="966931" cy="461665"/>
          </a:xfrm>
          <a:prstGeom prst="rect">
            <a:avLst/>
          </a:prstGeom>
          <a:noFill/>
        </p:spPr>
        <p:txBody>
          <a:bodyPr wrap="none" rtlCol="0">
            <a:spAutoFit/>
          </a:bodyPr>
          <a:lstStyle/>
          <a:p>
            <a:r>
              <a:rPr kumimoji="1" lang="en-US" altLang="ja-JP" sz="2400" dirty="0" smtClean="0">
                <a:latin typeface="Symbol" charset="2"/>
                <a:cs typeface="Symbol" charset="2"/>
              </a:rPr>
              <a:t>a</a:t>
            </a:r>
            <a:r>
              <a:rPr kumimoji="1" lang="en-US" altLang="ja-JP" sz="2400" dirty="0" smtClean="0"/>
              <a:t> -WT</a:t>
            </a:r>
            <a:endParaRPr kumimoji="1" lang="ja-JP" altLang="en-US" sz="2400" dirty="0"/>
          </a:p>
        </p:txBody>
      </p:sp>
      <p:sp>
        <p:nvSpPr>
          <p:cNvPr id="6" name="テキスト ボックス 5"/>
          <p:cNvSpPr txBox="1"/>
          <p:nvPr/>
        </p:nvSpPr>
        <p:spPr>
          <a:xfrm>
            <a:off x="4162644" y="1805652"/>
            <a:ext cx="916838" cy="461665"/>
          </a:xfrm>
          <a:prstGeom prst="rect">
            <a:avLst/>
          </a:prstGeom>
          <a:noFill/>
        </p:spPr>
        <p:txBody>
          <a:bodyPr wrap="none" rtlCol="0">
            <a:spAutoFit/>
          </a:bodyPr>
          <a:lstStyle/>
          <a:p>
            <a:r>
              <a:rPr kumimoji="1" lang="en-US" altLang="ja-JP" sz="2400" dirty="0" err="1" smtClean="0">
                <a:latin typeface="Symbol" charset="2"/>
                <a:cs typeface="Symbol" charset="2"/>
              </a:rPr>
              <a:t>a</a:t>
            </a:r>
            <a:r>
              <a:rPr kumimoji="1" lang="en-US" altLang="ja-JP" sz="2400" dirty="0" err="1" smtClean="0"/>
              <a:t>NTD</a:t>
            </a:r>
            <a:endParaRPr kumimoji="1" lang="ja-JP" altLang="en-US" sz="2400" dirty="0"/>
          </a:p>
        </p:txBody>
      </p:sp>
      <p:sp>
        <p:nvSpPr>
          <p:cNvPr id="7" name="テキスト ボックス 6"/>
          <p:cNvSpPr txBox="1"/>
          <p:nvPr/>
        </p:nvSpPr>
        <p:spPr>
          <a:xfrm>
            <a:off x="5373808" y="1805652"/>
            <a:ext cx="882273" cy="461665"/>
          </a:xfrm>
          <a:prstGeom prst="rect">
            <a:avLst/>
          </a:prstGeom>
          <a:noFill/>
        </p:spPr>
        <p:txBody>
          <a:bodyPr wrap="none" rtlCol="0">
            <a:spAutoFit/>
          </a:bodyPr>
          <a:lstStyle/>
          <a:p>
            <a:r>
              <a:rPr kumimoji="1" lang="en-US" altLang="ja-JP" sz="2400" dirty="0" err="1" smtClean="0">
                <a:latin typeface="Symbol" charset="2"/>
                <a:cs typeface="Symbol" charset="2"/>
              </a:rPr>
              <a:t>a</a:t>
            </a:r>
            <a:r>
              <a:rPr kumimoji="1" lang="en-US" altLang="ja-JP" sz="2400" dirty="0" err="1" smtClean="0"/>
              <a:t>CTD</a:t>
            </a:r>
            <a:endParaRPr kumimoji="1" lang="ja-JP" altLang="en-US" sz="2400" dirty="0"/>
          </a:p>
        </p:txBody>
      </p:sp>
      <p:sp>
        <p:nvSpPr>
          <p:cNvPr id="8" name="テキスト ボックス 7"/>
          <p:cNvSpPr txBox="1"/>
          <p:nvPr/>
        </p:nvSpPr>
        <p:spPr>
          <a:xfrm>
            <a:off x="1023022" y="6341163"/>
            <a:ext cx="4770319" cy="369332"/>
          </a:xfrm>
          <a:prstGeom prst="rect">
            <a:avLst/>
          </a:prstGeom>
          <a:noFill/>
        </p:spPr>
        <p:txBody>
          <a:bodyPr wrap="none" rtlCol="0">
            <a:spAutoFit/>
          </a:bodyPr>
          <a:lstStyle/>
          <a:p>
            <a:r>
              <a:rPr lang="en-US" altLang="ja-JP" dirty="0" smtClean="0"/>
              <a:t>[ Katayama, </a:t>
            </a:r>
            <a:r>
              <a:rPr lang="en-US" altLang="ja-JP" i="1" dirty="0" smtClean="0"/>
              <a:t>et al</a:t>
            </a:r>
            <a:r>
              <a:rPr lang="en-US" altLang="ja-JP" dirty="0" smtClean="0"/>
              <a:t>. </a:t>
            </a:r>
            <a:r>
              <a:rPr lang="en-US" altLang="ja-JP" i="1" dirty="0" smtClean="0"/>
              <a:t>FEBS </a:t>
            </a:r>
            <a:r>
              <a:rPr lang="en-US" altLang="ja-JP" i="1" dirty="0" err="1" smtClean="0"/>
              <a:t>Lett</a:t>
            </a:r>
            <a:r>
              <a:rPr lang="en-US" altLang="ja-JP" dirty="0" smtClean="0"/>
              <a:t> </a:t>
            </a:r>
            <a:r>
              <a:rPr lang="en-US" altLang="ja-JP" b="1" dirty="0" smtClean="0"/>
              <a:t>509</a:t>
            </a:r>
            <a:r>
              <a:rPr lang="en-US" altLang="ja-JP" dirty="0" smtClean="0"/>
              <a:t>: 235-238, 2001 ]</a:t>
            </a:r>
            <a:endParaRPr kumimoji="1" lang="ja-JP"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3600" b="1" dirty="0" smtClean="0">
                <a:solidFill>
                  <a:srgbClr val="FFD226"/>
                </a:solidFill>
                <a:latin typeface="Helvetica"/>
                <a:cs typeface="Helvetica"/>
              </a:rPr>
              <a:t>Hydroxyl radical </a:t>
            </a:r>
            <a:r>
              <a:rPr kumimoji="1" lang="en-US" altLang="ja-JP" sz="3600" b="1" dirty="0" err="1" smtClean="0">
                <a:solidFill>
                  <a:srgbClr val="FFD226"/>
                </a:solidFill>
                <a:latin typeface="Helvetica"/>
                <a:cs typeface="Helvetica"/>
              </a:rPr>
              <a:t>footprinting</a:t>
            </a:r>
            <a:endParaRPr kumimoji="1" lang="ja-JP" altLang="en-US" sz="3600" b="1" dirty="0">
              <a:solidFill>
                <a:srgbClr val="FFD226"/>
              </a:solidFill>
              <a:latin typeface="Helvetica"/>
              <a:cs typeface="Helvetica"/>
            </a:endParaRPr>
          </a:p>
        </p:txBody>
      </p:sp>
      <p:sp>
        <p:nvSpPr>
          <p:cNvPr id="7" name="コンテンツ プレースホルダー 6"/>
          <p:cNvSpPr>
            <a:spLocks noGrp="1"/>
          </p:cNvSpPr>
          <p:nvPr>
            <p:ph idx="1"/>
          </p:nvPr>
        </p:nvSpPr>
        <p:spPr>
          <a:xfrm>
            <a:off x="457200" y="5397036"/>
            <a:ext cx="8229600" cy="787917"/>
          </a:xfrm>
        </p:spPr>
        <p:txBody>
          <a:bodyPr>
            <a:normAutofit fontScale="85000" lnSpcReduction="20000"/>
          </a:bodyPr>
          <a:lstStyle/>
          <a:p>
            <a:r>
              <a:rPr kumimoji="1" lang="en-US" altLang="ja-JP" sz="3300" i="1" dirty="0" err="1" smtClean="0">
                <a:latin typeface="Helvetica"/>
                <a:cs typeface="Helvetica"/>
              </a:rPr>
              <a:t>Cp</a:t>
            </a:r>
            <a:r>
              <a:rPr kumimoji="1" lang="en-US" altLang="ja-JP" sz="3300" dirty="0" smtClean="0">
                <a:latin typeface="Helvetica"/>
                <a:cs typeface="Helvetica"/>
              </a:rPr>
              <a:t> </a:t>
            </a:r>
            <a:r>
              <a:rPr kumimoji="1" lang="en-US" altLang="ja-JP" sz="3300" dirty="0" smtClean="0">
                <a:latin typeface="Symbol" charset="2"/>
                <a:cs typeface="Symbol" charset="2"/>
              </a:rPr>
              <a:t>a</a:t>
            </a:r>
            <a:r>
              <a:rPr kumimoji="1" lang="en-US" altLang="ja-JP" sz="3300" dirty="0" smtClean="0">
                <a:latin typeface="Helvetica"/>
                <a:cs typeface="Helvetica"/>
              </a:rPr>
              <a:t> subunits and </a:t>
            </a:r>
            <a:r>
              <a:rPr kumimoji="1" lang="en-US" altLang="ja-JP" sz="3300" dirty="0" smtClean="0">
                <a:latin typeface="Symbol" charset="2"/>
                <a:cs typeface="Symbol" charset="2"/>
              </a:rPr>
              <a:t>a</a:t>
            </a:r>
            <a:r>
              <a:rPr kumimoji="1" lang="en-US" altLang="ja-JP" sz="3300" dirty="0" smtClean="0">
                <a:latin typeface="Helvetica"/>
                <a:cs typeface="Helvetica"/>
              </a:rPr>
              <a:t> CTD protected the region of the phased A-tracts.</a:t>
            </a:r>
          </a:p>
          <a:p>
            <a:pPr marL="0" indent="0">
              <a:buNone/>
            </a:pPr>
            <a:endParaRPr kumimoji="1" lang="ja-JP" altLang="en-US" dirty="0"/>
          </a:p>
        </p:txBody>
      </p:sp>
      <p:pic>
        <p:nvPicPr>
          <p:cNvPr id="9" name="図 8"/>
          <p:cNvPicPr>
            <a:picLocks noChangeAspect="1"/>
          </p:cNvPicPr>
          <p:nvPr/>
        </p:nvPicPr>
        <p:blipFill>
          <a:blip r:embed="rId2"/>
          <a:stretch>
            <a:fillRect/>
          </a:stretch>
        </p:blipFill>
        <p:spPr>
          <a:xfrm rot="5400000">
            <a:off x="4292366" y="1037261"/>
            <a:ext cx="3296791" cy="4910155"/>
          </a:xfrm>
          <a:prstGeom prst="rect">
            <a:avLst/>
          </a:prstGeom>
        </p:spPr>
      </p:pic>
      <p:sp>
        <p:nvSpPr>
          <p:cNvPr id="10" name="テキスト ボックス 9"/>
          <p:cNvSpPr txBox="1"/>
          <p:nvPr/>
        </p:nvSpPr>
        <p:spPr>
          <a:xfrm>
            <a:off x="2834863" y="2331600"/>
            <a:ext cx="553006" cy="369332"/>
          </a:xfrm>
          <a:prstGeom prst="rect">
            <a:avLst/>
          </a:prstGeom>
          <a:noFill/>
        </p:spPr>
        <p:txBody>
          <a:bodyPr wrap="none" rtlCol="0">
            <a:spAutoFit/>
          </a:bodyPr>
          <a:lstStyle/>
          <a:p>
            <a:r>
              <a:rPr kumimoji="1" lang="en-US" altLang="ja-JP" dirty="0" smtClean="0"/>
              <a:t>A/G</a:t>
            </a:r>
            <a:endParaRPr kumimoji="1" lang="ja-JP" altLang="en-US" dirty="0"/>
          </a:p>
        </p:txBody>
      </p:sp>
      <p:sp>
        <p:nvSpPr>
          <p:cNvPr id="11" name="テキスト ボックス 10"/>
          <p:cNvSpPr txBox="1"/>
          <p:nvPr/>
        </p:nvSpPr>
        <p:spPr>
          <a:xfrm>
            <a:off x="2834863" y="3566216"/>
            <a:ext cx="553006" cy="369332"/>
          </a:xfrm>
          <a:prstGeom prst="rect">
            <a:avLst/>
          </a:prstGeom>
          <a:noFill/>
        </p:spPr>
        <p:txBody>
          <a:bodyPr wrap="none" rtlCol="0">
            <a:spAutoFit/>
          </a:bodyPr>
          <a:lstStyle/>
          <a:p>
            <a:r>
              <a:rPr kumimoji="1" lang="en-US" altLang="ja-JP" dirty="0" smtClean="0"/>
              <a:t>A/G</a:t>
            </a:r>
            <a:endParaRPr kumimoji="1" lang="ja-JP" altLang="en-US" dirty="0"/>
          </a:p>
        </p:txBody>
      </p:sp>
      <p:sp>
        <p:nvSpPr>
          <p:cNvPr id="12" name="テキスト ボックス 11"/>
          <p:cNvSpPr txBox="1"/>
          <p:nvPr/>
        </p:nvSpPr>
        <p:spPr>
          <a:xfrm>
            <a:off x="1792560" y="2810236"/>
            <a:ext cx="1595309" cy="369332"/>
          </a:xfrm>
          <a:prstGeom prst="rect">
            <a:avLst/>
          </a:prstGeom>
          <a:noFill/>
        </p:spPr>
        <p:txBody>
          <a:bodyPr wrap="none" rtlCol="0">
            <a:spAutoFit/>
          </a:bodyPr>
          <a:lstStyle/>
          <a:p>
            <a:r>
              <a:rPr lang="en-US" altLang="ja-JP" dirty="0" smtClean="0"/>
              <a:t>DNA +</a:t>
            </a:r>
            <a:r>
              <a:rPr lang="en-US" altLang="ja-JP" i="1" dirty="0" err="1" smtClean="0"/>
              <a:t>Cp</a:t>
            </a:r>
            <a:r>
              <a:rPr lang="en-US" altLang="ja-JP" i="1" dirty="0" smtClean="0"/>
              <a:t> </a:t>
            </a:r>
            <a:r>
              <a:rPr lang="en-US" altLang="ja-JP" dirty="0" smtClean="0"/>
              <a:t>RNAP</a:t>
            </a:r>
            <a:endParaRPr kumimoji="1" lang="ja-JP" altLang="en-US" dirty="0"/>
          </a:p>
        </p:txBody>
      </p:sp>
      <p:sp>
        <p:nvSpPr>
          <p:cNvPr id="13" name="テキスト ボックス 12"/>
          <p:cNvSpPr txBox="1"/>
          <p:nvPr/>
        </p:nvSpPr>
        <p:spPr>
          <a:xfrm>
            <a:off x="1983894" y="3294418"/>
            <a:ext cx="1403975" cy="369332"/>
          </a:xfrm>
          <a:prstGeom prst="rect">
            <a:avLst/>
          </a:prstGeom>
          <a:noFill/>
        </p:spPr>
        <p:txBody>
          <a:bodyPr wrap="none" rtlCol="0">
            <a:spAutoFit/>
          </a:bodyPr>
          <a:lstStyle/>
          <a:p>
            <a:r>
              <a:rPr kumimoji="1" lang="en-US" altLang="ja-JP" dirty="0" smtClean="0"/>
              <a:t>DNA + </a:t>
            </a:r>
            <a:r>
              <a:rPr kumimoji="1" lang="en-US" altLang="ja-JP" dirty="0" smtClean="0">
                <a:latin typeface="Symbol" charset="2"/>
                <a:cs typeface="Symbol" charset="2"/>
              </a:rPr>
              <a:t>a</a:t>
            </a:r>
            <a:r>
              <a:rPr kumimoji="1" lang="en-US" altLang="ja-JP" dirty="0" smtClean="0"/>
              <a:t> CTD </a:t>
            </a:r>
            <a:endParaRPr kumimoji="1" lang="ja-JP" altLang="en-US" dirty="0"/>
          </a:p>
        </p:txBody>
      </p:sp>
      <p:sp>
        <p:nvSpPr>
          <p:cNvPr id="14" name="テキスト ボックス 13"/>
          <p:cNvSpPr txBox="1"/>
          <p:nvPr/>
        </p:nvSpPr>
        <p:spPr>
          <a:xfrm>
            <a:off x="2778620" y="2575059"/>
            <a:ext cx="609249" cy="369332"/>
          </a:xfrm>
          <a:prstGeom prst="rect">
            <a:avLst/>
          </a:prstGeom>
          <a:noFill/>
        </p:spPr>
        <p:txBody>
          <a:bodyPr wrap="none" rtlCol="0">
            <a:spAutoFit/>
          </a:bodyPr>
          <a:lstStyle/>
          <a:p>
            <a:r>
              <a:rPr kumimoji="1" lang="en-US" altLang="ja-JP" dirty="0" smtClean="0"/>
              <a:t>DNA</a:t>
            </a:r>
            <a:endParaRPr kumimoji="1" lang="ja-JP" altLang="en-US" dirty="0"/>
          </a:p>
        </p:txBody>
      </p:sp>
      <p:sp>
        <p:nvSpPr>
          <p:cNvPr id="15" name="テキスト ボックス 14"/>
          <p:cNvSpPr txBox="1"/>
          <p:nvPr/>
        </p:nvSpPr>
        <p:spPr>
          <a:xfrm>
            <a:off x="1651496" y="3047501"/>
            <a:ext cx="1736373" cy="369332"/>
          </a:xfrm>
          <a:prstGeom prst="rect">
            <a:avLst/>
          </a:prstGeom>
          <a:noFill/>
        </p:spPr>
        <p:txBody>
          <a:bodyPr wrap="none" rtlCol="0">
            <a:spAutoFit/>
          </a:bodyPr>
          <a:lstStyle/>
          <a:p>
            <a:r>
              <a:rPr kumimoji="1" lang="en-US" altLang="ja-JP" dirty="0" smtClean="0"/>
              <a:t>DNA + </a:t>
            </a:r>
            <a:r>
              <a:rPr kumimoji="1" lang="en-US" altLang="ja-JP" dirty="0" smtClean="0">
                <a:latin typeface="Symbol" charset="2"/>
                <a:cs typeface="Symbol" charset="2"/>
              </a:rPr>
              <a:t>a</a:t>
            </a:r>
            <a:r>
              <a:rPr kumimoji="1" lang="en-US" altLang="ja-JP" dirty="0" smtClean="0"/>
              <a:t> subunit</a:t>
            </a:r>
            <a:endParaRPr kumimoji="1" lang="ja-JP" altLang="en-US" dirty="0"/>
          </a:p>
        </p:txBody>
      </p:sp>
      <p:sp>
        <p:nvSpPr>
          <p:cNvPr id="16" name="テキスト ボックス 15"/>
          <p:cNvSpPr txBox="1"/>
          <p:nvPr/>
        </p:nvSpPr>
        <p:spPr>
          <a:xfrm>
            <a:off x="705411" y="4365778"/>
            <a:ext cx="2576622" cy="646331"/>
          </a:xfrm>
          <a:prstGeom prst="rect">
            <a:avLst/>
          </a:prstGeom>
          <a:noFill/>
        </p:spPr>
        <p:txBody>
          <a:bodyPr wrap="none" rtlCol="0">
            <a:spAutoFit/>
          </a:bodyPr>
          <a:lstStyle/>
          <a:p>
            <a:r>
              <a:rPr kumimoji="1" lang="en-US" altLang="ja-JP" dirty="0" smtClean="0"/>
              <a:t>*Protected nucleotides </a:t>
            </a:r>
          </a:p>
          <a:p>
            <a:r>
              <a:rPr lang="en-US" altLang="ja-JP" dirty="0" smtClean="0"/>
              <a:t>by </a:t>
            </a:r>
            <a:r>
              <a:rPr lang="en-US" altLang="ja-JP" dirty="0">
                <a:latin typeface="Symbol" charset="2"/>
                <a:cs typeface="Symbol" charset="2"/>
              </a:rPr>
              <a:t>a</a:t>
            </a:r>
            <a:r>
              <a:rPr lang="en-US" altLang="ja-JP" dirty="0"/>
              <a:t> </a:t>
            </a:r>
            <a:r>
              <a:rPr lang="en-US" altLang="ja-JP" dirty="0" smtClean="0"/>
              <a:t>subunits of </a:t>
            </a:r>
            <a:r>
              <a:rPr lang="en-US" altLang="ja-JP" i="1" dirty="0" err="1" smtClean="0"/>
              <a:t>Cp</a:t>
            </a:r>
            <a:r>
              <a:rPr lang="en-US" altLang="ja-JP" dirty="0" smtClean="0"/>
              <a:t> RNAP</a:t>
            </a:r>
            <a:endParaRPr kumimoji="1" lang="ja-JP" altLang="en-US" dirty="0"/>
          </a:p>
        </p:txBody>
      </p:sp>
    </p:spTree>
    <p:extLst>
      <p:ext uri="{BB962C8B-B14F-4D97-AF65-F5344CB8AC3E}">
        <p14:creationId xmlns="" xmlns:p14="http://schemas.microsoft.com/office/powerpoint/2010/main" val="42004765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914" name="Picture 1098"/>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597520" y="1524000"/>
            <a:ext cx="2299188" cy="3975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
        <p:nvSpPr>
          <p:cNvPr id="35915" name="Line 1099"/>
          <p:cNvSpPr>
            <a:spLocks noChangeShapeType="1"/>
          </p:cNvSpPr>
          <p:nvPr/>
        </p:nvSpPr>
        <p:spPr bwMode="auto">
          <a:xfrm>
            <a:off x="6192715" y="2362200"/>
            <a:ext cx="0" cy="1143000"/>
          </a:xfrm>
          <a:prstGeom prst="line">
            <a:avLst/>
          </a:prstGeom>
          <a:noFill/>
          <a:ln w="381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5917" name="Line 1101"/>
          <p:cNvSpPr>
            <a:spLocks noChangeShapeType="1"/>
          </p:cNvSpPr>
          <p:nvPr/>
        </p:nvSpPr>
        <p:spPr bwMode="auto">
          <a:xfrm>
            <a:off x="6116515" y="2362200"/>
            <a:ext cx="0" cy="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5918" name="Line 1102"/>
          <p:cNvSpPr>
            <a:spLocks noChangeShapeType="1"/>
          </p:cNvSpPr>
          <p:nvPr/>
        </p:nvSpPr>
        <p:spPr bwMode="auto">
          <a:xfrm flipH="1">
            <a:off x="6040315" y="2362200"/>
            <a:ext cx="152400" cy="0"/>
          </a:xfrm>
          <a:prstGeom prst="line">
            <a:avLst/>
          </a:prstGeom>
          <a:noFill/>
          <a:ln w="381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5919" name="Line 1103"/>
          <p:cNvSpPr>
            <a:spLocks noChangeShapeType="1"/>
          </p:cNvSpPr>
          <p:nvPr/>
        </p:nvSpPr>
        <p:spPr bwMode="auto">
          <a:xfrm flipH="1">
            <a:off x="6040315" y="3505200"/>
            <a:ext cx="152400" cy="0"/>
          </a:xfrm>
          <a:prstGeom prst="line">
            <a:avLst/>
          </a:prstGeom>
          <a:noFill/>
          <a:ln w="381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5920" name="Line 1104"/>
          <p:cNvSpPr>
            <a:spLocks noChangeShapeType="1"/>
          </p:cNvSpPr>
          <p:nvPr/>
        </p:nvSpPr>
        <p:spPr bwMode="auto">
          <a:xfrm>
            <a:off x="3297115" y="2438400"/>
            <a:ext cx="0" cy="914400"/>
          </a:xfrm>
          <a:prstGeom prst="line">
            <a:avLst/>
          </a:prstGeom>
          <a:noFill/>
          <a:ln w="381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5922" name="Line 1106"/>
          <p:cNvSpPr>
            <a:spLocks noChangeShapeType="1"/>
          </p:cNvSpPr>
          <p:nvPr/>
        </p:nvSpPr>
        <p:spPr bwMode="auto">
          <a:xfrm flipH="1">
            <a:off x="3297115" y="2438400"/>
            <a:ext cx="152400" cy="0"/>
          </a:xfrm>
          <a:prstGeom prst="line">
            <a:avLst/>
          </a:prstGeom>
          <a:noFill/>
          <a:ln w="381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5923" name="Line 1107"/>
          <p:cNvSpPr>
            <a:spLocks noChangeShapeType="1"/>
          </p:cNvSpPr>
          <p:nvPr/>
        </p:nvSpPr>
        <p:spPr bwMode="auto">
          <a:xfrm flipH="1">
            <a:off x="3297115" y="3352800"/>
            <a:ext cx="152400" cy="0"/>
          </a:xfrm>
          <a:prstGeom prst="line">
            <a:avLst/>
          </a:prstGeom>
          <a:noFill/>
          <a:ln w="381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5924" name="Text Box 1108"/>
          <p:cNvSpPr txBox="1">
            <a:spLocks noChangeArrowheads="1"/>
          </p:cNvSpPr>
          <p:nvPr/>
        </p:nvSpPr>
        <p:spPr bwMode="auto">
          <a:xfrm>
            <a:off x="6471224" y="2681288"/>
            <a:ext cx="1876986"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fontAlgn="t"/>
            <a:r>
              <a:rPr lang="en-US" altLang="ja-JP" sz="2400" dirty="0"/>
              <a:t>Major groove</a:t>
            </a:r>
          </a:p>
        </p:txBody>
      </p:sp>
      <p:sp>
        <p:nvSpPr>
          <p:cNvPr id="35925" name="Text Box 1109"/>
          <p:cNvSpPr txBox="1">
            <a:spLocks noChangeArrowheads="1"/>
          </p:cNvSpPr>
          <p:nvPr/>
        </p:nvSpPr>
        <p:spPr bwMode="auto">
          <a:xfrm>
            <a:off x="1027063" y="2675636"/>
            <a:ext cx="2172189" cy="5232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fontAlgn="t"/>
            <a:r>
              <a:rPr lang="en-US" altLang="ja-JP" sz="2800" dirty="0"/>
              <a:t>Minor groove</a:t>
            </a:r>
          </a:p>
        </p:txBody>
      </p:sp>
      <p:sp>
        <p:nvSpPr>
          <p:cNvPr id="35926" name="Text Box 1110"/>
          <p:cNvSpPr txBox="1">
            <a:spLocks noChangeArrowheads="1"/>
          </p:cNvSpPr>
          <p:nvPr/>
        </p:nvSpPr>
        <p:spPr bwMode="auto">
          <a:xfrm>
            <a:off x="3127093" y="5660738"/>
            <a:ext cx="3288080" cy="58477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ja-JP" sz="3200" dirty="0" smtClean="0">
                <a:latin typeface="Helvetica" charset="0"/>
              </a:rPr>
              <a:t>Structure of DNA</a:t>
            </a:r>
            <a:endParaRPr lang="ja-JP" altLang="en-US" sz="3200" dirty="0"/>
          </a:p>
        </p:txBody>
      </p:sp>
      <p:sp>
        <p:nvSpPr>
          <p:cNvPr id="35928" name="Line 1112"/>
          <p:cNvSpPr>
            <a:spLocks noChangeShapeType="1"/>
          </p:cNvSpPr>
          <p:nvPr/>
        </p:nvSpPr>
        <p:spPr bwMode="auto">
          <a:xfrm flipV="1">
            <a:off x="7335715" y="3429000"/>
            <a:ext cx="0" cy="609600"/>
          </a:xfrm>
          <a:prstGeom prst="line">
            <a:avLst/>
          </a:prstGeom>
          <a:noFill/>
          <a:ln w="38100">
            <a:solidFill>
              <a:srgbClr val="FFFF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5929" name="Line 1113"/>
          <p:cNvSpPr>
            <a:spLocks noChangeShapeType="1"/>
          </p:cNvSpPr>
          <p:nvPr/>
        </p:nvSpPr>
        <p:spPr bwMode="auto">
          <a:xfrm flipV="1">
            <a:off x="2025233" y="3429000"/>
            <a:ext cx="0" cy="609600"/>
          </a:xfrm>
          <a:prstGeom prst="line">
            <a:avLst/>
          </a:prstGeom>
          <a:noFill/>
          <a:ln w="38100">
            <a:solidFill>
              <a:srgbClr val="FFFF00"/>
            </a:solidFill>
            <a:round/>
            <a:headEnd/>
            <a:tailEnd type="triangle" w="med" len="me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ja-JP" altLang="en-US"/>
          </a:p>
        </p:txBody>
      </p:sp>
      <p:sp>
        <p:nvSpPr>
          <p:cNvPr id="35930" name="Text Box 1114"/>
          <p:cNvSpPr txBox="1">
            <a:spLocks noChangeArrowheads="1"/>
          </p:cNvSpPr>
          <p:nvPr/>
        </p:nvSpPr>
        <p:spPr bwMode="auto">
          <a:xfrm>
            <a:off x="6574650" y="4246214"/>
            <a:ext cx="160843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fontAlgn="t"/>
            <a:r>
              <a:rPr lang="en-US" altLang="ja-JP" b="1" dirty="0">
                <a:solidFill>
                  <a:srgbClr val="FFFF00"/>
                </a:solidFill>
                <a:latin typeface="Helvetica"/>
                <a:cs typeface="Helvetica"/>
              </a:rPr>
              <a:t>Methyl green</a:t>
            </a:r>
          </a:p>
        </p:txBody>
      </p:sp>
      <p:sp>
        <p:nvSpPr>
          <p:cNvPr id="35931" name="Text Box 1115"/>
          <p:cNvSpPr txBox="1">
            <a:spLocks noChangeArrowheads="1"/>
          </p:cNvSpPr>
          <p:nvPr/>
        </p:nvSpPr>
        <p:spPr bwMode="auto">
          <a:xfrm>
            <a:off x="76200" y="4191000"/>
            <a:ext cx="3521320" cy="76358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fontAlgn="t"/>
            <a:r>
              <a:rPr lang="en-US" altLang="ja-JP" b="1" dirty="0" smtClean="0">
                <a:solidFill>
                  <a:srgbClr val="FFFF00"/>
                </a:solidFill>
                <a:latin typeface="Helvetica"/>
                <a:cs typeface="Helvetica"/>
              </a:rPr>
              <a:t>      DAPI</a:t>
            </a:r>
            <a:endParaRPr lang="en-US" altLang="ja-JP" b="1" dirty="0">
              <a:solidFill>
                <a:srgbClr val="FFFF00"/>
              </a:solidFill>
              <a:latin typeface="Helvetica"/>
              <a:cs typeface="Helvetica"/>
            </a:endParaRPr>
          </a:p>
          <a:p>
            <a:pPr algn="ctr" fontAlgn="t"/>
            <a:r>
              <a:rPr lang="en-US" altLang="ja-JP" sz="1600" b="1" dirty="0">
                <a:solidFill>
                  <a:srgbClr val="FFFF00"/>
                </a:solidFill>
                <a:latin typeface="Helvetica"/>
                <a:cs typeface="Helvetica"/>
              </a:rPr>
              <a:t>(</a:t>
            </a:r>
            <a:r>
              <a:rPr lang="en-US" altLang="ja-JP" sz="1600" b="1" dirty="0">
                <a:solidFill>
                  <a:srgbClr val="FFFF00"/>
                </a:solidFill>
                <a:latin typeface="Helvetica"/>
                <a:ea typeface="ＭＳ 明朝" charset="0"/>
                <a:cs typeface="Helvetica"/>
              </a:rPr>
              <a:t>4</a:t>
            </a:r>
            <a:r>
              <a:rPr lang="ja-JP" altLang="en-US" sz="1600" b="1" dirty="0">
                <a:solidFill>
                  <a:srgbClr val="FFFF00"/>
                </a:solidFill>
                <a:latin typeface="Helvetica"/>
                <a:ea typeface="ＭＳ 明朝" charset="0"/>
                <a:cs typeface="Helvetica"/>
              </a:rPr>
              <a:t>’</a:t>
            </a:r>
            <a:r>
              <a:rPr lang="en-US" altLang="ja-JP" sz="1600" b="1" dirty="0">
                <a:solidFill>
                  <a:srgbClr val="FFFF00"/>
                </a:solidFill>
                <a:latin typeface="Helvetica"/>
                <a:ea typeface="ＭＳ 明朝" charset="0"/>
                <a:cs typeface="Helvetica"/>
              </a:rPr>
              <a:t>6-diammidino-2-phenyllindole</a:t>
            </a:r>
            <a:r>
              <a:rPr lang="en-US" altLang="ja-JP" sz="1600" dirty="0">
                <a:solidFill>
                  <a:srgbClr val="FFFF00"/>
                </a:solidFill>
                <a:latin typeface="Helvetica"/>
                <a:ea typeface="ＭＳ 明朝" charset="0"/>
                <a:cs typeface="Helvetica"/>
              </a:rPr>
              <a:t>)</a:t>
            </a:r>
            <a:r>
              <a:rPr lang="en-US" altLang="ja-JP" sz="2400" dirty="0">
                <a:solidFill>
                  <a:srgbClr val="FFFF00"/>
                </a:solidFill>
                <a:latin typeface="Helvetica"/>
                <a:ea typeface="ＭＳ 明朝" charset="0"/>
                <a:cs typeface="Helvetica"/>
              </a:rPr>
              <a:t> </a:t>
            </a:r>
          </a:p>
        </p:txBody>
      </p:sp>
      <p:sp>
        <p:nvSpPr>
          <p:cNvPr id="35932" name="Text Box 1116"/>
          <p:cNvSpPr txBox="1">
            <a:spLocks noChangeArrowheads="1"/>
          </p:cNvSpPr>
          <p:nvPr/>
        </p:nvSpPr>
        <p:spPr bwMode="auto">
          <a:xfrm>
            <a:off x="2236638" y="542926"/>
            <a:ext cx="5981400" cy="64633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ltLang="ja-JP" sz="3600" b="1" dirty="0" smtClean="0">
                <a:solidFill>
                  <a:srgbClr val="FFD226"/>
                </a:solidFill>
                <a:latin typeface="Helvetica" charset="0"/>
              </a:rPr>
              <a:t>Chemicals binding to DNA</a:t>
            </a:r>
            <a:endParaRPr lang="ja-JP" altLang="en-US" sz="3600" b="1" dirty="0">
              <a:solidFill>
                <a:srgbClr val="FFD226"/>
              </a:solidFill>
              <a:latin typeface="Helvetica" charset="0"/>
            </a:endParaRPr>
          </a:p>
        </p:txBody>
      </p:sp>
    </p:spTree>
    <p:extLst>
      <p:ext uri="{BB962C8B-B14F-4D97-AF65-F5344CB8AC3E}">
        <p14:creationId xmlns="" xmlns:p14="http://schemas.microsoft.com/office/powerpoint/2010/main" val="223892380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en-US" altLang="ja-JP" sz="3600" b="1" dirty="0" smtClean="0">
                <a:solidFill>
                  <a:srgbClr val="FFD226"/>
                </a:solidFill>
                <a:latin typeface="Helvetica"/>
                <a:cs typeface="Helvetica"/>
              </a:rPr>
              <a:t>Gel shift assay using methyl green and DAPI  </a:t>
            </a:r>
            <a:endParaRPr kumimoji="1" lang="ja-JP" altLang="en-US" sz="3600" b="1" dirty="0">
              <a:solidFill>
                <a:srgbClr val="FFD226"/>
              </a:solidFill>
              <a:latin typeface="Helvetica"/>
              <a:cs typeface="Helvetica"/>
            </a:endParaRPr>
          </a:p>
        </p:txBody>
      </p:sp>
      <p:sp>
        <p:nvSpPr>
          <p:cNvPr id="3" name="コンテンツ プレースホルダー 2"/>
          <p:cNvSpPr>
            <a:spLocks noGrp="1"/>
          </p:cNvSpPr>
          <p:nvPr>
            <p:ph idx="1"/>
          </p:nvPr>
        </p:nvSpPr>
        <p:spPr>
          <a:xfrm>
            <a:off x="457200" y="5044290"/>
            <a:ext cx="8229600" cy="1352199"/>
          </a:xfrm>
        </p:spPr>
        <p:txBody>
          <a:bodyPr>
            <a:noAutofit/>
          </a:bodyPr>
          <a:lstStyle/>
          <a:p>
            <a:r>
              <a:rPr kumimoji="1" lang="en-US" altLang="ja-JP" sz="2800" dirty="0" smtClean="0">
                <a:latin typeface="Helvetica"/>
                <a:cs typeface="Helvetica"/>
              </a:rPr>
              <a:t>DAPI inhibited the binding of the </a:t>
            </a:r>
            <a:r>
              <a:rPr kumimoji="1" lang="en-US" altLang="ja-JP" sz="2800" dirty="0" smtClean="0">
                <a:latin typeface="Symbol" charset="2"/>
                <a:cs typeface="Symbol" charset="2"/>
              </a:rPr>
              <a:t>a</a:t>
            </a:r>
            <a:r>
              <a:rPr kumimoji="1" lang="en-US" altLang="ja-JP" sz="2800" dirty="0" smtClean="0">
                <a:latin typeface="Helvetica"/>
                <a:cs typeface="Helvetica"/>
              </a:rPr>
              <a:t> subunit to the phased A-tracts.</a:t>
            </a:r>
          </a:p>
          <a:p>
            <a:r>
              <a:rPr lang="en-US" altLang="ja-JP" sz="2800" dirty="0" smtClean="0">
                <a:solidFill>
                  <a:srgbClr val="FFFF00"/>
                </a:solidFill>
                <a:latin typeface="Helvetica"/>
                <a:cs typeface="Helvetica"/>
              </a:rPr>
              <a:t>The</a:t>
            </a:r>
            <a:r>
              <a:rPr lang="en-US" altLang="ja-JP" sz="2800" dirty="0" smtClean="0">
                <a:solidFill>
                  <a:srgbClr val="FFFF00"/>
                </a:solidFill>
                <a:latin typeface="Symbol" charset="2"/>
                <a:cs typeface="Symbol" charset="2"/>
              </a:rPr>
              <a:t> a</a:t>
            </a:r>
            <a:r>
              <a:rPr lang="en-US" altLang="ja-JP" sz="2800" dirty="0" smtClean="0">
                <a:solidFill>
                  <a:srgbClr val="FFFF00"/>
                </a:solidFill>
                <a:latin typeface="Helvetica"/>
                <a:cs typeface="Helvetica"/>
              </a:rPr>
              <a:t>-CTD binds to the minor groove of 3A.</a:t>
            </a:r>
            <a:endParaRPr kumimoji="1" lang="ja-JP" altLang="en-US" sz="2800" dirty="0">
              <a:solidFill>
                <a:srgbClr val="FFFF00"/>
              </a:solidFill>
              <a:latin typeface="Helvetica"/>
              <a:cs typeface="Helvetica"/>
            </a:endParaRPr>
          </a:p>
        </p:txBody>
      </p:sp>
      <p:pic>
        <p:nvPicPr>
          <p:cNvPr id="5" name="Picture 1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174491" y="1830174"/>
            <a:ext cx="3155071" cy="2855341"/>
          </a:xfrm>
          <a:prstGeom prst="rect">
            <a:avLst/>
          </a:prstGeom>
          <a:noFill/>
          <a:extLst>
            <a:ext uri="{909E8E84-426E-40dd-AFC4-6F175D3DCCD1}">
              <a14:hiddenFill xmlns="" xmlns:a14="http://schemas.microsoft.com/office/drawing/2010/main">
                <a:solidFill>
                  <a:srgbClr val="FFFFFF"/>
                </a:solidFill>
              </a14:hiddenFill>
            </a:ext>
          </a:extLst>
        </p:spPr>
      </p:pic>
      <p:sp>
        <p:nvSpPr>
          <p:cNvPr id="7" name="テキスト ボックス 6"/>
          <p:cNvSpPr txBox="1"/>
          <p:nvPr/>
        </p:nvSpPr>
        <p:spPr>
          <a:xfrm>
            <a:off x="5126872" y="1928354"/>
            <a:ext cx="2903359" cy="2862323"/>
          </a:xfrm>
          <a:prstGeom prst="rect">
            <a:avLst/>
          </a:prstGeom>
          <a:noFill/>
        </p:spPr>
        <p:txBody>
          <a:bodyPr wrap="none" rtlCol="0">
            <a:spAutoFit/>
          </a:bodyPr>
          <a:lstStyle/>
          <a:p>
            <a:r>
              <a:rPr lang="en-US" altLang="ja-JP" dirty="0">
                <a:latin typeface="Osaka" charset="0"/>
              </a:rPr>
              <a:t>FITC-3Ap DNA  25 </a:t>
            </a:r>
            <a:r>
              <a:rPr lang="en-US" altLang="ja-JP" dirty="0" err="1">
                <a:latin typeface="Osaka" charset="0"/>
              </a:rPr>
              <a:t>nM</a:t>
            </a:r>
            <a:r>
              <a:rPr lang="en-US" altLang="ja-JP" dirty="0"/>
              <a:t>,</a:t>
            </a:r>
          </a:p>
          <a:p>
            <a:r>
              <a:rPr lang="en-US" altLang="ja-JP" dirty="0" err="1">
                <a:latin typeface="Helvetica" charset="0"/>
              </a:rPr>
              <a:t>Cp</a:t>
            </a:r>
            <a:r>
              <a:rPr lang="en-US" altLang="ja-JP" dirty="0">
                <a:latin typeface="Helvetica" charset="0"/>
              </a:rPr>
              <a:t> </a:t>
            </a:r>
            <a:r>
              <a:rPr lang="en-US" altLang="ja-JP" dirty="0">
                <a:latin typeface="Symbol" charset="0"/>
              </a:rPr>
              <a:t>a</a:t>
            </a:r>
            <a:r>
              <a:rPr lang="en-US" altLang="ja-JP" dirty="0">
                <a:latin typeface="Helvetica" charset="0"/>
              </a:rPr>
              <a:t>-WT</a:t>
            </a:r>
            <a:r>
              <a:rPr lang="en-US" altLang="ja-JP" dirty="0"/>
              <a:t> </a:t>
            </a:r>
            <a:r>
              <a:rPr lang="ja-JP" altLang="en-US" dirty="0"/>
              <a:t>４</a:t>
            </a:r>
            <a:r>
              <a:rPr lang="en-US" altLang="ja-JP" dirty="0"/>
              <a:t> </a:t>
            </a:r>
            <a:r>
              <a:rPr lang="en-US" altLang="ja-JP" dirty="0" err="1">
                <a:latin typeface="Symbol" charset="0"/>
              </a:rPr>
              <a:t>m</a:t>
            </a:r>
            <a:r>
              <a:rPr lang="en-US" altLang="ja-JP" dirty="0" err="1">
                <a:latin typeface="Osaka" charset="0"/>
              </a:rPr>
              <a:t>M</a:t>
            </a:r>
            <a:endParaRPr lang="en-US" altLang="ja-JP" dirty="0">
              <a:latin typeface="Osaka" charset="0"/>
            </a:endParaRPr>
          </a:p>
          <a:p>
            <a:r>
              <a:rPr lang="en-US" altLang="ja-JP" dirty="0">
                <a:latin typeface="Osaka" charset="0"/>
              </a:rPr>
              <a:t>+ inhibitor</a:t>
            </a:r>
          </a:p>
          <a:p>
            <a:r>
              <a:rPr lang="ja-JP" altLang="en-US" dirty="0">
                <a:latin typeface="Osaka" charset="0"/>
              </a:rPr>
              <a:t>　　</a:t>
            </a:r>
            <a:r>
              <a:rPr lang="en-US" altLang="ja-JP" dirty="0">
                <a:latin typeface="Osaka" charset="0"/>
              </a:rPr>
              <a:t>⇩</a:t>
            </a:r>
          </a:p>
          <a:p>
            <a:r>
              <a:rPr lang="en-US" altLang="ja-JP" dirty="0">
                <a:latin typeface="Osaka" charset="0"/>
              </a:rPr>
              <a:t>Incubation  25℃, 30 min</a:t>
            </a:r>
          </a:p>
          <a:p>
            <a:r>
              <a:rPr lang="ja-JP" altLang="en-US" dirty="0">
                <a:latin typeface="Osaka" charset="0"/>
              </a:rPr>
              <a:t>　　</a:t>
            </a:r>
            <a:r>
              <a:rPr lang="en-US" altLang="ja-JP" dirty="0">
                <a:latin typeface="Osaka" charset="0"/>
              </a:rPr>
              <a:t>⇩</a:t>
            </a:r>
          </a:p>
          <a:p>
            <a:r>
              <a:rPr lang="en-US" altLang="ja-JP" dirty="0">
                <a:latin typeface="Osaka" charset="0"/>
              </a:rPr>
              <a:t>5% PAGE</a:t>
            </a:r>
          </a:p>
          <a:p>
            <a:endParaRPr lang="en-US" altLang="ja-JP" dirty="0"/>
          </a:p>
          <a:p>
            <a:r>
              <a:rPr lang="en-US" altLang="ja-JP" dirty="0" err="1">
                <a:latin typeface="Osaka" charset="0"/>
              </a:rPr>
              <a:t>FP:free</a:t>
            </a:r>
            <a:r>
              <a:rPr lang="en-US" altLang="ja-JP" dirty="0">
                <a:latin typeface="Osaka" charset="0"/>
              </a:rPr>
              <a:t> probe</a:t>
            </a:r>
          </a:p>
          <a:p>
            <a:endParaRPr kumimoji="1" lang="ja-JP" altLang="en-US" dirty="0"/>
          </a:p>
        </p:txBody>
      </p:sp>
    </p:spTree>
    <p:extLst>
      <p:ext uri="{BB962C8B-B14F-4D97-AF65-F5344CB8AC3E}">
        <p14:creationId xmlns="" xmlns:p14="http://schemas.microsoft.com/office/powerpoint/2010/main" val="11409716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sz="4000" b="1" dirty="0" smtClean="0">
                <a:solidFill>
                  <a:srgbClr val="FFD226"/>
                </a:solidFill>
                <a:latin typeface="Helvetica"/>
                <a:cs typeface="Helvetica"/>
              </a:rPr>
              <a:t>Affinity of the phased A-tracts to the </a:t>
            </a:r>
            <a:r>
              <a:rPr lang="en-US" altLang="ja-JP" sz="4000" b="1" dirty="0" smtClean="0">
                <a:solidFill>
                  <a:srgbClr val="FFD226"/>
                </a:solidFill>
                <a:latin typeface="Symbol" charset="2"/>
                <a:cs typeface="Symbol" charset="2"/>
              </a:rPr>
              <a:t>a</a:t>
            </a:r>
            <a:r>
              <a:rPr lang="en-US" altLang="ja-JP" sz="4000" b="1" dirty="0" smtClean="0">
                <a:solidFill>
                  <a:srgbClr val="FFD226"/>
                </a:solidFill>
                <a:latin typeface="Helvetica"/>
                <a:cs typeface="Helvetica"/>
              </a:rPr>
              <a:t> subunits of </a:t>
            </a:r>
            <a:r>
              <a:rPr lang="en-US" altLang="ja-JP" sz="4000" b="1" i="1" dirty="0" err="1" smtClean="0">
                <a:solidFill>
                  <a:srgbClr val="FFD226"/>
                </a:solidFill>
                <a:latin typeface="Helvetica"/>
                <a:cs typeface="Helvetica"/>
              </a:rPr>
              <a:t>Cp</a:t>
            </a:r>
            <a:r>
              <a:rPr lang="en-US" altLang="ja-JP" sz="4000" b="1" i="1" dirty="0" smtClean="0">
                <a:solidFill>
                  <a:srgbClr val="FFD226"/>
                </a:solidFill>
                <a:latin typeface="Helvetica"/>
                <a:cs typeface="Helvetica"/>
              </a:rPr>
              <a:t> </a:t>
            </a:r>
            <a:r>
              <a:rPr lang="en-US" altLang="ja-JP" sz="4000" b="1" dirty="0" smtClean="0">
                <a:solidFill>
                  <a:srgbClr val="FFD226"/>
                </a:solidFill>
                <a:latin typeface="Helvetica"/>
                <a:cs typeface="Helvetica"/>
              </a:rPr>
              <a:t>RNA polymerase  </a:t>
            </a:r>
            <a:endParaRPr lang="ja-JP" altLang="en-US" sz="4000" b="1" dirty="0">
              <a:solidFill>
                <a:srgbClr val="FFD226"/>
              </a:solidFill>
              <a:latin typeface="Helvetica"/>
              <a:cs typeface="Helvetica"/>
            </a:endParaRPr>
          </a:p>
        </p:txBody>
      </p:sp>
      <p:graphicFrame>
        <p:nvGraphicFramePr>
          <p:cNvPr id="13" name="コンテンツ プレースホルダー 12"/>
          <p:cNvGraphicFramePr>
            <a:graphicFrameLocks noGrp="1"/>
          </p:cNvGraphicFramePr>
          <p:nvPr>
            <p:ph idx="1"/>
            <p:extLst>
              <p:ext uri="{D42A27DB-BD31-4B8C-83A1-F6EECF244321}">
                <p14:modId xmlns="" xmlns:p14="http://schemas.microsoft.com/office/powerpoint/2010/main" val="2286838985"/>
              </p:ext>
            </p:extLst>
          </p:nvPr>
        </p:nvGraphicFramePr>
        <p:xfrm>
          <a:off x="354566" y="2712720"/>
          <a:ext cx="8229600" cy="1188720"/>
        </p:xfrm>
        <a:graphic>
          <a:graphicData uri="http://schemas.openxmlformats.org/drawingml/2006/table">
            <a:tbl>
              <a:tblPr firstRow="1" bandRow="1">
                <a:tableStyleId>{2D5ABB26-0587-4C30-8999-92F81FD0307C}</a:tableStyleId>
              </a:tblPr>
              <a:tblGrid>
                <a:gridCol w="2057400"/>
                <a:gridCol w="4114800"/>
                <a:gridCol w="2057400"/>
              </a:tblGrid>
              <a:tr h="370840">
                <a:tc>
                  <a:txBody>
                    <a:bodyPr/>
                    <a:lstStyle/>
                    <a:p>
                      <a:pPr algn="ctr"/>
                      <a:r>
                        <a:rPr kumimoji="1" lang="en-US" altLang="ja-JP" sz="2000" dirty="0" smtClean="0"/>
                        <a:t>DNA (25 </a:t>
                      </a:r>
                      <a:r>
                        <a:rPr kumimoji="1" lang="en-US" altLang="ja-JP" sz="2000" dirty="0" err="1" smtClean="0">
                          <a:latin typeface="Symbol"/>
                        </a:rPr>
                        <a:t>m</a:t>
                      </a:r>
                      <a:r>
                        <a:rPr kumimoji="1" lang="en-US" altLang="ja-JP" sz="2000" dirty="0" err="1" smtClean="0"/>
                        <a:t>M</a:t>
                      </a:r>
                      <a:r>
                        <a:rPr kumimoji="1" lang="en-US" altLang="ja-JP" sz="2000" dirty="0" smtClean="0"/>
                        <a:t>)</a:t>
                      </a:r>
                      <a:endParaRPr kumimoji="1" lang="ja-JP" altLang="en-US" sz="2000" dirty="0"/>
                    </a:p>
                  </a:txBody>
                  <a:tcPr>
                    <a:lnL w="28575" cap="flat" cmpd="sng" algn="ctr">
                      <a:solidFill>
                        <a:prstClr val="white"/>
                      </a:solidFill>
                      <a:prstDash val="solid"/>
                      <a:round/>
                      <a:headEnd type="none" w="med" len="med"/>
                      <a:tailEnd type="none" w="med" len="med"/>
                    </a:lnL>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kumimoji="1" lang="ja-JP" altLang="en-US" sz="2000" dirty="0" smtClean="0"/>
                        <a:t>　</a:t>
                      </a:r>
                      <a:r>
                        <a:rPr kumimoji="1" lang="en-US" altLang="ja-JP" sz="2000" dirty="0" smtClean="0"/>
                        <a:t>Dissociation </a:t>
                      </a:r>
                      <a:r>
                        <a:rPr kumimoji="1" lang="en-US" altLang="ja-JP" sz="2000" baseline="0" dirty="0" smtClean="0"/>
                        <a:t> c</a:t>
                      </a:r>
                      <a:r>
                        <a:rPr kumimoji="1" lang="en-US" altLang="ja-JP" sz="2000" dirty="0" smtClean="0"/>
                        <a:t>onstant*  </a:t>
                      </a:r>
                      <a:r>
                        <a:rPr kumimoji="1" lang="en-US" altLang="ja-JP" sz="2000" b="0" i="1" dirty="0" err="1" smtClean="0"/>
                        <a:t>K</a:t>
                      </a:r>
                      <a:r>
                        <a:rPr kumimoji="1" lang="en-US" altLang="ja-JP" sz="2000" dirty="0" err="1" smtClean="0"/>
                        <a:t>d</a:t>
                      </a:r>
                      <a:r>
                        <a:rPr kumimoji="1" lang="en-US" altLang="ja-JP" sz="2000" dirty="0" smtClean="0"/>
                        <a:t>   </a:t>
                      </a:r>
                      <a:r>
                        <a:rPr kumimoji="1" lang="ja-JP" altLang="en-US" sz="2000" dirty="0" smtClean="0"/>
                        <a:t>（</a:t>
                      </a:r>
                      <a:r>
                        <a:rPr kumimoji="1" lang="en-US" altLang="ja-JP" sz="2000" dirty="0" smtClean="0"/>
                        <a:t>M)</a:t>
                      </a:r>
                      <a:endParaRPr kumimoji="1" lang="ja-JP" altLang="en-US" sz="2000" dirty="0"/>
                    </a:p>
                  </a:txBody>
                  <a:tcP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pPr algn="ctr"/>
                      <a:r>
                        <a:rPr kumimoji="1" lang="en-US" altLang="ja-JP" sz="2000" dirty="0" smtClean="0"/>
                        <a:t>Ratio</a:t>
                      </a:r>
                      <a:endParaRPr kumimoji="1" lang="ja-JP" altLang="en-US" sz="2000" dirty="0"/>
                    </a:p>
                  </a:txBody>
                  <a:tcPr>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r>
              <a:tr h="370840">
                <a:tc>
                  <a:txBody>
                    <a:bodyPr/>
                    <a:lstStyle/>
                    <a:p>
                      <a:pPr algn="ctr"/>
                      <a:r>
                        <a:rPr kumimoji="1" lang="en-US" altLang="ja-JP" sz="2000" dirty="0" smtClean="0">
                          <a:solidFill>
                            <a:srgbClr val="FFFF00"/>
                          </a:solidFill>
                        </a:rPr>
                        <a:t>3A</a:t>
                      </a:r>
                      <a:endParaRPr kumimoji="1" lang="ja-JP" altLang="en-US" sz="2000" dirty="0">
                        <a:solidFill>
                          <a:srgbClr val="FFFF00"/>
                        </a:solidFill>
                      </a:endParaRPr>
                    </a:p>
                  </a:txBody>
                  <a:tcPr>
                    <a:lnL w="28575" cap="flat" cmpd="sng" algn="ctr">
                      <a:solidFill>
                        <a:prstClr val="white"/>
                      </a:solidFill>
                      <a:prstDash val="solid"/>
                      <a:round/>
                      <a:headEnd type="none" w="med" len="med"/>
                      <a:tailEnd type="none" w="med" len="med"/>
                    </a:lnL>
                    <a:lnT w="28575" cap="flat" cmpd="sng" algn="ctr">
                      <a:solidFill>
                        <a:prstClr val="white"/>
                      </a:solidFill>
                      <a:prstDash val="solid"/>
                      <a:round/>
                      <a:headEnd type="none" w="med" len="med"/>
                      <a:tailEnd type="none" w="med" len="med"/>
                    </a:lnT>
                  </a:tcPr>
                </a:tc>
                <a:tc>
                  <a:txBody>
                    <a:bodyPr/>
                    <a:lstStyle/>
                    <a:p>
                      <a:pPr algn="ctr"/>
                      <a:r>
                        <a:rPr kumimoji="1" lang="en-US" altLang="ja-JP" sz="2000" dirty="0" smtClean="0">
                          <a:solidFill>
                            <a:srgbClr val="FFFF00"/>
                          </a:solidFill>
                        </a:rPr>
                        <a:t>6.1 ± 0.3 X 10</a:t>
                      </a:r>
                      <a:r>
                        <a:rPr kumimoji="1" lang="en-US" altLang="ja-JP" sz="2000" baseline="30000" dirty="0" smtClean="0">
                          <a:solidFill>
                            <a:srgbClr val="FFFF00"/>
                          </a:solidFill>
                        </a:rPr>
                        <a:t>–8 </a:t>
                      </a:r>
                      <a:endParaRPr kumimoji="1" lang="ja-JP" altLang="en-US" sz="2000" baseline="30000" dirty="0">
                        <a:solidFill>
                          <a:srgbClr val="FFFF00"/>
                        </a:solidFill>
                      </a:endParaRPr>
                    </a:p>
                  </a:txBody>
                  <a:tcPr>
                    <a:lnT w="28575" cap="flat" cmpd="sng" algn="ctr">
                      <a:solidFill>
                        <a:prstClr val="white"/>
                      </a:solidFill>
                      <a:prstDash val="solid"/>
                      <a:round/>
                      <a:headEnd type="none" w="med" len="med"/>
                      <a:tailEnd type="none" w="med" len="med"/>
                    </a:lnT>
                  </a:tcPr>
                </a:tc>
                <a:tc>
                  <a:txBody>
                    <a:bodyPr/>
                    <a:lstStyle/>
                    <a:p>
                      <a:pPr algn="ctr"/>
                      <a:r>
                        <a:rPr kumimoji="1" lang="en-US" altLang="ja-JP" sz="2000" dirty="0" smtClean="0">
                          <a:solidFill>
                            <a:srgbClr val="FFFF00"/>
                          </a:solidFill>
                        </a:rPr>
                        <a:t>1.0</a:t>
                      </a:r>
                      <a:endParaRPr kumimoji="1" lang="ja-JP" altLang="en-US" sz="2000" dirty="0">
                        <a:solidFill>
                          <a:srgbClr val="FFFF00"/>
                        </a:solidFill>
                      </a:endParaRPr>
                    </a:p>
                  </a:txBody>
                  <a:tcPr>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tcPr>
                </a:tc>
              </a:tr>
              <a:tr h="370840">
                <a:tc>
                  <a:txBody>
                    <a:bodyPr/>
                    <a:lstStyle/>
                    <a:p>
                      <a:pPr algn="ctr"/>
                      <a:r>
                        <a:rPr kumimoji="1" lang="en-US" altLang="ja-JP" sz="2000" dirty="0" smtClean="0"/>
                        <a:t>0A</a:t>
                      </a:r>
                      <a:endParaRPr kumimoji="1" lang="ja-JP" altLang="en-US" sz="2000" dirty="0"/>
                    </a:p>
                  </a:txBody>
                  <a:tcPr>
                    <a:lnL w="28575" cap="flat" cmpd="sng" algn="ctr">
                      <a:solidFill>
                        <a:prstClr val="white"/>
                      </a:solidFill>
                      <a:prstDash val="solid"/>
                      <a:round/>
                      <a:headEnd type="none" w="med" len="med"/>
                      <a:tailEnd type="none" w="med" len="med"/>
                    </a:lnL>
                    <a:lnB w="28575" cap="flat" cmpd="sng" algn="ctr">
                      <a:solidFill>
                        <a:prstClr val="white"/>
                      </a:solidFill>
                      <a:prstDash val="solid"/>
                      <a:round/>
                      <a:headEnd type="none" w="med" len="med"/>
                      <a:tailEnd type="none" w="med" len="med"/>
                    </a:lnB>
                  </a:tcPr>
                </a:tc>
                <a:tc>
                  <a:txBody>
                    <a:bodyPr/>
                    <a:lstStyle/>
                    <a:p>
                      <a:pPr algn="ctr"/>
                      <a:r>
                        <a:rPr kumimoji="1" lang="en-US" altLang="ja-JP" sz="2000" dirty="0" smtClean="0"/>
                        <a:t>1.5 ± 0.1 X 10</a:t>
                      </a:r>
                      <a:r>
                        <a:rPr kumimoji="1" lang="en-US" altLang="ja-JP" sz="2000" baseline="30000" dirty="0" smtClean="0"/>
                        <a:t>–6 </a:t>
                      </a:r>
                      <a:endParaRPr kumimoji="1" lang="ja-JP" altLang="en-US" sz="2000" dirty="0"/>
                    </a:p>
                  </a:txBody>
                  <a:tcPr>
                    <a:lnB w="28575" cap="flat" cmpd="sng" algn="ctr">
                      <a:solidFill>
                        <a:prstClr val="white"/>
                      </a:solidFill>
                      <a:prstDash val="solid"/>
                      <a:round/>
                      <a:headEnd type="none" w="med" len="med"/>
                      <a:tailEnd type="none" w="med" len="med"/>
                    </a:lnB>
                  </a:tcPr>
                </a:tc>
                <a:tc>
                  <a:txBody>
                    <a:bodyPr/>
                    <a:lstStyle/>
                    <a:p>
                      <a:pPr algn="ctr"/>
                      <a:r>
                        <a:rPr kumimoji="1" lang="en-US" altLang="ja-JP" sz="2000" dirty="0" smtClean="0"/>
                        <a:t>24.1</a:t>
                      </a:r>
                      <a:endParaRPr kumimoji="1" lang="ja-JP" altLang="en-US" sz="2000" dirty="0"/>
                    </a:p>
                  </a:txBody>
                  <a:tcPr>
                    <a:lnR w="28575" cap="flat" cmpd="sng" algn="ctr">
                      <a:solidFill>
                        <a:prstClr val="white"/>
                      </a:solidFill>
                      <a:prstDash val="solid"/>
                      <a:round/>
                      <a:headEnd type="none" w="med" len="med"/>
                      <a:tailEnd type="none" w="med" len="med"/>
                    </a:lnR>
                    <a:lnB w="28575" cap="flat" cmpd="sng" algn="ctr">
                      <a:solidFill>
                        <a:prstClr val="white"/>
                      </a:solidFill>
                      <a:prstDash val="solid"/>
                      <a:round/>
                      <a:headEnd type="none" w="med" len="med"/>
                      <a:tailEnd type="none" w="med" len="med"/>
                    </a:lnB>
                  </a:tcPr>
                </a:tc>
              </a:tr>
            </a:tbl>
          </a:graphicData>
        </a:graphic>
      </p:graphicFrame>
      <p:sp>
        <p:nvSpPr>
          <p:cNvPr id="16" name="テキスト ボックス 15"/>
          <p:cNvSpPr txBox="1"/>
          <p:nvPr/>
        </p:nvSpPr>
        <p:spPr>
          <a:xfrm>
            <a:off x="1211165" y="2083315"/>
            <a:ext cx="6494085" cy="400110"/>
          </a:xfrm>
          <a:prstGeom prst="rect">
            <a:avLst/>
          </a:prstGeom>
          <a:noFill/>
        </p:spPr>
        <p:txBody>
          <a:bodyPr wrap="none" rtlCol="0">
            <a:spAutoFit/>
          </a:bodyPr>
          <a:lstStyle/>
          <a:p>
            <a:r>
              <a:rPr kumimoji="1" lang="en-US" altLang="ja-JP" sz="2000" dirty="0" smtClean="0"/>
              <a:t>Table 3. Affinity of </a:t>
            </a:r>
            <a:r>
              <a:rPr kumimoji="1" lang="en-US" altLang="ja-JP" sz="2000" i="1" dirty="0" smtClean="0"/>
              <a:t>C. </a:t>
            </a:r>
            <a:r>
              <a:rPr lang="en-US" altLang="ja-JP" sz="2000" i="1" dirty="0" smtClean="0"/>
              <a:t>perfringens</a:t>
            </a:r>
            <a:r>
              <a:rPr kumimoji="1" lang="en-US" altLang="ja-JP" sz="2000" i="1" dirty="0" smtClean="0"/>
              <a:t> </a:t>
            </a:r>
            <a:r>
              <a:rPr kumimoji="1" lang="en-US" altLang="ja-JP" sz="2000" dirty="0" smtClean="0">
                <a:latin typeface="Symbol" charset="2"/>
                <a:cs typeface="Symbol" charset="2"/>
              </a:rPr>
              <a:t>a</a:t>
            </a:r>
            <a:r>
              <a:rPr kumimoji="1" lang="en-US" altLang="ja-JP" sz="2000" dirty="0" smtClean="0"/>
              <a:t> </a:t>
            </a:r>
            <a:r>
              <a:rPr kumimoji="1" lang="en-US" altLang="ja-JP" sz="2000" dirty="0" err="1" smtClean="0"/>
              <a:t>subumit</a:t>
            </a:r>
            <a:r>
              <a:rPr kumimoji="1" lang="en-US" altLang="ja-JP" sz="2000" dirty="0" smtClean="0"/>
              <a:t> to 3A or 0A DNA</a:t>
            </a:r>
            <a:endParaRPr kumimoji="1" lang="ja-JP" altLang="en-US" sz="2000" dirty="0"/>
          </a:p>
        </p:txBody>
      </p:sp>
      <p:sp>
        <p:nvSpPr>
          <p:cNvPr id="18" name="テキスト ボックス 17"/>
          <p:cNvSpPr txBox="1"/>
          <p:nvPr/>
        </p:nvSpPr>
        <p:spPr>
          <a:xfrm>
            <a:off x="223418" y="4891433"/>
            <a:ext cx="8515823" cy="1723549"/>
          </a:xfrm>
          <a:prstGeom prst="rect">
            <a:avLst/>
          </a:prstGeom>
          <a:noFill/>
        </p:spPr>
        <p:txBody>
          <a:bodyPr wrap="none" rtlCol="0">
            <a:spAutoFit/>
          </a:bodyPr>
          <a:lstStyle/>
          <a:p>
            <a:r>
              <a:rPr kumimoji="1" lang="en-US" altLang="ja-JP" sz="2400" dirty="0" smtClean="0">
                <a:solidFill>
                  <a:srgbClr val="FFFF00"/>
                </a:solidFill>
                <a:latin typeface="Helvetica"/>
                <a:cs typeface="Helvetica"/>
              </a:rPr>
              <a:t>The affinity was of the same order magnitude as that of </a:t>
            </a:r>
          </a:p>
          <a:p>
            <a:r>
              <a:rPr kumimoji="1" lang="en-US" altLang="ja-JP" sz="2400" dirty="0" smtClean="0">
                <a:solidFill>
                  <a:srgbClr val="FFFF00"/>
                </a:solidFill>
                <a:latin typeface="Helvetica"/>
                <a:cs typeface="Helvetica"/>
              </a:rPr>
              <a:t>H-NS proteins (</a:t>
            </a:r>
            <a:r>
              <a:rPr kumimoji="1" lang="en-US" altLang="ja-JP" sz="2400" i="1" dirty="0" smtClean="0">
                <a:solidFill>
                  <a:srgbClr val="FFFF00"/>
                </a:solidFill>
                <a:latin typeface="Helvetica"/>
                <a:cs typeface="Helvetica"/>
              </a:rPr>
              <a:t>E. coli</a:t>
            </a:r>
            <a:r>
              <a:rPr kumimoji="1" lang="en-US" altLang="ja-JP" sz="2400" dirty="0" smtClean="0">
                <a:solidFill>
                  <a:srgbClr val="FFFF00"/>
                </a:solidFill>
                <a:latin typeface="Helvetica"/>
                <a:cs typeface="Helvetica"/>
              </a:rPr>
              <a:t>) binding  to a DNA fragment containing</a:t>
            </a:r>
          </a:p>
          <a:p>
            <a:r>
              <a:rPr kumimoji="1" lang="en-US" altLang="ja-JP" sz="2400" dirty="0" smtClean="0">
                <a:solidFill>
                  <a:srgbClr val="FFFF00"/>
                </a:solidFill>
                <a:latin typeface="Helvetica"/>
                <a:cs typeface="Helvetica"/>
              </a:rPr>
              <a:t>  A</a:t>
            </a:r>
            <a:r>
              <a:rPr kumimoji="1" lang="en-US" altLang="ja-JP" sz="2400" baseline="-25000" dirty="0" smtClean="0">
                <a:solidFill>
                  <a:srgbClr val="FFFF00"/>
                </a:solidFill>
                <a:latin typeface="Helvetica"/>
                <a:cs typeface="Helvetica"/>
              </a:rPr>
              <a:t>5</a:t>
            </a:r>
            <a:r>
              <a:rPr kumimoji="1" lang="en-US" altLang="ja-JP" sz="2400" dirty="0" smtClean="0">
                <a:solidFill>
                  <a:srgbClr val="FFFF00"/>
                </a:solidFill>
                <a:latin typeface="Helvetica"/>
                <a:cs typeface="Helvetica"/>
              </a:rPr>
              <a:t>A</a:t>
            </a:r>
            <a:r>
              <a:rPr kumimoji="1" lang="en-US" altLang="ja-JP" sz="2400" baseline="-25000" dirty="0" smtClean="0">
                <a:solidFill>
                  <a:srgbClr val="FFFF00"/>
                </a:solidFill>
                <a:latin typeface="Helvetica"/>
                <a:cs typeface="Helvetica"/>
              </a:rPr>
              <a:t>6</a:t>
            </a:r>
            <a:r>
              <a:rPr kumimoji="1" lang="en-US" altLang="ja-JP" sz="2400" dirty="0" smtClean="0">
                <a:solidFill>
                  <a:srgbClr val="FFFF00"/>
                </a:solidFill>
                <a:latin typeface="Helvetica"/>
                <a:cs typeface="Helvetica"/>
              </a:rPr>
              <a:t> sequence (</a:t>
            </a:r>
            <a:r>
              <a:rPr kumimoji="1" lang="en-US" altLang="ja-JP" sz="2400" i="1" dirty="0" err="1" smtClean="0">
                <a:solidFill>
                  <a:srgbClr val="FFFF00"/>
                </a:solidFill>
                <a:latin typeface="Helvetica"/>
                <a:cs typeface="Helvetica"/>
              </a:rPr>
              <a:t>K</a:t>
            </a:r>
            <a:r>
              <a:rPr kumimoji="1" lang="en-US" altLang="ja-JP" sz="2400" dirty="0" err="1" smtClean="0">
                <a:solidFill>
                  <a:srgbClr val="FFFF00"/>
                </a:solidFill>
                <a:latin typeface="Helvetica"/>
                <a:cs typeface="Helvetica"/>
              </a:rPr>
              <a:t>d</a:t>
            </a:r>
            <a:r>
              <a:rPr kumimoji="1" lang="en-US" altLang="ja-JP" sz="2400" dirty="0" smtClean="0">
                <a:solidFill>
                  <a:srgbClr val="FFFF00"/>
                </a:solidFill>
                <a:latin typeface="Helvetica"/>
                <a:cs typeface="Helvetica"/>
              </a:rPr>
              <a:t> = 2.7 X 10</a:t>
            </a:r>
            <a:r>
              <a:rPr kumimoji="1" lang="en-US" altLang="ja-JP" sz="2400" baseline="30000" dirty="0" smtClean="0">
                <a:solidFill>
                  <a:srgbClr val="FFFF00"/>
                </a:solidFill>
                <a:latin typeface="Helvetica"/>
                <a:cs typeface="Helvetica"/>
              </a:rPr>
              <a:t>–8 </a:t>
            </a:r>
            <a:r>
              <a:rPr kumimoji="1" lang="en-US" altLang="ja-JP" sz="2400" dirty="0" smtClean="0">
                <a:solidFill>
                  <a:srgbClr val="FFFF00"/>
                </a:solidFill>
                <a:latin typeface="Helvetica"/>
                <a:cs typeface="Helvetica"/>
              </a:rPr>
              <a:t>M), measured by SPR.</a:t>
            </a:r>
          </a:p>
          <a:p>
            <a:endParaRPr lang="en-US" altLang="ja-JP" sz="2400" baseline="30000" dirty="0">
              <a:latin typeface="Helvetica"/>
              <a:cs typeface="Helvetica"/>
            </a:endParaRPr>
          </a:p>
          <a:p>
            <a:r>
              <a:rPr kumimoji="1" lang="en-US" altLang="ja-JP" dirty="0" smtClean="0">
                <a:cs typeface="Helvetica"/>
              </a:rPr>
              <a:t>[</a:t>
            </a:r>
            <a:r>
              <a:rPr kumimoji="1" lang="en-US" altLang="ja-JP" dirty="0" err="1" smtClean="0">
                <a:cs typeface="Helvetica"/>
              </a:rPr>
              <a:t>Bouffartgues</a:t>
            </a:r>
            <a:r>
              <a:rPr lang="en-US" altLang="ja-JP" dirty="0" smtClean="0">
                <a:cs typeface="Helvetica"/>
              </a:rPr>
              <a:t>, </a:t>
            </a:r>
            <a:r>
              <a:rPr lang="en-US" altLang="ja-JP" i="1" dirty="0" smtClean="0">
                <a:cs typeface="Helvetica"/>
              </a:rPr>
              <a:t>et al. Nucleic Acids Research </a:t>
            </a:r>
            <a:r>
              <a:rPr lang="en-US" altLang="ja-JP" b="1" dirty="0" smtClean="0">
                <a:cs typeface="Helvetica"/>
              </a:rPr>
              <a:t>35</a:t>
            </a:r>
            <a:r>
              <a:rPr lang="en-US" altLang="ja-JP" dirty="0" smtClean="0">
                <a:cs typeface="Helvetica"/>
              </a:rPr>
              <a:t>:e39, </a:t>
            </a:r>
            <a:r>
              <a:rPr lang="en-US" altLang="ja-JP" dirty="0">
                <a:cs typeface="Helvetica"/>
              </a:rPr>
              <a:t>2007</a:t>
            </a:r>
            <a:r>
              <a:rPr lang="en-US" altLang="ja-JP" dirty="0" smtClean="0">
                <a:cs typeface="Helvetica"/>
              </a:rPr>
              <a:t>.]</a:t>
            </a:r>
            <a:endParaRPr kumimoji="1" lang="ja-JP" altLang="en-US" dirty="0">
              <a:cs typeface="Helvetica"/>
            </a:endParaRPr>
          </a:p>
        </p:txBody>
      </p:sp>
      <p:sp>
        <p:nvSpPr>
          <p:cNvPr id="19" name="テキスト ボックス 18"/>
          <p:cNvSpPr txBox="1"/>
          <p:nvPr/>
        </p:nvSpPr>
        <p:spPr>
          <a:xfrm>
            <a:off x="354566" y="3965995"/>
            <a:ext cx="4741014" cy="369332"/>
          </a:xfrm>
          <a:prstGeom prst="rect">
            <a:avLst/>
          </a:prstGeom>
          <a:noFill/>
        </p:spPr>
        <p:txBody>
          <a:bodyPr wrap="none" rtlCol="0">
            <a:spAutoFit/>
          </a:bodyPr>
          <a:lstStyle/>
          <a:p>
            <a:r>
              <a:rPr kumimoji="1" lang="en-US" altLang="ja-JP" dirty="0" smtClean="0"/>
              <a:t>*</a:t>
            </a:r>
            <a:r>
              <a:rPr kumimoji="1" lang="en-US" altLang="ja-JP" dirty="0" err="1" smtClean="0"/>
              <a:t>Measuerd</a:t>
            </a:r>
            <a:r>
              <a:rPr kumimoji="1" lang="en-US" altLang="ja-JP" dirty="0" smtClean="0"/>
              <a:t>  by surface </a:t>
            </a:r>
            <a:r>
              <a:rPr kumimoji="1" lang="en-US" altLang="ja-JP" dirty="0" err="1" smtClean="0"/>
              <a:t>plasmon</a:t>
            </a:r>
            <a:r>
              <a:rPr kumimoji="1" lang="en-US" altLang="ja-JP" dirty="0" smtClean="0"/>
              <a:t> resonance (SPR)</a:t>
            </a:r>
            <a:endParaRPr kumimoji="1" lang="ja-JP" altLang="en-US" dirty="0"/>
          </a:p>
        </p:txBody>
      </p:sp>
      <p:sp>
        <p:nvSpPr>
          <p:cNvPr id="3" name="テキスト ボックス 2"/>
          <p:cNvSpPr txBox="1"/>
          <p:nvPr/>
        </p:nvSpPr>
        <p:spPr>
          <a:xfrm>
            <a:off x="457200" y="4306985"/>
            <a:ext cx="4429418" cy="369332"/>
          </a:xfrm>
          <a:prstGeom prst="rect">
            <a:avLst/>
          </a:prstGeom>
          <a:noFill/>
        </p:spPr>
        <p:txBody>
          <a:bodyPr wrap="none" rtlCol="0">
            <a:spAutoFit/>
          </a:bodyPr>
          <a:lstStyle/>
          <a:p>
            <a:r>
              <a:rPr kumimoji="1" lang="en-US" altLang="ja-JP" dirty="0" smtClean="0"/>
              <a:t>[ </a:t>
            </a:r>
            <a:r>
              <a:rPr lang="en-US" altLang="ja-JP" dirty="0" smtClean="0"/>
              <a:t>K</a:t>
            </a:r>
            <a:r>
              <a:rPr kumimoji="1" lang="en-US" altLang="ja-JP" dirty="0" smtClean="0"/>
              <a:t>atayama, </a:t>
            </a:r>
            <a:r>
              <a:rPr kumimoji="1" lang="en-US" altLang="ja-JP" i="1" dirty="0" smtClean="0"/>
              <a:t>et al</a:t>
            </a:r>
            <a:r>
              <a:rPr kumimoji="1" lang="en-US" altLang="ja-JP" dirty="0" smtClean="0"/>
              <a:t>. </a:t>
            </a:r>
            <a:r>
              <a:rPr kumimoji="1" lang="en-US" altLang="ja-JP" i="1" dirty="0" smtClean="0"/>
              <a:t>Anaerobe</a:t>
            </a:r>
            <a:r>
              <a:rPr kumimoji="1" lang="en-US" altLang="ja-JP" dirty="0" smtClean="0"/>
              <a:t> </a:t>
            </a:r>
            <a:r>
              <a:rPr kumimoji="1" lang="en-US" altLang="ja-JP" b="1" dirty="0" smtClean="0"/>
              <a:t>23</a:t>
            </a:r>
            <a:r>
              <a:rPr kumimoji="1" lang="en-US" altLang="ja-JP" dirty="0" smtClean="0"/>
              <a:t>: 62-69, 2013 ] </a:t>
            </a:r>
            <a:endParaRPr kumimoji="1" lang="ja-JP" alt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826178"/>
            <a:ext cx="8350202" cy="1143000"/>
          </a:xfrm>
        </p:spPr>
        <p:txBody>
          <a:bodyPr>
            <a:noAutofit/>
          </a:bodyPr>
          <a:lstStyle/>
          <a:p>
            <a:pPr algn="l"/>
            <a:r>
              <a:rPr lang="en-US" altLang="ja-JP" sz="3600" b="1" dirty="0">
                <a:solidFill>
                  <a:srgbClr val="FFFF00"/>
                </a:solidFill>
                <a:latin typeface="Helvetica"/>
                <a:cs typeface="Helvetica"/>
              </a:rPr>
              <a:t> </a:t>
            </a:r>
            <a:r>
              <a:rPr lang="en-US" altLang="ja-JP" sz="3600" b="1" dirty="0" smtClean="0">
                <a:solidFill>
                  <a:srgbClr val="FFFF00"/>
                </a:solidFill>
                <a:latin typeface="Helvetica"/>
                <a:cs typeface="Helvetica"/>
              </a:rPr>
              <a:t> The </a:t>
            </a:r>
            <a:r>
              <a:rPr lang="en-US" altLang="ja-JP" sz="3600" b="1" dirty="0">
                <a:solidFill>
                  <a:srgbClr val="FFFF00"/>
                </a:solidFill>
                <a:latin typeface="Helvetica"/>
                <a:cs typeface="Helvetica"/>
              </a:rPr>
              <a:t>contact path of </a:t>
            </a:r>
            <a:r>
              <a:rPr lang="en-US" altLang="ja-JP" sz="3600" b="1" dirty="0" smtClean="0">
                <a:solidFill>
                  <a:srgbClr val="FFFF00"/>
                </a:solidFill>
                <a:latin typeface="Helvetica"/>
                <a:cs typeface="Helvetica"/>
              </a:rPr>
              <a:t>the </a:t>
            </a:r>
            <a:r>
              <a:rPr lang="en-US" altLang="ja-JP" sz="3600" b="1" dirty="0" smtClean="0">
                <a:solidFill>
                  <a:srgbClr val="FFFF00"/>
                </a:solidFill>
                <a:latin typeface="Symbol" charset="2"/>
                <a:cs typeface="Symbol" charset="2"/>
              </a:rPr>
              <a:t>a</a:t>
            </a:r>
            <a:r>
              <a:rPr lang="en-US" altLang="ja-JP" sz="3600" b="1" dirty="0" smtClean="0">
                <a:solidFill>
                  <a:srgbClr val="FFFF00"/>
                </a:solidFill>
                <a:latin typeface="Helvetica"/>
                <a:cs typeface="Helvetica"/>
              </a:rPr>
              <a:t> subunit</a:t>
            </a:r>
            <a:br>
              <a:rPr lang="en-US" altLang="ja-JP" sz="3600" b="1" dirty="0" smtClean="0">
                <a:solidFill>
                  <a:srgbClr val="FFFF00"/>
                </a:solidFill>
                <a:latin typeface="Helvetica"/>
                <a:cs typeface="Helvetica"/>
              </a:rPr>
            </a:br>
            <a:r>
              <a:rPr lang="en-US" altLang="ja-JP" sz="3600" b="1" dirty="0">
                <a:solidFill>
                  <a:srgbClr val="FFFF00"/>
                </a:solidFill>
                <a:latin typeface="Helvetica"/>
                <a:cs typeface="Helvetica"/>
              </a:rPr>
              <a:t> </a:t>
            </a:r>
            <a:r>
              <a:rPr lang="en-US" altLang="ja-JP" sz="3600" b="1" dirty="0" smtClean="0">
                <a:solidFill>
                  <a:srgbClr val="FFFF00"/>
                </a:solidFill>
                <a:latin typeface="Helvetica"/>
                <a:cs typeface="Helvetica"/>
              </a:rPr>
              <a:t>  of </a:t>
            </a:r>
            <a:r>
              <a:rPr lang="en-US" altLang="ja-JP" sz="3600" b="1" i="1" dirty="0" smtClean="0">
                <a:solidFill>
                  <a:srgbClr val="FFFF00"/>
                </a:solidFill>
                <a:latin typeface="Helvetica"/>
                <a:cs typeface="Helvetica"/>
              </a:rPr>
              <a:t>C. perfringens </a:t>
            </a:r>
            <a:r>
              <a:rPr lang="en-US" altLang="ja-JP" sz="3600" b="1" dirty="0" smtClean="0">
                <a:solidFill>
                  <a:srgbClr val="FFFF00"/>
                </a:solidFill>
                <a:latin typeface="Helvetica"/>
                <a:cs typeface="Helvetica"/>
              </a:rPr>
              <a:t>RNA polymerase</a:t>
            </a:r>
            <a:br>
              <a:rPr lang="en-US" altLang="ja-JP" sz="3600" b="1" dirty="0" smtClean="0">
                <a:solidFill>
                  <a:srgbClr val="FFFF00"/>
                </a:solidFill>
                <a:latin typeface="Helvetica"/>
                <a:cs typeface="Helvetica"/>
              </a:rPr>
            </a:br>
            <a:r>
              <a:rPr lang="en-US" altLang="ja-JP" sz="3600" b="1" dirty="0">
                <a:solidFill>
                  <a:srgbClr val="FFFF00"/>
                </a:solidFill>
                <a:latin typeface="Helvetica"/>
                <a:cs typeface="Helvetica"/>
              </a:rPr>
              <a:t> </a:t>
            </a:r>
            <a:r>
              <a:rPr lang="en-US" altLang="ja-JP" sz="3600" b="1" dirty="0" smtClean="0">
                <a:solidFill>
                  <a:srgbClr val="FFFF00"/>
                </a:solidFill>
                <a:latin typeface="Helvetica"/>
                <a:cs typeface="Helvetica"/>
              </a:rPr>
              <a:t>  with  </a:t>
            </a:r>
            <a:r>
              <a:rPr lang="en-US" altLang="ja-JP" sz="3600" b="1" dirty="0">
                <a:solidFill>
                  <a:srgbClr val="FFFF00"/>
                </a:solidFill>
                <a:latin typeface="Helvetica"/>
                <a:cs typeface="Helvetica"/>
              </a:rPr>
              <a:t>the phased A-tracts</a:t>
            </a:r>
            <a:r>
              <a:rPr lang="en-US" altLang="ja-JP" sz="3600" b="1" dirty="0">
                <a:solidFill>
                  <a:srgbClr val="FFD226"/>
                </a:solidFill>
                <a:latin typeface="Helvetica"/>
                <a:cs typeface="Helvetica"/>
              </a:rPr>
              <a:t/>
            </a:r>
            <a:br>
              <a:rPr lang="en-US" altLang="ja-JP" sz="3600" b="1" dirty="0">
                <a:solidFill>
                  <a:srgbClr val="FFD226"/>
                </a:solidFill>
                <a:latin typeface="Helvetica"/>
                <a:cs typeface="Helvetica"/>
              </a:rPr>
            </a:br>
            <a:endParaRPr kumimoji="1" lang="ja-JP" altLang="en-US" sz="3600" b="1" dirty="0">
              <a:solidFill>
                <a:srgbClr val="FFD226"/>
              </a:solidFill>
              <a:latin typeface="Helvetica"/>
              <a:cs typeface="Helvetica"/>
            </a:endParaRPr>
          </a:p>
        </p:txBody>
      </p:sp>
    </p:spTree>
    <p:extLst>
      <p:ext uri="{BB962C8B-B14F-4D97-AF65-F5344CB8AC3E}">
        <p14:creationId xmlns="" xmlns:p14="http://schemas.microsoft.com/office/powerpoint/2010/main" val="41748168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380462"/>
            <a:ext cx="8229600" cy="1143000"/>
          </a:xfrm>
        </p:spPr>
        <p:txBody>
          <a:bodyPr>
            <a:normAutofit/>
          </a:bodyPr>
          <a:lstStyle/>
          <a:p>
            <a:r>
              <a:rPr kumimoji="1" lang="en-US" altLang="ja-JP" sz="3600" b="1" dirty="0" smtClean="0">
                <a:solidFill>
                  <a:srgbClr val="FFD226"/>
                </a:solidFill>
                <a:latin typeface="Helvetica"/>
                <a:cs typeface="Helvetica"/>
              </a:rPr>
              <a:t>UP element of </a:t>
            </a:r>
            <a:r>
              <a:rPr kumimoji="1" lang="en-US" altLang="ja-JP" sz="3600" b="1" i="1" dirty="0" smtClean="0">
                <a:solidFill>
                  <a:srgbClr val="FFD226"/>
                </a:solidFill>
                <a:latin typeface="Helvetica"/>
                <a:cs typeface="Helvetica"/>
              </a:rPr>
              <a:t>E. coli</a:t>
            </a:r>
            <a:endParaRPr kumimoji="1" lang="ja-JP" altLang="en-US" sz="3600" b="1" i="1" dirty="0">
              <a:solidFill>
                <a:srgbClr val="FFD226"/>
              </a:solidFill>
              <a:latin typeface="Helvetica"/>
              <a:cs typeface="Helvetica"/>
            </a:endParaRPr>
          </a:p>
        </p:txBody>
      </p:sp>
      <p:sp>
        <p:nvSpPr>
          <p:cNvPr id="5" name="コンテンツ プレースホルダー 4"/>
          <p:cNvSpPr>
            <a:spLocks noGrp="1"/>
          </p:cNvSpPr>
          <p:nvPr>
            <p:ph idx="1"/>
          </p:nvPr>
        </p:nvSpPr>
        <p:spPr>
          <a:xfrm>
            <a:off x="457200" y="3527475"/>
            <a:ext cx="8352266" cy="2128244"/>
          </a:xfrm>
        </p:spPr>
        <p:txBody>
          <a:bodyPr>
            <a:normAutofit fontScale="77500" lnSpcReduction="20000"/>
          </a:bodyPr>
          <a:lstStyle/>
          <a:p>
            <a:r>
              <a:rPr kumimoji="1" lang="en-US" altLang="ja-JP" sz="3300" dirty="0" smtClean="0">
                <a:latin typeface="Helvetica"/>
                <a:cs typeface="Helvetica"/>
              </a:rPr>
              <a:t>Upstream (UP) element is an A/T rich sequence upstream of the </a:t>
            </a:r>
            <a:r>
              <a:rPr kumimoji="1" lang="en-US" altLang="ja-JP" sz="3300" i="1" dirty="0" err="1" smtClean="0">
                <a:latin typeface="Helvetica"/>
                <a:cs typeface="Helvetica"/>
              </a:rPr>
              <a:t>rrnB</a:t>
            </a:r>
            <a:r>
              <a:rPr kumimoji="1" lang="en-US" altLang="ja-JP" sz="3300" dirty="0" smtClean="0">
                <a:latin typeface="Helvetica"/>
                <a:cs typeface="Helvetica"/>
              </a:rPr>
              <a:t> P1 promoter (16S </a:t>
            </a:r>
            <a:r>
              <a:rPr kumimoji="1" lang="en-US" altLang="ja-JP" sz="3300" dirty="0" err="1" smtClean="0">
                <a:latin typeface="Helvetica"/>
                <a:cs typeface="Helvetica"/>
              </a:rPr>
              <a:t>rRNA</a:t>
            </a:r>
            <a:r>
              <a:rPr kumimoji="1" lang="en-US" altLang="ja-JP" sz="3300" dirty="0" smtClean="0">
                <a:latin typeface="Helvetica"/>
                <a:cs typeface="Helvetica"/>
              </a:rPr>
              <a:t> gene).</a:t>
            </a:r>
          </a:p>
          <a:p>
            <a:pPr marL="0" indent="0">
              <a:buNone/>
            </a:pPr>
            <a:endParaRPr kumimoji="1" lang="en-US" altLang="ja-JP" sz="3300" dirty="0" smtClean="0">
              <a:latin typeface="Helvetica"/>
              <a:cs typeface="Helvetica"/>
            </a:endParaRPr>
          </a:p>
          <a:p>
            <a:r>
              <a:rPr lang="en-US" altLang="ja-JP" sz="3300" dirty="0" smtClean="0">
                <a:latin typeface="Helvetica"/>
                <a:cs typeface="Helvetica"/>
              </a:rPr>
              <a:t>UP element enhances the promoter activity,</a:t>
            </a:r>
          </a:p>
          <a:p>
            <a:pPr marL="0" indent="0">
              <a:buNone/>
            </a:pPr>
            <a:r>
              <a:rPr kumimoji="1" lang="en-US" altLang="ja-JP" sz="3300" dirty="0">
                <a:latin typeface="Helvetica"/>
                <a:cs typeface="Helvetica"/>
              </a:rPr>
              <a:t> </a:t>
            </a:r>
            <a:r>
              <a:rPr kumimoji="1" lang="en-US" altLang="ja-JP" sz="3300" dirty="0" smtClean="0">
                <a:latin typeface="Helvetica"/>
                <a:cs typeface="Helvetica"/>
              </a:rPr>
              <a:t>   which contacts with </a:t>
            </a:r>
            <a:r>
              <a:rPr kumimoji="1" lang="en-US" altLang="ja-JP" sz="3300" dirty="0" err="1" smtClean="0">
                <a:latin typeface="Symbol" charset="2"/>
                <a:cs typeface="Symbol" charset="2"/>
              </a:rPr>
              <a:t>a</a:t>
            </a:r>
            <a:r>
              <a:rPr kumimoji="1" lang="en-US" altLang="ja-JP" sz="3300" dirty="0" err="1" smtClean="0">
                <a:latin typeface="Helvetica"/>
                <a:cs typeface="Helvetica"/>
              </a:rPr>
              <a:t>CTD</a:t>
            </a:r>
            <a:r>
              <a:rPr kumimoji="1" lang="en-US" altLang="ja-JP" sz="3300" dirty="0" smtClean="0">
                <a:latin typeface="Helvetica"/>
                <a:cs typeface="Helvetica"/>
              </a:rPr>
              <a:t> of </a:t>
            </a:r>
            <a:r>
              <a:rPr kumimoji="1" lang="en-US" altLang="ja-JP" sz="3300" i="1" dirty="0" err="1" smtClean="0">
                <a:latin typeface="Helvetica"/>
                <a:cs typeface="Helvetica"/>
              </a:rPr>
              <a:t>Ec</a:t>
            </a:r>
            <a:r>
              <a:rPr kumimoji="1" lang="en-US" altLang="ja-JP" sz="3300" i="1" dirty="0" smtClean="0">
                <a:latin typeface="Helvetica"/>
                <a:cs typeface="Helvetica"/>
              </a:rPr>
              <a:t> </a:t>
            </a:r>
            <a:r>
              <a:rPr kumimoji="1" lang="en-US" altLang="ja-JP" sz="3300" dirty="0" smtClean="0">
                <a:latin typeface="Helvetica"/>
                <a:cs typeface="Helvetica"/>
              </a:rPr>
              <a:t>RNA polymerase.</a:t>
            </a:r>
          </a:p>
          <a:p>
            <a:pPr marL="0" indent="0">
              <a:buNone/>
            </a:pPr>
            <a:endParaRPr kumimoji="1" lang="en-US" altLang="ja-JP" dirty="0" smtClean="0">
              <a:latin typeface="Helvetica"/>
              <a:cs typeface="Helvetica"/>
            </a:endParaRPr>
          </a:p>
          <a:p>
            <a:pPr marL="0" indent="0">
              <a:buNone/>
            </a:pPr>
            <a:endParaRPr kumimoji="1" lang="ja-JP" altLang="en-US" dirty="0">
              <a:latin typeface="Helvetica"/>
              <a:cs typeface="Helvetica"/>
            </a:endParaRPr>
          </a:p>
        </p:txBody>
      </p:sp>
      <p:pic>
        <p:nvPicPr>
          <p:cNvPr id="6" name="図 5"/>
          <p:cNvPicPr>
            <a:picLocks noChangeAspect="1"/>
          </p:cNvPicPr>
          <p:nvPr/>
        </p:nvPicPr>
        <p:blipFill>
          <a:blip r:embed="rId2"/>
          <a:stretch>
            <a:fillRect/>
          </a:stretch>
        </p:blipFill>
        <p:spPr>
          <a:xfrm rot="5400000">
            <a:off x="4191889" y="-1776932"/>
            <a:ext cx="649108" cy="8586045"/>
          </a:xfrm>
          <a:prstGeom prst="rect">
            <a:avLst/>
          </a:prstGeom>
        </p:spPr>
      </p:pic>
      <p:sp>
        <p:nvSpPr>
          <p:cNvPr id="3" name="テキスト ボックス 2"/>
          <p:cNvSpPr txBox="1"/>
          <p:nvPr/>
        </p:nvSpPr>
        <p:spPr>
          <a:xfrm>
            <a:off x="552667" y="6349456"/>
            <a:ext cx="247897" cy="646331"/>
          </a:xfrm>
          <a:prstGeom prst="rect">
            <a:avLst/>
          </a:prstGeom>
          <a:noFill/>
        </p:spPr>
        <p:txBody>
          <a:bodyPr wrap="none" rtlCol="0">
            <a:spAutoFit/>
          </a:bodyPr>
          <a:lstStyle/>
          <a:p>
            <a:endParaRPr kumimoji="1" lang="en-US" altLang="ja-JP" dirty="0" smtClean="0"/>
          </a:p>
          <a:p>
            <a:endParaRPr kumimoji="1" lang="ja-JP" altLang="en-US" dirty="0"/>
          </a:p>
        </p:txBody>
      </p:sp>
      <p:sp>
        <p:nvSpPr>
          <p:cNvPr id="4" name="テキスト ボックス 3"/>
          <p:cNvSpPr txBox="1"/>
          <p:nvPr/>
        </p:nvSpPr>
        <p:spPr>
          <a:xfrm>
            <a:off x="800564" y="5827266"/>
            <a:ext cx="4195492" cy="369332"/>
          </a:xfrm>
          <a:prstGeom prst="rect">
            <a:avLst/>
          </a:prstGeom>
          <a:noFill/>
        </p:spPr>
        <p:txBody>
          <a:bodyPr wrap="none" rtlCol="0">
            <a:spAutoFit/>
          </a:bodyPr>
          <a:lstStyle/>
          <a:p>
            <a:r>
              <a:rPr kumimoji="1" lang="en-US" altLang="ja-JP" dirty="0" smtClean="0"/>
              <a:t>[Ross, </a:t>
            </a:r>
            <a:r>
              <a:rPr kumimoji="1" lang="en-US" altLang="ja-JP" i="1" dirty="0" smtClean="0"/>
              <a:t>et al</a:t>
            </a:r>
            <a:r>
              <a:rPr kumimoji="1" lang="en-US" altLang="ja-JP" dirty="0" smtClean="0"/>
              <a:t>. </a:t>
            </a:r>
            <a:r>
              <a:rPr kumimoji="1" lang="en-US" altLang="ja-JP" i="1" dirty="0" smtClean="0"/>
              <a:t>Science</a:t>
            </a:r>
            <a:r>
              <a:rPr kumimoji="1" lang="en-US" altLang="ja-JP" dirty="0" smtClean="0"/>
              <a:t> </a:t>
            </a:r>
            <a:r>
              <a:rPr kumimoji="1" lang="en-US" altLang="ja-JP" b="1" dirty="0" smtClean="0"/>
              <a:t>262</a:t>
            </a:r>
            <a:r>
              <a:rPr kumimoji="1" lang="en-US" altLang="ja-JP" dirty="0" smtClean="0"/>
              <a:t>:1407-1413. 1993.] </a:t>
            </a:r>
            <a:endParaRPr kumimoji="1" lang="ja-JP" altLang="en-US" dirty="0"/>
          </a:p>
        </p:txBody>
      </p:sp>
    </p:spTree>
    <p:extLst>
      <p:ext uri="{BB962C8B-B14F-4D97-AF65-F5344CB8AC3E}">
        <p14:creationId xmlns="" xmlns:p14="http://schemas.microsoft.com/office/powerpoint/2010/main" val="22675420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lang="en-US" altLang="ja-JP" b="1" dirty="0" smtClean="0">
                <a:solidFill>
                  <a:srgbClr val="FFD226"/>
                </a:solidFill>
                <a:latin typeface="Helvetica"/>
                <a:cs typeface="Helvetica"/>
              </a:rPr>
              <a:t>The positions of alanine substitutions in </a:t>
            </a:r>
            <a:r>
              <a:rPr lang="en-US" altLang="ja-JP" b="1" dirty="0" err="1" smtClean="0">
                <a:solidFill>
                  <a:srgbClr val="FFD226"/>
                </a:solidFill>
                <a:latin typeface="Symbol" charset="2"/>
                <a:cs typeface="Symbol" charset="2"/>
              </a:rPr>
              <a:t>a</a:t>
            </a:r>
            <a:r>
              <a:rPr lang="en-US" altLang="ja-JP" b="1" dirty="0" err="1" smtClean="0">
                <a:solidFill>
                  <a:srgbClr val="FFD226"/>
                </a:solidFill>
                <a:latin typeface="Helvetica"/>
                <a:cs typeface="Helvetica"/>
              </a:rPr>
              <a:t>CTD</a:t>
            </a:r>
            <a:r>
              <a:rPr lang="en-US" altLang="ja-JP" b="1" dirty="0" smtClean="0">
                <a:solidFill>
                  <a:srgbClr val="FFD226"/>
                </a:solidFill>
                <a:latin typeface="Helvetica"/>
                <a:cs typeface="Helvetica"/>
              </a:rPr>
              <a:t> </a:t>
            </a:r>
            <a:endParaRPr kumimoji="1" lang="ja-JP" altLang="en-US" b="1" dirty="0">
              <a:solidFill>
                <a:srgbClr val="FFD226"/>
              </a:solidFill>
              <a:latin typeface="Helvetica"/>
              <a:cs typeface="Helvetica"/>
            </a:endParaRPr>
          </a:p>
        </p:txBody>
      </p:sp>
      <p:sp>
        <p:nvSpPr>
          <p:cNvPr id="3" name="コンテンツ プレースホルダー 2"/>
          <p:cNvSpPr>
            <a:spLocks noGrp="1"/>
          </p:cNvSpPr>
          <p:nvPr>
            <p:ph idx="1"/>
          </p:nvPr>
        </p:nvSpPr>
        <p:spPr>
          <a:xfrm>
            <a:off x="422789" y="4150663"/>
            <a:ext cx="8229600" cy="1799127"/>
          </a:xfrm>
        </p:spPr>
        <p:txBody>
          <a:bodyPr>
            <a:normAutofit fontScale="92500"/>
          </a:bodyPr>
          <a:lstStyle/>
          <a:p>
            <a:r>
              <a:rPr kumimoji="1" lang="en-US" altLang="ja-JP" dirty="0" smtClean="0">
                <a:latin typeface="Helvetica"/>
                <a:cs typeface="Helvetica"/>
              </a:rPr>
              <a:t>To identify the amino acid residues involved in the binding to the phased A- tracts, 27 alanine substitutions in </a:t>
            </a:r>
            <a:r>
              <a:rPr kumimoji="1" lang="en-US" altLang="ja-JP" i="1" dirty="0" err="1" smtClean="0">
                <a:latin typeface="Helvetica"/>
                <a:cs typeface="Helvetica"/>
              </a:rPr>
              <a:t>Cp</a:t>
            </a:r>
            <a:r>
              <a:rPr kumimoji="1" lang="en-US" altLang="ja-JP" i="1" dirty="0" smtClean="0">
                <a:latin typeface="Helvetica"/>
                <a:cs typeface="Helvetica"/>
              </a:rPr>
              <a:t> </a:t>
            </a:r>
            <a:r>
              <a:rPr kumimoji="1" lang="en-US" altLang="ja-JP" dirty="0" err="1" smtClean="0">
                <a:latin typeface="Symbol" charset="2"/>
                <a:cs typeface="Symbol" charset="2"/>
              </a:rPr>
              <a:t>a</a:t>
            </a:r>
            <a:r>
              <a:rPr kumimoji="1" lang="en-US" altLang="ja-JP" dirty="0" err="1" smtClean="0">
                <a:latin typeface="Helvetica"/>
                <a:cs typeface="Helvetica"/>
              </a:rPr>
              <a:t>CTD</a:t>
            </a:r>
            <a:r>
              <a:rPr kumimoji="1" lang="en-US" altLang="ja-JP" dirty="0" smtClean="0">
                <a:latin typeface="Helvetica"/>
                <a:cs typeface="Helvetica"/>
              </a:rPr>
              <a:t> were done.</a:t>
            </a:r>
            <a:endParaRPr kumimoji="1" lang="ja-JP" altLang="en-US" dirty="0">
              <a:latin typeface="Helvetica"/>
              <a:cs typeface="Helvetica"/>
            </a:endParaRPr>
          </a:p>
        </p:txBody>
      </p:sp>
      <p:pic>
        <p:nvPicPr>
          <p:cNvPr id="4" name="図 3"/>
          <p:cNvPicPr>
            <a:picLocks noChangeAspect="1"/>
          </p:cNvPicPr>
          <p:nvPr/>
        </p:nvPicPr>
        <p:blipFill>
          <a:blip r:embed="rId2"/>
          <a:stretch>
            <a:fillRect/>
          </a:stretch>
        </p:blipFill>
        <p:spPr>
          <a:xfrm rot="5400000">
            <a:off x="3871648" y="-1831969"/>
            <a:ext cx="1266152" cy="8534802"/>
          </a:xfrm>
          <a:prstGeom prst="rect">
            <a:avLst/>
          </a:prstGeom>
        </p:spPr>
      </p:pic>
      <p:sp>
        <p:nvSpPr>
          <p:cNvPr id="6" name="テキスト ボックス 5"/>
          <p:cNvSpPr txBox="1"/>
          <p:nvPr/>
        </p:nvSpPr>
        <p:spPr>
          <a:xfrm>
            <a:off x="422789" y="3068508"/>
            <a:ext cx="8349336" cy="707886"/>
          </a:xfrm>
          <a:prstGeom prst="rect">
            <a:avLst/>
          </a:prstGeom>
          <a:noFill/>
        </p:spPr>
        <p:txBody>
          <a:bodyPr wrap="none" rtlCol="0">
            <a:spAutoFit/>
          </a:bodyPr>
          <a:lstStyle/>
          <a:p>
            <a:r>
              <a:rPr lang="en-US" altLang="ja-JP" sz="2000" dirty="0" smtClean="0">
                <a:solidFill>
                  <a:schemeClr val="accent4">
                    <a:lumMod val="60000"/>
                    <a:lumOff val="40000"/>
                  </a:schemeClr>
                </a:solidFill>
              </a:rPr>
              <a:t>Red</a:t>
            </a:r>
            <a:r>
              <a:rPr lang="en-US" altLang="ja-JP" sz="2000" dirty="0" smtClean="0"/>
              <a:t>: the amino acid residues involved in binding of </a:t>
            </a:r>
            <a:r>
              <a:rPr lang="en-US" altLang="ja-JP" sz="2000" i="1" dirty="0" smtClean="0"/>
              <a:t>E. coli </a:t>
            </a:r>
            <a:r>
              <a:rPr lang="en-US" altLang="ja-JP" sz="2000" dirty="0" err="1" smtClean="0">
                <a:latin typeface="Symbol" charset="2"/>
                <a:cs typeface="Symbol" charset="2"/>
              </a:rPr>
              <a:t>a</a:t>
            </a:r>
            <a:r>
              <a:rPr lang="en-US" altLang="ja-JP" sz="2000" dirty="0" err="1" smtClean="0"/>
              <a:t>CTD</a:t>
            </a:r>
            <a:r>
              <a:rPr lang="en-US" altLang="ja-JP" sz="2000" dirty="0" smtClean="0"/>
              <a:t> to UP element</a:t>
            </a:r>
          </a:p>
          <a:p>
            <a:r>
              <a:rPr lang="en-US" altLang="ja-JP" sz="2000" dirty="0" smtClean="0">
                <a:solidFill>
                  <a:srgbClr val="42E8F7"/>
                </a:solidFill>
              </a:rPr>
              <a:t>Cyan</a:t>
            </a:r>
            <a:r>
              <a:rPr lang="en-US" altLang="ja-JP" sz="2000" dirty="0" smtClean="0"/>
              <a:t>: the amino acid residues in </a:t>
            </a:r>
            <a:r>
              <a:rPr lang="en-US" altLang="ja-JP" sz="2000" i="1" dirty="0" smtClean="0"/>
              <a:t>Cp</a:t>
            </a:r>
            <a:r>
              <a:rPr lang="en-US" altLang="ja-JP" sz="2000" dirty="0" smtClean="0"/>
              <a:t> </a:t>
            </a:r>
            <a:r>
              <a:rPr lang="en-US" altLang="ja-JP" sz="2000" dirty="0" err="1" smtClean="0">
                <a:latin typeface="Symbol" charset="2"/>
                <a:cs typeface="Symbol" charset="2"/>
              </a:rPr>
              <a:t>a</a:t>
            </a:r>
            <a:r>
              <a:rPr lang="en-US" altLang="ja-JP" sz="2000" dirty="0" err="1" smtClean="0"/>
              <a:t>CTD</a:t>
            </a:r>
            <a:r>
              <a:rPr lang="en-US" altLang="ja-JP" sz="2000" dirty="0" smtClean="0"/>
              <a:t> substituted to alanine.    </a:t>
            </a:r>
            <a:endParaRPr kumimoji="1" lang="ja-JP" altLang="en-US" sz="2000" dirty="0"/>
          </a:p>
        </p:txBody>
      </p:sp>
      <p:sp>
        <p:nvSpPr>
          <p:cNvPr id="5" name="テキスト ボックス 4"/>
          <p:cNvSpPr txBox="1"/>
          <p:nvPr/>
        </p:nvSpPr>
        <p:spPr>
          <a:xfrm>
            <a:off x="917193" y="6085195"/>
            <a:ext cx="4380338" cy="646331"/>
          </a:xfrm>
          <a:prstGeom prst="rect">
            <a:avLst/>
          </a:prstGeom>
          <a:noFill/>
        </p:spPr>
        <p:txBody>
          <a:bodyPr wrap="none" rtlCol="0">
            <a:spAutoFit/>
          </a:bodyPr>
          <a:lstStyle/>
          <a:p>
            <a:r>
              <a:rPr lang="en-US" altLang="ja-JP" dirty="0" smtClean="0"/>
              <a:t>[Katayama, </a:t>
            </a:r>
            <a:r>
              <a:rPr lang="en-US" altLang="ja-JP" i="1" dirty="0"/>
              <a:t>et al</a:t>
            </a:r>
            <a:r>
              <a:rPr lang="en-US" altLang="ja-JP" dirty="0"/>
              <a:t>. </a:t>
            </a:r>
            <a:r>
              <a:rPr lang="en-US" altLang="ja-JP" dirty="0" smtClean="0"/>
              <a:t> </a:t>
            </a:r>
            <a:r>
              <a:rPr lang="en-US" altLang="ja-JP" i="1" dirty="0" smtClean="0"/>
              <a:t>Anaerobe</a:t>
            </a:r>
            <a:r>
              <a:rPr lang="en-US" altLang="ja-JP" dirty="0" smtClean="0"/>
              <a:t> </a:t>
            </a:r>
            <a:r>
              <a:rPr lang="en-US" altLang="ja-JP" b="1" dirty="0" smtClean="0"/>
              <a:t>23</a:t>
            </a:r>
            <a:r>
              <a:rPr lang="en-US" altLang="ja-JP" dirty="0" smtClean="0"/>
              <a:t>:62-69. 2013.</a:t>
            </a:r>
            <a:r>
              <a:rPr lang="en-US" altLang="ja-JP" dirty="0"/>
              <a:t>] </a:t>
            </a:r>
            <a:endParaRPr lang="ja-JP" altLang="en-US" dirty="0"/>
          </a:p>
          <a:p>
            <a:endParaRPr kumimoji="1" lang="ja-JP" altLang="en-US" dirty="0"/>
          </a:p>
        </p:txBody>
      </p:sp>
    </p:spTree>
    <p:extLst>
      <p:ext uri="{BB962C8B-B14F-4D97-AF65-F5344CB8AC3E}">
        <p14:creationId xmlns="" xmlns:p14="http://schemas.microsoft.com/office/powerpoint/2010/main" val="39178805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b="1" dirty="0" smtClean="0">
                <a:solidFill>
                  <a:srgbClr val="FFD226"/>
                </a:solidFill>
                <a:latin typeface="Helvetica"/>
                <a:cs typeface="Helvetica"/>
              </a:rPr>
              <a:t>Purified recombinant </a:t>
            </a:r>
            <a:r>
              <a:rPr kumimoji="1" lang="en-US" altLang="ja-JP" b="1" dirty="0" smtClean="0">
                <a:solidFill>
                  <a:srgbClr val="FFD226"/>
                </a:solidFill>
                <a:latin typeface="Symbol" charset="2"/>
                <a:cs typeface="Symbol" charset="2"/>
              </a:rPr>
              <a:t>a</a:t>
            </a:r>
            <a:r>
              <a:rPr kumimoji="1" lang="en-US" altLang="ja-JP" b="1" dirty="0" smtClean="0">
                <a:solidFill>
                  <a:srgbClr val="FFD226"/>
                </a:solidFill>
                <a:latin typeface="Helvetica"/>
                <a:cs typeface="Helvetica"/>
              </a:rPr>
              <a:t> subunits </a:t>
            </a:r>
            <a:endParaRPr kumimoji="1" lang="ja-JP" altLang="en-US" b="1" dirty="0">
              <a:solidFill>
                <a:srgbClr val="FFD226"/>
              </a:solidFill>
              <a:latin typeface="Helvetica"/>
              <a:cs typeface="Helvetica"/>
            </a:endParaRPr>
          </a:p>
        </p:txBody>
      </p:sp>
      <p:sp>
        <p:nvSpPr>
          <p:cNvPr id="5" name="コンテンツ プレースホルダー 4"/>
          <p:cNvSpPr>
            <a:spLocks noGrp="1"/>
          </p:cNvSpPr>
          <p:nvPr>
            <p:ph idx="1"/>
          </p:nvPr>
        </p:nvSpPr>
        <p:spPr>
          <a:xfrm>
            <a:off x="457200" y="5408796"/>
            <a:ext cx="8229600" cy="717367"/>
          </a:xfrm>
        </p:spPr>
        <p:txBody>
          <a:bodyPr>
            <a:normAutofit/>
          </a:bodyPr>
          <a:lstStyle/>
          <a:p>
            <a:r>
              <a:rPr kumimoji="1" lang="en-US" altLang="ja-JP" dirty="0" smtClean="0"/>
              <a:t>All </a:t>
            </a:r>
            <a:r>
              <a:rPr kumimoji="1" lang="en-US" altLang="ja-JP" dirty="0" smtClean="0">
                <a:latin typeface="Symbol" charset="2"/>
                <a:cs typeface="Symbol" charset="2"/>
              </a:rPr>
              <a:t>a</a:t>
            </a:r>
            <a:r>
              <a:rPr kumimoji="1" lang="en-US" altLang="ja-JP" dirty="0" smtClean="0"/>
              <a:t> subunits were purified using a His</a:t>
            </a:r>
            <a:r>
              <a:rPr kumimoji="1" lang="en-US" altLang="ja-JP" baseline="-25000" dirty="0" smtClean="0"/>
              <a:t>6</a:t>
            </a:r>
            <a:r>
              <a:rPr kumimoji="1" lang="en-US" altLang="ja-JP" dirty="0" smtClean="0"/>
              <a:t>-tag.</a:t>
            </a:r>
            <a:endParaRPr kumimoji="1" lang="ja-JP" altLang="en-US" dirty="0"/>
          </a:p>
        </p:txBody>
      </p:sp>
      <p:pic>
        <p:nvPicPr>
          <p:cNvPr id="6" name="図 5"/>
          <p:cNvPicPr>
            <a:picLocks noChangeAspect="1"/>
          </p:cNvPicPr>
          <p:nvPr/>
        </p:nvPicPr>
        <p:blipFill>
          <a:blip r:embed="rId2"/>
          <a:stretch>
            <a:fillRect/>
          </a:stretch>
        </p:blipFill>
        <p:spPr>
          <a:xfrm rot="5400000">
            <a:off x="2496241" y="1755191"/>
            <a:ext cx="3941467" cy="3266366"/>
          </a:xfrm>
          <a:prstGeom prst="rect">
            <a:avLst/>
          </a:prstGeom>
        </p:spPr>
      </p:pic>
    </p:spTree>
    <p:extLst>
      <p:ext uri="{BB962C8B-B14F-4D97-AF65-F5344CB8AC3E}">
        <p14:creationId xmlns="" xmlns:p14="http://schemas.microsoft.com/office/powerpoint/2010/main" val="40926393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en-US" altLang="ja-JP" sz="3600" b="1" dirty="0" smtClean="0">
                <a:solidFill>
                  <a:srgbClr val="FFD226"/>
                </a:solidFill>
                <a:latin typeface="Helvetica"/>
                <a:cs typeface="Helvetica"/>
              </a:rPr>
              <a:t>Gel shift assays with the mutated</a:t>
            </a:r>
            <a:br>
              <a:rPr kumimoji="1" lang="en-US" altLang="ja-JP" sz="3600" b="1" dirty="0" smtClean="0">
                <a:solidFill>
                  <a:srgbClr val="FFD226"/>
                </a:solidFill>
                <a:latin typeface="Helvetica"/>
                <a:cs typeface="Helvetica"/>
              </a:rPr>
            </a:br>
            <a:r>
              <a:rPr kumimoji="1" lang="en-US" altLang="ja-JP" sz="3600" b="1" dirty="0" smtClean="0">
                <a:solidFill>
                  <a:srgbClr val="FFD226"/>
                </a:solidFill>
                <a:latin typeface="Helvetica"/>
                <a:cs typeface="Helvetica"/>
              </a:rPr>
              <a:t> </a:t>
            </a:r>
            <a:r>
              <a:rPr kumimoji="1" lang="en-US" altLang="ja-JP" sz="3600" b="1" dirty="0" smtClean="0">
                <a:solidFill>
                  <a:srgbClr val="FFD226"/>
                </a:solidFill>
                <a:latin typeface="Symbol" charset="2"/>
                <a:cs typeface="Symbol" charset="2"/>
              </a:rPr>
              <a:t>a</a:t>
            </a:r>
            <a:r>
              <a:rPr kumimoji="1" lang="en-US" altLang="ja-JP" sz="3600" b="1" dirty="0" smtClean="0">
                <a:solidFill>
                  <a:srgbClr val="FFD226"/>
                </a:solidFill>
                <a:latin typeface="Helvetica"/>
                <a:cs typeface="Helvetica"/>
              </a:rPr>
              <a:t> subunits</a:t>
            </a:r>
            <a:endParaRPr kumimoji="1" lang="ja-JP" altLang="en-US" sz="3600" b="1" dirty="0">
              <a:solidFill>
                <a:srgbClr val="FFD226"/>
              </a:solidFill>
              <a:latin typeface="Helvetica"/>
              <a:cs typeface="Helvetica"/>
            </a:endParaRPr>
          </a:p>
        </p:txBody>
      </p:sp>
      <p:sp>
        <p:nvSpPr>
          <p:cNvPr id="5" name="コンテンツ プレースホルダー 4"/>
          <p:cNvSpPr>
            <a:spLocks noGrp="1"/>
          </p:cNvSpPr>
          <p:nvPr>
            <p:ph idx="1"/>
          </p:nvPr>
        </p:nvSpPr>
        <p:spPr>
          <a:xfrm>
            <a:off x="457200" y="4656268"/>
            <a:ext cx="8229600" cy="705496"/>
          </a:xfrm>
        </p:spPr>
        <p:txBody>
          <a:bodyPr/>
          <a:lstStyle/>
          <a:p>
            <a:r>
              <a:rPr kumimoji="1" lang="en-US" altLang="ja-JP" sz="2800" dirty="0" smtClean="0">
                <a:latin typeface="Helvetica"/>
                <a:cs typeface="Helvetica"/>
              </a:rPr>
              <a:t>Five representative results </a:t>
            </a:r>
            <a:r>
              <a:rPr lang="en-US" altLang="ja-JP" sz="2800" dirty="0" smtClean="0">
                <a:latin typeface="Helvetica"/>
                <a:cs typeface="Helvetica"/>
              </a:rPr>
              <a:t>were shown.</a:t>
            </a:r>
          </a:p>
          <a:p>
            <a:endParaRPr lang="en-US" altLang="ja-JP" dirty="0" smtClean="0">
              <a:latin typeface="Helvetica"/>
              <a:cs typeface="Helvetica"/>
            </a:endParaRPr>
          </a:p>
        </p:txBody>
      </p:sp>
      <p:pic>
        <p:nvPicPr>
          <p:cNvPr id="4" name="図 3"/>
          <p:cNvPicPr>
            <a:picLocks noChangeAspect="1"/>
          </p:cNvPicPr>
          <p:nvPr/>
        </p:nvPicPr>
        <p:blipFill>
          <a:blip r:embed="rId2"/>
          <a:stretch>
            <a:fillRect/>
          </a:stretch>
        </p:blipFill>
        <p:spPr>
          <a:xfrm rot="5400000">
            <a:off x="3550513" y="-1176511"/>
            <a:ext cx="2071692" cy="8488589"/>
          </a:xfrm>
          <a:prstGeom prst="rect">
            <a:avLst/>
          </a:prstGeom>
        </p:spPr>
      </p:pic>
    </p:spTree>
    <p:extLst>
      <p:ext uri="{BB962C8B-B14F-4D97-AF65-F5344CB8AC3E}">
        <p14:creationId xmlns="" xmlns:p14="http://schemas.microsoft.com/office/powerpoint/2010/main" val="64174365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kumimoji="1" lang="en-US" altLang="ja-JP" sz="3600" b="1" dirty="0" smtClean="0">
                <a:solidFill>
                  <a:srgbClr val="FFD226"/>
                </a:solidFill>
                <a:latin typeface="Helvetica"/>
                <a:cs typeface="Helvetica"/>
              </a:rPr>
              <a:t>The results of gel shift assays and </a:t>
            </a:r>
            <a:r>
              <a:rPr kumimoji="1" lang="en-US" altLang="ja-JP" sz="3600" b="1" i="1" dirty="0" err="1" smtClean="0">
                <a:solidFill>
                  <a:srgbClr val="FFD226"/>
                </a:solidFill>
                <a:latin typeface="Helvetica"/>
                <a:cs typeface="Helvetica"/>
              </a:rPr>
              <a:t>K</a:t>
            </a:r>
            <a:r>
              <a:rPr kumimoji="1" lang="en-US" altLang="ja-JP" sz="3600" b="1" dirty="0" err="1" smtClean="0">
                <a:solidFill>
                  <a:srgbClr val="FFD226"/>
                </a:solidFill>
                <a:latin typeface="Helvetica"/>
                <a:cs typeface="Helvetica"/>
              </a:rPr>
              <a:t>d</a:t>
            </a:r>
            <a:r>
              <a:rPr kumimoji="1" lang="en-US" altLang="ja-JP" sz="3600" b="1" dirty="0" smtClean="0">
                <a:solidFill>
                  <a:srgbClr val="FFD226"/>
                </a:solidFill>
                <a:latin typeface="Helvetica"/>
                <a:cs typeface="Helvetica"/>
              </a:rPr>
              <a:t> values estimated by SPR </a:t>
            </a:r>
            <a:endParaRPr kumimoji="1" lang="ja-JP" altLang="en-US" sz="3600" b="1" dirty="0">
              <a:solidFill>
                <a:srgbClr val="FFD226"/>
              </a:solidFill>
              <a:latin typeface="Helvetica"/>
              <a:cs typeface="Helvetica"/>
            </a:endParaRPr>
          </a:p>
        </p:txBody>
      </p:sp>
      <p:sp>
        <p:nvSpPr>
          <p:cNvPr id="5" name="コンテンツ プレースホルダー 4"/>
          <p:cNvSpPr>
            <a:spLocks noGrp="1"/>
          </p:cNvSpPr>
          <p:nvPr>
            <p:ph idx="1"/>
          </p:nvPr>
        </p:nvSpPr>
        <p:spPr>
          <a:xfrm>
            <a:off x="457200" y="5643960"/>
            <a:ext cx="8229600" cy="905499"/>
          </a:xfrm>
        </p:spPr>
        <p:txBody>
          <a:bodyPr>
            <a:noAutofit/>
          </a:bodyPr>
          <a:lstStyle/>
          <a:p>
            <a:r>
              <a:rPr lang="en-US" altLang="ja-JP" sz="2800" dirty="0" smtClean="0"/>
              <a:t>The results of gel shift assays were related to the dissociation constants (</a:t>
            </a:r>
            <a:r>
              <a:rPr lang="en-US" altLang="ja-JP" sz="2800" i="1" dirty="0" err="1" smtClean="0"/>
              <a:t>K</a:t>
            </a:r>
            <a:r>
              <a:rPr lang="en-US" altLang="ja-JP" sz="2800" dirty="0" err="1" smtClean="0"/>
              <a:t>d</a:t>
            </a:r>
            <a:r>
              <a:rPr lang="en-US" altLang="ja-JP" sz="2800" dirty="0" smtClean="0"/>
              <a:t>) </a:t>
            </a:r>
            <a:endParaRPr kumimoji="1" lang="ja-JP" altLang="en-US" sz="2800" dirty="0"/>
          </a:p>
        </p:txBody>
      </p:sp>
      <p:pic>
        <p:nvPicPr>
          <p:cNvPr id="6" name="図 5"/>
          <p:cNvPicPr>
            <a:picLocks noChangeAspect="1"/>
          </p:cNvPicPr>
          <p:nvPr/>
        </p:nvPicPr>
        <p:blipFill>
          <a:blip r:embed="rId2"/>
          <a:stretch>
            <a:fillRect/>
          </a:stretch>
        </p:blipFill>
        <p:spPr>
          <a:xfrm rot="5400000">
            <a:off x="2256053" y="2020842"/>
            <a:ext cx="3973466" cy="3061129"/>
          </a:xfrm>
          <a:prstGeom prst="rect">
            <a:avLst/>
          </a:prstGeom>
        </p:spPr>
      </p:pic>
    </p:spTree>
    <p:extLst>
      <p:ext uri="{BB962C8B-B14F-4D97-AF65-F5344CB8AC3E}">
        <p14:creationId xmlns="" xmlns:p14="http://schemas.microsoft.com/office/powerpoint/2010/main" val="33471108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46937" y="274638"/>
            <a:ext cx="8725089" cy="1143000"/>
          </a:xfrm>
        </p:spPr>
        <p:txBody>
          <a:bodyPr>
            <a:noAutofit/>
          </a:bodyPr>
          <a:lstStyle/>
          <a:p>
            <a:r>
              <a:rPr kumimoji="1" lang="en-US" altLang="ja-JP" sz="3600" b="1" dirty="0" smtClean="0">
                <a:solidFill>
                  <a:srgbClr val="FFD226"/>
                </a:solidFill>
                <a:latin typeface="Helvetica"/>
                <a:cs typeface="Helvetica"/>
              </a:rPr>
              <a:t>The predicted structure of</a:t>
            </a:r>
            <a:br>
              <a:rPr kumimoji="1" lang="en-US" altLang="ja-JP" sz="3600" b="1" dirty="0" smtClean="0">
                <a:solidFill>
                  <a:srgbClr val="FFD226"/>
                </a:solidFill>
                <a:latin typeface="Helvetica"/>
                <a:cs typeface="Helvetica"/>
              </a:rPr>
            </a:br>
            <a:r>
              <a:rPr kumimoji="1" lang="en-US" altLang="ja-JP" sz="3600" b="1" dirty="0" smtClean="0">
                <a:solidFill>
                  <a:srgbClr val="FFD226"/>
                </a:solidFill>
                <a:latin typeface="Helvetica"/>
                <a:cs typeface="Helvetica"/>
              </a:rPr>
              <a:t> </a:t>
            </a:r>
            <a:r>
              <a:rPr kumimoji="1" lang="en-US" altLang="ja-JP" sz="3600" b="1" i="1" dirty="0" smtClean="0">
                <a:solidFill>
                  <a:srgbClr val="FFD226"/>
                </a:solidFill>
                <a:latin typeface="Helvetica"/>
                <a:cs typeface="Helvetica"/>
              </a:rPr>
              <a:t>Cp</a:t>
            </a:r>
            <a:r>
              <a:rPr kumimoji="1" lang="en-US" altLang="ja-JP" sz="3600" b="1" dirty="0" smtClean="0">
                <a:solidFill>
                  <a:srgbClr val="FFD226"/>
                </a:solidFill>
                <a:latin typeface="Helvetica"/>
                <a:cs typeface="Helvetica"/>
              </a:rPr>
              <a:t> </a:t>
            </a:r>
            <a:r>
              <a:rPr kumimoji="1" lang="en-US" altLang="ja-JP" sz="3600" b="1" dirty="0" err="1" smtClean="0">
                <a:solidFill>
                  <a:srgbClr val="FFD226"/>
                </a:solidFill>
                <a:latin typeface="Symbol" charset="2"/>
                <a:cs typeface="Symbol" charset="2"/>
              </a:rPr>
              <a:t>a</a:t>
            </a:r>
            <a:r>
              <a:rPr kumimoji="1" lang="en-US" altLang="ja-JP" sz="3600" b="1" dirty="0" err="1" smtClean="0">
                <a:solidFill>
                  <a:srgbClr val="FFD226"/>
                </a:solidFill>
                <a:latin typeface="Helvetica"/>
                <a:cs typeface="Helvetica"/>
              </a:rPr>
              <a:t>CTD</a:t>
            </a:r>
            <a:endParaRPr kumimoji="1" lang="ja-JP" altLang="en-US" sz="3600" b="1" dirty="0">
              <a:solidFill>
                <a:srgbClr val="FFD226"/>
              </a:solidFill>
              <a:latin typeface="Helvetica"/>
              <a:cs typeface="Helvetica"/>
            </a:endParaRPr>
          </a:p>
        </p:txBody>
      </p:sp>
      <p:sp>
        <p:nvSpPr>
          <p:cNvPr id="5" name="コンテンツ プレースホルダー 4"/>
          <p:cNvSpPr>
            <a:spLocks noGrp="1"/>
          </p:cNvSpPr>
          <p:nvPr>
            <p:ph idx="1"/>
          </p:nvPr>
        </p:nvSpPr>
        <p:spPr>
          <a:xfrm>
            <a:off x="457200" y="5126598"/>
            <a:ext cx="8229600" cy="952532"/>
          </a:xfrm>
        </p:spPr>
        <p:txBody>
          <a:bodyPr>
            <a:normAutofit/>
          </a:bodyPr>
          <a:lstStyle/>
          <a:p>
            <a:r>
              <a:rPr kumimoji="1" lang="en-US" altLang="ja-JP" sz="2800" dirty="0" smtClean="0">
                <a:latin typeface="Helvetica"/>
                <a:cs typeface="Helvetica"/>
              </a:rPr>
              <a:t>The structure </a:t>
            </a:r>
            <a:r>
              <a:rPr lang="en-US" altLang="ja-JP" sz="2800" dirty="0" smtClean="0">
                <a:latin typeface="Helvetica"/>
                <a:cs typeface="Helvetica"/>
              </a:rPr>
              <a:t>of </a:t>
            </a:r>
            <a:r>
              <a:rPr kumimoji="1" lang="en-US" altLang="ja-JP" sz="2800" i="1" dirty="0" err="1" smtClean="0">
                <a:latin typeface="Helvetica"/>
                <a:cs typeface="Helvetica"/>
              </a:rPr>
              <a:t>Cp</a:t>
            </a:r>
            <a:r>
              <a:rPr kumimoji="1" lang="en-US" altLang="ja-JP" sz="2800" dirty="0" smtClean="0">
                <a:latin typeface="Helvetica"/>
                <a:cs typeface="Helvetica"/>
              </a:rPr>
              <a:t> </a:t>
            </a:r>
            <a:r>
              <a:rPr kumimoji="1" lang="en-US" altLang="ja-JP" sz="2800" dirty="0" err="1" smtClean="0">
                <a:latin typeface="Symbol" charset="2"/>
                <a:cs typeface="Symbol" charset="2"/>
              </a:rPr>
              <a:t>a</a:t>
            </a:r>
            <a:r>
              <a:rPr kumimoji="1" lang="en-US" altLang="ja-JP" sz="2800" dirty="0" err="1" smtClean="0">
                <a:latin typeface="Helvetica"/>
                <a:cs typeface="Helvetica"/>
              </a:rPr>
              <a:t>CTD</a:t>
            </a:r>
            <a:r>
              <a:rPr kumimoji="1" lang="en-US" altLang="ja-JP" sz="2800" dirty="0" smtClean="0">
                <a:latin typeface="Helvetica"/>
                <a:cs typeface="Helvetica"/>
              </a:rPr>
              <a:t> was predicted from</a:t>
            </a:r>
            <a:r>
              <a:rPr lang="en-US" altLang="ja-JP" sz="2800" dirty="0" smtClean="0">
                <a:latin typeface="Helvetica"/>
                <a:cs typeface="Helvetica"/>
              </a:rPr>
              <a:t> that of </a:t>
            </a:r>
            <a:r>
              <a:rPr lang="en-US" altLang="ja-JP" sz="2800" i="1" dirty="0" smtClean="0">
                <a:latin typeface="Helvetica"/>
                <a:cs typeface="Helvetica"/>
              </a:rPr>
              <a:t>Bacillus </a:t>
            </a:r>
            <a:r>
              <a:rPr lang="en-US" altLang="ja-JP" sz="2800" i="1" dirty="0" err="1" smtClean="0">
                <a:latin typeface="Helvetica"/>
                <a:cs typeface="Helvetica"/>
              </a:rPr>
              <a:t>subtilis</a:t>
            </a:r>
            <a:r>
              <a:rPr lang="en-US" altLang="ja-JP" sz="2800" i="1" dirty="0" smtClean="0">
                <a:latin typeface="Helvetica"/>
                <a:cs typeface="Helvetica"/>
              </a:rPr>
              <a:t> </a:t>
            </a:r>
            <a:r>
              <a:rPr lang="en-US" altLang="ja-JP" sz="2800" dirty="0" err="1" smtClean="0">
                <a:latin typeface="Symbol" charset="2"/>
                <a:cs typeface="Symbol" charset="2"/>
              </a:rPr>
              <a:t>a</a:t>
            </a:r>
            <a:r>
              <a:rPr lang="en-US" altLang="ja-JP" sz="2800" dirty="0" err="1" smtClean="0">
                <a:latin typeface="Helvetica"/>
                <a:cs typeface="Helvetica"/>
              </a:rPr>
              <a:t>CTD</a:t>
            </a:r>
            <a:r>
              <a:rPr lang="en-US" altLang="ja-JP" sz="2800" dirty="0" smtClean="0">
                <a:latin typeface="Helvetica"/>
                <a:cs typeface="Helvetica"/>
              </a:rPr>
              <a:t>.</a:t>
            </a:r>
            <a:endParaRPr kumimoji="1" lang="en-US" altLang="ja-JP" sz="2800" dirty="0" smtClean="0">
              <a:latin typeface="Helvetica"/>
              <a:cs typeface="Helvetica"/>
            </a:endParaRPr>
          </a:p>
        </p:txBody>
      </p:sp>
      <p:pic>
        <p:nvPicPr>
          <p:cNvPr id="6" name="図 5"/>
          <p:cNvPicPr>
            <a:picLocks noChangeAspect="1"/>
          </p:cNvPicPr>
          <p:nvPr/>
        </p:nvPicPr>
        <p:blipFill>
          <a:blip r:embed="rId2"/>
          <a:stretch>
            <a:fillRect/>
          </a:stretch>
        </p:blipFill>
        <p:spPr>
          <a:xfrm rot="5400000">
            <a:off x="3169829" y="-423297"/>
            <a:ext cx="2614706" cy="6858000"/>
          </a:xfrm>
          <a:prstGeom prst="rect">
            <a:avLst/>
          </a:prstGeom>
        </p:spPr>
      </p:pic>
      <p:sp>
        <p:nvSpPr>
          <p:cNvPr id="7" name="テキスト ボックス 6"/>
          <p:cNvSpPr txBox="1"/>
          <p:nvPr/>
        </p:nvSpPr>
        <p:spPr>
          <a:xfrm>
            <a:off x="1364031" y="4484388"/>
            <a:ext cx="2627868" cy="400110"/>
          </a:xfrm>
          <a:prstGeom prst="rect">
            <a:avLst/>
          </a:prstGeom>
          <a:noFill/>
        </p:spPr>
        <p:txBody>
          <a:bodyPr wrap="none" rtlCol="0">
            <a:spAutoFit/>
          </a:bodyPr>
          <a:lstStyle/>
          <a:p>
            <a:r>
              <a:rPr kumimoji="1" lang="en-US" altLang="ja-JP" sz="2000" dirty="0" smtClean="0"/>
              <a:t>(A) </a:t>
            </a:r>
            <a:r>
              <a:rPr kumimoji="1" lang="en-US" altLang="ja-JP" sz="2000" i="1" dirty="0" smtClean="0"/>
              <a:t>C. </a:t>
            </a:r>
            <a:r>
              <a:rPr lang="en-US" altLang="ja-JP" sz="2000" i="1" dirty="0" smtClean="0"/>
              <a:t>perfringens </a:t>
            </a:r>
            <a:r>
              <a:rPr lang="en-US" altLang="ja-JP" sz="2000" dirty="0" err="1" smtClean="0">
                <a:latin typeface="Symbol" charset="2"/>
                <a:cs typeface="Symbol" charset="2"/>
              </a:rPr>
              <a:t>a</a:t>
            </a:r>
            <a:r>
              <a:rPr lang="en-US" altLang="ja-JP" sz="2000" dirty="0" err="1" smtClean="0"/>
              <a:t>CTD</a:t>
            </a:r>
            <a:r>
              <a:rPr lang="en-US" altLang="ja-JP" sz="2000" dirty="0" smtClean="0"/>
              <a:t> </a:t>
            </a:r>
            <a:endParaRPr kumimoji="1" lang="ja-JP" altLang="en-US" sz="2000" dirty="0"/>
          </a:p>
        </p:txBody>
      </p:sp>
      <p:sp>
        <p:nvSpPr>
          <p:cNvPr id="8" name="テキスト ボックス 7"/>
          <p:cNvSpPr txBox="1"/>
          <p:nvPr/>
        </p:nvSpPr>
        <p:spPr>
          <a:xfrm>
            <a:off x="5926476" y="4484386"/>
            <a:ext cx="1781031" cy="400110"/>
          </a:xfrm>
          <a:prstGeom prst="rect">
            <a:avLst/>
          </a:prstGeom>
          <a:noFill/>
        </p:spPr>
        <p:txBody>
          <a:bodyPr wrap="none" rtlCol="0">
            <a:spAutoFit/>
          </a:bodyPr>
          <a:lstStyle/>
          <a:p>
            <a:r>
              <a:rPr kumimoji="1" lang="en-US" altLang="ja-JP" sz="2000" dirty="0" smtClean="0"/>
              <a:t>(B) </a:t>
            </a:r>
            <a:r>
              <a:rPr kumimoji="1" lang="en-US" altLang="ja-JP" sz="2000" i="1" dirty="0" smtClean="0"/>
              <a:t>E. </a:t>
            </a:r>
            <a:r>
              <a:rPr lang="en-US" altLang="ja-JP" sz="2000" i="1" dirty="0" smtClean="0"/>
              <a:t>c</a:t>
            </a:r>
            <a:r>
              <a:rPr kumimoji="1" lang="en-US" altLang="ja-JP" sz="2000" i="1" dirty="0" smtClean="0"/>
              <a:t>oli </a:t>
            </a:r>
            <a:r>
              <a:rPr kumimoji="1" lang="en-US" altLang="ja-JP" sz="2000" dirty="0" err="1" smtClean="0">
                <a:latin typeface="Symbol" charset="2"/>
                <a:cs typeface="Symbol" charset="2"/>
              </a:rPr>
              <a:t>a</a:t>
            </a:r>
            <a:r>
              <a:rPr kumimoji="1" lang="en-US" altLang="ja-JP" sz="2000" dirty="0" err="1" smtClean="0"/>
              <a:t>CTD</a:t>
            </a:r>
            <a:r>
              <a:rPr kumimoji="1" lang="en-US" altLang="ja-JP" sz="2000" dirty="0" smtClean="0"/>
              <a:t>  </a:t>
            </a:r>
            <a:endParaRPr kumimoji="1" lang="ja-JP" altLang="en-US" sz="2000" dirty="0"/>
          </a:p>
        </p:txBody>
      </p:sp>
    </p:spTree>
    <p:extLst>
      <p:ext uri="{BB962C8B-B14F-4D97-AF65-F5344CB8AC3E}">
        <p14:creationId xmlns="" xmlns:p14="http://schemas.microsoft.com/office/powerpoint/2010/main" val="18280651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b="1" dirty="0" smtClean="0">
                <a:solidFill>
                  <a:srgbClr val="FFD226"/>
                </a:solidFill>
                <a:latin typeface="Helvetica"/>
                <a:cs typeface="Helvetica"/>
              </a:rPr>
              <a:t>Mapping of amino acid residues substituted to alanin</a:t>
            </a:r>
            <a:r>
              <a:rPr lang="en-US" altLang="ja-JP" b="1" dirty="0" smtClean="0">
                <a:solidFill>
                  <a:srgbClr val="FFD226"/>
                </a:solidFill>
                <a:latin typeface="Helvetica"/>
                <a:cs typeface="Helvetica"/>
              </a:rPr>
              <a:t>e </a:t>
            </a:r>
            <a:endParaRPr kumimoji="1" lang="ja-JP" altLang="en-US" b="1" dirty="0">
              <a:solidFill>
                <a:srgbClr val="FFD226"/>
              </a:solidFill>
              <a:latin typeface="Helvetica"/>
              <a:cs typeface="Helvetica"/>
            </a:endParaRPr>
          </a:p>
        </p:txBody>
      </p:sp>
      <p:sp>
        <p:nvSpPr>
          <p:cNvPr id="7" name="コンテンツ プレースホルダー 6"/>
          <p:cNvSpPr>
            <a:spLocks noGrp="1"/>
          </p:cNvSpPr>
          <p:nvPr>
            <p:ph idx="1"/>
          </p:nvPr>
        </p:nvSpPr>
        <p:spPr>
          <a:xfrm>
            <a:off x="176597" y="6272963"/>
            <a:ext cx="8229600" cy="446928"/>
          </a:xfrm>
        </p:spPr>
        <p:txBody>
          <a:bodyPr>
            <a:normAutofit fontScale="85000" lnSpcReduction="20000"/>
          </a:bodyPr>
          <a:lstStyle/>
          <a:p>
            <a:r>
              <a:rPr kumimoji="1" lang="en-US" altLang="ja-JP" dirty="0" smtClean="0"/>
              <a:t>Both contact paths  were similar.</a:t>
            </a:r>
            <a:endParaRPr kumimoji="1" lang="ja-JP" altLang="en-US" dirty="0"/>
          </a:p>
        </p:txBody>
      </p:sp>
      <p:pic>
        <p:nvPicPr>
          <p:cNvPr id="4" name="図 3"/>
          <p:cNvPicPr>
            <a:picLocks noChangeAspect="1"/>
          </p:cNvPicPr>
          <p:nvPr/>
        </p:nvPicPr>
        <p:blipFill>
          <a:blip r:embed="rId2"/>
          <a:stretch>
            <a:fillRect/>
          </a:stretch>
        </p:blipFill>
        <p:spPr>
          <a:xfrm rot="5400000">
            <a:off x="3131729" y="-282198"/>
            <a:ext cx="2667134" cy="6858000"/>
          </a:xfrm>
          <a:prstGeom prst="rect">
            <a:avLst/>
          </a:prstGeom>
        </p:spPr>
      </p:pic>
      <p:sp>
        <p:nvSpPr>
          <p:cNvPr id="5" name="テキスト ボックス 4"/>
          <p:cNvSpPr txBox="1"/>
          <p:nvPr/>
        </p:nvSpPr>
        <p:spPr>
          <a:xfrm>
            <a:off x="293972" y="4451554"/>
            <a:ext cx="4079738" cy="2031325"/>
          </a:xfrm>
          <a:prstGeom prst="rect">
            <a:avLst/>
          </a:prstGeom>
          <a:noFill/>
        </p:spPr>
        <p:txBody>
          <a:bodyPr wrap="none" rtlCol="0">
            <a:spAutoFit/>
          </a:bodyPr>
          <a:lstStyle/>
          <a:p>
            <a:r>
              <a:rPr kumimoji="1" lang="en-US" altLang="ja-JP" dirty="0" smtClean="0"/>
              <a:t>(C) </a:t>
            </a:r>
            <a:r>
              <a:rPr lang="en-US" altLang="ja-JP" i="1" dirty="0"/>
              <a:t>C. perfringens </a:t>
            </a:r>
            <a:r>
              <a:rPr lang="en-US" altLang="ja-JP" dirty="0" err="1">
                <a:latin typeface="Symbol" charset="2"/>
                <a:cs typeface="Symbol" charset="2"/>
              </a:rPr>
              <a:t>a</a:t>
            </a:r>
            <a:r>
              <a:rPr lang="en-US" altLang="ja-JP" dirty="0" err="1"/>
              <a:t>CTD</a:t>
            </a:r>
            <a:r>
              <a:rPr lang="en-US" altLang="ja-JP" dirty="0"/>
              <a:t> </a:t>
            </a:r>
            <a:endParaRPr kumimoji="1" lang="en-US" altLang="ja-JP" dirty="0" smtClean="0"/>
          </a:p>
          <a:p>
            <a:r>
              <a:rPr kumimoji="1" lang="en-US" altLang="ja-JP" dirty="0" smtClean="0">
                <a:solidFill>
                  <a:srgbClr val="FF0000"/>
                </a:solidFill>
              </a:rPr>
              <a:t>Red</a:t>
            </a:r>
            <a:r>
              <a:rPr kumimoji="1" lang="en-US" altLang="ja-JP" dirty="0" smtClean="0"/>
              <a:t> : The values of </a:t>
            </a:r>
            <a:r>
              <a:rPr kumimoji="1" lang="en-US" altLang="ja-JP" i="1" dirty="0" err="1" smtClean="0"/>
              <a:t>K</a:t>
            </a:r>
            <a:r>
              <a:rPr kumimoji="1" lang="en-US" altLang="ja-JP" dirty="0" err="1" smtClean="0"/>
              <a:t>d</a:t>
            </a:r>
            <a:r>
              <a:rPr lang="en-US" altLang="ja-JP" dirty="0" smtClean="0"/>
              <a:t> increased </a:t>
            </a:r>
          </a:p>
          <a:p>
            <a:r>
              <a:rPr lang="en-US" altLang="ja-JP" dirty="0"/>
              <a:t> </a:t>
            </a:r>
            <a:r>
              <a:rPr lang="en-US" altLang="ja-JP" dirty="0" smtClean="0"/>
              <a:t>          more 30-folds than that of </a:t>
            </a:r>
            <a:r>
              <a:rPr lang="en-US" altLang="ja-JP" dirty="0" err="1" smtClean="0">
                <a:latin typeface="Symbol" charset="2"/>
                <a:cs typeface="Symbol" charset="2"/>
              </a:rPr>
              <a:t>a</a:t>
            </a:r>
            <a:r>
              <a:rPr lang="en-US" altLang="ja-JP" dirty="0" err="1" smtClean="0"/>
              <a:t>WT</a:t>
            </a:r>
            <a:r>
              <a:rPr lang="en-US" altLang="ja-JP" dirty="0" smtClean="0"/>
              <a:t>.</a:t>
            </a:r>
          </a:p>
          <a:p>
            <a:r>
              <a:rPr lang="en-US" altLang="ja-JP" dirty="0" smtClean="0">
                <a:solidFill>
                  <a:srgbClr val="FFFF00"/>
                </a:solidFill>
              </a:rPr>
              <a:t>Yellow</a:t>
            </a:r>
            <a:r>
              <a:rPr lang="en-US" altLang="ja-JP" dirty="0" smtClean="0"/>
              <a:t> : The values of </a:t>
            </a:r>
            <a:r>
              <a:rPr lang="en-US" altLang="ja-JP" i="1" dirty="0" err="1" smtClean="0"/>
              <a:t>K</a:t>
            </a:r>
            <a:r>
              <a:rPr lang="en-US" altLang="ja-JP" dirty="0" err="1" smtClean="0"/>
              <a:t>d</a:t>
            </a:r>
            <a:r>
              <a:rPr lang="en-US" altLang="ja-JP" dirty="0" smtClean="0"/>
              <a:t> increased</a:t>
            </a:r>
          </a:p>
          <a:p>
            <a:r>
              <a:rPr lang="en-US" altLang="ja-JP" dirty="0" smtClean="0"/>
              <a:t>               more 8-folds than that of </a:t>
            </a:r>
            <a:r>
              <a:rPr lang="en-US" altLang="ja-JP" dirty="0" err="1" smtClean="0">
                <a:latin typeface="Symbol" charset="2"/>
                <a:cs typeface="Symbol" charset="2"/>
              </a:rPr>
              <a:t>a</a:t>
            </a:r>
            <a:r>
              <a:rPr lang="en-US" altLang="ja-JP" dirty="0" err="1" smtClean="0"/>
              <a:t>WT</a:t>
            </a:r>
            <a:r>
              <a:rPr lang="en-US" altLang="ja-JP" dirty="0" smtClean="0"/>
              <a:t>.</a:t>
            </a:r>
          </a:p>
          <a:p>
            <a:r>
              <a:rPr lang="en-US" altLang="ja-JP" dirty="0" smtClean="0">
                <a:solidFill>
                  <a:schemeClr val="accent6">
                    <a:lumMod val="60000"/>
                    <a:lumOff val="40000"/>
                  </a:schemeClr>
                </a:solidFill>
              </a:rPr>
              <a:t>Purple</a:t>
            </a:r>
            <a:r>
              <a:rPr lang="en-US" altLang="ja-JP" dirty="0" smtClean="0"/>
              <a:t> : important for the protein folding.</a:t>
            </a:r>
          </a:p>
          <a:p>
            <a:r>
              <a:rPr kumimoji="1" lang="en-US" altLang="ja-JP" dirty="0" smtClean="0"/>
              <a:t>            </a:t>
            </a:r>
            <a:endParaRPr kumimoji="1" lang="ja-JP" altLang="en-US" dirty="0"/>
          </a:p>
        </p:txBody>
      </p:sp>
      <p:sp>
        <p:nvSpPr>
          <p:cNvPr id="6" name="テキスト ボックス 5"/>
          <p:cNvSpPr txBox="1"/>
          <p:nvPr/>
        </p:nvSpPr>
        <p:spPr>
          <a:xfrm>
            <a:off x="4540758" y="4459846"/>
            <a:ext cx="4022818" cy="1754327"/>
          </a:xfrm>
          <a:prstGeom prst="rect">
            <a:avLst/>
          </a:prstGeom>
          <a:noFill/>
        </p:spPr>
        <p:txBody>
          <a:bodyPr wrap="none" rtlCol="0">
            <a:spAutoFit/>
          </a:bodyPr>
          <a:lstStyle/>
          <a:p>
            <a:r>
              <a:rPr lang="en-US" altLang="ja-JP" dirty="0" smtClean="0"/>
              <a:t>(D) </a:t>
            </a:r>
            <a:r>
              <a:rPr lang="en-US" altLang="ja-JP" i="1" dirty="0" smtClean="0"/>
              <a:t>E. coli </a:t>
            </a:r>
            <a:r>
              <a:rPr lang="en-US" altLang="ja-JP" dirty="0" err="1" smtClean="0">
                <a:latin typeface="Symbol" charset="2"/>
                <a:cs typeface="Symbol" charset="2"/>
              </a:rPr>
              <a:t>a</a:t>
            </a:r>
            <a:r>
              <a:rPr lang="en-US" altLang="ja-JP" dirty="0" err="1" smtClean="0"/>
              <a:t>CTD</a:t>
            </a:r>
            <a:endParaRPr lang="en-US" altLang="ja-JP" dirty="0" smtClean="0"/>
          </a:p>
          <a:p>
            <a:r>
              <a:rPr lang="en-US" altLang="ja-JP" dirty="0" smtClean="0">
                <a:solidFill>
                  <a:srgbClr val="FF0000"/>
                </a:solidFill>
              </a:rPr>
              <a:t>Red</a:t>
            </a:r>
            <a:r>
              <a:rPr lang="en-US" altLang="ja-JP" dirty="0" smtClean="0"/>
              <a:t> : The contact path between </a:t>
            </a:r>
            <a:r>
              <a:rPr lang="en-US" altLang="ja-JP" i="1" dirty="0" smtClean="0"/>
              <a:t>E. coli</a:t>
            </a:r>
          </a:p>
          <a:p>
            <a:r>
              <a:rPr lang="en-US" altLang="ja-JP" dirty="0" smtClean="0"/>
              <a:t>           </a:t>
            </a:r>
            <a:r>
              <a:rPr lang="en-US" altLang="ja-JP" dirty="0" err="1" smtClean="0">
                <a:latin typeface="Symbol" charset="2"/>
                <a:cs typeface="Symbol" charset="2"/>
              </a:rPr>
              <a:t>a</a:t>
            </a:r>
            <a:r>
              <a:rPr lang="en-US" altLang="ja-JP" dirty="0" err="1" smtClean="0"/>
              <a:t>CTD</a:t>
            </a:r>
            <a:r>
              <a:rPr lang="en-US" altLang="ja-JP" dirty="0" smtClean="0"/>
              <a:t> and the </a:t>
            </a:r>
            <a:r>
              <a:rPr lang="en-US" altLang="ja-JP" dirty="0" err="1" smtClean="0"/>
              <a:t>UPelement</a:t>
            </a:r>
            <a:r>
              <a:rPr lang="en-US" altLang="ja-JP" dirty="0" smtClean="0"/>
              <a:t>.</a:t>
            </a:r>
          </a:p>
          <a:p>
            <a:r>
              <a:rPr lang="en-US" altLang="ja-JP" dirty="0" smtClean="0">
                <a:solidFill>
                  <a:srgbClr val="FF33B5"/>
                </a:solidFill>
              </a:rPr>
              <a:t>Pink</a:t>
            </a:r>
            <a:r>
              <a:rPr lang="en-US" altLang="ja-JP" dirty="0" smtClean="0"/>
              <a:t>: The amino acid residues involved in</a:t>
            </a:r>
          </a:p>
          <a:p>
            <a:r>
              <a:rPr lang="en-US" altLang="ja-JP" dirty="0" smtClean="0"/>
              <a:t>          contact with the UP element.</a:t>
            </a:r>
          </a:p>
          <a:p>
            <a:endParaRPr kumimoji="1" lang="ja-JP" altLang="en-US" dirty="0"/>
          </a:p>
        </p:txBody>
      </p:sp>
      <p:sp>
        <p:nvSpPr>
          <p:cNvPr id="3" name="テキスト ボックス 2"/>
          <p:cNvSpPr txBox="1"/>
          <p:nvPr/>
        </p:nvSpPr>
        <p:spPr>
          <a:xfrm>
            <a:off x="4340855" y="5869476"/>
            <a:ext cx="4579724" cy="369332"/>
          </a:xfrm>
          <a:prstGeom prst="rect">
            <a:avLst/>
          </a:prstGeom>
          <a:noFill/>
        </p:spPr>
        <p:txBody>
          <a:bodyPr wrap="none" rtlCol="0">
            <a:spAutoFit/>
          </a:bodyPr>
          <a:lstStyle/>
          <a:p>
            <a:r>
              <a:rPr kumimoji="1" lang="en-US" altLang="ja-JP" dirty="0" smtClean="0"/>
              <a:t>[</a:t>
            </a:r>
            <a:r>
              <a:rPr kumimoji="1" lang="en-US" altLang="ja-JP" dirty="0" err="1" smtClean="0"/>
              <a:t>Gourse</a:t>
            </a:r>
            <a:r>
              <a:rPr kumimoji="1" lang="en-US" altLang="ja-JP" dirty="0" smtClean="0"/>
              <a:t> </a:t>
            </a:r>
            <a:r>
              <a:rPr kumimoji="1" lang="en-US" altLang="ja-JP" i="1" dirty="0" smtClean="0"/>
              <a:t>et al</a:t>
            </a:r>
            <a:r>
              <a:rPr kumimoji="1" lang="en-US" altLang="ja-JP" dirty="0" smtClean="0"/>
              <a:t>. </a:t>
            </a:r>
            <a:r>
              <a:rPr kumimoji="1" lang="en-US" altLang="ja-JP" i="1" dirty="0" err="1" smtClean="0"/>
              <a:t>Mol</a:t>
            </a:r>
            <a:r>
              <a:rPr kumimoji="1" lang="en-US" altLang="ja-JP" i="1" dirty="0" smtClean="0"/>
              <a:t> </a:t>
            </a:r>
            <a:r>
              <a:rPr kumimoji="1" lang="en-US" altLang="ja-JP" i="1" dirty="0" err="1" smtClean="0"/>
              <a:t>Microbiol</a:t>
            </a:r>
            <a:r>
              <a:rPr lang="en-US" altLang="ja-JP" i="1" dirty="0" smtClean="0"/>
              <a:t> </a:t>
            </a:r>
            <a:r>
              <a:rPr lang="en-US" altLang="ja-JP" b="1" dirty="0" smtClean="0"/>
              <a:t>37</a:t>
            </a:r>
            <a:r>
              <a:rPr lang="en-US" altLang="ja-JP" dirty="0" smtClean="0"/>
              <a:t>:687-695, 2000]</a:t>
            </a:r>
            <a:endParaRPr kumimoji="1" lang="ja-JP" altLang="en-US" dirty="0"/>
          </a:p>
        </p:txBody>
      </p:sp>
    </p:spTree>
    <p:extLst>
      <p:ext uri="{BB962C8B-B14F-4D97-AF65-F5344CB8AC3E}">
        <p14:creationId xmlns="" xmlns:p14="http://schemas.microsoft.com/office/powerpoint/2010/main" val="10506732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noAutofit/>
          </a:bodyPr>
          <a:lstStyle/>
          <a:p>
            <a:r>
              <a:rPr kumimoji="1" lang="en-US" altLang="ja-JP" sz="3600" b="1" dirty="0" smtClean="0">
                <a:solidFill>
                  <a:srgbClr val="FFD226"/>
                </a:solidFill>
                <a:latin typeface="Helvetica"/>
                <a:cs typeface="Helvetica"/>
              </a:rPr>
              <a:t>Affinities of the </a:t>
            </a:r>
            <a:r>
              <a:rPr kumimoji="1" lang="en-US" altLang="ja-JP" sz="3600" b="1" dirty="0" smtClean="0">
                <a:solidFill>
                  <a:srgbClr val="FFD226"/>
                </a:solidFill>
                <a:latin typeface="Symbol" charset="2"/>
                <a:cs typeface="Symbol" charset="2"/>
              </a:rPr>
              <a:t>a</a:t>
            </a:r>
            <a:r>
              <a:rPr kumimoji="1" lang="en-US" altLang="ja-JP" sz="3600" b="1" dirty="0" smtClean="0">
                <a:solidFill>
                  <a:srgbClr val="FFD226"/>
                </a:solidFill>
                <a:latin typeface="Helvetica"/>
                <a:cs typeface="Helvetica"/>
              </a:rPr>
              <a:t> subunits to DNA at various temperatures</a:t>
            </a:r>
            <a:endParaRPr kumimoji="1" lang="ja-JP" altLang="en-US" sz="3600" b="1" dirty="0">
              <a:solidFill>
                <a:srgbClr val="FFD226"/>
              </a:solidFill>
              <a:latin typeface="Helvetica"/>
              <a:cs typeface="Helvetica"/>
            </a:endParaRPr>
          </a:p>
        </p:txBody>
      </p:sp>
      <p:graphicFrame>
        <p:nvGraphicFramePr>
          <p:cNvPr id="6" name="コンテンツ プレースホルダー 5"/>
          <p:cNvGraphicFramePr>
            <a:graphicFrameLocks noGrp="1"/>
          </p:cNvGraphicFramePr>
          <p:nvPr>
            <p:ph idx="1"/>
            <p:extLst>
              <p:ext uri="{D42A27DB-BD31-4B8C-83A1-F6EECF244321}">
                <p14:modId xmlns="" xmlns:p14="http://schemas.microsoft.com/office/powerpoint/2010/main" val="3837269092"/>
              </p:ext>
            </p:extLst>
          </p:nvPr>
        </p:nvGraphicFramePr>
        <p:xfrm>
          <a:off x="2810372" y="1575068"/>
          <a:ext cx="5938236" cy="6400800"/>
        </p:xfrm>
        <a:graphic>
          <a:graphicData uri="http://schemas.openxmlformats.org/drawingml/2006/table">
            <a:tbl>
              <a:tblPr firstRow="1" bandRow="1">
                <a:tableStyleId>{2D5ABB26-0587-4C30-8999-92F81FD0307C}</a:tableStyleId>
              </a:tblPr>
              <a:tblGrid>
                <a:gridCol w="1693280"/>
                <a:gridCol w="1716796"/>
                <a:gridCol w="1787350"/>
                <a:gridCol w="740810"/>
              </a:tblGrid>
              <a:tr h="181945">
                <a:tc>
                  <a:txBody>
                    <a:bodyPr/>
                    <a:lstStyle/>
                    <a:p>
                      <a:r>
                        <a:rPr kumimoji="1" lang="en-US" altLang="ja-JP" sz="2000" dirty="0" smtClean="0">
                          <a:latin typeface="Symbol" charset="2"/>
                          <a:cs typeface="Symbol" charset="2"/>
                        </a:rPr>
                        <a:t>a</a:t>
                      </a:r>
                      <a:r>
                        <a:rPr kumimoji="1" lang="en-US" altLang="ja-JP" sz="2000" dirty="0" smtClean="0"/>
                        <a:t> subunit (DNA)</a:t>
                      </a:r>
                      <a:endParaRPr kumimoji="1" lang="ja-JP" altLang="en-US" sz="2000" dirty="0"/>
                    </a:p>
                  </a:txBody>
                  <a:tcPr>
                    <a:lnL w="28575" cap="flat" cmpd="sng" algn="ctr">
                      <a:solidFill>
                        <a:prstClr val="white"/>
                      </a:solidFill>
                      <a:prstDash val="solid"/>
                      <a:round/>
                      <a:headEnd type="none" w="med" len="med"/>
                      <a:tailEnd type="none" w="med" len="med"/>
                    </a:lnL>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r>
                        <a:rPr kumimoji="1" lang="en-US" altLang="ja-JP" sz="2000" dirty="0" smtClean="0"/>
                        <a:t>Temperature</a:t>
                      </a:r>
                    </a:p>
                    <a:p>
                      <a:r>
                        <a:rPr kumimoji="1" lang="en-US" altLang="ja-JP" sz="2000" dirty="0" smtClean="0"/>
                        <a:t>(°C)</a:t>
                      </a:r>
                      <a:endParaRPr kumimoji="1" lang="ja-JP" altLang="en-US" sz="2000" dirty="0"/>
                    </a:p>
                  </a:txBody>
                  <a:tcP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r>
                        <a:rPr kumimoji="1" lang="en-US" altLang="ja-JP" sz="2000" i="1" dirty="0" err="1" smtClean="0"/>
                        <a:t>K</a:t>
                      </a:r>
                      <a:r>
                        <a:rPr kumimoji="1" lang="en-US" altLang="ja-JP" sz="2000" dirty="0" err="1" smtClean="0"/>
                        <a:t>d</a:t>
                      </a:r>
                      <a:endParaRPr kumimoji="1" lang="en-US" altLang="ja-JP" sz="2000" dirty="0" smtClean="0"/>
                    </a:p>
                    <a:p>
                      <a:r>
                        <a:rPr kumimoji="1" lang="en-US" altLang="ja-JP" sz="2000" dirty="0" smtClean="0"/>
                        <a:t> (M)</a:t>
                      </a:r>
                      <a:endParaRPr kumimoji="1" lang="ja-JP" altLang="en-US" sz="2000" dirty="0"/>
                    </a:p>
                  </a:txBody>
                  <a:tcP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c>
                  <a:txBody>
                    <a:bodyPr/>
                    <a:lstStyle/>
                    <a:p>
                      <a:r>
                        <a:rPr kumimoji="1" lang="en-US" altLang="ja-JP" sz="2000" dirty="0" smtClean="0"/>
                        <a:t>Ratio</a:t>
                      </a:r>
                      <a:endParaRPr kumimoji="1" lang="ja-JP" altLang="en-US" sz="2000" dirty="0"/>
                    </a:p>
                  </a:txBody>
                  <a:tcPr>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lnB w="28575" cap="flat" cmpd="sng" algn="ctr">
                      <a:solidFill>
                        <a:prstClr val="white"/>
                      </a:solidFill>
                      <a:prstDash val="solid"/>
                      <a:round/>
                      <a:headEnd type="none" w="med" len="med"/>
                      <a:tailEnd type="none" w="med" len="med"/>
                    </a:lnB>
                  </a:tcPr>
                </a:tc>
              </a:tr>
              <a:tr h="419175">
                <a:tc>
                  <a:txBody>
                    <a:bodyPr/>
                    <a:lstStyle/>
                    <a:p>
                      <a:r>
                        <a:rPr kumimoji="1" lang="en-US" altLang="ja-JP" sz="2000" i="1" dirty="0" err="1" smtClean="0"/>
                        <a:t>Cp</a:t>
                      </a:r>
                      <a:r>
                        <a:rPr kumimoji="1" lang="en-US" altLang="ja-JP" sz="2000" dirty="0" smtClean="0"/>
                        <a:t> </a:t>
                      </a:r>
                      <a:r>
                        <a:rPr kumimoji="1" lang="en-US" altLang="ja-JP" sz="2000" dirty="0" err="1" smtClean="0">
                          <a:latin typeface="Symbol" charset="2"/>
                          <a:cs typeface="Symbol" charset="2"/>
                        </a:rPr>
                        <a:t>a</a:t>
                      </a:r>
                      <a:r>
                        <a:rPr kumimoji="1" lang="en-US" altLang="ja-JP" sz="2000" dirty="0" err="1" smtClean="0"/>
                        <a:t>WT</a:t>
                      </a:r>
                      <a:r>
                        <a:rPr kumimoji="1" lang="en-US" altLang="ja-JP" sz="2000" dirty="0" smtClean="0"/>
                        <a:t> (3A)</a:t>
                      </a:r>
                      <a:endParaRPr kumimoji="1" lang="ja-JP" altLang="en-US" sz="2000" dirty="0"/>
                    </a:p>
                  </a:txBody>
                  <a:tcPr>
                    <a:lnL w="28575" cap="flat" cmpd="sng" algn="ctr">
                      <a:solidFill>
                        <a:prstClr val="white"/>
                      </a:solidFill>
                      <a:prstDash val="solid"/>
                      <a:round/>
                      <a:headEnd type="none" w="med" len="med"/>
                      <a:tailEnd type="none" w="med" len="med"/>
                    </a:lnL>
                    <a:lnT w="28575" cap="flat" cmpd="sng" algn="ctr">
                      <a:solidFill>
                        <a:prstClr val="white"/>
                      </a:solidFill>
                      <a:prstDash val="solid"/>
                      <a:round/>
                      <a:headEnd type="none" w="med" len="med"/>
                      <a:tailEnd type="none" w="med" len="med"/>
                    </a:lnT>
                  </a:tcPr>
                </a:tc>
                <a:tc>
                  <a:txBody>
                    <a:bodyPr/>
                    <a:lstStyle/>
                    <a:p>
                      <a:r>
                        <a:rPr kumimoji="1" lang="en-US" altLang="ja-JP" sz="2000" dirty="0" smtClean="0"/>
                        <a:t>15</a:t>
                      </a:r>
                      <a:endParaRPr kumimoji="1" lang="ja-JP" altLang="en-US" sz="2000" dirty="0"/>
                    </a:p>
                  </a:txBody>
                  <a:tcPr>
                    <a:lnT w="28575" cap="flat" cmpd="sng" algn="ctr">
                      <a:solidFill>
                        <a:prstClr val="white"/>
                      </a:solidFill>
                      <a:prstDash val="solid"/>
                      <a:round/>
                      <a:headEnd type="none" w="med" len="med"/>
                      <a:tailEnd type="none" w="med" len="med"/>
                    </a:lnT>
                  </a:tcPr>
                </a:tc>
                <a:tc>
                  <a:txBody>
                    <a:bodyPr/>
                    <a:lstStyle/>
                    <a:p>
                      <a:r>
                        <a:rPr kumimoji="1" lang="en-US" altLang="ja-JP" sz="2000" dirty="0" smtClean="0"/>
                        <a:t>1.5 ± 0.1 X 10</a:t>
                      </a:r>
                      <a:r>
                        <a:rPr kumimoji="1" lang="en-US" altLang="ja-JP" sz="2000" baseline="30000" dirty="0" smtClean="0"/>
                        <a:t>-8</a:t>
                      </a:r>
                      <a:endParaRPr kumimoji="1" lang="ja-JP" altLang="en-US" sz="2000" baseline="30000" dirty="0"/>
                    </a:p>
                  </a:txBody>
                  <a:tcPr>
                    <a:lnT w="28575" cap="flat" cmpd="sng" algn="ctr">
                      <a:solidFill>
                        <a:prstClr val="white"/>
                      </a:solidFill>
                      <a:prstDash val="solid"/>
                      <a:round/>
                      <a:headEnd type="none" w="med" len="med"/>
                      <a:tailEnd type="none" w="med" len="med"/>
                    </a:lnT>
                  </a:tcPr>
                </a:tc>
                <a:tc>
                  <a:txBody>
                    <a:bodyPr/>
                    <a:lstStyle/>
                    <a:p>
                      <a:pPr algn="r"/>
                      <a:r>
                        <a:rPr kumimoji="1" lang="en-US" altLang="ja-JP" sz="2000" dirty="0" smtClean="0"/>
                        <a:t>1.0</a:t>
                      </a:r>
                      <a:endParaRPr kumimoji="1" lang="ja-JP" altLang="en-US" sz="2000" dirty="0"/>
                    </a:p>
                  </a:txBody>
                  <a:tcPr>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tcPr>
                </a:tc>
              </a:tr>
              <a:tr h="419175">
                <a:tc>
                  <a:txBody>
                    <a:bodyPr/>
                    <a:lstStyle/>
                    <a:p>
                      <a:endParaRPr kumimoji="1" lang="ja-JP" altLang="en-US" sz="2000"/>
                    </a:p>
                  </a:txBody>
                  <a:tcPr>
                    <a:lnL w="28575" cap="flat" cmpd="sng" algn="ctr">
                      <a:solidFill>
                        <a:prstClr val="white"/>
                      </a:solidFill>
                      <a:prstDash val="solid"/>
                      <a:round/>
                      <a:headEnd type="none" w="med" len="med"/>
                      <a:tailEnd type="none" w="med" len="med"/>
                    </a:lnL>
                  </a:tcPr>
                </a:tc>
                <a:tc>
                  <a:txBody>
                    <a:bodyPr/>
                    <a:lstStyle/>
                    <a:p>
                      <a:r>
                        <a:rPr kumimoji="1" lang="en-US" altLang="ja-JP" sz="2000" dirty="0" smtClean="0"/>
                        <a:t>25</a:t>
                      </a:r>
                      <a:endParaRPr kumimoji="1" lang="ja-JP" alt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2000" dirty="0" smtClean="0"/>
                        <a:t>6.1 ± 0.3 X 10</a:t>
                      </a:r>
                      <a:r>
                        <a:rPr kumimoji="1" lang="en-US" altLang="ja-JP" sz="2000" baseline="30000" dirty="0" smtClean="0"/>
                        <a:t>-8 </a:t>
                      </a:r>
                      <a:endParaRPr kumimoji="1" lang="ja-JP" altLang="en-US" sz="2000" baseline="30000" dirty="0"/>
                    </a:p>
                  </a:txBody>
                  <a:tcPr/>
                </a:tc>
                <a:tc>
                  <a:txBody>
                    <a:bodyPr/>
                    <a:lstStyle/>
                    <a:p>
                      <a:pPr algn="r"/>
                      <a:r>
                        <a:rPr kumimoji="1" lang="en-US" altLang="ja-JP" sz="2000" dirty="0" smtClean="0"/>
                        <a:t>4.1</a:t>
                      </a:r>
                      <a:endParaRPr kumimoji="1" lang="ja-JP" altLang="en-US" sz="2000" dirty="0"/>
                    </a:p>
                  </a:txBody>
                  <a:tcPr>
                    <a:lnR w="28575" cap="flat" cmpd="sng" algn="ctr">
                      <a:solidFill>
                        <a:prstClr val="white"/>
                      </a:solidFill>
                      <a:prstDash val="solid"/>
                      <a:round/>
                      <a:headEnd type="none" w="med" len="med"/>
                      <a:tailEnd type="none" w="med" len="med"/>
                    </a:lnR>
                  </a:tcPr>
                </a:tc>
              </a:tr>
              <a:tr h="419175">
                <a:tc>
                  <a:txBody>
                    <a:bodyPr/>
                    <a:lstStyle/>
                    <a:p>
                      <a:endParaRPr kumimoji="1" lang="ja-JP" altLang="en-US" sz="2000" dirty="0"/>
                    </a:p>
                  </a:txBody>
                  <a:tcPr>
                    <a:lnL w="28575" cap="flat" cmpd="sng" algn="ctr">
                      <a:solidFill>
                        <a:prstClr val="white"/>
                      </a:solidFill>
                      <a:prstDash val="solid"/>
                      <a:round/>
                      <a:headEnd type="none" w="med" len="med"/>
                      <a:tailEnd type="none" w="med" len="med"/>
                    </a:lnL>
                    <a:lnB w="28575" cap="flat" cmpd="sng" algn="ctr">
                      <a:solidFill>
                        <a:prstClr val="white"/>
                      </a:solidFill>
                      <a:prstDash val="solid"/>
                      <a:round/>
                      <a:headEnd type="none" w="med" len="med"/>
                      <a:tailEnd type="none" w="med" len="med"/>
                    </a:lnB>
                  </a:tcPr>
                </a:tc>
                <a:tc>
                  <a:txBody>
                    <a:bodyPr/>
                    <a:lstStyle/>
                    <a:p>
                      <a:r>
                        <a:rPr kumimoji="1" lang="en-US" altLang="ja-JP" sz="2000" dirty="0" smtClean="0"/>
                        <a:t>37</a:t>
                      </a:r>
                      <a:endParaRPr kumimoji="1" lang="ja-JP" altLang="en-US" sz="2000" dirty="0"/>
                    </a:p>
                  </a:txBody>
                  <a:tcPr>
                    <a:lnB w="28575" cap="flat" cmpd="sng" algn="ctr">
                      <a:solidFill>
                        <a:prstClr val="white"/>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2000" dirty="0" smtClean="0"/>
                        <a:t>4.4 ± 0.3 X 10</a:t>
                      </a:r>
                      <a:r>
                        <a:rPr kumimoji="1" lang="en-US" altLang="ja-JP" sz="2000" baseline="30000" dirty="0" smtClean="0"/>
                        <a:t>-7</a:t>
                      </a:r>
                      <a:r>
                        <a:rPr kumimoji="1" lang="en-US" altLang="ja-JP" sz="2000" dirty="0" smtClean="0"/>
                        <a:t> </a:t>
                      </a:r>
                      <a:endParaRPr kumimoji="1" lang="ja-JP" altLang="en-US" sz="2000" dirty="0" smtClean="0"/>
                    </a:p>
                  </a:txBody>
                  <a:tcPr>
                    <a:lnB w="28575" cap="flat" cmpd="sng" algn="ctr">
                      <a:solidFill>
                        <a:prstClr val="white"/>
                      </a:solidFill>
                      <a:prstDash val="solid"/>
                      <a:round/>
                      <a:headEnd type="none" w="med" len="med"/>
                      <a:tailEnd type="none" w="med" len="med"/>
                    </a:lnB>
                  </a:tcPr>
                </a:tc>
                <a:tc>
                  <a:txBody>
                    <a:bodyPr/>
                    <a:lstStyle/>
                    <a:p>
                      <a:pPr algn="r"/>
                      <a:r>
                        <a:rPr kumimoji="1" lang="en-US" altLang="ja-JP" sz="2000" dirty="0" smtClean="0"/>
                        <a:t>30.8</a:t>
                      </a:r>
                      <a:endParaRPr kumimoji="1" lang="ja-JP" altLang="en-US" sz="2000" dirty="0"/>
                    </a:p>
                  </a:txBody>
                  <a:tcPr>
                    <a:lnR w="28575" cap="flat" cmpd="sng" algn="ctr">
                      <a:solidFill>
                        <a:prstClr val="white"/>
                      </a:solidFill>
                      <a:prstDash val="solid"/>
                      <a:round/>
                      <a:headEnd type="none" w="med" len="med"/>
                      <a:tailEnd type="none" w="med" len="med"/>
                    </a:lnR>
                    <a:lnB w="28575" cap="flat" cmpd="sng" algn="ctr">
                      <a:solidFill>
                        <a:prstClr val="white"/>
                      </a:solidFill>
                      <a:prstDash val="solid"/>
                      <a:round/>
                      <a:headEnd type="none" w="med" len="med"/>
                      <a:tailEnd type="none" w="med" len="med"/>
                    </a:lnB>
                  </a:tcPr>
                </a:tc>
              </a:tr>
              <a:tr h="419175">
                <a:tc>
                  <a:txBody>
                    <a:bodyPr/>
                    <a:lstStyle/>
                    <a:p>
                      <a:r>
                        <a:rPr kumimoji="1" lang="en-US" altLang="ja-JP" sz="2000" i="1" dirty="0" err="1" smtClean="0"/>
                        <a:t>Cp</a:t>
                      </a:r>
                      <a:r>
                        <a:rPr kumimoji="1" lang="en-US" altLang="ja-JP" sz="2000" dirty="0" smtClean="0"/>
                        <a:t> </a:t>
                      </a:r>
                      <a:r>
                        <a:rPr kumimoji="1" lang="en-US" altLang="ja-JP" sz="2000" dirty="0" err="1" smtClean="0">
                          <a:latin typeface="Symbol" charset="2"/>
                          <a:cs typeface="Symbol" charset="2"/>
                        </a:rPr>
                        <a:t>a</a:t>
                      </a:r>
                      <a:r>
                        <a:rPr kumimoji="1" lang="en-US" altLang="ja-JP" sz="2000" dirty="0" err="1" smtClean="0"/>
                        <a:t>WT</a:t>
                      </a:r>
                      <a:r>
                        <a:rPr kumimoji="1" lang="en-US" altLang="ja-JP" sz="2000" dirty="0" smtClean="0"/>
                        <a:t> (0A)</a:t>
                      </a:r>
                      <a:endParaRPr kumimoji="1" lang="ja-JP" altLang="en-US" sz="2000" dirty="0"/>
                    </a:p>
                  </a:txBody>
                  <a:tcPr>
                    <a:lnL w="28575" cap="flat" cmpd="sng" algn="ctr">
                      <a:solidFill>
                        <a:prstClr val="white"/>
                      </a:solidFill>
                      <a:prstDash val="solid"/>
                      <a:round/>
                      <a:headEnd type="none" w="med" len="med"/>
                      <a:tailEnd type="none" w="med" len="med"/>
                    </a:lnL>
                    <a:lnT w="28575" cap="flat" cmpd="sng" algn="ctr">
                      <a:solidFill>
                        <a:prstClr val="white"/>
                      </a:solidFill>
                      <a:prstDash val="solid"/>
                      <a:round/>
                      <a:headEnd type="none" w="med" len="med"/>
                      <a:tailEnd type="none" w="med" len="med"/>
                    </a:lnT>
                  </a:tcPr>
                </a:tc>
                <a:tc>
                  <a:txBody>
                    <a:bodyPr/>
                    <a:lstStyle/>
                    <a:p>
                      <a:r>
                        <a:rPr kumimoji="1" lang="en-US" altLang="ja-JP" sz="2000" dirty="0" smtClean="0"/>
                        <a:t>15</a:t>
                      </a:r>
                      <a:endParaRPr kumimoji="1" lang="ja-JP" altLang="en-US" sz="2000" dirty="0"/>
                    </a:p>
                  </a:txBody>
                  <a:tcPr>
                    <a:lnT w="28575" cap="flat" cmpd="sng" algn="ctr">
                      <a:solidFill>
                        <a:prstClr val="white"/>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2000" dirty="0" smtClean="0"/>
                        <a:t>6.5 ± 0.5 X 10</a:t>
                      </a:r>
                      <a:r>
                        <a:rPr kumimoji="1" lang="en-US" altLang="ja-JP" sz="2000" baseline="30000" dirty="0" smtClean="0"/>
                        <a:t>-7 </a:t>
                      </a:r>
                      <a:endParaRPr kumimoji="1" lang="ja-JP" altLang="en-US" sz="2000" baseline="30000" dirty="0" smtClean="0"/>
                    </a:p>
                  </a:txBody>
                  <a:tcPr>
                    <a:lnT w="28575" cap="flat" cmpd="sng" algn="ctr">
                      <a:solidFill>
                        <a:prstClr val="white"/>
                      </a:solidFill>
                      <a:prstDash val="solid"/>
                      <a:round/>
                      <a:headEnd type="none" w="med" len="med"/>
                      <a:tailEnd type="none" w="med" len="med"/>
                    </a:lnT>
                  </a:tcPr>
                </a:tc>
                <a:tc>
                  <a:txBody>
                    <a:bodyPr/>
                    <a:lstStyle/>
                    <a:p>
                      <a:pPr algn="r"/>
                      <a:r>
                        <a:rPr kumimoji="1" lang="en-US" altLang="ja-JP" sz="2000" dirty="0" smtClean="0"/>
                        <a:t>1.0</a:t>
                      </a:r>
                      <a:endParaRPr kumimoji="1" lang="ja-JP" altLang="en-US" sz="2000" dirty="0"/>
                    </a:p>
                  </a:txBody>
                  <a:tcPr>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tcPr>
                </a:tc>
              </a:tr>
              <a:tr h="419175">
                <a:tc>
                  <a:txBody>
                    <a:bodyPr/>
                    <a:lstStyle/>
                    <a:p>
                      <a:endParaRPr kumimoji="1" lang="ja-JP" altLang="en-US" sz="2000" dirty="0"/>
                    </a:p>
                  </a:txBody>
                  <a:tcPr>
                    <a:lnL w="28575" cap="flat" cmpd="sng" algn="ctr">
                      <a:solidFill>
                        <a:prstClr val="white"/>
                      </a:solidFill>
                      <a:prstDash val="solid"/>
                      <a:round/>
                      <a:headEnd type="none" w="med" len="med"/>
                      <a:tailEnd type="none" w="med" len="med"/>
                    </a:lnL>
                  </a:tcPr>
                </a:tc>
                <a:tc>
                  <a:txBody>
                    <a:bodyPr/>
                    <a:lstStyle/>
                    <a:p>
                      <a:r>
                        <a:rPr kumimoji="1" lang="en-US" altLang="ja-JP" sz="2000" dirty="0" smtClean="0"/>
                        <a:t>25</a:t>
                      </a:r>
                      <a:endParaRPr kumimoji="1" lang="ja-JP" alt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2000" dirty="0" smtClean="0"/>
                        <a:t>1.5 ± 0.1 X 10</a:t>
                      </a:r>
                      <a:r>
                        <a:rPr kumimoji="1" lang="en-US" altLang="ja-JP" sz="2000" baseline="30000" dirty="0" smtClean="0"/>
                        <a:t>-6</a:t>
                      </a:r>
                      <a:r>
                        <a:rPr kumimoji="1" lang="en-US" altLang="ja-JP" sz="2000" dirty="0" smtClean="0"/>
                        <a:t> </a:t>
                      </a:r>
                      <a:endParaRPr kumimoji="1" lang="ja-JP" altLang="en-US" sz="2000" dirty="0" smtClean="0"/>
                    </a:p>
                  </a:txBody>
                  <a:tcPr/>
                </a:tc>
                <a:tc>
                  <a:txBody>
                    <a:bodyPr/>
                    <a:lstStyle/>
                    <a:p>
                      <a:pPr algn="r"/>
                      <a:r>
                        <a:rPr kumimoji="1" lang="en-US" altLang="ja-JP" sz="2000" dirty="0" smtClean="0"/>
                        <a:t>2.3</a:t>
                      </a:r>
                      <a:endParaRPr kumimoji="1" lang="ja-JP" altLang="en-US" sz="2000" dirty="0"/>
                    </a:p>
                  </a:txBody>
                  <a:tcPr>
                    <a:lnR w="28575" cap="flat" cmpd="sng" algn="ctr">
                      <a:solidFill>
                        <a:prstClr val="white"/>
                      </a:solidFill>
                      <a:prstDash val="solid"/>
                      <a:round/>
                      <a:headEnd type="none" w="med" len="med"/>
                      <a:tailEnd type="none" w="med" len="med"/>
                    </a:lnR>
                  </a:tcPr>
                </a:tc>
              </a:tr>
              <a:tr h="419175">
                <a:tc>
                  <a:txBody>
                    <a:bodyPr/>
                    <a:lstStyle/>
                    <a:p>
                      <a:endParaRPr kumimoji="1" lang="ja-JP" altLang="en-US" sz="2000" dirty="0"/>
                    </a:p>
                  </a:txBody>
                  <a:tcPr>
                    <a:lnL w="28575" cap="flat" cmpd="sng" algn="ctr">
                      <a:solidFill>
                        <a:prstClr val="white"/>
                      </a:solidFill>
                      <a:prstDash val="solid"/>
                      <a:round/>
                      <a:headEnd type="none" w="med" len="med"/>
                      <a:tailEnd type="none" w="med" len="med"/>
                    </a:lnL>
                    <a:lnB w="28575" cap="flat" cmpd="sng" algn="ctr">
                      <a:solidFill>
                        <a:prstClr val="white"/>
                      </a:solidFill>
                      <a:prstDash val="solid"/>
                      <a:round/>
                      <a:headEnd type="none" w="med" len="med"/>
                      <a:tailEnd type="none" w="med" len="med"/>
                    </a:lnB>
                  </a:tcPr>
                </a:tc>
                <a:tc>
                  <a:txBody>
                    <a:bodyPr/>
                    <a:lstStyle/>
                    <a:p>
                      <a:r>
                        <a:rPr kumimoji="1" lang="en-US" altLang="ja-JP" sz="2000" dirty="0" smtClean="0"/>
                        <a:t>37</a:t>
                      </a:r>
                      <a:endParaRPr kumimoji="1" lang="ja-JP" altLang="en-US" sz="2000" dirty="0"/>
                    </a:p>
                  </a:txBody>
                  <a:tcPr>
                    <a:lnB w="28575" cap="flat" cmpd="sng" algn="ctr">
                      <a:solidFill>
                        <a:prstClr val="white"/>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2000" dirty="0" smtClean="0"/>
                        <a:t>9.8 ± 0.6 X 10</a:t>
                      </a:r>
                      <a:r>
                        <a:rPr kumimoji="1" lang="en-US" altLang="ja-JP" sz="2000" baseline="30000" dirty="0" smtClean="0"/>
                        <a:t>-7</a:t>
                      </a:r>
                      <a:r>
                        <a:rPr kumimoji="1" lang="en-US" altLang="ja-JP" sz="2000" dirty="0" smtClean="0"/>
                        <a:t> </a:t>
                      </a:r>
                      <a:endParaRPr kumimoji="1" lang="ja-JP" altLang="en-US" sz="2000" dirty="0" smtClean="0"/>
                    </a:p>
                  </a:txBody>
                  <a:tcPr>
                    <a:lnB w="28575" cap="flat" cmpd="sng" algn="ctr">
                      <a:solidFill>
                        <a:prstClr val="white"/>
                      </a:solidFill>
                      <a:prstDash val="solid"/>
                      <a:round/>
                      <a:headEnd type="none" w="med" len="med"/>
                      <a:tailEnd type="none" w="med" len="med"/>
                    </a:lnB>
                  </a:tcPr>
                </a:tc>
                <a:tc>
                  <a:txBody>
                    <a:bodyPr/>
                    <a:lstStyle/>
                    <a:p>
                      <a:pPr algn="r"/>
                      <a:r>
                        <a:rPr kumimoji="1" lang="en-US" altLang="ja-JP" sz="2000" dirty="0" smtClean="0"/>
                        <a:t>1.5</a:t>
                      </a:r>
                      <a:endParaRPr kumimoji="1" lang="ja-JP" altLang="en-US" sz="2000" dirty="0"/>
                    </a:p>
                  </a:txBody>
                  <a:tcPr>
                    <a:lnR w="28575" cap="flat" cmpd="sng" algn="ctr">
                      <a:solidFill>
                        <a:prstClr val="white"/>
                      </a:solidFill>
                      <a:prstDash val="solid"/>
                      <a:round/>
                      <a:headEnd type="none" w="med" len="med"/>
                      <a:tailEnd type="none" w="med" len="med"/>
                    </a:lnR>
                    <a:lnB w="28575" cap="flat" cmpd="sng" algn="ctr">
                      <a:solidFill>
                        <a:prstClr val="white"/>
                      </a:solidFill>
                      <a:prstDash val="solid"/>
                      <a:round/>
                      <a:headEnd type="none" w="med" len="med"/>
                      <a:tailEnd type="none" w="med" len="med"/>
                    </a:lnB>
                  </a:tcPr>
                </a:tc>
              </a:tr>
              <a:tr h="419175">
                <a:tc>
                  <a:txBody>
                    <a:bodyPr/>
                    <a:lstStyle/>
                    <a:p>
                      <a:r>
                        <a:rPr kumimoji="1" lang="en-US" altLang="ja-JP" sz="2000" i="1" dirty="0" err="1" smtClean="0"/>
                        <a:t>Ec</a:t>
                      </a:r>
                      <a:r>
                        <a:rPr kumimoji="1" lang="en-US" altLang="ja-JP" sz="2000" dirty="0" smtClean="0"/>
                        <a:t> </a:t>
                      </a:r>
                      <a:r>
                        <a:rPr kumimoji="1" lang="en-US" altLang="ja-JP" sz="2000" dirty="0" err="1" smtClean="0">
                          <a:latin typeface="Symbol" charset="2"/>
                          <a:cs typeface="Symbol" charset="2"/>
                        </a:rPr>
                        <a:t>a</a:t>
                      </a:r>
                      <a:r>
                        <a:rPr kumimoji="1" lang="en-US" altLang="ja-JP" sz="2000" dirty="0" err="1" smtClean="0"/>
                        <a:t>WT</a:t>
                      </a:r>
                      <a:r>
                        <a:rPr kumimoji="1" lang="en-US" altLang="ja-JP" sz="2000" dirty="0" smtClean="0"/>
                        <a:t> (UP)</a:t>
                      </a:r>
                      <a:endParaRPr kumimoji="1" lang="ja-JP" altLang="en-US" sz="2000" dirty="0"/>
                    </a:p>
                  </a:txBody>
                  <a:tcPr>
                    <a:lnL w="28575" cap="flat" cmpd="sng" algn="ctr">
                      <a:solidFill>
                        <a:prstClr val="white"/>
                      </a:solidFill>
                      <a:prstDash val="solid"/>
                      <a:round/>
                      <a:headEnd type="none" w="med" len="med"/>
                      <a:tailEnd type="none" w="med" len="med"/>
                    </a:lnL>
                    <a:lnT w="28575" cap="flat" cmpd="sng" algn="ctr">
                      <a:solidFill>
                        <a:prstClr val="white"/>
                      </a:solidFill>
                      <a:prstDash val="solid"/>
                      <a:round/>
                      <a:headEnd type="none" w="med" len="med"/>
                      <a:tailEnd type="none" w="med" len="med"/>
                    </a:lnT>
                  </a:tcPr>
                </a:tc>
                <a:tc>
                  <a:txBody>
                    <a:bodyPr/>
                    <a:lstStyle/>
                    <a:p>
                      <a:r>
                        <a:rPr kumimoji="1" lang="en-US" altLang="ja-JP" sz="2000" dirty="0" smtClean="0"/>
                        <a:t>15</a:t>
                      </a:r>
                      <a:endParaRPr kumimoji="1" lang="ja-JP" altLang="en-US" sz="2000" dirty="0"/>
                    </a:p>
                  </a:txBody>
                  <a:tcPr>
                    <a:lnT w="28575" cap="flat" cmpd="sng" algn="ctr">
                      <a:solidFill>
                        <a:prstClr val="white"/>
                      </a:solidFill>
                      <a:prstDash val="solid"/>
                      <a:round/>
                      <a:headEnd type="none" w="med" len="med"/>
                      <a:tailEnd type="none" w="med" len="med"/>
                    </a:lnT>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2000" dirty="0" smtClean="0"/>
                        <a:t>5.4 ± 0.1 X 10</a:t>
                      </a:r>
                      <a:r>
                        <a:rPr kumimoji="1" lang="en-US" altLang="ja-JP" sz="2000" baseline="30000" dirty="0" smtClean="0"/>
                        <a:t>-9 </a:t>
                      </a:r>
                      <a:endParaRPr kumimoji="1" lang="ja-JP" altLang="en-US" sz="2000" baseline="30000" dirty="0" smtClean="0"/>
                    </a:p>
                  </a:txBody>
                  <a:tcPr>
                    <a:lnT w="28575" cap="flat" cmpd="sng" algn="ctr">
                      <a:solidFill>
                        <a:prstClr val="white"/>
                      </a:solidFill>
                      <a:prstDash val="solid"/>
                      <a:round/>
                      <a:headEnd type="none" w="med" len="med"/>
                      <a:tailEnd type="none" w="med" len="med"/>
                    </a:lnT>
                  </a:tcPr>
                </a:tc>
                <a:tc>
                  <a:txBody>
                    <a:bodyPr/>
                    <a:lstStyle/>
                    <a:p>
                      <a:pPr algn="r"/>
                      <a:r>
                        <a:rPr kumimoji="1" lang="en-US" altLang="ja-JP" sz="2000" dirty="0" smtClean="0"/>
                        <a:t>1.0</a:t>
                      </a:r>
                      <a:endParaRPr kumimoji="1" lang="ja-JP" altLang="en-US" sz="2000" dirty="0"/>
                    </a:p>
                  </a:txBody>
                  <a:tcPr>
                    <a:lnR w="28575" cap="flat" cmpd="sng" algn="ctr">
                      <a:solidFill>
                        <a:prstClr val="white"/>
                      </a:solidFill>
                      <a:prstDash val="solid"/>
                      <a:round/>
                      <a:headEnd type="none" w="med" len="med"/>
                      <a:tailEnd type="none" w="med" len="med"/>
                    </a:lnR>
                    <a:lnT w="28575" cap="flat" cmpd="sng" algn="ctr">
                      <a:solidFill>
                        <a:prstClr val="white"/>
                      </a:solidFill>
                      <a:prstDash val="solid"/>
                      <a:round/>
                      <a:headEnd type="none" w="med" len="med"/>
                      <a:tailEnd type="none" w="med" len="med"/>
                    </a:lnT>
                  </a:tcPr>
                </a:tc>
              </a:tr>
              <a:tr h="419175">
                <a:tc>
                  <a:txBody>
                    <a:bodyPr/>
                    <a:lstStyle/>
                    <a:p>
                      <a:endParaRPr kumimoji="1" lang="ja-JP" altLang="en-US" sz="2000"/>
                    </a:p>
                  </a:txBody>
                  <a:tcPr>
                    <a:lnL w="28575" cap="flat" cmpd="sng" algn="ctr">
                      <a:solidFill>
                        <a:prstClr val="white"/>
                      </a:solidFill>
                      <a:prstDash val="solid"/>
                      <a:round/>
                      <a:headEnd type="none" w="med" len="med"/>
                      <a:tailEnd type="none" w="med" len="med"/>
                    </a:lnL>
                  </a:tcPr>
                </a:tc>
                <a:tc>
                  <a:txBody>
                    <a:bodyPr/>
                    <a:lstStyle/>
                    <a:p>
                      <a:r>
                        <a:rPr kumimoji="1" lang="en-US" altLang="ja-JP" sz="2000" dirty="0" smtClean="0"/>
                        <a:t>25</a:t>
                      </a:r>
                      <a:endParaRPr kumimoji="1" lang="ja-JP" altLang="en-US" sz="20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2000" dirty="0" smtClean="0"/>
                        <a:t>4.5 ± 0.3 X 10</a:t>
                      </a:r>
                      <a:r>
                        <a:rPr kumimoji="1" lang="en-US" altLang="ja-JP" sz="2000" baseline="30000" dirty="0" smtClean="0"/>
                        <a:t>-9 </a:t>
                      </a:r>
                      <a:endParaRPr kumimoji="1" lang="ja-JP" altLang="en-US" sz="2000" baseline="30000" dirty="0" smtClean="0"/>
                    </a:p>
                  </a:txBody>
                  <a:tcPr/>
                </a:tc>
                <a:tc>
                  <a:txBody>
                    <a:bodyPr/>
                    <a:lstStyle/>
                    <a:p>
                      <a:pPr algn="r"/>
                      <a:r>
                        <a:rPr kumimoji="1" lang="en-US" altLang="ja-JP" sz="2000" dirty="0" smtClean="0"/>
                        <a:t>0.8</a:t>
                      </a:r>
                      <a:endParaRPr kumimoji="1" lang="ja-JP" altLang="en-US" sz="2000" dirty="0"/>
                    </a:p>
                  </a:txBody>
                  <a:tcPr>
                    <a:lnR w="28575" cap="flat" cmpd="sng" algn="ctr">
                      <a:solidFill>
                        <a:prstClr val="white"/>
                      </a:solidFill>
                      <a:prstDash val="solid"/>
                      <a:round/>
                      <a:headEnd type="none" w="med" len="med"/>
                      <a:tailEnd type="none" w="med" len="med"/>
                    </a:lnR>
                  </a:tcPr>
                </a:tc>
              </a:tr>
              <a:tr h="419175">
                <a:tc>
                  <a:txBody>
                    <a:bodyPr/>
                    <a:lstStyle/>
                    <a:p>
                      <a:endParaRPr kumimoji="1" lang="ja-JP" altLang="en-US" sz="2000" dirty="0"/>
                    </a:p>
                  </a:txBody>
                  <a:tcPr>
                    <a:lnL w="28575" cap="flat" cmpd="sng" algn="ctr">
                      <a:solidFill>
                        <a:prstClr val="white"/>
                      </a:solidFill>
                      <a:prstDash val="solid"/>
                      <a:round/>
                      <a:headEnd type="none" w="med" len="med"/>
                      <a:tailEnd type="none" w="med" len="med"/>
                    </a:lnL>
                    <a:lnB w="28575" cap="flat" cmpd="sng" algn="ctr">
                      <a:solidFill>
                        <a:prstClr val="white"/>
                      </a:solidFill>
                      <a:prstDash val="solid"/>
                      <a:round/>
                      <a:headEnd type="none" w="med" len="med"/>
                      <a:tailEnd type="none" w="med" len="med"/>
                    </a:lnB>
                  </a:tcPr>
                </a:tc>
                <a:tc>
                  <a:txBody>
                    <a:bodyPr/>
                    <a:lstStyle/>
                    <a:p>
                      <a:r>
                        <a:rPr kumimoji="1" lang="en-US" altLang="ja-JP" sz="2000" dirty="0" smtClean="0"/>
                        <a:t>37</a:t>
                      </a:r>
                      <a:endParaRPr kumimoji="1" lang="ja-JP" altLang="en-US" sz="2000" dirty="0"/>
                    </a:p>
                  </a:txBody>
                  <a:tcPr>
                    <a:lnB w="28575" cap="flat" cmpd="sng" algn="ctr">
                      <a:solidFill>
                        <a:prstClr val="white"/>
                      </a:solidFill>
                      <a:prstDash val="solid"/>
                      <a:round/>
                      <a:headEnd type="none" w="med" len="med"/>
                      <a:tailEnd type="none" w="med" len="med"/>
                    </a:lnB>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2000" dirty="0" smtClean="0"/>
                        <a:t>4.5 ± 0.9 X 10</a:t>
                      </a:r>
                      <a:r>
                        <a:rPr kumimoji="1" lang="en-US" altLang="ja-JP" sz="2000" baseline="30000" dirty="0" smtClean="0"/>
                        <a:t>-9 </a:t>
                      </a:r>
                      <a:endParaRPr kumimoji="1" lang="ja-JP" altLang="en-US" sz="2000" baseline="30000" dirty="0" smtClean="0"/>
                    </a:p>
                  </a:txBody>
                  <a:tcPr>
                    <a:lnB w="28575" cap="flat" cmpd="sng" algn="ctr">
                      <a:solidFill>
                        <a:prstClr val="white"/>
                      </a:solidFill>
                      <a:prstDash val="solid"/>
                      <a:round/>
                      <a:headEnd type="none" w="med" len="med"/>
                      <a:tailEnd type="none" w="med" len="med"/>
                    </a:lnB>
                  </a:tcPr>
                </a:tc>
                <a:tc>
                  <a:txBody>
                    <a:bodyPr/>
                    <a:lstStyle/>
                    <a:p>
                      <a:pPr algn="r"/>
                      <a:r>
                        <a:rPr kumimoji="1" lang="en-US" altLang="ja-JP" sz="2000" dirty="0" smtClean="0"/>
                        <a:t>0.8</a:t>
                      </a:r>
                      <a:endParaRPr kumimoji="1" lang="ja-JP" altLang="en-US" sz="2000" dirty="0"/>
                    </a:p>
                  </a:txBody>
                  <a:tcPr>
                    <a:lnR w="28575" cap="flat" cmpd="sng" algn="ctr">
                      <a:solidFill>
                        <a:prstClr val="white"/>
                      </a:solidFill>
                      <a:prstDash val="solid"/>
                      <a:round/>
                      <a:headEnd type="none" w="med" len="med"/>
                      <a:tailEnd type="none" w="med" len="med"/>
                    </a:lnR>
                    <a:lnB w="28575" cap="flat" cmpd="sng" algn="ctr">
                      <a:solidFill>
                        <a:prstClr val="white"/>
                      </a:solidFill>
                      <a:prstDash val="solid"/>
                      <a:round/>
                      <a:headEnd type="none" w="med" len="med"/>
                      <a:tailEnd type="none" w="med" len="med"/>
                    </a:lnB>
                  </a:tcPr>
                </a:tc>
              </a:tr>
            </a:tbl>
          </a:graphicData>
        </a:graphic>
      </p:graphicFrame>
      <p:pic>
        <p:nvPicPr>
          <p:cNvPr id="8" name="図 7"/>
          <p:cNvPicPr>
            <a:picLocks noChangeAspect="1"/>
          </p:cNvPicPr>
          <p:nvPr/>
        </p:nvPicPr>
        <p:blipFill>
          <a:blip r:embed="rId2"/>
          <a:stretch>
            <a:fillRect/>
          </a:stretch>
        </p:blipFill>
        <p:spPr>
          <a:xfrm rot="5400000">
            <a:off x="-300445" y="2614911"/>
            <a:ext cx="3457467" cy="1942178"/>
          </a:xfrm>
          <a:prstGeom prst="rect">
            <a:avLst/>
          </a:prstGeom>
        </p:spPr>
      </p:pic>
      <p:sp>
        <p:nvSpPr>
          <p:cNvPr id="3" name="テキスト ボックス 2"/>
          <p:cNvSpPr txBox="1"/>
          <p:nvPr/>
        </p:nvSpPr>
        <p:spPr>
          <a:xfrm>
            <a:off x="457200" y="6228943"/>
            <a:ext cx="7880883" cy="461665"/>
          </a:xfrm>
          <a:prstGeom prst="rect">
            <a:avLst/>
          </a:prstGeom>
          <a:noFill/>
        </p:spPr>
        <p:txBody>
          <a:bodyPr wrap="none" rtlCol="0">
            <a:spAutoFit/>
          </a:bodyPr>
          <a:lstStyle/>
          <a:p>
            <a:r>
              <a:rPr lang="ja-JP" altLang="en-US" sz="2400" dirty="0" smtClean="0"/>
              <a:t>・</a:t>
            </a:r>
            <a:r>
              <a:rPr lang="en-US" altLang="ja-JP" sz="2400" dirty="0" smtClean="0"/>
              <a:t>The  phased A-tracts was not simply a subset of UP element.</a:t>
            </a:r>
            <a:endParaRPr kumimoji="1" lang="ja-JP" altLang="en-US" sz="2400" dirty="0"/>
          </a:p>
        </p:txBody>
      </p:sp>
    </p:spTree>
    <p:extLst>
      <p:ext uri="{BB962C8B-B14F-4D97-AF65-F5344CB8AC3E}">
        <p14:creationId xmlns="" xmlns:p14="http://schemas.microsoft.com/office/powerpoint/2010/main" val="8336073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1" dirty="0" smtClean="0">
                <a:solidFill>
                  <a:srgbClr val="FFFF00"/>
                </a:solidFill>
                <a:latin typeface="Helvetica"/>
                <a:cs typeface="Helvetica"/>
              </a:rPr>
              <a:t>Summary</a:t>
            </a:r>
            <a:endParaRPr kumimoji="1" lang="ja-JP" altLang="en-US" b="1" dirty="0">
              <a:solidFill>
                <a:srgbClr val="FFFF00"/>
              </a:solidFill>
              <a:latin typeface="Helvetica"/>
              <a:cs typeface="Helvetica"/>
            </a:endParaRPr>
          </a:p>
        </p:txBody>
      </p:sp>
      <p:sp>
        <p:nvSpPr>
          <p:cNvPr id="3" name="コンテンツ プレースホルダー 2"/>
          <p:cNvSpPr>
            <a:spLocks noGrp="1"/>
          </p:cNvSpPr>
          <p:nvPr>
            <p:ph idx="1"/>
          </p:nvPr>
        </p:nvSpPr>
        <p:spPr>
          <a:xfrm>
            <a:off x="457200" y="1417638"/>
            <a:ext cx="8229600" cy="4708525"/>
          </a:xfrm>
        </p:spPr>
        <p:txBody>
          <a:bodyPr>
            <a:normAutofit fontScale="92500" lnSpcReduction="20000"/>
          </a:bodyPr>
          <a:lstStyle/>
          <a:p>
            <a:pPr marL="0" indent="0">
              <a:buNone/>
            </a:pPr>
            <a:r>
              <a:rPr lang="en-US" altLang="ja-JP" dirty="0"/>
              <a:t>Three phased A</a:t>
            </a:r>
            <a:r>
              <a:rPr lang="en-US" altLang="ja-JP" baseline="-25000" dirty="0"/>
              <a:t>5-6</a:t>
            </a:r>
            <a:r>
              <a:rPr lang="en-US" altLang="ja-JP" dirty="0"/>
              <a:t>-tracts (–66 to –40) </a:t>
            </a:r>
            <a:r>
              <a:rPr lang="en-US" altLang="ja-JP" dirty="0" smtClean="0"/>
              <a:t>lie upstream </a:t>
            </a:r>
            <a:r>
              <a:rPr lang="en-US" altLang="ja-JP" dirty="0"/>
              <a:t>of </a:t>
            </a:r>
            <a:r>
              <a:rPr lang="en-US" altLang="ja-JP" i="1" dirty="0" err="1"/>
              <a:t>plc</a:t>
            </a:r>
            <a:r>
              <a:rPr lang="en-US" altLang="ja-JP" dirty="0"/>
              <a:t> </a:t>
            </a:r>
            <a:r>
              <a:rPr lang="en-US" altLang="ja-JP" dirty="0" smtClean="0"/>
              <a:t>gene promoter in </a:t>
            </a:r>
            <a:r>
              <a:rPr lang="en-US" altLang="ja-JP" i="1" dirty="0" smtClean="0"/>
              <a:t>C. </a:t>
            </a:r>
            <a:r>
              <a:rPr lang="en-US" altLang="ja-JP" i="1" dirty="0" err="1" smtClean="0"/>
              <a:t>perfringens</a:t>
            </a:r>
            <a:endParaRPr lang="en-US" altLang="ja-JP" i="1" dirty="0" smtClean="0"/>
          </a:p>
          <a:p>
            <a:pPr marL="0" indent="0">
              <a:buNone/>
            </a:pPr>
            <a:endParaRPr lang="en-US" altLang="ja-JP" dirty="0" smtClean="0"/>
          </a:p>
          <a:p>
            <a:pPr marL="0" indent="0">
              <a:buNone/>
            </a:pPr>
            <a:r>
              <a:rPr lang="en-US" altLang="ja-JP" dirty="0" smtClean="0"/>
              <a:t>The </a:t>
            </a:r>
            <a:r>
              <a:rPr lang="en-US" altLang="ja-JP" dirty="0" err="1" smtClean="0">
                <a:latin typeface="Symbol" charset="2"/>
                <a:cs typeface="Symbol" charset="2"/>
              </a:rPr>
              <a:t>a</a:t>
            </a:r>
            <a:r>
              <a:rPr lang="en-US" altLang="ja-JP" dirty="0" err="1" smtClean="0"/>
              <a:t>CTD</a:t>
            </a:r>
            <a:r>
              <a:rPr lang="en-US" altLang="ja-JP" dirty="0" smtClean="0"/>
              <a:t> of </a:t>
            </a:r>
            <a:r>
              <a:rPr lang="en-US" altLang="ja-JP" i="1" dirty="0"/>
              <a:t>C. </a:t>
            </a:r>
            <a:r>
              <a:rPr lang="en-US" altLang="ja-JP" i="1" dirty="0" err="1"/>
              <a:t>perfringens</a:t>
            </a:r>
            <a:r>
              <a:rPr lang="en-US" altLang="ja-JP" dirty="0"/>
              <a:t> </a:t>
            </a:r>
            <a:r>
              <a:rPr lang="en-US" altLang="ja-JP" dirty="0" smtClean="0"/>
              <a:t>RNA polymerase</a:t>
            </a:r>
          </a:p>
          <a:p>
            <a:pPr marL="0" indent="0">
              <a:buNone/>
            </a:pPr>
            <a:r>
              <a:rPr lang="ja-JP" altLang="en-US" dirty="0" smtClean="0"/>
              <a:t>　</a:t>
            </a:r>
            <a:endParaRPr lang="en-US" altLang="ja-JP" dirty="0" smtClean="0"/>
          </a:p>
          <a:p>
            <a:pPr marL="0" indent="0">
              <a:buNone/>
            </a:pPr>
            <a:r>
              <a:rPr lang="en-US" altLang="ja-JP" dirty="0" smtClean="0"/>
              <a:t>The </a:t>
            </a:r>
            <a:r>
              <a:rPr lang="en-US" altLang="ja-JP" dirty="0"/>
              <a:t>minor grooves of the phased A-</a:t>
            </a:r>
            <a:r>
              <a:rPr lang="en-US" altLang="ja-JP" dirty="0" smtClean="0"/>
              <a:t>tracts</a:t>
            </a:r>
          </a:p>
          <a:p>
            <a:pPr marL="0" indent="0">
              <a:buNone/>
            </a:pPr>
            <a:endParaRPr lang="en-US" altLang="ja-JP" dirty="0"/>
          </a:p>
          <a:p>
            <a:pPr marL="0" indent="0">
              <a:buNone/>
            </a:pPr>
            <a:r>
              <a:rPr lang="en-US" altLang="ja-JP" dirty="0" smtClean="0"/>
              <a:t>                                             The </a:t>
            </a:r>
            <a:r>
              <a:rPr lang="en-US" altLang="ja-JP" i="1" dirty="0" err="1"/>
              <a:t>plc</a:t>
            </a:r>
            <a:r>
              <a:rPr lang="en-US" altLang="ja-JP" dirty="0"/>
              <a:t> gene expression </a:t>
            </a:r>
            <a:r>
              <a:rPr lang="en-US" altLang="ja-JP" dirty="0" smtClean="0"/>
              <a:t>        </a:t>
            </a:r>
          </a:p>
          <a:p>
            <a:pPr marL="0" indent="0">
              <a:buNone/>
            </a:pPr>
            <a:r>
              <a:rPr lang="en-US" altLang="ja-JP" dirty="0" smtClean="0"/>
              <a:t>The </a:t>
            </a:r>
            <a:r>
              <a:rPr lang="en-US" altLang="ja-JP" dirty="0"/>
              <a:t>phased A-tracts </a:t>
            </a:r>
            <a:r>
              <a:rPr lang="en-US" altLang="ja-JP" dirty="0" smtClean="0"/>
              <a:t>         in </a:t>
            </a:r>
            <a:r>
              <a:rPr lang="en-US" altLang="ja-JP" dirty="0"/>
              <a:t>a </a:t>
            </a:r>
            <a:r>
              <a:rPr lang="en-US" altLang="ja-JP" dirty="0" err="1" smtClean="0"/>
              <a:t>lowtemperature</a:t>
            </a:r>
            <a:r>
              <a:rPr lang="en-US" altLang="ja-JP" dirty="0" smtClean="0"/>
              <a:t>-       </a:t>
            </a:r>
          </a:p>
          <a:p>
            <a:pPr marL="0" indent="0">
              <a:buNone/>
            </a:pPr>
            <a:r>
              <a:rPr lang="en-US" altLang="ja-JP" dirty="0"/>
              <a:t> </a:t>
            </a:r>
            <a:r>
              <a:rPr lang="en-US" altLang="ja-JP" dirty="0" smtClean="0"/>
              <a:t>                                             dependent manner.</a:t>
            </a:r>
            <a:r>
              <a:rPr lang="ja-JP" altLang="ja-JP" dirty="0" smtClean="0"/>
              <a:t> </a:t>
            </a:r>
            <a:endParaRPr kumimoji="1" lang="ja-JP" altLang="en-US" dirty="0"/>
          </a:p>
        </p:txBody>
      </p:sp>
      <p:sp>
        <p:nvSpPr>
          <p:cNvPr id="5" name="上下矢印 4"/>
          <p:cNvSpPr/>
          <p:nvPr/>
        </p:nvSpPr>
        <p:spPr>
          <a:xfrm>
            <a:off x="3720427" y="3139457"/>
            <a:ext cx="389601" cy="482083"/>
          </a:xfrm>
          <a:prstGeom prst="up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 name="上矢印 5"/>
          <p:cNvSpPr/>
          <p:nvPr/>
        </p:nvSpPr>
        <p:spPr>
          <a:xfrm>
            <a:off x="3768944" y="4849042"/>
            <a:ext cx="335503" cy="677336"/>
          </a:xfrm>
          <a:prstGeom prst="up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 xmlns:p14="http://schemas.microsoft.com/office/powerpoint/2010/main" val="60486983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noAutofit/>
          </a:bodyPr>
          <a:lstStyle/>
          <a:p>
            <a:r>
              <a:rPr lang="en-US" altLang="ja-JP" sz="3600" b="1" i="1" dirty="0" err="1" smtClean="0">
                <a:solidFill>
                  <a:srgbClr val="FFD226"/>
                </a:solidFill>
                <a:latin typeface="Helvetica"/>
                <a:cs typeface="Helvetica"/>
              </a:rPr>
              <a:t>plc</a:t>
            </a:r>
            <a:r>
              <a:rPr lang="en-US" altLang="ja-JP" sz="3600" b="1" dirty="0" smtClean="0">
                <a:solidFill>
                  <a:srgbClr val="FFD226"/>
                </a:solidFill>
                <a:latin typeface="Helvetica"/>
                <a:cs typeface="Helvetica"/>
              </a:rPr>
              <a:t> expression at room temperature may be important for </a:t>
            </a:r>
            <a:r>
              <a:rPr lang="en-US" altLang="ja-JP" sz="3600" b="1" i="1" dirty="0" smtClean="0">
                <a:solidFill>
                  <a:srgbClr val="FFD226"/>
                </a:solidFill>
                <a:latin typeface="Helvetica"/>
                <a:cs typeface="Helvetica"/>
              </a:rPr>
              <a:t>C. </a:t>
            </a:r>
            <a:r>
              <a:rPr lang="en-US" altLang="ja-JP" sz="3600" b="1" i="1" dirty="0" err="1" smtClean="0">
                <a:solidFill>
                  <a:srgbClr val="FFD226"/>
                </a:solidFill>
                <a:latin typeface="Helvetica"/>
                <a:cs typeface="Helvetica"/>
              </a:rPr>
              <a:t>perfringens</a:t>
            </a:r>
            <a:endParaRPr kumimoji="1" lang="ja-JP" altLang="en-US" sz="3600" b="1" dirty="0">
              <a:solidFill>
                <a:srgbClr val="FFD226"/>
              </a:solidFill>
              <a:latin typeface="Helvetica"/>
              <a:cs typeface="Helvetica"/>
            </a:endParaRPr>
          </a:p>
        </p:txBody>
      </p:sp>
      <p:sp>
        <p:nvSpPr>
          <p:cNvPr id="7" name="テキスト ボックス 6"/>
          <p:cNvSpPr txBox="1"/>
          <p:nvPr/>
        </p:nvSpPr>
        <p:spPr>
          <a:xfrm>
            <a:off x="796146" y="1978315"/>
            <a:ext cx="6055824" cy="523220"/>
          </a:xfrm>
          <a:prstGeom prst="rect">
            <a:avLst/>
          </a:prstGeom>
          <a:noFill/>
        </p:spPr>
        <p:txBody>
          <a:bodyPr wrap="square" rtlCol="0">
            <a:spAutoFit/>
          </a:bodyPr>
          <a:lstStyle/>
          <a:p>
            <a:r>
              <a:rPr kumimoji="1" lang="en-US" altLang="ja-JP" sz="2800" dirty="0" smtClean="0"/>
              <a:t>Animals, insects etc</a:t>
            </a:r>
            <a:r>
              <a:rPr lang="en-US" altLang="ja-JP" sz="2800" dirty="0"/>
              <a:t>.</a:t>
            </a:r>
            <a:r>
              <a:rPr kumimoji="1" lang="en-US" altLang="ja-JP" sz="2800" dirty="0" smtClean="0"/>
              <a:t> on the ground</a:t>
            </a:r>
          </a:p>
        </p:txBody>
      </p:sp>
      <p:sp>
        <p:nvSpPr>
          <p:cNvPr id="8" name="右矢印 7"/>
          <p:cNvSpPr/>
          <p:nvPr/>
        </p:nvSpPr>
        <p:spPr>
          <a:xfrm rot="5400000">
            <a:off x="3271213" y="2727711"/>
            <a:ext cx="597537" cy="484632"/>
          </a:xfrm>
          <a:prstGeom prst="rightArrow">
            <a:avLst/>
          </a:prstGeom>
          <a:solidFill>
            <a:srgbClr val="CCFFC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2880927" y="3138371"/>
            <a:ext cx="1316737" cy="646331"/>
          </a:xfrm>
          <a:prstGeom prst="rect">
            <a:avLst/>
          </a:prstGeom>
          <a:noFill/>
        </p:spPr>
        <p:txBody>
          <a:bodyPr wrap="none" rtlCol="0">
            <a:spAutoFit/>
          </a:bodyPr>
          <a:lstStyle/>
          <a:p>
            <a:r>
              <a:rPr kumimoji="1" lang="en-US" altLang="ja-JP" sz="3600" dirty="0" smtClean="0"/>
              <a:t>Death</a:t>
            </a:r>
            <a:endParaRPr kumimoji="1" lang="ja-JP" altLang="en-US" sz="3600" dirty="0"/>
          </a:p>
        </p:txBody>
      </p:sp>
      <p:sp>
        <p:nvSpPr>
          <p:cNvPr id="10" name="テキスト ボックス 9"/>
          <p:cNvSpPr txBox="1"/>
          <p:nvPr/>
        </p:nvSpPr>
        <p:spPr>
          <a:xfrm>
            <a:off x="599703" y="4491652"/>
            <a:ext cx="8278252" cy="1815882"/>
          </a:xfrm>
          <a:prstGeom prst="rect">
            <a:avLst/>
          </a:prstGeom>
          <a:noFill/>
        </p:spPr>
        <p:txBody>
          <a:bodyPr wrap="square" rtlCol="0">
            <a:spAutoFit/>
          </a:bodyPr>
          <a:lstStyle/>
          <a:p>
            <a:r>
              <a:rPr lang="en-US" altLang="ja-JP" sz="2800" i="1" dirty="0" smtClean="0"/>
              <a:t>C. perfringens, </a:t>
            </a:r>
            <a:r>
              <a:rPr lang="en-US" altLang="ja-JP" sz="2800" dirty="0" smtClean="0"/>
              <a:t>living</a:t>
            </a:r>
            <a:r>
              <a:rPr lang="en-US" altLang="ja-JP" sz="2800" i="1" dirty="0" smtClean="0"/>
              <a:t> </a:t>
            </a:r>
            <a:r>
              <a:rPr lang="en-US" altLang="ja-JP" sz="2800" dirty="0" smtClean="0"/>
              <a:t>in soil, happen to meet the dead body.</a:t>
            </a:r>
          </a:p>
          <a:p>
            <a:r>
              <a:rPr lang="en-US" altLang="ja-JP" sz="2800" dirty="0" smtClean="0"/>
              <a:t>It is likely that they need much </a:t>
            </a:r>
            <a:r>
              <a:rPr lang="en-US" altLang="ja-JP" sz="2800" dirty="0" err="1" smtClean="0"/>
              <a:t>phopholipase</a:t>
            </a:r>
            <a:r>
              <a:rPr lang="en-US" altLang="ja-JP" sz="2800" dirty="0" smtClean="0"/>
              <a:t> C at room temperature to digest it.  </a:t>
            </a:r>
            <a:endParaRPr kumimoji="1" lang="ja-JP" altLang="en-US" sz="2800" dirty="0"/>
          </a:p>
        </p:txBody>
      </p:sp>
      <p:sp>
        <p:nvSpPr>
          <p:cNvPr id="15" name="右矢印 14"/>
          <p:cNvSpPr/>
          <p:nvPr/>
        </p:nvSpPr>
        <p:spPr>
          <a:xfrm rot="16200000">
            <a:off x="3282973" y="3899944"/>
            <a:ext cx="597537" cy="484632"/>
          </a:xfrm>
          <a:prstGeom prst="rightArrow">
            <a:avLst/>
          </a:prstGeom>
          <a:solidFill>
            <a:srgbClr val="42E8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 xmlns:p14="http://schemas.microsoft.com/office/powerpoint/2010/main" val="133420373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1" dirty="0" smtClean="0">
                <a:solidFill>
                  <a:srgbClr val="FFD226"/>
                </a:solidFill>
              </a:rPr>
              <a:t>Acknowledgements</a:t>
            </a:r>
            <a:endParaRPr kumimoji="1" lang="ja-JP" altLang="en-US" b="1" dirty="0">
              <a:solidFill>
                <a:srgbClr val="FFD226"/>
              </a:solidFill>
            </a:endParaRPr>
          </a:p>
        </p:txBody>
      </p:sp>
      <p:sp>
        <p:nvSpPr>
          <p:cNvPr id="3" name="コンテンツ プレースホルダー 2"/>
          <p:cNvSpPr>
            <a:spLocks noGrp="1"/>
          </p:cNvSpPr>
          <p:nvPr>
            <p:ph idx="1"/>
          </p:nvPr>
        </p:nvSpPr>
        <p:spPr>
          <a:xfrm>
            <a:off x="457200" y="1835360"/>
            <a:ext cx="8229600" cy="4525963"/>
          </a:xfrm>
        </p:spPr>
        <p:txBody>
          <a:bodyPr>
            <a:normAutofit fontScale="85000" lnSpcReduction="10000"/>
          </a:bodyPr>
          <a:lstStyle/>
          <a:p>
            <a:r>
              <a:rPr lang="en-US" altLang="ja-JP" dirty="0" err="1" smtClean="0"/>
              <a:t>Akinobu</a:t>
            </a:r>
            <a:r>
              <a:rPr lang="en-US" altLang="ja-JP" dirty="0" smtClean="0"/>
              <a:t> Okabe MD. PhD.  </a:t>
            </a:r>
            <a:r>
              <a:rPr lang="en-US" altLang="ja-JP" dirty="0" smtClean="0">
                <a:solidFill>
                  <a:srgbClr val="42E8F7"/>
                </a:solidFill>
              </a:rPr>
              <a:t>[Chugoku University, Japan] </a:t>
            </a:r>
          </a:p>
          <a:p>
            <a:r>
              <a:rPr lang="en-US" altLang="ja-JP" dirty="0" smtClean="0"/>
              <a:t>Osamu Matsushita </a:t>
            </a:r>
            <a:r>
              <a:rPr lang="en-US" altLang="ja-JP" dirty="0"/>
              <a:t>MD. PhD. </a:t>
            </a:r>
            <a:endParaRPr lang="en-US" altLang="ja-JP" dirty="0" smtClean="0"/>
          </a:p>
          <a:p>
            <a:r>
              <a:rPr lang="en-US" altLang="ja-JP" dirty="0" smtClean="0">
                <a:cs typeface="Helvetica"/>
              </a:rPr>
              <a:t>Chieko Matsushita</a:t>
            </a:r>
            <a:endParaRPr lang="en-US" altLang="ja-JP" dirty="0" smtClean="0"/>
          </a:p>
          <a:p>
            <a:r>
              <a:rPr lang="en-US" altLang="ja-JP" dirty="0"/>
              <a:t>Kazuyoshi </a:t>
            </a:r>
            <a:r>
              <a:rPr lang="en-US" altLang="ja-JP" dirty="0" err="1"/>
              <a:t>Gotoh</a:t>
            </a:r>
            <a:r>
              <a:rPr lang="en-US" altLang="ja-JP" dirty="0"/>
              <a:t> PhD</a:t>
            </a:r>
            <a:r>
              <a:rPr lang="en-US" altLang="ja-JP" dirty="0" smtClean="0"/>
              <a:t>.</a:t>
            </a:r>
          </a:p>
          <a:p>
            <a:pPr marL="0" indent="0">
              <a:buNone/>
            </a:pPr>
            <a:r>
              <a:rPr lang="en-US" altLang="ja-JP" dirty="0"/>
              <a:t> </a:t>
            </a:r>
            <a:r>
              <a:rPr lang="en-US" altLang="ja-JP" dirty="0" smtClean="0"/>
              <a:t>   </a:t>
            </a:r>
            <a:r>
              <a:rPr lang="en-US" altLang="ja-JP" sz="2800" dirty="0" smtClean="0">
                <a:solidFill>
                  <a:srgbClr val="42E8F7"/>
                </a:solidFill>
              </a:rPr>
              <a:t> [Okayama University, Graduate school of Medicine, Japan]  </a:t>
            </a:r>
          </a:p>
          <a:p>
            <a:r>
              <a:rPr lang="en-US" altLang="ja-JP" dirty="0" smtClean="0"/>
              <a:t>Kotaro </a:t>
            </a:r>
            <a:r>
              <a:rPr lang="en-US" altLang="ja-JP" dirty="0" err="1" smtClean="0"/>
              <a:t>Ishibashi</a:t>
            </a:r>
            <a:r>
              <a:rPr lang="en-US" altLang="ja-JP" dirty="0" smtClean="0"/>
              <a:t> M.S. </a:t>
            </a:r>
          </a:p>
          <a:p>
            <a:r>
              <a:rPr lang="en-US" altLang="ja-JP" dirty="0" smtClean="0"/>
              <a:t>Daisuke Nakamura M.S.</a:t>
            </a:r>
          </a:p>
          <a:p>
            <a:r>
              <a:rPr lang="en-US" altLang="ja-JP" dirty="0" smtClean="0"/>
              <a:t>Chiharu Tanaka M.S.</a:t>
            </a:r>
          </a:p>
          <a:p>
            <a:pPr>
              <a:buNone/>
            </a:pPr>
            <a:r>
              <a:rPr lang="en-US" altLang="ja-JP" dirty="0" smtClean="0"/>
              <a:t>     </a:t>
            </a:r>
            <a:r>
              <a:rPr lang="en-US" altLang="ja-JP" sz="2400" dirty="0" smtClean="0"/>
              <a:t> </a:t>
            </a:r>
            <a:r>
              <a:rPr lang="en-US" altLang="ja-JP" sz="2800" dirty="0" smtClean="0">
                <a:solidFill>
                  <a:srgbClr val="42E8F7"/>
                </a:solidFill>
              </a:rPr>
              <a:t>[Okayama University of Science, Graduate School of Science, Japan]</a:t>
            </a:r>
            <a:endParaRPr lang="en-US" altLang="ja-JP" sz="2800" dirty="0" smtClean="0"/>
          </a:p>
          <a:p>
            <a:pPr marL="0" indent="0">
              <a:buNone/>
            </a:pPr>
            <a:endParaRPr lang="en-US" altLang="ja-JP" dirty="0" smtClean="0"/>
          </a:p>
          <a:p>
            <a:pPr marL="0" indent="0">
              <a:buNone/>
            </a:pPr>
            <a:endParaRPr kumimoji="1" lang="ja-JP" altLang="en-US" dirty="0"/>
          </a:p>
        </p:txBody>
      </p:sp>
    </p:spTree>
    <p:extLst>
      <p:ext uri="{BB962C8B-B14F-4D97-AF65-F5344CB8AC3E}">
        <p14:creationId xmlns="" xmlns:p14="http://schemas.microsoft.com/office/powerpoint/2010/main" val="33031991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2267161"/>
          </a:xfrm>
        </p:spPr>
        <p:txBody>
          <a:bodyPr/>
          <a:lstStyle/>
          <a:p>
            <a:r>
              <a:rPr kumimoji="1" lang="en-US" altLang="ja-JP" dirty="0" smtClean="0">
                <a:solidFill>
                  <a:srgbClr val="FFFF00"/>
                </a:solidFill>
              </a:rPr>
              <a:t>Thank you for your attention.</a:t>
            </a:r>
            <a:endParaRPr kumimoji="1" lang="ja-JP" altLang="en-US" dirty="0">
              <a:solidFill>
                <a:srgbClr val="FFFF00"/>
              </a:solidFill>
            </a:endParaRPr>
          </a:p>
        </p:txBody>
      </p:sp>
    </p:spTree>
    <p:extLst>
      <p:ext uri="{BB962C8B-B14F-4D97-AF65-F5344CB8AC3E}">
        <p14:creationId xmlns="" xmlns:p14="http://schemas.microsoft.com/office/powerpoint/2010/main" val="261482127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MS PGothic" pitchFamily="34"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ホワイト">
  <a:themeElements>
    <a:clrScheme name="エクスポ">
      <a:dk1>
        <a:sysClr val="windowText" lastClr="000000"/>
      </a:dk1>
      <a:lt1>
        <a:sysClr val="window" lastClr="FFFFFF"/>
      </a:lt1>
      <a:dk2>
        <a:srgbClr val="263B86"/>
      </a:dk2>
      <a:lt2>
        <a:srgbClr val="76B6F2"/>
      </a:lt2>
      <a:accent1>
        <a:srgbClr val="FBC01E"/>
      </a:accent1>
      <a:accent2>
        <a:srgbClr val="EFE1A2"/>
      </a:accent2>
      <a:accent3>
        <a:srgbClr val="FA8716"/>
      </a:accent3>
      <a:accent4>
        <a:srgbClr val="BE0204"/>
      </a:accent4>
      <a:accent5>
        <a:srgbClr val="640F10"/>
      </a:accent5>
      <a:accent6>
        <a:srgbClr val="7E13E3"/>
      </a:accent6>
      <a:hlink>
        <a:srgbClr val="D2D200"/>
      </a:hlink>
      <a:folHlink>
        <a:srgbClr val="D0B9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
  <TotalTime>4260</TotalTime>
  <Words>1370</Words>
  <Application>Microsoft Macintosh PowerPoint</Application>
  <PresentationFormat>On-screen Show (4:3)</PresentationFormat>
  <Paragraphs>296</Paragraphs>
  <Slides>35</Slides>
  <Notes>0</Notes>
  <HiddenSlides>0</HiddenSlides>
  <MMClips>0</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ホワイト</vt:lpstr>
      <vt:lpstr>Flow</vt:lpstr>
      <vt:lpstr>About OMICS Group</vt:lpstr>
      <vt:lpstr>About OMICS Group Conferences</vt:lpstr>
      <vt:lpstr>Function of the phased A-tracts  upstream of the phospholipase C gene promoter in Clostridium perfringens </vt:lpstr>
      <vt:lpstr> Introduction</vt:lpstr>
      <vt:lpstr>Clostridium perfringens</vt:lpstr>
      <vt:lpstr>Gas gangrene</vt:lpstr>
      <vt:lpstr>a-toxin (plc) gene expression (NCTC8237)</vt:lpstr>
      <vt:lpstr>The phased A-tracts upstream of     the plc gene promoter </vt:lpstr>
      <vt:lpstr>The phased A-tracts upstream of phopholipase C (plc) gene promoter</vt:lpstr>
      <vt:lpstr>plc gene expression in vivo </vt:lpstr>
      <vt:lpstr>Promoter competition assay 1</vt:lpstr>
      <vt:lpstr>Promoter competition assay 2 </vt:lpstr>
      <vt:lpstr>Phased A-tracts can bend </vt:lpstr>
      <vt:lpstr>Hydroxyl radical footprinting</vt:lpstr>
      <vt:lpstr>Scheme of contact of RNA polymerase with the phased A-tracts</vt:lpstr>
      <vt:lpstr>Binding of the a subunits of   Cp RNA polymerase to the phased     A-tracts </vt:lpstr>
      <vt:lpstr>Gel shift assay for binding of the Cp a subunits to 3A DNA </vt:lpstr>
      <vt:lpstr>Hydroxyl radical footprinting</vt:lpstr>
      <vt:lpstr>Slide 19</vt:lpstr>
      <vt:lpstr>Gel shift assay using methyl green and DAPI  </vt:lpstr>
      <vt:lpstr>Affinity of the phased A-tracts to the a subunits of Cp RNA polymerase  </vt:lpstr>
      <vt:lpstr>  The contact path of the a subunit    of C. perfringens RNA polymerase    with  the phased A-tracts </vt:lpstr>
      <vt:lpstr>UP element of E. coli</vt:lpstr>
      <vt:lpstr>The positions of alanine substitutions in aCTD </vt:lpstr>
      <vt:lpstr>Purified recombinant a subunits </vt:lpstr>
      <vt:lpstr>Gel shift assays with the mutated  a subunits</vt:lpstr>
      <vt:lpstr>The results of gel shift assays and Kd values estimated by SPR </vt:lpstr>
      <vt:lpstr>The predicted structure of  Cp aCTD</vt:lpstr>
      <vt:lpstr>Mapping of amino acid residues substituted to alanine </vt:lpstr>
      <vt:lpstr>Affinities of the a subunits to DNA at various temperatures</vt:lpstr>
      <vt:lpstr>Summary</vt:lpstr>
      <vt:lpstr>plc expression at room temperature may be important for C. perfringens</vt:lpstr>
      <vt:lpstr>Acknowledgements</vt:lpstr>
      <vt:lpstr>Thank you for your attention.</vt:lpstr>
      <vt:lpstr>Let Us Meet Again</vt:lpstr>
    </vt:vector>
  </TitlesOfParts>
  <Company>岡山理科大学</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片山 誠一</dc:creator>
  <cp:lastModifiedBy>user</cp:lastModifiedBy>
  <cp:revision>149</cp:revision>
  <dcterms:created xsi:type="dcterms:W3CDTF">2014-11-15T15:34:13Z</dcterms:created>
  <dcterms:modified xsi:type="dcterms:W3CDTF">2014-11-22T11:56:26Z</dcterms:modified>
</cp:coreProperties>
</file>